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63" r:id="rId4"/>
    <p:sldId id="259" r:id="rId5"/>
    <p:sldId id="258" r:id="rId6"/>
    <p:sldId id="260" r:id="rId7"/>
    <p:sldId id="261" r:id="rId8"/>
    <p:sldId id="271" r:id="rId9"/>
    <p:sldId id="272" r:id="rId10"/>
    <p:sldId id="277" r:id="rId11"/>
    <p:sldId id="273" r:id="rId12"/>
    <p:sldId id="275" r:id="rId13"/>
    <p:sldId id="274" r:id="rId14"/>
    <p:sldId id="278" r:id="rId15"/>
    <p:sldId id="279" r:id="rId16"/>
    <p:sldId id="280" r:id="rId17"/>
    <p:sldId id="267" r:id="rId18"/>
    <p:sldId id="268" r:id="rId19"/>
    <p:sldId id="270" r:id="rId20"/>
    <p:sldId id="283" r:id="rId21"/>
    <p:sldId id="285" r:id="rId22"/>
    <p:sldId id="284" r:id="rId23"/>
    <p:sldId id="286" r:id="rId24"/>
    <p:sldId id="287" r:id="rId25"/>
    <p:sldId id="262" r:id="rId2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36AE98-8F7C-9144-86AA-C08DE148B8BF}" type="datetimeFigureOut">
              <a:rPr lang="de-DE" smtClean="0"/>
              <a:t>04.11.2022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E56EF8-4385-FF47-9FBD-9793A7D8AC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67038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Nur kurzer Überblick (von innen nach außen):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/>
              <a:t>Länge</a:t>
            </a:r>
            <a:r>
              <a:rPr lang="en-US" dirty="0"/>
              <a:t>, </a:t>
            </a:r>
            <a:r>
              <a:rPr lang="en-US" dirty="0" err="1"/>
              <a:t>Durchmesser</a:t>
            </a:r>
            <a:r>
              <a:rPr lang="en-US" dirty="0"/>
              <a:t>, Masse</a:t>
            </a:r>
            <a:endParaRPr lang="de-DE" dirty="0"/>
          </a:p>
          <a:p>
            <a:pPr marL="228600" indent="-228600">
              <a:buFont typeface="+mj-lt"/>
              <a:buAutoNum type="arabicPeriod"/>
            </a:pPr>
            <a:r>
              <a:rPr lang="de-DE" dirty="0"/>
              <a:t>Innerer Detektor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dirty="0" err="1"/>
              <a:t>Pixeldetektor</a:t>
            </a:r>
            <a:r>
              <a:rPr lang="en-US" dirty="0"/>
              <a:t> —&gt; </a:t>
            </a:r>
            <a:r>
              <a:rPr lang="de-DE" dirty="0" err="1"/>
              <a:t>Siliziumsensoren</a:t>
            </a:r>
            <a:r>
              <a:rPr lang="de-DE" dirty="0"/>
              <a:t> </a:t>
            </a:r>
          </a:p>
          <a:p>
            <a:pPr marL="685800" lvl="1" indent="-228600">
              <a:buFont typeface="+mj-lt"/>
              <a:buAutoNum type="arabicPeriod"/>
            </a:pPr>
            <a:r>
              <a:rPr lang="de-DE" dirty="0"/>
              <a:t>Silizium-Streifendetektor</a:t>
            </a:r>
            <a:r>
              <a:rPr lang="en-US" dirty="0"/>
              <a:t> (</a:t>
            </a:r>
            <a:r>
              <a:rPr lang="en-US" dirty="0" err="1"/>
              <a:t>8lagig</a:t>
            </a:r>
            <a:r>
              <a:rPr lang="en-US" dirty="0"/>
              <a:t>)</a:t>
            </a:r>
            <a:endParaRPr lang="de-DE" dirty="0"/>
          </a:p>
          <a:p>
            <a:pPr marL="685800" lvl="1" indent="-228600">
              <a:buFont typeface="+mj-lt"/>
              <a:buAutoNum type="arabicPeriod"/>
            </a:pPr>
            <a:r>
              <a:rPr lang="de-DE" dirty="0"/>
              <a:t>Übergangsstrahlungsspurdetektor</a:t>
            </a:r>
            <a:r>
              <a:rPr lang="en-US" dirty="0"/>
              <a:t> (</a:t>
            </a:r>
            <a:r>
              <a:rPr lang="en-US" dirty="0" err="1"/>
              <a:t>Rohren</a:t>
            </a:r>
            <a:r>
              <a:rPr lang="en-US" dirty="0"/>
              <a:t> </a:t>
            </a:r>
            <a:r>
              <a:rPr lang="en-US" dirty="0" err="1"/>
              <a:t>gefüllt</a:t>
            </a:r>
            <a:r>
              <a:rPr lang="en-US" dirty="0"/>
              <a:t> mit Gas)</a:t>
            </a:r>
            <a:endParaRPr lang="de-DE" dirty="0"/>
          </a:p>
          <a:p>
            <a:pPr marL="685800" lvl="1" indent="-228600">
              <a:buFont typeface="+mj-lt"/>
              <a:buAutoNum type="arabicPeriod"/>
            </a:pPr>
            <a:r>
              <a:rPr lang="de-DE" dirty="0" err="1"/>
              <a:t>Solenoidmagneten</a:t>
            </a:r>
            <a:r>
              <a:rPr lang="en-US" dirty="0"/>
              <a:t> </a:t>
            </a:r>
            <a:r>
              <a:rPr lang="en-US" dirty="0" err="1"/>
              <a:t>zur</a:t>
            </a:r>
            <a:r>
              <a:rPr lang="en-US" dirty="0"/>
              <a:t> </a:t>
            </a:r>
            <a:r>
              <a:rPr lang="en-US" dirty="0" err="1"/>
              <a:t>Ablenkung</a:t>
            </a:r>
            <a:r>
              <a:rPr lang="en-US" dirty="0"/>
              <a:t> </a:t>
            </a:r>
            <a:r>
              <a:rPr lang="en-US" dirty="0" err="1"/>
              <a:t>ladungsbehafteter</a:t>
            </a:r>
            <a:r>
              <a:rPr lang="en-US" dirty="0"/>
              <a:t> </a:t>
            </a:r>
            <a:r>
              <a:rPr lang="en-US" dirty="0" err="1"/>
              <a:t>Objekte</a:t>
            </a:r>
            <a:endParaRPr lang="de-DE" dirty="0"/>
          </a:p>
          <a:p>
            <a:pPr marL="228600" indent="-228600">
              <a:buFont typeface="+mj-lt"/>
              <a:buAutoNum type="arabicPeriod"/>
            </a:pPr>
            <a:r>
              <a:rPr lang="de-DE" dirty="0"/>
              <a:t>Elektromagnetischer Kalorimeter</a:t>
            </a:r>
            <a:r>
              <a:rPr lang="en-US" dirty="0"/>
              <a:t>: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dirty="0" err="1"/>
              <a:t>Gute</a:t>
            </a:r>
            <a:r>
              <a:rPr lang="en-US" dirty="0"/>
              <a:t> </a:t>
            </a:r>
            <a:r>
              <a:rPr lang="en-US" dirty="0" err="1"/>
              <a:t>Feststellung</a:t>
            </a:r>
            <a:r>
              <a:rPr lang="en-US" dirty="0"/>
              <a:t> von </a:t>
            </a:r>
            <a:r>
              <a:rPr lang="en-US" dirty="0" err="1"/>
              <a:t>Elektronen</a:t>
            </a:r>
            <a:endParaRPr lang="en-US" dirty="0"/>
          </a:p>
          <a:p>
            <a:pPr marL="685800" lvl="1" indent="-228600">
              <a:buFont typeface="+mj-lt"/>
              <a:buAutoNum type="arabicPeriod"/>
            </a:pPr>
            <a:r>
              <a:rPr lang="en-US" dirty="0" err="1"/>
              <a:t>Hadronen</a:t>
            </a:r>
            <a:r>
              <a:rPr lang="en-US" dirty="0"/>
              <a:t> </a:t>
            </a:r>
            <a:r>
              <a:rPr lang="en-US" dirty="0" err="1"/>
              <a:t>verlieren</a:t>
            </a:r>
            <a:r>
              <a:rPr lang="en-US" dirty="0"/>
              <a:t> </a:t>
            </a:r>
            <a:r>
              <a:rPr lang="en-US" dirty="0" err="1"/>
              <a:t>nur</a:t>
            </a:r>
            <a:r>
              <a:rPr lang="en-US" dirty="0"/>
              <a:t> minimal </a:t>
            </a:r>
            <a:r>
              <a:rPr lang="en-US" dirty="0" err="1"/>
              <a:t>Energie</a:t>
            </a:r>
            <a:r>
              <a:rPr lang="en-US" dirty="0"/>
              <a:t>, </a:t>
            </a:r>
            <a:r>
              <a:rPr lang="en-US" dirty="0" err="1"/>
              <a:t>daher</a:t>
            </a:r>
            <a:r>
              <a:rPr lang="en-US" dirty="0"/>
              <a:t> </a:t>
            </a:r>
            <a:r>
              <a:rPr lang="en-US" dirty="0" err="1"/>
              <a:t>gibt</a:t>
            </a:r>
            <a:r>
              <a:rPr lang="en-US" dirty="0"/>
              <a:t> es das …</a:t>
            </a:r>
            <a:endParaRPr lang="de-DE" dirty="0"/>
          </a:p>
          <a:p>
            <a:pPr marL="228600" indent="-228600">
              <a:buFont typeface="+mj-lt"/>
              <a:buAutoNum type="arabicPeriod"/>
            </a:pPr>
            <a:r>
              <a:rPr lang="de-DE" dirty="0" err="1"/>
              <a:t>Hadronischer</a:t>
            </a:r>
            <a:r>
              <a:rPr lang="de-DE" dirty="0"/>
              <a:t> Kalorimeter</a:t>
            </a:r>
            <a:r>
              <a:rPr lang="en-US" dirty="0"/>
              <a:t> </a:t>
            </a:r>
            <a:endParaRPr lang="de-DE" dirty="0"/>
          </a:p>
          <a:p>
            <a:pPr marL="228600" indent="-228600">
              <a:buFont typeface="+mj-lt"/>
              <a:buAutoNum type="arabicPeriod"/>
            </a:pPr>
            <a:r>
              <a:rPr lang="de-DE" dirty="0" err="1"/>
              <a:t>Myonen-Detektoren</a:t>
            </a:r>
            <a:endParaRPr lang="en-US" dirty="0"/>
          </a:p>
          <a:p>
            <a:pPr marL="228600" indent="-228600">
              <a:buFont typeface="+mj-lt"/>
              <a:buAutoNum type="arabicPeriod"/>
            </a:pPr>
            <a:r>
              <a:rPr lang="en-US" dirty="0" err="1"/>
              <a:t>Torodiales</a:t>
            </a:r>
            <a:r>
              <a:rPr lang="en-US" dirty="0"/>
              <a:t> </a:t>
            </a:r>
            <a:r>
              <a:rPr lang="en-US" dirty="0" err="1"/>
              <a:t>Magnetsystem</a:t>
            </a:r>
            <a:r>
              <a:rPr lang="en-US" dirty="0"/>
              <a:t> </a:t>
            </a:r>
            <a:endParaRPr lang="de-DE" dirty="0"/>
          </a:p>
          <a:p>
            <a:pPr marL="228600" indent="-228600">
              <a:buFont typeface="+mj-lt"/>
              <a:buAutoNum type="arabicPeriod"/>
            </a:pPr>
            <a:endParaRPr lang="de-DE" dirty="0"/>
          </a:p>
          <a:p>
            <a:pPr marL="228600" indent="-228600">
              <a:buFont typeface="+mj-lt"/>
              <a:buAutoNum type="arabicPeriod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E56EF8-4385-FF47-9FBD-9793A7D8AC0E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56406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1 —&gt; ähnliche Ladungseigenschaften wie ein Elektron (z. B.: q=+-1 und schwacher </a:t>
            </a:r>
            <a:r>
              <a:rPr lang="de-DE" dirty="0" err="1"/>
              <a:t>Isospin</a:t>
            </a:r>
            <a:r>
              <a:rPr lang="de-DE" dirty="0"/>
              <a:t>: +-1/2); wo das Tau sich aber erheblich vom Elektron unterscheidet ist …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2 —&gt; 3.500fache der Elektronenmasse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E56EF8-4385-FF47-9FBD-9793A7D8AC0E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04313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/>
              <a:t>Austauchung</a:t>
            </a:r>
            <a:r>
              <a:rPr lang="en-US" dirty="0"/>
              <a:t> </a:t>
            </a:r>
            <a:r>
              <a:rPr lang="en-US" dirty="0" err="1"/>
              <a:t>aller</a:t>
            </a:r>
            <a:r>
              <a:rPr lang="en-US" dirty="0"/>
              <a:t> </a:t>
            </a:r>
            <a:r>
              <a:rPr lang="en-US" dirty="0" err="1"/>
              <a:t>Teilchen</a:t>
            </a:r>
            <a:r>
              <a:rPr lang="en-US" dirty="0"/>
              <a:t> </a:t>
            </a:r>
            <a:r>
              <a:rPr lang="en-US" dirty="0" err="1"/>
              <a:t>durch</a:t>
            </a:r>
            <a:r>
              <a:rPr lang="en-US" dirty="0"/>
              <a:t> </a:t>
            </a:r>
            <a:r>
              <a:rPr lang="en-US" dirty="0" err="1"/>
              <a:t>ihre</a:t>
            </a:r>
            <a:r>
              <a:rPr lang="en-US" dirty="0"/>
              <a:t> </a:t>
            </a:r>
            <a:r>
              <a:rPr lang="en-US" dirty="0" err="1"/>
              <a:t>Antiteilchen</a:t>
            </a:r>
            <a:r>
              <a:rPr lang="en-US" dirty="0"/>
              <a:t> </a:t>
            </a:r>
            <a:r>
              <a:rPr lang="en-US" dirty="0" err="1"/>
              <a:t>möglich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E56EF8-4385-FF47-9FBD-9793A7D8AC0E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40590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E56EF8-4385-FF47-9FBD-9793A7D8AC0E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25465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E56EF8-4385-FF47-9FBD-9793A7D8AC0E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25465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E56EF8-4385-FF47-9FBD-9793A7D8AC0E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2546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11AC10-C9CF-1BD8-E7E7-B5E156772E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87E1885-87B7-7ED6-81B4-C3084CC3102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154C0CD-EEEB-75F9-E33F-916BEC1C5D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B4FC5-DB6A-F94C-A635-5CED1EFC3FCB}" type="datetimeFigureOut">
              <a:rPr lang="de-DE" smtClean="0"/>
              <a:t>04.11.2022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0526364-B6FF-2B79-7BD2-B6626FD54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1BE6720-ECFA-01A2-6C05-787E0F0D2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A8524-1828-2541-AECC-F640541219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6848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ADAFE8-BED9-F89D-342D-DA224179FE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72D8969-9CEA-27D4-885F-464FA0444F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29F9307-3FC3-09AF-F2B3-71328A4E4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B4FC5-DB6A-F94C-A635-5CED1EFC3FCB}" type="datetimeFigureOut">
              <a:rPr lang="de-DE" smtClean="0"/>
              <a:t>04.11.2022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47EF0D5-FF57-6B67-16A7-3ACB5F310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8F6796-1D39-5E8C-02D5-52A35D510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A8524-1828-2541-AECC-F640541219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4624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3EFBB180-F6C1-851B-F7F9-BA322D49EF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CA81F7D-2E16-2A5E-DCAC-11EF9F321F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2427280-E8DE-53C0-4C2C-1A31A08A0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B4FC5-DB6A-F94C-A635-5CED1EFC3FCB}" type="datetimeFigureOut">
              <a:rPr lang="de-DE" smtClean="0"/>
              <a:t>04.11.2022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826B9C4-C73A-46F3-4C9A-9E6A24CAD8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AF202D9-251A-790B-F5B9-32FDCA58D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A8524-1828-2541-AECC-F640541219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2003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CD3D63-0B68-AA30-AD08-4AC04F3E0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44E76CB-CA04-BA88-092E-AD5A40B6D3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BAFDA2C-95D8-C6B3-850D-FFFEF65DA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B4FC5-DB6A-F94C-A635-5CED1EFC3FCB}" type="datetimeFigureOut">
              <a:rPr lang="de-DE" smtClean="0"/>
              <a:t>04.11.2022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3EC3E6E-D714-DCEC-FDF0-A5D144598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5A2AFB0-9A8C-8E7A-F124-0F14E449E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A8524-1828-2541-AECC-F640541219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7012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11A5F3-FEA4-E597-896A-4B1F33EDD7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D5DAF62-AE1F-E4F7-8C8F-206B84693B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18B2C23-4A5B-CC18-0903-1C57C8233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B4FC5-DB6A-F94C-A635-5CED1EFC3FCB}" type="datetimeFigureOut">
              <a:rPr lang="de-DE" smtClean="0"/>
              <a:t>04.11.2022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CF0FB4E-DCC6-7ED2-6D2D-399189684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80421EA-217A-A2E9-9776-D70161963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A8524-1828-2541-AECC-F640541219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1117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E773A9-E981-D33B-CE73-BE94FA8CE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99E28BD-A651-D1EA-D21C-80CB759220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7CD5629-B1AE-FDC1-D4BA-DB235236CE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95526C7-51C3-2026-699F-F05E4F925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B4FC5-DB6A-F94C-A635-5CED1EFC3FCB}" type="datetimeFigureOut">
              <a:rPr lang="de-DE" smtClean="0"/>
              <a:t>04.11.2022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4FEA877-8958-9F7E-D3D7-E5C7EC180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98B38F4-CC3D-41C0-2DFB-B2C1CF1C2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A8524-1828-2541-AECC-F640541219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7649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E264AD-98FF-5907-B5DB-BAF8263C0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2A4CB83-6491-1762-B8D5-E33843139D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027E932-C1F9-DD20-9A27-13434FDBCE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5472604D-6E84-9AA5-C000-60BF8E2C71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D642C1C-F2A6-BED1-2248-434C7CF10A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3461114-3ACD-F54B-BB89-C5B56F5BA3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B4FC5-DB6A-F94C-A635-5CED1EFC3FCB}" type="datetimeFigureOut">
              <a:rPr lang="de-DE" smtClean="0"/>
              <a:t>04.11.2022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8B6EA3A4-88B2-C9E6-321C-B0BC14205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D1AE80C-3E21-5222-55C9-A813C52BD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A8524-1828-2541-AECC-F640541219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9610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AFC099-B8BF-D99D-38EE-4CA2875BA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372433F-9A06-AF12-779F-47762B46F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B4FC5-DB6A-F94C-A635-5CED1EFC3FCB}" type="datetimeFigureOut">
              <a:rPr lang="de-DE" smtClean="0"/>
              <a:t>04.11.2022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73A4F1A-8D41-1C3C-25DF-8BDCBEEF7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BE034ED-9293-DC80-9414-4EC48EF46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A8524-1828-2541-AECC-F640541219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2854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8199035-9C9B-C366-FC48-B32D99E510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B4FC5-DB6A-F94C-A635-5CED1EFC3FCB}" type="datetimeFigureOut">
              <a:rPr lang="de-DE" smtClean="0"/>
              <a:t>04.11.2022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3787458-4B06-7706-3ABF-80BBF4B86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95547F6-B274-10F9-A980-A81464207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A8524-1828-2541-AECC-F640541219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8824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CBB76B-5177-E294-4341-F74A15FDE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7CA783B-0600-7D9C-D98F-A54ABA362B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F34839E-7935-09FA-094E-6FA60A9D94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F3B3B5C-E41C-DE23-3970-CD21248EB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B4FC5-DB6A-F94C-A635-5CED1EFC3FCB}" type="datetimeFigureOut">
              <a:rPr lang="de-DE" smtClean="0"/>
              <a:t>04.11.2022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F7659BA-2797-21A0-999D-56FCF4EEE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9A6DF7A-E072-5295-1EA2-E5DC84090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A8524-1828-2541-AECC-F640541219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1458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6A7551-F8CF-EC15-859F-5B619828C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099B6165-238B-544F-4041-5A43C3D96F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4DD36FE-9088-A418-F990-7B0308F608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0DBB670-7256-2FBD-65A9-3C754CDB6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B4FC5-DB6A-F94C-A635-5CED1EFC3FCB}" type="datetimeFigureOut">
              <a:rPr lang="de-DE" smtClean="0"/>
              <a:t>04.11.2022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753323D-F43C-38A0-591D-60ACCCF56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E84537C-4BCC-F20A-E96C-6161003ED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A8524-1828-2541-AECC-F640541219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6709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84E1794-9C93-E4DD-DD6A-09C0571D49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32146FB-E68B-9B18-8082-6DF8DDEC23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FF28648-10CF-35AB-1CC6-0B59225D17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9B4FC5-DB6A-F94C-A635-5CED1EFC3FCB}" type="datetimeFigureOut">
              <a:rPr lang="de-DE" smtClean="0"/>
              <a:t>04.11.2022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3665E25-A95C-40A6-F960-9B0BE243AA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B647C4A-CE85-467B-A8A0-656481916D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CA8524-1828-2541-AECC-F6405412193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8898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39038" TargetMode="External"/><Relationship Id="rId2" Type="http://schemas.openxmlformats.org/officeDocument/2006/relationships/hyperlink" Target="https://www.weltmaschine.de/service__material/mediathek/lhc_experimente/atlas_experiment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56C8BCE2-25F2-D3AB-8DBA-6B6D088472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t="1512" b="12281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BCABC400-623E-FDF1-A886-823A0A423B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2900518"/>
          </a:xfrm>
        </p:spPr>
        <p:txBody>
          <a:bodyPr>
            <a:normAutofit/>
          </a:bodyPr>
          <a:lstStyle/>
          <a:p>
            <a:r>
              <a:rPr lang="de-DE" b="0" i="0" u="none" strike="noStrike" dirty="0">
                <a:solidFill>
                  <a:srgbClr val="FFFFFF"/>
                </a:solidFill>
                <a:effectLst/>
              </a:rPr>
              <a:t>Messung von </a:t>
            </a:r>
            <a:r>
              <a:rPr lang="el-GR" strike="noStrike" dirty="0">
                <a:effectLst/>
              </a:rPr>
              <a:t>π</a:t>
            </a:r>
            <a:r>
              <a:rPr lang="de-DE" baseline="30000" dirty="0" err="1"/>
              <a:t>0</a:t>
            </a:r>
            <a:r>
              <a:rPr lang="de-DE" b="0" i="0" u="none" strike="noStrike" dirty="0" err="1">
                <a:solidFill>
                  <a:srgbClr val="FFFFFF"/>
                </a:solidFill>
                <a:effectLst/>
              </a:rPr>
              <a:t>-Mesonen</a:t>
            </a:r>
            <a:r>
              <a:rPr lang="de-DE" b="0" i="0" u="none" strike="noStrike" dirty="0">
                <a:solidFill>
                  <a:srgbClr val="FFFFFF"/>
                </a:solidFill>
                <a:effectLst/>
              </a:rPr>
              <a:t> aus </a:t>
            </a:r>
            <a:r>
              <a:rPr lang="de-DE" b="0" i="0" u="none" strike="noStrike" dirty="0" err="1">
                <a:solidFill>
                  <a:srgbClr val="FFFFFF"/>
                </a:solidFill>
                <a:effectLst/>
              </a:rPr>
              <a:t>Tau-Lepton</a:t>
            </a:r>
            <a:r>
              <a:rPr lang="de-DE" dirty="0" err="1">
                <a:solidFill>
                  <a:srgbClr val="FFFFFF"/>
                </a:solidFill>
              </a:rPr>
              <a:t>-</a:t>
            </a:r>
            <a:r>
              <a:rPr lang="de-DE" b="0" i="0" u="none" strike="noStrike" dirty="0" err="1">
                <a:solidFill>
                  <a:srgbClr val="FFFFFF"/>
                </a:solidFill>
                <a:effectLst/>
              </a:rPr>
              <a:t>Zerfällen</a:t>
            </a:r>
            <a:r>
              <a:rPr lang="de-DE" b="0" i="0" u="none" strike="noStrike" dirty="0">
                <a:solidFill>
                  <a:srgbClr val="FFFFFF"/>
                </a:solidFill>
                <a:effectLst/>
              </a:rPr>
              <a:t> mit dem ATLAS Experiment</a:t>
            </a:r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9F843C7-A9BF-005C-4F87-2D11E33243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159404"/>
            <a:ext cx="9144000" cy="1098395"/>
          </a:xfrm>
        </p:spPr>
        <p:txBody>
          <a:bodyPr>
            <a:normAutofit/>
          </a:bodyPr>
          <a:lstStyle/>
          <a:p>
            <a:r>
              <a:rPr lang="de-DE">
                <a:solidFill>
                  <a:srgbClr val="FFFFFF"/>
                </a:solidFill>
              </a:rPr>
              <a:t>von Steffen Lenkewitz</a:t>
            </a:r>
          </a:p>
        </p:txBody>
      </p:sp>
    </p:spTree>
    <p:extLst>
      <p:ext uri="{BB962C8B-B14F-4D97-AF65-F5344CB8AC3E}">
        <p14:creationId xmlns:p14="http://schemas.microsoft.com/office/powerpoint/2010/main" val="26422605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A50AC5-E828-89D3-AA92-BE95BDC73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Betrachtete</a:t>
            </a:r>
            <a:r>
              <a:rPr lang="en-US" dirty="0"/>
              <a:t> </a:t>
            </a:r>
            <a:r>
              <a:rPr lang="en-US" dirty="0" err="1"/>
              <a:t>Variablen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4AD41F1-E44E-59CF-77EF-74AE5C1B8C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Invariante</a:t>
            </a:r>
            <a:r>
              <a:rPr lang="en-US" dirty="0"/>
              <a:t> Masse m des </a:t>
            </a:r>
            <a:r>
              <a:rPr lang="el-GR" b="0" i="0" u="none" strike="noStrike" dirty="0">
                <a:solidFill>
                  <a:srgbClr val="202122"/>
                </a:solidFill>
                <a:effectLst/>
              </a:rPr>
              <a:t>τ</a:t>
            </a:r>
            <a:r>
              <a:rPr lang="en-US" dirty="0"/>
              <a:t>-Signals und des </a:t>
            </a:r>
            <a:r>
              <a:rPr lang="el-GR" b="0" i="0" u="none" strike="noStrike" dirty="0">
                <a:solidFill>
                  <a:srgbClr val="202122"/>
                </a:solidFill>
                <a:effectLst/>
              </a:rPr>
              <a:t>ττ</a:t>
            </a:r>
            <a:r>
              <a:rPr lang="en-US" dirty="0"/>
              <a:t>-Signals</a:t>
            </a:r>
          </a:p>
          <a:p>
            <a:endParaRPr lang="de-DE" dirty="0"/>
          </a:p>
        </p:txBody>
      </p:sp>
      <p:pic>
        <p:nvPicPr>
          <p:cNvPr id="4" name="Grafik 4">
            <a:extLst>
              <a:ext uri="{FF2B5EF4-FFF2-40B4-BE49-F238E27FC236}">
                <a16:creationId xmlns:a16="http://schemas.microsoft.com/office/drawing/2014/main" id="{B408D3A2-3043-333B-D472-0CEDCA234F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199976"/>
            <a:ext cx="4086526" cy="4111924"/>
          </a:xfrm>
          <a:prstGeom prst="rect">
            <a:avLst/>
          </a:prstGeom>
        </p:spPr>
      </p:pic>
      <p:pic>
        <p:nvPicPr>
          <p:cNvPr id="7" name="Grafik 7">
            <a:extLst>
              <a:ext uri="{FF2B5EF4-FFF2-40B4-BE49-F238E27FC236}">
                <a16:creationId xmlns:a16="http://schemas.microsoft.com/office/drawing/2014/main" id="{F96EB451-B78C-9ACE-D191-B9D13FEDB8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742" y="2220119"/>
            <a:ext cx="413385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2138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A50AC5-E828-89D3-AA92-BE95BDC73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Betrachtete</a:t>
            </a:r>
            <a:r>
              <a:rPr lang="en-US" dirty="0"/>
              <a:t> </a:t>
            </a:r>
            <a:r>
              <a:rPr lang="en-US" dirty="0" err="1"/>
              <a:t>Variablen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4AD41F1-E44E-59CF-77EF-74AE5C1B8C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Transversalimpuls</a:t>
            </a:r>
            <a:r>
              <a:rPr lang="en-US" dirty="0"/>
              <a:t> Pt</a:t>
            </a:r>
          </a:p>
        </p:txBody>
      </p:sp>
      <p:pic>
        <p:nvPicPr>
          <p:cNvPr id="4" name="Grafik 4">
            <a:extLst>
              <a:ext uri="{FF2B5EF4-FFF2-40B4-BE49-F238E27FC236}">
                <a16:creationId xmlns:a16="http://schemas.microsoft.com/office/drawing/2014/main" id="{406822F6-B7E9-E005-EFA1-39E1FDA192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458" y="2380955"/>
            <a:ext cx="4095750" cy="4111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6994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A50AC5-E828-89D3-AA92-BE95BDC73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Betrachtete</a:t>
            </a:r>
            <a:r>
              <a:rPr lang="en-US" dirty="0"/>
              <a:t> </a:t>
            </a:r>
            <a:r>
              <a:rPr lang="en-US" dirty="0" err="1"/>
              <a:t>Variablen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4AD41F1-E44E-59CF-77EF-74AE5C1B8C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0" i="0" u="none" strike="noStrike" dirty="0">
                <a:solidFill>
                  <a:srgbClr val="202122"/>
                </a:solidFill>
                <a:effectLst/>
              </a:rPr>
              <a:t>Eta </a:t>
            </a:r>
            <a:r>
              <a:rPr lang="el-GR" b="0" i="0" u="none" strike="noStrike" dirty="0">
                <a:solidFill>
                  <a:srgbClr val="202122"/>
                </a:solidFill>
                <a:effectLst/>
              </a:rPr>
              <a:t>η</a:t>
            </a:r>
            <a:endParaRPr lang="en-US" b="0" i="0" u="none" strike="noStrike" dirty="0">
              <a:solidFill>
                <a:srgbClr val="202122"/>
              </a:solidFill>
              <a:effectLst/>
              <a:latin typeface="Arial" panose="020B0604020202020204" pitchFamily="34" charset="0"/>
            </a:endParaRPr>
          </a:p>
          <a:p>
            <a:r>
              <a:rPr lang="en-US" b="0" i="0" u="none" strike="noStrike" dirty="0">
                <a:solidFill>
                  <a:srgbClr val="202122"/>
                </a:solidFill>
                <a:effectLst/>
              </a:rPr>
              <a:t>Phi </a:t>
            </a:r>
            <a:r>
              <a:rPr lang="el-GR" b="0" i="0" u="none" strike="noStrike" dirty="0">
                <a:solidFill>
                  <a:srgbClr val="202122"/>
                </a:solidFill>
                <a:effectLst/>
              </a:rPr>
              <a:t>Φ</a:t>
            </a:r>
            <a:endParaRPr lang="de-DE" dirty="0"/>
          </a:p>
        </p:txBody>
      </p:sp>
      <p:pic>
        <p:nvPicPr>
          <p:cNvPr id="4" name="Grafik 4">
            <a:extLst>
              <a:ext uri="{FF2B5EF4-FFF2-40B4-BE49-F238E27FC236}">
                <a16:creationId xmlns:a16="http://schemas.microsoft.com/office/drawing/2014/main" id="{2E6EFAA9-EBDF-72B1-0F1B-A3EE54EAF7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5172" y="1690688"/>
            <a:ext cx="4102099" cy="4111920"/>
          </a:xfrm>
          <a:prstGeom prst="rect">
            <a:avLst/>
          </a:prstGeom>
        </p:spPr>
      </p:pic>
      <p:pic>
        <p:nvPicPr>
          <p:cNvPr id="7" name="Grafik 4">
            <a:extLst>
              <a:ext uri="{FF2B5EF4-FFF2-40B4-BE49-F238E27FC236}">
                <a16:creationId xmlns:a16="http://schemas.microsoft.com/office/drawing/2014/main" id="{5A7E56C9-6761-F8A0-1B19-F38175E0CF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3109" y="1690672"/>
            <a:ext cx="4061140" cy="4111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0962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A50AC5-E828-89D3-AA92-BE95BDC73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Betrachtete</a:t>
            </a:r>
            <a:r>
              <a:rPr lang="en-US" dirty="0"/>
              <a:t> </a:t>
            </a:r>
            <a:r>
              <a:rPr lang="en-US" dirty="0" err="1"/>
              <a:t>Variablen</a:t>
            </a:r>
            <a:r>
              <a:rPr lang="en-US" dirty="0"/>
              <a:t> </a:t>
            </a:r>
            <a:r>
              <a:rPr lang="en-US" dirty="0" err="1"/>
              <a:t>zwischen</a:t>
            </a:r>
            <a:r>
              <a:rPr lang="en-US" dirty="0"/>
              <a:t> </a:t>
            </a:r>
            <a:r>
              <a:rPr lang="en-US" dirty="0" err="1"/>
              <a:t>hadronisch</a:t>
            </a:r>
            <a:r>
              <a:rPr lang="en-US" dirty="0"/>
              <a:t> </a:t>
            </a:r>
            <a:r>
              <a:rPr lang="en-US" dirty="0" err="1"/>
              <a:t>zerfallener</a:t>
            </a:r>
            <a:r>
              <a:rPr lang="en-US" dirty="0"/>
              <a:t> </a:t>
            </a:r>
            <a:r>
              <a:rPr lang="en-US" dirty="0" err="1"/>
              <a:t>Tau-Kanidat</a:t>
            </a:r>
            <a:r>
              <a:rPr lang="en-US" dirty="0"/>
              <a:t> und den </a:t>
            </a:r>
            <a:r>
              <a:rPr lang="en-US" dirty="0" err="1"/>
              <a:t>Myon-Kanidat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4AD41F1-E44E-59CF-77EF-74AE5C1B8C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b="0" i="0" u="none" strike="noStrike" dirty="0">
                <a:solidFill>
                  <a:srgbClr val="202122"/>
                </a:solidFill>
                <a:effectLst/>
              </a:rPr>
              <a:t>Δη</a:t>
            </a:r>
            <a:endParaRPr lang="en-US" dirty="0">
              <a:solidFill>
                <a:srgbClr val="202122"/>
              </a:solidFill>
            </a:endParaRPr>
          </a:p>
          <a:p>
            <a:r>
              <a:rPr lang="el-GR" b="0" i="0" u="none" strike="noStrike" dirty="0">
                <a:solidFill>
                  <a:srgbClr val="202122"/>
                </a:solidFill>
                <a:effectLst/>
              </a:rPr>
              <a:t>ΔΦ</a:t>
            </a:r>
            <a:endParaRPr lang="en-US" b="0" i="0" u="none" strike="noStrike" dirty="0">
              <a:solidFill>
                <a:srgbClr val="202122"/>
              </a:solidFill>
              <a:effectLst/>
            </a:endParaRPr>
          </a:p>
        </p:txBody>
      </p:sp>
      <p:pic>
        <p:nvPicPr>
          <p:cNvPr id="5" name="Grafik 5">
            <a:extLst>
              <a:ext uri="{FF2B5EF4-FFF2-40B4-BE49-F238E27FC236}">
                <a16:creationId xmlns:a16="http://schemas.microsoft.com/office/drawing/2014/main" id="{E34A35FF-8891-BACB-EAAE-C49244409C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6455" y="1687824"/>
            <a:ext cx="4080176" cy="4114800"/>
          </a:xfrm>
          <a:prstGeom prst="rect">
            <a:avLst/>
          </a:prstGeom>
        </p:spPr>
      </p:pic>
      <p:pic>
        <p:nvPicPr>
          <p:cNvPr id="6" name="Grafik 6">
            <a:extLst>
              <a:ext uri="{FF2B5EF4-FFF2-40B4-BE49-F238E27FC236}">
                <a16:creationId xmlns:a16="http://schemas.microsoft.com/office/drawing/2014/main" id="{41BAA812-19ED-54EF-C99C-98D15DFE85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7238" y="1687824"/>
            <a:ext cx="4099217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9177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8B5967-220C-9EB2-7AA0-97C43C023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Betrachtete</a:t>
            </a:r>
            <a:r>
              <a:rPr lang="en-US" dirty="0"/>
              <a:t> </a:t>
            </a:r>
            <a:r>
              <a:rPr lang="en-US" dirty="0" err="1"/>
              <a:t>Variablen</a:t>
            </a:r>
            <a:r>
              <a:rPr lang="en-US" dirty="0"/>
              <a:t> </a:t>
            </a:r>
            <a:r>
              <a:rPr lang="en-US" dirty="0" err="1"/>
              <a:t>zwischen</a:t>
            </a:r>
            <a:r>
              <a:rPr lang="en-US" dirty="0"/>
              <a:t> </a:t>
            </a:r>
            <a:r>
              <a:rPr lang="en-US" dirty="0" err="1"/>
              <a:t>hadronisch</a:t>
            </a:r>
            <a:r>
              <a:rPr lang="en-US" dirty="0"/>
              <a:t> </a:t>
            </a:r>
            <a:r>
              <a:rPr lang="en-US" dirty="0" err="1"/>
              <a:t>zerfallener</a:t>
            </a:r>
            <a:r>
              <a:rPr lang="en-US" dirty="0"/>
              <a:t> </a:t>
            </a:r>
            <a:r>
              <a:rPr lang="en-US" dirty="0" err="1"/>
              <a:t>Tau-Kanidat</a:t>
            </a:r>
            <a:r>
              <a:rPr lang="en-US" dirty="0"/>
              <a:t> und den </a:t>
            </a:r>
            <a:r>
              <a:rPr lang="en-US" dirty="0" err="1"/>
              <a:t>Myon-Kanidat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EB5BF5A-51AD-AF08-7B3C-01153E9243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Winkelabstand</a:t>
            </a:r>
            <a:r>
              <a:rPr lang="en-US" dirty="0"/>
              <a:t> </a:t>
            </a:r>
            <a:r>
              <a:rPr lang="el-GR" b="0" i="0" u="none" strike="noStrike" dirty="0">
                <a:solidFill>
                  <a:srgbClr val="202122"/>
                </a:solidFill>
                <a:effectLst/>
              </a:rPr>
              <a:t>Δ</a:t>
            </a:r>
            <a:r>
              <a:rPr lang="en-US" b="0" i="0" u="none" strike="noStrike" dirty="0">
                <a:solidFill>
                  <a:srgbClr val="202122"/>
                </a:solidFill>
                <a:effectLst/>
              </a:rPr>
              <a:t>r </a:t>
            </a:r>
            <a:endParaRPr lang="de-DE" dirty="0"/>
          </a:p>
        </p:txBody>
      </p:sp>
      <p:pic>
        <p:nvPicPr>
          <p:cNvPr id="4" name="Grafik 4">
            <a:extLst>
              <a:ext uri="{FF2B5EF4-FFF2-40B4-BE49-F238E27FC236}">
                <a16:creationId xmlns:a16="http://schemas.microsoft.com/office/drawing/2014/main" id="{A2A13D21-7CC5-5851-A60E-B7E37B979A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283" y="2378075"/>
            <a:ext cx="410210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0170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8B5967-220C-9EB2-7AA0-97C43C023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Betrachtete</a:t>
            </a:r>
            <a:r>
              <a:rPr lang="en-US" dirty="0"/>
              <a:t> </a:t>
            </a:r>
            <a:r>
              <a:rPr lang="en-US" dirty="0" err="1"/>
              <a:t>Variablen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EB5BF5A-51AD-AF08-7B3C-01153E9243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>
                <a:solidFill>
                  <a:srgbClr val="202122"/>
                </a:solidFill>
              </a:rPr>
              <a:t>Fehlende</a:t>
            </a:r>
            <a:r>
              <a:rPr lang="en-US" dirty="0">
                <a:solidFill>
                  <a:srgbClr val="202122"/>
                </a:solidFill>
              </a:rPr>
              <a:t> </a:t>
            </a:r>
            <a:r>
              <a:rPr lang="en-US" dirty="0" err="1">
                <a:solidFill>
                  <a:srgbClr val="202122"/>
                </a:solidFill>
              </a:rPr>
              <a:t>transversale</a:t>
            </a:r>
            <a:r>
              <a:rPr lang="en-US" dirty="0">
                <a:solidFill>
                  <a:srgbClr val="202122"/>
                </a:solidFill>
              </a:rPr>
              <a:t> Masse</a:t>
            </a:r>
            <a:endParaRPr lang="de-DE" dirty="0"/>
          </a:p>
        </p:txBody>
      </p:sp>
      <p:pic>
        <p:nvPicPr>
          <p:cNvPr id="4" name="Grafik 4">
            <a:extLst>
              <a:ext uri="{FF2B5EF4-FFF2-40B4-BE49-F238E27FC236}">
                <a16:creationId xmlns:a16="http://schemas.microsoft.com/office/drawing/2014/main" id="{3E3BC99F-167E-C0B0-FAA5-89404AB085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055" y="2378076"/>
            <a:ext cx="4099221" cy="4114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6735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8B5967-220C-9EB2-7AA0-97C43C023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Betrachtete</a:t>
            </a:r>
            <a:r>
              <a:rPr lang="en-US" dirty="0"/>
              <a:t> </a:t>
            </a:r>
            <a:r>
              <a:rPr lang="en-US" dirty="0" err="1"/>
              <a:t>Variablen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EB5BF5A-51AD-AF08-7B3C-01153E9243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202122"/>
                </a:solidFill>
              </a:rPr>
              <a:t>Masse des </a:t>
            </a:r>
            <a:r>
              <a:rPr lang="en-US" dirty="0" err="1">
                <a:solidFill>
                  <a:srgbClr val="202122"/>
                </a:solidFill>
              </a:rPr>
              <a:t>Myon</a:t>
            </a:r>
            <a:r>
              <a:rPr lang="en-US" dirty="0">
                <a:solidFill>
                  <a:srgbClr val="202122"/>
                </a:solidFill>
              </a:rPr>
              <a:t>+Tau-</a:t>
            </a:r>
            <a:r>
              <a:rPr lang="en-US" dirty="0" err="1">
                <a:solidFill>
                  <a:srgbClr val="202122"/>
                </a:solidFill>
              </a:rPr>
              <a:t>Spursystems</a:t>
            </a:r>
            <a:endParaRPr lang="de-DE" dirty="0"/>
          </a:p>
        </p:txBody>
      </p:sp>
      <p:pic>
        <p:nvPicPr>
          <p:cNvPr id="4" name="Grafik 4">
            <a:extLst>
              <a:ext uri="{FF2B5EF4-FFF2-40B4-BE49-F238E27FC236}">
                <a16:creationId xmlns:a16="http://schemas.microsoft.com/office/drawing/2014/main" id="{A1749A43-D55F-7FCA-355F-1295BAA8D6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756" y="2378075"/>
            <a:ext cx="408653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6592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299466-66E3-EAEF-64CA-7C8423123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Selektionsvorgang</a:t>
            </a:r>
            <a:r>
              <a:rPr lang="en-US" dirty="0"/>
              <a:t> </a:t>
            </a:r>
            <a:r>
              <a:rPr lang="en-US" dirty="0" err="1"/>
              <a:t>Beispiel</a:t>
            </a:r>
            <a:endParaRPr lang="de-DE" dirty="0"/>
          </a:p>
        </p:txBody>
      </p:sp>
      <p:sp>
        <p:nvSpPr>
          <p:cNvPr id="8" name="Pfeil: nach rechts 7">
            <a:extLst>
              <a:ext uri="{FF2B5EF4-FFF2-40B4-BE49-F238E27FC236}">
                <a16:creationId xmlns:a16="http://schemas.microsoft.com/office/drawing/2014/main" id="{DF4B6422-C477-655B-A380-04F48A724C6C}"/>
              </a:ext>
            </a:extLst>
          </p:cNvPr>
          <p:cNvSpPr/>
          <p:nvPr/>
        </p:nvSpPr>
        <p:spPr>
          <a:xfrm>
            <a:off x="5117592" y="2944368"/>
            <a:ext cx="1956816" cy="9692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M</a:t>
            </a:r>
            <a:r>
              <a:rPr lang="en-US" dirty="0">
                <a:solidFill>
                  <a:schemeClr val="bg1"/>
                </a:solidFill>
              </a:rPr>
              <a:t>(</a:t>
            </a:r>
            <a:r>
              <a:rPr lang="el-GR" b="0" i="0" strike="noStrike" dirty="0">
                <a:solidFill>
                  <a:schemeClr val="bg1"/>
                </a:solidFill>
                <a:effectLst/>
              </a:rPr>
              <a:t>τ</a:t>
            </a:r>
            <a:r>
              <a:rPr lang="de-DE" dirty="0">
                <a:solidFill>
                  <a:schemeClr val="bg1"/>
                </a:solidFill>
              </a:rPr>
              <a:t>) &gt; 0</a:t>
            </a:r>
            <a:r>
              <a:rPr lang="de-DE" dirty="0"/>
              <a:t>.5 GeV</a:t>
            </a:r>
          </a:p>
        </p:txBody>
      </p:sp>
      <p:pic>
        <p:nvPicPr>
          <p:cNvPr id="3" name="Grafik 3">
            <a:extLst>
              <a:ext uri="{FF2B5EF4-FFF2-40B4-BE49-F238E27FC236}">
                <a16:creationId xmlns:a16="http://schemas.microsoft.com/office/drawing/2014/main" id="{6D65223C-6587-A3FC-A62F-CF771F2496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857668"/>
            <a:ext cx="4095750" cy="4111928"/>
          </a:xfrm>
          <a:prstGeom prst="rect">
            <a:avLst/>
          </a:prstGeom>
        </p:spPr>
      </p:pic>
      <p:pic>
        <p:nvPicPr>
          <p:cNvPr id="4" name="Grafik 4">
            <a:extLst>
              <a:ext uri="{FF2B5EF4-FFF2-40B4-BE49-F238E27FC236}">
                <a16:creationId xmlns:a16="http://schemas.microsoft.com/office/drawing/2014/main" id="{8E855F71-FD6B-4840-F9F4-9D844FCEC5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3202" y="1857668"/>
            <a:ext cx="4111912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544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299466-66E3-EAEF-64CA-7C8423123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Selektionsvorgang</a:t>
            </a:r>
            <a:r>
              <a:rPr lang="en-US" dirty="0"/>
              <a:t> </a:t>
            </a:r>
            <a:r>
              <a:rPr lang="en-US" dirty="0" err="1"/>
              <a:t>komplett</a:t>
            </a:r>
            <a:r>
              <a:rPr lang="en-US" dirty="0"/>
              <a:t> </a:t>
            </a:r>
            <a:r>
              <a:rPr lang="en-US" dirty="0" err="1"/>
              <a:t>Beispiel</a:t>
            </a:r>
            <a:endParaRPr lang="de-DE" dirty="0"/>
          </a:p>
        </p:txBody>
      </p:sp>
      <p:sp>
        <p:nvSpPr>
          <p:cNvPr id="8" name="Pfeil: nach rechts 7">
            <a:extLst>
              <a:ext uri="{FF2B5EF4-FFF2-40B4-BE49-F238E27FC236}">
                <a16:creationId xmlns:a16="http://schemas.microsoft.com/office/drawing/2014/main" id="{DF4B6422-C477-655B-A380-04F48A724C6C}"/>
              </a:ext>
            </a:extLst>
          </p:cNvPr>
          <p:cNvSpPr/>
          <p:nvPr/>
        </p:nvSpPr>
        <p:spPr>
          <a:xfrm>
            <a:off x="5117592" y="2944368"/>
            <a:ext cx="1956816" cy="9692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10" name="Grafik 10">
            <a:extLst>
              <a:ext uri="{FF2B5EF4-FFF2-40B4-BE49-F238E27FC236}">
                <a16:creationId xmlns:a16="http://schemas.microsoft.com/office/drawing/2014/main" id="{B0A629EC-C138-A530-95DD-4FD346A14B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0900" y="1371600"/>
            <a:ext cx="4114800" cy="4111920"/>
          </a:xfrm>
          <a:prstGeom prst="rect">
            <a:avLst/>
          </a:prstGeom>
        </p:spPr>
      </p:pic>
      <p:pic>
        <p:nvPicPr>
          <p:cNvPr id="11" name="Grafik 11">
            <a:extLst>
              <a:ext uri="{FF2B5EF4-FFF2-40B4-BE49-F238E27FC236}">
                <a16:creationId xmlns:a16="http://schemas.microsoft.com/office/drawing/2014/main" id="{463605EB-563D-55BD-2321-13AC437025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162" y="1371600"/>
            <a:ext cx="4086530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3932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le 5">
            <a:extLst>
              <a:ext uri="{FF2B5EF4-FFF2-40B4-BE49-F238E27FC236}">
                <a16:creationId xmlns:a16="http://schemas.microsoft.com/office/drawing/2014/main" id="{84288C60-2BF9-7E35-F228-E4AA756923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4460638"/>
              </p:ext>
            </p:extLst>
          </p:nvPr>
        </p:nvGraphicFramePr>
        <p:xfrm>
          <a:off x="769056" y="490220"/>
          <a:ext cx="10653888" cy="5877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63472">
                  <a:extLst>
                    <a:ext uri="{9D8B030D-6E8A-4147-A177-3AD203B41FA5}">
                      <a16:colId xmlns:a16="http://schemas.microsoft.com/office/drawing/2014/main" val="2137352127"/>
                    </a:ext>
                  </a:extLst>
                </a:gridCol>
                <a:gridCol w="2663472">
                  <a:extLst>
                    <a:ext uri="{9D8B030D-6E8A-4147-A177-3AD203B41FA5}">
                      <a16:colId xmlns:a16="http://schemas.microsoft.com/office/drawing/2014/main" val="136465196"/>
                    </a:ext>
                  </a:extLst>
                </a:gridCol>
                <a:gridCol w="2663472">
                  <a:extLst>
                    <a:ext uri="{9D8B030D-6E8A-4147-A177-3AD203B41FA5}">
                      <a16:colId xmlns:a16="http://schemas.microsoft.com/office/drawing/2014/main" val="2885763489"/>
                    </a:ext>
                  </a:extLst>
                </a:gridCol>
                <a:gridCol w="2663472">
                  <a:extLst>
                    <a:ext uri="{9D8B030D-6E8A-4147-A177-3AD203B41FA5}">
                      <a16:colId xmlns:a16="http://schemas.microsoft.com/office/drawing/2014/main" val="4919829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Schnitte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bei</a:t>
                      </a:r>
                      <a:r>
                        <a:rPr lang="en-US" dirty="0"/>
                        <a:t> (die </a:t>
                      </a:r>
                      <a:r>
                        <a:rPr lang="en-US" dirty="0" err="1"/>
                        <a:t>vorherigen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immer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dazu</a:t>
                      </a:r>
                      <a:r>
                        <a:rPr lang="en-US" dirty="0"/>
                        <a:t>)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Z—&gt;</a:t>
                      </a:r>
                      <a:r>
                        <a:rPr lang="el-GR" b="0" i="0" u="none" strike="noStrike" dirty="0">
                          <a:solidFill>
                            <a:srgbClr val="202122"/>
                          </a:solidFill>
                          <a:effectLst/>
                        </a:rPr>
                        <a:t>ττ</a:t>
                      </a:r>
                      <a:r>
                        <a:rPr lang="en-US" dirty="0"/>
                        <a:t>—&gt; </a:t>
                      </a:r>
                      <a:r>
                        <a:rPr lang="el-GR" b="0" i="0" u="none" strike="noStrike" dirty="0">
                          <a:solidFill>
                            <a:srgbClr val="202122"/>
                          </a:solidFill>
                          <a:effectLst/>
                        </a:rPr>
                        <a:t>π</a:t>
                      </a:r>
                      <a:r>
                        <a:rPr lang="de-DE" i="0" u="none" strike="noStrike" baseline="30000" dirty="0">
                          <a:solidFill>
                            <a:srgbClr val="202124"/>
                          </a:solidFill>
                          <a:effectLst/>
                        </a:rPr>
                        <a:t>±</a:t>
                      </a:r>
                      <a:r>
                        <a:rPr lang="el-GR" b="0" i="0" u="none" strike="noStrike" dirty="0">
                          <a:solidFill>
                            <a:srgbClr val="202122"/>
                          </a:solidFill>
                          <a:effectLst/>
                        </a:rPr>
                        <a:t>π</a:t>
                      </a:r>
                      <a:r>
                        <a:rPr lang="de-DE" baseline="30000" dirty="0">
                          <a:solidFill>
                            <a:srgbClr val="202122"/>
                          </a:solidFill>
                        </a:rPr>
                        <a:t>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Z—&gt;</a:t>
                      </a:r>
                      <a:r>
                        <a:rPr lang="el-GR" b="0" i="0" u="none" strike="noStrike" dirty="0">
                          <a:solidFill>
                            <a:srgbClr val="202122"/>
                          </a:solidFill>
                          <a:effectLst/>
                        </a:rPr>
                        <a:t>ττ</a:t>
                      </a:r>
                      <a:r>
                        <a:rPr lang="en-US" dirty="0"/>
                        <a:t>—&gt; </a:t>
                      </a:r>
                      <a:r>
                        <a:rPr lang="en-US" dirty="0" err="1"/>
                        <a:t>kein</a:t>
                      </a:r>
                      <a:r>
                        <a:rPr lang="en-US" dirty="0"/>
                        <a:t> </a:t>
                      </a:r>
                      <a:r>
                        <a:rPr lang="el-GR" b="0" i="0" u="none" strike="noStrike" dirty="0">
                          <a:solidFill>
                            <a:srgbClr val="202122"/>
                          </a:solidFill>
                          <a:effectLst/>
                        </a:rPr>
                        <a:t>π</a:t>
                      </a:r>
                      <a:r>
                        <a:rPr lang="de-DE" i="0" u="none" strike="noStrike" baseline="30000" dirty="0">
                          <a:solidFill>
                            <a:srgbClr val="202124"/>
                          </a:solidFill>
                          <a:effectLst/>
                        </a:rPr>
                        <a:t>±</a:t>
                      </a:r>
                      <a:r>
                        <a:rPr lang="el-GR" b="0" i="0" u="none" strike="noStrike" dirty="0">
                          <a:solidFill>
                            <a:srgbClr val="202122"/>
                          </a:solidFill>
                          <a:effectLst/>
                        </a:rPr>
                        <a:t>π</a:t>
                      </a:r>
                      <a:r>
                        <a:rPr lang="de-DE" baseline="30000" dirty="0">
                          <a:solidFill>
                            <a:srgbClr val="202122"/>
                          </a:solidFill>
                        </a:rPr>
                        <a:t>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Anderer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Untergrund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9525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Kein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100%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100%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100%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70533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Vorselektion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62,2%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55,5%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16,6%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6304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Nur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ein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geladenes</a:t>
                      </a:r>
                      <a:r>
                        <a:rPr lang="en-US" dirty="0"/>
                        <a:t> und </a:t>
                      </a:r>
                      <a:r>
                        <a:rPr lang="en-US" dirty="0" err="1"/>
                        <a:t>ein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ungeladenes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Zerfallsprodukt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bei</a:t>
                      </a:r>
                      <a:r>
                        <a:rPr lang="en-US" dirty="0"/>
                        <a:t> dem </a:t>
                      </a:r>
                      <a:r>
                        <a:rPr lang="en-US" dirty="0" err="1"/>
                        <a:t>hadronisch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zerfallenden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Tauon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51,0%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16,6%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8,3%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9181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i="0" u="none" strike="noStrike" dirty="0">
                          <a:solidFill>
                            <a:srgbClr val="202122"/>
                          </a:solidFill>
                          <a:effectLst/>
                        </a:rPr>
                        <a:t>2 &lt; </a:t>
                      </a:r>
                      <a:r>
                        <a:rPr lang="el-GR" b="0" i="0" u="none" strike="noStrike" dirty="0">
                          <a:solidFill>
                            <a:srgbClr val="202122"/>
                          </a:solidFill>
                          <a:effectLst/>
                        </a:rPr>
                        <a:t>ΔΦ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45,5%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15,0%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5,0%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49625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i="0" u="none" strike="noStrike" dirty="0">
                          <a:solidFill>
                            <a:srgbClr val="202122"/>
                          </a:solidFill>
                          <a:effectLst/>
                        </a:rPr>
                        <a:t>50 GeV &lt; </a:t>
                      </a:r>
                      <a:r>
                        <a:rPr lang="el-GR" b="0" i="0" u="none" strike="noStrike" dirty="0">
                          <a:solidFill>
                            <a:srgbClr val="202122"/>
                          </a:solidFill>
                          <a:effectLst/>
                        </a:rPr>
                        <a:t>ττ</a:t>
                      </a:r>
                      <a:r>
                        <a:rPr lang="en-US" dirty="0"/>
                        <a:t> Masse &lt; 70GeV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26,9%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9,9%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1,3%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5078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l-GR" b="0" i="0" u="none" strike="noStrike" dirty="0">
                          <a:solidFill>
                            <a:srgbClr val="202122"/>
                          </a:solidFill>
                          <a:effectLst/>
                        </a:rPr>
                        <a:t>η</a:t>
                      </a:r>
                      <a:r>
                        <a:rPr lang="en-US" b="0" i="0" u="none" strike="noStrike" dirty="0">
                          <a:solidFill>
                            <a:srgbClr val="202122"/>
                          </a:solidFill>
                          <a:effectLst/>
                        </a:rPr>
                        <a:t> &lt; -0,1 oder 0,1 &lt; </a:t>
                      </a:r>
                      <a:r>
                        <a:rPr lang="el-GR" b="0" i="0" u="none" strike="noStrike" dirty="0">
                          <a:solidFill>
                            <a:srgbClr val="202122"/>
                          </a:solidFill>
                          <a:effectLst/>
                        </a:rPr>
                        <a:t>η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25,5%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9,4%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1,2%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30001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i="0" u="none" strike="noStrike" dirty="0">
                          <a:solidFill>
                            <a:srgbClr val="202122"/>
                          </a:solidFill>
                          <a:effectLst/>
                        </a:rPr>
                        <a:t>0,5GeV &lt; </a:t>
                      </a:r>
                      <a:r>
                        <a:rPr lang="el-GR" b="0" i="0" u="none" strike="noStrike" dirty="0">
                          <a:solidFill>
                            <a:srgbClr val="202122"/>
                          </a:solidFill>
                          <a:effectLst/>
                        </a:rPr>
                        <a:t>τ</a:t>
                      </a:r>
                      <a:r>
                        <a:rPr lang="en-US" dirty="0"/>
                        <a:t> Masse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24,1%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6,0%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1,1%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92035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>
                          <a:solidFill>
                            <a:srgbClr val="202122"/>
                          </a:solidFill>
                        </a:rPr>
                        <a:t>Fehlende</a:t>
                      </a:r>
                      <a:r>
                        <a:rPr lang="en-US" dirty="0">
                          <a:solidFill>
                            <a:srgbClr val="202122"/>
                          </a:solidFill>
                        </a:rPr>
                        <a:t> </a:t>
                      </a:r>
                      <a:r>
                        <a:rPr lang="en-US" dirty="0" err="1">
                          <a:solidFill>
                            <a:srgbClr val="202122"/>
                          </a:solidFill>
                        </a:rPr>
                        <a:t>t</a:t>
                      </a:r>
                      <a:r>
                        <a:rPr lang="en-US" dirty="0" err="1"/>
                        <a:t>ransversale</a:t>
                      </a:r>
                      <a:r>
                        <a:rPr lang="en-US" dirty="0"/>
                        <a:t> Masse &lt; 60GeV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22,41%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5,57%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0,53%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28772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Invariante</a:t>
                      </a:r>
                      <a:r>
                        <a:rPr lang="en-US" dirty="0"/>
                        <a:t> Masse des </a:t>
                      </a:r>
                      <a:r>
                        <a:rPr lang="en-US" dirty="0" err="1"/>
                        <a:t>Myons</a:t>
                      </a:r>
                      <a:r>
                        <a:rPr lang="en-US" dirty="0"/>
                        <a:t> &lt; 80GeV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22,39%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5,56%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0,52%</a:t>
                      </a:r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01644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3425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B098DD-4F78-8C2F-E263-2F6932C15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Inhaltsverzeichnis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2E186B7-A4B9-2037-C0A7-85406B34C2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Hintergrundsinformationen</a:t>
            </a:r>
            <a:endParaRPr lang="de-DE" dirty="0"/>
          </a:p>
          <a:p>
            <a:pPr lvl="1"/>
            <a:r>
              <a:rPr lang="de-DE" dirty="0"/>
              <a:t>ATLAS</a:t>
            </a:r>
          </a:p>
          <a:p>
            <a:pPr lvl="1"/>
            <a:r>
              <a:rPr lang="de-DE" dirty="0" err="1"/>
              <a:t>Tau-Lepton</a:t>
            </a:r>
            <a:endParaRPr lang="de-DE" b="0" i="0" u="none" strike="noStrike" dirty="0">
              <a:solidFill>
                <a:srgbClr val="202122"/>
              </a:solidFill>
              <a:effectLst/>
            </a:endParaRPr>
          </a:p>
          <a:p>
            <a:pPr lvl="1"/>
            <a:r>
              <a:rPr lang="de-DE" dirty="0">
                <a:solidFill>
                  <a:srgbClr val="202122"/>
                </a:solidFill>
              </a:rPr>
              <a:t>Betrachteter Zerfall</a:t>
            </a:r>
            <a:endParaRPr lang="en-US" dirty="0">
              <a:solidFill>
                <a:srgbClr val="202122"/>
              </a:solidFill>
            </a:endParaRPr>
          </a:p>
          <a:p>
            <a:pPr lvl="1"/>
            <a:r>
              <a:rPr lang="el-GR" b="0" i="0" u="none" strike="noStrike" dirty="0">
                <a:solidFill>
                  <a:srgbClr val="202122"/>
                </a:solidFill>
                <a:effectLst/>
              </a:rPr>
              <a:t>π</a:t>
            </a:r>
            <a:r>
              <a:rPr lang="de-DE" baseline="30000" dirty="0" err="1">
                <a:solidFill>
                  <a:srgbClr val="202122"/>
                </a:solidFill>
              </a:rPr>
              <a:t>0</a:t>
            </a:r>
            <a:r>
              <a:rPr lang="de-DE" b="0" i="0" u="none" strike="noStrike" dirty="0" err="1">
                <a:solidFill>
                  <a:srgbClr val="202122"/>
                </a:solidFill>
                <a:effectLst/>
              </a:rPr>
              <a:t>-Meson</a:t>
            </a:r>
            <a:endParaRPr lang="de-DE" dirty="0"/>
          </a:p>
          <a:p>
            <a:r>
              <a:rPr lang="de-DE" dirty="0"/>
              <a:t>Messung</a:t>
            </a:r>
          </a:p>
          <a:p>
            <a:pPr lvl="1"/>
            <a:r>
              <a:rPr lang="de-DE" dirty="0"/>
              <a:t>Selektion</a:t>
            </a:r>
            <a:endParaRPr lang="en-US" dirty="0"/>
          </a:p>
          <a:p>
            <a:pPr lvl="1"/>
            <a:r>
              <a:rPr lang="en-US" dirty="0" err="1"/>
              <a:t>Betrachtete</a:t>
            </a:r>
            <a:r>
              <a:rPr lang="en-US" dirty="0"/>
              <a:t> </a:t>
            </a:r>
            <a:r>
              <a:rPr lang="en-US" dirty="0" err="1"/>
              <a:t>Prozesse</a:t>
            </a:r>
            <a:endParaRPr lang="en-US" dirty="0"/>
          </a:p>
          <a:p>
            <a:pPr lvl="1"/>
            <a:r>
              <a:rPr lang="en-US" dirty="0" err="1"/>
              <a:t>Betrachtete</a:t>
            </a:r>
            <a:r>
              <a:rPr lang="en-US" dirty="0"/>
              <a:t> </a:t>
            </a:r>
            <a:r>
              <a:rPr lang="en-US" dirty="0" err="1"/>
              <a:t>Variablen</a:t>
            </a:r>
            <a:endParaRPr lang="en-US" dirty="0"/>
          </a:p>
          <a:p>
            <a:pPr lvl="1"/>
            <a:r>
              <a:rPr lang="en-US" dirty="0"/>
              <a:t>Fitting</a:t>
            </a:r>
            <a:endParaRPr lang="de-DE" dirty="0"/>
          </a:p>
          <a:p>
            <a:r>
              <a:rPr lang="en-US"/>
              <a:t>Rückblick</a:t>
            </a:r>
          </a:p>
          <a:p>
            <a:r>
              <a:rPr lang="de-DE" dirty="0"/>
              <a:t>Quellen</a:t>
            </a:r>
          </a:p>
        </p:txBody>
      </p:sp>
    </p:spTree>
    <p:extLst>
      <p:ext uri="{BB962C8B-B14F-4D97-AF65-F5344CB8AC3E}">
        <p14:creationId xmlns:p14="http://schemas.microsoft.com/office/powerpoint/2010/main" val="1347593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F2584C-A0CC-0B5A-E469-7A5D6DF82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Fitting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D087414-EBDF-82A4-2CC7-9C0A53B80B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Vergleich</a:t>
            </a:r>
            <a:r>
              <a:rPr lang="en-US" dirty="0"/>
              <a:t> </a:t>
            </a:r>
            <a:r>
              <a:rPr lang="en-US" dirty="0" err="1"/>
              <a:t>der</a:t>
            </a:r>
            <a:r>
              <a:rPr lang="en-US" dirty="0"/>
              <a:t> </a:t>
            </a:r>
            <a:r>
              <a:rPr lang="en-US" dirty="0" err="1"/>
              <a:t>Vorhersage</a:t>
            </a:r>
            <a:r>
              <a:rPr lang="en-US" dirty="0"/>
              <a:t> </a:t>
            </a:r>
            <a:r>
              <a:rPr lang="en-US" dirty="0" err="1"/>
              <a:t>nach</a:t>
            </a:r>
            <a:r>
              <a:rPr lang="en-US" dirty="0"/>
              <a:t> </a:t>
            </a:r>
            <a:r>
              <a:rPr lang="en-US" dirty="0" err="1"/>
              <a:t>der</a:t>
            </a:r>
            <a:r>
              <a:rPr lang="en-US" dirty="0"/>
              <a:t> </a:t>
            </a:r>
            <a:r>
              <a:rPr lang="en-US" dirty="0" err="1"/>
              <a:t>Selektion</a:t>
            </a:r>
            <a:r>
              <a:rPr lang="en-US" dirty="0"/>
              <a:t> mit </a:t>
            </a:r>
            <a:r>
              <a:rPr lang="en-US" dirty="0" err="1"/>
              <a:t>wahren</a:t>
            </a:r>
            <a:r>
              <a:rPr lang="en-US" dirty="0"/>
              <a:t> </a:t>
            </a:r>
            <a:r>
              <a:rPr lang="en-US" dirty="0" err="1"/>
              <a:t>Daten</a:t>
            </a:r>
            <a:r>
              <a:rPr lang="en-US" dirty="0"/>
              <a:t>, um die </a:t>
            </a:r>
            <a:r>
              <a:rPr lang="en-US" dirty="0" err="1"/>
              <a:t>Effizienz</a:t>
            </a:r>
            <a:r>
              <a:rPr lang="en-US" dirty="0"/>
              <a:t> und die </a:t>
            </a:r>
            <a:r>
              <a:rPr lang="en-US" dirty="0" err="1"/>
              <a:t>Energiekalibration</a:t>
            </a:r>
            <a:r>
              <a:rPr lang="en-US" dirty="0"/>
              <a:t> </a:t>
            </a:r>
            <a:r>
              <a:rPr lang="en-US" dirty="0" err="1"/>
              <a:t>der</a:t>
            </a:r>
            <a:r>
              <a:rPr lang="en-US" dirty="0"/>
              <a:t> </a:t>
            </a:r>
            <a:r>
              <a:rPr lang="el-GR" b="0" i="0" u="none" strike="noStrike" dirty="0">
                <a:solidFill>
                  <a:srgbClr val="202122"/>
                </a:solidFill>
                <a:effectLst/>
              </a:rPr>
              <a:t>π</a:t>
            </a:r>
            <a:r>
              <a:rPr lang="de-DE" baseline="30000" dirty="0">
                <a:solidFill>
                  <a:srgbClr val="202122"/>
                </a:solidFill>
              </a:rPr>
              <a:t>0</a:t>
            </a:r>
            <a:r>
              <a:rPr lang="en-US" dirty="0"/>
              <a:t>-</a:t>
            </a:r>
            <a:r>
              <a:rPr lang="en-US" dirty="0" err="1"/>
              <a:t>Rekonstruktion</a:t>
            </a:r>
            <a:r>
              <a:rPr lang="en-US" dirty="0"/>
              <a:t> </a:t>
            </a:r>
            <a:r>
              <a:rPr lang="en-US" dirty="0" err="1"/>
              <a:t>zu</a:t>
            </a:r>
            <a:r>
              <a:rPr lang="en-US" dirty="0"/>
              <a:t> </a:t>
            </a:r>
            <a:r>
              <a:rPr lang="en-US" dirty="0" err="1"/>
              <a:t>bestimmen</a:t>
            </a:r>
            <a:endParaRPr lang="en-US" dirty="0"/>
          </a:p>
          <a:p>
            <a:r>
              <a:rPr lang="en-US" dirty="0" err="1"/>
              <a:t>Freie</a:t>
            </a:r>
            <a:r>
              <a:rPr lang="en-US" dirty="0"/>
              <a:t> Parameter </a:t>
            </a:r>
            <a:r>
              <a:rPr lang="en-US" dirty="0" err="1"/>
              <a:t>für</a:t>
            </a:r>
            <a:r>
              <a:rPr lang="en-US" dirty="0"/>
              <a:t> das Fitting</a:t>
            </a:r>
          </a:p>
          <a:p>
            <a:pPr lvl="1"/>
            <a:r>
              <a:rPr lang="en-US" dirty="0" err="1"/>
              <a:t>Nominierungsfaktoren</a:t>
            </a:r>
            <a:r>
              <a:rPr lang="en-US" dirty="0"/>
              <a:t> </a:t>
            </a:r>
            <a:r>
              <a:rPr lang="en-US" dirty="0" err="1"/>
              <a:t>für</a:t>
            </a:r>
            <a:r>
              <a:rPr lang="en-US" dirty="0"/>
              <a:t> </a:t>
            </a:r>
            <a:r>
              <a:rPr lang="en-US" dirty="0" err="1"/>
              <a:t>alle</a:t>
            </a:r>
            <a:r>
              <a:rPr lang="en-US" dirty="0"/>
              <a:t> </a:t>
            </a:r>
            <a:r>
              <a:rPr lang="en-US" dirty="0" err="1"/>
              <a:t>Prozesse</a:t>
            </a:r>
            <a:r>
              <a:rPr lang="en-US" dirty="0"/>
              <a:t> </a:t>
            </a:r>
          </a:p>
          <a:p>
            <a:pPr lvl="1"/>
            <a:r>
              <a:rPr lang="en-US" dirty="0" err="1"/>
              <a:t>Unsicherheit</a:t>
            </a:r>
            <a:r>
              <a:rPr lang="en-US" dirty="0"/>
              <a:t> </a:t>
            </a:r>
            <a:r>
              <a:rPr lang="en-US" dirty="0" err="1"/>
              <a:t>der</a:t>
            </a:r>
            <a:r>
              <a:rPr lang="en-US" dirty="0"/>
              <a:t> </a:t>
            </a:r>
            <a:r>
              <a:rPr lang="en-US" dirty="0" err="1"/>
              <a:t>Luminosität</a:t>
            </a:r>
            <a:endParaRPr lang="en-US" dirty="0"/>
          </a:p>
          <a:p>
            <a:pPr lvl="1"/>
            <a:r>
              <a:rPr lang="de-DE" i="0" u="none" strike="noStrike" dirty="0">
                <a:solidFill>
                  <a:srgbClr val="202124"/>
                </a:solidFill>
                <a:effectLst/>
              </a:rPr>
              <a:t>±</a:t>
            </a:r>
            <a:r>
              <a:rPr lang="en-US" i="0" u="none" strike="noStrike" dirty="0">
                <a:solidFill>
                  <a:srgbClr val="202124"/>
                </a:solidFill>
                <a:effectLst/>
              </a:rPr>
              <a:t>5% </a:t>
            </a:r>
            <a:r>
              <a:rPr lang="en-US" i="0" u="none" strike="noStrike" dirty="0" err="1">
                <a:solidFill>
                  <a:srgbClr val="202124"/>
                </a:solidFill>
                <a:effectLst/>
              </a:rPr>
              <a:t>bei</a:t>
            </a:r>
            <a:r>
              <a:rPr lang="en-US" i="0" u="none" strike="noStrike" dirty="0">
                <a:solidFill>
                  <a:srgbClr val="202124"/>
                </a:solidFill>
                <a:effectLst/>
              </a:rPr>
              <a:t> </a:t>
            </a:r>
            <a:r>
              <a:rPr lang="en-US" i="0" u="none" strike="noStrike" dirty="0" err="1">
                <a:solidFill>
                  <a:srgbClr val="202124"/>
                </a:solidFill>
                <a:effectLst/>
              </a:rPr>
              <a:t>der</a:t>
            </a:r>
            <a:r>
              <a:rPr lang="en-US" i="0" u="none" strike="noStrike" dirty="0">
                <a:solidFill>
                  <a:srgbClr val="202124"/>
                </a:solidFill>
                <a:effectLst/>
              </a:rPr>
              <a:t> Energie von </a:t>
            </a:r>
            <a:r>
              <a:rPr lang="el-GR" b="0" i="0" u="none" strike="noStrike" dirty="0">
                <a:solidFill>
                  <a:srgbClr val="202122"/>
                </a:solidFill>
                <a:effectLst/>
              </a:rPr>
              <a:t>π</a:t>
            </a:r>
            <a:r>
              <a:rPr lang="de-DE" baseline="30000" dirty="0">
                <a:solidFill>
                  <a:srgbClr val="202122"/>
                </a:solidFill>
              </a:rPr>
              <a:t>0</a:t>
            </a:r>
            <a:endParaRPr lang="en-US" baseline="30000" dirty="0">
              <a:solidFill>
                <a:srgbClr val="202122"/>
              </a:solidFill>
            </a:endParaRPr>
          </a:p>
          <a:p>
            <a:pPr lvl="1"/>
            <a:endParaRPr lang="en-US" baseline="30000" dirty="0">
              <a:solidFill>
                <a:srgbClr val="202122"/>
              </a:solidFill>
            </a:endParaRPr>
          </a:p>
          <a:p>
            <a:pPr lvl="1"/>
            <a:r>
              <a:rPr lang="en-US" dirty="0" err="1">
                <a:solidFill>
                  <a:srgbClr val="202122"/>
                </a:solidFill>
              </a:rPr>
              <a:t>Durchgeführt</a:t>
            </a:r>
            <a:r>
              <a:rPr lang="en-US" dirty="0">
                <a:solidFill>
                  <a:srgbClr val="202122"/>
                </a:solidFill>
              </a:rPr>
              <a:t> mit TREx-Fitter</a:t>
            </a:r>
          </a:p>
          <a:p>
            <a:pPr lvl="1"/>
            <a:r>
              <a:rPr lang="en-US" dirty="0" err="1">
                <a:solidFill>
                  <a:srgbClr val="202122"/>
                </a:solidFill>
              </a:rPr>
              <a:t>Fitten</a:t>
            </a:r>
            <a:r>
              <a:rPr lang="en-US" dirty="0">
                <a:solidFill>
                  <a:srgbClr val="202122"/>
                </a:solidFill>
              </a:rPr>
              <a:t> </a:t>
            </a:r>
            <a:r>
              <a:rPr lang="en-US" dirty="0" err="1">
                <a:solidFill>
                  <a:srgbClr val="202122"/>
                </a:solidFill>
              </a:rPr>
              <a:t>einer</a:t>
            </a:r>
            <a:r>
              <a:rPr lang="en-US" dirty="0">
                <a:solidFill>
                  <a:srgbClr val="202122"/>
                </a:solidFill>
              </a:rPr>
              <a:t> </a:t>
            </a:r>
            <a:r>
              <a:rPr lang="en-US" dirty="0" err="1">
                <a:solidFill>
                  <a:srgbClr val="202122"/>
                </a:solidFill>
              </a:rPr>
              <a:t>Signalregion</a:t>
            </a:r>
            <a:r>
              <a:rPr lang="en-US" dirty="0">
                <a:solidFill>
                  <a:srgbClr val="202122"/>
                </a:solidFill>
              </a:rPr>
              <a:t> und </a:t>
            </a:r>
            <a:r>
              <a:rPr lang="en-US" dirty="0" err="1">
                <a:solidFill>
                  <a:srgbClr val="202122"/>
                </a:solidFill>
              </a:rPr>
              <a:t>einer</a:t>
            </a:r>
            <a:r>
              <a:rPr lang="en-US" dirty="0">
                <a:solidFill>
                  <a:srgbClr val="202122"/>
                </a:solidFill>
              </a:rPr>
              <a:t> </a:t>
            </a:r>
            <a:r>
              <a:rPr lang="en-US" dirty="0" err="1">
                <a:solidFill>
                  <a:srgbClr val="202122"/>
                </a:solidFill>
              </a:rPr>
              <a:t>Kontrollregion</a:t>
            </a:r>
            <a:r>
              <a:rPr lang="en-US" dirty="0">
                <a:solidFill>
                  <a:srgbClr val="202122"/>
                </a:solidFill>
              </a:rPr>
              <a:t> </a:t>
            </a:r>
            <a:r>
              <a:rPr lang="en-US" dirty="0" err="1">
                <a:solidFill>
                  <a:srgbClr val="202122"/>
                </a:solidFill>
              </a:rPr>
              <a:t>für</a:t>
            </a:r>
            <a:r>
              <a:rPr lang="en-US" dirty="0">
                <a:solidFill>
                  <a:srgbClr val="202122"/>
                </a:solidFill>
              </a:rPr>
              <a:t> die </a:t>
            </a:r>
            <a:r>
              <a:rPr lang="en-US" dirty="0" err="1">
                <a:solidFill>
                  <a:srgbClr val="202122"/>
                </a:solidFill>
              </a:rPr>
              <a:t>Untergründe</a:t>
            </a:r>
            <a:endParaRPr lang="en-US" dirty="0"/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737883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BFBE42-D80E-F19D-9FEF-3C5A2F0B2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Fitting</a:t>
            </a:r>
            <a:endParaRPr lang="de-DE" dirty="0"/>
          </a:p>
        </p:txBody>
      </p:sp>
      <p:pic>
        <p:nvPicPr>
          <p:cNvPr id="6" name="Grafik 6">
            <a:extLst>
              <a:ext uri="{FF2B5EF4-FFF2-40B4-BE49-F238E27FC236}">
                <a16:creationId xmlns:a16="http://schemas.microsoft.com/office/drawing/2014/main" id="{070FEB2C-C966-02FA-18D4-35C35C57AF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751" y="1612496"/>
            <a:ext cx="3961832" cy="4438857"/>
          </a:xfrm>
          <a:prstGeom prst="rect">
            <a:avLst/>
          </a:prstGeom>
        </p:spPr>
      </p:pic>
      <p:pic>
        <p:nvPicPr>
          <p:cNvPr id="7" name="Grafik 7">
            <a:extLst>
              <a:ext uri="{FF2B5EF4-FFF2-40B4-BE49-F238E27FC236}">
                <a16:creationId xmlns:a16="http://schemas.microsoft.com/office/drawing/2014/main" id="{61BC40B2-E8F1-7A1D-E79F-6C8650B04C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3360" y="1612495"/>
            <a:ext cx="4021003" cy="4438857"/>
          </a:xfrm>
          <a:prstGeom prst="rect">
            <a:avLst/>
          </a:prstGeom>
        </p:spPr>
      </p:pic>
      <p:sp>
        <p:nvSpPr>
          <p:cNvPr id="10" name="Pfeil: nach rechts 9">
            <a:extLst>
              <a:ext uri="{FF2B5EF4-FFF2-40B4-BE49-F238E27FC236}">
                <a16:creationId xmlns:a16="http://schemas.microsoft.com/office/drawing/2014/main" id="{244B8B53-F78D-FB48-EBCD-C5FDAC2A881C}"/>
              </a:ext>
            </a:extLst>
          </p:cNvPr>
          <p:cNvSpPr/>
          <p:nvPr/>
        </p:nvSpPr>
        <p:spPr>
          <a:xfrm>
            <a:off x="4605583" y="3281001"/>
            <a:ext cx="1683328" cy="8337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09480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BFBE42-D80E-F19D-9FEF-3C5A2F0B2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Fitting</a:t>
            </a:r>
            <a:endParaRPr lang="de-DE" dirty="0"/>
          </a:p>
        </p:txBody>
      </p:sp>
      <p:pic>
        <p:nvPicPr>
          <p:cNvPr id="4" name="Grafik 4">
            <a:extLst>
              <a:ext uri="{FF2B5EF4-FFF2-40B4-BE49-F238E27FC236}">
                <a16:creationId xmlns:a16="http://schemas.microsoft.com/office/drawing/2014/main" id="{08A6BCE5-371C-3F73-A91C-A651DFC5A3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751" y="1939130"/>
            <a:ext cx="3961832" cy="4351338"/>
          </a:xfrm>
        </p:spPr>
      </p:pic>
      <p:pic>
        <p:nvPicPr>
          <p:cNvPr id="5" name="Grafik 5">
            <a:extLst>
              <a:ext uri="{FF2B5EF4-FFF2-40B4-BE49-F238E27FC236}">
                <a16:creationId xmlns:a16="http://schemas.microsoft.com/office/drawing/2014/main" id="{CE927C7E-4226-DE1C-E414-984138B76A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1939130"/>
            <a:ext cx="3941721" cy="4351338"/>
          </a:xfrm>
          <a:prstGeom prst="rect">
            <a:avLst/>
          </a:prstGeom>
        </p:spPr>
      </p:pic>
      <p:sp>
        <p:nvSpPr>
          <p:cNvPr id="8" name="Pfeil: nach rechts 7">
            <a:extLst>
              <a:ext uri="{FF2B5EF4-FFF2-40B4-BE49-F238E27FC236}">
                <a16:creationId xmlns:a16="http://schemas.microsoft.com/office/drawing/2014/main" id="{DC1A5804-9565-2DC3-BBC7-E055C391EA63}"/>
              </a:ext>
            </a:extLst>
          </p:cNvPr>
          <p:cNvSpPr/>
          <p:nvPr/>
        </p:nvSpPr>
        <p:spPr>
          <a:xfrm>
            <a:off x="4605583" y="3281001"/>
            <a:ext cx="1683328" cy="8337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06859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BFBE42-D80E-F19D-9FEF-3C5A2F0B2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Fitting</a:t>
            </a:r>
            <a:endParaRPr lang="de-DE" dirty="0"/>
          </a:p>
        </p:txBody>
      </p:sp>
      <p:pic>
        <p:nvPicPr>
          <p:cNvPr id="7" name="Grafik 8">
            <a:extLst>
              <a:ext uri="{FF2B5EF4-FFF2-40B4-BE49-F238E27FC236}">
                <a16:creationId xmlns:a16="http://schemas.microsoft.com/office/drawing/2014/main" id="{64787365-70ED-CC70-86F3-A2F9262494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688" y="1379538"/>
            <a:ext cx="8240493" cy="934684"/>
          </a:xfrm>
          <a:prstGeom prst="rect">
            <a:avLst/>
          </a:prstGeom>
        </p:spPr>
      </p:pic>
      <p:pic>
        <p:nvPicPr>
          <p:cNvPr id="9" name="Grafik 9">
            <a:extLst>
              <a:ext uri="{FF2B5EF4-FFF2-40B4-BE49-F238E27FC236}">
                <a16:creationId xmlns:a16="http://schemas.microsoft.com/office/drawing/2014/main" id="{F004ECFB-3010-6C6B-1FE3-B7F0D0D128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350735"/>
            <a:ext cx="6530622" cy="4408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5795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2CA195-2B1E-79C1-AA46-98F58AEF4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Rückblick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D6E6257-11E0-C115-8AA7-77712D1450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Erster</a:t>
            </a:r>
            <a:r>
              <a:rPr lang="en-US" dirty="0"/>
              <a:t> </a:t>
            </a:r>
            <a:r>
              <a:rPr lang="en-US" dirty="0" err="1"/>
              <a:t>Einblick</a:t>
            </a:r>
            <a:r>
              <a:rPr lang="en-US" dirty="0"/>
              <a:t> in das </a:t>
            </a:r>
            <a:r>
              <a:rPr lang="en-US" dirty="0" err="1"/>
              <a:t>Programmieren</a:t>
            </a:r>
            <a:r>
              <a:rPr lang="en-US" dirty="0"/>
              <a:t> </a:t>
            </a:r>
          </a:p>
          <a:p>
            <a:r>
              <a:rPr lang="en-US" dirty="0" err="1"/>
              <a:t>Interessanter</a:t>
            </a:r>
            <a:r>
              <a:rPr lang="en-US" dirty="0"/>
              <a:t> </a:t>
            </a:r>
            <a:r>
              <a:rPr lang="en-US" dirty="0" err="1"/>
              <a:t>tiefgehender</a:t>
            </a:r>
            <a:r>
              <a:rPr lang="en-US" dirty="0"/>
              <a:t> </a:t>
            </a:r>
            <a:r>
              <a:rPr lang="en-US" dirty="0" err="1"/>
              <a:t>Einblick</a:t>
            </a:r>
            <a:r>
              <a:rPr lang="en-US" dirty="0"/>
              <a:t> in die </a:t>
            </a:r>
            <a:r>
              <a:rPr lang="en-US" dirty="0" err="1"/>
              <a:t>Datenverarbeitung</a:t>
            </a:r>
            <a:r>
              <a:rPr lang="en-US" dirty="0"/>
              <a:t> </a:t>
            </a:r>
            <a:r>
              <a:rPr lang="en-US" dirty="0" err="1"/>
              <a:t>bei</a:t>
            </a:r>
            <a:r>
              <a:rPr lang="en-US" dirty="0"/>
              <a:t> ATLAS</a:t>
            </a:r>
          </a:p>
          <a:p>
            <a:r>
              <a:rPr lang="en-US" dirty="0" err="1"/>
              <a:t>Neues</a:t>
            </a:r>
            <a:r>
              <a:rPr lang="en-US" dirty="0"/>
              <a:t> </a:t>
            </a:r>
            <a:r>
              <a:rPr lang="en-US" dirty="0" err="1"/>
              <a:t>Wissen</a:t>
            </a:r>
            <a:r>
              <a:rPr lang="en-US" dirty="0"/>
              <a:t> über </a:t>
            </a:r>
            <a:r>
              <a:rPr lang="en-US" dirty="0" err="1"/>
              <a:t>Tau-Lepton-Zerfälle</a:t>
            </a:r>
            <a:r>
              <a:rPr lang="en-US" dirty="0"/>
              <a:t> und </a:t>
            </a:r>
            <a:r>
              <a:rPr lang="en-US" dirty="0" err="1"/>
              <a:t>Mesonen</a:t>
            </a:r>
            <a:endParaRPr lang="en-US" dirty="0"/>
          </a:p>
          <a:p>
            <a:r>
              <a:rPr lang="en-US" dirty="0" err="1"/>
              <a:t>Erster</a:t>
            </a:r>
            <a:r>
              <a:rPr lang="en-US" dirty="0"/>
              <a:t> </a:t>
            </a:r>
            <a:r>
              <a:rPr lang="en-US" dirty="0" err="1"/>
              <a:t>Eindruck</a:t>
            </a:r>
            <a:r>
              <a:rPr lang="en-US" dirty="0"/>
              <a:t> </a:t>
            </a:r>
            <a:r>
              <a:rPr lang="en-US" dirty="0" err="1"/>
              <a:t>wissenschaftlichen</a:t>
            </a:r>
            <a:r>
              <a:rPr lang="en-US" dirty="0"/>
              <a:t> </a:t>
            </a:r>
            <a:r>
              <a:rPr lang="en-US" dirty="0" err="1"/>
              <a:t>Arbeitens</a:t>
            </a:r>
            <a:endParaRPr lang="en-US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084535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788027-824E-2A88-F3C3-A8747D06A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Quellen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71DEA1C-B8F7-8E96-A9E4-517C02DDD4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>
                <a:hlinkClick r:id="rId2"/>
              </a:rPr>
              <a:t>https://</a:t>
            </a:r>
            <a:r>
              <a:rPr lang="de-DE" dirty="0" err="1">
                <a:hlinkClick r:id="rId2"/>
              </a:rPr>
              <a:t>www.weltmaschine.de</a:t>
            </a:r>
            <a:r>
              <a:rPr lang="de-DE" dirty="0">
                <a:hlinkClick r:id="rId2"/>
              </a:rPr>
              <a:t>/service__material/</a:t>
            </a:r>
            <a:r>
              <a:rPr lang="de-DE" dirty="0" err="1">
                <a:hlinkClick r:id="rId2"/>
              </a:rPr>
              <a:t>mediathek</a:t>
            </a:r>
            <a:r>
              <a:rPr lang="de-DE" dirty="0">
                <a:hlinkClick r:id="rId2"/>
              </a:rPr>
              <a:t>/</a:t>
            </a:r>
            <a:r>
              <a:rPr lang="de-DE" dirty="0" err="1">
                <a:hlinkClick r:id="rId2"/>
              </a:rPr>
              <a:t>lhc_experimente</a:t>
            </a:r>
            <a:r>
              <a:rPr lang="de-DE" dirty="0">
                <a:hlinkClick r:id="rId2"/>
              </a:rPr>
              <a:t>/</a:t>
            </a:r>
            <a:r>
              <a:rPr lang="de-DE" dirty="0" err="1">
                <a:hlinkClick r:id="rId2"/>
              </a:rPr>
              <a:t>atlas_experiment</a:t>
            </a:r>
            <a:r>
              <a:rPr lang="de-DE" dirty="0">
                <a:hlinkClick r:id="rId2"/>
              </a:rPr>
              <a:t>/</a:t>
            </a:r>
            <a:r>
              <a:rPr lang="de-DE" dirty="0"/>
              <a:t> 9 Uhr, 01.11.22</a:t>
            </a:r>
          </a:p>
          <a:p>
            <a:r>
              <a:rPr lang="de-DE" dirty="0">
                <a:hlinkClick r:id="rId3"/>
              </a:rPr>
              <a:t>https://</a:t>
            </a:r>
            <a:r>
              <a:rPr lang="de-DE" dirty="0" err="1">
                <a:hlinkClick r:id="rId3"/>
              </a:rPr>
              <a:t>cds.cern.ch</a:t>
            </a:r>
            <a:r>
              <a:rPr lang="de-DE" dirty="0">
                <a:hlinkClick r:id="rId3"/>
              </a:rPr>
              <a:t>/</a:t>
            </a:r>
            <a:r>
              <a:rPr lang="de-DE" dirty="0" err="1">
                <a:hlinkClick r:id="rId3"/>
              </a:rPr>
              <a:t>record</a:t>
            </a:r>
            <a:r>
              <a:rPr lang="de-DE" dirty="0">
                <a:hlinkClick r:id="rId3"/>
              </a:rPr>
              <a:t>/39038</a:t>
            </a:r>
            <a:r>
              <a:rPr lang="de-DE" dirty="0"/>
              <a:t> 12 Uhr, 01.11.22</a:t>
            </a:r>
          </a:p>
        </p:txBody>
      </p:sp>
    </p:spTree>
    <p:extLst>
      <p:ext uri="{BB962C8B-B14F-4D97-AF65-F5344CB8AC3E}">
        <p14:creationId xmlns:p14="http://schemas.microsoft.com/office/powerpoint/2010/main" val="810723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6">
            <a:extLst>
              <a:ext uri="{FF2B5EF4-FFF2-40B4-BE49-F238E27FC236}">
                <a16:creationId xmlns:a16="http://schemas.microsoft.com/office/drawing/2014/main" id="{0CF86B64-F559-9DB8-3EFC-0F41A3B0D0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569" y="365125"/>
            <a:ext cx="7858861" cy="5547431"/>
          </a:xfrm>
        </p:spPr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14278EE6-BAD9-A2EF-1954-FBE6442A2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2180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C0067A-DE29-92C8-8FFB-D16E37B5C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Tau-Lepton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B05DA14-9C23-F602-946E-96B3F2960C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Schwereres </a:t>
            </a:r>
            <a:r>
              <a:rPr lang="de-DE" dirty="0" err="1"/>
              <a:t>Schwesterteilchen</a:t>
            </a:r>
            <a:r>
              <a:rPr lang="de-DE" dirty="0"/>
              <a:t> des Elektrons der 3. Generation der </a:t>
            </a:r>
            <a:r>
              <a:rPr lang="de-DE" dirty="0" err="1"/>
              <a:t>Leptonen</a:t>
            </a:r>
            <a:r>
              <a:rPr lang="de-DE" dirty="0"/>
              <a:t> </a:t>
            </a:r>
          </a:p>
          <a:p>
            <a:r>
              <a:rPr lang="en-US" dirty="0"/>
              <a:t>m</a:t>
            </a:r>
            <a:r>
              <a:rPr lang="de-DE" baseline="-25000" dirty="0"/>
              <a:t>0</a:t>
            </a:r>
            <a:r>
              <a:rPr lang="de-DE" dirty="0"/>
              <a:t> = 1776,86 MeV</a:t>
            </a:r>
          </a:p>
          <a:p>
            <a:r>
              <a:rPr lang="de-DE" dirty="0"/>
              <a:t>durch. Lebensdauer: 2,9*10</a:t>
            </a:r>
            <a:r>
              <a:rPr lang="de-DE" baseline="30000" dirty="0"/>
              <a:t>–13</a:t>
            </a:r>
            <a:r>
              <a:rPr lang="de-DE" dirty="0"/>
              <a:t> s</a:t>
            </a:r>
          </a:p>
          <a:p>
            <a:pPr lvl="1"/>
            <a:r>
              <a:rPr lang="de-DE" dirty="0"/>
              <a:t>Nicht direkt im Detektor </a:t>
            </a:r>
            <a:r>
              <a:rPr lang="de-DE" dirty="0" err="1"/>
              <a:t>detektierbar</a:t>
            </a:r>
            <a:r>
              <a:rPr lang="de-DE" dirty="0"/>
              <a:t> </a:t>
            </a:r>
          </a:p>
          <a:p>
            <a:pPr lvl="1"/>
            <a:r>
              <a:rPr lang="de-DE" dirty="0"/>
              <a:t>—&gt; </a:t>
            </a:r>
            <a:r>
              <a:rPr lang="en-US" dirty="0" err="1"/>
              <a:t>Nachweis</a:t>
            </a:r>
            <a:r>
              <a:rPr lang="de-DE" dirty="0"/>
              <a:t> nur über Zerfallsprodukte </a:t>
            </a:r>
            <a:endParaRPr lang="en-US" dirty="0"/>
          </a:p>
          <a:p>
            <a:pPr marL="457200" lvl="1" indent="0">
              <a:buNone/>
            </a:pPr>
            <a:r>
              <a:rPr lang="en-US" dirty="0"/>
              <a:t>   </a:t>
            </a:r>
            <a:r>
              <a:rPr lang="de-DE" dirty="0"/>
              <a:t>möglich</a:t>
            </a:r>
          </a:p>
          <a:p>
            <a:r>
              <a:rPr lang="de-DE" dirty="0"/>
              <a:t>kann sowohl </a:t>
            </a:r>
            <a:r>
              <a:rPr lang="de-DE" dirty="0" err="1"/>
              <a:t>leptonisch</a:t>
            </a:r>
            <a:r>
              <a:rPr lang="de-DE" dirty="0"/>
              <a:t> als auch</a:t>
            </a:r>
            <a:r>
              <a:rPr lang="en-US" dirty="0"/>
              <a:t>                                                </a:t>
            </a:r>
            <a:r>
              <a:rPr lang="de-DE" dirty="0"/>
              <a:t> </a:t>
            </a:r>
            <a:r>
              <a:rPr lang="de-DE" dirty="0" err="1"/>
              <a:t>hadronisch</a:t>
            </a:r>
            <a:r>
              <a:rPr lang="de-DE" dirty="0"/>
              <a:t> zerfallen</a:t>
            </a:r>
          </a:p>
          <a:p>
            <a:endParaRPr lang="de-DE" dirty="0"/>
          </a:p>
        </p:txBody>
      </p:sp>
      <p:pic>
        <p:nvPicPr>
          <p:cNvPr id="4" name="Grafik 4">
            <a:extLst>
              <a:ext uri="{FF2B5EF4-FFF2-40B4-BE49-F238E27FC236}">
                <a16:creationId xmlns:a16="http://schemas.microsoft.com/office/drawing/2014/main" id="{9A86B772-C1C4-28E7-48A5-5C7BF99C4B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1419" y="2378076"/>
            <a:ext cx="4702496" cy="4114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8035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AB45A142-4255-493C-8284-5D566C121B1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7"/>
            <a:ext cx="4332307" cy="6179552"/>
          </a:xfrm>
          <a:prstGeom prst="rect">
            <a:avLst/>
          </a:prstGeom>
          <a:solidFill>
            <a:srgbClr val="404040">
              <a:alpha val="89804"/>
            </a:srgbClr>
          </a:solidFill>
          <a:ln w="127000" cap="sq" cmpd="thinThick">
            <a:solidFill>
              <a:srgbClr val="595959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9569151-C9D4-AED1-2F6F-3B6779943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237" y="914400"/>
            <a:ext cx="3657600" cy="288757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8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Betrachteter Zerfall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8FB9660-F42F-4313-BBC4-47C007FE484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1126" y="3910267"/>
            <a:ext cx="258679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Grafik 12">
            <a:extLst>
              <a:ext uri="{FF2B5EF4-FFF2-40B4-BE49-F238E27FC236}">
                <a16:creationId xmlns:a16="http://schemas.microsoft.com/office/drawing/2014/main" id="{018ED1A2-D6FC-C352-2608-38A1FE04D1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5296" y="492573"/>
            <a:ext cx="4410597" cy="5880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2790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66AFFD-9F49-E872-8CC9-27541311B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0" i="0" u="none" strike="noStrike" dirty="0">
                <a:solidFill>
                  <a:srgbClr val="202122"/>
                </a:solidFill>
                <a:effectLst/>
              </a:rPr>
              <a:t>π</a:t>
            </a:r>
            <a:r>
              <a:rPr lang="de-DE" baseline="30000" dirty="0" err="1">
                <a:solidFill>
                  <a:srgbClr val="202122"/>
                </a:solidFill>
              </a:rPr>
              <a:t>0</a:t>
            </a:r>
            <a:r>
              <a:rPr lang="de-DE" b="0" i="0" u="none" strike="noStrike" dirty="0" err="1">
                <a:solidFill>
                  <a:srgbClr val="202122"/>
                </a:solidFill>
                <a:effectLst/>
              </a:rPr>
              <a:t>-Meson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3695A14-A1A6-F51C-05F0-C55B149997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7"/>
            <a:ext cx="10515600" cy="5012091"/>
          </a:xfrm>
        </p:spPr>
        <p:txBody>
          <a:bodyPr>
            <a:normAutofit lnSpcReduction="10000"/>
          </a:bodyPr>
          <a:lstStyle/>
          <a:p>
            <a:r>
              <a:rPr lang="de-DE" dirty="0"/>
              <a:t>Quantenmechanische</a:t>
            </a:r>
            <a:r>
              <a:rPr lang="en-US" dirty="0"/>
              <a:t>r</a:t>
            </a:r>
            <a:r>
              <a:rPr lang="de-DE" dirty="0"/>
              <a:t> </a:t>
            </a:r>
            <a:r>
              <a:rPr lang="de-DE" dirty="0" err="1"/>
              <a:t>Überlagerungszustand</a:t>
            </a:r>
            <a:r>
              <a:rPr lang="de-DE" dirty="0"/>
              <a:t> zweier </a:t>
            </a:r>
            <a:r>
              <a:rPr lang="de-DE" dirty="0" err="1"/>
              <a:t>Quarkonia</a:t>
            </a:r>
            <a:r>
              <a:rPr lang="de-DE" dirty="0"/>
              <a:t>:</a:t>
            </a:r>
          </a:p>
          <a:p>
            <a:endParaRPr lang="de-DE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</a:t>
            </a:r>
            <a:r>
              <a:rPr lang="de-DE" baseline="-25000" dirty="0"/>
              <a:t>0</a:t>
            </a:r>
            <a:r>
              <a:rPr lang="de-DE" dirty="0"/>
              <a:t> = 134,98 MeV</a:t>
            </a:r>
          </a:p>
          <a:p>
            <a:r>
              <a:rPr lang="de-DE" dirty="0"/>
              <a:t>durch. Lebensdauer: 8,52*10</a:t>
            </a:r>
            <a:r>
              <a:rPr lang="de-DE" baseline="30000" dirty="0"/>
              <a:t>–17</a:t>
            </a:r>
            <a:r>
              <a:rPr lang="de-DE" dirty="0"/>
              <a:t>s</a:t>
            </a:r>
          </a:p>
          <a:p>
            <a:r>
              <a:rPr lang="de-DE" dirty="0"/>
              <a:t>Neutral geladen</a:t>
            </a:r>
            <a:endParaRPr lang="en-US" dirty="0"/>
          </a:p>
          <a:p>
            <a:r>
              <a:rPr lang="en-US" dirty="0" err="1"/>
              <a:t>Zerfällt</a:t>
            </a:r>
            <a:r>
              <a:rPr lang="en-US" dirty="0"/>
              <a:t> </a:t>
            </a:r>
            <a:r>
              <a:rPr lang="en-US" dirty="0" err="1"/>
              <a:t>immer</a:t>
            </a:r>
            <a:r>
              <a:rPr lang="en-US" dirty="0"/>
              <a:t> in </a:t>
            </a:r>
            <a:r>
              <a:rPr lang="en-US" dirty="0" err="1"/>
              <a:t>zwei</a:t>
            </a:r>
            <a:r>
              <a:rPr lang="en-US" dirty="0"/>
              <a:t> </a:t>
            </a:r>
            <a:r>
              <a:rPr lang="en-US" dirty="0" err="1"/>
              <a:t>Photonen</a:t>
            </a:r>
            <a:endParaRPr lang="de-DE" dirty="0"/>
          </a:p>
          <a:p>
            <a:r>
              <a:rPr lang="de-DE" dirty="0"/>
              <a:t>—&gt; direkte Messung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elektromagnetischen</a:t>
            </a:r>
            <a:r>
              <a:rPr lang="en-US" dirty="0"/>
              <a:t> </a:t>
            </a:r>
            <a:r>
              <a:rPr lang="en-US" dirty="0" err="1"/>
              <a:t>Kalorimeter</a:t>
            </a:r>
            <a:r>
              <a:rPr lang="en-US" dirty="0"/>
              <a:t>  </a:t>
            </a:r>
            <a:endParaRPr lang="de-DE" dirty="0"/>
          </a:p>
          <a:p>
            <a:r>
              <a:rPr lang="de-DE" dirty="0"/>
              <a:t>—&gt; </a:t>
            </a:r>
            <a:r>
              <a:rPr lang="en-US" dirty="0" err="1"/>
              <a:t>Selektion</a:t>
            </a:r>
            <a:r>
              <a:rPr lang="de-DE" dirty="0"/>
              <a:t> über </a:t>
            </a:r>
            <a:r>
              <a:rPr lang="de-DE" dirty="0" err="1"/>
              <a:t>p-Meson</a:t>
            </a:r>
            <a:r>
              <a:rPr lang="en-US" dirty="0"/>
              <a:t>-</a:t>
            </a:r>
            <a:r>
              <a:rPr lang="en-US" dirty="0" err="1"/>
              <a:t>Zerfälle</a:t>
            </a:r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pic>
        <p:nvPicPr>
          <p:cNvPr id="6" name="Grafik 6">
            <a:extLst>
              <a:ext uri="{FF2B5EF4-FFF2-40B4-BE49-F238E27FC236}">
                <a16:creationId xmlns:a16="http://schemas.microsoft.com/office/drawing/2014/main" id="{D068AF58-3D7F-7A39-BA0F-D8CE5644F5E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801" y="2065544"/>
            <a:ext cx="4549422" cy="1200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518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299466-66E3-EAEF-64CA-7C8423123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Selektionen im Überblick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3EBF53A-FC99-B815-DA84-C78F255A3F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err="1"/>
              <a:t>Seperation</a:t>
            </a:r>
            <a:r>
              <a:rPr lang="de-DE" dirty="0"/>
              <a:t> von wahren Z</a:t>
            </a:r>
            <a:r>
              <a:rPr lang="el-GR" b="0" i="0" u="none" strike="noStrike" dirty="0">
                <a:solidFill>
                  <a:srgbClr val="202122"/>
                </a:solidFill>
                <a:effectLst/>
              </a:rPr>
              <a:t>ττ</a:t>
            </a:r>
            <a:r>
              <a:rPr lang="de-DE" b="0" i="0" u="none" strike="noStrike" dirty="0">
                <a:solidFill>
                  <a:srgbClr val="202122"/>
                </a:solidFill>
                <a:effectLst/>
              </a:rPr>
              <a:t>-Zerfällen </a:t>
            </a:r>
            <a:r>
              <a:rPr lang="en-US" dirty="0">
                <a:solidFill>
                  <a:srgbClr val="202122"/>
                </a:solidFill>
              </a:rPr>
              <a:t>und</a:t>
            </a:r>
            <a:r>
              <a:rPr lang="de-DE" b="0" i="0" u="none" strike="noStrike" dirty="0">
                <a:solidFill>
                  <a:srgbClr val="202122"/>
                </a:solidFill>
                <a:effectLst/>
              </a:rPr>
              <a:t> </a:t>
            </a:r>
            <a:r>
              <a:rPr lang="en-US" b="0" i="0" u="none" strike="noStrike" dirty="0" err="1">
                <a:solidFill>
                  <a:srgbClr val="202122"/>
                </a:solidFill>
                <a:effectLst/>
              </a:rPr>
              <a:t>anderen</a:t>
            </a:r>
            <a:r>
              <a:rPr lang="de-DE" b="0" i="0" u="none" strike="noStrike" dirty="0">
                <a:solidFill>
                  <a:srgbClr val="202122"/>
                </a:solidFill>
                <a:effectLst/>
              </a:rPr>
              <a:t> </a:t>
            </a:r>
            <a:r>
              <a:rPr lang="en-US" b="0" i="0" u="none" strike="noStrike" dirty="0" err="1">
                <a:solidFill>
                  <a:srgbClr val="202122"/>
                </a:solidFill>
                <a:effectLst/>
              </a:rPr>
              <a:t>Prozessen</a:t>
            </a:r>
            <a:endParaRPr lang="de-DE" b="0" i="0" u="none" strike="noStrike" dirty="0">
              <a:solidFill>
                <a:srgbClr val="202122"/>
              </a:solidFill>
              <a:effectLst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Seperation</a:t>
            </a:r>
            <a:r>
              <a:rPr lang="de-DE" dirty="0"/>
              <a:t> von wahren </a:t>
            </a:r>
            <a:r>
              <a:rPr lang="el-GR" b="0" i="0" u="none" strike="noStrike" dirty="0">
                <a:solidFill>
                  <a:srgbClr val="202122"/>
                </a:solidFill>
                <a:effectLst/>
              </a:rPr>
              <a:t>τ</a:t>
            </a:r>
            <a:r>
              <a:rPr lang="de-DE" dirty="0">
                <a:solidFill>
                  <a:srgbClr val="202122"/>
                </a:solidFill>
              </a:rPr>
              <a:t>-&gt;</a:t>
            </a:r>
            <a:r>
              <a:rPr lang="el-GR" b="0" i="0" u="none" strike="noStrike" dirty="0">
                <a:solidFill>
                  <a:srgbClr val="202122"/>
                </a:solidFill>
                <a:effectLst/>
              </a:rPr>
              <a:t>π</a:t>
            </a:r>
            <a:r>
              <a:rPr lang="de-DE" i="0" u="none" strike="noStrike" baseline="30000" dirty="0">
                <a:solidFill>
                  <a:srgbClr val="202124"/>
                </a:solidFill>
                <a:effectLst/>
              </a:rPr>
              <a:t>±</a:t>
            </a:r>
            <a:r>
              <a:rPr lang="el-GR" b="0" i="0" u="none" strike="noStrike" dirty="0">
                <a:solidFill>
                  <a:srgbClr val="202122"/>
                </a:solidFill>
                <a:effectLst/>
              </a:rPr>
              <a:t>π</a:t>
            </a:r>
            <a:r>
              <a:rPr lang="de-DE" baseline="30000" dirty="0">
                <a:solidFill>
                  <a:srgbClr val="202122"/>
                </a:solidFill>
              </a:rPr>
              <a:t>0</a:t>
            </a:r>
            <a:r>
              <a:rPr lang="de-DE" b="0" i="0" u="none" strike="noStrike" dirty="0">
                <a:solidFill>
                  <a:srgbClr val="202122"/>
                </a:solidFill>
                <a:effectLst/>
              </a:rPr>
              <a:t>-Zerfällen </a:t>
            </a:r>
            <a:r>
              <a:rPr lang="en-US" dirty="0">
                <a:solidFill>
                  <a:srgbClr val="202122"/>
                </a:solidFill>
              </a:rPr>
              <a:t>und</a:t>
            </a:r>
            <a:r>
              <a:rPr lang="de-DE" b="0" i="0" u="none" strike="noStrike" dirty="0">
                <a:solidFill>
                  <a:srgbClr val="202122"/>
                </a:solidFill>
                <a:effectLst/>
              </a:rPr>
              <a:t> </a:t>
            </a:r>
            <a:r>
              <a:rPr lang="en-US" b="0" i="0" u="none" strike="noStrike" dirty="0" err="1">
                <a:solidFill>
                  <a:srgbClr val="202122"/>
                </a:solidFill>
                <a:effectLst/>
              </a:rPr>
              <a:t>anderen</a:t>
            </a:r>
            <a:r>
              <a:rPr lang="de-DE" b="0" i="0" u="none" strike="noStrike" dirty="0">
                <a:solidFill>
                  <a:srgbClr val="202122"/>
                </a:solidFill>
                <a:effectLst/>
              </a:rPr>
              <a:t> </a:t>
            </a:r>
            <a:r>
              <a:rPr lang="el-GR" b="0" i="0" u="none" strike="noStrike" dirty="0">
                <a:solidFill>
                  <a:srgbClr val="202122"/>
                </a:solidFill>
                <a:effectLst/>
              </a:rPr>
              <a:t>τ</a:t>
            </a:r>
            <a:r>
              <a:rPr lang="de-DE" b="0" i="0" u="none" strike="noStrike" dirty="0">
                <a:solidFill>
                  <a:srgbClr val="202122"/>
                </a:solidFill>
                <a:effectLst/>
              </a:rPr>
              <a:t>-Zerfälle</a:t>
            </a:r>
            <a:r>
              <a:rPr lang="en-US" b="0" i="0" u="none" strike="noStrike" dirty="0">
                <a:solidFill>
                  <a:srgbClr val="202122"/>
                </a:solidFill>
                <a:effectLst/>
              </a:rPr>
              <a:t>n</a:t>
            </a:r>
          </a:p>
          <a:p>
            <a:r>
              <a:rPr lang="en-US" dirty="0" err="1">
                <a:solidFill>
                  <a:srgbClr val="202122"/>
                </a:solidFill>
              </a:rPr>
              <a:t>Selektionsvorgang</a:t>
            </a:r>
            <a:endParaRPr lang="en-US" dirty="0">
              <a:solidFill>
                <a:srgbClr val="202122"/>
              </a:solidFill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de-DE" dirty="0"/>
              <a:t>Betrachtung von </a:t>
            </a:r>
            <a:r>
              <a:rPr lang="en-US" dirty="0" err="1"/>
              <a:t>wahren</a:t>
            </a:r>
            <a:r>
              <a:rPr lang="en-US" dirty="0"/>
              <a:t> </a:t>
            </a:r>
            <a:r>
              <a:rPr lang="en-US" dirty="0" err="1"/>
              <a:t>Daten</a:t>
            </a:r>
            <a:r>
              <a:rPr lang="en-US" dirty="0"/>
              <a:t> </a:t>
            </a:r>
            <a:r>
              <a:rPr lang="de-DE" dirty="0"/>
              <a:t>bezüglich einer Variablen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err="1"/>
              <a:t>Schnitte</a:t>
            </a:r>
            <a:r>
              <a:rPr lang="de-DE" dirty="0"/>
              <a:t> hinzufügen</a:t>
            </a:r>
            <a:r>
              <a:rPr lang="en-US" dirty="0"/>
              <a:t>, um </a:t>
            </a:r>
            <a:r>
              <a:rPr lang="en-US" dirty="0" err="1"/>
              <a:t>Bereiche</a:t>
            </a:r>
            <a:r>
              <a:rPr lang="en-US" dirty="0"/>
              <a:t> </a:t>
            </a:r>
            <a:r>
              <a:rPr lang="en-US" dirty="0" err="1"/>
              <a:t>im</a:t>
            </a:r>
            <a:r>
              <a:rPr lang="en-US" dirty="0"/>
              <a:t> </a:t>
            </a:r>
            <a:r>
              <a:rPr lang="en-US" dirty="0" err="1"/>
              <a:t>Phasenraum</a:t>
            </a:r>
            <a:r>
              <a:rPr lang="en-US" dirty="0"/>
              <a:t> mit </a:t>
            </a:r>
            <a:r>
              <a:rPr lang="en-US" dirty="0" err="1"/>
              <a:t>hohem</a:t>
            </a:r>
            <a:r>
              <a:rPr lang="en-US" dirty="0"/>
              <a:t> </a:t>
            </a:r>
            <a:r>
              <a:rPr lang="en-US" dirty="0" err="1"/>
              <a:t>Untergrund</a:t>
            </a:r>
            <a:r>
              <a:rPr lang="en-US" dirty="0"/>
              <a:t> </a:t>
            </a:r>
            <a:r>
              <a:rPr lang="en-US" dirty="0" err="1"/>
              <a:t>zu</a:t>
            </a:r>
            <a:r>
              <a:rPr lang="en-US" dirty="0"/>
              <a:t> </a:t>
            </a:r>
            <a:r>
              <a:rPr lang="en-US" dirty="0" err="1"/>
              <a:t>unterdrücken</a:t>
            </a:r>
            <a:endParaRPr lang="en-US" b="0" i="0" u="none" strike="noStrike" dirty="0">
              <a:solidFill>
                <a:srgbClr val="202122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28134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3C8F08-E531-1249-D5D6-FD0461B3A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Vorselektion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36F2D7A-89E1-4520-00D7-42A41ED899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Isoliertes</a:t>
            </a:r>
            <a:r>
              <a:rPr lang="en-US" dirty="0"/>
              <a:t>, gut </a:t>
            </a:r>
            <a:r>
              <a:rPr lang="en-US" dirty="0" err="1"/>
              <a:t>gemessenes</a:t>
            </a:r>
            <a:r>
              <a:rPr lang="en-US" dirty="0"/>
              <a:t> </a:t>
            </a:r>
            <a:r>
              <a:rPr lang="en-US" dirty="0" err="1"/>
              <a:t>Myon</a:t>
            </a:r>
            <a:r>
              <a:rPr lang="en-US" dirty="0"/>
              <a:t> </a:t>
            </a:r>
          </a:p>
          <a:p>
            <a:r>
              <a:rPr lang="en-US" dirty="0" err="1"/>
              <a:t>Hadronischer</a:t>
            </a:r>
            <a:r>
              <a:rPr lang="en-US" dirty="0"/>
              <a:t> </a:t>
            </a:r>
            <a:r>
              <a:rPr lang="en-US" dirty="0" err="1"/>
              <a:t>Tau-Kanidat</a:t>
            </a:r>
            <a:r>
              <a:rPr lang="en-US" dirty="0"/>
              <a:t> </a:t>
            </a:r>
          </a:p>
          <a:p>
            <a:r>
              <a:rPr lang="en-US" dirty="0"/>
              <a:t>—&gt; </a:t>
            </a:r>
            <a:r>
              <a:rPr lang="en-US" dirty="0" err="1"/>
              <a:t>Gegengesetzte</a:t>
            </a:r>
            <a:r>
              <a:rPr lang="en-US" dirty="0"/>
              <a:t> </a:t>
            </a:r>
            <a:r>
              <a:rPr lang="en-US" dirty="0" err="1"/>
              <a:t>Ladung</a:t>
            </a:r>
            <a:r>
              <a:rPr lang="en-US" dirty="0"/>
              <a:t> </a:t>
            </a:r>
            <a:r>
              <a:rPr lang="en-US" dirty="0" err="1"/>
              <a:t>dieser</a:t>
            </a:r>
            <a:r>
              <a:rPr lang="en-US" dirty="0"/>
              <a:t> </a:t>
            </a:r>
            <a:r>
              <a:rPr lang="en-US" dirty="0" err="1"/>
              <a:t>zueinander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069093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847AA6-9E77-E771-354D-296DC98D01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Betrachtete</a:t>
            </a:r>
            <a:r>
              <a:rPr lang="en-US" dirty="0"/>
              <a:t> </a:t>
            </a:r>
            <a:r>
              <a:rPr lang="en-US" dirty="0" err="1"/>
              <a:t>Prozesse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4402950-B3A7-0C38-2B8F-EEAD11E34B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Z—&gt;</a:t>
            </a:r>
            <a:r>
              <a:rPr lang="el-GR" b="0" i="0" u="none" strike="noStrike" dirty="0">
                <a:solidFill>
                  <a:srgbClr val="202122"/>
                </a:solidFill>
                <a:effectLst/>
              </a:rPr>
              <a:t>ττ</a:t>
            </a:r>
            <a:r>
              <a:rPr lang="en-US" dirty="0"/>
              <a:t> </a:t>
            </a:r>
            <a:r>
              <a:rPr lang="en-US" dirty="0" err="1"/>
              <a:t>aufgeteilt</a:t>
            </a:r>
            <a:r>
              <a:rPr lang="en-US" dirty="0"/>
              <a:t> </a:t>
            </a:r>
            <a:r>
              <a:rPr lang="en-US" dirty="0" err="1"/>
              <a:t>nach</a:t>
            </a:r>
            <a:r>
              <a:rPr lang="en-US" dirty="0"/>
              <a:t> </a:t>
            </a:r>
            <a:r>
              <a:rPr lang="en-US" dirty="0" err="1"/>
              <a:t>Anzahl</a:t>
            </a:r>
            <a:r>
              <a:rPr lang="en-US" dirty="0"/>
              <a:t> </a:t>
            </a:r>
            <a:r>
              <a:rPr lang="en-US" dirty="0" err="1"/>
              <a:t>der</a:t>
            </a:r>
            <a:r>
              <a:rPr lang="en-US" dirty="0"/>
              <a:t> </a:t>
            </a:r>
            <a:r>
              <a:rPr lang="en-US" dirty="0" err="1"/>
              <a:t>geladenen</a:t>
            </a:r>
            <a:r>
              <a:rPr lang="en-US" dirty="0"/>
              <a:t> und </a:t>
            </a:r>
            <a:r>
              <a:rPr lang="en-US" dirty="0" err="1"/>
              <a:t>ungeladen</a:t>
            </a:r>
            <a:r>
              <a:rPr lang="en-US" dirty="0"/>
              <a:t> </a:t>
            </a:r>
            <a:r>
              <a:rPr lang="en-US" dirty="0" err="1"/>
              <a:t>Zerfallsprodukte</a:t>
            </a:r>
            <a:r>
              <a:rPr lang="en-US" dirty="0"/>
              <a:t> </a:t>
            </a:r>
            <a:r>
              <a:rPr lang="en-US" dirty="0" err="1"/>
              <a:t>vom</a:t>
            </a:r>
            <a:r>
              <a:rPr lang="en-US" dirty="0"/>
              <a:t> </a:t>
            </a:r>
            <a:r>
              <a:rPr lang="en-US" dirty="0" err="1"/>
              <a:t>hadronisch</a:t>
            </a:r>
            <a:r>
              <a:rPr lang="en-US" dirty="0"/>
              <a:t> </a:t>
            </a:r>
            <a:r>
              <a:rPr lang="en-US" dirty="0" err="1"/>
              <a:t>zerfallenen</a:t>
            </a:r>
            <a:r>
              <a:rPr lang="en-US" dirty="0"/>
              <a:t> </a:t>
            </a:r>
            <a:r>
              <a:rPr lang="en-US" dirty="0" err="1"/>
              <a:t>Tauon</a:t>
            </a:r>
            <a:r>
              <a:rPr lang="en-US" dirty="0"/>
              <a:t> </a:t>
            </a:r>
          </a:p>
          <a:p>
            <a:pPr lvl="1"/>
            <a:r>
              <a:rPr lang="el-GR" b="0" i="0" u="none" strike="noStrike" dirty="0">
                <a:solidFill>
                  <a:srgbClr val="202122"/>
                </a:solidFill>
                <a:effectLst/>
              </a:rPr>
              <a:t>π</a:t>
            </a:r>
            <a:r>
              <a:rPr lang="de-DE" i="0" u="none" strike="noStrike" baseline="30000" dirty="0">
                <a:solidFill>
                  <a:srgbClr val="202124"/>
                </a:solidFill>
                <a:effectLst/>
              </a:rPr>
              <a:t>±</a:t>
            </a:r>
            <a:r>
              <a:rPr lang="en-US" dirty="0"/>
              <a:t> + </a:t>
            </a:r>
            <a:r>
              <a:rPr lang="el-GR" b="0" i="0" u="none" strike="noStrike" dirty="0">
                <a:solidFill>
                  <a:srgbClr val="202122"/>
                </a:solidFill>
                <a:effectLst/>
              </a:rPr>
              <a:t>π</a:t>
            </a:r>
            <a:r>
              <a:rPr lang="de-DE" baseline="30000" dirty="0">
                <a:solidFill>
                  <a:srgbClr val="202122"/>
                </a:solidFill>
              </a:rPr>
              <a:t>0</a:t>
            </a:r>
            <a:endParaRPr lang="en-US" baseline="30000" dirty="0">
              <a:solidFill>
                <a:srgbClr val="202122"/>
              </a:solidFill>
            </a:endParaRPr>
          </a:p>
          <a:p>
            <a:pPr lvl="1"/>
            <a:r>
              <a:rPr lang="en-US" dirty="0" err="1">
                <a:solidFill>
                  <a:srgbClr val="202122"/>
                </a:solidFill>
              </a:rPr>
              <a:t>Andere</a:t>
            </a:r>
            <a:r>
              <a:rPr lang="en-US" dirty="0">
                <a:solidFill>
                  <a:srgbClr val="202122"/>
                </a:solidFill>
              </a:rPr>
              <a:t> </a:t>
            </a:r>
            <a:r>
              <a:rPr lang="en-US" dirty="0" err="1">
                <a:solidFill>
                  <a:srgbClr val="202122"/>
                </a:solidFill>
              </a:rPr>
              <a:t>Tau-Zerfälle</a:t>
            </a:r>
            <a:endParaRPr lang="en-US" dirty="0"/>
          </a:p>
          <a:p>
            <a:r>
              <a:rPr lang="en-US" dirty="0"/>
              <a:t>Z—&gt;</a:t>
            </a:r>
            <a:r>
              <a:rPr lang="el-GR" b="0" i="0" u="none" strike="noStrike" dirty="0">
                <a:solidFill>
                  <a:srgbClr val="202122"/>
                </a:solidFill>
                <a:effectLst/>
              </a:rPr>
              <a:t>μμ</a:t>
            </a:r>
            <a:endParaRPr lang="en-US" dirty="0"/>
          </a:p>
          <a:p>
            <a:r>
              <a:rPr lang="en-US" dirty="0"/>
              <a:t>W—&gt;</a:t>
            </a:r>
            <a:r>
              <a:rPr lang="el-GR" b="0" i="0" u="none" strike="noStrike" dirty="0">
                <a:solidFill>
                  <a:srgbClr val="202122"/>
                </a:solidFill>
                <a:effectLst/>
              </a:rPr>
              <a:t>μ</a:t>
            </a:r>
            <a:r>
              <a:rPr lang="en-US" b="0" i="0" u="none" strike="noStrike" dirty="0">
                <a:solidFill>
                  <a:srgbClr val="202122"/>
                </a:solidFill>
                <a:effectLst/>
              </a:rPr>
              <a:t>v</a:t>
            </a:r>
            <a:endParaRPr lang="en-US" dirty="0"/>
          </a:p>
          <a:p>
            <a:r>
              <a:rPr lang="en-US" dirty="0" err="1"/>
              <a:t>QCD-Hintergrund</a:t>
            </a:r>
            <a:endParaRPr lang="en-US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146625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606</Words>
  <Application>Microsoft Office PowerPoint</Application>
  <PresentationFormat>Breitbild</PresentationFormat>
  <Paragraphs>153</Paragraphs>
  <Slides>25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29" baseType="lpstr">
      <vt:lpstr>Arial</vt:lpstr>
      <vt:lpstr>Calibri</vt:lpstr>
      <vt:lpstr>Calibri Light</vt:lpstr>
      <vt:lpstr>Office</vt:lpstr>
      <vt:lpstr>Messung von π0-Mesonen aus Tau-Lepton-Zerfällen mit dem ATLAS Experiment</vt:lpstr>
      <vt:lpstr>Inhaltsverzeichnis</vt:lpstr>
      <vt:lpstr>PowerPoint-Präsentation</vt:lpstr>
      <vt:lpstr>Tau-Lepton</vt:lpstr>
      <vt:lpstr>Betrachteter Zerfall</vt:lpstr>
      <vt:lpstr>π0-Meson</vt:lpstr>
      <vt:lpstr>Selektionen im Überblick</vt:lpstr>
      <vt:lpstr>Vorselektion</vt:lpstr>
      <vt:lpstr>Betrachtete Prozesse</vt:lpstr>
      <vt:lpstr>Betrachtete Variablen</vt:lpstr>
      <vt:lpstr>Betrachtete Variablen</vt:lpstr>
      <vt:lpstr>Betrachtete Variablen</vt:lpstr>
      <vt:lpstr>Betrachtete Variablen zwischen hadronisch zerfallener Tau-Kanidat und den Myon-Kanidat</vt:lpstr>
      <vt:lpstr>Betrachtete Variablen zwischen hadronisch zerfallener Tau-Kanidat und den Myon-Kanidat</vt:lpstr>
      <vt:lpstr>Betrachtete Variablen</vt:lpstr>
      <vt:lpstr>Betrachtete Variablen</vt:lpstr>
      <vt:lpstr>Selektionsvorgang Beispiel</vt:lpstr>
      <vt:lpstr>Selektionsvorgang komplett Beispiel</vt:lpstr>
      <vt:lpstr>PowerPoint-Präsentation</vt:lpstr>
      <vt:lpstr>Fitting</vt:lpstr>
      <vt:lpstr>Fitting</vt:lpstr>
      <vt:lpstr>Fitting</vt:lpstr>
      <vt:lpstr>Fitting</vt:lpstr>
      <vt:lpstr>Rückblick</vt:lpstr>
      <vt:lpstr>Quellen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Messung von Pi0-Mesonen aus Tau-Lepton Zerfällen mit dem ATLAS Experiment</dc:title>
  <dc:creator>Steffen Lenkewitz</dc:creator>
  <cp:lastModifiedBy>Niklas Herff</cp:lastModifiedBy>
  <cp:revision>14</cp:revision>
  <dcterms:created xsi:type="dcterms:W3CDTF">2022-11-01T06:58:53Z</dcterms:created>
  <dcterms:modified xsi:type="dcterms:W3CDTF">2022-11-04T14:00:29Z</dcterms:modified>
</cp:coreProperties>
</file>