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02_7499BF39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2" r:id="rId5"/>
    <p:sldId id="275" r:id="rId6"/>
    <p:sldId id="276" r:id="rId7"/>
    <p:sldId id="269" r:id="rId8"/>
    <p:sldId id="263" r:id="rId9"/>
    <p:sldId id="273" r:id="rId10"/>
    <p:sldId id="274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EA345DD-D90F-82A0-A341-E4EDE89B2310}" name="Amelie" initials="A" userId="Amelie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5401" autoAdjust="0"/>
  </p:normalViewPr>
  <p:slideViewPr>
    <p:cSldViewPr snapToGrid="0">
      <p:cViewPr varScale="1">
        <p:scale>
          <a:sx n="74" d="100"/>
          <a:sy n="74" d="100"/>
        </p:scale>
        <p:origin x="414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modernComment_102_7499BF3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9E3CFA8-F038-4C69-8F09-BF5CE42FD8FC}" authorId="{AEA345DD-D90F-82A0-A341-E4EDE89B2310}" created="2022-10-30T00:05:10.611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956233017" sldId="258"/>
      <ac:spMk id="3" creationId="{8BE6336E-780C-0B1B-4CED-9BABA8DAB454}"/>
      <ac:txMk cp="31">
        <ac:context len="115" hash="172080155"/>
      </ac:txMk>
    </ac:txMkLst>
    <p188:pos x="2151448" y="794503"/>
    <p188:txBody>
      <a:bodyPr/>
      <a:lstStyle/>
      <a:p>
        <a:r>
          <a:rPr lang="de-DE"/>
          <a:t>2min</a:t>
        </a:r>
      </a:p>
    </p188:txBody>
  </p188:cm>
  <p188:cm id="{A536F26A-6C99-4B90-8197-37B599C3C9E6}" authorId="{AEA345DD-D90F-82A0-A341-E4EDE89B2310}" created="2022-10-30T00:51:26.736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956233017" sldId="258"/>
      <ac:spMk id="3" creationId="{8BE6336E-780C-0B1B-4CED-9BABA8DAB454}"/>
      <ac:txMk cp="112">
        <ac:context len="115" hash="172080155"/>
      </ac:txMk>
    </ac:txMkLst>
    <p188:pos x="3375815" y="1817392"/>
    <p188:txBody>
      <a:bodyPr/>
      <a:lstStyle/>
      <a:p>
        <a:r>
          <a:rPr lang="de-DE"/>
          <a:t>2min 30s</a:t>
        </a:r>
      </a:p>
    </p188:txBody>
  </p188:cm>
  <p188:cm id="{9B35BC3E-FEFD-40C9-9B03-AD046BAD7B03}" authorId="{AEA345DD-D90F-82A0-A341-E4EDE89B2310}" created="2022-10-30T00:52:02.94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956233017" sldId="258"/>
      <ac:spMk id="3" creationId="{8BE6336E-780C-0B1B-4CED-9BABA8DAB454}"/>
      <ac:txMk cp="112">
        <ac:context len="115" hash="172080155"/>
      </ac:txMk>
    </ac:txMkLst>
    <p188:pos x="3298323" y="2266842"/>
    <p188:txBody>
      <a:bodyPr/>
      <a:lstStyle/>
      <a:p>
        <a:r>
          <a:rPr lang="de-DE"/>
          <a:t>1min 30s</a:t>
        </a:r>
      </a:p>
    </p188:txBody>
  </p188:cm>
  <p188:cm id="{EB758EEC-2418-449E-BE2B-6A2FD2337A73}" authorId="{AEA345DD-D90F-82A0-A341-E4EDE89B2310}" created="2022-10-30T00:52:48.828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956233017" sldId="258"/>
      <ac:spMk id="3" creationId="{8BE6336E-780C-0B1B-4CED-9BABA8DAB454}"/>
      <ac:txMk cp="112">
        <ac:context len="115" hash="172080155"/>
      </ac:txMk>
    </ac:txMkLst>
    <p188:pos x="4197225" y="2716293"/>
    <p188:txBody>
      <a:bodyPr/>
      <a:lstStyle/>
      <a:p>
        <a:r>
          <a:rPr lang="de-DE"/>
          <a:t>4min</a:t>
        </a:r>
      </a:p>
    </p188:txBody>
  </p188:cm>
  <p188:cm id="{672391F5-DB92-4297-A63D-6525E8455C21}" authorId="{AEA345DD-D90F-82A0-A341-E4EDE89B2310}" created="2022-10-30T00:53:03.001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956233017" sldId="258"/>
      <ac:spMk id="3" creationId="{8BE6336E-780C-0B1B-4CED-9BABA8DAB454}"/>
      <ac:txMk cp="112">
        <ac:context len="115" hash="172080155"/>
      </ac:txMk>
    </ac:txMkLst>
    <p188:pos x="3313821" y="3165744"/>
    <p188:txBody>
      <a:bodyPr/>
      <a:lstStyle/>
      <a:p>
        <a:r>
          <a:rPr lang="de-DE"/>
          <a:t>5min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892096-4456-E499-03D6-87E8F2EDE5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3635681-66C3-FE08-DA20-B4B4EB46A5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8F2A28-12A0-44A8-B482-2F49BA699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E17E2-2ACA-4D09-9F6E-F992BA5FA4AC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888FE73-279A-D399-635C-53BA30233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EF23C5D-FA54-91ED-9E2B-9419151E7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67122-8CB5-4F3E-8349-A1CE50E7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4318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8B8136-8ABE-D007-E716-F2348624C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A8B5F16-D46C-7CE2-2792-9BFF1ED940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E86D149-9841-A066-AAFC-17FC84A19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E17E2-2ACA-4D09-9F6E-F992BA5FA4AC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EC5699-ACAD-2EF5-E7DF-F22A35B76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2CBD9F7-4A4C-9CB8-2268-725F0045D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67122-8CB5-4F3E-8349-A1CE50E7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7691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CF6FA81-98AA-E2BA-EB91-DA35EA82B0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777502D-AB3A-CF75-A3D6-246B2625BA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4A240F2-5008-FED2-5276-985ACDDA4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E17E2-2ACA-4D09-9F6E-F992BA5FA4AC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2B35AD-478E-F02E-2ADC-4D9850558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9A2719-6744-C43F-F3F4-E04984A97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67122-8CB5-4F3E-8349-A1CE50E7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2843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D61778-56FE-A7CD-0C29-279AC86B5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141F30-E94B-BC37-B6E8-97D8AF0120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B19E14-3B07-0ED5-E2A8-B7BD94A39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E17E2-2ACA-4D09-9F6E-F992BA5FA4AC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691BEC-62D1-C976-E567-81BB402D6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B6D1F4-4310-7CD3-315F-D60BDA798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67122-8CB5-4F3E-8349-A1CE50E7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0518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C54F76-861E-9816-5BC3-1DE7E1B05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C7C5D84-BB7F-84E6-BCDB-DC9DA77859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7207D1B-EE52-E904-97C4-62C03BF0CC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E17E2-2ACA-4D09-9F6E-F992BA5FA4AC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68E57D-94DB-B5EC-D960-6EF7F0201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E3EE190-607C-20C1-759C-82389505B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67122-8CB5-4F3E-8349-A1CE50E7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9921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087A12-714D-C117-F84A-C6EC08E7E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AFCD7E9-01C7-4819-3A87-692C97E880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EDBE58B-894F-EB33-5674-442560A2C6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E83E065-7376-CA57-0F01-A32B831FC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E17E2-2ACA-4D09-9F6E-F992BA5FA4AC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E7CD814-719A-9C7A-4209-62C391D95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3511D2B-8CD7-B918-AEDA-0BD5DB2AA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67122-8CB5-4F3E-8349-A1CE50E7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13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C36579-E76E-DF7D-8A36-085EE1B90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5B81C6-5EF5-BDCF-FC07-38D19BAB9D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B674E2A-B1A9-9802-E6CA-F5C1AF3D24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992BD2C-71EF-4536-7862-FD69417A66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69420B6-39E9-5319-479D-036F70D74A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DD239ACD-A5DB-18B9-3533-944C55D94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E17E2-2ACA-4D09-9F6E-F992BA5FA4AC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F8032F8-DAFE-7A09-A1E7-6FD25DB69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8E983CC-29FA-66BB-57A8-1F1F9E088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67122-8CB5-4F3E-8349-A1CE50E7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1143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4265E2-F695-F47D-10CE-DAF5CAE67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2468B28-0932-2059-5236-8A09B3130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E17E2-2ACA-4D09-9F6E-F992BA5FA4AC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9A4E443-BEE9-0097-2B4A-B03A1C38C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C6EF18F-AC25-CCDD-B23F-EE0E47355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67122-8CB5-4F3E-8349-A1CE50E7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7900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49EC0A4-1A6C-75C6-7A4D-4E3CE43EE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E17E2-2ACA-4D09-9F6E-F992BA5FA4AC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7B8EC25-051F-D95D-855B-D81F2D5F1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A5F5D88-21DF-8054-718D-FD741619D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67122-8CB5-4F3E-8349-A1CE50E7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538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A148D2-AE7A-E1F6-AF13-06CAE7E04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7DE3F84-260E-B8C8-342C-B678993394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9F11F86-1F79-759C-4A61-DE62E4A5ED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D6E9571-A308-B3EB-A2F5-6DA33BAAC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E17E2-2ACA-4D09-9F6E-F992BA5FA4AC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8B03F6E-7ECF-CAC4-47BC-1A145B26D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CCBEEFE-9FCE-0006-F853-453698730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67122-8CB5-4F3E-8349-A1CE50E7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4519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43F84F-5588-8C9C-610B-9C4F18DC5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7A62869-C4BE-2D95-1921-1F1EBE211D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AB67863-E328-E999-F2EB-D855676971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98B9DA3-B178-3D42-748D-090A0AB44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E17E2-2ACA-4D09-9F6E-F992BA5FA4AC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A0AF4D2-4C4F-DBE6-F0A8-1DF6B040C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3211F52-F733-0A73-9711-165B31C6B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67122-8CB5-4F3E-8349-A1CE50E7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543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9598D7E-CB6E-F79A-52A9-D792FAE75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ABE75F8-E909-7473-DEA4-038F6B8AE3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05BDA4-FD3E-95E9-A688-CE3DE4A5D8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E17E2-2ACA-4D09-9F6E-F992BA5FA4AC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4DDA1A8-A605-2FD7-6695-B57ACCC82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DE5239-29BA-7740-BF9F-DB87A71280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67122-8CB5-4F3E-8349-A1CE50E71A1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223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microsoft.com/office/2018/10/relationships/comments" Target="../comments/modernComment_102_7499BF3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lumMod val="85000"/>
                <a:lumOff val="15000"/>
              </a:schemeClr>
            </a:gs>
            <a:gs pos="100000">
              <a:schemeClr val="tx2">
                <a:lumMod val="60000"/>
                <a:lumOff val="40000"/>
              </a:schemeClr>
            </a:gs>
            <a:gs pos="100000">
              <a:schemeClr val="bg2">
                <a:lumMod val="5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3E0D6A-669B-EEBF-B6F1-AA93FE348A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4993" y="2024114"/>
            <a:ext cx="10547366" cy="1404886"/>
          </a:xfrm>
          <a:effectLst>
            <a:outerShdw blurRad="50800" dist="38100" dir="5820000" algn="t" rotWithShape="0">
              <a:prstClr val="black">
                <a:alpha val="92000"/>
              </a:prstClr>
            </a:outerShdw>
          </a:effectLst>
        </p:spPr>
        <p:txBody>
          <a:bodyPr>
            <a:noAutofit/>
          </a:bodyPr>
          <a:lstStyle/>
          <a:p>
            <a:r>
              <a:rPr lang="de-DE" sz="6400" dirty="0" err="1">
                <a:solidFill>
                  <a:schemeClr val="bg1"/>
                </a:solidFill>
              </a:rPr>
              <a:t>Two</a:t>
            </a:r>
            <a:r>
              <a:rPr lang="de-DE" sz="6400" dirty="0">
                <a:solidFill>
                  <a:schemeClr val="bg1"/>
                </a:solidFill>
              </a:rPr>
              <a:t>-real-</a:t>
            </a:r>
            <a:r>
              <a:rPr lang="de-DE" sz="6400" dirty="0" err="1">
                <a:solidFill>
                  <a:schemeClr val="bg1"/>
                </a:solidFill>
              </a:rPr>
              <a:t>scalar</a:t>
            </a:r>
            <a:r>
              <a:rPr lang="de-DE" sz="6400" dirty="0">
                <a:solidFill>
                  <a:schemeClr val="bg1"/>
                </a:solidFill>
              </a:rPr>
              <a:t> Produktion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Untertitel 2">
                <a:extLst>
                  <a:ext uri="{FF2B5EF4-FFF2-40B4-BE49-F238E27FC236}">
                    <a16:creationId xmlns:a16="http://schemas.microsoft.com/office/drawing/2014/main" id="{8BE6336E-780C-0B1B-4CED-9BABA8DAB454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949641" y="3429000"/>
                <a:ext cx="10292718" cy="1404886"/>
              </a:xfrm>
            </p:spPr>
            <p:txBody>
              <a:bodyPr>
                <a:normAutofit fontScale="92500"/>
              </a:bodyPr>
              <a:lstStyle/>
              <a:p>
                <a:r>
                  <a:rPr lang="de-DE" sz="2800" dirty="0">
                    <a:solidFill>
                      <a:schemeClr val="bg1"/>
                    </a:solidFill>
                    <a:effectLst>
                      <a:outerShdw blurRad="50800" dist="38100" dir="8100000" algn="tr" rotWithShape="0">
                        <a:prstClr val="black">
                          <a:alpha val="40000"/>
                        </a:prstClr>
                      </a:outerShdw>
                    </a:effectLst>
                  </a:rPr>
                  <a:t>Vergleich von Wirkungsquerschnittgrenzen</a:t>
                </a:r>
                <a:br>
                  <a:rPr lang="de-DE" sz="2800" dirty="0">
                    <a:solidFill>
                      <a:schemeClr val="bg1"/>
                    </a:solidFill>
                    <a:effectLst>
                      <a:outerShdw blurRad="50800" dist="38100" dir="8100000" algn="tr" rotWithShape="0">
                        <a:prstClr val="black">
                          <a:alpha val="40000"/>
                        </a:prstClr>
                      </a:outerShdw>
                    </a:effectLst>
                  </a:rPr>
                </a:br>
                <a:r>
                  <a:rPr lang="de-DE" sz="2800" dirty="0">
                    <a:solidFill>
                      <a:schemeClr val="bg1"/>
                    </a:solidFill>
                    <a:effectLst>
                      <a:outerShdw blurRad="50800" dist="38100" dir="8100000" algn="tr" rotWithShape="0">
                        <a:prstClr val="black">
                          <a:alpha val="40000"/>
                        </a:prstClr>
                      </a:outerShdw>
                    </a:effectLst>
                  </a:rPr>
                  <a:t>der Higgspaarproduktion im </a:t>
                </a:r>
                <a14:m>
                  <m:oMath xmlns:m="http://schemas.openxmlformats.org/officeDocument/2006/math">
                    <m:r>
                      <a:rPr lang="de-DE" sz="2800" i="1" dirty="0" smtClean="0">
                        <a:solidFill>
                          <a:schemeClr val="bg1"/>
                        </a:solidFill>
                        <a:effectLst>
                          <a:outerShdw blurRad="50800" dist="38100" dir="81000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de-DE" sz="2800" i="1" dirty="0" smtClean="0">
                            <a:solidFill>
                              <a:schemeClr val="bg1"/>
                            </a:solidFill>
                            <a:effectLst>
                              <a:outerShdw blurRad="50800" dist="38100" dir="8100000" algn="tr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2800" b="0" i="1" dirty="0" smtClean="0">
                            <a:solidFill>
                              <a:schemeClr val="bg1"/>
                            </a:solidFill>
                            <a:effectLst>
                              <a:outerShdw blurRad="50800" dist="38100" dir="8100000" algn="tr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r>
                      <a:rPr lang="de-DE" sz="2800" i="1" dirty="0" smtClean="0">
                        <a:solidFill>
                          <a:schemeClr val="bg1"/>
                        </a:solidFill>
                        <a:effectLst>
                          <a:outerShdw blurRad="50800" dist="38100" dir="81000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mbria Math" panose="02040503050406030204" pitchFamily="18" charset="0"/>
                      </a:rPr>
                      <m:t>𝑊</m:t>
                    </m:r>
                    <m:sSup>
                      <m:sSupPr>
                        <m:ctrlPr>
                          <a:rPr lang="de-DE" sz="2800" i="1" dirty="0" smtClean="0">
                            <a:solidFill>
                              <a:schemeClr val="bg1"/>
                            </a:solidFill>
                            <a:effectLst>
                              <a:outerShdw blurRad="50800" dist="38100" dir="8100000" algn="tr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800" b="0" i="1" dirty="0" smtClean="0">
                            <a:solidFill>
                              <a:schemeClr val="bg1"/>
                            </a:solidFill>
                            <a:effectLst>
                              <a:outerShdw blurRad="50800" dist="38100" dir="8100000" algn="tr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de-DE" sz="2800" b="0" i="1" dirty="0" smtClean="0">
                            <a:solidFill>
                              <a:schemeClr val="bg1"/>
                            </a:solidFill>
                            <a:effectLst>
                              <a:outerShdw blurRad="50800" dist="38100" dir="8100000" algn="tr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de-DE" sz="2800" dirty="0">
                    <a:solidFill>
                      <a:schemeClr val="bg1"/>
                    </a:solidFill>
                    <a:effectLst>
                      <a:outerShdw blurRad="50800" dist="38100" dir="8100000" algn="tr" rotWithShape="0">
                        <a:prstClr val="black">
                          <a:alpha val="40000"/>
                        </a:prstClr>
                      </a:outerShdw>
                    </a:effectLst>
                  </a:rPr>
                  <a:t>- Zerfallskanal mit Vorhersagen der</a:t>
                </a:r>
                <a:br>
                  <a:rPr lang="de-DE" sz="2800" dirty="0">
                    <a:solidFill>
                      <a:schemeClr val="bg1"/>
                    </a:solidFill>
                    <a:effectLst>
                      <a:outerShdw blurRad="50800" dist="38100" dir="8100000" algn="tr" rotWithShape="0">
                        <a:prstClr val="black">
                          <a:alpha val="40000"/>
                        </a:prstClr>
                      </a:outerShdw>
                    </a:effectLst>
                  </a:rPr>
                </a:br>
                <a:r>
                  <a:rPr lang="de-DE" sz="2800" dirty="0" err="1">
                    <a:solidFill>
                      <a:schemeClr val="bg1"/>
                    </a:solidFill>
                    <a:effectLst>
                      <a:outerShdw blurRad="50800" dist="38100" dir="8100000" algn="tr" rotWithShape="0">
                        <a:prstClr val="black">
                          <a:alpha val="40000"/>
                        </a:prstClr>
                      </a:outerShdw>
                    </a:effectLst>
                  </a:rPr>
                  <a:t>Two</a:t>
                </a:r>
                <a:r>
                  <a:rPr lang="de-DE" sz="2800" dirty="0">
                    <a:solidFill>
                      <a:schemeClr val="bg1"/>
                    </a:solidFill>
                    <a:effectLst>
                      <a:outerShdw blurRad="50800" dist="38100" dir="8100000" algn="tr" rotWithShape="0">
                        <a:prstClr val="black">
                          <a:alpha val="40000"/>
                        </a:prstClr>
                      </a:outerShdw>
                    </a:effectLst>
                  </a:rPr>
                  <a:t>-real-</a:t>
                </a:r>
                <a:r>
                  <a:rPr lang="de-DE" sz="2800" dirty="0" err="1">
                    <a:solidFill>
                      <a:schemeClr val="bg1"/>
                    </a:solidFill>
                    <a:effectLst>
                      <a:outerShdw blurRad="50800" dist="38100" dir="8100000" algn="tr" rotWithShape="0">
                        <a:prstClr val="black">
                          <a:alpha val="40000"/>
                        </a:prstClr>
                      </a:outerShdw>
                    </a:effectLst>
                  </a:rPr>
                  <a:t>scalar</a:t>
                </a:r>
                <a:r>
                  <a:rPr lang="de-DE" sz="2800" dirty="0">
                    <a:solidFill>
                      <a:schemeClr val="bg1"/>
                    </a:solidFill>
                    <a:effectLst>
                      <a:outerShdw blurRad="50800" dist="38100" dir="8100000" algn="tr" rotWithShape="0">
                        <a:prstClr val="black">
                          <a:alpha val="40000"/>
                        </a:prstClr>
                      </a:outerShdw>
                    </a:effectLst>
                  </a:rPr>
                  <a:t>-</a:t>
                </a:r>
                <a:r>
                  <a:rPr lang="de-DE" sz="2800" dirty="0" err="1">
                    <a:solidFill>
                      <a:schemeClr val="bg1"/>
                    </a:solidFill>
                    <a:effectLst>
                      <a:outerShdw blurRad="50800" dist="38100" dir="8100000" algn="tr" rotWithShape="0">
                        <a:prstClr val="black">
                          <a:alpha val="40000"/>
                        </a:prstClr>
                      </a:outerShdw>
                    </a:effectLst>
                  </a:rPr>
                  <a:t>singlet</a:t>
                </a:r>
                <a:r>
                  <a:rPr lang="de-DE" sz="2800" dirty="0">
                    <a:solidFill>
                      <a:schemeClr val="bg1"/>
                    </a:solidFill>
                    <a:effectLst>
                      <a:outerShdw blurRad="50800" dist="38100" dir="8100000" algn="tr" rotWithShape="0">
                        <a:prstClr val="black">
                          <a:alpha val="40000"/>
                        </a:prstClr>
                      </a:outerShdw>
                    </a:effectLst>
                  </a:rPr>
                  <a:t> Erweiterung des SM</a:t>
                </a:r>
                <a:endParaRPr lang="de-DE" sz="2800" dirty="0">
                  <a:solidFill>
                    <a:schemeClr val="bg1"/>
                  </a:solidFill>
                </a:endParaRPr>
              </a:p>
              <a:p>
                <a:endParaRPr lang="de-DE" dirty="0"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</a:endParaRPr>
              </a:p>
            </p:txBody>
          </p:sp>
        </mc:Choice>
        <mc:Fallback>
          <p:sp>
            <p:nvSpPr>
              <p:cNvPr id="3" name="Untertitel 2">
                <a:extLst>
                  <a:ext uri="{FF2B5EF4-FFF2-40B4-BE49-F238E27FC236}">
                    <a16:creationId xmlns:a16="http://schemas.microsoft.com/office/drawing/2014/main" id="{8BE6336E-780C-0B1B-4CED-9BABA8DAB4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949641" y="3429000"/>
                <a:ext cx="10292718" cy="1404886"/>
              </a:xfrm>
              <a:blipFill>
                <a:blip r:embed="rId2"/>
                <a:stretch>
                  <a:fillRect t="-782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feld 3">
            <a:extLst>
              <a:ext uri="{FF2B5EF4-FFF2-40B4-BE49-F238E27FC236}">
                <a16:creationId xmlns:a16="http://schemas.microsoft.com/office/drawing/2014/main" id="{4DA77A51-1414-26EC-2FB2-6B9B60EAB46B}"/>
              </a:ext>
            </a:extLst>
          </p:cNvPr>
          <p:cNvSpPr txBox="1"/>
          <p:nvPr/>
        </p:nvSpPr>
        <p:spPr>
          <a:xfrm>
            <a:off x="9413631" y="5791200"/>
            <a:ext cx="25673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Amélie C. G. Henke</a:t>
            </a:r>
          </a:p>
          <a:p>
            <a:pPr algn="ctr"/>
            <a:r>
              <a:rPr lang="de-DE" sz="2000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04.11.2022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750176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lumMod val="85000"/>
                <a:lumOff val="15000"/>
              </a:schemeClr>
            </a:gs>
            <a:gs pos="100000">
              <a:schemeClr val="tx2">
                <a:lumMod val="60000"/>
                <a:lumOff val="40000"/>
              </a:schemeClr>
            </a:gs>
            <a:gs pos="100000">
              <a:schemeClr val="bg2">
                <a:lumMod val="5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3E0D6A-669B-EEBF-B6F1-AA93FE348A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258" y="507374"/>
            <a:ext cx="9833509" cy="1225131"/>
          </a:xfrm>
          <a:effectLst>
            <a:outerShdw blurRad="50800" dist="38100" dir="5820000" algn="t" rotWithShape="0">
              <a:prstClr val="black">
                <a:alpha val="92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de-DE" dirty="0">
                <a:solidFill>
                  <a:schemeClr val="bg1"/>
                </a:solidFill>
              </a:rPr>
              <a:t>Wirkungsquerschnittsgrenzen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Untertitel 2">
                <a:extLst>
                  <a:ext uri="{FF2B5EF4-FFF2-40B4-BE49-F238E27FC236}">
                    <a16:creationId xmlns:a16="http://schemas.microsoft.com/office/drawing/2014/main" id="{8BE6336E-780C-0B1B-4CED-9BABA8DAB454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734177" y="2015403"/>
                <a:ext cx="9717762" cy="785671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norm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𝑝𝑝</m:t>
                          </m:r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de-DE" sz="28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DE" sz="28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𝑔𝑔</m:t>
                          </m:r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𝑆𝑀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</m:e>
                        <m:sub>
                          <m:sSub>
                            <m:sSubPr>
                              <m:ctrl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sub>
                      </m:sSub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𝐵𝑅</m:t>
                      </m:r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sSub>
                        <m:sSub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28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" name="Untertitel 2">
                <a:extLst>
                  <a:ext uri="{FF2B5EF4-FFF2-40B4-BE49-F238E27FC236}">
                    <a16:creationId xmlns:a16="http://schemas.microsoft.com/office/drawing/2014/main" id="{8BE6336E-780C-0B1B-4CED-9BABA8DAB4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734177" y="2015403"/>
                <a:ext cx="9717762" cy="785671"/>
              </a:xfrm>
              <a:blipFill>
                <a:blip r:embed="rId2"/>
                <a:stretch>
                  <a:fillRect/>
                </a:stretch>
              </a:blip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fik 6">
            <a:extLst>
              <a:ext uri="{FF2B5EF4-FFF2-40B4-BE49-F238E27FC236}">
                <a16:creationId xmlns:a16="http://schemas.microsoft.com/office/drawing/2014/main" id="{E51FABEE-8CC4-6B36-234F-44449EF4A31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53" y="2659407"/>
            <a:ext cx="5957057" cy="4011284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3270B5D0-AD3C-7F7E-BED6-0F8342D562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954" y="2718667"/>
            <a:ext cx="5781046" cy="389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064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tx1">
                <a:lumMod val="85000"/>
                <a:lumOff val="15000"/>
              </a:schemeClr>
            </a:gs>
            <a:gs pos="100000">
              <a:schemeClr val="tx2">
                <a:lumMod val="60000"/>
                <a:lumOff val="40000"/>
              </a:schemeClr>
            </a:gs>
            <a:gs pos="100000">
              <a:schemeClr val="bg2">
                <a:lumMod val="5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3E0D6A-669B-EEBF-B6F1-AA93FE348A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258" y="507374"/>
            <a:ext cx="9717762" cy="1225131"/>
          </a:xfrm>
          <a:effectLst>
            <a:outerShdw blurRad="50800" dist="38100" dir="5820000" algn="t" rotWithShape="0">
              <a:prstClr val="black">
                <a:alpha val="92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de-DE" dirty="0">
                <a:solidFill>
                  <a:schemeClr val="bg1"/>
                </a:solidFill>
              </a:rPr>
              <a:t>Wirkungsquerschnittsgrenzen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Untertitel 2">
                <a:extLst>
                  <a:ext uri="{FF2B5EF4-FFF2-40B4-BE49-F238E27FC236}">
                    <a16:creationId xmlns:a16="http://schemas.microsoft.com/office/drawing/2014/main" id="{8BE6336E-780C-0B1B-4CED-9BABA8DAB454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514258" y="2142724"/>
                <a:ext cx="9717762" cy="785671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norm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𝑝𝑝</m:t>
                          </m:r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de-DE" sz="28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DE" sz="28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d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𝑔𝑔</m:t>
                          </m:r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𝑆𝑀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</m:e>
                        <m:sub>
                          <m:sSub>
                            <m:sSubPr>
                              <m:ctrl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sub>
                      </m:sSub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𝐵𝑅</m:t>
                      </m:r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sSub>
                        <m:sSub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Untertitel 2">
                <a:extLst>
                  <a:ext uri="{FF2B5EF4-FFF2-40B4-BE49-F238E27FC236}">
                    <a16:creationId xmlns:a16="http://schemas.microsoft.com/office/drawing/2014/main" id="{8BE6336E-780C-0B1B-4CED-9BABA8DAB4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514258" y="2142724"/>
                <a:ext cx="9717762" cy="785671"/>
              </a:xfrm>
              <a:blipFill>
                <a:blip r:embed="rId2"/>
                <a:stretch>
                  <a:fillRect/>
                </a:stretch>
              </a:blip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A718A147-BA0E-6263-6AD2-AAAF532C9711}"/>
                  </a:ext>
                </a:extLst>
              </p:cNvPr>
              <p:cNvSpPr txBox="1"/>
              <p:nvPr/>
            </p:nvSpPr>
            <p:spPr>
              <a:xfrm>
                <a:off x="514258" y="3015205"/>
                <a:ext cx="11308465" cy="16689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8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𝑝𝑝</m:t>
                          </m:r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𝑆𝐻</m:t>
                          </m:r>
                        </m:e>
                      </m:d>
                      <m:r>
                        <a:rPr lang="de-DE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𝐵𝑅</m:t>
                      </m:r>
                      <m:d>
                        <m:d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𝑆𝐻</m:t>
                          </m:r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  <m:acc>
                            <m:accPr>
                              <m:chr m:val="̅"/>
                              <m:ctrlP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</m:acc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𝑊𝑊</m:t>
                          </m:r>
                        </m:e>
                      </m:d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de-DE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𝑔𝑔</m:t>
                          </m:r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h</m:t>
                              </m:r>
                            </m:e>
                            <m:sub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𝑆𝑀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</m:e>
                        <m:sub>
                          <m:sSub>
                            <m:sSubPr>
                              <m:ctrlP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sub>
                      </m:sSub>
                      <m:r>
                        <a:rPr lang="de-DE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𝐵𝑅</m:t>
                      </m:r>
                      <m:d>
                        <m:dPr>
                          <m:ctrlP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𝑆𝐻</m:t>
                          </m:r>
                        </m:e>
                      </m:d>
                    </m:oMath>
                  </m:oMathPara>
                </a14:m>
                <a:endParaRPr lang="de-DE" sz="2800" i="1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𝐵𝑅</m:t>
                          </m:r>
                          <m:d>
                            <m:dPr>
                              <m:ctrlP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  <m:acc>
                                <m:accPr>
                                  <m:chr m:val="̅"/>
                                  <m:ctrlPr>
                                    <a:rPr lang="de-DE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</m:d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𝐵𝑅</m:t>
                          </m:r>
                          <m:d>
                            <m:dPr>
                              <m:ctrlP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𝑊𝑊</m:t>
                              </m:r>
                            </m:e>
                          </m:d>
                        </m:e>
                      </m:d>
                      <m:d>
                        <m:dPr>
                          <m:ctrlP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𝐵𝑅</m:t>
                          </m:r>
                          <m:d>
                            <m:dPr>
                              <m:ctrlP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  <m:acc>
                                <m:accPr>
                                  <m:chr m:val="̅"/>
                                  <m:ctrlPr>
                                    <a:rPr lang="de-DE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acc>
                            </m:e>
                          </m:d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𝐵𝑅</m:t>
                          </m:r>
                          <m:d>
                            <m:dPr>
                              <m:ctrlP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𝑊𝑊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de-DE" sz="2800" b="0" i="1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de-DE" sz="2800" dirty="0"/>
              </a:p>
            </p:txBody>
          </p:sp>
        </mc:Choice>
        <mc:Fallback xmlns="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A718A147-BA0E-6263-6AD2-AAAF532C97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258" y="3015205"/>
                <a:ext cx="11308465" cy="166898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763401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lumMod val="85000"/>
                <a:lumOff val="15000"/>
              </a:schemeClr>
            </a:gs>
            <a:gs pos="100000">
              <a:schemeClr val="tx2">
                <a:lumMod val="60000"/>
                <a:lumOff val="40000"/>
              </a:schemeClr>
            </a:gs>
            <a:gs pos="100000">
              <a:schemeClr val="bg2">
                <a:lumMod val="5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3E0D6A-669B-EEBF-B6F1-AA93FE348A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260" y="347558"/>
            <a:ext cx="2583016" cy="1404886"/>
          </a:xfrm>
          <a:effectLst>
            <a:outerShdw blurRad="50800" dist="38100" dir="5820000" algn="t" rotWithShape="0">
              <a:prstClr val="black">
                <a:alpha val="92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de-DE" dirty="0">
                <a:solidFill>
                  <a:schemeClr val="bg1"/>
                </a:solidFill>
              </a:rPr>
              <a:t>Inhalt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Untertitel 2">
                <a:extLst>
                  <a:ext uri="{FF2B5EF4-FFF2-40B4-BE49-F238E27FC236}">
                    <a16:creationId xmlns:a16="http://schemas.microsoft.com/office/drawing/2014/main" id="{8BE6336E-780C-0B1B-4CED-9BABA8DAB454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514260" y="1929275"/>
                <a:ext cx="8882395" cy="4581167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normAutofit/>
              </a:bodyPr>
              <a:lstStyle/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de-DE" sz="2800" i="1" dirty="0">
                  <a:solidFill>
                    <a:schemeClr val="bg1"/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Cambria Math" panose="02040503050406030204" pitchFamily="18" charset="0"/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de-DE" sz="2800" dirty="0">
                    <a:solidFill>
                      <a:schemeClr val="bg1"/>
                    </a:solidFill>
                    <a:effectLst>
                      <a:outerShdw blurRad="50800" dist="38100" dir="8100000" algn="tr" rotWithShape="0">
                        <a:prstClr val="black">
                          <a:alpha val="40000"/>
                        </a:prstClr>
                      </a:outerShdw>
                    </a:effectLst>
                  </a:rPr>
                  <a:t>TRSM im </a:t>
                </a:r>
                <a14:m>
                  <m:oMath xmlns:m="http://schemas.openxmlformats.org/officeDocument/2006/math">
                    <m:r>
                      <a:rPr lang="de-DE" sz="2800" i="1" dirty="0" smtClean="0">
                        <a:solidFill>
                          <a:schemeClr val="bg1"/>
                        </a:solidFill>
                        <a:effectLst>
                          <a:outerShdw blurRad="50800" dist="38100" dir="81000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de-DE" sz="2800" i="1" dirty="0" smtClean="0">
                            <a:solidFill>
                              <a:schemeClr val="bg1"/>
                            </a:solidFill>
                            <a:effectLst>
                              <a:outerShdw blurRad="50800" dist="38100" dir="8100000" algn="tr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2800" b="0" i="1" dirty="0" smtClean="0">
                            <a:solidFill>
                              <a:schemeClr val="bg1"/>
                            </a:solidFill>
                            <a:effectLst>
                              <a:outerShdw blurRad="50800" dist="38100" dir="8100000" algn="tr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r>
                      <a:rPr lang="de-DE" sz="2800" i="1" dirty="0" smtClean="0">
                        <a:solidFill>
                          <a:schemeClr val="bg1"/>
                        </a:solidFill>
                        <a:effectLst>
                          <a:outerShdw blurRad="50800" dist="38100" dir="81000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mbria Math" panose="02040503050406030204" pitchFamily="18" charset="0"/>
                      </a:rPr>
                      <m:t>𝑊</m:t>
                    </m:r>
                    <m:sSup>
                      <m:sSupPr>
                        <m:ctrlPr>
                          <a:rPr lang="de-DE" sz="2800" i="1" dirty="0" smtClean="0">
                            <a:solidFill>
                              <a:schemeClr val="bg1"/>
                            </a:solidFill>
                            <a:effectLst>
                              <a:outerShdw blurRad="50800" dist="38100" dir="8100000" algn="tr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800" b="0" i="1" dirty="0" smtClean="0">
                            <a:solidFill>
                              <a:schemeClr val="bg1"/>
                            </a:solidFill>
                            <a:effectLst>
                              <a:outerShdw blurRad="50800" dist="38100" dir="8100000" algn="tr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de-DE" sz="2800" b="0" i="1" dirty="0" smtClean="0">
                            <a:solidFill>
                              <a:schemeClr val="bg1"/>
                            </a:solidFill>
                            <a:effectLst>
                              <a:outerShdw blurRad="50800" dist="38100" dir="8100000" algn="tr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de-DE" sz="2800" dirty="0">
                    <a:solidFill>
                      <a:schemeClr val="bg1"/>
                    </a:solidFill>
                    <a:effectLst>
                      <a:outerShdw blurRad="50800" dist="38100" dir="8100000" algn="tr" rotWithShape="0">
                        <a:prstClr val="black">
                          <a:alpha val="40000"/>
                        </a:prstClr>
                      </a:outerShdw>
                    </a:effectLst>
                  </a:rPr>
                  <a:t>- Kanal</a:t>
                </a:r>
                <a:endParaRPr lang="de-DE" sz="2800" dirty="0">
                  <a:solidFill>
                    <a:schemeClr val="bg1"/>
                  </a:solidFill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de-DE" sz="2800" dirty="0">
                    <a:solidFill>
                      <a:schemeClr val="bg1"/>
                    </a:solidFill>
                    <a:effectLst>
                      <a:outerShdw blurRad="50800" dist="38100" dir="8100000" algn="tr" rotWithShape="0">
                        <a:prstClr val="black">
                          <a:alpha val="40000"/>
                        </a:prstClr>
                      </a:outerShdw>
                    </a:effectLst>
                  </a:rPr>
                  <a:t>Freie Parameter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de-DE" sz="2800" dirty="0">
                    <a:solidFill>
                      <a:schemeClr val="bg1"/>
                    </a:solidFill>
                    <a:effectLst>
                      <a:outerShdw blurRad="50800" dist="38100" dir="8100000" algn="tr" rotWithShape="0">
                        <a:prstClr val="black">
                          <a:alpha val="40000"/>
                        </a:prstClr>
                      </a:outerShdw>
                    </a:effectLst>
                  </a:rPr>
                  <a:t>Benchmark Szenarios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de-DE" sz="2800" dirty="0" err="1">
                    <a:solidFill>
                      <a:schemeClr val="bg1"/>
                    </a:solidFill>
                    <a:effectLst>
                      <a:outerShdw blurRad="50800" dist="38100" dir="8100000" algn="tr" rotWithShape="0">
                        <a:prstClr val="black">
                          <a:alpha val="40000"/>
                        </a:prstClr>
                      </a:outerShdw>
                    </a:effectLst>
                  </a:rPr>
                  <a:t>Branching</a:t>
                </a:r>
                <a:r>
                  <a:rPr lang="de-DE" sz="2800" dirty="0">
                    <a:solidFill>
                      <a:schemeClr val="bg1"/>
                    </a:solidFill>
                    <a:effectLst>
                      <a:outerShdw blurRad="50800" dist="38100" dir="8100000" algn="tr" rotWithShape="0">
                        <a:prstClr val="black">
                          <a:alpha val="40000"/>
                        </a:prstClr>
                      </a:outerShdw>
                    </a:effectLst>
                  </a:rPr>
                  <a:t> Ratio</a:t>
                </a:r>
                <a:endParaRPr lang="de-DE" sz="2800" dirty="0">
                  <a:solidFill>
                    <a:schemeClr val="bg1"/>
                  </a:solidFill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de-DE" sz="2800" dirty="0">
                    <a:solidFill>
                      <a:schemeClr val="bg1"/>
                    </a:solidFill>
                    <a:effectLst>
                      <a:outerShdw blurRad="50800" dist="38100" dir="8100000" algn="tr" rotWithShape="0">
                        <a:prstClr val="black">
                          <a:alpha val="40000"/>
                        </a:prstClr>
                      </a:outerShdw>
                    </a:effectLst>
                  </a:rPr>
                  <a:t>Wirkungsquerschnittsgrenzen</a:t>
                </a:r>
                <a:endParaRPr lang="de-DE" sz="2800" dirty="0">
                  <a:solidFill>
                    <a:schemeClr val="bg1"/>
                  </a:solidFill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de-DE" sz="2800" dirty="0">
                  <a:solidFill>
                    <a:schemeClr val="bg1"/>
                  </a:solidFill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de-DE" sz="2800" baseline="0" dirty="0">
                  <a:solidFill>
                    <a:schemeClr val="bg1"/>
                  </a:solidFill>
                </a:endParaRPr>
              </a:p>
              <a:p>
                <a:pPr lvl="0" algn="l"/>
                <a:endParaRPr lang="de-DE" sz="2800" dirty="0">
                  <a:solidFill>
                    <a:schemeClr val="bg1"/>
                  </a:solidFill>
                </a:endParaRP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endParaRPr lang="de-DE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3" name="Untertitel 2">
                <a:extLst>
                  <a:ext uri="{FF2B5EF4-FFF2-40B4-BE49-F238E27FC236}">
                    <a16:creationId xmlns:a16="http://schemas.microsoft.com/office/drawing/2014/main" id="{8BE6336E-780C-0B1B-4CED-9BABA8DAB4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514260" y="1929275"/>
                <a:ext cx="8882395" cy="4581167"/>
              </a:xfrm>
              <a:blipFill>
                <a:blip r:embed="rId3"/>
                <a:stretch>
                  <a:fillRect/>
                </a:stretch>
              </a:blip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6233017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lumMod val="85000"/>
                <a:lumOff val="15000"/>
              </a:schemeClr>
            </a:gs>
            <a:gs pos="100000">
              <a:schemeClr val="tx2">
                <a:lumMod val="60000"/>
                <a:lumOff val="40000"/>
              </a:schemeClr>
            </a:gs>
            <a:gs pos="100000">
              <a:schemeClr val="bg2">
                <a:lumMod val="5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F93E0D6A-669B-EEBF-B6F1-AA93FE348ACD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514260" y="331565"/>
                <a:ext cx="9001767" cy="1430622"/>
              </a:xfrm>
              <a:effectLst>
                <a:outerShdw blurRad="50800" dist="38100" dir="5820000" algn="t" rotWithShape="0">
                  <a:prstClr val="black">
                    <a:alpha val="92000"/>
                  </a:prstClr>
                </a:outerShdw>
              </a:effectLst>
            </p:spPr>
            <p:txBody>
              <a:bodyPr>
                <a:normAutofit/>
              </a:bodyPr>
              <a:lstStyle/>
              <a:p>
                <a:pPr algn="l"/>
                <a:r>
                  <a:rPr lang="de-DE" sz="6000" dirty="0">
                    <a:solidFill>
                      <a:schemeClr val="bg1"/>
                    </a:solidFill>
                    <a:effectLst>
                      <a:outerShdw blurRad="50800" dist="38100" dir="8100000" algn="tr" rotWithShape="0">
                        <a:prstClr val="black">
                          <a:alpha val="40000"/>
                        </a:prstClr>
                      </a:outerShdw>
                    </a:effectLst>
                  </a:rPr>
                  <a:t>TRSM im </a:t>
                </a:r>
                <a14:m>
                  <m:oMath xmlns:m="http://schemas.openxmlformats.org/officeDocument/2006/math">
                    <m:r>
                      <a:rPr lang="de-DE" sz="6000" i="1" dirty="0" smtClean="0">
                        <a:solidFill>
                          <a:schemeClr val="bg1"/>
                        </a:solidFill>
                        <a:effectLst>
                          <a:outerShdw blurRad="50800" dist="38100" dir="81000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de-DE" sz="6000" i="1" dirty="0" smtClean="0">
                            <a:solidFill>
                              <a:schemeClr val="bg1"/>
                            </a:solidFill>
                            <a:effectLst>
                              <a:outerShdw blurRad="50800" dist="38100" dir="8100000" algn="tr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6000" b="0" i="1" dirty="0" smtClean="0">
                            <a:solidFill>
                              <a:schemeClr val="bg1"/>
                            </a:solidFill>
                            <a:effectLst>
                              <a:outerShdw blurRad="50800" dist="38100" dir="8100000" algn="tr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  <m:r>
                      <a:rPr lang="de-DE" sz="6000" i="1" dirty="0" smtClean="0">
                        <a:solidFill>
                          <a:schemeClr val="bg1"/>
                        </a:solidFill>
                        <a:effectLst>
                          <a:outerShdw blurRad="50800" dist="38100" dir="81000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mbria Math" panose="02040503050406030204" pitchFamily="18" charset="0"/>
                      </a:rPr>
                      <m:t>𝑊</m:t>
                    </m:r>
                    <m:sSup>
                      <m:sSupPr>
                        <m:ctrlPr>
                          <a:rPr lang="de-DE" sz="6000" i="1" dirty="0" smtClean="0">
                            <a:solidFill>
                              <a:schemeClr val="bg1"/>
                            </a:solidFill>
                            <a:effectLst>
                              <a:outerShdw blurRad="50800" dist="38100" dir="8100000" algn="tr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6000" b="0" i="1" dirty="0" smtClean="0">
                            <a:solidFill>
                              <a:schemeClr val="bg1"/>
                            </a:solidFill>
                            <a:effectLst>
                              <a:outerShdw blurRad="50800" dist="38100" dir="8100000" algn="tr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  <m:sup>
                        <m:r>
                          <a:rPr lang="de-DE" sz="6000" b="0" i="1" dirty="0" smtClean="0">
                            <a:solidFill>
                              <a:schemeClr val="bg1"/>
                            </a:solidFill>
                            <a:effectLst>
                              <a:outerShdw blurRad="50800" dist="38100" dir="8100000" algn="tr" rotWithShape="0">
                                <a:prstClr val="black">
                                  <a:alpha val="40000"/>
                                </a:prst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de-DE" sz="6000" dirty="0">
                    <a:solidFill>
                      <a:schemeClr val="bg1"/>
                    </a:solidFill>
                    <a:effectLst>
                      <a:outerShdw blurRad="50800" dist="38100" dir="8100000" algn="tr" rotWithShape="0">
                        <a:prstClr val="black">
                          <a:alpha val="40000"/>
                        </a:prstClr>
                      </a:outerShdw>
                    </a:effectLst>
                  </a:rPr>
                  <a:t>- </a:t>
                </a:r>
                <a:r>
                  <a:rPr lang="de-DE" dirty="0">
                    <a:solidFill>
                      <a:schemeClr val="bg1"/>
                    </a:solidFill>
                    <a:effectLst>
                      <a:outerShdw blurRad="50800" dist="38100" dir="8100000" algn="tr" rotWithShape="0">
                        <a:prstClr val="black">
                          <a:alpha val="40000"/>
                        </a:prstClr>
                      </a:outerShdw>
                    </a:effectLst>
                  </a:rPr>
                  <a:t>Kanal</a:t>
                </a:r>
                <a:endParaRPr lang="de-DE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F93E0D6A-669B-EEBF-B6F1-AA93FE348A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514260" y="331565"/>
                <a:ext cx="9001767" cy="1430622"/>
              </a:xfrm>
              <a:blipFill>
                <a:blip r:embed="rId2"/>
                <a:stretch>
                  <a:fillRect/>
                </a:stretch>
              </a:blipFill>
              <a:effectLst>
                <a:outerShdw blurRad="50800" dist="38100" dir="5820000" algn="t" rotWithShape="0">
                  <a:prstClr val="black">
                    <a:alpha val="92000"/>
                  </a:prstClr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Untertitel 2">
                <a:extLst>
                  <a:ext uri="{FF2B5EF4-FFF2-40B4-BE49-F238E27FC236}">
                    <a16:creationId xmlns:a16="http://schemas.microsoft.com/office/drawing/2014/main" id="{8BE6336E-780C-0B1B-4CED-9BABA8DAB454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514258" y="2142724"/>
                <a:ext cx="6104047" cy="3563595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normAutofit/>
              </a:bodyPr>
              <a:lstStyle/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de-DE" sz="2800" dirty="0">
                  <a:solidFill>
                    <a:schemeClr val="bg1"/>
                  </a:solidFill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de-DE" sz="2800" dirty="0">
                    <a:solidFill>
                      <a:schemeClr val="bg1"/>
                    </a:solidFill>
                  </a:rPr>
                  <a:t>Suche nach Physik über SM hinaus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de-DE" sz="2800" dirty="0" err="1">
                    <a:solidFill>
                      <a:schemeClr val="bg1"/>
                    </a:solidFill>
                  </a:rPr>
                  <a:t>Two</a:t>
                </a:r>
                <a:r>
                  <a:rPr lang="de-DE" sz="2800" dirty="0">
                    <a:solidFill>
                      <a:schemeClr val="bg1"/>
                    </a:solidFill>
                  </a:rPr>
                  <a:t>-real-</a:t>
                </a:r>
                <a:r>
                  <a:rPr lang="de-DE" sz="2800" dirty="0" err="1">
                    <a:solidFill>
                      <a:schemeClr val="bg1"/>
                    </a:solidFill>
                  </a:rPr>
                  <a:t>scalar</a:t>
                </a:r>
                <a:r>
                  <a:rPr lang="de-DE" sz="2800" dirty="0">
                    <a:solidFill>
                      <a:schemeClr val="bg1"/>
                    </a:solidFill>
                  </a:rPr>
                  <a:t> </a:t>
                </a:r>
                <a:r>
                  <a:rPr lang="de-DE" sz="2800" dirty="0" err="1">
                    <a:solidFill>
                      <a:schemeClr val="bg1"/>
                    </a:solidFill>
                  </a:rPr>
                  <a:t>Singlet</a:t>
                </a:r>
                <a:r>
                  <a:rPr lang="de-DE" sz="2800" dirty="0">
                    <a:solidFill>
                      <a:schemeClr val="bg1"/>
                    </a:solidFill>
                  </a:rPr>
                  <a:t> Erweiterung des SM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de-DE" sz="2800" dirty="0" err="1">
                    <a:solidFill>
                      <a:schemeClr val="bg1"/>
                    </a:solidFill>
                  </a:rPr>
                  <a:t>Singlet</a:t>
                </a:r>
                <a:r>
                  <a:rPr lang="de-DE" sz="2800" dirty="0">
                    <a:solidFill>
                      <a:schemeClr val="bg1"/>
                    </a:solidFill>
                  </a:rPr>
                  <a:t> Felder </a:t>
                </a:r>
                <a14:m>
                  <m:oMath xmlns:m="http://schemas.openxmlformats.org/officeDocument/2006/math">
                    <m:r>
                      <a:rPr lang="de-DE" sz="28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de-DE" sz="2800" dirty="0">
                    <a:solidFill>
                      <a:schemeClr val="bg1"/>
                    </a:solidFill>
                  </a:rPr>
                  <a:t> und </a:t>
                </a:r>
                <a14:m>
                  <m:oMath xmlns:m="http://schemas.openxmlformats.org/officeDocument/2006/math">
                    <m:r>
                      <a:rPr lang="de-DE" sz="280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endParaRPr lang="de-DE" sz="2800" dirty="0">
                  <a:solidFill>
                    <a:schemeClr val="bg1"/>
                  </a:solidFill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de-DE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de-DE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endParaRPr lang="de-DE" sz="2800" dirty="0">
                  <a:solidFill>
                    <a:schemeClr val="bg1"/>
                  </a:solidFill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de-DE" sz="2800" dirty="0">
                    <a:solidFill>
                      <a:schemeClr val="bg1"/>
                    </a:solidFill>
                  </a:rPr>
                  <a:t> nicht mehr virtuell</a:t>
                </a:r>
              </a:p>
            </p:txBody>
          </p:sp>
        </mc:Choice>
        <mc:Fallback>
          <p:sp>
            <p:nvSpPr>
              <p:cNvPr id="3" name="Untertitel 2">
                <a:extLst>
                  <a:ext uri="{FF2B5EF4-FFF2-40B4-BE49-F238E27FC236}">
                    <a16:creationId xmlns:a16="http://schemas.microsoft.com/office/drawing/2014/main" id="{8BE6336E-780C-0B1B-4CED-9BABA8DAB4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514258" y="2142724"/>
                <a:ext cx="6104047" cy="3563595"/>
              </a:xfrm>
              <a:blipFill>
                <a:blip r:embed="rId3"/>
                <a:stretch>
                  <a:fillRect/>
                </a:stretch>
              </a:blip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1450ECE9-500A-E180-66A5-719BA1801B9E}"/>
                  </a:ext>
                </a:extLst>
              </p:cNvPr>
              <p:cNvSpPr txBox="1"/>
              <p:nvPr/>
            </p:nvSpPr>
            <p:spPr>
              <a:xfrm>
                <a:off x="6999362" y="3332606"/>
                <a:ext cx="4689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360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</m:oMath>
                  </m:oMathPara>
                </a14:m>
                <a:endParaRPr lang="de-DE" sz="3600" dirty="0"/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1450ECE9-500A-E180-66A5-719BA1801B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9362" y="3332606"/>
                <a:ext cx="468925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E90F7F7C-E5A6-D6A9-692E-168028C9BDE0}"/>
                  </a:ext>
                </a:extLst>
              </p:cNvPr>
              <p:cNvSpPr txBox="1"/>
              <p:nvPr/>
            </p:nvSpPr>
            <p:spPr>
              <a:xfrm>
                <a:off x="8581963" y="3380008"/>
                <a:ext cx="107376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360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de-DE" sz="3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de-DE" sz="3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</m:oMath>
                  </m:oMathPara>
                </a14:m>
                <a:endParaRPr lang="de-DE" sz="3600" dirty="0"/>
              </a:p>
            </p:txBody>
          </p:sp>
        </mc:Choice>
        <mc:Fallback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E90F7F7C-E5A6-D6A9-692E-168028C9BD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1963" y="3380008"/>
                <a:ext cx="1073760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54E040F8-1E67-1C9D-E00D-DBD7B1B8F0DB}"/>
                  </a:ext>
                </a:extLst>
              </p:cNvPr>
              <p:cNvSpPr txBox="1"/>
              <p:nvPr/>
            </p:nvSpPr>
            <p:spPr>
              <a:xfrm>
                <a:off x="8089614" y="2190745"/>
                <a:ext cx="29950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360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</m:oMath>
                  </m:oMathPara>
                </a14:m>
                <a:endParaRPr lang="de-DE" sz="3600" dirty="0"/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54E040F8-1E67-1C9D-E00D-DBD7B1B8F0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9614" y="2190745"/>
                <a:ext cx="299504" cy="646331"/>
              </a:xfrm>
              <a:prstGeom prst="rect">
                <a:avLst/>
              </a:prstGeom>
              <a:blipFill>
                <a:blip r:embed="rId7"/>
                <a:stretch>
                  <a:fillRect l="-2040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37FFB857-C1F0-6467-09CB-C9C470EAFCAF}"/>
                  </a:ext>
                </a:extLst>
              </p:cNvPr>
              <p:cNvSpPr txBox="1"/>
              <p:nvPr/>
            </p:nvSpPr>
            <p:spPr>
              <a:xfrm>
                <a:off x="6260968" y="4492828"/>
                <a:ext cx="4689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360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de-DE" sz="3600" dirty="0"/>
              </a:p>
            </p:txBody>
          </p:sp>
        </mc:Choice>
        <mc:Fallback xmlns="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37FFB857-C1F0-6467-09CB-C9C470EAFC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0968" y="4492828"/>
                <a:ext cx="468925" cy="64633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C0471F42-1EAA-658D-497B-FC5CAE88EA6C}"/>
                  </a:ext>
                </a:extLst>
              </p:cNvPr>
              <p:cNvSpPr txBox="1"/>
              <p:nvPr/>
            </p:nvSpPr>
            <p:spPr>
              <a:xfrm>
                <a:off x="7628399" y="4590047"/>
                <a:ext cx="468925" cy="6586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de-DE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sz="3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</m:oMath>
                  </m:oMathPara>
                </a14:m>
                <a:endParaRPr lang="de-DE" sz="3600" dirty="0"/>
              </a:p>
            </p:txBody>
          </p:sp>
        </mc:Choice>
        <mc:Fallback xmlns="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C0471F42-1EAA-658D-497B-FC5CAE88EA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8399" y="4590047"/>
                <a:ext cx="468925" cy="65864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C42E3269-EB99-C498-12F4-7A1958C3962F}"/>
                  </a:ext>
                </a:extLst>
              </p:cNvPr>
              <p:cNvSpPr txBox="1"/>
              <p:nvPr/>
            </p:nvSpPr>
            <p:spPr>
              <a:xfrm>
                <a:off x="8255115" y="4569271"/>
                <a:ext cx="4689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DE" sz="3600" b="0" i="1" dirty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</m:oMath>
                  </m:oMathPara>
                </a14:m>
                <a:endParaRPr lang="de-DE" sz="3600" dirty="0"/>
              </a:p>
            </p:txBody>
          </p:sp>
        </mc:Choice>
        <mc:Fallback xmlns="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C42E3269-EB99-C498-12F4-7A1958C396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5115" y="4569271"/>
                <a:ext cx="468925" cy="646331"/>
              </a:xfrm>
              <a:prstGeom prst="rect">
                <a:avLst/>
              </a:prstGeom>
              <a:blipFill>
                <a:blip r:embed="rId11"/>
                <a:stretch>
                  <a:fillRect r="-1168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A605F171-2F4A-CD2A-FF22-BDF778D5639F}"/>
                  </a:ext>
                </a:extLst>
              </p:cNvPr>
              <p:cNvSpPr txBox="1"/>
              <p:nvPr/>
            </p:nvSpPr>
            <p:spPr>
              <a:xfrm>
                <a:off x="9693727" y="4569271"/>
                <a:ext cx="46892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36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36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de-DE" sz="3600" b="0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de-DE" sz="3600" dirty="0"/>
              </a:p>
            </p:txBody>
          </p:sp>
        </mc:Choice>
        <mc:Fallback xmlns="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A605F171-2F4A-CD2A-FF22-BDF778D563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3727" y="4569271"/>
                <a:ext cx="468925" cy="646331"/>
              </a:xfrm>
              <a:prstGeom prst="rect">
                <a:avLst/>
              </a:prstGeom>
              <a:blipFill>
                <a:blip r:embed="rId12"/>
                <a:stretch>
                  <a:fillRect r="-4935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F63A8F1B-6AC3-E66B-92C4-96E9BD8FA8C4}"/>
              </a:ext>
            </a:extLst>
          </p:cNvPr>
          <p:cNvCxnSpPr/>
          <p:nvPr/>
        </p:nvCxnSpPr>
        <p:spPr>
          <a:xfrm flipH="1">
            <a:off x="7493736" y="2888613"/>
            <a:ext cx="476063" cy="523255"/>
          </a:xfrm>
          <a:prstGeom prst="straightConnector1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5F6045C9-D580-A51B-10B0-A90B851EE312}"/>
              </a:ext>
            </a:extLst>
          </p:cNvPr>
          <p:cNvCxnSpPr/>
          <p:nvPr/>
        </p:nvCxnSpPr>
        <p:spPr>
          <a:xfrm flipH="1">
            <a:off x="6609677" y="4007215"/>
            <a:ext cx="476063" cy="523255"/>
          </a:xfrm>
          <a:prstGeom prst="straightConnector1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741329E8-E884-7B31-BCEC-98C51FEDFD4E}"/>
              </a:ext>
            </a:extLst>
          </p:cNvPr>
          <p:cNvCxnSpPr/>
          <p:nvPr/>
        </p:nvCxnSpPr>
        <p:spPr>
          <a:xfrm flipH="1">
            <a:off x="8551559" y="4033006"/>
            <a:ext cx="476063" cy="523255"/>
          </a:xfrm>
          <a:prstGeom prst="straightConnector1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2F2D34DF-8BFD-24CD-A47E-42634B2532C1}"/>
              </a:ext>
            </a:extLst>
          </p:cNvPr>
          <p:cNvCxnSpPr>
            <a:cxnSpLocks/>
          </p:cNvCxnSpPr>
          <p:nvPr/>
        </p:nvCxnSpPr>
        <p:spPr>
          <a:xfrm>
            <a:off x="9256115" y="4030323"/>
            <a:ext cx="519824" cy="506405"/>
          </a:xfrm>
          <a:prstGeom prst="straightConnector1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970DC917-A99D-0ED1-576E-D61BC2D39CF4}"/>
              </a:ext>
            </a:extLst>
          </p:cNvPr>
          <p:cNvCxnSpPr>
            <a:cxnSpLocks/>
          </p:cNvCxnSpPr>
          <p:nvPr/>
        </p:nvCxnSpPr>
        <p:spPr>
          <a:xfrm>
            <a:off x="8325406" y="2897037"/>
            <a:ext cx="519824" cy="506405"/>
          </a:xfrm>
          <a:prstGeom prst="straightConnector1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FDC59027-8D7F-0702-EF07-5581037E3591}"/>
              </a:ext>
            </a:extLst>
          </p:cNvPr>
          <p:cNvCxnSpPr>
            <a:cxnSpLocks/>
          </p:cNvCxnSpPr>
          <p:nvPr/>
        </p:nvCxnSpPr>
        <p:spPr>
          <a:xfrm>
            <a:off x="7314233" y="4024065"/>
            <a:ext cx="519824" cy="506405"/>
          </a:xfrm>
          <a:prstGeom prst="straightConnector1">
            <a:avLst/>
          </a:prstGeom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7226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lumMod val="85000"/>
                <a:lumOff val="15000"/>
              </a:schemeClr>
            </a:gs>
            <a:gs pos="100000">
              <a:schemeClr val="tx2">
                <a:lumMod val="60000"/>
                <a:lumOff val="40000"/>
              </a:schemeClr>
            </a:gs>
            <a:gs pos="100000">
              <a:schemeClr val="bg2">
                <a:lumMod val="5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3E0D6A-669B-EEBF-B6F1-AA93FE348A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2014" y="439843"/>
            <a:ext cx="9001767" cy="1225131"/>
          </a:xfrm>
          <a:effectLst>
            <a:outerShdw blurRad="50800" dist="38100" dir="5820000" algn="t" rotWithShape="0">
              <a:prstClr val="black">
                <a:alpha val="92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de-DE" dirty="0">
                <a:solidFill>
                  <a:schemeClr val="bg1"/>
                </a:solidFill>
              </a:rPr>
              <a:t>Freie Parameter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281F2956-A782-1596-B578-11B6D86FE0CF}"/>
                  </a:ext>
                </a:extLst>
              </p:cNvPr>
              <p:cNvSpPr txBox="1"/>
              <p:nvPr/>
            </p:nvSpPr>
            <p:spPr>
              <a:xfrm>
                <a:off x="196771" y="2074183"/>
                <a:ext cx="5462954" cy="507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e>
                      </m:d>
                      <m:r>
                        <a:rPr lang="de-DE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sub>
                        <m:sup>
                          <m: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m:rPr>
                          <m:sty m:val="p"/>
                        </m:rPr>
                        <a:rPr lang="el-GR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sSup>
                        <m:sSupPr>
                          <m:ctrlPr>
                            <a:rPr lang="el-GR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e>
                        <m:sup>
                          <m:r>
                            <a:rPr lang="el-GR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de-DE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sub>
                      </m:sSub>
                      <m:sSup>
                        <m:sSupPr>
                          <m:ctrlP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l-GR" sz="2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  <m:sSup>
                            <m:sSupPr>
                              <m:ctrlPr>
                                <a:rPr lang="el-GR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Φ</m:t>
                              </m:r>
                            </m:e>
                            <m:sup>
                              <m:r>
                                <a:rPr lang="de-DE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p>
                          <m:r>
                            <a:rPr lang="de-DE" sz="2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de-DE" sz="2600" dirty="0"/>
              </a:p>
            </p:txBody>
          </p:sp>
        </mc:Choice>
        <mc:Fallback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281F2956-A782-1596-B578-11B6D86FE0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771" y="2074183"/>
                <a:ext cx="5462954" cy="50725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D5612F28-DB0B-2AC1-DF84-73033723A8B3}"/>
                  </a:ext>
                </a:extLst>
              </p:cNvPr>
              <p:cNvSpPr txBox="1"/>
              <p:nvPr/>
            </p:nvSpPr>
            <p:spPr>
              <a:xfrm>
                <a:off x="592014" y="5375827"/>
                <a:ext cx="7883860" cy="1380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r>
                        <a:rPr lang="de-DE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sz="2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de-DE" sz="26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de-DE" sz="26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de-DE" sz="2600" b="0" i="1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sz="2600" b="0" i="1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𝜙</m:t>
                                        </m:r>
                                      </m:e>
                                      <m:sub>
                                        <m:r>
                                          <a:rPr lang="de-DE" sz="2600" b="0" i="1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h</m:t>
                                        </m:r>
                                      </m:sub>
                                    </m:sSub>
                                    <m:r>
                                      <a:rPr lang="de-DE" sz="26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de-DE" sz="2600" b="0" i="1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de-DE" sz="2600" b="0" i="1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𝜈</m:t>
                                        </m:r>
                                      </m:e>
                                      <m:sub>
                                        <m:r>
                                          <a:rPr lang="de-DE" sz="2600" b="0" i="1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h</m:t>
                                        </m:r>
                                      </m:sub>
                                    </m:sSub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de-DE" sz="2600" b="0" i="1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de-DE" sz="2600" b="0" i="1" smtClean="0">
                                            <a:solidFill>
                                              <a:schemeClr val="bg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</m:den>
                                </m:f>
                              </m:e>
                            </m:mr>
                          </m:m>
                        </m:e>
                      </m:d>
                      <m:r>
                        <a:rPr lang="de-DE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de-DE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de-DE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2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de-DE" sz="2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  <m:r>
                            <a:rPr lang="de-DE" sz="2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de-DE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de-DE" sz="2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de-DE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de-DE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r>
                        <a:rPr lang="de-DE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de-DE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de-DE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2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de-DE" sz="2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</m:sub>
                          </m:sSub>
                          <m:r>
                            <a:rPr lang="de-DE" sz="2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de-DE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de-DE" sz="2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𝑋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de-DE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de-DE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de-DE" sz="2600" dirty="0"/>
              </a:p>
            </p:txBody>
          </p:sp>
        </mc:Choice>
        <mc:Fallback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D5612F28-DB0B-2AC1-DF84-73033723A8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014" y="5375827"/>
                <a:ext cx="7883860" cy="13804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Grafik 5">
            <a:extLst>
              <a:ext uri="{FF2B5EF4-FFF2-40B4-BE49-F238E27FC236}">
                <a16:creationId xmlns:a16="http://schemas.microsoft.com/office/drawing/2014/main" id="{2BC5B3C6-C063-2C9F-EA47-A591D3032F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12" y="1033260"/>
            <a:ext cx="3905834" cy="246464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B43DB2D3-58C8-C4B3-B02E-2AD19F1DD0BB}"/>
                  </a:ext>
                </a:extLst>
              </p:cNvPr>
              <p:cNvSpPr txBox="1"/>
              <p:nvPr/>
            </p:nvSpPr>
            <p:spPr>
              <a:xfrm>
                <a:off x="8479407" y="3576370"/>
                <a:ext cx="2763849" cy="506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de-DE" sz="2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de-DE" sz="2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sz="2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sub>
                        <m:sup>
                          <m:r>
                            <a:rPr lang="de-DE" sz="2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de-DE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de-DE" sz="2600" dirty="0"/>
              </a:p>
            </p:txBody>
          </p:sp>
        </mc:Choice>
        <mc:Fallback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B43DB2D3-58C8-C4B3-B02E-2AD19F1DD0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9407" y="3576370"/>
                <a:ext cx="2763849" cy="50616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2BC69E48-C223-37E6-4480-4419AF021EAB}"/>
                  </a:ext>
                </a:extLst>
              </p:cNvPr>
              <p:cNvSpPr txBox="1"/>
              <p:nvPr/>
            </p:nvSpPr>
            <p:spPr>
              <a:xfrm>
                <a:off x="592014" y="2877967"/>
                <a:ext cx="4308012" cy="971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b>
                      </m:sSub>
                      <m:r>
                        <a:rPr lang="de-DE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e>
                      </m:d>
                      <m:r>
                        <a:rPr lang="de-DE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de-DE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de-DE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Φ</m:t>
                              </m:r>
                            </m:sub>
                            <m:sup>
                              <m:r>
                                <a:rPr lang="de-DE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de-DE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l-GR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Φ</m:t>
                              </m:r>
                            </m:sub>
                          </m:sSub>
                        </m:den>
                      </m:f>
                      <m:r>
                        <a:rPr lang="de-DE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p>
                          <m: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de-DE" sz="2600" dirty="0"/>
              </a:p>
            </p:txBody>
          </p:sp>
        </mc:Choice>
        <mc:Fallback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2BC69E48-C223-37E6-4480-4419AF021E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014" y="2877967"/>
                <a:ext cx="4308012" cy="9711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feld 12">
            <a:extLst>
              <a:ext uri="{FF2B5EF4-FFF2-40B4-BE49-F238E27FC236}">
                <a16:creationId xmlns:a16="http://schemas.microsoft.com/office/drawing/2014/main" id="{DBC2D77B-A318-448D-7F11-04BDF4506BA8}"/>
              </a:ext>
            </a:extLst>
          </p:cNvPr>
          <p:cNvSpPr txBox="1"/>
          <p:nvPr/>
        </p:nvSpPr>
        <p:spPr>
          <a:xfrm>
            <a:off x="837127" y="3881956"/>
            <a:ext cx="546295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600" dirty="0">
                <a:solidFill>
                  <a:schemeClr val="bg1"/>
                </a:solidFill>
              </a:rPr>
              <a:t>Elektroschwache Symmetriebrechung</a:t>
            </a:r>
            <a:endParaRPr lang="de-DE" sz="2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073314EF-4BFE-4E04-47EB-FCCB6B1C73B6}"/>
                  </a:ext>
                </a:extLst>
              </p:cNvPr>
              <p:cNvSpPr txBox="1"/>
              <p:nvPr/>
            </p:nvSpPr>
            <p:spPr>
              <a:xfrm>
                <a:off x="168581" y="4635061"/>
                <a:ext cx="6800045" cy="525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6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de-DE" sz="2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sz="2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de-DE" sz="2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l-GR" sz="2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e>
                      </m:d>
                      <m:r>
                        <a:rPr lang="de-DE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2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𝑆𝑖𝑛𝑔𝑙𝑒𝑡𝑠</m:t>
                          </m:r>
                        </m:sub>
                      </m:sSub>
                      <m:d>
                        <m:dPr>
                          <m:ctrlPr>
                            <a:rPr lang="de-DE" sz="2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de-DE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de-DE" sz="2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l-GR" sz="2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e>
                      </m:d>
                      <m:r>
                        <a:rPr lang="de-DE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DE" sz="2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𝑆𝑀</m:t>
                          </m:r>
                        </m:sub>
                      </m:sSub>
                      <m:r>
                        <a:rPr lang="de-DE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l-GR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r>
                        <a:rPr lang="de-DE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2600" dirty="0"/>
              </a:p>
            </p:txBody>
          </p:sp>
        </mc:Choice>
        <mc:Fallback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073314EF-4BFE-4E04-47EB-FCCB6B1C73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581" y="4635061"/>
                <a:ext cx="6800045" cy="52501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0482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lumMod val="85000"/>
                <a:lumOff val="15000"/>
              </a:schemeClr>
            </a:gs>
            <a:gs pos="100000">
              <a:schemeClr val="tx2">
                <a:lumMod val="60000"/>
                <a:lumOff val="40000"/>
              </a:schemeClr>
            </a:gs>
            <a:gs pos="100000">
              <a:schemeClr val="bg2">
                <a:lumMod val="5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3E0D6A-669B-EEBF-B6F1-AA93FE348A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2014" y="439843"/>
            <a:ext cx="9001767" cy="1225131"/>
          </a:xfrm>
          <a:effectLst>
            <a:outerShdw blurRad="50800" dist="38100" dir="5820000" algn="t" rotWithShape="0">
              <a:prstClr val="black">
                <a:alpha val="92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de-DE" dirty="0">
                <a:solidFill>
                  <a:schemeClr val="bg1"/>
                </a:solidFill>
              </a:rPr>
              <a:t>Freie Parameter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Untertitel 2">
                <a:extLst>
                  <a:ext uri="{FF2B5EF4-FFF2-40B4-BE49-F238E27FC236}">
                    <a16:creationId xmlns:a16="http://schemas.microsoft.com/office/drawing/2014/main" id="{AC6B41DB-ACC9-709E-ADAB-44C4921CA61F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592013" y="2237799"/>
                <a:ext cx="9001767" cy="382932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normAutofit/>
              </a:bodyPr>
              <a:lstStyle/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de-DE" sz="2800" dirty="0">
                  <a:solidFill>
                    <a:schemeClr val="bg1"/>
                  </a:solidFill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de-DE" sz="2800" dirty="0">
                    <a:solidFill>
                      <a:schemeClr val="bg1"/>
                    </a:solidFill>
                  </a:rPr>
                  <a:t>Mixing Matrix </a:t>
                </a:r>
                <a14:m>
                  <m:oMath xmlns:m="http://schemas.openxmlformats.org/officeDocument/2006/math">
                    <m:r>
                      <a:rPr lang="de-DE" sz="28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de-DE" sz="2800" dirty="0">
                    <a:solidFill>
                      <a:schemeClr val="bg1"/>
                    </a:solidFill>
                  </a:rPr>
                  <a:t> durch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h𝑆</m:t>
                        </m:r>
                      </m:sub>
                    </m:sSub>
                    <m:r>
                      <a:rPr lang="de-DE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DE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de-DE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de-DE" sz="2800" dirty="0">
                    <a:solidFill>
                      <a:schemeClr val="bg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de-DE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r>
                  <a:rPr lang="de-DE" sz="2800" dirty="0">
                    <a:solidFill>
                      <a:schemeClr val="bg1"/>
                    </a:solidFill>
                  </a:rPr>
                  <a:t> parametrisiert</a:t>
                </a:r>
              </a:p>
              <a:p>
                <a:pPr algn="l"/>
                <a:endParaRPr lang="de-DE" sz="2800" dirty="0">
                  <a:solidFill>
                    <a:schemeClr val="bg1"/>
                  </a:solidFill>
                </a:endParaRPr>
              </a:p>
              <a:p>
                <a:pPr algn="l"/>
                <a:endParaRPr lang="de-DE" sz="2800" dirty="0">
                  <a:solidFill>
                    <a:schemeClr val="bg1"/>
                  </a:solidFill>
                </a:endParaRPr>
              </a:p>
              <a:p>
                <a:pPr algn="l"/>
                <a:endParaRPr lang="de-DE" sz="2800" dirty="0">
                  <a:solidFill>
                    <a:schemeClr val="bg1"/>
                  </a:solidFill>
                </a:endParaRPr>
              </a:p>
              <a:p>
                <a:pPr algn="l"/>
                <a:endParaRPr lang="de-DE" sz="2800" dirty="0">
                  <a:solidFill>
                    <a:schemeClr val="bg1"/>
                  </a:solidFill>
                </a:endParaRPr>
              </a:p>
              <a:p>
                <a:pPr marL="457200" indent="-457200" algn="l">
                  <a:buFont typeface="Wingdings" panose="05000000000000000000" pitchFamily="2" charset="2"/>
                  <a:buChar char="à"/>
                </a:pPr>
                <a:r>
                  <a:rPr lang="de-DE" sz="2800" dirty="0">
                    <a:solidFill>
                      <a:schemeClr val="bg1"/>
                    </a:solidFill>
                  </a:rPr>
                  <a:t>Freie Input Parameter: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de-DE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de-DE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h𝑆</m:t>
                        </m:r>
                      </m:sub>
                    </m:sSub>
                    <m:r>
                      <a:rPr lang="de-DE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h𝑋</m:t>
                        </m:r>
                      </m:sub>
                    </m:sSub>
                    <m:r>
                      <a:rPr lang="de-DE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𝑆𝑋</m:t>
                        </m:r>
                      </m:sub>
                    </m:sSub>
                    <m:r>
                      <a:rPr lang="de-DE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de-DE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</m:oMath>
                </a14:m>
                <a:endParaRPr lang="de-DE" sz="2800" dirty="0"/>
              </a:p>
              <a:p>
                <a:pPr algn="l"/>
                <a:endParaRPr lang="de-DE" sz="2800" dirty="0">
                  <a:solidFill>
                    <a:schemeClr val="bg1"/>
                  </a:solidFill>
                </a:endParaRPr>
              </a:p>
              <a:p>
                <a:pPr algn="l"/>
                <a:endParaRPr lang="de-DE" sz="2800" dirty="0">
                  <a:solidFill>
                    <a:schemeClr val="bg1"/>
                  </a:solidFill>
                </a:endParaRPr>
              </a:p>
              <a:p>
                <a:pPr algn="l"/>
                <a:endParaRPr lang="de-DE" sz="28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7" name="Untertitel 2">
                <a:extLst>
                  <a:ext uri="{FF2B5EF4-FFF2-40B4-BE49-F238E27FC236}">
                    <a16:creationId xmlns:a16="http://schemas.microsoft.com/office/drawing/2014/main" id="{AC6B41DB-ACC9-709E-ADAB-44C4921CA6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592013" y="2237799"/>
                <a:ext cx="9001767" cy="3829324"/>
              </a:xfrm>
              <a:blipFill>
                <a:blip r:embed="rId2"/>
                <a:stretch>
                  <a:fillRect/>
                </a:stretch>
              </a:blip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BF270582-4FE1-52BD-ED16-0CF3A83C80F1}"/>
                  </a:ext>
                </a:extLst>
              </p:cNvPr>
              <p:cNvSpPr txBox="1"/>
              <p:nvPr/>
            </p:nvSpPr>
            <p:spPr>
              <a:xfrm>
                <a:off x="6096000" y="1698139"/>
                <a:ext cx="5825924" cy="49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600" dirty="0">
                    <a:solidFill>
                      <a:schemeClr val="bg1"/>
                    </a:solidFill>
                  </a:rPr>
                  <a:t>Higgs: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6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de-DE" sz="2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de-DE" sz="2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=246 </m:t>
                    </m:r>
                    <m:r>
                      <a:rPr lang="de-DE" sz="2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𝐺𝑒𝑉</m:t>
                    </m:r>
                    <m:r>
                      <a:rPr lang="de-DE" sz="2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de-DE" sz="2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6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de-DE" sz="26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b>
                    </m:sSub>
                    <m:r>
                      <a:rPr lang="de-DE" sz="2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=125.09 </m:t>
                    </m:r>
                    <m:r>
                      <a:rPr lang="de-DE" sz="26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endParaRPr lang="de-DE" sz="2600" dirty="0"/>
              </a:p>
            </p:txBody>
          </p:sp>
        </mc:Choice>
        <mc:Fallback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BF270582-4FE1-52BD-ED16-0CF3A83C80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698139"/>
                <a:ext cx="5825924" cy="492443"/>
              </a:xfrm>
              <a:prstGeom prst="rect">
                <a:avLst/>
              </a:prstGeom>
              <a:blipFill>
                <a:blip r:embed="rId3"/>
                <a:stretch>
                  <a:fillRect l="-1883" t="-11250" b="-325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0A219887-5627-F1FD-341F-2C902BA7AD61}"/>
                  </a:ext>
                </a:extLst>
              </p:cNvPr>
              <p:cNvSpPr txBox="1"/>
              <p:nvPr/>
            </p:nvSpPr>
            <p:spPr>
              <a:xfrm>
                <a:off x="355336" y="3429000"/>
                <a:ext cx="3657600" cy="1380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de-DE" sz="2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sz="2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sz="26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6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de-DE" sz="26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sz="26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6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de-DE" sz="26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sz="26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6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e>
                                  <m:sub>
                                    <m:r>
                                      <a:rPr lang="de-DE" sz="26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de-DE" sz="2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6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de-DE" sz="2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sz="2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sz="26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6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de-DE" sz="26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h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sz="26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6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de-DE" sz="26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sz="26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60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</m:t>
                                    </m:r>
                                  </m:e>
                                  <m:sub>
                                    <m:r>
                                      <a:rPr lang="de-DE" sz="2600" b="0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𝑋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sz="2600" dirty="0"/>
              </a:p>
            </p:txBody>
          </p:sp>
        </mc:Choice>
        <mc:Fallback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0A219887-5627-F1FD-341F-2C902BA7AD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336" y="3429000"/>
                <a:ext cx="3657600" cy="13804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9066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lumMod val="85000"/>
                <a:lumOff val="15000"/>
              </a:schemeClr>
            </a:gs>
            <a:gs pos="100000">
              <a:schemeClr val="tx2">
                <a:lumMod val="60000"/>
                <a:lumOff val="40000"/>
              </a:schemeClr>
            </a:gs>
            <a:gs pos="100000">
              <a:schemeClr val="bg2">
                <a:lumMod val="5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3E0D6A-669B-EEBF-B6F1-AA93FE348A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2014" y="439843"/>
            <a:ext cx="9001767" cy="1225131"/>
          </a:xfrm>
          <a:effectLst>
            <a:outerShdw blurRad="50800" dist="38100" dir="5820000" algn="t" rotWithShape="0">
              <a:prstClr val="black">
                <a:alpha val="92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de-DE" dirty="0">
                <a:solidFill>
                  <a:schemeClr val="bg1"/>
                </a:solidFill>
              </a:rPr>
              <a:t>Benchmark Szenarios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Untertitel 2">
                <a:extLst>
                  <a:ext uri="{FF2B5EF4-FFF2-40B4-BE49-F238E27FC236}">
                    <a16:creationId xmlns:a16="http://schemas.microsoft.com/office/drawing/2014/main" id="{AC6B41DB-ACC9-709E-ADAB-44C4921CA61F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592014" y="1893195"/>
                <a:ext cx="6348345" cy="1728988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normAutofit/>
              </a:bodyPr>
              <a:lstStyle/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de-DE" sz="2800" dirty="0">
                    <a:solidFill>
                      <a:schemeClr val="bg1"/>
                    </a:solidFill>
                  </a:rPr>
                  <a:t>Benchmark 3 und 6: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8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de-DE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de-DE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de-DE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endParaRPr lang="de-DE" sz="2800" dirty="0">
                  <a:solidFill>
                    <a:schemeClr val="bg1"/>
                  </a:solidFill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de-DE" sz="2800" dirty="0">
                    <a:solidFill>
                      <a:schemeClr val="bg1"/>
                    </a:solidFill>
                  </a:rPr>
                  <a:t>BP3: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8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X</m:t>
                    </m:r>
                    <m:r>
                      <a:rPr lang="de-DE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e-DE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𝐻𝑆</m:t>
                    </m:r>
                  </m:oMath>
                </a14:m>
                <a:r>
                  <a:rPr lang="de-DE" sz="2800" dirty="0">
                    <a:solidFill>
                      <a:schemeClr val="bg1"/>
                    </a:solidFill>
                  </a:rPr>
                  <a:t> 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de-DE" sz="2800" dirty="0">
                    <a:solidFill>
                      <a:schemeClr val="bg1"/>
                    </a:solidFill>
                  </a:rPr>
                  <a:t>BP6: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8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X</m:t>
                    </m:r>
                    <m:r>
                      <a:rPr lang="de-DE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e-DE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𝐻𝐻</m:t>
                    </m:r>
                  </m:oMath>
                </a14:m>
                <a:r>
                  <a:rPr lang="de-DE" sz="2800" dirty="0">
                    <a:solidFill>
                      <a:schemeClr val="bg1"/>
                    </a:solidFill>
                  </a:rPr>
                  <a:t> 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de-DE" sz="2800" dirty="0">
                  <a:solidFill>
                    <a:schemeClr val="bg1"/>
                  </a:solidFill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endParaRPr lang="de-DE" sz="28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7" name="Untertitel 2">
                <a:extLst>
                  <a:ext uri="{FF2B5EF4-FFF2-40B4-BE49-F238E27FC236}">
                    <a16:creationId xmlns:a16="http://schemas.microsoft.com/office/drawing/2014/main" id="{AC6B41DB-ACC9-709E-ADAB-44C4921CA61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592014" y="1893195"/>
                <a:ext cx="6348345" cy="1728988"/>
              </a:xfrm>
              <a:blipFill>
                <a:blip r:embed="rId2"/>
                <a:stretch>
                  <a:fillRect/>
                </a:stretch>
              </a:blip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Grafik 3">
            <a:extLst>
              <a:ext uri="{FF2B5EF4-FFF2-40B4-BE49-F238E27FC236}">
                <a16:creationId xmlns:a16="http://schemas.microsoft.com/office/drawing/2014/main" id="{D7571276-599B-9F93-75BA-787652CF46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5163" y="2550017"/>
            <a:ext cx="7866976" cy="418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323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lumMod val="85000"/>
                <a:lumOff val="15000"/>
              </a:schemeClr>
            </a:gs>
            <a:gs pos="100000">
              <a:schemeClr val="tx2">
                <a:lumMod val="60000"/>
                <a:lumOff val="40000"/>
              </a:schemeClr>
            </a:gs>
            <a:gs pos="100000">
              <a:schemeClr val="bg2">
                <a:lumMod val="5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FFF01D2B-A16C-7B52-BFA0-3CE4B801BD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52" y="2785176"/>
            <a:ext cx="5723148" cy="365723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Untertitel 2">
                <a:extLst>
                  <a:ext uri="{FF2B5EF4-FFF2-40B4-BE49-F238E27FC236}">
                    <a16:creationId xmlns:a16="http://schemas.microsoft.com/office/drawing/2014/main" id="{0CDD62B0-A7D2-EF44-71DE-2E7DBE30EE61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4737705" y="1546028"/>
                <a:ext cx="7454295" cy="1225131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normAutofit fontScale="92500"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𝐵𝑅</m:t>
                      </m:r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de-DE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sSub>
                        <m:sSubPr>
                          <m:ctrlP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𝑏𝑐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𝜅</m:t>
                              </m:r>
                            </m:e>
                            <m:sub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el-GR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</m:sSub>
                          <m:d>
                            <m:dPr>
                              <m:ctrl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𝑆𝑀</m:t>
                                  </m:r>
                                </m:sub>
                              </m:sSub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;</m:t>
                              </m:r>
                              <m:sSub>
                                <m:sSubPr>
                                  <m:ctrlP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e>
                          </m:d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9"/>
                                </m:r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Γ</m:t>
                                  </m:r>
                                </m:e>
                                <m:sub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→</m:t>
                                  </m:r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𝑥𝑦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de-DE" sz="28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9" name="Untertitel 2">
                <a:extLst>
                  <a:ext uri="{FF2B5EF4-FFF2-40B4-BE49-F238E27FC236}">
                    <a16:creationId xmlns:a16="http://schemas.microsoft.com/office/drawing/2014/main" id="{0CDD62B0-A7D2-EF44-71DE-2E7DBE30EE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4737705" y="1546028"/>
                <a:ext cx="7454295" cy="1225131"/>
              </a:xfrm>
              <a:blipFill>
                <a:blip r:embed="rId3"/>
                <a:stretch>
                  <a:fillRect/>
                </a:stretch>
              </a:blip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E680503D-8E2B-07F6-F2CA-8B21871DC3DD}"/>
                  </a:ext>
                </a:extLst>
              </p:cNvPr>
              <p:cNvSpPr txBox="1"/>
              <p:nvPr/>
            </p:nvSpPr>
            <p:spPr>
              <a:xfrm>
                <a:off x="7734085" y="3028424"/>
                <a:ext cx="178194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DE" sz="2800" dirty="0"/>
              </a:p>
            </p:txBody>
          </p:sp>
        </mc:Choice>
        <mc:Fallback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E680503D-8E2B-07F6-F2CA-8B21871DC3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4085" y="3028424"/>
                <a:ext cx="1781942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itel 1">
            <a:extLst>
              <a:ext uri="{FF2B5EF4-FFF2-40B4-BE49-F238E27FC236}">
                <a16:creationId xmlns:a16="http://schemas.microsoft.com/office/drawing/2014/main" id="{77573B40-0BB3-359D-0CD9-B7D6EFDAD5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260" y="343959"/>
            <a:ext cx="9001767" cy="1225131"/>
          </a:xfrm>
          <a:effectLst>
            <a:outerShdw blurRad="50800" dist="38100" dir="5820000" algn="t" rotWithShape="0">
              <a:prstClr val="black">
                <a:alpha val="92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de-DE" dirty="0" err="1">
                <a:solidFill>
                  <a:schemeClr val="bg1"/>
                </a:solidFill>
              </a:rPr>
              <a:t>Branching</a:t>
            </a:r>
            <a:r>
              <a:rPr lang="de-DE" dirty="0">
                <a:solidFill>
                  <a:schemeClr val="bg1"/>
                </a:solidFill>
              </a:rPr>
              <a:t> Ratio</a:t>
            </a:r>
          </a:p>
        </p:txBody>
      </p:sp>
    </p:spTree>
    <p:extLst>
      <p:ext uri="{BB962C8B-B14F-4D97-AF65-F5344CB8AC3E}">
        <p14:creationId xmlns:p14="http://schemas.microsoft.com/office/powerpoint/2010/main" val="3311697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>
                <a:lumMod val="85000"/>
                <a:lumOff val="15000"/>
              </a:schemeClr>
            </a:gs>
            <a:gs pos="100000">
              <a:schemeClr val="tx2">
                <a:lumMod val="60000"/>
                <a:lumOff val="40000"/>
              </a:schemeClr>
            </a:gs>
            <a:gs pos="100000">
              <a:schemeClr val="bg2">
                <a:lumMod val="5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3E0D6A-669B-EEBF-B6F1-AA93FE348A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260" y="343959"/>
            <a:ext cx="9001767" cy="1225131"/>
          </a:xfrm>
          <a:effectLst>
            <a:outerShdw blurRad="50800" dist="38100" dir="5820000" algn="t" rotWithShape="0">
              <a:prstClr val="black">
                <a:alpha val="92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de-DE" dirty="0" err="1">
                <a:solidFill>
                  <a:schemeClr val="bg1"/>
                </a:solidFill>
              </a:rPr>
              <a:t>Branching</a:t>
            </a:r>
            <a:r>
              <a:rPr lang="de-DE" dirty="0">
                <a:solidFill>
                  <a:schemeClr val="bg1"/>
                </a:solidFill>
              </a:rPr>
              <a:t> Ratio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D881D7CF-55D5-D805-1776-BB3F8FB3D8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60" y="2261752"/>
            <a:ext cx="4351571" cy="409484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1FFD51EC-0E35-8FB4-A770-95F35DEFAE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006" y="2387361"/>
            <a:ext cx="5897467" cy="384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212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>
          <a:gsLst>
            <a:gs pos="0">
              <a:schemeClr val="tx1">
                <a:lumMod val="85000"/>
                <a:lumOff val="15000"/>
              </a:schemeClr>
            </a:gs>
            <a:gs pos="100000">
              <a:schemeClr val="tx2">
                <a:lumMod val="60000"/>
                <a:lumOff val="40000"/>
              </a:schemeClr>
            </a:gs>
            <a:gs pos="100000">
              <a:schemeClr val="bg2">
                <a:lumMod val="5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3E0D6A-669B-EEBF-B6F1-AA93FE348A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260" y="343959"/>
            <a:ext cx="9001767" cy="1225131"/>
          </a:xfrm>
          <a:effectLst>
            <a:outerShdw blurRad="50800" dist="38100" dir="5820000" algn="t" rotWithShape="0">
              <a:prstClr val="black">
                <a:alpha val="92000"/>
              </a:prstClr>
            </a:outerShdw>
          </a:effectLst>
        </p:spPr>
        <p:txBody>
          <a:bodyPr>
            <a:normAutofit/>
          </a:bodyPr>
          <a:lstStyle/>
          <a:p>
            <a:pPr algn="l"/>
            <a:r>
              <a:rPr lang="de-DE" dirty="0" err="1">
                <a:solidFill>
                  <a:schemeClr val="bg1"/>
                </a:solidFill>
              </a:rPr>
              <a:t>Branching</a:t>
            </a:r>
            <a:r>
              <a:rPr lang="de-DE" dirty="0">
                <a:solidFill>
                  <a:schemeClr val="bg1"/>
                </a:solidFill>
              </a:rPr>
              <a:t> Ratio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Untertitel 2">
                <a:extLst>
                  <a:ext uri="{FF2B5EF4-FFF2-40B4-BE49-F238E27FC236}">
                    <a16:creationId xmlns:a16="http://schemas.microsoft.com/office/drawing/2014/main" id="{8BE6336E-780C-0B1B-4CED-9BABA8DAB454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514260" y="1815517"/>
                <a:ext cx="9602388" cy="1040314"/>
              </a:xfrm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norm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𝐵𝑅</m:t>
                      </m:r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de-DE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𝑏𝑐</m:t>
                      </m:r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l-GR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𝑏𝑐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𝜅</m:t>
                              </m:r>
                            </m:e>
                            <m:sub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el-GR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</m:sSub>
                          <m:d>
                            <m:dPr>
                              <m:ctrl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b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𝑆𝑀</m:t>
                                  </m:r>
                                </m:sub>
                              </m:sSub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;</m:t>
                              </m:r>
                              <m:sSub>
                                <m:sSubPr>
                                  <m:ctrlP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e>
                          </m:d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nary>
                            <m:naryPr>
                              <m:chr m:val="∑"/>
                              <m:limLoc m:val="subSup"/>
                              <m:supHide m:val="on"/>
                              <m:ctrl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9"/>
                                </m:r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/>
                            <m:e>
                              <m:sSub>
                                <m:sSubPr>
                                  <m:ctrlP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Γ</m:t>
                                  </m:r>
                                </m:e>
                                <m:sub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→</m:t>
                                  </m:r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𝑥𝑦</m:t>
                                  </m:r>
                                </m:sub>
                              </m:sSub>
                            </m:e>
                          </m:nary>
                        </m:den>
                      </m:f>
                    </m:oMath>
                  </m:oMathPara>
                </a14:m>
                <a:endParaRPr lang="de-DE" sz="28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3" name="Untertitel 2">
                <a:extLst>
                  <a:ext uri="{FF2B5EF4-FFF2-40B4-BE49-F238E27FC236}">
                    <a16:creationId xmlns:a16="http://schemas.microsoft.com/office/drawing/2014/main" id="{8BE6336E-780C-0B1B-4CED-9BABA8DAB4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514260" y="1815517"/>
                <a:ext cx="9602388" cy="1040314"/>
              </a:xfrm>
              <a:blipFill>
                <a:blip r:embed="rId2"/>
                <a:stretch>
                  <a:fillRect/>
                </a:stretch>
              </a:blip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BE92A371-0FE9-EB82-4886-DE239F27143B}"/>
                  </a:ext>
                </a:extLst>
              </p:cNvPr>
              <p:cNvSpPr txBox="1"/>
              <p:nvPr/>
            </p:nvSpPr>
            <p:spPr>
              <a:xfrm>
                <a:off x="514260" y="3114737"/>
                <a:ext cx="7414398" cy="1365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𝑏𝑐</m:t>
                          </m:r>
                        </m:sub>
                      </m:sSub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̃"/>
                                  <m:ctrlPr>
                                    <a:rPr lang="de-DE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𝑎𝑏𝑐</m:t>
                              </m:r>
                            </m:sub>
                            <m:sup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16</m:t>
                          </m:r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den>
                      </m:f>
                      <m:rad>
                        <m:radPr>
                          <m:degHide m:val="on"/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bSup>
                                <m:sSubSupPr>
                                  <m:ctrlP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</m:e>
                          </m:nary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/>
                            <m:e>
                              <m:sSubSup>
                                <m:sSubSupPr>
                                  <m:ctrlP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sSubSup>
                                <m:sSubSupPr>
                                  <m:ctrlP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  <m:sup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nary>
                        </m:e>
                      </m:rad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f>
                        <m:f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sSub>
                            <m:sSubPr>
                              <m:ctrl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DE" sz="2800" dirty="0"/>
              </a:p>
            </p:txBody>
          </p:sp>
        </mc:Choice>
        <mc:Fallback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BE92A371-0FE9-EB82-4886-DE239F2714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260" y="3114737"/>
                <a:ext cx="7414398" cy="136537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0E298D0A-FE61-2F10-8BE4-F06790B5075F}"/>
                  </a:ext>
                </a:extLst>
              </p:cNvPr>
              <p:cNvSpPr txBox="1"/>
              <p:nvPr/>
            </p:nvSpPr>
            <p:spPr>
              <a:xfrm>
                <a:off x="8161883" y="3506253"/>
                <a:ext cx="244188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800" dirty="0">
                    <a:solidFill>
                      <a:schemeClr val="bg1"/>
                    </a:solidFill>
                  </a:rPr>
                  <a:t>Zerfallsbreite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Γ</m:t>
                    </m:r>
                  </m:oMath>
                </a14:m>
                <a:endParaRPr lang="de-DE" sz="2800" dirty="0"/>
              </a:p>
            </p:txBody>
          </p:sp>
        </mc:Choice>
        <mc:Fallback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0E298D0A-FE61-2F10-8BE4-F06790B507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1883" y="3506253"/>
                <a:ext cx="2441884" cy="523220"/>
              </a:xfrm>
              <a:prstGeom prst="rect">
                <a:avLst/>
              </a:prstGeom>
              <a:blipFill>
                <a:blip r:embed="rId4"/>
                <a:stretch>
                  <a:fillRect l="-5250" t="-10465" b="-3255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CD53A601-D376-8EF3-EE53-75D08163C7E0}"/>
                  </a:ext>
                </a:extLst>
              </p:cNvPr>
              <p:cNvSpPr txBox="1"/>
              <p:nvPr/>
            </p:nvSpPr>
            <p:spPr>
              <a:xfrm>
                <a:off x="9516027" y="1960831"/>
                <a:ext cx="178194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e>
                        <m:sub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de-DE" sz="2800" dirty="0"/>
              </a:p>
            </p:txBody>
          </p:sp>
        </mc:Choice>
        <mc:Fallback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CD53A601-D376-8EF3-EE53-75D08163C7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6027" y="1960831"/>
                <a:ext cx="1781942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0EB753D1-10BF-A6AA-8D9E-DC7EDF97F9F2}"/>
                  </a:ext>
                </a:extLst>
              </p:cNvPr>
              <p:cNvSpPr txBox="1"/>
              <p:nvPr/>
            </p:nvSpPr>
            <p:spPr>
              <a:xfrm>
                <a:off x="514260" y="5410489"/>
                <a:ext cx="11504676" cy="12059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</m:acc>
                        </m:e>
                        <m:sub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𝑎𝑐𝑏</m:t>
                          </m:r>
                        </m:sub>
                      </m:sSub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𝑎𝑗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𝑏𝑗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𝑐𝑗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de-DE" sz="28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  <m:nary>
                        <m:naryPr>
                          <m:chr m:val="∑"/>
                          <m:supHide m:val="on"/>
                          <m:ctrl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</m:t>
                      </m:r>
                      <m:r>
                        <a:rPr lang="de-DE" sz="2800" b="1" i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r>
                        <a:rPr lang="de-DE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</m:t>
                      </m:r>
                      <m:sSub>
                        <m:sSubPr>
                          <m:ctrlP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</m:t>
                          </m:r>
                          <m:acc>
                            <m:accPr>
                              <m:chr m:val="̃"/>
                              <m:ctrlP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</m:acc>
                        </m:e>
                        <m:sub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  <m:r>
                            <a:rPr lang="de-DE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de-DE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DE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de-DE" sz="28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/>
                            <m:e>
                              <m:f>
                                <m:fPr>
                                  <m:ctrlPr>
                                    <a:rPr lang="de-DE" sz="28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DE" sz="2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de-DE" sz="2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𝑎𝑗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de-DE" sz="2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de-DE" sz="2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𝑏𝑗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de-DE" sz="2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de-DE" sz="2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𝑐𝑗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de-DE" sz="2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2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a:rPr lang="de-DE" sz="28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nary>
                        </m:e>
                      </m:d>
                      <m:d>
                        <m:dPr>
                          <m:ctrlPr>
                            <a:rPr lang="de-DE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de-DE" sz="28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de-DE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de-DE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de-DE" sz="2800" dirty="0"/>
              </a:p>
            </p:txBody>
          </p:sp>
        </mc:Choice>
        <mc:Fallback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0EB753D1-10BF-A6AA-8D9E-DC7EDF97F9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260" y="5410489"/>
                <a:ext cx="11504676" cy="120597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0D15BC74-14FA-7F7A-7A48-BD09053F6217}"/>
                  </a:ext>
                </a:extLst>
              </p:cNvPr>
              <p:cNvSpPr txBox="1"/>
              <p:nvPr/>
            </p:nvSpPr>
            <p:spPr>
              <a:xfrm>
                <a:off x="514260" y="4723764"/>
                <a:ext cx="4254510" cy="5407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800" dirty="0">
                    <a:solidFill>
                      <a:schemeClr val="bg1"/>
                    </a:solidFill>
                  </a:rPr>
                  <a:t>Kopplungsparameter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l-GR" sz="28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28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</m:acc>
                  </m:oMath>
                </a14:m>
                <a:endParaRPr lang="de-DE" sz="2800" dirty="0"/>
              </a:p>
            </p:txBody>
          </p:sp>
        </mc:Choice>
        <mc:Fallback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0D15BC74-14FA-7F7A-7A48-BD09053F62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260" y="4723764"/>
                <a:ext cx="4254510" cy="540789"/>
              </a:xfrm>
              <a:prstGeom prst="rect">
                <a:avLst/>
              </a:prstGeom>
              <a:blipFill>
                <a:blip r:embed="rId7"/>
                <a:stretch>
                  <a:fillRect l="-2865" t="-7865" b="-3146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8195EE0D-7AD2-FB01-BF5C-7F1EFA4A9F11}"/>
                  </a:ext>
                </a:extLst>
              </p:cNvPr>
              <p:cNvSpPr txBox="1"/>
              <p:nvPr/>
            </p:nvSpPr>
            <p:spPr>
              <a:xfrm>
                <a:off x="5801403" y="4739017"/>
                <a:ext cx="425451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2800" dirty="0">
                    <a:solidFill>
                      <a:schemeClr val="bg1"/>
                    </a:solidFill>
                  </a:rPr>
                  <a:t>Sonderfall </a:t>
                </a:r>
                <a14:m>
                  <m:oMath xmlns:m="http://schemas.openxmlformats.org/officeDocument/2006/math">
                    <m:r>
                      <a:rPr lang="de-DE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de-DE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2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endParaRPr lang="de-DE" sz="2800" dirty="0"/>
              </a:p>
            </p:txBody>
          </p:sp>
        </mc:Choice>
        <mc:Fallback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8195EE0D-7AD2-FB01-BF5C-7F1EFA4A9F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1403" y="4739017"/>
                <a:ext cx="4254510" cy="523220"/>
              </a:xfrm>
              <a:prstGeom prst="rect">
                <a:avLst/>
              </a:prstGeom>
              <a:blipFill>
                <a:blip r:embed="rId8"/>
                <a:stretch>
                  <a:fillRect l="-3009" t="-10465" b="-3255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906208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Präsentation</Template>
  <TotalTime>0</TotalTime>
  <Words>293</Words>
  <Application>Microsoft Office PowerPoint</Application>
  <PresentationFormat>Breitbild</PresentationFormat>
  <Paragraphs>67</Paragraphs>
  <Slides>11</Slides>
  <Notes>0</Notes>
  <HiddenSlides>2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Wingdings</vt:lpstr>
      <vt:lpstr>Office</vt:lpstr>
      <vt:lpstr>Two-real-scalar Produktion</vt:lpstr>
      <vt:lpstr>Inhalt</vt:lpstr>
      <vt:lpstr>TRSM im bb ̅WW^∗- Kanal</vt:lpstr>
      <vt:lpstr>Freie Parameter</vt:lpstr>
      <vt:lpstr>Freie Parameter</vt:lpstr>
      <vt:lpstr>Benchmark Szenarios</vt:lpstr>
      <vt:lpstr>Branching Ratio</vt:lpstr>
      <vt:lpstr>Branching Ratio</vt:lpstr>
      <vt:lpstr>Branching Ratio</vt:lpstr>
      <vt:lpstr>Wirkungsquerschnittsgrenzen</vt:lpstr>
      <vt:lpstr>Wirkungsquerschnittsgrenzen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Higgspaarproduktion im TRSM</dc:title>
  <dc:creator>Amelie</dc:creator>
  <cp:lastModifiedBy>Amelie</cp:lastModifiedBy>
  <cp:revision>83</cp:revision>
  <dcterms:created xsi:type="dcterms:W3CDTF">2022-11-03T07:58:42Z</dcterms:created>
  <dcterms:modified xsi:type="dcterms:W3CDTF">2022-11-04T13:44:28Z</dcterms:modified>
</cp:coreProperties>
</file>