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3" r:id="rId2"/>
    <p:sldMasterId id="2147483665" r:id="rId3"/>
    <p:sldMasterId id="2147483667" r:id="rId4"/>
  </p:sldMasterIdLst>
  <p:notesMasterIdLst>
    <p:notesMasterId r:id="rId37"/>
  </p:notesMasterIdLst>
  <p:sldIdLst>
    <p:sldId id="303" r:id="rId5"/>
    <p:sldId id="257" r:id="rId6"/>
    <p:sldId id="265" r:id="rId7"/>
    <p:sldId id="267" r:id="rId8"/>
    <p:sldId id="269" r:id="rId9"/>
    <p:sldId id="281" r:id="rId10"/>
    <p:sldId id="283" r:id="rId11"/>
    <p:sldId id="284" r:id="rId12"/>
    <p:sldId id="273" r:id="rId13"/>
    <p:sldId id="274" r:id="rId14"/>
    <p:sldId id="278" r:id="rId15"/>
    <p:sldId id="275" r:id="rId16"/>
    <p:sldId id="276" r:id="rId17"/>
    <p:sldId id="285" r:id="rId18"/>
    <p:sldId id="280" r:id="rId19"/>
    <p:sldId id="286" r:id="rId20"/>
    <p:sldId id="287" r:id="rId21"/>
    <p:sldId id="268" r:id="rId22"/>
    <p:sldId id="260" r:id="rId23"/>
    <p:sldId id="288" r:id="rId24"/>
    <p:sldId id="302" r:id="rId25"/>
    <p:sldId id="289" r:id="rId26"/>
    <p:sldId id="291" r:id="rId27"/>
    <p:sldId id="277" r:id="rId28"/>
    <p:sldId id="292" r:id="rId29"/>
    <p:sldId id="301" r:id="rId30"/>
    <p:sldId id="293" r:id="rId31"/>
    <p:sldId id="296" r:id="rId32"/>
    <p:sldId id="297" r:id="rId33"/>
    <p:sldId id="298" r:id="rId34"/>
    <p:sldId id="299" r:id="rId35"/>
    <p:sldId id="300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6EB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-15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FB6B4-0DBB-4FE3-B086-5B3CA66888EA}" type="datetimeFigureOut">
              <a:rPr lang="en-US" smtClean="0"/>
              <a:t>8/3/2011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0A3A4-B774-477B-BC27-BD5AAD274E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263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5" name="Straight Connector 7"/>
          <p:cNvCxnSpPr/>
          <p:nvPr/>
        </p:nvCxnSpPr>
        <p:spPr>
          <a:xfrm>
            <a:off x="304800" y="6384925"/>
            <a:ext cx="8458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"/>
            <a:ext cx="6324600" cy="11430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09800"/>
            <a:ext cx="6400800" cy="2286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2400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413727"/>
            <a:ext cx="3276600" cy="365125"/>
          </a:xfrm>
        </p:spPr>
        <p:txBody>
          <a:bodyPr/>
          <a:lstStyle>
            <a:lvl1pPr>
              <a:defRPr dirty="0"/>
            </a:lvl1pPr>
          </a:lstStyle>
          <a:p>
            <a:r>
              <a:rPr lang="en-US" dirty="0" smtClean="0"/>
              <a:t>Alan Bross      NuFact11    August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16675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fld id="{C8D23FA9-D81C-4E4D-A0E2-E892DA2A8948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477000"/>
            <a:ext cx="129857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6" name="Straight Connector 8"/>
          <p:cNvCxnSpPr/>
          <p:nvPr/>
        </p:nvCxnSpPr>
        <p:spPr>
          <a:xfrm>
            <a:off x="304800" y="6384925"/>
            <a:ext cx="8458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6324600" cy="10668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/>
          <a:lstStyle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00B050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3352800" cy="365125"/>
          </a:xfrm>
        </p:spPr>
        <p:txBody>
          <a:bodyPr/>
          <a:lstStyle>
            <a:lvl1pPr>
              <a:defRPr dirty="0"/>
            </a:lvl1pPr>
          </a:lstStyle>
          <a:p>
            <a:r>
              <a:rPr lang="en-US" dirty="0" smtClean="0"/>
              <a:t>Alan Bross      NuFact11    August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16675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fld id="{C8D23FA9-D81C-4E4D-A0E2-E892DA2A8948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477000"/>
            <a:ext cx="129857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651000" y="366713"/>
            <a:ext cx="6530975" cy="387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5738" y="1223963"/>
            <a:ext cx="4291012" cy="23685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29150" y="1223963"/>
            <a:ext cx="4291013" cy="23685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85738" y="3744913"/>
            <a:ext cx="4291012" cy="23701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744913"/>
            <a:ext cx="4291013" cy="23701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VLENF phone Mtg. July 26, 2011</a:t>
            </a:r>
          </a:p>
        </p:txBody>
      </p:sp>
      <p:sp>
        <p:nvSpPr>
          <p:cNvPr id="8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51E153-709D-4309-BE10-26EC1D42C04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632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VLENF phone Mtg. July 26, 2011</a:t>
            </a:r>
          </a:p>
        </p:txBody>
      </p:sp>
      <p:sp>
        <p:nvSpPr>
          <p:cNvPr id="3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6597128-D430-4B5C-AB84-52A7C1D0C0E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746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VLENF phone Mtg. July 26, 2011</a:t>
            </a:r>
          </a:p>
        </p:txBody>
      </p:sp>
      <p:sp>
        <p:nvSpPr>
          <p:cNvPr id="5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6121953-154B-42C6-ACA2-A7311831EF2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40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Alan Bross      NuFact11    August 3rd 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C8D23FA9-D81C-4E4D-A0E2-E892DA2A8948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477000"/>
            <a:ext cx="129857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718" name="Line 22"/>
          <p:cNvSpPr>
            <a:spLocks noChangeShapeType="1"/>
          </p:cNvSpPr>
          <p:nvPr userDrawn="1"/>
        </p:nvSpPr>
        <p:spPr bwMode="auto">
          <a:xfrm>
            <a:off x="0" y="6424613"/>
            <a:ext cx="9144000" cy="0"/>
          </a:xfrm>
          <a:prstGeom prst="line">
            <a:avLst/>
          </a:prstGeom>
          <a:noFill/>
          <a:ln w="57150">
            <a:solidFill>
              <a:srgbClr val="0066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51000" y="366713"/>
            <a:ext cx="653097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Title of Slide</a:t>
            </a:r>
          </a:p>
        </p:txBody>
      </p:sp>
      <p:sp>
        <p:nvSpPr>
          <p:cNvPr id="541699" name="Line 3"/>
          <p:cNvSpPr>
            <a:spLocks noChangeShapeType="1"/>
          </p:cNvSpPr>
          <p:nvPr/>
        </p:nvSpPr>
        <p:spPr bwMode="auto">
          <a:xfrm>
            <a:off x="0" y="823913"/>
            <a:ext cx="9144000" cy="0"/>
          </a:xfrm>
          <a:prstGeom prst="line">
            <a:avLst/>
          </a:prstGeom>
          <a:noFill/>
          <a:ln w="57150">
            <a:solidFill>
              <a:srgbClr val="0066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000" u="sng" dirty="0">
              <a:solidFill>
                <a:srgbClr val="000000"/>
              </a:solidFill>
            </a:endParaRPr>
          </a:p>
        </p:txBody>
      </p:sp>
      <p:sp>
        <p:nvSpPr>
          <p:cNvPr id="541701" name="Text Box 5"/>
          <p:cNvSpPr txBox="1">
            <a:spLocks noChangeArrowheads="1"/>
          </p:cNvSpPr>
          <p:nvPr/>
        </p:nvSpPr>
        <p:spPr bwMode="auto">
          <a:xfrm>
            <a:off x="82550" y="6677025"/>
            <a:ext cx="2633663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lnSpc>
                <a:spcPct val="6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srgbClr val="660066"/>
                </a:solidFill>
              </a:rPr>
              <a:t>Operated by JSA for the U.S. Department of Energy</a:t>
            </a:r>
          </a:p>
        </p:txBody>
      </p:sp>
      <p:sp>
        <p:nvSpPr>
          <p:cNvPr id="541704" name="Rectangle 8"/>
          <p:cNvSpPr>
            <a:spLocks noChangeArrowheads="1"/>
          </p:cNvSpPr>
          <p:nvPr/>
        </p:nvSpPr>
        <p:spPr bwMode="auto">
          <a:xfrm>
            <a:off x="2574925" y="6335713"/>
            <a:ext cx="3852863" cy="1698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b="1" dirty="0">
                <a:solidFill>
                  <a:srgbClr val="339966"/>
                </a:solidFill>
                <a:latin typeface="Century Schoolbook" pitchFamily="18" charset="0"/>
              </a:rPr>
              <a:t> </a:t>
            </a:r>
            <a:r>
              <a:rPr lang="en-US" sz="1200" b="1" dirty="0">
                <a:solidFill>
                  <a:srgbClr val="339966"/>
                </a:solidFill>
              </a:rPr>
              <a:t>Thomas Jefferson National Accelerator Facility</a:t>
            </a:r>
          </a:p>
        </p:txBody>
      </p:sp>
      <p:sp>
        <p:nvSpPr>
          <p:cNvPr id="307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5738" y="1223963"/>
            <a:ext cx="8734425" cy="489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417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65800" y="6613525"/>
            <a:ext cx="2760663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 u="none">
                <a:solidFill>
                  <a:srgbClr val="660066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VLENF phone Mtg. July 26, 2011</a:t>
            </a:r>
          </a:p>
        </p:txBody>
      </p:sp>
      <p:pic>
        <p:nvPicPr>
          <p:cNvPr id="3081" name="Picture 23" descr="NP-logo-Nl copy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200" y="6191250"/>
            <a:ext cx="111601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27" descr="JLab_logo_white-sm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6138863"/>
            <a:ext cx="166687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1746" name="Rectangle 50"/>
          <p:cNvSpPr>
            <a:spLocks noChangeArrowheads="1"/>
          </p:cNvSpPr>
          <p:nvPr/>
        </p:nvSpPr>
        <p:spPr bwMode="auto">
          <a:xfrm>
            <a:off x="3254375" y="6588125"/>
            <a:ext cx="2760663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solidFill>
                  <a:srgbClr val="003399"/>
                </a:solidFill>
              </a:rPr>
              <a:t>Alex Bogacz</a:t>
            </a:r>
          </a:p>
        </p:txBody>
      </p:sp>
      <p:pic>
        <p:nvPicPr>
          <p:cNvPr id="3084" name="Picture 14" descr="New Picture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47625"/>
            <a:ext cx="458787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xfrm>
            <a:off x="6980238" y="6462713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8F0D51F8-E807-4FCB-A150-3F1CF331948F}" type="slidenum">
              <a:rPr lang="en-US" u="sng" smtClean="0"/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u="sng" dirty="0" smtClean="0"/>
          </a:p>
        </p:txBody>
      </p:sp>
      <p:pic>
        <p:nvPicPr>
          <p:cNvPr id="3086" name="Picture 11" descr="map-091203a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0413" y="0"/>
            <a:ext cx="69215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2pPr>
      <a:lvl3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3pPr>
      <a:lvl4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4pPr>
      <a:lvl5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5pPr>
      <a:lvl6pPr marL="4572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6pPr>
      <a:lvl7pPr marL="9144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7pPr>
      <a:lvl8pPr marL="13716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8pPr>
      <a:lvl9pPr marL="18288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45000"/>
        </a:spcBef>
        <a:spcAft>
          <a:spcPct val="30000"/>
        </a:spcAft>
        <a:buSzPct val="100000"/>
        <a:buBlip>
          <a:blip r:embed="rId7"/>
        </a:buBlip>
        <a:defRPr sz="24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10000"/>
        </a:lnSpc>
        <a:spcBef>
          <a:spcPct val="45000"/>
        </a:spcBef>
        <a:spcAft>
          <a:spcPct val="30000"/>
        </a:spcAft>
        <a:buBlip>
          <a:blip r:embed="rId8"/>
        </a:buBlip>
        <a:defRPr sz="2000">
          <a:solidFill>
            <a:srgbClr val="990099"/>
          </a:solidFill>
          <a:latin typeface="+mn-lt"/>
        </a:defRPr>
      </a:lvl2pPr>
      <a:lvl3pPr marL="1143000" indent="-228600" algn="l" rtl="0" eaLnBrk="0" fontAlgn="base" hangingPunct="0">
        <a:lnSpc>
          <a:spcPct val="110000"/>
        </a:lnSpc>
        <a:spcBef>
          <a:spcPct val="45000"/>
        </a:spcBef>
        <a:spcAft>
          <a:spcPct val="30000"/>
        </a:spcAft>
        <a:buSzPct val="100000"/>
        <a:buBlip>
          <a:blip r:embed="rId9"/>
        </a:buBlip>
        <a:defRPr sz="2400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4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718" name="Line 22"/>
          <p:cNvSpPr>
            <a:spLocks noChangeShapeType="1"/>
          </p:cNvSpPr>
          <p:nvPr userDrawn="1"/>
        </p:nvSpPr>
        <p:spPr bwMode="auto">
          <a:xfrm>
            <a:off x="0" y="6424613"/>
            <a:ext cx="9144000" cy="0"/>
          </a:xfrm>
          <a:prstGeom prst="line">
            <a:avLst/>
          </a:prstGeom>
          <a:noFill/>
          <a:ln w="57150">
            <a:solidFill>
              <a:srgbClr val="0066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51000" y="366713"/>
            <a:ext cx="653097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Title of Slide</a:t>
            </a:r>
          </a:p>
        </p:txBody>
      </p:sp>
      <p:sp>
        <p:nvSpPr>
          <p:cNvPr id="541699" name="Line 3"/>
          <p:cNvSpPr>
            <a:spLocks noChangeShapeType="1"/>
          </p:cNvSpPr>
          <p:nvPr/>
        </p:nvSpPr>
        <p:spPr bwMode="auto">
          <a:xfrm>
            <a:off x="0" y="823913"/>
            <a:ext cx="9144000" cy="0"/>
          </a:xfrm>
          <a:prstGeom prst="line">
            <a:avLst/>
          </a:prstGeom>
          <a:noFill/>
          <a:ln w="57150">
            <a:solidFill>
              <a:srgbClr val="0066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000" u="sng" dirty="0">
              <a:solidFill>
                <a:srgbClr val="000000"/>
              </a:solidFill>
            </a:endParaRPr>
          </a:p>
        </p:txBody>
      </p:sp>
      <p:sp>
        <p:nvSpPr>
          <p:cNvPr id="541701" name="Text Box 5"/>
          <p:cNvSpPr txBox="1">
            <a:spLocks noChangeArrowheads="1"/>
          </p:cNvSpPr>
          <p:nvPr/>
        </p:nvSpPr>
        <p:spPr bwMode="auto">
          <a:xfrm>
            <a:off x="82550" y="6677025"/>
            <a:ext cx="2633663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lnSpc>
                <a:spcPct val="6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srgbClr val="660066"/>
                </a:solidFill>
              </a:rPr>
              <a:t>Operated by JSA for the U.S. Department of Energy</a:t>
            </a:r>
          </a:p>
        </p:txBody>
      </p:sp>
      <p:sp>
        <p:nvSpPr>
          <p:cNvPr id="541704" name="Rectangle 8"/>
          <p:cNvSpPr>
            <a:spLocks noChangeArrowheads="1"/>
          </p:cNvSpPr>
          <p:nvPr/>
        </p:nvSpPr>
        <p:spPr bwMode="auto">
          <a:xfrm>
            <a:off x="2574925" y="6335713"/>
            <a:ext cx="3852863" cy="1698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b="1" dirty="0">
                <a:solidFill>
                  <a:srgbClr val="339966"/>
                </a:solidFill>
                <a:latin typeface="Century Schoolbook" pitchFamily="18" charset="0"/>
              </a:rPr>
              <a:t> </a:t>
            </a:r>
            <a:r>
              <a:rPr lang="en-US" sz="1200" b="1" dirty="0">
                <a:solidFill>
                  <a:srgbClr val="339966"/>
                </a:solidFill>
              </a:rPr>
              <a:t>Thomas Jefferson National Accelerator Facility</a:t>
            </a:r>
          </a:p>
        </p:txBody>
      </p:sp>
      <p:sp>
        <p:nvSpPr>
          <p:cNvPr id="307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5738" y="1223963"/>
            <a:ext cx="8734425" cy="489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417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65800" y="6613525"/>
            <a:ext cx="2760663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 u="none">
                <a:solidFill>
                  <a:srgbClr val="660066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VLENF phone Mtg. July 26, 2011</a:t>
            </a:r>
          </a:p>
        </p:txBody>
      </p:sp>
      <p:pic>
        <p:nvPicPr>
          <p:cNvPr id="3081" name="Picture 23" descr="NP-logo-Nl copy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200" y="6191250"/>
            <a:ext cx="111601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27" descr="JLab_logo_white-sm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6138863"/>
            <a:ext cx="166687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1746" name="Rectangle 50"/>
          <p:cNvSpPr>
            <a:spLocks noChangeArrowheads="1"/>
          </p:cNvSpPr>
          <p:nvPr/>
        </p:nvSpPr>
        <p:spPr bwMode="auto">
          <a:xfrm>
            <a:off x="3254375" y="6588125"/>
            <a:ext cx="2760663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solidFill>
                  <a:srgbClr val="003399"/>
                </a:solidFill>
              </a:rPr>
              <a:t>Alex Bogacz</a:t>
            </a:r>
          </a:p>
        </p:txBody>
      </p:sp>
      <p:pic>
        <p:nvPicPr>
          <p:cNvPr id="3084" name="Picture 14" descr="New Picture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47625"/>
            <a:ext cx="458787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xfrm>
            <a:off x="6980238" y="6462713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8F0D51F8-E807-4FCB-A150-3F1CF331948F}" type="slidenum">
              <a:rPr lang="en-US" u="sng" smtClean="0"/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u="sng" dirty="0" smtClean="0"/>
          </a:p>
        </p:txBody>
      </p:sp>
      <p:pic>
        <p:nvPicPr>
          <p:cNvPr id="3086" name="Picture 11" descr="map-091203a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0413" y="0"/>
            <a:ext cx="69215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2pPr>
      <a:lvl3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3pPr>
      <a:lvl4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4pPr>
      <a:lvl5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5pPr>
      <a:lvl6pPr marL="4572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6pPr>
      <a:lvl7pPr marL="9144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7pPr>
      <a:lvl8pPr marL="13716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8pPr>
      <a:lvl9pPr marL="18288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45000"/>
        </a:spcBef>
        <a:spcAft>
          <a:spcPct val="30000"/>
        </a:spcAft>
        <a:buSzPct val="100000"/>
        <a:buBlip>
          <a:blip r:embed="rId7"/>
        </a:buBlip>
        <a:defRPr sz="24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10000"/>
        </a:lnSpc>
        <a:spcBef>
          <a:spcPct val="45000"/>
        </a:spcBef>
        <a:spcAft>
          <a:spcPct val="30000"/>
        </a:spcAft>
        <a:buBlip>
          <a:blip r:embed="rId8"/>
        </a:buBlip>
        <a:defRPr sz="2000">
          <a:solidFill>
            <a:srgbClr val="990099"/>
          </a:solidFill>
          <a:latin typeface="+mn-lt"/>
        </a:defRPr>
      </a:lvl2pPr>
      <a:lvl3pPr marL="1143000" indent="-228600" algn="l" rtl="0" eaLnBrk="0" fontAlgn="base" hangingPunct="0">
        <a:lnSpc>
          <a:spcPct val="110000"/>
        </a:lnSpc>
        <a:spcBef>
          <a:spcPct val="45000"/>
        </a:spcBef>
        <a:spcAft>
          <a:spcPct val="30000"/>
        </a:spcAft>
        <a:buSzPct val="100000"/>
        <a:buBlip>
          <a:blip r:embed="rId9"/>
        </a:buBlip>
        <a:defRPr sz="2400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4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718" name="Line 22"/>
          <p:cNvSpPr>
            <a:spLocks noChangeShapeType="1"/>
          </p:cNvSpPr>
          <p:nvPr userDrawn="1"/>
        </p:nvSpPr>
        <p:spPr bwMode="auto">
          <a:xfrm>
            <a:off x="0" y="6424613"/>
            <a:ext cx="9144000" cy="0"/>
          </a:xfrm>
          <a:prstGeom prst="line">
            <a:avLst/>
          </a:prstGeom>
          <a:noFill/>
          <a:ln w="57150">
            <a:solidFill>
              <a:srgbClr val="0066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51000" y="366713"/>
            <a:ext cx="653097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Title of Slide</a:t>
            </a:r>
          </a:p>
        </p:txBody>
      </p:sp>
      <p:sp>
        <p:nvSpPr>
          <p:cNvPr id="541699" name="Line 3"/>
          <p:cNvSpPr>
            <a:spLocks noChangeShapeType="1"/>
          </p:cNvSpPr>
          <p:nvPr/>
        </p:nvSpPr>
        <p:spPr bwMode="auto">
          <a:xfrm>
            <a:off x="0" y="823913"/>
            <a:ext cx="9144000" cy="0"/>
          </a:xfrm>
          <a:prstGeom prst="line">
            <a:avLst/>
          </a:prstGeom>
          <a:noFill/>
          <a:ln w="57150">
            <a:solidFill>
              <a:srgbClr val="0066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000" u="sng" dirty="0">
              <a:solidFill>
                <a:srgbClr val="000000"/>
              </a:solidFill>
            </a:endParaRPr>
          </a:p>
        </p:txBody>
      </p:sp>
      <p:sp>
        <p:nvSpPr>
          <p:cNvPr id="541701" name="Text Box 5"/>
          <p:cNvSpPr txBox="1">
            <a:spLocks noChangeArrowheads="1"/>
          </p:cNvSpPr>
          <p:nvPr/>
        </p:nvSpPr>
        <p:spPr bwMode="auto">
          <a:xfrm>
            <a:off x="82550" y="6677025"/>
            <a:ext cx="2633663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lnSpc>
                <a:spcPct val="6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srgbClr val="660066"/>
                </a:solidFill>
              </a:rPr>
              <a:t>Operated by JSA for the U.S. Department of Energy</a:t>
            </a:r>
          </a:p>
        </p:txBody>
      </p:sp>
      <p:sp>
        <p:nvSpPr>
          <p:cNvPr id="541704" name="Rectangle 8"/>
          <p:cNvSpPr>
            <a:spLocks noChangeArrowheads="1"/>
          </p:cNvSpPr>
          <p:nvPr/>
        </p:nvSpPr>
        <p:spPr bwMode="auto">
          <a:xfrm>
            <a:off x="2574925" y="6335713"/>
            <a:ext cx="3852863" cy="1698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b="1" dirty="0">
                <a:solidFill>
                  <a:srgbClr val="339966"/>
                </a:solidFill>
                <a:latin typeface="Century Schoolbook" pitchFamily="18" charset="0"/>
              </a:rPr>
              <a:t> </a:t>
            </a:r>
            <a:r>
              <a:rPr lang="en-US" sz="1200" b="1" dirty="0">
                <a:solidFill>
                  <a:srgbClr val="339966"/>
                </a:solidFill>
              </a:rPr>
              <a:t>Thomas Jefferson National Accelerator Facility</a:t>
            </a:r>
          </a:p>
        </p:txBody>
      </p:sp>
      <p:sp>
        <p:nvSpPr>
          <p:cNvPr id="307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5738" y="1223963"/>
            <a:ext cx="8734425" cy="489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417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65800" y="6613525"/>
            <a:ext cx="2760663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 u="none">
                <a:solidFill>
                  <a:srgbClr val="660066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VLENF phone Mtg. July 26, 2011</a:t>
            </a:r>
          </a:p>
        </p:txBody>
      </p:sp>
      <p:pic>
        <p:nvPicPr>
          <p:cNvPr id="3081" name="Picture 23" descr="NP-logo-Nl copy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200" y="6191250"/>
            <a:ext cx="111601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27" descr="JLab_logo_white-sm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6138863"/>
            <a:ext cx="166687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1746" name="Rectangle 50"/>
          <p:cNvSpPr>
            <a:spLocks noChangeArrowheads="1"/>
          </p:cNvSpPr>
          <p:nvPr/>
        </p:nvSpPr>
        <p:spPr bwMode="auto">
          <a:xfrm>
            <a:off x="3254375" y="6588125"/>
            <a:ext cx="2760663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solidFill>
                  <a:srgbClr val="003399"/>
                </a:solidFill>
              </a:rPr>
              <a:t>Alex Bogacz</a:t>
            </a:r>
          </a:p>
        </p:txBody>
      </p:sp>
      <p:pic>
        <p:nvPicPr>
          <p:cNvPr id="3084" name="Picture 14" descr="New Picture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47625"/>
            <a:ext cx="458787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xfrm>
            <a:off x="6980238" y="6462713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8F0D51F8-E807-4FCB-A150-3F1CF331948F}" type="slidenum">
              <a:rPr lang="en-US" u="sng" smtClean="0"/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u="sng" dirty="0" smtClean="0"/>
          </a:p>
        </p:txBody>
      </p:sp>
      <p:pic>
        <p:nvPicPr>
          <p:cNvPr id="3086" name="Picture 11" descr="map-091203a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0413" y="0"/>
            <a:ext cx="69215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2pPr>
      <a:lvl3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3pPr>
      <a:lvl4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4pPr>
      <a:lvl5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5pPr>
      <a:lvl6pPr marL="4572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6pPr>
      <a:lvl7pPr marL="9144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7pPr>
      <a:lvl8pPr marL="13716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8pPr>
      <a:lvl9pPr marL="18288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45000"/>
        </a:spcBef>
        <a:spcAft>
          <a:spcPct val="30000"/>
        </a:spcAft>
        <a:buSzPct val="100000"/>
        <a:buBlip>
          <a:blip r:embed="rId7"/>
        </a:buBlip>
        <a:defRPr sz="24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10000"/>
        </a:lnSpc>
        <a:spcBef>
          <a:spcPct val="45000"/>
        </a:spcBef>
        <a:spcAft>
          <a:spcPct val="30000"/>
        </a:spcAft>
        <a:buBlip>
          <a:blip r:embed="rId8"/>
        </a:buBlip>
        <a:defRPr sz="2000">
          <a:solidFill>
            <a:srgbClr val="990099"/>
          </a:solidFill>
          <a:latin typeface="+mn-lt"/>
        </a:defRPr>
      </a:lvl2pPr>
      <a:lvl3pPr marL="1143000" indent="-228600" algn="l" rtl="0" eaLnBrk="0" fontAlgn="base" hangingPunct="0">
        <a:lnSpc>
          <a:spcPct val="110000"/>
        </a:lnSpc>
        <a:spcBef>
          <a:spcPct val="45000"/>
        </a:spcBef>
        <a:spcAft>
          <a:spcPct val="30000"/>
        </a:spcAft>
        <a:buSzPct val="100000"/>
        <a:buBlip>
          <a:blip r:embed="rId9"/>
        </a:buBlip>
        <a:defRPr sz="2400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4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oleObject" Target="../embeddings/oleObject1.bin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2.wmf"/><Relationship Id="rId5" Type="http://schemas.openxmlformats.org/officeDocument/2006/relationships/image" Target="../media/image13.png"/><Relationship Id="rId10" Type="http://schemas.openxmlformats.org/officeDocument/2006/relationships/oleObject" Target="../embeddings/oleObject4.bin"/><Relationship Id="rId4" Type="http://schemas.openxmlformats.org/officeDocument/2006/relationships/image" Target="../media/image9.wmf"/><Relationship Id="rId9" Type="http://schemas.openxmlformats.org/officeDocument/2006/relationships/image" Target="../media/image11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image" Target="../media/image38.wmf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1.wmf"/><Relationship Id="rId11" Type="http://schemas.openxmlformats.org/officeDocument/2006/relationships/image" Target="../media/image42.wmf"/><Relationship Id="rId5" Type="http://schemas.openxmlformats.org/officeDocument/2006/relationships/image" Target="../media/image40.wmf"/><Relationship Id="rId10" Type="http://schemas.openxmlformats.org/officeDocument/2006/relationships/image" Target="../media/image37.wmf"/><Relationship Id="rId4" Type="http://schemas.openxmlformats.org/officeDocument/2006/relationships/image" Target="../media/image39.wmf"/><Relationship Id="rId9" Type="http://schemas.openxmlformats.org/officeDocument/2006/relationships/oleObject" Target="../embeddings/oleObject6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2438400"/>
            <a:ext cx="8915400" cy="3657600"/>
          </a:xfrm>
        </p:spPr>
        <p:txBody>
          <a:bodyPr/>
          <a:lstStyle/>
          <a:p>
            <a:pPr algn="ctr">
              <a:buNone/>
            </a:pPr>
            <a:r>
              <a:rPr lang="en-US" sz="4400" dirty="0" smtClean="0">
                <a:solidFill>
                  <a:srgbClr val="0000FF"/>
                </a:solidFill>
                <a:latin typeface="+mn-lt"/>
              </a:rPr>
              <a:t>The Very-Low Energy Neutrino Factory</a:t>
            </a:r>
            <a:endParaRPr lang="en-US" sz="4400" dirty="0">
              <a:solidFill>
                <a:srgbClr val="0000FF"/>
              </a:solidFill>
              <a:latin typeface="+mn-lt"/>
            </a:endParaRPr>
          </a:p>
          <a:p>
            <a:pPr marL="571500" indent="-571500" algn="ctr">
              <a:buFont typeface="Symbol"/>
              <a:buChar char="n"/>
            </a:pPr>
            <a:r>
              <a:rPr lang="en-US" sz="4000" dirty="0" smtClean="0">
                <a:latin typeface="+mn-lt"/>
              </a:rPr>
              <a:t>physics </a:t>
            </a:r>
            <a:r>
              <a:rPr lang="en-US" sz="4000" dirty="0">
                <a:latin typeface="+mn-lt"/>
              </a:rPr>
              <a:t>with a μ storage </a:t>
            </a:r>
            <a:r>
              <a:rPr lang="en-US" sz="4000" dirty="0" smtClean="0">
                <a:latin typeface="+mn-lt"/>
              </a:rPr>
              <a:t>ring</a:t>
            </a:r>
          </a:p>
          <a:p>
            <a:pPr marL="571500" indent="-571500" algn="ctr">
              <a:buFont typeface="Symbol"/>
              <a:buChar char="n"/>
            </a:pPr>
            <a:endParaRPr lang="en-US" sz="3600" dirty="0">
              <a:latin typeface="+mn-lt"/>
            </a:endParaRPr>
          </a:p>
          <a:p>
            <a:pPr algn="ctr">
              <a:buNone/>
            </a:pPr>
            <a:r>
              <a:rPr lang="en-US" sz="3200" dirty="0" smtClean="0">
                <a:latin typeface="+mn-lt"/>
              </a:rPr>
              <a:t>Alan Bross </a:t>
            </a:r>
            <a:endParaRPr 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6887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657600"/>
            <a:ext cx="3989165" cy="2654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391400" cy="1066800"/>
          </a:xfrm>
        </p:spPr>
        <p:txBody>
          <a:bodyPr/>
          <a:lstStyle/>
          <a:p>
            <a:r>
              <a:rPr lang="en-US" dirty="0" smtClean="0"/>
              <a:t>Totally Active Scintillator Detector</a:t>
            </a:r>
            <a:endParaRPr lang="en-US" sz="2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3276600"/>
          </a:xfrm>
        </p:spPr>
        <p:txBody>
          <a:bodyPr/>
          <a:lstStyle/>
          <a:p>
            <a:r>
              <a:rPr lang="en-US" sz="2800" dirty="0"/>
              <a:t>Simulation of a Totally Active Scintillating Detector (TASD) using No</a:t>
            </a:r>
            <a:r>
              <a:rPr lang="en-US" sz="2800" dirty="0">
                <a:latin typeface="Symbol" pitchFamily="18" charset="2"/>
              </a:rPr>
              <a:t>n</a:t>
            </a:r>
            <a:r>
              <a:rPr lang="en-US" sz="2800" dirty="0"/>
              <a:t>a and Miner</a:t>
            </a:r>
            <a:r>
              <a:rPr lang="en-US" sz="2800" dirty="0">
                <a:latin typeface="Symbol" pitchFamily="18" charset="2"/>
              </a:rPr>
              <a:t>n</a:t>
            </a:r>
            <a:r>
              <a:rPr lang="en-US" sz="2800" dirty="0"/>
              <a:t>a concepts with </a:t>
            </a:r>
            <a:r>
              <a:rPr lang="en-US" sz="2800" dirty="0" smtClean="0"/>
              <a:t>Geant4 has been completed</a:t>
            </a:r>
            <a:endParaRPr lang="en-US" sz="2800" dirty="0"/>
          </a:p>
          <a:p>
            <a:pPr lvl="1"/>
            <a:r>
              <a:rPr lang="en-US" sz="2400" dirty="0"/>
              <a:t>Momenta between 100 MeV/c to 15 GeV/c</a:t>
            </a:r>
          </a:p>
          <a:p>
            <a:pPr lvl="1"/>
            <a:r>
              <a:rPr lang="en-US" sz="2400" dirty="0"/>
              <a:t>Magnetic field considered: </a:t>
            </a:r>
            <a:r>
              <a:rPr lang="en-US" sz="2400" b="1" dirty="0">
                <a:solidFill>
                  <a:srgbClr val="FF0000"/>
                </a:solidFill>
              </a:rPr>
              <a:t>0.5 T</a:t>
            </a:r>
          </a:p>
          <a:p>
            <a:pPr lvl="1"/>
            <a:r>
              <a:rPr lang="en-US" sz="2400" dirty="0"/>
              <a:t>Reconstructed position resolution ~ 4.5 </a:t>
            </a:r>
            <a:r>
              <a:rPr lang="en-US" sz="2400" dirty="0" smtClean="0"/>
              <a:t>mm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Alan Bross      NuFact11    August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23FA9-D81C-4E4D-A0E2-E892DA2A8948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736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GeV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 track in TASD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95400"/>
            <a:ext cx="4686300" cy="46863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Alan Bross      NuFact11    August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23FA9-D81C-4E4D-A0E2-E892DA2A8948}" type="slidenum">
              <a:rPr lang="en-US" smtClean="0"/>
              <a:t>11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3453884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Y(mm)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80439" y="5989135"/>
            <a:ext cx="801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Z(mm)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24600" y="3436951"/>
            <a:ext cx="1953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Y (bend plane) vs Z</a:t>
            </a:r>
          </a:p>
          <a:p>
            <a:pPr algn="ctr"/>
            <a:r>
              <a:rPr lang="en-US" dirty="0" smtClean="0"/>
              <a:t>B=0.5T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120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TASD Performance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Alan Bross      NuFact11    August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23FA9-D81C-4E4D-A0E2-E892DA2A8948}" type="slidenum">
              <a:rPr lang="en-US" smtClean="0"/>
              <a:t>12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47800"/>
            <a:ext cx="46482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119" y="1333500"/>
            <a:ext cx="4684881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81000" y="5829300"/>
            <a:ext cx="419893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FF0000"/>
              </a:buClr>
              <a:buSzPct val="70000"/>
              <a:buFont typeface="Monotype Sorts" pitchFamily="2" charset="2"/>
              <a:buNone/>
            </a:pPr>
            <a:r>
              <a:rPr lang="en-GB" sz="2000" dirty="0">
                <a:solidFill>
                  <a:srgbClr val="0000FF"/>
                </a:solidFill>
                <a:latin typeface="Symbol" pitchFamily="18" charset="2"/>
                <a:cs typeface="Arial" pitchFamily="34" charset="0"/>
              </a:rPr>
              <a:t>n </a:t>
            </a:r>
            <a:r>
              <a:rPr lang="en-GB" sz="2000" dirty="0">
                <a:solidFill>
                  <a:srgbClr val="0000FF"/>
                </a:solidFill>
                <a:latin typeface="Comic Sans MS" pitchFamily="66" charset="0"/>
                <a:cs typeface="Arial" pitchFamily="34" charset="0"/>
              </a:rPr>
              <a:t>Event</a:t>
            </a:r>
            <a:r>
              <a:rPr lang="en-GB" sz="2000" dirty="0">
                <a:solidFill>
                  <a:srgbClr val="0000FF"/>
                </a:solidFill>
                <a:cs typeface="Arial" pitchFamily="34" charset="0"/>
              </a:rPr>
              <a:t> Reconstruction Efficiency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257800" y="5840430"/>
            <a:ext cx="353853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rgbClr val="FF0000"/>
              </a:buClr>
              <a:buSzPct val="70000"/>
              <a:buFont typeface="Monotype Sorts" pitchFamily="2" charset="2"/>
              <a:buNone/>
            </a:pPr>
            <a:r>
              <a:rPr lang="en-GB" sz="2000" dirty="0">
                <a:solidFill>
                  <a:srgbClr val="0000FF"/>
                </a:solidFill>
                <a:cs typeface="Arial" pitchFamily="34" charset="0"/>
              </a:rPr>
              <a:t>Muon charge mis-ID rate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77000" y="3334434"/>
            <a:ext cx="20325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In region of interest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Symbol" pitchFamily="18" charset="2"/>
              </a:rPr>
              <a:t>»</a:t>
            </a:r>
            <a:r>
              <a:rPr lang="en-US" dirty="0" smtClean="0">
                <a:solidFill>
                  <a:srgbClr val="FF0000"/>
                </a:solidFill>
              </a:rPr>
              <a:t> 5 X 10</a:t>
            </a:r>
            <a:r>
              <a:rPr lang="en-US" baseline="30000" dirty="0" smtClean="0">
                <a:solidFill>
                  <a:srgbClr val="FF0000"/>
                </a:solidFill>
              </a:rPr>
              <a:t>-5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555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219200"/>
            <a:ext cx="5157787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TASD </a:t>
            </a:r>
            <a:r>
              <a:rPr lang="en-US" dirty="0" smtClean="0"/>
              <a:t>Performance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371600"/>
            <a:ext cx="4572000" cy="48768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Momentum resolution excellent</a:t>
            </a:r>
          </a:p>
          <a:p>
            <a:pPr lvl="1"/>
            <a:r>
              <a:rPr lang="en-US" dirty="0"/>
              <a:t>Neutrino Event energy reconstruction from tracking</a:t>
            </a:r>
          </a:p>
          <a:p>
            <a:pPr lvl="1"/>
            <a:r>
              <a:rPr lang="en-US" dirty="0"/>
              <a:t>EM component from hit counting </a:t>
            </a:r>
            <a:r>
              <a:rPr lang="en-US" dirty="0" smtClean="0"/>
              <a:t>– possibly</a:t>
            </a:r>
          </a:p>
          <a:p>
            <a:pPr lvl="1"/>
            <a:r>
              <a:rPr lang="en-US" dirty="0" smtClean="0"/>
              <a:t>Expect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dirty="0" smtClean="0"/>
              <a:t> event </a:t>
            </a:r>
            <a:r>
              <a:rPr lang="en-US" dirty="0" smtClean="0"/>
              <a:t>E</a:t>
            </a:r>
            <a:r>
              <a:rPr lang="en-US" baseline="30000" dirty="0" smtClean="0">
                <a:latin typeface="Symbol" pitchFamily="18" charset="2"/>
              </a:rPr>
              <a:t>n</a:t>
            </a:r>
            <a:r>
              <a:rPr lang="en-US" baseline="-25000" dirty="0" smtClean="0"/>
              <a:t>res</a:t>
            </a:r>
            <a:r>
              <a:rPr lang="en-US" dirty="0" smtClean="0"/>
              <a:t> </a:t>
            </a:r>
            <a:r>
              <a:rPr lang="en-US" dirty="0"/>
              <a:t>of </a:t>
            </a:r>
            <a:r>
              <a:rPr lang="en-US" dirty="0" smtClean="0">
                <a:latin typeface="Symbol" pitchFamily="18" charset="2"/>
              </a:rPr>
              <a:t>»</a:t>
            </a:r>
            <a:r>
              <a:rPr lang="en-US" dirty="0" smtClean="0"/>
              <a:t> 5%</a:t>
            </a:r>
          </a:p>
          <a:p>
            <a:pPr lvl="2"/>
            <a:r>
              <a:rPr lang="en-US" dirty="0" smtClean="0"/>
              <a:t>From tracking resolution &amp; </a:t>
            </a:r>
            <a:r>
              <a:rPr lang="en-US" dirty="0" smtClean="0"/>
              <a:t>calorimetry</a:t>
            </a:r>
            <a:r>
              <a:rPr lang="en-US" dirty="0" smtClean="0"/>
              <a:t> studies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Alan Bross      NuFact11    August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23FA9-D81C-4E4D-A0E2-E892DA2A8948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209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7790" y="1219200"/>
            <a:ext cx="3155210" cy="2590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045" y="3505200"/>
            <a:ext cx="3711065" cy="28292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8915400" cy="1066800"/>
          </a:xfrm>
        </p:spPr>
        <p:txBody>
          <a:bodyPr/>
          <a:lstStyle/>
          <a:p>
            <a:r>
              <a:rPr lang="en-US" sz="3600" dirty="0" smtClean="0"/>
              <a:t>Magnetized Iron Neutrino Detector (MIND)</a:t>
            </a:r>
            <a:br>
              <a:rPr lang="en-US" sz="3600" dirty="0" smtClean="0"/>
            </a:br>
            <a:r>
              <a:rPr lang="en-US" sz="3200" i="1" dirty="0" smtClean="0"/>
              <a:t>Re-Optimize for lower energy?</a:t>
            </a:r>
            <a:endParaRPr lang="en-US" sz="3200" i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371600"/>
            <a:ext cx="4286400" cy="253196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Alan Bross      NuFact11    August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23FA9-D81C-4E4D-A0E2-E892DA2A8948}" type="slidenum">
              <a:rPr lang="en-US" smtClean="0"/>
              <a:t>14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33867" y="3962401"/>
            <a:ext cx="4614333" cy="2372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MIND was optimized for the “Golden” channel at the NF (25 GeV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 storage ring)</a:t>
            </a:r>
          </a:p>
          <a:p>
            <a:r>
              <a:rPr lang="en-US" dirty="0"/>
              <a:t>Optimization for FD for L/E </a:t>
            </a:r>
            <a:r>
              <a:rPr lang="en-US" dirty="0" smtClean="0">
                <a:latin typeface="Symbol" pitchFamily="18" charset="2"/>
              </a:rPr>
              <a:t>»</a:t>
            </a:r>
            <a:r>
              <a:rPr lang="en-US" dirty="0" smtClean="0"/>
              <a:t> 1</a:t>
            </a:r>
            <a:endParaRPr lang="en-US" dirty="0"/>
          </a:p>
          <a:p>
            <a:pPr lvl="1"/>
            <a:r>
              <a:rPr lang="en-US" dirty="0" smtClean="0"/>
              <a:t>Essentially Minos ND with upgrades</a:t>
            </a:r>
          </a:p>
          <a:p>
            <a:pPr lvl="2"/>
            <a:r>
              <a:rPr lang="en-US" dirty="0" smtClean="0"/>
              <a:t>Reduce plate thickness</a:t>
            </a:r>
          </a:p>
          <a:p>
            <a:pPr lvl="2"/>
            <a:r>
              <a:rPr lang="en-US" sz="2600" dirty="0" smtClean="0"/>
              <a:t>100kA-turn excitation (SCTL)</a:t>
            </a:r>
          </a:p>
          <a:p>
            <a:pPr lvl="2"/>
            <a:r>
              <a:rPr lang="en-US" sz="2600" dirty="0" smtClean="0"/>
              <a:t>XY readout between planes</a:t>
            </a:r>
            <a:endParaRPr lang="en-US" sz="2600" dirty="0"/>
          </a:p>
        </p:txBody>
      </p:sp>
      <p:sp>
        <p:nvSpPr>
          <p:cNvPr id="10" name="TextBox 9"/>
          <p:cNvSpPr txBox="1"/>
          <p:nvPr/>
        </p:nvSpPr>
        <p:spPr>
          <a:xfrm>
            <a:off x="5840386" y="3493756"/>
            <a:ext cx="465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10</a:t>
            </a:r>
            <a:r>
              <a:rPr lang="en-US" sz="1400" b="1" baseline="30000" dirty="0" smtClean="0"/>
              <a:t>-3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03815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L/E </a:t>
            </a:r>
            <a:r>
              <a:rPr lang="en-US" i="1" dirty="0">
                <a:latin typeface="Symbol" pitchFamily="18" charset="2"/>
              </a:rPr>
              <a:t>»</a:t>
            </a:r>
            <a:r>
              <a:rPr lang="en-US" i="1" dirty="0"/>
              <a:t> 1 </a:t>
            </a:r>
            <a:r>
              <a:rPr lang="en-US" dirty="0"/>
              <a:t>Oscillation </a:t>
            </a:r>
            <a:r>
              <a:rPr lang="en-US" dirty="0" smtClean="0"/>
              <a:t>reach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Oscillation signal</a:t>
            </a:r>
            <a:r>
              <a:rPr lang="en-US" dirty="0" smtClean="0"/>
              <a:t>: 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 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 smtClean="0">
              <a:latin typeface="Symbol" pitchFamily="18" charset="2"/>
            </a:endParaRPr>
          </a:p>
          <a:p>
            <a:pPr lvl="1"/>
            <a:r>
              <a:rPr lang="en-US" dirty="0" smtClean="0">
                <a:latin typeface="Symbol" pitchFamily="18" charset="2"/>
              </a:rPr>
              <a:t>m</a:t>
            </a:r>
            <a:r>
              <a:rPr lang="en-US" baseline="30000" dirty="0"/>
              <a:t>+</a:t>
            </a:r>
            <a:r>
              <a:rPr lang="en-US" dirty="0"/>
              <a:t> in detector “NF</a:t>
            </a:r>
            <a:r>
              <a:rPr lang="en-US" i="1" dirty="0"/>
              <a:t> Golden Channel</a:t>
            </a:r>
            <a:r>
              <a:rPr lang="en-US" dirty="0" smtClean="0"/>
              <a:t>” </a:t>
            </a:r>
            <a:endParaRPr lang="en-US" dirty="0">
              <a:latin typeface="Symbol" pitchFamily="18" charset="2"/>
            </a:endParaRPr>
          </a:p>
          <a:p>
            <a:r>
              <a:rPr lang="en-US" dirty="0"/>
              <a:t>Why is this </a:t>
            </a:r>
            <a:r>
              <a:rPr lang="en-US" dirty="0" smtClean="0"/>
              <a:t>potentially so </a:t>
            </a:r>
            <a:r>
              <a:rPr lang="en-US" dirty="0"/>
              <a:t>Powerful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 charge </a:t>
            </a:r>
            <a:r>
              <a:rPr lang="en-US" dirty="0" smtClean="0"/>
              <a:t>mis</a:t>
            </a:r>
            <a:r>
              <a:rPr lang="en-US" dirty="0" smtClean="0"/>
              <a:t>-ID rate 5 X 10</a:t>
            </a:r>
            <a:r>
              <a:rPr lang="en-US" baseline="30000" dirty="0" smtClean="0"/>
              <a:t>-5 </a:t>
            </a:r>
            <a:r>
              <a:rPr lang="en-US" dirty="0" smtClean="0"/>
              <a:t>(TASD)</a:t>
            </a:r>
          </a:p>
          <a:p>
            <a:pPr lvl="1"/>
            <a:r>
              <a:rPr lang="en-US" dirty="0" smtClean="0"/>
              <a:t>Res, DIS and NC background very small</a:t>
            </a:r>
          </a:p>
          <a:p>
            <a:pPr lvl="1"/>
            <a:r>
              <a:rPr lang="en-US" dirty="0" smtClean="0"/>
              <a:t>CR </a:t>
            </a:r>
            <a:r>
              <a:rPr lang="en-US" dirty="0" smtClean="0"/>
              <a:t>bkg</a:t>
            </a:r>
            <a:r>
              <a:rPr lang="en-US" dirty="0" smtClean="0"/>
              <a:t> eliminated with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 veto</a:t>
            </a:r>
          </a:p>
          <a:p>
            <a:pPr lvl="2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and 3</a:t>
            </a:r>
            <a:r>
              <a:rPr lang="en-US" baseline="30000" dirty="0" smtClean="0"/>
              <a:t>rd</a:t>
            </a:r>
            <a:r>
              <a:rPr lang="en-US" dirty="0" smtClean="0"/>
              <a:t> need detailed simulation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Alan Bross      NuFact11    August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23FA9-D81C-4E4D-A0E2-E892DA2A8948}" type="slidenum">
              <a:rPr lang="en-US" smtClean="0"/>
              <a:t>15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611967"/>
            <a:ext cx="1603375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828800"/>
            <a:ext cx="3749675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8629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0"/>
            <a:ext cx="5410200" cy="1066800"/>
          </a:xfrm>
        </p:spPr>
        <p:txBody>
          <a:bodyPr/>
          <a:lstStyle/>
          <a:p>
            <a:r>
              <a:rPr lang="en-US" dirty="0" smtClean="0"/>
              <a:t>MIND analysis</a:t>
            </a:r>
            <a:br>
              <a:rPr lang="en-US" dirty="0" smtClean="0"/>
            </a:br>
            <a:r>
              <a:rPr lang="en-US" sz="3600" i="1" dirty="0" smtClean="0"/>
              <a:t>IDS-NF IDR</a:t>
            </a:r>
            <a:endParaRPr lang="en-US" sz="3600" i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790700"/>
            <a:ext cx="4572000" cy="336757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Alan Bross      NuFact11    August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23FA9-D81C-4E4D-A0E2-E892DA2A8948}" type="slidenum">
              <a:rPr lang="en-US" smtClean="0"/>
              <a:t>16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239000" y="228600"/>
            <a:ext cx="1462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Andrew Laing</a:t>
            </a:r>
          </a:p>
          <a:p>
            <a:pPr algn="ctr"/>
            <a:r>
              <a:rPr lang="en-US" dirty="0" smtClean="0"/>
              <a:t>Glasgow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869705"/>
            <a:ext cx="4114483" cy="32095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47800" y="5377934"/>
            <a:ext cx="2043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NC background rate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324600" y="5377934"/>
            <a:ext cx="2008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n</a:t>
            </a:r>
            <a:r>
              <a:rPr lang="en-US" baseline="-25000" dirty="0" smtClean="0"/>
              <a:t>e</a:t>
            </a:r>
            <a:r>
              <a:rPr lang="en-US" dirty="0" smtClean="0"/>
              <a:t> background rate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1500373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r>
              <a:rPr lang="en-US" baseline="30000" dirty="0" smtClean="0"/>
              <a:t>-3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105400" y="1600200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r>
              <a:rPr lang="en-US" baseline="30000" dirty="0" smtClean="0"/>
              <a:t>-6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274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L/E </a:t>
            </a:r>
            <a:r>
              <a:rPr lang="en-US" i="1" dirty="0">
                <a:latin typeface="Symbol" pitchFamily="18" charset="2"/>
              </a:rPr>
              <a:t>»</a:t>
            </a:r>
            <a:r>
              <a:rPr lang="en-US" i="1" dirty="0"/>
              <a:t> 1 </a:t>
            </a:r>
            <a:r>
              <a:rPr lang="en-US" dirty="0"/>
              <a:t>Oscillation </a:t>
            </a:r>
            <a:r>
              <a:rPr lang="en-US" dirty="0" smtClean="0"/>
              <a:t>reach</a:t>
            </a:r>
            <a:br>
              <a:rPr lang="en-US" dirty="0" smtClean="0"/>
            </a:br>
            <a:r>
              <a:rPr lang="en-US" sz="3600" i="1" dirty="0" smtClean="0"/>
              <a:t>Numerology</a:t>
            </a:r>
            <a:endParaRPr lang="en-US" sz="3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181600"/>
          </a:xfrm>
        </p:spPr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i="1" dirty="0" smtClean="0"/>
              <a:t>Note: this calc. takes mean values</a:t>
            </a:r>
            <a:r>
              <a:rPr lang="en-US" b="1" dirty="0" smtClean="0">
                <a:solidFill>
                  <a:srgbClr val="FF0000"/>
                </a:solidFill>
              </a:rPr>
              <a:t>			</a:t>
            </a:r>
            <a:endParaRPr lang="en-US" b="1" dirty="0" smtClean="0"/>
          </a:p>
          <a:p>
            <a:r>
              <a:rPr lang="en-US" dirty="0" smtClean="0"/>
              <a:t>Signal vs. Background</a:t>
            </a:r>
          </a:p>
          <a:p>
            <a:pPr lvl="1"/>
            <a:r>
              <a:rPr lang="en-US" dirty="0" smtClean="0"/>
              <a:t>N</a:t>
            </a:r>
            <a:r>
              <a:rPr lang="en-US" baseline="-25000" dirty="0" smtClean="0"/>
              <a:t>sig</a:t>
            </a:r>
            <a:r>
              <a:rPr lang="en-US" dirty="0" smtClean="0"/>
              <a:t> (assuming 0.3% oscillation P)=3X10</a:t>
            </a:r>
            <a:r>
              <a:rPr lang="en-US" baseline="30000" dirty="0" smtClean="0"/>
              <a:t>-3</a:t>
            </a:r>
            <a:r>
              <a:rPr lang="en-US" dirty="0" smtClean="0"/>
              <a:t>X4X10</a:t>
            </a:r>
            <a:r>
              <a:rPr lang="en-US" baseline="30000" dirty="0" smtClean="0"/>
              <a:t>3</a:t>
            </a:r>
            <a:r>
              <a:rPr lang="en-US" dirty="0" smtClean="0"/>
              <a:t>X0.9 = 								          </a:t>
            </a:r>
            <a:r>
              <a:rPr lang="en-US" dirty="0" smtClean="0"/>
              <a:t>    </a:t>
            </a:r>
            <a:r>
              <a:rPr lang="en-US" b="1" dirty="0" smtClean="0">
                <a:solidFill>
                  <a:srgbClr val="FF0000"/>
                </a:solidFill>
              </a:rPr>
              <a:t>11</a:t>
            </a:r>
            <a:endParaRPr lang="en-US" b="1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N</a:t>
            </a:r>
            <a:r>
              <a:rPr lang="en-US" baseline="-25000" dirty="0" smtClean="0"/>
              <a:t>Bkg</a:t>
            </a:r>
            <a:r>
              <a:rPr lang="en-US" dirty="0" smtClean="0"/>
              <a:t> = 7X10</a:t>
            </a:r>
            <a:r>
              <a:rPr lang="en-US" baseline="30000" dirty="0" smtClean="0"/>
              <a:t>3</a:t>
            </a:r>
            <a:r>
              <a:rPr lang="en-US" dirty="0" smtClean="0"/>
              <a:t>X5X10</a:t>
            </a:r>
            <a:r>
              <a:rPr lang="en-US" baseline="30000" dirty="0" smtClean="0"/>
              <a:t>-5</a:t>
            </a:r>
            <a:r>
              <a:rPr lang="en-US" dirty="0" smtClean="0"/>
              <a:t> = 0.35  (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 charge </a:t>
            </a:r>
            <a:r>
              <a:rPr lang="en-US" dirty="0" smtClean="0"/>
              <a:t>mis</a:t>
            </a:r>
            <a:r>
              <a:rPr lang="en-US" dirty="0" smtClean="0"/>
              <a:t>-ID)</a:t>
            </a:r>
          </a:p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dirty="0" smtClean="0"/>
              <a:t>           + 0.1 </a:t>
            </a:r>
            <a:r>
              <a:rPr lang="en-US" dirty="0" smtClean="0"/>
              <a:t>evt</a:t>
            </a:r>
            <a:r>
              <a:rPr lang="en-US" dirty="0" smtClean="0"/>
              <a:t>  (estimate of NC background)         =  </a:t>
            </a:r>
            <a:r>
              <a:rPr lang="en-US" b="1" dirty="0" smtClean="0">
                <a:solidFill>
                  <a:srgbClr val="FF0000"/>
                </a:solidFill>
              </a:rPr>
              <a:t>0.5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</a:t>
            </a:r>
            <a:r>
              <a:rPr lang="en-US" baseline="-25000" dirty="0" smtClean="0">
                <a:latin typeface="Symbol" pitchFamily="18" charset="2"/>
              </a:rPr>
              <a:t>m</a:t>
            </a:r>
            <a:r>
              <a:rPr lang="en-US" baseline="30000" dirty="0" smtClean="0"/>
              <a:t>stored</a:t>
            </a:r>
            <a:r>
              <a:rPr lang="en-US" baseline="30000" dirty="0" smtClean="0"/>
              <a:t> </a:t>
            </a:r>
            <a:r>
              <a:rPr lang="en-US" dirty="0" smtClean="0"/>
              <a:t>optimized for oscillation search will improve on these values</a:t>
            </a:r>
            <a:endParaRPr lang="en-US" baseline="30000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Obviously requires full MC simulation, but so far, the indication is that this is a &gt;&gt; 5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 measurement @ the MiniBooNE best-fit value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Alan Bross      NuFact11    August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23FA9-D81C-4E4D-A0E2-E892DA2A8948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79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ymbol" pitchFamily="18" charset="2"/>
              </a:rPr>
              <a:t>n</a:t>
            </a:r>
            <a:r>
              <a:rPr lang="en-US" baseline="-25000" dirty="0" smtClean="0"/>
              <a:t>e,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baseline="-25000" dirty="0" smtClean="0">
                <a:latin typeface="Symbol" pitchFamily="18" charset="2"/>
              </a:rPr>
              <a:t>m</a:t>
            </a:r>
            <a:r>
              <a:rPr lang="en-US" dirty="0" smtClean="0"/>
              <a:t> disappearance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Again, 1kT of detector</a:t>
            </a:r>
          </a:p>
          <a:p>
            <a:pPr lvl="1"/>
            <a:r>
              <a:rPr lang="en-US" dirty="0" smtClean="0"/>
              <a:t>200T Near</a:t>
            </a:r>
          </a:p>
          <a:p>
            <a:pPr lvl="1"/>
            <a:r>
              <a:rPr lang="en-US" dirty="0" smtClean="0"/>
              <a:t>800T Far</a:t>
            </a:r>
          </a:p>
          <a:p>
            <a:r>
              <a:rPr lang="en-US" dirty="0" smtClean="0"/>
              <a:t>10</a:t>
            </a:r>
            <a:r>
              <a:rPr lang="en-US" baseline="30000" dirty="0" smtClean="0"/>
              <a:t>21</a:t>
            </a:r>
            <a:r>
              <a:rPr lang="en-US" dirty="0" smtClean="0"/>
              <a:t> POT exposure (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baseline="30000" dirty="0" smtClean="0">
                <a:latin typeface="Symbol" pitchFamily="18" charset="2"/>
              </a:rPr>
              <a:t>+</a:t>
            </a:r>
            <a:r>
              <a:rPr lang="en-US" dirty="0" smtClean="0">
                <a:latin typeface="Symbol" pitchFamily="18" charset="2"/>
              </a:rPr>
              <a:t>) </a:t>
            </a:r>
          </a:p>
          <a:p>
            <a:pPr lvl="1"/>
            <a:r>
              <a:rPr lang="en-US" dirty="0" smtClean="0"/>
              <a:t>Number of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baseline="-25000" dirty="0" smtClean="0"/>
              <a:t>e</a:t>
            </a:r>
            <a:r>
              <a:rPr lang="en-US" dirty="0" smtClean="0"/>
              <a:t> events (CC):</a:t>
            </a:r>
            <a:endParaRPr lang="en-US" dirty="0" smtClean="0">
              <a:latin typeface="Symbol" pitchFamily="18" charset="2"/>
            </a:endParaRPr>
          </a:p>
          <a:p>
            <a:pPr lvl="2"/>
            <a:r>
              <a:rPr lang="en-US" dirty="0" smtClean="0"/>
              <a:t>N</a:t>
            </a:r>
            <a:r>
              <a:rPr lang="en-US" baseline="-25000" dirty="0" smtClean="0"/>
              <a:t>evts</a:t>
            </a:r>
            <a:r>
              <a:rPr lang="en-US" baseline="-25000" dirty="0" smtClean="0"/>
              <a:t>-near</a:t>
            </a:r>
            <a:r>
              <a:rPr lang="en-US" dirty="0"/>
              <a:t> </a:t>
            </a:r>
            <a:r>
              <a:rPr lang="en-US" dirty="0">
                <a:latin typeface="Symbol" pitchFamily="18" charset="2"/>
              </a:rPr>
              <a:t>»</a:t>
            </a:r>
            <a:r>
              <a:rPr lang="en-US" dirty="0"/>
              <a:t> </a:t>
            </a:r>
            <a:r>
              <a:rPr lang="en-US" dirty="0" smtClean="0"/>
              <a:t>200,000</a:t>
            </a:r>
          </a:p>
          <a:p>
            <a:pPr lvl="2"/>
            <a:r>
              <a:rPr lang="en-US" dirty="0" smtClean="0"/>
              <a:t>N</a:t>
            </a:r>
            <a:r>
              <a:rPr lang="en-US" baseline="-25000" dirty="0" smtClean="0"/>
              <a:t>evts</a:t>
            </a:r>
            <a:r>
              <a:rPr lang="en-US" baseline="-25000" dirty="0" smtClean="0"/>
              <a:t>-far</a:t>
            </a:r>
            <a:r>
              <a:rPr lang="en-US" dirty="0" smtClean="0"/>
              <a:t> </a:t>
            </a:r>
            <a:r>
              <a:rPr lang="en-US" dirty="0" smtClean="0">
                <a:latin typeface="Symbol" pitchFamily="18" charset="2"/>
              </a:rPr>
              <a:t>» </a:t>
            </a:r>
            <a:r>
              <a:rPr lang="en-US" dirty="0" smtClean="0"/>
              <a:t>11,000</a:t>
            </a:r>
          </a:p>
          <a:p>
            <a:pPr lvl="1"/>
            <a:r>
              <a:rPr lang="en-US" dirty="0" smtClean="0"/>
              <a:t>Number of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baseline="-25000" dirty="0" smtClean="0">
                <a:latin typeface="Symbol" pitchFamily="18" charset="2"/>
              </a:rPr>
              <a:t>m</a:t>
            </a:r>
            <a:r>
              <a:rPr lang="en-US" dirty="0" smtClean="0"/>
              <a:t> events (CC):</a:t>
            </a:r>
          </a:p>
          <a:p>
            <a:pPr lvl="2"/>
            <a:r>
              <a:rPr lang="en-US" dirty="0"/>
              <a:t>Nevts</a:t>
            </a:r>
            <a:r>
              <a:rPr lang="en-US" dirty="0"/>
              <a:t>-near </a:t>
            </a:r>
            <a:r>
              <a:rPr lang="en-US" dirty="0">
                <a:latin typeface="Symbol" pitchFamily="18" charset="2"/>
              </a:rPr>
              <a:t>»</a:t>
            </a:r>
            <a:r>
              <a:rPr lang="en-US" dirty="0"/>
              <a:t> </a:t>
            </a:r>
            <a:r>
              <a:rPr lang="en-US" dirty="0" smtClean="0"/>
              <a:t>100,000</a:t>
            </a:r>
            <a:endParaRPr lang="en-US" dirty="0"/>
          </a:p>
          <a:p>
            <a:pPr lvl="2"/>
            <a:r>
              <a:rPr lang="en-US" dirty="0"/>
              <a:t>Nevts</a:t>
            </a:r>
            <a:r>
              <a:rPr lang="en-US" dirty="0"/>
              <a:t>-far </a:t>
            </a:r>
            <a:r>
              <a:rPr lang="en-US" dirty="0">
                <a:latin typeface="Symbol" pitchFamily="18" charset="2"/>
              </a:rPr>
              <a:t>»</a:t>
            </a:r>
            <a:r>
              <a:rPr lang="en-US" dirty="0"/>
              <a:t> </a:t>
            </a:r>
            <a:r>
              <a:rPr lang="en-US" dirty="0" smtClean="0"/>
              <a:t>5,500</a:t>
            </a:r>
          </a:p>
          <a:p>
            <a:r>
              <a:rPr lang="en-US" dirty="0" smtClean="0"/>
              <a:t>Near benchmark of 10</a:t>
            </a:r>
            <a:r>
              <a:rPr lang="en-US" baseline="30000" dirty="0" smtClean="0"/>
              <a:t>4</a:t>
            </a:r>
            <a:r>
              <a:rPr lang="en-US" dirty="0" smtClean="0"/>
              <a:t> events in Far detector</a:t>
            </a:r>
          </a:p>
          <a:p>
            <a:r>
              <a:rPr lang="en-US" dirty="0" smtClean="0"/>
              <a:t>Following up on Bob Svoboda’s comment this morning</a:t>
            </a:r>
          </a:p>
          <a:p>
            <a:pPr lvl="1"/>
            <a:r>
              <a:rPr lang="en-US" i="1" dirty="0" smtClean="0"/>
              <a:t>“NC </a:t>
            </a:r>
            <a:r>
              <a:rPr lang="en-US" i="1" dirty="0" smtClean="0"/>
              <a:t>disappearance provides very strong case for new </a:t>
            </a:r>
            <a:r>
              <a:rPr lang="en-US" i="1" dirty="0" smtClean="0"/>
              <a:t>physics”</a:t>
            </a:r>
            <a:endParaRPr lang="en-US" i="1" dirty="0" smtClean="0"/>
          </a:p>
          <a:p>
            <a:pPr lvl="2"/>
            <a:r>
              <a:rPr lang="en-US" dirty="0"/>
              <a:t>A</a:t>
            </a:r>
            <a:r>
              <a:rPr lang="en-US" dirty="0" smtClean="0"/>
              <a:t>lso possible with correct detector choices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Alan Bross      NuFact11    August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23FA9-D81C-4E4D-A0E2-E892DA2A8948}" type="slidenum">
              <a:rPr lang="en-US" smtClean="0"/>
              <a:t>18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671231" y="3733800"/>
            <a:ext cx="2286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1460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005" y="1419391"/>
            <a:ext cx="4596995" cy="3104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6200"/>
            <a:ext cx="7086600" cy="990600"/>
          </a:xfrm>
        </p:spPr>
        <p:txBody>
          <a:bodyPr/>
          <a:lstStyle/>
          <a:p>
            <a:r>
              <a:rPr lang="en-US" dirty="0" smtClean="0"/>
              <a:t> Cross-section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4495800" cy="51054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Gaining a better understanding of x-sections beneficial to future LB </a:t>
            </a:r>
            <a:r>
              <a:rPr lang="en-US" dirty="0" smtClean="0"/>
              <a:t>expts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energy range of interest is roughly 1-3 GeV</a:t>
            </a:r>
          </a:p>
          <a:p>
            <a:pPr lvl="2"/>
            <a:r>
              <a:rPr lang="en-US" dirty="0" smtClean="0"/>
              <a:t>Some tension here w/r to ideal </a:t>
            </a:r>
            <a:r>
              <a:rPr lang="en-US" dirty="0" smtClean="0"/>
              <a:t>E</a:t>
            </a:r>
            <a:r>
              <a:rPr lang="en-US" baseline="-25000" dirty="0" smtClean="0">
                <a:latin typeface="Symbol" pitchFamily="18" charset="2"/>
              </a:rPr>
              <a:t>m</a:t>
            </a:r>
            <a:r>
              <a:rPr lang="en-US" baseline="30000" dirty="0" smtClean="0"/>
              <a:t>stored</a:t>
            </a:r>
            <a:r>
              <a:rPr lang="en-US" dirty="0" smtClean="0"/>
              <a:t> for oscillation experiment</a:t>
            </a:r>
          </a:p>
          <a:p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 storage ring provides only way to get large sample of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baseline="-25000" dirty="0" smtClean="0"/>
              <a:t>e</a:t>
            </a:r>
            <a:r>
              <a:rPr lang="en-US" dirty="0" smtClean="0"/>
              <a:t> and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baseline="-25000" dirty="0" smtClean="0"/>
              <a:t>e</a:t>
            </a:r>
            <a:r>
              <a:rPr lang="en-US" dirty="0" smtClean="0"/>
              <a:t> interactions</a:t>
            </a:r>
          </a:p>
          <a:p>
            <a:r>
              <a:rPr lang="en-US" dirty="0" smtClean="0"/>
              <a:t>Nuclear effects are important (Short-range correlations, Final-state interactions).</a:t>
            </a:r>
          </a:p>
          <a:p>
            <a:pPr lvl="1"/>
            <a:r>
              <a:rPr lang="en-US" dirty="0" smtClean="0"/>
              <a:t>Important detector implications</a:t>
            </a:r>
          </a:p>
          <a:p>
            <a:r>
              <a:rPr lang="en-US" dirty="0" smtClean="0"/>
              <a:t>Measurements on nuclear targets important</a:t>
            </a:r>
          </a:p>
          <a:p>
            <a:pPr lvl="1"/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, C, </a:t>
            </a:r>
            <a:r>
              <a:rPr lang="en-US" dirty="0"/>
              <a:t>D</a:t>
            </a:r>
            <a:r>
              <a:rPr lang="en-US" baseline="-25000" dirty="0"/>
              <a:t>2</a:t>
            </a:r>
            <a:r>
              <a:rPr lang="en-US" dirty="0" smtClean="0"/>
              <a:t>, Ar, Fe?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Alan Bross      NuFact11    August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23FA9-D81C-4E4D-A0E2-E892DA2A8948}" type="slidenum">
              <a:rPr lang="en-US" smtClean="0"/>
              <a:t>19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513667" y="3429000"/>
            <a:ext cx="152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464194" y="4648200"/>
            <a:ext cx="2762616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LBNE</a:t>
            </a:r>
          </a:p>
          <a:p>
            <a:pPr algn="ctr"/>
            <a:r>
              <a:rPr lang="en-US" dirty="0" smtClean="0"/>
              <a:t># of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baseline="-25000" dirty="0" smtClean="0"/>
              <a:t>e</a:t>
            </a:r>
            <a:r>
              <a:rPr lang="en-US" dirty="0" smtClean="0"/>
              <a:t> signal </a:t>
            </a:r>
            <a:r>
              <a:rPr lang="en-US" dirty="0" smtClean="0"/>
              <a:t>evts</a:t>
            </a:r>
            <a:endParaRPr lang="en-US" dirty="0" smtClean="0"/>
          </a:p>
          <a:p>
            <a:pPr algn="ctr"/>
            <a:r>
              <a:rPr lang="en-US" dirty="0" smtClean="0"/>
              <a:t>Sin</a:t>
            </a:r>
            <a:r>
              <a:rPr lang="en-US" baseline="30000" dirty="0" smtClean="0"/>
              <a:t>2</a:t>
            </a:r>
            <a:r>
              <a:rPr lang="en-US" dirty="0" smtClean="0"/>
              <a:t>2</a:t>
            </a:r>
            <a:r>
              <a:rPr lang="en-US" dirty="0" smtClean="0">
                <a:latin typeface="Symbol" pitchFamily="18" charset="2"/>
              </a:rPr>
              <a:t>q</a:t>
            </a:r>
            <a:r>
              <a:rPr lang="en-US" baseline="-25000" dirty="0" smtClean="0"/>
              <a:t>13</a:t>
            </a:r>
            <a:r>
              <a:rPr lang="en-US" dirty="0" smtClean="0"/>
              <a:t>=0.06, NH, </a:t>
            </a:r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=0</a:t>
            </a:r>
          </a:p>
          <a:p>
            <a:pPr algn="ctr"/>
            <a:r>
              <a:rPr lang="en-US" dirty="0" smtClean="0"/>
              <a:t>200 </a:t>
            </a:r>
            <a:r>
              <a:rPr lang="en-US" dirty="0" smtClean="0"/>
              <a:t>kTon</a:t>
            </a:r>
            <a:r>
              <a:rPr lang="en-US" dirty="0" smtClean="0"/>
              <a:t> WC, 5 </a:t>
            </a:r>
            <a:r>
              <a:rPr lang="en-US" dirty="0" smtClean="0"/>
              <a:t>yrs</a:t>
            </a:r>
            <a:r>
              <a:rPr lang="en-US" dirty="0" smtClean="0"/>
              <a:t>, 700 kW</a:t>
            </a:r>
          </a:p>
          <a:p>
            <a:pPr algn="ctr"/>
            <a:r>
              <a:rPr lang="en-US" dirty="0" smtClean="0"/>
              <a:t>(M. Bass and B. Wilson)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7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VLENF</a:t>
            </a:r>
            <a:br>
              <a:rPr lang="en-US" dirty="0" smtClean="0"/>
            </a:br>
            <a:r>
              <a:rPr lang="en-US" sz="3600" i="1" dirty="0" smtClean="0"/>
              <a:t>Experimental Motivation</a:t>
            </a:r>
            <a:endParaRPr lang="en-US" sz="3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8942"/>
            <a:ext cx="8229600" cy="5155658"/>
          </a:xfrm>
        </p:spPr>
        <p:txBody>
          <a:bodyPr>
            <a:normAutofit/>
          </a:bodyPr>
          <a:lstStyle/>
          <a:p>
            <a:r>
              <a:rPr lang="en-US" dirty="0" smtClean="0"/>
              <a:t>We have a collection of hints of something…</a:t>
            </a:r>
          </a:p>
          <a:p>
            <a:pPr lvl="1"/>
            <a:r>
              <a:rPr lang="en-US" dirty="0" smtClean="0"/>
              <a:t>LSND: </a:t>
            </a:r>
          </a:p>
          <a:p>
            <a:pPr lvl="1"/>
            <a:r>
              <a:rPr lang="en-US" dirty="0" smtClean="0"/>
              <a:t>MiniBooNE:</a:t>
            </a:r>
          </a:p>
          <a:p>
            <a:pPr lvl="1"/>
            <a:r>
              <a:rPr lang="en-US" dirty="0" smtClean="0"/>
              <a:t>MiniBooNE:</a:t>
            </a:r>
          </a:p>
          <a:p>
            <a:pPr lvl="2"/>
            <a:r>
              <a:rPr lang="en-US" dirty="0" smtClean="0"/>
              <a:t>Low E</a:t>
            </a:r>
            <a:r>
              <a:rPr lang="en-US" baseline="-25000" dirty="0" smtClean="0">
                <a:latin typeface="Symbol" pitchFamily="18" charset="2"/>
              </a:rPr>
              <a:t>n</a:t>
            </a:r>
            <a:r>
              <a:rPr lang="en-US" dirty="0" smtClean="0"/>
              <a:t> excess</a:t>
            </a:r>
          </a:p>
          <a:p>
            <a:pPr lvl="1"/>
            <a:r>
              <a:rPr lang="en-US" dirty="0" smtClean="0"/>
              <a:t>Reactor flux anomaly</a:t>
            </a:r>
          </a:p>
          <a:p>
            <a:pPr lvl="1"/>
            <a:r>
              <a:rPr lang="en-US" dirty="0" smtClean="0"/>
              <a:t>MINOS: </a:t>
            </a:r>
            <a:r>
              <a:rPr lang="en-US" dirty="0" smtClean="0">
                <a:solidFill>
                  <a:srgbClr val="0000FF"/>
                </a:solidFill>
                <a:latin typeface="Symbol" pitchFamily="18" charset="2"/>
              </a:rPr>
              <a:t>n</a:t>
            </a:r>
            <a:r>
              <a:rPr lang="en-US" baseline="-25000" dirty="0" smtClean="0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 vs.</a:t>
            </a:r>
          </a:p>
          <a:p>
            <a:r>
              <a:rPr lang="en-US" dirty="0" smtClean="0"/>
              <a:t>Cross-section measurements</a:t>
            </a:r>
          </a:p>
          <a:p>
            <a:pPr lvl="1"/>
            <a:r>
              <a:rPr lang="en-US" dirty="0" smtClean="0">
                <a:latin typeface="Symbol" pitchFamily="18" charset="2"/>
              </a:rPr>
              <a:t>m </a:t>
            </a:r>
            <a:r>
              <a:rPr lang="en-US" dirty="0" smtClean="0"/>
              <a:t>storage ring presents only way to measure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baseline="-25000" dirty="0" smtClean="0">
                <a:latin typeface="Symbol" pitchFamily="18" charset="2"/>
              </a:rPr>
              <a:t>m</a:t>
            </a:r>
            <a:r>
              <a:rPr lang="en-US" dirty="0" smtClean="0">
                <a:latin typeface="Symbol" pitchFamily="18" charset="2"/>
              </a:rPr>
              <a:t> </a:t>
            </a:r>
            <a:r>
              <a:rPr lang="en-US" dirty="0" smtClean="0"/>
              <a:t>&amp;</a:t>
            </a:r>
            <a:r>
              <a:rPr lang="en-US" dirty="0" smtClean="0">
                <a:latin typeface="Symbol" pitchFamily="18" charset="2"/>
              </a:rPr>
              <a:t> n</a:t>
            </a:r>
            <a:r>
              <a:rPr lang="en-US" baseline="-25000" dirty="0" smtClean="0"/>
              <a:t>e</a:t>
            </a:r>
            <a:r>
              <a:rPr lang="en-US" dirty="0" smtClean="0"/>
              <a:t> (                 ) x-sections in same experiment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Alan Bross      NuFact11    August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23FA9-D81C-4E4D-A0E2-E892DA2A8948}" type="slidenum">
              <a:rPr lang="en-US" smtClean="0"/>
              <a:t>2</a:t>
            </a:fld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8636528"/>
              </p:ext>
            </p:extLst>
          </p:nvPr>
        </p:nvGraphicFramePr>
        <p:xfrm>
          <a:off x="2438400" y="1752600"/>
          <a:ext cx="1098550" cy="5090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2" name="Equation" r:id="rId3" imgW="520560" imgH="241200" progId="Equation.DSMT4">
                  <p:embed/>
                </p:oleObj>
              </mc:Choice>
              <mc:Fallback>
                <p:oleObj name="Equation" r:id="rId3" imgW="52056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38400" y="1752600"/>
                        <a:ext cx="1098550" cy="5090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006" y="2286000"/>
            <a:ext cx="1095375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896761"/>
              </p:ext>
            </p:extLst>
          </p:nvPr>
        </p:nvGraphicFramePr>
        <p:xfrm>
          <a:off x="3194197" y="2800350"/>
          <a:ext cx="1120184" cy="519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3" name="Equation" r:id="rId6" imgW="520560" imgH="241200" progId="Equation.DSMT4">
                  <p:embed/>
                </p:oleObj>
              </mc:Choice>
              <mc:Fallback>
                <p:oleObj name="Equation" r:id="rId6" imgW="52056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194197" y="2800350"/>
                        <a:ext cx="1120184" cy="5191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6600257"/>
              </p:ext>
            </p:extLst>
          </p:nvPr>
        </p:nvGraphicFramePr>
        <p:xfrm>
          <a:off x="3381619" y="4267200"/>
          <a:ext cx="393700" cy="5343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4" name="Equation" r:id="rId8" imgW="177480" imgH="241200" progId="Equation.DSMT4">
                  <p:embed/>
                </p:oleObj>
              </mc:Choice>
              <mc:Fallback>
                <p:oleObj name="Equation" r:id="rId8" imgW="17748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381619" y="4267200"/>
                        <a:ext cx="393700" cy="5343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7192034"/>
              </p:ext>
            </p:extLst>
          </p:nvPr>
        </p:nvGraphicFramePr>
        <p:xfrm>
          <a:off x="1828800" y="5791200"/>
          <a:ext cx="1289364" cy="4197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5" name="Equation" r:id="rId10" imgW="545760" imgH="177480" progId="Equation.DSMT4">
                  <p:embed/>
                </p:oleObj>
              </mc:Choice>
              <mc:Fallback>
                <p:oleObj name="Equation" r:id="rId10" imgW="5457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828800" y="5791200"/>
                        <a:ext cx="1289364" cy="4197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10"/>
          <p:cNvCxnSpPr/>
          <p:nvPr/>
        </p:nvCxnSpPr>
        <p:spPr>
          <a:xfrm flipV="1">
            <a:off x="3652393" y="2945605"/>
            <a:ext cx="228600" cy="2286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6524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162800" cy="1066800"/>
          </a:xfrm>
        </p:spPr>
        <p:txBody>
          <a:bodyPr/>
          <a:lstStyle/>
          <a:p>
            <a:r>
              <a:rPr lang="en-US" dirty="0"/>
              <a:t> Cross-section </a:t>
            </a:r>
            <a:r>
              <a:rPr lang="en-US" dirty="0" smtClean="0"/>
              <a:t>measurements  II</a:t>
            </a:r>
            <a:br>
              <a:rPr lang="en-US" dirty="0" smtClean="0"/>
            </a:br>
            <a:r>
              <a:rPr lang="en-US" sz="3600" dirty="0" smtClean="0">
                <a:latin typeface="Symbol" pitchFamily="18" charset="2"/>
              </a:rPr>
              <a:t>n</a:t>
            </a:r>
            <a:r>
              <a:rPr lang="en-US" sz="3600" baseline="-25000" dirty="0" smtClean="0"/>
              <a:t>e</a:t>
            </a:r>
            <a:r>
              <a:rPr lang="en-US" sz="3600" dirty="0" smtClean="0"/>
              <a:t> &amp; CP</a:t>
            </a:r>
            <a:endParaRPr lang="en-US" sz="36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95400"/>
            <a:ext cx="5044579" cy="48768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Alan Bross      NuFact11    August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23FA9-D81C-4E4D-A0E2-E892DA2A8948}" type="slidenum">
              <a:rPr lang="en-US" smtClean="0"/>
              <a:t>20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72200" y="4114800"/>
            <a:ext cx="24393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Better data on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baseline="-25000" dirty="0" smtClean="0"/>
              <a:t>e</a:t>
            </a:r>
            <a:r>
              <a:rPr lang="en-US" dirty="0" smtClean="0"/>
              <a:t> and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baseline="-25000" dirty="0" smtClean="0"/>
              <a:t>e</a:t>
            </a:r>
          </a:p>
          <a:p>
            <a:r>
              <a:rPr lang="en-US" dirty="0" smtClean="0"/>
              <a:t>Important </a:t>
            </a:r>
            <a:r>
              <a:rPr lang="en-US" dirty="0" smtClean="0">
                <a:solidFill>
                  <a:srgbClr val="0000FF"/>
                </a:solidFill>
              </a:rPr>
              <a:t>(?)</a:t>
            </a:r>
            <a:r>
              <a:rPr lang="en-US" dirty="0" smtClean="0"/>
              <a:t> for CP </a:t>
            </a:r>
            <a:r>
              <a:rPr lang="en-US" dirty="0" smtClean="0">
                <a:latin typeface="Symbol" pitchFamily="18" charset="2"/>
              </a:rPr>
              <a:t>d</a:t>
            </a:r>
            <a:r>
              <a:rPr lang="en-US" baseline="-25000" dirty="0" smtClean="0"/>
              <a:t>CP</a:t>
            </a:r>
            <a:endParaRPr lang="en-US" baseline="-25000" dirty="0" smtClean="0"/>
          </a:p>
          <a:p>
            <a:r>
              <a:rPr lang="en-US" dirty="0" smtClean="0"/>
              <a:t>measurements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7924800" y="4460396"/>
            <a:ext cx="152400" cy="23213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1676400"/>
            <a:ext cx="3700463" cy="96357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581400" y="1973523"/>
            <a:ext cx="9176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S. Parke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4724400" y="685800"/>
            <a:ext cx="304800" cy="3810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8286997" y="4191000"/>
            <a:ext cx="1524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0548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Optimization of </a:t>
            </a:r>
            <a:r>
              <a:rPr lang="en-US" dirty="0" smtClean="0"/>
              <a:t>E</a:t>
            </a:r>
            <a:r>
              <a:rPr lang="en-US" baseline="-25000" dirty="0" smtClean="0">
                <a:latin typeface="Symbol" pitchFamily="18" charset="2"/>
              </a:rPr>
              <a:t>m</a:t>
            </a:r>
            <a:endParaRPr lang="en-US" baseline="-25000" dirty="0">
              <a:latin typeface="Symbol" pitchFamily="18" charset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495800"/>
          </a:xfrm>
        </p:spPr>
        <p:txBody>
          <a:bodyPr/>
          <a:lstStyle/>
          <a:p>
            <a:r>
              <a:rPr lang="en-US" dirty="0" smtClean="0"/>
              <a:t>There is some tension between optimizing for the L/E =1 oscillation physics and for the cross-section coverage</a:t>
            </a:r>
          </a:p>
          <a:p>
            <a:pPr lvl="1"/>
            <a:r>
              <a:rPr lang="en-US" dirty="0" smtClean="0"/>
              <a:t>For L/E =1, </a:t>
            </a:r>
            <a:r>
              <a:rPr lang="en-US" dirty="0" smtClean="0"/>
              <a:t>E</a:t>
            </a:r>
            <a:r>
              <a:rPr lang="en-US" baseline="-25000" dirty="0" smtClean="0">
                <a:latin typeface="Symbol" pitchFamily="18" charset="2"/>
              </a:rPr>
              <a:t>n</a:t>
            </a:r>
            <a:r>
              <a:rPr lang="en-US" baseline="30000" dirty="0" smtClean="0"/>
              <a:t>mean</a:t>
            </a:r>
            <a:r>
              <a:rPr lang="en-US" dirty="0" smtClean="0"/>
              <a:t> </a:t>
            </a:r>
            <a:r>
              <a:rPr lang="en-US" dirty="0" smtClean="0">
                <a:latin typeface="Symbol" pitchFamily="18" charset="2"/>
              </a:rPr>
              <a:t>» </a:t>
            </a:r>
            <a:r>
              <a:rPr lang="en-US" dirty="0" smtClean="0"/>
              <a:t>.7-1.0 GeV is probably optimal</a:t>
            </a:r>
            <a:endParaRPr lang="en-US" dirty="0">
              <a:latin typeface="Symbol" pitchFamily="18" charset="2"/>
            </a:endParaRPr>
          </a:p>
          <a:p>
            <a:pPr lvl="1"/>
            <a:r>
              <a:rPr lang="en-US" dirty="0" smtClean="0"/>
              <a:t>For the cross-section measurements, we want to cover 0.5 &lt; E</a:t>
            </a:r>
            <a:r>
              <a:rPr lang="en-US" baseline="-25000" dirty="0" smtClean="0">
                <a:latin typeface="Symbol" pitchFamily="18" charset="2"/>
              </a:rPr>
              <a:t>n </a:t>
            </a:r>
            <a:r>
              <a:rPr lang="en-US" dirty="0" smtClean="0">
                <a:latin typeface="Symbol" pitchFamily="18" charset="2"/>
              </a:rPr>
              <a:t>&lt; 3.</a:t>
            </a:r>
            <a:endParaRPr lang="en-US" baseline="-25000" dirty="0" smtClean="0">
              <a:latin typeface="Symbol" pitchFamily="18" charset="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Alan Bross      NuFact11    August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23FA9-D81C-4E4D-A0E2-E892DA2A8948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758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29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Much more work to be done</a:t>
            </a:r>
          </a:p>
          <a:p>
            <a:pPr lvl="1"/>
            <a:r>
              <a:rPr lang="en-US" dirty="0" smtClean="0"/>
              <a:t>Beamline</a:t>
            </a:r>
            <a:endParaRPr lang="en-US" dirty="0" smtClean="0"/>
          </a:p>
          <a:p>
            <a:pPr lvl="2"/>
            <a:r>
              <a:rPr lang="en-US" dirty="0" smtClean="0"/>
              <a:t>Injection</a:t>
            </a:r>
          </a:p>
          <a:p>
            <a:pPr lvl="3"/>
            <a:r>
              <a:rPr lang="en-US" dirty="0" smtClean="0"/>
              <a:t>Need detailed design and simulation for targeting &amp; injection</a:t>
            </a:r>
          </a:p>
          <a:p>
            <a:pPr lvl="4"/>
            <a:r>
              <a:rPr lang="en-US" dirty="0" smtClean="0"/>
              <a:t>Have first iteration on component layout</a:t>
            </a:r>
          </a:p>
          <a:p>
            <a:pPr lvl="3"/>
            <a:r>
              <a:rPr lang="en-US" dirty="0" smtClean="0"/>
              <a:t>Proton removal for + running</a:t>
            </a:r>
          </a:p>
          <a:p>
            <a:pPr lvl="2"/>
            <a:r>
              <a:rPr lang="en-US" dirty="0" smtClean="0"/>
              <a:t>Decay Ring optimization</a:t>
            </a:r>
          </a:p>
          <a:p>
            <a:pPr lvl="3"/>
            <a:r>
              <a:rPr lang="en-US" dirty="0" smtClean="0"/>
              <a:t>Continue study of existing design</a:t>
            </a:r>
          </a:p>
          <a:p>
            <a:pPr lvl="3"/>
            <a:r>
              <a:rPr lang="en-US" dirty="0" smtClean="0"/>
              <a:t>Alex Bogacz has preliminary design for ring with </a:t>
            </a:r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p/p=5%</a:t>
            </a:r>
          </a:p>
          <a:p>
            <a:pPr lvl="3"/>
            <a:r>
              <a:rPr lang="en-US" dirty="0" smtClean="0"/>
              <a:t>Yoshi Mori considering FFAG racetrack</a:t>
            </a:r>
          </a:p>
          <a:p>
            <a:pPr lvl="3"/>
            <a:r>
              <a:rPr lang="en-US" dirty="0" smtClean="0"/>
              <a:t>….?</a:t>
            </a:r>
          </a:p>
          <a:p>
            <a:pPr lvl="1"/>
            <a:r>
              <a:rPr lang="en-US" dirty="0" smtClean="0"/>
              <a:t>Detector simulation</a:t>
            </a:r>
          </a:p>
          <a:p>
            <a:pPr lvl="2"/>
            <a:r>
              <a:rPr lang="en-US" dirty="0" smtClean="0"/>
              <a:t>For oscillation studies much more detailed MC study of backgrounds &amp; systematics</a:t>
            </a:r>
          </a:p>
          <a:p>
            <a:pPr lvl="2"/>
            <a:r>
              <a:rPr lang="en-US" dirty="0" smtClean="0"/>
              <a:t>For cross-section measurements need detector baseline design</a:t>
            </a:r>
          </a:p>
          <a:p>
            <a:pPr lvl="3"/>
            <a:r>
              <a:rPr lang="en-US" dirty="0" smtClean="0"/>
              <a:t>And then detailed MC as above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Alan Bross      NuFact11    August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23FA9-D81C-4E4D-A0E2-E892DA2A8948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952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5334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Start of staged program?</a:t>
            </a:r>
          </a:p>
          <a:p>
            <a:pPr lvl="1"/>
            <a:r>
              <a:rPr lang="en-US" dirty="0" smtClean="0"/>
              <a:t>With NF/MC front-end</a:t>
            </a:r>
            <a:r>
              <a:rPr lang="en-US" dirty="0"/>
              <a:t>, </a:t>
            </a:r>
            <a:r>
              <a:rPr lang="en-US" dirty="0" smtClean="0"/>
              <a:t>could get </a:t>
            </a:r>
            <a:r>
              <a:rPr lang="en-US" dirty="0" smtClean="0">
                <a:latin typeface="Symbol" pitchFamily="18" charset="2"/>
              </a:rPr>
              <a:t>» </a:t>
            </a:r>
            <a:r>
              <a:rPr lang="en-US" dirty="0" smtClean="0"/>
              <a:t>a X1500 increase in flux</a:t>
            </a:r>
          </a:p>
          <a:p>
            <a:pPr lvl="2"/>
            <a:r>
              <a:rPr lang="en-US" dirty="0" smtClean="0"/>
              <a:t>0.15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/POT vs. 1.1 X 10</a:t>
            </a:r>
            <a:r>
              <a:rPr lang="en-US" baseline="30000" dirty="0" smtClean="0"/>
              <a:t>-4</a:t>
            </a:r>
          </a:p>
          <a:p>
            <a:pPr lvl="2"/>
            <a:r>
              <a:rPr lang="en-US" dirty="0" smtClean="0"/>
              <a:t>Does require acceleration, however: </a:t>
            </a:r>
            <a:r>
              <a:rPr lang="en-US" dirty="0" smtClean="0"/>
              <a:t>linac</a:t>
            </a:r>
            <a:r>
              <a:rPr lang="en-US" dirty="0" smtClean="0"/>
              <a:t> + RLA</a:t>
            </a:r>
          </a:p>
          <a:p>
            <a:pPr lvl="3"/>
            <a:r>
              <a:rPr lang="en-US" dirty="0" smtClean="0"/>
              <a:t>Cooling possibly not needed (Factor of 2-3 reduction in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/POT)</a:t>
            </a:r>
          </a:p>
          <a:p>
            <a:pPr lvl="3"/>
            <a:r>
              <a:rPr lang="en-US" dirty="0" smtClean="0"/>
              <a:t>RLA could be operated in “scanning” mode (dual-purpose: acceleration + decay ring)</a:t>
            </a:r>
          </a:p>
          <a:p>
            <a:pPr lvl="4"/>
            <a:r>
              <a:rPr lang="en-US" dirty="0" smtClean="0"/>
              <a:t>Variable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dirty="0" smtClean="0"/>
              <a:t> energy (scan L/E without moving far detector)</a:t>
            </a:r>
          </a:p>
          <a:p>
            <a:pPr lvl="4"/>
            <a:r>
              <a:rPr lang="en-US" dirty="0" smtClean="0"/>
              <a:t>[First mentioned by Geer &amp; Ankenbrandt in </a:t>
            </a:r>
            <a:r>
              <a:rPr lang="en-US" dirty="0"/>
              <a:t>1997 </a:t>
            </a:r>
            <a:r>
              <a:rPr lang="en-US" i="1" dirty="0"/>
              <a:t>(Workshop on Physics at the First Muon Collider and at the Front End of the Muon Collider (AIP </a:t>
            </a:r>
            <a:r>
              <a:rPr lang="en-US" i="1" dirty="0"/>
              <a:t>Conf</a:t>
            </a:r>
            <a:r>
              <a:rPr lang="en-US" i="1" dirty="0"/>
              <a:t> Proc. 435)</a:t>
            </a:r>
            <a:r>
              <a:rPr lang="en-US" dirty="0"/>
              <a:t>]</a:t>
            </a:r>
            <a:endParaRPr lang="en-US" dirty="0" smtClean="0"/>
          </a:p>
          <a:p>
            <a:r>
              <a:rPr lang="en-US" dirty="0" smtClean="0"/>
              <a:t>For 10</a:t>
            </a:r>
            <a:r>
              <a:rPr lang="en-US" baseline="30000" dirty="0" smtClean="0"/>
              <a:t>21</a:t>
            </a:r>
            <a:r>
              <a:rPr lang="en-US" dirty="0" smtClean="0"/>
              <a:t> POT, #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baseline="-25000" dirty="0" smtClean="0"/>
              <a:t>e</a:t>
            </a:r>
            <a:r>
              <a:rPr lang="en-US" dirty="0" smtClean="0"/>
              <a:t> events (low-power, 10-100kW):</a:t>
            </a:r>
          </a:p>
          <a:p>
            <a:pPr lvl="2"/>
            <a:r>
              <a:rPr lang="en-US" dirty="0"/>
              <a:t>N</a:t>
            </a:r>
            <a:r>
              <a:rPr lang="en-US" baseline="-25000" dirty="0"/>
              <a:t>evts</a:t>
            </a:r>
            <a:r>
              <a:rPr lang="en-US" baseline="-25000" dirty="0"/>
              <a:t>-near</a:t>
            </a:r>
            <a:r>
              <a:rPr lang="en-US" dirty="0"/>
              <a:t> </a:t>
            </a:r>
            <a:r>
              <a:rPr lang="en-US" dirty="0">
                <a:latin typeface="Symbol" pitchFamily="18" charset="2"/>
              </a:rPr>
              <a:t>»</a:t>
            </a:r>
            <a:r>
              <a:rPr lang="en-US" dirty="0"/>
              <a:t> </a:t>
            </a:r>
            <a:r>
              <a:rPr lang="en-US" dirty="0" smtClean="0"/>
              <a:t>2 X 10</a:t>
            </a:r>
            <a:r>
              <a:rPr lang="en-US" baseline="30000" dirty="0" smtClean="0"/>
              <a:t>9</a:t>
            </a:r>
            <a:endParaRPr lang="en-US" dirty="0"/>
          </a:p>
          <a:p>
            <a:pPr lvl="2"/>
            <a:r>
              <a:rPr lang="en-US" dirty="0"/>
              <a:t>N</a:t>
            </a:r>
            <a:r>
              <a:rPr lang="en-US" baseline="-25000" dirty="0"/>
              <a:t>evts</a:t>
            </a:r>
            <a:r>
              <a:rPr lang="en-US" baseline="-25000" dirty="0"/>
              <a:t>-far</a:t>
            </a: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smtClean="0">
                <a:latin typeface="Symbol" pitchFamily="18" charset="2"/>
              </a:rPr>
              <a:t>» </a:t>
            </a:r>
            <a:r>
              <a:rPr lang="en-US" dirty="0"/>
              <a:t>2</a:t>
            </a:r>
            <a:r>
              <a:rPr lang="en-US" dirty="0" smtClean="0"/>
              <a:t> X 10</a:t>
            </a:r>
            <a:r>
              <a:rPr lang="en-US" baseline="30000" dirty="0" smtClean="0"/>
              <a:t>7</a:t>
            </a:r>
          </a:p>
          <a:p>
            <a:r>
              <a:rPr lang="en-US" dirty="0" smtClean="0"/>
              <a:t>And </a:t>
            </a:r>
            <a:r>
              <a:rPr lang="en-US" dirty="0" smtClean="0">
                <a:solidFill>
                  <a:srgbClr val="0000FF"/>
                </a:solidFill>
              </a:rPr>
              <a:t>ProjX</a:t>
            </a:r>
            <a:r>
              <a:rPr lang="en-US" dirty="0" smtClean="0"/>
              <a:t> would open up the opportunity for much higher power on the </a:t>
            </a:r>
            <a:r>
              <a:rPr lang="en-US" dirty="0" smtClean="0"/>
              <a:t>target, however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Alan Bross      NuFact11    August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23FA9-D81C-4E4D-A0E2-E892DA2A8948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41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Initial simulation work indicates that a </a:t>
            </a:r>
            <a:r>
              <a:rPr lang="en-US" dirty="0"/>
              <a:t>L/E </a:t>
            </a:r>
            <a:r>
              <a:rPr lang="en-US" dirty="0" smtClean="0">
                <a:latin typeface="Symbol" pitchFamily="18" charset="2"/>
              </a:rPr>
              <a:t>» </a:t>
            </a:r>
            <a:r>
              <a:rPr lang="en-US" dirty="0" smtClean="0"/>
              <a:t>1 oscillation experiment using a muon storage ring can “easily” reach a 5</a:t>
            </a:r>
            <a:r>
              <a:rPr lang="en-US" dirty="0" smtClean="0">
                <a:latin typeface="Symbol" pitchFamily="18" charset="2"/>
              </a:rPr>
              <a:t>s+</a:t>
            </a:r>
            <a:r>
              <a:rPr lang="en-US" dirty="0" smtClean="0"/>
              <a:t> benchmark, </a:t>
            </a:r>
            <a:r>
              <a:rPr lang="en-US" i="1" dirty="0" smtClean="0">
                <a:solidFill>
                  <a:srgbClr val="0000FF"/>
                </a:solidFill>
              </a:rPr>
              <a:t>it is just the “Golden Channel” after all</a:t>
            </a:r>
          </a:p>
          <a:p>
            <a:r>
              <a:rPr lang="en-US" dirty="0" smtClean="0">
                <a:latin typeface="Symbol" pitchFamily="18" charset="2"/>
              </a:rPr>
              <a:t>n</a:t>
            </a:r>
            <a:r>
              <a:rPr lang="en-US" baseline="-25000" dirty="0" smtClean="0"/>
              <a:t>e</a:t>
            </a:r>
            <a:r>
              <a:rPr lang="en-US" dirty="0" smtClean="0"/>
              <a:t> and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baseline="-25000" dirty="0" smtClean="0">
                <a:latin typeface="Symbol" pitchFamily="18" charset="2"/>
              </a:rPr>
              <a:t>m</a:t>
            </a:r>
            <a:r>
              <a:rPr lang="en-US" dirty="0" smtClean="0"/>
              <a:t> disappearance experiments delivering at the 1% level look to be doable</a:t>
            </a:r>
          </a:p>
          <a:p>
            <a:r>
              <a:rPr lang="en-US" dirty="0" smtClean="0"/>
              <a:t>Cross section measurements at a 200T near detector offer a </a:t>
            </a:r>
            <a:r>
              <a:rPr lang="en-US" b="1" dirty="0" smtClean="0">
                <a:solidFill>
                  <a:srgbClr val="FF0000"/>
                </a:solidFill>
              </a:rPr>
              <a:t>unique</a:t>
            </a:r>
            <a:r>
              <a:rPr lang="en-US" dirty="0" smtClean="0"/>
              <a:t> experimental opportunity</a:t>
            </a:r>
          </a:p>
          <a:p>
            <a:pPr lvl="1"/>
            <a:r>
              <a:rPr lang="en-US" dirty="0" smtClean="0"/>
              <a:t>The detector design is crucial (need not be magnetized)</a:t>
            </a:r>
          </a:p>
          <a:p>
            <a:pPr lvl="2"/>
            <a:r>
              <a:rPr lang="en-US" dirty="0" smtClean="0"/>
              <a:t>TASD</a:t>
            </a:r>
          </a:p>
          <a:p>
            <a:pPr lvl="2"/>
            <a:r>
              <a:rPr lang="en-US" dirty="0" smtClean="0"/>
              <a:t>LAr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Alan Bross      NuFact11    August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23FA9-D81C-4E4D-A0E2-E892DA2A8948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971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5105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Doing measurements with a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dirty="0" smtClean="0"/>
              <a:t> beam derived from a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 storage ring is both complementary to ongoing experiments and can be supportive to the next (next-to-next) round of experiments</a:t>
            </a:r>
          </a:p>
          <a:p>
            <a:r>
              <a:rPr lang="en-US" dirty="0" smtClean="0"/>
              <a:t>The technology needed to produce this type of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dirty="0" smtClean="0"/>
              <a:t> beam exists and has for some time</a:t>
            </a:r>
          </a:p>
          <a:p>
            <a:pPr lvl="1"/>
            <a:r>
              <a:rPr lang="en-US" dirty="0" smtClean="0"/>
              <a:t>David Neuffer was the first to describe (in detail) this type of experiment at the </a:t>
            </a:r>
            <a:r>
              <a:rPr lang="en-US" dirty="0" smtClean="0"/>
              <a:t>Telmark</a:t>
            </a:r>
            <a:r>
              <a:rPr lang="en-US" dirty="0" smtClean="0"/>
              <a:t> Wisconsin Neutrino Physics conference in 1980, and the technology needed to do it (beam) existed even then to a large degree</a:t>
            </a:r>
          </a:p>
          <a:p>
            <a:pPr lvl="2"/>
            <a:r>
              <a:rPr lang="en-US" dirty="0" smtClean="0"/>
              <a:t>First mention – CERN 1970’s?  </a:t>
            </a:r>
            <a:r>
              <a:rPr lang="en-US" i="1" dirty="0" smtClean="0">
                <a:solidFill>
                  <a:srgbClr val="FF0000"/>
                </a:solidFill>
              </a:rPr>
              <a:t>Anyone have the reference?</a:t>
            </a:r>
          </a:p>
          <a:p>
            <a:r>
              <a:rPr lang="en-US" dirty="0" smtClean="0"/>
              <a:t>Finally, the general experimental program utilizing ultra-intense </a:t>
            </a:r>
            <a:r>
              <a:rPr lang="en-US" dirty="0" smtClean="0"/>
              <a:t>(</a:t>
            </a:r>
            <a:r>
              <a:rPr lang="en-US" dirty="0" err="1" smtClean="0"/>
              <a:t>cLFV</a:t>
            </a:r>
            <a:r>
              <a:rPr lang="en-US" dirty="0" smtClean="0"/>
              <a:t>, NF, MC)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 </a:t>
            </a:r>
            <a:r>
              <a:rPr lang="en-US" dirty="0" smtClean="0"/>
              <a:t>beams is compelling</a:t>
            </a:r>
          </a:p>
          <a:p>
            <a:pPr lvl="1"/>
            <a:r>
              <a:rPr lang="en-US" dirty="0" smtClean="0"/>
              <a:t>This is the first, very small step, towards that goal.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Alan Bross      NuFact11    August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23FA9-D81C-4E4D-A0E2-E892DA2A8948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0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447800"/>
            <a:ext cx="7391400" cy="41910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I want to thank all my colleagues who have been working on these concepts.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>
                <a:solidFill>
                  <a:srgbClr val="0000FF"/>
                </a:solidFill>
              </a:rPr>
              <a:t>Chuck </a:t>
            </a:r>
            <a:r>
              <a:rPr lang="en-US" dirty="0" smtClean="0">
                <a:solidFill>
                  <a:srgbClr val="0000FF"/>
                </a:solidFill>
              </a:rPr>
              <a:t>Ankenbrandt, </a:t>
            </a:r>
            <a:r>
              <a:rPr lang="en-US" dirty="0">
                <a:solidFill>
                  <a:srgbClr val="0000FF"/>
                </a:solidFill>
              </a:rPr>
              <a:t>Andrea </a:t>
            </a:r>
            <a:r>
              <a:rPr lang="en-US" dirty="0" smtClean="0">
                <a:solidFill>
                  <a:srgbClr val="0000FF"/>
                </a:solidFill>
              </a:rPr>
              <a:t>Palounek</a:t>
            </a:r>
            <a:r>
              <a:rPr lang="en-US" dirty="0" smtClean="0">
                <a:solidFill>
                  <a:srgbClr val="0000FF"/>
                </a:solidFill>
              </a:rPr>
              <a:t>, Alex </a:t>
            </a:r>
            <a:r>
              <a:rPr lang="en-US" dirty="0">
                <a:solidFill>
                  <a:srgbClr val="0000FF"/>
                </a:solidFill>
              </a:rPr>
              <a:t>Bogacz, Chris </a:t>
            </a:r>
            <a:r>
              <a:rPr lang="en-US" dirty="0" smtClean="0">
                <a:solidFill>
                  <a:srgbClr val="0000FF"/>
                </a:solidFill>
              </a:rPr>
              <a:t>Tunnell, André </a:t>
            </a:r>
            <a:r>
              <a:rPr lang="en-US" dirty="0">
                <a:solidFill>
                  <a:srgbClr val="0000FF"/>
                </a:solidFill>
              </a:rPr>
              <a:t>de </a:t>
            </a:r>
            <a:r>
              <a:rPr lang="en-US" dirty="0" smtClean="0">
                <a:solidFill>
                  <a:srgbClr val="0000FF"/>
                </a:solidFill>
              </a:rPr>
              <a:t>Gouvêa</a:t>
            </a:r>
            <a:r>
              <a:rPr lang="en-US" dirty="0" smtClean="0">
                <a:solidFill>
                  <a:srgbClr val="0000FF"/>
                </a:solidFill>
              </a:rPr>
              <a:t>, Malcolm Ellis, </a:t>
            </a:r>
            <a:r>
              <a:rPr lang="en-US" dirty="0">
                <a:solidFill>
                  <a:srgbClr val="0000FF"/>
                </a:solidFill>
              </a:rPr>
              <a:t>Joachim Kopp,</a:t>
            </a:r>
            <a:r>
              <a:rPr lang="en-US" dirty="0" smtClean="0">
                <a:solidFill>
                  <a:srgbClr val="0000FF"/>
                </a:solidFill>
              </a:rPr>
              <a:t> Ken Long, Kirk McDonald, Nikolai Mokhov, David Neuffer, Patrick Huber, Milorad Popovic, Stephen Brice, Steve Geer, Sergei </a:t>
            </a:r>
            <a:r>
              <a:rPr lang="en-US" dirty="0" smtClean="0">
                <a:solidFill>
                  <a:srgbClr val="0000FF"/>
                </a:solidFill>
              </a:rPr>
              <a:t>Striganov</a:t>
            </a:r>
            <a:r>
              <a:rPr lang="en-US" dirty="0" smtClean="0">
                <a:solidFill>
                  <a:srgbClr val="0000FF"/>
                </a:solidFill>
              </a:rPr>
              <a:t>, Tom Roberts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21946" y="5336570"/>
            <a:ext cx="47763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Please come join the Fun</a:t>
            </a:r>
          </a:p>
          <a:p>
            <a:pPr algn="ctr"/>
            <a:r>
              <a:rPr lang="en-US" sz="1600" dirty="0">
                <a:solidFill>
                  <a:srgbClr val="0000FF"/>
                </a:solidFill>
              </a:rPr>
              <a:t>https://indico.fnal.gov/categoryDisplay.py?categId=185</a:t>
            </a:r>
          </a:p>
        </p:txBody>
      </p:sp>
    </p:spTree>
    <p:extLst>
      <p:ext uri="{BB962C8B-B14F-4D97-AF65-F5344CB8AC3E}">
        <p14:creationId xmlns:p14="http://schemas.microsoft.com/office/powerpoint/2010/main" val="369065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Alan Bross      NuFact11    August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23FA9-D81C-4E4D-A0E2-E892DA2A8948}" type="slidenum">
              <a:rPr lang="en-US" smtClean="0"/>
              <a:t>27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38200" y="2667000"/>
            <a:ext cx="74676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Thank You</a:t>
            </a:r>
            <a:endParaRPr lang="en-US" sz="8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428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2819400"/>
            <a:ext cx="6400800" cy="2286000"/>
          </a:xfrm>
        </p:spPr>
        <p:txBody>
          <a:bodyPr/>
          <a:lstStyle/>
          <a:p>
            <a:pPr>
              <a:buNone/>
            </a:pPr>
            <a:r>
              <a:rPr lang="en-US" sz="7200" dirty="0" smtClean="0"/>
              <a:t>Back up Slides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4247052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2000" b="1">
                <a:solidFill>
                  <a:schemeClr val="tx1"/>
                </a:solidFill>
                <a:latin typeface="Gill Sans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Gill Sans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Gill Sans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Gill Sans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Gill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Gill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Gill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Gill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Gill Sans" pitchFamily="34" charset="0"/>
              </a:defRPr>
            </a:lvl9pPr>
          </a:lstStyle>
          <a:p>
            <a:fld id="{820B7AC7-3097-4F35-ABFE-7237406DA182}" type="slidenum">
              <a:rPr lang="en-US" altLang="en-US" sz="1400" b="0">
                <a:latin typeface="Times New Roman" pitchFamily="18" charset="0"/>
              </a:rPr>
              <a:pPr/>
              <a:t>29</a:t>
            </a:fld>
            <a:endParaRPr lang="en-US" altLang="en-US" sz="1400" b="0" dirty="0"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M. Popovic</a:t>
            </a:r>
            <a:endParaRPr lang="en-US" dirty="0"/>
          </a:p>
        </p:txBody>
      </p:sp>
      <p:sp>
        <p:nvSpPr>
          <p:cNvPr id="307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 Schematic</a:t>
            </a:r>
            <a:br>
              <a:rPr lang="en-US" dirty="0" smtClean="0"/>
            </a:br>
            <a:r>
              <a:rPr lang="en-US" sz="3600" i="1" dirty="0" smtClean="0"/>
              <a:t>M. Popovic</a:t>
            </a:r>
          </a:p>
        </p:txBody>
      </p:sp>
      <p:pic>
        <p:nvPicPr>
          <p:cNvPr id="307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5400"/>
            <a:ext cx="9174163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SBNW11</a:t>
            </a:r>
            <a:br>
              <a:rPr lang="en-US" dirty="0" smtClean="0"/>
            </a:br>
            <a:r>
              <a:rPr lang="en-US" sz="3200" i="1" dirty="0" smtClean="0"/>
              <a:t>Short-Baseline Neutrino Workshop</a:t>
            </a: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From Richard Van de Water’s SBNW summary</a:t>
            </a:r>
          </a:p>
          <a:p>
            <a:pPr lvl="1"/>
            <a:r>
              <a:rPr lang="en-US" dirty="0"/>
              <a:t>There are a smorgasbord of experimental hints </a:t>
            </a:r>
            <a:r>
              <a:rPr lang="en-US" dirty="0" smtClean="0"/>
              <a:t>that point </a:t>
            </a:r>
            <a:r>
              <a:rPr lang="en-US" dirty="0"/>
              <a:t>to possible new physics.</a:t>
            </a:r>
          </a:p>
          <a:p>
            <a:pPr lvl="2"/>
            <a:r>
              <a:rPr lang="en-US" dirty="0" smtClean="0"/>
              <a:t>“</a:t>
            </a:r>
            <a:r>
              <a:rPr lang="en-US" dirty="0"/>
              <a:t>Not a single piece of evidence that </a:t>
            </a:r>
            <a:r>
              <a:rPr lang="en-US" dirty="0" smtClean="0"/>
              <a:t>directly contradicts LSND/MiniBooNE”.</a:t>
            </a:r>
            <a:endParaRPr lang="en-US" dirty="0"/>
          </a:p>
          <a:p>
            <a:pPr lvl="2"/>
            <a:r>
              <a:rPr lang="en-US" dirty="0" smtClean="0"/>
              <a:t>Much </a:t>
            </a:r>
            <a:r>
              <a:rPr lang="en-US" dirty="0"/>
              <a:t>circumstantial experimental evidence </a:t>
            </a:r>
            <a:r>
              <a:rPr lang="en-US" dirty="0" smtClean="0"/>
              <a:t>that supports </a:t>
            </a:r>
            <a:r>
              <a:rPr lang="en-US" dirty="0"/>
              <a:t>LSND/MB from MeV to GeV </a:t>
            </a:r>
            <a:r>
              <a:rPr lang="en-US" dirty="0" smtClean="0"/>
              <a:t>range.  Karmen </a:t>
            </a:r>
            <a:r>
              <a:rPr lang="en-US" dirty="0"/>
              <a:t>and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baseline="-25000" dirty="0" smtClean="0">
                <a:latin typeface="Symbol" pitchFamily="18" charset="2"/>
              </a:rPr>
              <a:t>m</a:t>
            </a:r>
            <a:r>
              <a:rPr lang="en-US" dirty="0" smtClean="0"/>
              <a:t> disappearance </a:t>
            </a:r>
            <a:r>
              <a:rPr lang="en-US" dirty="0"/>
              <a:t>provides </a:t>
            </a:r>
            <a:r>
              <a:rPr lang="en-US" dirty="0" smtClean="0"/>
              <a:t>some restriction.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Need to make smoking gun measurement</a:t>
            </a:r>
            <a:r>
              <a:rPr lang="en-US" b="1" dirty="0" smtClean="0">
                <a:solidFill>
                  <a:srgbClr val="FF0000"/>
                </a:solidFill>
              </a:rPr>
              <a:t>.</a:t>
            </a:r>
          </a:p>
          <a:p>
            <a:pPr lvl="2"/>
            <a:r>
              <a:rPr lang="en-US" dirty="0"/>
              <a:t>Need to make a &gt;5 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 </a:t>
            </a:r>
            <a:r>
              <a:rPr lang="en-US" dirty="0"/>
              <a:t>measurement at </a:t>
            </a:r>
            <a:r>
              <a:rPr lang="en-US" dirty="0" smtClean="0"/>
              <a:t>L/E ~1 </a:t>
            </a:r>
            <a:r>
              <a:rPr lang="en-US" dirty="0"/>
              <a:t>to convince the community</a:t>
            </a:r>
            <a:r>
              <a:rPr lang="en-US" dirty="0" smtClean="0"/>
              <a:t>.</a:t>
            </a:r>
          </a:p>
          <a:p>
            <a:pPr lvl="2"/>
            <a:r>
              <a:rPr lang="en-US" dirty="0"/>
              <a:t>Need to measure neutrino properties to the </a:t>
            </a:r>
            <a:r>
              <a:rPr lang="en-US" dirty="0" smtClean="0"/>
              <a:t>~ 1 percent level.</a:t>
            </a:r>
          </a:p>
          <a:p>
            <a:pPr lvl="2"/>
            <a:r>
              <a:rPr lang="en-US" dirty="0" smtClean="0"/>
              <a:t>Need sufficient </a:t>
            </a:r>
            <a:r>
              <a:rPr lang="en-US" b="1" dirty="0" smtClean="0">
                <a:solidFill>
                  <a:srgbClr val="FF0000"/>
                </a:solidFill>
              </a:rPr>
              <a:t>Rate</a:t>
            </a:r>
            <a:r>
              <a:rPr lang="en-US" dirty="0" smtClean="0"/>
              <a:t> </a:t>
            </a:r>
            <a:r>
              <a:rPr lang="en-US" dirty="0"/>
              <a:t>= Flux x Cross Section x detector </a:t>
            </a:r>
            <a:r>
              <a:rPr lang="en-US" dirty="0" smtClean="0"/>
              <a:t>response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Can an experiment utilizing 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</a:rPr>
              <a:t>n</a:t>
            </a:r>
            <a:r>
              <a:rPr lang="en-US" dirty="0" smtClean="0">
                <a:solidFill>
                  <a:srgbClr val="FF0000"/>
                </a:solidFill>
              </a:rPr>
              <a:t> from a 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 storage ring provide this “Smoking Gun?”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Alan Bross      NuFact11    August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23FA9-D81C-4E4D-A0E2-E892DA2A894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044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6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r>
              <a:rPr lang="en-US" sz="900" u="none" dirty="0" smtClean="0">
                <a:solidFill>
                  <a:srgbClr val="660066"/>
                </a:solidFill>
              </a:rPr>
              <a:t>VLENF phone Mtg. July 26, 2011</a:t>
            </a:r>
          </a:p>
        </p:txBody>
      </p:sp>
      <p:sp>
        <p:nvSpPr>
          <p:cNvPr id="743" name="Slide Number Placeholder 74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fld id="{780B14B3-F8A8-4ADB-82B1-A7D99B8758A9}" type="slidenum">
              <a:rPr lang="en-US" sz="1200" u="none">
                <a:solidFill>
                  <a:srgbClr val="898989"/>
                </a:solidFill>
              </a:rPr>
              <a:pPr/>
              <a:t>30</a:t>
            </a:fld>
            <a:endParaRPr lang="en-US" sz="1200" u="none" dirty="0">
              <a:solidFill>
                <a:srgbClr val="898989"/>
              </a:solidFill>
            </a:endParaRPr>
          </a:p>
        </p:txBody>
      </p:sp>
      <p:sp>
        <p:nvSpPr>
          <p:cNvPr id="21508" name="Title 1"/>
          <p:cNvSpPr>
            <a:spLocks noGrp="1"/>
          </p:cNvSpPr>
          <p:nvPr>
            <p:ph type="title" idx="4294967295"/>
          </p:nvPr>
        </p:nvSpPr>
        <p:spPr>
          <a:xfrm>
            <a:off x="746125" y="234950"/>
            <a:ext cx="7231063" cy="387350"/>
          </a:xfrm>
        </p:spPr>
        <p:txBody>
          <a:bodyPr/>
          <a:lstStyle/>
          <a:p>
            <a:r>
              <a:rPr lang="en-US" sz="3200" b="0" dirty="0" smtClean="0">
                <a:solidFill>
                  <a:srgbClr val="00B050"/>
                </a:solidFill>
              </a:rPr>
              <a:t>Arc Optics (90</a:t>
            </a:r>
            <a:r>
              <a:rPr lang="en-US" sz="3200" b="0" baseline="30000" dirty="0" smtClean="0">
                <a:solidFill>
                  <a:srgbClr val="00B050"/>
                </a:solidFill>
              </a:rPr>
              <a:t>0</a:t>
            </a:r>
            <a:r>
              <a:rPr lang="en-US" sz="3200" b="0" dirty="0" smtClean="0">
                <a:solidFill>
                  <a:srgbClr val="00B050"/>
                </a:solidFill>
              </a:rPr>
              <a:t> doublets)</a:t>
            </a:r>
          </a:p>
        </p:txBody>
      </p:sp>
      <p:grpSp>
        <p:nvGrpSpPr>
          <p:cNvPr id="21509" name="Group 203"/>
          <p:cNvGrpSpPr>
            <a:grpSpLocks/>
          </p:cNvGrpSpPr>
          <p:nvPr/>
        </p:nvGrpSpPr>
        <p:grpSpPr bwMode="auto">
          <a:xfrm>
            <a:off x="492125" y="849313"/>
            <a:ext cx="8126413" cy="3094037"/>
            <a:chOff x="464503" y="1293608"/>
            <a:chExt cx="8126412" cy="3092766"/>
          </a:xfrm>
        </p:grpSpPr>
        <p:grpSp>
          <p:nvGrpSpPr>
            <p:cNvPr id="21513" name="Group 202"/>
            <p:cNvGrpSpPr>
              <a:grpSpLocks/>
            </p:cNvGrpSpPr>
            <p:nvPr/>
          </p:nvGrpSpPr>
          <p:grpSpPr bwMode="auto">
            <a:xfrm>
              <a:off x="464503" y="1293608"/>
              <a:ext cx="8126412" cy="3092766"/>
              <a:chOff x="693103" y="1280161"/>
              <a:chExt cx="8126412" cy="3092766"/>
            </a:xfrm>
          </p:grpSpPr>
          <p:sp>
            <p:nvSpPr>
              <p:cNvPr id="177" name="Text Box 25"/>
              <p:cNvSpPr txBox="1">
                <a:spLocks noChangeArrowheads="1"/>
              </p:cNvSpPr>
              <p:nvPr/>
            </p:nvSpPr>
            <p:spPr bwMode="auto">
              <a:xfrm>
                <a:off x="1053466" y="4123792"/>
                <a:ext cx="839787" cy="249135"/>
              </a:xfrm>
              <a:prstGeom prst="rect">
                <a:avLst/>
              </a:prstGeom>
              <a:noFill/>
              <a:ln w="12699">
                <a:noFill/>
                <a:miter lim="800000"/>
                <a:headEnd/>
                <a:tailEnd/>
              </a:ln>
            </p:spPr>
            <p:txBody>
              <a:bodyPr lIns="65151" tIns="32004" rIns="65151" bIns="32004">
                <a:spAutoFit/>
              </a:bodyPr>
              <a:lstStyle>
                <a:lvl1pPr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1pPr>
                <a:lvl2pPr marL="742950" indent="-28575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2pPr>
                <a:lvl3pPr marL="11430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3pPr>
                <a:lvl4pPr marL="16002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4pPr>
                <a:lvl5pPr marL="20574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u="none" dirty="0" smtClean="0">
                    <a:solidFill>
                      <a:srgbClr val="800080"/>
                    </a:solidFill>
                    <a:cs typeface="Times New Roman" pitchFamily="18" charset="0"/>
                  </a:rPr>
                  <a:t>qF0  qD0</a:t>
                </a:r>
                <a:endParaRPr lang="en-GB" sz="1200" u="none" dirty="0" smtClean="0">
                  <a:solidFill>
                    <a:srgbClr val="800080"/>
                  </a:solidFill>
                </a:endParaRPr>
              </a:p>
            </p:txBody>
          </p:sp>
          <p:grpSp>
            <p:nvGrpSpPr>
              <p:cNvPr id="21517" name="Group 107"/>
              <p:cNvGrpSpPr>
                <a:grpSpLocks noChangeAspect="1"/>
              </p:cNvGrpSpPr>
              <p:nvPr/>
            </p:nvGrpSpPr>
            <p:grpSpPr bwMode="auto">
              <a:xfrm>
                <a:off x="693103" y="1280161"/>
                <a:ext cx="8126412" cy="2809875"/>
                <a:chOff x="379" y="864"/>
                <a:chExt cx="5119" cy="1770"/>
              </a:xfrm>
            </p:grpSpPr>
            <p:sp>
              <p:nvSpPr>
                <p:cNvPr id="21532" name="AutoShape 106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80" y="864"/>
                  <a:ext cx="5082" cy="17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33" name="Rectangle 108"/>
                <p:cNvSpPr>
                  <a:spLocks noChangeArrowheads="1"/>
                </p:cNvSpPr>
                <p:nvPr/>
              </p:nvSpPr>
              <p:spPr bwMode="auto">
                <a:xfrm>
                  <a:off x="380" y="864"/>
                  <a:ext cx="5082" cy="177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34" name="Rectangle 109"/>
                <p:cNvSpPr>
                  <a:spLocks noChangeArrowheads="1"/>
                </p:cNvSpPr>
                <p:nvPr/>
              </p:nvSpPr>
              <p:spPr bwMode="auto">
                <a:xfrm>
                  <a:off x="452" y="1008"/>
                  <a:ext cx="4938" cy="1476"/>
                </a:xfrm>
                <a:prstGeom prst="rect">
                  <a:avLst/>
                </a:prstGeom>
                <a:noFill/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35" name="Rectangle 110"/>
                <p:cNvSpPr>
                  <a:spLocks noChangeArrowheads="1"/>
                </p:cNvSpPr>
                <p:nvPr/>
              </p:nvSpPr>
              <p:spPr bwMode="auto">
                <a:xfrm>
                  <a:off x="5210" y="2496"/>
                  <a:ext cx="222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800" b="1" dirty="0" smtClean="0">
                      <a:solidFill>
                        <a:srgbClr val="000000"/>
                      </a:solidFill>
                      <a:latin typeface="Arial" charset="0"/>
                    </a:rPr>
                    <a:t>36.25</a:t>
                  </a: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36" name="Rectangle 111"/>
                <p:cNvSpPr>
                  <a:spLocks noChangeArrowheads="1"/>
                </p:cNvSpPr>
                <p:nvPr/>
              </p:nvSpPr>
              <p:spPr bwMode="auto">
                <a:xfrm>
                  <a:off x="452" y="2496"/>
                  <a:ext cx="78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800" b="1" dirty="0" smtClean="0">
                      <a:solidFill>
                        <a:srgbClr val="000000"/>
                      </a:solidFill>
                      <a:latin typeface="Arial" charset="0"/>
                    </a:rPr>
                    <a:t>0</a:t>
                  </a: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37" name="Rectangle 113"/>
                <p:cNvSpPr>
                  <a:spLocks noChangeArrowheads="1"/>
                </p:cNvSpPr>
                <p:nvPr/>
              </p:nvSpPr>
              <p:spPr bwMode="auto">
                <a:xfrm>
                  <a:off x="500" y="942"/>
                  <a:ext cx="486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800" b="1" dirty="0" smtClean="0">
                      <a:solidFill>
                        <a:srgbClr val="000000"/>
                      </a:solidFill>
                      <a:latin typeface="Arial" charset="0"/>
                    </a:rPr>
                    <a:t>                         </a:t>
                  </a: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38" name="Rectangle 114"/>
                <p:cNvSpPr>
                  <a:spLocks noChangeArrowheads="1"/>
                </p:cNvSpPr>
                <p:nvPr/>
              </p:nvSpPr>
              <p:spPr bwMode="auto">
                <a:xfrm rot="-5400000">
                  <a:off x="370" y="969"/>
                  <a:ext cx="120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800" b="1" dirty="0" smtClean="0">
                      <a:solidFill>
                        <a:srgbClr val="000000"/>
                      </a:solidFill>
                      <a:latin typeface="Arial" charset="0"/>
                    </a:rPr>
                    <a:t>12</a:t>
                  </a: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39" name="Rectangle 115"/>
                <p:cNvSpPr>
                  <a:spLocks noChangeArrowheads="1"/>
                </p:cNvSpPr>
                <p:nvPr/>
              </p:nvSpPr>
              <p:spPr bwMode="auto">
                <a:xfrm rot="-5400000">
                  <a:off x="391" y="2400"/>
                  <a:ext cx="78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800" b="1" dirty="0" smtClean="0">
                      <a:solidFill>
                        <a:srgbClr val="000000"/>
                      </a:solidFill>
                      <a:latin typeface="Arial" charset="0"/>
                    </a:rPr>
                    <a:t>0</a:t>
                  </a: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40" name="Rectangle 116"/>
                <p:cNvSpPr>
                  <a:spLocks noChangeArrowheads="1"/>
                </p:cNvSpPr>
                <p:nvPr/>
              </p:nvSpPr>
              <p:spPr bwMode="auto">
                <a:xfrm rot="-5400000">
                  <a:off x="5378" y="995"/>
                  <a:ext cx="138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800" b="1" dirty="0" smtClean="0">
                      <a:solidFill>
                        <a:srgbClr val="000000"/>
                      </a:solidFill>
                      <a:latin typeface="Arial" charset="0"/>
                    </a:rPr>
                    <a:t>1.5</a:t>
                  </a: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41" name="Rectangle 117"/>
                <p:cNvSpPr>
                  <a:spLocks noChangeArrowheads="1"/>
                </p:cNvSpPr>
                <p:nvPr/>
              </p:nvSpPr>
              <p:spPr bwMode="auto">
                <a:xfrm rot="-5400000">
                  <a:off x="5366" y="2358"/>
                  <a:ext cx="162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800" b="1" dirty="0" smtClean="0">
                      <a:solidFill>
                        <a:srgbClr val="000000"/>
                      </a:solidFill>
                      <a:latin typeface="Arial" charset="0"/>
                    </a:rPr>
                    <a:t>-1.5</a:t>
                  </a: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42" name="Rectangle 118"/>
                <p:cNvSpPr>
                  <a:spLocks noChangeArrowheads="1"/>
                </p:cNvSpPr>
                <p:nvPr/>
              </p:nvSpPr>
              <p:spPr bwMode="auto">
                <a:xfrm rot="-5400000">
                  <a:off x="157" y="1620"/>
                  <a:ext cx="546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800" b="1" dirty="0" smtClean="0">
                      <a:solidFill>
                        <a:srgbClr val="000000"/>
                      </a:solidFill>
                      <a:latin typeface="Arial" charset="0"/>
                    </a:rPr>
                    <a:t>BETA_X&amp;Y[m]</a:t>
                  </a: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43" name="Rectangle 119"/>
                <p:cNvSpPr>
                  <a:spLocks noChangeArrowheads="1"/>
                </p:cNvSpPr>
                <p:nvPr/>
              </p:nvSpPr>
              <p:spPr bwMode="auto">
                <a:xfrm rot="-5400000">
                  <a:off x="5192" y="1637"/>
                  <a:ext cx="510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800" b="1" dirty="0" smtClean="0">
                      <a:solidFill>
                        <a:srgbClr val="000000"/>
                      </a:solidFill>
                      <a:latin typeface="Arial" charset="0"/>
                    </a:rPr>
                    <a:t>DISP_X&amp;Y[m]</a:t>
                  </a: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44" name="Line 120"/>
                <p:cNvSpPr>
                  <a:spLocks noChangeShapeType="1"/>
                </p:cNvSpPr>
                <p:nvPr/>
              </p:nvSpPr>
              <p:spPr bwMode="auto">
                <a:xfrm flipH="1">
                  <a:off x="5354" y="1152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45" name="Line 121"/>
                <p:cNvSpPr>
                  <a:spLocks noChangeShapeType="1"/>
                </p:cNvSpPr>
                <p:nvPr/>
              </p:nvSpPr>
              <p:spPr bwMode="auto">
                <a:xfrm>
                  <a:off x="452" y="1152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46" name="Line 122"/>
                <p:cNvSpPr>
                  <a:spLocks noChangeShapeType="1"/>
                </p:cNvSpPr>
                <p:nvPr/>
              </p:nvSpPr>
              <p:spPr bwMode="auto">
                <a:xfrm flipV="1">
                  <a:off x="944" y="2454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47" name="Line 123"/>
                <p:cNvSpPr>
                  <a:spLocks noChangeShapeType="1"/>
                </p:cNvSpPr>
                <p:nvPr/>
              </p:nvSpPr>
              <p:spPr bwMode="auto">
                <a:xfrm>
                  <a:off x="944" y="1008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48" name="Line 124"/>
                <p:cNvSpPr>
                  <a:spLocks noChangeShapeType="1"/>
                </p:cNvSpPr>
                <p:nvPr/>
              </p:nvSpPr>
              <p:spPr bwMode="auto">
                <a:xfrm flipH="1">
                  <a:off x="5354" y="1302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49" name="Line 125"/>
                <p:cNvSpPr>
                  <a:spLocks noChangeShapeType="1"/>
                </p:cNvSpPr>
                <p:nvPr/>
              </p:nvSpPr>
              <p:spPr bwMode="auto">
                <a:xfrm>
                  <a:off x="452" y="1302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50" name="Line 126"/>
                <p:cNvSpPr>
                  <a:spLocks noChangeShapeType="1"/>
                </p:cNvSpPr>
                <p:nvPr/>
              </p:nvSpPr>
              <p:spPr bwMode="auto">
                <a:xfrm flipV="1">
                  <a:off x="1436" y="2454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51" name="Line 127"/>
                <p:cNvSpPr>
                  <a:spLocks noChangeShapeType="1"/>
                </p:cNvSpPr>
                <p:nvPr/>
              </p:nvSpPr>
              <p:spPr bwMode="auto">
                <a:xfrm>
                  <a:off x="1436" y="1008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52" name="Line 128"/>
                <p:cNvSpPr>
                  <a:spLocks noChangeShapeType="1"/>
                </p:cNvSpPr>
                <p:nvPr/>
              </p:nvSpPr>
              <p:spPr bwMode="auto">
                <a:xfrm flipH="1">
                  <a:off x="5354" y="1452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53" name="Line 129"/>
                <p:cNvSpPr>
                  <a:spLocks noChangeShapeType="1"/>
                </p:cNvSpPr>
                <p:nvPr/>
              </p:nvSpPr>
              <p:spPr bwMode="auto">
                <a:xfrm>
                  <a:off x="452" y="1452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54" name="Line 130"/>
                <p:cNvSpPr>
                  <a:spLocks noChangeShapeType="1"/>
                </p:cNvSpPr>
                <p:nvPr/>
              </p:nvSpPr>
              <p:spPr bwMode="auto">
                <a:xfrm flipV="1">
                  <a:off x="1928" y="2454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55" name="Line 131"/>
                <p:cNvSpPr>
                  <a:spLocks noChangeShapeType="1"/>
                </p:cNvSpPr>
                <p:nvPr/>
              </p:nvSpPr>
              <p:spPr bwMode="auto">
                <a:xfrm>
                  <a:off x="1928" y="1008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56" name="Line 132"/>
                <p:cNvSpPr>
                  <a:spLocks noChangeShapeType="1"/>
                </p:cNvSpPr>
                <p:nvPr/>
              </p:nvSpPr>
              <p:spPr bwMode="auto">
                <a:xfrm flipH="1">
                  <a:off x="5354" y="1596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57" name="Line 133"/>
                <p:cNvSpPr>
                  <a:spLocks noChangeShapeType="1"/>
                </p:cNvSpPr>
                <p:nvPr/>
              </p:nvSpPr>
              <p:spPr bwMode="auto">
                <a:xfrm>
                  <a:off x="452" y="1596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58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2426" y="2454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59" name="Line 135"/>
                <p:cNvSpPr>
                  <a:spLocks noChangeShapeType="1"/>
                </p:cNvSpPr>
                <p:nvPr/>
              </p:nvSpPr>
              <p:spPr bwMode="auto">
                <a:xfrm>
                  <a:off x="2426" y="1008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60" name="Line 136"/>
                <p:cNvSpPr>
                  <a:spLocks noChangeShapeType="1"/>
                </p:cNvSpPr>
                <p:nvPr/>
              </p:nvSpPr>
              <p:spPr bwMode="auto">
                <a:xfrm flipH="1">
                  <a:off x="5354" y="1746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61" name="Line 137"/>
                <p:cNvSpPr>
                  <a:spLocks noChangeShapeType="1"/>
                </p:cNvSpPr>
                <p:nvPr/>
              </p:nvSpPr>
              <p:spPr bwMode="auto">
                <a:xfrm>
                  <a:off x="452" y="1746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62" name="Line 138"/>
                <p:cNvSpPr>
                  <a:spLocks noChangeShapeType="1"/>
                </p:cNvSpPr>
                <p:nvPr/>
              </p:nvSpPr>
              <p:spPr bwMode="auto">
                <a:xfrm flipV="1">
                  <a:off x="2918" y="2454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63" name="Line 139"/>
                <p:cNvSpPr>
                  <a:spLocks noChangeShapeType="1"/>
                </p:cNvSpPr>
                <p:nvPr/>
              </p:nvSpPr>
              <p:spPr bwMode="auto">
                <a:xfrm>
                  <a:off x="2918" y="1008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64" name="Line 140"/>
                <p:cNvSpPr>
                  <a:spLocks noChangeShapeType="1"/>
                </p:cNvSpPr>
                <p:nvPr/>
              </p:nvSpPr>
              <p:spPr bwMode="auto">
                <a:xfrm flipH="1">
                  <a:off x="5354" y="1896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65" name="Line 141"/>
                <p:cNvSpPr>
                  <a:spLocks noChangeShapeType="1"/>
                </p:cNvSpPr>
                <p:nvPr/>
              </p:nvSpPr>
              <p:spPr bwMode="auto">
                <a:xfrm>
                  <a:off x="452" y="1896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66" name="Line 142"/>
                <p:cNvSpPr>
                  <a:spLocks noChangeShapeType="1"/>
                </p:cNvSpPr>
                <p:nvPr/>
              </p:nvSpPr>
              <p:spPr bwMode="auto">
                <a:xfrm flipV="1">
                  <a:off x="3410" y="2454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67" name="Line 143"/>
                <p:cNvSpPr>
                  <a:spLocks noChangeShapeType="1"/>
                </p:cNvSpPr>
                <p:nvPr/>
              </p:nvSpPr>
              <p:spPr bwMode="auto">
                <a:xfrm>
                  <a:off x="3410" y="1008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68" name="Line 144"/>
                <p:cNvSpPr>
                  <a:spLocks noChangeShapeType="1"/>
                </p:cNvSpPr>
                <p:nvPr/>
              </p:nvSpPr>
              <p:spPr bwMode="auto">
                <a:xfrm flipH="1">
                  <a:off x="5354" y="2040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69" name="Line 145"/>
                <p:cNvSpPr>
                  <a:spLocks noChangeShapeType="1"/>
                </p:cNvSpPr>
                <p:nvPr/>
              </p:nvSpPr>
              <p:spPr bwMode="auto">
                <a:xfrm>
                  <a:off x="452" y="2040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70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3908" y="2454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71" name="Line 147"/>
                <p:cNvSpPr>
                  <a:spLocks noChangeShapeType="1"/>
                </p:cNvSpPr>
                <p:nvPr/>
              </p:nvSpPr>
              <p:spPr bwMode="auto">
                <a:xfrm>
                  <a:off x="3908" y="1008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72" name="Line 148"/>
                <p:cNvSpPr>
                  <a:spLocks noChangeShapeType="1"/>
                </p:cNvSpPr>
                <p:nvPr/>
              </p:nvSpPr>
              <p:spPr bwMode="auto">
                <a:xfrm flipH="1">
                  <a:off x="5354" y="2190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73" name="Line 149"/>
                <p:cNvSpPr>
                  <a:spLocks noChangeShapeType="1"/>
                </p:cNvSpPr>
                <p:nvPr/>
              </p:nvSpPr>
              <p:spPr bwMode="auto">
                <a:xfrm>
                  <a:off x="452" y="2190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74" name="Line 150"/>
                <p:cNvSpPr>
                  <a:spLocks noChangeShapeType="1"/>
                </p:cNvSpPr>
                <p:nvPr/>
              </p:nvSpPr>
              <p:spPr bwMode="auto">
                <a:xfrm flipV="1">
                  <a:off x="4400" y="2454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75" name="Line 151"/>
                <p:cNvSpPr>
                  <a:spLocks noChangeShapeType="1"/>
                </p:cNvSpPr>
                <p:nvPr/>
              </p:nvSpPr>
              <p:spPr bwMode="auto">
                <a:xfrm>
                  <a:off x="4400" y="1008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76" name="Line 152"/>
                <p:cNvSpPr>
                  <a:spLocks noChangeShapeType="1"/>
                </p:cNvSpPr>
                <p:nvPr/>
              </p:nvSpPr>
              <p:spPr bwMode="auto">
                <a:xfrm flipH="1">
                  <a:off x="5354" y="2340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77" name="Line 153"/>
                <p:cNvSpPr>
                  <a:spLocks noChangeShapeType="1"/>
                </p:cNvSpPr>
                <p:nvPr/>
              </p:nvSpPr>
              <p:spPr bwMode="auto">
                <a:xfrm>
                  <a:off x="452" y="2340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78" name="Line 154"/>
                <p:cNvSpPr>
                  <a:spLocks noChangeShapeType="1"/>
                </p:cNvSpPr>
                <p:nvPr/>
              </p:nvSpPr>
              <p:spPr bwMode="auto">
                <a:xfrm flipV="1">
                  <a:off x="4892" y="2454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79" name="Line 155"/>
                <p:cNvSpPr>
                  <a:spLocks noChangeShapeType="1"/>
                </p:cNvSpPr>
                <p:nvPr/>
              </p:nvSpPr>
              <p:spPr bwMode="auto">
                <a:xfrm>
                  <a:off x="4892" y="1008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80" name="Freeform 156"/>
                <p:cNvSpPr>
                  <a:spLocks/>
                </p:cNvSpPr>
                <p:nvPr/>
              </p:nvSpPr>
              <p:spPr bwMode="auto">
                <a:xfrm>
                  <a:off x="452" y="1488"/>
                  <a:ext cx="4932" cy="792"/>
                </a:xfrm>
                <a:custGeom>
                  <a:avLst/>
                  <a:gdLst>
                    <a:gd name="T0" fmla="*/ 72 w 4932"/>
                    <a:gd name="T1" fmla="*/ 588 h 792"/>
                    <a:gd name="T2" fmla="*/ 150 w 4932"/>
                    <a:gd name="T3" fmla="*/ 420 h 792"/>
                    <a:gd name="T4" fmla="*/ 228 w 4932"/>
                    <a:gd name="T5" fmla="*/ 198 h 792"/>
                    <a:gd name="T6" fmla="*/ 306 w 4932"/>
                    <a:gd name="T7" fmla="*/ 6 h 792"/>
                    <a:gd name="T8" fmla="*/ 390 w 4932"/>
                    <a:gd name="T9" fmla="*/ 306 h 792"/>
                    <a:gd name="T10" fmla="*/ 468 w 4932"/>
                    <a:gd name="T11" fmla="*/ 618 h 792"/>
                    <a:gd name="T12" fmla="*/ 540 w 4932"/>
                    <a:gd name="T13" fmla="*/ 780 h 792"/>
                    <a:gd name="T14" fmla="*/ 618 w 4932"/>
                    <a:gd name="T15" fmla="*/ 756 h 792"/>
                    <a:gd name="T16" fmla="*/ 696 w 4932"/>
                    <a:gd name="T17" fmla="*/ 678 h 792"/>
                    <a:gd name="T18" fmla="*/ 774 w 4932"/>
                    <a:gd name="T19" fmla="*/ 552 h 792"/>
                    <a:gd name="T20" fmla="*/ 858 w 4932"/>
                    <a:gd name="T21" fmla="*/ 378 h 792"/>
                    <a:gd name="T22" fmla="*/ 930 w 4932"/>
                    <a:gd name="T23" fmla="*/ 156 h 792"/>
                    <a:gd name="T24" fmla="*/ 1014 w 4932"/>
                    <a:gd name="T25" fmla="*/ 72 h 792"/>
                    <a:gd name="T26" fmla="*/ 1086 w 4932"/>
                    <a:gd name="T27" fmla="*/ 420 h 792"/>
                    <a:gd name="T28" fmla="*/ 1164 w 4932"/>
                    <a:gd name="T29" fmla="*/ 696 h 792"/>
                    <a:gd name="T30" fmla="*/ 1242 w 4932"/>
                    <a:gd name="T31" fmla="*/ 792 h 792"/>
                    <a:gd name="T32" fmla="*/ 1326 w 4932"/>
                    <a:gd name="T33" fmla="*/ 750 h 792"/>
                    <a:gd name="T34" fmla="*/ 1404 w 4932"/>
                    <a:gd name="T35" fmla="*/ 648 h 792"/>
                    <a:gd name="T36" fmla="*/ 1482 w 4932"/>
                    <a:gd name="T37" fmla="*/ 504 h 792"/>
                    <a:gd name="T38" fmla="*/ 1560 w 4932"/>
                    <a:gd name="T39" fmla="*/ 312 h 792"/>
                    <a:gd name="T40" fmla="*/ 1638 w 4932"/>
                    <a:gd name="T41" fmla="*/ 78 h 792"/>
                    <a:gd name="T42" fmla="*/ 1710 w 4932"/>
                    <a:gd name="T43" fmla="*/ 138 h 792"/>
                    <a:gd name="T44" fmla="*/ 1794 w 4932"/>
                    <a:gd name="T45" fmla="*/ 504 h 792"/>
                    <a:gd name="T46" fmla="*/ 1872 w 4932"/>
                    <a:gd name="T47" fmla="*/ 744 h 792"/>
                    <a:gd name="T48" fmla="*/ 1950 w 4932"/>
                    <a:gd name="T49" fmla="*/ 786 h 792"/>
                    <a:gd name="T50" fmla="*/ 2028 w 4932"/>
                    <a:gd name="T51" fmla="*/ 726 h 792"/>
                    <a:gd name="T52" fmla="*/ 2106 w 4932"/>
                    <a:gd name="T53" fmla="*/ 612 h 792"/>
                    <a:gd name="T54" fmla="*/ 2184 w 4932"/>
                    <a:gd name="T55" fmla="*/ 456 h 792"/>
                    <a:gd name="T56" fmla="*/ 2262 w 4932"/>
                    <a:gd name="T57" fmla="*/ 252 h 792"/>
                    <a:gd name="T58" fmla="*/ 2340 w 4932"/>
                    <a:gd name="T59" fmla="*/ 30 h 792"/>
                    <a:gd name="T60" fmla="*/ 2418 w 4932"/>
                    <a:gd name="T61" fmla="*/ 252 h 792"/>
                    <a:gd name="T62" fmla="*/ 2496 w 4932"/>
                    <a:gd name="T63" fmla="*/ 582 h 792"/>
                    <a:gd name="T64" fmla="*/ 2574 w 4932"/>
                    <a:gd name="T65" fmla="*/ 774 h 792"/>
                    <a:gd name="T66" fmla="*/ 2652 w 4932"/>
                    <a:gd name="T67" fmla="*/ 774 h 792"/>
                    <a:gd name="T68" fmla="*/ 2730 w 4932"/>
                    <a:gd name="T69" fmla="*/ 702 h 792"/>
                    <a:gd name="T70" fmla="*/ 2808 w 4932"/>
                    <a:gd name="T71" fmla="*/ 576 h 792"/>
                    <a:gd name="T72" fmla="*/ 2886 w 4932"/>
                    <a:gd name="T73" fmla="*/ 402 h 792"/>
                    <a:gd name="T74" fmla="*/ 2964 w 4932"/>
                    <a:gd name="T75" fmla="*/ 192 h 792"/>
                    <a:gd name="T76" fmla="*/ 3042 w 4932"/>
                    <a:gd name="T77" fmla="*/ 30 h 792"/>
                    <a:gd name="T78" fmla="*/ 3120 w 4932"/>
                    <a:gd name="T79" fmla="*/ 348 h 792"/>
                    <a:gd name="T80" fmla="*/ 3198 w 4932"/>
                    <a:gd name="T81" fmla="*/ 654 h 792"/>
                    <a:gd name="T82" fmla="*/ 3276 w 4932"/>
                    <a:gd name="T83" fmla="*/ 792 h 792"/>
                    <a:gd name="T84" fmla="*/ 3354 w 4932"/>
                    <a:gd name="T85" fmla="*/ 762 h 792"/>
                    <a:gd name="T86" fmla="*/ 3432 w 4932"/>
                    <a:gd name="T87" fmla="*/ 672 h 792"/>
                    <a:gd name="T88" fmla="*/ 3510 w 4932"/>
                    <a:gd name="T89" fmla="*/ 534 h 792"/>
                    <a:gd name="T90" fmla="*/ 3588 w 4932"/>
                    <a:gd name="T91" fmla="*/ 354 h 792"/>
                    <a:gd name="T92" fmla="*/ 3666 w 4932"/>
                    <a:gd name="T93" fmla="*/ 126 h 792"/>
                    <a:gd name="T94" fmla="*/ 3744 w 4932"/>
                    <a:gd name="T95" fmla="*/ 84 h 792"/>
                    <a:gd name="T96" fmla="*/ 3822 w 4932"/>
                    <a:gd name="T97" fmla="*/ 444 h 792"/>
                    <a:gd name="T98" fmla="*/ 3900 w 4932"/>
                    <a:gd name="T99" fmla="*/ 714 h 792"/>
                    <a:gd name="T100" fmla="*/ 3978 w 4932"/>
                    <a:gd name="T101" fmla="*/ 792 h 792"/>
                    <a:gd name="T102" fmla="*/ 4056 w 4932"/>
                    <a:gd name="T103" fmla="*/ 744 h 792"/>
                    <a:gd name="T104" fmla="*/ 4134 w 4932"/>
                    <a:gd name="T105" fmla="*/ 642 h 792"/>
                    <a:gd name="T106" fmla="*/ 4212 w 4932"/>
                    <a:gd name="T107" fmla="*/ 492 h 792"/>
                    <a:gd name="T108" fmla="*/ 4290 w 4932"/>
                    <a:gd name="T109" fmla="*/ 288 h 792"/>
                    <a:gd name="T110" fmla="*/ 4368 w 4932"/>
                    <a:gd name="T111" fmla="*/ 36 h 792"/>
                    <a:gd name="T112" fmla="*/ 4446 w 4932"/>
                    <a:gd name="T113" fmla="*/ 156 h 792"/>
                    <a:gd name="T114" fmla="*/ 4524 w 4932"/>
                    <a:gd name="T115" fmla="*/ 510 h 792"/>
                    <a:gd name="T116" fmla="*/ 4602 w 4932"/>
                    <a:gd name="T117" fmla="*/ 744 h 792"/>
                    <a:gd name="T118" fmla="*/ 4680 w 4932"/>
                    <a:gd name="T119" fmla="*/ 774 h 792"/>
                    <a:gd name="T120" fmla="*/ 4758 w 4932"/>
                    <a:gd name="T121" fmla="*/ 714 h 792"/>
                    <a:gd name="T122" fmla="*/ 4836 w 4932"/>
                    <a:gd name="T123" fmla="*/ 606 h 792"/>
                    <a:gd name="T124" fmla="*/ 4914 w 4932"/>
                    <a:gd name="T125" fmla="*/ 450 h 792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  <a:gd name="T189" fmla="*/ 0 w 4932"/>
                    <a:gd name="T190" fmla="*/ 0 h 792"/>
                    <a:gd name="T191" fmla="*/ 4932 w 4932"/>
                    <a:gd name="T192" fmla="*/ 792 h 792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T189" t="T190" r="T191" b="T192"/>
                  <a:pathLst>
                    <a:path w="4932" h="792">
                      <a:moveTo>
                        <a:pt x="0" y="714"/>
                      </a:moveTo>
                      <a:lnTo>
                        <a:pt x="0" y="708"/>
                      </a:lnTo>
                      <a:lnTo>
                        <a:pt x="0" y="702"/>
                      </a:lnTo>
                      <a:lnTo>
                        <a:pt x="6" y="702"/>
                      </a:lnTo>
                      <a:lnTo>
                        <a:pt x="6" y="696"/>
                      </a:lnTo>
                      <a:lnTo>
                        <a:pt x="12" y="696"/>
                      </a:lnTo>
                      <a:lnTo>
                        <a:pt x="12" y="690"/>
                      </a:lnTo>
                      <a:lnTo>
                        <a:pt x="18" y="690"/>
                      </a:lnTo>
                      <a:lnTo>
                        <a:pt x="18" y="684"/>
                      </a:lnTo>
                      <a:lnTo>
                        <a:pt x="18" y="678"/>
                      </a:lnTo>
                      <a:lnTo>
                        <a:pt x="24" y="678"/>
                      </a:lnTo>
                      <a:lnTo>
                        <a:pt x="24" y="672"/>
                      </a:lnTo>
                      <a:lnTo>
                        <a:pt x="30" y="672"/>
                      </a:lnTo>
                      <a:lnTo>
                        <a:pt x="30" y="666"/>
                      </a:lnTo>
                      <a:lnTo>
                        <a:pt x="30" y="660"/>
                      </a:lnTo>
                      <a:lnTo>
                        <a:pt x="36" y="660"/>
                      </a:lnTo>
                      <a:lnTo>
                        <a:pt x="36" y="654"/>
                      </a:lnTo>
                      <a:lnTo>
                        <a:pt x="42" y="654"/>
                      </a:lnTo>
                      <a:lnTo>
                        <a:pt x="42" y="648"/>
                      </a:lnTo>
                      <a:lnTo>
                        <a:pt x="42" y="642"/>
                      </a:lnTo>
                      <a:lnTo>
                        <a:pt x="48" y="642"/>
                      </a:lnTo>
                      <a:lnTo>
                        <a:pt x="48" y="636"/>
                      </a:lnTo>
                      <a:lnTo>
                        <a:pt x="54" y="630"/>
                      </a:lnTo>
                      <a:lnTo>
                        <a:pt x="54" y="624"/>
                      </a:lnTo>
                      <a:lnTo>
                        <a:pt x="60" y="624"/>
                      </a:lnTo>
                      <a:lnTo>
                        <a:pt x="60" y="618"/>
                      </a:lnTo>
                      <a:lnTo>
                        <a:pt x="60" y="612"/>
                      </a:lnTo>
                      <a:lnTo>
                        <a:pt x="66" y="612"/>
                      </a:lnTo>
                      <a:lnTo>
                        <a:pt x="66" y="606"/>
                      </a:lnTo>
                      <a:lnTo>
                        <a:pt x="66" y="600"/>
                      </a:lnTo>
                      <a:lnTo>
                        <a:pt x="72" y="600"/>
                      </a:lnTo>
                      <a:lnTo>
                        <a:pt x="72" y="594"/>
                      </a:lnTo>
                      <a:lnTo>
                        <a:pt x="72" y="588"/>
                      </a:lnTo>
                      <a:lnTo>
                        <a:pt x="78" y="588"/>
                      </a:lnTo>
                      <a:lnTo>
                        <a:pt x="78" y="582"/>
                      </a:lnTo>
                      <a:lnTo>
                        <a:pt x="84" y="576"/>
                      </a:lnTo>
                      <a:lnTo>
                        <a:pt x="84" y="570"/>
                      </a:lnTo>
                      <a:lnTo>
                        <a:pt x="90" y="564"/>
                      </a:lnTo>
                      <a:lnTo>
                        <a:pt x="90" y="558"/>
                      </a:lnTo>
                      <a:lnTo>
                        <a:pt x="96" y="552"/>
                      </a:lnTo>
                      <a:lnTo>
                        <a:pt x="96" y="546"/>
                      </a:lnTo>
                      <a:lnTo>
                        <a:pt x="102" y="540"/>
                      </a:lnTo>
                      <a:lnTo>
                        <a:pt x="102" y="534"/>
                      </a:lnTo>
                      <a:lnTo>
                        <a:pt x="108" y="528"/>
                      </a:lnTo>
                      <a:lnTo>
                        <a:pt x="108" y="522"/>
                      </a:lnTo>
                      <a:lnTo>
                        <a:pt x="114" y="516"/>
                      </a:lnTo>
                      <a:lnTo>
                        <a:pt x="114" y="510"/>
                      </a:lnTo>
                      <a:lnTo>
                        <a:pt x="114" y="504"/>
                      </a:lnTo>
                      <a:lnTo>
                        <a:pt x="120" y="504"/>
                      </a:lnTo>
                      <a:lnTo>
                        <a:pt x="120" y="498"/>
                      </a:lnTo>
                      <a:lnTo>
                        <a:pt x="120" y="492"/>
                      </a:lnTo>
                      <a:lnTo>
                        <a:pt x="126" y="492"/>
                      </a:lnTo>
                      <a:lnTo>
                        <a:pt x="126" y="486"/>
                      </a:lnTo>
                      <a:lnTo>
                        <a:pt x="126" y="480"/>
                      </a:lnTo>
                      <a:lnTo>
                        <a:pt x="132" y="474"/>
                      </a:lnTo>
                      <a:lnTo>
                        <a:pt x="132" y="468"/>
                      </a:lnTo>
                      <a:lnTo>
                        <a:pt x="132" y="462"/>
                      </a:lnTo>
                      <a:lnTo>
                        <a:pt x="138" y="462"/>
                      </a:lnTo>
                      <a:lnTo>
                        <a:pt x="138" y="456"/>
                      </a:lnTo>
                      <a:lnTo>
                        <a:pt x="138" y="450"/>
                      </a:lnTo>
                      <a:lnTo>
                        <a:pt x="144" y="450"/>
                      </a:lnTo>
                      <a:lnTo>
                        <a:pt x="144" y="444"/>
                      </a:lnTo>
                      <a:lnTo>
                        <a:pt x="144" y="438"/>
                      </a:lnTo>
                      <a:lnTo>
                        <a:pt x="150" y="432"/>
                      </a:lnTo>
                      <a:lnTo>
                        <a:pt x="150" y="426"/>
                      </a:lnTo>
                      <a:lnTo>
                        <a:pt x="150" y="420"/>
                      </a:lnTo>
                      <a:lnTo>
                        <a:pt x="156" y="420"/>
                      </a:lnTo>
                      <a:lnTo>
                        <a:pt x="156" y="414"/>
                      </a:lnTo>
                      <a:lnTo>
                        <a:pt x="156" y="408"/>
                      </a:lnTo>
                      <a:lnTo>
                        <a:pt x="162" y="408"/>
                      </a:lnTo>
                      <a:lnTo>
                        <a:pt x="162" y="402"/>
                      </a:lnTo>
                      <a:lnTo>
                        <a:pt x="162" y="396"/>
                      </a:lnTo>
                      <a:lnTo>
                        <a:pt x="162" y="390"/>
                      </a:lnTo>
                      <a:lnTo>
                        <a:pt x="168" y="390"/>
                      </a:lnTo>
                      <a:lnTo>
                        <a:pt x="168" y="384"/>
                      </a:lnTo>
                      <a:lnTo>
                        <a:pt x="168" y="378"/>
                      </a:lnTo>
                      <a:lnTo>
                        <a:pt x="174" y="372"/>
                      </a:lnTo>
                      <a:lnTo>
                        <a:pt x="174" y="366"/>
                      </a:lnTo>
                      <a:lnTo>
                        <a:pt x="174" y="360"/>
                      </a:lnTo>
                      <a:lnTo>
                        <a:pt x="180" y="360"/>
                      </a:lnTo>
                      <a:lnTo>
                        <a:pt x="180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86" y="324"/>
                      </a:lnTo>
                      <a:lnTo>
                        <a:pt x="192" y="324"/>
                      </a:lnTo>
                      <a:lnTo>
                        <a:pt x="192" y="318"/>
                      </a:lnTo>
                      <a:lnTo>
                        <a:pt x="192" y="312"/>
                      </a:lnTo>
                      <a:lnTo>
                        <a:pt x="198" y="306"/>
                      </a:lnTo>
                      <a:lnTo>
                        <a:pt x="198" y="300"/>
                      </a:lnTo>
                      <a:lnTo>
                        <a:pt x="198" y="294"/>
                      </a:lnTo>
                      <a:lnTo>
                        <a:pt x="204" y="288"/>
                      </a:lnTo>
                      <a:lnTo>
                        <a:pt x="204" y="282"/>
                      </a:lnTo>
                      <a:lnTo>
                        <a:pt x="204" y="276"/>
                      </a:lnTo>
                      <a:lnTo>
                        <a:pt x="210" y="270"/>
                      </a:lnTo>
                      <a:lnTo>
                        <a:pt x="210" y="264"/>
                      </a:lnTo>
                      <a:lnTo>
                        <a:pt x="210" y="258"/>
                      </a:lnTo>
                      <a:lnTo>
                        <a:pt x="216" y="252"/>
                      </a:lnTo>
                      <a:lnTo>
                        <a:pt x="216" y="246"/>
                      </a:lnTo>
                      <a:lnTo>
                        <a:pt x="216" y="240"/>
                      </a:lnTo>
                      <a:lnTo>
                        <a:pt x="222" y="234"/>
                      </a:lnTo>
                      <a:lnTo>
                        <a:pt x="222" y="228"/>
                      </a:lnTo>
                      <a:lnTo>
                        <a:pt x="222" y="222"/>
                      </a:lnTo>
                      <a:lnTo>
                        <a:pt x="228" y="216"/>
                      </a:lnTo>
                      <a:lnTo>
                        <a:pt x="228" y="210"/>
                      </a:lnTo>
                      <a:lnTo>
                        <a:pt x="228" y="204"/>
                      </a:lnTo>
                      <a:lnTo>
                        <a:pt x="228" y="198"/>
                      </a:lnTo>
                      <a:lnTo>
                        <a:pt x="234" y="198"/>
                      </a:lnTo>
                      <a:lnTo>
                        <a:pt x="234" y="192"/>
                      </a:lnTo>
                      <a:lnTo>
                        <a:pt x="234" y="186"/>
                      </a:lnTo>
                      <a:lnTo>
                        <a:pt x="234" y="180"/>
                      </a:lnTo>
                      <a:lnTo>
                        <a:pt x="240" y="180"/>
                      </a:lnTo>
                      <a:lnTo>
                        <a:pt x="240" y="174"/>
                      </a:lnTo>
                      <a:lnTo>
                        <a:pt x="240" y="168"/>
                      </a:lnTo>
                      <a:lnTo>
                        <a:pt x="240" y="162"/>
                      </a:lnTo>
                      <a:lnTo>
                        <a:pt x="246" y="162"/>
                      </a:lnTo>
                      <a:lnTo>
                        <a:pt x="246" y="156"/>
                      </a:lnTo>
                      <a:lnTo>
                        <a:pt x="246" y="150"/>
                      </a:lnTo>
                      <a:lnTo>
                        <a:pt x="246" y="144"/>
                      </a:lnTo>
                      <a:lnTo>
                        <a:pt x="252" y="138"/>
                      </a:lnTo>
                      <a:lnTo>
                        <a:pt x="252" y="132"/>
                      </a:lnTo>
                      <a:lnTo>
                        <a:pt x="252" y="126"/>
                      </a:lnTo>
                      <a:lnTo>
                        <a:pt x="258" y="120"/>
                      </a:lnTo>
                      <a:lnTo>
                        <a:pt x="258" y="114"/>
                      </a:lnTo>
                      <a:lnTo>
                        <a:pt x="258" y="108"/>
                      </a:lnTo>
                      <a:lnTo>
                        <a:pt x="258" y="102"/>
                      </a:lnTo>
                      <a:lnTo>
                        <a:pt x="264" y="102"/>
                      </a:lnTo>
                      <a:lnTo>
                        <a:pt x="264" y="96"/>
                      </a:lnTo>
                      <a:lnTo>
                        <a:pt x="264" y="90"/>
                      </a:lnTo>
                      <a:lnTo>
                        <a:pt x="264" y="84"/>
                      </a:lnTo>
                      <a:lnTo>
                        <a:pt x="270" y="78"/>
                      </a:lnTo>
                      <a:lnTo>
                        <a:pt x="270" y="72"/>
                      </a:lnTo>
                      <a:lnTo>
                        <a:pt x="270" y="66"/>
                      </a:lnTo>
                      <a:lnTo>
                        <a:pt x="270" y="60"/>
                      </a:lnTo>
                      <a:lnTo>
                        <a:pt x="276" y="54"/>
                      </a:lnTo>
                      <a:lnTo>
                        <a:pt x="276" y="48"/>
                      </a:lnTo>
                      <a:lnTo>
                        <a:pt x="276" y="42"/>
                      </a:lnTo>
                      <a:lnTo>
                        <a:pt x="282" y="36"/>
                      </a:lnTo>
                      <a:lnTo>
                        <a:pt x="282" y="30"/>
                      </a:lnTo>
                      <a:lnTo>
                        <a:pt x="282" y="24"/>
                      </a:lnTo>
                      <a:lnTo>
                        <a:pt x="288" y="24"/>
                      </a:lnTo>
                      <a:lnTo>
                        <a:pt x="288" y="18"/>
                      </a:lnTo>
                      <a:lnTo>
                        <a:pt x="288" y="12"/>
                      </a:lnTo>
                      <a:lnTo>
                        <a:pt x="294" y="12"/>
                      </a:lnTo>
                      <a:lnTo>
                        <a:pt x="294" y="6"/>
                      </a:lnTo>
                      <a:lnTo>
                        <a:pt x="300" y="6"/>
                      </a:lnTo>
                      <a:lnTo>
                        <a:pt x="300" y="0"/>
                      </a:lnTo>
                      <a:lnTo>
                        <a:pt x="306" y="0"/>
                      </a:lnTo>
                      <a:lnTo>
                        <a:pt x="306" y="6"/>
                      </a:lnTo>
                      <a:lnTo>
                        <a:pt x="312" y="6"/>
                      </a:lnTo>
                      <a:lnTo>
                        <a:pt x="318" y="12"/>
                      </a:lnTo>
                      <a:lnTo>
                        <a:pt x="318" y="18"/>
                      </a:lnTo>
                      <a:lnTo>
                        <a:pt x="324" y="18"/>
                      </a:lnTo>
                      <a:lnTo>
                        <a:pt x="324" y="24"/>
                      </a:lnTo>
                      <a:lnTo>
                        <a:pt x="324" y="30"/>
                      </a:lnTo>
                      <a:lnTo>
                        <a:pt x="330" y="30"/>
                      </a:lnTo>
                      <a:lnTo>
                        <a:pt x="330" y="36"/>
                      </a:lnTo>
                      <a:lnTo>
                        <a:pt x="330" y="42"/>
                      </a:lnTo>
                      <a:lnTo>
                        <a:pt x="330" y="48"/>
                      </a:lnTo>
                      <a:lnTo>
                        <a:pt x="336" y="54"/>
                      </a:lnTo>
                      <a:lnTo>
                        <a:pt x="336" y="60"/>
                      </a:lnTo>
                      <a:lnTo>
                        <a:pt x="336" y="66"/>
                      </a:lnTo>
                      <a:lnTo>
                        <a:pt x="336" y="72"/>
                      </a:lnTo>
                      <a:lnTo>
                        <a:pt x="342" y="72"/>
                      </a:lnTo>
                      <a:lnTo>
                        <a:pt x="342" y="78"/>
                      </a:lnTo>
                      <a:lnTo>
                        <a:pt x="342" y="84"/>
                      </a:lnTo>
                      <a:lnTo>
                        <a:pt x="342" y="90"/>
                      </a:lnTo>
                      <a:lnTo>
                        <a:pt x="342" y="96"/>
                      </a:lnTo>
                      <a:lnTo>
                        <a:pt x="348" y="102"/>
                      </a:lnTo>
                      <a:lnTo>
                        <a:pt x="348" y="108"/>
                      </a:lnTo>
                      <a:lnTo>
                        <a:pt x="348" y="114"/>
                      </a:lnTo>
                      <a:lnTo>
                        <a:pt x="348" y="120"/>
                      </a:lnTo>
                      <a:lnTo>
                        <a:pt x="354" y="126"/>
                      </a:lnTo>
                      <a:lnTo>
                        <a:pt x="354" y="132"/>
                      </a:lnTo>
                      <a:lnTo>
                        <a:pt x="354" y="144"/>
                      </a:lnTo>
                      <a:lnTo>
                        <a:pt x="354" y="150"/>
                      </a:lnTo>
                      <a:lnTo>
                        <a:pt x="354" y="156"/>
                      </a:lnTo>
                      <a:lnTo>
                        <a:pt x="360" y="156"/>
                      </a:lnTo>
                      <a:lnTo>
                        <a:pt x="360" y="162"/>
                      </a:lnTo>
                      <a:lnTo>
                        <a:pt x="360" y="168"/>
                      </a:lnTo>
                      <a:lnTo>
                        <a:pt x="360" y="174"/>
                      </a:lnTo>
                      <a:lnTo>
                        <a:pt x="360" y="180"/>
                      </a:lnTo>
                      <a:lnTo>
                        <a:pt x="360" y="186"/>
                      </a:lnTo>
                      <a:lnTo>
                        <a:pt x="366" y="192"/>
                      </a:lnTo>
                      <a:lnTo>
                        <a:pt x="366" y="198"/>
                      </a:lnTo>
                      <a:lnTo>
                        <a:pt x="366" y="204"/>
                      </a:lnTo>
                      <a:lnTo>
                        <a:pt x="366" y="210"/>
                      </a:lnTo>
                      <a:lnTo>
                        <a:pt x="366" y="216"/>
                      </a:lnTo>
                      <a:lnTo>
                        <a:pt x="372" y="222"/>
                      </a:lnTo>
                      <a:lnTo>
                        <a:pt x="372" y="228"/>
                      </a:lnTo>
                      <a:lnTo>
                        <a:pt x="372" y="234"/>
                      </a:lnTo>
                      <a:lnTo>
                        <a:pt x="372" y="240"/>
                      </a:lnTo>
                      <a:lnTo>
                        <a:pt x="372" y="246"/>
                      </a:lnTo>
                      <a:lnTo>
                        <a:pt x="378" y="246"/>
                      </a:lnTo>
                      <a:lnTo>
                        <a:pt x="378" y="252"/>
                      </a:lnTo>
                      <a:lnTo>
                        <a:pt x="378" y="258"/>
                      </a:lnTo>
                      <a:lnTo>
                        <a:pt x="378" y="264"/>
                      </a:lnTo>
                      <a:lnTo>
                        <a:pt x="378" y="270"/>
                      </a:lnTo>
                      <a:lnTo>
                        <a:pt x="384" y="276"/>
                      </a:lnTo>
                      <a:lnTo>
                        <a:pt x="384" y="282"/>
                      </a:lnTo>
                      <a:lnTo>
                        <a:pt x="384" y="288"/>
                      </a:lnTo>
                      <a:lnTo>
                        <a:pt x="384" y="294"/>
                      </a:lnTo>
                      <a:lnTo>
                        <a:pt x="384" y="300"/>
                      </a:lnTo>
                      <a:lnTo>
                        <a:pt x="390" y="306"/>
                      </a:lnTo>
                      <a:lnTo>
                        <a:pt x="390" y="312"/>
                      </a:lnTo>
                      <a:lnTo>
                        <a:pt x="390" y="318"/>
                      </a:lnTo>
                      <a:lnTo>
                        <a:pt x="390" y="324"/>
                      </a:lnTo>
                      <a:lnTo>
                        <a:pt x="390" y="330"/>
                      </a:lnTo>
                      <a:lnTo>
                        <a:pt x="396" y="336"/>
                      </a:lnTo>
                      <a:lnTo>
                        <a:pt x="396" y="342"/>
                      </a:lnTo>
                      <a:lnTo>
                        <a:pt x="396" y="348"/>
                      </a:lnTo>
                      <a:lnTo>
                        <a:pt x="396" y="354"/>
                      </a:lnTo>
                      <a:lnTo>
                        <a:pt x="396" y="360"/>
                      </a:lnTo>
                      <a:lnTo>
                        <a:pt x="402" y="366"/>
                      </a:lnTo>
                      <a:lnTo>
                        <a:pt x="402" y="372"/>
                      </a:lnTo>
                      <a:lnTo>
                        <a:pt x="402" y="378"/>
                      </a:lnTo>
                      <a:lnTo>
                        <a:pt x="402" y="384"/>
                      </a:lnTo>
                      <a:lnTo>
                        <a:pt x="408" y="390"/>
                      </a:lnTo>
                      <a:lnTo>
                        <a:pt x="408" y="396"/>
                      </a:lnTo>
                      <a:lnTo>
                        <a:pt x="408" y="402"/>
                      </a:lnTo>
                      <a:lnTo>
                        <a:pt x="408" y="408"/>
                      </a:lnTo>
                      <a:lnTo>
                        <a:pt x="408" y="414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14" y="426"/>
                      </a:lnTo>
                      <a:lnTo>
                        <a:pt x="414" y="432"/>
                      </a:lnTo>
                      <a:lnTo>
                        <a:pt x="414" y="438"/>
                      </a:lnTo>
                      <a:lnTo>
                        <a:pt x="420" y="438"/>
                      </a:lnTo>
                      <a:lnTo>
                        <a:pt x="420" y="444"/>
                      </a:lnTo>
                      <a:lnTo>
                        <a:pt x="420" y="450"/>
                      </a:lnTo>
                      <a:lnTo>
                        <a:pt x="420" y="456"/>
                      </a:lnTo>
                      <a:lnTo>
                        <a:pt x="420" y="462"/>
                      </a:lnTo>
                      <a:lnTo>
                        <a:pt x="426" y="462"/>
                      </a:lnTo>
                      <a:lnTo>
                        <a:pt x="426" y="468"/>
                      </a:lnTo>
                      <a:lnTo>
                        <a:pt x="426" y="474"/>
                      </a:lnTo>
                      <a:lnTo>
                        <a:pt x="426" y="480"/>
                      </a:lnTo>
                      <a:lnTo>
                        <a:pt x="426" y="486"/>
                      </a:lnTo>
                      <a:lnTo>
                        <a:pt x="432" y="486"/>
                      </a:lnTo>
                      <a:lnTo>
                        <a:pt x="432" y="492"/>
                      </a:lnTo>
                      <a:lnTo>
                        <a:pt x="432" y="498"/>
                      </a:lnTo>
                      <a:lnTo>
                        <a:pt x="432" y="504"/>
                      </a:lnTo>
                      <a:lnTo>
                        <a:pt x="432" y="510"/>
                      </a:lnTo>
                      <a:lnTo>
                        <a:pt x="438" y="510"/>
                      </a:lnTo>
                      <a:lnTo>
                        <a:pt x="438" y="516"/>
                      </a:lnTo>
                      <a:lnTo>
                        <a:pt x="438" y="522"/>
                      </a:lnTo>
                      <a:lnTo>
                        <a:pt x="438" y="528"/>
                      </a:lnTo>
                      <a:lnTo>
                        <a:pt x="444" y="534"/>
                      </a:lnTo>
                      <a:lnTo>
                        <a:pt x="444" y="540"/>
                      </a:lnTo>
                      <a:lnTo>
                        <a:pt x="444" y="546"/>
                      </a:lnTo>
                      <a:lnTo>
                        <a:pt x="444" y="552"/>
                      </a:lnTo>
                      <a:lnTo>
                        <a:pt x="450" y="552"/>
                      </a:lnTo>
                      <a:lnTo>
                        <a:pt x="450" y="558"/>
                      </a:lnTo>
                      <a:lnTo>
                        <a:pt x="450" y="564"/>
                      </a:lnTo>
                      <a:lnTo>
                        <a:pt x="450" y="570"/>
                      </a:lnTo>
                      <a:lnTo>
                        <a:pt x="456" y="576"/>
                      </a:lnTo>
                      <a:lnTo>
                        <a:pt x="456" y="582"/>
                      </a:lnTo>
                      <a:lnTo>
                        <a:pt x="456" y="588"/>
                      </a:lnTo>
                      <a:lnTo>
                        <a:pt x="456" y="594"/>
                      </a:lnTo>
                      <a:lnTo>
                        <a:pt x="462" y="594"/>
                      </a:lnTo>
                      <a:lnTo>
                        <a:pt x="462" y="600"/>
                      </a:lnTo>
                      <a:lnTo>
                        <a:pt x="462" y="606"/>
                      </a:lnTo>
                      <a:lnTo>
                        <a:pt x="462" y="612"/>
                      </a:lnTo>
                      <a:lnTo>
                        <a:pt x="468" y="618"/>
                      </a:lnTo>
                      <a:lnTo>
                        <a:pt x="468" y="624"/>
                      </a:lnTo>
                      <a:lnTo>
                        <a:pt x="468" y="630"/>
                      </a:lnTo>
                      <a:lnTo>
                        <a:pt x="474" y="636"/>
                      </a:lnTo>
                      <a:lnTo>
                        <a:pt x="474" y="642"/>
                      </a:lnTo>
                      <a:lnTo>
                        <a:pt x="474" y="648"/>
                      </a:lnTo>
                      <a:lnTo>
                        <a:pt x="474" y="654"/>
                      </a:lnTo>
                      <a:lnTo>
                        <a:pt x="480" y="654"/>
                      </a:lnTo>
                      <a:lnTo>
                        <a:pt x="480" y="660"/>
                      </a:lnTo>
                      <a:lnTo>
                        <a:pt x="480" y="666"/>
                      </a:lnTo>
                      <a:lnTo>
                        <a:pt x="480" y="672"/>
                      </a:lnTo>
                      <a:lnTo>
                        <a:pt x="486" y="672"/>
                      </a:lnTo>
                      <a:lnTo>
                        <a:pt x="486" y="678"/>
                      </a:lnTo>
                      <a:lnTo>
                        <a:pt x="486" y="684"/>
                      </a:lnTo>
                      <a:lnTo>
                        <a:pt x="486" y="690"/>
                      </a:lnTo>
                      <a:lnTo>
                        <a:pt x="492" y="690"/>
                      </a:lnTo>
                      <a:lnTo>
                        <a:pt x="492" y="696"/>
                      </a:lnTo>
                      <a:lnTo>
                        <a:pt x="492" y="702"/>
                      </a:lnTo>
                      <a:lnTo>
                        <a:pt x="498" y="708"/>
                      </a:lnTo>
                      <a:lnTo>
                        <a:pt x="498" y="714"/>
                      </a:lnTo>
                      <a:lnTo>
                        <a:pt x="498" y="720"/>
                      </a:lnTo>
                      <a:lnTo>
                        <a:pt x="504" y="720"/>
                      </a:lnTo>
                      <a:lnTo>
                        <a:pt x="504" y="726"/>
                      </a:lnTo>
                      <a:lnTo>
                        <a:pt x="504" y="732"/>
                      </a:lnTo>
                      <a:lnTo>
                        <a:pt x="510" y="732"/>
                      </a:lnTo>
                      <a:lnTo>
                        <a:pt x="510" y="738"/>
                      </a:lnTo>
                      <a:lnTo>
                        <a:pt x="510" y="744"/>
                      </a:lnTo>
                      <a:lnTo>
                        <a:pt x="516" y="744"/>
                      </a:lnTo>
                      <a:lnTo>
                        <a:pt x="516" y="750"/>
                      </a:lnTo>
                      <a:lnTo>
                        <a:pt x="522" y="756"/>
                      </a:lnTo>
                      <a:lnTo>
                        <a:pt x="522" y="762"/>
                      </a:lnTo>
                      <a:lnTo>
                        <a:pt x="528" y="762"/>
                      </a:lnTo>
                      <a:lnTo>
                        <a:pt x="528" y="768"/>
                      </a:lnTo>
                      <a:lnTo>
                        <a:pt x="534" y="768"/>
                      </a:lnTo>
                      <a:lnTo>
                        <a:pt x="534" y="774"/>
                      </a:lnTo>
                      <a:lnTo>
                        <a:pt x="540" y="774"/>
                      </a:lnTo>
                      <a:lnTo>
                        <a:pt x="540" y="780"/>
                      </a:lnTo>
                      <a:lnTo>
                        <a:pt x="546" y="780"/>
                      </a:lnTo>
                      <a:lnTo>
                        <a:pt x="552" y="780"/>
                      </a:lnTo>
                      <a:lnTo>
                        <a:pt x="552" y="786"/>
                      </a:lnTo>
                      <a:lnTo>
                        <a:pt x="558" y="786"/>
                      </a:lnTo>
                      <a:lnTo>
                        <a:pt x="564" y="786"/>
                      </a:lnTo>
                      <a:lnTo>
                        <a:pt x="570" y="786"/>
                      </a:lnTo>
                      <a:lnTo>
                        <a:pt x="576" y="780"/>
                      </a:lnTo>
                      <a:lnTo>
                        <a:pt x="582" y="780"/>
                      </a:lnTo>
                      <a:lnTo>
                        <a:pt x="588" y="780"/>
                      </a:lnTo>
                      <a:lnTo>
                        <a:pt x="588" y="774"/>
                      </a:lnTo>
                      <a:lnTo>
                        <a:pt x="594" y="774"/>
                      </a:lnTo>
                      <a:lnTo>
                        <a:pt x="600" y="774"/>
                      </a:lnTo>
                      <a:lnTo>
                        <a:pt x="600" y="768"/>
                      </a:lnTo>
                      <a:lnTo>
                        <a:pt x="606" y="768"/>
                      </a:lnTo>
                      <a:lnTo>
                        <a:pt x="612" y="768"/>
                      </a:lnTo>
                      <a:lnTo>
                        <a:pt x="612" y="762"/>
                      </a:lnTo>
                      <a:lnTo>
                        <a:pt x="618" y="762"/>
                      </a:lnTo>
                      <a:lnTo>
                        <a:pt x="618" y="756"/>
                      </a:lnTo>
                      <a:lnTo>
                        <a:pt x="624" y="756"/>
                      </a:lnTo>
                      <a:lnTo>
                        <a:pt x="630" y="756"/>
                      </a:lnTo>
                      <a:lnTo>
                        <a:pt x="630" y="750"/>
                      </a:lnTo>
                      <a:lnTo>
                        <a:pt x="636" y="750"/>
                      </a:lnTo>
                      <a:lnTo>
                        <a:pt x="636" y="744"/>
                      </a:lnTo>
                      <a:lnTo>
                        <a:pt x="642" y="744"/>
                      </a:lnTo>
                      <a:lnTo>
                        <a:pt x="642" y="738"/>
                      </a:lnTo>
                      <a:lnTo>
                        <a:pt x="648" y="738"/>
                      </a:lnTo>
                      <a:lnTo>
                        <a:pt x="648" y="732"/>
                      </a:lnTo>
                      <a:lnTo>
                        <a:pt x="654" y="732"/>
                      </a:lnTo>
                      <a:lnTo>
                        <a:pt x="654" y="726"/>
                      </a:lnTo>
                      <a:lnTo>
                        <a:pt x="660" y="726"/>
                      </a:lnTo>
                      <a:lnTo>
                        <a:pt x="660" y="720"/>
                      </a:lnTo>
                      <a:lnTo>
                        <a:pt x="666" y="720"/>
                      </a:lnTo>
                      <a:lnTo>
                        <a:pt x="666" y="714"/>
                      </a:lnTo>
                      <a:lnTo>
                        <a:pt x="672" y="714"/>
                      </a:lnTo>
                      <a:lnTo>
                        <a:pt x="672" y="708"/>
                      </a:lnTo>
                      <a:lnTo>
                        <a:pt x="678" y="708"/>
                      </a:lnTo>
                      <a:lnTo>
                        <a:pt x="678" y="702"/>
                      </a:lnTo>
                      <a:lnTo>
                        <a:pt x="684" y="702"/>
                      </a:lnTo>
                      <a:lnTo>
                        <a:pt x="684" y="696"/>
                      </a:lnTo>
                      <a:lnTo>
                        <a:pt x="690" y="696"/>
                      </a:lnTo>
                      <a:lnTo>
                        <a:pt x="690" y="690"/>
                      </a:lnTo>
                      <a:lnTo>
                        <a:pt x="690" y="684"/>
                      </a:lnTo>
                      <a:lnTo>
                        <a:pt x="696" y="684"/>
                      </a:lnTo>
                      <a:lnTo>
                        <a:pt x="696" y="678"/>
                      </a:lnTo>
                      <a:lnTo>
                        <a:pt x="702" y="678"/>
                      </a:lnTo>
                      <a:lnTo>
                        <a:pt x="702" y="672"/>
                      </a:lnTo>
                      <a:lnTo>
                        <a:pt x="708" y="672"/>
                      </a:lnTo>
                      <a:lnTo>
                        <a:pt x="708" y="666"/>
                      </a:lnTo>
                      <a:lnTo>
                        <a:pt x="708" y="660"/>
                      </a:lnTo>
                      <a:lnTo>
                        <a:pt x="714" y="660"/>
                      </a:lnTo>
                      <a:lnTo>
                        <a:pt x="714" y="654"/>
                      </a:lnTo>
                      <a:lnTo>
                        <a:pt x="720" y="654"/>
                      </a:lnTo>
                      <a:lnTo>
                        <a:pt x="720" y="648"/>
                      </a:lnTo>
                      <a:lnTo>
                        <a:pt x="720" y="642"/>
                      </a:lnTo>
                      <a:lnTo>
                        <a:pt x="726" y="642"/>
                      </a:lnTo>
                      <a:lnTo>
                        <a:pt x="726" y="636"/>
                      </a:lnTo>
                      <a:lnTo>
                        <a:pt x="732" y="636"/>
                      </a:lnTo>
                      <a:lnTo>
                        <a:pt x="732" y="630"/>
                      </a:lnTo>
                      <a:lnTo>
                        <a:pt x="732" y="624"/>
                      </a:lnTo>
                      <a:lnTo>
                        <a:pt x="738" y="624"/>
                      </a:lnTo>
                      <a:lnTo>
                        <a:pt x="738" y="618"/>
                      </a:lnTo>
                      <a:lnTo>
                        <a:pt x="744" y="612"/>
                      </a:lnTo>
                      <a:lnTo>
                        <a:pt x="744" y="606"/>
                      </a:lnTo>
                      <a:lnTo>
                        <a:pt x="750" y="606"/>
                      </a:lnTo>
                      <a:lnTo>
                        <a:pt x="750" y="600"/>
                      </a:lnTo>
                      <a:lnTo>
                        <a:pt x="750" y="594"/>
                      </a:lnTo>
                      <a:lnTo>
                        <a:pt x="756" y="594"/>
                      </a:lnTo>
                      <a:lnTo>
                        <a:pt x="756" y="588"/>
                      </a:lnTo>
                      <a:lnTo>
                        <a:pt x="756" y="582"/>
                      </a:lnTo>
                      <a:lnTo>
                        <a:pt x="762" y="582"/>
                      </a:lnTo>
                      <a:lnTo>
                        <a:pt x="762" y="576"/>
                      </a:lnTo>
                      <a:lnTo>
                        <a:pt x="768" y="570"/>
                      </a:lnTo>
                      <a:lnTo>
                        <a:pt x="768" y="564"/>
                      </a:lnTo>
                      <a:lnTo>
                        <a:pt x="774" y="558"/>
                      </a:lnTo>
                      <a:lnTo>
                        <a:pt x="774" y="552"/>
                      </a:lnTo>
                      <a:lnTo>
                        <a:pt x="780" y="546"/>
                      </a:lnTo>
                      <a:lnTo>
                        <a:pt x="780" y="540"/>
                      </a:lnTo>
                      <a:lnTo>
                        <a:pt x="786" y="540"/>
                      </a:lnTo>
                      <a:lnTo>
                        <a:pt x="786" y="534"/>
                      </a:lnTo>
                      <a:lnTo>
                        <a:pt x="786" y="528"/>
                      </a:lnTo>
                      <a:lnTo>
                        <a:pt x="792" y="528"/>
                      </a:lnTo>
                      <a:lnTo>
                        <a:pt x="792" y="522"/>
                      </a:lnTo>
                      <a:lnTo>
                        <a:pt x="792" y="516"/>
                      </a:lnTo>
                      <a:lnTo>
                        <a:pt x="798" y="516"/>
                      </a:lnTo>
                      <a:lnTo>
                        <a:pt x="798" y="510"/>
                      </a:lnTo>
                      <a:lnTo>
                        <a:pt x="798" y="504"/>
                      </a:lnTo>
                      <a:lnTo>
                        <a:pt x="804" y="504"/>
                      </a:lnTo>
                      <a:lnTo>
                        <a:pt x="804" y="498"/>
                      </a:lnTo>
                      <a:lnTo>
                        <a:pt x="804" y="492"/>
                      </a:lnTo>
                      <a:lnTo>
                        <a:pt x="810" y="486"/>
                      </a:lnTo>
                      <a:lnTo>
                        <a:pt x="810" y="480"/>
                      </a:lnTo>
                      <a:lnTo>
                        <a:pt x="810" y="474"/>
                      </a:lnTo>
                      <a:lnTo>
                        <a:pt x="816" y="474"/>
                      </a:lnTo>
                      <a:lnTo>
                        <a:pt x="816" y="468"/>
                      </a:lnTo>
                      <a:lnTo>
                        <a:pt x="816" y="462"/>
                      </a:lnTo>
                      <a:lnTo>
                        <a:pt x="822" y="462"/>
                      </a:lnTo>
                      <a:lnTo>
                        <a:pt x="822" y="456"/>
                      </a:lnTo>
                      <a:lnTo>
                        <a:pt x="822" y="450"/>
                      </a:lnTo>
                      <a:lnTo>
                        <a:pt x="828" y="450"/>
                      </a:lnTo>
                      <a:lnTo>
                        <a:pt x="828" y="444"/>
                      </a:lnTo>
                      <a:lnTo>
                        <a:pt x="828" y="438"/>
                      </a:lnTo>
                      <a:lnTo>
                        <a:pt x="834" y="432"/>
                      </a:lnTo>
                      <a:lnTo>
                        <a:pt x="834" y="426"/>
                      </a:lnTo>
                      <a:lnTo>
                        <a:pt x="834" y="420"/>
                      </a:lnTo>
                      <a:lnTo>
                        <a:pt x="840" y="420"/>
                      </a:lnTo>
                      <a:lnTo>
                        <a:pt x="840" y="414"/>
                      </a:lnTo>
                      <a:lnTo>
                        <a:pt x="840" y="408"/>
                      </a:lnTo>
                      <a:lnTo>
                        <a:pt x="846" y="408"/>
                      </a:lnTo>
                      <a:lnTo>
                        <a:pt x="846" y="402"/>
                      </a:lnTo>
                      <a:lnTo>
                        <a:pt x="846" y="396"/>
                      </a:lnTo>
                      <a:lnTo>
                        <a:pt x="852" y="390"/>
                      </a:lnTo>
                      <a:lnTo>
                        <a:pt x="852" y="384"/>
                      </a:lnTo>
                      <a:lnTo>
                        <a:pt x="852" y="378"/>
                      </a:lnTo>
                      <a:lnTo>
                        <a:pt x="858" y="378"/>
                      </a:lnTo>
                      <a:lnTo>
                        <a:pt x="858" y="372"/>
                      </a:lnTo>
                      <a:lnTo>
                        <a:pt x="858" y="366"/>
                      </a:lnTo>
                      <a:lnTo>
                        <a:pt x="864" y="360"/>
                      </a:lnTo>
                      <a:lnTo>
                        <a:pt x="864" y="354"/>
                      </a:lnTo>
                      <a:lnTo>
                        <a:pt x="864" y="348"/>
                      </a:lnTo>
                      <a:lnTo>
                        <a:pt x="870" y="342"/>
                      </a:lnTo>
                      <a:lnTo>
                        <a:pt x="870" y="336"/>
                      </a:lnTo>
                      <a:lnTo>
                        <a:pt x="870" y="330"/>
                      </a:lnTo>
                      <a:lnTo>
                        <a:pt x="876" y="330"/>
                      </a:lnTo>
                      <a:lnTo>
                        <a:pt x="876" y="324"/>
                      </a:lnTo>
                      <a:lnTo>
                        <a:pt x="876" y="318"/>
                      </a:lnTo>
                      <a:lnTo>
                        <a:pt x="876" y="312"/>
                      </a:lnTo>
                      <a:lnTo>
                        <a:pt x="882" y="312"/>
                      </a:lnTo>
                      <a:lnTo>
                        <a:pt x="882" y="306"/>
                      </a:lnTo>
                      <a:lnTo>
                        <a:pt x="882" y="300"/>
                      </a:lnTo>
                      <a:lnTo>
                        <a:pt x="888" y="294"/>
                      </a:lnTo>
                      <a:lnTo>
                        <a:pt x="888" y="288"/>
                      </a:lnTo>
                      <a:lnTo>
                        <a:pt x="888" y="282"/>
                      </a:lnTo>
                      <a:lnTo>
                        <a:pt x="894" y="276"/>
                      </a:lnTo>
                      <a:lnTo>
                        <a:pt x="894" y="270"/>
                      </a:lnTo>
                      <a:lnTo>
                        <a:pt x="894" y="264"/>
                      </a:lnTo>
                      <a:lnTo>
                        <a:pt x="900" y="264"/>
                      </a:lnTo>
                      <a:lnTo>
                        <a:pt x="900" y="258"/>
                      </a:lnTo>
                      <a:lnTo>
                        <a:pt x="900" y="252"/>
                      </a:lnTo>
                      <a:lnTo>
                        <a:pt x="900" y="246"/>
                      </a:lnTo>
                      <a:lnTo>
                        <a:pt x="906" y="246"/>
                      </a:lnTo>
                      <a:lnTo>
                        <a:pt x="906" y="240"/>
                      </a:lnTo>
                      <a:lnTo>
                        <a:pt x="906" y="234"/>
                      </a:lnTo>
                      <a:lnTo>
                        <a:pt x="906" y="228"/>
                      </a:lnTo>
                      <a:lnTo>
                        <a:pt x="912" y="228"/>
                      </a:lnTo>
                      <a:lnTo>
                        <a:pt x="912" y="222"/>
                      </a:lnTo>
                      <a:lnTo>
                        <a:pt x="912" y="216"/>
                      </a:lnTo>
                      <a:lnTo>
                        <a:pt x="912" y="210"/>
                      </a:lnTo>
                      <a:lnTo>
                        <a:pt x="918" y="204"/>
                      </a:lnTo>
                      <a:lnTo>
                        <a:pt x="918" y="198"/>
                      </a:lnTo>
                      <a:lnTo>
                        <a:pt x="918" y="192"/>
                      </a:lnTo>
                      <a:lnTo>
                        <a:pt x="924" y="186"/>
                      </a:lnTo>
                      <a:lnTo>
                        <a:pt x="924" y="180"/>
                      </a:lnTo>
                      <a:lnTo>
                        <a:pt x="924" y="174"/>
                      </a:lnTo>
                      <a:lnTo>
                        <a:pt x="930" y="168"/>
                      </a:lnTo>
                      <a:lnTo>
                        <a:pt x="930" y="162"/>
                      </a:lnTo>
                      <a:lnTo>
                        <a:pt x="930" y="156"/>
                      </a:lnTo>
                      <a:lnTo>
                        <a:pt x="936" y="150"/>
                      </a:lnTo>
                      <a:lnTo>
                        <a:pt x="936" y="144"/>
                      </a:lnTo>
                      <a:lnTo>
                        <a:pt x="936" y="138"/>
                      </a:lnTo>
                      <a:lnTo>
                        <a:pt x="942" y="126"/>
                      </a:lnTo>
                      <a:lnTo>
                        <a:pt x="942" y="120"/>
                      </a:lnTo>
                      <a:lnTo>
                        <a:pt x="942" y="114"/>
                      </a:lnTo>
                      <a:lnTo>
                        <a:pt x="948" y="114"/>
                      </a:lnTo>
                      <a:lnTo>
                        <a:pt x="948" y="108"/>
                      </a:lnTo>
                      <a:lnTo>
                        <a:pt x="948" y="102"/>
                      </a:lnTo>
                      <a:lnTo>
                        <a:pt x="948" y="96"/>
                      </a:lnTo>
                      <a:lnTo>
                        <a:pt x="954" y="96"/>
                      </a:lnTo>
                      <a:lnTo>
                        <a:pt x="954" y="90"/>
                      </a:lnTo>
                      <a:lnTo>
                        <a:pt x="954" y="84"/>
                      </a:lnTo>
                      <a:lnTo>
                        <a:pt x="954" y="78"/>
                      </a:lnTo>
                      <a:lnTo>
                        <a:pt x="954" y="72"/>
                      </a:lnTo>
                      <a:lnTo>
                        <a:pt x="960" y="72"/>
                      </a:lnTo>
                      <a:lnTo>
                        <a:pt x="960" y="66"/>
                      </a:lnTo>
                      <a:lnTo>
                        <a:pt x="960" y="60"/>
                      </a:lnTo>
                      <a:lnTo>
                        <a:pt x="966" y="54"/>
                      </a:lnTo>
                      <a:lnTo>
                        <a:pt x="966" y="48"/>
                      </a:lnTo>
                      <a:lnTo>
                        <a:pt x="972" y="42"/>
                      </a:lnTo>
                      <a:lnTo>
                        <a:pt x="972" y="36"/>
                      </a:lnTo>
                      <a:lnTo>
                        <a:pt x="978" y="36"/>
                      </a:lnTo>
                      <a:lnTo>
                        <a:pt x="978" y="30"/>
                      </a:lnTo>
                      <a:lnTo>
                        <a:pt x="984" y="30"/>
                      </a:lnTo>
                      <a:lnTo>
                        <a:pt x="990" y="30"/>
                      </a:lnTo>
                      <a:lnTo>
                        <a:pt x="990" y="36"/>
                      </a:lnTo>
                      <a:lnTo>
                        <a:pt x="996" y="36"/>
                      </a:lnTo>
                      <a:lnTo>
                        <a:pt x="996" y="42"/>
                      </a:lnTo>
                      <a:lnTo>
                        <a:pt x="1002" y="42"/>
                      </a:lnTo>
                      <a:lnTo>
                        <a:pt x="1002" y="48"/>
                      </a:lnTo>
                      <a:lnTo>
                        <a:pt x="1002" y="54"/>
                      </a:lnTo>
                      <a:lnTo>
                        <a:pt x="1008" y="54"/>
                      </a:lnTo>
                      <a:lnTo>
                        <a:pt x="1008" y="60"/>
                      </a:lnTo>
                      <a:lnTo>
                        <a:pt x="1008" y="66"/>
                      </a:lnTo>
                      <a:lnTo>
                        <a:pt x="1014" y="72"/>
                      </a:lnTo>
                      <a:lnTo>
                        <a:pt x="1014" y="78"/>
                      </a:lnTo>
                      <a:lnTo>
                        <a:pt x="1014" y="84"/>
                      </a:lnTo>
                      <a:lnTo>
                        <a:pt x="1014" y="90"/>
                      </a:lnTo>
                      <a:lnTo>
                        <a:pt x="1020" y="90"/>
                      </a:lnTo>
                      <a:lnTo>
                        <a:pt x="1020" y="96"/>
                      </a:lnTo>
                      <a:lnTo>
                        <a:pt x="1020" y="102"/>
                      </a:lnTo>
                      <a:lnTo>
                        <a:pt x="1020" y="108"/>
                      </a:lnTo>
                      <a:lnTo>
                        <a:pt x="1026" y="114"/>
                      </a:lnTo>
                      <a:lnTo>
                        <a:pt x="1026" y="120"/>
                      </a:lnTo>
                      <a:lnTo>
                        <a:pt x="1026" y="126"/>
                      </a:lnTo>
                      <a:lnTo>
                        <a:pt x="1026" y="132"/>
                      </a:lnTo>
                      <a:lnTo>
                        <a:pt x="1026" y="138"/>
                      </a:lnTo>
                      <a:lnTo>
                        <a:pt x="1032" y="144"/>
                      </a:lnTo>
                      <a:lnTo>
                        <a:pt x="1032" y="150"/>
                      </a:lnTo>
                      <a:lnTo>
                        <a:pt x="1032" y="156"/>
                      </a:lnTo>
                      <a:lnTo>
                        <a:pt x="1032" y="162"/>
                      </a:lnTo>
                      <a:lnTo>
                        <a:pt x="1032" y="168"/>
                      </a:lnTo>
                      <a:lnTo>
                        <a:pt x="1038" y="168"/>
                      </a:lnTo>
                      <a:lnTo>
                        <a:pt x="1038" y="174"/>
                      </a:lnTo>
                      <a:lnTo>
                        <a:pt x="1038" y="180"/>
                      </a:lnTo>
                      <a:lnTo>
                        <a:pt x="1038" y="186"/>
                      </a:lnTo>
                      <a:lnTo>
                        <a:pt x="1038" y="192"/>
                      </a:lnTo>
                      <a:lnTo>
                        <a:pt x="1038" y="198"/>
                      </a:lnTo>
                      <a:lnTo>
                        <a:pt x="1044" y="198"/>
                      </a:lnTo>
                      <a:lnTo>
                        <a:pt x="1044" y="204"/>
                      </a:lnTo>
                      <a:lnTo>
                        <a:pt x="1044" y="210"/>
                      </a:lnTo>
                      <a:lnTo>
                        <a:pt x="1044" y="216"/>
                      </a:lnTo>
                      <a:lnTo>
                        <a:pt x="1044" y="222"/>
                      </a:lnTo>
                      <a:lnTo>
                        <a:pt x="1044" y="228"/>
                      </a:lnTo>
                      <a:lnTo>
                        <a:pt x="1050" y="228"/>
                      </a:lnTo>
                      <a:lnTo>
                        <a:pt x="1050" y="234"/>
                      </a:lnTo>
                      <a:lnTo>
                        <a:pt x="1050" y="240"/>
                      </a:lnTo>
                      <a:lnTo>
                        <a:pt x="1050" y="246"/>
                      </a:lnTo>
                      <a:lnTo>
                        <a:pt x="1050" y="252"/>
                      </a:lnTo>
                      <a:lnTo>
                        <a:pt x="1050" y="258"/>
                      </a:lnTo>
                      <a:lnTo>
                        <a:pt x="1056" y="258"/>
                      </a:lnTo>
                      <a:lnTo>
                        <a:pt x="1056" y="264"/>
                      </a:lnTo>
                      <a:lnTo>
                        <a:pt x="1056" y="270"/>
                      </a:lnTo>
                      <a:lnTo>
                        <a:pt x="1056" y="276"/>
                      </a:lnTo>
                      <a:lnTo>
                        <a:pt x="1056" y="282"/>
                      </a:lnTo>
                      <a:lnTo>
                        <a:pt x="1062" y="288"/>
                      </a:lnTo>
                      <a:lnTo>
                        <a:pt x="1062" y="294"/>
                      </a:lnTo>
                      <a:lnTo>
                        <a:pt x="1062" y="300"/>
                      </a:lnTo>
                      <a:lnTo>
                        <a:pt x="1062" y="306"/>
                      </a:lnTo>
                      <a:lnTo>
                        <a:pt x="1062" y="312"/>
                      </a:lnTo>
                      <a:lnTo>
                        <a:pt x="1068" y="318"/>
                      </a:lnTo>
                      <a:lnTo>
                        <a:pt x="1068" y="324"/>
                      </a:lnTo>
                      <a:lnTo>
                        <a:pt x="1068" y="330"/>
                      </a:lnTo>
                      <a:lnTo>
                        <a:pt x="1068" y="336"/>
                      </a:lnTo>
                      <a:lnTo>
                        <a:pt x="1074" y="342"/>
                      </a:lnTo>
                      <a:lnTo>
                        <a:pt x="1074" y="348"/>
                      </a:lnTo>
                      <a:lnTo>
                        <a:pt x="1074" y="354"/>
                      </a:lnTo>
                      <a:lnTo>
                        <a:pt x="1074" y="360"/>
                      </a:lnTo>
                      <a:lnTo>
                        <a:pt x="1074" y="366"/>
                      </a:lnTo>
                      <a:lnTo>
                        <a:pt x="1080" y="372"/>
                      </a:lnTo>
                      <a:lnTo>
                        <a:pt x="1080" y="378"/>
                      </a:lnTo>
                      <a:lnTo>
                        <a:pt x="1080" y="384"/>
                      </a:lnTo>
                      <a:lnTo>
                        <a:pt x="1080" y="390"/>
                      </a:lnTo>
                      <a:lnTo>
                        <a:pt x="1086" y="396"/>
                      </a:lnTo>
                      <a:lnTo>
                        <a:pt x="1086" y="402"/>
                      </a:lnTo>
                      <a:lnTo>
                        <a:pt x="1086" y="408"/>
                      </a:lnTo>
                      <a:lnTo>
                        <a:pt x="1086" y="414"/>
                      </a:lnTo>
                      <a:lnTo>
                        <a:pt x="1086" y="420"/>
                      </a:lnTo>
                      <a:lnTo>
                        <a:pt x="1092" y="426"/>
                      </a:lnTo>
                      <a:lnTo>
                        <a:pt x="1092" y="432"/>
                      </a:lnTo>
                      <a:lnTo>
                        <a:pt x="1092" y="438"/>
                      </a:lnTo>
                      <a:lnTo>
                        <a:pt x="1092" y="444"/>
                      </a:lnTo>
                      <a:lnTo>
                        <a:pt x="1098" y="450"/>
                      </a:lnTo>
                      <a:lnTo>
                        <a:pt x="1098" y="456"/>
                      </a:lnTo>
                      <a:lnTo>
                        <a:pt x="1098" y="462"/>
                      </a:lnTo>
                      <a:lnTo>
                        <a:pt x="1098" y="468"/>
                      </a:lnTo>
                      <a:lnTo>
                        <a:pt x="1104" y="474"/>
                      </a:lnTo>
                      <a:lnTo>
                        <a:pt x="1104" y="480"/>
                      </a:lnTo>
                      <a:lnTo>
                        <a:pt x="1104" y="486"/>
                      </a:lnTo>
                      <a:lnTo>
                        <a:pt x="1104" y="492"/>
                      </a:lnTo>
                      <a:lnTo>
                        <a:pt x="1110" y="498"/>
                      </a:lnTo>
                      <a:lnTo>
                        <a:pt x="1110" y="504"/>
                      </a:lnTo>
                      <a:lnTo>
                        <a:pt x="1110" y="510"/>
                      </a:lnTo>
                      <a:lnTo>
                        <a:pt x="1110" y="516"/>
                      </a:lnTo>
                      <a:lnTo>
                        <a:pt x="1116" y="522"/>
                      </a:lnTo>
                      <a:lnTo>
                        <a:pt x="1116" y="528"/>
                      </a:lnTo>
                      <a:lnTo>
                        <a:pt x="1116" y="534"/>
                      </a:lnTo>
                      <a:lnTo>
                        <a:pt x="1116" y="540"/>
                      </a:lnTo>
                      <a:lnTo>
                        <a:pt x="1122" y="540"/>
                      </a:lnTo>
                      <a:lnTo>
                        <a:pt x="1122" y="546"/>
                      </a:lnTo>
                      <a:lnTo>
                        <a:pt x="1122" y="552"/>
                      </a:lnTo>
                      <a:lnTo>
                        <a:pt x="1122" y="558"/>
                      </a:lnTo>
                      <a:lnTo>
                        <a:pt x="1128" y="564"/>
                      </a:lnTo>
                      <a:lnTo>
                        <a:pt x="1128" y="570"/>
                      </a:lnTo>
                      <a:lnTo>
                        <a:pt x="1128" y="576"/>
                      </a:lnTo>
                      <a:lnTo>
                        <a:pt x="1128" y="582"/>
                      </a:lnTo>
                      <a:lnTo>
                        <a:pt x="1134" y="582"/>
                      </a:lnTo>
                      <a:lnTo>
                        <a:pt x="1134" y="588"/>
                      </a:lnTo>
                      <a:lnTo>
                        <a:pt x="1134" y="594"/>
                      </a:lnTo>
                      <a:lnTo>
                        <a:pt x="1134" y="600"/>
                      </a:lnTo>
                      <a:lnTo>
                        <a:pt x="1140" y="606"/>
                      </a:lnTo>
                      <a:lnTo>
                        <a:pt x="1140" y="612"/>
                      </a:lnTo>
                      <a:lnTo>
                        <a:pt x="1140" y="618"/>
                      </a:lnTo>
                      <a:lnTo>
                        <a:pt x="1146" y="624"/>
                      </a:lnTo>
                      <a:lnTo>
                        <a:pt x="1146" y="630"/>
                      </a:lnTo>
                      <a:lnTo>
                        <a:pt x="1146" y="636"/>
                      </a:lnTo>
                      <a:lnTo>
                        <a:pt x="1152" y="642"/>
                      </a:lnTo>
                      <a:lnTo>
                        <a:pt x="1152" y="648"/>
                      </a:lnTo>
                      <a:lnTo>
                        <a:pt x="1152" y="654"/>
                      </a:lnTo>
                      <a:lnTo>
                        <a:pt x="1158" y="660"/>
                      </a:lnTo>
                      <a:lnTo>
                        <a:pt x="1158" y="666"/>
                      </a:lnTo>
                      <a:lnTo>
                        <a:pt x="1158" y="672"/>
                      </a:lnTo>
                      <a:lnTo>
                        <a:pt x="1164" y="678"/>
                      </a:lnTo>
                      <a:lnTo>
                        <a:pt x="1164" y="684"/>
                      </a:lnTo>
                      <a:lnTo>
                        <a:pt x="1164" y="690"/>
                      </a:lnTo>
                      <a:lnTo>
                        <a:pt x="1164" y="696"/>
                      </a:lnTo>
                      <a:lnTo>
                        <a:pt x="1170" y="696"/>
                      </a:lnTo>
                      <a:lnTo>
                        <a:pt x="1170" y="702"/>
                      </a:lnTo>
                      <a:lnTo>
                        <a:pt x="1170" y="708"/>
                      </a:lnTo>
                      <a:lnTo>
                        <a:pt x="1176" y="714"/>
                      </a:lnTo>
                      <a:lnTo>
                        <a:pt x="1176" y="720"/>
                      </a:lnTo>
                      <a:lnTo>
                        <a:pt x="1176" y="726"/>
                      </a:lnTo>
                      <a:lnTo>
                        <a:pt x="1182" y="726"/>
                      </a:lnTo>
                      <a:lnTo>
                        <a:pt x="1182" y="732"/>
                      </a:lnTo>
                      <a:lnTo>
                        <a:pt x="1182" y="738"/>
                      </a:lnTo>
                      <a:lnTo>
                        <a:pt x="1188" y="738"/>
                      </a:lnTo>
                      <a:lnTo>
                        <a:pt x="1188" y="744"/>
                      </a:lnTo>
                      <a:lnTo>
                        <a:pt x="1188" y="750"/>
                      </a:lnTo>
                      <a:lnTo>
                        <a:pt x="1194" y="750"/>
                      </a:lnTo>
                      <a:lnTo>
                        <a:pt x="1194" y="756"/>
                      </a:lnTo>
                      <a:lnTo>
                        <a:pt x="1194" y="762"/>
                      </a:lnTo>
                      <a:lnTo>
                        <a:pt x="1200" y="762"/>
                      </a:lnTo>
                      <a:lnTo>
                        <a:pt x="1200" y="768"/>
                      </a:lnTo>
                      <a:lnTo>
                        <a:pt x="1206" y="768"/>
                      </a:lnTo>
                      <a:lnTo>
                        <a:pt x="1206" y="774"/>
                      </a:lnTo>
                      <a:lnTo>
                        <a:pt x="1212" y="774"/>
                      </a:lnTo>
                      <a:lnTo>
                        <a:pt x="1212" y="780"/>
                      </a:lnTo>
                      <a:lnTo>
                        <a:pt x="1218" y="780"/>
                      </a:lnTo>
                      <a:lnTo>
                        <a:pt x="1218" y="786"/>
                      </a:lnTo>
                      <a:lnTo>
                        <a:pt x="1224" y="786"/>
                      </a:lnTo>
                      <a:lnTo>
                        <a:pt x="1224" y="792"/>
                      </a:lnTo>
                      <a:lnTo>
                        <a:pt x="1230" y="792"/>
                      </a:lnTo>
                      <a:lnTo>
                        <a:pt x="1236" y="792"/>
                      </a:lnTo>
                      <a:lnTo>
                        <a:pt x="1242" y="792"/>
                      </a:lnTo>
                      <a:lnTo>
                        <a:pt x="1248" y="792"/>
                      </a:lnTo>
                      <a:lnTo>
                        <a:pt x="1254" y="792"/>
                      </a:lnTo>
                      <a:lnTo>
                        <a:pt x="1260" y="792"/>
                      </a:lnTo>
                      <a:lnTo>
                        <a:pt x="1266" y="792"/>
                      </a:lnTo>
                      <a:lnTo>
                        <a:pt x="1266" y="786"/>
                      </a:lnTo>
                      <a:lnTo>
                        <a:pt x="1272" y="786"/>
                      </a:lnTo>
                      <a:lnTo>
                        <a:pt x="1278" y="786"/>
                      </a:lnTo>
                      <a:lnTo>
                        <a:pt x="1278" y="780"/>
                      </a:lnTo>
                      <a:lnTo>
                        <a:pt x="1284" y="780"/>
                      </a:lnTo>
                      <a:lnTo>
                        <a:pt x="1284" y="774"/>
                      </a:lnTo>
                      <a:lnTo>
                        <a:pt x="1290" y="774"/>
                      </a:lnTo>
                      <a:lnTo>
                        <a:pt x="1296" y="774"/>
                      </a:lnTo>
                      <a:lnTo>
                        <a:pt x="1296" y="768"/>
                      </a:lnTo>
                      <a:lnTo>
                        <a:pt x="1302" y="768"/>
                      </a:lnTo>
                      <a:lnTo>
                        <a:pt x="1302" y="762"/>
                      </a:lnTo>
                      <a:lnTo>
                        <a:pt x="1308" y="762"/>
                      </a:lnTo>
                      <a:lnTo>
                        <a:pt x="1308" y="756"/>
                      </a:lnTo>
                      <a:lnTo>
                        <a:pt x="1314" y="756"/>
                      </a:lnTo>
                      <a:lnTo>
                        <a:pt x="1320" y="750"/>
                      </a:lnTo>
                      <a:lnTo>
                        <a:pt x="1326" y="750"/>
                      </a:lnTo>
                      <a:lnTo>
                        <a:pt x="1326" y="744"/>
                      </a:lnTo>
                      <a:lnTo>
                        <a:pt x="1332" y="744"/>
                      </a:lnTo>
                      <a:lnTo>
                        <a:pt x="1332" y="738"/>
                      </a:lnTo>
                      <a:lnTo>
                        <a:pt x="1338" y="738"/>
                      </a:lnTo>
                      <a:lnTo>
                        <a:pt x="1338" y="732"/>
                      </a:lnTo>
                      <a:lnTo>
                        <a:pt x="1344" y="726"/>
                      </a:lnTo>
                      <a:lnTo>
                        <a:pt x="1350" y="720"/>
                      </a:lnTo>
                      <a:lnTo>
                        <a:pt x="1350" y="714"/>
                      </a:lnTo>
                      <a:lnTo>
                        <a:pt x="1356" y="714"/>
                      </a:lnTo>
                      <a:lnTo>
                        <a:pt x="1356" y="708"/>
                      </a:lnTo>
                      <a:lnTo>
                        <a:pt x="1362" y="708"/>
                      </a:lnTo>
                      <a:lnTo>
                        <a:pt x="1362" y="702"/>
                      </a:lnTo>
                      <a:lnTo>
                        <a:pt x="1368" y="702"/>
                      </a:lnTo>
                      <a:lnTo>
                        <a:pt x="1368" y="696"/>
                      </a:lnTo>
                      <a:lnTo>
                        <a:pt x="1368" y="690"/>
                      </a:lnTo>
                      <a:lnTo>
                        <a:pt x="1374" y="690"/>
                      </a:lnTo>
                      <a:lnTo>
                        <a:pt x="1374" y="684"/>
                      </a:lnTo>
                      <a:lnTo>
                        <a:pt x="1380" y="684"/>
                      </a:lnTo>
                      <a:lnTo>
                        <a:pt x="1380" y="678"/>
                      </a:lnTo>
                      <a:lnTo>
                        <a:pt x="1386" y="672"/>
                      </a:lnTo>
                      <a:lnTo>
                        <a:pt x="1386" y="666"/>
                      </a:lnTo>
                      <a:lnTo>
                        <a:pt x="1392" y="666"/>
                      </a:lnTo>
                      <a:lnTo>
                        <a:pt x="1392" y="660"/>
                      </a:lnTo>
                      <a:lnTo>
                        <a:pt x="1398" y="660"/>
                      </a:lnTo>
                      <a:lnTo>
                        <a:pt x="1398" y="654"/>
                      </a:lnTo>
                      <a:lnTo>
                        <a:pt x="1398" y="648"/>
                      </a:lnTo>
                      <a:lnTo>
                        <a:pt x="1404" y="648"/>
                      </a:lnTo>
                      <a:lnTo>
                        <a:pt x="1404" y="642"/>
                      </a:lnTo>
                      <a:lnTo>
                        <a:pt x="1410" y="636"/>
                      </a:lnTo>
                      <a:lnTo>
                        <a:pt x="1410" y="630"/>
                      </a:lnTo>
                      <a:lnTo>
                        <a:pt x="1416" y="630"/>
                      </a:lnTo>
                      <a:lnTo>
                        <a:pt x="1416" y="624"/>
                      </a:lnTo>
                      <a:lnTo>
                        <a:pt x="1416" y="618"/>
                      </a:lnTo>
                      <a:lnTo>
                        <a:pt x="1422" y="618"/>
                      </a:lnTo>
                      <a:lnTo>
                        <a:pt x="1422" y="612"/>
                      </a:lnTo>
                      <a:lnTo>
                        <a:pt x="1428" y="606"/>
                      </a:lnTo>
                      <a:lnTo>
                        <a:pt x="1428" y="600"/>
                      </a:lnTo>
                      <a:lnTo>
                        <a:pt x="1434" y="600"/>
                      </a:lnTo>
                      <a:lnTo>
                        <a:pt x="1434" y="594"/>
                      </a:lnTo>
                      <a:lnTo>
                        <a:pt x="1434" y="588"/>
                      </a:lnTo>
                      <a:lnTo>
                        <a:pt x="1440" y="588"/>
                      </a:lnTo>
                      <a:lnTo>
                        <a:pt x="1440" y="582"/>
                      </a:lnTo>
                      <a:lnTo>
                        <a:pt x="1440" y="576"/>
                      </a:lnTo>
                      <a:lnTo>
                        <a:pt x="1446" y="576"/>
                      </a:lnTo>
                      <a:lnTo>
                        <a:pt x="1446" y="570"/>
                      </a:lnTo>
                      <a:lnTo>
                        <a:pt x="1446" y="564"/>
                      </a:lnTo>
                      <a:lnTo>
                        <a:pt x="1452" y="564"/>
                      </a:lnTo>
                      <a:lnTo>
                        <a:pt x="1452" y="558"/>
                      </a:lnTo>
                      <a:lnTo>
                        <a:pt x="1452" y="552"/>
                      </a:lnTo>
                      <a:lnTo>
                        <a:pt x="1458" y="552"/>
                      </a:lnTo>
                      <a:lnTo>
                        <a:pt x="1458" y="546"/>
                      </a:lnTo>
                      <a:lnTo>
                        <a:pt x="1458" y="540"/>
                      </a:lnTo>
                      <a:lnTo>
                        <a:pt x="1464" y="540"/>
                      </a:lnTo>
                      <a:lnTo>
                        <a:pt x="1464" y="534"/>
                      </a:lnTo>
                      <a:lnTo>
                        <a:pt x="1464" y="528"/>
                      </a:lnTo>
                      <a:lnTo>
                        <a:pt x="1470" y="528"/>
                      </a:lnTo>
                      <a:lnTo>
                        <a:pt x="1470" y="522"/>
                      </a:lnTo>
                      <a:lnTo>
                        <a:pt x="1470" y="516"/>
                      </a:lnTo>
                      <a:lnTo>
                        <a:pt x="1476" y="516"/>
                      </a:lnTo>
                      <a:lnTo>
                        <a:pt x="1476" y="510"/>
                      </a:lnTo>
                      <a:lnTo>
                        <a:pt x="1476" y="504"/>
                      </a:lnTo>
                      <a:lnTo>
                        <a:pt x="1482" y="504"/>
                      </a:lnTo>
                      <a:lnTo>
                        <a:pt x="1482" y="498"/>
                      </a:lnTo>
                      <a:lnTo>
                        <a:pt x="1482" y="492"/>
                      </a:lnTo>
                      <a:lnTo>
                        <a:pt x="1488" y="486"/>
                      </a:lnTo>
                      <a:lnTo>
                        <a:pt x="1488" y="480"/>
                      </a:lnTo>
                      <a:lnTo>
                        <a:pt x="1494" y="474"/>
                      </a:lnTo>
                      <a:lnTo>
                        <a:pt x="1494" y="468"/>
                      </a:lnTo>
                      <a:lnTo>
                        <a:pt x="1494" y="462"/>
                      </a:lnTo>
                      <a:lnTo>
                        <a:pt x="1500" y="462"/>
                      </a:lnTo>
                      <a:lnTo>
                        <a:pt x="1500" y="456"/>
                      </a:lnTo>
                      <a:lnTo>
                        <a:pt x="1500" y="450"/>
                      </a:lnTo>
                      <a:lnTo>
                        <a:pt x="1506" y="450"/>
                      </a:lnTo>
                      <a:lnTo>
                        <a:pt x="1506" y="444"/>
                      </a:lnTo>
                      <a:lnTo>
                        <a:pt x="1506" y="438"/>
                      </a:lnTo>
                      <a:lnTo>
                        <a:pt x="1512" y="432"/>
                      </a:lnTo>
                      <a:lnTo>
                        <a:pt x="1512" y="426"/>
                      </a:lnTo>
                      <a:lnTo>
                        <a:pt x="1512" y="420"/>
                      </a:lnTo>
                      <a:lnTo>
                        <a:pt x="1518" y="420"/>
                      </a:lnTo>
                      <a:lnTo>
                        <a:pt x="1518" y="414"/>
                      </a:lnTo>
                      <a:lnTo>
                        <a:pt x="1518" y="408"/>
                      </a:lnTo>
                      <a:lnTo>
                        <a:pt x="1524" y="402"/>
                      </a:lnTo>
                      <a:lnTo>
                        <a:pt x="1524" y="396"/>
                      </a:lnTo>
                      <a:lnTo>
                        <a:pt x="1524" y="390"/>
                      </a:lnTo>
                      <a:lnTo>
                        <a:pt x="1530" y="390"/>
                      </a:lnTo>
                      <a:lnTo>
                        <a:pt x="1530" y="384"/>
                      </a:lnTo>
                      <a:lnTo>
                        <a:pt x="1530" y="378"/>
                      </a:lnTo>
                      <a:lnTo>
                        <a:pt x="1536" y="372"/>
                      </a:lnTo>
                      <a:lnTo>
                        <a:pt x="1536" y="366"/>
                      </a:lnTo>
                      <a:lnTo>
                        <a:pt x="1536" y="360"/>
                      </a:lnTo>
                      <a:lnTo>
                        <a:pt x="1542" y="360"/>
                      </a:lnTo>
                      <a:lnTo>
                        <a:pt x="1542" y="354"/>
                      </a:lnTo>
                      <a:lnTo>
                        <a:pt x="1542" y="348"/>
                      </a:lnTo>
                      <a:lnTo>
                        <a:pt x="1548" y="342"/>
                      </a:lnTo>
                      <a:lnTo>
                        <a:pt x="1548" y="336"/>
                      </a:lnTo>
                      <a:lnTo>
                        <a:pt x="1548" y="330"/>
                      </a:lnTo>
                      <a:lnTo>
                        <a:pt x="1554" y="330"/>
                      </a:lnTo>
                      <a:lnTo>
                        <a:pt x="1554" y="324"/>
                      </a:lnTo>
                      <a:lnTo>
                        <a:pt x="1554" y="318"/>
                      </a:lnTo>
                      <a:lnTo>
                        <a:pt x="1554" y="312"/>
                      </a:lnTo>
                      <a:lnTo>
                        <a:pt x="1560" y="312"/>
                      </a:lnTo>
                      <a:lnTo>
                        <a:pt x="1560" y="306"/>
                      </a:lnTo>
                      <a:lnTo>
                        <a:pt x="1560" y="300"/>
                      </a:lnTo>
                      <a:lnTo>
                        <a:pt x="1566" y="294"/>
                      </a:lnTo>
                      <a:lnTo>
                        <a:pt x="1566" y="288"/>
                      </a:lnTo>
                      <a:lnTo>
                        <a:pt x="1566" y="282"/>
                      </a:lnTo>
                      <a:lnTo>
                        <a:pt x="1572" y="282"/>
                      </a:lnTo>
                      <a:lnTo>
                        <a:pt x="1572" y="276"/>
                      </a:lnTo>
                      <a:lnTo>
                        <a:pt x="1572" y="270"/>
                      </a:lnTo>
                      <a:lnTo>
                        <a:pt x="1572" y="264"/>
                      </a:lnTo>
                      <a:lnTo>
                        <a:pt x="1578" y="264"/>
                      </a:lnTo>
                      <a:lnTo>
                        <a:pt x="1578" y="258"/>
                      </a:lnTo>
                      <a:lnTo>
                        <a:pt x="1578" y="252"/>
                      </a:lnTo>
                      <a:lnTo>
                        <a:pt x="1578" y="246"/>
                      </a:lnTo>
                      <a:lnTo>
                        <a:pt x="1584" y="246"/>
                      </a:lnTo>
                      <a:lnTo>
                        <a:pt x="1584" y="240"/>
                      </a:lnTo>
                      <a:lnTo>
                        <a:pt x="1584" y="234"/>
                      </a:lnTo>
                      <a:lnTo>
                        <a:pt x="1584" y="228"/>
                      </a:lnTo>
                      <a:lnTo>
                        <a:pt x="1590" y="228"/>
                      </a:lnTo>
                      <a:lnTo>
                        <a:pt x="1590" y="222"/>
                      </a:lnTo>
                      <a:lnTo>
                        <a:pt x="1590" y="216"/>
                      </a:lnTo>
                      <a:lnTo>
                        <a:pt x="1590" y="210"/>
                      </a:lnTo>
                      <a:lnTo>
                        <a:pt x="1596" y="210"/>
                      </a:lnTo>
                      <a:lnTo>
                        <a:pt x="1596" y="204"/>
                      </a:lnTo>
                      <a:lnTo>
                        <a:pt x="1596" y="198"/>
                      </a:lnTo>
                      <a:lnTo>
                        <a:pt x="1596" y="192"/>
                      </a:lnTo>
                      <a:lnTo>
                        <a:pt x="1602" y="192"/>
                      </a:lnTo>
                      <a:lnTo>
                        <a:pt x="1602" y="186"/>
                      </a:lnTo>
                      <a:lnTo>
                        <a:pt x="1602" y="180"/>
                      </a:lnTo>
                      <a:lnTo>
                        <a:pt x="1602" y="174"/>
                      </a:lnTo>
                      <a:lnTo>
                        <a:pt x="1608" y="174"/>
                      </a:lnTo>
                      <a:lnTo>
                        <a:pt x="1608" y="168"/>
                      </a:lnTo>
                      <a:lnTo>
                        <a:pt x="1608" y="162"/>
                      </a:lnTo>
                      <a:lnTo>
                        <a:pt x="1608" y="156"/>
                      </a:lnTo>
                      <a:lnTo>
                        <a:pt x="1614" y="156"/>
                      </a:lnTo>
                      <a:lnTo>
                        <a:pt x="1614" y="150"/>
                      </a:lnTo>
                      <a:lnTo>
                        <a:pt x="1614" y="144"/>
                      </a:lnTo>
                      <a:lnTo>
                        <a:pt x="1614" y="138"/>
                      </a:lnTo>
                      <a:lnTo>
                        <a:pt x="1620" y="138"/>
                      </a:lnTo>
                      <a:lnTo>
                        <a:pt x="1620" y="132"/>
                      </a:lnTo>
                      <a:lnTo>
                        <a:pt x="1620" y="126"/>
                      </a:lnTo>
                      <a:lnTo>
                        <a:pt x="1620" y="120"/>
                      </a:lnTo>
                      <a:lnTo>
                        <a:pt x="1626" y="114"/>
                      </a:lnTo>
                      <a:lnTo>
                        <a:pt x="1626" y="108"/>
                      </a:lnTo>
                      <a:lnTo>
                        <a:pt x="1626" y="102"/>
                      </a:lnTo>
                      <a:lnTo>
                        <a:pt x="1632" y="96"/>
                      </a:lnTo>
                      <a:lnTo>
                        <a:pt x="1632" y="90"/>
                      </a:lnTo>
                      <a:lnTo>
                        <a:pt x="1632" y="84"/>
                      </a:lnTo>
                      <a:lnTo>
                        <a:pt x="1632" y="78"/>
                      </a:lnTo>
                      <a:lnTo>
                        <a:pt x="1638" y="78"/>
                      </a:lnTo>
                      <a:lnTo>
                        <a:pt x="1638" y="72"/>
                      </a:lnTo>
                      <a:lnTo>
                        <a:pt x="1638" y="66"/>
                      </a:lnTo>
                      <a:lnTo>
                        <a:pt x="1638" y="60"/>
                      </a:lnTo>
                      <a:lnTo>
                        <a:pt x="1644" y="54"/>
                      </a:lnTo>
                      <a:lnTo>
                        <a:pt x="1644" y="48"/>
                      </a:lnTo>
                      <a:lnTo>
                        <a:pt x="1644" y="42"/>
                      </a:lnTo>
                      <a:lnTo>
                        <a:pt x="1650" y="42"/>
                      </a:lnTo>
                      <a:lnTo>
                        <a:pt x="1650" y="36"/>
                      </a:lnTo>
                      <a:lnTo>
                        <a:pt x="1650" y="30"/>
                      </a:lnTo>
                      <a:lnTo>
                        <a:pt x="1656" y="30"/>
                      </a:lnTo>
                      <a:lnTo>
                        <a:pt x="1656" y="24"/>
                      </a:lnTo>
                      <a:lnTo>
                        <a:pt x="1662" y="24"/>
                      </a:lnTo>
                      <a:lnTo>
                        <a:pt x="1668" y="18"/>
                      </a:lnTo>
                      <a:lnTo>
                        <a:pt x="1668" y="24"/>
                      </a:lnTo>
                      <a:lnTo>
                        <a:pt x="1674" y="24"/>
                      </a:lnTo>
                      <a:lnTo>
                        <a:pt x="1680" y="30"/>
                      </a:lnTo>
                      <a:lnTo>
                        <a:pt x="1680" y="36"/>
                      </a:lnTo>
                      <a:lnTo>
                        <a:pt x="1686" y="36"/>
                      </a:lnTo>
                      <a:lnTo>
                        <a:pt x="1686" y="42"/>
                      </a:lnTo>
                      <a:lnTo>
                        <a:pt x="1686" y="48"/>
                      </a:lnTo>
                      <a:lnTo>
                        <a:pt x="1692" y="48"/>
                      </a:lnTo>
                      <a:lnTo>
                        <a:pt x="1692" y="54"/>
                      </a:lnTo>
                      <a:lnTo>
                        <a:pt x="1692" y="60"/>
                      </a:lnTo>
                      <a:lnTo>
                        <a:pt x="1692" y="66"/>
                      </a:lnTo>
                      <a:lnTo>
                        <a:pt x="1698" y="66"/>
                      </a:lnTo>
                      <a:lnTo>
                        <a:pt x="1698" y="72"/>
                      </a:lnTo>
                      <a:lnTo>
                        <a:pt x="1698" y="78"/>
                      </a:lnTo>
                      <a:lnTo>
                        <a:pt x="1698" y="84"/>
                      </a:lnTo>
                      <a:lnTo>
                        <a:pt x="1704" y="90"/>
                      </a:lnTo>
                      <a:lnTo>
                        <a:pt x="1704" y="96"/>
                      </a:lnTo>
                      <a:lnTo>
                        <a:pt x="1704" y="102"/>
                      </a:lnTo>
                      <a:lnTo>
                        <a:pt x="1704" y="108"/>
                      </a:lnTo>
                      <a:lnTo>
                        <a:pt x="1704" y="114"/>
                      </a:lnTo>
                      <a:lnTo>
                        <a:pt x="1710" y="120"/>
                      </a:lnTo>
                      <a:lnTo>
                        <a:pt x="1710" y="126"/>
                      </a:lnTo>
                      <a:lnTo>
                        <a:pt x="1710" y="132"/>
                      </a:lnTo>
                      <a:lnTo>
                        <a:pt x="1710" y="138"/>
                      </a:lnTo>
                      <a:lnTo>
                        <a:pt x="1716" y="144"/>
                      </a:lnTo>
                      <a:lnTo>
                        <a:pt x="1716" y="150"/>
                      </a:lnTo>
                      <a:lnTo>
                        <a:pt x="1716" y="156"/>
                      </a:lnTo>
                      <a:lnTo>
                        <a:pt x="1716" y="162"/>
                      </a:lnTo>
                      <a:lnTo>
                        <a:pt x="1716" y="168"/>
                      </a:lnTo>
                      <a:lnTo>
                        <a:pt x="1716" y="174"/>
                      </a:lnTo>
                      <a:lnTo>
                        <a:pt x="1722" y="174"/>
                      </a:lnTo>
                      <a:lnTo>
                        <a:pt x="1722" y="180"/>
                      </a:lnTo>
                      <a:lnTo>
                        <a:pt x="1722" y="186"/>
                      </a:lnTo>
                      <a:lnTo>
                        <a:pt x="1722" y="192"/>
                      </a:lnTo>
                      <a:lnTo>
                        <a:pt x="1722" y="198"/>
                      </a:lnTo>
                      <a:lnTo>
                        <a:pt x="1722" y="204"/>
                      </a:lnTo>
                      <a:lnTo>
                        <a:pt x="1728" y="204"/>
                      </a:lnTo>
                      <a:lnTo>
                        <a:pt x="1728" y="210"/>
                      </a:lnTo>
                      <a:lnTo>
                        <a:pt x="1728" y="216"/>
                      </a:lnTo>
                      <a:lnTo>
                        <a:pt x="1728" y="222"/>
                      </a:lnTo>
                      <a:lnTo>
                        <a:pt x="1728" y="228"/>
                      </a:lnTo>
                      <a:lnTo>
                        <a:pt x="1728" y="234"/>
                      </a:lnTo>
                      <a:lnTo>
                        <a:pt x="1734" y="234"/>
                      </a:lnTo>
                      <a:lnTo>
                        <a:pt x="1734" y="240"/>
                      </a:lnTo>
                      <a:lnTo>
                        <a:pt x="1734" y="246"/>
                      </a:lnTo>
                      <a:lnTo>
                        <a:pt x="1734" y="252"/>
                      </a:lnTo>
                      <a:lnTo>
                        <a:pt x="1734" y="258"/>
                      </a:lnTo>
                      <a:lnTo>
                        <a:pt x="1734" y="264"/>
                      </a:lnTo>
                      <a:lnTo>
                        <a:pt x="1740" y="264"/>
                      </a:lnTo>
                      <a:lnTo>
                        <a:pt x="1740" y="270"/>
                      </a:lnTo>
                      <a:lnTo>
                        <a:pt x="1740" y="276"/>
                      </a:lnTo>
                      <a:lnTo>
                        <a:pt x="1740" y="282"/>
                      </a:lnTo>
                      <a:lnTo>
                        <a:pt x="1740" y="288"/>
                      </a:lnTo>
                      <a:lnTo>
                        <a:pt x="1746" y="294"/>
                      </a:lnTo>
                      <a:lnTo>
                        <a:pt x="1746" y="300"/>
                      </a:lnTo>
                      <a:lnTo>
                        <a:pt x="1746" y="306"/>
                      </a:lnTo>
                      <a:lnTo>
                        <a:pt x="1746" y="312"/>
                      </a:lnTo>
                      <a:lnTo>
                        <a:pt x="1746" y="318"/>
                      </a:lnTo>
                      <a:lnTo>
                        <a:pt x="1752" y="324"/>
                      </a:lnTo>
                      <a:lnTo>
                        <a:pt x="1752" y="330"/>
                      </a:lnTo>
                      <a:lnTo>
                        <a:pt x="1752" y="336"/>
                      </a:lnTo>
                      <a:lnTo>
                        <a:pt x="1752" y="342"/>
                      </a:lnTo>
                      <a:lnTo>
                        <a:pt x="1752" y="348"/>
                      </a:lnTo>
                      <a:lnTo>
                        <a:pt x="1758" y="348"/>
                      </a:lnTo>
                      <a:lnTo>
                        <a:pt x="1758" y="354"/>
                      </a:lnTo>
                      <a:lnTo>
                        <a:pt x="1758" y="360"/>
                      </a:lnTo>
                      <a:lnTo>
                        <a:pt x="1758" y="366"/>
                      </a:lnTo>
                      <a:lnTo>
                        <a:pt x="1758" y="372"/>
                      </a:lnTo>
                      <a:lnTo>
                        <a:pt x="1764" y="378"/>
                      </a:lnTo>
                      <a:lnTo>
                        <a:pt x="1764" y="384"/>
                      </a:lnTo>
                      <a:lnTo>
                        <a:pt x="1764" y="390"/>
                      </a:lnTo>
                      <a:lnTo>
                        <a:pt x="1764" y="396"/>
                      </a:lnTo>
                      <a:lnTo>
                        <a:pt x="1770" y="402"/>
                      </a:lnTo>
                      <a:lnTo>
                        <a:pt x="1770" y="408"/>
                      </a:lnTo>
                      <a:lnTo>
                        <a:pt x="1770" y="414"/>
                      </a:lnTo>
                      <a:lnTo>
                        <a:pt x="1770" y="420"/>
                      </a:lnTo>
                      <a:lnTo>
                        <a:pt x="1770" y="426"/>
                      </a:lnTo>
                      <a:lnTo>
                        <a:pt x="1776" y="426"/>
                      </a:lnTo>
                      <a:lnTo>
                        <a:pt x="1776" y="432"/>
                      </a:lnTo>
                      <a:lnTo>
                        <a:pt x="1776" y="438"/>
                      </a:lnTo>
                      <a:lnTo>
                        <a:pt x="1776" y="444"/>
                      </a:lnTo>
                      <a:lnTo>
                        <a:pt x="1776" y="450"/>
                      </a:lnTo>
                      <a:lnTo>
                        <a:pt x="1782" y="456"/>
                      </a:lnTo>
                      <a:lnTo>
                        <a:pt x="1782" y="462"/>
                      </a:lnTo>
                      <a:lnTo>
                        <a:pt x="1782" y="468"/>
                      </a:lnTo>
                      <a:lnTo>
                        <a:pt x="1782" y="474"/>
                      </a:lnTo>
                      <a:lnTo>
                        <a:pt x="1788" y="480"/>
                      </a:lnTo>
                      <a:lnTo>
                        <a:pt x="1788" y="486"/>
                      </a:lnTo>
                      <a:lnTo>
                        <a:pt x="1788" y="492"/>
                      </a:lnTo>
                      <a:lnTo>
                        <a:pt x="1788" y="498"/>
                      </a:lnTo>
                      <a:lnTo>
                        <a:pt x="1794" y="504"/>
                      </a:lnTo>
                      <a:lnTo>
                        <a:pt x="1794" y="510"/>
                      </a:lnTo>
                      <a:lnTo>
                        <a:pt x="1794" y="516"/>
                      </a:lnTo>
                      <a:lnTo>
                        <a:pt x="1794" y="522"/>
                      </a:lnTo>
                      <a:lnTo>
                        <a:pt x="1800" y="528"/>
                      </a:lnTo>
                      <a:lnTo>
                        <a:pt x="1800" y="534"/>
                      </a:lnTo>
                      <a:lnTo>
                        <a:pt x="1800" y="540"/>
                      </a:lnTo>
                      <a:lnTo>
                        <a:pt x="1800" y="546"/>
                      </a:lnTo>
                      <a:lnTo>
                        <a:pt x="1806" y="546"/>
                      </a:lnTo>
                      <a:lnTo>
                        <a:pt x="1806" y="552"/>
                      </a:lnTo>
                      <a:lnTo>
                        <a:pt x="1806" y="558"/>
                      </a:lnTo>
                      <a:lnTo>
                        <a:pt x="1806" y="564"/>
                      </a:lnTo>
                      <a:lnTo>
                        <a:pt x="1812" y="570"/>
                      </a:lnTo>
                      <a:lnTo>
                        <a:pt x="1812" y="576"/>
                      </a:lnTo>
                      <a:lnTo>
                        <a:pt x="1812" y="582"/>
                      </a:lnTo>
                      <a:lnTo>
                        <a:pt x="1812" y="588"/>
                      </a:lnTo>
                      <a:lnTo>
                        <a:pt x="1818" y="588"/>
                      </a:lnTo>
                      <a:lnTo>
                        <a:pt x="1818" y="594"/>
                      </a:lnTo>
                      <a:lnTo>
                        <a:pt x="1818" y="600"/>
                      </a:lnTo>
                      <a:lnTo>
                        <a:pt x="1818" y="606"/>
                      </a:lnTo>
                      <a:lnTo>
                        <a:pt x="1824" y="612"/>
                      </a:lnTo>
                      <a:lnTo>
                        <a:pt x="1824" y="618"/>
                      </a:lnTo>
                      <a:lnTo>
                        <a:pt x="1824" y="624"/>
                      </a:lnTo>
                      <a:lnTo>
                        <a:pt x="1830" y="630"/>
                      </a:lnTo>
                      <a:lnTo>
                        <a:pt x="1830" y="636"/>
                      </a:lnTo>
                      <a:lnTo>
                        <a:pt x="1830" y="642"/>
                      </a:lnTo>
                      <a:lnTo>
                        <a:pt x="1836" y="648"/>
                      </a:lnTo>
                      <a:lnTo>
                        <a:pt x="1836" y="654"/>
                      </a:lnTo>
                      <a:lnTo>
                        <a:pt x="1836" y="660"/>
                      </a:lnTo>
                      <a:lnTo>
                        <a:pt x="1836" y="666"/>
                      </a:lnTo>
                      <a:lnTo>
                        <a:pt x="1842" y="666"/>
                      </a:lnTo>
                      <a:lnTo>
                        <a:pt x="1842" y="672"/>
                      </a:lnTo>
                      <a:lnTo>
                        <a:pt x="1842" y="678"/>
                      </a:lnTo>
                      <a:lnTo>
                        <a:pt x="1848" y="684"/>
                      </a:lnTo>
                      <a:lnTo>
                        <a:pt x="1848" y="690"/>
                      </a:lnTo>
                      <a:lnTo>
                        <a:pt x="1848" y="696"/>
                      </a:lnTo>
                      <a:lnTo>
                        <a:pt x="1854" y="702"/>
                      </a:lnTo>
                      <a:lnTo>
                        <a:pt x="1854" y="708"/>
                      </a:lnTo>
                      <a:lnTo>
                        <a:pt x="1854" y="714"/>
                      </a:lnTo>
                      <a:lnTo>
                        <a:pt x="1860" y="720"/>
                      </a:lnTo>
                      <a:lnTo>
                        <a:pt x="1860" y="726"/>
                      </a:lnTo>
                      <a:lnTo>
                        <a:pt x="1860" y="732"/>
                      </a:lnTo>
                      <a:lnTo>
                        <a:pt x="1866" y="732"/>
                      </a:lnTo>
                      <a:lnTo>
                        <a:pt x="1866" y="738"/>
                      </a:lnTo>
                      <a:lnTo>
                        <a:pt x="1866" y="744"/>
                      </a:lnTo>
                      <a:lnTo>
                        <a:pt x="1872" y="744"/>
                      </a:lnTo>
                      <a:lnTo>
                        <a:pt x="1872" y="750"/>
                      </a:lnTo>
                      <a:lnTo>
                        <a:pt x="1872" y="756"/>
                      </a:lnTo>
                      <a:lnTo>
                        <a:pt x="1878" y="756"/>
                      </a:lnTo>
                      <a:lnTo>
                        <a:pt x="1878" y="762"/>
                      </a:lnTo>
                      <a:lnTo>
                        <a:pt x="1884" y="762"/>
                      </a:lnTo>
                      <a:lnTo>
                        <a:pt x="1884" y="768"/>
                      </a:lnTo>
                      <a:lnTo>
                        <a:pt x="1884" y="774"/>
                      </a:lnTo>
                      <a:lnTo>
                        <a:pt x="1890" y="774"/>
                      </a:lnTo>
                      <a:lnTo>
                        <a:pt x="1890" y="780"/>
                      </a:lnTo>
                      <a:lnTo>
                        <a:pt x="1896" y="780"/>
                      </a:lnTo>
                      <a:lnTo>
                        <a:pt x="1896" y="786"/>
                      </a:lnTo>
                      <a:lnTo>
                        <a:pt x="1902" y="786"/>
                      </a:lnTo>
                      <a:lnTo>
                        <a:pt x="1908" y="786"/>
                      </a:lnTo>
                      <a:lnTo>
                        <a:pt x="1908" y="792"/>
                      </a:lnTo>
                      <a:lnTo>
                        <a:pt x="1914" y="792"/>
                      </a:lnTo>
                      <a:lnTo>
                        <a:pt x="1920" y="792"/>
                      </a:lnTo>
                      <a:lnTo>
                        <a:pt x="1926" y="792"/>
                      </a:lnTo>
                      <a:lnTo>
                        <a:pt x="1932" y="792"/>
                      </a:lnTo>
                      <a:lnTo>
                        <a:pt x="1938" y="792"/>
                      </a:lnTo>
                      <a:lnTo>
                        <a:pt x="1944" y="792"/>
                      </a:lnTo>
                      <a:lnTo>
                        <a:pt x="1944" y="786"/>
                      </a:lnTo>
                      <a:lnTo>
                        <a:pt x="1950" y="786"/>
                      </a:lnTo>
                      <a:lnTo>
                        <a:pt x="1956" y="786"/>
                      </a:lnTo>
                      <a:lnTo>
                        <a:pt x="1956" y="780"/>
                      </a:lnTo>
                      <a:lnTo>
                        <a:pt x="1962" y="780"/>
                      </a:lnTo>
                      <a:lnTo>
                        <a:pt x="1968" y="780"/>
                      </a:lnTo>
                      <a:lnTo>
                        <a:pt x="1968" y="774"/>
                      </a:lnTo>
                      <a:lnTo>
                        <a:pt x="1974" y="774"/>
                      </a:lnTo>
                      <a:lnTo>
                        <a:pt x="1974" y="768"/>
                      </a:lnTo>
                      <a:lnTo>
                        <a:pt x="1980" y="768"/>
                      </a:lnTo>
                      <a:lnTo>
                        <a:pt x="1986" y="768"/>
                      </a:lnTo>
                      <a:lnTo>
                        <a:pt x="1986" y="762"/>
                      </a:lnTo>
                      <a:lnTo>
                        <a:pt x="1992" y="762"/>
                      </a:lnTo>
                      <a:lnTo>
                        <a:pt x="1992" y="756"/>
                      </a:lnTo>
                      <a:lnTo>
                        <a:pt x="1998" y="756"/>
                      </a:lnTo>
                      <a:lnTo>
                        <a:pt x="1998" y="750"/>
                      </a:lnTo>
                      <a:lnTo>
                        <a:pt x="2004" y="750"/>
                      </a:lnTo>
                      <a:lnTo>
                        <a:pt x="2004" y="744"/>
                      </a:lnTo>
                      <a:lnTo>
                        <a:pt x="2010" y="744"/>
                      </a:lnTo>
                      <a:lnTo>
                        <a:pt x="2010" y="738"/>
                      </a:lnTo>
                      <a:lnTo>
                        <a:pt x="2016" y="738"/>
                      </a:lnTo>
                      <a:lnTo>
                        <a:pt x="2016" y="732"/>
                      </a:lnTo>
                      <a:lnTo>
                        <a:pt x="2022" y="732"/>
                      </a:lnTo>
                      <a:lnTo>
                        <a:pt x="2022" y="726"/>
                      </a:lnTo>
                      <a:lnTo>
                        <a:pt x="2028" y="726"/>
                      </a:lnTo>
                      <a:lnTo>
                        <a:pt x="2028" y="720"/>
                      </a:lnTo>
                      <a:lnTo>
                        <a:pt x="2034" y="720"/>
                      </a:lnTo>
                      <a:lnTo>
                        <a:pt x="2034" y="714"/>
                      </a:lnTo>
                      <a:lnTo>
                        <a:pt x="2040" y="714"/>
                      </a:lnTo>
                      <a:lnTo>
                        <a:pt x="2040" y="708"/>
                      </a:lnTo>
                      <a:lnTo>
                        <a:pt x="2046" y="702"/>
                      </a:lnTo>
                      <a:lnTo>
                        <a:pt x="2046" y="696"/>
                      </a:lnTo>
                      <a:lnTo>
                        <a:pt x="2052" y="696"/>
                      </a:lnTo>
                      <a:lnTo>
                        <a:pt x="2052" y="690"/>
                      </a:lnTo>
                      <a:lnTo>
                        <a:pt x="2058" y="690"/>
                      </a:lnTo>
                      <a:lnTo>
                        <a:pt x="2058" y="684"/>
                      </a:lnTo>
                      <a:lnTo>
                        <a:pt x="2058" y="678"/>
                      </a:lnTo>
                      <a:lnTo>
                        <a:pt x="2064" y="678"/>
                      </a:lnTo>
                      <a:lnTo>
                        <a:pt x="2064" y="672"/>
                      </a:lnTo>
                      <a:lnTo>
                        <a:pt x="2070" y="672"/>
                      </a:lnTo>
                      <a:lnTo>
                        <a:pt x="2070" y="666"/>
                      </a:lnTo>
                      <a:lnTo>
                        <a:pt x="2076" y="660"/>
                      </a:lnTo>
                      <a:lnTo>
                        <a:pt x="2076" y="654"/>
                      </a:lnTo>
                      <a:lnTo>
                        <a:pt x="2082" y="654"/>
                      </a:lnTo>
                      <a:lnTo>
                        <a:pt x="2082" y="648"/>
                      </a:lnTo>
                      <a:lnTo>
                        <a:pt x="2082" y="642"/>
                      </a:lnTo>
                      <a:lnTo>
                        <a:pt x="2088" y="642"/>
                      </a:lnTo>
                      <a:lnTo>
                        <a:pt x="2088" y="636"/>
                      </a:lnTo>
                      <a:lnTo>
                        <a:pt x="2094" y="636"/>
                      </a:lnTo>
                      <a:lnTo>
                        <a:pt x="2094" y="630"/>
                      </a:lnTo>
                      <a:lnTo>
                        <a:pt x="2094" y="624"/>
                      </a:lnTo>
                      <a:lnTo>
                        <a:pt x="2100" y="624"/>
                      </a:lnTo>
                      <a:lnTo>
                        <a:pt x="2100" y="618"/>
                      </a:lnTo>
                      <a:lnTo>
                        <a:pt x="2106" y="612"/>
                      </a:lnTo>
                      <a:lnTo>
                        <a:pt x="2106" y="606"/>
                      </a:lnTo>
                      <a:lnTo>
                        <a:pt x="2112" y="606"/>
                      </a:lnTo>
                      <a:lnTo>
                        <a:pt x="2112" y="600"/>
                      </a:lnTo>
                      <a:lnTo>
                        <a:pt x="2112" y="594"/>
                      </a:lnTo>
                      <a:lnTo>
                        <a:pt x="2118" y="594"/>
                      </a:lnTo>
                      <a:lnTo>
                        <a:pt x="2118" y="588"/>
                      </a:lnTo>
                      <a:lnTo>
                        <a:pt x="2118" y="582"/>
                      </a:lnTo>
                      <a:lnTo>
                        <a:pt x="2124" y="582"/>
                      </a:lnTo>
                      <a:lnTo>
                        <a:pt x="2124" y="576"/>
                      </a:lnTo>
                      <a:lnTo>
                        <a:pt x="2124" y="570"/>
                      </a:lnTo>
                      <a:lnTo>
                        <a:pt x="2130" y="570"/>
                      </a:lnTo>
                      <a:lnTo>
                        <a:pt x="2130" y="564"/>
                      </a:lnTo>
                      <a:lnTo>
                        <a:pt x="2130" y="558"/>
                      </a:lnTo>
                      <a:lnTo>
                        <a:pt x="2136" y="558"/>
                      </a:lnTo>
                      <a:lnTo>
                        <a:pt x="2136" y="552"/>
                      </a:lnTo>
                      <a:lnTo>
                        <a:pt x="2136" y="546"/>
                      </a:lnTo>
                      <a:lnTo>
                        <a:pt x="2142" y="546"/>
                      </a:lnTo>
                      <a:lnTo>
                        <a:pt x="2142" y="540"/>
                      </a:lnTo>
                      <a:lnTo>
                        <a:pt x="2142" y="534"/>
                      </a:lnTo>
                      <a:lnTo>
                        <a:pt x="2148" y="534"/>
                      </a:lnTo>
                      <a:lnTo>
                        <a:pt x="2148" y="528"/>
                      </a:lnTo>
                      <a:lnTo>
                        <a:pt x="2148" y="522"/>
                      </a:lnTo>
                      <a:lnTo>
                        <a:pt x="2154" y="522"/>
                      </a:lnTo>
                      <a:lnTo>
                        <a:pt x="2154" y="516"/>
                      </a:lnTo>
                      <a:lnTo>
                        <a:pt x="2154" y="510"/>
                      </a:lnTo>
                      <a:lnTo>
                        <a:pt x="2160" y="510"/>
                      </a:lnTo>
                      <a:lnTo>
                        <a:pt x="2160" y="504"/>
                      </a:lnTo>
                      <a:lnTo>
                        <a:pt x="2160" y="498"/>
                      </a:lnTo>
                      <a:lnTo>
                        <a:pt x="2166" y="498"/>
                      </a:lnTo>
                      <a:lnTo>
                        <a:pt x="2166" y="492"/>
                      </a:lnTo>
                      <a:lnTo>
                        <a:pt x="2166" y="486"/>
                      </a:lnTo>
                      <a:lnTo>
                        <a:pt x="2172" y="480"/>
                      </a:lnTo>
                      <a:lnTo>
                        <a:pt x="2172" y="474"/>
                      </a:lnTo>
                      <a:lnTo>
                        <a:pt x="2178" y="468"/>
                      </a:lnTo>
                      <a:lnTo>
                        <a:pt x="2178" y="462"/>
                      </a:lnTo>
                      <a:lnTo>
                        <a:pt x="2178" y="456"/>
                      </a:lnTo>
                      <a:lnTo>
                        <a:pt x="2184" y="456"/>
                      </a:lnTo>
                      <a:lnTo>
                        <a:pt x="2184" y="450"/>
                      </a:lnTo>
                      <a:lnTo>
                        <a:pt x="2184" y="444"/>
                      </a:lnTo>
                      <a:lnTo>
                        <a:pt x="2190" y="444"/>
                      </a:lnTo>
                      <a:lnTo>
                        <a:pt x="2190" y="438"/>
                      </a:lnTo>
                      <a:lnTo>
                        <a:pt x="2190" y="432"/>
                      </a:lnTo>
                      <a:lnTo>
                        <a:pt x="2196" y="426"/>
                      </a:lnTo>
                      <a:lnTo>
                        <a:pt x="2196" y="420"/>
                      </a:lnTo>
                      <a:lnTo>
                        <a:pt x="2196" y="414"/>
                      </a:lnTo>
                      <a:lnTo>
                        <a:pt x="2202" y="414"/>
                      </a:lnTo>
                      <a:lnTo>
                        <a:pt x="2202" y="408"/>
                      </a:lnTo>
                      <a:lnTo>
                        <a:pt x="2202" y="402"/>
                      </a:lnTo>
                      <a:lnTo>
                        <a:pt x="2202" y="396"/>
                      </a:lnTo>
                      <a:lnTo>
                        <a:pt x="2208" y="396"/>
                      </a:lnTo>
                      <a:lnTo>
                        <a:pt x="2208" y="390"/>
                      </a:lnTo>
                      <a:lnTo>
                        <a:pt x="2208" y="384"/>
                      </a:lnTo>
                      <a:lnTo>
                        <a:pt x="2214" y="384"/>
                      </a:lnTo>
                      <a:lnTo>
                        <a:pt x="2214" y="378"/>
                      </a:lnTo>
                      <a:lnTo>
                        <a:pt x="2214" y="372"/>
                      </a:lnTo>
                      <a:lnTo>
                        <a:pt x="2220" y="366"/>
                      </a:lnTo>
                      <a:lnTo>
                        <a:pt x="2220" y="360"/>
                      </a:lnTo>
                      <a:lnTo>
                        <a:pt x="2220" y="354"/>
                      </a:lnTo>
                      <a:lnTo>
                        <a:pt x="2226" y="354"/>
                      </a:lnTo>
                      <a:lnTo>
                        <a:pt x="2226" y="348"/>
                      </a:lnTo>
                      <a:lnTo>
                        <a:pt x="2226" y="342"/>
                      </a:lnTo>
                      <a:lnTo>
                        <a:pt x="2226" y="336"/>
                      </a:lnTo>
                      <a:lnTo>
                        <a:pt x="2232" y="336"/>
                      </a:lnTo>
                      <a:lnTo>
                        <a:pt x="2232" y="330"/>
                      </a:lnTo>
                      <a:lnTo>
                        <a:pt x="2232" y="324"/>
                      </a:lnTo>
                      <a:lnTo>
                        <a:pt x="2238" y="318"/>
                      </a:lnTo>
                      <a:lnTo>
                        <a:pt x="2238" y="312"/>
                      </a:lnTo>
                      <a:lnTo>
                        <a:pt x="2238" y="306"/>
                      </a:lnTo>
                      <a:lnTo>
                        <a:pt x="2244" y="306"/>
                      </a:lnTo>
                      <a:lnTo>
                        <a:pt x="2244" y="300"/>
                      </a:lnTo>
                      <a:lnTo>
                        <a:pt x="2244" y="294"/>
                      </a:lnTo>
                      <a:lnTo>
                        <a:pt x="2244" y="288"/>
                      </a:lnTo>
                      <a:lnTo>
                        <a:pt x="2250" y="288"/>
                      </a:lnTo>
                      <a:lnTo>
                        <a:pt x="2250" y="282"/>
                      </a:lnTo>
                      <a:lnTo>
                        <a:pt x="2250" y="276"/>
                      </a:lnTo>
                      <a:lnTo>
                        <a:pt x="2256" y="270"/>
                      </a:lnTo>
                      <a:lnTo>
                        <a:pt x="2256" y="264"/>
                      </a:lnTo>
                      <a:lnTo>
                        <a:pt x="2256" y="258"/>
                      </a:lnTo>
                      <a:lnTo>
                        <a:pt x="2262" y="252"/>
                      </a:lnTo>
                      <a:lnTo>
                        <a:pt x="2262" y="246"/>
                      </a:lnTo>
                      <a:lnTo>
                        <a:pt x="2262" y="240"/>
                      </a:lnTo>
                      <a:lnTo>
                        <a:pt x="2268" y="240"/>
                      </a:lnTo>
                      <a:lnTo>
                        <a:pt x="2268" y="234"/>
                      </a:lnTo>
                      <a:lnTo>
                        <a:pt x="2268" y="228"/>
                      </a:lnTo>
                      <a:lnTo>
                        <a:pt x="2268" y="222"/>
                      </a:lnTo>
                      <a:lnTo>
                        <a:pt x="2274" y="222"/>
                      </a:lnTo>
                      <a:lnTo>
                        <a:pt x="2274" y="216"/>
                      </a:lnTo>
                      <a:lnTo>
                        <a:pt x="2274" y="210"/>
                      </a:lnTo>
                      <a:lnTo>
                        <a:pt x="2274" y="204"/>
                      </a:lnTo>
                      <a:lnTo>
                        <a:pt x="2280" y="198"/>
                      </a:lnTo>
                      <a:lnTo>
                        <a:pt x="2280" y="192"/>
                      </a:lnTo>
                      <a:lnTo>
                        <a:pt x="2280" y="186"/>
                      </a:lnTo>
                      <a:lnTo>
                        <a:pt x="2286" y="180"/>
                      </a:lnTo>
                      <a:lnTo>
                        <a:pt x="2286" y="174"/>
                      </a:lnTo>
                      <a:lnTo>
                        <a:pt x="2286" y="168"/>
                      </a:lnTo>
                      <a:lnTo>
                        <a:pt x="2292" y="162"/>
                      </a:lnTo>
                      <a:lnTo>
                        <a:pt x="2292" y="156"/>
                      </a:lnTo>
                      <a:lnTo>
                        <a:pt x="2292" y="150"/>
                      </a:lnTo>
                      <a:lnTo>
                        <a:pt x="2298" y="144"/>
                      </a:lnTo>
                      <a:lnTo>
                        <a:pt x="2298" y="138"/>
                      </a:lnTo>
                      <a:lnTo>
                        <a:pt x="2298" y="132"/>
                      </a:lnTo>
                      <a:lnTo>
                        <a:pt x="2304" y="126"/>
                      </a:lnTo>
                      <a:lnTo>
                        <a:pt x="2304" y="120"/>
                      </a:lnTo>
                      <a:lnTo>
                        <a:pt x="2304" y="114"/>
                      </a:lnTo>
                      <a:lnTo>
                        <a:pt x="2304" y="108"/>
                      </a:lnTo>
                      <a:lnTo>
                        <a:pt x="2310" y="108"/>
                      </a:lnTo>
                      <a:lnTo>
                        <a:pt x="2310" y="102"/>
                      </a:lnTo>
                      <a:lnTo>
                        <a:pt x="2310" y="96"/>
                      </a:lnTo>
                      <a:lnTo>
                        <a:pt x="2310" y="90"/>
                      </a:lnTo>
                      <a:lnTo>
                        <a:pt x="2316" y="90"/>
                      </a:lnTo>
                      <a:lnTo>
                        <a:pt x="2316" y="84"/>
                      </a:lnTo>
                      <a:lnTo>
                        <a:pt x="2316" y="78"/>
                      </a:lnTo>
                      <a:lnTo>
                        <a:pt x="2316" y="72"/>
                      </a:lnTo>
                      <a:lnTo>
                        <a:pt x="2322" y="66"/>
                      </a:lnTo>
                      <a:lnTo>
                        <a:pt x="2322" y="60"/>
                      </a:lnTo>
                      <a:lnTo>
                        <a:pt x="2322" y="54"/>
                      </a:lnTo>
                      <a:lnTo>
                        <a:pt x="2328" y="48"/>
                      </a:lnTo>
                      <a:lnTo>
                        <a:pt x="2328" y="42"/>
                      </a:lnTo>
                      <a:lnTo>
                        <a:pt x="2328" y="36"/>
                      </a:lnTo>
                      <a:lnTo>
                        <a:pt x="2334" y="36"/>
                      </a:lnTo>
                      <a:lnTo>
                        <a:pt x="2334" y="30"/>
                      </a:lnTo>
                      <a:lnTo>
                        <a:pt x="2340" y="30"/>
                      </a:lnTo>
                      <a:lnTo>
                        <a:pt x="2340" y="24"/>
                      </a:lnTo>
                      <a:lnTo>
                        <a:pt x="2346" y="24"/>
                      </a:lnTo>
                      <a:lnTo>
                        <a:pt x="2352" y="24"/>
                      </a:lnTo>
                      <a:lnTo>
                        <a:pt x="2358" y="24"/>
                      </a:lnTo>
                      <a:lnTo>
                        <a:pt x="2358" y="30"/>
                      </a:lnTo>
                      <a:lnTo>
                        <a:pt x="2364" y="36"/>
                      </a:lnTo>
                      <a:lnTo>
                        <a:pt x="2364" y="42"/>
                      </a:lnTo>
                      <a:lnTo>
                        <a:pt x="2370" y="42"/>
                      </a:lnTo>
                      <a:lnTo>
                        <a:pt x="2370" y="48"/>
                      </a:lnTo>
                      <a:lnTo>
                        <a:pt x="2370" y="54"/>
                      </a:lnTo>
                      <a:lnTo>
                        <a:pt x="2370" y="60"/>
                      </a:lnTo>
                      <a:lnTo>
                        <a:pt x="2376" y="60"/>
                      </a:lnTo>
                      <a:lnTo>
                        <a:pt x="2376" y="66"/>
                      </a:lnTo>
                      <a:lnTo>
                        <a:pt x="2376" y="72"/>
                      </a:lnTo>
                      <a:lnTo>
                        <a:pt x="2376" y="78"/>
                      </a:lnTo>
                      <a:lnTo>
                        <a:pt x="2382" y="78"/>
                      </a:lnTo>
                      <a:lnTo>
                        <a:pt x="2382" y="84"/>
                      </a:lnTo>
                      <a:lnTo>
                        <a:pt x="2382" y="90"/>
                      </a:lnTo>
                      <a:lnTo>
                        <a:pt x="2382" y="96"/>
                      </a:lnTo>
                      <a:lnTo>
                        <a:pt x="2388" y="102"/>
                      </a:lnTo>
                      <a:lnTo>
                        <a:pt x="2388" y="108"/>
                      </a:lnTo>
                      <a:lnTo>
                        <a:pt x="2388" y="114"/>
                      </a:lnTo>
                      <a:lnTo>
                        <a:pt x="2388" y="120"/>
                      </a:lnTo>
                      <a:lnTo>
                        <a:pt x="2388" y="126"/>
                      </a:lnTo>
                      <a:lnTo>
                        <a:pt x="2394" y="132"/>
                      </a:lnTo>
                      <a:lnTo>
                        <a:pt x="2394" y="138"/>
                      </a:lnTo>
                      <a:lnTo>
                        <a:pt x="2394" y="144"/>
                      </a:lnTo>
                      <a:lnTo>
                        <a:pt x="2394" y="150"/>
                      </a:lnTo>
                      <a:lnTo>
                        <a:pt x="2394" y="156"/>
                      </a:lnTo>
                      <a:lnTo>
                        <a:pt x="2400" y="162"/>
                      </a:lnTo>
                      <a:lnTo>
                        <a:pt x="2400" y="168"/>
                      </a:lnTo>
                      <a:lnTo>
                        <a:pt x="2400" y="174"/>
                      </a:lnTo>
                      <a:lnTo>
                        <a:pt x="2400" y="180"/>
                      </a:lnTo>
                      <a:lnTo>
                        <a:pt x="2400" y="186"/>
                      </a:lnTo>
                      <a:lnTo>
                        <a:pt x="2406" y="192"/>
                      </a:lnTo>
                      <a:lnTo>
                        <a:pt x="2406" y="198"/>
                      </a:lnTo>
                      <a:lnTo>
                        <a:pt x="2406" y="204"/>
                      </a:lnTo>
                      <a:lnTo>
                        <a:pt x="2406" y="210"/>
                      </a:lnTo>
                      <a:lnTo>
                        <a:pt x="2406" y="216"/>
                      </a:lnTo>
                      <a:lnTo>
                        <a:pt x="2412" y="222"/>
                      </a:lnTo>
                      <a:lnTo>
                        <a:pt x="2412" y="228"/>
                      </a:lnTo>
                      <a:lnTo>
                        <a:pt x="2412" y="234"/>
                      </a:lnTo>
                      <a:lnTo>
                        <a:pt x="2412" y="240"/>
                      </a:lnTo>
                      <a:lnTo>
                        <a:pt x="2412" y="246"/>
                      </a:lnTo>
                      <a:lnTo>
                        <a:pt x="2418" y="252"/>
                      </a:lnTo>
                      <a:lnTo>
                        <a:pt x="2418" y="258"/>
                      </a:lnTo>
                      <a:lnTo>
                        <a:pt x="2418" y="264"/>
                      </a:lnTo>
                      <a:lnTo>
                        <a:pt x="2418" y="270"/>
                      </a:lnTo>
                      <a:lnTo>
                        <a:pt x="2418" y="276"/>
                      </a:lnTo>
                      <a:lnTo>
                        <a:pt x="2424" y="282"/>
                      </a:lnTo>
                      <a:lnTo>
                        <a:pt x="2424" y="288"/>
                      </a:lnTo>
                      <a:lnTo>
                        <a:pt x="2424" y="294"/>
                      </a:lnTo>
                      <a:lnTo>
                        <a:pt x="2424" y="300"/>
                      </a:lnTo>
                      <a:lnTo>
                        <a:pt x="2424" y="306"/>
                      </a:lnTo>
                      <a:lnTo>
                        <a:pt x="2430" y="312"/>
                      </a:lnTo>
                      <a:lnTo>
                        <a:pt x="2430" y="318"/>
                      </a:lnTo>
                      <a:lnTo>
                        <a:pt x="2430" y="324"/>
                      </a:lnTo>
                      <a:lnTo>
                        <a:pt x="2430" y="330"/>
                      </a:lnTo>
                      <a:lnTo>
                        <a:pt x="2436" y="336"/>
                      </a:lnTo>
                      <a:lnTo>
                        <a:pt x="2436" y="342"/>
                      </a:lnTo>
                      <a:lnTo>
                        <a:pt x="2436" y="348"/>
                      </a:lnTo>
                      <a:lnTo>
                        <a:pt x="2436" y="354"/>
                      </a:lnTo>
                      <a:lnTo>
                        <a:pt x="2436" y="360"/>
                      </a:lnTo>
                      <a:lnTo>
                        <a:pt x="2442" y="366"/>
                      </a:lnTo>
                      <a:lnTo>
                        <a:pt x="2442" y="372"/>
                      </a:lnTo>
                      <a:lnTo>
                        <a:pt x="2442" y="378"/>
                      </a:lnTo>
                      <a:lnTo>
                        <a:pt x="2442" y="384"/>
                      </a:lnTo>
                      <a:lnTo>
                        <a:pt x="2448" y="390"/>
                      </a:lnTo>
                      <a:lnTo>
                        <a:pt x="2448" y="396"/>
                      </a:lnTo>
                      <a:lnTo>
                        <a:pt x="2448" y="402"/>
                      </a:lnTo>
                      <a:lnTo>
                        <a:pt x="2448" y="408"/>
                      </a:lnTo>
                      <a:lnTo>
                        <a:pt x="2448" y="414"/>
                      </a:lnTo>
                      <a:lnTo>
                        <a:pt x="2454" y="414"/>
                      </a:lnTo>
                      <a:lnTo>
                        <a:pt x="2454" y="420"/>
                      </a:lnTo>
                      <a:lnTo>
                        <a:pt x="2454" y="426"/>
                      </a:lnTo>
                      <a:lnTo>
                        <a:pt x="2454" y="432"/>
                      </a:lnTo>
                      <a:lnTo>
                        <a:pt x="2454" y="438"/>
                      </a:lnTo>
                      <a:lnTo>
                        <a:pt x="2460" y="444"/>
                      </a:lnTo>
                      <a:lnTo>
                        <a:pt x="2460" y="450"/>
                      </a:lnTo>
                      <a:lnTo>
                        <a:pt x="2460" y="456"/>
                      </a:lnTo>
                      <a:lnTo>
                        <a:pt x="2460" y="462"/>
                      </a:lnTo>
                      <a:lnTo>
                        <a:pt x="2466" y="468"/>
                      </a:lnTo>
                      <a:lnTo>
                        <a:pt x="2466" y="474"/>
                      </a:lnTo>
                      <a:lnTo>
                        <a:pt x="2466" y="480"/>
                      </a:lnTo>
                      <a:lnTo>
                        <a:pt x="2466" y="486"/>
                      </a:lnTo>
                      <a:lnTo>
                        <a:pt x="2472" y="492"/>
                      </a:lnTo>
                      <a:lnTo>
                        <a:pt x="2472" y="498"/>
                      </a:lnTo>
                      <a:lnTo>
                        <a:pt x="2472" y="504"/>
                      </a:lnTo>
                      <a:lnTo>
                        <a:pt x="2472" y="510"/>
                      </a:lnTo>
                      <a:lnTo>
                        <a:pt x="2478" y="516"/>
                      </a:lnTo>
                      <a:lnTo>
                        <a:pt x="2478" y="522"/>
                      </a:lnTo>
                      <a:lnTo>
                        <a:pt x="2478" y="528"/>
                      </a:lnTo>
                      <a:lnTo>
                        <a:pt x="2478" y="534"/>
                      </a:lnTo>
                      <a:lnTo>
                        <a:pt x="2484" y="540"/>
                      </a:lnTo>
                      <a:lnTo>
                        <a:pt x="2484" y="546"/>
                      </a:lnTo>
                      <a:lnTo>
                        <a:pt x="2484" y="552"/>
                      </a:lnTo>
                      <a:lnTo>
                        <a:pt x="2484" y="558"/>
                      </a:lnTo>
                      <a:lnTo>
                        <a:pt x="2490" y="558"/>
                      </a:lnTo>
                      <a:lnTo>
                        <a:pt x="2490" y="564"/>
                      </a:lnTo>
                      <a:lnTo>
                        <a:pt x="2490" y="570"/>
                      </a:lnTo>
                      <a:lnTo>
                        <a:pt x="2490" y="576"/>
                      </a:lnTo>
                      <a:lnTo>
                        <a:pt x="2496" y="582"/>
                      </a:lnTo>
                      <a:lnTo>
                        <a:pt x="2496" y="588"/>
                      </a:lnTo>
                      <a:lnTo>
                        <a:pt x="2496" y="594"/>
                      </a:lnTo>
                      <a:lnTo>
                        <a:pt x="2496" y="600"/>
                      </a:lnTo>
                      <a:lnTo>
                        <a:pt x="2502" y="600"/>
                      </a:lnTo>
                      <a:lnTo>
                        <a:pt x="2502" y="606"/>
                      </a:lnTo>
                      <a:lnTo>
                        <a:pt x="2502" y="612"/>
                      </a:lnTo>
                      <a:lnTo>
                        <a:pt x="2502" y="618"/>
                      </a:lnTo>
                      <a:lnTo>
                        <a:pt x="2508" y="618"/>
                      </a:lnTo>
                      <a:lnTo>
                        <a:pt x="2508" y="624"/>
                      </a:lnTo>
                      <a:lnTo>
                        <a:pt x="2508" y="630"/>
                      </a:lnTo>
                      <a:lnTo>
                        <a:pt x="2508" y="636"/>
                      </a:lnTo>
                      <a:lnTo>
                        <a:pt x="2514" y="642"/>
                      </a:lnTo>
                      <a:lnTo>
                        <a:pt x="2514" y="648"/>
                      </a:lnTo>
                      <a:lnTo>
                        <a:pt x="2514" y="654"/>
                      </a:lnTo>
                      <a:lnTo>
                        <a:pt x="2520" y="660"/>
                      </a:lnTo>
                      <a:lnTo>
                        <a:pt x="2520" y="666"/>
                      </a:lnTo>
                      <a:lnTo>
                        <a:pt x="2520" y="672"/>
                      </a:lnTo>
                      <a:lnTo>
                        <a:pt x="2526" y="678"/>
                      </a:lnTo>
                      <a:lnTo>
                        <a:pt x="2526" y="684"/>
                      </a:lnTo>
                      <a:lnTo>
                        <a:pt x="2526" y="690"/>
                      </a:lnTo>
                      <a:lnTo>
                        <a:pt x="2532" y="690"/>
                      </a:lnTo>
                      <a:lnTo>
                        <a:pt x="2532" y="696"/>
                      </a:lnTo>
                      <a:lnTo>
                        <a:pt x="2532" y="702"/>
                      </a:lnTo>
                      <a:lnTo>
                        <a:pt x="2532" y="708"/>
                      </a:lnTo>
                      <a:lnTo>
                        <a:pt x="2538" y="708"/>
                      </a:lnTo>
                      <a:lnTo>
                        <a:pt x="2538" y="714"/>
                      </a:lnTo>
                      <a:lnTo>
                        <a:pt x="2538" y="720"/>
                      </a:lnTo>
                      <a:lnTo>
                        <a:pt x="2544" y="726"/>
                      </a:lnTo>
                      <a:lnTo>
                        <a:pt x="2544" y="732"/>
                      </a:lnTo>
                      <a:lnTo>
                        <a:pt x="2544" y="738"/>
                      </a:lnTo>
                      <a:lnTo>
                        <a:pt x="2550" y="738"/>
                      </a:lnTo>
                      <a:lnTo>
                        <a:pt x="2550" y="744"/>
                      </a:lnTo>
                      <a:lnTo>
                        <a:pt x="2550" y="750"/>
                      </a:lnTo>
                      <a:lnTo>
                        <a:pt x="2556" y="750"/>
                      </a:lnTo>
                      <a:lnTo>
                        <a:pt x="2556" y="756"/>
                      </a:lnTo>
                      <a:lnTo>
                        <a:pt x="2562" y="762"/>
                      </a:lnTo>
                      <a:lnTo>
                        <a:pt x="2562" y="768"/>
                      </a:lnTo>
                      <a:lnTo>
                        <a:pt x="2568" y="768"/>
                      </a:lnTo>
                      <a:lnTo>
                        <a:pt x="2568" y="774"/>
                      </a:lnTo>
                      <a:lnTo>
                        <a:pt x="2574" y="774"/>
                      </a:lnTo>
                      <a:lnTo>
                        <a:pt x="2574" y="780"/>
                      </a:lnTo>
                      <a:lnTo>
                        <a:pt x="2580" y="780"/>
                      </a:lnTo>
                      <a:lnTo>
                        <a:pt x="2580" y="786"/>
                      </a:lnTo>
                      <a:lnTo>
                        <a:pt x="2586" y="786"/>
                      </a:lnTo>
                      <a:lnTo>
                        <a:pt x="2586" y="792"/>
                      </a:lnTo>
                      <a:lnTo>
                        <a:pt x="2592" y="792"/>
                      </a:lnTo>
                      <a:lnTo>
                        <a:pt x="2598" y="792"/>
                      </a:lnTo>
                      <a:lnTo>
                        <a:pt x="2604" y="792"/>
                      </a:lnTo>
                      <a:lnTo>
                        <a:pt x="2610" y="792"/>
                      </a:lnTo>
                      <a:lnTo>
                        <a:pt x="2616" y="792"/>
                      </a:lnTo>
                      <a:lnTo>
                        <a:pt x="2622" y="792"/>
                      </a:lnTo>
                      <a:lnTo>
                        <a:pt x="2628" y="792"/>
                      </a:lnTo>
                      <a:lnTo>
                        <a:pt x="2628" y="786"/>
                      </a:lnTo>
                      <a:lnTo>
                        <a:pt x="2634" y="786"/>
                      </a:lnTo>
                      <a:lnTo>
                        <a:pt x="2640" y="786"/>
                      </a:lnTo>
                      <a:lnTo>
                        <a:pt x="2640" y="780"/>
                      </a:lnTo>
                      <a:lnTo>
                        <a:pt x="2646" y="780"/>
                      </a:lnTo>
                      <a:lnTo>
                        <a:pt x="2652" y="774"/>
                      </a:lnTo>
                      <a:lnTo>
                        <a:pt x="2658" y="774"/>
                      </a:lnTo>
                      <a:lnTo>
                        <a:pt x="2658" y="768"/>
                      </a:lnTo>
                      <a:lnTo>
                        <a:pt x="2664" y="768"/>
                      </a:lnTo>
                      <a:lnTo>
                        <a:pt x="2664" y="762"/>
                      </a:lnTo>
                      <a:lnTo>
                        <a:pt x="2670" y="762"/>
                      </a:lnTo>
                      <a:lnTo>
                        <a:pt x="2670" y="756"/>
                      </a:lnTo>
                      <a:lnTo>
                        <a:pt x="2676" y="756"/>
                      </a:lnTo>
                      <a:lnTo>
                        <a:pt x="2682" y="750"/>
                      </a:lnTo>
                      <a:lnTo>
                        <a:pt x="2688" y="750"/>
                      </a:lnTo>
                      <a:lnTo>
                        <a:pt x="2688" y="744"/>
                      </a:lnTo>
                      <a:lnTo>
                        <a:pt x="2694" y="744"/>
                      </a:lnTo>
                      <a:lnTo>
                        <a:pt x="2694" y="738"/>
                      </a:lnTo>
                      <a:lnTo>
                        <a:pt x="2700" y="738"/>
                      </a:lnTo>
                      <a:lnTo>
                        <a:pt x="2700" y="732"/>
                      </a:lnTo>
                      <a:lnTo>
                        <a:pt x="2706" y="726"/>
                      </a:lnTo>
                      <a:lnTo>
                        <a:pt x="2712" y="720"/>
                      </a:lnTo>
                      <a:lnTo>
                        <a:pt x="2712" y="714"/>
                      </a:lnTo>
                      <a:lnTo>
                        <a:pt x="2718" y="714"/>
                      </a:lnTo>
                      <a:lnTo>
                        <a:pt x="2718" y="708"/>
                      </a:lnTo>
                      <a:lnTo>
                        <a:pt x="2724" y="708"/>
                      </a:lnTo>
                      <a:lnTo>
                        <a:pt x="2724" y="702"/>
                      </a:lnTo>
                      <a:lnTo>
                        <a:pt x="2730" y="702"/>
                      </a:lnTo>
                      <a:lnTo>
                        <a:pt x="2730" y="696"/>
                      </a:lnTo>
                      <a:lnTo>
                        <a:pt x="2736" y="690"/>
                      </a:lnTo>
                      <a:lnTo>
                        <a:pt x="2736" y="684"/>
                      </a:lnTo>
                      <a:lnTo>
                        <a:pt x="2742" y="684"/>
                      </a:lnTo>
                      <a:lnTo>
                        <a:pt x="2742" y="678"/>
                      </a:lnTo>
                      <a:lnTo>
                        <a:pt x="2748" y="672"/>
                      </a:lnTo>
                      <a:lnTo>
                        <a:pt x="2748" y="666"/>
                      </a:lnTo>
                      <a:lnTo>
                        <a:pt x="2754" y="666"/>
                      </a:lnTo>
                      <a:lnTo>
                        <a:pt x="2754" y="660"/>
                      </a:lnTo>
                      <a:lnTo>
                        <a:pt x="2760" y="660"/>
                      </a:lnTo>
                      <a:lnTo>
                        <a:pt x="2760" y="654"/>
                      </a:lnTo>
                      <a:lnTo>
                        <a:pt x="2760" y="648"/>
                      </a:lnTo>
                      <a:lnTo>
                        <a:pt x="2766" y="648"/>
                      </a:lnTo>
                      <a:lnTo>
                        <a:pt x="2766" y="642"/>
                      </a:lnTo>
                      <a:lnTo>
                        <a:pt x="2772" y="636"/>
                      </a:lnTo>
                      <a:lnTo>
                        <a:pt x="2772" y="630"/>
                      </a:lnTo>
                      <a:lnTo>
                        <a:pt x="2778" y="630"/>
                      </a:lnTo>
                      <a:lnTo>
                        <a:pt x="2778" y="624"/>
                      </a:lnTo>
                      <a:lnTo>
                        <a:pt x="2778" y="618"/>
                      </a:lnTo>
                      <a:lnTo>
                        <a:pt x="2784" y="618"/>
                      </a:lnTo>
                      <a:lnTo>
                        <a:pt x="2784" y="612"/>
                      </a:lnTo>
                      <a:lnTo>
                        <a:pt x="2790" y="606"/>
                      </a:lnTo>
                      <a:lnTo>
                        <a:pt x="2790" y="600"/>
                      </a:lnTo>
                      <a:lnTo>
                        <a:pt x="2796" y="600"/>
                      </a:lnTo>
                      <a:lnTo>
                        <a:pt x="2796" y="594"/>
                      </a:lnTo>
                      <a:lnTo>
                        <a:pt x="2796" y="588"/>
                      </a:lnTo>
                      <a:lnTo>
                        <a:pt x="2802" y="588"/>
                      </a:lnTo>
                      <a:lnTo>
                        <a:pt x="2802" y="582"/>
                      </a:lnTo>
                      <a:lnTo>
                        <a:pt x="2802" y="576"/>
                      </a:lnTo>
                      <a:lnTo>
                        <a:pt x="2808" y="576"/>
                      </a:lnTo>
                      <a:lnTo>
                        <a:pt x="2808" y="570"/>
                      </a:lnTo>
                      <a:lnTo>
                        <a:pt x="2808" y="564"/>
                      </a:lnTo>
                      <a:lnTo>
                        <a:pt x="2814" y="564"/>
                      </a:lnTo>
                      <a:lnTo>
                        <a:pt x="2814" y="558"/>
                      </a:lnTo>
                      <a:lnTo>
                        <a:pt x="2814" y="552"/>
                      </a:lnTo>
                      <a:lnTo>
                        <a:pt x="2820" y="552"/>
                      </a:lnTo>
                      <a:lnTo>
                        <a:pt x="2820" y="546"/>
                      </a:lnTo>
                      <a:lnTo>
                        <a:pt x="2820" y="540"/>
                      </a:lnTo>
                      <a:lnTo>
                        <a:pt x="2826" y="540"/>
                      </a:lnTo>
                      <a:lnTo>
                        <a:pt x="2826" y="534"/>
                      </a:lnTo>
                      <a:lnTo>
                        <a:pt x="2826" y="528"/>
                      </a:lnTo>
                      <a:lnTo>
                        <a:pt x="2832" y="528"/>
                      </a:lnTo>
                      <a:lnTo>
                        <a:pt x="2832" y="522"/>
                      </a:lnTo>
                      <a:lnTo>
                        <a:pt x="2832" y="516"/>
                      </a:lnTo>
                      <a:lnTo>
                        <a:pt x="2838" y="516"/>
                      </a:lnTo>
                      <a:lnTo>
                        <a:pt x="2838" y="510"/>
                      </a:lnTo>
                      <a:lnTo>
                        <a:pt x="2838" y="504"/>
                      </a:lnTo>
                      <a:lnTo>
                        <a:pt x="2844" y="504"/>
                      </a:lnTo>
                      <a:lnTo>
                        <a:pt x="2844" y="498"/>
                      </a:lnTo>
                      <a:lnTo>
                        <a:pt x="2844" y="492"/>
                      </a:lnTo>
                      <a:lnTo>
                        <a:pt x="2850" y="486"/>
                      </a:lnTo>
                      <a:lnTo>
                        <a:pt x="2850" y="480"/>
                      </a:lnTo>
                      <a:lnTo>
                        <a:pt x="2856" y="474"/>
                      </a:lnTo>
                      <a:lnTo>
                        <a:pt x="2856" y="468"/>
                      </a:lnTo>
                      <a:lnTo>
                        <a:pt x="2856" y="462"/>
                      </a:lnTo>
                      <a:lnTo>
                        <a:pt x="2862" y="462"/>
                      </a:lnTo>
                      <a:lnTo>
                        <a:pt x="2862" y="456"/>
                      </a:lnTo>
                      <a:lnTo>
                        <a:pt x="2862" y="450"/>
                      </a:lnTo>
                      <a:lnTo>
                        <a:pt x="2868" y="450"/>
                      </a:lnTo>
                      <a:lnTo>
                        <a:pt x="2868" y="444"/>
                      </a:lnTo>
                      <a:lnTo>
                        <a:pt x="2868" y="438"/>
                      </a:lnTo>
                      <a:lnTo>
                        <a:pt x="2874" y="432"/>
                      </a:lnTo>
                      <a:lnTo>
                        <a:pt x="2874" y="426"/>
                      </a:lnTo>
                      <a:lnTo>
                        <a:pt x="2874" y="420"/>
                      </a:lnTo>
                      <a:lnTo>
                        <a:pt x="2880" y="420"/>
                      </a:lnTo>
                      <a:lnTo>
                        <a:pt x="2880" y="414"/>
                      </a:lnTo>
                      <a:lnTo>
                        <a:pt x="2880" y="408"/>
                      </a:lnTo>
                      <a:lnTo>
                        <a:pt x="2886" y="408"/>
                      </a:lnTo>
                      <a:lnTo>
                        <a:pt x="2886" y="402"/>
                      </a:lnTo>
                      <a:lnTo>
                        <a:pt x="2886" y="396"/>
                      </a:lnTo>
                      <a:lnTo>
                        <a:pt x="2886" y="390"/>
                      </a:lnTo>
                      <a:lnTo>
                        <a:pt x="2892" y="390"/>
                      </a:lnTo>
                      <a:lnTo>
                        <a:pt x="2892" y="384"/>
                      </a:lnTo>
                      <a:lnTo>
                        <a:pt x="2892" y="378"/>
                      </a:lnTo>
                      <a:lnTo>
                        <a:pt x="2898" y="372"/>
                      </a:lnTo>
                      <a:lnTo>
                        <a:pt x="2898" y="366"/>
                      </a:lnTo>
                      <a:lnTo>
                        <a:pt x="2898" y="360"/>
                      </a:lnTo>
                      <a:lnTo>
                        <a:pt x="2904" y="360"/>
                      </a:lnTo>
                      <a:lnTo>
                        <a:pt x="2904" y="354"/>
                      </a:lnTo>
                      <a:lnTo>
                        <a:pt x="2904" y="348"/>
                      </a:lnTo>
                      <a:lnTo>
                        <a:pt x="2910" y="342"/>
                      </a:lnTo>
                      <a:lnTo>
                        <a:pt x="2910" y="336"/>
                      </a:lnTo>
                      <a:lnTo>
                        <a:pt x="2910" y="330"/>
                      </a:lnTo>
                      <a:lnTo>
                        <a:pt x="2916" y="330"/>
                      </a:lnTo>
                      <a:lnTo>
                        <a:pt x="2916" y="324"/>
                      </a:lnTo>
                      <a:lnTo>
                        <a:pt x="2916" y="318"/>
                      </a:lnTo>
                      <a:lnTo>
                        <a:pt x="2916" y="312"/>
                      </a:lnTo>
                      <a:lnTo>
                        <a:pt x="2922" y="312"/>
                      </a:lnTo>
                      <a:lnTo>
                        <a:pt x="2922" y="306"/>
                      </a:lnTo>
                      <a:lnTo>
                        <a:pt x="2922" y="300"/>
                      </a:lnTo>
                      <a:lnTo>
                        <a:pt x="2928" y="294"/>
                      </a:lnTo>
                      <a:lnTo>
                        <a:pt x="2928" y="288"/>
                      </a:lnTo>
                      <a:lnTo>
                        <a:pt x="2928" y="282"/>
                      </a:lnTo>
                      <a:lnTo>
                        <a:pt x="2934" y="282"/>
                      </a:lnTo>
                      <a:lnTo>
                        <a:pt x="2934" y="276"/>
                      </a:lnTo>
                      <a:lnTo>
                        <a:pt x="2934" y="270"/>
                      </a:lnTo>
                      <a:lnTo>
                        <a:pt x="2934" y="264"/>
                      </a:lnTo>
                      <a:lnTo>
                        <a:pt x="2940" y="264"/>
                      </a:lnTo>
                      <a:lnTo>
                        <a:pt x="2940" y="258"/>
                      </a:lnTo>
                      <a:lnTo>
                        <a:pt x="2940" y="252"/>
                      </a:lnTo>
                      <a:lnTo>
                        <a:pt x="2940" y="246"/>
                      </a:lnTo>
                      <a:lnTo>
                        <a:pt x="2946" y="246"/>
                      </a:lnTo>
                      <a:lnTo>
                        <a:pt x="2946" y="240"/>
                      </a:lnTo>
                      <a:lnTo>
                        <a:pt x="2946" y="234"/>
                      </a:lnTo>
                      <a:lnTo>
                        <a:pt x="2952" y="228"/>
                      </a:lnTo>
                      <a:lnTo>
                        <a:pt x="2952" y="222"/>
                      </a:lnTo>
                      <a:lnTo>
                        <a:pt x="2952" y="216"/>
                      </a:lnTo>
                      <a:lnTo>
                        <a:pt x="2958" y="210"/>
                      </a:lnTo>
                      <a:lnTo>
                        <a:pt x="2958" y="204"/>
                      </a:lnTo>
                      <a:lnTo>
                        <a:pt x="2958" y="198"/>
                      </a:lnTo>
                      <a:lnTo>
                        <a:pt x="2964" y="192"/>
                      </a:lnTo>
                      <a:lnTo>
                        <a:pt x="2964" y="186"/>
                      </a:lnTo>
                      <a:lnTo>
                        <a:pt x="2964" y="180"/>
                      </a:lnTo>
                      <a:lnTo>
                        <a:pt x="2964" y="174"/>
                      </a:lnTo>
                      <a:lnTo>
                        <a:pt x="2970" y="174"/>
                      </a:lnTo>
                      <a:lnTo>
                        <a:pt x="2970" y="168"/>
                      </a:lnTo>
                      <a:lnTo>
                        <a:pt x="2970" y="162"/>
                      </a:lnTo>
                      <a:lnTo>
                        <a:pt x="2970" y="156"/>
                      </a:lnTo>
                      <a:lnTo>
                        <a:pt x="2976" y="156"/>
                      </a:lnTo>
                      <a:lnTo>
                        <a:pt x="2976" y="150"/>
                      </a:lnTo>
                      <a:lnTo>
                        <a:pt x="2976" y="144"/>
                      </a:lnTo>
                      <a:lnTo>
                        <a:pt x="2976" y="138"/>
                      </a:lnTo>
                      <a:lnTo>
                        <a:pt x="2982" y="138"/>
                      </a:lnTo>
                      <a:lnTo>
                        <a:pt x="2982" y="132"/>
                      </a:lnTo>
                      <a:lnTo>
                        <a:pt x="2982" y="126"/>
                      </a:lnTo>
                      <a:lnTo>
                        <a:pt x="2982" y="120"/>
                      </a:lnTo>
                      <a:lnTo>
                        <a:pt x="2988" y="114"/>
                      </a:lnTo>
                      <a:lnTo>
                        <a:pt x="2988" y="108"/>
                      </a:lnTo>
                      <a:lnTo>
                        <a:pt x="2988" y="102"/>
                      </a:lnTo>
                      <a:lnTo>
                        <a:pt x="2994" y="96"/>
                      </a:lnTo>
                      <a:lnTo>
                        <a:pt x="2994" y="90"/>
                      </a:lnTo>
                      <a:lnTo>
                        <a:pt x="2994" y="84"/>
                      </a:lnTo>
                      <a:lnTo>
                        <a:pt x="2994" y="78"/>
                      </a:lnTo>
                      <a:lnTo>
                        <a:pt x="3000" y="78"/>
                      </a:lnTo>
                      <a:lnTo>
                        <a:pt x="3000" y="72"/>
                      </a:lnTo>
                      <a:lnTo>
                        <a:pt x="3000" y="66"/>
                      </a:lnTo>
                      <a:lnTo>
                        <a:pt x="3000" y="60"/>
                      </a:lnTo>
                      <a:lnTo>
                        <a:pt x="3006" y="60"/>
                      </a:lnTo>
                      <a:lnTo>
                        <a:pt x="3006" y="54"/>
                      </a:lnTo>
                      <a:lnTo>
                        <a:pt x="3006" y="48"/>
                      </a:lnTo>
                      <a:lnTo>
                        <a:pt x="3006" y="42"/>
                      </a:lnTo>
                      <a:lnTo>
                        <a:pt x="3012" y="42"/>
                      </a:lnTo>
                      <a:lnTo>
                        <a:pt x="3012" y="36"/>
                      </a:lnTo>
                      <a:lnTo>
                        <a:pt x="3012" y="30"/>
                      </a:lnTo>
                      <a:lnTo>
                        <a:pt x="3018" y="30"/>
                      </a:lnTo>
                      <a:lnTo>
                        <a:pt x="3018" y="24"/>
                      </a:lnTo>
                      <a:lnTo>
                        <a:pt x="3024" y="24"/>
                      </a:lnTo>
                      <a:lnTo>
                        <a:pt x="3024" y="18"/>
                      </a:lnTo>
                      <a:lnTo>
                        <a:pt x="3030" y="18"/>
                      </a:lnTo>
                      <a:lnTo>
                        <a:pt x="3030" y="24"/>
                      </a:lnTo>
                      <a:lnTo>
                        <a:pt x="3036" y="24"/>
                      </a:lnTo>
                      <a:lnTo>
                        <a:pt x="3042" y="30"/>
                      </a:lnTo>
                      <a:lnTo>
                        <a:pt x="3042" y="36"/>
                      </a:lnTo>
                      <a:lnTo>
                        <a:pt x="3048" y="36"/>
                      </a:lnTo>
                      <a:lnTo>
                        <a:pt x="3048" y="42"/>
                      </a:lnTo>
                      <a:lnTo>
                        <a:pt x="3048" y="48"/>
                      </a:lnTo>
                      <a:lnTo>
                        <a:pt x="3054" y="48"/>
                      </a:lnTo>
                      <a:lnTo>
                        <a:pt x="3054" y="54"/>
                      </a:lnTo>
                      <a:lnTo>
                        <a:pt x="3054" y="60"/>
                      </a:lnTo>
                      <a:lnTo>
                        <a:pt x="3054" y="66"/>
                      </a:lnTo>
                      <a:lnTo>
                        <a:pt x="3060" y="66"/>
                      </a:lnTo>
                      <a:lnTo>
                        <a:pt x="3060" y="72"/>
                      </a:lnTo>
                      <a:lnTo>
                        <a:pt x="3060" y="78"/>
                      </a:lnTo>
                      <a:lnTo>
                        <a:pt x="3060" y="84"/>
                      </a:lnTo>
                      <a:lnTo>
                        <a:pt x="3066" y="90"/>
                      </a:lnTo>
                      <a:lnTo>
                        <a:pt x="3066" y="96"/>
                      </a:lnTo>
                      <a:lnTo>
                        <a:pt x="3066" y="102"/>
                      </a:lnTo>
                      <a:lnTo>
                        <a:pt x="3066" y="108"/>
                      </a:lnTo>
                      <a:lnTo>
                        <a:pt x="3072" y="114"/>
                      </a:lnTo>
                      <a:lnTo>
                        <a:pt x="3072" y="120"/>
                      </a:lnTo>
                      <a:lnTo>
                        <a:pt x="3072" y="126"/>
                      </a:lnTo>
                      <a:lnTo>
                        <a:pt x="3072" y="132"/>
                      </a:lnTo>
                      <a:lnTo>
                        <a:pt x="3072" y="138"/>
                      </a:lnTo>
                      <a:lnTo>
                        <a:pt x="3078" y="138"/>
                      </a:lnTo>
                      <a:lnTo>
                        <a:pt x="3078" y="144"/>
                      </a:lnTo>
                      <a:lnTo>
                        <a:pt x="3078" y="150"/>
                      </a:lnTo>
                      <a:lnTo>
                        <a:pt x="3078" y="156"/>
                      </a:lnTo>
                      <a:lnTo>
                        <a:pt x="3078" y="162"/>
                      </a:lnTo>
                      <a:lnTo>
                        <a:pt x="3078" y="168"/>
                      </a:lnTo>
                      <a:lnTo>
                        <a:pt x="3078" y="174"/>
                      </a:lnTo>
                      <a:lnTo>
                        <a:pt x="3084" y="174"/>
                      </a:lnTo>
                      <a:lnTo>
                        <a:pt x="3084" y="180"/>
                      </a:lnTo>
                      <a:lnTo>
                        <a:pt x="3084" y="186"/>
                      </a:lnTo>
                      <a:lnTo>
                        <a:pt x="3084" y="192"/>
                      </a:lnTo>
                      <a:lnTo>
                        <a:pt x="3084" y="198"/>
                      </a:lnTo>
                      <a:lnTo>
                        <a:pt x="3084" y="204"/>
                      </a:lnTo>
                      <a:lnTo>
                        <a:pt x="3090" y="204"/>
                      </a:lnTo>
                      <a:lnTo>
                        <a:pt x="3090" y="210"/>
                      </a:lnTo>
                      <a:lnTo>
                        <a:pt x="3090" y="216"/>
                      </a:lnTo>
                      <a:lnTo>
                        <a:pt x="3090" y="222"/>
                      </a:lnTo>
                      <a:lnTo>
                        <a:pt x="3090" y="228"/>
                      </a:lnTo>
                      <a:lnTo>
                        <a:pt x="3090" y="234"/>
                      </a:lnTo>
                      <a:lnTo>
                        <a:pt x="3096" y="234"/>
                      </a:lnTo>
                      <a:lnTo>
                        <a:pt x="3096" y="240"/>
                      </a:lnTo>
                      <a:lnTo>
                        <a:pt x="3096" y="246"/>
                      </a:lnTo>
                      <a:lnTo>
                        <a:pt x="3096" y="252"/>
                      </a:lnTo>
                      <a:lnTo>
                        <a:pt x="3096" y="258"/>
                      </a:lnTo>
                      <a:lnTo>
                        <a:pt x="3096" y="264"/>
                      </a:lnTo>
                      <a:lnTo>
                        <a:pt x="3102" y="264"/>
                      </a:lnTo>
                      <a:lnTo>
                        <a:pt x="3102" y="270"/>
                      </a:lnTo>
                      <a:lnTo>
                        <a:pt x="3102" y="276"/>
                      </a:lnTo>
                      <a:lnTo>
                        <a:pt x="3102" y="282"/>
                      </a:lnTo>
                      <a:lnTo>
                        <a:pt x="3102" y="288"/>
                      </a:lnTo>
                      <a:lnTo>
                        <a:pt x="3108" y="294"/>
                      </a:lnTo>
                      <a:lnTo>
                        <a:pt x="3108" y="300"/>
                      </a:lnTo>
                      <a:lnTo>
                        <a:pt x="3108" y="306"/>
                      </a:lnTo>
                      <a:lnTo>
                        <a:pt x="3108" y="312"/>
                      </a:lnTo>
                      <a:lnTo>
                        <a:pt x="3108" y="318"/>
                      </a:lnTo>
                      <a:lnTo>
                        <a:pt x="3114" y="324"/>
                      </a:lnTo>
                      <a:lnTo>
                        <a:pt x="3114" y="330"/>
                      </a:lnTo>
                      <a:lnTo>
                        <a:pt x="3114" y="336"/>
                      </a:lnTo>
                      <a:lnTo>
                        <a:pt x="3114" y="342"/>
                      </a:lnTo>
                      <a:lnTo>
                        <a:pt x="3114" y="348"/>
                      </a:lnTo>
                      <a:lnTo>
                        <a:pt x="3120" y="348"/>
                      </a:lnTo>
                      <a:lnTo>
                        <a:pt x="3120" y="354"/>
                      </a:lnTo>
                      <a:lnTo>
                        <a:pt x="3120" y="360"/>
                      </a:lnTo>
                      <a:lnTo>
                        <a:pt x="3120" y="366"/>
                      </a:lnTo>
                      <a:lnTo>
                        <a:pt x="3120" y="372"/>
                      </a:lnTo>
                      <a:lnTo>
                        <a:pt x="3126" y="378"/>
                      </a:lnTo>
                      <a:lnTo>
                        <a:pt x="3126" y="384"/>
                      </a:lnTo>
                      <a:lnTo>
                        <a:pt x="3126" y="390"/>
                      </a:lnTo>
                      <a:lnTo>
                        <a:pt x="3126" y="396"/>
                      </a:lnTo>
                      <a:lnTo>
                        <a:pt x="3132" y="402"/>
                      </a:lnTo>
                      <a:lnTo>
                        <a:pt x="3132" y="408"/>
                      </a:lnTo>
                      <a:lnTo>
                        <a:pt x="3132" y="414"/>
                      </a:lnTo>
                      <a:lnTo>
                        <a:pt x="3132" y="420"/>
                      </a:lnTo>
                      <a:lnTo>
                        <a:pt x="3132" y="426"/>
                      </a:lnTo>
                      <a:lnTo>
                        <a:pt x="3138" y="426"/>
                      </a:lnTo>
                      <a:lnTo>
                        <a:pt x="3138" y="432"/>
                      </a:lnTo>
                      <a:lnTo>
                        <a:pt x="3138" y="438"/>
                      </a:lnTo>
                      <a:lnTo>
                        <a:pt x="3138" y="444"/>
                      </a:lnTo>
                      <a:lnTo>
                        <a:pt x="3138" y="450"/>
                      </a:lnTo>
                      <a:lnTo>
                        <a:pt x="3144" y="450"/>
                      </a:lnTo>
                      <a:lnTo>
                        <a:pt x="3144" y="456"/>
                      </a:lnTo>
                      <a:lnTo>
                        <a:pt x="3144" y="462"/>
                      </a:lnTo>
                      <a:lnTo>
                        <a:pt x="3144" y="468"/>
                      </a:lnTo>
                      <a:lnTo>
                        <a:pt x="3144" y="474"/>
                      </a:lnTo>
                      <a:lnTo>
                        <a:pt x="3150" y="474"/>
                      </a:lnTo>
                      <a:lnTo>
                        <a:pt x="3150" y="480"/>
                      </a:lnTo>
                      <a:lnTo>
                        <a:pt x="3150" y="486"/>
                      </a:lnTo>
                      <a:lnTo>
                        <a:pt x="3150" y="492"/>
                      </a:lnTo>
                      <a:lnTo>
                        <a:pt x="3150" y="498"/>
                      </a:lnTo>
                      <a:lnTo>
                        <a:pt x="3156" y="498"/>
                      </a:lnTo>
                      <a:lnTo>
                        <a:pt x="3156" y="504"/>
                      </a:lnTo>
                      <a:lnTo>
                        <a:pt x="3156" y="510"/>
                      </a:lnTo>
                      <a:lnTo>
                        <a:pt x="3156" y="516"/>
                      </a:lnTo>
                      <a:lnTo>
                        <a:pt x="3156" y="522"/>
                      </a:lnTo>
                      <a:lnTo>
                        <a:pt x="3162" y="528"/>
                      </a:lnTo>
                      <a:lnTo>
                        <a:pt x="3162" y="534"/>
                      </a:lnTo>
                      <a:lnTo>
                        <a:pt x="3162" y="540"/>
                      </a:lnTo>
                      <a:lnTo>
                        <a:pt x="3162" y="546"/>
                      </a:lnTo>
                      <a:lnTo>
                        <a:pt x="3168" y="546"/>
                      </a:lnTo>
                      <a:lnTo>
                        <a:pt x="3168" y="552"/>
                      </a:lnTo>
                      <a:lnTo>
                        <a:pt x="3168" y="558"/>
                      </a:lnTo>
                      <a:lnTo>
                        <a:pt x="3168" y="564"/>
                      </a:lnTo>
                      <a:lnTo>
                        <a:pt x="3174" y="570"/>
                      </a:lnTo>
                      <a:lnTo>
                        <a:pt x="3174" y="576"/>
                      </a:lnTo>
                      <a:lnTo>
                        <a:pt x="3174" y="582"/>
                      </a:lnTo>
                      <a:lnTo>
                        <a:pt x="3174" y="588"/>
                      </a:lnTo>
                      <a:lnTo>
                        <a:pt x="3180" y="588"/>
                      </a:lnTo>
                      <a:lnTo>
                        <a:pt x="3180" y="594"/>
                      </a:lnTo>
                      <a:lnTo>
                        <a:pt x="3180" y="600"/>
                      </a:lnTo>
                      <a:lnTo>
                        <a:pt x="3180" y="606"/>
                      </a:lnTo>
                      <a:lnTo>
                        <a:pt x="3186" y="612"/>
                      </a:lnTo>
                      <a:lnTo>
                        <a:pt x="3186" y="618"/>
                      </a:lnTo>
                      <a:lnTo>
                        <a:pt x="3186" y="624"/>
                      </a:lnTo>
                      <a:lnTo>
                        <a:pt x="3192" y="630"/>
                      </a:lnTo>
                      <a:lnTo>
                        <a:pt x="3192" y="636"/>
                      </a:lnTo>
                      <a:lnTo>
                        <a:pt x="3192" y="642"/>
                      </a:lnTo>
                      <a:lnTo>
                        <a:pt x="3198" y="648"/>
                      </a:lnTo>
                      <a:lnTo>
                        <a:pt x="3198" y="654"/>
                      </a:lnTo>
                      <a:lnTo>
                        <a:pt x="3198" y="660"/>
                      </a:lnTo>
                      <a:lnTo>
                        <a:pt x="3198" y="666"/>
                      </a:lnTo>
                      <a:lnTo>
                        <a:pt x="3204" y="666"/>
                      </a:lnTo>
                      <a:lnTo>
                        <a:pt x="3204" y="672"/>
                      </a:lnTo>
                      <a:lnTo>
                        <a:pt x="3204" y="678"/>
                      </a:lnTo>
                      <a:lnTo>
                        <a:pt x="3210" y="684"/>
                      </a:lnTo>
                      <a:lnTo>
                        <a:pt x="3210" y="690"/>
                      </a:lnTo>
                      <a:lnTo>
                        <a:pt x="3210" y="696"/>
                      </a:lnTo>
                      <a:lnTo>
                        <a:pt x="3216" y="702"/>
                      </a:lnTo>
                      <a:lnTo>
                        <a:pt x="3216" y="708"/>
                      </a:lnTo>
                      <a:lnTo>
                        <a:pt x="3216" y="714"/>
                      </a:lnTo>
                      <a:lnTo>
                        <a:pt x="3222" y="714"/>
                      </a:lnTo>
                      <a:lnTo>
                        <a:pt x="3222" y="720"/>
                      </a:lnTo>
                      <a:lnTo>
                        <a:pt x="3222" y="726"/>
                      </a:lnTo>
                      <a:lnTo>
                        <a:pt x="3228" y="732"/>
                      </a:lnTo>
                      <a:lnTo>
                        <a:pt x="3228" y="738"/>
                      </a:lnTo>
                      <a:lnTo>
                        <a:pt x="3228" y="744"/>
                      </a:lnTo>
                      <a:lnTo>
                        <a:pt x="3234" y="744"/>
                      </a:lnTo>
                      <a:lnTo>
                        <a:pt x="3234" y="750"/>
                      </a:lnTo>
                      <a:lnTo>
                        <a:pt x="3234" y="756"/>
                      </a:lnTo>
                      <a:lnTo>
                        <a:pt x="3240" y="756"/>
                      </a:lnTo>
                      <a:lnTo>
                        <a:pt x="3240" y="762"/>
                      </a:lnTo>
                      <a:lnTo>
                        <a:pt x="3246" y="762"/>
                      </a:lnTo>
                      <a:lnTo>
                        <a:pt x="3246" y="768"/>
                      </a:lnTo>
                      <a:lnTo>
                        <a:pt x="3246" y="774"/>
                      </a:lnTo>
                      <a:lnTo>
                        <a:pt x="3252" y="774"/>
                      </a:lnTo>
                      <a:lnTo>
                        <a:pt x="3252" y="780"/>
                      </a:lnTo>
                      <a:lnTo>
                        <a:pt x="3258" y="780"/>
                      </a:lnTo>
                      <a:lnTo>
                        <a:pt x="3258" y="786"/>
                      </a:lnTo>
                      <a:lnTo>
                        <a:pt x="3264" y="786"/>
                      </a:lnTo>
                      <a:lnTo>
                        <a:pt x="3270" y="786"/>
                      </a:lnTo>
                      <a:lnTo>
                        <a:pt x="3270" y="792"/>
                      </a:lnTo>
                      <a:lnTo>
                        <a:pt x="3276" y="792"/>
                      </a:lnTo>
                      <a:lnTo>
                        <a:pt x="3282" y="792"/>
                      </a:lnTo>
                      <a:lnTo>
                        <a:pt x="3288" y="792"/>
                      </a:lnTo>
                      <a:lnTo>
                        <a:pt x="3294" y="792"/>
                      </a:lnTo>
                      <a:lnTo>
                        <a:pt x="3300" y="792"/>
                      </a:lnTo>
                      <a:lnTo>
                        <a:pt x="3306" y="792"/>
                      </a:lnTo>
                      <a:lnTo>
                        <a:pt x="3306" y="786"/>
                      </a:lnTo>
                      <a:lnTo>
                        <a:pt x="3312" y="786"/>
                      </a:lnTo>
                      <a:lnTo>
                        <a:pt x="3318" y="786"/>
                      </a:lnTo>
                      <a:lnTo>
                        <a:pt x="3318" y="780"/>
                      </a:lnTo>
                      <a:lnTo>
                        <a:pt x="3324" y="780"/>
                      </a:lnTo>
                      <a:lnTo>
                        <a:pt x="3330" y="780"/>
                      </a:lnTo>
                      <a:lnTo>
                        <a:pt x="3330" y="774"/>
                      </a:lnTo>
                      <a:lnTo>
                        <a:pt x="3336" y="774"/>
                      </a:lnTo>
                      <a:lnTo>
                        <a:pt x="3342" y="768"/>
                      </a:lnTo>
                      <a:lnTo>
                        <a:pt x="3348" y="768"/>
                      </a:lnTo>
                      <a:lnTo>
                        <a:pt x="3348" y="762"/>
                      </a:lnTo>
                      <a:lnTo>
                        <a:pt x="3354" y="762"/>
                      </a:lnTo>
                      <a:lnTo>
                        <a:pt x="3354" y="756"/>
                      </a:lnTo>
                      <a:lnTo>
                        <a:pt x="3360" y="756"/>
                      </a:lnTo>
                      <a:lnTo>
                        <a:pt x="3360" y="750"/>
                      </a:lnTo>
                      <a:lnTo>
                        <a:pt x="3366" y="750"/>
                      </a:lnTo>
                      <a:lnTo>
                        <a:pt x="3366" y="744"/>
                      </a:lnTo>
                      <a:lnTo>
                        <a:pt x="3372" y="744"/>
                      </a:lnTo>
                      <a:lnTo>
                        <a:pt x="3372" y="738"/>
                      </a:lnTo>
                      <a:lnTo>
                        <a:pt x="3378" y="738"/>
                      </a:lnTo>
                      <a:lnTo>
                        <a:pt x="3378" y="732"/>
                      </a:lnTo>
                      <a:lnTo>
                        <a:pt x="3384" y="732"/>
                      </a:lnTo>
                      <a:lnTo>
                        <a:pt x="3384" y="726"/>
                      </a:lnTo>
                      <a:lnTo>
                        <a:pt x="3390" y="726"/>
                      </a:lnTo>
                      <a:lnTo>
                        <a:pt x="3390" y="720"/>
                      </a:lnTo>
                      <a:lnTo>
                        <a:pt x="3396" y="720"/>
                      </a:lnTo>
                      <a:lnTo>
                        <a:pt x="3396" y="714"/>
                      </a:lnTo>
                      <a:lnTo>
                        <a:pt x="3402" y="714"/>
                      </a:lnTo>
                      <a:lnTo>
                        <a:pt x="3402" y="708"/>
                      </a:lnTo>
                      <a:lnTo>
                        <a:pt x="3408" y="702"/>
                      </a:lnTo>
                      <a:lnTo>
                        <a:pt x="3408" y="696"/>
                      </a:lnTo>
                      <a:lnTo>
                        <a:pt x="3414" y="696"/>
                      </a:lnTo>
                      <a:lnTo>
                        <a:pt x="3414" y="690"/>
                      </a:lnTo>
                      <a:lnTo>
                        <a:pt x="3420" y="690"/>
                      </a:lnTo>
                      <a:lnTo>
                        <a:pt x="3420" y="684"/>
                      </a:lnTo>
                      <a:lnTo>
                        <a:pt x="3420" y="678"/>
                      </a:lnTo>
                      <a:lnTo>
                        <a:pt x="3426" y="678"/>
                      </a:lnTo>
                      <a:lnTo>
                        <a:pt x="3426" y="672"/>
                      </a:lnTo>
                      <a:lnTo>
                        <a:pt x="3432" y="672"/>
                      </a:lnTo>
                      <a:lnTo>
                        <a:pt x="3432" y="666"/>
                      </a:lnTo>
                      <a:lnTo>
                        <a:pt x="3438" y="660"/>
                      </a:lnTo>
                      <a:lnTo>
                        <a:pt x="3438" y="654"/>
                      </a:lnTo>
                      <a:lnTo>
                        <a:pt x="3444" y="654"/>
                      </a:lnTo>
                      <a:lnTo>
                        <a:pt x="3444" y="648"/>
                      </a:lnTo>
                      <a:lnTo>
                        <a:pt x="3444" y="642"/>
                      </a:lnTo>
                      <a:lnTo>
                        <a:pt x="3450" y="642"/>
                      </a:lnTo>
                      <a:lnTo>
                        <a:pt x="3450" y="636"/>
                      </a:lnTo>
                      <a:lnTo>
                        <a:pt x="3456" y="636"/>
                      </a:lnTo>
                      <a:lnTo>
                        <a:pt x="3456" y="630"/>
                      </a:lnTo>
                      <a:lnTo>
                        <a:pt x="3456" y="624"/>
                      </a:lnTo>
                      <a:lnTo>
                        <a:pt x="3462" y="624"/>
                      </a:lnTo>
                      <a:lnTo>
                        <a:pt x="3462" y="618"/>
                      </a:lnTo>
                      <a:lnTo>
                        <a:pt x="3468" y="612"/>
                      </a:lnTo>
                      <a:lnTo>
                        <a:pt x="3468" y="606"/>
                      </a:lnTo>
                      <a:lnTo>
                        <a:pt x="3474" y="606"/>
                      </a:lnTo>
                      <a:lnTo>
                        <a:pt x="3474" y="600"/>
                      </a:lnTo>
                      <a:lnTo>
                        <a:pt x="3474" y="594"/>
                      </a:lnTo>
                      <a:lnTo>
                        <a:pt x="3480" y="594"/>
                      </a:lnTo>
                      <a:lnTo>
                        <a:pt x="3480" y="588"/>
                      </a:lnTo>
                      <a:lnTo>
                        <a:pt x="3480" y="582"/>
                      </a:lnTo>
                      <a:lnTo>
                        <a:pt x="3486" y="582"/>
                      </a:lnTo>
                      <a:lnTo>
                        <a:pt x="3486" y="576"/>
                      </a:lnTo>
                      <a:lnTo>
                        <a:pt x="3486" y="570"/>
                      </a:lnTo>
                      <a:lnTo>
                        <a:pt x="3492" y="570"/>
                      </a:lnTo>
                      <a:lnTo>
                        <a:pt x="3492" y="564"/>
                      </a:lnTo>
                      <a:lnTo>
                        <a:pt x="3492" y="558"/>
                      </a:lnTo>
                      <a:lnTo>
                        <a:pt x="3498" y="558"/>
                      </a:lnTo>
                      <a:lnTo>
                        <a:pt x="3498" y="552"/>
                      </a:lnTo>
                      <a:lnTo>
                        <a:pt x="3498" y="546"/>
                      </a:lnTo>
                      <a:lnTo>
                        <a:pt x="3504" y="546"/>
                      </a:lnTo>
                      <a:lnTo>
                        <a:pt x="3504" y="540"/>
                      </a:lnTo>
                      <a:lnTo>
                        <a:pt x="3504" y="534"/>
                      </a:lnTo>
                      <a:lnTo>
                        <a:pt x="3510" y="534"/>
                      </a:lnTo>
                      <a:lnTo>
                        <a:pt x="3510" y="528"/>
                      </a:lnTo>
                      <a:lnTo>
                        <a:pt x="3510" y="522"/>
                      </a:lnTo>
                      <a:lnTo>
                        <a:pt x="3516" y="522"/>
                      </a:lnTo>
                      <a:lnTo>
                        <a:pt x="3516" y="516"/>
                      </a:lnTo>
                      <a:lnTo>
                        <a:pt x="3516" y="510"/>
                      </a:lnTo>
                      <a:lnTo>
                        <a:pt x="3522" y="510"/>
                      </a:lnTo>
                      <a:lnTo>
                        <a:pt x="3522" y="504"/>
                      </a:lnTo>
                      <a:lnTo>
                        <a:pt x="3522" y="498"/>
                      </a:lnTo>
                      <a:lnTo>
                        <a:pt x="3528" y="498"/>
                      </a:lnTo>
                      <a:lnTo>
                        <a:pt x="3528" y="492"/>
                      </a:lnTo>
                      <a:lnTo>
                        <a:pt x="3528" y="486"/>
                      </a:lnTo>
                      <a:lnTo>
                        <a:pt x="3534" y="480"/>
                      </a:lnTo>
                      <a:lnTo>
                        <a:pt x="3534" y="474"/>
                      </a:lnTo>
                      <a:lnTo>
                        <a:pt x="3540" y="468"/>
                      </a:lnTo>
                      <a:lnTo>
                        <a:pt x="3540" y="462"/>
                      </a:lnTo>
                      <a:lnTo>
                        <a:pt x="3540" y="456"/>
                      </a:lnTo>
                      <a:lnTo>
                        <a:pt x="3546" y="456"/>
                      </a:lnTo>
                      <a:lnTo>
                        <a:pt x="3546" y="450"/>
                      </a:lnTo>
                      <a:lnTo>
                        <a:pt x="3546" y="444"/>
                      </a:lnTo>
                      <a:lnTo>
                        <a:pt x="3552" y="444"/>
                      </a:lnTo>
                      <a:lnTo>
                        <a:pt x="3552" y="438"/>
                      </a:lnTo>
                      <a:lnTo>
                        <a:pt x="3552" y="432"/>
                      </a:lnTo>
                      <a:lnTo>
                        <a:pt x="3558" y="426"/>
                      </a:lnTo>
                      <a:lnTo>
                        <a:pt x="3558" y="420"/>
                      </a:lnTo>
                      <a:lnTo>
                        <a:pt x="3558" y="414"/>
                      </a:lnTo>
                      <a:lnTo>
                        <a:pt x="3564" y="414"/>
                      </a:lnTo>
                      <a:lnTo>
                        <a:pt x="3564" y="408"/>
                      </a:lnTo>
                      <a:lnTo>
                        <a:pt x="3564" y="402"/>
                      </a:lnTo>
                      <a:lnTo>
                        <a:pt x="3570" y="402"/>
                      </a:lnTo>
                      <a:lnTo>
                        <a:pt x="3570" y="396"/>
                      </a:lnTo>
                      <a:lnTo>
                        <a:pt x="3570" y="390"/>
                      </a:lnTo>
                      <a:lnTo>
                        <a:pt x="3570" y="384"/>
                      </a:lnTo>
                      <a:lnTo>
                        <a:pt x="3576" y="384"/>
                      </a:lnTo>
                      <a:lnTo>
                        <a:pt x="3576" y="378"/>
                      </a:lnTo>
                      <a:lnTo>
                        <a:pt x="3576" y="372"/>
                      </a:lnTo>
                      <a:lnTo>
                        <a:pt x="3582" y="366"/>
                      </a:lnTo>
                      <a:lnTo>
                        <a:pt x="3582" y="360"/>
                      </a:lnTo>
                      <a:lnTo>
                        <a:pt x="3582" y="354"/>
                      </a:lnTo>
                      <a:lnTo>
                        <a:pt x="3588" y="354"/>
                      </a:lnTo>
                      <a:lnTo>
                        <a:pt x="3588" y="348"/>
                      </a:lnTo>
                      <a:lnTo>
                        <a:pt x="3588" y="342"/>
                      </a:lnTo>
                      <a:lnTo>
                        <a:pt x="3588" y="336"/>
                      </a:lnTo>
                      <a:lnTo>
                        <a:pt x="3594" y="336"/>
                      </a:lnTo>
                      <a:lnTo>
                        <a:pt x="3594" y="330"/>
                      </a:lnTo>
                      <a:lnTo>
                        <a:pt x="3594" y="324"/>
                      </a:lnTo>
                      <a:lnTo>
                        <a:pt x="3600" y="318"/>
                      </a:lnTo>
                      <a:lnTo>
                        <a:pt x="3600" y="312"/>
                      </a:lnTo>
                      <a:lnTo>
                        <a:pt x="3600" y="306"/>
                      </a:lnTo>
                      <a:lnTo>
                        <a:pt x="3606" y="306"/>
                      </a:lnTo>
                      <a:lnTo>
                        <a:pt x="3606" y="300"/>
                      </a:lnTo>
                      <a:lnTo>
                        <a:pt x="3606" y="294"/>
                      </a:lnTo>
                      <a:lnTo>
                        <a:pt x="3606" y="288"/>
                      </a:lnTo>
                      <a:lnTo>
                        <a:pt x="3612" y="288"/>
                      </a:lnTo>
                      <a:lnTo>
                        <a:pt x="3612" y="282"/>
                      </a:lnTo>
                      <a:lnTo>
                        <a:pt x="3612" y="276"/>
                      </a:lnTo>
                      <a:lnTo>
                        <a:pt x="3618" y="270"/>
                      </a:lnTo>
                      <a:lnTo>
                        <a:pt x="3618" y="264"/>
                      </a:lnTo>
                      <a:lnTo>
                        <a:pt x="3618" y="258"/>
                      </a:lnTo>
                      <a:lnTo>
                        <a:pt x="3624" y="252"/>
                      </a:lnTo>
                      <a:lnTo>
                        <a:pt x="3624" y="246"/>
                      </a:lnTo>
                      <a:lnTo>
                        <a:pt x="3624" y="240"/>
                      </a:lnTo>
                      <a:lnTo>
                        <a:pt x="3630" y="240"/>
                      </a:lnTo>
                      <a:lnTo>
                        <a:pt x="3630" y="234"/>
                      </a:lnTo>
                      <a:lnTo>
                        <a:pt x="3630" y="228"/>
                      </a:lnTo>
                      <a:lnTo>
                        <a:pt x="3630" y="222"/>
                      </a:lnTo>
                      <a:lnTo>
                        <a:pt x="3636" y="222"/>
                      </a:lnTo>
                      <a:lnTo>
                        <a:pt x="3636" y="216"/>
                      </a:lnTo>
                      <a:lnTo>
                        <a:pt x="3636" y="210"/>
                      </a:lnTo>
                      <a:lnTo>
                        <a:pt x="3636" y="204"/>
                      </a:lnTo>
                      <a:lnTo>
                        <a:pt x="3642" y="204"/>
                      </a:lnTo>
                      <a:lnTo>
                        <a:pt x="3642" y="198"/>
                      </a:lnTo>
                      <a:lnTo>
                        <a:pt x="3642" y="192"/>
                      </a:lnTo>
                      <a:lnTo>
                        <a:pt x="3642" y="186"/>
                      </a:lnTo>
                      <a:lnTo>
                        <a:pt x="3648" y="186"/>
                      </a:lnTo>
                      <a:lnTo>
                        <a:pt x="3648" y="180"/>
                      </a:lnTo>
                      <a:lnTo>
                        <a:pt x="3648" y="174"/>
                      </a:lnTo>
                      <a:lnTo>
                        <a:pt x="3648" y="168"/>
                      </a:lnTo>
                      <a:lnTo>
                        <a:pt x="3654" y="168"/>
                      </a:lnTo>
                      <a:lnTo>
                        <a:pt x="3654" y="162"/>
                      </a:lnTo>
                      <a:lnTo>
                        <a:pt x="3654" y="156"/>
                      </a:lnTo>
                      <a:lnTo>
                        <a:pt x="3654" y="150"/>
                      </a:lnTo>
                      <a:lnTo>
                        <a:pt x="3660" y="144"/>
                      </a:lnTo>
                      <a:lnTo>
                        <a:pt x="3660" y="138"/>
                      </a:lnTo>
                      <a:lnTo>
                        <a:pt x="3660" y="132"/>
                      </a:lnTo>
                      <a:lnTo>
                        <a:pt x="3666" y="126"/>
                      </a:lnTo>
                      <a:lnTo>
                        <a:pt x="3666" y="120"/>
                      </a:lnTo>
                      <a:lnTo>
                        <a:pt x="3666" y="114"/>
                      </a:lnTo>
                      <a:lnTo>
                        <a:pt x="3672" y="108"/>
                      </a:lnTo>
                      <a:lnTo>
                        <a:pt x="3672" y="102"/>
                      </a:lnTo>
                      <a:lnTo>
                        <a:pt x="3672" y="96"/>
                      </a:lnTo>
                      <a:lnTo>
                        <a:pt x="3672" y="90"/>
                      </a:lnTo>
                      <a:lnTo>
                        <a:pt x="3678" y="90"/>
                      </a:lnTo>
                      <a:lnTo>
                        <a:pt x="3678" y="84"/>
                      </a:lnTo>
                      <a:lnTo>
                        <a:pt x="3678" y="78"/>
                      </a:lnTo>
                      <a:lnTo>
                        <a:pt x="3678" y="72"/>
                      </a:lnTo>
                      <a:lnTo>
                        <a:pt x="3684" y="66"/>
                      </a:lnTo>
                      <a:lnTo>
                        <a:pt x="3684" y="60"/>
                      </a:lnTo>
                      <a:lnTo>
                        <a:pt x="3684" y="54"/>
                      </a:lnTo>
                      <a:lnTo>
                        <a:pt x="3690" y="48"/>
                      </a:lnTo>
                      <a:lnTo>
                        <a:pt x="3690" y="42"/>
                      </a:lnTo>
                      <a:lnTo>
                        <a:pt x="3696" y="36"/>
                      </a:lnTo>
                      <a:lnTo>
                        <a:pt x="3696" y="30"/>
                      </a:lnTo>
                      <a:lnTo>
                        <a:pt x="3702" y="30"/>
                      </a:lnTo>
                      <a:lnTo>
                        <a:pt x="3702" y="24"/>
                      </a:lnTo>
                      <a:lnTo>
                        <a:pt x="3708" y="24"/>
                      </a:lnTo>
                      <a:lnTo>
                        <a:pt x="3714" y="24"/>
                      </a:lnTo>
                      <a:lnTo>
                        <a:pt x="3720" y="24"/>
                      </a:lnTo>
                      <a:lnTo>
                        <a:pt x="3720" y="30"/>
                      </a:lnTo>
                      <a:lnTo>
                        <a:pt x="3726" y="36"/>
                      </a:lnTo>
                      <a:lnTo>
                        <a:pt x="3726" y="42"/>
                      </a:lnTo>
                      <a:lnTo>
                        <a:pt x="3732" y="42"/>
                      </a:lnTo>
                      <a:lnTo>
                        <a:pt x="3732" y="48"/>
                      </a:lnTo>
                      <a:lnTo>
                        <a:pt x="3732" y="54"/>
                      </a:lnTo>
                      <a:lnTo>
                        <a:pt x="3732" y="60"/>
                      </a:lnTo>
                      <a:lnTo>
                        <a:pt x="3738" y="60"/>
                      </a:lnTo>
                      <a:lnTo>
                        <a:pt x="3738" y="66"/>
                      </a:lnTo>
                      <a:lnTo>
                        <a:pt x="3738" y="72"/>
                      </a:lnTo>
                      <a:lnTo>
                        <a:pt x="3738" y="78"/>
                      </a:lnTo>
                      <a:lnTo>
                        <a:pt x="3744" y="78"/>
                      </a:lnTo>
                      <a:lnTo>
                        <a:pt x="3744" y="84"/>
                      </a:lnTo>
                      <a:lnTo>
                        <a:pt x="3744" y="90"/>
                      </a:lnTo>
                      <a:lnTo>
                        <a:pt x="3744" y="96"/>
                      </a:lnTo>
                      <a:lnTo>
                        <a:pt x="3750" y="102"/>
                      </a:lnTo>
                      <a:lnTo>
                        <a:pt x="3750" y="108"/>
                      </a:lnTo>
                      <a:lnTo>
                        <a:pt x="3750" y="114"/>
                      </a:lnTo>
                      <a:lnTo>
                        <a:pt x="3750" y="120"/>
                      </a:lnTo>
                      <a:lnTo>
                        <a:pt x="3750" y="126"/>
                      </a:lnTo>
                      <a:lnTo>
                        <a:pt x="3756" y="126"/>
                      </a:lnTo>
                      <a:lnTo>
                        <a:pt x="3756" y="132"/>
                      </a:lnTo>
                      <a:lnTo>
                        <a:pt x="3756" y="138"/>
                      </a:lnTo>
                      <a:lnTo>
                        <a:pt x="3756" y="144"/>
                      </a:lnTo>
                      <a:lnTo>
                        <a:pt x="3756" y="150"/>
                      </a:lnTo>
                      <a:lnTo>
                        <a:pt x="3762" y="156"/>
                      </a:lnTo>
                      <a:lnTo>
                        <a:pt x="3762" y="162"/>
                      </a:lnTo>
                      <a:lnTo>
                        <a:pt x="3762" y="168"/>
                      </a:lnTo>
                      <a:lnTo>
                        <a:pt x="3762" y="174"/>
                      </a:lnTo>
                      <a:lnTo>
                        <a:pt x="3762" y="180"/>
                      </a:lnTo>
                      <a:lnTo>
                        <a:pt x="3768" y="186"/>
                      </a:lnTo>
                      <a:lnTo>
                        <a:pt x="3768" y="192"/>
                      </a:lnTo>
                      <a:lnTo>
                        <a:pt x="3768" y="198"/>
                      </a:lnTo>
                      <a:lnTo>
                        <a:pt x="3768" y="204"/>
                      </a:lnTo>
                      <a:lnTo>
                        <a:pt x="3768" y="210"/>
                      </a:lnTo>
                      <a:lnTo>
                        <a:pt x="3768" y="216"/>
                      </a:lnTo>
                      <a:lnTo>
                        <a:pt x="3774" y="222"/>
                      </a:lnTo>
                      <a:lnTo>
                        <a:pt x="3774" y="228"/>
                      </a:lnTo>
                      <a:lnTo>
                        <a:pt x="3774" y="234"/>
                      </a:lnTo>
                      <a:lnTo>
                        <a:pt x="3774" y="240"/>
                      </a:lnTo>
                      <a:lnTo>
                        <a:pt x="3774" y="246"/>
                      </a:lnTo>
                      <a:lnTo>
                        <a:pt x="3780" y="252"/>
                      </a:lnTo>
                      <a:lnTo>
                        <a:pt x="3780" y="258"/>
                      </a:lnTo>
                      <a:lnTo>
                        <a:pt x="3780" y="264"/>
                      </a:lnTo>
                      <a:lnTo>
                        <a:pt x="3780" y="270"/>
                      </a:lnTo>
                      <a:lnTo>
                        <a:pt x="3780" y="276"/>
                      </a:lnTo>
                      <a:lnTo>
                        <a:pt x="3786" y="282"/>
                      </a:lnTo>
                      <a:lnTo>
                        <a:pt x="3786" y="288"/>
                      </a:lnTo>
                      <a:lnTo>
                        <a:pt x="3786" y="294"/>
                      </a:lnTo>
                      <a:lnTo>
                        <a:pt x="3786" y="300"/>
                      </a:lnTo>
                      <a:lnTo>
                        <a:pt x="3786" y="306"/>
                      </a:lnTo>
                      <a:lnTo>
                        <a:pt x="3792" y="312"/>
                      </a:lnTo>
                      <a:lnTo>
                        <a:pt x="3792" y="318"/>
                      </a:lnTo>
                      <a:lnTo>
                        <a:pt x="3792" y="324"/>
                      </a:lnTo>
                      <a:lnTo>
                        <a:pt x="3792" y="330"/>
                      </a:lnTo>
                      <a:lnTo>
                        <a:pt x="3798" y="336"/>
                      </a:lnTo>
                      <a:lnTo>
                        <a:pt x="3798" y="342"/>
                      </a:lnTo>
                      <a:lnTo>
                        <a:pt x="3798" y="348"/>
                      </a:lnTo>
                      <a:lnTo>
                        <a:pt x="3798" y="354"/>
                      </a:lnTo>
                      <a:lnTo>
                        <a:pt x="3798" y="360"/>
                      </a:lnTo>
                      <a:lnTo>
                        <a:pt x="3804" y="366"/>
                      </a:lnTo>
                      <a:lnTo>
                        <a:pt x="3804" y="372"/>
                      </a:lnTo>
                      <a:lnTo>
                        <a:pt x="3804" y="378"/>
                      </a:lnTo>
                      <a:lnTo>
                        <a:pt x="3804" y="384"/>
                      </a:lnTo>
                      <a:lnTo>
                        <a:pt x="3810" y="390"/>
                      </a:lnTo>
                      <a:lnTo>
                        <a:pt x="3810" y="396"/>
                      </a:lnTo>
                      <a:lnTo>
                        <a:pt x="3810" y="402"/>
                      </a:lnTo>
                      <a:lnTo>
                        <a:pt x="3810" y="408"/>
                      </a:lnTo>
                      <a:lnTo>
                        <a:pt x="3810" y="414"/>
                      </a:lnTo>
                      <a:lnTo>
                        <a:pt x="3816" y="414"/>
                      </a:lnTo>
                      <a:lnTo>
                        <a:pt x="3816" y="420"/>
                      </a:lnTo>
                      <a:lnTo>
                        <a:pt x="3816" y="426"/>
                      </a:lnTo>
                      <a:lnTo>
                        <a:pt x="3816" y="432"/>
                      </a:lnTo>
                      <a:lnTo>
                        <a:pt x="3816" y="438"/>
                      </a:lnTo>
                      <a:lnTo>
                        <a:pt x="3822" y="444"/>
                      </a:lnTo>
                      <a:lnTo>
                        <a:pt x="3822" y="450"/>
                      </a:lnTo>
                      <a:lnTo>
                        <a:pt x="3822" y="456"/>
                      </a:lnTo>
                      <a:lnTo>
                        <a:pt x="3822" y="462"/>
                      </a:lnTo>
                      <a:lnTo>
                        <a:pt x="3828" y="468"/>
                      </a:lnTo>
                      <a:lnTo>
                        <a:pt x="3828" y="474"/>
                      </a:lnTo>
                      <a:lnTo>
                        <a:pt x="3828" y="480"/>
                      </a:lnTo>
                      <a:lnTo>
                        <a:pt x="3828" y="486"/>
                      </a:lnTo>
                      <a:lnTo>
                        <a:pt x="3834" y="486"/>
                      </a:lnTo>
                      <a:lnTo>
                        <a:pt x="3834" y="492"/>
                      </a:lnTo>
                      <a:lnTo>
                        <a:pt x="3834" y="498"/>
                      </a:lnTo>
                      <a:lnTo>
                        <a:pt x="3834" y="504"/>
                      </a:lnTo>
                      <a:lnTo>
                        <a:pt x="3834" y="510"/>
                      </a:lnTo>
                      <a:lnTo>
                        <a:pt x="3840" y="510"/>
                      </a:lnTo>
                      <a:lnTo>
                        <a:pt x="3840" y="516"/>
                      </a:lnTo>
                      <a:lnTo>
                        <a:pt x="3840" y="522"/>
                      </a:lnTo>
                      <a:lnTo>
                        <a:pt x="3840" y="528"/>
                      </a:lnTo>
                      <a:lnTo>
                        <a:pt x="3846" y="534"/>
                      </a:lnTo>
                      <a:lnTo>
                        <a:pt x="3846" y="540"/>
                      </a:lnTo>
                      <a:lnTo>
                        <a:pt x="3846" y="546"/>
                      </a:lnTo>
                      <a:lnTo>
                        <a:pt x="3846" y="552"/>
                      </a:lnTo>
                      <a:lnTo>
                        <a:pt x="3846" y="558"/>
                      </a:lnTo>
                      <a:lnTo>
                        <a:pt x="3852" y="558"/>
                      </a:lnTo>
                      <a:lnTo>
                        <a:pt x="3852" y="564"/>
                      </a:lnTo>
                      <a:lnTo>
                        <a:pt x="3852" y="570"/>
                      </a:lnTo>
                      <a:lnTo>
                        <a:pt x="3852" y="576"/>
                      </a:lnTo>
                      <a:lnTo>
                        <a:pt x="3858" y="582"/>
                      </a:lnTo>
                      <a:lnTo>
                        <a:pt x="3858" y="588"/>
                      </a:lnTo>
                      <a:lnTo>
                        <a:pt x="3858" y="594"/>
                      </a:lnTo>
                      <a:lnTo>
                        <a:pt x="3858" y="600"/>
                      </a:lnTo>
                      <a:lnTo>
                        <a:pt x="3864" y="600"/>
                      </a:lnTo>
                      <a:lnTo>
                        <a:pt x="3864" y="606"/>
                      </a:lnTo>
                      <a:lnTo>
                        <a:pt x="3864" y="612"/>
                      </a:lnTo>
                      <a:lnTo>
                        <a:pt x="3864" y="618"/>
                      </a:lnTo>
                      <a:lnTo>
                        <a:pt x="3870" y="618"/>
                      </a:lnTo>
                      <a:lnTo>
                        <a:pt x="3870" y="624"/>
                      </a:lnTo>
                      <a:lnTo>
                        <a:pt x="3870" y="630"/>
                      </a:lnTo>
                      <a:lnTo>
                        <a:pt x="3870" y="636"/>
                      </a:lnTo>
                      <a:lnTo>
                        <a:pt x="3876" y="642"/>
                      </a:lnTo>
                      <a:lnTo>
                        <a:pt x="3876" y="648"/>
                      </a:lnTo>
                      <a:lnTo>
                        <a:pt x="3876" y="654"/>
                      </a:lnTo>
                      <a:lnTo>
                        <a:pt x="3882" y="660"/>
                      </a:lnTo>
                      <a:lnTo>
                        <a:pt x="3882" y="666"/>
                      </a:lnTo>
                      <a:lnTo>
                        <a:pt x="3882" y="672"/>
                      </a:lnTo>
                      <a:lnTo>
                        <a:pt x="3888" y="678"/>
                      </a:lnTo>
                      <a:lnTo>
                        <a:pt x="3888" y="684"/>
                      </a:lnTo>
                      <a:lnTo>
                        <a:pt x="3888" y="690"/>
                      </a:lnTo>
                      <a:lnTo>
                        <a:pt x="3894" y="690"/>
                      </a:lnTo>
                      <a:lnTo>
                        <a:pt x="3894" y="696"/>
                      </a:lnTo>
                      <a:lnTo>
                        <a:pt x="3894" y="702"/>
                      </a:lnTo>
                      <a:lnTo>
                        <a:pt x="3894" y="708"/>
                      </a:lnTo>
                      <a:lnTo>
                        <a:pt x="3900" y="708"/>
                      </a:lnTo>
                      <a:lnTo>
                        <a:pt x="3900" y="714"/>
                      </a:lnTo>
                      <a:lnTo>
                        <a:pt x="3900" y="720"/>
                      </a:lnTo>
                      <a:lnTo>
                        <a:pt x="3906" y="726"/>
                      </a:lnTo>
                      <a:lnTo>
                        <a:pt x="3906" y="732"/>
                      </a:lnTo>
                      <a:lnTo>
                        <a:pt x="3912" y="738"/>
                      </a:lnTo>
                      <a:lnTo>
                        <a:pt x="3912" y="744"/>
                      </a:lnTo>
                      <a:lnTo>
                        <a:pt x="3918" y="750"/>
                      </a:lnTo>
                      <a:lnTo>
                        <a:pt x="3918" y="756"/>
                      </a:lnTo>
                      <a:lnTo>
                        <a:pt x="3924" y="762"/>
                      </a:lnTo>
                      <a:lnTo>
                        <a:pt x="3924" y="768"/>
                      </a:lnTo>
                      <a:lnTo>
                        <a:pt x="3930" y="768"/>
                      </a:lnTo>
                      <a:lnTo>
                        <a:pt x="3930" y="774"/>
                      </a:lnTo>
                      <a:lnTo>
                        <a:pt x="3936" y="774"/>
                      </a:lnTo>
                      <a:lnTo>
                        <a:pt x="3936" y="780"/>
                      </a:lnTo>
                      <a:lnTo>
                        <a:pt x="3942" y="780"/>
                      </a:lnTo>
                      <a:lnTo>
                        <a:pt x="3942" y="786"/>
                      </a:lnTo>
                      <a:lnTo>
                        <a:pt x="3948" y="786"/>
                      </a:lnTo>
                      <a:lnTo>
                        <a:pt x="3948" y="792"/>
                      </a:lnTo>
                      <a:lnTo>
                        <a:pt x="3954" y="792"/>
                      </a:lnTo>
                      <a:lnTo>
                        <a:pt x="3960" y="792"/>
                      </a:lnTo>
                      <a:lnTo>
                        <a:pt x="3966" y="792"/>
                      </a:lnTo>
                      <a:lnTo>
                        <a:pt x="3972" y="792"/>
                      </a:lnTo>
                      <a:lnTo>
                        <a:pt x="3978" y="792"/>
                      </a:lnTo>
                      <a:lnTo>
                        <a:pt x="3984" y="792"/>
                      </a:lnTo>
                      <a:lnTo>
                        <a:pt x="3990" y="792"/>
                      </a:lnTo>
                      <a:lnTo>
                        <a:pt x="3990" y="786"/>
                      </a:lnTo>
                      <a:lnTo>
                        <a:pt x="3996" y="786"/>
                      </a:lnTo>
                      <a:lnTo>
                        <a:pt x="4002" y="786"/>
                      </a:lnTo>
                      <a:lnTo>
                        <a:pt x="4002" y="780"/>
                      </a:lnTo>
                      <a:lnTo>
                        <a:pt x="4008" y="780"/>
                      </a:lnTo>
                      <a:lnTo>
                        <a:pt x="4014" y="780"/>
                      </a:lnTo>
                      <a:lnTo>
                        <a:pt x="4014" y="774"/>
                      </a:lnTo>
                      <a:lnTo>
                        <a:pt x="4020" y="774"/>
                      </a:lnTo>
                      <a:lnTo>
                        <a:pt x="4020" y="768"/>
                      </a:lnTo>
                      <a:lnTo>
                        <a:pt x="4026" y="768"/>
                      </a:lnTo>
                      <a:lnTo>
                        <a:pt x="4032" y="768"/>
                      </a:lnTo>
                      <a:lnTo>
                        <a:pt x="4032" y="762"/>
                      </a:lnTo>
                      <a:lnTo>
                        <a:pt x="4038" y="762"/>
                      </a:lnTo>
                      <a:lnTo>
                        <a:pt x="4038" y="756"/>
                      </a:lnTo>
                      <a:lnTo>
                        <a:pt x="4044" y="756"/>
                      </a:lnTo>
                      <a:lnTo>
                        <a:pt x="4044" y="750"/>
                      </a:lnTo>
                      <a:lnTo>
                        <a:pt x="4050" y="750"/>
                      </a:lnTo>
                      <a:lnTo>
                        <a:pt x="4050" y="744"/>
                      </a:lnTo>
                      <a:lnTo>
                        <a:pt x="4056" y="744"/>
                      </a:lnTo>
                      <a:lnTo>
                        <a:pt x="4056" y="738"/>
                      </a:lnTo>
                      <a:lnTo>
                        <a:pt x="4062" y="738"/>
                      </a:lnTo>
                      <a:lnTo>
                        <a:pt x="4062" y="732"/>
                      </a:lnTo>
                      <a:lnTo>
                        <a:pt x="4068" y="732"/>
                      </a:lnTo>
                      <a:lnTo>
                        <a:pt x="4068" y="726"/>
                      </a:lnTo>
                      <a:lnTo>
                        <a:pt x="4074" y="726"/>
                      </a:lnTo>
                      <a:lnTo>
                        <a:pt x="4074" y="720"/>
                      </a:lnTo>
                      <a:lnTo>
                        <a:pt x="4080" y="720"/>
                      </a:lnTo>
                      <a:lnTo>
                        <a:pt x="4080" y="714"/>
                      </a:lnTo>
                      <a:lnTo>
                        <a:pt x="4086" y="714"/>
                      </a:lnTo>
                      <a:lnTo>
                        <a:pt x="4086" y="708"/>
                      </a:lnTo>
                      <a:lnTo>
                        <a:pt x="4092" y="702"/>
                      </a:lnTo>
                      <a:lnTo>
                        <a:pt x="4092" y="696"/>
                      </a:lnTo>
                      <a:lnTo>
                        <a:pt x="4098" y="696"/>
                      </a:lnTo>
                      <a:lnTo>
                        <a:pt x="4098" y="690"/>
                      </a:lnTo>
                      <a:lnTo>
                        <a:pt x="4104" y="690"/>
                      </a:lnTo>
                      <a:lnTo>
                        <a:pt x="4104" y="684"/>
                      </a:lnTo>
                      <a:lnTo>
                        <a:pt x="4110" y="678"/>
                      </a:lnTo>
                      <a:lnTo>
                        <a:pt x="4110" y="672"/>
                      </a:lnTo>
                      <a:lnTo>
                        <a:pt x="4116" y="672"/>
                      </a:lnTo>
                      <a:lnTo>
                        <a:pt x="4116" y="666"/>
                      </a:lnTo>
                      <a:lnTo>
                        <a:pt x="4122" y="660"/>
                      </a:lnTo>
                      <a:lnTo>
                        <a:pt x="4122" y="654"/>
                      </a:lnTo>
                      <a:lnTo>
                        <a:pt x="4128" y="654"/>
                      </a:lnTo>
                      <a:lnTo>
                        <a:pt x="4128" y="648"/>
                      </a:lnTo>
                      <a:lnTo>
                        <a:pt x="4128" y="642"/>
                      </a:lnTo>
                      <a:lnTo>
                        <a:pt x="4134" y="642"/>
                      </a:lnTo>
                      <a:lnTo>
                        <a:pt x="4134" y="636"/>
                      </a:lnTo>
                      <a:lnTo>
                        <a:pt x="4140" y="630"/>
                      </a:lnTo>
                      <a:lnTo>
                        <a:pt x="4140" y="624"/>
                      </a:lnTo>
                      <a:lnTo>
                        <a:pt x="4146" y="624"/>
                      </a:lnTo>
                      <a:lnTo>
                        <a:pt x="4146" y="618"/>
                      </a:lnTo>
                      <a:lnTo>
                        <a:pt x="4146" y="612"/>
                      </a:lnTo>
                      <a:lnTo>
                        <a:pt x="4152" y="612"/>
                      </a:lnTo>
                      <a:lnTo>
                        <a:pt x="4152" y="606"/>
                      </a:lnTo>
                      <a:lnTo>
                        <a:pt x="4158" y="600"/>
                      </a:lnTo>
                      <a:lnTo>
                        <a:pt x="4158" y="594"/>
                      </a:lnTo>
                      <a:lnTo>
                        <a:pt x="4164" y="588"/>
                      </a:lnTo>
                      <a:lnTo>
                        <a:pt x="4164" y="582"/>
                      </a:lnTo>
                      <a:lnTo>
                        <a:pt x="4170" y="582"/>
                      </a:lnTo>
                      <a:lnTo>
                        <a:pt x="4170" y="576"/>
                      </a:lnTo>
                      <a:lnTo>
                        <a:pt x="4170" y="570"/>
                      </a:lnTo>
                      <a:lnTo>
                        <a:pt x="4176" y="570"/>
                      </a:lnTo>
                      <a:lnTo>
                        <a:pt x="4176" y="564"/>
                      </a:lnTo>
                      <a:lnTo>
                        <a:pt x="4176" y="558"/>
                      </a:lnTo>
                      <a:lnTo>
                        <a:pt x="4182" y="558"/>
                      </a:lnTo>
                      <a:lnTo>
                        <a:pt x="4182" y="552"/>
                      </a:lnTo>
                      <a:lnTo>
                        <a:pt x="4182" y="546"/>
                      </a:lnTo>
                      <a:lnTo>
                        <a:pt x="4188" y="540"/>
                      </a:lnTo>
                      <a:lnTo>
                        <a:pt x="4188" y="534"/>
                      </a:lnTo>
                      <a:lnTo>
                        <a:pt x="4194" y="528"/>
                      </a:lnTo>
                      <a:lnTo>
                        <a:pt x="4194" y="522"/>
                      </a:lnTo>
                      <a:lnTo>
                        <a:pt x="4200" y="516"/>
                      </a:lnTo>
                      <a:lnTo>
                        <a:pt x="4200" y="510"/>
                      </a:lnTo>
                      <a:lnTo>
                        <a:pt x="4200" y="504"/>
                      </a:lnTo>
                      <a:lnTo>
                        <a:pt x="4206" y="504"/>
                      </a:lnTo>
                      <a:lnTo>
                        <a:pt x="4206" y="498"/>
                      </a:lnTo>
                      <a:lnTo>
                        <a:pt x="4206" y="492"/>
                      </a:lnTo>
                      <a:lnTo>
                        <a:pt x="4212" y="492"/>
                      </a:lnTo>
                      <a:lnTo>
                        <a:pt x="4212" y="486"/>
                      </a:lnTo>
                      <a:lnTo>
                        <a:pt x="4212" y="480"/>
                      </a:lnTo>
                      <a:lnTo>
                        <a:pt x="4218" y="480"/>
                      </a:lnTo>
                      <a:lnTo>
                        <a:pt x="4218" y="474"/>
                      </a:lnTo>
                      <a:lnTo>
                        <a:pt x="4218" y="468"/>
                      </a:lnTo>
                      <a:lnTo>
                        <a:pt x="4224" y="462"/>
                      </a:lnTo>
                      <a:lnTo>
                        <a:pt x="4224" y="456"/>
                      </a:lnTo>
                      <a:lnTo>
                        <a:pt x="4224" y="450"/>
                      </a:lnTo>
                      <a:lnTo>
                        <a:pt x="4230" y="450"/>
                      </a:lnTo>
                      <a:lnTo>
                        <a:pt x="4230" y="444"/>
                      </a:lnTo>
                      <a:lnTo>
                        <a:pt x="4230" y="438"/>
                      </a:lnTo>
                      <a:lnTo>
                        <a:pt x="4236" y="438"/>
                      </a:lnTo>
                      <a:lnTo>
                        <a:pt x="4236" y="432"/>
                      </a:lnTo>
                      <a:lnTo>
                        <a:pt x="4236" y="426"/>
                      </a:lnTo>
                      <a:lnTo>
                        <a:pt x="4242" y="420"/>
                      </a:lnTo>
                      <a:lnTo>
                        <a:pt x="4242" y="414"/>
                      </a:lnTo>
                      <a:lnTo>
                        <a:pt x="4242" y="408"/>
                      </a:lnTo>
                      <a:lnTo>
                        <a:pt x="4248" y="408"/>
                      </a:lnTo>
                      <a:lnTo>
                        <a:pt x="4248" y="402"/>
                      </a:lnTo>
                      <a:lnTo>
                        <a:pt x="4248" y="396"/>
                      </a:lnTo>
                      <a:lnTo>
                        <a:pt x="4248" y="390"/>
                      </a:lnTo>
                      <a:lnTo>
                        <a:pt x="4254" y="390"/>
                      </a:lnTo>
                      <a:lnTo>
                        <a:pt x="4254" y="384"/>
                      </a:lnTo>
                      <a:lnTo>
                        <a:pt x="4254" y="378"/>
                      </a:lnTo>
                      <a:lnTo>
                        <a:pt x="4260" y="372"/>
                      </a:lnTo>
                      <a:lnTo>
                        <a:pt x="4260" y="366"/>
                      </a:lnTo>
                      <a:lnTo>
                        <a:pt x="4260" y="360"/>
                      </a:lnTo>
                      <a:lnTo>
                        <a:pt x="4266" y="360"/>
                      </a:lnTo>
                      <a:lnTo>
                        <a:pt x="4266" y="354"/>
                      </a:lnTo>
                      <a:lnTo>
                        <a:pt x="4266" y="348"/>
                      </a:lnTo>
                      <a:lnTo>
                        <a:pt x="4272" y="342"/>
                      </a:lnTo>
                      <a:lnTo>
                        <a:pt x="4272" y="336"/>
                      </a:lnTo>
                      <a:lnTo>
                        <a:pt x="4272" y="330"/>
                      </a:lnTo>
                      <a:lnTo>
                        <a:pt x="4278" y="324"/>
                      </a:lnTo>
                      <a:lnTo>
                        <a:pt x="4278" y="318"/>
                      </a:lnTo>
                      <a:lnTo>
                        <a:pt x="4278" y="312"/>
                      </a:lnTo>
                      <a:lnTo>
                        <a:pt x="4284" y="312"/>
                      </a:lnTo>
                      <a:lnTo>
                        <a:pt x="4284" y="306"/>
                      </a:lnTo>
                      <a:lnTo>
                        <a:pt x="4284" y="300"/>
                      </a:lnTo>
                      <a:lnTo>
                        <a:pt x="4284" y="294"/>
                      </a:lnTo>
                      <a:lnTo>
                        <a:pt x="4290" y="294"/>
                      </a:lnTo>
                      <a:lnTo>
                        <a:pt x="4290" y="288"/>
                      </a:lnTo>
                      <a:lnTo>
                        <a:pt x="4290" y="282"/>
                      </a:lnTo>
                      <a:lnTo>
                        <a:pt x="4290" y="276"/>
                      </a:lnTo>
                      <a:lnTo>
                        <a:pt x="4296" y="276"/>
                      </a:lnTo>
                      <a:lnTo>
                        <a:pt x="4296" y="270"/>
                      </a:lnTo>
                      <a:lnTo>
                        <a:pt x="4296" y="264"/>
                      </a:lnTo>
                      <a:lnTo>
                        <a:pt x="4296" y="258"/>
                      </a:lnTo>
                      <a:lnTo>
                        <a:pt x="4302" y="252"/>
                      </a:lnTo>
                      <a:lnTo>
                        <a:pt x="4302" y="246"/>
                      </a:lnTo>
                      <a:lnTo>
                        <a:pt x="4302" y="240"/>
                      </a:lnTo>
                      <a:lnTo>
                        <a:pt x="4308" y="234"/>
                      </a:lnTo>
                      <a:lnTo>
                        <a:pt x="4308" y="228"/>
                      </a:lnTo>
                      <a:lnTo>
                        <a:pt x="4308" y="222"/>
                      </a:lnTo>
                      <a:lnTo>
                        <a:pt x="4314" y="216"/>
                      </a:lnTo>
                      <a:lnTo>
                        <a:pt x="4314" y="210"/>
                      </a:lnTo>
                      <a:lnTo>
                        <a:pt x="4314" y="204"/>
                      </a:lnTo>
                      <a:lnTo>
                        <a:pt x="4320" y="198"/>
                      </a:lnTo>
                      <a:lnTo>
                        <a:pt x="4320" y="192"/>
                      </a:lnTo>
                      <a:lnTo>
                        <a:pt x="4320" y="186"/>
                      </a:lnTo>
                      <a:lnTo>
                        <a:pt x="4326" y="180"/>
                      </a:lnTo>
                      <a:lnTo>
                        <a:pt x="4326" y="174"/>
                      </a:lnTo>
                      <a:lnTo>
                        <a:pt x="4326" y="168"/>
                      </a:lnTo>
                      <a:lnTo>
                        <a:pt x="4332" y="162"/>
                      </a:lnTo>
                      <a:lnTo>
                        <a:pt x="4332" y="156"/>
                      </a:lnTo>
                      <a:lnTo>
                        <a:pt x="4332" y="150"/>
                      </a:lnTo>
                      <a:lnTo>
                        <a:pt x="4332" y="144"/>
                      </a:lnTo>
                      <a:lnTo>
                        <a:pt x="4338" y="144"/>
                      </a:lnTo>
                      <a:lnTo>
                        <a:pt x="4338" y="138"/>
                      </a:lnTo>
                      <a:lnTo>
                        <a:pt x="4338" y="132"/>
                      </a:lnTo>
                      <a:lnTo>
                        <a:pt x="4338" y="126"/>
                      </a:lnTo>
                      <a:lnTo>
                        <a:pt x="4344" y="120"/>
                      </a:lnTo>
                      <a:lnTo>
                        <a:pt x="4344" y="114"/>
                      </a:lnTo>
                      <a:lnTo>
                        <a:pt x="4344" y="108"/>
                      </a:lnTo>
                      <a:lnTo>
                        <a:pt x="4344" y="102"/>
                      </a:lnTo>
                      <a:lnTo>
                        <a:pt x="4350" y="102"/>
                      </a:lnTo>
                      <a:lnTo>
                        <a:pt x="4350" y="96"/>
                      </a:lnTo>
                      <a:lnTo>
                        <a:pt x="4350" y="90"/>
                      </a:lnTo>
                      <a:lnTo>
                        <a:pt x="4350" y="84"/>
                      </a:lnTo>
                      <a:lnTo>
                        <a:pt x="4356" y="78"/>
                      </a:lnTo>
                      <a:lnTo>
                        <a:pt x="4356" y="72"/>
                      </a:lnTo>
                      <a:lnTo>
                        <a:pt x="4356" y="66"/>
                      </a:lnTo>
                      <a:lnTo>
                        <a:pt x="4356" y="60"/>
                      </a:lnTo>
                      <a:lnTo>
                        <a:pt x="4362" y="60"/>
                      </a:lnTo>
                      <a:lnTo>
                        <a:pt x="4362" y="54"/>
                      </a:lnTo>
                      <a:lnTo>
                        <a:pt x="4362" y="48"/>
                      </a:lnTo>
                      <a:lnTo>
                        <a:pt x="4362" y="42"/>
                      </a:lnTo>
                      <a:lnTo>
                        <a:pt x="4368" y="42"/>
                      </a:lnTo>
                      <a:lnTo>
                        <a:pt x="4368" y="36"/>
                      </a:lnTo>
                      <a:lnTo>
                        <a:pt x="4368" y="30"/>
                      </a:lnTo>
                      <a:lnTo>
                        <a:pt x="4374" y="24"/>
                      </a:lnTo>
                      <a:lnTo>
                        <a:pt x="4374" y="18"/>
                      </a:lnTo>
                      <a:lnTo>
                        <a:pt x="4380" y="12"/>
                      </a:lnTo>
                      <a:lnTo>
                        <a:pt x="4380" y="6"/>
                      </a:lnTo>
                      <a:lnTo>
                        <a:pt x="4386" y="6"/>
                      </a:lnTo>
                      <a:lnTo>
                        <a:pt x="4392" y="0"/>
                      </a:lnTo>
                      <a:lnTo>
                        <a:pt x="4392" y="6"/>
                      </a:lnTo>
                      <a:lnTo>
                        <a:pt x="4398" y="6"/>
                      </a:lnTo>
                      <a:lnTo>
                        <a:pt x="4404" y="12"/>
                      </a:lnTo>
                      <a:lnTo>
                        <a:pt x="4404" y="18"/>
                      </a:lnTo>
                      <a:lnTo>
                        <a:pt x="4410" y="18"/>
                      </a:lnTo>
                      <a:lnTo>
                        <a:pt x="4410" y="24"/>
                      </a:lnTo>
                      <a:lnTo>
                        <a:pt x="4410" y="30"/>
                      </a:lnTo>
                      <a:lnTo>
                        <a:pt x="4416" y="30"/>
                      </a:lnTo>
                      <a:lnTo>
                        <a:pt x="4416" y="36"/>
                      </a:lnTo>
                      <a:lnTo>
                        <a:pt x="4416" y="42"/>
                      </a:lnTo>
                      <a:lnTo>
                        <a:pt x="4416" y="48"/>
                      </a:lnTo>
                      <a:lnTo>
                        <a:pt x="4422" y="48"/>
                      </a:lnTo>
                      <a:lnTo>
                        <a:pt x="4422" y="54"/>
                      </a:lnTo>
                      <a:lnTo>
                        <a:pt x="4422" y="60"/>
                      </a:lnTo>
                      <a:lnTo>
                        <a:pt x="4422" y="66"/>
                      </a:lnTo>
                      <a:lnTo>
                        <a:pt x="4428" y="72"/>
                      </a:lnTo>
                      <a:lnTo>
                        <a:pt x="4428" y="78"/>
                      </a:lnTo>
                      <a:lnTo>
                        <a:pt x="4428" y="84"/>
                      </a:lnTo>
                      <a:lnTo>
                        <a:pt x="4428" y="90"/>
                      </a:lnTo>
                      <a:lnTo>
                        <a:pt x="4434" y="96"/>
                      </a:lnTo>
                      <a:lnTo>
                        <a:pt x="4434" y="102"/>
                      </a:lnTo>
                      <a:lnTo>
                        <a:pt x="4434" y="108"/>
                      </a:lnTo>
                      <a:lnTo>
                        <a:pt x="4434" y="114"/>
                      </a:lnTo>
                      <a:lnTo>
                        <a:pt x="4434" y="120"/>
                      </a:lnTo>
                      <a:lnTo>
                        <a:pt x="4440" y="120"/>
                      </a:lnTo>
                      <a:lnTo>
                        <a:pt x="4440" y="126"/>
                      </a:lnTo>
                      <a:lnTo>
                        <a:pt x="4440" y="132"/>
                      </a:lnTo>
                      <a:lnTo>
                        <a:pt x="4440" y="138"/>
                      </a:lnTo>
                      <a:lnTo>
                        <a:pt x="4440" y="144"/>
                      </a:lnTo>
                      <a:lnTo>
                        <a:pt x="4440" y="150"/>
                      </a:lnTo>
                      <a:lnTo>
                        <a:pt x="4446" y="156"/>
                      </a:lnTo>
                      <a:lnTo>
                        <a:pt x="4446" y="162"/>
                      </a:lnTo>
                      <a:lnTo>
                        <a:pt x="4446" y="168"/>
                      </a:lnTo>
                      <a:lnTo>
                        <a:pt x="4446" y="174"/>
                      </a:lnTo>
                      <a:lnTo>
                        <a:pt x="4446" y="180"/>
                      </a:lnTo>
                      <a:lnTo>
                        <a:pt x="4452" y="186"/>
                      </a:lnTo>
                      <a:lnTo>
                        <a:pt x="4452" y="192"/>
                      </a:lnTo>
                      <a:lnTo>
                        <a:pt x="4452" y="198"/>
                      </a:lnTo>
                      <a:lnTo>
                        <a:pt x="4452" y="204"/>
                      </a:lnTo>
                      <a:lnTo>
                        <a:pt x="4452" y="210"/>
                      </a:lnTo>
                      <a:lnTo>
                        <a:pt x="4458" y="216"/>
                      </a:lnTo>
                      <a:lnTo>
                        <a:pt x="4458" y="222"/>
                      </a:lnTo>
                      <a:lnTo>
                        <a:pt x="4458" y="228"/>
                      </a:lnTo>
                      <a:lnTo>
                        <a:pt x="4458" y="234"/>
                      </a:lnTo>
                      <a:lnTo>
                        <a:pt x="4458" y="240"/>
                      </a:lnTo>
                      <a:lnTo>
                        <a:pt x="4458" y="246"/>
                      </a:lnTo>
                      <a:lnTo>
                        <a:pt x="4464" y="246"/>
                      </a:lnTo>
                      <a:lnTo>
                        <a:pt x="4464" y="252"/>
                      </a:lnTo>
                      <a:lnTo>
                        <a:pt x="4464" y="258"/>
                      </a:lnTo>
                      <a:lnTo>
                        <a:pt x="4464" y="264"/>
                      </a:lnTo>
                      <a:lnTo>
                        <a:pt x="4464" y="270"/>
                      </a:lnTo>
                      <a:lnTo>
                        <a:pt x="4470" y="276"/>
                      </a:lnTo>
                      <a:lnTo>
                        <a:pt x="4470" y="282"/>
                      </a:lnTo>
                      <a:lnTo>
                        <a:pt x="4470" y="288"/>
                      </a:lnTo>
                      <a:lnTo>
                        <a:pt x="4470" y="294"/>
                      </a:lnTo>
                      <a:lnTo>
                        <a:pt x="4470" y="300"/>
                      </a:lnTo>
                      <a:lnTo>
                        <a:pt x="4476" y="306"/>
                      </a:lnTo>
                      <a:lnTo>
                        <a:pt x="4476" y="312"/>
                      </a:lnTo>
                      <a:lnTo>
                        <a:pt x="4476" y="318"/>
                      </a:lnTo>
                      <a:lnTo>
                        <a:pt x="4476" y="324"/>
                      </a:lnTo>
                      <a:lnTo>
                        <a:pt x="4476" y="330"/>
                      </a:lnTo>
                      <a:lnTo>
                        <a:pt x="4482" y="336"/>
                      </a:lnTo>
                      <a:lnTo>
                        <a:pt x="4482" y="342"/>
                      </a:lnTo>
                      <a:lnTo>
                        <a:pt x="4482" y="348"/>
                      </a:lnTo>
                      <a:lnTo>
                        <a:pt x="4482" y="354"/>
                      </a:lnTo>
                      <a:lnTo>
                        <a:pt x="4488" y="360"/>
                      </a:lnTo>
                      <a:lnTo>
                        <a:pt x="4488" y="366"/>
                      </a:lnTo>
                      <a:lnTo>
                        <a:pt x="4488" y="372"/>
                      </a:lnTo>
                      <a:lnTo>
                        <a:pt x="4488" y="378"/>
                      </a:lnTo>
                      <a:lnTo>
                        <a:pt x="4488" y="384"/>
                      </a:lnTo>
                      <a:lnTo>
                        <a:pt x="4494" y="384"/>
                      </a:lnTo>
                      <a:lnTo>
                        <a:pt x="4494" y="390"/>
                      </a:lnTo>
                      <a:lnTo>
                        <a:pt x="4494" y="396"/>
                      </a:lnTo>
                      <a:lnTo>
                        <a:pt x="4494" y="402"/>
                      </a:lnTo>
                      <a:lnTo>
                        <a:pt x="4494" y="408"/>
                      </a:lnTo>
                      <a:lnTo>
                        <a:pt x="4500" y="414"/>
                      </a:lnTo>
                      <a:lnTo>
                        <a:pt x="4500" y="420"/>
                      </a:lnTo>
                      <a:lnTo>
                        <a:pt x="4500" y="426"/>
                      </a:lnTo>
                      <a:lnTo>
                        <a:pt x="4500" y="432"/>
                      </a:lnTo>
                      <a:lnTo>
                        <a:pt x="4506" y="438"/>
                      </a:lnTo>
                      <a:lnTo>
                        <a:pt x="4506" y="444"/>
                      </a:lnTo>
                      <a:lnTo>
                        <a:pt x="4506" y="450"/>
                      </a:lnTo>
                      <a:lnTo>
                        <a:pt x="4506" y="456"/>
                      </a:lnTo>
                      <a:lnTo>
                        <a:pt x="4512" y="462"/>
                      </a:lnTo>
                      <a:lnTo>
                        <a:pt x="4512" y="468"/>
                      </a:lnTo>
                      <a:lnTo>
                        <a:pt x="4512" y="474"/>
                      </a:lnTo>
                      <a:lnTo>
                        <a:pt x="4512" y="480"/>
                      </a:lnTo>
                      <a:lnTo>
                        <a:pt x="4518" y="486"/>
                      </a:lnTo>
                      <a:lnTo>
                        <a:pt x="4518" y="492"/>
                      </a:lnTo>
                      <a:lnTo>
                        <a:pt x="4518" y="498"/>
                      </a:lnTo>
                      <a:lnTo>
                        <a:pt x="4518" y="504"/>
                      </a:lnTo>
                      <a:lnTo>
                        <a:pt x="4524" y="510"/>
                      </a:lnTo>
                      <a:lnTo>
                        <a:pt x="4524" y="516"/>
                      </a:lnTo>
                      <a:lnTo>
                        <a:pt x="4524" y="522"/>
                      </a:lnTo>
                      <a:lnTo>
                        <a:pt x="4524" y="528"/>
                      </a:lnTo>
                      <a:lnTo>
                        <a:pt x="4530" y="528"/>
                      </a:lnTo>
                      <a:lnTo>
                        <a:pt x="4530" y="534"/>
                      </a:lnTo>
                      <a:lnTo>
                        <a:pt x="4530" y="540"/>
                      </a:lnTo>
                      <a:lnTo>
                        <a:pt x="4530" y="546"/>
                      </a:lnTo>
                      <a:lnTo>
                        <a:pt x="4536" y="552"/>
                      </a:lnTo>
                      <a:lnTo>
                        <a:pt x="4536" y="558"/>
                      </a:lnTo>
                      <a:lnTo>
                        <a:pt x="4536" y="564"/>
                      </a:lnTo>
                      <a:lnTo>
                        <a:pt x="4536" y="570"/>
                      </a:lnTo>
                      <a:lnTo>
                        <a:pt x="4542" y="576"/>
                      </a:lnTo>
                      <a:lnTo>
                        <a:pt x="4542" y="582"/>
                      </a:lnTo>
                      <a:lnTo>
                        <a:pt x="4542" y="588"/>
                      </a:lnTo>
                      <a:lnTo>
                        <a:pt x="4542" y="594"/>
                      </a:lnTo>
                      <a:lnTo>
                        <a:pt x="4548" y="594"/>
                      </a:lnTo>
                      <a:lnTo>
                        <a:pt x="4548" y="600"/>
                      </a:lnTo>
                      <a:lnTo>
                        <a:pt x="4548" y="606"/>
                      </a:lnTo>
                      <a:lnTo>
                        <a:pt x="4548" y="612"/>
                      </a:lnTo>
                      <a:lnTo>
                        <a:pt x="4554" y="618"/>
                      </a:lnTo>
                      <a:lnTo>
                        <a:pt x="4554" y="624"/>
                      </a:lnTo>
                      <a:lnTo>
                        <a:pt x="4554" y="630"/>
                      </a:lnTo>
                      <a:lnTo>
                        <a:pt x="4560" y="636"/>
                      </a:lnTo>
                      <a:lnTo>
                        <a:pt x="4560" y="642"/>
                      </a:lnTo>
                      <a:lnTo>
                        <a:pt x="4560" y="648"/>
                      </a:lnTo>
                      <a:lnTo>
                        <a:pt x="4566" y="654"/>
                      </a:lnTo>
                      <a:lnTo>
                        <a:pt x="4566" y="660"/>
                      </a:lnTo>
                      <a:lnTo>
                        <a:pt x="4566" y="666"/>
                      </a:lnTo>
                      <a:lnTo>
                        <a:pt x="4572" y="672"/>
                      </a:lnTo>
                      <a:lnTo>
                        <a:pt x="4572" y="678"/>
                      </a:lnTo>
                      <a:lnTo>
                        <a:pt x="4572" y="684"/>
                      </a:lnTo>
                      <a:lnTo>
                        <a:pt x="4578" y="690"/>
                      </a:lnTo>
                      <a:lnTo>
                        <a:pt x="4578" y="696"/>
                      </a:lnTo>
                      <a:lnTo>
                        <a:pt x="4578" y="702"/>
                      </a:lnTo>
                      <a:lnTo>
                        <a:pt x="4584" y="702"/>
                      </a:lnTo>
                      <a:lnTo>
                        <a:pt x="4584" y="708"/>
                      </a:lnTo>
                      <a:lnTo>
                        <a:pt x="4584" y="714"/>
                      </a:lnTo>
                      <a:lnTo>
                        <a:pt x="4590" y="720"/>
                      </a:lnTo>
                      <a:lnTo>
                        <a:pt x="4590" y="726"/>
                      </a:lnTo>
                      <a:lnTo>
                        <a:pt x="4596" y="732"/>
                      </a:lnTo>
                      <a:lnTo>
                        <a:pt x="4596" y="738"/>
                      </a:lnTo>
                      <a:lnTo>
                        <a:pt x="4602" y="744"/>
                      </a:lnTo>
                      <a:lnTo>
                        <a:pt x="4602" y="750"/>
                      </a:lnTo>
                      <a:lnTo>
                        <a:pt x="4608" y="756"/>
                      </a:lnTo>
                      <a:lnTo>
                        <a:pt x="4608" y="762"/>
                      </a:lnTo>
                      <a:lnTo>
                        <a:pt x="4614" y="762"/>
                      </a:lnTo>
                      <a:lnTo>
                        <a:pt x="4614" y="768"/>
                      </a:lnTo>
                      <a:lnTo>
                        <a:pt x="4620" y="768"/>
                      </a:lnTo>
                      <a:lnTo>
                        <a:pt x="4620" y="774"/>
                      </a:lnTo>
                      <a:lnTo>
                        <a:pt x="4626" y="774"/>
                      </a:lnTo>
                      <a:lnTo>
                        <a:pt x="4626" y="780"/>
                      </a:lnTo>
                      <a:lnTo>
                        <a:pt x="4632" y="780"/>
                      </a:lnTo>
                      <a:lnTo>
                        <a:pt x="4638" y="780"/>
                      </a:lnTo>
                      <a:lnTo>
                        <a:pt x="4638" y="786"/>
                      </a:lnTo>
                      <a:lnTo>
                        <a:pt x="4644" y="786"/>
                      </a:lnTo>
                      <a:lnTo>
                        <a:pt x="4650" y="786"/>
                      </a:lnTo>
                      <a:lnTo>
                        <a:pt x="4656" y="786"/>
                      </a:lnTo>
                      <a:lnTo>
                        <a:pt x="4662" y="786"/>
                      </a:lnTo>
                      <a:lnTo>
                        <a:pt x="4662" y="780"/>
                      </a:lnTo>
                      <a:lnTo>
                        <a:pt x="4668" y="780"/>
                      </a:lnTo>
                      <a:lnTo>
                        <a:pt x="4674" y="780"/>
                      </a:lnTo>
                      <a:lnTo>
                        <a:pt x="4674" y="774"/>
                      </a:lnTo>
                      <a:lnTo>
                        <a:pt x="4680" y="774"/>
                      </a:lnTo>
                      <a:lnTo>
                        <a:pt x="4686" y="774"/>
                      </a:lnTo>
                      <a:lnTo>
                        <a:pt x="4686" y="768"/>
                      </a:lnTo>
                      <a:lnTo>
                        <a:pt x="4692" y="768"/>
                      </a:lnTo>
                      <a:lnTo>
                        <a:pt x="4698" y="768"/>
                      </a:lnTo>
                      <a:lnTo>
                        <a:pt x="4698" y="762"/>
                      </a:lnTo>
                      <a:lnTo>
                        <a:pt x="4704" y="762"/>
                      </a:lnTo>
                      <a:lnTo>
                        <a:pt x="4704" y="756"/>
                      </a:lnTo>
                      <a:lnTo>
                        <a:pt x="4710" y="756"/>
                      </a:lnTo>
                      <a:lnTo>
                        <a:pt x="4716" y="756"/>
                      </a:lnTo>
                      <a:lnTo>
                        <a:pt x="4716" y="750"/>
                      </a:lnTo>
                      <a:lnTo>
                        <a:pt x="4722" y="750"/>
                      </a:lnTo>
                      <a:lnTo>
                        <a:pt x="4722" y="744"/>
                      </a:lnTo>
                      <a:lnTo>
                        <a:pt x="4728" y="744"/>
                      </a:lnTo>
                      <a:lnTo>
                        <a:pt x="4728" y="738"/>
                      </a:lnTo>
                      <a:lnTo>
                        <a:pt x="4734" y="738"/>
                      </a:lnTo>
                      <a:lnTo>
                        <a:pt x="4740" y="732"/>
                      </a:lnTo>
                      <a:lnTo>
                        <a:pt x="4746" y="726"/>
                      </a:lnTo>
                      <a:lnTo>
                        <a:pt x="4752" y="720"/>
                      </a:lnTo>
                      <a:lnTo>
                        <a:pt x="4752" y="714"/>
                      </a:lnTo>
                      <a:lnTo>
                        <a:pt x="4758" y="714"/>
                      </a:lnTo>
                      <a:lnTo>
                        <a:pt x="4758" y="708"/>
                      </a:lnTo>
                      <a:lnTo>
                        <a:pt x="4764" y="708"/>
                      </a:lnTo>
                      <a:lnTo>
                        <a:pt x="4764" y="702"/>
                      </a:lnTo>
                      <a:lnTo>
                        <a:pt x="4770" y="702"/>
                      </a:lnTo>
                      <a:lnTo>
                        <a:pt x="4770" y="696"/>
                      </a:lnTo>
                      <a:lnTo>
                        <a:pt x="4776" y="696"/>
                      </a:lnTo>
                      <a:lnTo>
                        <a:pt x="4776" y="690"/>
                      </a:lnTo>
                      <a:lnTo>
                        <a:pt x="4782" y="684"/>
                      </a:lnTo>
                      <a:lnTo>
                        <a:pt x="4782" y="678"/>
                      </a:lnTo>
                      <a:lnTo>
                        <a:pt x="4788" y="678"/>
                      </a:lnTo>
                      <a:lnTo>
                        <a:pt x="4788" y="672"/>
                      </a:lnTo>
                      <a:lnTo>
                        <a:pt x="4794" y="672"/>
                      </a:lnTo>
                      <a:lnTo>
                        <a:pt x="4794" y="666"/>
                      </a:lnTo>
                      <a:lnTo>
                        <a:pt x="4800" y="660"/>
                      </a:lnTo>
                      <a:lnTo>
                        <a:pt x="4800" y="654"/>
                      </a:lnTo>
                      <a:lnTo>
                        <a:pt x="4806" y="654"/>
                      </a:lnTo>
                      <a:lnTo>
                        <a:pt x="4806" y="648"/>
                      </a:lnTo>
                      <a:lnTo>
                        <a:pt x="4812" y="642"/>
                      </a:lnTo>
                      <a:lnTo>
                        <a:pt x="4812" y="636"/>
                      </a:lnTo>
                      <a:lnTo>
                        <a:pt x="4818" y="636"/>
                      </a:lnTo>
                      <a:lnTo>
                        <a:pt x="4818" y="630"/>
                      </a:lnTo>
                      <a:lnTo>
                        <a:pt x="4818" y="624"/>
                      </a:lnTo>
                      <a:lnTo>
                        <a:pt x="4824" y="624"/>
                      </a:lnTo>
                      <a:lnTo>
                        <a:pt x="4824" y="618"/>
                      </a:lnTo>
                      <a:lnTo>
                        <a:pt x="4830" y="612"/>
                      </a:lnTo>
                      <a:lnTo>
                        <a:pt x="4830" y="606"/>
                      </a:lnTo>
                      <a:lnTo>
                        <a:pt x="4836" y="606"/>
                      </a:lnTo>
                      <a:lnTo>
                        <a:pt x="4836" y="600"/>
                      </a:lnTo>
                      <a:lnTo>
                        <a:pt x="4836" y="594"/>
                      </a:lnTo>
                      <a:lnTo>
                        <a:pt x="4842" y="594"/>
                      </a:lnTo>
                      <a:lnTo>
                        <a:pt x="4842" y="588"/>
                      </a:lnTo>
                      <a:lnTo>
                        <a:pt x="4848" y="582"/>
                      </a:lnTo>
                      <a:lnTo>
                        <a:pt x="4848" y="576"/>
                      </a:lnTo>
                      <a:lnTo>
                        <a:pt x="4854" y="576"/>
                      </a:lnTo>
                      <a:lnTo>
                        <a:pt x="4854" y="570"/>
                      </a:lnTo>
                      <a:lnTo>
                        <a:pt x="4854" y="564"/>
                      </a:lnTo>
                      <a:lnTo>
                        <a:pt x="4860" y="564"/>
                      </a:lnTo>
                      <a:lnTo>
                        <a:pt x="4860" y="558"/>
                      </a:lnTo>
                      <a:lnTo>
                        <a:pt x="4860" y="552"/>
                      </a:lnTo>
                      <a:lnTo>
                        <a:pt x="4866" y="552"/>
                      </a:lnTo>
                      <a:lnTo>
                        <a:pt x="4866" y="546"/>
                      </a:lnTo>
                      <a:lnTo>
                        <a:pt x="4866" y="540"/>
                      </a:lnTo>
                      <a:lnTo>
                        <a:pt x="4872" y="540"/>
                      </a:lnTo>
                      <a:lnTo>
                        <a:pt x="4872" y="534"/>
                      </a:lnTo>
                      <a:lnTo>
                        <a:pt x="4872" y="528"/>
                      </a:lnTo>
                      <a:lnTo>
                        <a:pt x="4878" y="528"/>
                      </a:lnTo>
                      <a:lnTo>
                        <a:pt x="4878" y="522"/>
                      </a:lnTo>
                      <a:lnTo>
                        <a:pt x="4878" y="516"/>
                      </a:lnTo>
                      <a:lnTo>
                        <a:pt x="4884" y="516"/>
                      </a:lnTo>
                      <a:lnTo>
                        <a:pt x="4884" y="510"/>
                      </a:lnTo>
                      <a:lnTo>
                        <a:pt x="4884" y="504"/>
                      </a:lnTo>
                      <a:lnTo>
                        <a:pt x="4890" y="504"/>
                      </a:lnTo>
                      <a:lnTo>
                        <a:pt x="4890" y="498"/>
                      </a:lnTo>
                      <a:lnTo>
                        <a:pt x="4890" y="492"/>
                      </a:lnTo>
                      <a:lnTo>
                        <a:pt x="4896" y="486"/>
                      </a:lnTo>
                      <a:lnTo>
                        <a:pt x="4896" y="480"/>
                      </a:lnTo>
                      <a:lnTo>
                        <a:pt x="4902" y="474"/>
                      </a:lnTo>
                      <a:lnTo>
                        <a:pt x="4902" y="468"/>
                      </a:lnTo>
                      <a:lnTo>
                        <a:pt x="4902" y="462"/>
                      </a:lnTo>
                      <a:lnTo>
                        <a:pt x="4908" y="462"/>
                      </a:lnTo>
                      <a:lnTo>
                        <a:pt x="4908" y="456"/>
                      </a:lnTo>
                      <a:lnTo>
                        <a:pt x="4908" y="450"/>
                      </a:lnTo>
                      <a:lnTo>
                        <a:pt x="4914" y="450"/>
                      </a:lnTo>
                      <a:lnTo>
                        <a:pt x="4914" y="444"/>
                      </a:lnTo>
                      <a:lnTo>
                        <a:pt x="4914" y="438"/>
                      </a:lnTo>
                      <a:lnTo>
                        <a:pt x="4920" y="438"/>
                      </a:lnTo>
                      <a:lnTo>
                        <a:pt x="4920" y="432"/>
                      </a:lnTo>
                      <a:lnTo>
                        <a:pt x="4920" y="426"/>
                      </a:lnTo>
                      <a:lnTo>
                        <a:pt x="4926" y="420"/>
                      </a:lnTo>
                      <a:lnTo>
                        <a:pt x="4926" y="414"/>
                      </a:lnTo>
                      <a:lnTo>
                        <a:pt x="4926" y="408"/>
                      </a:lnTo>
                      <a:lnTo>
                        <a:pt x="4932" y="408"/>
                      </a:lnTo>
                      <a:lnTo>
                        <a:pt x="4932" y="402"/>
                      </a:lnTo>
                      <a:lnTo>
                        <a:pt x="4932" y="396"/>
                      </a:lnTo>
                    </a:path>
                  </a:pathLst>
                </a:custGeom>
                <a:noFill/>
                <a:ln w="1587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81" name="Rectangle 157"/>
                <p:cNvSpPr>
                  <a:spLocks noChangeArrowheads="1"/>
                </p:cNvSpPr>
                <p:nvPr/>
              </p:nvSpPr>
              <p:spPr bwMode="auto">
                <a:xfrm>
                  <a:off x="680" y="2496"/>
                  <a:ext cx="330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800" b="1" dirty="0" smtClean="0">
                      <a:solidFill>
                        <a:srgbClr val="FF0000"/>
                      </a:solidFill>
                      <a:latin typeface="Arial" charset="0"/>
                    </a:rPr>
                    <a:t>BETA_X</a:t>
                  </a: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82" name="Freeform 158"/>
                <p:cNvSpPr>
                  <a:spLocks/>
                </p:cNvSpPr>
                <p:nvPr/>
              </p:nvSpPr>
              <p:spPr bwMode="auto">
                <a:xfrm>
                  <a:off x="452" y="1500"/>
                  <a:ext cx="4932" cy="786"/>
                </a:xfrm>
                <a:custGeom>
                  <a:avLst/>
                  <a:gdLst>
                    <a:gd name="T0" fmla="*/ 72 w 4932"/>
                    <a:gd name="T1" fmla="*/ 528 h 786"/>
                    <a:gd name="T2" fmla="*/ 150 w 4932"/>
                    <a:gd name="T3" fmla="*/ 660 h 786"/>
                    <a:gd name="T4" fmla="*/ 228 w 4932"/>
                    <a:gd name="T5" fmla="*/ 744 h 786"/>
                    <a:gd name="T6" fmla="*/ 306 w 4932"/>
                    <a:gd name="T7" fmla="*/ 762 h 786"/>
                    <a:gd name="T8" fmla="*/ 390 w 4932"/>
                    <a:gd name="T9" fmla="*/ 588 h 786"/>
                    <a:gd name="T10" fmla="*/ 468 w 4932"/>
                    <a:gd name="T11" fmla="*/ 270 h 786"/>
                    <a:gd name="T12" fmla="*/ 540 w 4932"/>
                    <a:gd name="T13" fmla="*/ 6 h 786"/>
                    <a:gd name="T14" fmla="*/ 618 w 4932"/>
                    <a:gd name="T15" fmla="*/ 198 h 786"/>
                    <a:gd name="T16" fmla="*/ 696 w 4932"/>
                    <a:gd name="T17" fmla="*/ 408 h 786"/>
                    <a:gd name="T18" fmla="*/ 774 w 4932"/>
                    <a:gd name="T19" fmla="*/ 570 h 786"/>
                    <a:gd name="T20" fmla="*/ 858 w 4932"/>
                    <a:gd name="T21" fmla="*/ 684 h 786"/>
                    <a:gd name="T22" fmla="*/ 930 w 4932"/>
                    <a:gd name="T23" fmla="*/ 756 h 786"/>
                    <a:gd name="T24" fmla="*/ 1014 w 4932"/>
                    <a:gd name="T25" fmla="*/ 732 h 786"/>
                    <a:gd name="T26" fmla="*/ 1086 w 4932"/>
                    <a:gd name="T27" fmla="*/ 510 h 786"/>
                    <a:gd name="T28" fmla="*/ 1164 w 4932"/>
                    <a:gd name="T29" fmla="*/ 162 h 786"/>
                    <a:gd name="T30" fmla="*/ 1242 w 4932"/>
                    <a:gd name="T31" fmla="*/ 24 h 786"/>
                    <a:gd name="T32" fmla="*/ 1326 w 4932"/>
                    <a:gd name="T33" fmla="*/ 270 h 786"/>
                    <a:gd name="T34" fmla="*/ 1404 w 4932"/>
                    <a:gd name="T35" fmla="*/ 474 h 786"/>
                    <a:gd name="T36" fmla="*/ 1482 w 4932"/>
                    <a:gd name="T37" fmla="*/ 630 h 786"/>
                    <a:gd name="T38" fmla="*/ 1560 w 4932"/>
                    <a:gd name="T39" fmla="*/ 732 h 786"/>
                    <a:gd name="T40" fmla="*/ 1638 w 4932"/>
                    <a:gd name="T41" fmla="*/ 786 h 786"/>
                    <a:gd name="T42" fmla="*/ 1710 w 4932"/>
                    <a:gd name="T43" fmla="*/ 708 h 786"/>
                    <a:gd name="T44" fmla="*/ 1794 w 4932"/>
                    <a:gd name="T45" fmla="*/ 444 h 786"/>
                    <a:gd name="T46" fmla="*/ 1872 w 4932"/>
                    <a:gd name="T47" fmla="*/ 78 h 786"/>
                    <a:gd name="T48" fmla="*/ 1950 w 4932"/>
                    <a:gd name="T49" fmla="*/ 96 h 786"/>
                    <a:gd name="T50" fmla="*/ 2028 w 4932"/>
                    <a:gd name="T51" fmla="*/ 330 h 786"/>
                    <a:gd name="T52" fmla="*/ 2106 w 4932"/>
                    <a:gd name="T53" fmla="*/ 516 h 786"/>
                    <a:gd name="T54" fmla="*/ 2184 w 4932"/>
                    <a:gd name="T55" fmla="*/ 654 h 786"/>
                    <a:gd name="T56" fmla="*/ 2262 w 4932"/>
                    <a:gd name="T57" fmla="*/ 744 h 786"/>
                    <a:gd name="T58" fmla="*/ 2340 w 4932"/>
                    <a:gd name="T59" fmla="*/ 774 h 786"/>
                    <a:gd name="T60" fmla="*/ 2418 w 4932"/>
                    <a:gd name="T61" fmla="*/ 636 h 786"/>
                    <a:gd name="T62" fmla="*/ 2496 w 4932"/>
                    <a:gd name="T63" fmla="*/ 342 h 786"/>
                    <a:gd name="T64" fmla="*/ 2574 w 4932"/>
                    <a:gd name="T65" fmla="*/ 12 h 786"/>
                    <a:gd name="T66" fmla="*/ 2652 w 4932"/>
                    <a:gd name="T67" fmla="*/ 162 h 786"/>
                    <a:gd name="T68" fmla="*/ 2730 w 4932"/>
                    <a:gd name="T69" fmla="*/ 390 h 786"/>
                    <a:gd name="T70" fmla="*/ 2808 w 4932"/>
                    <a:gd name="T71" fmla="*/ 564 h 786"/>
                    <a:gd name="T72" fmla="*/ 2886 w 4932"/>
                    <a:gd name="T73" fmla="*/ 690 h 786"/>
                    <a:gd name="T74" fmla="*/ 2964 w 4932"/>
                    <a:gd name="T75" fmla="*/ 768 h 786"/>
                    <a:gd name="T76" fmla="*/ 3042 w 4932"/>
                    <a:gd name="T77" fmla="*/ 768 h 786"/>
                    <a:gd name="T78" fmla="*/ 3120 w 4932"/>
                    <a:gd name="T79" fmla="*/ 582 h 786"/>
                    <a:gd name="T80" fmla="*/ 3198 w 4932"/>
                    <a:gd name="T81" fmla="*/ 252 h 786"/>
                    <a:gd name="T82" fmla="*/ 3276 w 4932"/>
                    <a:gd name="T83" fmla="*/ 12 h 786"/>
                    <a:gd name="T84" fmla="*/ 3354 w 4932"/>
                    <a:gd name="T85" fmla="*/ 228 h 786"/>
                    <a:gd name="T86" fmla="*/ 3432 w 4932"/>
                    <a:gd name="T87" fmla="*/ 438 h 786"/>
                    <a:gd name="T88" fmla="*/ 3510 w 4932"/>
                    <a:gd name="T89" fmla="*/ 600 h 786"/>
                    <a:gd name="T90" fmla="*/ 3588 w 4932"/>
                    <a:gd name="T91" fmla="*/ 708 h 786"/>
                    <a:gd name="T92" fmla="*/ 3666 w 4932"/>
                    <a:gd name="T93" fmla="*/ 768 h 786"/>
                    <a:gd name="T94" fmla="*/ 3744 w 4932"/>
                    <a:gd name="T95" fmla="*/ 732 h 786"/>
                    <a:gd name="T96" fmla="*/ 3822 w 4932"/>
                    <a:gd name="T97" fmla="*/ 492 h 786"/>
                    <a:gd name="T98" fmla="*/ 3900 w 4932"/>
                    <a:gd name="T99" fmla="*/ 132 h 786"/>
                    <a:gd name="T100" fmla="*/ 3978 w 4932"/>
                    <a:gd name="T101" fmla="*/ 42 h 786"/>
                    <a:gd name="T102" fmla="*/ 4056 w 4932"/>
                    <a:gd name="T103" fmla="*/ 276 h 786"/>
                    <a:gd name="T104" fmla="*/ 4134 w 4932"/>
                    <a:gd name="T105" fmla="*/ 474 h 786"/>
                    <a:gd name="T106" fmla="*/ 4212 w 4932"/>
                    <a:gd name="T107" fmla="*/ 618 h 786"/>
                    <a:gd name="T108" fmla="*/ 4290 w 4932"/>
                    <a:gd name="T109" fmla="*/ 714 h 786"/>
                    <a:gd name="T110" fmla="*/ 4368 w 4932"/>
                    <a:gd name="T111" fmla="*/ 768 h 786"/>
                    <a:gd name="T112" fmla="*/ 4446 w 4932"/>
                    <a:gd name="T113" fmla="*/ 678 h 786"/>
                    <a:gd name="T114" fmla="*/ 4524 w 4932"/>
                    <a:gd name="T115" fmla="*/ 402 h 786"/>
                    <a:gd name="T116" fmla="*/ 4602 w 4932"/>
                    <a:gd name="T117" fmla="*/ 48 h 786"/>
                    <a:gd name="T118" fmla="*/ 4680 w 4932"/>
                    <a:gd name="T119" fmla="*/ 114 h 786"/>
                    <a:gd name="T120" fmla="*/ 4758 w 4932"/>
                    <a:gd name="T121" fmla="*/ 336 h 786"/>
                    <a:gd name="T122" fmla="*/ 4836 w 4932"/>
                    <a:gd name="T123" fmla="*/ 516 h 786"/>
                    <a:gd name="T124" fmla="*/ 4914 w 4932"/>
                    <a:gd name="T125" fmla="*/ 648 h 78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  <a:gd name="T189" fmla="*/ 0 w 4932"/>
                    <a:gd name="T190" fmla="*/ 0 h 786"/>
                    <a:gd name="T191" fmla="*/ 4932 w 4932"/>
                    <a:gd name="T192" fmla="*/ 786 h 786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T189" t="T190" r="T191" b="T192"/>
                  <a:pathLst>
                    <a:path w="4932" h="786">
                      <a:moveTo>
                        <a:pt x="0" y="354"/>
                      </a:moveTo>
                      <a:lnTo>
                        <a:pt x="0" y="360"/>
                      </a:lnTo>
                      <a:lnTo>
                        <a:pt x="0" y="366"/>
                      </a:lnTo>
                      <a:lnTo>
                        <a:pt x="0" y="372"/>
                      </a:lnTo>
                      <a:lnTo>
                        <a:pt x="6" y="372"/>
                      </a:lnTo>
                      <a:lnTo>
                        <a:pt x="6" y="378"/>
                      </a:lnTo>
                      <a:lnTo>
                        <a:pt x="6" y="384"/>
                      </a:lnTo>
                      <a:lnTo>
                        <a:pt x="12" y="384"/>
                      </a:lnTo>
                      <a:lnTo>
                        <a:pt x="12" y="390"/>
                      </a:lnTo>
                      <a:lnTo>
                        <a:pt x="12" y="396"/>
                      </a:lnTo>
                      <a:lnTo>
                        <a:pt x="18" y="402"/>
                      </a:lnTo>
                      <a:lnTo>
                        <a:pt x="18" y="408"/>
                      </a:lnTo>
                      <a:lnTo>
                        <a:pt x="18" y="414"/>
                      </a:lnTo>
                      <a:lnTo>
                        <a:pt x="24" y="414"/>
                      </a:lnTo>
                      <a:lnTo>
                        <a:pt x="24" y="420"/>
                      </a:lnTo>
                      <a:lnTo>
                        <a:pt x="24" y="426"/>
                      </a:lnTo>
                      <a:lnTo>
                        <a:pt x="30" y="426"/>
                      </a:lnTo>
                      <a:lnTo>
                        <a:pt x="30" y="432"/>
                      </a:lnTo>
                      <a:lnTo>
                        <a:pt x="30" y="438"/>
                      </a:lnTo>
                      <a:lnTo>
                        <a:pt x="36" y="444"/>
                      </a:lnTo>
                      <a:lnTo>
                        <a:pt x="36" y="450"/>
                      </a:lnTo>
                      <a:lnTo>
                        <a:pt x="36" y="456"/>
                      </a:lnTo>
                      <a:lnTo>
                        <a:pt x="42" y="456"/>
                      </a:lnTo>
                      <a:lnTo>
                        <a:pt x="42" y="462"/>
                      </a:lnTo>
                      <a:lnTo>
                        <a:pt x="42" y="468"/>
                      </a:lnTo>
                      <a:lnTo>
                        <a:pt x="48" y="468"/>
                      </a:lnTo>
                      <a:lnTo>
                        <a:pt x="48" y="474"/>
                      </a:lnTo>
                      <a:lnTo>
                        <a:pt x="48" y="480"/>
                      </a:lnTo>
                      <a:lnTo>
                        <a:pt x="54" y="480"/>
                      </a:lnTo>
                      <a:lnTo>
                        <a:pt x="54" y="486"/>
                      </a:lnTo>
                      <a:lnTo>
                        <a:pt x="54" y="492"/>
                      </a:lnTo>
                      <a:lnTo>
                        <a:pt x="60" y="492"/>
                      </a:lnTo>
                      <a:lnTo>
                        <a:pt x="60" y="498"/>
                      </a:lnTo>
                      <a:lnTo>
                        <a:pt x="60" y="504"/>
                      </a:lnTo>
                      <a:lnTo>
                        <a:pt x="66" y="510"/>
                      </a:lnTo>
                      <a:lnTo>
                        <a:pt x="66" y="516"/>
                      </a:lnTo>
                      <a:lnTo>
                        <a:pt x="72" y="522"/>
                      </a:lnTo>
                      <a:lnTo>
                        <a:pt x="72" y="528"/>
                      </a:lnTo>
                      <a:lnTo>
                        <a:pt x="78" y="534"/>
                      </a:lnTo>
                      <a:lnTo>
                        <a:pt x="78" y="540"/>
                      </a:lnTo>
                      <a:lnTo>
                        <a:pt x="84" y="546"/>
                      </a:lnTo>
                      <a:lnTo>
                        <a:pt x="84" y="552"/>
                      </a:lnTo>
                      <a:lnTo>
                        <a:pt x="90" y="552"/>
                      </a:lnTo>
                      <a:lnTo>
                        <a:pt x="90" y="558"/>
                      </a:lnTo>
                      <a:lnTo>
                        <a:pt x="90" y="564"/>
                      </a:lnTo>
                      <a:lnTo>
                        <a:pt x="96" y="564"/>
                      </a:lnTo>
                      <a:lnTo>
                        <a:pt x="96" y="570"/>
                      </a:lnTo>
                      <a:lnTo>
                        <a:pt x="96" y="576"/>
                      </a:lnTo>
                      <a:lnTo>
                        <a:pt x="102" y="576"/>
                      </a:lnTo>
                      <a:lnTo>
                        <a:pt x="102" y="582"/>
                      </a:lnTo>
                      <a:lnTo>
                        <a:pt x="108" y="588"/>
                      </a:lnTo>
                      <a:lnTo>
                        <a:pt x="108" y="594"/>
                      </a:lnTo>
                      <a:lnTo>
                        <a:pt x="114" y="594"/>
                      </a:lnTo>
                      <a:lnTo>
                        <a:pt x="114" y="600"/>
                      </a:lnTo>
                      <a:lnTo>
                        <a:pt x="114" y="606"/>
                      </a:lnTo>
                      <a:lnTo>
                        <a:pt x="120" y="606"/>
                      </a:lnTo>
                      <a:lnTo>
                        <a:pt x="120" y="612"/>
                      </a:lnTo>
                      <a:lnTo>
                        <a:pt x="120" y="618"/>
                      </a:lnTo>
                      <a:lnTo>
                        <a:pt x="126" y="618"/>
                      </a:lnTo>
                      <a:lnTo>
                        <a:pt x="126" y="624"/>
                      </a:lnTo>
                      <a:lnTo>
                        <a:pt x="132" y="624"/>
                      </a:lnTo>
                      <a:lnTo>
                        <a:pt x="132" y="630"/>
                      </a:lnTo>
                      <a:lnTo>
                        <a:pt x="132" y="636"/>
                      </a:lnTo>
                      <a:lnTo>
                        <a:pt x="138" y="636"/>
                      </a:lnTo>
                      <a:lnTo>
                        <a:pt x="138" y="642"/>
                      </a:lnTo>
                      <a:lnTo>
                        <a:pt x="144" y="642"/>
                      </a:lnTo>
                      <a:lnTo>
                        <a:pt x="144" y="648"/>
                      </a:lnTo>
                      <a:lnTo>
                        <a:pt x="150" y="654"/>
                      </a:lnTo>
                      <a:lnTo>
                        <a:pt x="150" y="660"/>
                      </a:lnTo>
                      <a:lnTo>
                        <a:pt x="156" y="660"/>
                      </a:lnTo>
                      <a:lnTo>
                        <a:pt x="156" y="666"/>
                      </a:lnTo>
                      <a:lnTo>
                        <a:pt x="162" y="666"/>
                      </a:lnTo>
                      <a:lnTo>
                        <a:pt x="162" y="672"/>
                      </a:lnTo>
                      <a:lnTo>
                        <a:pt x="168" y="678"/>
                      </a:lnTo>
                      <a:lnTo>
                        <a:pt x="168" y="684"/>
                      </a:lnTo>
                      <a:lnTo>
                        <a:pt x="174" y="684"/>
                      </a:lnTo>
                      <a:lnTo>
                        <a:pt x="174" y="690"/>
                      </a:lnTo>
                      <a:lnTo>
                        <a:pt x="180" y="690"/>
                      </a:lnTo>
                      <a:lnTo>
                        <a:pt x="180" y="696"/>
                      </a:lnTo>
                      <a:lnTo>
                        <a:pt x="186" y="696"/>
                      </a:lnTo>
                      <a:lnTo>
                        <a:pt x="186" y="702"/>
                      </a:lnTo>
                      <a:lnTo>
                        <a:pt x="192" y="702"/>
                      </a:lnTo>
                      <a:lnTo>
                        <a:pt x="192" y="708"/>
                      </a:lnTo>
                      <a:lnTo>
                        <a:pt x="198" y="708"/>
                      </a:lnTo>
                      <a:lnTo>
                        <a:pt x="198" y="714"/>
                      </a:lnTo>
                      <a:lnTo>
                        <a:pt x="204" y="714"/>
                      </a:lnTo>
                      <a:lnTo>
                        <a:pt x="204" y="720"/>
                      </a:lnTo>
                      <a:lnTo>
                        <a:pt x="210" y="726"/>
                      </a:lnTo>
                      <a:lnTo>
                        <a:pt x="216" y="726"/>
                      </a:lnTo>
                      <a:lnTo>
                        <a:pt x="216" y="732"/>
                      </a:lnTo>
                      <a:lnTo>
                        <a:pt x="222" y="732"/>
                      </a:lnTo>
                      <a:lnTo>
                        <a:pt x="222" y="738"/>
                      </a:lnTo>
                      <a:lnTo>
                        <a:pt x="228" y="738"/>
                      </a:lnTo>
                      <a:lnTo>
                        <a:pt x="228" y="744"/>
                      </a:lnTo>
                      <a:lnTo>
                        <a:pt x="234" y="744"/>
                      </a:lnTo>
                      <a:lnTo>
                        <a:pt x="240" y="750"/>
                      </a:lnTo>
                      <a:lnTo>
                        <a:pt x="246" y="750"/>
                      </a:lnTo>
                      <a:lnTo>
                        <a:pt x="246" y="756"/>
                      </a:lnTo>
                      <a:lnTo>
                        <a:pt x="252" y="756"/>
                      </a:lnTo>
                      <a:lnTo>
                        <a:pt x="258" y="756"/>
                      </a:lnTo>
                      <a:lnTo>
                        <a:pt x="258" y="762"/>
                      </a:lnTo>
                      <a:lnTo>
                        <a:pt x="264" y="762"/>
                      </a:lnTo>
                      <a:lnTo>
                        <a:pt x="270" y="762"/>
                      </a:lnTo>
                      <a:lnTo>
                        <a:pt x="270" y="768"/>
                      </a:lnTo>
                      <a:lnTo>
                        <a:pt x="276" y="768"/>
                      </a:lnTo>
                      <a:lnTo>
                        <a:pt x="282" y="768"/>
                      </a:lnTo>
                      <a:lnTo>
                        <a:pt x="288" y="768"/>
                      </a:lnTo>
                      <a:lnTo>
                        <a:pt x="294" y="768"/>
                      </a:lnTo>
                      <a:lnTo>
                        <a:pt x="300" y="768"/>
                      </a:lnTo>
                      <a:lnTo>
                        <a:pt x="306" y="762"/>
                      </a:lnTo>
                      <a:lnTo>
                        <a:pt x="312" y="762"/>
                      </a:lnTo>
                      <a:lnTo>
                        <a:pt x="312" y="756"/>
                      </a:lnTo>
                      <a:lnTo>
                        <a:pt x="318" y="756"/>
                      </a:lnTo>
                      <a:lnTo>
                        <a:pt x="318" y="750"/>
                      </a:lnTo>
                      <a:lnTo>
                        <a:pt x="324" y="750"/>
                      </a:lnTo>
                      <a:lnTo>
                        <a:pt x="324" y="744"/>
                      </a:lnTo>
                      <a:lnTo>
                        <a:pt x="330" y="738"/>
                      </a:lnTo>
                      <a:lnTo>
                        <a:pt x="330" y="732"/>
                      </a:lnTo>
                      <a:lnTo>
                        <a:pt x="336" y="732"/>
                      </a:lnTo>
                      <a:lnTo>
                        <a:pt x="336" y="726"/>
                      </a:lnTo>
                      <a:lnTo>
                        <a:pt x="336" y="720"/>
                      </a:lnTo>
                      <a:lnTo>
                        <a:pt x="342" y="720"/>
                      </a:lnTo>
                      <a:lnTo>
                        <a:pt x="342" y="714"/>
                      </a:lnTo>
                      <a:lnTo>
                        <a:pt x="342" y="708"/>
                      </a:lnTo>
                      <a:lnTo>
                        <a:pt x="348" y="708"/>
                      </a:lnTo>
                      <a:lnTo>
                        <a:pt x="348" y="702"/>
                      </a:lnTo>
                      <a:lnTo>
                        <a:pt x="348" y="696"/>
                      </a:lnTo>
                      <a:lnTo>
                        <a:pt x="354" y="690"/>
                      </a:lnTo>
                      <a:lnTo>
                        <a:pt x="354" y="684"/>
                      </a:lnTo>
                      <a:lnTo>
                        <a:pt x="354" y="678"/>
                      </a:lnTo>
                      <a:lnTo>
                        <a:pt x="360" y="678"/>
                      </a:lnTo>
                      <a:lnTo>
                        <a:pt x="360" y="672"/>
                      </a:lnTo>
                      <a:lnTo>
                        <a:pt x="360" y="666"/>
                      </a:lnTo>
                      <a:lnTo>
                        <a:pt x="360" y="660"/>
                      </a:lnTo>
                      <a:lnTo>
                        <a:pt x="366" y="660"/>
                      </a:lnTo>
                      <a:lnTo>
                        <a:pt x="366" y="654"/>
                      </a:lnTo>
                      <a:lnTo>
                        <a:pt x="366" y="648"/>
                      </a:lnTo>
                      <a:lnTo>
                        <a:pt x="366" y="642"/>
                      </a:lnTo>
                      <a:lnTo>
                        <a:pt x="372" y="642"/>
                      </a:lnTo>
                      <a:lnTo>
                        <a:pt x="372" y="636"/>
                      </a:lnTo>
                      <a:lnTo>
                        <a:pt x="372" y="630"/>
                      </a:lnTo>
                      <a:lnTo>
                        <a:pt x="372" y="624"/>
                      </a:lnTo>
                      <a:lnTo>
                        <a:pt x="378" y="624"/>
                      </a:lnTo>
                      <a:lnTo>
                        <a:pt x="378" y="618"/>
                      </a:lnTo>
                      <a:lnTo>
                        <a:pt x="378" y="612"/>
                      </a:lnTo>
                      <a:lnTo>
                        <a:pt x="378" y="606"/>
                      </a:lnTo>
                      <a:lnTo>
                        <a:pt x="384" y="606"/>
                      </a:lnTo>
                      <a:lnTo>
                        <a:pt x="384" y="600"/>
                      </a:lnTo>
                      <a:lnTo>
                        <a:pt x="384" y="594"/>
                      </a:lnTo>
                      <a:lnTo>
                        <a:pt x="384" y="588"/>
                      </a:lnTo>
                      <a:lnTo>
                        <a:pt x="390" y="588"/>
                      </a:lnTo>
                      <a:lnTo>
                        <a:pt x="390" y="582"/>
                      </a:lnTo>
                      <a:lnTo>
                        <a:pt x="390" y="576"/>
                      </a:lnTo>
                      <a:lnTo>
                        <a:pt x="390" y="570"/>
                      </a:lnTo>
                      <a:lnTo>
                        <a:pt x="396" y="564"/>
                      </a:lnTo>
                      <a:lnTo>
                        <a:pt x="396" y="558"/>
                      </a:lnTo>
                      <a:lnTo>
                        <a:pt x="396" y="552"/>
                      </a:lnTo>
                      <a:lnTo>
                        <a:pt x="396" y="546"/>
                      </a:lnTo>
                      <a:lnTo>
                        <a:pt x="402" y="540"/>
                      </a:lnTo>
                      <a:lnTo>
                        <a:pt x="402" y="534"/>
                      </a:lnTo>
                      <a:lnTo>
                        <a:pt x="402" y="528"/>
                      </a:lnTo>
                      <a:lnTo>
                        <a:pt x="402" y="522"/>
                      </a:lnTo>
                      <a:lnTo>
                        <a:pt x="408" y="522"/>
                      </a:lnTo>
                      <a:lnTo>
                        <a:pt x="408" y="516"/>
                      </a:lnTo>
                      <a:lnTo>
                        <a:pt x="408" y="510"/>
                      </a:lnTo>
                      <a:lnTo>
                        <a:pt x="408" y="504"/>
                      </a:lnTo>
                      <a:lnTo>
                        <a:pt x="414" y="498"/>
                      </a:lnTo>
                      <a:lnTo>
                        <a:pt x="414" y="492"/>
                      </a:lnTo>
                      <a:lnTo>
                        <a:pt x="414" y="486"/>
                      </a:lnTo>
                      <a:lnTo>
                        <a:pt x="414" y="480"/>
                      </a:lnTo>
                      <a:lnTo>
                        <a:pt x="420" y="474"/>
                      </a:lnTo>
                      <a:lnTo>
                        <a:pt x="420" y="468"/>
                      </a:lnTo>
                      <a:lnTo>
                        <a:pt x="420" y="462"/>
                      </a:lnTo>
                      <a:lnTo>
                        <a:pt x="420" y="456"/>
                      </a:lnTo>
                      <a:lnTo>
                        <a:pt x="426" y="450"/>
                      </a:lnTo>
                      <a:lnTo>
                        <a:pt x="426" y="444"/>
                      </a:lnTo>
                      <a:lnTo>
                        <a:pt x="426" y="438"/>
                      </a:lnTo>
                      <a:lnTo>
                        <a:pt x="426" y="432"/>
                      </a:lnTo>
                      <a:lnTo>
                        <a:pt x="432" y="426"/>
                      </a:lnTo>
                      <a:lnTo>
                        <a:pt x="432" y="420"/>
                      </a:lnTo>
                      <a:lnTo>
                        <a:pt x="432" y="414"/>
                      </a:lnTo>
                      <a:lnTo>
                        <a:pt x="432" y="408"/>
                      </a:lnTo>
                      <a:lnTo>
                        <a:pt x="438" y="402"/>
                      </a:lnTo>
                      <a:lnTo>
                        <a:pt x="438" y="396"/>
                      </a:lnTo>
                      <a:lnTo>
                        <a:pt x="438" y="390"/>
                      </a:lnTo>
                      <a:lnTo>
                        <a:pt x="438" y="384"/>
                      </a:lnTo>
                      <a:lnTo>
                        <a:pt x="444" y="378"/>
                      </a:lnTo>
                      <a:lnTo>
                        <a:pt x="444" y="372"/>
                      </a:lnTo>
                      <a:lnTo>
                        <a:pt x="444" y="366"/>
                      </a:lnTo>
                      <a:lnTo>
                        <a:pt x="444" y="360"/>
                      </a:lnTo>
                      <a:lnTo>
                        <a:pt x="450" y="354"/>
                      </a:lnTo>
                      <a:lnTo>
                        <a:pt x="450" y="348"/>
                      </a:lnTo>
                      <a:lnTo>
                        <a:pt x="450" y="342"/>
                      </a:lnTo>
                      <a:lnTo>
                        <a:pt x="450" y="336"/>
                      </a:lnTo>
                      <a:lnTo>
                        <a:pt x="450" y="330"/>
                      </a:lnTo>
                      <a:lnTo>
                        <a:pt x="456" y="330"/>
                      </a:lnTo>
                      <a:lnTo>
                        <a:pt x="456" y="324"/>
                      </a:lnTo>
                      <a:lnTo>
                        <a:pt x="456" y="318"/>
                      </a:lnTo>
                      <a:lnTo>
                        <a:pt x="456" y="312"/>
                      </a:lnTo>
                      <a:lnTo>
                        <a:pt x="456" y="306"/>
                      </a:lnTo>
                      <a:lnTo>
                        <a:pt x="462" y="300"/>
                      </a:lnTo>
                      <a:lnTo>
                        <a:pt x="462" y="294"/>
                      </a:lnTo>
                      <a:lnTo>
                        <a:pt x="462" y="288"/>
                      </a:lnTo>
                      <a:lnTo>
                        <a:pt x="462" y="282"/>
                      </a:lnTo>
                      <a:lnTo>
                        <a:pt x="462" y="276"/>
                      </a:lnTo>
                      <a:lnTo>
                        <a:pt x="468" y="270"/>
                      </a:lnTo>
                      <a:lnTo>
                        <a:pt x="468" y="264"/>
                      </a:lnTo>
                      <a:lnTo>
                        <a:pt x="468" y="258"/>
                      </a:lnTo>
                      <a:lnTo>
                        <a:pt x="468" y="252"/>
                      </a:lnTo>
                      <a:lnTo>
                        <a:pt x="468" y="246"/>
                      </a:lnTo>
                      <a:lnTo>
                        <a:pt x="474" y="246"/>
                      </a:lnTo>
                      <a:lnTo>
                        <a:pt x="474" y="240"/>
                      </a:lnTo>
                      <a:lnTo>
                        <a:pt x="474" y="234"/>
                      </a:lnTo>
                      <a:lnTo>
                        <a:pt x="474" y="228"/>
                      </a:lnTo>
                      <a:lnTo>
                        <a:pt x="474" y="222"/>
                      </a:lnTo>
                      <a:lnTo>
                        <a:pt x="474" y="216"/>
                      </a:lnTo>
                      <a:lnTo>
                        <a:pt x="480" y="210"/>
                      </a:lnTo>
                      <a:lnTo>
                        <a:pt x="480" y="204"/>
                      </a:lnTo>
                      <a:lnTo>
                        <a:pt x="480" y="198"/>
                      </a:lnTo>
                      <a:lnTo>
                        <a:pt x="480" y="192"/>
                      </a:lnTo>
                      <a:lnTo>
                        <a:pt x="480" y="186"/>
                      </a:lnTo>
                      <a:lnTo>
                        <a:pt x="486" y="180"/>
                      </a:lnTo>
                      <a:lnTo>
                        <a:pt x="486" y="174"/>
                      </a:lnTo>
                      <a:lnTo>
                        <a:pt x="486" y="168"/>
                      </a:lnTo>
                      <a:lnTo>
                        <a:pt x="486" y="162"/>
                      </a:lnTo>
                      <a:lnTo>
                        <a:pt x="486" y="156"/>
                      </a:lnTo>
                      <a:lnTo>
                        <a:pt x="492" y="150"/>
                      </a:lnTo>
                      <a:lnTo>
                        <a:pt x="492" y="144"/>
                      </a:lnTo>
                      <a:lnTo>
                        <a:pt x="492" y="138"/>
                      </a:lnTo>
                      <a:lnTo>
                        <a:pt x="492" y="132"/>
                      </a:lnTo>
                      <a:lnTo>
                        <a:pt x="492" y="126"/>
                      </a:lnTo>
                      <a:lnTo>
                        <a:pt x="498" y="120"/>
                      </a:lnTo>
                      <a:lnTo>
                        <a:pt x="498" y="114"/>
                      </a:lnTo>
                      <a:lnTo>
                        <a:pt x="498" y="108"/>
                      </a:lnTo>
                      <a:lnTo>
                        <a:pt x="498" y="102"/>
                      </a:lnTo>
                      <a:lnTo>
                        <a:pt x="498" y="96"/>
                      </a:lnTo>
                      <a:lnTo>
                        <a:pt x="504" y="96"/>
                      </a:lnTo>
                      <a:lnTo>
                        <a:pt x="504" y="90"/>
                      </a:lnTo>
                      <a:lnTo>
                        <a:pt x="504" y="84"/>
                      </a:lnTo>
                      <a:lnTo>
                        <a:pt x="504" y="78"/>
                      </a:lnTo>
                      <a:lnTo>
                        <a:pt x="504" y="72"/>
                      </a:lnTo>
                      <a:lnTo>
                        <a:pt x="510" y="72"/>
                      </a:lnTo>
                      <a:lnTo>
                        <a:pt x="510" y="66"/>
                      </a:lnTo>
                      <a:lnTo>
                        <a:pt x="510" y="60"/>
                      </a:lnTo>
                      <a:lnTo>
                        <a:pt x="510" y="54"/>
                      </a:lnTo>
                      <a:lnTo>
                        <a:pt x="516" y="48"/>
                      </a:lnTo>
                      <a:lnTo>
                        <a:pt x="516" y="42"/>
                      </a:lnTo>
                      <a:lnTo>
                        <a:pt x="516" y="36"/>
                      </a:lnTo>
                      <a:lnTo>
                        <a:pt x="522" y="36"/>
                      </a:lnTo>
                      <a:lnTo>
                        <a:pt x="522" y="30"/>
                      </a:lnTo>
                      <a:lnTo>
                        <a:pt x="522" y="24"/>
                      </a:lnTo>
                      <a:lnTo>
                        <a:pt x="528" y="18"/>
                      </a:lnTo>
                      <a:lnTo>
                        <a:pt x="528" y="12"/>
                      </a:lnTo>
                      <a:lnTo>
                        <a:pt x="534" y="12"/>
                      </a:lnTo>
                      <a:lnTo>
                        <a:pt x="534" y="6"/>
                      </a:lnTo>
                      <a:lnTo>
                        <a:pt x="540" y="6"/>
                      </a:lnTo>
                      <a:lnTo>
                        <a:pt x="546" y="6"/>
                      </a:lnTo>
                      <a:lnTo>
                        <a:pt x="552" y="6"/>
                      </a:lnTo>
                      <a:lnTo>
                        <a:pt x="552" y="12"/>
                      </a:lnTo>
                      <a:lnTo>
                        <a:pt x="558" y="12"/>
                      </a:lnTo>
                      <a:lnTo>
                        <a:pt x="558" y="18"/>
                      </a:lnTo>
                      <a:lnTo>
                        <a:pt x="558" y="24"/>
                      </a:lnTo>
                      <a:lnTo>
                        <a:pt x="564" y="24"/>
                      </a:lnTo>
                      <a:lnTo>
                        <a:pt x="564" y="30"/>
                      </a:lnTo>
                      <a:lnTo>
                        <a:pt x="564" y="36"/>
                      </a:lnTo>
                      <a:lnTo>
                        <a:pt x="570" y="42"/>
                      </a:lnTo>
                      <a:lnTo>
                        <a:pt x="570" y="48"/>
                      </a:lnTo>
                      <a:lnTo>
                        <a:pt x="570" y="54"/>
                      </a:lnTo>
                      <a:lnTo>
                        <a:pt x="576" y="60"/>
                      </a:lnTo>
                      <a:lnTo>
                        <a:pt x="576" y="66"/>
                      </a:lnTo>
                      <a:lnTo>
                        <a:pt x="576" y="72"/>
                      </a:lnTo>
                      <a:lnTo>
                        <a:pt x="582" y="78"/>
                      </a:lnTo>
                      <a:lnTo>
                        <a:pt x="582" y="84"/>
                      </a:lnTo>
                      <a:lnTo>
                        <a:pt x="582" y="90"/>
                      </a:lnTo>
                      <a:lnTo>
                        <a:pt x="588" y="96"/>
                      </a:lnTo>
                      <a:lnTo>
                        <a:pt x="588" y="102"/>
                      </a:lnTo>
                      <a:lnTo>
                        <a:pt x="588" y="108"/>
                      </a:lnTo>
                      <a:lnTo>
                        <a:pt x="594" y="114"/>
                      </a:lnTo>
                      <a:lnTo>
                        <a:pt x="594" y="120"/>
                      </a:lnTo>
                      <a:lnTo>
                        <a:pt x="594" y="126"/>
                      </a:lnTo>
                      <a:lnTo>
                        <a:pt x="594" y="132"/>
                      </a:lnTo>
                      <a:lnTo>
                        <a:pt x="600" y="132"/>
                      </a:lnTo>
                      <a:lnTo>
                        <a:pt x="600" y="138"/>
                      </a:lnTo>
                      <a:lnTo>
                        <a:pt x="600" y="144"/>
                      </a:lnTo>
                      <a:lnTo>
                        <a:pt x="600" y="150"/>
                      </a:lnTo>
                      <a:lnTo>
                        <a:pt x="606" y="150"/>
                      </a:lnTo>
                      <a:lnTo>
                        <a:pt x="606" y="156"/>
                      </a:lnTo>
                      <a:lnTo>
                        <a:pt x="606" y="162"/>
                      </a:lnTo>
                      <a:lnTo>
                        <a:pt x="606" y="168"/>
                      </a:lnTo>
                      <a:lnTo>
                        <a:pt x="612" y="168"/>
                      </a:lnTo>
                      <a:lnTo>
                        <a:pt x="612" y="174"/>
                      </a:lnTo>
                      <a:lnTo>
                        <a:pt x="612" y="180"/>
                      </a:lnTo>
                      <a:lnTo>
                        <a:pt x="612" y="186"/>
                      </a:lnTo>
                      <a:lnTo>
                        <a:pt x="618" y="186"/>
                      </a:lnTo>
                      <a:lnTo>
                        <a:pt x="618" y="192"/>
                      </a:lnTo>
                      <a:lnTo>
                        <a:pt x="618" y="198"/>
                      </a:lnTo>
                      <a:lnTo>
                        <a:pt x="624" y="204"/>
                      </a:lnTo>
                      <a:lnTo>
                        <a:pt x="624" y="210"/>
                      </a:lnTo>
                      <a:lnTo>
                        <a:pt x="624" y="216"/>
                      </a:lnTo>
                      <a:lnTo>
                        <a:pt x="630" y="222"/>
                      </a:lnTo>
                      <a:lnTo>
                        <a:pt x="630" y="228"/>
                      </a:lnTo>
                      <a:lnTo>
                        <a:pt x="630" y="234"/>
                      </a:lnTo>
                      <a:lnTo>
                        <a:pt x="636" y="234"/>
                      </a:lnTo>
                      <a:lnTo>
                        <a:pt x="636" y="240"/>
                      </a:lnTo>
                      <a:lnTo>
                        <a:pt x="636" y="246"/>
                      </a:lnTo>
                      <a:lnTo>
                        <a:pt x="636" y="252"/>
                      </a:lnTo>
                      <a:lnTo>
                        <a:pt x="642" y="258"/>
                      </a:lnTo>
                      <a:lnTo>
                        <a:pt x="642" y="264"/>
                      </a:lnTo>
                      <a:lnTo>
                        <a:pt x="642" y="270"/>
                      </a:lnTo>
                      <a:lnTo>
                        <a:pt x="648" y="270"/>
                      </a:lnTo>
                      <a:lnTo>
                        <a:pt x="648" y="276"/>
                      </a:lnTo>
                      <a:lnTo>
                        <a:pt x="648" y="282"/>
                      </a:lnTo>
                      <a:lnTo>
                        <a:pt x="654" y="288"/>
                      </a:lnTo>
                      <a:lnTo>
                        <a:pt x="654" y="294"/>
                      </a:lnTo>
                      <a:lnTo>
                        <a:pt x="654" y="300"/>
                      </a:lnTo>
                      <a:lnTo>
                        <a:pt x="660" y="300"/>
                      </a:lnTo>
                      <a:lnTo>
                        <a:pt x="660" y="306"/>
                      </a:lnTo>
                      <a:lnTo>
                        <a:pt x="660" y="312"/>
                      </a:lnTo>
                      <a:lnTo>
                        <a:pt x="666" y="318"/>
                      </a:lnTo>
                      <a:lnTo>
                        <a:pt x="666" y="324"/>
                      </a:lnTo>
                      <a:lnTo>
                        <a:pt x="666" y="330"/>
                      </a:lnTo>
                      <a:lnTo>
                        <a:pt x="672" y="330"/>
                      </a:lnTo>
                      <a:lnTo>
                        <a:pt x="672" y="336"/>
                      </a:lnTo>
                      <a:lnTo>
                        <a:pt x="672" y="342"/>
                      </a:lnTo>
                      <a:lnTo>
                        <a:pt x="678" y="348"/>
                      </a:lnTo>
                      <a:lnTo>
                        <a:pt x="678" y="354"/>
                      </a:lnTo>
                      <a:lnTo>
                        <a:pt x="678" y="360"/>
                      </a:lnTo>
                      <a:lnTo>
                        <a:pt x="684" y="360"/>
                      </a:lnTo>
                      <a:lnTo>
                        <a:pt x="684" y="366"/>
                      </a:lnTo>
                      <a:lnTo>
                        <a:pt x="684" y="372"/>
                      </a:lnTo>
                      <a:lnTo>
                        <a:pt x="684" y="378"/>
                      </a:lnTo>
                      <a:lnTo>
                        <a:pt x="690" y="378"/>
                      </a:lnTo>
                      <a:lnTo>
                        <a:pt x="690" y="384"/>
                      </a:lnTo>
                      <a:lnTo>
                        <a:pt x="690" y="390"/>
                      </a:lnTo>
                      <a:lnTo>
                        <a:pt x="696" y="396"/>
                      </a:lnTo>
                      <a:lnTo>
                        <a:pt x="696" y="402"/>
                      </a:lnTo>
                      <a:lnTo>
                        <a:pt x="696" y="408"/>
                      </a:lnTo>
                      <a:lnTo>
                        <a:pt x="702" y="408"/>
                      </a:lnTo>
                      <a:lnTo>
                        <a:pt x="702" y="414"/>
                      </a:lnTo>
                      <a:lnTo>
                        <a:pt x="702" y="420"/>
                      </a:lnTo>
                      <a:lnTo>
                        <a:pt x="708" y="420"/>
                      </a:lnTo>
                      <a:lnTo>
                        <a:pt x="708" y="426"/>
                      </a:lnTo>
                      <a:lnTo>
                        <a:pt x="708" y="432"/>
                      </a:lnTo>
                      <a:lnTo>
                        <a:pt x="714" y="438"/>
                      </a:lnTo>
                      <a:lnTo>
                        <a:pt x="714" y="444"/>
                      </a:lnTo>
                      <a:lnTo>
                        <a:pt x="720" y="450"/>
                      </a:lnTo>
                      <a:lnTo>
                        <a:pt x="720" y="456"/>
                      </a:lnTo>
                      <a:lnTo>
                        <a:pt x="720" y="462"/>
                      </a:lnTo>
                      <a:lnTo>
                        <a:pt x="726" y="462"/>
                      </a:lnTo>
                      <a:lnTo>
                        <a:pt x="726" y="468"/>
                      </a:lnTo>
                      <a:lnTo>
                        <a:pt x="726" y="474"/>
                      </a:lnTo>
                      <a:lnTo>
                        <a:pt x="732" y="474"/>
                      </a:lnTo>
                      <a:lnTo>
                        <a:pt x="732" y="480"/>
                      </a:lnTo>
                      <a:lnTo>
                        <a:pt x="732" y="486"/>
                      </a:lnTo>
                      <a:lnTo>
                        <a:pt x="738" y="486"/>
                      </a:lnTo>
                      <a:lnTo>
                        <a:pt x="738" y="492"/>
                      </a:lnTo>
                      <a:lnTo>
                        <a:pt x="738" y="498"/>
                      </a:lnTo>
                      <a:lnTo>
                        <a:pt x="744" y="498"/>
                      </a:lnTo>
                      <a:lnTo>
                        <a:pt x="744" y="504"/>
                      </a:lnTo>
                      <a:lnTo>
                        <a:pt x="744" y="510"/>
                      </a:lnTo>
                      <a:lnTo>
                        <a:pt x="750" y="510"/>
                      </a:lnTo>
                      <a:lnTo>
                        <a:pt x="750" y="516"/>
                      </a:lnTo>
                      <a:lnTo>
                        <a:pt x="750" y="522"/>
                      </a:lnTo>
                      <a:lnTo>
                        <a:pt x="756" y="522"/>
                      </a:lnTo>
                      <a:lnTo>
                        <a:pt x="756" y="528"/>
                      </a:lnTo>
                      <a:lnTo>
                        <a:pt x="756" y="534"/>
                      </a:lnTo>
                      <a:lnTo>
                        <a:pt x="762" y="534"/>
                      </a:lnTo>
                      <a:lnTo>
                        <a:pt x="762" y="540"/>
                      </a:lnTo>
                      <a:lnTo>
                        <a:pt x="762" y="546"/>
                      </a:lnTo>
                      <a:lnTo>
                        <a:pt x="768" y="546"/>
                      </a:lnTo>
                      <a:lnTo>
                        <a:pt x="768" y="552"/>
                      </a:lnTo>
                      <a:lnTo>
                        <a:pt x="768" y="558"/>
                      </a:lnTo>
                      <a:lnTo>
                        <a:pt x="774" y="558"/>
                      </a:lnTo>
                      <a:lnTo>
                        <a:pt x="774" y="564"/>
                      </a:lnTo>
                      <a:lnTo>
                        <a:pt x="774" y="570"/>
                      </a:lnTo>
                      <a:lnTo>
                        <a:pt x="780" y="570"/>
                      </a:lnTo>
                      <a:lnTo>
                        <a:pt x="780" y="576"/>
                      </a:lnTo>
                      <a:lnTo>
                        <a:pt x="786" y="582"/>
                      </a:lnTo>
                      <a:lnTo>
                        <a:pt x="786" y="588"/>
                      </a:lnTo>
                      <a:lnTo>
                        <a:pt x="792" y="588"/>
                      </a:lnTo>
                      <a:lnTo>
                        <a:pt x="792" y="594"/>
                      </a:lnTo>
                      <a:lnTo>
                        <a:pt x="792" y="600"/>
                      </a:lnTo>
                      <a:lnTo>
                        <a:pt x="798" y="600"/>
                      </a:lnTo>
                      <a:lnTo>
                        <a:pt x="798" y="606"/>
                      </a:lnTo>
                      <a:lnTo>
                        <a:pt x="804" y="606"/>
                      </a:lnTo>
                      <a:lnTo>
                        <a:pt x="804" y="612"/>
                      </a:lnTo>
                      <a:lnTo>
                        <a:pt x="804" y="618"/>
                      </a:lnTo>
                      <a:lnTo>
                        <a:pt x="810" y="618"/>
                      </a:lnTo>
                      <a:lnTo>
                        <a:pt x="810" y="624"/>
                      </a:lnTo>
                      <a:lnTo>
                        <a:pt x="816" y="630"/>
                      </a:lnTo>
                      <a:lnTo>
                        <a:pt x="816" y="636"/>
                      </a:lnTo>
                      <a:lnTo>
                        <a:pt x="822" y="636"/>
                      </a:lnTo>
                      <a:lnTo>
                        <a:pt x="822" y="642"/>
                      </a:lnTo>
                      <a:lnTo>
                        <a:pt x="828" y="648"/>
                      </a:lnTo>
                      <a:lnTo>
                        <a:pt x="828" y="654"/>
                      </a:lnTo>
                      <a:lnTo>
                        <a:pt x="834" y="654"/>
                      </a:lnTo>
                      <a:lnTo>
                        <a:pt x="834" y="660"/>
                      </a:lnTo>
                      <a:lnTo>
                        <a:pt x="840" y="660"/>
                      </a:lnTo>
                      <a:lnTo>
                        <a:pt x="840" y="666"/>
                      </a:lnTo>
                      <a:lnTo>
                        <a:pt x="846" y="666"/>
                      </a:lnTo>
                      <a:lnTo>
                        <a:pt x="846" y="672"/>
                      </a:lnTo>
                      <a:lnTo>
                        <a:pt x="852" y="678"/>
                      </a:lnTo>
                      <a:lnTo>
                        <a:pt x="852" y="684"/>
                      </a:lnTo>
                      <a:lnTo>
                        <a:pt x="858" y="684"/>
                      </a:lnTo>
                      <a:lnTo>
                        <a:pt x="858" y="690"/>
                      </a:lnTo>
                      <a:lnTo>
                        <a:pt x="864" y="690"/>
                      </a:lnTo>
                      <a:lnTo>
                        <a:pt x="864" y="696"/>
                      </a:lnTo>
                      <a:lnTo>
                        <a:pt x="870" y="696"/>
                      </a:lnTo>
                      <a:lnTo>
                        <a:pt x="870" y="702"/>
                      </a:lnTo>
                      <a:lnTo>
                        <a:pt x="876" y="702"/>
                      </a:lnTo>
                      <a:lnTo>
                        <a:pt x="876" y="708"/>
                      </a:lnTo>
                      <a:lnTo>
                        <a:pt x="882" y="708"/>
                      </a:lnTo>
                      <a:lnTo>
                        <a:pt x="882" y="714"/>
                      </a:lnTo>
                      <a:lnTo>
                        <a:pt x="888" y="714"/>
                      </a:lnTo>
                      <a:lnTo>
                        <a:pt x="888" y="720"/>
                      </a:lnTo>
                      <a:lnTo>
                        <a:pt x="894" y="720"/>
                      </a:lnTo>
                      <a:lnTo>
                        <a:pt x="894" y="726"/>
                      </a:lnTo>
                      <a:lnTo>
                        <a:pt x="900" y="726"/>
                      </a:lnTo>
                      <a:lnTo>
                        <a:pt x="900" y="732"/>
                      </a:lnTo>
                      <a:lnTo>
                        <a:pt x="906" y="732"/>
                      </a:lnTo>
                      <a:lnTo>
                        <a:pt x="906" y="738"/>
                      </a:lnTo>
                      <a:lnTo>
                        <a:pt x="912" y="738"/>
                      </a:lnTo>
                      <a:lnTo>
                        <a:pt x="912" y="744"/>
                      </a:lnTo>
                      <a:lnTo>
                        <a:pt x="918" y="744"/>
                      </a:lnTo>
                      <a:lnTo>
                        <a:pt x="924" y="744"/>
                      </a:lnTo>
                      <a:lnTo>
                        <a:pt x="924" y="750"/>
                      </a:lnTo>
                      <a:lnTo>
                        <a:pt x="930" y="750"/>
                      </a:lnTo>
                      <a:lnTo>
                        <a:pt x="930" y="756"/>
                      </a:lnTo>
                      <a:lnTo>
                        <a:pt x="936" y="756"/>
                      </a:lnTo>
                      <a:lnTo>
                        <a:pt x="942" y="756"/>
                      </a:lnTo>
                      <a:lnTo>
                        <a:pt x="942" y="762"/>
                      </a:lnTo>
                      <a:lnTo>
                        <a:pt x="948" y="762"/>
                      </a:lnTo>
                      <a:lnTo>
                        <a:pt x="954" y="762"/>
                      </a:lnTo>
                      <a:lnTo>
                        <a:pt x="954" y="768"/>
                      </a:lnTo>
                      <a:lnTo>
                        <a:pt x="960" y="768"/>
                      </a:lnTo>
                      <a:lnTo>
                        <a:pt x="966" y="768"/>
                      </a:lnTo>
                      <a:lnTo>
                        <a:pt x="972" y="768"/>
                      </a:lnTo>
                      <a:lnTo>
                        <a:pt x="978" y="768"/>
                      </a:lnTo>
                      <a:lnTo>
                        <a:pt x="978" y="762"/>
                      </a:lnTo>
                      <a:lnTo>
                        <a:pt x="984" y="762"/>
                      </a:lnTo>
                      <a:lnTo>
                        <a:pt x="990" y="762"/>
                      </a:lnTo>
                      <a:lnTo>
                        <a:pt x="990" y="756"/>
                      </a:lnTo>
                      <a:lnTo>
                        <a:pt x="996" y="756"/>
                      </a:lnTo>
                      <a:lnTo>
                        <a:pt x="996" y="750"/>
                      </a:lnTo>
                      <a:lnTo>
                        <a:pt x="1002" y="750"/>
                      </a:lnTo>
                      <a:lnTo>
                        <a:pt x="1002" y="744"/>
                      </a:lnTo>
                      <a:lnTo>
                        <a:pt x="1008" y="744"/>
                      </a:lnTo>
                      <a:lnTo>
                        <a:pt x="1008" y="738"/>
                      </a:lnTo>
                      <a:lnTo>
                        <a:pt x="1008" y="732"/>
                      </a:lnTo>
                      <a:lnTo>
                        <a:pt x="1014" y="732"/>
                      </a:lnTo>
                      <a:lnTo>
                        <a:pt x="1014" y="726"/>
                      </a:lnTo>
                      <a:lnTo>
                        <a:pt x="1020" y="720"/>
                      </a:lnTo>
                      <a:lnTo>
                        <a:pt x="1020" y="714"/>
                      </a:lnTo>
                      <a:lnTo>
                        <a:pt x="1026" y="708"/>
                      </a:lnTo>
                      <a:lnTo>
                        <a:pt x="1026" y="702"/>
                      </a:lnTo>
                      <a:lnTo>
                        <a:pt x="1026" y="696"/>
                      </a:lnTo>
                      <a:lnTo>
                        <a:pt x="1032" y="696"/>
                      </a:lnTo>
                      <a:lnTo>
                        <a:pt x="1032" y="690"/>
                      </a:lnTo>
                      <a:lnTo>
                        <a:pt x="1032" y="684"/>
                      </a:lnTo>
                      <a:lnTo>
                        <a:pt x="1038" y="678"/>
                      </a:lnTo>
                      <a:lnTo>
                        <a:pt x="1038" y="672"/>
                      </a:lnTo>
                      <a:lnTo>
                        <a:pt x="1038" y="666"/>
                      </a:lnTo>
                      <a:lnTo>
                        <a:pt x="1044" y="666"/>
                      </a:lnTo>
                      <a:lnTo>
                        <a:pt x="1044" y="660"/>
                      </a:lnTo>
                      <a:lnTo>
                        <a:pt x="1044" y="654"/>
                      </a:lnTo>
                      <a:lnTo>
                        <a:pt x="1044" y="648"/>
                      </a:lnTo>
                      <a:lnTo>
                        <a:pt x="1050" y="648"/>
                      </a:lnTo>
                      <a:lnTo>
                        <a:pt x="1050" y="642"/>
                      </a:lnTo>
                      <a:lnTo>
                        <a:pt x="1050" y="636"/>
                      </a:lnTo>
                      <a:lnTo>
                        <a:pt x="1050" y="630"/>
                      </a:lnTo>
                      <a:lnTo>
                        <a:pt x="1056" y="630"/>
                      </a:lnTo>
                      <a:lnTo>
                        <a:pt x="1056" y="624"/>
                      </a:lnTo>
                      <a:lnTo>
                        <a:pt x="1056" y="618"/>
                      </a:lnTo>
                      <a:lnTo>
                        <a:pt x="1056" y="612"/>
                      </a:lnTo>
                      <a:lnTo>
                        <a:pt x="1062" y="612"/>
                      </a:lnTo>
                      <a:lnTo>
                        <a:pt x="1062" y="606"/>
                      </a:lnTo>
                      <a:lnTo>
                        <a:pt x="1062" y="600"/>
                      </a:lnTo>
                      <a:lnTo>
                        <a:pt x="1062" y="594"/>
                      </a:lnTo>
                      <a:lnTo>
                        <a:pt x="1068" y="594"/>
                      </a:lnTo>
                      <a:lnTo>
                        <a:pt x="1068" y="588"/>
                      </a:lnTo>
                      <a:lnTo>
                        <a:pt x="1068" y="582"/>
                      </a:lnTo>
                      <a:lnTo>
                        <a:pt x="1068" y="576"/>
                      </a:lnTo>
                      <a:lnTo>
                        <a:pt x="1074" y="570"/>
                      </a:lnTo>
                      <a:lnTo>
                        <a:pt x="1074" y="564"/>
                      </a:lnTo>
                      <a:lnTo>
                        <a:pt x="1074" y="558"/>
                      </a:lnTo>
                      <a:lnTo>
                        <a:pt x="1074" y="552"/>
                      </a:lnTo>
                      <a:lnTo>
                        <a:pt x="1080" y="552"/>
                      </a:lnTo>
                      <a:lnTo>
                        <a:pt x="1080" y="546"/>
                      </a:lnTo>
                      <a:lnTo>
                        <a:pt x="1080" y="540"/>
                      </a:lnTo>
                      <a:lnTo>
                        <a:pt x="1080" y="534"/>
                      </a:lnTo>
                      <a:lnTo>
                        <a:pt x="1086" y="528"/>
                      </a:lnTo>
                      <a:lnTo>
                        <a:pt x="1086" y="522"/>
                      </a:lnTo>
                      <a:lnTo>
                        <a:pt x="1086" y="516"/>
                      </a:lnTo>
                      <a:lnTo>
                        <a:pt x="1086" y="510"/>
                      </a:lnTo>
                      <a:lnTo>
                        <a:pt x="1092" y="504"/>
                      </a:lnTo>
                      <a:lnTo>
                        <a:pt x="1092" y="498"/>
                      </a:lnTo>
                      <a:lnTo>
                        <a:pt x="1092" y="492"/>
                      </a:lnTo>
                      <a:lnTo>
                        <a:pt x="1092" y="486"/>
                      </a:lnTo>
                      <a:lnTo>
                        <a:pt x="1098" y="480"/>
                      </a:lnTo>
                      <a:lnTo>
                        <a:pt x="1098" y="474"/>
                      </a:lnTo>
                      <a:lnTo>
                        <a:pt x="1098" y="468"/>
                      </a:lnTo>
                      <a:lnTo>
                        <a:pt x="1098" y="462"/>
                      </a:lnTo>
                      <a:lnTo>
                        <a:pt x="1104" y="462"/>
                      </a:lnTo>
                      <a:lnTo>
                        <a:pt x="1104" y="456"/>
                      </a:lnTo>
                      <a:lnTo>
                        <a:pt x="1104" y="450"/>
                      </a:lnTo>
                      <a:lnTo>
                        <a:pt x="1104" y="444"/>
                      </a:lnTo>
                      <a:lnTo>
                        <a:pt x="1104" y="438"/>
                      </a:lnTo>
                      <a:lnTo>
                        <a:pt x="1110" y="438"/>
                      </a:lnTo>
                      <a:lnTo>
                        <a:pt x="1110" y="432"/>
                      </a:lnTo>
                      <a:lnTo>
                        <a:pt x="1110" y="426"/>
                      </a:lnTo>
                      <a:lnTo>
                        <a:pt x="1110" y="420"/>
                      </a:lnTo>
                      <a:lnTo>
                        <a:pt x="1110" y="414"/>
                      </a:lnTo>
                      <a:lnTo>
                        <a:pt x="1116" y="414"/>
                      </a:lnTo>
                      <a:lnTo>
                        <a:pt x="1116" y="408"/>
                      </a:lnTo>
                      <a:lnTo>
                        <a:pt x="1116" y="402"/>
                      </a:lnTo>
                      <a:lnTo>
                        <a:pt x="1116" y="396"/>
                      </a:lnTo>
                      <a:lnTo>
                        <a:pt x="1116" y="390"/>
                      </a:lnTo>
                      <a:lnTo>
                        <a:pt x="1122" y="384"/>
                      </a:lnTo>
                      <a:lnTo>
                        <a:pt x="1122" y="378"/>
                      </a:lnTo>
                      <a:lnTo>
                        <a:pt x="1122" y="372"/>
                      </a:lnTo>
                      <a:lnTo>
                        <a:pt x="1122" y="366"/>
                      </a:lnTo>
                      <a:lnTo>
                        <a:pt x="1128" y="360"/>
                      </a:lnTo>
                      <a:lnTo>
                        <a:pt x="1128" y="354"/>
                      </a:lnTo>
                      <a:lnTo>
                        <a:pt x="1128" y="348"/>
                      </a:lnTo>
                      <a:lnTo>
                        <a:pt x="1128" y="342"/>
                      </a:lnTo>
                      <a:lnTo>
                        <a:pt x="1134" y="336"/>
                      </a:lnTo>
                      <a:lnTo>
                        <a:pt x="1134" y="330"/>
                      </a:lnTo>
                      <a:lnTo>
                        <a:pt x="1134" y="324"/>
                      </a:lnTo>
                      <a:lnTo>
                        <a:pt x="1134" y="318"/>
                      </a:lnTo>
                      <a:lnTo>
                        <a:pt x="1134" y="312"/>
                      </a:lnTo>
                      <a:lnTo>
                        <a:pt x="1140" y="306"/>
                      </a:lnTo>
                      <a:lnTo>
                        <a:pt x="1140" y="300"/>
                      </a:lnTo>
                      <a:lnTo>
                        <a:pt x="1140" y="294"/>
                      </a:lnTo>
                      <a:lnTo>
                        <a:pt x="1140" y="288"/>
                      </a:lnTo>
                      <a:lnTo>
                        <a:pt x="1146" y="282"/>
                      </a:lnTo>
                      <a:lnTo>
                        <a:pt x="1146" y="276"/>
                      </a:lnTo>
                      <a:lnTo>
                        <a:pt x="1146" y="270"/>
                      </a:lnTo>
                      <a:lnTo>
                        <a:pt x="1146" y="264"/>
                      </a:lnTo>
                      <a:lnTo>
                        <a:pt x="1146" y="258"/>
                      </a:lnTo>
                      <a:lnTo>
                        <a:pt x="1152" y="252"/>
                      </a:lnTo>
                      <a:lnTo>
                        <a:pt x="1152" y="246"/>
                      </a:lnTo>
                      <a:lnTo>
                        <a:pt x="1152" y="240"/>
                      </a:lnTo>
                      <a:lnTo>
                        <a:pt x="1152" y="234"/>
                      </a:lnTo>
                      <a:lnTo>
                        <a:pt x="1152" y="228"/>
                      </a:lnTo>
                      <a:lnTo>
                        <a:pt x="1158" y="222"/>
                      </a:lnTo>
                      <a:lnTo>
                        <a:pt x="1158" y="216"/>
                      </a:lnTo>
                      <a:lnTo>
                        <a:pt x="1158" y="210"/>
                      </a:lnTo>
                      <a:lnTo>
                        <a:pt x="1158" y="204"/>
                      </a:lnTo>
                      <a:lnTo>
                        <a:pt x="1158" y="198"/>
                      </a:lnTo>
                      <a:lnTo>
                        <a:pt x="1164" y="192"/>
                      </a:lnTo>
                      <a:lnTo>
                        <a:pt x="1164" y="186"/>
                      </a:lnTo>
                      <a:lnTo>
                        <a:pt x="1164" y="180"/>
                      </a:lnTo>
                      <a:lnTo>
                        <a:pt x="1164" y="174"/>
                      </a:lnTo>
                      <a:lnTo>
                        <a:pt x="1164" y="168"/>
                      </a:lnTo>
                      <a:lnTo>
                        <a:pt x="1164" y="162"/>
                      </a:lnTo>
                      <a:lnTo>
                        <a:pt x="1170" y="162"/>
                      </a:lnTo>
                      <a:lnTo>
                        <a:pt x="1170" y="156"/>
                      </a:lnTo>
                      <a:lnTo>
                        <a:pt x="1170" y="150"/>
                      </a:lnTo>
                      <a:lnTo>
                        <a:pt x="1170" y="144"/>
                      </a:lnTo>
                      <a:lnTo>
                        <a:pt x="1170" y="138"/>
                      </a:lnTo>
                      <a:lnTo>
                        <a:pt x="1170" y="132"/>
                      </a:lnTo>
                      <a:lnTo>
                        <a:pt x="1176" y="132"/>
                      </a:lnTo>
                      <a:lnTo>
                        <a:pt x="1176" y="126"/>
                      </a:lnTo>
                      <a:lnTo>
                        <a:pt x="1176" y="120"/>
                      </a:lnTo>
                      <a:lnTo>
                        <a:pt x="1176" y="114"/>
                      </a:lnTo>
                      <a:lnTo>
                        <a:pt x="1176" y="108"/>
                      </a:lnTo>
                      <a:lnTo>
                        <a:pt x="1182" y="102"/>
                      </a:lnTo>
                      <a:lnTo>
                        <a:pt x="1182" y="96"/>
                      </a:lnTo>
                      <a:lnTo>
                        <a:pt x="1182" y="90"/>
                      </a:lnTo>
                      <a:lnTo>
                        <a:pt x="1182" y="84"/>
                      </a:lnTo>
                      <a:lnTo>
                        <a:pt x="1182" y="78"/>
                      </a:lnTo>
                      <a:lnTo>
                        <a:pt x="1188" y="78"/>
                      </a:lnTo>
                      <a:lnTo>
                        <a:pt x="1188" y="72"/>
                      </a:lnTo>
                      <a:lnTo>
                        <a:pt x="1188" y="66"/>
                      </a:lnTo>
                      <a:lnTo>
                        <a:pt x="1188" y="60"/>
                      </a:lnTo>
                      <a:lnTo>
                        <a:pt x="1194" y="54"/>
                      </a:lnTo>
                      <a:lnTo>
                        <a:pt x="1194" y="48"/>
                      </a:lnTo>
                      <a:lnTo>
                        <a:pt x="1194" y="42"/>
                      </a:lnTo>
                      <a:lnTo>
                        <a:pt x="1194" y="36"/>
                      </a:lnTo>
                      <a:lnTo>
                        <a:pt x="1200" y="36"/>
                      </a:lnTo>
                      <a:lnTo>
                        <a:pt x="1200" y="30"/>
                      </a:lnTo>
                      <a:lnTo>
                        <a:pt x="1200" y="24"/>
                      </a:lnTo>
                      <a:lnTo>
                        <a:pt x="1206" y="18"/>
                      </a:lnTo>
                      <a:lnTo>
                        <a:pt x="1206" y="12"/>
                      </a:lnTo>
                      <a:lnTo>
                        <a:pt x="1212" y="12"/>
                      </a:lnTo>
                      <a:lnTo>
                        <a:pt x="1212" y="6"/>
                      </a:lnTo>
                      <a:lnTo>
                        <a:pt x="1218" y="0"/>
                      </a:lnTo>
                      <a:lnTo>
                        <a:pt x="1224" y="0"/>
                      </a:lnTo>
                      <a:lnTo>
                        <a:pt x="1230" y="0"/>
                      </a:lnTo>
                      <a:lnTo>
                        <a:pt x="1230" y="6"/>
                      </a:lnTo>
                      <a:lnTo>
                        <a:pt x="1236" y="6"/>
                      </a:lnTo>
                      <a:lnTo>
                        <a:pt x="1236" y="12"/>
                      </a:lnTo>
                      <a:lnTo>
                        <a:pt x="1242" y="12"/>
                      </a:lnTo>
                      <a:lnTo>
                        <a:pt x="1242" y="18"/>
                      </a:lnTo>
                      <a:lnTo>
                        <a:pt x="1242" y="24"/>
                      </a:lnTo>
                      <a:lnTo>
                        <a:pt x="1248" y="24"/>
                      </a:lnTo>
                      <a:lnTo>
                        <a:pt x="1248" y="30"/>
                      </a:lnTo>
                      <a:lnTo>
                        <a:pt x="1248" y="36"/>
                      </a:lnTo>
                      <a:lnTo>
                        <a:pt x="1248" y="42"/>
                      </a:lnTo>
                      <a:lnTo>
                        <a:pt x="1254" y="42"/>
                      </a:lnTo>
                      <a:lnTo>
                        <a:pt x="1254" y="48"/>
                      </a:lnTo>
                      <a:lnTo>
                        <a:pt x="1254" y="54"/>
                      </a:lnTo>
                      <a:lnTo>
                        <a:pt x="1254" y="60"/>
                      </a:lnTo>
                      <a:lnTo>
                        <a:pt x="1260" y="60"/>
                      </a:lnTo>
                      <a:lnTo>
                        <a:pt x="1260" y="66"/>
                      </a:lnTo>
                      <a:lnTo>
                        <a:pt x="1260" y="72"/>
                      </a:lnTo>
                      <a:lnTo>
                        <a:pt x="1260" y="78"/>
                      </a:lnTo>
                      <a:lnTo>
                        <a:pt x="1266" y="78"/>
                      </a:lnTo>
                      <a:lnTo>
                        <a:pt x="1266" y="84"/>
                      </a:lnTo>
                      <a:lnTo>
                        <a:pt x="1266" y="90"/>
                      </a:lnTo>
                      <a:lnTo>
                        <a:pt x="1266" y="96"/>
                      </a:lnTo>
                      <a:lnTo>
                        <a:pt x="1272" y="102"/>
                      </a:lnTo>
                      <a:lnTo>
                        <a:pt x="1272" y="108"/>
                      </a:lnTo>
                      <a:lnTo>
                        <a:pt x="1272" y="114"/>
                      </a:lnTo>
                      <a:lnTo>
                        <a:pt x="1278" y="120"/>
                      </a:lnTo>
                      <a:lnTo>
                        <a:pt x="1278" y="126"/>
                      </a:lnTo>
                      <a:lnTo>
                        <a:pt x="1278" y="132"/>
                      </a:lnTo>
                      <a:lnTo>
                        <a:pt x="1278" y="138"/>
                      </a:lnTo>
                      <a:lnTo>
                        <a:pt x="1284" y="138"/>
                      </a:lnTo>
                      <a:lnTo>
                        <a:pt x="1284" y="144"/>
                      </a:lnTo>
                      <a:lnTo>
                        <a:pt x="1284" y="150"/>
                      </a:lnTo>
                      <a:lnTo>
                        <a:pt x="1284" y="156"/>
                      </a:lnTo>
                      <a:lnTo>
                        <a:pt x="1290" y="162"/>
                      </a:lnTo>
                      <a:lnTo>
                        <a:pt x="1290" y="168"/>
                      </a:lnTo>
                      <a:lnTo>
                        <a:pt x="1290" y="174"/>
                      </a:lnTo>
                      <a:lnTo>
                        <a:pt x="1296" y="180"/>
                      </a:lnTo>
                      <a:lnTo>
                        <a:pt x="1296" y="186"/>
                      </a:lnTo>
                      <a:lnTo>
                        <a:pt x="1296" y="192"/>
                      </a:lnTo>
                      <a:lnTo>
                        <a:pt x="1296" y="198"/>
                      </a:lnTo>
                      <a:lnTo>
                        <a:pt x="1302" y="198"/>
                      </a:lnTo>
                      <a:lnTo>
                        <a:pt x="1302" y="204"/>
                      </a:lnTo>
                      <a:lnTo>
                        <a:pt x="1302" y="210"/>
                      </a:lnTo>
                      <a:lnTo>
                        <a:pt x="1302" y="216"/>
                      </a:lnTo>
                      <a:lnTo>
                        <a:pt x="1308" y="216"/>
                      </a:lnTo>
                      <a:lnTo>
                        <a:pt x="1308" y="222"/>
                      </a:lnTo>
                      <a:lnTo>
                        <a:pt x="1308" y="228"/>
                      </a:lnTo>
                      <a:lnTo>
                        <a:pt x="1308" y="234"/>
                      </a:lnTo>
                      <a:lnTo>
                        <a:pt x="1314" y="234"/>
                      </a:lnTo>
                      <a:lnTo>
                        <a:pt x="1314" y="240"/>
                      </a:lnTo>
                      <a:lnTo>
                        <a:pt x="1314" y="246"/>
                      </a:lnTo>
                      <a:lnTo>
                        <a:pt x="1314" y="252"/>
                      </a:lnTo>
                      <a:lnTo>
                        <a:pt x="1320" y="252"/>
                      </a:lnTo>
                      <a:lnTo>
                        <a:pt x="1320" y="258"/>
                      </a:lnTo>
                      <a:lnTo>
                        <a:pt x="1320" y="264"/>
                      </a:lnTo>
                      <a:lnTo>
                        <a:pt x="1320" y="270"/>
                      </a:lnTo>
                      <a:lnTo>
                        <a:pt x="1326" y="270"/>
                      </a:lnTo>
                      <a:lnTo>
                        <a:pt x="1326" y="276"/>
                      </a:lnTo>
                      <a:lnTo>
                        <a:pt x="1326" y="282"/>
                      </a:lnTo>
                      <a:lnTo>
                        <a:pt x="1326" y="288"/>
                      </a:lnTo>
                      <a:lnTo>
                        <a:pt x="1332" y="288"/>
                      </a:lnTo>
                      <a:lnTo>
                        <a:pt x="1332" y="294"/>
                      </a:lnTo>
                      <a:lnTo>
                        <a:pt x="1332" y="300"/>
                      </a:lnTo>
                      <a:lnTo>
                        <a:pt x="1338" y="306"/>
                      </a:lnTo>
                      <a:lnTo>
                        <a:pt x="1338" y="312"/>
                      </a:lnTo>
                      <a:lnTo>
                        <a:pt x="1338" y="318"/>
                      </a:lnTo>
                      <a:lnTo>
                        <a:pt x="1344" y="324"/>
                      </a:lnTo>
                      <a:lnTo>
                        <a:pt x="1344" y="330"/>
                      </a:lnTo>
                      <a:lnTo>
                        <a:pt x="1344" y="336"/>
                      </a:lnTo>
                      <a:lnTo>
                        <a:pt x="1350" y="336"/>
                      </a:lnTo>
                      <a:lnTo>
                        <a:pt x="1350" y="342"/>
                      </a:lnTo>
                      <a:lnTo>
                        <a:pt x="1350" y="348"/>
                      </a:lnTo>
                      <a:lnTo>
                        <a:pt x="1350" y="354"/>
                      </a:lnTo>
                      <a:lnTo>
                        <a:pt x="1356" y="354"/>
                      </a:lnTo>
                      <a:lnTo>
                        <a:pt x="1356" y="360"/>
                      </a:lnTo>
                      <a:lnTo>
                        <a:pt x="1356" y="366"/>
                      </a:lnTo>
                      <a:lnTo>
                        <a:pt x="1356" y="372"/>
                      </a:lnTo>
                      <a:lnTo>
                        <a:pt x="1362" y="372"/>
                      </a:lnTo>
                      <a:lnTo>
                        <a:pt x="1362" y="378"/>
                      </a:lnTo>
                      <a:lnTo>
                        <a:pt x="1362" y="384"/>
                      </a:lnTo>
                      <a:lnTo>
                        <a:pt x="1368" y="390"/>
                      </a:lnTo>
                      <a:lnTo>
                        <a:pt x="1368" y="396"/>
                      </a:lnTo>
                      <a:lnTo>
                        <a:pt x="1368" y="402"/>
                      </a:lnTo>
                      <a:lnTo>
                        <a:pt x="1374" y="402"/>
                      </a:lnTo>
                      <a:lnTo>
                        <a:pt x="1374" y="408"/>
                      </a:lnTo>
                      <a:lnTo>
                        <a:pt x="1374" y="414"/>
                      </a:lnTo>
                      <a:lnTo>
                        <a:pt x="1380" y="420"/>
                      </a:lnTo>
                      <a:lnTo>
                        <a:pt x="1380" y="426"/>
                      </a:lnTo>
                      <a:lnTo>
                        <a:pt x="1380" y="432"/>
                      </a:lnTo>
                      <a:lnTo>
                        <a:pt x="1386" y="432"/>
                      </a:lnTo>
                      <a:lnTo>
                        <a:pt x="1386" y="438"/>
                      </a:lnTo>
                      <a:lnTo>
                        <a:pt x="1386" y="444"/>
                      </a:lnTo>
                      <a:lnTo>
                        <a:pt x="1392" y="450"/>
                      </a:lnTo>
                      <a:lnTo>
                        <a:pt x="1392" y="456"/>
                      </a:lnTo>
                      <a:lnTo>
                        <a:pt x="1392" y="462"/>
                      </a:lnTo>
                      <a:lnTo>
                        <a:pt x="1398" y="462"/>
                      </a:lnTo>
                      <a:lnTo>
                        <a:pt x="1398" y="468"/>
                      </a:lnTo>
                      <a:lnTo>
                        <a:pt x="1398" y="474"/>
                      </a:lnTo>
                      <a:lnTo>
                        <a:pt x="1404" y="474"/>
                      </a:lnTo>
                      <a:lnTo>
                        <a:pt x="1404" y="480"/>
                      </a:lnTo>
                      <a:lnTo>
                        <a:pt x="1404" y="486"/>
                      </a:lnTo>
                      <a:lnTo>
                        <a:pt x="1410" y="492"/>
                      </a:lnTo>
                      <a:lnTo>
                        <a:pt x="1410" y="498"/>
                      </a:lnTo>
                      <a:lnTo>
                        <a:pt x="1416" y="504"/>
                      </a:lnTo>
                      <a:lnTo>
                        <a:pt x="1416" y="510"/>
                      </a:lnTo>
                      <a:lnTo>
                        <a:pt x="1416" y="516"/>
                      </a:lnTo>
                      <a:lnTo>
                        <a:pt x="1422" y="516"/>
                      </a:lnTo>
                      <a:lnTo>
                        <a:pt x="1422" y="522"/>
                      </a:lnTo>
                      <a:lnTo>
                        <a:pt x="1422" y="528"/>
                      </a:lnTo>
                      <a:lnTo>
                        <a:pt x="1428" y="528"/>
                      </a:lnTo>
                      <a:lnTo>
                        <a:pt x="1428" y="534"/>
                      </a:lnTo>
                      <a:lnTo>
                        <a:pt x="1428" y="540"/>
                      </a:lnTo>
                      <a:lnTo>
                        <a:pt x="1434" y="540"/>
                      </a:lnTo>
                      <a:lnTo>
                        <a:pt x="1434" y="546"/>
                      </a:lnTo>
                      <a:lnTo>
                        <a:pt x="1434" y="552"/>
                      </a:lnTo>
                      <a:lnTo>
                        <a:pt x="1440" y="552"/>
                      </a:lnTo>
                      <a:lnTo>
                        <a:pt x="1440" y="558"/>
                      </a:lnTo>
                      <a:lnTo>
                        <a:pt x="1440" y="564"/>
                      </a:lnTo>
                      <a:lnTo>
                        <a:pt x="1446" y="564"/>
                      </a:lnTo>
                      <a:lnTo>
                        <a:pt x="1446" y="570"/>
                      </a:lnTo>
                      <a:lnTo>
                        <a:pt x="1446" y="576"/>
                      </a:lnTo>
                      <a:lnTo>
                        <a:pt x="1452" y="576"/>
                      </a:lnTo>
                      <a:lnTo>
                        <a:pt x="1452" y="582"/>
                      </a:lnTo>
                      <a:lnTo>
                        <a:pt x="1452" y="588"/>
                      </a:lnTo>
                      <a:lnTo>
                        <a:pt x="1458" y="588"/>
                      </a:lnTo>
                      <a:lnTo>
                        <a:pt x="1458" y="594"/>
                      </a:lnTo>
                      <a:lnTo>
                        <a:pt x="1458" y="600"/>
                      </a:lnTo>
                      <a:lnTo>
                        <a:pt x="1464" y="600"/>
                      </a:lnTo>
                      <a:lnTo>
                        <a:pt x="1464" y="606"/>
                      </a:lnTo>
                      <a:lnTo>
                        <a:pt x="1470" y="612"/>
                      </a:lnTo>
                      <a:lnTo>
                        <a:pt x="1470" y="618"/>
                      </a:lnTo>
                      <a:lnTo>
                        <a:pt x="1476" y="618"/>
                      </a:lnTo>
                      <a:lnTo>
                        <a:pt x="1476" y="624"/>
                      </a:lnTo>
                      <a:lnTo>
                        <a:pt x="1476" y="630"/>
                      </a:lnTo>
                      <a:lnTo>
                        <a:pt x="1482" y="630"/>
                      </a:lnTo>
                      <a:lnTo>
                        <a:pt x="1482" y="636"/>
                      </a:lnTo>
                      <a:lnTo>
                        <a:pt x="1488" y="636"/>
                      </a:lnTo>
                      <a:lnTo>
                        <a:pt x="1488" y="642"/>
                      </a:lnTo>
                      <a:lnTo>
                        <a:pt x="1488" y="648"/>
                      </a:lnTo>
                      <a:lnTo>
                        <a:pt x="1494" y="648"/>
                      </a:lnTo>
                      <a:lnTo>
                        <a:pt x="1494" y="654"/>
                      </a:lnTo>
                      <a:lnTo>
                        <a:pt x="1500" y="660"/>
                      </a:lnTo>
                      <a:lnTo>
                        <a:pt x="1500" y="666"/>
                      </a:lnTo>
                      <a:lnTo>
                        <a:pt x="1506" y="666"/>
                      </a:lnTo>
                      <a:lnTo>
                        <a:pt x="1506" y="672"/>
                      </a:lnTo>
                      <a:lnTo>
                        <a:pt x="1512" y="672"/>
                      </a:lnTo>
                      <a:lnTo>
                        <a:pt x="1512" y="678"/>
                      </a:lnTo>
                      <a:lnTo>
                        <a:pt x="1512" y="684"/>
                      </a:lnTo>
                      <a:lnTo>
                        <a:pt x="1518" y="684"/>
                      </a:lnTo>
                      <a:lnTo>
                        <a:pt x="1518" y="690"/>
                      </a:lnTo>
                      <a:lnTo>
                        <a:pt x="1524" y="690"/>
                      </a:lnTo>
                      <a:lnTo>
                        <a:pt x="1524" y="696"/>
                      </a:lnTo>
                      <a:lnTo>
                        <a:pt x="1530" y="696"/>
                      </a:lnTo>
                      <a:lnTo>
                        <a:pt x="1530" y="702"/>
                      </a:lnTo>
                      <a:lnTo>
                        <a:pt x="1536" y="708"/>
                      </a:lnTo>
                      <a:lnTo>
                        <a:pt x="1536" y="714"/>
                      </a:lnTo>
                      <a:lnTo>
                        <a:pt x="1542" y="714"/>
                      </a:lnTo>
                      <a:lnTo>
                        <a:pt x="1542" y="720"/>
                      </a:lnTo>
                      <a:lnTo>
                        <a:pt x="1548" y="720"/>
                      </a:lnTo>
                      <a:lnTo>
                        <a:pt x="1548" y="726"/>
                      </a:lnTo>
                      <a:lnTo>
                        <a:pt x="1554" y="726"/>
                      </a:lnTo>
                      <a:lnTo>
                        <a:pt x="1554" y="732"/>
                      </a:lnTo>
                      <a:lnTo>
                        <a:pt x="1560" y="732"/>
                      </a:lnTo>
                      <a:lnTo>
                        <a:pt x="1560" y="738"/>
                      </a:lnTo>
                      <a:lnTo>
                        <a:pt x="1566" y="738"/>
                      </a:lnTo>
                      <a:lnTo>
                        <a:pt x="1566" y="744"/>
                      </a:lnTo>
                      <a:lnTo>
                        <a:pt x="1572" y="744"/>
                      </a:lnTo>
                      <a:lnTo>
                        <a:pt x="1578" y="750"/>
                      </a:lnTo>
                      <a:lnTo>
                        <a:pt x="1584" y="750"/>
                      </a:lnTo>
                      <a:lnTo>
                        <a:pt x="1584" y="756"/>
                      </a:lnTo>
                      <a:lnTo>
                        <a:pt x="1590" y="756"/>
                      </a:lnTo>
                      <a:lnTo>
                        <a:pt x="1590" y="762"/>
                      </a:lnTo>
                      <a:lnTo>
                        <a:pt x="1596" y="762"/>
                      </a:lnTo>
                      <a:lnTo>
                        <a:pt x="1602" y="768"/>
                      </a:lnTo>
                      <a:lnTo>
                        <a:pt x="1608" y="768"/>
                      </a:lnTo>
                      <a:lnTo>
                        <a:pt x="1608" y="774"/>
                      </a:lnTo>
                      <a:lnTo>
                        <a:pt x="1614" y="774"/>
                      </a:lnTo>
                      <a:lnTo>
                        <a:pt x="1620" y="774"/>
                      </a:lnTo>
                      <a:lnTo>
                        <a:pt x="1620" y="780"/>
                      </a:lnTo>
                      <a:lnTo>
                        <a:pt x="1626" y="780"/>
                      </a:lnTo>
                      <a:lnTo>
                        <a:pt x="1632" y="780"/>
                      </a:lnTo>
                      <a:lnTo>
                        <a:pt x="1638" y="786"/>
                      </a:lnTo>
                      <a:lnTo>
                        <a:pt x="1644" y="786"/>
                      </a:lnTo>
                      <a:lnTo>
                        <a:pt x="1650" y="786"/>
                      </a:lnTo>
                      <a:lnTo>
                        <a:pt x="1656" y="786"/>
                      </a:lnTo>
                      <a:lnTo>
                        <a:pt x="1662" y="780"/>
                      </a:lnTo>
                      <a:lnTo>
                        <a:pt x="1668" y="780"/>
                      </a:lnTo>
                      <a:lnTo>
                        <a:pt x="1668" y="774"/>
                      </a:lnTo>
                      <a:lnTo>
                        <a:pt x="1674" y="774"/>
                      </a:lnTo>
                      <a:lnTo>
                        <a:pt x="1680" y="768"/>
                      </a:lnTo>
                      <a:lnTo>
                        <a:pt x="1680" y="762"/>
                      </a:lnTo>
                      <a:lnTo>
                        <a:pt x="1686" y="762"/>
                      </a:lnTo>
                      <a:lnTo>
                        <a:pt x="1686" y="756"/>
                      </a:lnTo>
                      <a:lnTo>
                        <a:pt x="1692" y="756"/>
                      </a:lnTo>
                      <a:lnTo>
                        <a:pt x="1692" y="750"/>
                      </a:lnTo>
                      <a:lnTo>
                        <a:pt x="1698" y="744"/>
                      </a:lnTo>
                      <a:lnTo>
                        <a:pt x="1698" y="738"/>
                      </a:lnTo>
                      <a:lnTo>
                        <a:pt x="1704" y="738"/>
                      </a:lnTo>
                      <a:lnTo>
                        <a:pt x="1704" y="732"/>
                      </a:lnTo>
                      <a:lnTo>
                        <a:pt x="1704" y="726"/>
                      </a:lnTo>
                      <a:lnTo>
                        <a:pt x="1710" y="720"/>
                      </a:lnTo>
                      <a:lnTo>
                        <a:pt x="1710" y="714"/>
                      </a:lnTo>
                      <a:lnTo>
                        <a:pt x="1710" y="708"/>
                      </a:lnTo>
                      <a:lnTo>
                        <a:pt x="1716" y="708"/>
                      </a:lnTo>
                      <a:lnTo>
                        <a:pt x="1716" y="702"/>
                      </a:lnTo>
                      <a:lnTo>
                        <a:pt x="1716" y="696"/>
                      </a:lnTo>
                      <a:lnTo>
                        <a:pt x="1722" y="690"/>
                      </a:lnTo>
                      <a:lnTo>
                        <a:pt x="1722" y="684"/>
                      </a:lnTo>
                      <a:lnTo>
                        <a:pt x="1722" y="678"/>
                      </a:lnTo>
                      <a:lnTo>
                        <a:pt x="1728" y="672"/>
                      </a:lnTo>
                      <a:lnTo>
                        <a:pt x="1728" y="666"/>
                      </a:lnTo>
                      <a:lnTo>
                        <a:pt x="1728" y="660"/>
                      </a:lnTo>
                      <a:lnTo>
                        <a:pt x="1734" y="660"/>
                      </a:lnTo>
                      <a:lnTo>
                        <a:pt x="1734" y="654"/>
                      </a:lnTo>
                      <a:lnTo>
                        <a:pt x="1734" y="648"/>
                      </a:lnTo>
                      <a:lnTo>
                        <a:pt x="1734" y="642"/>
                      </a:lnTo>
                      <a:lnTo>
                        <a:pt x="1740" y="642"/>
                      </a:lnTo>
                      <a:lnTo>
                        <a:pt x="1740" y="636"/>
                      </a:lnTo>
                      <a:lnTo>
                        <a:pt x="1740" y="630"/>
                      </a:lnTo>
                      <a:lnTo>
                        <a:pt x="1740" y="624"/>
                      </a:lnTo>
                      <a:lnTo>
                        <a:pt x="1746" y="618"/>
                      </a:lnTo>
                      <a:lnTo>
                        <a:pt x="1746" y="612"/>
                      </a:lnTo>
                      <a:lnTo>
                        <a:pt x="1746" y="606"/>
                      </a:lnTo>
                      <a:lnTo>
                        <a:pt x="1752" y="600"/>
                      </a:lnTo>
                      <a:lnTo>
                        <a:pt x="1752" y="594"/>
                      </a:lnTo>
                      <a:lnTo>
                        <a:pt x="1752" y="588"/>
                      </a:lnTo>
                      <a:lnTo>
                        <a:pt x="1752" y="582"/>
                      </a:lnTo>
                      <a:lnTo>
                        <a:pt x="1758" y="582"/>
                      </a:lnTo>
                      <a:lnTo>
                        <a:pt x="1758" y="576"/>
                      </a:lnTo>
                      <a:lnTo>
                        <a:pt x="1758" y="570"/>
                      </a:lnTo>
                      <a:lnTo>
                        <a:pt x="1758" y="564"/>
                      </a:lnTo>
                      <a:lnTo>
                        <a:pt x="1764" y="558"/>
                      </a:lnTo>
                      <a:lnTo>
                        <a:pt x="1764" y="552"/>
                      </a:lnTo>
                      <a:lnTo>
                        <a:pt x="1764" y="546"/>
                      </a:lnTo>
                      <a:lnTo>
                        <a:pt x="1764" y="540"/>
                      </a:lnTo>
                      <a:lnTo>
                        <a:pt x="1770" y="540"/>
                      </a:lnTo>
                      <a:lnTo>
                        <a:pt x="1770" y="534"/>
                      </a:lnTo>
                      <a:lnTo>
                        <a:pt x="1770" y="528"/>
                      </a:lnTo>
                      <a:lnTo>
                        <a:pt x="1770" y="522"/>
                      </a:lnTo>
                      <a:lnTo>
                        <a:pt x="1776" y="516"/>
                      </a:lnTo>
                      <a:lnTo>
                        <a:pt x="1776" y="510"/>
                      </a:lnTo>
                      <a:lnTo>
                        <a:pt x="1776" y="504"/>
                      </a:lnTo>
                      <a:lnTo>
                        <a:pt x="1776" y="498"/>
                      </a:lnTo>
                      <a:lnTo>
                        <a:pt x="1776" y="492"/>
                      </a:lnTo>
                      <a:lnTo>
                        <a:pt x="1782" y="492"/>
                      </a:lnTo>
                      <a:lnTo>
                        <a:pt x="1782" y="486"/>
                      </a:lnTo>
                      <a:lnTo>
                        <a:pt x="1782" y="480"/>
                      </a:lnTo>
                      <a:lnTo>
                        <a:pt x="1782" y="474"/>
                      </a:lnTo>
                      <a:lnTo>
                        <a:pt x="1788" y="468"/>
                      </a:lnTo>
                      <a:lnTo>
                        <a:pt x="1788" y="462"/>
                      </a:lnTo>
                      <a:lnTo>
                        <a:pt x="1788" y="456"/>
                      </a:lnTo>
                      <a:lnTo>
                        <a:pt x="1788" y="450"/>
                      </a:lnTo>
                      <a:lnTo>
                        <a:pt x="1794" y="444"/>
                      </a:lnTo>
                      <a:lnTo>
                        <a:pt x="1794" y="438"/>
                      </a:lnTo>
                      <a:lnTo>
                        <a:pt x="1794" y="432"/>
                      </a:lnTo>
                      <a:lnTo>
                        <a:pt x="1794" y="426"/>
                      </a:lnTo>
                      <a:lnTo>
                        <a:pt x="1794" y="420"/>
                      </a:lnTo>
                      <a:lnTo>
                        <a:pt x="1800" y="420"/>
                      </a:lnTo>
                      <a:lnTo>
                        <a:pt x="1800" y="414"/>
                      </a:lnTo>
                      <a:lnTo>
                        <a:pt x="1800" y="408"/>
                      </a:lnTo>
                      <a:lnTo>
                        <a:pt x="1800" y="402"/>
                      </a:lnTo>
                      <a:lnTo>
                        <a:pt x="1800" y="396"/>
                      </a:lnTo>
                      <a:lnTo>
                        <a:pt x="1806" y="396"/>
                      </a:lnTo>
                      <a:lnTo>
                        <a:pt x="1806" y="390"/>
                      </a:lnTo>
                      <a:lnTo>
                        <a:pt x="1806" y="384"/>
                      </a:lnTo>
                      <a:lnTo>
                        <a:pt x="1806" y="378"/>
                      </a:lnTo>
                      <a:lnTo>
                        <a:pt x="1806" y="372"/>
                      </a:lnTo>
                      <a:lnTo>
                        <a:pt x="1812" y="366"/>
                      </a:lnTo>
                      <a:lnTo>
                        <a:pt x="1812" y="360"/>
                      </a:lnTo>
                      <a:lnTo>
                        <a:pt x="1812" y="354"/>
                      </a:lnTo>
                      <a:lnTo>
                        <a:pt x="1812" y="348"/>
                      </a:lnTo>
                      <a:lnTo>
                        <a:pt x="1818" y="342"/>
                      </a:lnTo>
                      <a:lnTo>
                        <a:pt x="1818" y="336"/>
                      </a:lnTo>
                      <a:lnTo>
                        <a:pt x="1818" y="330"/>
                      </a:lnTo>
                      <a:lnTo>
                        <a:pt x="1818" y="324"/>
                      </a:lnTo>
                      <a:lnTo>
                        <a:pt x="1818" y="318"/>
                      </a:lnTo>
                      <a:lnTo>
                        <a:pt x="1824" y="312"/>
                      </a:lnTo>
                      <a:lnTo>
                        <a:pt x="1824" y="306"/>
                      </a:lnTo>
                      <a:lnTo>
                        <a:pt x="1824" y="300"/>
                      </a:lnTo>
                      <a:lnTo>
                        <a:pt x="1824" y="294"/>
                      </a:lnTo>
                      <a:lnTo>
                        <a:pt x="1824" y="288"/>
                      </a:lnTo>
                      <a:lnTo>
                        <a:pt x="1830" y="288"/>
                      </a:lnTo>
                      <a:lnTo>
                        <a:pt x="1830" y="282"/>
                      </a:lnTo>
                      <a:lnTo>
                        <a:pt x="1830" y="276"/>
                      </a:lnTo>
                      <a:lnTo>
                        <a:pt x="1830" y="270"/>
                      </a:lnTo>
                      <a:lnTo>
                        <a:pt x="1830" y="264"/>
                      </a:lnTo>
                      <a:lnTo>
                        <a:pt x="1836" y="258"/>
                      </a:lnTo>
                      <a:lnTo>
                        <a:pt x="1836" y="252"/>
                      </a:lnTo>
                      <a:lnTo>
                        <a:pt x="1836" y="246"/>
                      </a:lnTo>
                      <a:lnTo>
                        <a:pt x="1836" y="240"/>
                      </a:lnTo>
                      <a:lnTo>
                        <a:pt x="1836" y="234"/>
                      </a:lnTo>
                      <a:lnTo>
                        <a:pt x="1842" y="228"/>
                      </a:lnTo>
                      <a:lnTo>
                        <a:pt x="1842" y="222"/>
                      </a:lnTo>
                      <a:lnTo>
                        <a:pt x="1842" y="216"/>
                      </a:lnTo>
                      <a:lnTo>
                        <a:pt x="1842" y="210"/>
                      </a:lnTo>
                      <a:lnTo>
                        <a:pt x="1842" y="204"/>
                      </a:lnTo>
                      <a:lnTo>
                        <a:pt x="1848" y="198"/>
                      </a:lnTo>
                      <a:lnTo>
                        <a:pt x="1848" y="192"/>
                      </a:lnTo>
                      <a:lnTo>
                        <a:pt x="1848" y="186"/>
                      </a:lnTo>
                      <a:lnTo>
                        <a:pt x="1848" y="180"/>
                      </a:lnTo>
                      <a:lnTo>
                        <a:pt x="1848" y="174"/>
                      </a:lnTo>
                      <a:lnTo>
                        <a:pt x="1854" y="168"/>
                      </a:lnTo>
                      <a:lnTo>
                        <a:pt x="1854" y="162"/>
                      </a:lnTo>
                      <a:lnTo>
                        <a:pt x="1854" y="156"/>
                      </a:lnTo>
                      <a:lnTo>
                        <a:pt x="1854" y="150"/>
                      </a:lnTo>
                      <a:lnTo>
                        <a:pt x="1854" y="144"/>
                      </a:lnTo>
                      <a:lnTo>
                        <a:pt x="1854" y="138"/>
                      </a:lnTo>
                      <a:lnTo>
                        <a:pt x="1860" y="132"/>
                      </a:lnTo>
                      <a:lnTo>
                        <a:pt x="1860" y="126"/>
                      </a:lnTo>
                      <a:lnTo>
                        <a:pt x="1860" y="120"/>
                      </a:lnTo>
                      <a:lnTo>
                        <a:pt x="1860" y="114"/>
                      </a:lnTo>
                      <a:lnTo>
                        <a:pt x="1860" y="108"/>
                      </a:lnTo>
                      <a:lnTo>
                        <a:pt x="1866" y="102"/>
                      </a:lnTo>
                      <a:lnTo>
                        <a:pt x="1866" y="96"/>
                      </a:lnTo>
                      <a:lnTo>
                        <a:pt x="1866" y="90"/>
                      </a:lnTo>
                      <a:lnTo>
                        <a:pt x="1866" y="84"/>
                      </a:lnTo>
                      <a:lnTo>
                        <a:pt x="1872" y="78"/>
                      </a:lnTo>
                      <a:lnTo>
                        <a:pt x="1872" y="72"/>
                      </a:lnTo>
                      <a:lnTo>
                        <a:pt x="1872" y="66"/>
                      </a:lnTo>
                      <a:lnTo>
                        <a:pt x="1872" y="60"/>
                      </a:lnTo>
                      <a:lnTo>
                        <a:pt x="1878" y="60"/>
                      </a:lnTo>
                      <a:lnTo>
                        <a:pt x="1878" y="54"/>
                      </a:lnTo>
                      <a:lnTo>
                        <a:pt x="1878" y="48"/>
                      </a:lnTo>
                      <a:lnTo>
                        <a:pt x="1878" y="42"/>
                      </a:lnTo>
                      <a:lnTo>
                        <a:pt x="1884" y="42"/>
                      </a:lnTo>
                      <a:lnTo>
                        <a:pt x="1884" y="36"/>
                      </a:lnTo>
                      <a:lnTo>
                        <a:pt x="1884" y="30"/>
                      </a:lnTo>
                      <a:lnTo>
                        <a:pt x="1890" y="30"/>
                      </a:lnTo>
                      <a:lnTo>
                        <a:pt x="1890" y="24"/>
                      </a:lnTo>
                      <a:lnTo>
                        <a:pt x="1890" y="18"/>
                      </a:lnTo>
                      <a:lnTo>
                        <a:pt x="1896" y="18"/>
                      </a:lnTo>
                      <a:lnTo>
                        <a:pt x="1896" y="12"/>
                      </a:lnTo>
                      <a:lnTo>
                        <a:pt x="1902" y="12"/>
                      </a:lnTo>
                      <a:lnTo>
                        <a:pt x="1908" y="12"/>
                      </a:lnTo>
                      <a:lnTo>
                        <a:pt x="1914" y="12"/>
                      </a:lnTo>
                      <a:lnTo>
                        <a:pt x="1914" y="18"/>
                      </a:lnTo>
                      <a:lnTo>
                        <a:pt x="1920" y="18"/>
                      </a:lnTo>
                      <a:lnTo>
                        <a:pt x="1920" y="24"/>
                      </a:lnTo>
                      <a:lnTo>
                        <a:pt x="1920" y="30"/>
                      </a:lnTo>
                      <a:lnTo>
                        <a:pt x="1926" y="30"/>
                      </a:lnTo>
                      <a:lnTo>
                        <a:pt x="1926" y="36"/>
                      </a:lnTo>
                      <a:lnTo>
                        <a:pt x="1926" y="42"/>
                      </a:lnTo>
                      <a:lnTo>
                        <a:pt x="1932" y="42"/>
                      </a:lnTo>
                      <a:lnTo>
                        <a:pt x="1932" y="48"/>
                      </a:lnTo>
                      <a:lnTo>
                        <a:pt x="1932" y="54"/>
                      </a:lnTo>
                      <a:lnTo>
                        <a:pt x="1932" y="60"/>
                      </a:lnTo>
                      <a:lnTo>
                        <a:pt x="1938" y="60"/>
                      </a:lnTo>
                      <a:lnTo>
                        <a:pt x="1938" y="66"/>
                      </a:lnTo>
                      <a:lnTo>
                        <a:pt x="1938" y="72"/>
                      </a:lnTo>
                      <a:lnTo>
                        <a:pt x="1938" y="78"/>
                      </a:lnTo>
                      <a:lnTo>
                        <a:pt x="1944" y="78"/>
                      </a:lnTo>
                      <a:lnTo>
                        <a:pt x="1944" y="84"/>
                      </a:lnTo>
                      <a:lnTo>
                        <a:pt x="1944" y="90"/>
                      </a:lnTo>
                      <a:lnTo>
                        <a:pt x="1944" y="96"/>
                      </a:lnTo>
                      <a:lnTo>
                        <a:pt x="1950" y="96"/>
                      </a:lnTo>
                      <a:lnTo>
                        <a:pt x="1950" y="102"/>
                      </a:lnTo>
                      <a:lnTo>
                        <a:pt x="1950" y="108"/>
                      </a:lnTo>
                      <a:lnTo>
                        <a:pt x="1950" y="114"/>
                      </a:lnTo>
                      <a:lnTo>
                        <a:pt x="1956" y="114"/>
                      </a:lnTo>
                      <a:lnTo>
                        <a:pt x="1956" y="120"/>
                      </a:lnTo>
                      <a:lnTo>
                        <a:pt x="1956" y="126"/>
                      </a:lnTo>
                      <a:lnTo>
                        <a:pt x="1956" y="132"/>
                      </a:lnTo>
                      <a:lnTo>
                        <a:pt x="1962" y="132"/>
                      </a:lnTo>
                      <a:lnTo>
                        <a:pt x="1962" y="138"/>
                      </a:lnTo>
                      <a:lnTo>
                        <a:pt x="1962" y="144"/>
                      </a:lnTo>
                      <a:lnTo>
                        <a:pt x="1962" y="150"/>
                      </a:lnTo>
                      <a:lnTo>
                        <a:pt x="1968" y="156"/>
                      </a:lnTo>
                      <a:lnTo>
                        <a:pt x="1968" y="162"/>
                      </a:lnTo>
                      <a:lnTo>
                        <a:pt x="1968" y="168"/>
                      </a:lnTo>
                      <a:lnTo>
                        <a:pt x="1968" y="174"/>
                      </a:lnTo>
                      <a:lnTo>
                        <a:pt x="1974" y="174"/>
                      </a:lnTo>
                      <a:lnTo>
                        <a:pt x="1974" y="180"/>
                      </a:lnTo>
                      <a:lnTo>
                        <a:pt x="1974" y="186"/>
                      </a:lnTo>
                      <a:lnTo>
                        <a:pt x="1974" y="192"/>
                      </a:lnTo>
                      <a:lnTo>
                        <a:pt x="1980" y="192"/>
                      </a:lnTo>
                      <a:lnTo>
                        <a:pt x="1980" y="198"/>
                      </a:lnTo>
                      <a:lnTo>
                        <a:pt x="1980" y="204"/>
                      </a:lnTo>
                      <a:lnTo>
                        <a:pt x="1980" y="210"/>
                      </a:lnTo>
                      <a:lnTo>
                        <a:pt x="1986" y="210"/>
                      </a:lnTo>
                      <a:lnTo>
                        <a:pt x="1986" y="216"/>
                      </a:lnTo>
                      <a:lnTo>
                        <a:pt x="1986" y="222"/>
                      </a:lnTo>
                      <a:lnTo>
                        <a:pt x="1986" y="228"/>
                      </a:lnTo>
                      <a:lnTo>
                        <a:pt x="1992" y="228"/>
                      </a:lnTo>
                      <a:lnTo>
                        <a:pt x="1992" y="234"/>
                      </a:lnTo>
                      <a:lnTo>
                        <a:pt x="1992" y="240"/>
                      </a:lnTo>
                      <a:lnTo>
                        <a:pt x="1992" y="246"/>
                      </a:lnTo>
                      <a:lnTo>
                        <a:pt x="1998" y="246"/>
                      </a:lnTo>
                      <a:lnTo>
                        <a:pt x="1998" y="252"/>
                      </a:lnTo>
                      <a:lnTo>
                        <a:pt x="1998" y="258"/>
                      </a:lnTo>
                      <a:lnTo>
                        <a:pt x="1998" y="264"/>
                      </a:lnTo>
                      <a:lnTo>
                        <a:pt x="2004" y="264"/>
                      </a:lnTo>
                      <a:lnTo>
                        <a:pt x="2004" y="270"/>
                      </a:lnTo>
                      <a:lnTo>
                        <a:pt x="2004" y="276"/>
                      </a:lnTo>
                      <a:lnTo>
                        <a:pt x="2004" y="282"/>
                      </a:lnTo>
                      <a:lnTo>
                        <a:pt x="2010" y="282"/>
                      </a:lnTo>
                      <a:lnTo>
                        <a:pt x="2010" y="288"/>
                      </a:lnTo>
                      <a:lnTo>
                        <a:pt x="2010" y="294"/>
                      </a:lnTo>
                      <a:lnTo>
                        <a:pt x="2016" y="300"/>
                      </a:lnTo>
                      <a:lnTo>
                        <a:pt x="2016" y="306"/>
                      </a:lnTo>
                      <a:lnTo>
                        <a:pt x="2016" y="312"/>
                      </a:lnTo>
                      <a:lnTo>
                        <a:pt x="2022" y="318"/>
                      </a:lnTo>
                      <a:lnTo>
                        <a:pt x="2022" y="324"/>
                      </a:lnTo>
                      <a:lnTo>
                        <a:pt x="2022" y="330"/>
                      </a:lnTo>
                      <a:lnTo>
                        <a:pt x="2028" y="330"/>
                      </a:lnTo>
                      <a:lnTo>
                        <a:pt x="2028" y="336"/>
                      </a:lnTo>
                      <a:lnTo>
                        <a:pt x="2028" y="342"/>
                      </a:lnTo>
                      <a:lnTo>
                        <a:pt x="2034" y="348"/>
                      </a:lnTo>
                      <a:lnTo>
                        <a:pt x="2034" y="354"/>
                      </a:lnTo>
                      <a:lnTo>
                        <a:pt x="2034" y="360"/>
                      </a:lnTo>
                      <a:lnTo>
                        <a:pt x="2040" y="360"/>
                      </a:lnTo>
                      <a:lnTo>
                        <a:pt x="2040" y="366"/>
                      </a:lnTo>
                      <a:lnTo>
                        <a:pt x="2040" y="372"/>
                      </a:lnTo>
                      <a:lnTo>
                        <a:pt x="2040" y="378"/>
                      </a:lnTo>
                      <a:lnTo>
                        <a:pt x="2046" y="378"/>
                      </a:lnTo>
                      <a:lnTo>
                        <a:pt x="2046" y="384"/>
                      </a:lnTo>
                      <a:lnTo>
                        <a:pt x="2046" y="390"/>
                      </a:lnTo>
                      <a:lnTo>
                        <a:pt x="2046" y="396"/>
                      </a:lnTo>
                      <a:lnTo>
                        <a:pt x="2052" y="396"/>
                      </a:lnTo>
                      <a:lnTo>
                        <a:pt x="2052" y="402"/>
                      </a:lnTo>
                      <a:lnTo>
                        <a:pt x="2052" y="408"/>
                      </a:lnTo>
                      <a:lnTo>
                        <a:pt x="2058" y="408"/>
                      </a:lnTo>
                      <a:lnTo>
                        <a:pt x="2058" y="414"/>
                      </a:lnTo>
                      <a:lnTo>
                        <a:pt x="2058" y="420"/>
                      </a:lnTo>
                      <a:lnTo>
                        <a:pt x="2064" y="426"/>
                      </a:lnTo>
                      <a:lnTo>
                        <a:pt x="2064" y="432"/>
                      </a:lnTo>
                      <a:lnTo>
                        <a:pt x="2064" y="438"/>
                      </a:lnTo>
                      <a:lnTo>
                        <a:pt x="2070" y="438"/>
                      </a:lnTo>
                      <a:lnTo>
                        <a:pt x="2070" y="444"/>
                      </a:lnTo>
                      <a:lnTo>
                        <a:pt x="2070" y="450"/>
                      </a:lnTo>
                      <a:lnTo>
                        <a:pt x="2076" y="450"/>
                      </a:lnTo>
                      <a:lnTo>
                        <a:pt x="2076" y="456"/>
                      </a:lnTo>
                      <a:lnTo>
                        <a:pt x="2076" y="462"/>
                      </a:lnTo>
                      <a:lnTo>
                        <a:pt x="2082" y="468"/>
                      </a:lnTo>
                      <a:lnTo>
                        <a:pt x="2082" y="474"/>
                      </a:lnTo>
                      <a:lnTo>
                        <a:pt x="2082" y="480"/>
                      </a:lnTo>
                      <a:lnTo>
                        <a:pt x="2088" y="480"/>
                      </a:lnTo>
                      <a:lnTo>
                        <a:pt x="2088" y="486"/>
                      </a:lnTo>
                      <a:lnTo>
                        <a:pt x="2088" y="492"/>
                      </a:lnTo>
                      <a:lnTo>
                        <a:pt x="2094" y="492"/>
                      </a:lnTo>
                      <a:lnTo>
                        <a:pt x="2094" y="498"/>
                      </a:lnTo>
                      <a:lnTo>
                        <a:pt x="2094" y="504"/>
                      </a:lnTo>
                      <a:lnTo>
                        <a:pt x="2100" y="504"/>
                      </a:lnTo>
                      <a:lnTo>
                        <a:pt x="2100" y="510"/>
                      </a:lnTo>
                      <a:lnTo>
                        <a:pt x="2100" y="516"/>
                      </a:lnTo>
                      <a:lnTo>
                        <a:pt x="2106" y="516"/>
                      </a:lnTo>
                      <a:lnTo>
                        <a:pt x="2106" y="522"/>
                      </a:lnTo>
                      <a:lnTo>
                        <a:pt x="2106" y="528"/>
                      </a:lnTo>
                      <a:lnTo>
                        <a:pt x="2112" y="528"/>
                      </a:lnTo>
                      <a:lnTo>
                        <a:pt x="2112" y="534"/>
                      </a:lnTo>
                      <a:lnTo>
                        <a:pt x="2112" y="540"/>
                      </a:lnTo>
                      <a:lnTo>
                        <a:pt x="2118" y="540"/>
                      </a:lnTo>
                      <a:lnTo>
                        <a:pt x="2118" y="546"/>
                      </a:lnTo>
                      <a:lnTo>
                        <a:pt x="2118" y="552"/>
                      </a:lnTo>
                      <a:lnTo>
                        <a:pt x="2124" y="552"/>
                      </a:lnTo>
                      <a:lnTo>
                        <a:pt x="2124" y="558"/>
                      </a:lnTo>
                      <a:lnTo>
                        <a:pt x="2124" y="564"/>
                      </a:lnTo>
                      <a:lnTo>
                        <a:pt x="2130" y="564"/>
                      </a:lnTo>
                      <a:lnTo>
                        <a:pt x="2130" y="570"/>
                      </a:lnTo>
                      <a:lnTo>
                        <a:pt x="2130" y="576"/>
                      </a:lnTo>
                      <a:lnTo>
                        <a:pt x="2136" y="576"/>
                      </a:lnTo>
                      <a:lnTo>
                        <a:pt x="2136" y="582"/>
                      </a:lnTo>
                      <a:lnTo>
                        <a:pt x="2136" y="588"/>
                      </a:lnTo>
                      <a:lnTo>
                        <a:pt x="2142" y="588"/>
                      </a:lnTo>
                      <a:lnTo>
                        <a:pt x="2142" y="594"/>
                      </a:lnTo>
                      <a:lnTo>
                        <a:pt x="2148" y="600"/>
                      </a:lnTo>
                      <a:lnTo>
                        <a:pt x="2148" y="606"/>
                      </a:lnTo>
                      <a:lnTo>
                        <a:pt x="2154" y="606"/>
                      </a:lnTo>
                      <a:lnTo>
                        <a:pt x="2154" y="612"/>
                      </a:lnTo>
                      <a:lnTo>
                        <a:pt x="2154" y="618"/>
                      </a:lnTo>
                      <a:lnTo>
                        <a:pt x="2160" y="618"/>
                      </a:lnTo>
                      <a:lnTo>
                        <a:pt x="2160" y="624"/>
                      </a:lnTo>
                      <a:lnTo>
                        <a:pt x="2166" y="630"/>
                      </a:lnTo>
                      <a:lnTo>
                        <a:pt x="2166" y="636"/>
                      </a:lnTo>
                      <a:lnTo>
                        <a:pt x="2172" y="636"/>
                      </a:lnTo>
                      <a:lnTo>
                        <a:pt x="2172" y="642"/>
                      </a:lnTo>
                      <a:lnTo>
                        <a:pt x="2178" y="648"/>
                      </a:lnTo>
                      <a:lnTo>
                        <a:pt x="2178" y="654"/>
                      </a:lnTo>
                      <a:lnTo>
                        <a:pt x="2184" y="654"/>
                      </a:lnTo>
                      <a:lnTo>
                        <a:pt x="2184" y="660"/>
                      </a:lnTo>
                      <a:lnTo>
                        <a:pt x="2190" y="666"/>
                      </a:lnTo>
                      <a:lnTo>
                        <a:pt x="2190" y="672"/>
                      </a:lnTo>
                      <a:lnTo>
                        <a:pt x="2196" y="672"/>
                      </a:lnTo>
                      <a:lnTo>
                        <a:pt x="2196" y="678"/>
                      </a:lnTo>
                      <a:lnTo>
                        <a:pt x="2202" y="678"/>
                      </a:lnTo>
                      <a:lnTo>
                        <a:pt x="2202" y="684"/>
                      </a:lnTo>
                      <a:lnTo>
                        <a:pt x="2208" y="690"/>
                      </a:lnTo>
                      <a:lnTo>
                        <a:pt x="2208" y="696"/>
                      </a:lnTo>
                      <a:lnTo>
                        <a:pt x="2214" y="696"/>
                      </a:lnTo>
                      <a:lnTo>
                        <a:pt x="2214" y="702"/>
                      </a:lnTo>
                      <a:lnTo>
                        <a:pt x="2220" y="702"/>
                      </a:lnTo>
                      <a:lnTo>
                        <a:pt x="2220" y="708"/>
                      </a:lnTo>
                      <a:lnTo>
                        <a:pt x="2226" y="708"/>
                      </a:lnTo>
                      <a:lnTo>
                        <a:pt x="2226" y="714"/>
                      </a:lnTo>
                      <a:lnTo>
                        <a:pt x="2232" y="714"/>
                      </a:lnTo>
                      <a:lnTo>
                        <a:pt x="2232" y="720"/>
                      </a:lnTo>
                      <a:lnTo>
                        <a:pt x="2238" y="720"/>
                      </a:lnTo>
                      <a:lnTo>
                        <a:pt x="2238" y="726"/>
                      </a:lnTo>
                      <a:lnTo>
                        <a:pt x="2244" y="726"/>
                      </a:lnTo>
                      <a:lnTo>
                        <a:pt x="2244" y="732"/>
                      </a:lnTo>
                      <a:lnTo>
                        <a:pt x="2250" y="732"/>
                      </a:lnTo>
                      <a:lnTo>
                        <a:pt x="2250" y="738"/>
                      </a:lnTo>
                      <a:lnTo>
                        <a:pt x="2256" y="738"/>
                      </a:lnTo>
                      <a:lnTo>
                        <a:pt x="2256" y="744"/>
                      </a:lnTo>
                      <a:lnTo>
                        <a:pt x="2262" y="744"/>
                      </a:lnTo>
                      <a:lnTo>
                        <a:pt x="2268" y="744"/>
                      </a:lnTo>
                      <a:lnTo>
                        <a:pt x="2268" y="750"/>
                      </a:lnTo>
                      <a:lnTo>
                        <a:pt x="2274" y="750"/>
                      </a:lnTo>
                      <a:lnTo>
                        <a:pt x="2274" y="756"/>
                      </a:lnTo>
                      <a:lnTo>
                        <a:pt x="2280" y="756"/>
                      </a:lnTo>
                      <a:lnTo>
                        <a:pt x="2286" y="762"/>
                      </a:lnTo>
                      <a:lnTo>
                        <a:pt x="2292" y="762"/>
                      </a:lnTo>
                      <a:lnTo>
                        <a:pt x="2292" y="768"/>
                      </a:lnTo>
                      <a:lnTo>
                        <a:pt x="2298" y="768"/>
                      </a:lnTo>
                      <a:lnTo>
                        <a:pt x="2304" y="768"/>
                      </a:lnTo>
                      <a:lnTo>
                        <a:pt x="2304" y="774"/>
                      </a:lnTo>
                      <a:lnTo>
                        <a:pt x="2310" y="774"/>
                      </a:lnTo>
                      <a:lnTo>
                        <a:pt x="2316" y="774"/>
                      </a:lnTo>
                      <a:lnTo>
                        <a:pt x="2322" y="774"/>
                      </a:lnTo>
                      <a:lnTo>
                        <a:pt x="2322" y="780"/>
                      </a:lnTo>
                      <a:lnTo>
                        <a:pt x="2328" y="780"/>
                      </a:lnTo>
                      <a:lnTo>
                        <a:pt x="2334" y="780"/>
                      </a:lnTo>
                      <a:lnTo>
                        <a:pt x="2334" y="774"/>
                      </a:lnTo>
                      <a:lnTo>
                        <a:pt x="2340" y="774"/>
                      </a:lnTo>
                      <a:lnTo>
                        <a:pt x="2346" y="774"/>
                      </a:lnTo>
                      <a:lnTo>
                        <a:pt x="2352" y="768"/>
                      </a:lnTo>
                      <a:lnTo>
                        <a:pt x="2358" y="768"/>
                      </a:lnTo>
                      <a:lnTo>
                        <a:pt x="2358" y="762"/>
                      </a:lnTo>
                      <a:lnTo>
                        <a:pt x="2364" y="762"/>
                      </a:lnTo>
                      <a:lnTo>
                        <a:pt x="2364" y="756"/>
                      </a:lnTo>
                      <a:lnTo>
                        <a:pt x="2370" y="750"/>
                      </a:lnTo>
                      <a:lnTo>
                        <a:pt x="2370" y="744"/>
                      </a:lnTo>
                      <a:lnTo>
                        <a:pt x="2376" y="744"/>
                      </a:lnTo>
                      <a:lnTo>
                        <a:pt x="2376" y="738"/>
                      </a:lnTo>
                      <a:lnTo>
                        <a:pt x="2382" y="732"/>
                      </a:lnTo>
                      <a:lnTo>
                        <a:pt x="2382" y="726"/>
                      </a:lnTo>
                      <a:lnTo>
                        <a:pt x="2388" y="720"/>
                      </a:lnTo>
                      <a:lnTo>
                        <a:pt x="2388" y="714"/>
                      </a:lnTo>
                      <a:lnTo>
                        <a:pt x="2388" y="708"/>
                      </a:lnTo>
                      <a:lnTo>
                        <a:pt x="2394" y="708"/>
                      </a:lnTo>
                      <a:lnTo>
                        <a:pt x="2394" y="702"/>
                      </a:lnTo>
                      <a:lnTo>
                        <a:pt x="2394" y="696"/>
                      </a:lnTo>
                      <a:lnTo>
                        <a:pt x="2400" y="690"/>
                      </a:lnTo>
                      <a:lnTo>
                        <a:pt x="2400" y="684"/>
                      </a:lnTo>
                      <a:lnTo>
                        <a:pt x="2400" y="678"/>
                      </a:lnTo>
                      <a:lnTo>
                        <a:pt x="2406" y="672"/>
                      </a:lnTo>
                      <a:lnTo>
                        <a:pt x="2406" y="666"/>
                      </a:lnTo>
                      <a:lnTo>
                        <a:pt x="2406" y="660"/>
                      </a:lnTo>
                      <a:lnTo>
                        <a:pt x="2412" y="654"/>
                      </a:lnTo>
                      <a:lnTo>
                        <a:pt x="2412" y="648"/>
                      </a:lnTo>
                      <a:lnTo>
                        <a:pt x="2412" y="642"/>
                      </a:lnTo>
                      <a:lnTo>
                        <a:pt x="2418" y="636"/>
                      </a:lnTo>
                      <a:lnTo>
                        <a:pt x="2418" y="630"/>
                      </a:lnTo>
                      <a:lnTo>
                        <a:pt x="2418" y="624"/>
                      </a:lnTo>
                      <a:lnTo>
                        <a:pt x="2424" y="618"/>
                      </a:lnTo>
                      <a:lnTo>
                        <a:pt x="2424" y="612"/>
                      </a:lnTo>
                      <a:lnTo>
                        <a:pt x="2424" y="606"/>
                      </a:lnTo>
                      <a:lnTo>
                        <a:pt x="2430" y="600"/>
                      </a:lnTo>
                      <a:lnTo>
                        <a:pt x="2430" y="594"/>
                      </a:lnTo>
                      <a:lnTo>
                        <a:pt x="2430" y="588"/>
                      </a:lnTo>
                      <a:lnTo>
                        <a:pt x="2430" y="582"/>
                      </a:lnTo>
                      <a:lnTo>
                        <a:pt x="2436" y="582"/>
                      </a:lnTo>
                      <a:lnTo>
                        <a:pt x="2436" y="576"/>
                      </a:lnTo>
                      <a:lnTo>
                        <a:pt x="2436" y="570"/>
                      </a:lnTo>
                      <a:lnTo>
                        <a:pt x="2436" y="564"/>
                      </a:lnTo>
                      <a:lnTo>
                        <a:pt x="2442" y="558"/>
                      </a:lnTo>
                      <a:lnTo>
                        <a:pt x="2442" y="552"/>
                      </a:lnTo>
                      <a:lnTo>
                        <a:pt x="2442" y="546"/>
                      </a:lnTo>
                      <a:lnTo>
                        <a:pt x="2448" y="540"/>
                      </a:lnTo>
                      <a:lnTo>
                        <a:pt x="2448" y="534"/>
                      </a:lnTo>
                      <a:lnTo>
                        <a:pt x="2448" y="528"/>
                      </a:lnTo>
                      <a:lnTo>
                        <a:pt x="2448" y="522"/>
                      </a:lnTo>
                      <a:lnTo>
                        <a:pt x="2454" y="516"/>
                      </a:lnTo>
                      <a:lnTo>
                        <a:pt x="2454" y="510"/>
                      </a:lnTo>
                      <a:lnTo>
                        <a:pt x="2454" y="504"/>
                      </a:lnTo>
                      <a:lnTo>
                        <a:pt x="2454" y="498"/>
                      </a:lnTo>
                      <a:lnTo>
                        <a:pt x="2460" y="498"/>
                      </a:lnTo>
                      <a:lnTo>
                        <a:pt x="2460" y="492"/>
                      </a:lnTo>
                      <a:lnTo>
                        <a:pt x="2460" y="486"/>
                      </a:lnTo>
                      <a:lnTo>
                        <a:pt x="2460" y="480"/>
                      </a:lnTo>
                      <a:lnTo>
                        <a:pt x="2460" y="474"/>
                      </a:lnTo>
                      <a:lnTo>
                        <a:pt x="2466" y="474"/>
                      </a:lnTo>
                      <a:lnTo>
                        <a:pt x="2466" y="468"/>
                      </a:lnTo>
                      <a:lnTo>
                        <a:pt x="2466" y="462"/>
                      </a:lnTo>
                      <a:lnTo>
                        <a:pt x="2466" y="456"/>
                      </a:lnTo>
                      <a:lnTo>
                        <a:pt x="2466" y="450"/>
                      </a:lnTo>
                      <a:lnTo>
                        <a:pt x="2472" y="444"/>
                      </a:lnTo>
                      <a:lnTo>
                        <a:pt x="2472" y="438"/>
                      </a:lnTo>
                      <a:lnTo>
                        <a:pt x="2472" y="432"/>
                      </a:lnTo>
                      <a:lnTo>
                        <a:pt x="2472" y="426"/>
                      </a:lnTo>
                      <a:lnTo>
                        <a:pt x="2478" y="420"/>
                      </a:lnTo>
                      <a:lnTo>
                        <a:pt x="2478" y="414"/>
                      </a:lnTo>
                      <a:lnTo>
                        <a:pt x="2478" y="408"/>
                      </a:lnTo>
                      <a:lnTo>
                        <a:pt x="2478" y="402"/>
                      </a:lnTo>
                      <a:lnTo>
                        <a:pt x="2484" y="396"/>
                      </a:lnTo>
                      <a:lnTo>
                        <a:pt x="2484" y="390"/>
                      </a:lnTo>
                      <a:lnTo>
                        <a:pt x="2484" y="384"/>
                      </a:lnTo>
                      <a:lnTo>
                        <a:pt x="2484" y="378"/>
                      </a:lnTo>
                      <a:lnTo>
                        <a:pt x="2484" y="372"/>
                      </a:lnTo>
                      <a:lnTo>
                        <a:pt x="2490" y="372"/>
                      </a:lnTo>
                      <a:lnTo>
                        <a:pt x="2490" y="366"/>
                      </a:lnTo>
                      <a:lnTo>
                        <a:pt x="2490" y="360"/>
                      </a:lnTo>
                      <a:lnTo>
                        <a:pt x="2490" y="354"/>
                      </a:lnTo>
                      <a:lnTo>
                        <a:pt x="2490" y="348"/>
                      </a:lnTo>
                      <a:lnTo>
                        <a:pt x="2496" y="342"/>
                      </a:lnTo>
                      <a:lnTo>
                        <a:pt x="2496" y="336"/>
                      </a:lnTo>
                      <a:lnTo>
                        <a:pt x="2496" y="330"/>
                      </a:lnTo>
                      <a:lnTo>
                        <a:pt x="2496" y="324"/>
                      </a:lnTo>
                      <a:lnTo>
                        <a:pt x="2496" y="318"/>
                      </a:lnTo>
                      <a:lnTo>
                        <a:pt x="2502" y="318"/>
                      </a:lnTo>
                      <a:lnTo>
                        <a:pt x="2502" y="312"/>
                      </a:lnTo>
                      <a:lnTo>
                        <a:pt x="2502" y="306"/>
                      </a:lnTo>
                      <a:lnTo>
                        <a:pt x="2502" y="300"/>
                      </a:lnTo>
                      <a:lnTo>
                        <a:pt x="2502" y="294"/>
                      </a:lnTo>
                      <a:lnTo>
                        <a:pt x="2508" y="288"/>
                      </a:lnTo>
                      <a:lnTo>
                        <a:pt x="2508" y="282"/>
                      </a:lnTo>
                      <a:lnTo>
                        <a:pt x="2508" y="276"/>
                      </a:lnTo>
                      <a:lnTo>
                        <a:pt x="2508" y="270"/>
                      </a:lnTo>
                      <a:lnTo>
                        <a:pt x="2508" y="264"/>
                      </a:lnTo>
                      <a:lnTo>
                        <a:pt x="2514" y="258"/>
                      </a:lnTo>
                      <a:lnTo>
                        <a:pt x="2514" y="252"/>
                      </a:lnTo>
                      <a:lnTo>
                        <a:pt x="2514" y="246"/>
                      </a:lnTo>
                      <a:lnTo>
                        <a:pt x="2514" y="240"/>
                      </a:lnTo>
                      <a:lnTo>
                        <a:pt x="2514" y="234"/>
                      </a:lnTo>
                      <a:lnTo>
                        <a:pt x="2520" y="228"/>
                      </a:lnTo>
                      <a:lnTo>
                        <a:pt x="2520" y="222"/>
                      </a:lnTo>
                      <a:lnTo>
                        <a:pt x="2520" y="216"/>
                      </a:lnTo>
                      <a:lnTo>
                        <a:pt x="2520" y="210"/>
                      </a:lnTo>
                      <a:lnTo>
                        <a:pt x="2520" y="204"/>
                      </a:lnTo>
                      <a:lnTo>
                        <a:pt x="2526" y="198"/>
                      </a:lnTo>
                      <a:lnTo>
                        <a:pt x="2526" y="192"/>
                      </a:lnTo>
                      <a:lnTo>
                        <a:pt x="2526" y="186"/>
                      </a:lnTo>
                      <a:lnTo>
                        <a:pt x="2526" y="180"/>
                      </a:lnTo>
                      <a:lnTo>
                        <a:pt x="2526" y="174"/>
                      </a:lnTo>
                      <a:lnTo>
                        <a:pt x="2532" y="168"/>
                      </a:lnTo>
                      <a:lnTo>
                        <a:pt x="2532" y="162"/>
                      </a:lnTo>
                      <a:lnTo>
                        <a:pt x="2532" y="156"/>
                      </a:lnTo>
                      <a:lnTo>
                        <a:pt x="2532" y="150"/>
                      </a:lnTo>
                      <a:lnTo>
                        <a:pt x="2532" y="144"/>
                      </a:lnTo>
                      <a:lnTo>
                        <a:pt x="2538" y="138"/>
                      </a:lnTo>
                      <a:lnTo>
                        <a:pt x="2538" y="132"/>
                      </a:lnTo>
                      <a:lnTo>
                        <a:pt x="2538" y="126"/>
                      </a:lnTo>
                      <a:lnTo>
                        <a:pt x="2538" y="120"/>
                      </a:lnTo>
                      <a:lnTo>
                        <a:pt x="2538" y="114"/>
                      </a:lnTo>
                      <a:lnTo>
                        <a:pt x="2544" y="108"/>
                      </a:lnTo>
                      <a:lnTo>
                        <a:pt x="2544" y="102"/>
                      </a:lnTo>
                      <a:lnTo>
                        <a:pt x="2544" y="96"/>
                      </a:lnTo>
                      <a:lnTo>
                        <a:pt x="2544" y="90"/>
                      </a:lnTo>
                      <a:lnTo>
                        <a:pt x="2544" y="84"/>
                      </a:lnTo>
                      <a:lnTo>
                        <a:pt x="2550" y="78"/>
                      </a:lnTo>
                      <a:lnTo>
                        <a:pt x="2550" y="72"/>
                      </a:lnTo>
                      <a:lnTo>
                        <a:pt x="2550" y="66"/>
                      </a:lnTo>
                      <a:lnTo>
                        <a:pt x="2550" y="60"/>
                      </a:lnTo>
                      <a:lnTo>
                        <a:pt x="2556" y="60"/>
                      </a:lnTo>
                      <a:lnTo>
                        <a:pt x="2556" y="54"/>
                      </a:lnTo>
                      <a:lnTo>
                        <a:pt x="2556" y="48"/>
                      </a:lnTo>
                      <a:lnTo>
                        <a:pt x="2556" y="42"/>
                      </a:lnTo>
                      <a:lnTo>
                        <a:pt x="2562" y="36"/>
                      </a:lnTo>
                      <a:lnTo>
                        <a:pt x="2562" y="30"/>
                      </a:lnTo>
                      <a:lnTo>
                        <a:pt x="2562" y="24"/>
                      </a:lnTo>
                      <a:lnTo>
                        <a:pt x="2568" y="24"/>
                      </a:lnTo>
                      <a:lnTo>
                        <a:pt x="2568" y="18"/>
                      </a:lnTo>
                      <a:lnTo>
                        <a:pt x="2568" y="12"/>
                      </a:lnTo>
                      <a:lnTo>
                        <a:pt x="2574" y="12"/>
                      </a:lnTo>
                      <a:lnTo>
                        <a:pt x="2574" y="6"/>
                      </a:lnTo>
                      <a:lnTo>
                        <a:pt x="2580" y="6"/>
                      </a:lnTo>
                      <a:lnTo>
                        <a:pt x="2580" y="0"/>
                      </a:lnTo>
                      <a:lnTo>
                        <a:pt x="2586" y="0"/>
                      </a:lnTo>
                      <a:lnTo>
                        <a:pt x="2592" y="0"/>
                      </a:lnTo>
                      <a:lnTo>
                        <a:pt x="2592" y="6"/>
                      </a:lnTo>
                      <a:lnTo>
                        <a:pt x="2598" y="6"/>
                      </a:lnTo>
                      <a:lnTo>
                        <a:pt x="2598" y="12"/>
                      </a:lnTo>
                      <a:lnTo>
                        <a:pt x="2604" y="12"/>
                      </a:lnTo>
                      <a:lnTo>
                        <a:pt x="2604" y="18"/>
                      </a:lnTo>
                      <a:lnTo>
                        <a:pt x="2604" y="24"/>
                      </a:lnTo>
                      <a:lnTo>
                        <a:pt x="2610" y="30"/>
                      </a:lnTo>
                      <a:lnTo>
                        <a:pt x="2610" y="36"/>
                      </a:lnTo>
                      <a:lnTo>
                        <a:pt x="2610" y="42"/>
                      </a:lnTo>
                      <a:lnTo>
                        <a:pt x="2616" y="42"/>
                      </a:lnTo>
                      <a:lnTo>
                        <a:pt x="2616" y="48"/>
                      </a:lnTo>
                      <a:lnTo>
                        <a:pt x="2616" y="54"/>
                      </a:lnTo>
                      <a:lnTo>
                        <a:pt x="2616" y="60"/>
                      </a:lnTo>
                      <a:lnTo>
                        <a:pt x="2622" y="60"/>
                      </a:lnTo>
                      <a:lnTo>
                        <a:pt x="2622" y="66"/>
                      </a:lnTo>
                      <a:lnTo>
                        <a:pt x="2622" y="72"/>
                      </a:lnTo>
                      <a:lnTo>
                        <a:pt x="2622" y="78"/>
                      </a:lnTo>
                      <a:lnTo>
                        <a:pt x="2628" y="84"/>
                      </a:lnTo>
                      <a:lnTo>
                        <a:pt x="2628" y="90"/>
                      </a:lnTo>
                      <a:lnTo>
                        <a:pt x="2628" y="96"/>
                      </a:lnTo>
                      <a:lnTo>
                        <a:pt x="2634" y="102"/>
                      </a:lnTo>
                      <a:lnTo>
                        <a:pt x="2634" y="108"/>
                      </a:lnTo>
                      <a:lnTo>
                        <a:pt x="2634" y="114"/>
                      </a:lnTo>
                      <a:lnTo>
                        <a:pt x="2640" y="120"/>
                      </a:lnTo>
                      <a:lnTo>
                        <a:pt x="2640" y="126"/>
                      </a:lnTo>
                      <a:lnTo>
                        <a:pt x="2640" y="132"/>
                      </a:lnTo>
                      <a:lnTo>
                        <a:pt x="2640" y="138"/>
                      </a:lnTo>
                      <a:lnTo>
                        <a:pt x="2646" y="138"/>
                      </a:lnTo>
                      <a:lnTo>
                        <a:pt x="2646" y="144"/>
                      </a:lnTo>
                      <a:lnTo>
                        <a:pt x="2646" y="150"/>
                      </a:lnTo>
                      <a:lnTo>
                        <a:pt x="2646" y="156"/>
                      </a:lnTo>
                      <a:lnTo>
                        <a:pt x="2652" y="156"/>
                      </a:lnTo>
                      <a:lnTo>
                        <a:pt x="2652" y="162"/>
                      </a:lnTo>
                      <a:lnTo>
                        <a:pt x="2652" y="168"/>
                      </a:lnTo>
                      <a:lnTo>
                        <a:pt x="2652" y="174"/>
                      </a:lnTo>
                      <a:lnTo>
                        <a:pt x="2658" y="174"/>
                      </a:lnTo>
                      <a:lnTo>
                        <a:pt x="2658" y="180"/>
                      </a:lnTo>
                      <a:lnTo>
                        <a:pt x="2658" y="186"/>
                      </a:lnTo>
                      <a:lnTo>
                        <a:pt x="2658" y="192"/>
                      </a:lnTo>
                      <a:lnTo>
                        <a:pt x="2658" y="198"/>
                      </a:lnTo>
                      <a:lnTo>
                        <a:pt x="2664" y="198"/>
                      </a:lnTo>
                      <a:lnTo>
                        <a:pt x="2664" y="204"/>
                      </a:lnTo>
                      <a:lnTo>
                        <a:pt x="2664" y="210"/>
                      </a:lnTo>
                      <a:lnTo>
                        <a:pt x="2664" y="216"/>
                      </a:lnTo>
                      <a:lnTo>
                        <a:pt x="2670" y="216"/>
                      </a:lnTo>
                      <a:lnTo>
                        <a:pt x="2670" y="222"/>
                      </a:lnTo>
                      <a:lnTo>
                        <a:pt x="2670" y="228"/>
                      </a:lnTo>
                      <a:lnTo>
                        <a:pt x="2670" y="234"/>
                      </a:lnTo>
                      <a:lnTo>
                        <a:pt x="2676" y="234"/>
                      </a:lnTo>
                      <a:lnTo>
                        <a:pt x="2676" y="240"/>
                      </a:lnTo>
                      <a:lnTo>
                        <a:pt x="2676" y="246"/>
                      </a:lnTo>
                      <a:lnTo>
                        <a:pt x="2676" y="252"/>
                      </a:lnTo>
                      <a:lnTo>
                        <a:pt x="2682" y="252"/>
                      </a:lnTo>
                      <a:lnTo>
                        <a:pt x="2682" y="258"/>
                      </a:lnTo>
                      <a:lnTo>
                        <a:pt x="2682" y="264"/>
                      </a:lnTo>
                      <a:lnTo>
                        <a:pt x="2682" y="270"/>
                      </a:lnTo>
                      <a:lnTo>
                        <a:pt x="2688" y="270"/>
                      </a:lnTo>
                      <a:lnTo>
                        <a:pt x="2688" y="276"/>
                      </a:lnTo>
                      <a:lnTo>
                        <a:pt x="2688" y="282"/>
                      </a:lnTo>
                      <a:lnTo>
                        <a:pt x="2688" y="288"/>
                      </a:lnTo>
                      <a:lnTo>
                        <a:pt x="2694" y="288"/>
                      </a:lnTo>
                      <a:lnTo>
                        <a:pt x="2694" y="294"/>
                      </a:lnTo>
                      <a:lnTo>
                        <a:pt x="2694" y="300"/>
                      </a:lnTo>
                      <a:lnTo>
                        <a:pt x="2700" y="306"/>
                      </a:lnTo>
                      <a:lnTo>
                        <a:pt x="2700" y="312"/>
                      </a:lnTo>
                      <a:lnTo>
                        <a:pt x="2700" y="318"/>
                      </a:lnTo>
                      <a:lnTo>
                        <a:pt x="2706" y="324"/>
                      </a:lnTo>
                      <a:lnTo>
                        <a:pt x="2706" y="330"/>
                      </a:lnTo>
                      <a:lnTo>
                        <a:pt x="2706" y="336"/>
                      </a:lnTo>
                      <a:lnTo>
                        <a:pt x="2712" y="342"/>
                      </a:lnTo>
                      <a:lnTo>
                        <a:pt x="2712" y="348"/>
                      </a:lnTo>
                      <a:lnTo>
                        <a:pt x="2712" y="354"/>
                      </a:lnTo>
                      <a:lnTo>
                        <a:pt x="2718" y="354"/>
                      </a:lnTo>
                      <a:lnTo>
                        <a:pt x="2718" y="360"/>
                      </a:lnTo>
                      <a:lnTo>
                        <a:pt x="2718" y="366"/>
                      </a:lnTo>
                      <a:lnTo>
                        <a:pt x="2724" y="372"/>
                      </a:lnTo>
                      <a:lnTo>
                        <a:pt x="2724" y="378"/>
                      </a:lnTo>
                      <a:lnTo>
                        <a:pt x="2724" y="384"/>
                      </a:lnTo>
                      <a:lnTo>
                        <a:pt x="2730" y="384"/>
                      </a:lnTo>
                      <a:lnTo>
                        <a:pt x="2730" y="390"/>
                      </a:lnTo>
                      <a:lnTo>
                        <a:pt x="2730" y="396"/>
                      </a:lnTo>
                      <a:lnTo>
                        <a:pt x="2730" y="402"/>
                      </a:lnTo>
                      <a:lnTo>
                        <a:pt x="2736" y="402"/>
                      </a:lnTo>
                      <a:lnTo>
                        <a:pt x="2736" y="408"/>
                      </a:lnTo>
                      <a:lnTo>
                        <a:pt x="2736" y="414"/>
                      </a:lnTo>
                      <a:lnTo>
                        <a:pt x="2742" y="420"/>
                      </a:lnTo>
                      <a:lnTo>
                        <a:pt x="2742" y="426"/>
                      </a:lnTo>
                      <a:lnTo>
                        <a:pt x="2742" y="432"/>
                      </a:lnTo>
                      <a:lnTo>
                        <a:pt x="2748" y="432"/>
                      </a:lnTo>
                      <a:lnTo>
                        <a:pt x="2748" y="438"/>
                      </a:lnTo>
                      <a:lnTo>
                        <a:pt x="2748" y="444"/>
                      </a:lnTo>
                      <a:lnTo>
                        <a:pt x="2754" y="450"/>
                      </a:lnTo>
                      <a:lnTo>
                        <a:pt x="2754" y="456"/>
                      </a:lnTo>
                      <a:lnTo>
                        <a:pt x="2754" y="462"/>
                      </a:lnTo>
                      <a:lnTo>
                        <a:pt x="2760" y="462"/>
                      </a:lnTo>
                      <a:lnTo>
                        <a:pt x="2760" y="468"/>
                      </a:lnTo>
                      <a:lnTo>
                        <a:pt x="2760" y="474"/>
                      </a:lnTo>
                      <a:lnTo>
                        <a:pt x="2766" y="474"/>
                      </a:lnTo>
                      <a:lnTo>
                        <a:pt x="2766" y="480"/>
                      </a:lnTo>
                      <a:lnTo>
                        <a:pt x="2766" y="486"/>
                      </a:lnTo>
                      <a:lnTo>
                        <a:pt x="2772" y="492"/>
                      </a:lnTo>
                      <a:lnTo>
                        <a:pt x="2772" y="498"/>
                      </a:lnTo>
                      <a:lnTo>
                        <a:pt x="2778" y="504"/>
                      </a:lnTo>
                      <a:lnTo>
                        <a:pt x="2778" y="510"/>
                      </a:lnTo>
                      <a:lnTo>
                        <a:pt x="2778" y="516"/>
                      </a:lnTo>
                      <a:lnTo>
                        <a:pt x="2784" y="516"/>
                      </a:lnTo>
                      <a:lnTo>
                        <a:pt x="2784" y="522"/>
                      </a:lnTo>
                      <a:lnTo>
                        <a:pt x="2784" y="528"/>
                      </a:lnTo>
                      <a:lnTo>
                        <a:pt x="2790" y="528"/>
                      </a:lnTo>
                      <a:lnTo>
                        <a:pt x="2790" y="534"/>
                      </a:lnTo>
                      <a:lnTo>
                        <a:pt x="2790" y="540"/>
                      </a:lnTo>
                      <a:lnTo>
                        <a:pt x="2796" y="540"/>
                      </a:lnTo>
                      <a:lnTo>
                        <a:pt x="2796" y="546"/>
                      </a:lnTo>
                      <a:lnTo>
                        <a:pt x="2796" y="552"/>
                      </a:lnTo>
                      <a:lnTo>
                        <a:pt x="2802" y="552"/>
                      </a:lnTo>
                      <a:lnTo>
                        <a:pt x="2802" y="558"/>
                      </a:lnTo>
                      <a:lnTo>
                        <a:pt x="2802" y="564"/>
                      </a:lnTo>
                      <a:lnTo>
                        <a:pt x="2808" y="564"/>
                      </a:lnTo>
                      <a:lnTo>
                        <a:pt x="2808" y="570"/>
                      </a:lnTo>
                      <a:lnTo>
                        <a:pt x="2808" y="576"/>
                      </a:lnTo>
                      <a:lnTo>
                        <a:pt x="2814" y="576"/>
                      </a:lnTo>
                      <a:lnTo>
                        <a:pt x="2814" y="582"/>
                      </a:lnTo>
                      <a:lnTo>
                        <a:pt x="2814" y="588"/>
                      </a:lnTo>
                      <a:lnTo>
                        <a:pt x="2820" y="588"/>
                      </a:lnTo>
                      <a:lnTo>
                        <a:pt x="2820" y="594"/>
                      </a:lnTo>
                      <a:lnTo>
                        <a:pt x="2820" y="600"/>
                      </a:lnTo>
                      <a:lnTo>
                        <a:pt x="2826" y="600"/>
                      </a:lnTo>
                      <a:lnTo>
                        <a:pt x="2826" y="606"/>
                      </a:lnTo>
                      <a:lnTo>
                        <a:pt x="2832" y="612"/>
                      </a:lnTo>
                      <a:lnTo>
                        <a:pt x="2832" y="618"/>
                      </a:lnTo>
                      <a:lnTo>
                        <a:pt x="2838" y="618"/>
                      </a:lnTo>
                      <a:lnTo>
                        <a:pt x="2838" y="624"/>
                      </a:lnTo>
                      <a:lnTo>
                        <a:pt x="2838" y="630"/>
                      </a:lnTo>
                      <a:lnTo>
                        <a:pt x="2844" y="630"/>
                      </a:lnTo>
                      <a:lnTo>
                        <a:pt x="2844" y="636"/>
                      </a:lnTo>
                      <a:lnTo>
                        <a:pt x="2850" y="642"/>
                      </a:lnTo>
                      <a:lnTo>
                        <a:pt x="2850" y="648"/>
                      </a:lnTo>
                      <a:lnTo>
                        <a:pt x="2856" y="648"/>
                      </a:lnTo>
                      <a:lnTo>
                        <a:pt x="2856" y="654"/>
                      </a:lnTo>
                      <a:lnTo>
                        <a:pt x="2862" y="660"/>
                      </a:lnTo>
                      <a:lnTo>
                        <a:pt x="2862" y="666"/>
                      </a:lnTo>
                      <a:lnTo>
                        <a:pt x="2868" y="666"/>
                      </a:lnTo>
                      <a:lnTo>
                        <a:pt x="2868" y="672"/>
                      </a:lnTo>
                      <a:lnTo>
                        <a:pt x="2874" y="672"/>
                      </a:lnTo>
                      <a:lnTo>
                        <a:pt x="2874" y="678"/>
                      </a:lnTo>
                      <a:lnTo>
                        <a:pt x="2874" y="684"/>
                      </a:lnTo>
                      <a:lnTo>
                        <a:pt x="2880" y="684"/>
                      </a:lnTo>
                      <a:lnTo>
                        <a:pt x="2880" y="690"/>
                      </a:lnTo>
                      <a:lnTo>
                        <a:pt x="2886" y="690"/>
                      </a:lnTo>
                      <a:lnTo>
                        <a:pt x="2886" y="696"/>
                      </a:lnTo>
                      <a:lnTo>
                        <a:pt x="2892" y="696"/>
                      </a:lnTo>
                      <a:lnTo>
                        <a:pt x="2892" y="702"/>
                      </a:lnTo>
                      <a:lnTo>
                        <a:pt x="2898" y="708"/>
                      </a:lnTo>
                      <a:lnTo>
                        <a:pt x="2898" y="714"/>
                      </a:lnTo>
                      <a:lnTo>
                        <a:pt x="2904" y="714"/>
                      </a:lnTo>
                      <a:lnTo>
                        <a:pt x="2904" y="720"/>
                      </a:lnTo>
                      <a:lnTo>
                        <a:pt x="2910" y="720"/>
                      </a:lnTo>
                      <a:lnTo>
                        <a:pt x="2910" y="726"/>
                      </a:lnTo>
                      <a:lnTo>
                        <a:pt x="2916" y="726"/>
                      </a:lnTo>
                      <a:lnTo>
                        <a:pt x="2916" y="732"/>
                      </a:lnTo>
                      <a:lnTo>
                        <a:pt x="2922" y="732"/>
                      </a:lnTo>
                      <a:lnTo>
                        <a:pt x="2922" y="738"/>
                      </a:lnTo>
                      <a:lnTo>
                        <a:pt x="2928" y="738"/>
                      </a:lnTo>
                      <a:lnTo>
                        <a:pt x="2928" y="744"/>
                      </a:lnTo>
                      <a:lnTo>
                        <a:pt x="2934" y="744"/>
                      </a:lnTo>
                      <a:lnTo>
                        <a:pt x="2940" y="750"/>
                      </a:lnTo>
                      <a:lnTo>
                        <a:pt x="2946" y="750"/>
                      </a:lnTo>
                      <a:lnTo>
                        <a:pt x="2946" y="756"/>
                      </a:lnTo>
                      <a:lnTo>
                        <a:pt x="2952" y="756"/>
                      </a:lnTo>
                      <a:lnTo>
                        <a:pt x="2952" y="762"/>
                      </a:lnTo>
                      <a:lnTo>
                        <a:pt x="2958" y="762"/>
                      </a:lnTo>
                      <a:lnTo>
                        <a:pt x="2964" y="762"/>
                      </a:lnTo>
                      <a:lnTo>
                        <a:pt x="2964" y="768"/>
                      </a:lnTo>
                      <a:lnTo>
                        <a:pt x="2970" y="768"/>
                      </a:lnTo>
                      <a:lnTo>
                        <a:pt x="2970" y="774"/>
                      </a:lnTo>
                      <a:lnTo>
                        <a:pt x="2976" y="774"/>
                      </a:lnTo>
                      <a:lnTo>
                        <a:pt x="2982" y="774"/>
                      </a:lnTo>
                      <a:lnTo>
                        <a:pt x="2982" y="780"/>
                      </a:lnTo>
                      <a:lnTo>
                        <a:pt x="2988" y="780"/>
                      </a:lnTo>
                      <a:lnTo>
                        <a:pt x="2994" y="780"/>
                      </a:lnTo>
                      <a:lnTo>
                        <a:pt x="3000" y="786"/>
                      </a:lnTo>
                      <a:lnTo>
                        <a:pt x="3006" y="786"/>
                      </a:lnTo>
                      <a:lnTo>
                        <a:pt x="3012" y="786"/>
                      </a:lnTo>
                      <a:lnTo>
                        <a:pt x="3018" y="786"/>
                      </a:lnTo>
                      <a:lnTo>
                        <a:pt x="3024" y="780"/>
                      </a:lnTo>
                      <a:lnTo>
                        <a:pt x="3030" y="780"/>
                      </a:lnTo>
                      <a:lnTo>
                        <a:pt x="3030" y="774"/>
                      </a:lnTo>
                      <a:lnTo>
                        <a:pt x="3036" y="774"/>
                      </a:lnTo>
                      <a:lnTo>
                        <a:pt x="3042" y="768"/>
                      </a:lnTo>
                      <a:lnTo>
                        <a:pt x="3042" y="762"/>
                      </a:lnTo>
                      <a:lnTo>
                        <a:pt x="3048" y="762"/>
                      </a:lnTo>
                      <a:lnTo>
                        <a:pt x="3048" y="756"/>
                      </a:lnTo>
                      <a:lnTo>
                        <a:pt x="3054" y="756"/>
                      </a:lnTo>
                      <a:lnTo>
                        <a:pt x="3054" y="750"/>
                      </a:lnTo>
                      <a:lnTo>
                        <a:pt x="3060" y="744"/>
                      </a:lnTo>
                      <a:lnTo>
                        <a:pt x="3060" y="738"/>
                      </a:lnTo>
                      <a:lnTo>
                        <a:pt x="3066" y="738"/>
                      </a:lnTo>
                      <a:lnTo>
                        <a:pt x="3066" y="732"/>
                      </a:lnTo>
                      <a:lnTo>
                        <a:pt x="3066" y="726"/>
                      </a:lnTo>
                      <a:lnTo>
                        <a:pt x="3072" y="726"/>
                      </a:lnTo>
                      <a:lnTo>
                        <a:pt x="3072" y="720"/>
                      </a:lnTo>
                      <a:lnTo>
                        <a:pt x="3072" y="714"/>
                      </a:lnTo>
                      <a:lnTo>
                        <a:pt x="3078" y="708"/>
                      </a:lnTo>
                      <a:lnTo>
                        <a:pt x="3078" y="702"/>
                      </a:lnTo>
                      <a:lnTo>
                        <a:pt x="3078" y="696"/>
                      </a:lnTo>
                      <a:lnTo>
                        <a:pt x="3084" y="690"/>
                      </a:lnTo>
                      <a:lnTo>
                        <a:pt x="3084" y="684"/>
                      </a:lnTo>
                      <a:lnTo>
                        <a:pt x="3084" y="678"/>
                      </a:lnTo>
                      <a:lnTo>
                        <a:pt x="3090" y="672"/>
                      </a:lnTo>
                      <a:lnTo>
                        <a:pt x="3090" y="666"/>
                      </a:lnTo>
                      <a:lnTo>
                        <a:pt x="3090" y="660"/>
                      </a:lnTo>
                      <a:lnTo>
                        <a:pt x="3096" y="654"/>
                      </a:lnTo>
                      <a:lnTo>
                        <a:pt x="3096" y="648"/>
                      </a:lnTo>
                      <a:lnTo>
                        <a:pt x="3096" y="642"/>
                      </a:lnTo>
                      <a:lnTo>
                        <a:pt x="3102" y="636"/>
                      </a:lnTo>
                      <a:lnTo>
                        <a:pt x="3102" y="630"/>
                      </a:lnTo>
                      <a:lnTo>
                        <a:pt x="3102" y="624"/>
                      </a:lnTo>
                      <a:lnTo>
                        <a:pt x="3108" y="618"/>
                      </a:lnTo>
                      <a:lnTo>
                        <a:pt x="3108" y="612"/>
                      </a:lnTo>
                      <a:lnTo>
                        <a:pt x="3108" y="606"/>
                      </a:lnTo>
                      <a:lnTo>
                        <a:pt x="3114" y="600"/>
                      </a:lnTo>
                      <a:lnTo>
                        <a:pt x="3114" y="594"/>
                      </a:lnTo>
                      <a:lnTo>
                        <a:pt x="3114" y="588"/>
                      </a:lnTo>
                      <a:lnTo>
                        <a:pt x="3114" y="582"/>
                      </a:lnTo>
                      <a:lnTo>
                        <a:pt x="3120" y="582"/>
                      </a:lnTo>
                      <a:lnTo>
                        <a:pt x="3120" y="576"/>
                      </a:lnTo>
                      <a:lnTo>
                        <a:pt x="3120" y="570"/>
                      </a:lnTo>
                      <a:lnTo>
                        <a:pt x="3120" y="564"/>
                      </a:lnTo>
                      <a:lnTo>
                        <a:pt x="3126" y="558"/>
                      </a:lnTo>
                      <a:lnTo>
                        <a:pt x="3126" y="552"/>
                      </a:lnTo>
                      <a:lnTo>
                        <a:pt x="3126" y="546"/>
                      </a:lnTo>
                      <a:lnTo>
                        <a:pt x="3126" y="540"/>
                      </a:lnTo>
                      <a:lnTo>
                        <a:pt x="3132" y="540"/>
                      </a:lnTo>
                      <a:lnTo>
                        <a:pt x="3132" y="534"/>
                      </a:lnTo>
                      <a:lnTo>
                        <a:pt x="3132" y="528"/>
                      </a:lnTo>
                      <a:lnTo>
                        <a:pt x="3132" y="522"/>
                      </a:lnTo>
                      <a:lnTo>
                        <a:pt x="3138" y="516"/>
                      </a:lnTo>
                      <a:lnTo>
                        <a:pt x="3138" y="510"/>
                      </a:lnTo>
                      <a:lnTo>
                        <a:pt x="3138" y="504"/>
                      </a:lnTo>
                      <a:lnTo>
                        <a:pt x="3138" y="498"/>
                      </a:lnTo>
                      <a:lnTo>
                        <a:pt x="3144" y="492"/>
                      </a:lnTo>
                      <a:lnTo>
                        <a:pt x="3144" y="486"/>
                      </a:lnTo>
                      <a:lnTo>
                        <a:pt x="3144" y="480"/>
                      </a:lnTo>
                      <a:lnTo>
                        <a:pt x="3144" y="474"/>
                      </a:lnTo>
                      <a:lnTo>
                        <a:pt x="3150" y="468"/>
                      </a:lnTo>
                      <a:lnTo>
                        <a:pt x="3150" y="462"/>
                      </a:lnTo>
                      <a:lnTo>
                        <a:pt x="3150" y="456"/>
                      </a:lnTo>
                      <a:lnTo>
                        <a:pt x="3150" y="450"/>
                      </a:lnTo>
                      <a:lnTo>
                        <a:pt x="3156" y="450"/>
                      </a:lnTo>
                      <a:lnTo>
                        <a:pt x="3156" y="444"/>
                      </a:lnTo>
                      <a:lnTo>
                        <a:pt x="3156" y="438"/>
                      </a:lnTo>
                      <a:lnTo>
                        <a:pt x="3156" y="432"/>
                      </a:lnTo>
                      <a:lnTo>
                        <a:pt x="3156" y="426"/>
                      </a:lnTo>
                      <a:lnTo>
                        <a:pt x="3156" y="420"/>
                      </a:lnTo>
                      <a:lnTo>
                        <a:pt x="3162" y="420"/>
                      </a:lnTo>
                      <a:lnTo>
                        <a:pt x="3162" y="414"/>
                      </a:lnTo>
                      <a:lnTo>
                        <a:pt x="3162" y="408"/>
                      </a:lnTo>
                      <a:lnTo>
                        <a:pt x="3162" y="402"/>
                      </a:lnTo>
                      <a:lnTo>
                        <a:pt x="3162" y="396"/>
                      </a:lnTo>
                      <a:lnTo>
                        <a:pt x="3168" y="390"/>
                      </a:lnTo>
                      <a:lnTo>
                        <a:pt x="3168" y="384"/>
                      </a:lnTo>
                      <a:lnTo>
                        <a:pt x="3168" y="378"/>
                      </a:lnTo>
                      <a:lnTo>
                        <a:pt x="3168" y="372"/>
                      </a:lnTo>
                      <a:lnTo>
                        <a:pt x="3174" y="360"/>
                      </a:lnTo>
                      <a:lnTo>
                        <a:pt x="3174" y="354"/>
                      </a:lnTo>
                      <a:lnTo>
                        <a:pt x="3174" y="348"/>
                      </a:lnTo>
                      <a:lnTo>
                        <a:pt x="3174" y="342"/>
                      </a:lnTo>
                      <a:lnTo>
                        <a:pt x="3180" y="342"/>
                      </a:lnTo>
                      <a:lnTo>
                        <a:pt x="3180" y="336"/>
                      </a:lnTo>
                      <a:lnTo>
                        <a:pt x="3180" y="330"/>
                      </a:lnTo>
                      <a:lnTo>
                        <a:pt x="3180" y="324"/>
                      </a:lnTo>
                      <a:lnTo>
                        <a:pt x="3180" y="318"/>
                      </a:lnTo>
                      <a:lnTo>
                        <a:pt x="3186" y="312"/>
                      </a:lnTo>
                      <a:lnTo>
                        <a:pt x="3186" y="306"/>
                      </a:lnTo>
                      <a:lnTo>
                        <a:pt x="3186" y="300"/>
                      </a:lnTo>
                      <a:lnTo>
                        <a:pt x="3186" y="294"/>
                      </a:lnTo>
                      <a:lnTo>
                        <a:pt x="3186" y="288"/>
                      </a:lnTo>
                      <a:lnTo>
                        <a:pt x="3192" y="282"/>
                      </a:lnTo>
                      <a:lnTo>
                        <a:pt x="3192" y="276"/>
                      </a:lnTo>
                      <a:lnTo>
                        <a:pt x="3192" y="270"/>
                      </a:lnTo>
                      <a:lnTo>
                        <a:pt x="3192" y="264"/>
                      </a:lnTo>
                      <a:lnTo>
                        <a:pt x="3192" y="258"/>
                      </a:lnTo>
                      <a:lnTo>
                        <a:pt x="3198" y="258"/>
                      </a:lnTo>
                      <a:lnTo>
                        <a:pt x="3198" y="252"/>
                      </a:lnTo>
                      <a:lnTo>
                        <a:pt x="3198" y="246"/>
                      </a:lnTo>
                      <a:lnTo>
                        <a:pt x="3198" y="240"/>
                      </a:lnTo>
                      <a:lnTo>
                        <a:pt x="3198" y="234"/>
                      </a:lnTo>
                      <a:lnTo>
                        <a:pt x="3204" y="228"/>
                      </a:lnTo>
                      <a:lnTo>
                        <a:pt x="3204" y="222"/>
                      </a:lnTo>
                      <a:lnTo>
                        <a:pt x="3204" y="216"/>
                      </a:lnTo>
                      <a:lnTo>
                        <a:pt x="3204" y="210"/>
                      </a:lnTo>
                      <a:lnTo>
                        <a:pt x="3204" y="204"/>
                      </a:lnTo>
                      <a:lnTo>
                        <a:pt x="3210" y="198"/>
                      </a:lnTo>
                      <a:lnTo>
                        <a:pt x="3210" y="192"/>
                      </a:lnTo>
                      <a:lnTo>
                        <a:pt x="3210" y="186"/>
                      </a:lnTo>
                      <a:lnTo>
                        <a:pt x="3210" y="180"/>
                      </a:lnTo>
                      <a:lnTo>
                        <a:pt x="3210" y="174"/>
                      </a:lnTo>
                      <a:lnTo>
                        <a:pt x="3216" y="168"/>
                      </a:lnTo>
                      <a:lnTo>
                        <a:pt x="3216" y="162"/>
                      </a:lnTo>
                      <a:lnTo>
                        <a:pt x="3216" y="156"/>
                      </a:lnTo>
                      <a:lnTo>
                        <a:pt x="3216" y="150"/>
                      </a:lnTo>
                      <a:lnTo>
                        <a:pt x="3216" y="144"/>
                      </a:lnTo>
                      <a:lnTo>
                        <a:pt x="3216" y="138"/>
                      </a:lnTo>
                      <a:lnTo>
                        <a:pt x="3222" y="138"/>
                      </a:lnTo>
                      <a:lnTo>
                        <a:pt x="3222" y="132"/>
                      </a:lnTo>
                      <a:lnTo>
                        <a:pt x="3222" y="126"/>
                      </a:lnTo>
                      <a:lnTo>
                        <a:pt x="3222" y="120"/>
                      </a:lnTo>
                      <a:lnTo>
                        <a:pt x="3222" y="114"/>
                      </a:lnTo>
                      <a:lnTo>
                        <a:pt x="3228" y="108"/>
                      </a:lnTo>
                      <a:lnTo>
                        <a:pt x="3228" y="102"/>
                      </a:lnTo>
                      <a:lnTo>
                        <a:pt x="3228" y="96"/>
                      </a:lnTo>
                      <a:lnTo>
                        <a:pt x="3228" y="90"/>
                      </a:lnTo>
                      <a:lnTo>
                        <a:pt x="3228" y="84"/>
                      </a:lnTo>
                      <a:lnTo>
                        <a:pt x="3234" y="78"/>
                      </a:lnTo>
                      <a:lnTo>
                        <a:pt x="3234" y="72"/>
                      </a:lnTo>
                      <a:lnTo>
                        <a:pt x="3234" y="66"/>
                      </a:lnTo>
                      <a:lnTo>
                        <a:pt x="3234" y="60"/>
                      </a:lnTo>
                      <a:lnTo>
                        <a:pt x="3240" y="60"/>
                      </a:lnTo>
                      <a:lnTo>
                        <a:pt x="3240" y="54"/>
                      </a:lnTo>
                      <a:lnTo>
                        <a:pt x="3240" y="48"/>
                      </a:lnTo>
                      <a:lnTo>
                        <a:pt x="3240" y="42"/>
                      </a:lnTo>
                      <a:lnTo>
                        <a:pt x="3246" y="42"/>
                      </a:lnTo>
                      <a:lnTo>
                        <a:pt x="3246" y="36"/>
                      </a:lnTo>
                      <a:lnTo>
                        <a:pt x="3246" y="30"/>
                      </a:lnTo>
                      <a:lnTo>
                        <a:pt x="3252" y="30"/>
                      </a:lnTo>
                      <a:lnTo>
                        <a:pt x="3252" y="24"/>
                      </a:lnTo>
                      <a:lnTo>
                        <a:pt x="3252" y="18"/>
                      </a:lnTo>
                      <a:lnTo>
                        <a:pt x="3258" y="18"/>
                      </a:lnTo>
                      <a:lnTo>
                        <a:pt x="3258" y="12"/>
                      </a:lnTo>
                      <a:lnTo>
                        <a:pt x="3264" y="12"/>
                      </a:lnTo>
                      <a:lnTo>
                        <a:pt x="3270" y="12"/>
                      </a:lnTo>
                      <a:lnTo>
                        <a:pt x="3276" y="12"/>
                      </a:lnTo>
                      <a:lnTo>
                        <a:pt x="3276" y="18"/>
                      </a:lnTo>
                      <a:lnTo>
                        <a:pt x="3282" y="18"/>
                      </a:lnTo>
                      <a:lnTo>
                        <a:pt x="3282" y="24"/>
                      </a:lnTo>
                      <a:lnTo>
                        <a:pt x="3288" y="24"/>
                      </a:lnTo>
                      <a:lnTo>
                        <a:pt x="3288" y="30"/>
                      </a:lnTo>
                      <a:lnTo>
                        <a:pt x="3288" y="36"/>
                      </a:lnTo>
                      <a:lnTo>
                        <a:pt x="3294" y="42"/>
                      </a:lnTo>
                      <a:lnTo>
                        <a:pt x="3294" y="48"/>
                      </a:lnTo>
                      <a:lnTo>
                        <a:pt x="3294" y="54"/>
                      </a:lnTo>
                      <a:lnTo>
                        <a:pt x="3294" y="60"/>
                      </a:lnTo>
                      <a:lnTo>
                        <a:pt x="3300" y="60"/>
                      </a:lnTo>
                      <a:lnTo>
                        <a:pt x="3300" y="66"/>
                      </a:lnTo>
                      <a:lnTo>
                        <a:pt x="3300" y="72"/>
                      </a:lnTo>
                      <a:lnTo>
                        <a:pt x="3300" y="78"/>
                      </a:lnTo>
                      <a:lnTo>
                        <a:pt x="3306" y="78"/>
                      </a:lnTo>
                      <a:lnTo>
                        <a:pt x="3306" y="84"/>
                      </a:lnTo>
                      <a:lnTo>
                        <a:pt x="3306" y="90"/>
                      </a:lnTo>
                      <a:lnTo>
                        <a:pt x="3306" y="96"/>
                      </a:lnTo>
                      <a:lnTo>
                        <a:pt x="3312" y="96"/>
                      </a:lnTo>
                      <a:lnTo>
                        <a:pt x="3312" y="102"/>
                      </a:lnTo>
                      <a:lnTo>
                        <a:pt x="3312" y="108"/>
                      </a:lnTo>
                      <a:lnTo>
                        <a:pt x="3312" y="114"/>
                      </a:lnTo>
                      <a:lnTo>
                        <a:pt x="3318" y="114"/>
                      </a:lnTo>
                      <a:lnTo>
                        <a:pt x="3318" y="120"/>
                      </a:lnTo>
                      <a:lnTo>
                        <a:pt x="3318" y="126"/>
                      </a:lnTo>
                      <a:lnTo>
                        <a:pt x="3318" y="132"/>
                      </a:lnTo>
                      <a:lnTo>
                        <a:pt x="3324" y="132"/>
                      </a:lnTo>
                      <a:lnTo>
                        <a:pt x="3324" y="138"/>
                      </a:lnTo>
                      <a:lnTo>
                        <a:pt x="3324" y="144"/>
                      </a:lnTo>
                      <a:lnTo>
                        <a:pt x="3324" y="150"/>
                      </a:lnTo>
                      <a:lnTo>
                        <a:pt x="3330" y="150"/>
                      </a:lnTo>
                      <a:lnTo>
                        <a:pt x="3330" y="156"/>
                      </a:lnTo>
                      <a:lnTo>
                        <a:pt x="3330" y="162"/>
                      </a:lnTo>
                      <a:lnTo>
                        <a:pt x="3330" y="168"/>
                      </a:lnTo>
                      <a:lnTo>
                        <a:pt x="3336" y="174"/>
                      </a:lnTo>
                      <a:lnTo>
                        <a:pt x="3336" y="180"/>
                      </a:lnTo>
                      <a:lnTo>
                        <a:pt x="3336" y="186"/>
                      </a:lnTo>
                      <a:lnTo>
                        <a:pt x="3342" y="192"/>
                      </a:lnTo>
                      <a:lnTo>
                        <a:pt x="3342" y="198"/>
                      </a:lnTo>
                      <a:lnTo>
                        <a:pt x="3342" y="204"/>
                      </a:lnTo>
                      <a:lnTo>
                        <a:pt x="3348" y="210"/>
                      </a:lnTo>
                      <a:lnTo>
                        <a:pt x="3348" y="216"/>
                      </a:lnTo>
                      <a:lnTo>
                        <a:pt x="3348" y="222"/>
                      </a:lnTo>
                      <a:lnTo>
                        <a:pt x="3348" y="228"/>
                      </a:lnTo>
                      <a:lnTo>
                        <a:pt x="3354" y="228"/>
                      </a:lnTo>
                      <a:lnTo>
                        <a:pt x="3354" y="234"/>
                      </a:lnTo>
                      <a:lnTo>
                        <a:pt x="3354" y="240"/>
                      </a:lnTo>
                      <a:lnTo>
                        <a:pt x="3354" y="246"/>
                      </a:lnTo>
                      <a:lnTo>
                        <a:pt x="3360" y="246"/>
                      </a:lnTo>
                      <a:lnTo>
                        <a:pt x="3360" y="252"/>
                      </a:lnTo>
                      <a:lnTo>
                        <a:pt x="3360" y="258"/>
                      </a:lnTo>
                      <a:lnTo>
                        <a:pt x="3360" y="264"/>
                      </a:lnTo>
                      <a:lnTo>
                        <a:pt x="3366" y="264"/>
                      </a:lnTo>
                      <a:lnTo>
                        <a:pt x="3366" y="270"/>
                      </a:lnTo>
                      <a:lnTo>
                        <a:pt x="3366" y="276"/>
                      </a:lnTo>
                      <a:lnTo>
                        <a:pt x="3372" y="282"/>
                      </a:lnTo>
                      <a:lnTo>
                        <a:pt x="3372" y="288"/>
                      </a:lnTo>
                      <a:lnTo>
                        <a:pt x="3372" y="294"/>
                      </a:lnTo>
                      <a:lnTo>
                        <a:pt x="3378" y="300"/>
                      </a:lnTo>
                      <a:lnTo>
                        <a:pt x="3378" y="306"/>
                      </a:lnTo>
                      <a:lnTo>
                        <a:pt x="3378" y="312"/>
                      </a:lnTo>
                      <a:lnTo>
                        <a:pt x="3384" y="312"/>
                      </a:lnTo>
                      <a:lnTo>
                        <a:pt x="3384" y="318"/>
                      </a:lnTo>
                      <a:lnTo>
                        <a:pt x="3384" y="324"/>
                      </a:lnTo>
                      <a:lnTo>
                        <a:pt x="3384" y="330"/>
                      </a:lnTo>
                      <a:lnTo>
                        <a:pt x="3390" y="330"/>
                      </a:lnTo>
                      <a:lnTo>
                        <a:pt x="3390" y="336"/>
                      </a:lnTo>
                      <a:lnTo>
                        <a:pt x="3390" y="342"/>
                      </a:lnTo>
                      <a:lnTo>
                        <a:pt x="3396" y="348"/>
                      </a:lnTo>
                      <a:lnTo>
                        <a:pt x="3396" y="354"/>
                      </a:lnTo>
                      <a:lnTo>
                        <a:pt x="3396" y="360"/>
                      </a:lnTo>
                      <a:lnTo>
                        <a:pt x="3402" y="360"/>
                      </a:lnTo>
                      <a:lnTo>
                        <a:pt x="3402" y="366"/>
                      </a:lnTo>
                      <a:lnTo>
                        <a:pt x="3402" y="372"/>
                      </a:lnTo>
                      <a:lnTo>
                        <a:pt x="3402" y="378"/>
                      </a:lnTo>
                      <a:lnTo>
                        <a:pt x="3408" y="378"/>
                      </a:lnTo>
                      <a:lnTo>
                        <a:pt x="3408" y="384"/>
                      </a:lnTo>
                      <a:lnTo>
                        <a:pt x="3408" y="390"/>
                      </a:lnTo>
                      <a:lnTo>
                        <a:pt x="3414" y="390"/>
                      </a:lnTo>
                      <a:lnTo>
                        <a:pt x="3414" y="396"/>
                      </a:lnTo>
                      <a:lnTo>
                        <a:pt x="3414" y="402"/>
                      </a:lnTo>
                      <a:lnTo>
                        <a:pt x="3414" y="408"/>
                      </a:lnTo>
                      <a:lnTo>
                        <a:pt x="3420" y="408"/>
                      </a:lnTo>
                      <a:lnTo>
                        <a:pt x="3420" y="414"/>
                      </a:lnTo>
                      <a:lnTo>
                        <a:pt x="3420" y="420"/>
                      </a:lnTo>
                      <a:lnTo>
                        <a:pt x="3426" y="426"/>
                      </a:lnTo>
                      <a:lnTo>
                        <a:pt x="3426" y="432"/>
                      </a:lnTo>
                      <a:lnTo>
                        <a:pt x="3426" y="438"/>
                      </a:lnTo>
                      <a:lnTo>
                        <a:pt x="3432" y="438"/>
                      </a:lnTo>
                      <a:lnTo>
                        <a:pt x="3432" y="444"/>
                      </a:lnTo>
                      <a:lnTo>
                        <a:pt x="3432" y="450"/>
                      </a:lnTo>
                      <a:lnTo>
                        <a:pt x="3438" y="450"/>
                      </a:lnTo>
                      <a:lnTo>
                        <a:pt x="3438" y="456"/>
                      </a:lnTo>
                      <a:lnTo>
                        <a:pt x="3438" y="462"/>
                      </a:lnTo>
                      <a:lnTo>
                        <a:pt x="3444" y="468"/>
                      </a:lnTo>
                      <a:lnTo>
                        <a:pt x="3444" y="474"/>
                      </a:lnTo>
                      <a:lnTo>
                        <a:pt x="3444" y="480"/>
                      </a:lnTo>
                      <a:lnTo>
                        <a:pt x="3450" y="480"/>
                      </a:lnTo>
                      <a:lnTo>
                        <a:pt x="3450" y="486"/>
                      </a:lnTo>
                      <a:lnTo>
                        <a:pt x="3450" y="492"/>
                      </a:lnTo>
                      <a:lnTo>
                        <a:pt x="3456" y="492"/>
                      </a:lnTo>
                      <a:lnTo>
                        <a:pt x="3456" y="498"/>
                      </a:lnTo>
                      <a:lnTo>
                        <a:pt x="3456" y="504"/>
                      </a:lnTo>
                      <a:lnTo>
                        <a:pt x="3462" y="504"/>
                      </a:lnTo>
                      <a:lnTo>
                        <a:pt x="3462" y="510"/>
                      </a:lnTo>
                      <a:lnTo>
                        <a:pt x="3462" y="516"/>
                      </a:lnTo>
                      <a:lnTo>
                        <a:pt x="3468" y="516"/>
                      </a:lnTo>
                      <a:lnTo>
                        <a:pt x="3468" y="522"/>
                      </a:lnTo>
                      <a:lnTo>
                        <a:pt x="3468" y="528"/>
                      </a:lnTo>
                      <a:lnTo>
                        <a:pt x="3474" y="528"/>
                      </a:lnTo>
                      <a:lnTo>
                        <a:pt x="3474" y="534"/>
                      </a:lnTo>
                      <a:lnTo>
                        <a:pt x="3474" y="540"/>
                      </a:lnTo>
                      <a:lnTo>
                        <a:pt x="3480" y="540"/>
                      </a:lnTo>
                      <a:lnTo>
                        <a:pt x="3480" y="546"/>
                      </a:lnTo>
                      <a:lnTo>
                        <a:pt x="3480" y="552"/>
                      </a:lnTo>
                      <a:lnTo>
                        <a:pt x="3486" y="552"/>
                      </a:lnTo>
                      <a:lnTo>
                        <a:pt x="3486" y="558"/>
                      </a:lnTo>
                      <a:lnTo>
                        <a:pt x="3486" y="564"/>
                      </a:lnTo>
                      <a:lnTo>
                        <a:pt x="3492" y="564"/>
                      </a:lnTo>
                      <a:lnTo>
                        <a:pt x="3492" y="570"/>
                      </a:lnTo>
                      <a:lnTo>
                        <a:pt x="3492" y="576"/>
                      </a:lnTo>
                      <a:lnTo>
                        <a:pt x="3498" y="576"/>
                      </a:lnTo>
                      <a:lnTo>
                        <a:pt x="3498" y="582"/>
                      </a:lnTo>
                      <a:lnTo>
                        <a:pt x="3498" y="588"/>
                      </a:lnTo>
                      <a:lnTo>
                        <a:pt x="3504" y="588"/>
                      </a:lnTo>
                      <a:lnTo>
                        <a:pt x="3504" y="594"/>
                      </a:lnTo>
                      <a:lnTo>
                        <a:pt x="3510" y="600"/>
                      </a:lnTo>
                      <a:lnTo>
                        <a:pt x="3510" y="606"/>
                      </a:lnTo>
                      <a:lnTo>
                        <a:pt x="3516" y="606"/>
                      </a:lnTo>
                      <a:lnTo>
                        <a:pt x="3516" y="612"/>
                      </a:lnTo>
                      <a:lnTo>
                        <a:pt x="3516" y="618"/>
                      </a:lnTo>
                      <a:lnTo>
                        <a:pt x="3522" y="618"/>
                      </a:lnTo>
                      <a:lnTo>
                        <a:pt x="3522" y="624"/>
                      </a:lnTo>
                      <a:lnTo>
                        <a:pt x="3528" y="630"/>
                      </a:lnTo>
                      <a:lnTo>
                        <a:pt x="3528" y="636"/>
                      </a:lnTo>
                      <a:lnTo>
                        <a:pt x="3534" y="636"/>
                      </a:lnTo>
                      <a:lnTo>
                        <a:pt x="3534" y="642"/>
                      </a:lnTo>
                      <a:lnTo>
                        <a:pt x="3540" y="648"/>
                      </a:lnTo>
                      <a:lnTo>
                        <a:pt x="3540" y="654"/>
                      </a:lnTo>
                      <a:lnTo>
                        <a:pt x="3546" y="654"/>
                      </a:lnTo>
                      <a:lnTo>
                        <a:pt x="3546" y="660"/>
                      </a:lnTo>
                      <a:lnTo>
                        <a:pt x="3552" y="660"/>
                      </a:lnTo>
                      <a:lnTo>
                        <a:pt x="3552" y="666"/>
                      </a:lnTo>
                      <a:lnTo>
                        <a:pt x="3552" y="672"/>
                      </a:lnTo>
                      <a:lnTo>
                        <a:pt x="3558" y="672"/>
                      </a:lnTo>
                      <a:lnTo>
                        <a:pt x="3558" y="678"/>
                      </a:lnTo>
                      <a:lnTo>
                        <a:pt x="3564" y="678"/>
                      </a:lnTo>
                      <a:lnTo>
                        <a:pt x="3564" y="684"/>
                      </a:lnTo>
                      <a:lnTo>
                        <a:pt x="3570" y="684"/>
                      </a:lnTo>
                      <a:lnTo>
                        <a:pt x="3570" y="690"/>
                      </a:lnTo>
                      <a:lnTo>
                        <a:pt x="3576" y="696"/>
                      </a:lnTo>
                      <a:lnTo>
                        <a:pt x="3576" y="702"/>
                      </a:lnTo>
                      <a:lnTo>
                        <a:pt x="3582" y="702"/>
                      </a:lnTo>
                      <a:lnTo>
                        <a:pt x="3582" y="708"/>
                      </a:lnTo>
                      <a:lnTo>
                        <a:pt x="3588" y="708"/>
                      </a:lnTo>
                      <a:lnTo>
                        <a:pt x="3588" y="714"/>
                      </a:lnTo>
                      <a:lnTo>
                        <a:pt x="3594" y="714"/>
                      </a:lnTo>
                      <a:lnTo>
                        <a:pt x="3594" y="720"/>
                      </a:lnTo>
                      <a:lnTo>
                        <a:pt x="3600" y="720"/>
                      </a:lnTo>
                      <a:lnTo>
                        <a:pt x="3600" y="726"/>
                      </a:lnTo>
                      <a:lnTo>
                        <a:pt x="3606" y="726"/>
                      </a:lnTo>
                      <a:lnTo>
                        <a:pt x="3606" y="732"/>
                      </a:lnTo>
                      <a:lnTo>
                        <a:pt x="3612" y="732"/>
                      </a:lnTo>
                      <a:lnTo>
                        <a:pt x="3612" y="738"/>
                      </a:lnTo>
                      <a:lnTo>
                        <a:pt x="3618" y="738"/>
                      </a:lnTo>
                      <a:lnTo>
                        <a:pt x="3618" y="744"/>
                      </a:lnTo>
                      <a:lnTo>
                        <a:pt x="3624" y="744"/>
                      </a:lnTo>
                      <a:lnTo>
                        <a:pt x="3630" y="744"/>
                      </a:lnTo>
                      <a:lnTo>
                        <a:pt x="3630" y="750"/>
                      </a:lnTo>
                      <a:lnTo>
                        <a:pt x="3636" y="750"/>
                      </a:lnTo>
                      <a:lnTo>
                        <a:pt x="3636" y="756"/>
                      </a:lnTo>
                      <a:lnTo>
                        <a:pt x="3642" y="756"/>
                      </a:lnTo>
                      <a:lnTo>
                        <a:pt x="3648" y="756"/>
                      </a:lnTo>
                      <a:lnTo>
                        <a:pt x="3648" y="762"/>
                      </a:lnTo>
                      <a:lnTo>
                        <a:pt x="3654" y="762"/>
                      </a:lnTo>
                      <a:lnTo>
                        <a:pt x="3654" y="768"/>
                      </a:lnTo>
                      <a:lnTo>
                        <a:pt x="3660" y="768"/>
                      </a:lnTo>
                      <a:lnTo>
                        <a:pt x="3666" y="768"/>
                      </a:lnTo>
                      <a:lnTo>
                        <a:pt x="3672" y="774"/>
                      </a:lnTo>
                      <a:lnTo>
                        <a:pt x="3678" y="774"/>
                      </a:lnTo>
                      <a:lnTo>
                        <a:pt x="3684" y="774"/>
                      </a:lnTo>
                      <a:lnTo>
                        <a:pt x="3684" y="780"/>
                      </a:lnTo>
                      <a:lnTo>
                        <a:pt x="3690" y="780"/>
                      </a:lnTo>
                      <a:lnTo>
                        <a:pt x="3696" y="780"/>
                      </a:lnTo>
                      <a:lnTo>
                        <a:pt x="3702" y="774"/>
                      </a:lnTo>
                      <a:lnTo>
                        <a:pt x="3708" y="774"/>
                      </a:lnTo>
                      <a:lnTo>
                        <a:pt x="3714" y="768"/>
                      </a:lnTo>
                      <a:lnTo>
                        <a:pt x="3720" y="768"/>
                      </a:lnTo>
                      <a:lnTo>
                        <a:pt x="3720" y="762"/>
                      </a:lnTo>
                      <a:lnTo>
                        <a:pt x="3726" y="762"/>
                      </a:lnTo>
                      <a:lnTo>
                        <a:pt x="3726" y="756"/>
                      </a:lnTo>
                      <a:lnTo>
                        <a:pt x="3732" y="750"/>
                      </a:lnTo>
                      <a:lnTo>
                        <a:pt x="3732" y="744"/>
                      </a:lnTo>
                      <a:lnTo>
                        <a:pt x="3738" y="744"/>
                      </a:lnTo>
                      <a:lnTo>
                        <a:pt x="3738" y="738"/>
                      </a:lnTo>
                      <a:lnTo>
                        <a:pt x="3744" y="732"/>
                      </a:lnTo>
                      <a:lnTo>
                        <a:pt x="3744" y="726"/>
                      </a:lnTo>
                      <a:lnTo>
                        <a:pt x="3750" y="720"/>
                      </a:lnTo>
                      <a:lnTo>
                        <a:pt x="3750" y="714"/>
                      </a:lnTo>
                      <a:lnTo>
                        <a:pt x="3750" y="708"/>
                      </a:lnTo>
                      <a:lnTo>
                        <a:pt x="3756" y="708"/>
                      </a:lnTo>
                      <a:lnTo>
                        <a:pt x="3756" y="702"/>
                      </a:lnTo>
                      <a:lnTo>
                        <a:pt x="3756" y="696"/>
                      </a:lnTo>
                      <a:lnTo>
                        <a:pt x="3762" y="696"/>
                      </a:lnTo>
                      <a:lnTo>
                        <a:pt x="3762" y="690"/>
                      </a:lnTo>
                      <a:lnTo>
                        <a:pt x="3762" y="684"/>
                      </a:lnTo>
                      <a:lnTo>
                        <a:pt x="3762" y="678"/>
                      </a:lnTo>
                      <a:lnTo>
                        <a:pt x="3768" y="678"/>
                      </a:lnTo>
                      <a:lnTo>
                        <a:pt x="3768" y="672"/>
                      </a:lnTo>
                      <a:lnTo>
                        <a:pt x="3768" y="666"/>
                      </a:lnTo>
                      <a:lnTo>
                        <a:pt x="3768" y="660"/>
                      </a:lnTo>
                      <a:lnTo>
                        <a:pt x="3774" y="660"/>
                      </a:lnTo>
                      <a:lnTo>
                        <a:pt x="3774" y="654"/>
                      </a:lnTo>
                      <a:lnTo>
                        <a:pt x="3774" y="648"/>
                      </a:lnTo>
                      <a:lnTo>
                        <a:pt x="3774" y="642"/>
                      </a:lnTo>
                      <a:lnTo>
                        <a:pt x="3780" y="642"/>
                      </a:lnTo>
                      <a:lnTo>
                        <a:pt x="3780" y="636"/>
                      </a:lnTo>
                      <a:lnTo>
                        <a:pt x="3780" y="630"/>
                      </a:lnTo>
                      <a:lnTo>
                        <a:pt x="3780" y="624"/>
                      </a:lnTo>
                      <a:lnTo>
                        <a:pt x="3786" y="618"/>
                      </a:lnTo>
                      <a:lnTo>
                        <a:pt x="3786" y="612"/>
                      </a:lnTo>
                      <a:lnTo>
                        <a:pt x="3786" y="606"/>
                      </a:lnTo>
                      <a:lnTo>
                        <a:pt x="3792" y="600"/>
                      </a:lnTo>
                      <a:lnTo>
                        <a:pt x="3792" y="594"/>
                      </a:lnTo>
                      <a:lnTo>
                        <a:pt x="3792" y="588"/>
                      </a:lnTo>
                      <a:lnTo>
                        <a:pt x="3798" y="582"/>
                      </a:lnTo>
                      <a:lnTo>
                        <a:pt x="3798" y="576"/>
                      </a:lnTo>
                      <a:lnTo>
                        <a:pt x="3798" y="570"/>
                      </a:lnTo>
                      <a:lnTo>
                        <a:pt x="3798" y="564"/>
                      </a:lnTo>
                      <a:lnTo>
                        <a:pt x="3804" y="564"/>
                      </a:lnTo>
                      <a:lnTo>
                        <a:pt x="3804" y="558"/>
                      </a:lnTo>
                      <a:lnTo>
                        <a:pt x="3804" y="552"/>
                      </a:lnTo>
                      <a:lnTo>
                        <a:pt x="3804" y="546"/>
                      </a:lnTo>
                      <a:lnTo>
                        <a:pt x="3810" y="540"/>
                      </a:lnTo>
                      <a:lnTo>
                        <a:pt x="3810" y="534"/>
                      </a:lnTo>
                      <a:lnTo>
                        <a:pt x="3810" y="528"/>
                      </a:lnTo>
                      <a:lnTo>
                        <a:pt x="3810" y="522"/>
                      </a:lnTo>
                      <a:lnTo>
                        <a:pt x="3816" y="516"/>
                      </a:lnTo>
                      <a:lnTo>
                        <a:pt x="3816" y="510"/>
                      </a:lnTo>
                      <a:lnTo>
                        <a:pt x="3816" y="504"/>
                      </a:lnTo>
                      <a:lnTo>
                        <a:pt x="3816" y="498"/>
                      </a:lnTo>
                      <a:lnTo>
                        <a:pt x="3822" y="498"/>
                      </a:lnTo>
                      <a:lnTo>
                        <a:pt x="3822" y="492"/>
                      </a:lnTo>
                      <a:lnTo>
                        <a:pt x="3822" y="486"/>
                      </a:lnTo>
                      <a:lnTo>
                        <a:pt x="3822" y="480"/>
                      </a:lnTo>
                      <a:lnTo>
                        <a:pt x="3822" y="474"/>
                      </a:lnTo>
                      <a:lnTo>
                        <a:pt x="3828" y="474"/>
                      </a:lnTo>
                      <a:lnTo>
                        <a:pt x="3828" y="468"/>
                      </a:lnTo>
                      <a:lnTo>
                        <a:pt x="3828" y="462"/>
                      </a:lnTo>
                      <a:lnTo>
                        <a:pt x="3828" y="456"/>
                      </a:lnTo>
                      <a:lnTo>
                        <a:pt x="3834" y="450"/>
                      </a:lnTo>
                      <a:lnTo>
                        <a:pt x="3834" y="444"/>
                      </a:lnTo>
                      <a:lnTo>
                        <a:pt x="3834" y="438"/>
                      </a:lnTo>
                      <a:lnTo>
                        <a:pt x="3834" y="432"/>
                      </a:lnTo>
                      <a:lnTo>
                        <a:pt x="3834" y="426"/>
                      </a:lnTo>
                      <a:lnTo>
                        <a:pt x="3840" y="426"/>
                      </a:lnTo>
                      <a:lnTo>
                        <a:pt x="3840" y="420"/>
                      </a:lnTo>
                      <a:lnTo>
                        <a:pt x="3840" y="414"/>
                      </a:lnTo>
                      <a:lnTo>
                        <a:pt x="3840" y="408"/>
                      </a:lnTo>
                      <a:lnTo>
                        <a:pt x="3840" y="402"/>
                      </a:lnTo>
                      <a:lnTo>
                        <a:pt x="3846" y="402"/>
                      </a:lnTo>
                      <a:lnTo>
                        <a:pt x="3846" y="396"/>
                      </a:lnTo>
                      <a:lnTo>
                        <a:pt x="3846" y="390"/>
                      </a:lnTo>
                      <a:lnTo>
                        <a:pt x="3846" y="384"/>
                      </a:lnTo>
                      <a:lnTo>
                        <a:pt x="3846" y="378"/>
                      </a:lnTo>
                      <a:lnTo>
                        <a:pt x="3846" y="372"/>
                      </a:lnTo>
                      <a:lnTo>
                        <a:pt x="3852" y="372"/>
                      </a:lnTo>
                      <a:lnTo>
                        <a:pt x="3852" y="366"/>
                      </a:lnTo>
                      <a:lnTo>
                        <a:pt x="3852" y="360"/>
                      </a:lnTo>
                      <a:lnTo>
                        <a:pt x="3852" y="354"/>
                      </a:lnTo>
                      <a:lnTo>
                        <a:pt x="3852" y="348"/>
                      </a:lnTo>
                      <a:lnTo>
                        <a:pt x="3858" y="342"/>
                      </a:lnTo>
                      <a:lnTo>
                        <a:pt x="3858" y="336"/>
                      </a:lnTo>
                      <a:lnTo>
                        <a:pt x="3858" y="330"/>
                      </a:lnTo>
                      <a:lnTo>
                        <a:pt x="3858" y="324"/>
                      </a:lnTo>
                      <a:lnTo>
                        <a:pt x="3858" y="318"/>
                      </a:lnTo>
                      <a:lnTo>
                        <a:pt x="3864" y="318"/>
                      </a:lnTo>
                      <a:lnTo>
                        <a:pt x="3864" y="312"/>
                      </a:lnTo>
                      <a:lnTo>
                        <a:pt x="3864" y="306"/>
                      </a:lnTo>
                      <a:lnTo>
                        <a:pt x="3864" y="300"/>
                      </a:lnTo>
                      <a:lnTo>
                        <a:pt x="3864" y="294"/>
                      </a:lnTo>
                      <a:lnTo>
                        <a:pt x="3870" y="288"/>
                      </a:lnTo>
                      <a:lnTo>
                        <a:pt x="3870" y="282"/>
                      </a:lnTo>
                      <a:lnTo>
                        <a:pt x="3870" y="276"/>
                      </a:lnTo>
                      <a:lnTo>
                        <a:pt x="3870" y="270"/>
                      </a:lnTo>
                      <a:lnTo>
                        <a:pt x="3870" y="264"/>
                      </a:lnTo>
                      <a:lnTo>
                        <a:pt x="3876" y="258"/>
                      </a:lnTo>
                      <a:lnTo>
                        <a:pt x="3876" y="252"/>
                      </a:lnTo>
                      <a:lnTo>
                        <a:pt x="3876" y="246"/>
                      </a:lnTo>
                      <a:lnTo>
                        <a:pt x="3876" y="240"/>
                      </a:lnTo>
                      <a:lnTo>
                        <a:pt x="3876" y="234"/>
                      </a:lnTo>
                      <a:lnTo>
                        <a:pt x="3882" y="228"/>
                      </a:lnTo>
                      <a:lnTo>
                        <a:pt x="3882" y="222"/>
                      </a:lnTo>
                      <a:lnTo>
                        <a:pt x="3882" y="216"/>
                      </a:lnTo>
                      <a:lnTo>
                        <a:pt x="3882" y="210"/>
                      </a:lnTo>
                      <a:lnTo>
                        <a:pt x="3882" y="204"/>
                      </a:lnTo>
                      <a:lnTo>
                        <a:pt x="3888" y="204"/>
                      </a:lnTo>
                      <a:lnTo>
                        <a:pt x="3888" y="198"/>
                      </a:lnTo>
                      <a:lnTo>
                        <a:pt x="3888" y="192"/>
                      </a:lnTo>
                      <a:lnTo>
                        <a:pt x="3888" y="186"/>
                      </a:lnTo>
                      <a:lnTo>
                        <a:pt x="3888" y="180"/>
                      </a:lnTo>
                      <a:lnTo>
                        <a:pt x="3888" y="174"/>
                      </a:lnTo>
                      <a:lnTo>
                        <a:pt x="3894" y="168"/>
                      </a:lnTo>
                      <a:lnTo>
                        <a:pt x="3894" y="162"/>
                      </a:lnTo>
                      <a:lnTo>
                        <a:pt x="3894" y="156"/>
                      </a:lnTo>
                      <a:lnTo>
                        <a:pt x="3894" y="150"/>
                      </a:lnTo>
                      <a:lnTo>
                        <a:pt x="3894" y="144"/>
                      </a:lnTo>
                      <a:lnTo>
                        <a:pt x="3900" y="138"/>
                      </a:lnTo>
                      <a:lnTo>
                        <a:pt x="3900" y="132"/>
                      </a:lnTo>
                      <a:lnTo>
                        <a:pt x="3900" y="126"/>
                      </a:lnTo>
                      <a:lnTo>
                        <a:pt x="3900" y="120"/>
                      </a:lnTo>
                      <a:lnTo>
                        <a:pt x="3900" y="114"/>
                      </a:lnTo>
                      <a:lnTo>
                        <a:pt x="3906" y="108"/>
                      </a:lnTo>
                      <a:lnTo>
                        <a:pt x="3906" y="102"/>
                      </a:lnTo>
                      <a:lnTo>
                        <a:pt x="3906" y="96"/>
                      </a:lnTo>
                      <a:lnTo>
                        <a:pt x="3906" y="90"/>
                      </a:lnTo>
                      <a:lnTo>
                        <a:pt x="3912" y="84"/>
                      </a:lnTo>
                      <a:lnTo>
                        <a:pt x="3912" y="78"/>
                      </a:lnTo>
                      <a:lnTo>
                        <a:pt x="3912" y="72"/>
                      </a:lnTo>
                      <a:lnTo>
                        <a:pt x="3912" y="66"/>
                      </a:lnTo>
                      <a:lnTo>
                        <a:pt x="3918" y="60"/>
                      </a:lnTo>
                      <a:lnTo>
                        <a:pt x="3918" y="54"/>
                      </a:lnTo>
                      <a:lnTo>
                        <a:pt x="3918" y="48"/>
                      </a:lnTo>
                      <a:lnTo>
                        <a:pt x="3918" y="42"/>
                      </a:lnTo>
                      <a:lnTo>
                        <a:pt x="3924" y="42"/>
                      </a:lnTo>
                      <a:lnTo>
                        <a:pt x="3924" y="36"/>
                      </a:lnTo>
                      <a:lnTo>
                        <a:pt x="3924" y="30"/>
                      </a:lnTo>
                      <a:lnTo>
                        <a:pt x="3924" y="24"/>
                      </a:lnTo>
                      <a:lnTo>
                        <a:pt x="3930" y="24"/>
                      </a:lnTo>
                      <a:lnTo>
                        <a:pt x="3930" y="18"/>
                      </a:lnTo>
                      <a:lnTo>
                        <a:pt x="3930" y="12"/>
                      </a:lnTo>
                      <a:lnTo>
                        <a:pt x="3936" y="12"/>
                      </a:lnTo>
                      <a:lnTo>
                        <a:pt x="3936" y="6"/>
                      </a:lnTo>
                      <a:lnTo>
                        <a:pt x="3942" y="6"/>
                      </a:lnTo>
                      <a:lnTo>
                        <a:pt x="3942" y="0"/>
                      </a:lnTo>
                      <a:lnTo>
                        <a:pt x="3948" y="0"/>
                      </a:lnTo>
                      <a:lnTo>
                        <a:pt x="3954" y="0"/>
                      </a:lnTo>
                      <a:lnTo>
                        <a:pt x="3954" y="6"/>
                      </a:lnTo>
                      <a:lnTo>
                        <a:pt x="3960" y="6"/>
                      </a:lnTo>
                      <a:lnTo>
                        <a:pt x="3960" y="12"/>
                      </a:lnTo>
                      <a:lnTo>
                        <a:pt x="3966" y="12"/>
                      </a:lnTo>
                      <a:lnTo>
                        <a:pt x="3966" y="18"/>
                      </a:lnTo>
                      <a:lnTo>
                        <a:pt x="3966" y="24"/>
                      </a:lnTo>
                      <a:lnTo>
                        <a:pt x="3972" y="24"/>
                      </a:lnTo>
                      <a:lnTo>
                        <a:pt x="3972" y="30"/>
                      </a:lnTo>
                      <a:lnTo>
                        <a:pt x="3972" y="36"/>
                      </a:lnTo>
                      <a:lnTo>
                        <a:pt x="3978" y="42"/>
                      </a:lnTo>
                      <a:lnTo>
                        <a:pt x="3978" y="48"/>
                      </a:lnTo>
                      <a:lnTo>
                        <a:pt x="3978" y="54"/>
                      </a:lnTo>
                      <a:lnTo>
                        <a:pt x="3978" y="60"/>
                      </a:lnTo>
                      <a:lnTo>
                        <a:pt x="3984" y="66"/>
                      </a:lnTo>
                      <a:lnTo>
                        <a:pt x="3984" y="72"/>
                      </a:lnTo>
                      <a:lnTo>
                        <a:pt x="3984" y="78"/>
                      </a:lnTo>
                      <a:lnTo>
                        <a:pt x="3990" y="84"/>
                      </a:lnTo>
                      <a:lnTo>
                        <a:pt x="3990" y="90"/>
                      </a:lnTo>
                      <a:lnTo>
                        <a:pt x="3990" y="96"/>
                      </a:lnTo>
                      <a:lnTo>
                        <a:pt x="3996" y="102"/>
                      </a:lnTo>
                      <a:lnTo>
                        <a:pt x="3996" y="108"/>
                      </a:lnTo>
                      <a:lnTo>
                        <a:pt x="3996" y="114"/>
                      </a:lnTo>
                      <a:lnTo>
                        <a:pt x="4002" y="120"/>
                      </a:lnTo>
                      <a:lnTo>
                        <a:pt x="4002" y="126"/>
                      </a:lnTo>
                      <a:lnTo>
                        <a:pt x="4002" y="132"/>
                      </a:lnTo>
                      <a:lnTo>
                        <a:pt x="4008" y="138"/>
                      </a:lnTo>
                      <a:lnTo>
                        <a:pt x="4008" y="144"/>
                      </a:lnTo>
                      <a:lnTo>
                        <a:pt x="4008" y="150"/>
                      </a:lnTo>
                      <a:lnTo>
                        <a:pt x="4014" y="156"/>
                      </a:lnTo>
                      <a:lnTo>
                        <a:pt x="4014" y="162"/>
                      </a:lnTo>
                      <a:lnTo>
                        <a:pt x="4014" y="168"/>
                      </a:lnTo>
                      <a:lnTo>
                        <a:pt x="4020" y="174"/>
                      </a:lnTo>
                      <a:lnTo>
                        <a:pt x="4020" y="180"/>
                      </a:lnTo>
                      <a:lnTo>
                        <a:pt x="4020" y="186"/>
                      </a:lnTo>
                      <a:lnTo>
                        <a:pt x="4020" y="192"/>
                      </a:lnTo>
                      <a:lnTo>
                        <a:pt x="4026" y="192"/>
                      </a:lnTo>
                      <a:lnTo>
                        <a:pt x="4026" y="198"/>
                      </a:lnTo>
                      <a:lnTo>
                        <a:pt x="4026" y="204"/>
                      </a:lnTo>
                      <a:lnTo>
                        <a:pt x="4026" y="210"/>
                      </a:lnTo>
                      <a:lnTo>
                        <a:pt x="4032" y="210"/>
                      </a:lnTo>
                      <a:lnTo>
                        <a:pt x="4032" y="216"/>
                      </a:lnTo>
                      <a:lnTo>
                        <a:pt x="4032" y="222"/>
                      </a:lnTo>
                      <a:lnTo>
                        <a:pt x="4038" y="228"/>
                      </a:lnTo>
                      <a:lnTo>
                        <a:pt x="4038" y="234"/>
                      </a:lnTo>
                      <a:lnTo>
                        <a:pt x="4038" y="240"/>
                      </a:lnTo>
                      <a:lnTo>
                        <a:pt x="4044" y="246"/>
                      </a:lnTo>
                      <a:lnTo>
                        <a:pt x="4044" y="252"/>
                      </a:lnTo>
                      <a:lnTo>
                        <a:pt x="4044" y="258"/>
                      </a:lnTo>
                      <a:lnTo>
                        <a:pt x="4050" y="258"/>
                      </a:lnTo>
                      <a:lnTo>
                        <a:pt x="4050" y="264"/>
                      </a:lnTo>
                      <a:lnTo>
                        <a:pt x="4050" y="270"/>
                      </a:lnTo>
                      <a:lnTo>
                        <a:pt x="4056" y="276"/>
                      </a:lnTo>
                      <a:lnTo>
                        <a:pt x="4056" y="282"/>
                      </a:lnTo>
                      <a:lnTo>
                        <a:pt x="4056" y="288"/>
                      </a:lnTo>
                      <a:lnTo>
                        <a:pt x="4062" y="294"/>
                      </a:lnTo>
                      <a:lnTo>
                        <a:pt x="4062" y="300"/>
                      </a:lnTo>
                      <a:lnTo>
                        <a:pt x="4062" y="306"/>
                      </a:lnTo>
                      <a:lnTo>
                        <a:pt x="4068" y="306"/>
                      </a:lnTo>
                      <a:lnTo>
                        <a:pt x="4068" y="312"/>
                      </a:lnTo>
                      <a:lnTo>
                        <a:pt x="4068" y="318"/>
                      </a:lnTo>
                      <a:lnTo>
                        <a:pt x="4068" y="324"/>
                      </a:lnTo>
                      <a:lnTo>
                        <a:pt x="4074" y="324"/>
                      </a:lnTo>
                      <a:lnTo>
                        <a:pt x="4074" y="330"/>
                      </a:lnTo>
                      <a:lnTo>
                        <a:pt x="4074" y="336"/>
                      </a:lnTo>
                      <a:lnTo>
                        <a:pt x="4080" y="342"/>
                      </a:lnTo>
                      <a:lnTo>
                        <a:pt x="4080" y="348"/>
                      </a:lnTo>
                      <a:lnTo>
                        <a:pt x="4080" y="354"/>
                      </a:lnTo>
                      <a:lnTo>
                        <a:pt x="4086" y="354"/>
                      </a:lnTo>
                      <a:lnTo>
                        <a:pt x="4086" y="360"/>
                      </a:lnTo>
                      <a:lnTo>
                        <a:pt x="4086" y="366"/>
                      </a:lnTo>
                      <a:lnTo>
                        <a:pt x="4092" y="372"/>
                      </a:lnTo>
                      <a:lnTo>
                        <a:pt x="4092" y="378"/>
                      </a:lnTo>
                      <a:lnTo>
                        <a:pt x="4092" y="384"/>
                      </a:lnTo>
                      <a:lnTo>
                        <a:pt x="4098" y="384"/>
                      </a:lnTo>
                      <a:lnTo>
                        <a:pt x="4098" y="390"/>
                      </a:lnTo>
                      <a:lnTo>
                        <a:pt x="4098" y="396"/>
                      </a:lnTo>
                      <a:lnTo>
                        <a:pt x="4104" y="396"/>
                      </a:lnTo>
                      <a:lnTo>
                        <a:pt x="4104" y="402"/>
                      </a:lnTo>
                      <a:lnTo>
                        <a:pt x="4104" y="408"/>
                      </a:lnTo>
                      <a:lnTo>
                        <a:pt x="4110" y="414"/>
                      </a:lnTo>
                      <a:lnTo>
                        <a:pt x="4110" y="420"/>
                      </a:lnTo>
                      <a:lnTo>
                        <a:pt x="4116" y="426"/>
                      </a:lnTo>
                      <a:lnTo>
                        <a:pt x="4116" y="432"/>
                      </a:lnTo>
                      <a:lnTo>
                        <a:pt x="4116" y="438"/>
                      </a:lnTo>
                      <a:lnTo>
                        <a:pt x="4122" y="438"/>
                      </a:lnTo>
                      <a:lnTo>
                        <a:pt x="4122" y="444"/>
                      </a:lnTo>
                      <a:lnTo>
                        <a:pt x="4122" y="450"/>
                      </a:lnTo>
                      <a:lnTo>
                        <a:pt x="4122" y="456"/>
                      </a:lnTo>
                      <a:lnTo>
                        <a:pt x="4128" y="456"/>
                      </a:lnTo>
                      <a:lnTo>
                        <a:pt x="4128" y="462"/>
                      </a:lnTo>
                      <a:lnTo>
                        <a:pt x="4128" y="468"/>
                      </a:lnTo>
                      <a:lnTo>
                        <a:pt x="4134" y="468"/>
                      </a:lnTo>
                      <a:lnTo>
                        <a:pt x="4134" y="474"/>
                      </a:lnTo>
                      <a:lnTo>
                        <a:pt x="4134" y="480"/>
                      </a:lnTo>
                      <a:lnTo>
                        <a:pt x="4140" y="480"/>
                      </a:lnTo>
                      <a:lnTo>
                        <a:pt x="4140" y="486"/>
                      </a:lnTo>
                      <a:lnTo>
                        <a:pt x="4140" y="492"/>
                      </a:lnTo>
                      <a:lnTo>
                        <a:pt x="4146" y="492"/>
                      </a:lnTo>
                      <a:lnTo>
                        <a:pt x="4146" y="498"/>
                      </a:lnTo>
                      <a:lnTo>
                        <a:pt x="4146" y="504"/>
                      </a:lnTo>
                      <a:lnTo>
                        <a:pt x="4152" y="504"/>
                      </a:lnTo>
                      <a:lnTo>
                        <a:pt x="4152" y="510"/>
                      </a:lnTo>
                      <a:lnTo>
                        <a:pt x="4152" y="516"/>
                      </a:lnTo>
                      <a:lnTo>
                        <a:pt x="4158" y="516"/>
                      </a:lnTo>
                      <a:lnTo>
                        <a:pt x="4158" y="522"/>
                      </a:lnTo>
                      <a:lnTo>
                        <a:pt x="4158" y="528"/>
                      </a:lnTo>
                      <a:lnTo>
                        <a:pt x="4164" y="528"/>
                      </a:lnTo>
                      <a:lnTo>
                        <a:pt x="4164" y="534"/>
                      </a:lnTo>
                      <a:lnTo>
                        <a:pt x="4164" y="540"/>
                      </a:lnTo>
                      <a:lnTo>
                        <a:pt x="4170" y="540"/>
                      </a:lnTo>
                      <a:lnTo>
                        <a:pt x="4170" y="546"/>
                      </a:lnTo>
                      <a:lnTo>
                        <a:pt x="4170" y="552"/>
                      </a:lnTo>
                      <a:lnTo>
                        <a:pt x="4176" y="552"/>
                      </a:lnTo>
                      <a:lnTo>
                        <a:pt x="4176" y="558"/>
                      </a:lnTo>
                      <a:lnTo>
                        <a:pt x="4176" y="564"/>
                      </a:lnTo>
                      <a:lnTo>
                        <a:pt x="4182" y="564"/>
                      </a:lnTo>
                      <a:lnTo>
                        <a:pt x="4182" y="570"/>
                      </a:lnTo>
                      <a:lnTo>
                        <a:pt x="4182" y="576"/>
                      </a:lnTo>
                      <a:lnTo>
                        <a:pt x="4188" y="576"/>
                      </a:lnTo>
                      <a:lnTo>
                        <a:pt x="4188" y="582"/>
                      </a:lnTo>
                      <a:lnTo>
                        <a:pt x="4194" y="588"/>
                      </a:lnTo>
                      <a:lnTo>
                        <a:pt x="4194" y="594"/>
                      </a:lnTo>
                      <a:lnTo>
                        <a:pt x="4200" y="594"/>
                      </a:lnTo>
                      <a:lnTo>
                        <a:pt x="4200" y="600"/>
                      </a:lnTo>
                      <a:lnTo>
                        <a:pt x="4200" y="606"/>
                      </a:lnTo>
                      <a:lnTo>
                        <a:pt x="4206" y="606"/>
                      </a:lnTo>
                      <a:lnTo>
                        <a:pt x="4206" y="612"/>
                      </a:lnTo>
                      <a:lnTo>
                        <a:pt x="4212" y="618"/>
                      </a:lnTo>
                      <a:lnTo>
                        <a:pt x="4212" y="624"/>
                      </a:lnTo>
                      <a:lnTo>
                        <a:pt x="4218" y="624"/>
                      </a:lnTo>
                      <a:lnTo>
                        <a:pt x="4218" y="630"/>
                      </a:lnTo>
                      <a:lnTo>
                        <a:pt x="4224" y="636"/>
                      </a:lnTo>
                      <a:lnTo>
                        <a:pt x="4224" y="642"/>
                      </a:lnTo>
                      <a:lnTo>
                        <a:pt x="4230" y="642"/>
                      </a:lnTo>
                      <a:lnTo>
                        <a:pt x="4230" y="648"/>
                      </a:lnTo>
                      <a:lnTo>
                        <a:pt x="4236" y="648"/>
                      </a:lnTo>
                      <a:lnTo>
                        <a:pt x="4236" y="654"/>
                      </a:lnTo>
                      <a:lnTo>
                        <a:pt x="4236" y="660"/>
                      </a:lnTo>
                      <a:lnTo>
                        <a:pt x="4242" y="660"/>
                      </a:lnTo>
                      <a:lnTo>
                        <a:pt x="4242" y="666"/>
                      </a:lnTo>
                      <a:lnTo>
                        <a:pt x="4248" y="666"/>
                      </a:lnTo>
                      <a:lnTo>
                        <a:pt x="4248" y="672"/>
                      </a:lnTo>
                      <a:lnTo>
                        <a:pt x="4254" y="678"/>
                      </a:lnTo>
                      <a:lnTo>
                        <a:pt x="4254" y="684"/>
                      </a:lnTo>
                      <a:lnTo>
                        <a:pt x="4260" y="684"/>
                      </a:lnTo>
                      <a:lnTo>
                        <a:pt x="4260" y="690"/>
                      </a:lnTo>
                      <a:lnTo>
                        <a:pt x="4266" y="690"/>
                      </a:lnTo>
                      <a:lnTo>
                        <a:pt x="4266" y="696"/>
                      </a:lnTo>
                      <a:lnTo>
                        <a:pt x="4272" y="696"/>
                      </a:lnTo>
                      <a:lnTo>
                        <a:pt x="4272" y="702"/>
                      </a:lnTo>
                      <a:lnTo>
                        <a:pt x="4278" y="702"/>
                      </a:lnTo>
                      <a:lnTo>
                        <a:pt x="4278" y="708"/>
                      </a:lnTo>
                      <a:lnTo>
                        <a:pt x="4284" y="708"/>
                      </a:lnTo>
                      <a:lnTo>
                        <a:pt x="4284" y="714"/>
                      </a:lnTo>
                      <a:lnTo>
                        <a:pt x="4290" y="714"/>
                      </a:lnTo>
                      <a:lnTo>
                        <a:pt x="4290" y="720"/>
                      </a:lnTo>
                      <a:lnTo>
                        <a:pt x="4296" y="720"/>
                      </a:lnTo>
                      <a:lnTo>
                        <a:pt x="4296" y="726"/>
                      </a:lnTo>
                      <a:lnTo>
                        <a:pt x="4302" y="726"/>
                      </a:lnTo>
                      <a:lnTo>
                        <a:pt x="4302" y="732"/>
                      </a:lnTo>
                      <a:lnTo>
                        <a:pt x="4308" y="732"/>
                      </a:lnTo>
                      <a:lnTo>
                        <a:pt x="4308" y="738"/>
                      </a:lnTo>
                      <a:lnTo>
                        <a:pt x="4314" y="738"/>
                      </a:lnTo>
                      <a:lnTo>
                        <a:pt x="4314" y="744"/>
                      </a:lnTo>
                      <a:lnTo>
                        <a:pt x="4320" y="744"/>
                      </a:lnTo>
                      <a:lnTo>
                        <a:pt x="4326" y="744"/>
                      </a:lnTo>
                      <a:lnTo>
                        <a:pt x="4326" y="750"/>
                      </a:lnTo>
                      <a:lnTo>
                        <a:pt x="4332" y="750"/>
                      </a:lnTo>
                      <a:lnTo>
                        <a:pt x="4332" y="756"/>
                      </a:lnTo>
                      <a:lnTo>
                        <a:pt x="4338" y="756"/>
                      </a:lnTo>
                      <a:lnTo>
                        <a:pt x="4344" y="756"/>
                      </a:lnTo>
                      <a:lnTo>
                        <a:pt x="4344" y="762"/>
                      </a:lnTo>
                      <a:lnTo>
                        <a:pt x="4350" y="762"/>
                      </a:lnTo>
                      <a:lnTo>
                        <a:pt x="4356" y="762"/>
                      </a:lnTo>
                      <a:lnTo>
                        <a:pt x="4356" y="768"/>
                      </a:lnTo>
                      <a:lnTo>
                        <a:pt x="4362" y="768"/>
                      </a:lnTo>
                      <a:lnTo>
                        <a:pt x="4368" y="768"/>
                      </a:lnTo>
                      <a:lnTo>
                        <a:pt x="4374" y="768"/>
                      </a:lnTo>
                      <a:lnTo>
                        <a:pt x="4380" y="768"/>
                      </a:lnTo>
                      <a:lnTo>
                        <a:pt x="4386" y="768"/>
                      </a:lnTo>
                      <a:lnTo>
                        <a:pt x="4392" y="768"/>
                      </a:lnTo>
                      <a:lnTo>
                        <a:pt x="4392" y="762"/>
                      </a:lnTo>
                      <a:lnTo>
                        <a:pt x="4398" y="762"/>
                      </a:lnTo>
                      <a:lnTo>
                        <a:pt x="4398" y="756"/>
                      </a:lnTo>
                      <a:lnTo>
                        <a:pt x="4404" y="756"/>
                      </a:lnTo>
                      <a:lnTo>
                        <a:pt x="4404" y="750"/>
                      </a:lnTo>
                      <a:lnTo>
                        <a:pt x="4410" y="750"/>
                      </a:lnTo>
                      <a:lnTo>
                        <a:pt x="4410" y="744"/>
                      </a:lnTo>
                      <a:lnTo>
                        <a:pt x="4416" y="738"/>
                      </a:lnTo>
                      <a:lnTo>
                        <a:pt x="4416" y="732"/>
                      </a:lnTo>
                      <a:lnTo>
                        <a:pt x="4422" y="732"/>
                      </a:lnTo>
                      <a:lnTo>
                        <a:pt x="4422" y="726"/>
                      </a:lnTo>
                      <a:lnTo>
                        <a:pt x="4422" y="720"/>
                      </a:lnTo>
                      <a:lnTo>
                        <a:pt x="4428" y="720"/>
                      </a:lnTo>
                      <a:lnTo>
                        <a:pt x="4428" y="714"/>
                      </a:lnTo>
                      <a:lnTo>
                        <a:pt x="4428" y="708"/>
                      </a:lnTo>
                      <a:lnTo>
                        <a:pt x="4434" y="708"/>
                      </a:lnTo>
                      <a:lnTo>
                        <a:pt x="4434" y="702"/>
                      </a:lnTo>
                      <a:lnTo>
                        <a:pt x="4434" y="696"/>
                      </a:lnTo>
                      <a:lnTo>
                        <a:pt x="4440" y="696"/>
                      </a:lnTo>
                      <a:lnTo>
                        <a:pt x="4440" y="690"/>
                      </a:lnTo>
                      <a:lnTo>
                        <a:pt x="4440" y="684"/>
                      </a:lnTo>
                      <a:lnTo>
                        <a:pt x="4446" y="678"/>
                      </a:lnTo>
                      <a:lnTo>
                        <a:pt x="4446" y="672"/>
                      </a:lnTo>
                      <a:lnTo>
                        <a:pt x="4446" y="666"/>
                      </a:lnTo>
                      <a:lnTo>
                        <a:pt x="4452" y="660"/>
                      </a:lnTo>
                      <a:lnTo>
                        <a:pt x="4452" y="654"/>
                      </a:lnTo>
                      <a:lnTo>
                        <a:pt x="4452" y="648"/>
                      </a:lnTo>
                      <a:lnTo>
                        <a:pt x="4458" y="642"/>
                      </a:lnTo>
                      <a:lnTo>
                        <a:pt x="4458" y="636"/>
                      </a:lnTo>
                      <a:lnTo>
                        <a:pt x="4458" y="630"/>
                      </a:lnTo>
                      <a:lnTo>
                        <a:pt x="4458" y="624"/>
                      </a:lnTo>
                      <a:lnTo>
                        <a:pt x="4464" y="624"/>
                      </a:lnTo>
                      <a:lnTo>
                        <a:pt x="4464" y="618"/>
                      </a:lnTo>
                      <a:lnTo>
                        <a:pt x="4464" y="612"/>
                      </a:lnTo>
                      <a:lnTo>
                        <a:pt x="4464" y="606"/>
                      </a:lnTo>
                      <a:lnTo>
                        <a:pt x="4470" y="606"/>
                      </a:lnTo>
                      <a:lnTo>
                        <a:pt x="4470" y="600"/>
                      </a:lnTo>
                      <a:lnTo>
                        <a:pt x="4470" y="594"/>
                      </a:lnTo>
                      <a:lnTo>
                        <a:pt x="4470" y="588"/>
                      </a:lnTo>
                      <a:lnTo>
                        <a:pt x="4476" y="588"/>
                      </a:lnTo>
                      <a:lnTo>
                        <a:pt x="4476" y="582"/>
                      </a:lnTo>
                      <a:lnTo>
                        <a:pt x="4476" y="576"/>
                      </a:lnTo>
                      <a:lnTo>
                        <a:pt x="4476" y="570"/>
                      </a:lnTo>
                      <a:lnTo>
                        <a:pt x="4482" y="564"/>
                      </a:lnTo>
                      <a:lnTo>
                        <a:pt x="4482" y="558"/>
                      </a:lnTo>
                      <a:lnTo>
                        <a:pt x="4482" y="552"/>
                      </a:lnTo>
                      <a:lnTo>
                        <a:pt x="4482" y="546"/>
                      </a:lnTo>
                      <a:lnTo>
                        <a:pt x="4488" y="546"/>
                      </a:lnTo>
                      <a:lnTo>
                        <a:pt x="4488" y="540"/>
                      </a:lnTo>
                      <a:lnTo>
                        <a:pt x="4488" y="534"/>
                      </a:lnTo>
                      <a:lnTo>
                        <a:pt x="4488" y="528"/>
                      </a:lnTo>
                      <a:lnTo>
                        <a:pt x="4494" y="522"/>
                      </a:lnTo>
                      <a:lnTo>
                        <a:pt x="4494" y="516"/>
                      </a:lnTo>
                      <a:lnTo>
                        <a:pt x="4494" y="510"/>
                      </a:lnTo>
                      <a:lnTo>
                        <a:pt x="4494" y="504"/>
                      </a:lnTo>
                      <a:lnTo>
                        <a:pt x="4500" y="504"/>
                      </a:lnTo>
                      <a:lnTo>
                        <a:pt x="4500" y="498"/>
                      </a:lnTo>
                      <a:lnTo>
                        <a:pt x="4500" y="492"/>
                      </a:lnTo>
                      <a:lnTo>
                        <a:pt x="4500" y="486"/>
                      </a:lnTo>
                      <a:lnTo>
                        <a:pt x="4506" y="480"/>
                      </a:lnTo>
                      <a:lnTo>
                        <a:pt x="4506" y="474"/>
                      </a:lnTo>
                      <a:lnTo>
                        <a:pt x="4506" y="468"/>
                      </a:lnTo>
                      <a:lnTo>
                        <a:pt x="4506" y="462"/>
                      </a:lnTo>
                      <a:lnTo>
                        <a:pt x="4512" y="456"/>
                      </a:lnTo>
                      <a:lnTo>
                        <a:pt x="4512" y="450"/>
                      </a:lnTo>
                      <a:lnTo>
                        <a:pt x="4512" y="444"/>
                      </a:lnTo>
                      <a:lnTo>
                        <a:pt x="4512" y="438"/>
                      </a:lnTo>
                      <a:lnTo>
                        <a:pt x="4518" y="432"/>
                      </a:lnTo>
                      <a:lnTo>
                        <a:pt x="4518" y="426"/>
                      </a:lnTo>
                      <a:lnTo>
                        <a:pt x="4518" y="420"/>
                      </a:lnTo>
                      <a:lnTo>
                        <a:pt x="4518" y="414"/>
                      </a:lnTo>
                      <a:lnTo>
                        <a:pt x="4524" y="408"/>
                      </a:lnTo>
                      <a:lnTo>
                        <a:pt x="4524" y="402"/>
                      </a:lnTo>
                      <a:lnTo>
                        <a:pt x="4524" y="396"/>
                      </a:lnTo>
                      <a:lnTo>
                        <a:pt x="4524" y="390"/>
                      </a:lnTo>
                      <a:lnTo>
                        <a:pt x="4530" y="384"/>
                      </a:lnTo>
                      <a:lnTo>
                        <a:pt x="4530" y="378"/>
                      </a:lnTo>
                      <a:lnTo>
                        <a:pt x="4530" y="372"/>
                      </a:lnTo>
                      <a:lnTo>
                        <a:pt x="4530" y="366"/>
                      </a:lnTo>
                      <a:lnTo>
                        <a:pt x="4530" y="360"/>
                      </a:lnTo>
                      <a:lnTo>
                        <a:pt x="4536" y="360"/>
                      </a:lnTo>
                      <a:lnTo>
                        <a:pt x="4536" y="354"/>
                      </a:lnTo>
                      <a:lnTo>
                        <a:pt x="4536" y="348"/>
                      </a:lnTo>
                      <a:lnTo>
                        <a:pt x="4536" y="342"/>
                      </a:lnTo>
                      <a:lnTo>
                        <a:pt x="4536" y="336"/>
                      </a:lnTo>
                      <a:lnTo>
                        <a:pt x="4536" y="330"/>
                      </a:lnTo>
                      <a:lnTo>
                        <a:pt x="4542" y="324"/>
                      </a:lnTo>
                      <a:lnTo>
                        <a:pt x="4542" y="318"/>
                      </a:lnTo>
                      <a:lnTo>
                        <a:pt x="4542" y="312"/>
                      </a:lnTo>
                      <a:lnTo>
                        <a:pt x="4542" y="306"/>
                      </a:lnTo>
                      <a:lnTo>
                        <a:pt x="4548" y="300"/>
                      </a:lnTo>
                      <a:lnTo>
                        <a:pt x="4548" y="294"/>
                      </a:lnTo>
                      <a:lnTo>
                        <a:pt x="4548" y="288"/>
                      </a:lnTo>
                      <a:lnTo>
                        <a:pt x="4548" y="282"/>
                      </a:lnTo>
                      <a:lnTo>
                        <a:pt x="4548" y="276"/>
                      </a:lnTo>
                      <a:lnTo>
                        <a:pt x="4554" y="270"/>
                      </a:lnTo>
                      <a:lnTo>
                        <a:pt x="4554" y="264"/>
                      </a:lnTo>
                      <a:lnTo>
                        <a:pt x="4554" y="258"/>
                      </a:lnTo>
                      <a:lnTo>
                        <a:pt x="4554" y="252"/>
                      </a:lnTo>
                      <a:lnTo>
                        <a:pt x="4554" y="246"/>
                      </a:lnTo>
                      <a:lnTo>
                        <a:pt x="4560" y="246"/>
                      </a:lnTo>
                      <a:lnTo>
                        <a:pt x="4560" y="240"/>
                      </a:lnTo>
                      <a:lnTo>
                        <a:pt x="4560" y="234"/>
                      </a:lnTo>
                      <a:lnTo>
                        <a:pt x="4560" y="228"/>
                      </a:lnTo>
                      <a:lnTo>
                        <a:pt x="4560" y="222"/>
                      </a:lnTo>
                      <a:lnTo>
                        <a:pt x="4566" y="216"/>
                      </a:lnTo>
                      <a:lnTo>
                        <a:pt x="4566" y="210"/>
                      </a:lnTo>
                      <a:lnTo>
                        <a:pt x="4566" y="204"/>
                      </a:lnTo>
                      <a:lnTo>
                        <a:pt x="4566" y="198"/>
                      </a:lnTo>
                      <a:lnTo>
                        <a:pt x="4566" y="192"/>
                      </a:lnTo>
                      <a:lnTo>
                        <a:pt x="4572" y="186"/>
                      </a:lnTo>
                      <a:lnTo>
                        <a:pt x="4572" y="180"/>
                      </a:lnTo>
                      <a:lnTo>
                        <a:pt x="4572" y="174"/>
                      </a:lnTo>
                      <a:lnTo>
                        <a:pt x="4572" y="168"/>
                      </a:lnTo>
                      <a:lnTo>
                        <a:pt x="4572" y="162"/>
                      </a:lnTo>
                      <a:lnTo>
                        <a:pt x="4578" y="156"/>
                      </a:lnTo>
                      <a:lnTo>
                        <a:pt x="4578" y="150"/>
                      </a:lnTo>
                      <a:lnTo>
                        <a:pt x="4578" y="144"/>
                      </a:lnTo>
                      <a:lnTo>
                        <a:pt x="4578" y="138"/>
                      </a:lnTo>
                      <a:lnTo>
                        <a:pt x="4578" y="132"/>
                      </a:lnTo>
                      <a:lnTo>
                        <a:pt x="4584" y="126"/>
                      </a:lnTo>
                      <a:lnTo>
                        <a:pt x="4584" y="120"/>
                      </a:lnTo>
                      <a:lnTo>
                        <a:pt x="4584" y="114"/>
                      </a:lnTo>
                      <a:lnTo>
                        <a:pt x="4584" y="108"/>
                      </a:lnTo>
                      <a:lnTo>
                        <a:pt x="4584" y="102"/>
                      </a:lnTo>
                      <a:lnTo>
                        <a:pt x="4590" y="96"/>
                      </a:lnTo>
                      <a:lnTo>
                        <a:pt x="4590" y="90"/>
                      </a:lnTo>
                      <a:lnTo>
                        <a:pt x="4590" y="84"/>
                      </a:lnTo>
                      <a:lnTo>
                        <a:pt x="4590" y="78"/>
                      </a:lnTo>
                      <a:lnTo>
                        <a:pt x="4596" y="72"/>
                      </a:lnTo>
                      <a:lnTo>
                        <a:pt x="4596" y="66"/>
                      </a:lnTo>
                      <a:lnTo>
                        <a:pt x="4596" y="60"/>
                      </a:lnTo>
                      <a:lnTo>
                        <a:pt x="4596" y="54"/>
                      </a:lnTo>
                      <a:lnTo>
                        <a:pt x="4602" y="54"/>
                      </a:lnTo>
                      <a:lnTo>
                        <a:pt x="4602" y="48"/>
                      </a:lnTo>
                      <a:lnTo>
                        <a:pt x="4602" y="42"/>
                      </a:lnTo>
                      <a:lnTo>
                        <a:pt x="4602" y="36"/>
                      </a:lnTo>
                      <a:lnTo>
                        <a:pt x="4608" y="36"/>
                      </a:lnTo>
                      <a:lnTo>
                        <a:pt x="4608" y="30"/>
                      </a:lnTo>
                      <a:lnTo>
                        <a:pt x="4608" y="24"/>
                      </a:lnTo>
                      <a:lnTo>
                        <a:pt x="4614" y="18"/>
                      </a:lnTo>
                      <a:lnTo>
                        <a:pt x="4614" y="12"/>
                      </a:lnTo>
                      <a:lnTo>
                        <a:pt x="4620" y="12"/>
                      </a:lnTo>
                      <a:lnTo>
                        <a:pt x="4620" y="6"/>
                      </a:lnTo>
                      <a:lnTo>
                        <a:pt x="4626" y="6"/>
                      </a:lnTo>
                      <a:lnTo>
                        <a:pt x="4632" y="6"/>
                      </a:lnTo>
                      <a:lnTo>
                        <a:pt x="4638" y="6"/>
                      </a:lnTo>
                      <a:lnTo>
                        <a:pt x="4638" y="12"/>
                      </a:lnTo>
                      <a:lnTo>
                        <a:pt x="4644" y="12"/>
                      </a:lnTo>
                      <a:lnTo>
                        <a:pt x="4644" y="18"/>
                      </a:lnTo>
                      <a:lnTo>
                        <a:pt x="4650" y="24"/>
                      </a:lnTo>
                      <a:lnTo>
                        <a:pt x="4650" y="30"/>
                      </a:lnTo>
                      <a:lnTo>
                        <a:pt x="4650" y="36"/>
                      </a:lnTo>
                      <a:lnTo>
                        <a:pt x="4656" y="36"/>
                      </a:lnTo>
                      <a:lnTo>
                        <a:pt x="4656" y="42"/>
                      </a:lnTo>
                      <a:lnTo>
                        <a:pt x="4656" y="48"/>
                      </a:lnTo>
                      <a:lnTo>
                        <a:pt x="4662" y="54"/>
                      </a:lnTo>
                      <a:lnTo>
                        <a:pt x="4662" y="60"/>
                      </a:lnTo>
                      <a:lnTo>
                        <a:pt x="4662" y="66"/>
                      </a:lnTo>
                      <a:lnTo>
                        <a:pt x="4662" y="72"/>
                      </a:lnTo>
                      <a:lnTo>
                        <a:pt x="4668" y="78"/>
                      </a:lnTo>
                      <a:lnTo>
                        <a:pt x="4668" y="84"/>
                      </a:lnTo>
                      <a:lnTo>
                        <a:pt x="4668" y="90"/>
                      </a:lnTo>
                      <a:lnTo>
                        <a:pt x="4674" y="96"/>
                      </a:lnTo>
                      <a:lnTo>
                        <a:pt x="4674" y="102"/>
                      </a:lnTo>
                      <a:lnTo>
                        <a:pt x="4674" y="108"/>
                      </a:lnTo>
                      <a:lnTo>
                        <a:pt x="4680" y="114"/>
                      </a:lnTo>
                      <a:lnTo>
                        <a:pt x="4680" y="120"/>
                      </a:lnTo>
                      <a:lnTo>
                        <a:pt x="4680" y="126"/>
                      </a:lnTo>
                      <a:lnTo>
                        <a:pt x="4686" y="132"/>
                      </a:lnTo>
                      <a:lnTo>
                        <a:pt x="4686" y="138"/>
                      </a:lnTo>
                      <a:lnTo>
                        <a:pt x="4686" y="144"/>
                      </a:lnTo>
                      <a:lnTo>
                        <a:pt x="4692" y="150"/>
                      </a:lnTo>
                      <a:lnTo>
                        <a:pt x="4692" y="156"/>
                      </a:lnTo>
                      <a:lnTo>
                        <a:pt x="4692" y="162"/>
                      </a:lnTo>
                      <a:lnTo>
                        <a:pt x="4698" y="168"/>
                      </a:lnTo>
                      <a:lnTo>
                        <a:pt x="4698" y="174"/>
                      </a:lnTo>
                      <a:lnTo>
                        <a:pt x="4698" y="180"/>
                      </a:lnTo>
                      <a:lnTo>
                        <a:pt x="4704" y="186"/>
                      </a:lnTo>
                      <a:lnTo>
                        <a:pt x="4704" y="192"/>
                      </a:lnTo>
                      <a:lnTo>
                        <a:pt x="4704" y="198"/>
                      </a:lnTo>
                      <a:lnTo>
                        <a:pt x="4710" y="204"/>
                      </a:lnTo>
                      <a:lnTo>
                        <a:pt x="4710" y="210"/>
                      </a:lnTo>
                      <a:lnTo>
                        <a:pt x="4710" y="216"/>
                      </a:lnTo>
                      <a:lnTo>
                        <a:pt x="4716" y="222"/>
                      </a:lnTo>
                      <a:lnTo>
                        <a:pt x="4716" y="228"/>
                      </a:lnTo>
                      <a:lnTo>
                        <a:pt x="4716" y="234"/>
                      </a:lnTo>
                      <a:lnTo>
                        <a:pt x="4722" y="234"/>
                      </a:lnTo>
                      <a:lnTo>
                        <a:pt x="4722" y="240"/>
                      </a:lnTo>
                      <a:lnTo>
                        <a:pt x="4722" y="246"/>
                      </a:lnTo>
                      <a:lnTo>
                        <a:pt x="4722" y="252"/>
                      </a:lnTo>
                      <a:lnTo>
                        <a:pt x="4728" y="258"/>
                      </a:lnTo>
                      <a:lnTo>
                        <a:pt x="4728" y="264"/>
                      </a:lnTo>
                      <a:lnTo>
                        <a:pt x="4734" y="270"/>
                      </a:lnTo>
                      <a:lnTo>
                        <a:pt x="4734" y="276"/>
                      </a:lnTo>
                      <a:lnTo>
                        <a:pt x="4734" y="282"/>
                      </a:lnTo>
                      <a:lnTo>
                        <a:pt x="4740" y="282"/>
                      </a:lnTo>
                      <a:lnTo>
                        <a:pt x="4740" y="288"/>
                      </a:lnTo>
                      <a:lnTo>
                        <a:pt x="4740" y="294"/>
                      </a:lnTo>
                      <a:lnTo>
                        <a:pt x="4740" y="300"/>
                      </a:lnTo>
                      <a:lnTo>
                        <a:pt x="4746" y="300"/>
                      </a:lnTo>
                      <a:lnTo>
                        <a:pt x="4746" y="306"/>
                      </a:lnTo>
                      <a:lnTo>
                        <a:pt x="4746" y="312"/>
                      </a:lnTo>
                      <a:lnTo>
                        <a:pt x="4752" y="312"/>
                      </a:lnTo>
                      <a:lnTo>
                        <a:pt x="4752" y="318"/>
                      </a:lnTo>
                      <a:lnTo>
                        <a:pt x="4752" y="324"/>
                      </a:lnTo>
                      <a:lnTo>
                        <a:pt x="4752" y="330"/>
                      </a:lnTo>
                      <a:lnTo>
                        <a:pt x="4758" y="330"/>
                      </a:lnTo>
                      <a:lnTo>
                        <a:pt x="4758" y="336"/>
                      </a:lnTo>
                      <a:lnTo>
                        <a:pt x="4758" y="342"/>
                      </a:lnTo>
                      <a:lnTo>
                        <a:pt x="4764" y="348"/>
                      </a:lnTo>
                      <a:lnTo>
                        <a:pt x="4764" y="354"/>
                      </a:lnTo>
                      <a:lnTo>
                        <a:pt x="4764" y="360"/>
                      </a:lnTo>
                      <a:lnTo>
                        <a:pt x="4770" y="360"/>
                      </a:lnTo>
                      <a:lnTo>
                        <a:pt x="4770" y="366"/>
                      </a:lnTo>
                      <a:lnTo>
                        <a:pt x="4770" y="372"/>
                      </a:lnTo>
                      <a:lnTo>
                        <a:pt x="4776" y="378"/>
                      </a:lnTo>
                      <a:lnTo>
                        <a:pt x="4776" y="384"/>
                      </a:lnTo>
                      <a:lnTo>
                        <a:pt x="4776" y="390"/>
                      </a:lnTo>
                      <a:lnTo>
                        <a:pt x="4782" y="390"/>
                      </a:lnTo>
                      <a:lnTo>
                        <a:pt x="4782" y="396"/>
                      </a:lnTo>
                      <a:lnTo>
                        <a:pt x="4782" y="402"/>
                      </a:lnTo>
                      <a:lnTo>
                        <a:pt x="4788" y="408"/>
                      </a:lnTo>
                      <a:lnTo>
                        <a:pt x="4788" y="414"/>
                      </a:lnTo>
                      <a:lnTo>
                        <a:pt x="4794" y="420"/>
                      </a:lnTo>
                      <a:lnTo>
                        <a:pt x="4794" y="426"/>
                      </a:lnTo>
                      <a:lnTo>
                        <a:pt x="4794" y="432"/>
                      </a:lnTo>
                      <a:lnTo>
                        <a:pt x="4800" y="432"/>
                      </a:lnTo>
                      <a:lnTo>
                        <a:pt x="4800" y="438"/>
                      </a:lnTo>
                      <a:lnTo>
                        <a:pt x="4800" y="444"/>
                      </a:lnTo>
                      <a:lnTo>
                        <a:pt x="4806" y="444"/>
                      </a:lnTo>
                      <a:lnTo>
                        <a:pt x="4806" y="450"/>
                      </a:lnTo>
                      <a:lnTo>
                        <a:pt x="4806" y="456"/>
                      </a:lnTo>
                      <a:lnTo>
                        <a:pt x="4812" y="462"/>
                      </a:lnTo>
                      <a:lnTo>
                        <a:pt x="4812" y="468"/>
                      </a:lnTo>
                      <a:lnTo>
                        <a:pt x="4812" y="474"/>
                      </a:lnTo>
                      <a:lnTo>
                        <a:pt x="4818" y="474"/>
                      </a:lnTo>
                      <a:lnTo>
                        <a:pt x="4818" y="480"/>
                      </a:lnTo>
                      <a:lnTo>
                        <a:pt x="4818" y="486"/>
                      </a:lnTo>
                      <a:lnTo>
                        <a:pt x="4824" y="486"/>
                      </a:lnTo>
                      <a:lnTo>
                        <a:pt x="4824" y="492"/>
                      </a:lnTo>
                      <a:lnTo>
                        <a:pt x="4824" y="498"/>
                      </a:lnTo>
                      <a:lnTo>
                        <a:pt x="4830" y="498"/>
                      </a:lnTo>
                      <a:lnTo>
                        <a:pt x="4830" y="504"/>
                      </a:lnTo>
                      <a:lnTo>
                        <a:pt x="4830" y="510"/>
                      </a:lnTo>
                      <a:lnTo>
                        <a:pt x="4836" y="510"/>
                      </a:lnTo>
                      <a:lnTo>
                        <a:pt x="4836" y="516"/>
                      </a:lnTo>
                      <a:lnTo>
                        <a:pt x="4836" y="522"/>
                      </a:lnTo>
                      <a:lnTo>
                        <a:pt x="4842" y="522"/>
                      </a:lnTo>
                      <a:lnTo>
                        <a:pt x="4842" y="528"/>
                      </a:lnTo>
                      <a:lnTo>
                        <a:pt x="4842" y="534"/>
                      </a:lnTo>
                      <a:lnTo>
                        <a:pt x="4848" y="534"/>
                      </a:lnTo>
                      <a:lnTo>
                        <a:pt x="4848" y="540"/>
                      </a:lnTo>
                      <a:lnTo>
                        <a:pt x="4848" y="546"/>
                      </a:lnTo>
                      <a:lnTo>
                        <a:pt x="4854" y="546"/>
                      </a:lnTo>
                      <a:lnTo>
                        <a:pt x="4854" y="552"/>
                      </a:lnTo>
                      <a:lnTo>
                        <a:pt x="4860" y="558"/>
                      </a:lnTo>
                      <a:lnTo>
                        <a:pt x="4860" y="564"/>
                      </a:lnTo>
                      <a:lnTo>
                        <a:pt x="4866" y="570"/>
                      </a:lnTo>
                      <a:lnTo>
                        <a:pt x="4866" y="576"/>
                      </a:lnTo>
                      <a:lnTo>
                        <a:pt x="4872" y="576"/>
                      </a:lnTo>
                      <a:lnTo>
                        <a:pt x="4872" y="582"/>
                      </a:lnTo>
                      <a:lnTo>
                        <a:pt x="4872" y="588"/>
                      </a:lnTo>
                      <a:lnTo>
                        <a:pt x="4878" y="588"/>
                      </a:lnTo>
                      <a:lnTo>
                        <a:pt x="4878" y="594"/>
                      </a:lnTo>
                      <a:lnTo>
                        <a:pt x="4878" y="600"/>
                      </a:lnTo>
                      <a:lnTo>
                        <a:pt x="4884" y="600"/>
                      </a:lnTo>
                      <a:lnTo>
                        <a:pt x="4884" y="606"/>
                      </a:lnTo>
                      <a:lnTo>
                        <a:pt x="4890" y="606"/>
                      </a:lnTo>
                      <a:lnTo>
                        <a:pt x="4890" y="612"/>
                      </a:lnTo>
                      <a:lnTo>
                        <a:pt x="4890" y="618"/>
                      </a:lnTo>
                      <a:lnTo>
                        <a:pt x="4896" y="618"/>
                      </a:lnTo>
                      <a:lnTo>
                        <a:pt x="4896" y="624"/>
                      </a:lnTo>
                      <a:lnTo>
                        <a:pt x="4902" y="624"/>
                      </a:lnTo>
                      <a:lnTo>
                        <a:pt x="4902" y="630"/>
                      </a:lnTo>
                      <a:lnTo>
                        <a:pt x="4902" y="636"/>
                      </a:lnTo>
                      <a:lnTo>
                        <a:pt x="4908" y="636"/>
                      </a:lnTo>
                      <a:lnTo>
                        <a:pt x="4908" y="642"/>
                      </a:lnTo>
                      <a:lnTo>
                        <a:pt x="4914" y="642"/>
                      </a:lnTo>
                      <a:lnTo>
                        <a:pt x="4914" y="648"/>
                      </a:lnTo>
                      <a:lnTo>
                        <a:pt x="4920" y="654"/>
                      </a:lnTo>
                      <a:lnTo>
                        <a:pt x="4920" y="660"/>
                      </a:lnTo>
                      <a:lnTo>
                        <a:pt x="4926" y="660"/>
                      </a:lnTo>
                      <a:lnTo>
                        <a:pt x="4926" y="666"/>
                      </a:lnTo>
                      <a:lnTo>
                        <a:pt x="4932" y="666"/>
                      </a:lnTo>
                      <a:lnTo>
                        <a:pt x="4932" y="672"/>
                      </a:lnTo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83" name="Rectangle 159"/>
                <p:cNvSpPr>
                  <a:spLocks noChangeArrowheads="1"/>
                </p:cNvSpPr>
                <p:nvPr/>
              </p:nvSpPr>
              <p:spPr bwMode="auto">
                <a:xfrm>
                  <a:off x="1100" y="2496"/>
                  <a:ext cx="330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800" b="1" dirty="0" smtClean="0">
                      <a:solidFill>
                        <a:srgbClr val="00FF00"/>
                      </a:solidFill>
                      <a:latin typeface="Arial" charset="0"/>
                    </a:rPr>
                    <a:t>BETA_Y</a:t>
                  </a: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84" name="Freeform 160"/>
                <p:cNvSpPr>
                  <a:spLocks/>
                </p:cNvSpPr>
                <p:nvPr/>
              </p:nvSpPr>
              <p:spPr bwMode="auto">
                <a:xfrm>
                  <a:off x="452" y="1236"/>
                  <a:ext cx="4932" cy="510"/>
                </a:xfrm>
                <a:custGeom>
                  <a:avLst/>
                  <a:gdLst>
                    <a:gd name="T0" fmla="*/ 72 w 4932"/>
                    <a:gd name="T1" fmla="*/ 498 h 510"/>
                    <a:gd name="T2" fmla="*/ 150 w 4932"/>
                    <a:gd name="T3" fmla="*/ 468 h 510"/>
                    <a:gd name="T4" fmla="*/ 228 w 4932"/>
                    <a:gd name="T5" fmla="*/ 420 h 510"/>
                    <a:gd name="T6" fmla="*/ 306 w 4932"/>
                    <a:gd name="T7" fmla="*/ 384 h 510"/>
                    <a:gd name="T8" fmla="*/ 390 w 4932"/>
                    <a:gd name="T9" fmla="*/ 378 h 510"/>
                    <a:gd name="T10" fmla="*/ 468 w 4932"/>
                    <a:gd name="T11" fmla="*/ 378 h 510"/>
                    <a:gd name="T12" fmla="*/ 540 w 4932"/>
                    <a:gd name="T13" fmla="*/ 372 h 510"/>
                    <a:gd name="T14" fmla="*/ 618 w 4932"/>
                    <a:gd name="T15" fmla="*/ 330 h 510"/>
                    <a:gd name="T16" fmla="*/ 696 w 4932"/>
                    <a:gd name="T17" fmla="*/ 282 h 510"/>
                    <a:gd name="T18" fmla="*/ 774 w 4932"/>
                    <a:gd name="T19" fmla="*/ 222 h 510"/>
                    <a:gd name="T20" fmla="*/ 858 w 4932"/>
                    <a:gd name="T21" fmla="*/ 138 h 510"/>
                    <a:gd name="T22" fmla="*/ 930 w 4932"/>
                    <a:gd name="T23" fmla="*/ 48 h 510"/>
                    <a:gd name="T24" fmla="*/ 1014 w 4932"/>
                    <a:gd name="T25" fmla="*/ 6 h 510"/>
                    <a:gd name="T26" fmla="*/ 1086 w 4932"/>
                    <a:gd name="T27" fmla="*/ 96 h 510"/>
                    <a:gd name="T28" fmla="*/ 1164 w 4932"/>
                    <a:gd name="T29" fmla="*/ 198 h 510"/>
                    <a:gd name="T30" fmla="*/ 1242 w 4932"/>
                    <a:gd name="T31" fmla="*/ 252 h 510"/>
                    <a:gd name="T32" fmla="*/ 1326 w 4932"/>
                    <a:gd name="T33" fmla="*/ 246 h 510"/>
                    <a:gd name="T34" fmla="*/ 1404 w 4932"/>
                    <a:gd name="T35" fmla="*/ 216 h 510"/>
                    <a:gd name="T36" fmla="*/ 1482 w 4932"/>
                    <a:gd name="T37" fmla="*/ 174 h 510"/>
                    <a:gd name="T38" fmla="*/ 1560 w 4932"/>
                    <a:gd name="T39" fmla="*/ 108 h 510"/>
                    <a:gd name="T40" fmla="*/ 1638 w 4932"/>
                    <a:gd name="T41" fmla="*/ 24 h 510"/>
                    <a:gd name="T42" fmla="*/ 1710 w 4932"/>
                    <a:gd name="T43" fmla="*/ 24 h 510"/>
                    <a:gd name="T44" fmla="*/ 1794 w 4932"/>
                    <a:gd name="T45" fmla="*/ 126 h 510"/>
                    <a:gd name="T46" fmla="*/ 1872 w 4932"/>
                    <a:gd name="T47" fmla="*/ 222 h 510"/>
                    <a:gd name="T48" fmla="*/ 1950 w 4932"/>
                    <a:gd name="T49" fmla="*/ 258 h 510"/>
                    <a:gd name="T50" fmla="*/ 2028 w 4932"/>
                    <a:gd name="T51" fmla="*/ 246 h 510"/>
                    <a:gd name="T52" fmla="*/ 2106 w 4932"/>
                    <a:gd name="T53" fmla="*/ 216 h 510"/>
                    <a:gd name="T54" fmla="*/ 2184 w 4932"/>
                    <a:gd name="T55" fmla="*/ 168 h 510"/>
                    <a:gd name="T56" fmla="*/ 2262 w 4932"/>
                    <a:gd name="T57" fmla="*/ 102 h 510"/>
                    <a:gd name="T58" fmla="*/ 2340 w 4932"/>
                    <a:gd name="T59" fmla="*/ 24 h 510"/>
                    <a:gd name="T60" fmla="*/ 2418 w 4932"/>
                    <a:gd name="T61" fmla="*/ 66 h 510"/>
                    <a:gd name="T62" fmla="*/ 2496 w 4932"/>
                    <a:gd name="T63" fmla="*/ 162 h 510"/>
                    <a:gd name="T64" fmla="*/ 2574 w 4932"/>
                    <a:gd name="T65" fmla="*/ 246 h 510"/>
                    <a:gd name="T66" fmla="*/ 2652 w 4932"/>
                    <a:gd name="T67" fmla="*/ 258 h 510"/>
                    <a:gd name="T68" fmla="*/ 2730 w 4932"/>
                    <a:gd name="T69" fmla="*/ 240 h 510"/>
                    <a:gd name="T70" fmla="*/ 2808 w 4932"/>
                    <a:gd name="T71" fmla="*/ 204 h 510"/>
                    <a:gd name="T72" fmla="*/ 2886 w 4932"/>
                    <a:gd name="T73" fmla="*/ 150 h 510"/>
                    <a:gd name="T74" fmla="*/ 2964 w 4932"/>
                    <a:gd name="T75" fmla="*/ 78 h 510"/>
                    <a:gd name="T76" fmla="*/ 3042 w 4932"/>
                    <a:gd name="T77" fmla="*/ 12 h 510"/>
                    <a:gd name="T78" fmla="*/ 3120 w 4932"/>
                    <a:gd name="T79" fmla="*/ 84 h 510"/>
                    <a:gd name="T80" fmla="*/ 3198 w 4932"/>
                    <a:gd name="T81" fmla="*/ 186 h 510"/>
                    <a:gd name="T82" fmla="*/ 3276 w 4932"/>
                    <a:gd name="T83" fmla="*/ 252 h 510"/>
                    <a:gd name="T84" fmla="*/ 3354 w 4932"/>
                    <a:gd name="T85" fmla="*/ 246 h 510"/>
                    <a:gd name="T86" fmla="*/ 3432 w 4932"/>
                    <a:gd name="T87" fmla="*/ 222 h 510"/>
                    <a:gd name="T88" fmla="*/ 3510 w 4932"/>
                    <a:gd name="T89" fmla="*/ 180 h 510"/>
                    <a:gd name="T90" fmla="*/ 3588 w 4932"/>
                    <a:gd name="T91" fmla="*/ 120 h 510"/>
                    <a:gd name="T92" fmla="*/ 3666 w 4932"/>
                    <a:gd name="T93" fmla="*/ 42 h 510"/>
                    <a:gd name="T94" fmla="*/ 3744 w 4932"/>
                    <a:gd name="T95" fmla="*/ 6 h 510"/>
                    <a:gd name="T96" fmla="*/ 3822 w 4932"/>
                    <a:gd name="T97" fmla="*/ 102 h 510"/>
                    <a:gd name="T98" fmla="*/ 3900 w 4932"/>
                    <a:gd name="T99" fmla="*/ 204 h 510"/>
                    <a:gd name="T100" fmla="*/ 3978 w 4932"/>
                    <a:gd name="T101" fmla="*/ 252 h 510"/>
                    <a:gd name="T102" fmla="*/ 4056 w 4932"/>
                    <a:gd name="T103" fmla="*/ 246 h 510"/>
                    <a:gd name="T104" fmla="*/ 4134 w 4932"/>
                    <a:gd name="T105" fmla="*/ 240 h 510"/>
                    <a:gd name="T106" fmla="*/ 4212 w 4932"/>
                    <a:gd name="T107" fmla="*/ 216 h 510"/>
                    <a:gd name="T108" fmla="*/ 4290 w 4932"/>
                    <a:gd name="T109" fmla="*/ 174 h 510"/>
                    <a:gd name="T110" fmla="*/ 4368 w 4932"/>
                    <a:gd name="T111" fmla="*/ 132 h 510"/>
                    <a:gd name="T112" fmla="*/ 4446 w 4932"/>
                    <a:gd name="T113" fmla="*/ 162 h 510"/>
                    <a:gd name="T114" fmla="*/ 4524 w 4932"/>
                    <a:gd name="T115" fmla="*/ 258 h 510"/>
                    <a:gd name="T116" fmla="*/ 4602 w 4932"/>
                    <a:gd name="T117" fmla="*/ 354 h 510"/>
                    <a:gd name="T118" fmla="*/ 4680 w 4932"/>
                    <a:gd name="T119" fmla="*/ 408 h 510"/>
                    <a:gd name="T120" fmla="*/ 4758 w 4932"/>
                    <a:gd name="T121" fmla="*/ 456 h 510"/>
                    <a:gd name="T122" fmla="*/ 4836 w 4932"/>
                    <a:gd name="T123" fmla="*/ 492 h 510"/>
                    <a:gd name="T124" fmla="*/ 4914 w 4932"/>
                    <a:gd name="T125" fmla="*/ 504 h 510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  <a:gd name="T189" fmla="*/ 0 w 4932"/>
                    <a:gd name="T190" fmla="*/ 0 h 510"/>
                    <a:gd name="T191" fmla="*/ 4932 w 4932"/>
                    <a:gd name="T192" fmla="*/ 510 h 510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T189" t="T190" r="T191" b="T192"/>
                  <a:pathLst>
                    <a:path w="4932" h="510">
                      <a:moveTo>
                        <a:pt x="0" y="510"/>
                      </a:moveTo>
                      <a:lnTo>
                        <a:pt x="0" y="504"/>
                      </a:lnTo>
                      <a:lnTo>
                        <a:pt x="6" y="504"/>
                      </a:lnTo>
                      <a:lnTo>
                        <a:pt x="12" y="504"/>
                      </a:lnTo>
                      <a:lnTo>
                        <a:pt x="18" y="504"/>
                      </a:lnTo>
                      <a:lnTo>
                        <a:pt x="24" y="504"/>
                      </a:lnTo>
                      <a:lnTo>
                        <a:pt x="30" y="504"/>
                      </a:lnTo>
                      <a:lnTo>
                        <a:pt x="36" y="504"/>
                      </a:lnTo>
                      <a:lnTo>
                        <a:pt x="42" y="504"/>
                      </a:lnTo>
                      <a:lnTo>
                        <a:pt x="48" y="504"/>
                      </a:lnTo>
                      <a:lnTo>
                        <a:pt x="54" y="504"/>
                      </a:lnTo>
                      <a:lnTo>
                        <a:pt x="60" y="498"/>
                      </a:lnTo>
                      <a:lnTo>
                        <a:pt x="66" y="498"/>
                      </a:lnTo>
                      <a:lnTo>
                        <a:pt x="72" y="498"/>
                      </a:lnTo>
                      <a:lnTo>
                        <a:pt x="78" y="498"/>
                      </a:lnTo>
                      <a:lnTo>
                        <a:pt x="84" y="498"/>
                      </a:lnTo>
                      <a:lnTo>
                        <a:pt x="84" y="492"/>
                      </a:lnTo>
                      <a:lnTo>
                        <a:pt x="90" y="492"/>
                      </a:lnTo>
                      <a:lnTo>
                        <a:pt x="96" y="492"/>
                      </a:lnTo>
                      <a:lnTo>
                        <a:pt x="102" y="492"/>
                      </a:lnTo>
                      <a:lnTo>
                        <a:pt x="102" y="486"/>
                      </a:lnTo>
                      <a:lnTo>
                        <a:pt x="108" y="486"/>
                      </a:lnTo>
                      <a:lnTo>
                        <a:pt x="114" y="486"/>
                      </a:lnTo>
                      <a:lnTo>
                        <a:pt x="120" y="486"/>
                      </a:lnTo>
                      <a:lnTo>
                        <a:pt x="120" y="480"/>
                      </a:lnTo>
                      <a:lnTo>
                        <a:pt x="126" y="480"/>
                      </a:lnTo>
                      <a:lnTo>
                        <a:pt x="132" y="480"/>
                      </a:lnTo>
                      <a:lnTo>
                        <a:pt x="132" y="474"/>
                      </a:lnTo>
                      <a:lnTo>
                        <a:pt x="138" y="474"/>
                      </a:lnTo>
                      <a:lnTo>
                        <a:pt x="144" y="474"/>
                      </a:lnTo>
                      <a:lnTo>
                        <a:pt x="144" y="468"/>
                      </a:lnTo>
                      <a:lnTo>
                        <a:pt x="150" y="468"/>
                      </a:lnTo>
                      <a:lnTo>
                        <a:pt x="156" y="468"/>
                      </a:lnTo>
                      <a:lnTo>
                        <a:pt x="156" y="462"/>
                      </a:lnTo>
                      <a:lnTo>
                        <a:pt x="162" y="462"/>
                      </a:lnTo>
                      <a:lnTo>
                        <a:pt x="168" y="462"/>
                      </a:lnTo>
                      <a:lnTo>
                        <a:pt x="168" y="456"/>
                      </a:lnTo>
                      <a:lnTo>
                        <a:pt x="174" y="456"/>
                      </a:lnTo>
                      <a:lnTo>
                        <a:pt x="180" y="456"/>
                      </a:lnTo>
                      <a:lnTo>
                        <a:pt x="180" y="450"/>
                      </a:lnTo>
                      <a:lnTo>
                        <a:pt x="186" y="450"/>
                      </a:lnTo>
                      <a:lnTo>
                        <a:pt x="186" y="444"/>
                      </a:lnTo>
                      <a:lnTo>
                        <a:pt x="192" y="444"/>
                      </a:lnTo>
                      <a:lnTo>
                        <a:pt x="198" y="444"/>
                      </a:lnTo>
                      <a:lnTo>
                        <a:pt x="198" y="438"/>
                      </a:lnTo>
                      <a:lnTo>
                        <a:pt x="204" y="438"/>
                      </a:lnTo>
                      <a:lnTo>
                        <a:pt x="210" y="438"/>
                      </a:lnTo>
                      <a:lnTo>
                        <a:pt x="210" y="432"/>
                      </a:lnTo>
                      <a:lnTo>
                        <a:pt x="216" y="432"/>
                      </a:lnTo>
                      <a:lnTo>
                        <a:pt x="222" y="432"/>
                      </a:lnTo>
                      <a:lnTo>
                        <a:pt x="222" y="426"/>
                      </a:lnTo>
                      <a:lnTo>
                        <a:pt x="228" y="426"/>
                      </a:lnTo>
                      <a:lnTo>
                        <a:pt x="228" y="420"/>
                      </a:lnTo>
                      <a:lnTo>
                        <a:pt x="234" y="420"/>
                      </a:lnTo>
                      <a:lnTo>
                        <a:pt x="240" y="420"/>
                      </a:lnTo>
                      <a:lnTo>
                        <a:pt x="240" y="414"/>
                      </a:lnTo>
                      <a:lnTo>
                        <a:pt x="246" y="414"/>
                      </a:lnTo>
                      <a:lnTo>
                        <a:pt x="252" y="414"/>
                      </a:lnTo>
                      <a:lnTo>
                        <a:pt x="252" y="408"/>
                      </a:lnTo>
                      <a:lnTo>
                        <a:pt x="258" y="408"/>
                      </a:lnTo>
                      <a:lnTo>
                        <a:pt x="264" y="408"/>
                      </a:lnTo>
                      <a:lnTo>
                        <a:pt x="264" y="402"/>
                      </a:lnTo>
                      <a:lnTo>
                        <a:pt x="270" y="402"/>
                      </a:lnTo>
                      <a:lnTo>
                        <a:pt x="270" y="396"/>
                      </a:lnTo>
                      <a:lnTo>
                        <a:pt x="276" y="396"/>
                      </a:lnTo>
                      <a:lnTo>
                        <a:pt x="282" y="396"/>
                      </a:lnTo>
                      <a:lnTo>
                        <a:pt x="282" y="390"/>
                      </a:lnTo>
                      <a:lnTo>
                        <a:pt x="288" y="390"/>
                      </a:lnTo>
                      <a:lnTo>
                        <a:pt x="294" y="390"/>
                      </a:lnTo>
                      <a:lnTo>
                        <a:pt x="300" y="384"/>
                      </a:lnTo>
                      <a:lnTo>
                        <a:pt x="306" y="384"/>
                      </a:lnTo>
                      <a:lnTo>
                        <a:pt x="312" y="384"/>
                      </a:lnTo>
                      <a:lnTo>
                        <a:pt x="318" y="378"/>
                      </a:lnTo>
                      <a:lnTo>
                        <a:pt x="324" y="378"/>
                      </a:lnTo>
                      <a:lnTo>
                        <a:pt x="330" y="378"/>
                      </a:lnTo>
                      <a:lnTo>
                        <a:pt x="336" y="378"/>
                      </a:lnTo>
                      <a:lnTo>
                        <a:pt x="342" y="378"/>
                      </a:lnTo>
                      <a:lnTo>
                        <a:pt x="348" y="378"/>
                      </a:lnTo>
                      <a:lnTo>
                        <a:pt x="354" y="378"/>
                      </a:lnTo>
                      <a:lnTo>
                        <a:pt x="360" y="378"/>
                      </a:lnTo>
                      <a:lnTo>
                        <a:pt x="366" y="378"/>
                      </a:lnTo>
                      <a:lnTo>
                        <a:pt x="372" y="378"/>
                      </a:lnTo>
                      <a:lnTo>
                        <a:pt x="378" y="378"/>
                      </a:lnTo>
                      <a:lnTo>
                        <a:pt x="384" y="378"/>
                      </a:lnTo>
                      <a:lnTo>
                        <a:pt x="390" y="378"/>
                      </a:lnTo>
                      <a:lnTo>
                        <a:pt x="396" y="378"/>
                      </a:lnTo>
                      <a:lnTo>
                        <a:pt x="402" y="378"/>
                      </a:lnTo>
                      <a:lnTo>
                        <a:pt x="408" y="378"/>
                      </a:lnTo>
                      <a:lnTo>
                        <a:pt x="414" y="378"/>
                      </a:lnTo>
                      <a:lnTo>
                        <a:pt x="420" y="378"/>
                      </a:lnTo>
                      <a:lnTo>
                        <a:pt x="426" y="378"/>
                      </a:lnTo>
                      <a:lnTo>
                        <a:pt x="432" y="378"/>
                      </a:lnTo>
                      <a:lnTo>
                        <a:pt x="438" y="378"/>
                      </a:lnTo>
                      <a:lnTo>
                        <a:pt x="444" y="378"/>
                      </a:lnTo>
                      <a:lnTo>
                        <a:pt x="450" y="378"/>
                      </a:lnTo>
                      <a:lnTo>
                        <a:pt x="456" y="378"/>
                      </a:lnTo>
                      <a:lnTo>
                        <a:pt x="462" y="378"/>
                      </a:lnTo>
                      <a:lnTo>
                        <a:pt x="468" y="378"/>
                      </a:lnTo>
                      <a:lnTo>
                        <a:pt x="474" y="378"/>
                      </a:lnTo>
                      <a:lnTo>
                        <a:pt x="480" y="378"/>
                      </a:lnTo>
                      <a:lnTo>
                        <a:pt x="486" y="378"/>
                      </a:lnTo>
                      <a:lnTo>
                        <a:pt x="492" y="384"/>
                      </a:lnTo>
                      <a:lnTo>
                        <a:pt x="498" y="384"/>
                      </a:lnTo>
                      <a:lnTo>
                        <a:pt x="504" y="384"/>
                      </a:lnTo>
                      <a:lnTo>
                        <a:pt x="504" y="378"/>
                      </a:lnTo>
                      <a:lnTo>
                        <a:pt x="510" y="378"/>
                      </a:lnTo>
                      <a:lnTo>
                        <a:pt x="516" y="378"/>
                      </a:lnTo>
                      <a:lnTo>
                        <a:pt x="522" y="378"/>
                      </a:lnTo>
                      <a:lnTo>
                        <a:pt x="528" y="378"/>
                      </a:lnTo>
                      <a:lnTo>
                        <a:pt x="534" y="378"/>
                      </a:lnTo>
                      <a:lnTo>
                        <a:pt x="540" y="372"/>
                      </a:lnTo>
                      <a:lnTo>
                        <a:pt x="546" y="372"/>
                      </a:lnTo>
                      <a:lnTo>
                        <a:pt x="552" y="372"/>
                      </a:lnTo>
                      <a:lnTo>
                        <a:pt x="552" y="366"/>
                      </a:lnTo>
                      <a:lnTo>
                        <a:pt x="558" y="366"/>
                      </a:lnTo>
                      <a:lnTo>
                        <a:pt x="564" y="366"/>
                      </a:lnTo>
                      <a:lnTo>
                        <a:pt x="564" y="360"/>
                      </a:lnTo>
                      <a:lnTo>
                        <a:pt x="570" y="360"/>
                      </a:lnTo>
                      <a:lnTo>
                        <a:pt x="576" y="360"/>
                      </a:lnTo>
                      <a:lnTo>
                        <a:pt x="576" y="354"/>
                      </a:lnTo>
                      <a:lnTo>
                        <a:pt x="582" y="354"/>
                      </a:lnTo>
                      <a:lnTo>
                        <a:pt x="588" y="354"/>
                      </a:lnTo>
                      <a:lnTo>
                        <a:pt x="588" y="348"/>
                      </a:lnTo>
                      <a:lnTo>
                        <a:pt x="594" y="348"/>
                      </a:lnTo>
                      <a:lnTo>
                        <a:pt x="594" y="342"/>
                      </a:lnTo>
                      <a:lnTo>
                        <a:pt x="600" y="342"/>
                      </a:lnTo>
                      <a:lnTo>
                        <a:pt x="606" y="342"/>
                      </a:lnTo>
                      <a:lnTo>
                        <a:pt x="606" y="336"/>
                      </a:lnTo>
                      <a:lnTo>
                        <a:pt x="612" y="336"/>
                      </a:lnTo>
                      <a:lnTo>
                        <a:pt x="618" y="336"/>
                      </a:lnTo>
                      <a:lnTo>
                        <a:pt x="618" y="330"/>
                      </a:lnTo>
                      <a:lnTo>
                        <a:pt x="624" y="330"/>
                      </a:lnTo>
                      <a:lnTo>
                        <a:pt x="630" y="324"/>
                      </a:lnTo>
                      <a:lnTo>
                        <a:pt x="636" y="324"/>
                      </a:lnTo>
                      <a:lnTo>
                        <a:pt x="636" y="318"/>
                      </a:lnTo>
                      <a:lnTo>
                        <a:pt x="642" y="318"/>
                      </a:lnTo>
                      <a:lnTo>
                        <a:pt x="648" y="318"/>
                      </a:lnTo>
                      <a:lnTo>
                        <a:pt x="648" y="312"/>
                      </a:lnTo>
                      <a:lnTo>
                        <a:pt x="654" y="312"/>
                      </a:lnTo>
                      <a:lnTo>
                        <a:pt x="660" y="306"/>
                      </a:lnTo>
                      <a:lnTo>
                        <a:pt x="666" y="306"/>
                      </a:lnTo>
                      <a:lnTo>
                        <a:pt x="666" y="300"/>
                      </a:lnTo>
                      <a:lnTo>
                        <a:pt x="672" y="300"/>
                      </a:lnTo>
                      <a:lnTo>
                        <a:pt x="678" y="300"/>
                      </a:lnTo>
                      <a:lnTo>
                        <a:pt x="678" y="294"/>
                      </a:lnTo>
                      <a:lnTo>
                        <a:pt x="684" y="294"/>
                      </a:lnTo>
                      <a:lnTo>
                        <a:pt x="684" y="288"/>
                      </a:lnTo>
                      <a:lnTo>
                        <a:pt x="690" y="288"/>
                      </a:lnTo>
                      <a:lnTo>
                        <a:pt x="696" y="288"/>
                      </a:lnTo>
                      <a:lnTo>
                        <a:pt x="696" y="282"/>
                      </a:lnTo>
                      <a:lnTo>
                        <a:pt x="702" y="282"/>
                      </a:lnTo>
                      <a:lnTo>
                        <a:pt x="708" y="276"/>
                      </a:lnTo>
                      <a:lnTo>
                        <a:pt x="714" y="276"/>
                      </a:lnTo>
                      <a:lnTo>
                        <a:pt x="714" y="270"/>
                      </a:lnTo>
                      <a:lnTo>
                        <a:pt x="720" y="270"/>
                      </a:lnTo>
                      <a:lnTo>
                        <a:pt x="720" y="264"/>
                      </a:lnTo>
                      <a:lnTo>
                        <a:pt x="726" y="264"/>
                      </a:lnTo>
                      <a:lnTo>
                        <a:pt x="732" y="264"/>
                      </a:lnTo>
                      <a:lnTo>
                        <a:pt x="732" y="258"/>
                      </a:lnTo>
                      <a:lnTo>
                        <a:pt x="738" y="258"/>
                      </a:lnTo>
                      <a:lnTo>
                        <a:pt x="738" y="252"/>
                      </a:lnTo>
                      <a:lnTo>
                        <a:pt x="744" y="252"/>
                      </a:lnTo>
                      <a:lnTo>
                        <a:pt x="744" y="246"/>
                      </a:lnTo>
                      <a:lnTo>
                        <a:pt x="750" y="246"/>
                      </a:lnTo>
                      <a:lnTo>
                        <a:pt x="750" y="240"/>
                      </a:lnTo>
                      <a:lnTo>
                        <a:pt x="756" y="240"/>
                      </a:lnTo>
                      <a:lnTo>
                        <a:pt x="762" y="234"/>
                      </a:lnTo>
                      <a:lnTo>
                        <a:pt x="768" y="234"/>
                      </a:lnTo>
                      <a:lnTo>
                        <a:pt x="768" y="228"/>
                      </a:lnTo>
                      <a:lnTo>
                        <a:pt x="774" y="228"/>
                      </a:lnTo>
                      <a:lnTo>
                        <a:pt x="774" y="222"/>
                      </a:lnTo>
                      <a:lnTo>
                        <a:pt x="780" y="222"/>
                      </a:lnTo>
                      <a:lnTo>
                        <a:pt x="780" y="216"/>
                      </a:lnTo>
                      <a:lnTo>
                        <a:pt x="786" y="216"/>
                      </a:lnTo>
                      <a:lnTo>
                        <a:pt x="786" y="210"/>
                      </a:lnTo>
                      <a:lnTo>
                        <a:pt x="792" y="210"/>
                      </a:lnTo>
                      <a:lnTo>
                        <a:pt x="792" y="204"/>
                      </a:lnTo>
                      <a:lnTo>
                        <a:pt x="798" y="204"/>
                      </a:lnTo>
                      <a:lnTo>
                        <a:pt x="798" y="198"/>
                      </a:lnTo>
                      <a:lnTo>
                        <a:pt x="804" y="198"/>
                      </a:lnTo>
                      <a:lnTo>
                        <a:pt x="804" y="192"/>
                      </a:lnTo>
                      <a:lnTo>
                        <a:pt x="810" y="192"/>
                      </a:lnTo>
                      <a:lnTo>
                        <a:pt x="810" y="186"/>
                      </a:lnTo>
                      <a:lnTo>
                        <a:pt x="816" y="186"/>
                      </a:lnTo>
                      <a:lnTo>
                        <a:pt x="816" y="180"/>
                      </a:lnTo>
                      <a:lnTo>
                        <a:pt x="822" y="180"/>
                      </a:lnTo>
                      <a:lnTo>
                        <a:pt x="822" y="174"/>
                      </a:lnTo>
                      <a:lnTo>
                        <a:pt x="828" y="174"/>
                      </a:lnTo>
                      <a:lnTo>
                        <a:pt x="828" y="168"/>
                      </a:lnTo>
                      <a:lnTo>
                        <a:pt x="834" y="168"/>
                      </a:lnTo>
                      <a:lnTo>
                        <a:pt x="834" y="162"/>
                      </a:lnTo>
                      <a:lnTo>
                        <a:pt x="840" y="162"/>
                      </a:lnTo>
                      <a:lnTo>
                        <a:pt x="840" y="156"/>
                      </a:lnTo>
                      <a:lnTo>
                        <a:pt x="846" y="156"/>
                      </a:lnTo>
                      <a:lnTo>
                        <a:pt x="846" y="150"/>
                      </a:lnTo>
                      <a:lnTo>
                        <a:pt x="852" y="144"/>
                      </a:lnTo>
                      <a:lnTo>
                        <a:pt x="852" y="138"/>
                      </a:lnTo>
                      <a:lnTo>
                        <a:pt x="858" y="138"/>
                      </a:lnTo>
                      <a:lnTo>
                        <a:pt x="858" y="132"/>
                      </a:lnTo>
                      <a:lnTo>
                        <a:pt x="864" y="132"/>
                      </a:lnTo>
                      <a:lnTo>
                        <a:pt x="864" y="126"/>
                      </a:lnTo>
                      <a:lnTo>
                        <a:pt x="870" y="126"/>
                      </a:lnTo>
                      <a:lnTo>
                        <a:pt x="870" y="120"/>
                      </a:lnTo>
                      <a:lnTo>
                        <a:pt x="876" y="120"/>
                      </a:lnTo>
                      <a:lnTo>
                        <a:pt x="876" y="114"/>
                      </a:lnTo>
                      <a:lnTo>
                        <a:pt x="882" y="114"/>
                      </a:lnTo>
                      <a:lnTo>
                        <a:pt x="882" y="108"/>
                      </a:lnTo>
                      <a:lnTo>
                        <a:pt x="888" y="102"/>
                      </a:lnTo>
                      <a:lnTo>
                        <a:pt x="888" y="96"/>
                      </a:lnTo>
                      <a:lnTo>
                        <a:pt x="894" y="96"/>
                      </a:lnTo>
                      <a:lnTo>
                        <a:pt x="894" y="90"/>
                      </a:lnTo>
                      <a:lnTo>
                        <a:pt x="900" y="90"/>
                      </a:lnTo>
                      <a:lnTo>
                        <a:pt x="900" y="84"/>
                      </a:lnTo>
                      <a:lnTo>
                        <a:pt x="906" y="84"/>
                      </a:lnTo>
                      <a:lnTo>
                        <a:pt x="906" y="78"/>
                      </a:lnTo>
                      <a:lnTo>
                        <a:pt x="912" y="78"/>
                      </a:lnTo>
                      <a:lnTo>
                        <a:pt x="912" y="72"/>
                      </a:lnTo>
                      <a:lnTo>
                        <a:pt x="918" y="72"/>
                      </a:lnTo>
                      <a:lnTo>
                        <a:pt x="918" y="66"/>
                      </a:lnTo>
                      <a:lnTo>
                        <a:pt x="924" y="60"/>
                      </a:lnTo>
                      <a:lnTo>
                        <a:pt x="924" y="54"/>
                      </a:lnTo>
                      <a:lnTo>
                        <a:pt x="930" y="54"/>
                      </a:lnTo>
                      <a:lnTo>
                        <a:pt x="930" y="48"/>
                      </a:lnTo>
                      <a:lnTo>
                        <a:pt x="936" y="48"/>
                      </a:lnTo>
                      <a:lnTo>
                        <a:pt x="936" y="42"/>
                      </a:lnTo>
                      <a:lnTo>
                        <a:pt x="942" y="42"/>
                      </a:lnTo>
                      <a:lnTo>
                        <a:pt x="942" y="36"/>
                      </a:lnTo>
                      <a:lnTo>
                        <a:pt x="948" y="36"/>
                      </a:lnTo>
                      <a:lnTo>
                        <a:pt x="948" y="30"/>
                      </a:lnTo>
                      <a:lnTo>
                        <a:pt x="954" y="30"/>
                      </a:lnTo>
                      <a:lnTo>
                        <a:pt x="954" y="24"/>
                      </a:lnTo>
                      <a:lnTo>
                        <a:pt x="960" y="18"/>
                      </a:lnTo>
                      <a:lnTo>
                        <a:pt x="966" y="18"/>
                      </a:lnTo>
                      <a:lnTo>
                        <a:pt x="966" y="12"/>
                      </a:lnTo>
                      <a:lnTo>
                        <a:pt x="972" y="12"/>
                      </a:lnTo>
                      <a:lnTo>
                        <a:pt x="972" y="6"/>
                      </a:lnTo>
                      <a:lnTo>
                        <a:pt x="978" y="6"/>
                      </a:lnTo>
                      <a:lnTo>
                        <a:pt x="984" y="6"/>
                      </a:lnTo>
                      <a:lnTo>
                        <a:pt x="984" y="0"/>
                      </a:lnTo>
                      <a:lnTo>
                        <a:pt x="990" y="0"/>
                      </a:lnTo>
                      <a:lnTo>
                        <a:pt x="996" y="0"/>
                      </a:lnTo>
                      <a:lnTo>
                        <a:pt x="1002" y="0"/>
                      </a:lnTo>
                      <a:lnTo>
                        <a:pt x="1002" y="6"/>
                      </a:lnTo>
                      <a:lnTo>
                        <a:pt x="1008" y="6"/>
                      </a:lnTo>
                      <a:lnTo>
                        <a:pt x="1014" y="6"/>
                      </a:lnTo>
                      <a:lnTo>
                        <a:pt x="1014" y="12"/>
                      </a:lnTo>
                      <a:lnTo>
                        <a:pt x="1020" y="12"/>
                      </a:lnTo>
                      <a:lnTo>
                        <a:pt x="1020" y="18"/>
                      </a:lnTo>
                      <a:lnTo>
                        <a:pt x="1026" y="18"/>
                      </a:lnTo>
                      <a:lnTo>
                        <a:pt x="1026" y="24"/>
                      </a:lnTo>
                      <a:lnTo>
                        <a:pt x="1032" y="24"/>
                      </a:lnTo>
                      <a:lnTo>
                        <a:pt x="1032" y="30"/>
                      </a:lnTo>
                      <a:lnTo>
                        <a:pt x="1038" y="30"/>
                      </a:lnTo>
                      <a:lnTo>
                        <a:pt x="1038" y="36"/>
                      </a:lnTo>
                      <a:lnTo>
                        <a:pt x="1044" y="36"/>
                      </a:lnTo>
                      <a:lnTo>
                        <a:pt x="1044" y="42"/>
                      </a:lnTo>
                      <a:lnTo>
                        <a:pt x="1050" y="42"/>
                      </a:lnTo>
                      <a:lnTo>
                        <a:pt x="1050" y="48"/>
                      </a:lnTo>
                      <a:lnTo>
                        <a:pt x="1056" y="54"/>
                      </a:lnTo>
                      <a:lnTo>
                        <a:pt x="1056" y="60"/>
                      </a:lnTo>
                      <a:lnTo>
                        <a:pt x="1062" y="60"/>
                      </a:lnTo>
                      <a:lnTo>
                        <a:pt x="1062" y="66"/>
                      </a:lnTo>
                      <a:lnTo>
                        <a:pt x="1068" y="66"/>
                      </a:lnTo>
                      <a:lnTo>
                        <a:pt x="1068" y="72"/>
                      </a:lnTo>
                      <a:lnTo>
                        <a:pt x="1074" y="72"/>
                      </a:lnTo>
                      <a:lnTo>
                        <a:pt x="1074" y="78"/>
                      </a:lnTo>
                      <a:lnTo>
                        <a:pt x="1080" y="84"/>
                      </a:lnTo>
                      <a:lnTo>
                        <a:pt x="1080" y="90"/>
                      </a:lnTo>
                      <a:lnTo>
                        <a:pt x="1086" y="90"/>
                      </a:lnTo>
                      <a:lnTo>
                        <a:pt x="1086" y="96"/>
                      </a:lnTo>
                      <a:lnTo>
                        <a:pt x="1092" y="96"/>
                      </a:lnTo>
                      <a:lnTo>
                        <a:pt x="1092" y="102"/>
                      </a:lnTo>
                      <a:lnTo>
                        <a:pt x="1098" y="108"/>
                      </a:lnTo>
                      <a:lnTo>
                        <a:pt x="1098" y="114"/>
                      </a:lnTo>
                      <a:lnTo>
                        <a:pt x="1104" y="114"/>
                      </a:lnTo>
                      <a:lnTo>
                        <a:pt x="1104" y="120"/>
                      </a:lnTo>
                      <a:lnTo>
                        <a:pt x="1110" y="120"/>
                      </a:lnTo>
                      <a:lnTo>
                        <a:pt x="1110" y="126"/>
                      </a:lnTo>
                      <a:lnTo>
                        <a:pt x="1116" y="126"/>
                      </a:lnTo>
                      <a:lnTo>
                        <a:pt x="1116" y="132"/>
                      </a:lnTo>
                      <a:lnTo>
                        <a:pt x="1122" y="138"/>
                      </a:lnTo>
                      <a:lnTo>
                        <a:pt x="1122" y="144"/>
                      </a:lnTo>
                      <a:lnTo>
                        <a:pt x="1128" y="144"/>
                      </a:lnTo>
                      <a:lnTo>
                        <a:pt x="1128" y="150"/>
                      </a:lnTo>
                      <a:lnTo>
                        <a:pt x="1134" y="150"/>
                      </a:lnTo>
                      <a:lnTo>
                        <a:pt x="1134" y="156"/>
                      </a:lnTo>
                      <a:lnTo>
                        <a:pt x="1140" y="156"/>
                      </a:lnTo>
                      <a:lnTo>
                        <a:pt x="1140" y="162"/>
                      </a:lnTo>
                      <a:lnTo>
                        <a:pt x="1146" y="168"/>
                      </a:lnTo>
                      <a:lnTo>
                        <a:pt x="1146" y="174"/>
                      </a:lnTo>
                      <a:lnTo>
                        <a:pt x="1152" y="174"/>
                      </a:lnTo>
                      <a:lnTo>
                        <a:pt x="1152" y="180"/>
                      </a:lnTo>
                      <a:lnTo>
                        <a:pt x="1158" y="180"/>
                      </a:lnTo>
                      <a:lnTo>
                        <a:pt x="1158" y="186"/>
                      </a:lnTo>
                      <a:lnTo>
                        <a:pt x="1164" y="186"/>
                      </a:lnTo>
                      <a:lnTo>
                        <a:pt x="1164" y="192"/>
                      </a:lnTo>
                      <a:lnTo>
                        <a:pt x="1164" y="198"/>
                      </a:lnTo>
                      <a:lnTo>
                        <a:pt x="1170" y="198"/>
                      </a:lnTo>
                      <a:lnTo>
                        <a:pt x="1170" y="204"/>
                      </a:lnTo>
                      <a:lnTo>
                        <a:pt x="1176" y="204"/>
                      </a:lnTo>
                      <a:lnTo>
                        <a:pt x="1176" y="210"/>
                      </a:lnTo>
                      <a:lnTo>
                        <a:pt x="1182" y="210"/>
                      </a:lnTo>
                      <a:lnTo>
                        <a:pt x="1182" y="216"/>
                      </a:lnTo>
                      <a:lnTo>
                        <a:pt x="1188" y="216"/>
                      </a:lnTo>
                      <a:lnTo>
                        <a:pt x="1188" y="222"/>
                      </a:lnTo>
                      <a:lnTo>
                        <a:pt x="1194" y="222"/>
                      </a:lnTo>
                      <a:lnTo>
                        <a:pt x="1194" y="228"/>
                      </a:lnTo>
                      <a:lnTo>
                        <a:pt x="1200" y="228"/>
                      </a:lnTo>
                      <a:lnTo>
                        <a:pt x="1200" y="234"/>
                      </a:lnTo>
                      <a:lnTo>
                        <a:pt x="1206" y="234"/>
                      </a:lnTo>
                      <a:lnTo>
                        <a:pt x="1212" y="240"/>
                      </a:lnTo>
                      <a:lnTo>
                        <a:pt x="1218" y="240"/>
                      </a:lnTo>
                      <a:lnTo>
                        <a:pt x="1218" y="246"/>
                      </a:lnTo>
                      <a:lnTo>
                        <a:pt x="1224" y="246"/>
                      </a:lnTo>
                      <a:lnTo>
                        <a:pt x="1230" y="246"/>
                      </a:lnTo>
                      <a:lnTo>
                        <a:pt x="1236" y="246"/>
                      </a:lnTo>
                      <a:lnTo>
                        <a:pt x="1236" y="252"/>
                      </a:lnTo>
                      <a:lnTo>
                        <a:pt x="1242" y="252"/>
                      </a:lnTo>
                      <a:lnTo>
                        <a:pt x="1248" y="252"/>
                      </a:lnTo>
                      <a:lnTo>
                        <a:pt x="1254" y="252"/>
                      </a:lnTo>
                      <a:lnTo>
                        <a:pt x="1260" y="252"/>
                      </a:lnTo>
                      <a:lnTo>
                        <a:pt x="1266" y="252"/>
                      </a:lnTo>
                      <a:lnTo>
                        <a:pt x="1272" y="252"/>
                      </a:lnTo>
                      <a:lnTo>
                        <a:pt x="1278" y="252"/>
                      </a:lnTo>
                      <a:lnTo>
                        <a:pt x="1284" y="252"/>
                      </a:lnTo>
                      <a:lnTo>
                        <a:pt x="1290" y="246"/>
                      </a:lnTo>
                      <a:lnTo>
                        <a:pt x="1296" y="246"/>
                      </a:lnTo>
                      <a:lnTo>
                        <a:pt x="1302" y="246"/>
                      </a:lnTo>
                      <a:lnTo>
                        <a:pt x="1308" y="246"/>
                      </a:lnTo>
                      <a:lnTo>
                        <a:pt x="1314" y="246"/>
                      </a:lnTo>
                      <a:lnTo>
                        <a:pt x="1320" y="246"/>
                      </a:lnTo>
                      <a:lnTo>
                        <a:pt x="1326" y="246"/>
                      </a:lnTo>
                      <a:lnTo>
                        <a:pt x="1326" y="240"/>
                      </a:lnTo>
                      <a:lnTo>
                        <a:pt x="1332" y="240"/>
                      </a:lnTo>
                      <a:lnTo>
                        <a:pt x="1338" y="240"/>
                      </a:lnTo>
                      <a:lnTo>
                        <a:pt x="1344" y="240"/>
                      </a:lnTo>
                      <a:lnTo>
                        <a:pt x="1350" y="240"/>
                      </a:lnTo>
                      <a:lnTo>
                        <a:pt x="1350" y="234"/>
                      </a:lnTo>
                      <a:lnTo>
                        <a:pt x="1356" y="234"/>
                      </a:lnTo>
                      <a:lnTo>
                        <a:pt x="1362" y="234"/>
                      </a:lnTo>
                      <a:lnTo>
                        <a:pt x="1368" y="234"/>
                      </a:lnTo>
                      <a:lnTo>
                        <a:pt x="1368" y="228"/>
                      </a:lnTo>
                      <a:lnTo>
                        <a:pt x="1374" y="228"/>
                      </a:lnTo>
                      <a:lnTo>
                        <a:pt x="1380" y="228"/>
                      </a:lnTo>
                      <a:lnTo>
                        <a:pt x="1386" y="222"/>
                      </a:lnTo>
                      <a:lnTo>
                        <a:pt x="1392" y="222"/>
                      </a:lnTo>
                      <a:lnTo>
                        <a:pt x="1398" y="222"/>
                      </a:lnTo>
                      <a:lnTo>
                        <a:pt x="1398" y="216"/>
                      </a:lnTo>
                      <a:lnTo>
                        <a:pt x="1404" y="216"/>
                      </a:lnTo>
                      <a:lnTo>
                        <a:pt x="1410" y="216"/>
                      </a:lnTo>
                      <a:lnTo>
                        <a:pt x="1410" y="210"/>
                      </a:lnTo>
                      <a:lnTo>
                        <a:pt x="1416" y="210"/>
                      </a:lnTo>
                      <a:lnTo>
                        <a:pt x="1422" y="210"/>
                      </a:lnTo>
                      <a:lnTo>
                        <a:pt x="1422" y="204"/>
                      </a:lnTo>
                      <a:lnTo>
                        <a:pt x="1428" y="204"/>
                      </a:lnTo>
                      <a:lnTo>
                        <a:pt x="1434" y="204"/>
                      </a:lnTo>
                      <a:lnTo>
                        <a:pt x="1434" y="198"/>
                      </a:lnTo>
                      <a:lnTo>
                        <a:pt x="1440" y="198"/>
                      </a:lnTo>
                      <a:lnTo>
                        <a:pt x="1446" y="192"/>
                      </a:lnTo>
                      <a:lnTo>
                        <a:pt x="1452" y="192"/>
                      </a:lnTo>
                      <a:lnTo>
                        <a:pt x="1452" y="186"/>
                      </a:lnTo>
                      <a:lnTo>
                        <a:pt x="1458" y="186"/>
                      </a:lnTo>
                      <a:lnTo>
                        <a:pt x="1464" y="186"/>
                      </a:lnTo>
                      <a:lnTo>
                        <a:pt x="1464" y="180"/>
                      </a:lnTo>
                      <a:lnTo>
                        <a:pt x="1470" y="180"/>
                      </a:lnTo>
                      <a:lnTo>
                        <a:pt x="1470" y="174"/>
                      </a:lnTo>
                      <a:lnTo>
                        <a:pt x="1476" y="174"/>
                      </a:lnTo>
                      <a:lnTo>
                        <a:pt x="1482" y="174"/>
                      </a:lnTo>
                      <a:lnTo>
                        <a:pt x="1482" y="168"/>
                      </a:lnTo>
                      <a:lnTo>
                        <a:pt x="1488" y="168"/>
                      </a:lnTo>
                      <a:lnTo>
                        <a:pt x="1488" y="162"/>
                      </a:lnTo>
                      <a:lnTo>
                        <a:pt x="1494" y="162"/>
                      </a:lnTo>
                      <a:lnTo>
                        <a:pt x="1500" y="162"/>
                      </a:lnTo>
                      <a:lnTo>
                        <a:pt x="1500" y="156"/>
                      </a:lnTo>
                      <a:lnTo>
                        <a:pt x="1506" y="156"/>
                      </a:lnTo>
                      <a:lnTo>
                        <a:pt x="1506" y="150"/>
                      </a:lnTo>
                      <a:lnTo>
                        <a:pt x="1512" y="150"/>
                      </a:lnTo>
                      <a:lnTo>
                        <a:pt x="1512" y="144"/>
                      </a:lnTo>
                      <a:lnTo>
                        <a:pt x="1518" y="144"/>
                      </a:lnTo>
                      <a:lnTo>
                        <a:pt x="1518" y="138"/>
                      </a:lnTo>
                      <a:lnTo>
                        <a:pt x="1524" y="138"/>
                      </a:lnTo>
                      <a:lnTo>
                        <a:pt x="1530" y="132"/>
                      </a:lnTo>
                      <a:lnTo>
                        <a:pt x="1536" y="132"/>
                      </a:lnTo>
                      <a:lnTo>
                        <a:pt x="1536" y="126"/>
                      </a:lnTo>
                      <a:lnTo>
                        <a:pt x="1542" y="126"/>
                      </a:lnTo>
                      <a:lnTo>
                        <a:pt x="1542" y="120"/>
                      </a:lnTo>
                      <a:lnTo>
                        <a:pt x="1548" y="120"/>
                      </a:lnTo>
                      <a:lnTo>
                        <a:pt x="1548" y="114"/>
                      </a:lnTo>
                      <a:lnTo>
                        <a:pt x="1554" y="114"/>
                      </a:lnTo>
                      <a:lnTo>
                        <a:pt x="1554" y="108"/>
                      </a:lnTo>
                      <a:lnTo>
                        <a:pt x="1560" y="108"/>
                      </a:lnTo>
                      <a:lnTo>
                        <a:pt x="1560" y="102"/>
                      </a:lnTo>
                      <a:lnTo>
                        <a:pt x="1566" y="102"/>
                      </a:lnTo>
                      <a:lnTo>
                        <a:pt x="1566" y="96"/>
                      </a:lnTo>
                      <a:lnTo>
                        <a:pt x="1572" y="96"/>
                      </a:lnTo>
                      <a:lnTo>
                        <a:pt x="1572" y="90"/>
                      </a:lnTo>
                      <a:lnTo>
                        <a:pt x="1578" y="90"/>
                      </a:lnTo>
                      <a:lnTo>
                        <a:pt x="1578" y="84"/>
                      </a:lnTo>
                      <a:lnTo>
                        <a:pt x="1584" y="84"/>
                      </a:lnTo>
                      <a:lnTo>
                        <a:pt x="1584" y="78"/>
                      </a:lnTo>
                      <a:lnTo>
                        <a:pt x="1590" y="78"/>
                      </a:lnTo>
                      <a:lnTo>
                        <a:pt x="1590" y="72"/>
                      </a:lnTo>
                      <a:lnTo>
                        <a:pt x="1596" y="72"/>
                      </a:lnTo>
                      <a:lnTo>
                        <a:pt x="1596" y="66"/>
                      </a:lnTo>
                      <a:lnTo>
                        <a:pt x="1602" y="66"/>
                      </a:lnTo>
                      <a:lnTo>
                        <a:pt x="1602" y="60"/>
                      </a:lnTo>
                      <a:lnTo>
                        <a:pt x="1608" y="60"/>
                      </a:lnTo>
                      <a:lnTo>
                        <a:pt x="1608" y="54"/>
                      </a:lnTo>
                      <a:lnTo>
                        <a:pt x="1614" y="54"/>
                      </a:lnTo>
                      <a:lnTo>
                        <a:pt x="1614" y="48"/>
                      </a:lnTo>
                      <a:lnTo>
                        <a:pt x="1620" y="48"/>
                      </a:lnTo>
                      <a:lnTo>
                        <a:pt x="1620" y="42"/>
                      </a:lnTo>
                      <a:lnTo>
                        <a:pt x="1626" y="42"/>
                      </a:lnTo>
                      <a:lnTo>
                        <a:pt x="1626" y="36"/>
                      </a:lnTo>
                      <a:lnTo>
                        <a:pt x="1632" y="36"/>
                      </a:lnTo>
                      <a:lnTo>
                        <a:pt x="1632" y="30"/>
                      </a:lnTo>
                      <a:lnTo>
                        <a:pt x="1638" y="24"/>
                      </a:lnTo>
                      <a:lnTo>
                        <a:pt x="1638" y="18"/>
                      </a:lnTo>
                      <a:lnTo>
                        <a:pt x="1644" y="18"/>
                      </a:lnTo>
                      <a:lnTo>
                        <a:pt x="1644" y="12"/>
                      </a:lnTo>
                      <a:lnTo>
                        <a:pt x="1650" y="12"/>
                      </a:lnTo>
                      <a:lnTo>
                        <a:pt x="1656" y="12"/>
                      </a:lnTo>
                      <a:lnTo>
                        <a:pt x="1656" y="6"/>
                      </a:lnTo>
                      <a:lnTo>
                        <a:pt x="1662" y="6"/>
                      </a:lnTo>
                      <a:lnTo>
                        <a:pt x="1668" y="6"/>
                      </a:lnTo>
                      <a:lnTo>
                        <a:pt x="1674" y="6"/>
                      </a:lnTo>
                      <a:lnTo>
                        <a:pt x="1680" y="6"/>
                      </a:lnTo>
                      <a:lnTo>
                        <a:pt x="1686" y="6"/>
                      </a:lnTo>
                      <a:lnTo>
                        <a:pt x="1692" y="6"/>
                      </a:lnTo>
                      <a:lnTo>
                        <a:pt x="1692" y="12"/>
                      </a:lnTo>
                      <a:lnTo>
                        <a:pt x="1698" y="12"/>
                      </a:lnTo>
                      <a:lnTo>
                        <a:pt x="1704" y="12"/>
                      </a:lnTo>
                      <a:lnTo>
                        <a:pt x="1704" y="18"/>
                      </a:lnTo>
                      <a:lnTo>
                        <a:pt x="1710" y="18"/>
                      </a:lnTo>
                      <a:lnTo>
                        <a:pt x="1710" y="24"/>
                      </a:lnTo>
                      <a:lnTo>
                        <a:pt x="1716" y="30"/>
                      </a:lnTo>
                      <a:lnTo>
                        <a:pt x="1716" y="36"/>
                      </a:lnTo>
                      <a:lnTo>
                        <a:pt x="1722" y="36"/>
                      </a:lnTo>
                      <a:lnTo>
                        <a:pt x="1722" y="42"/>
                      </a:lnTo>
                      <a:lnTo>
                        <a:pt x="1728" y="42"/>
                      </a:lnTo>
                      <a:lnTo>
                        <a:pt x="1728" y="48"/>
                      </a:lnTo>
                      <a:lnTo>
                        <a:pt x="1734" y="48"/>
                      </a:lnTo>
                      <a:lnTo>
                        <a:pt x="1734" y="54"/>
                      </a:lnTo>
                      <a:lnTo>
                        <a:pt x="1740" y="60"/>
                      </a:lnTo>
                      <a:lnTo>
                        <a:pt x="1740" y="66"/>
                      </a:lnTo>
                      <a:lnTo>
                        <a:pt x="1746" y="66"/>
                      </a:lnTo>
                      <a:lnTo>
                        <a:pt x="1746" y="72"/>
                      </a:lnTo>
                      <a:lnTo>
                        <a:pt x="1752" y="72"/>
                      </a:lnTo>
                      <a:lnTo>
                        <a:pt x="1752" y="78"/>
                      </a:lnTo>
                      <a:lnTo>
                        <a:pt x="1758" y="78"/>
                      </a:lnTo>
                      <a:lnTo>
                        <a:pt x="1758" y="84"/>
                      </a:lnTo>
                      <a:lnTo>
                        <a:pt x="1764" y="90"/>
                      </a:lnTo>
                      <a:lnTo>
                        <a:pt x="1764" y="96"/>
                      </a:lnTo>
                      <a:lnTo>
                        <a:pt x="1770" y="96"/>
                      </a:lnTo>
                      <a:lnTo>
                        <a:pt x="1770" y="102"/>
                      </a:lnTo>
                      <a:lnTo>
                        <a:pt x="1776" y="102"/>
                      </a:lnTo>
                      <a:lnTo>
                        <a:pt x="1776" y="108"/>
                      </a:lnTo>
                      <a:lnTo>
                        <a:pt x="1782" y="114"/>
                      </a:lnTo>
                      <a:lnTo>
                        <a:pt x="1782" y="120"/>
                      </a:lnTo>
                      <a:lnTo>
                        <a:pt x="1788" y="120"/>
                      </a:lnTo>
                      <a:lnTo>
                        <a:pt x="1788" y="126"/>
                      </a:lnTo>
                      <a:lnTo>
                        <a:pt x="1794" y="126"/>
                      </a:lnTo>
                      <a:lnTo>
                        <a:pt x="1794" y="132"/>
                      </a:lnTo>
                      <a:lnTo>
                        <a:pt x="1800" y="132"/>
                      </a:lnTo>
                      <a:lnTo>
                        <a:pt x="1800" y="138"/>
                      </a:lnTo>
                      <a:lnTo>
                        <a:pt x="1800" y="144"/>
                      </a:lnTo>
                      <a:lnTo>
                        <a:pt x="1806" y="144"/>
                      </a:lnTo>
                      <a:lnTo>
                        <a:pt x="1806" y="150"/>
                      </a:lnTo>
                      <a:lnTo>
                        <a:pt x="1812" y="150"/>
                      </a:lnTo>
                      <a:lnTo>
                        <a:pt x="1812" y="156"/>
                      </a:lnTo>
                      <a:lnTo>
                        <a:pt x="1818" y="156"/>
                      </a:lnTo>
                      <a:lnTo>
                        <a:pt x="1818" y="162"/>
                      </a:lnTo>
                      <a:lnTo>
                        <a:pt x="1824" y="168"/>
                      </a:lnTo>
                      <a:lnTo>
                        <a:pt x="1824" y="174"/>
                      </a:lnTo>
                      <a:lnTo>
                        <a:pt x="1830" y="174"/>
                      </a:lnTo>
                      <a:lnTo>
                        <a:pt x="1830" y="180"/>
                      </a:lnTo>
                      <a:lnTo>
                        <a:pt x="1836" y="180"/>
                      </a:lnTo>
                      <a:lnTo>
                        <a:pt x="1836" y="186"/>
                      </a:lnTo>
                      <a:lnTo>
                        <a:pt x="1842" y="186"/>
                      </a:lnTo>
                      <a:lnTo>
                        <a:pt x="1842" y="192"/>
                      </a:lnTo>
                      <a:lnTo>
                        <a:pt x="1848" y="198"/>
                      </a:lnTo>
                      <a:lnTo>
                        <a:pt x="1848" y="204"/>
                      </a:lnTo>
                      <a:lnTo>
                        <a:pt x="1854" y="204"/>
                      </a:lnTo>
                      <a:lnTo>
                        <a:pt x="1854" y="210"/>
                      </a:lnTo>
                      <a:lnTo>
                        <a:pt x="1860" y="210"/>
                      </a:lnTo>
                      <a:lnTo>
                        <a:pt x="1860" y="216"/>
                      </a:lnTo>
                      <a:lnTo>
                        <a:pt x="1866" y="216"/>
                      </a:lnTo>
                      <a:lnTo>
                        <a:pt x="1866" y="222"/>
                      </a:lnTo>
                      <a:lnTo>
                        <a:pt x="1872" y="222"/>
                      </a:lnTo>
                      <a:lnTo>
                        <a:pt x="1872" y="228"/>
                      </a:lnTo>
                      <a:lnTo>
                        <a:pt x="1878" y="228"/>
                      </a:lnTo>
                      <a:lnTo>
                        <a:pt x="1878" y="234"/>
                      </a:lnTo>
                      <a:lnTo>
                        <a:pt x="1884" y="234"/>
                      </a:lnTo>
                      <a:lnTo>
                        <a:pt x="1884" y="240"/>
                      </a:lnTo>
                      <a:lnTo>
                        <a:pt x="1890" y="240"/>
                      </a:lnTo>
                      <a:lnTo>
                        <a:pt x="1896" y="246"/>
                      </a:lnTo>
                      <a:lnTo>
                        <a:pt x="1902" y="246"/>
                      </a:lnTo>
                      <a:lnTo>
                        <a:pt x="1902" y="252"/>
                      </a:lnTo>
                      <a:lnTo>
                        <a:pt x="1908" y="252"/>
                      </a:lnTo>
                      <a:lnTo>
                        <a:pt x="1914" y="252"/>
                      </a:lnTo>
                      <a:lnTo>
                        <a:pt x="1920" y="252"/>
                      </a:lnTo>
                      <a:lnTo>
                        <a:pt x="1920" y="258"/>
                      </a:lnTo>
                      <a:lnTo>
                        <a:pt x="1926" y="258"/>
                      </a:lnTo>
                      <a:lnTo>
                        <a:pt x="1932" y="258"/>
                      </a:lnTo>
                      <a:lnTo>
                        <a:pt x="1938" y="258"/>
                      </a:lnTo>
                      <a:lnTo>
                        <a:pt x="1944" y="258"/>
                      </a:lnTo>
                      <a:lnTo>
                        <a:pt x="1950" y="258"/>
                      </a:lnTo>
                      <a:lnTo>
                        <a:pt x="1956" y="258"/>
                      </a:lnTo>
                      <a:lnTo>
                        <a:pt x="1962" y="258"/>
                      </a:lnTo>
                      <a:lnTo>
                        <a:pt x="1968" y="258"/>
                      </a:lnTo>
                      <a:lnTo>
                        <a:pt x="1968" y="252"/>
                      </a:lnTo>
                      <a:lnTo>
                        <a:pt x="1974" y="252"/>
                      </a:lnTo>
                      <a:lnTo>
                        <a:pt x="1980" y="252"/>
                      </a:lnTo>
                      <a:lnTo>
                        <a:pt x="1986" y="252"/>
                      </a:lnTo>
                      <a:lnTo>
                        <a:pt x="1992" y="252"/>
                      </a:lnTo>
                      <a:lnTo>
                        <a:pt x="1998" y="252"/>
                      </a:lnTo>
                      <a:lnTo>
                        <a:pt x="2004" y="252"/>
                      </a:lnTo>
                      <a:lnTo>
                        <a:pt x="2010" y="252"/>
                      </a:lnTo>
                      <a:lnTo>
                        <a:pt x="2010" y="246"/>
                      </a:lnTo>
                      <a:lnTo>
                        <a:pt x="2016" y="246"/>
                      </a:lnTo>
                      <a:lnTo>
                        <a:pt x="2022" y="246"/>
                      </a:lnTo>
                      <a:lnTo>
                        <a:pt x="2028" y="246"/>
                      </a:lnTo>
                      <a:lnTo>
                        <a:pt x="2034" y="246"/>
                      </a:lnTo>
                      <a:lnTo>
                        <a:pt x="2034" y="240"/>
                      </a:lnTo>
                      <a:lnTo>
                        <a:pt x="2040" y="240"/>
                      </a:lnTo>
                      <a:lnTo>
                        <a:pt x="2046" y="240"/>
                      </a:lnTo>
                      <a:lnTo>
                        <a:pt x="2052" y="240"/>
                      </a:lnTo>
                      <a:lnTo>
                        <a:pt x="2052" y="234"/>
                      </a:lnTo>
                      <a:lnTo>
                        <a:pt x="2058" y="234"/>
                      </a:lnTo>
                      <a:lnTo>
                        <a:pt x="2064" y="234"/>
                      </a:lnTo>
                      <a:lnTo>
                        <a:pt x="2070" y="234"/>
                      </a:lnTo>
                      <a:lnTo>
                        <a:pt x="2070" y="228"/>
                      </a:lnTo>
                      <a:lnTo>
                        <a:pt x="2076" y="228"/>
                      </a:lnTo>
                      <a:lnTo>
                        <a:pt x="2082" y="228"/>
                      </a:lnTo>
                      <a:lnTo>
                        <a:pt x="2082" y="222"/>
                      </a:lnTo>
                      <a:lnTo>
                        <a:pt x="2088" y="222"/>
                      </a:lnTo>
                      <a:lnTo>
                        <a:pt x="2094" y="222"/>
                      </a:lnTo>
                      <a:lnTo>
                        <a:pt x="2100" y="222"/>
                      </a:lnTo>
                      <a:lnTo>
                        <a:pt x="2100" y="216"/>
                      </a:lnTo>
                      <a:lnTo>
                        <a:pt x="2106" y="216"/>
                      </a:lnTo>
                      <a:lnTo>
                        <a:pt x="2112" y="216"/>
                      </a:lnTo>
                      <a:lnTo>
                        <a:pt x="2112" y="210"/>
                      </a:lnTo>
                      <a:lnTo>
                        <a:pt x="2118" y="210"/>
                      </a:lnTo>
                      <a:lnTo>
                        <a:pt x="2124" y="204"/>
                      </a:lnTo>
                      <a:lnTo>
                        <a:pt x="2130" y="204"/>
                      </a:lnTo>
                      <a:lnTo>
                        <a:pt x="2130" y="198"/>
                      </a:lnTo>
                      <a:lnTo>
                        <a:pt x="2136" y="198"/>
                      </a:lnTo>
                      <a:lnTo>
                        <a:pt x="2142" y="198"/>
                      </a:lnTo>
                      <a:lnTo>
                        <a:pt x="2142" y="192"/>
                      </a:lnTo>
                      <a:lnTo>
                        <a:pt x="2148" y="192"/>
                      </a:lnTo>
                      <a:lnTo>
                        <a:pt x="2154" y="186"/>
                      </a:lnTo>
                      <a:lnTo>
                        <a:pt x="2160" y="186"/>
                      </a:lnTo>
                      <a:lnTo>
                        <a:pt x="2160" y="180"/>
                      </a:lnTo>
                      <a:lnTo>
                        <a:pt x="2166" y="180"/>
                      </a:lnTo>
                      <a:lnTo>
                        <a:pt x="2172" y="174"/>
                      </a:lnTo>
                      <a:lnTo>
                        <a:pt x="2178" y="174"/>
                      </a:lnTo>
                      <a:lnTo>
                        <a:pt x="2178" y="168"/>
                      </a:lnTo>
                      <a:lnTo>
                        <a:pt x="2184" y="168"/>
                      </a:lnTo>
                      <a:lnTo>
                        <a:pt x="2184" y="162"/>
                      </a:lnTo>
                      <a:lnTo>
                        <a:pt x="2190" y="162"/>
                      </a:lnTo>
                      <a:lnTo>
                        <a:pt x="2196" y="156"/>
                      </a:lnTo>
                      <a:lnTo>
                        <a:pt x="2202" y="156"/>
                      </a:lnTo>
                      <a:lnTo>
                        <a:pt x="2202" y="150"/>
                      </a:lnTo>
                      <a:lnTo>
                        <a:pt x="2208" y="150"/>
                      </a:lnTo>
                      <a:lnTo>
                        <a:pt x="2208" y="144"/>
                      </a:lnTo>
                      <a:lnTo>
                        <a:pt x="2214" y="144"/>
                      </a:lnTo>
                      <a:lnTo>
                        <a:pt x="2214" y="138"/>
                      </a:lnTo>
                      <a:lnTo>
                        <a:pt x="2220" y="138"/>
                      </a:lnTo>
                      <a:lnTo>
                        <a:pt x="2220" y="132"/>
                      </a:lnTo>
                      <a:lnTo>
                        <a:pt x="2226" y="132"/>
                      </a:lnTo>
                      <a:lnTo>
                        <a:pt x="2232" y="126"/>
                      </a:lnTo>
                      <a:lnTo>
                        <a:pt x="2238" y="126"/>
                      </a:lnTo>
                      <a:lnTo>
                        <a:pt x="2238" y="120"/>
                      </a:lnTo>
                      <a:lnTo>
                        <a:pt x="2244" y="120"/>
                      </a:lnTo>
                      <a:lnTo>
                        <a:pt x="2244" y="114"/>
                      </a:lnTo>
                      <a:lnTo>
                        <a:pt x="2250" y="114"/>
                      </a:lnTo>
                      <a:lnTo>
                        <a:pt x="2250" y="108"/>
                      </a:lnTo>
                      <a:lnTo>
                        <a:pt x="2256" y="108"/>
                      </a:lnTo>
                      <a:lnTo>
                        <a:pt x="2256" y="102"/>
                      </a:lnTo>
                      <a:lnTo>
                        <a:pt x="2262" y="102"/>
                      </a:lnTo>
                      <a:lnTo>
                        <a:pt x="2262" y="96"/>
                      </a:lnTo>
                      <a:lnTo>
                        <a:pt x="2268" y="96"/>
                      </a:lnTo>
                      <a:lnTo>
                        <a:pt x="2268" y="90"/>
                      </a:lnTo>
                      <a:lnTo>
                        <a:pt x="2274" y="90"/>
                      </a:lnTo>
                      <a:lnTo>
                        <a:pt x="2274" y="84"/>
                      </a:lnTo>
                      <a:lnTo>
                        <a:pt x="2280" y="84"/>
                      </a:lnTo>
                      <a:lnTo>
                        <a:pt x="2280" y="78"/>
                      </a:lnTo>
                      <a:lnTo>
                        <a:pt x="2286" y="78"/>
                      </a:lnTo>
                      <a:lnTo>
                        <a:pt x="2286" y="72"/>
                      </a:lnTo>
                      <a:lnTo>
                        <a:pt x="2292" y="72"/>
                      </a:lnTo>
                      <a:lnTo>
                        <a:pt x="2292" y="66"/>
                      </a:lnTo>
                      <a:lnTo>
                        <a:pt x="2298" y="66"/>
                      </a:lnTo>
                      <a:lnTo>
                        <a:pt x="2298" y="60"/>
                      </a:lnTo>
                      <a:lnTo>
                        <a:pt x="2304" y="54"/>
                      </a:lnTo>
                      <a:lnTo>
                        <a:pt x="2310" y="48"/>
                      </a:lnTo>
                      <a:lnTo>
                        <a:pt x="2310" y="42"/>
                      </a:lnTo>
                      <a:lnTo>
                        <a:pt x="2316" y="42"/>
                      </a:lnTo>
                      <a:lnTo>
                        <a:pt x="2316" y="36"/>
                      </a:lnTo>
                      <a:lnTo>
                        <a:pt x="2322" y="36"/>
                      </a:lnTo>
                      <a:lnTo>
                        <a:pt x="2322" y="30"/>
                      </a:lnTo>
                      <a:lnTo>
                        <a:pt x="2328" y="30"/>
                      </a:lnTo>
                      <a:lnTo>
                        <a:pt x="2328" y="24"/>
                      </a:lnTo>
                      <a:lnTo>
                        <a:pt x="2334" y="24"/>
                      </a:lnTo>
                      <a:lnTo>
                        <a:pt x="2340" y="24"/>
                      </a:lnTo>
                      <a:lnTo>
                        <a:pt x="2340" y="18"/>
                      </a:lnTo>
                      <a:lnTo>
                        <a:pt x="2346" y="18"/>
                      </a:lnTo>
                      <a:lnTo>
                        <a:pt x="2352" y="18"/>
                      </a:lnTo>
                      <a:lnTo>
                        <a:pt x="2358" y="18"/>
                      </a:lnTo>
                      <a:lnTo>
                        <a:pt x="2364" y="18"/>
                      </a:lnTo>
                      <a:lnTo>
                        <a:pt x="2370" y="18"/>
                      </a:lnTo>
                      <a:lnTo>
                        <a:pt x="2370" y="24"/>
                      </a:lnTo>
                      <a:lnTo>
                        <a:pt x="2376" y="24"/>
                      </a:lnTo>
                      <a:lnTo>
                        <a:pt x="2382" y="24"/>
                      </a:lnTo>
                      <a:lnTo>
                        <a:pt x="2382" y="30"/>
                      </a:lnTo>
                      <a:lnTo>
                        <a:pt x="2388" y="30"/>
                      </a:lnTo>
                      <a:lnTo>
                        <a:pt x="2388" y="36"/>
                      </a:lnTo>
                      <a:lnTo>
                        <a:pt x="2394" y="36"/>
                      </a:lnTo>
                      <a:lnTo>
                        <a:pt x="2394" y="42"/>
                      </a:lnTo>
                      <a:lnTo>
                        <a:pt x="2400" y="42"/>
                      </a:lnTo>
                      <a:lnTo>
                        <a:pt x="2400" y="48"/>
                      </a:lnTo>
                      <a:lnTo>
                        <a:pt x="2406" y="54"/>
                      </a:lnTo>
                      <a:lnTo>
                        <a:pt x="2406" y="60"/>
                      </a:lnTo>
                      <a:lnTo>
                        <a:pt x="2412" y="60"/>
                      </a:lnTo>
                      <a:lnTo>
                        <a:pt x="2412" y="66"/>
                      </a:lnTo>
                      <a:lnTo>
                        <a:pt x="2418" y="66"/>
                      </a:lnTo>
                      <a:lnTo>
                        <a:pt x="2418" y="72"/>
                      </a:lnTo>
                      <a:lnTo>
                        <a:pt x="2424" y="72"/>
                      </a:lnTo>
                      <a:lnTo>
                        <a:pt x="2424" y="78"/>
                      </a:lnTo>
                      <a:lnTo>
                        <a:pt x="2430" y="78"/>
                      </a:lnTo>
                      <a:lnTo>
                        <a:pt x="2430" y="84"/>
                      </a:lnTo>
                      <a:lnTo>
                        <a:pt x="2436" y="90"/>
                      </a:lnTo>
                      <a:lnTo>
                        <a:pt x="2436" y="96"/>
                      </a:lnTo>
                      <a:lnTo>
                        <a:pt x="2442" y="96"/>
                      </a:lnTo>
                      <a:lnTo>
                        <a:pt x="2442" y="102"/>
                      </a:lnTo>
                      <a:lnTo>
                        <a:pt x="2448" y="102"/>
                      </a:lnTo>
                      <a:lnTo>
                        <a:pt x="2448" y="108"/>
                      </a:lnTo>
                      <a:lnTo>
                        <a:pt x="2454" y="108"/>
                      </a:lnTo>
                      <a:lnTo>
                        <a:pt x="2454" y="114"/>
                      </a:lnTo>
                      <a:lnTo>
                        <a:pt x="2460" y="120"/>
                      </a:lnTo>
                      <a:lnTo>
                        <a:pt x="2460" y="126"/>
                      </a:lnTo>
                      <a:lnTo>
                        <a:pt x="2466" y="126"/>
                      </a:lnTo>
                      <a:lnTo>
                        <a:pt x="2466" y="132"/>
                      </a:lnTo>
                      <a:lnTo>
                        <a:pt x="2472" y="132"/>
                      </a:lnTo>
                      <a:lnTo>
                        <a:pt x="2472" y="138"/>
                      </a:lnTo>
                      <a:lnTo>
                        <a:pt x="2478" y="138"/>
                      </a:lnTo>
                      <a:lnTo>
                        <a:pt x="2478" y="144"/>
                      </a:lnTo>
                      <a:lnTo>
                        <a:pt x="2484" y="150"/>
                      </a:lnTo>
                      <a:lnTo>
                        <a:pt x="2484" y="156"/>
                      </a:lnTo>
                      <a:lnTo>
                        <a:pt x="2490" y="156"/>
                      </a:lnTo>
                      <a:lnTo>
                        <a:pt x="2490" y="162"/>
                      </a:lnTo>
                      <a:lnTo>
                        <a:pt x="2496" y="162"/>
                      </a:lnTo>
                      <a:lnTo>
                        <a:pt x="2496" y="168"/>
                      </a:lnTo>
                      <a:lnTo>
                        <a:pt x="2502" y="168"/>
                      </a:lnTo>
                      <a:lnTo>
                        <a:pt x="2502" y="174"/>
                      </a:lnTo>
                      <a:lnTo>
                        <a:pt x="2508" y="174"/>
                      </a:lnTo>
                      <a:lnTo>
                        <a:pt x="2508" y="180"/>
                      </a:lnTo>
                      <a:lnTo>
                        <a:pt x="2514" y="186"/>
                      </a:lnTo>
                      <a:lnTo>
                        <a:pt x="2514" y="192"/>
                      </a:lnTo>
                      <a:lnTo>
                        <a:pt x="2520" y="192"/>
                      </a:lnTo>
                      <a:lnTo>
                        <a:pt x="2520" y="198"/>
                      </a:lnTo>
                      <a:lnTo>
                        <a:pt x="2526" y="198"/>
                      </a:lnTo>
                      <a:lnTo>
                        <a:pt x="2526" y="204"/>
                      </a:lnTo>
                      <a:lnTo>
                        <a:pt x="2532" y="204"/>
                      </a:lnTo>
                      <a:lnTo>
                        <a:pt x="2532" y="210"/>
                      </a:lnTo>
                      <a:lnTo>
                        <a:pt x="2538" y="216"/>
                      </a:lnTo>
                      <a:lnTo>
                        <a:pt x="2538" y="222"/>
                      </a:lnTo>
                      <a:lnTo>
                        <a:pt x="2544" y="222"/>
                      </a:lnTo>
                      <a:lnTo>
                        <a:pt x="2544" y="228"/>
                      </a:lnTo>
                      <a:lnTo>
                        <a:pt x="2550" y="228"/>
                      </a:lnTo>
                      <a:lnTo>
                        <a:pt x="2550" y="234"/>
                      </a:lnTo>
                      <a:lnTo>
                        <a:pt x="2556" y="234"/>
                      </a:lnTo>
                      <a:lnTo>
                        <a:pt x="2556" y="240"/>
                      </a:lnTo>
                      <a:lnTo>
                        <a:pt x="2562" y="240"/>
                      </a:lnTo>
                      <a:lnTo>
                        <a:pt x="2568" y="240"/>
                      </a:lnTo>
                      <a:lnTo>
                        <a:pt x="2568" y="246"/>
                      </a:lnTo>
                      <a:lnTo>
                        <a:pt x="2574" y="246"/>
                      </a:lnTo>
                      <a:lnTo>
                        <a:pt x="2574" y="252"/>
                      </a:lnTo>
                      <a:lnTo>
                        <a:pt x="2580" y="252"/>
                      </a:lnTo>
                      <a:lnTo>
                        <a:pt x="2586" y="252"/>
                      </a:lnTo>
                      <a:lnTo>
                        <a:pt x="2586" y="258"/>
                      </a:lnTo>
                      <a:lnTo>
                        <a:pt x="2592" y="258"/>
                      </a:lnTo>
                      <a:lnTo>
                        <a:pt x="2598" y="258"/>
                      </a:lnTo>
                      <a:lnTo>
                        <a:pt x="2604" y="258"/>
                      </a:lnTo>
                      <a:lnTo>
                        <a:pt x="2610" y="258"/>
                      </a:lnTo>
                      <a:lnTo>
                        <a:pt x="2616" y="258"/>
                      </a:lnTo>
                      <a:lnTo>
                        <a:pt x="2622" y="258"/>
                      </a:lnTo>
                      <a:lnTo>
                        <a:pt x="2628" y="258"/>
                      </a:lnTo>
                      <a:lnTo>
                        <a:pt x="2634" y="258"/>
                      </a:lnTo>
                      <a:lnTo>
                        <a:pt x="2640" y="258"/>
                      </a:lnTo>
                      <a:lnTo>
                        <a:pt x="2646" y="258"/>
                      </a:lnTo>
                      <a:lnTo>
                        <a:pt x="2652" y="258"/>
                      </a:lnTo>
                      <a:lnTo>
                        <a:pt x="2658" y="258"/>
                      </a:lnTo>
                      <a:lnTo>
                        <a:pt x="2664" y="258"/>
                      </a:lnTo>
                      <a:lnTo>
                        <a:pt x="2670" y="258"/>
                      </a:lnTo>
                      <a:lnTo>
                        <a:pt x="2676" y="258"/>
                      </a:lnTo>
                      <a:lnTo>
                        <a:pt x="2676" y="252"/>
                      </a:lnTo>
                      <a:lnTo>
                        <a:pt x="2682" y="252"/>
                      </a:lnTo>
                      <a:lnTo>
                        <a:pt x="2688" y="252"/>
                      </a:lnTo>
                      <a:lnTo>
                        <a:pt x="2694" y="252"/>
                      </a:lnTo>
                      <a:lnTo>
                        <a:pt x="2700" y="252"/>
                      </a:lnTo>
                      <a:lnTo>
                        <a:pt x="2700" y="246"/>
                      </a:lnTo>
                      <a:lnTo>
                        <a:pt x="2706" y="246"/>
                      </a:lnTo>
                      <a:lnTo>
                        <a:pt x="2712" y="246"/>
                      </a:lnTo>
                      <a:lnTo>
                        <a:pt x="2718" y="246"/>
                      </a:lnTo>
                      <a:lnTo>
                        <a:pt x="2724" y="246"/>
                      </a:lnTo>
                      <a:lnTo>
                        <a:pt x="2724" y="240"/>
                      </a:lnTo>
                      <a:lnTo>
                        <a:pt x="2730" y="240"/>
                      </a:lnTo>
                      <a:lnTo>
                        <a:pt x="2736" y="240"/>
                      </a:lnTo>
                      <a:lnTo>
                        <a:pt x="2736" y="234"/>
                      </a:lnTo>
                      <a:lnTo>
                        <a:pt x="2742" y="234"/>
                      </a:lnTo>
                      <a:lnTo>
                        <a:pt x="2748" y="234"/>
                      </a:lnTo>
                      <a:lnTo>
                        <a:pt x="2754" y="234"/>
                      </a:lnTo>
                      <a:lnTo>
                        <a:pt x="2754" y="228"/>
                      </a:lnTo>
                      <a:lnTo>
                        <a:pt x="2760" y="228"/>
                      </a:lnTo>
                      <a:lnTo>
                        <a:pt x="2766" y="228"/>
                      </a:lnTo>
                      <a:lnTo>
                        <a:pt x="2766" y="222"/>
                      </a:lnTo>
                      <a:lnTo>
                        <a:pt x="2772" y="222"/>
                      </a:lnTo>
                      <a:lnTo>
                        <a:pt x="2778" y="222"/>
                      </a:lnTo>
                      <a:lnTo>
                        <a:pt x="2778" y="216"/>
                      </a:lnTo>
                      <a:lnTo>
                        <a:pt x="2784" y="216"/>
                      </a:lnTo>
                      <a:lnTo>
                        <a:pt x="2790" y="216"/>
                      </a:lnTo>
                      <a:lnTo>
                        <a:pt x="2790" y="210"/>
                      </a:lnTo>
                      <a:lnTo>
                        <a:pt x="2796" y="210"/>
                      </a:lnTo>
                      <a:lnTo>
                        <a:pt x="2802" y="210"/>
                      </a:lnTo>
                      <a:lnTo>
                        <a:pt x="2802" y="204"/>
                      </a:lnTo>
                      <a:lnTo>
                        <a:pt x="2808" y="204"/>
                      </a:lnTo>
                      <a:lnTo>
                        <a:pt x="2814" y="204"/>
                      </a:lnTo>
                      <a:lnTo>
                        <a:pt x="2814" y="198"/>
                      </a:lnTo>
                      <a:lnTo>
                        <a:pt x="2820" y="198"/>
                      </a:lnTo>
                      <a:lnTo>
                        <a:pt x="2820" y="192"/>
                      </a:lnTo>
                      <a:lnTo>
                        <a:pt x="2826" y="192"/>
                      </a:lnTo>
                      <a:lnTo>
                        <a:pt x="2832" y="192"/>
                      </a:lnTo>
                      <a:lnTo>
                        <a:pt x="2832" y="186"/>
                      </a:lnTo>
                      <a:lnTo>
                        <a:pt x="2838" y="186"/>
                      </a:lnTo>
                      <a:lnTo>
                        <a:pt x="2838" y="180"/>
                      </a:lnTo>
                      <a:lnTo>
                        <a:pt x="2844" y="180"/>
                      </a:lnTo>
                      <a:lnTo>
                        <a:pt x="2850" y="180"/>
                      </a:lnTo>
                      <a:lnTo>
                        <a:pt x="2850" y="174"/>
                      </a:lnTo>
                      <a:lnTo>
                        <a:pt x="2856" y="174"/>
                      </a:lnTo>
                      <a:lnTo>
                        <a:pt x="2856" y="168"/>
                      </a:lnTo>
                      <a:lnTo>
                        <a:pt x="2862" y="168"/>
                      </a:lnTo>
                      <a:lnTo>
                        <a:pt x="2868" y="162"/>
                      </a:lnTo>
                      <a:lnTo>
                        <a:pt x="2874" y="162"/>
                      </a:lnTo>
                      <a:lnTo>
                        <a:pt x="2874" y="156"/>
                      </a:lnTo>
                      <a:lnTo>
                        <a:pt x="2880" y="156"/>
                      </a:lnTo>
                      <a:lnTo>
                        <a:pt x="2880" y="150"/>
                      </a:lnTo>
                      <a:lnTo>
                        <a:pt x="2886" y="150"/>
                      </a:lnTo>
                      <a:lnTo>
                        <a:pt x="2886" y="144"/>
                      </a:lnTo>
                      <a:lnTo>
                        <a:pt x="2892" y="144"/>
                      </a:lnTo>
                      <a:lnTo>
                        <a:pt x="2892" y="138"/>
                      </a:lnTo>
                      <a:lnTo>
                        <a:pt x="2898" y="138"/>
                      </a:lnTo>
                      <a:lnTo>
                        <a:pt x="2904" y="132"/>
                      </a:lnTo>
                      <a:lnTo>
                        <a:pt x="2910" y="132"/>
                      </a:lnTo>
                      <a:lnTo>
                        <a:pt x="2910" y="126"/>
                      </a:lnTo>
                      <a:lnTo>
                        <a:pt x="2916" y="126"/>
                      </a:lnTo>
                      <a:lnTo>
                        <a:pt x="2916" y="120"/>
                      </a:lnTo>
                      <a:lnTo>
                        <a:pt x="2922" y="120"/>
                      </a:lnTo>
                      <a:lnTo>
                        <a:pt x="2922" y="114"/>
                      </a:lnTo>
                      <a:lnTo>
                        <a:pt x="2928" y="114"/>
                      </a:lnTo>
                      <a:lnTo>
                        <a:pt x="2928" y="108"/>
                      </a:lnTo>
                      <a:lnTo>
                        <a:pt x="2934" y="108"/>
                      </a:lnTo>
                      <a:lnTo>
                        <a:pt x="2934" y="102"/>
                      </a:lnTo>
                      <a:lnTo>
                        <a:pt x="2940" y="102"/>
                      </a:lnTo>
                      <a:lnTo>
                        <a:pt x="2940" y="96"/>
                      </a:lnTo>
                      <a:lnTo>
                        <a:pt x="2946" y="96"/>
                      </a:lnTo>
                      <a:lnTo>
                        <a:pt x="2946" y="90"/>
                      </a:lnTo>
                      <a:lnTo>
                        <a:pt x="2952" y="90"/>
                      </a:lnTo>
                      <a:lnTo>
                        <a:pt x="2952" y="84"/>
                      </a:lnTo>
                      <a:lnTo>
                        <a:pt x="2958" y="84"/>
                      </a:lnTo>
                      <a:lnTo>
                        <a:pt x="2958" y="78"/>
                      </a:lnTo>
                      <a:lnTo>
                        <a:pt x="2964" y="78"/>
                      </a:lnTo>
                      <a:lnTo>
                        <a:pt x="2964" y="72"/>
                      </a:lnTo>
                      <a:lnTo>
                        <a:pt x="2970" y="72"/>
                      </a:lnTo>
                      <a:lnTo>
                        <a:pt x="2970" y="66"/>
                      </a:lnTo>
                      <a:lnTo>
                        <a:pt x="2976" y="66"/>
                      </a:lnTo>
                      <a:lnTo>
                        <a:pt x="2976" y="60"/>
                      </a:lnTo>
                      <a:lnTo>
                        <a:pt x="2982" y="54"/>
                      </a:lnTo>
                      <a:lnTo>
                        <a:pt x="2982" y="48"/>
                      </a:lnTo>
                      <a:lnTo>
                        <a:pt x="2988" y="48"/>
                      </a:lnTo>
                      <a:lnTo>
                        <a:pt x="2988" y="42"/>
                      </a:lnTo>
                      <a:lnTo>
                        <a:pt x="2994" y="42"/>
                      </a:lnTo>
                      <a:lnTo>
                        <a:pt x="2994" y="36"/>
                      </a:lnTo>
                      <a:lnTo>
                        <a:pt x="3000" y="36"/>
                      </a:lnTo>
                      <a:lnTo>
                        <a:pt x="3000" y="30"/>
                      </a:lnTo>
                      <a:lnTo>
                        <a:pt x="3006" y="30"/>
                      </a:lnTo>
                      <a:lnTo>
                        <a:pt x="3006" y="24"/>
                      </a:lnTo>
                      <a:lnTo>
                        <a:pt x="3012" y="24"/>
                      </a:lnTo>
                      <a:lnTo>
                        <a:pt x="3012" y="18"/>
                      </a:lnTo>
                      <a:lnTo>
                        <a:pt x="3018" y="18"/>
                      </a:lnTo>
                      <a:lnTo>
                        <a:pt x="3024" y="18"/>
                      </a:lnTo>
                      <a:lnTo>
                        <a:pt x="3024" y="12"/>
                      </a:lnTo>
                      <a:lnTo>
                        <a:pt x="3030" y="12"/>
                      </a:lnTo>
                      <a:lnTo>
                        <a:pt x="3036" y="12"/>
                      </a:lnTo>
                      <a:lnTo>
                        <a:pt x="3042" y="12"/>
                      </a:lnTo>
                      <a:lnTo>
                        <a:pt x="3048" y="12"/>
                      </a:lnTo>
                      <a:lnTo>
                        <a:pt x="3048" y="18"/>
                      </a:lnTo>
                      <a:lnTo>
                        <a:pt x="3054" y="18"/>
                      </a:lnTo>
                      <a:lnTo>
                        <a:pt x="3060" y="18"/>
                      </a:lnTo>
                      <a:lnTo>
                        <a:pt x="3060" y="24"/>
                      </a:lnTo>
                      <a:lnTo>
                        <a:pt x="3066" y="24"/>
                      </a:lnTo>
                      <a:lnTo>
                        <a:pt x="3066" y="30"/>
                      </a:lnTo>
                      <a:lnTo>
                        <a:pt x="3072" y="30"/>
                      </a:lnTo>
                      <a:lnTo>
                        <a:pt x="3072" y="36"/>
                      </a:lnTo>
                      <a:lnTo>
                        <a:pt x="3078" y="36"/>
                      </a:lnTo>
                      <a:lnTo>
                        <a:pt x="3078" y="42"/>
                      </a:lnTo>
                      <a:lnTo>
                        <a:pt x="3084" y="42"/>
                      </a:lnTo>
                      <a:lnTo>
                        <a:pt x="3084" y="48"/>
                      </a:lnTo>
                      <a:lnTo>
                        <a:pt x="3090" y="48"/>
                      </a:lnTo>
                      <a:lnTo>
                        <a:pt x="3090" y="54"/>
                      </a:lnTo>
                      <a:lnTo>
                        <a:pt x="3096" y="60"/>
                      </a:lnTo>
                      <a:lnTo>
                        <a:pt x="3096" y="66"/>
                      </a:lnTo>
                      <a:lnTo>
                        <a:pt x="3102" y="66"/>
                      </a:lnTo>
                      <a:lnTo>
                        <a:pt x="3102" y="72"/>
                      </a:lnTo>
                      <a:lnTo>
                        <a:pt x="3108" y="72"/>
                      </a:lnTo>
                      <a:lnTo>
                        <a:pt x="3108" y="78"/>
                      </a:lnTo>
                      <a:lnTo>
                        <a:pt x="3114" y="78"/>
                      </a:lnTo>
                      <a:lnTo>
                        <a:pt x="3114" y="84"/>
                      </a:lnTo>
                      <a:lnTo>
                        <a:pt x="3120" y="84"/>
                      </a:lnTo>
                      <a:lnTo>
                        <a:pt x="3120" y="90"/>
                      </a:lnTo>
                      <a:lnTo>
                        <a:pt x="3126" y="96"/>
                      </a:lnTo>
                      <a:lnTo>
                        <a:pt x="3126" y="102"/>
                      </a:lnTo>
                      <a:lnTo>
                        <a:pt x="3132" y="102"/>
                      </a:lnTo>
                      <a:lnTo>
                        <a:pt x="3132" y="108"/>
                      </a:lnTo>
                      <a:lnTo>
                        <a:pt x="3138" y="108"/>
                      </a:lnTo>
                      <a:lnTo>
                        <a:pt x="3138" y="114"/>
                      </a:lnTo>
                      <a:lnTo>
                        <a:pt x="3144" y="114"/>
                      </a:lnTo>
                      <a:lnTo>
                        <a:pt x="3144" y="120"/>
                      </a:lnTo>
                      <a:lnTo>
                        <a:pt x="3150" y="126"/>
                      </a:lnTo>
                      <a:lnTo>
                        <a:pt x="3150" y="132"/>
                      </a:lnTo>
                      <a:lnTo>
                        <a:pt x="3156" y="132"/>
                      </a:lnTo>
                      <a:lnTo>
                        <a:pt x="3156" y="138"/>
                      </a:lnTo>
                      <a:lnTo>
                        <a:pt x="3162" y="138"/>
                      </a:lnTo>
                      <a:lnTo>
                        <a:pt x="3162" y="144"/>
                      </a:lnTo>
                      <a:lnTo>
                        <a:pt x="3168" y="144"/>
                      </a:lnTo>
                      <a:lnTo>
                        <a:pt x="3168" y="150"/>
                      </a:lnTo>
                      <a:lnTo>
                        <a:pt x="3174" y="156"/>
                      </a:lnTo>
                      <a:lnTo>
                        <a:pt x="3174" y="162"/>
                      </a:lnTo>
                      <a:lnTo>
                        <a:pt x="3180" y="162"/>
                      </a:lnTo>
                      <a:lnTo>
                        <a:pt x="3180" y="168"/>
                      </a:lnTo>
                      <a:lnTo>
                        <a:pt x="3186" y="168"/>
                      </a:lnTo>
                      <a:lnTo>
                        <a:pt x="3186" y="174"/>
                      </a:lnTo>
                      <a:lnTo>
                        <a:pt x="3192" y="174"/>
                      </a:lnTo>
                      <a:lnTo>
                        <a:pt x="3192" y="180"/>
                      </a:lnTo>
                      <a:lnTo>
                        <a:pt x="3198" y="180"/>
                      </a:lnTo>
                      <a:lnTo>
                        <a:pt x="3198" y="186"/>
                      </a:lnTo>
                      <a:lnTo>
                        <a:pt x="3198" y="192"/>
                      </a:lnTo>
                      <a:lnTo>
                        <a:pt x="3204" y="192"/>
                      </a:lnTo>
                      <a:lnTo>
                        <a:pt x="3204" y="198"/>
                      </a:lnTo>
                      <a:lnTo>
                        <a:pt x="3210" y="198"/>
                      </a:lnTo>
                      <a:lnTo>
                        <a:pt x="3210" y="204"/>
                      </a:lnTo>
                      <a:lnTo>
                        <a:pt x="3216" y="204"/>
                      </a:lnTo>
                      <a:lnTo>
                        <a:pt x="3216" y="210"/>
                      </a:lnTo>
                      <a:lnTo>
                        <a:pt x="3222" y="210"/>
                      </a:lnTo>
                      <a:lnTo>
                        <a:pt x="3222" y="216"/>
                      </a:lnTo>
                      <a:lnTo>
                        <a:pt x="3228" y="216"/>
                      </a:lnTo>
                      <a:lnTo>
                        <a:pt x="3228" y="222"/>
                      </a:lnTo>
                      <a:lnTo>
                        <a:pt x="3234" y="228"/>
                      </a:lnTo>
                      <a:lnTo>
                        <a:pt x="3240" y="228"/>
                      </a:lnTo>
                      <a:lnTo>
                        <a:pt x="3240" y="234"/>
                      </a:lnTo>
                      <a:lnTo>
                        <a:pt x="3246" y="234"/>
                      </a:lnTo>
                      <a:lnTo>
                        <a:pt x="3246" y="240"/>
                      </a:lnTo>
                      <a:lnTo>
                        <a:pt x="3252" y="240"/>
                      </a:lnTo>
                      <a:lnTo>
                        <a:pt x="3252" y="246"/>
                      </a:lnTo>
                      <a:lnTo>
                        <a:pt x="3258" y="246"/>
                      </a:lnTo>
                      <a:lnTo>
                        <a:pt x="3264" y="246"/>
                      </a:lnTo>
                      <a:lnTo>
                        <a:pt x="3270" y="252"/>
                      </a:lnTo>
                      <a:lnTo>
                        <a:pt x="3276" y="252"/>
                      </a:lnTo>
                      <a:lnTo>
                        <a:pt x="3282" y="252"/>
                      </a:lnTo>
                      <a:lnTo>
                        <a:pt x="3288" y="252"/>
                      </a:lnTo>
                      <a:lnTo>
                        <a:pt x="3294" y="252"/>
                      </a:lnTo>
                      <a:lnTo>
                        <a:pt x="3300" y="252"/>
                      </a:lnTo>
                      <a:lnTo>
                        <a:pt x="3306" y="252"/>
                      </a:lnTo>
                      <a:lnTo>
                        <a:pt x="3312" y="252"/>
                      </a:lnTo>
                      <a:lnTo>
                        <a:pt x="3318" y="252"/>
                      </a:lnTo>
                      <a:lnTo>
                        <a:pt x="3324" y="252"/>
                      </a:lnTo>
                      <a:lnTo>
                        <a:pt x="3330" y="252"/>
                      </a:lnTo>
                      <a:lnTo>
                        <a:pt x="3336" y="252"/>
                      </a:lnTo>
                      <a:lnTo>
                        <a:pt x="3342" y="252"/>
                      </a:lnTo>
                      <a:lnTo>
                        <a:pt x="3348" y="252"/>
                      </a:lnTo>
                      <a:lnTo>
                        <a:pt x="3354" y="246"/>
                      </a:lnTo>
                      <a:lnTo>
                        <a:pt x="3360" y="246"/>
                      </a:lnTo>
                      <a:lnTo>
                        <a:pt x="3366" y="246"/>
                      </a:lnTo>
                      <a:lnTo>
                        <a:pt x="3372" y="246"/>
                      </a:lnTo>
                      <a:lnTo>
                        <a:pt x="3378" y="246"/>
                      </a:lnTo>
                      <a:lnTo>
                        <a:pt x="3378" y="240"/>
                      </a:lnTo>
                      <a:lnTo>
                        <a:pt x="3384" y="240"/>
                      </a:lnTo>
                      <a:lnTo>
                        <a:pt x="3390" y="240"/>
                      </a:lnTo>
                      <a:lnTo>
                        <a:pt x="3396" y="240"/>
                      </a:lnTo>
                      <a:lnTo>
                        <a:pt x="3396" y="234"/>
                      </a:lnTo>
                      <a:lnTo>
                        <a:pt x="3402" y="234"/>
                      </a:lnTo>
                      <a:lnTo>
                        <a:pt x="3408" y="234"/>
                      </a:lnTo>
                      <a:lnTo>
                        <a:pt x="3414" y="234"/>
                      </a:lnTo>
                      <a:lnTo>
                        <a:pt x="3414" y="228"/>
                      </a:lnTo>
                      <a:lnTo>
                        <a:pt x="3420" y="228"/>
                      </a:lnTo>
                      <a:lnTo>
                        <a:pt x="3426" y="228"/>
                      </a:lnTo>
                      <a:lnTo>
                        <a:pt x="3432" y="222"/>
                      </a:lnTo>
                      <a:lnTo>
                        <a:pt x="3438" y="222"/>
                      </a:lnTo>
                      <a:lnTo>
                        <a:pt x="3444" y="222"/>
                      </a:lnTo>
                      <a:lnTo>
                        <a:pt x="3444" y="216"/>
                      </a:lnTo>
                      <a:lnTo>
                        <a:pt x="3450" y="216"/>
                      </a:lnTo>
                      <a:lnTo>
                        <a:pt x="3456" y="216"/>
                      </a:lnTo>
                      <a:lnTo>
                        <a:pt x="3456" y="210"/>
                      </a:lnTo>
                      <a:lnTo>
                        <a:pt x="3462" y="210"/>
                      </a:lnTo>
                      <a:lnTo>
                        <a:pt x="3468" y="210"/>
                      </a:lnTo>
                      <a:lnTo>
                        <a:pt x="3468" y="204"/>
                      </a:lnTo>
                      <a:lnTo>
                        <a:pt x="3474" y="204"/>
                      </a:lnTo>
                      <a:lnTo>
                        <a:pt x="3480" y="198"/>
                      </a:lnTo>
                      <a:lnTo>
                        <a:pt x="3486" y="198"/>
                      </a:lnTo>
                      <a:lnTo>
                        <a:pt x="3486" y="192"/>
                      </a:lnTo>
                      <a:lnTo>
                        <a:pt x="3492" y="192"/>
                      </a:lnTo>
                      <a:lnTo>
                        <a:pt x="3498" y="192"/>
                      </a:lnTo>
                      <a:lnTo>
                        <a:pt x="3498" y="186"/>
                      </a:lnTo>
                      <a:lnTo>
                        <a:pt x="3504" y="186"/>
                      </a:lnTo>
                      <a:lnTo>
                        <a:pt x="3504" y="180"/>
                      </a:lnTo>
                      <a:lnTo>
                        <a:pt x="3510" y="180"/>
                      </a:lnTo>
                      <a:lnTo>
                        <a:pt x="3516" y="180"/>
                      </a:lnTo>
                      <a:lnTo>
                        <a:pt x="3516" y="174"/>
                      </a:lnTo>
                      <a:lnTo>
                        <a:pt x="3522" y="174"/>
                      </a:lnTo>
                      <a:lnTo>
                        <a:pt x="3522" y="168"/>
                      </a:lnTo>
                      <a:lnTo>
                        <a:pt x="3528" y="168"/>
                      </a:lnTo>
                      <a:lnTo>
                        <a:pt x="3534" y="162"/>
                      </a:lnTo>
                      <a:lnTo>
                        <a:pt x="3540" y="162"/>
                      </a:lnTo>
                      <a:lnTo>
                        <a:pt x="3540" y="156"/>
                      </a:lnTo>
                      <a:lnTo>
                        <a:pt x="3546" y="156"/>
                      </a:lnTo>
                      <a:lnTo>
                        <a:pt x="3546" y="150"/>
                      </a:lnTo>
                      <a:lnTo>
                        <a:pt x="3552" y="150"/>
                      </a:lnTo>
                      <a:lnTo>
                        <a:pt x="3558" y="144"/>
                      </a:lnTo>
                      <a:lnTo>
                        <a:pt x="3564" y="144"/>
                      </a:lnTo>
                      <a:lnTo>
                        <a:pt x="3564" y="138"/>
                      </a:lnTo>
                      <a:lnTo>
                        <a:pt x="3570" y="138"/>
                      </a:lnTo>
                      <a:lnTo>
                        <a:pt x="3570" y="132"/>
                      </a:lnTo>
                      <a:lnTo>
                        <a:pt x="3576" y="132"/>
                      </a:lnTo>
                      <a:lnTo>
                        <a:pt x="3576" y="126"/>
                      </a:lnTo>
                      <a:lnTo>
                        <a:pt x="3582" y="126"/>
                      </a:lnTo>
                      <a:lnTo>
                        <a:pt x="3582" y="120"/>
                      </a:lnTo>
                      <a:lnTo>
                        <a:pt x="3588" y="120"/>
                      </a:lnTo>
                      <a:lnTo>
                        <a:pt x="3588" y="114"/>
                      </a:lnTo>
                      <a:lnTo>
                        <a:pt x="3594" y="114"/>
                      </a:lnTo>
                      <a:lnTo>
                        <a:pt x="3594" y="108"/>
                      </a:lnTo>
                      <a:lnTo>
                        <a:pt x="3600" y="108"/>
                      </a:lnTo>
                      <a:lnTo>
                        <a:pt x="3600" y="102"/>
                      </a:lnTo>
                      <a:lnTo>
                        <a:pt x="3606" y="102"/>
                      </a:lnTo>
                      <a:lnTo>
                        <a:pt x="3606" y="96"/>
                      </a:lnTo>
                      <a:lnTo>
                        <a:pt x="3612" y="96"/>
                      </a:lnTo>
                      <a:lnTo>
                        <a:pt x="3612" y="90"/>
                      </a:lnTo>
                      <a:lnTo>
                        <a:pt x="3618" y="90"/>
                      </a:lnTo>
                      <a:lnTo>
                        <a:pt x="3618" y="84"/>
                      </a:lnTo>
                      <a:lnTo>
                        <a:pt x="3624" y="84"/>
                      </a:lnTo>
                      <a:lnTo>
                        <a:pt x="3624" y="78"/>
                      </a:lnTo>
                      <a:lnTo>
                        <a:pt x="3630" y="78"/>
                      </a:lnTo>
                      <a:lnTo>
                        <a:pt x="3630" y="72"/>
                      </a:lnTo>
                      <a:lnTo>
                        <a:pt x="3636" y="72"/>
                      </a:lnTo>
                      <a:lnTo>
                        <a:pt x="3636" y="66"/>
                      </a:lnTo>
                      <a:lnTo>
                        <a:pt x="3642" y="66"/>
                      </a:lnTo>
                      <a:lnTo>
                        <a:pt x="3642" y="60"/>
                      </a:lnTo>
                      <a:lnTo>
                        <a:pt x="3648" y="60"/>
                      </a:lnTo>
                      <a:lnTo>
                        <a:pt x="3648" y="54"/>
                      </a:lnTo>
                      <a:lnTo>
                        <a:pt x="3654" y="54"/>
                      </a:lnTo>
                      <a:lnTo>
                        <a:pt x="3654" y="48"/>
                      </a:lnTo>
                      <a:lnTo>
                        <a:pt x="3660" y="48"/>
                      </a:lnTo>
                      <a:lnTo>
                        <a:pt x="3660" y="42"/>
                      </a:lnTo>
                      <a:lnTo>
                        <a:pt x="3666" y="42"/>
                      </a:lnTo>
                      <a:lnTo>
                        <a:pt x="3666" y="36"/>
                      </a:lnTo>
                      <a:lnTo>
                        <a:pt x="3672" y="30"/>
                      </a:lnTo>
                      <a:lnTo>
                        <a:pt x="3678" y="24"/>
                      </a:lnTo>
                      <a:lnTo>
                        <a:pt x="3678" y="18"/>
                      </a:lnTo>
                      <a:lnTo>
                        <a:pt x="3684" y="18"/>
                      </a:lnTo>
                      <a:lnTo>
                        <a:pt x="3684" y="12"/>
                      </a:lnTo>
                      <a:lnTo>
                        <a:pt x="3690" y="12"/>
                      </a:lnTo>
                      <a:lnTo>
                        <a:pt x="3690" y="6"/>
                      </a:lnTo>
                      <a:lnTo>
                        <a:pt x="3696" y="6"/>
                      </a:lnTo>
                      <a:lnTo>
                        <a:pt x="3702" y="6"/>
                      </a:lnTo>
                      <a:lnTo>
                        <a:pt x="3702" y="0"/>
                      </a:lnTo>
                      <a:lnTo>
                        <a:pt x="3708" y="0"/>
                      </a:lnTo>
                      <a:lnTo>
                        <a:pt x="3714" y="0"/>
                      </a:lnTo>
                      <a:lnTo>
                        <a:pt x="3720" y="0"/>
                      </a:lnTo>
                      <a:lnTo>
                        <a:pt x="3726" y="0"/>
                      </a:lnTo>
                      <a:lnTo>
                        <a:pt x="3732" y="0"/>
                      </a:lnTo>
                      <a:lnTo>
                        <a:pt x="3732" y="6"/>
                      </a:lnTo>
                      <a:lnTo>
                        <a:pt x="3738" y="6"/>
                      </a:lnTo>
                      <a:lnTo>
                        <a:pt x="3744" y="6"/>
                      </a:lnTo>
                      <a:lnTo>
                        <a:pt x="3744" y="12"/>
                      </a:lnTo>
                      <a:lnTo>
                        <a:pt x="3750" y="12"/>
                      </a:lnTo>
                      <a:lnTo>
                        <a:pt x="3750" y="18"/>
                      </a:lnTo>
                      <a:lnTo>
                        <a:pt x="3756" y="18"/>
                      </a:lnTo>
                      <a:lnTo>
                        <a:pt x="3756" y="24"/>
                      </a:lnTo>
                      <a:lnTo>
                        <a:pt x="3762" y="24"/>
                      </a:lnTo>
                      <a:lnTo>
                        <a:pt x="3762" y="30"/>
                      </a:lnTo>
                      <a:lnTo>
                        <a:pt x="3768" y="30"/>
                      </a:lnTo>
                      <a:lnTo>
                        <a:pt x="3768" y="36"/>
                      </a:lnTo>
                      <a:lnTo>
                        <a:pt x="3768" y="42"/>
                      </a:lnTo>
                      <a:lnTo>
                        <a:pt x="3774" y="42"/>
                      </a:lnTo>
                      <a:lnTo>
                        <a:pt x="3774" y="48"/>
                      </a:lnTo>
                      <a:lnTo>
                        <a:pt x="3780" y="48"/>
                      </a:lnTo>
                      <a:lnTo>
                        <a:pt x="3780" y="54"/>
                      </a:lnTo>
                      <a:lnTo>
                        <a:pt x="3786" y="54"/>
                      </a:lnTo>
                      <a:lnTo>
                        <a:pt x="3786" y="60"/>
                      </a:lnTo>
                      <a:lnTo>
                        <a:pt x="3792" y="66"/>
                      </a:lnTo>
                      <a:lnTo>
                        <a:pt x="3792" y="72"/>
                      </a:lnTo>
                      <a:lnTo>
                        <a:pt x="3798" y="72"/>
                      </a:lnTo>
                      <a:lnTo>
                        <a:pt x="3798" y="78"/>
                      </a:lnTo>
                      <a:lnTo>
                        <a:pt x="3804" y="78"/>
                      </a:lnTo>
                      <a:lnTo>
                        <a:pt x="3804" y="84"/>
                      </a:lnTo>
                      <a:lnTo>
                        <a:pt x="3810" y="90"/>
                      </a:lnTo>
                      <a:lnTo>
                        <a:pt x="3810" y="96"/>
                      </a:lnTo>
                      <a:lnTo>
                        <a:pt x="3816" y="96"/>
                      </a:lnTo>
                      <a:lnTo>
                        <a:pt x="3816" y="102"/>
                      </a:lnTo>
                      <a:lnTo>
                        <a:pt x="3822" y="102"/>
                      </a:lnTo>
                      <a:lnTo>
                        <a:pt x="3822" y="108"/>
                      </a:lnTo>
                      <a:lnTo>
                        <a:pt x="3828" y="108"/>
                      </a:lnTo>
                      <a:lnTo>
                        <a:pt x="3828" y="114"/>
                      </a:lnTo>
                      <a:lnTo>
                        <a:pt x="3834" y="120"/>
                      </a:lnTo>
                      <a:lnTo>
                        <a:pt x="3834" y="126"/>
                      </a:lnTo>
                      <a:lnTo>
                        <a:pt x="3840" y="126"/>
                      </a:lnTo>
                      <a:lnTo>
                        <a:pt x="3840" y="132"/>
                      </a:lnTo>
                      <a:lnTo>
                        <a:pt x="3846" y="132"/>
                      </a:lnTo>
                      <a:lnTo>
                        <a:pt x="3846" y="138"/>
                      </a:lnTo>
                      <a:lnTo>
                        <a:pt x="3852" y="144"/>
                      </a:lnTo>
                      <a:lnTo>
                        <a:pt x="3852" y="150"/>
                      </a:lnTo>
                      <a:lnTo>
                        <a:pt x="3858" y="150"/>
                      </a:lnTo>
                      <a:lnTo>
                        <a:pt x="3858" y="156"/>
                      </a:lnTo>
                      <a:lnTo>
                        <a:pt x="3864" y="156"/>
                      </a:lnTo>
                      <a:lnTo>
                        <a:pt x="3864" y="162"/>
                      </a:lnTo>
                      <a:lnTo>
                        <a:pt x="3870" y="162"/>
                      </a:lnTo>
                      <a:lnTo>
                        <a:pt x="3870" y="168"/>
                      </a:lnTo>
                      <a:lnTo>
                        <a:pt x="3876" y="174"/>
                      </a:lnTo>
                      <a:lnTo>
                        <a:pt x="3876" y="180"/>
                      </a:lnTo>
                      <a:lnTo>
                        <a:pt x="3882" y="180"/>
                      </a:lnTo>
                      <a:lnTo>
                        <a:pt x="3882" y="186"/>
                      </a:lnTo>
                      <a:lnTo>
                        <a:pt x="3888" y="186"/>
                      </a:lnTo>
                      <a:lnTo>
                        <a:pt x="3888" y="192"/>
                      </a:lnTo>
                      <a:lnTo>
                        <a:pt x="3894" y="192"/>
                      </a:lnTo>
                      <a:lnTo>
                        <a:pt x="3894" y="198"/>
                      </a:lnTo>
                      <a:lnTo>
                        <a:pt x="3900" y="204"/>
                      </a:lnTo>
                      <a:lnTo>
                        <a:pt x="3900" y="210"/>
                      </a:lnTo>
                      <a:lnTo>
                        <a:pt x="3906" y="210"/>
                      </a:lnTo>
                      <a:lnTo>
                        <a:pt x="3906" y="216"/>
                      </a:lnTo>
                      <a:lnTo>
                        <a:pt x="3912" y="216"/>
                      </a:lnTo>
                      <a:lnTo>
                        <a:pt x="3912" y="222"/>
                      </a:lnTo>
                      <a:lnTo>
                        <a:pt x="3918" y="222"/>
                      </a:lnTo>
                      <a:lnTo>
                        <a:pt x="3918" y="228"/>
                      </a:lnTo>
                      <a:lnTo>
                        <a:pt x="3924" y="228"/>
                      </a:lnTo>
                      <a:lnTo>
                        <a:pt x="3924" y="234"/>
                      </a:lnTo>
                      <a:lnTo>
                        <a:pt x="3930" y="234"/>
                      </a:lnTo>
                      <a:lnTo>
                        <a:pt x="3936" y="234"/>
                      </a:lnTo>
                      <a:lnTo>
                        <a:pt x="3936" y="240"/>
                      </a:lnTo>
                      <a:lnTo>
                        <a:pt x="3942" y="240"/>
                      </a:lnTo>
                      <a:lnTo>
                        <a:pt x="3942" y="246"/>
                      </a:lnTo>
                      <a:lnTo>
                        <a:pt x="3948" y="246"/>
                      </a:lnTo>
                      <a:lnTo>
                        <a:pt x="3954" y="246"/>
                      </a:lnTo>
                      <a:lnTo>
                        <a:pt x="3960" y="246"/>
                      </a:lnTo>
                      <a:lnTo>
                        <a:pt x="3960" y="252"/>
                      </a:lnTo>
                      <a:lnTo>
                        <a:pt x="3966" y="252"/>
                      </a:lnTo>
                      <a:lnTo>
                        <a:pt x="3972" y="252"/>
                      </a:lnTo>
                      <a:lnTo>
                        <a:pt x="3978" y="252"/>
                      </a:lnTo>
                      <a:lnTo>
                        <a:pt x="3984" y="252"/>
                      </a:lnTo>
                      <a:lnTo>
                        <a:pt x="3990" y="252"/>
                      </a:lnTo>
                      <a:lnTo>
                        <a:pt x="3996" y="252"/>
                      </a:lnTo>
                      <a:lnTo>
                        <a:pt x="4002" y="252"/>
                      </a:lnTo>
                      <a:lnTo>
                        <a:pt x="4008" y="252"/>
                      </a:lnTo>
                      <a:lnTo>
                        <a:pt x="4014" y="252"/>
                      </a:lnTo>
                      <a:lnTo>
                        <a:pt x="4020" y="252"/>
                      </a:lnTo>
                      <a:lnTo>
                        <a:pt x="4026" y="252"/>
                      </a:lnTo>
                      <a:lnTo>
                        <a:pt x="4032" y="252"/>
                      </a:lnTo>
                      <a:lnTo>
                        <a:pt x="4038" y="252"/>
                      </a:lnTo>
                      <a:lnTo>
                        <a:pt x="4044" y="252"/>
                      </a:lnTo>
                      <a:lnTo>
                        <a:pt x="4050" y="252"/>
                      </a:lnTo>
                      <a:lnTo>
                        <a:pt x="4050" y="246"/>
                      </a:lnTo>
                      <a:lnTo>
                        <a:pt x="4056" y="246"/>
                      </a:lnTo>
                      <a:lnTo>
                        <a:pt x="4062" y="246"/>
                      </a:lnTo>
                      <a:lnTo>
                        <a:pt x="4068" y="246"/>
                      </a:lnTo>
                      <a:lnTo>
                        <a:pt x="4074" y="246"/>
                      </a:lnTo>
                      <a:lnTo>
                        <a:pt x="4080" y="246"/>
                      </a:lnTo>
                      <a:lnTo>
                        <a:pt x="4086" y="246"/>
                      </a:lnTo>
                      <a:lnTo>
                        <a:pt x="4092" y="246"/>
                      </a:lnTo>
                      <a:lnTo>
                        <a:pt x="4098" y="246"/>
                      </a:lnTo>
                      <a:lnTo>
                        <a:pt x="4104" y="246"/>
                      </a:lnTo>
                      <a:lnTo>
                        <a:pt x="4110" y="246"/>
                      </a:lnTo>
                      <a:lnTo>
                        <a:pt x="4116" y="246"/>
                      </a:lnTo>
                      <a:lnTo>
                        <a:pt x="4122" y="246"/>
                      </a:lnTo>
                      <a:lnTo>
                        <a:pt x="4128" y="246"/>
                      </a:lnTo>
                      <a:lnTo>
                        <a:pt x="4128" y="240"/>
                      </a:lnTo>
                      <a:lnTo>
                        <a:pt x="4134" y="240"/>
                      </a:lnTo>
                      <a:lnTo>
                        <a:pt x="4140" y="240"/>
                      </a:lnTo>
                      <a:lnTo>
                        <a:pt x="4146" y="240"/>
                      </a:lnTo>
                      <a:lnTo>
                        <a:pt x="4152" y="240"/>
                      </a:lnTo>
                      <a:lnTo>
                        <a:pt x="4158" y="240"/>
                      </a:lnTo>
                      <a:lnTo>
                        <a:pt x="4158" y="234"/>
                      </a:lnTo>
                      <a:lnTo>
                        <a:pt x="4164" y="234"/>
                      </a:lnTo>
                      <a:lnTo>
                        <a:pt x="4170" y="234"/>
                      </a:lnTo>
                      <a:lnTo>
                        <a:pt x="4176" y="234"/>
                      </a:lnTo>
                      <a:lnTo>
                        <a:pt x="4176" y="228"/>
                      </a:lnTo>
                      <a:lnTo>
                        <a:pt x="4182" y="228"/>
                      </a:lnTo>
                      <a:lnTo>
                        <a:pt x="4188" y="228"/>
                      </a:lnTo>
                      <a:lnTo>
                        <a:pt x="4194" y="228"/>
                      </a:lnTo>
                      <a:lnTo>
                        <a:pt x="4194" y="222"/>
                      </a:lnTo>
                      <a:lnTo>
                        <a:pt x="4200" y="222"/>
                      </a:lnTo>
                      <a:lnTo>
                        <a:pt x="4206" y="222"/>
                      </a:lnTo>
                      <a:lnTo>
                        <a:pt x="4206" y="216"/>
                      </a:lnTo>
                      <a:lnTo>
                        <a:pt x="4212" y="216"/>
                      </a:lnTo>
                      <a:lnTo>
                        <a:pt x="4218" y="216"/>
                      </a:lnTo>
                      <a:lnTo>
                        <a:pt x="4224" y="210"/>
                      </a:lnTo>
                      <a:lnTo>
                        <a:pt x="4230" y="210"/>
                      </a:lnTo>
                      <a:lnTo>
                        <a:pt x="4236" y="210"/>
                      </a:lnTo>
                      <a:lnTo>
                        <a:pt x="4236" y="204"/>
                      </a:lnTo>
                      <a:lnTo>
                        <a:pt x="4242" y="204"/>
                      </a:lnTo>
                      <a:lnTo>
                        <a:pt x="4248" y="198"/>
                      </a:lnTo>
                      <a:lnTo>
                        <a:pt x="4254" y="198"/>
                      </a:lnTo>
                      <a:lnTo>
                        <a:pt x="4254" y="192"/>
                      </a:lnTo>
                      <a:lnTo>
                        <a:pt x="4260" y="192"/>
                      </a:lnTo>
                      <a:lnTo>
                        <a:pt x="4266" y="192"/>
                      </a:lnTo>
                      <a:lnTo>
                        <a:pt x="4266" y="186"/>
                      </a:lnTo>
                      <a:lnTo>
                        <a:pt x="4272" y="186"/>
                      </a:lnTo>
                      <a:lnTo>
                        <a:pt x="4278" y="186"/>
                      </a:lnTo>
                      <a:lnTo>
                        <a:pt x="4278" y="180"/>
                      </a:lnTo>
                      <a:lnTo>
                        <a:pt x="4284" y="180"/>
                      </a:lnTo>
                      <a:lnTo>
                        <a:pt x="4284" y="174"/>
                      </a:lnTo>
                      <a:lnTo>
                        <a:pt x="4290" y="174"/>
                      </a:lnTo>
                      <a:lnTo>
                        <a:pt x="4296" y="174"/>
                      </a:lnTo>
                      <a:lnTo>
                        <a:pt x="4296" y="168"/>
                      </a:lnTo>
                      <a:lnTo>
                        <a:pt x="4302" y="168"/>
                      </a:lnTo>
                      <a:lnTo>
                        <a:pt x="4308" y="168"/>
                      </a:lnTo>
                      <a:lnTo>
                        <a:pt x="4308" y="162"/>
                      </a:lnTo>
                      <a:lnTo>
                        <a:pt x="4314" y="162"/>
                      </a:lnTo>
                      <a:lnTo>
                        <a:pt x="4314" y="156"/>
                      </a:lnTo>
                      <a:lnTo>
                        <a:pt x="4320" y="156"/>
                      </a:lnTo>
                      <a:lnTo>
                        <a:pt x="4326" y="156"/>
                      </a:lnTo>
                      <a:lnTo>
                        <a:pt x="4326" y="150"/>
                      </a:lnTo>
                      <a:lnTo>
                        <a:pt x="4332" y="150"/>
                      </a:lnTo>
                      <a:lnTo>
                        <a:pt x="4338" y="150"/>
                      </a:lnTo>
                      <a:lnTo>
                        <a:pt x="4338" y="144"/>
                      </a:lnTo>
                      <a:lnTo>
                        <a:pt x="4344" y="144"/>
                      </a:lnTo>
                      <a:lnTo>
                        <a:pt x="4350" y="138"/>
                      </a:lnTo>
                      <a:lnTo>
                        <a:pt x="4356" y="138"/>
                      </a:lnTo>
                      <a:lnTo>
                        <a:pt x="4356" y="132"/>
                      </a:lnTo>
                      <a:lnTo>
                        <a:pt x="4362" y="132"/>
                      </a:lnTo>
                      <a:lnTo>
                        <a:pt x="4368" y="132"/>
                      </a:lnTo>
                      <a:lnTo>
                        <a:pt x="4368" y="126"/>
                      </a:lnTo>
                      <a:lnTo>
                        <a:pt x="4374" y="126"/>
                      </a:lnTo>
                      <a:lnTo>
                        <a:pt x="4380" y="126"/>
                      </a:lnTo>
                      <a:lnTo>
                        <a:pt x="4386" y="126"/>
                      </a:lnTo>
                      <a:lnTo>
                        <a:pt x="4392" y="126"/>
                      </a:lnTo>
                      <a:lnTo>
                        <a:pt x="4398" y="126"/>
                      </a:lnTo>
                      <a:lnTo>
                        <a:pt x="4404" y="126"/>
                      </a:lnTo>
                      <a:lnTo>
                        <a:pt x="4404" y="132"/>
                      </a:lnTo>
                      <a:lnTo>
                        <a:pt x="4410" y="132"/>
                      </a:lnTo>
                      <a:lnTo>
                        <a:pt x="4416" y="132"/>
                      </a:lnTo>
                      <a:lnTo>
                        <a:pt x="4416" y="138"/>
                      </a:lnTo>
                      <a:lnTo>
                        <a:pt x="4422" y="138"/>
                      </a:lnTo>
                      <a:lnTo>
                        <a:pt x="4422" y="144"/>
                      </a:lnTo>
                      <a:lnTo>
                        <a:pt x="4428" y="144"/>
                      </a:lnTo>
                      <a:lnTo>
                        <a:pt x="4428" y="150"/>
                      </a:lnTo>
                      <a:lnTo>
                        <a:pt x="4434" y="150"/>
                      </a:lnTo>
                      <a:lnTo>
                        <a:pt x="4434" y="156"/>
                      </a:lnTo>
                      <a:lnTo>
                        <a:pt x="4440" y="156"/>
                      </a:lnTo>
                      <a:lnTo>
                        <a:pt x="4440" y="162"/>
                      </a:lnTo>
                      <a:lnTo>
                        <a:pt x="4446" y="162"/>
                      </a:lnTo>
                      <a:lnTo>
                        <a:pt x="4446" y="168"/>
                      </a:lnTo>
                      <a:lnTo>
                        <a:pt x="4452" y="168"/>
                      </a:lnTo>
                      <a:lnTo>
                        <a:pt x="4452" y="174"/>
                      </a:lnTo>
                      <a:lnTo>
                        <a:pt x="4458" y="180"/>
                      </a:lnTo>
                      <a:lnTo>
                        <a:pt x="4458" y="186"/>
                      </a:lnTo>
                      <a:lnTo>
                        <a:pt x="4464" y="186"/>
                      </a:lnTo>
                      <a:lnTo>
                        <a:pt x="4464" y="192"/>
                      </a:lnTo>
                      <a:lnTo>
                        <a:pt x="4470" y="192"/>
                      </a:lnTo>
                      <a:lnTo>
                        <a:pt x="4470" y="198"/>
                      </a:lnTo>
                      <a:lnTo>
                        <a:pt x="4476" y="198"/>
                      </a:lnTo>
                      <a:lnTo>
                        <a:pt x="4476" y="204"/>
                      </a:lnTo>
                      <a:lnTo>
                        <a:pt x="4482" y="210"/>
                      </a:lnTo>
                      <a:lnTo>
                        <a:pt x="4482" y="216"/>
                      </a:lnTo>
                      <a:lnTo>
                        <a:pt x="4488" y="216"/>
                      </a:lnTo>
                      <a:lnTo>
                        <a:pt x="4488" y="222"/>
                      </a:lnTo>
                      <a:lnTo>
                        <a:pt x="4494" y="222"/>
                      </a:lnTo>
                      <a:lnTo>
                        <a:pt x="4494" y="228"/>
                      </a:lnTo>
                      <a:lnTo>
                        <a:pt x="4500" y="228"/>
                      </a:lnTo>
                      <a:lnTo>
                        <a:pt x="4500" y="234"/>
                      </a:lnTo>
                      <a:lnTo>
                        <a:pt x="4506" y="234"/>
                      </a:lnTo>
                      <a:lnTo>
                        <a:pt x="4506" y="240"/>
                      </a:lnTo>
                      <a:lnTo>
                        <a:pt x="4512" y="246"/>
                      </a:lnTo>
                      <a:lnTo>
                        <a:pt x="4512" y="252"/>
                      </a:lnTo>
                      <a:lnTo>
                        <a:pt x="4518" y="252"/>
                      </a:lnTo>
                      <a:lnTo>
                        <a:pt x="4518" y="258"/>
                      </a:lnTo>
                      <a:lnTo>
                        <a:pt x="4524" y="258"/>
                      </a:lnTo>
                      <a:lnTo>
                        <a:pt x="4524" y="264"/>
                      </a:lnTo>
                      <a:lnTo>
                        <a:pt x="4530" y="264"/>
                      </a:lnTo>
                      <a:lnTo>
                        <a:pt x="4530" y="270"/>
                      </a:lnTo>
                      <a:lnTo>
                        <a:pt x="4536" y="276"/>
                      </a:lnTo>
                      <a:lnTo>
                        <a:pt x="4536" y="282"/>
                      </a:lnTo>
                      <a:lnTo>
                        <a:pt x="4542" y="282"/>
                      </a:lnTo>
                      <a:lnTo>
                        <a:pt x="4542" y="288"/>
                      </a:lnTo>
                      <a:lnTo>
                        <a:pt x="4548" y="288"/>
                      </a:lnTo>
                      <a:lnTo>
                        <a:pt x="4548" y="294"/>
                      </a:lnTo>
                      <a:lnTo>
                        <a:pt x="4554" y="294"/>
                      </a:lnTo>
                      <a:lnTo>
                        <a:pt x="4554" y="300"/>
                      </a:lnTo>
                      <a:lnTo>
                        <a:pt x="4560" y="306"/>
                      </a:lnTo>
                      <a:lnTo>
                        <a:pt x="4560" y="312"/>
                      </a:lnTo>
                      <a:lnTo>
                        <a:pt x="4566" y="312"/>
                      </a:lnTo>
                      <a:lnTo>
                        <a:pt x="4566" y="318"/>
                      </a:lnTo>
                      <a:lnTo>
                        <a:pt x="4572" y="318"/>
                      </a:lnTo>
                      <a:lnTo>
                        <a:pt x="4572" y="324"/>
                      </a:lnTo>
                      <a:lnTo>
                        <a:pt x="4578" y="324"/>
                      </a:lnTo>
                      <a:lnTo>
                        <a:pt x="4578" y="330"/>
                      </a:lnTo>
                      <a:lnTo>
                        <a:pt x="4584" y="330"/>
                      </a:lnTo>
                      <a:lnTo>
                        <a:pt x="4584" y="336"/>
                      </a:lnTo>
                      <a:lnTo>
                        <a:pt x="4590" y="342"/>
                      </a:lnTo>
                      <a:lnTo>
                        <a:pt x="4596" y="348"/>
                      </a:lnTo>
                      <a:lnTo>
                        <a:pt x="4602" y="354"/>
                      </a:lnTo>
                      <a:lnTo>
                        <a:pt x="4602" y="360"/>
                      </a:lnTo>
                      <a:lnTo>
                        <a:pt x="4608" y="360"/>
                      </a:lnTo>
                      <a:lnTo>
                        <a:pt x="4608" y="366"/>
                      </a:lnTo>
                      <a:lnTo>
                        <a:pt x="4614" y="366"/>
                      </a:lnTo>
                      <a:lnTo>
                        <a:pt x="4620" y="372"/>
                      </a:lnTo>
                      <a:lnTo>
                        <a:pt x="4626" y="372"/>
                      </a:lnTo>
                      <a:lnTo>
                        <a:pt x="4626" y="378"/>
                      </a:lnTo>
                      <a:lnTo>
                        <a:pt x="4632" y="378"/>
                      </a:lnTo>
                      <a:lnTo>
                        <a:pt x="4632" y="384"/>
                      </a:lnTo>
                      <a:lnTo>
                        <a:pt x="4638" y="384"/>
                      </a:lnTo>
                      <a:lnTo>
                        <a:pt x="4638" y="390"/>
                      </a:lnTo>
                      <a:lnTo>
                        <a:pt x="4644" y="390"/>
                      </a:lnTo>
                      <a:lnTo>
                        <a:pt x="4650" y="390"/>
                      </a:lnTo>
                      <a:lnTo>
                        <a:pt x="4650" y="396"/>
                      </a:lnTo>
                      <a:lnTo>
                        <a:pt x="4656" y="396"/>
                      </a:lnTo>
                      <a:lnTo>
                        <a:pt x="4662" y="396"/>
                      </a:lnTo>
                      <a:lnTo>
                        <a:pt x="4662" y="402"/>
                      </a:lnTo>
                      <a:lnTo>
                        <a:pt x="4668" y="402"/>
                      </a:lnTo>
                      <a:lnTo>
                        <a:pt x="4668" y="408"/>
                      </a:lnTo>
                      <a:lnTo>
                        <a:pt x="4674" y="408"/>
                      </a:lnTo>
                      <a:lnTo>
                        <a:pt x="4680" y="408"/>
                      </a:lnTo>
                      <a:lnTo>
                        <a:pt x="4680" y="414"/>
                      </a:lnTo>
                      <a:lnTo>
                        <a:pt x="4686" y="414"/>
                      </a:lnTo>
                      <a:lnTo>
                        <a:pt x="4692" y="414"/>
                      </a:lnTo>
                      <a:lnTo>
                        <a:pt x="4692" y="420"/>
                      </a:lnTo>
                      <a:lnTo>
                        <a:pt x="4698" y="420"/>
                      </a:lnTo>
                      <a:lnTo>
                        <a:pt x="4704" y="420"/>
                      </a:lnTo>
                      <a:lnTo>
                        <a:pt x="4704" y="426"/>
                      </a:lnTo>
                      <a:lnTo>
                        <a:pt x="4710" y="426"/>
                      </a:lnTo>
                      <a:lnTo>
                        <a:pt x="4710" y="432"/>
                      </a:lnTo>
                      <a:lnTo>
                        <a:pt x="4716" y="432"/>
                      </a:lnTo>
                      <a:lnTo>
                        <a:pt x="4722" y="432"/>
                      </a:lnTo>
                      <a:lnTo>
                        <a:pt x="4722" y="438"/>
                      </a:lnTo>
                      <a:lnTo>
                        <a:pt x="4728" y="438"/>
                      </a:lnTo>
                      <a:lnTo>
                        <a:pt x="4734" y="438"/>
                      </a:lnTo>
                      <a:lnTo>
                        <a:pt x="4734" y="444"/>
                      </a:lnTo>
                      <a:lnTo>
                        <a:pt x="4740" y="444"/>
                      </a:lnTo>
                      <a:lnTo>
                        <a:pt x="4746" y="444"/>
                      </a:lnTo>
                      <a:lnTo>
                        <a:pt x="4746" y="450"/>
                      </a:lnTo>
                      <a:lnTo>
                        <a:pt x="4752" y="450"/>
                      </a:lnTo>
                      <a:lnTo>
                        <a:pt x="4752" y="456"/>
                      </a:lnTo>
                      <a:lnTo>
                        <a:pt x="4758" y="456"/>
                      </a:lnTo>
                      <a:lnTo>
                        <a:pt x="4764" y="456"/>
                      </a:lnTo>
                      <a:lnTo>
                        <a:pt x="4764" y="462"/>
                      </a:lnTo>
                      <a:lnTo>
                        <a:pt x="4770" y="462"/>
                      </a:lnTo>
                      <a:lnTo>
                        <a:pt x="4776" y="462"/>
                      </a:lnTo>
                      <a:lnTo>
                        <a:pt x="4776" y="468"/>
                      </a:lnTo>
                      <a:lnTo>
                        <a:pt x="4782" y="468"/>
                      </a:lnTo>
                      <a:lnTo>
                        <a:pt x="4788" y="468"/>
                      </a:lnTo>
                      <a:lnTo>
                        <a:pt x="4788" y="474"/>
                      </a:lnTo>
                      <a:lnTo>
                        <a:pt x="4794" y="474"/>
                      </a:lnTo>
                      <a:lnTo>
                        <a:pt x="4800" y="474"/>
                      </a:lnTo>
                      <a:lnTo>
                        <a:pt x="4800" y="480"/>
                      </a:lnTo>
                      <a:lnTo>
                        <a:pt x="4806" y="480"/>
                      </a:lnTo>
                      <a:lnTo>
                        <a:pt x="4812" y="480"/>
                      </a:lnTo>
                      <a:lnTo>
                        <a:pt x="4812" y="486"/>
                      </a:lnTo>
                      <a:lnTo>
                        <a:pt x="4818" y="486"/>
                      </a:lnTo>
                      <a:lnTo>
                        <a:pt x="4824" y="486"/>
                      </a:lnTo>
                      <a:lnTo>
                        <a:pt x="4830" y="486"/>
                      </a:lnTo>
                      <a:lnTo>
                        <a:pt x="4830" y="492"/>
                      </a:lnTo>
                      <a:lnTo>
                        <a:pt x="4836" y="492"/>
                      </a:lnTo>
                      <a:lnTo>
                        <a:pt x="4842" y="492"/>
                      </a:lnTo>
                      <a:lnTo>
                        <a:pt x="4848" y="492"/>
                      </a:lnTo>
                      <a:lnTo>
                        <a:pt x="4848" y="498"/>
                      </a:lnTo>
                      <a:lnTo>
                        <a:pt x="4854" y="498"/>
                      </a:lnTo>
                      <a:lnTo>
                        <a:pt x="4860" y="498"/>
                      </a:lnTo>
                      <a:lnTo>
                        <a:pt x="4866" y="498"/>
                      </a:lnTo>
                      <a:lnTo>
                        <a:pt x="4872" y="498"/>
                      </a:lnTo>
                      <a:lnTo>
                        <a:pt x="4878" y="504"/>
                      </a:lnTo>
                      <a:lnTo>
                        <a:pt x="4884" y="504"/>
                      </a:lnTo>
                      <a:lnTo>
                        <a:pt x="4890" y="504"/>
                      </a:lnTo>
                      <a:lnTo>
                        <a:pt x="4896" y="504"/>
                      </a:lnTo>
                      <a:lnTo>
                        <a:pt x="4902" y="504"/>
                      </a:lnTo>
                      <a:lnTo>
                        <a:pt x="4908" y="504"/>
                      </a:lnTo>
                      <a:lnTo>
                        <a:pt x="4914" y="504"/>
                      </a:lnTo>
                      <a:lnTo>
                        <a:pt x="4920" y="504"/>
                      </a:lnTo>
                      <a:lnTo>
                        <a:pt x="4926" y="504"/>
                      </a:lnTo>
                      <a:lnTo>
                        <a:pt x="4932" y="504"/>
                      </a:lnTo>
                    </a:path>
                  </a:pathLst>
                </a:custGeom>
                <a:noFill/>
                <a:ln w="15875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85" name="Rectangle 161"/>
                <p:cNvSpPr>
                  <a:spLocks noChangeArrowheads="1"/>
                </p:cNvSpPr>
                <p:nvPr/>
              </p:nvSpPr>
              <p:spPr bwMode="auto">
                <a:xfrm>
                  <a:off x="1520" y="2496"/>
                  <a:ext cx="294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800" b="1" dirty="0" smtClean="0">
                      <a:solidFill>
                        <a:srgbClr val="0000FF"/>
                      </a:solidFill>
                      <a:latin typeface="Arial" charset="0"/>
                    </a:rPr>
                    <a:t>DISP_X</a:t>
                  </a: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86" name="Freeform 162"/>
                <p:cNvSpPr>
                  <a:spLocks/>
                </p:cNvSpPr>
                <p:nvPr/>
              </p:nvSpPr>
              <p:spPr bwMode="auto">
                <a:xfrm>
                  <a:off x="452" y="1746"/>
                  <a:ext cx="4932" cy="1"/>
                </a:xfrm>
                <a:custGeom>
                  <a:avLst/>
                  <a:gdLst>
                    <a:gd name="T0" fmla="*/ 72 w 4932"/>
                    <a:gd name="T1" fmla="*/ 0 h 1"/>
                    <a:gd name="T2" fmla="*/ 150 w 4932"/>
                    <a:gd name="T3" fmla="*/ 0 h 1"/>
                    <a:gd name="T4" fmla="*/ 228 w 4932"/>
                    <a:gd name="T5" fmla="*/ 0 h 1"/>
                    <a:gd name="T6" fmla="*/ 306 w 4932"/>
                    <a:gd name="T7" fmla="*/ 0 h 1"/>
                    <a:gd name="T8" fmla="*/ 390 w 4932"/>
                    <a:gd name="T9" fmla="*/ 0 h 1"/>
                    <a:gd name="T10" fmla="*/ 468 w 4932"/>
                    <a:gd name="T11" fmla="*/ 0 h 1"/>
                    <a:gd name="T12" fmla="*/ 540 w 4932"/>
                    <a:gd name="T13" fmla="*/ 0 h 1"/>
                    <a:gd name="T14" fmla="*/ 618 w 4932"/>
                    <a:gd name="T15" fmla="*/ 0 h 1"/>
                    <a:gd name="T16" fmla="*/ 696 w 4932"/>
                    <a:gd name="T17" fmla="*/ 0 h 1"/>
                    <a:gd name="T18" fmla="*/ 774 w 4932"/>
                    <a:gd name="T19" fmla="*/ 0 h 1"/>
                    <a:gd name="T20" fmla="*/ 858 w 4932"/>
                    <a:gd name="T21" fmla="*/ 0 h 1"/>
                    <a:gd name="T22" fmla="*/ 930 w 4932"/>
                    <a:gd name="T23" fmla="*/ 0 h 1"/>
                    <a:gd name="T24" fmla="*/ 1014 w 4932"/>
                    <a:gd name="T25" fmla="*/ 0 h 1"/>
                    <a:gd name="T26" fmla="*/ 1086 w 4932"/>
                    <a:gd name="T27" fmla="*/ 0 h 1"/>
                    <a:gd name="T28" fmla="*/ 1164 w 4932"/>
                    <a:gd name="T29" fmla="*/ 0 h 1"/>
                    <a:gd name="T30" fmla="*/ 1242 w 4932"/>
                    <a:gd name="T31" fmla="*/ 0 h 1"/>
                    <a:gd name="T32" fmla="*/ 1326 w 4932"/>
                    <a:gd name="T33" fmla="*/ 0 h 1"/>
                    <a:gd name="T34" fmla="*/ 1404 w 4932"/>
                    <a:gd name="T35" fmla="*/ 0 h 1"/>
                    <a:gd name="T36" fmla="*/ 1482 w 4932"/>
                    <a:gd name="T37" fmla="*/ 0 h 1"/>
                    <a:gd name="T38" fmla="*/ 1560 w 4932"/>
                    <a:gd name="T39" fmla="*/ 0 h 1"/>
                    <a:gd name="T40" fmla="*/ 1638 w 4932"/>
                    <a:gd name="T41" fmla="*/ 0 h 1"/>
                    <a:gd name="T42" fmla="*/ 1710 w 4932"/>
                    <a:gd name="T43" fmla="*/ 0 h 1"/>
                    <a:gd name="T44" fmla="*/ 1794 w 4932"/>
                    <a:gd name="T45" fmla="*/ 0 h 1"/>
                    <a:gd name="T46" fmla="*/ 1872 w 4932"/>
                    <a:gd name="T47" fmla="*/ 0 h 1"/>
                    <a:gd name="T48" fmla="*/ 1950 w 4932"/>
                    <a:gd name="T49" fmla="*/ 0 h 1"/>
                    <a:gd name="T50" fmla="*/ 2028 w 4932"/>
                    <a:gd name="T51" fmla="*/ 0 h 1"/>
                    <a:gd name="T52" fmla="*/ 2106 w 4932"/>
                    <a:gd name="T53" fmla="*/ 0 h 1"/>
                    <a:gd name="T54" fmla="*/ 2184 w 4932"/>
                    <a:gd name="T55" fmla="*/ 0 h 1"/>
                    <a:gd name="T56" fmla="*/ 2262 w 4932"/>
                    <a:gd name="T57" fmla="*/ 0 h 1"/>
                    <a:gd name="T58" fmla="*/ 2340 w 4932"/>
                    <a:gd name="T59" fmla="*/ 0 h 1"/>
                    <a:gd name="T60" fmla="*/ 2418 w 4932"/>
                    <a:gd name="T61" fmla="*/ 0 h 1"/>
                    <a:gd name="T62" fmla="*/ 2496 w 4932"/>
                    <a:gd name="T63" fmla="*/ 0 h 1"/>
                    <a:gd name="T64" fmla="*/ 2574 w 4932"/>
                    <a:gd name="T65" fmla="*/ 0 h 1"/>
                    <a:gd name="T66" fmla="*/ 2652 w 4932"/>
                    <a:gd name="T67" fmla="*/ 0 h 1"/>
                    <a:gd name="T68" fmla="*/ 2730 w 4932"/>
                    <a:gd name="T69" fmla="*/ 0 h 1"/>
                    <a:gd name="T70" fmla="*/ 2808 w 4932"/>
                    <a:gd name="T71" fmla="*/ 0 h 1"/>
                    <a:gd name="T72" fmla="*/ 2886 w 4932"/>
                    <a:gd name="T73" fmla="*/ 0 h 1"/>
                    <a:gd name="T74" fmla="*/ 2964 w 4932"/>
                    <a:gd name="T75" fmla="*/ 0 h 1"/>
                    <a:gd name="T76" fmla="*/ 3042 w 4932"/>
                    <a:gd name="T77" fmla="*/ 0 h 1"/>
                    <a:gd name="T78" fmla="*/ 3120 w 4932"/>
                    <a:gd name="T79" fmla="*/ 0 h 1"/>
                    <a:gd name="T80" fmla="*/ 3198 w 4932"/>
                    <a:gd name="T81" fmla="*/ 0 h 1"/>
                    <a:gd name="T82" fmla="*/ 3276 w 4932"/>
                    <a:gd name="T83" fmla="*/ 0 h 1"/>
                    <a:gd name="T84" fmla="*/ 3354 w 4932"/>
                    <a:gd name="T85" fmla="*/ 0 h 1"/>
                    <a:gd name="T86" fmla="*/ 3432 w 4932"/>
                    <a:gd name="T87" fmla="*/ 0 h 1"/>
                    <a:gd name="T88" fmla="*/ 3510 w 4932"/>
                    <a:gd name="T89" fmla="*/ 0 h 1"/>
                    <a:gd name="T90" fmla="*/ 3588 w 4932"/>
                    <a:gd name="T91" fmla="*/ 0 h 1"/>
                    <a:gd name="T92" fmla="*/ 3666 w 4932"/>
                    <a:gd name="T93" fmla="*/ 0 h 1"/>
                    <a:gd name="T94" fmla="*/ 3744 w 4932"/>
                    <a:gd name="T95" fmla="*/ 0 h 1"/>
                    <a:gd name="T96" fmla="*/ 3822 w 4932"/>
                    <a:gd name="T97" fmla="*/ 0 h 1"/>
                    <a:gd name="T98" fmla="*/ 3900 w 4932"/>
                    <a:gd name="T99" fmla="*/ 0 h 1"/>
                    <a:gd name="T100" fmla="*/ 3978 w 4932"/>
                    <a:gd name="T101" fmla="*/ 0 h 1"/>
                    <a:gd name="T102" fmla="*/ 4056 w 4932"/>
                    <a:gd name="T103" fmla="*/ 0 h 1"/>
                    <a:gd name="T104" fmla="*/ 4134 w 4932"/>
                    <a:gd name="T105" fmla="*/ 0 h 1"/>
                    <a:gd name="T106" fmla="*/ 4212 w 4932"/>
                    <a:gd name="T107" fmla="*/ 0 h 1"/>
                    <a:gd name="T108" fmla="*/ 4290 w 4932"/>
                    <a:gd name="T109" fmla="*/ 0 h 1"/>
                    <a:gd name="T110" fmla="*/ 4368 w 4932"/>
                    <a:gd name="T111" fmla="*/ 0 h 1"/>
                    <a:gd name="T112" fmla="*/ 4446 w 4932"/>
                    <a:gd name="T113" fmla="*/ 0 h 1"/>
                    <a:gd name="T114" fmla="*/ 4524 w 4932"/>
                    <a:gd name="T115" fmla="*/ 0 h 1"/>
                    <a:gd name="T116" fmla="*/ 4602 w 4932"/>
                    <a:gd name="T117" fmla="*/ 0 h 1"/>
                    <a:gd name="T118" fmla="*/ 4680 w 4932"/>
                    <a:gd name="T119" fmla="*/ 0 h 1"/>
                    <a:gd name="T120" fmla="*/ 4758 w 4932"/>
                    <a:gd name="T121" fmla="*/ 0 h 1"/>
                    <a:gd name="T122" fmla="*/ 4836 w 4932"/>
                    <a:gd name="T123" fmla="*/ 0 h 1"/>
                    <a:gd name="T124" fmla="*/ 4914 w 4932"/>
                    <a:gd name="T125" fmla="*/ 0 h 1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  <a:gd name="T189" fmla="*/ 0 w 4932"/>
                    <a:gd name="T190" fmla="*/ 0 h 1"/>
                    <a:gd name="T191" fmla="*/ 4932 w 4932"/>
                    <a:gd name="T192" fmla="*/ 1 h 1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T189" t="T190" r="T191" b="T192"/>
                  <a:pathLst>
                    <a:path w="4932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0"/>
                      </a:lnTo>
                      <a:lnTo>
                        <a:pt x="48" y="0"/>
                      </a:lnTo>
                      <a:lnTo>
                        <a:pt x="54" y="0"/>
                      </a:lnTo>
                      <a:lnTo>
                        <a:pt x="60" y="0"/>
                      </a:lnTo>
                      <a:lnTo>
                        <a:pt x="66" y="0"/>
                      </a:lnTo>
                      <a:lnTo>
                        <a:pt x="72" y="0"/>
                      </a:lnTo>
                      <a:lnTo>
                        <a:pt x="78" y="0"/>
                      </a:lnTo>
                      <a:lnTo>
                        <a:pt x="84" y="0"/>
                      </a:lnTo>
                      <a:lnTo>
                        <a:pt x="90" y="0"/>
                      </a:lnTo>
                      <a:lnTo>
                        <a:pt x="96" y="0"/>
                      </a:lnTo>
                      <a:lnTo>
                        <a:pt x="102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0" y="0"/>
                      </a:lnTo>
                      <a:lnTo>
                        <a:pt x="126" y="0"/>
                      </a:lnTo>
                      <a:lnTo>
                        <a:pt x="132" y="0"/>
                      </a:lnTo>
                      <a:lnTo>
                        <a:pt x="138" y="0"/>
                      </a:lnTo>
                      <a:lnTo>
                        <a:pt x="144" y="0"/>
                      </a:lnTo>
                      <a:lnTo>
                        <a:pt x="150" y="0"/>
                      </a:lnTo>
                      <a:lnTo>
                        <a:pt x="156" y="0"/>
                      </a:lnTo>
                      <a:lnTo>
                        <a:pt x="162" y="0"/>
                      </a:lnTo>
                      <a:lnTo>
                        <a:pt x="168" y="0"/>
                      </a:lnTo>
                      <a:lnTo>
                        <a:pt x="174" y="0"/>
                      </a:lnTo>
                      <a:lnTo>
                        <a:pt x="180" y="0"/>
                      </a:lnTo>
                      <a:lnTo>
                        <a:pt x="186" y="0"/>
                      </a:lnTo>
                      <a:lnTo>
                        <a:pt x="192" y="0"/>
                      </a:lnTo>
                      <a:lnTo>
                        <a:pt x="198" y="0"/>
                      </a:lnTo>
                      <a:lnTo>
                        <a:pt x="204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8" y="0"/>
                      </a:lnTo>
                      <a:lnTo>
                        <a:pt x="234" y="0"/>
                      </a:lnTo>
                      <a:lnTo>
                        <a:pt x="240" y="0"/>
                      </a:lnTo>
                      <a:lnTo>
                        <a:pt x="246" y="0"/>
                      </a:lnTo>
                      <a:lnTo>
                        <a:pt x="252" y="0"/>
                      </a:lnTo>
                      <a:lnTo>
                        <a:pt x="258" y="0"/>
                      </a:lnTo>
                      <a:lnTo>
                        <a:pt x="264" y="0"/>
                      </a:lnTo>
                      <a:lnTo>
                        <a:pt x="270" y="0"/>
                      </a:lnTo>
                      <a:lnTo>
                        <a:pt x="276" y="0"/>
                      </a:lnTo>
                      <a:lnTo>
                        <a:pt x="282" y="0"/>
                      </a:lnTo>
                      <a:lnTo>
                        <a:pt x="288" y="0"/>
                      </a:lnTo>
                      <a:lnTo>
                        <a:pt x="294" y="0"/>
                      </a:lnTo>
                      <a:lnTo>
                        <a:pt x="300" y="0"/>
                      </a:lnTo>
                      <a:lnTo>
                        <a:pt x="306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0" y="0"/>
                      </a:lnTo>
                      <a:lnTo>
                        <a:pt x="336" y="0"/>
                      </a:lnTo>
                      <a:lnTo>
                        <a:pt x="342" y="0"/>
                      </a:lnTo>
                      <a:lnTo>
                        <a:pt x="348" y="0"/>
                      </a:lnTo>
                      <a:lnTo>
                        <a:pt x="354" y="0"/>
                      </a:lnTo>
                      <a:lnTo>
                        <a:pt x="360" y="0"/>
                      </a:lnTo>
                      <a:lnTo>
                        <a:pt x="366" y="0"/>
                      </a:lnTo>
                      <a:lnTo>
                        <a:pt x="372" y="0"/>
                      </a:lnTo>
                      <a:lnTo>
                        <a:pt x="378" y="0"/>
                      </a:lnTo>
                      <a:lnTo>
                        <a:pt x="384" y="0"/>
                      </a:lnTo>
                      <a:lnTo>
                        <a:pt x="390" y="0"/>
                      </a:lnTo>
                      <a:lnTo>
                        <a:pt x="396" y="0"/>
                      </a:lnTo>
                      <a:lnTo>
                        <a:pt x="402" y="0"/>
                      </a:lnTo>
                      <a:lnTo>
                        <a:pt x="408" y="0"/>
                      </a:lnTo>
                      <a:lnTo>
                        <a:pt x="414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2" y="0"/>
                      </a:lnTo>
                      <a:lnTo>
                        <a:pt x="438" y="0"/>
                      </a:lnTo>
                      <a:lnTo>
                        <a:pt x="444" y="0"/>
                      </a:lnTo>
                      <a:lnTo>
                        <a:pt x="450" y="0"/>
                      </a:lnTo>
                      <a:lnTo>
                        <a:pt x="456" y="0"/>
                      </a:lnTo>
                      <a:lnTo>
                        <a:pt x="462" y="0"/>
                      </a:lnTo>
                      <a:lnTo>
                        <a:pt x="468" y="0"/>
                      </a:lnTo>
                      <a:lnTo>
                        <a:pt x="474" y="0"/>
                      </a:lnTo>
                      <a:lnTo>
                        <a:pt x="480" y="0"/>
                      </a:lnTo>
                      <a:lnTo>
                        <a:pt x="486" y="0"/>
                      </a:lnTo>
                      <a:lnTo>
                        <a:pt x="492" y="0"/>
                      </a:lnTo>
                      <a:lnTo>
                        <a:pt x="498" y="0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  <a:lnTo>
                        <a:pt x="564" y="0"/>
                      </a:lnTo>
                      <a:lnTo>
                        <a:pt x="570" y="0"/>
                      </a:lnTo>
                      <a:lnTo>
                        <a:pt x="576" y="0"/>
                      </a:lnTo>
                      <a:lnTo>
                        <a:pt x="582" y="0"/>
                      </a:lnTo>
                      <a:lnTo>
                        <a:pt x="588" y="0"/>
                      </a:lnTo>
                      <a:lnTo>
                        <a:pt x="594" y="0"/>
                      </a:lnTo>
                      <a:lnTo>
                        <a:pt x="600" y="0"/>
                      </a:lnTo>
                      <a:lnTo>
                        <a:pt x="606" y="0"/>
                      </a:lnTo>
                      <a:lnTo>
                        <a:pt x="612" y="0"/>
                      </a:lnTo>
                      <a:lnTo>
                        <a:pt x="618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2" y="0"/>
                      </a:lnTo>
                      <a:lnTo>
                        <a:pt x="648" y="0"/>
                      </a:lnTo>
                      <a:lnTo>
                        <a:pt x="654" y="0"/>
                      </a:lnTo>
                      <a:lnTo>
                        <a:pt x="660" y="0"/>
                      </a:lnTo>
                      <a:lnTo>
                        <a:pt x="666" y="0"/>
                      </a:lnTo>
                      <a:lnTo>
                        <a:pt x="672" y="0"/>
                      </a:lnTo>
                      <a:lnTo>
                        <a:pt x="678" y="0"/>
                      </a:lnTo>
                      <a:lnTo>
                        <a:pt x="684" y="0"/>
                      </a:lnTo>
                      <a:lnTo>
                        <a:pt x="690" y="0"/>
                      </a:lnTo>
                      <a:lnTo>
                        <a:pt x="696" y="0"/>
                      </a:lnTo>
                      <a:lnTo>
                        <a:pt x="702" y="0"/>
                      </a:lnTo>
                      <a:lnTo>
                        <a:pt x="708" y="0"/>
                      </a:lnTo>
                      <a:lnTo>
                        <a:pt x="714" y="0"/>
                      </a:lnTo>
                      <a:lnTo>
                        <a:pt x="720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4" y="0"/>
                      </a:lnTo>
                      <a:lnTo>
                        <a:pt x="750" y="0"/>
                      </a:lnTo>
                      <a:lnTo>
                        <a:pt x="756" y="0"/>
                      </a:lnTo>
                      <a:lnTo>
                        <a:pt x="762" y="0"/>
                      </a:lnTo>
                      <a:lnTo>
                        <a:pt x="768" y="0"/>
                      </a:lnTo>
                      <a:lnTo>
                        <a:pt x="774" y="0"/>
                      </a:lnTo>
                      <a:lnTo>
                        <a:pt x="780" y="0"/>
                      </a:lnTo>
                      <a:lnTo>
                        <a:pt x="786" y="0"/>
                      </a:lnTo>
                      <a:lnTo>
                        <a:pt x="792" y="0"/>
                      </a:lnTo>
                      <a:lnTo>
                        <a:pt x="798" y="0"/>
                      </a:lnTo>
                      <a:lnTo>
                        <a:pt x="804" y="0"/>
                      </a:lnTo>
                      <a:lnTo>
                        <a:pt x="810" y="0"/>
                      </a:lnTo>
                      <a:lnTo>
                        <a:pt x="816" y="0"/>
                      </a:lnTo>
                      <a:lnTo>
                        <a:pt x="822" y="0"/>
                      </a:lnTo>
                      <a:lnTo>
                        <a:pt x="828" y="0"/>
                      </a:lnTo>
                      <a:lnTo>
                        <a:pt x="834" y="0"/>
                      </a:lnTo>
                      <a:lnTo>
                        <a:pt x="840" y="0"/>
                      </a:lnTo>
                      <a:lnTo>
                        <a:pt x="846" y="0"/>
                      </a:lnTo>
                      <a:lnTo>
                        <a:pt x="852" y="0"/>
                      </a:lnTo>
                      <a:lnTo>
                        <a:pt x="858" y="0"/>
                      </a:lnTo>
                      <a:lnTo>
                        <a:pt x="864" y="0"/>
                      </a:lnTo>
                      <a:lnTo>
                        <a:pt x="870" y="0"/>
                      </a:lnTo>
                      <a:lnTo>
                        <a:pt x="876" y="0"/>
                      </a:lnTo>
                      <a:lnTo>
                        <a:pt x="882" y="0"/>
                      </a:lnTo>
                      <a:lnTo>
                        <a:pt x="888" y="0"/>
                      </a:lnTo>
                      <a:lnTo>
                        <a:pt x="894" y="0"/>
                      </a:lnTo>
                      <a:lnTo>
                        <a:pt x="900" y="0"/>
                      </a:lnTo>
                      <a:lnTo>
                        <a:pt x="906" y="0"/>
                      </a:lnTo>
                      <a:lnTo>
                        <a:pt x="912" y="0"/>
                      </a:lnTo>
                      <a:lnTo>
                        <a:pt x="918" y="0"/>
                      </a:lnTo>
                      <a:lnTo>
                        <a:pt x="924" y="0"/>
                      </a:lnTo>
                      <a:lnTo>
                        <a:pt x="930" y="0"/>
                      </a:lnTo>
                      <a:lnTo>
                        <a:pt x="936" y="0"/>
                      </a:lnTo>
                      <a:lnTo>
                        <a:pt x="942" y="0"/>
                      </a:lnTo>
                      <a:lnTo>
                        <a:pt x="948" y="0"/>
                      </a:lnTo>
                      <a:lnTo>
                        <a:pt x="954" y="0"/>
                      </a:lnTo>
                      <a:lnTo>
                        <a:pt x="960" y="0"/>
                      </a:lnTo>
                      <a:lnTo>
                        <a:pt x="966" y="0"/>
                      </a:lnTo>
                      <a:lnTo>
                        <a:pt x="972" y="0"/>
                      </a:lnTo>
                      <a:lnTo>
                        <a:pt x="978" y="0"/>
                      </a:lnTo>
                      <a:lnTo>
                        <a:pt x="984" y="0"/>
                      </a:lnTo>
                      <a:lnTo>
                        <a:pt x="990" y="0"/>
                      </a:lnTo>
                      <a:lnTo>
                        <a:pt x="996" y="0"/>
                      </a:lnTo>
                      <a:lnTo>
                        <a:pt x="1002" y="0"/>
                      </a:lnTo>
                      <a:lnTo>
                        <a:pt x="1008" y="0"/>
                      </a:lnTo>
                      <a:lnTo>
                        <a:pt x="1014" y="0"/>
                      </a:lnTo>
                      <a:lnTo>
                        <a:pt x="1020" y="0"/>
                      </a:lnTo>
                      <a:lnTo>
                        <a:pt x="1026" y="0"/>
                      </a:lnTo>
                      <a:lnTo>
                        <a:pt x="1032" y="0"/>
                      </a:lnTo>
                      <a:lnTo>
                        <a:pt x="1038" y="0"/>
                      </a:lnTo>
                      <a:lnTo>
                        <a:pt x="1044" y="0"/>
                      </a:lnTo>
                      <a:lnTo>
                        <a:pt x="1050" y="0"/>
                      </a:lnTo>
                      <a:lnTo>
                        <a:pt x="1056" y="0"/>
                      </a:lnTo>
                      <a:lnTo>
                        <a:pt x="1062" y="0"/>
                      </a:lnTo>
                      <a:lnTo>
                        <a:pt x="1068" y="0"/>
                      </a:lnTo>
                      <a:lnTo>
                        <a:pt x="1074" y="0"/>
                      </a:lnTo>
                      <a:lnTo>
                        <a:pt x="1080" y="0"/>
                      </a:lnTo>
                      <a:lnTo>
                        <a:pt x="1086" y="0"/>
                      </a:lnTo>
                      <a:lnTo>
                        <a:pt x="1092" y="0"/>
                      </a:lnTo>
                      <a:lnTo>
                        <a:pt x="1098" y="0"/>
                      </a:lnTo>
                      <a:lnTo>
                        <a:pt x="1104" y="0"/>
                      </a:lnTo>
                      <a:lnTo>
                        <a:pt x="1110" y="0"/>
                      </a:lnTo>
                      <a:lnTo>
                        <a:pt x="1116" y="0"/>
                      </a:lnTo>
                      <a:lnTo>
                        <a:pt x="1122" y="0"/>
                      </a:lnTo>
                      <a:lnTo>
                        <a:pt x="1128" y="0"/>
                      </a:lnTo>
                      <a:lnTo>
                        <a:pt x="1134" y="0"/>
                      </a:lnTo>
                      <a:lnTo>
                        <a:pt x="1140" y="0"/>
                      </a:lnTo>
                      <a:lnTo>
                        <a:pt x="1146" y="0"/>
                      </a:lnTo>
                      <a:lnTo>
                        <a:pt x="1152" y="0"/>
                      </a:lnTo>
                      <a:lnTo>
                        <a:pt x="1158" y="0"/>
                      </a:lnTo>
                      <a:lnTo>
                        <a:pt x="1164" y="0"/>
                      </a:lnTo>
                      <a:lnTo>
                        <a:pt x="1170" y="0"/>
                      </a:lnTo>
                      <a:lnTo>
                        <a:pt x="1176" y="0"/>
                      </a:lnTo>
                      <a:lnTo>
                        <a:pt x="1182" y="0"/>
                      </a:lnTo>
                      <a:lnTo>
                        <a:pt x="1188" y="0"/>
                      </a:lnTo>
                      <a:lnTo>
                        <a:pt x="1194" y="0"/>
                      </a:lnTo>
                      <a:lnTo>
                        <a:pt x="1200" y="0"/>
                      </a:lnTo>
                      <a:lnTo>
                        <a:pt x="1206" y="0"/>
                      </a:lnTo>
                      <a:lnTo>
                        <a:pt x="1212" y="0"/>
                      </a:lnTo>
                      <a:lnTo>
                        <a:pt x="1218" y="0"/>
                      </a:lnTo>
                      <a:lnTo>
                        <a:pt x="1224" y="0"/>
                      </a:lnTo>
                      <a:lnTo>
                        <a:pt x="1230" y="0"/>
                      </a:lnTo>
                      <a:lnTo>
                        <a:pt x="1236" y="0"/>
                      </a:lnTo>
                      <a:lnTo>
                        <a:pt x="1242" y="0"/>
                      </a:lnTo>
                      <a:lnTo>
                        <a:pt x="1248" y="0"/>
                      </a:lnTo>
                      <a:lnTo>
                        <a:pt x="1254" y="0"/>
                      </a:lnTo>
                      <a:lnTo>
                        <a:pt x="1260" y="0"/>
                      </a:lnTo>
                      <a:lnTo>
                        <a:pt x="1266" y="0"/>
                      </a:lnTo>
                      <a:lnTo>
                        <a:pt x="1272" y="0"/>
                      </a:lnTo>
                      <a:lnTo>
                        <a:pt x="1278" y="0"/>
                      </a:lnTo>
                      <a:lnTo>
                        <a:pt x="1284" y="0"/>
                      </a:lnTo>
                      <a:lnTo>
                        <a:pt x="1290" y="0"/>
                      </a:lnTo>
                      <a:lnTo>
                        <a:pt x="1296" y="0"/>
                      </a:lnTo>
                      <a:lnTo>
                        <a:pt x="1302" y="0"/>
                      </a:lnTo>
                      <a:lnTo>
                        <a:pt x="1308" y="0"/>
                      </a:lnTo>
                      <a:lnTo>
                        <a:pt x="1314" y="0"/>
                      </a:lnTo>
                      <a:lnTo>
                        <a:pt x="1320" y="0"/>
                      </a:lnTo>
                      <a:lnTo>
                        <a:pt x="1326" y="0"/>
                      </a:lnTo>
                      <a:lnTo>
                        <a:pt x="1332" y="0"/>
                      </a:lnTo>
                      <a:lnTo>
                        <a:pt x="1338" y="0"/>
                      </a:lnTo>
                      <a:lnTo>
                        <a:pt x="1344" y="0"/>
                      </a:lnTo>
                      <a:lnTo>
                        <a:pt x="1350" y="0"/>
                      </a:lnTo>
                      <a:lnTo>
                        <a:pt x="1356" y="0"/>
                      </a:lnTo>
                      <a:lnTo>
                        <a:pt x="1362" y="0"/>
                      </a:lnTo>
                      <a:lnTo>
                        <a:pt x="1368" y="0"/>
                      </a:lnTo>
                      <a:lnTo>
                        <a:pt x="1374" y="0"/>
                      </a:lnTo>
                      <a:lnTo>
                        <a:pt x="1380" y="0"/>
                      </a:lnTo>
                      <a:lnTo>
                        <a:pt x="1386" y="0"/>
                      </a:lnTo>
                      <a:lnTo>
                        <a:pt x="1392" y="0"/>
                      </a:lnTo>
                      <a:lnTo>
                        <a:pt x="1398" y="0"/>
                      </a:lnTo>
                      <a:lnTo>
                        <a:pt x="1404" y="0"/>
                      </a:lnTo>
                      <a:lnTo>
                        <a:pt x="1410" y="0"/>
                      </a:lnTo>
                      <a:lnTo>
                        <a:pt x="1416" y="0"/>
                      </a:lnTo>
                      <a:lnTo>
                        <a:pt x="1422" y="0"/>
                      </a:lnTo>
                      <a:lnTo>
                        <a:pt x="1428" y="0"/>
                      </a:lnTo>
                      <a:lnTo>
                        <a:pt x="1434" y="0"/>
                      </a:lnTo>
                      <a:lnTo>
                        <a:pt x="1440" y="0"/>
                      </a:lnTo>
                      <a:lnTo>
                        <a:pt x="1446" y="0"/>
                      </a:lnTo>
                      <a:lnTo>
                        <a:pt x="1452" y="0"/>
                      </a:lnTo>
                      <a:lnTo>
                        <a:pt x="1458" y="0"/>
                      </a:lnTo>
                      <a:lnTo>
                        <a:pt x="1464" y="0"/>
                      </a:lnTo>
                      <a:lnTo>
                        <a:pt x="1470" y="0"/>
                      </a:lnTo>
                      <a:lnTo>
                        <a:pt x="1476" y="0"/>
                      </a:lnTo>
                      <a:lnTo>
                        <a:pt x="1482" y="0"/>
                      </a:lnTo>
                      <a:lnTo>
                        <a:pt x="1488" y="0"/>
                      </a:lnTo>
                      <a:lnTo>
                        <a:pt x="1494" y="0"/>
                      </a:lnTo>
                      <a:lnTo>
                        <a:pt x="1500" y="0"/>
                      </a:lnTo>
                      <a:lnTo>
                        <a:pt x="1506" y="0"/>
                      </a:lnTo>
                      <a:lnTo>
                        <a:pt x="1512" y="0"/>
                      </a:lnTo>
                      <a:lnTo>
                        <a:pt x="1518" y="0"/>
                      </a:lnTo>
                      <a:lnTo>
                        <a:pt x="1524" y="0"/>
                      </a:lnTo>
                      <a:lnTo>
                        <a:pt x="1530" y="0"/>
                      </a:lnTo>
                      <a:lnTo>
                        <a:pt x="1536" y="0"/>
                      </a:lnTo>
                      <a:lnTo>
                        <a:pt x="1542" y="0"/>
                      </a:lnTo>
                      <a:lnTo>
                        <a:pt x="1548" y="0"/>
                      </a:lnTo>
                      <a:lnTo>
                        <a:pt x="1554" y="0"/>
                      </a:lnTo>
                      <a:lnTo>
                        <a:pt x="1560" y="0"/>
                      </a:lnTo>
                      <a:lnTo>
                        <a:pt x="1566" y="0"/>
                      </a:lnTo>
                      <a:lnTo>
                        <a:pt x="1572" y="0"/>
                      </a:lnTo>
                      <a:lnTo>
                        <a:pt x="1578" y="0"/>
                      </a:lnTo>
                      <a:lnTo>
                        <a:pt x="1584" y="0"/>
                      </a:lnTo>
                      <a:lnTo>
                        <a:pt x="1590" y="0"/>
                      </a:lnTo>
                      <a:lnTo>
                        <a:pt x="1596" y="0"/>
                      </a:lnTo>
                      <a:lnTo>
                        <a:pt x="1602" y="0"/>
                      </a:lnTo>
                      <a:lnTo>
                        <a:pt x="1608" y="0"/>
                      </a:lnTo>
                      <a:lnTo>
                        <a:pt x="1614" y="0"/>
                      </a:lnTo>
                      <a:lnTo>
                        <a:pt x="1620" y="0"/>
                      </a:lnTo>
                      <a:lnTo>
                        <a:pt x="1626" y="0"/>
                      </a:lnTo>
                      <a:lnTo>
                        <a:pt x="1632" y="0"/>
                      </a:lnTo>
                      <a:lnTo>
                        <a:pt x="1638" y="0"/>
                      </a:lnTo>
                      <a:lnTo>
                        <a:pt x="1644" y="0"/>
                      </a:lnTo>
                      <a:lnTo>
                        <a:pt x="1650" y="0"/>
                      </a:lnTo>
                      <a:lnTo>
                        <a:pt x="1656" y="0"/>
                      </a:lnTo>
                      <a:lnTo>
                        <a:pt x="1662" y="0"/>
                      </a:lnTo>
                      <a:lnTo>
                        <a:pt x="1668" y="0"/>
                      </a:lnTo>
                      <a:lnTo>
                        <a:pt x="1674" y="0"/>
                      </a:lnTo>
                      <a:lnTo>
                        <a:pt x="1680" y="0"/>
                      </a:lnTo>
                      <a:lnTo>
                        <a:pt x="1686" y="0"/>
                      </a:lnTo>
                      <a:lnTo>
                        <a:pt x="1692" y="0"/>
                      </a:lnTo>
                      <a:lnTo>
                        <a:pt x="1698" y="0"/>
                      </a:lnTo>
                      <a:lnTo>
                        <a:pt x="1704" y="0"/>
                      </a:lnTo>
                      <a:lnTo>
                        <a:pt x="1710" y="0"/>
                      </a:lnTo>
                      <a:lnTo>
                        <a:pt x="1716" y="0"/>
                      </a:lnTo>
                      <a:lnTo>
                        <a:pt x="1722" y="0"/>
                      </a:lnTo>
                      <a:lnTo>
                        <a:pt x="1728" y="0"/>
                      </a:lnTo>
                      <a:lnTo>
                        <a:pt x="1734" y="0"/>
                      </a:lnTo>
                      <a:lnTo>
                        <a:pt x="1740" y="0"/>
                      </a:lnTo>
                      <a:lnTo>
                        <a:pt x="1746" y="0"/>
                      </a:lnTo>
                      <a:lnTo>
                        <a:pt x="1752" y="0"/>
                      </a:lnTo>
                      <a:lnTo>
                        <a:pt x="1758" y="0"/>
                      </a:lnTo>
                      <a:lnTo>
                        <a:pt x="1764" y="0"/>
                      </a:lnTo>
                      <a:lnTo>
                        <a:pt x="1770" y="0"/>
                      </a:lnTo>
                      <a:lnTo>
                        <a:pt x="1776" y="0"/>
                      </a:lnTo>
                      <a:lnTo>
                        <a:pt x="1782" y="0"/>
                      </a:lnTo>
                      <a:lnTo>
                        <a:pt x="1788" y="0"/>
                      </a:lnTo>
                      <a:lnTo>
                        <a:pt x="1794" y="0"/>
                      </a:lnTo>
                      <a:lnTo>
                        <a:pt x="1800" y="0"/>
                      </a:lnTo>
                      <a:lnTo>
                        <a:pt x="1806" y="0"/>
                      </a:lnTo>
                      <a:lnTo>
                        <a:pt x="1812" y="0"/>
                      </a:lnTo>
                      <a:lnTo>
                        <a:pt x="1818" y="0"/>
                      </a:lnTo>
                      <a:lnTo>
                        <a:pt x="1824" y="0"/>
                      </a:lnTo>
                      <a:lnTo>
                        <a:pt x="1830" y="0"/>
                      </a:lnTo>
                      <a:lnTo>
                        <a:pt x="1836" y="0"/>
                      </a:lnTo>
                      <a:lnTo>
                        <a:pt x="1842" y="0"/>
                      </a:lnTo>
                      <a:lnTo>
                        <a:pt x="1848" y="0"/>
                      </a:lnTo>
                      <a:lnTo>
                        <a:pt x="1854" y="0"/>
                      </a:lnTo>
                      <a:lnTo>
                        <a:pt x="1860" y="0"/>
                      </a:lnTo>
                      <a:lnTo>
                        <a:pt x="1866" y="0"/>
                      </a:lnTo>
                      <a:lnTo>
                        <a:pt x="1872" y="0"/>
                      </a:lnTo>
                      <a:lnTo>
                        <a:pt x="1878" y="0"/>
                      </a:lnTo>
                      <a:lnTo>
                        <a:pt x="1884" y="0"/>
                      </a:lnTo>
                      <a:lnTo>
                        <a:pt x="1890" y="0"/>
                      </a:lnTo>
                      <a:lnTo>
                        <a:pt x="1896" y="0"/>
                      </a:lnTo>
                      <a:lnTo>
                        <a:pt x="1902" y="0"/>
                      </a:lnTo>
                      <a:lnTo>
                        <a:pt x="1908" y="0"/>
                      </a:lnTo>
                      <a:lnTo>
                        <a:pt x="1914" y="0"/>
                      </a:lnTo>
                      <a:lnTo>
                        <a:pt x="1920" y="0"/>
                      </a:lnTo>
                      <a:lnTo>
                        <a:pt x="1926" y="0"/>
                      </a:lnTo>
                      <a:lnTo>
                        <a:pt x="1932" y="0"/>
                      </a:lnTo>
                      <a:lnTo>
                        <a:pt x="1938" y="0"/>
                      </a:lnTo>
                      <a:lnTo>
                        <a:pt x="1944" y="0"/>
                      </a:lnTo>
                      <a:lnTo>
                        <a:pt x="1950" y="0"/>
                      </a:lnTo>
                      <a:lnTo>
                        <a:pt x="1956" y="0"/>
                      </a:lnTo>
                      <a:lnTo>
                        <a:pt x="1962" y="0"/>
                      </a:lnTo>
                      <a:lnTo>
                        <a:pt x="1968" y="0"/>
                      </a:lnTo>
                      <a:lnTo>
                        <a:pt x="1974" y="0"/>
                      </a:lnTo>
                      <a:lnTo>
                        <a:pt x="1980" y="0"/>
                      </a:lnTo>
                      <a:lnTo>
                        <a:pt x="1986" y="0"/>
                      </a:lnTo>
                      <a:lnTo>
                        <a:pt x="1992" y="0"/>
                      </a:lnTo>
                      <a:lnTo>
                        <a:pt x="1998" y="0"/>
                      </a:lnTo>
                      <a:lnTo>
                        <a:pt x="2004" y="0"/>
                      </a:lnTo>
                      <a:lnTo>
                        <a:pt x="2010" y="0"/>
                      </a:lnTo>
                      <a:lnTo>
                        <a:pt x="2016" y="0"/>
                      </a:lnTo>
                      <a:lnTo>
                        <a:pt x="2022" y="0"/>
                      </a:lnTo>
                      <a:lnTo>
                        <a:pt x="2028" y="0"/>
                      </a:lnTo>
                      <a:lnTo>
                        <a:pt x="2034" y="0"/>
                      </a:lnTo>
                      <a:lnTo>
                        <a:pt x="2040" y="0"/>
                      </a:lnTo>
                      <a:lnTo>
                        <a:pt x="2046" y="0"/>
                      </a:lnTo>
                      <a:lnTo>
                        <a:pt x="2052" y="0"/>
                      </a:lnTo>
                      <a:lnTo>
                        <a:pt x="2058" y="0"/>
                      </a:lnTo>
                      <a:lnTo>
                        <a:pt x="2064" y="0"/>
                      </a:lnTo>
                      <a:lnTo>
                        <a:pt x="2070" y="0"/>
                      </a:lnTo>
                      <a:lnTo>
                        <a:pt x="2076" y="0"/>
                      </a:lnTo>
                      <a:lnTo>
                        <a:pt x="2082" y="0"/>
                      </a:lnTo>
                      <a:lnTo>
                        <a:pt x="2088" y="0"/>
                      </a:lnTo>
                      <a:lnTo>
                        <a:pt x="2094" y="0"/>
                      </a:lnTo>
                      <a:lnTo>
                        <a:pt x="2100" y="0"/>
                      </a:lnTo>
                      <a:lnTo>
                        <a:pt x="2106" y="0"/>
                      </a:lnTo>
                      <a:lnTo>
                        <a:pt x="2112" y="0"/>
                      </a:lnTo>
                      <a:lnTo>
                        <a:pt x="2118" y="0"/>
                      </a:lnTo>
                      <a:lnTo>
                        <a:pt x="2124" y="0"/>
                      </a:lnTo>
                      <a:lnTo>
                        <a:pt x="2130" y="0"/>
                      </a:lnTo>
                      <a:lnTo>
                        <a:pt x="2136" y="0"/>
                      </a:lnTo>
                      <a:lnTo>
                        <a:pt x="2142" y="0"/>
                      </a:lnTo>
                      <a:lnTo>
                        <a:pt x="2148" y="0"/>
                      </a:lnTo>
                      <a:lnTo>
                        <a:pt x="2154" y="0"/>
                      </a:lnTo>
                      <a:lnTo>
                        <a:pt x="2160" y="0"/>
                      </a:lnTo>
                      <a:lnTo>
                        <a:pt x="2166" y="0"/>
                      </a:lnTo>
                      <a:lnTo>
                        <a:pt x="2172" y="0"/>
                      </a:lnTo>
                      <a:lnTo>
                        <a:pt x="2178" y="0"/>
                      </a:lnTo>
                      <a:lnTo>
                        <a:pt x="2184" y="0"/>
                      </a:lnTo>
                      <a:lnTo>
                        <a:pt x="2190" y="0"/>
                      </a:lnTo>
                      <a:lnTo>
                        <a:pt x="2196" y="0"/>
                      </a:lnTo>
                      <a:lnTo>
                        <a:pt x="2202" y="0"/>
                      </a:lnTo>
                      <a:lnTo>
                        <a:pt x="2208" y="0"/>
                      </a:lnTo>
                      <a:lnTo>
                        <a:pt x="2214" y="0"/>
                      </a:lnTo>
                      <a:lnTo>
                        <a:pt x="2220" y="0"/>
                      </a:lnTo>
                      <a:lnTo>
                        <a:pt x="2226" y="0"/>
                      </a:lnTo>
                      <a:lnTo>
                        <a:pt x="2232" y="0"/>
                      </a:lnTo>
                      <a:lnTo>
                        <a:pt x="2238" y="0"/>
                      </a:lnTo>
                      <a:lnTo>
                        <a:pt x="2244" y="0"/>
                      </a:lnTo>
                      <a:lnTo>
                        <a:pt x="2250" y="0"/>
                      </a:lnTo>
                      <a:lnTo>
                        <a:pt x="2256" y="0"/>
                      </a:lnTo>
                      <a:lnTo>
                        <a:pt x="2262" y="0"/>
                      </a:lnTo>
                      <a:lnTo>
                        <a:pt x="2268" y="0"/>
                      </a:lnTo>
                      <a:lnTo>
                        <a:pt x="2274" y="0"/>
                      </a:lnTo>
                      <a:lnTo>
                        <a:pt x="2280" y="0"/>
                      </a:lnTo>
                      <a:lnTo>
                        <a:pt x="2286" y="0"/>
                      </a:lnTo>
                      <a:lnTo>
                        <a:pt x="2292" y="0"/>
                      </a:lnTo>
                      <a:lnTo>
                        <a:pt x="2298" y="0"/>
                      </a:lnTo>
                      <a:lnTo>
                        <a:pt x="2304" y="0"/>
                      </a:lnTo>
                      <a:lnTo>
                        <a:pt x="2310" y="0"/>
                      </a:lnTo>
                      <a:lnTo>
                        <a:pt x="2316" y="0"/>
                      </a:lnTo>
                      <a:lnTo>
                        <a:pt x="2322" y="0"/>
                      </a:lnTo>
                      <a:lnTo>
                        <a:pt x="2328" y="0"/>
                      </a:lnTo>
                      <a:lnTo>
                        <a:pt x="2334" y="0"/>
                      </a:lnTo>
                      <a:lnTo>
                        <a:pt x="2340" y="0"/>
                      </a:lnTo>
                      <a:lnTo>
                        <a:pt x="2346" y="0"/>
                      </a:lnTo>
                      <a:lnTo>
                        <a:pt x="2352" y="0"/>
                      </a:lnTo>
                      <a:lnTo>
                        <a:pt x="2358" y="0"/>
                      </a:lnTo>
                      <a:lnTo>
                        <a:pt x="2364" y="0"/>
                      </a:lnTo>
                      <a:lnTo>
                        <a:pt x="2370" y="0"/>
                      </a:lnTo>
                      <a:lnTo>
                        <a:pt x="2376" y="0"/>
                      </a:lnTo>
                      <a:lnTo>
                        <a:pt x="2382" y="0"/>
                      </a:lnTo>
                      <a:lnTo>
                        <a:pt x="2388" y="0"/>
                      </a:lnTo>
                      <a:lnTo>
                        <a:pt x="2394" y="0"/>
                      </a:lnTo>
                      <a:lnTo>
                        <a:pt x="2400" y="0"/>
                      </a:lnTo>
                      <a:lnTo>
                        <a:pt x="2406" y="0"/>
                      </a:lnTo>
                      <a:lnTo>
                        <a:pt x="2412" y="0"/>
                      </a:lnTo>
                      <a:lnTo>
                        <a:pt x="2418" y="0"/>
                      </a:lnTo>
                      <a:lnTo>
                        <a:pt x="2424" y="0"/>
                      </a:lnTo>
                      <a:lnTo>
                        <a:pt x="2430" y="0"/>
                      </a:lnTo>
                      <a:lnTo>
                        <a:pt x="2436" y="0"/>
                      </a:lnTo>
                      <a:lnTo>
                        <a:pt x="2442" y="0"/>
                      </a:lnTo>
                      <a:lnTo>
                        <a:pt x="2448" y="0"/>
                      </a:lnTo>
                      <a:lnTo>
                        <a:pt x="2454" y="0"/>
                      </a:lnTo>
                      <a:lnTo>
                        <a:pt x="2460" y="0"/>
                      </a:lnTo>
                      <a:lnTo>
                        <a:pt x="2466" y="0"/>
                      </a:lnTo>
                      <a:lnTo>
                        <a:pt x="2472" y="0"/>
                      </a:lnTo>
                      <a:lnTo>
                        <a:pt x="2478" y="0"/>
                      </a:lnTo>
                      <a:lnTo>
                        <a:pt x="2484" y="0"/>
                      </a:lnTo>
                      <a:lnTo>
                        <a:pt x="2490" y="0"/>
                      </a:lnTo>
                      <a:lnTo>
                        <a:pt x="2496" y="0"/>
                      </a:lnTo>
                      <a:lnTo>
                        <a:pt x="2502" y="0"/>
                      </a:lnTo>
                      <a:lnTo>
                        <a:pt x="2508" y="0"/>
                      </a:lnTo>
                      <a:lnTo>
                        <a:pt x="2514" y="0"/>
                      </a:lnTo>
                      <a:lnTo>
                        <a:pt x="2520" y="0"/>
                      </a:lnTo>
                      <a:lnTo>
                        <a:pt x="2526" y="0"/>
                      </a:lnTo>
                      <a:lnTo>
                        <a:pt x="2532" y="0"/>
                      </a:lnTo>
                      <a:lnTo>
                        <a:pt x="2538" y="0"/>
                      </a:lnTo>
                      <a:lnTo>
                        <a:pt x="2544" y="0"/>
                      </a:lnTo>
                      <a:lnTo>
                        <a:pt x="2550" y="0"/>
                      </a:lnTo>
                      <a:lnTo>
                        <a:pt x="2556" y="0"/>
                      </a:lnTo>
                      <a:lnTo>
                        <a:pt x="2562" y="0"/>
                      </a:lnTo>
                      <a:lnTo>
                        <a:pt x="2568" y="0"/>
                      </a:lnTo>
                      <a:lnTo>
                        <a:pt x="2574" y="0"/>
                      </a:lnTo>
                      <a:lnTo>
                        <a:pt x="2580" y="0"/>
                      </a:lnTo>
                      <a:lnTo>
                        <a:pt x="2586" y="0"/>
                      </a:lnTo>
                      <a:lnTo>
                        <a:pt x="2592" y="0"/>
                      </a:lnTo>
                      <a:lnTo>
                        <a:pt x="2598" y="0"/>
                      </a:lnTo>
                      <a:lnTo>
                        <a:pt x="2604" y="0"/>
                      </a:lnTo>
                      <a:lnTo>
                        <a:pt x="2610" y="0"/>
                      </a:lnTo>
                      <a:lnTo>
                        <a:pt x="2616" y="0"/>
                      </a:lnTo>
                      <a:lnTo>
                        <a:pt x="2622" y="0"/>
                      </a:lnTo>
                      <a:lnTo>
                        <a:pt x="2628" y="0"/>
                      </a:lnTo>
                      <a:lnTo>
                        <a:pt x="2634" y="0"/>
                      </a:lnTo>
                      <a:lnTo>
                        <a:pt x="2640" y="0"/>
                      </a:lnTo>
                      <a:lnTo>
                        <a:pt x="2646" y="0"/>
                      </a:lnTo>
                      <a:lnTo>
                        <a:pt x="2652" y="0"/>
                      </a:lnTo>
                      <a:lnTo>
                        <a:pt x="2658" y="0"/>
                      </a:lnTo>
                      <a:lnTo>
                        <a:pt x="2664" y="0"/>
                      </a:lnTo>
                      <a:lnTo>
                        <a:pt x="2670" y="0"/>
                      </a:lnTo>
                      <a:lnTo>
                        <a:pt x="2676" y="0"/>
                      </a:lnTo>
                      <a:lnTo>
                        <a:pt x="2682" y="0"/>
                      </a:lnTo>
                      <a:lnTo>
                        <a:pt x="2688" y="0"/>
                      </a:lnTo>
                      <a:lnTo>
                        <a:pt x="2694" y="0"/>
                      </a:lnTo>
                      <a:lnTo>
                        <a:pt x="2700" y="0"/>
                      </a:lnTo>
                      <a:lnTo>
                        <a:pt x="2706" y="0"/>
                      </a:lnTo>
                      <a:lnTo>
                        <a:pt x="2712" y="0"/>
                      </a:lnTo>
                      <a:lnTo>
                        <a:pt x="2718" y="0"/>
                      </a:lnTo>
                      <a:lnTo>
                        <a:pt x="2724" y="0"/>
                      </a:lnTo>
                      <a:lnTo>
                        <a:pt x="2730" y="0"/>
                      </a:lnTo>
                      <a:lnTo>
                        <a:pt x="2736" y="0"/>
                      </a:lnTo>
                      <a:lnTo>
                        <a:pt x="2742" y="0"/>
                      </a:lnTo>
                      <a:lnTo>
                        <a:pt x="2748" y="0"/>
                      </a:lnTo>
                      <a:lnTo>
                        <a:pt x="2754" y="0"/>
                      </a:lnTo>
                      <a:lnTo>
                        <a:pt x="2760" y="0"/>
                      </a:lnTo>
                      <a:lnTo>
                        <a:pt x="2766" y="0"/>
                      </a:lnTo>
                      <a:lnTo>
                        <a:pt x="2772" y="0"/>
                      </a:lnTo>
                      <a:lnTo>
                        <a:pt x="2778" y="0"/>
                      </a:lnTo>
                      <a:lnTo>
                        <a:pt x="2784" y="0"/>
                      </a:lnTo>
                      <a:lnTo>
                        <a:pt x="2790" y="0"/>
                      </a:lnTo>
                      <a:lnTo>
                        <a:pt x="2796" y="0"/>
                      </a:lnTo>
                      <a:lnTo>
                        <a:pt x="2802" y="0"/>
                      </a:lnTo>
                      <a:lnTo>
                        <a:pt x="2808" y="0"/>
                      </a:lnTo>
                      <a:lnTo>
                        <a:pt x="2814" y="0"/>
                      </a:lnTo>
                      <a:lnTo>
                        <a:pt x="2820" y="0"/>
                      </a:lnTo>
                      <a:lnTo>
                        <a:pt x="2826" y="0"/>
                      </a:lnTo>
                      <a:lnTo>
                        <a:pt x="2832" y="0"/>
                      </a:lnTo>
                      <a:lnTo>
                        <a:pt x="2838" y="0"/>
                      </a:lnTo>
                      <a:lnTo>
                        <a:pt x="2844" y="0"/>
                      </a:lnTo>
                      <a:lnTo>
                        <a:pt x="2850" y="0"/>
                      </a:lnTo>
                      <a:lnTo>
                        <a:pt x="2856" y="0"/>
                      </a:lnTo>
                      <a:lnTo>
                        <a:pt x="2862" y="0"/>
                      </a:lnTo>
                      <a:lnTo>
                        <a:pt x="2868" y="0"/>
                      </a:lnTo>
                      <a:lnTo>
                        <a:pt x="2874" y="0"/>
                      </a:lnTo>
                      <a:lnTo>
                        <a:pt x="2880" y="0"/>
                      </a:lnTo>
                      <a:lnTo>
                        <a:pt x="2886" y="0"/>
                      </a:lnTo>
                      <a:lnTo>
                        <a:pt x="2892" y="0"/>
                      </a:lnTo>
                      <a:lnTo>
                        <a:pt x="2898" y="0"/>
                      </a:lnTo>
                      <a:lnTo>
                        <a:pt x="2904" y="0"/>
                      </a:lnTo>
                      <a:lnTo>
                        <a:pt x="2910" y="0"/>
                      </a:lnTo>
                      <a:lnTo>
                        <a:pt x="2916" y="0"/>
                      </a:lnTo>
                      <a:lnTo>
                        <a:pt x="2922" y="0"/>
                      </a:lnTo>
                      <a:lnTo>
                        <a:pt x="2928" y="0"/>
                      </a:lnTo>
                      <a:lnTo>
                        <a:pt x="2934" y="0"/>
                      </a:lnTo>
                      <a:lnTo>
                        <a:pt x="2940" y="0"/>
                      </a:lnTo>
                      <a:lnTo>
                        <a:pt x="2946" y="0"/>
                      </a:lnTo>
                      <a:lnTo>
                        <a:pt x="2952" y="0"/>
                      </a:lnTo>
                      <a:lnTo>
                        <a:pt x="2958" y="0"/>
                      </a:lnTo>
                      <a:lnTo>
                        <a:pt x="2964" y="0"/>
                      </a:lnTo>
                      <a:lnTo>
                        <a:pt x="2970" y="0"/>
                      </a:lnTo>
                      <a:lnTo>
                        <a:pt x="2976" y="0"/>
                      </a:lnTo>
                      <a:lnTo>
                        <a:pt x="2982" y="0"/>
                      </a:lnTo>
                      <a:lnTo>
                        <a:pt x="2988" y="0"/>
                      </a:lnTo>
                      <a:lnTo>
                        <a:pt x="2994" y="0"/>
                      </a:lnTo>
                      <a:lnTo>
                        <a:pt x="3000" y="0"/>
                      </a:lnTo>
                      <a:lnTo>
                        <a:pt x="3006" y="0"/>
                      </a:lnTo>
                      <a:lnTo>
                        <a:pt x="3012" y="0"/>
                      </a:lnTo>
                      <a:lnTo>
                        <a:pt x="3018" y="0"/>
                      </a:lnTo>
                      <a:lnTo>
                        <a:pt x="3024" y="0"/>
                      </a:lnTo>
                      <a:lnTo>
                        <a:pt x="3030" y="0"/>
                      </a:lnTo>
                      <a:lnTo>
                        <a:pt x="3036" y="0"/>
                      </a:lnTo>
                      <a:lnTo>
                        <a:pt x="3042" y="0"/>
                      </a:lnTo>
                      <a:lnTo>
                        <a:pt x="3048" y="0"/>
                      </a:lnTo>
                      <a:lnTo>
                        <a:pt x="3054" y="0"/>
                      </a:lnTo>
                      <a:lnTo>
                        <a:pt x="3060" y="0"/>
                      </a:lnTo>
                      <a:lnTo>
                        <a:pt x="3066" y="0"/>
                      </a:lnTo>
                      <a:lnTo>
                        <a:pt x="3072" y="0"/>
                      </a:lnTo>
                      <a:lnTo>
                        <a:pt x="3078" y="0"/>
                      </a:lnTo>
                      <a:lnTo>
                        <a:pt x="3084" y="0"/>
                      </a:lnTo>
                      <a:lnTo>
                        <a:pt x="3090" y="0"/>
                      </a:lnTo>
                      <a:lnTo>
                        <a:pt x="3096" y="0"/>
                      </a:lnTo>
                      <a:lnTo>
                        <a:pt x="3102" y="0"/>
                      </a:lnTo>
                      <a:lnTo>
                        <a:pt x="3108" y="0"/>
                      </a:lnTo>
                      <a:lnTo>
                        <a:pt x="3114" y="0"/>
                      </a:lnTo>
                      <a:lnTo>
                        <a:pt x="3120" y="0"/>
                      </a:lnTo>
                      <a:lnTo>
                        <a:pt x="3126" y="0"/>
                      </a:lnTo>
                      <a:lnTo>
                        <a:pt x="3132" y="0"/>
                      </a:lnTo>
                      <a:lnTo>
                        <a:pt x="3138" y="0"/>
                      </a:lnTo>
                      <a:lnTo>
                        <a:pt x="3144" y="0"/>
                      </a:lnTo>
                      <a:lnTo>
                        <a:pt x="3150" y="0"/>
                      </a:lnTo>
                      <a:lnTo>
                        <a:pt x="3156" y="0"/>
                      </a:lnTo>
                      <a:lnTo>
                        <a:pt x="3162" y="0"/>
                      </a:lnTo>
                      <a:lnTo>
                        <a:pt x="3168" y="0"/>
                      </a:lnTo>
                      <a:lnTo>
                        <a:pt x="3174" y="0"/>
                      </a:lnTo>
                      <a:lnTo>
                        <a:pt x="3180" y="0"/>
                      </a:lnTo>
                      <a:lnTo>
                        <a:pt x="3186" y="0"/>
                      </a:lnTo>
                      <a:lnTo>
                        <a:pt x="3192" y="0"/>
                      </a:lnTo>
                      <a:lnTo>
                        <a:pt x="3198" y="0"/>
                      </a:lnTo>
                      <a:lnTo>
                        <a:pt x="3204" y="0"/>
                      </a:lnTo>
                      <a:lnTo>
                        <a:pt x="3210" y="0"/>
                      </a:lnTo>
                      <a:lnTo>
                        <a:pt x="3216" y="0"/>
                      </a:lnTo>
                      <a:lnTo>
                        <a:pt x="3222" y="0"/>
                      </a:lnTo>
                      <a:lnTo>
                        <a:pt x="3228" y="0"/>
                      </a:lnTo>
                      <a:lnTo>
                        <a:pt x="3234" y="0"/>
                      </a:lnTo>
                      <a:lnTo>
                        <a:pt x="3240" y="0"/>
                      </a:lnTo>
                      <a:lnTo>
                        <a:pt x="3246" y="0"/>
                      </a:lnTo>
                      <a:lnTo>
                        <a:pt x="3252" y="0"/>
                      </a:lnTo>
                      <a:lnTo>
                        <a:pt x="3258" y="0"/>
                      </a:lnTo>
                      <a:lnTo>
                        <a:pt x="3264" y="0"/>
                      </a:lnTo>
                      <a:lnTo>
                        <a:pt x="3270" y="0"/>
                      </a:lnTo>
                      <a:lnTo>
                        <a:pt x="3276" y="0"/>
                      </a:lnTo>
                      <a:lnTo>
                        <a:pt x="3282" y="0"/>
                      </a:lnTo>
                      <a:lnTo>
                        <a:pt x="3288" y="0"/>
                      </a:lnTo>
                      <a:lnTo>
                        <a:pt x="3294" y="0"/>
                      </a:lnTo>
                      <a:lnTo>
                        <a:pt x="3300" y="0"/>
                      </a:lnTo>
                      <a:lnTo>
                        <a:pt x="3306" y="0"/>
                      </a:lnTo>
                      <a:lnTo>
                        <a:pt x="3312" y="0"/>
                      </a:lnTo>
                      <a:lnTo>
                        <a:pt x="3318" y="0"/>
                      </a:lnTo>
                      <a:lnTo>
                        <a:pt x="3324" y="0"/>
                      </a:lnTo>
                      <a:lnTo>
                        <a:pt x="3330" y="0"/>
                      </a:lnTo>
                      <a:lnTo>
                        <a:pt x="3336" y="0"/>
                      </a:lnTo>
                      <a:lnTo>
                        <a:pt x="3342" y="0"/>
                      </a:lnTo>
                      <a:lnTo>
                        <a:pt x="3348" y="0"/>
                      </a:lnTo>
                      <a:lnTo>
                        <a:pt x="3354" y="0"/>
                      </a:lnTo>
                      <a:lnTo>
                        <a:pt x="3360" y="0"/>
                      </a:lnTo>
                      <a:lnTo>
                        <a:pt x="3366" y="0"/>
                      </a:lnTo>
                      <a:lnTo>
                        <a:pt x="3372" y="0"/>
                      </a:lnTo>
                      <a:lnTo>
                        <a:pt x="3378" y="0"/>
                      </a:lnTo>
                      <a:lnTo>
                        <a:pt x="3384" y="0"/>
                      </a:lnTo>
                      <a:lnTo>
                        <a:pt x="3390" y="0"/>
                      </a:lnTo>
                      <a:lnTo>
                        <a:pt x="3396" y="0"/>
                      </a:lnTo>
                      <a:lnTo>
                        <a:pt x="3402" y="0"/>
                      </a:lnTo>
                      <a:lnTo>
                        <a:pt x="3408" y="0"/>
                      </a:lnTo>
                      <a:lnTo>
                        <a:pt x="3414" y="0"/>
                      </a:lnTo>
                      <a:lnTo>
                        <a:pt x="3420" y="0"/>
                      </a:lnTo>
                      <a:lnTo>
                        <a:pt x="3426" y="0"/>
                      </a:lnTo>
                      <a:lnTo>
                        <a:pt x="3432" y="0"/>
                      </a:lnTo>
                      <a:lnTo>
                        <a:pt x="3438" y="0"/>
                      </a:lnTo>
                      <a:lnTo>
                        <a:pt x="3444" y="0"/>
                      </a:lnTo>
                      <a:lnTo>
                        <a:pt x="3450" y="0"/>
                      </a:lnTo>
                      <a:lnTo>
                        <a:pt x="3456" y="0"/>
                      </a:lnTo>
                      <a:lnTo>
                        <a:pt x="3462" y="0"/>
                      </a:lnTo>
                      <a:lnTo>
                        <a:pt x="3468" y="0"/>
                      </a:lnTo>
                      <a:lnTo>
                        <a:pt x="3474" y="0"/>
                      </a:lnTo>
                      <a:lnTo>
                        <a:pt x="3480" y="0"/>
                      </a:lnTo>
                      <a:lnTo>
                        <a:pt x="3486" y="0"/>
                      </a:lnTo>
                      <a:lnTo>
                        <a:pt x="3492" y="0"/>
                      </a:lnTo>
                      <a:lnTo>
                        <a:pt x="3498" y="0"/>
                      </a:lnTo>
                      <a:lnTo>
                        <a:pt x="3504" y="0"/>
                      </a:lnTo>
                      <a:lnTo>
                        <a:pt x="3510" y="0"/>
                      </a:lnTo>
                      <a:lnTo>
                        <a:pt x="3516" y="0"/>
                      </a:lnTo>
                      <a:lnTo>
                        <a:pt x="3522" y="0"/>
                      </a:lnTo>
                      <a:lnTo>
                        <a:pt x="3528" y="0"/>
                      </a:lnTo>
                      <a:lnTo>
                        <a:pt x="3534" y="0"/>
                      </a:lnTo>
                      <a:lnTo>
                        <a:pt x="3540" y="0"/>
                      </a:lnTo>
                      <a:lnTo>
                        <a:pt x="3546" y="0"/>
                      </a:lnTo>
                      <a:lnTo>
                        <a:pt x="3552" y="0"/>
                      </a:lnTo>
                      <a:lnTo>
                        <a:pt x="3558" y="0"/>
                      </a:lnTo>
                      <a:lnTo>
                        <a:pt x="3564" y="0"/>
                      </a:lnTo>
                      <a:lnTo>
                        <a:pt x="3570" y="0"/>
                      </a:lnTo>
                      <a:lnTo>
                        <a:pt x="3576" y="0"/>
                      </a:lnTo>
                      <a:lnTo>
                        <a:pt x="3582" y="0"/>
                      </a:lnTo>
                      <a:lnTo>
                        <a:pt x="3588" y="0"/>
                      </a:lnTo>
                      <a:lnTo>
                        <a:pt x="3594" y="0"/>
                      </a:lnTo>
                      <a:lnTo>
                        <a:pt x="3600" y="0"/>
                      </a:lnTo>
                      <a:lnTo>
                        <a:pt x="3606" y="0"/>
                      </a:lnTo>
                      <a:lnTo>
                        <a:pt x="3612" y="0"/>
                      </a:lnTo>
                      <a:lnTo>
                        <a:pt x="3618" y="0"/>
                      </a:lnTo>
                      <a:lnTo>
                        <a:pt x="3624" y="0"/>
                      </a:lnTo>
                      <a:lnTo>
                        <a:pt x="3630" y="0"/>
                      </a:lnTo>
                      <a:lnTo>
                        <a:pt x="3636" y="0"/>
                      </a:lnTo>
                      <a:lnTo>
                        <a:pt x="3642" y="0"/>
                      </a:lnTo>
                      <a:lnTo>
                        <a:pt x="3648" y="0"/>
                      </a:lnTo>
                      <a:lnTo>
                        <a:pt x="3654" y="0"/>
                      </a:lnTo>
                      <a:lnTo>
                        <a:pt x="3660" y="0"/>
                      </a:lnTo>
                      <a:lnTo>
                        <a:pt x="3666" y="0"/>
                      </a:lnTo>
                      <a:lnTo>
                        <a:pt x="3672" y="0"/>
                      </a:lnTo>
                      <a:lnTo>
                        <a:pt x="3678" y="0"/>
                      </a:lnTo>
                      <a:lnTo>
                        <a:pt x="3684" y="0"/>
                      </a:lnTo>
                      <a:lnTo>
                        <a:pt x="3690" y="0"/>
                      </a:lnTo>
                      <a:lnTo>
                        <a:pt x="3696" y="0"/>
                      </a:lnTo>
                      <a:lnTo>
                        <a:pt x="3702" y="0"/>
                      </a:lnTo>
                      <a:lnTo>
                        <a:pt x="3708" y="0"/>
                      </a:lnTo>
                      <a:lnTo>
                        <a:pt x="3714" y="0"/>
                      </a:lnTo>
                      <a:lnTo>
                        <a:pt x="3720" y="0"/>
                      </a:lnTo>
                      <a:lnTo>
                        <a:pt x="3726" y="0"/>
                      </a:lnTo>
                      <a:lnTo>
                        <a:pt x="3732" y="0"/>
                      </a:lnTo>
                      <a:lnTo>
                        <a:pt x="3738" y="0"/>
                      </a:lnTo>
                      <a:lnTo>
                        <a:pt x="3744" y="0"/>
                      </a:lnTo>
                      <a:lnTo>
                        <a:pt x="3750" y="0"/>
                      </a:lnTo>
                      <a:lnTo>
                        <a:pt x="3756" y="0"/>
                      </a:lnTo>
                      <a:lnTo>
                        <a:pt x="3762" y="0"/>
                      </a:lnTo>
                      <a:lnTo>
                        <a:pt x="3768" y="0"/>
                      </a:lnTo>
                      <a:lnTo>
                        <a:pt x="3774" y="0"/>
                      </a:lnTo>
                      <a:lnTo>
                        <a:pt x="3780" y="0"/>
                      </a:lnTo>
                      <a:lnTo>
                        <a:pt x="3786" y="0"/>
                      </a:lnTo>
                      <a:lnTo>
                        <a:pt x="3792" y="0"/>
                      </a:lnTo>
                      <a:lnTo>
                        <a:pt x="3798" y="0"/>
                      </a:lnTo>
                      <a:lnTo>
                        <a:pt x="3804" y="0"/>
                      </a:lnTo>
                      <a:lnTo>
                        <a:pt x="3810" y="0"/>
                      </a:lnTo>
                      <a:lnTo>
                        <a:pt x="3816" y="0"/>
                      </a:lnTo>
                      <a:lnTo>
                        <a:pt x="3822" y="0"/>
                      </a:lnTo>
                      <a:lnTo>
                        <a:pt x="3828" y="0"/>
                      </a:lnTo>
                      <a:lnTo>
                        <a:pt x="3834" y="0"/>
                      </a:lnTo>
                      <a:lnTo>
                        <a:pt x="3840" y="0"/>
                      </a:lnTo>
                      <a:lnTo>
                        <a:pt x="3846" y="0"/>
                      </a:lnTo>
                      <a:lnTo>
                        <a:pt x="3852" y="0"/>
                      </a:lnTo>
                      <a:lnTo>
                        <a:pt x="3858" y="0"/>
                      </a:lnTo>
                      <a:lnTo>
                        <a:pt x="3864" y="0"/>
                      </a:lnTo>
                      <a:lnTo>
                        <a:pt x="3870" y="0"/>
                      </a:lnTo>
                      <a:lnTo>
                        <a:pt x="3876" y="0"/>
                      </a:lnTo>
                      <a:lnTo>
                        <a:pt x="3882" y="0"/>
                      </a:lnTo>
                      <a:lnTo>
                        <a:pt x="3888" y="0"/>
                      </a:lnTo>
                      <a:lnTo>
                        <a:pt x="3894" y="0"/>
                      </a:lnTo>
                      <a:lnTo>
                        <a:pt x="3900" y="0"/>
                      </a:lnTo>
                      <a:lnTo>
                        <a:pt x="3906" y="0"/>
                      </a:lnTo>
                      <a:lnTo>
                        <a:pt x="3912" y="0"/>
                      </a:lnTo>
                      <a:lnTo>
                        <a:pt x="3918" y="0"/>
                      </a:lnTo>
                      <a:lnTo>
                        <a:pt x="3924" y="0"/>
                      </a:lnTo>
                      <a:lnTo>
                        <a:pt x="3930" y="0"/>
                      </a:lnTo>
                      <a:lnTo>
                        <a:pt x="3936" y="0"/>
                      </a:lnTo>
                      <a:lnTo>
                        <a:pt x="3942" y="0"/>
                      </a:lnTo>
                      <a:lnTo>
                        <a:pt x="3948" y="0"/>
                      </a:lnTo>
                      <a:lnTo>
                        <a:pt x="3954" y="0"/>
                      </a:lnTo>
                      <a:lnTo>
                        <a:pt x="3960" y="0"/>
                      </a:lnTo>
                      <a:lnTo>
                        <a:pt x="3966" y="0"/>
                      </a:lnTo>
                      <a:lnTo>
                        <a:pt x="3972" y="0"/>
                      </a:lnTo>
                      <a:lnTo>
                        <a:pt x="3978" y="0"/>
                      </a:lnTo>
                      <a:lnTo>
                        <a:pt x="3984" y="0"/>
                      </a:lnTo>
                      <a:lnTo>
                        <a:pt x="3990" y="0"/>
                      </a:lnTo>
                      <a:lnTo>
                        <a:pt x="3996" y="0"/>
                      </a:lnTo>
                      <a:lnTo>
                        <a:pt x="4002" y="0"/>
                      </a:lnTo>
                      <a:lnTo>
                        <a:pt x="4008" y="0"/>
                      </a:lnTo>
                      <a:lnTo>
                        <a:pt x="4014" y="0"/>
                      </a:lnTo>
                      <a:lnTo>
                        <a:pt x="4020" y="0"/>
                      </a:lnTo>
                      <a:lnTo>
                        <a:pt x="4026" y="0"/>
                      </a:lnTo>
                      <a:lnTo>
                        <a:pt x="4032" y="0"/>
                      </a:lnTo>
                      <a:lnTo>
                        <a:pt x="4038" y="0"/>
                      </a:lnTo>
                      <a:lnTo>
                        <a:pt x="4044" y="0"/>
                      </a:lnTo>
                      <a:lnTo>
                        <a:pt x="4050" y="0"/>
                      </a:lnTo>
                      <a:lnTo>
                        <a:pt x="4056" y="0"/>
                      </a:lnTo>
                      <a:lnTo>
                        <a:pt x="4062" y="0"/>
                      </a:lnTo>
                      <a:lnTo>
                        <a:pt x="4068" y="0"/>
                      </a:lnTo>
                      <a:lnTo>
                        <a:pt x="4074" y="0"/>
                      </a:lnTo>
                      <a:lnTo>
                        <a:pt x="4080" y="0"/>
                      </a:lnTo>
                      <a:lnTo>
                        <a:pt x="4086" y="0"/>
                      </a:lnTo>
                      <a:lnTo>
                        <a:pt x="4092" y="0"/>
                      </a:lnTo>
                      <a:lnTo>
                        <a:pt x="4098" y="0"/>
                      </a:lnTo>
                      <a:lnTo>
                        <a:pt x="4104" y="0"/>
                      </a:lnTo>
                      <a:lnTo>
                        <a:pt x="4110" y="0"/>
                      </a:lnTo>
                      <a:lnTo>
                        <a:pt x="4116" y="0"/>
                      </a:lnTo>
                      <a:lnTo>
                        <a:pt x="4122" y="0"/>
                      </a:lnTo>
                      <a:lnTo>
                        <a:pt x="4128" y="0"/>
                      </a:lnTo>
                      <a:lnTo>
                        <a:pt x="4134" y="0"/>
                      </a:lnTo>
                      <a:lnTo>
                        <a:pt x="4140" y="0"/>
                      </a:lnTo>
                      <a:lnTo>
                        <a:pt x="4146" y="0"/>
                      </a:lnTo>
                      <a:lnTo>
                        <a:pt x="4152" y="0"/>
                      </a:lnTo>
                      <a:lnTo>
                        <a:pt x="4158" y="0"/>
                      </a:lnTo>
                      <a:lnTo>
                        <a:pt x="4164" y="0"/>
                      </a:lnTo>
                      <a:lnTo>
                        <a:pt x="4170" y="0"/>
                      </a:lnTo>
                      <a:lnTo>
                        <a:pt x="4176" y="0"/>
                      </a:lnTo>
                      <a:lnTo>
                        <a:pt x="4182" y="0"/>
                      </a:lnTo>
                      <a:lnTo>
                        <a:pt x="4188" y="0"/>
                      </a:lnTo>
                      <a:lnTo>
                        <a:pt x="4194" y="0"/>
                      </a:lnTo>
                      <a:lnTo>
                        <a:pt x="4200" y="0"/>
                      </a:lnTo>
                      <a:lnTo>
                        <a:pt x="4206" y="0"/>
                      </a:lnTo>
                      <a:lnTo>
                        <a:pt x="4212" y="0"/>
                      </a:lnTo>
                      <a:lnTo>
                        <a:pt x="4218" y="0"/>
                      </a:lnTo>
                      <a:lnTo>
                        <a:pt x="4224" y="0"/>
                      </a:lnTo>
                      <a:lnTo>
                        <a:pt x="4230" y="0"/>
                      </a:lnTo>
                      <a:lnTo>
                        <a:pt x="4236" y="0"/>
                      </a:lnTo>
                      <a:lnTo>
                        <a:pt x="4242" y="0"/>
                      </a:lnTo>
                      <a:lnTo>
                        <a:pt x="4248" y="0"/>
                      </a:lnTo>
                      <a:lnTo>
                        <a:pt x="4254" y="0"/>
                      </a:lnTo>
                      <a:lnTo>
                        <a:pt x="4260" y="0"/>
                      </a:lnTo>
                      <a:lnTo>
                        <a:pt x="4266" y="0"/>
                      </a:lnTo>
                      <a:lnTo>
                        <a:pt x="4272" y="0"/>
                      </a:lnTo>
                      <a:lnTo>
                        <a:pt x="4278" y="0"/>
                      </a:lnTo>
                      <a:lnTo>
                        <a:pt x="4284" y="0"/>
                      </a:lnTo>
                      <a:lnTo>
                        <a:pt x="4290" y="0"/>
                      </a:lnTo>
                      <a:lnTo>
                        <a:pt x="4296" y="0"/>
                      </a:lnTo>
                      <a:lnTo>
                        <a:pt x="4302" y="0"/>
                      </a:lnTo>
                      <a:lnTo>
                        <a:pt x="4308" y="0"/>
                      </a:lnTo>
                      <a:lnTo>
                        <a:pt x="4314" y="0"/>
                      </a:lnTo>
                      <a:lnTo>
                        <a:pt x="4320" y="0"/>
                      </a:lnTo>
                      <a:lnTo>
                        <a:pt x="4326" y="0"/>
                      </a:lnTo>
                      <a:lnTo>
                        <a:pt x="4332" y="0"/>
                      </a:lnTo>
                      <a:lnTo>
                        <a:pt x="4338" y="0"/>
                      </a:lnTo>
                      <a:lnTo>
                        <a:pt x="4344" y="0"/>
                      </a:lnTo>
                      <a:lnTo>
                        <a:pt x="4350" y="0"/>
                      </a:lnTo>
                      <a:lnTo>
                        <a:pt x="4356" y="0"/>
                      </a:lnTo>
                      <a:lnTo>
                        <a:pt x="4362" y="0"/>
                      </a:lnTo>
                      <a:lnTo>
                        <a:pt x="4368" y="0"/>
                      </a:lnTo>
                      <a:lnTo>
                        <a:pt x="4374" y="0"/>
                      </a:lnTo>
                      <a:lnTo>
                        <a:pt x="4380" y="0"/>
                      </a:lnTo>
                      <a:lnTo>
                        <a:pt x="4386" y="0"/>
                      </a:lnTo>
                      <a:lnTo>
                        <a:pt x="4392" y="0"/>
                      </a:lnTo>
                      <a:lnTo>
                        <a:pt x="4398" y="0"/>
                      </a:lnTo>
                      <a:lnTo>
                        <a:pt x="4404" y="0"/>
                      </a:lnTo>
                      <a:lnTo>
                        <a:pt x="4410" y="0"/>
                      </a:lnTo>
                      <a:lnTo>
                        <a:pt x="4416" y="0"/>
                      </a:lnTo>
                      <a:lnTo>
                        <a:pt x="4422" y="0"/>
                      </a:lnTo>
                      <a:lnTo>
                        <a:pt x="4428" y="0"/>
                      </a:lnTo>
                      <a:lnTo>
                        <a:pt x="4434" y="0"/>
                      </a:lnTo>
                      <a:lnTo>
                        <a:pt x="4440" y="0"/>
                      </a:lnTo>
                      <a:lnTo>
                        <a:pt x="4446" y="0"/>
                      </a:lnTo>
                      <a:lnTo>
                        <a:pt x="4452" y="0"/>
                      </a:lnTo>
                      <a:lnTo>
                        <a:pt x="4458" y="0"/>
                      </a:lnTo>
                      <a:lnTo>
                        <a:pt x="4464" y="0"/>
                      </a:lnTo>
                      <a:lnTo>
                        <a:pt x="4470" y="0"/>
                      </a:lnTo>
                      <a:lnTo>
                        <a:pt x="4476" y="0"/>
                      </a:lnTo>
                      <a:lnTo>
                        <a:pt x="4482" y="0"/>
                      </a:lnTo>
                      <a:lnTo>
                        <a:pt x="4488" y="0"/>
                      </a:lnTo>
                      <a:lnTo>
                        <a:pt x="4494" y="0"/>
                      </a:lnTo>
                      <a:lnTo>
                        <a:pt x="4500" y="0"/>
                      </a:lnTo>
                      <a:lnTo>
                        <a:pt x="4506" y="0"/>
                      </a:lnTo>
                      <a:lnTo>
                        <a:pt x="4512" y="0"/>
                      </a:lnTo>
                      <a:lnTo>
                        <a:pt x="4518" y="0"/>
                      </a:lnTo>
                      <a:lnTo>
                        <a:pt x="4524" y="0"/>
                      </a:lnTo>
                      <a:lnTo>
                        <a:pt x="4530" y="0"/>
                      </a:lnTo>
                      <a:lnTo>
                        <a:pt x="4536" y="0"/>
                      </a:lnTo>
                      <a:lnTo>
                        <a:pt x="4542" y="0"/>
                      </a:lnTo>
                      <a:lnTo>
                        <a:pt x="4548" y="0"/>
                      </a:lnTo>
                      <a:lnTo>
                        <a:pt x="4554" y="0"/>
                      </a:lnTo>
                      <a:lnTo>
                        <a:pt x="4560" y="0"/>
                      </a:lnTo>
                      <a:lnTo>
                        <a:pt x="4566" y="0"/>
                      </a:lnTo>
                      <a:lnTo>
                        <a:pt x="4572" y="0"/>
                      </a:lnTo>
                      <a:lnTo>
                        <a:pt x="4578" y="0"/>
                      </a:lnTo>
                      <a:lnTo>
                        <a:pt x="4584" y="0"/>
                      </a:lnTo>
                      <a:lnTo>
                        <a:pt x="4590" y="0"/>
                      </a:lnTo>
                      <a:lnTo>
                        <a:pt x="4596" y="0"/>
                      </a:lnTo>
                      <a:lnTo>
                        <a:pt x="4602" y="0"/>
                      </a:lnTo>
                      <a:lnTo>
                        <a:pt x="4608" y="0"/>
                      </a:lnTo>
                      <a:lnTo>
                        <a:pt x="4614" y="0"/>
                      </a:lnTo>
                      <a:lnTo>
                        <a:pt x="4620" y="0"/>
                      </a:lnTo>
                      <a:lnTo>
                        <a:pt x="4626" y="0"/>
                      </a:lnTo>
                      <a:lnTo>
                        <a:pt x="4632" y="0"/>
                      </a:lnTo>
                      <a:lnTo>
                        <a:pt x="4638" y="0"/>
                      </a:lnTo>
                      <a:lnTo>
                        <a:pt x="4644" y="0"/>
                      </a:lnTo>
                      <a:lnTo>
                        <a:pt x="4650" y="0"/>
                      </a:lnTo>
                      <a:lnTo>
                        <a:pt x="4656" y="0"/>
                      </a:lnTo>
                      <a:lnTo>
                        <a:pt x="4662" y="0"/>
                      </a:lnTo>
                      <a:lnTo>
                        <a:pt x="4668" y="0"/>
                      </a:lnTo>
                      <a:lnTo>
                        <a:pt x="4674" y="0"/>
                      </a:lnTo>
                      <a:lnTo>
                        <a:pt x="4680" y="0"/>
                      </a:lnTo>
                      <a:lnTo>
                        <a:pt x="4686" y="0"/>
                      </a:lnTo>
                      <a:lnTo>
                        <a:pt x="4692" y="0"/>
                      </a:lnTo>
                      <a:lnTo>
                        <a:pt x="4698" y="0"/>
                      </a:lnTo>
                      <a:lnTo>
                        <a:pt x="4704" y="0"/>
                      </a:lnTo>
                      <a:lnTo>
                        <a:pt x="4710" y="0"/>
                      </a:lnTo>
                      <a:lnTo>
                        <a:pt x="4716" y="0"/>
                      </a:lnTo>
                      <a:lnTo>
                        <a:pt x="4722" y="0"/>
                      </a:lnTo>
                      <a:lnTo>
                        <a:pt x="4728" y="0"/>
                      </a:lnTo>
                      <a:lnTo>
                        <a:pt x="4734" y="0"/>
                      </a:lnTo>
                      <a:lnTo>
                        <a:pt x="4740" y="0"/>
                      </a:lnTo>
                      <a:lnTo>
                        <a:pt x="4746" y="0"/>
                      </a:lnTo>
                      <a:lnTo>
                        <a:pt x="4752" y="0"/>
                      </a:lnTo>
                      <a:lnTo>
                        <a:pt x="4758" y="0"/>
                      </a:lnTo>
                      <a:lnTo>
                        <a:pt x="4764" y="0"/>
                      </a:lnTo>
                      <a:lnTo>
                        <a:pt x="4770" y="0"/>
                      </a:lnTo>
                      <a:lnTo>
                        <a:pt x="4776" y="0"/>
                      </a:lnTo>
                      <a:lnTo>
                        <a:pt x="4782" y="0"/>
                      </a:lnTo>
                      <a:lnTo>
                        <a:pt x="4788" y="0"/>
                      </a:lnTo>
                      <a:lnTo>
                        <a:pt x="4794" y="0"/>
                      </a:lnTo>
                      <a:lnTo>
                        <a:pt x="4800" y="0"/>
                      </a:lnTo>
                      <a:lnTo>
                        <a:pt x="4806" y="0"/>
                      </a:lnTo>
                      <a:lnTo>
                        <a:pt x="4812" y="0"/>
                      </a:lnTo>
                      <a:lnTo>
                        <a:pt x="4818" y="0"/>
                      </a:lnTo>
                      <a:lnTo>
                        <a:pt x="4824" y="0"/>
                      </a:lnTo>
                      <a:lnTo>
                        <a:pt x="4830" y="0"/>
                      </a:lnTo>
                      <a:lnTo>
                        <a:pt x="4836" y="0"/>
                      </a:lnTo>
                      <a:lnTo>
                        <a:pt x="4842" y="0"/>
                      </a:lnTo>
                      <a:lnTo>
                        <a:pt x="4848" y="0"/>
                      </a:lnTo>
                      <a:lnTo>
                        <a:pt x="4854" y="0"/>
                      </a:lnTo>
                      <a:lnTo>
                        <a:pt x="4860" y="0"/>
                      </a:lnTo>
                      <a:lnTo>
                        <a:pt x="4866" y="0"/>
                      </a:lnTo>
                      <a:lnTo>
                        <a:pt x="4872" y="0"/>
                      </a:lnTo>
                      <a:lnTo>
                        <a:pt x="4878" y="0"/>
                      </a:lnTo>
                      <a:lnTo>
                        <a:pt x="4884" y="0"/>
                      </a:lnTo>
                      <a:lnTo>
                        <a:pt x="4890" y="0"/>
                      </a:lnTo>
                      <a:lnTo>
                        <a:pt x="4896" y="0"/>
                      </a:lnTo>
                      <a:lnTo>
                        <a:pt x="4902" y="0"/>
                      </a:lnTo>
                      <a:lnTo>
                        <a:pt x="4908" y="0"/>
                      </a:lnTo>
                      <a:lnTo>
                        <a:pt x="4914" y="0"/>
                      </a:lnTo>
                      <a:lnTo>
                        <a:pt x="4920" y="0"/>
                      </a:lnTo>
                      <a:lnTo>
                        <a:pt x="4926" y="0"/>
                      </a:lnTo>
                      <a:lnTo>
                        <a:pt x="4932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87" name="Rectangle 163"/>
                <p:cNvSpPr>
                  <a:spLocks noChangeArrowheads="1"/>
                </p:cNvSpPr>
                <p:nvPr/>
              </p:nvSpPr>
              <p:spPr bwMode="auto">
                <a:xfrm>
                  <a:off x="1940" y="2496"/>
                  <a:ext cx="294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800" b="1" dirty="0" smtClean="0">
                      <a:solidFill>
                        <a:srgbClr val="000000"/>
                      </a:solidFill>
                      <a:latin typeface="Arial" charset="0"/>
                    </a:rPr>
                    <a:t>DISP_Y</a:t>
                  </a: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88" name="Rectangle 164"/>
                <p:cNvSpPr>
                  <a:spLocks noChangeArrowheads="1"/>
                </p:cNvSpPr>
                <p:nvPr/>
              </p:nvSpPr>
              <p:spPr bwMode="auto">
                <a:xfrm>
                  <a:off x="452" y="2598"/>
                  <a:ext cx="168" cy="30"/>
                </a:xfrm>
                <a:prstGeom prst="rect">
                  <a:avLst/>
                </a:prstGeom>
                <a:solidFill>
                  <a:srgbClr val="0080FF"/>
                </a:solidFill>
                <a:ln w="6">
                  <a:solidFill>
                    <a:srgbClr val="008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89" name="Rectangle 165"/>
                <p:cNvSpPr>
                  <a:spLocks noChangeArrowheads="1"/>
                </p:cNvSpPr>
                <p:nvPr/>
              </p:nvSpPr>
              <p:spPr bwMode="auto">
                <a:xfrm>
                  <a:off x="722" y="2586"/>
                  <a:ext cx="84" cy="42"/>
                </a:xfrm>
                <a:prstGeom prst="rect">
                  <a:avLst/>
                </a:prstGeom>
                <a:solidFill>
                  <a:srgbClr val="FF0000"/>
                </a:solidFill>
                <a:ln w="6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90" name="Rectangle 166"/>
                <p:cNvSpPr>
                  <a:spLocks noChangeArrowheads="1"/>
                </p:cNvSpPr>
                <p:nvPr/>
              </p:nvSpPr>
              <p:spPr bwMode="auto">
                <a:xfrm>
                  <a:off x="944" y="2586"/>
                  <a:ext cx="78" cy="42"/>
                </a:xfrm>
                <a:prstGeom prst="rect">
                  <a:avLst/>
                </a:prstGeom>
                <a:solidFill>
                  <a:srgbClr val="FF0000"/>
                </a:solidFill>
                <a:ln w="6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91" name="Rectangle 167"/>
                <p:cNvSpPr>
                  <a:spLocks noChangeArrowheads="1"/>
                </p:cNvSpPr>
                <p:nvPr/>
              </p:nvSpPr>
              <p:spPr bwMode="auto">
                <a:xfrm>
                  <a:off x="1130" y="2598"/>
                  <a:ext cx="168" cy="30"/>
                </a:xfrm>
                <a:prstGeom prst="rect">
                  <a:avLst/>
                </a:prstGeom>
                <a:solidFill>
                  <a:srgbClr val="0080FF"/>
                </a:solidFill>
                <a:ln w="6">
                  <a:solidFill>
                    <a:srgbClr val="008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92" name="Rectangle 168"/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84" cy="42"/>
                </a:xfrm>
                <a:prstGeom prst="rect">
                  <a:avLst/>
                </a:prstGeom>
                <a:solidFill>
                  <a:srgbClr val="FF0000"/>
                </a:solidFill>
                <a:ln w="6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93" name="Rectangle 169"/>
                <p:cNvSpPr>
                  <a:spLocks noChangeArrowheads="1"/>
                </p:cNvSpPr>
                <p:nvPr/>
              </p:nvSpPr>
              <p:spPr bwMode="auto">
                <a:xfrm>
                  <a:off x="1622" y="2586"/>
                  <a:ext cx="84" cy="42"/>
                </a:xfrm>
                <a:prstGeom prst="rect">
                  <a:avLst/>
                </a:prstGeom>
                <a:solidFill>
                  <a:srgbClr val="FF0000"/>
                </a:solidFill>
                <a:ln w="6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94" name="Rectangle 170"/>
                <p:cNvSpPr>
                  <a:spLocks noChangeArrowheads="1"/>
                </p:cNvSpPr>
                <p:nvPr/>
              </p:nvSpPr>
              <p:spPr bwMode="auto">
                <a:xfrm>
                  <a:off x="1724" y="2598"/>
                  <a:ext cx="342" cy="30"/>
                </a:xfrm>
                <a:prstGeom prst="rect">
                  <a:avLst/>
                </a:prstGeom>
                <a:solidFill>
                  <a:srgbClr val="0080FF"/>
                </a:solidFill>
                <a:ln w="6">
                  <a:solidFill>
                    <a:srgbClr val="008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95" name="Rectangle 171"/>
                <p:cNvSpPr>
                  <a:spLocks noChangeArrowheads="1"/>
                </p:cNvSpPr>
                <p:nvPr/>
              </p:nvSpPr>
              <p:spPr bwMode="auto">
                <a:xfrm>
                  <a:off x="2090" y="2586"/>
                  <a:ext cx="78" cy="42"/>
                </a:xfrm>
                <a:prstGeom prst="rect">
                  <a:avLst/>
                </a:prstGeom>
                <a:solidFill>
                  <a:srgbClr val="FF0000"/>
                </a:solidFill>
                <a:ln w="6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96" name="Rectangle 172"/>
                <p:cNvSpPr>
                  <a:spLocks noChangeArrowheads="1"/>
                </p:cNvSpPr>
                <p:nvPr/>
              </p:nvSpPr>
              <p:spPr bwMode="auto">
                <a:xfrm>
                  <a:off x="2306" y="2586"/>
                  <a:ext cx="78" cy="42"/>
                </a:xfrm>
                <a:prstGeom prst="rect">
                  <a:avLst/>
                </a:prstGeom>
                <a:solidFill>
                  <a:srgbClr val="FF0000"/>
                </a:solidFill>
                <a:ln w="6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97" name="Rectangle 173"/>
                <p:cNvSpPr>
                  <a:spLocks noChangeArrowheads="1"/>
                </p:cNvSpPr>
                <p:nvPr/>
              </p:nvSpPr>
              <p:spPr bwMode="auto">
                <a:xfrm>
                  <a:off x="2408" y="2598"/>
                  <a:ext cx="342" cy="30"/>
                </a:xfrm>
                <a:prstGeom prst="rect">
                  <a:avLst/>
                </a:prstGeom>
                <a:solidFill>
                  <a:srgbClr val="0080FF"/>
                </a:solidFill>
                <a:ln w="6">
                  <a:solidFill>
                    <a:srgbClr val="008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98" name="Rectangle 174"/>
                <p:cNvSpPr>
                  <a:spLocks noChangeArrowheads="1"/>
                </p:cNvSpPr>
                <p:nvPr/>
              </p:nvSpPr>
              <p:spPr bwMode="auto">
                <a:xfrm>
                  <a:off x="2768" y="2586"/>
                  <a:ext cx="84" cy="42"/>
                </a:xfrm>
                <a:prstGeom prst="rect">
                  <a:avLst/>
                </a:prstGeom>
                <a:solidFill>
                  <a:srgbClr val="FF0000"/>
                </a:solidFill>
                <a:ln w="6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99" name="Rectangle 175"/>
                <p:cNvSpPr>
                  <a:spLocks noChangeArrowheads="1"/>
                </p:cNvSpPr>
                <p:nvPr/>
              </p:nvSpPr>
              <p:spPr bwMode="auto">
                <a:xfrm>
                  <a:off x="2984" y="2586"/>
                  <a:ext cx="84" cy="42"/>
                </a:xfrm>
                <a:prstGeom prst="rect">
                  <a:avLst/>
                </a:prstGeom>
                <a:solidFill>
                  <a:srgbClr val="FF0000"/>
                </a:solidFill>
                <a:ln w="6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600" name="Rectangle 176"/>
                <p:cNvSpPr>
                  <a:spLocks noChangeArrowheads="1"/>
                </p:cNvSpPr>
                <p:nvPr/>
              </p:nvSpPr>
              <p:spPr bwMode="auto">
                <a:xfrm>
                  <a:off x="3086" y="2598"/>
                  <a:ext cx="342" cy="30"/>
                </a:xfrm>
                <a:prstGeom prst="rect">
                  <a:avLst/>
                </a:prstGeom>
                <a:solidFill>
                  <a:srgbClr val="0080FF"/>
                </a:solidFill>
                <a:ln w="6">
                  <a:solidFill>
                    <a:srgbClr val="008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601" name="Rectangle 177"/>
                <p:cNvSpPr>
                  <a:spLocks noChangeArrowheads="1"/>
                </p:cNvSpPr>
                <p:nvPr/>
              </p:nvSpPr>
              <p:spPr bwMode="auto">
                <a:xfrm>
                  <a:off x="3452" y="2586"/>
                  <a:ext cx="78" cy="42"/>
                </a:xfrm>
                <a:prstGeom prst="rect">
                  <a:avLst/>
                </a:prstGeom>
                <a:solidFill>
                  <a:srgbClr val="FF0000"/>
                </a:solidFill>
                <a:ln w="6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602" name="Rectangle 178"/>
                <p:cNvSpPr>
                  <a:spLocks noChangeArrowheads="1"/>
                </p:cNvSpPr>
                <p:nvPr/>
              </p:nvSpPr>
              <p:spPr bwMode="auto">
                <a:xfrm>
                  <a:off x="3668" y="2586"/>
                  <a:ext cx="78" cy="42"/>
                </a:xfrm>
                <a:prstGeom prst="rect">
                  <a:avLst/>
                </a:prstGeom>
                <a:solidFill>
                  <a:srgbClr val="FF0000"/>
                </a:solidFill>
                <a:ln w="6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603" name="Rectangle 179"/>
                <p:cNvSpPr>
                  <a:spLocks noChangeArrowheads="1"/>
                </p:cNvSpPr>
                <p:nvPr/>
              </p:nvSpPr>
              <p:spPr bwMode="auto">
                <a:xfrm>
                  <a:off x="3770" y="2598"/>
                  <a:ext cx="342" cy="30"/>
                </a:xfrm>
                <a:prstGeom prst="rect">
                  <a:avLst/>
                </a:prstGeom>
                <a:solidFill>
                  <a:srgbClr val="0080FF"/>
                </a:solidFill>
                <a:ln w="6">
                  <a:solidFill>
                    <a:srgbClr val="008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604" name="Rectangle 180"/>
                <p:cNvSpPr>
                  <a:spLocks noChangeArrowheads="1"/>
                </p:cNvSpPr>
                <p:nvPr/>
              </p:nvSpPr>
              <p:spPr bwMode="auto">
                <a:xfrm>
                  <a:off x="4130" y="2586"/>
                  <a:ext cx="84" cy="42"/>
                </a:xfrm>
                <a:prstGeom prst="rect">
                  <a:avLst/>
                </a:prstGeom>
                <a:solidFill>
                  <a:srgbClr val="FF0000"/>
                </a:solidFill>
                <a:ln w="6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605" name="Rectangle 181"/>
                <p:cNvSpPr>
                  <a:spLocks noChangeArrowheads="1"/>
                </p:cNvSpPr>
                <p:nvPr/>
              </p:nvSpPr>
              <p:spPr bwMode="auto">
                <a:xfrm>
                  <a:off x="4346" y="2586"/>
                  <a:ext cx="84" cy="42"/>
                </a:xfrm>
                <a:prstGeom prst="rect">
                  <a:avLst/>
                </a:prstGeom>
                <a:solidFill>
                  <a:srgbClr val="FF0000"/>
                </a:solidFill>
                <a:ln w="6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606" name="Rectangle 182"/>
                <p:cNvSpPr>
                  <a:spLocks noChangeArrowheads="1"/>
                </p:cNvSpPr>
                <p:nvPr/>
              </p:nvSpPr>
              <p:spPr bwMode="auto">
                <a:xfrm>
                  <a:off x="4538" y="2598"/>
                  <a:ext cx="168" cy="30"/>
                </a:xfrm>
                <a:prstGeom prst="rect">
                  <a:avLst/>
                </a:prstGeom>
                <a:solidFill>
                  <a:srgbClr val="0080FF"/>
                </a:solidFill>
                <a:ln w="6">
                  <a:solidFill>
                    <a:srgbClr val="008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607" name="Rectangle 183"/>
                <p:cNvSpPr>
                  <a:spLocks noChangeArrowheads="1"/>
                </p:cNvSpPr>
                <p:nvPr/>
              </p:nvSpPr>
              <p:spPr bwMode="auto">
                <a:xfrm>
                  <a:off x="4814" y="2586"/>
                  <a:ext cx="78" cy="42"/>
                </a:xfrm>
                <a:prstGeom prst="rect">
                  <a:avLst/>
                </a:prstGeom>
                <a:solidFill>
                  <a:srgbClr val="FF0000"/>
                </a:solidFill>
                <a:ln w="6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608" name="Rectangle 184"/>
                <p:cNvSpPr>
                  <a:spLocks noChangeArrowheads="1"/>
                </p:cNvSpPr>
                <p:nvPr/>
              </p:nvSpPr>
              <p:spPr bwMode="auto">
                <a:xfrm>
                  <a:off x="5030" y="2586"/>
                  <a:ext cx="84" cy="42"/>
                </a:xfrm>
                <a:prstGeom prst="rect">
                  <a:avLst/>
                </a:prstGeom>
                <a:solidFill>
                  <a:srgbClr val="FF0000"/>
                </a:solidFill>
                <a:ln w="6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609" name="Rectangle 185"/>
                <p:cNvSpPr>
                  <a:spLocks noChangeArrowheads="1"/>
                </p:cNvSpPr>
                <p:nvPr/>
              </p:nvSpPr>
              <p:spPr bwMode="auto">
                <a:xfrm>
                  <a:off x="5216" y="2598"/>
                  <a:ext cx="168" cy="30"/>
                </a:xfrm>
                <a:prstGeom prst="rect">
                  <a:avLst/>
                </a:prstGeom>
                <a:solidFill>
                  <a:srgbClr val="0080FF"/>
                </a:solidFill>
                <a:ln w="6">
                  <a:solidFill>
                    <a:srgbClr val="008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000" u="sng" dirty="0" smtClean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88" name="Text Box 25"/>
              <p:cNvSpPr txBox="1">
                <a:spLocks noChangeArrowheads="1"/>
              </p:cNvSpPr>
              <p:nvPr/>
            </p:nvSpPr>
            <p:spPr bwMode="auto">
              <a:xfrm>
                <a:off x="2145666" y="4106337"/>
                <a:ext cx="841375" cy="249136"/>
              </a:xfrm>
              <a:prstGeom prst="rect">
                <a:avLst/>
              </a:prstGeom>
              <a:noFill/>
              <a:ln w="12699">
                <a:noFill/>
                <a:miter lim="800000"/>
                <a:headEnd/>
                <a:tailEnd/>
              </a:ln>
            </p:spPr>
            <p:txBody>
              <a:bodyPr lIns="65151" tIns="32004" rIns="65151" bIns="32004">
                <a:spAutoFit/>
              </a:bodyPr>
              <a:lstStyle>
                <a:lvl1pPr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1pPr>
                <a:lvl2pPr marL="742950" indent="-28575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2pPr>
                <a:lvl3pPr marL="11430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3pPr>
                <a:lvl4pPr marL="16002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4pPr>
                <a:lvl5pPr marL="20574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u="none" dirty="0" smtClean="0">
                    <a:solidFill>
                      <a:srgbClr val="800080"/>
                    </a:solidFill>
                    <a:cs typeface="Times New Roman" pitchFamily="18" charset="0"/>
                  </a:rPr>
                  <a:t>qF0  qD0</a:t>
                </a:r>
                <a:endParaRPr lang="en-GB" sz="1200" u="none" dirty="0" smtClean="0">
                  <a:solidFill>
                    <a:srgbClr val="800080"/>
                  </a:solidFill>
                </a:endParaRPr>
              </a:p>
            </p:txBody>
          </p:sp>
          <p:sp>
            <p:nvSpPr>
              <p:cNvPr id="189" name="Text Box 25"/>
              <p:cNvSpPr txBox="1">
                <a:spLocks noChangeArrowheads="1"/>
              </p:cNvSpPr>
              <p:nvPr/>
            </p:nvSpPr>
            <p:spPr bwMode="auto">
              <a:xfrm>
                <a:off x="6479540" y="4101577"/>
                <a:ext cx="841375" cy="249135"/>
              </a:xfrm>
              <a:prstGeom prst="rect">
                <a:avLst/>
              </a:prstGeom>
              <a:noFill/>
              <a:ln w="12699">
                <a:noFill/>
                <a:miter lim="800000"/>
                <a:headEnd/>
                <a:tailEnd/>
              </a:ln>
            </p:spPr>
            <p:txBody>
              <a:bodyPr lIns="65151" tIns="32004" rIns="65151" bIns="32004">
                <a:spAutoFit/>
              </a:bodyPr>
              <a:lstStyle>
                <a:lvl1pPr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1pPr>
                <a:lvl2pPr marL="742950" indent="-28575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2pPr>
                <a:lvl3pPr marL="11430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3pPr>
                <a:lvl4pPr marL="16002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4pPr>
                <a:lvl5pPr marL="20574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u="none" dirty="0" smtClean="0">
                    <a:solidFill>
                      <a:srgbClr val="800080"/>
                    </a:solidFill>
                    <a:cs typeface="Times New Roman" pitchFamily="18" charset="0"/>
                  </a:rPr>
                  <a:t>qF0  qD0</a:t>
                </a:r>
                <a:endParaRPr lang="en-GB" sz="1200" u="none" dirty="0" smtClean="0">
                  <a:solidFill>
                    <a:srgbClr val="800080"/>
                  </a:solidFill>
                </a:endParaRPr>
              </a:p>
            </p:txBody>
          </p:sp>
          <p:sp>
            <p:nvSpPr>
              <p:cNvPr id="190" name="Text Box 25"/>
              <p:cNvSpPr txBox="1">
                <a:spLocks noChangeArrowheads="1"/>
              </p:cNvSpPr>
              <p:nvPr/>
            </p:nvSpPr>
            <p:spPr bwMode="auto">
              <a:xfrm>
                <a:off x="7587615" y="4084121"/>
                <a:ext cx="839787" cy="249136"/>
              </a:xfrm>
              <a:prstGeom prst="rect">
                <a:avLst/>
              </a:prstGeom>
              <a:noFill/>
              <a:ln w="12699">
                <a:noFill/>
                <a:miter lim="800000"/>
                <a:headEnd/>
                <a:tailEnd/>
              </a:ln>
            </p:spPr>
            <p:txBody>
              <a:bodyPr lIns="65151" tIns="32004" rIns="65151" bIns="32004">
                <a:spAutoFit/>
              </a:bodyPr>
              <a:lstStyle>
                <a:lvl1pPr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1pPr>
                <a:lvl2pPr marL="742950" indent="-28575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2pPr>
                <a:lvl3pPr marL="11430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3pPr>
                <a:lvl4pPr marL="16002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4pPr>
                <a:lvl5pPr marL="20574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u="none" dirty="0" smtClean="0">
                    <a:solidFill>
                      <a:srgbClr val="800080"/>
                    </a:solidFill>
                    <a:cs typeface="Times New Roman" pitchFamily="18" charset="0"/>
                  </a:rPr>
                  <a:t>qF0  qD0</a:t>
                </a:r>
                <a:endParaRPr lang="en-GB" sz="1200" u="none" dirty="0" smtClean="0">
                  <a:solidFill>
                    <a:srgbClr val="800080"/>
                  </a:solidFill>
                </a:endParaRPr>
              </a:p>
            </p:txBody>
          </p:sp>
          <p:sp>
            <p:nvSpPr>
              <p:cNvPr id="191" name="Text Box 25"/>
              <p:cNvSpPr txBox="1">
                <a:spLocks noChangeArrowheads="1"/>
              </p:cNvSpPr>
              <p:nvPr/>
            </p:nvSpPr>
            <p:spPr bwMode="auto">
              <a:xfrm>
                <a:off x="3212466" y="4098403"/>
                <a:ext cx="841375" cy="249135"/>
              </a:xfrm>
              <a:prstGeom prst="rect">
                <a:avLst/>
              </a:prstGeom>
              <a:noFill/>
              <a:ln w="12699">
                <a:noFill/>
                <a:miter lim="800000"/>
                <a:headEnd/>
                <a:tailEnd/>
              </a:ln>
            </p:spPr>
            <p:txBody>
              <a:bodyPr lIns="65151" tIns="32004" rIns="65151" bIns="32004">
                <a:spAutoFit/>
              </a:bodyPr>
              <a:lstStyle>
                <a:lvl1pPr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1pPr>
                <a:lvl2pPr marL="742950" indent="-28575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2pPr>
                <a:lvl3pPr marL="11430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3pPr>
                <a:lvl4pPr marL="16002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4pPr>
                <a:lvl5pPr marL="20574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u="none" dirty="0" smtClean="0">
                    <a:solidFill>
                      <a:srgbClr val="800080"/>
                    </a:solidFill>
                    <a:cs typeface="Times New Roman" pitchFamily="18" charset="0"/>
                  </a:rPr>
                  <a:t>qF</a:t>
                </a:r>
                <a:r>
                  <a:rPr lang="en-GB" sz="1200" u="none" dirty="0" smtClean="0">
                    <a:solidFill>
                      <a:srgbClr val="800080"/>
                    </a:solidFill>
                    <a:cs typeface="Times New Roman" pitchFamily="18" charset="0"/>
                  </a:rPr>
                  <a:t>    </a:t>
                </a:r>
                <a:r>
                  <a:rPr lang="en-GB" sz="1200" u="none" dirty="0" smtClean="0">
                    <a:solidFill>
                      <a:srgbClr val="800080"/>
                    </a:solidFill>
                    <a:cs typeface="Times New Roman" pitchFamily="18" charset="0"/>
                  </a:rPr>
                  <a:t>qD</a:t>
                </a:r>
                <a:endParaRPr lang="en-GB" sz="1200" u="none" dirty="0" smtClean="0">
                  <a:solidFill>
                    <a:srgbClr val="800080"/>
                  </a:solidFill>
                </a:endParaRPr>
              </a:p>
            </p:txBody>
          </p:sp>
          <p:sp>
            <p:nvSpPr>
              <p:cNvPr id="192" name="Text Box 25"/>
              <p:cNvSpPr txBox="1">
                <a:spLocks noChangeArrowheads="1"/>
              </p:cNvSpPr>
              <p:nvPr/>
            </p:nvSpPr>
            <p:spPr bwMode="auto">
              <a:xfrm>
                <a:off x="4333241" y="4088882"/>
                <a:ext cx="841375" cy="249135"/>
              </a:xfrm>
              <a:prstGeom prst="rect">
                <a:avLst/>
              </a:prstGeom>
              <a:noFill/>
              <a:ln w="12699">
                <a:noFill/>
                <a:miter lim="800000"/>
                <a:headEnd/>
                <a:tailEnd/>
              </a:ln>
            </p:spPr>
            <p:txBody>
              <a:bodyPr lIns="65151" tIns="32004" rIns="65151" bIns="32004">
                <a:spAutoFit/>
              </a:bodyPr>
              <a:lstStyle>
                <a:lvl1pPr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1pPr>
                <a:lvl2pPr marL="742950" indent="-28575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2pPr>
                <a:lvl3pPr marL="11430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3pPr>
                <a:lvl4pPr marL="16002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4pPr>
                <a:lvl5pPr marL="20574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u="none" dirty="0" smtClean="0">
                    <a:solidFill>
                      <a:srgbClr val="800080"/>
                    </a:solidFill>
                    <a:cs typeface="Times New Roman" pitchFamily="18" charset="0"/>
                  </a:rPr>
                  <a:t>qF</a:t>
                </a:r>
                <a:r>
                  <a:rPr lang="en-GB" sz="1200" u="none" dirty="0" smtClean="0">
                    <a:solidFill>
                      <a:srgbClr val="800080"/>
                    </a:solidFill>
                    <a:cs typeface="Times New Roman" pitchFamily="18" charset="0"/>
                  </a:rPr>
                  <a:t>    </a:t>
                </a:r>
                <a:r>
                  <a:rPr lang="en-GB" sz="1200" u="none" dirty="0" smtClean="0">
                    <a:solidFill>
                      <a:srgbClr val="800080"/>
                    </a:solidFill>
                    <a:cs typeface="Times New Roman" pitchFamily="18" charset="0"/>
                  </a:rPr>
                  <a:t>qD</a:t>
                </a:r>
                <a:endParaRPr lang="en-GB" sz="1200" u="none" dirty="0" smtClean="0">
                  <a:solidFill>
                    <a:srgbClr val="800080"/>
                  </a:solidFill>
                </a:endParaRPr>
              </a:p>
            </p:txBody>
          </p:sp>
          <p:sp>
            <p:nvSpPr>
              <p:cNvPr id="193" name="Text Box 25"/>
              <p:cNvSpPr txBox="1">
                <a:spLocks noChangeArrowheads="1"/>
              </p:cNvSpPr>
              <p:nvPr/>
            </p:nvSpPr>
            <p:spPr bwMode="auto">
              <a:xfrm>
                <a:off x="5441315" y="4106337"/>
                <a:ext cx="839787" cy="249136"/>
              </a:xfrm>
              <a:prstGeom prst="rect">
                <a:avLst/>
              </a:prstGeom>
              <a:noFill/>
              <a:ln w="12699">
                <a:noFill/>
                <a:miter lim="800000"/>
                <a:headEnd/>
                <a:tailEnd/>
              </a:ln>
            </p:spPr>
            <p:txBody>
              <a:bodyPr lIns="65151" tIns="32004" rIns="65151" bIns="32004">
                <a:spAutoFit/>
              </a:bodyPr>
              <a:lstStyle>
                <a:lvl1pPr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1pPr>
                <a:lvl2pPr marL="742950" indent="-28575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2pPr>
                <a:lvl3pPr marL="11430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3pPr>
                <a:lvl4pPr marL="16002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4pPr>
                <a:lvl5pPr marL="20574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u="none" dirty="0" smtClean="0">
                    <a:solidFill>
                      <a:srgbClr val="800080"/>
                    </a:solidFill>
                    <a:cs typeface="Times New Roman" pitchFamily="18" charset="0"/>
                  </a:rPr>
                  <a:t>qF</a:t>
                </a:r>
                <a:r>
                  <a:rPr lang="en-GB" sz="1200" u="none" dirty="0" smtClean="0">
                    <a:solidFill>
                      <a:srgbClr val="800080"/>
                    </a:solidFill>
                    <a:cs typeface="Times New Roman" pitchFamily="18" charset="0"/>
                  </a:rPr>
                  <a:t>    </a:t>
                </a:r>
                <a:r>
                  <a:rPr lang="en-GB" sz="1200" u="none" dirty="0" smtClean="0">
                    <a:solidFill>
                      <a:srgbClr val="800080"/>
                    </a:solidFill>
                    <a:cs typeface="Times New Roman" pitchFamily="18" charset="0"/>
                  </a:rPr>
                  <a:t>qD</a:t>
                </a:r>
                <a:endParaRPr lang="en-GB" sz="1200" u="none" dirty="0" smtClean="0">
                  <a:solidFill>
                    <a:srgbClr val="800080"/>
                  </a:solidFill>
                </a:endParaRPr>
              </a:p>
            </p:txBody>
          </p:sp>
          <p:sp>
            <p:nvSpPr>
              <p:cNvPr id="195" name="Text Box 25"/>
              <p:cNvSpPr txBox="1">
                <a:spLocks noChangeArrowheads="1"/>
              </p:cNvSpPr>
              <p:nvPr/>
            </p:nvSpPr>
            <p:spPr bwMode="auto">
              <a:xfrm>
                <a:off x="721678" y="4101577"/>
                <a:ext cx="381000" cy="249135"/>
              </a:xfrm>
              <a:prstGeom prst="rect">
                <a:avLst/>
              </a:prstGeom>
              <a:noFill/>
              <a:ln w="12699">
                <a:noFill/>
                <a:miter lim="800000"/>
                <a:headEnd/>
                <a:tailEnd/>
              </a:ln>
            </p:spPr>
            <p:txBody>
              <a:bodyPr lIns="65151" tIns="32004" rIns="65151" bIns="32004">
                <a:spAutoFit/>
              </a:bodyPr>
              <a:lstStyle>
                <a:lvl1pPr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1pPr>
                <a:lvl2pPr marL="742950" indent="-28575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2pPr>
                <a:lvl3pPr marL="11430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3pPr>
                <a:lvl4pPr marL="16002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4pPr>
                <a:lvl5pPr marL="20574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u="none" dirty="0" smtClean="0">
                    <a:solidFill>
                      <a:srgbClr val="800080"/>
                    </a:solidFill>
                    <a:cs typeface="Times New Roman" pitchFamily="18" charset="0"/>
                  </a:rPr>
                  <a:t>b0</a:t>
                </a:r>
                <a:endParaRPr lang="en-GB" sz="1200" u="none" dirty="0" smtClean="0">
                  <a:solidFill>
                    <a:srgbClr val="800080"/>
                  </a:solidFill>
                </a:endParaRPr>
              </a:p>
            </p:txBody>
          </p:sp>
          <p:sp>
            <p:nvSpPr>
              <p:cNvPr id="196" name="Text Box 25"/>
              <p:cNvSpPr txBox="1">
                <a:spLocks noChangeArrowheads="1"/>
              </p:cNvSpPr>
              <p:nvPr/>
            </p:nvSpPr>
            <p:spPr bwMode="auto">
              <a:xfrm>
                <a:off x="8351202" y="4092055"/>
                <a:ext cx="381000" cy="249135"/>
              </a:xfrm>
              <a:prstGeom prst="rect">
                <a:avLst/>
              </a:prstGeom>
              <a:noFill/>
              <a:ln w="12699">
                <a:noFill/>
                <a:miter lim="800000"/>
                <a:headEnd/>
                <a:tailEnd/>
              </a:ln>
            </p:spPr>
            <p:txBody>
              <a:bodyPr lIns="65151" tIns="32004" rIns="65151" bIns="32004">
                <a:spAutoFit/>
              </a:bodyPr>
              <a:lstStyle>
                <a:lvl1pPr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1pPr>
                <a:lvl2pPr marL="742950" indent="-28575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2pPr>
                <a:lvl3pPr marL="11430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3pPr>
                <a:lvl4pPr marL="16002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4pPr>
                <a:lvl5pPr marL="20574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u="none" dirty="0" smtClean="0">
                    <a:solidFill>
                      <a:srgbClr val="800080"/>
                    </a:solidFill>
                    <a:cs typeface="Times New Roman" pitchFamily="18" charset="0"/>
                  </a:rPr>
                  <a:t>b0</a:t>
                </a:r>
                <a:endParaRPr lang="en-GB" sz="1200" u="none" dirty="0" smtClean="0">
                  <a:solidFill>
                    <a:srgbClr val="800080"/>
                  </a:solidFill>
                </a:endParaRPr>
              </a:p>
            </p:txBody>
          </p:sp>
          <p:sp>
            <p:nvSpPr>
              <p:cNvPr id="197" name="Text Box 25"/>
              <p:cNvSpPr txBox="1">
                <a:spLocks noChangeArrowheads="1"/>
              </p:cNvSpPr>
              <p:nvPr/>
            </p:nvSpPr>
            <p:spPr bwMode="auto">
              <a:xfrm>
                <a:off x="1820228" y="4109510"/>
                <a:ext cx="381000" cy="250722"/>
              </a:xfrm>
              <a:prstGeom prst="rect">
                <a:avLst/>
              </a:prstGeom>
              <a:noFill/>
              <a:ln w="12699">
                <a:noFill/>
                <a:miter lim="800000"/>
                <a:headEnd/>
                <a:tailEnd/>
              </a:ln>
            </p:spPr>
            <p:txBody>
              <a:bodyPr lIns="65151" tIns="32004" rIns="65151" bIns="32004">
                <a:spAutoFit/>
              </a:bodyPr>
              <a:lstStyle>
                <a:lvl1pPr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1pPr>
                <a:lvl2pPr marL="742950" indent="-28575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2pPr>
                <a:lvl3pPr marL="11430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3pPr>
                <a:lvl4pPr marL="16002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4pPr>
                <a:lvl5pPr marL="20574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u="none" dirty="0" smtClean="0">
                    <a:solidFill>
                      <a:srgbClr val="800080"/>
                    </a:solidFill>
                    <a:cs typeface="Times New Roman" pitchFamily="18" charset="0"/>
                  </a:rPr>
                  <a:t>b0</a:t>
                </a:r>
                <a:endParaRPr lang="en-GB" sz="1200" u="none" dirty="0" smtClean="0">
                  <a:solidFill>
                    <a:srgbClr val="800080"/>
                  </a:solidFill>
                </a:endParaRPr>
              </a:p>
            </p:txBody>
          </p:sp>
          <p:sp>
            <p:nvSpPr>
              <p:cNvPr id="198" name="Text Box 25"/>
              <p:cNvSpPr txBox="1">
                <a:spLocks noChangeArrowheads="1"/>
              </p:cNvSpPr>
              <p:nvPr/>
            </p:nvSpPr>
            <p:spPr bwMode="auto">
              <a:xfrm>
                <a:off x="7257415" y="4074600"/>
                <a:ext cx="381000" cy="249136"/>
              </a:xfrm>
              <a:prstGeom prst="rect">
                <a:avLst/>
              </a:prstGeom>
              <a:noFill/>
              <a:ln w="12699">
                <a:noFill/>
                <a:miter lim="800000"/>
                <a:headEnd/>
                <a:tailEnd/>
              </a:ln>
            </p:spPr>
            <p:txBody>
              <a:bodyPr lIns="65151" tIns="32004" rIns="65151" bIns="32004">
                <a:spAutoFit/>
              </a:bodyPr>
              <a:lstStyle>
                <a:lvl1pPr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1pPr>
                <a:lvl2pPr marL="742950" indent="-28575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2pPr>
                <a:lvl3pPr marL="11430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3pPr>
                <a:lvl4pPr marL="16002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4pPr>
                <a:lvl5pPr marL="20574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u="none" dirty="0" smtClean="0">
                    <a:solidFill>
                      <a:srgbClr val="800080"/>
                    </a:solidFill>
                    <a:cs typeface="Times New Roman" pitchFamily="18" charset="0"/>
                  </a:rPr>
                  <a:t>b0</a:t>
                </a:r>
                <a:endParaRPr lang="en-GB" sz="1200" u="none" dirty="0" smtClean="0">
                  <a:solidFill>
                    <a:srgbClr val="800080"/>
                  </a:solidFill>
                </a:endParaRPr>
              </a:p>
            </p:txBody>
          </p:sp>
          <p:sp>
            <p:nvSpPr>
              <p:cNvPr id="199" name="Text Box 25"/>
              <p:cNvSpPr txBox="1">
                <a:spLocks noChangeArrowheads="1"/>
              </p:cNvSpPr>
              <p:nvPr/>
            </p:nvSpPr>
            <p:spPr bwMode="auto">
              <a:xfrm>
                <a:off x="2941003" y="4087294"/>
                <a:ext cx="339725" cy="255483"/>
              </a:xfrm>
              <a:prstGeom prst="rect">
                <a:avLst/>
              </a:prstGeom>
              <a:noFill/>
              <a:ln w="12699">
                <a:noFill/>
                <a:miter lim="800000"/>
                <a:headEnd/>
                <a:tailEnd/>
              </a:ln>
            </p:spPr>
            <p:txBody>
              <a:bodyPr lIns="65151" tIns="32004" rIns="65151" bIns="32004">
                <a:spAutoFit/>
              </a:bodyPr>
              <a:lstStyle>
                <a:lvl1pPr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1pPr>
                <a:lvl2pPr marL="742950" indent="-28575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2pPr>
                <a:lvl3pPr marL="11430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3pPr>
                <a:lvl4pPr marL="16002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4pPr>
                <a:lvl5pPr marL="20574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u="none" dirty="0" smtClean="0">
                    <a:solidFill>
                      <a:srgbClr val="800080"/>
                    </a:solidFill>
                    <a:cs typeface="Times New Roman" pitchFamily="18" charset="0"/>
                  </a:rPr>
                  <a:t>b</a:t>
                </a:r>
                <a:endParaRPr lang="en-GB" sz="1200" u="none" dirty="0" smtClean="0">
                  <a:solidFill>
                    <a:srgbClr val="800080"/>
                  </a:solidFill>
                </a:endParaRPr>
              </a:p>
            </p:txBody>
          </p:sp>
          <p:sp>
            <p:nvSpPr>
              <p:cNvPr id="200" name="Text Box 25"/>
              <p:cNvSpPr txBox="1">
                <a:spLocks noChangeArrowheads="1"/>
              </p:cNvSpPr>
              <p:nvPr/>
            </p:nvSpPr>
            <p:spPr bwMode="auto">
              <a:xfrm>
                <a:off x="4060191" y="4106337"/>
                <a:ext cx="341312" cy="255483"/>
              </a:xfrm>
              <a:prstGeom prst="rect">
                <a:avLst/>
              </a:prstGeom>
              <a:noFill/>
              <a:ln w="12699">
                <a:noFill/>
                <a:miter lim="800000"/>
                <a:headEnd/>
                <a:tailEnd/>
              </a:ln>
            </p:spPr>
            <p:txBody>
              <a:bodyPr lIns="65151" tIns="32004" rIns="65151" bIns="32004">
                <a:spAutoFit/>
              </a:bodyPr>
              <a:lstStyle>
                <a:lvl1pPr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1pPr>
                <a:lvl2pPr marL="742950" indent="-28575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2pPr>
                <a:lvl3pPr marL="11430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3pPr>
                <a:lvl4pPr marL="16002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4pPr>
                <a:lvl5pPr marL="20574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u="none" dirty="0" smtClean="0">
                    <a:solidFill>
                      <a:srgbClr val="800080"/>
                    </a:solidFill>
                    <a:cs typeface="Times New Roman" pitchFamily="18" charset="0"/>
                  </a:rPr>
                  <a:t>b</a:t>
                </a:r>
                <a:endParaRPr lang="en-GB" sz="1200" u="none" dirty="0" smtClean="0">
                  <a:solidFill>
                    <a:srgbClr val="800080"/>
                  </a:solidFill>
                </a:endParaRPr>
              </a:p>
            </p:txBody>
          </p:sp>
          <p:sp>
            <p:nvSpPr>
              <p:cNvPr id="201" name="Text Box 25"/>
              <p:cNvSpPr txBox="1">
                <a:spLocks noChangeArrowheads="1"/>
              </p:cNvSpPr>
              <p:nvPr/>
            </p:nvSpPr>
            <p:spPr bwMode="auto">
              <a:xfrm>
                <a:off x="5087302" y="4082534"/>
                <a:ext cx="341313" cy="257069"/>
              </a:xfrm>
              <a:prstGeom prst="rect">
                <a:avLst/>
              </a:prstGeom>
              <a:noFill/>
              <a:ln w="12699">
                <a:noFill/>
                <a:miter lim="800000"/>
                <a:headEnd/>
                <a:tailEnd/>
              </a:ln>
            </p:spPr>
            <p:txBody>
              <a:bodyPr lIns="65151" tIns="32004" rIns="65151" bIns="32004">
                <a:spAutoFit/>
              </a:bodyPr>
              <a:lstStyle>
                <a:lvl1pPr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1pPr>
                <a:lvl2pPr marL="742950" indent="-28575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2pPr>
                <a:lvl3pPr marL="11430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3pPr>
                <a:lvl4pPr marL="16002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4pPr>
                <a:lvl5pPr marL="20574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u="none" dirty="0" smtClean="0">
                    <a:solidFill>
                      <a:srgbClr val="800080"/>
                    </a:solidFill>
                    <a:cs typeface="Times New Roman" pitchFamily="18" charset="0"/>
                  </a:rPr>
                  <a:t>b</a:t>
                </a:r>
                <a:endParaRPr lang="en-GB" sz="1200" u="none" dirty="0" smtClean="0">
                  <a:solidFill>
                    <a:srgbClr val="800080"/>
                  </a:solidFill>
                </a:endParaRPr>
              </a:p>
            </p:txBody>
          </p:sp>
          <p:sp>
            <p:nvSpPr>
              <p:cNvPr id="202" name="Text Box 25"/>
              <p:cNvSpPr txBox="1">
                <a:spLocks noChangeArrowheads="1"/>
              </p:cNvSpPr>
              <p:nvPr/>
            </p:nvSpPr>
            <p:spPr bwMode="auto">
              <a:xfrm>
                <a:off x="6193790" y="4087294"/>
                <a:ext cx="341312" cy="255483"/>
              </a:xfrm>
              <a:prstGeom prst="rect">
                <a:avLst/>
              </a:prstGeom>
              <a:noFill/>
              <a:ln w="12699">
                <a:noFill/>
                <a:miter lim="800000"/>
                <a:headEnd/>
                <a:tailEnd/>
              </a:ln>
            </p:spPr>
            <p:txBody>
              <a:bodyPr lIns="65151" tIns="32004" rIns="65151" bIns="32004">
                <a:spAutoFit/>
              </a:bodyPr>
              <a:lstStyle>
                <a:lvl1pPr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1pPr>
                <a:lvl2pPr marL="742950" indent="-28575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2pPr>
                <a:lvl3pPr marL="11430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3pPr>
                <a:lvl4pPr marL="16002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4pPr>
                <a:lvl5pPr marL="2057400" indent="-228600"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u="sng">
                    <a:solidFill>
                      <a:schemeClr val="tx1"/>
                    </a:solidFill>
                    <a:latin typeface="Arial Unicode MS" pitchFamily="34" charset="-128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u="none" dirty="0" smtClean="0">
                    <a:solidFill>
                      <a:srgbClr val="800080"/>
                    </a:solidFill>
                    <a:cs typeface="Times New Roman" pitchFamily="18" charset="0"/>
                  </a:rPr>
                  <a:t>b</a:t>
                </a:r>
                <a:endParaRPr lang="en-GB" sz="1200" u="none" dirty="0" smtClean="0">
                  <a:solidFill>
                    <a:srgbClr val="800080"/>
                  </a:solidFill>
                </a:endParaRPr>
              </a:p>
            </p:txBody>
          </p:sp>
        </p:grpSp>
        <p:sp>
          <p:nvSpPr>
            <p:cNvPr id="179" name="Text Box 25"/>
            <p:cNvSpPr txBox="1">
              <a:spLocks noChangeArrowheads="1"/>
            </p:cNvSpPr>
            <p:nvPr/>
          </p:nvSpPr>
          <p:spPr bwMode="auto">
            <a:xfrm>
              <a:off x="3328353" y="1545916"/>
              <a:ext cx="2413000" cy="311022"/>
            </a:xfrm>
            <a:prstGeom prst="rect">
              <a:avLst/>
            </a:prstGeom>
            <a:noFill/>
            <a:ln w="12699">
              <a:noFill/>
              <a:miter lim="800000"/>
              <a:headEnd/>
              <a:tailEnd/>
            </a:ln>
          </p:spPr>
          <p:txBody>
            <a:bodyPr lIns="65151" tIns="32004" rIns="65151" bIns="32004">
              <a:spAutoFit/>
            </a:bodyPr>
            <a:lstStyle>
              <a:lvl1pPr>
                <a:defRPr sz="1000" u="sng">
                  <a:solidFill>
                    <a:schemeClr val="tx1"/>
                  </a:solidFill>
                  <a:latin typeface="Arial Unicode MS" pitchFamily="34" charset="-128"/>
                </a:defRPr>
              </a:lvl1pPr>
              <a:lvl2pPr marL="742950" indent="-285750">
                <a:defRPr sz="1000" u="sng">
                  <a:solidFill>
                    <a:schemeClr val="tx1"/>
                  </a:solidFill>
                  <a:latin typeface="Arial Unicode MS" pitchFamily="34" charset="-128"/>
                </a:defRPr>
              </a:lvl2pPr>
              <a:lvl3pPr marL="1143000" indent="-228600">
                <a:defRPr sz="1000" u="sng">
                  <a:solidFill>
                    <a:schemeClr val="tx1"/>
                  </a:solidFill>
                  <a:latin typeface="Arial Unicode MS" pitchFamily="34" charset="-128"/>
                </a:defRPr>
              </a:lvl3pPr>
              <a:lvl4pPr marL="1600200" indent="-228600">
                <a:defRPr sz="1000" u="sng">
                  <a:solidFill>
                    <a:schemeClr val="tx1"/>
                  </a:solidFill>
                  <a:latin typeface="Arial Unicode MS" pitchFamily="34" charset="-128"/>
                </a:defRPr>
              </a:lvl4pPr>
              <a:lvl5pPr marL="2057400" indent="-228600">
                <a:defRPr sz="1000" u="sng">
                  <a:solidFill>
                    <a:schemeClr val="tx1"/>
                  </a:solidFill>
                  <a:latin typeface="Arial Unicode MS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u="sng">
                  <a:solidFill>
                    <a:schemeClr val="tx1"/>
                  </a:solidFill>
                  <a:latin typeface="Arial Unicode MS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u="sng">
                  <a:solidFill>
                    <a:schemeClr val="tx1"/>
                  </a:solidFill>
                  <a:latin typeface="Arial Unicode MS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u="sng">
                  <a:solidFill>
                    <a:schemeClr val="tx1"/>
                  </a:solidFill>
                  <a:latin typeface="Arial Unicode MS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u="sng">
                  <a:solidFill>
                    <a:schemeClr val="tx1"/>
                  </a:solidFill>
                  <a:latin typeface="Arial Unicode MS" pitchFamily="34" charset="-128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600" u="none" dirty="0" smtClean="0">
                  <a:solidFill>
                    <a:srgbClr val="800080"/>
                  </a:solidFill>
                  <a:cs typeface="Times New Roman" pitchFamily="18" charset="0"/>
                </a:rPr>
                <a:t>36.25 meter Arc</a:t>
              </a:r>
              <a:endParaRPr lang="en-GB" sz="1600" u="none" dirty="0" smtClean="0">
                <a:solidFill>
                  <a:srgbClr val="800080"/>
                </a:solidFill>
              </a:endParaRPr>
            </a:p>
          </p:txBody>
        </p:sp>
        <p:sp>
          <p:nvSpPr>
            <p:cNvPr id="21515" name="Rectangle 602"/>
            <p:cNvSpPr>
              <a:spLocks noChangeArrowheads="1"/>
            </p:cNvSpPr>
            <p:nvPr/>
          </p:nvSpPr>
          <p:spPr bwMode="auto">
            <a:xfrm>
              <a:off x="674439" y="1570177"/>
              <a:ext cx="1436688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 smtClean="0">
                  <a:solidFill>
                    <a:srgbClr val="7030A0"/>
                  </a:solidFill>
                </a:rPr>
                <a:t>P = 3 GeV/c</a:t>
              </a:r>
            </a:p>
          </p:txBody>
        </p:sp>
      </p:grpSp>
      <p:sp>
        <p:nvSpPr>
          <p:cNvPr id="21510" name="Rectangle 186"/>
          <p:cNvSpPr>
            <a:spLocks noChangeArrowheads="1"/>
          </p:cNvSpPr>
          <p:nvPr/>
        </p:nvSpPr>
        <p:spPr bwMode="auto">
          <a:xfrm>
            <a:off x="354013" y="4308475"/>
            <a:ext cx="4519612" cy="1570038"/>
          </a:xfrm>
          <a:prstGeom prst="rect">
            <a:avLst/>
          </a:prstGeom>
          <a:noFill/>
          <a:ln w="19050">
            <a:solidFill>
              <a:srgbClr val="CC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</a:rPr>
              <a:t>qF0 	L[cm]=60         	G[kG/cm]=1.100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</a:rPr>
              <a:t>qD0 	L[cm]=60         	G[kG/cm]=-1.075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 dirty="0" smtClean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</a:rPr>
              <a:t>qF 	L[cm]=60         	G[kG/cm]=1.124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</a:rPr>
              <a:t>qD 	L[cm]=60         	G[kG/cm]=-1.089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 dirty="0" smtClean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</a:rPr>
              <a:t>drift between quads in a doublet	 L[cm]=100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</a:rPr>
              <a:t>drift between a quad and a bend	 L[cm]=15 </a:t>
            </a:r>
          </a:p>
        </p:txBody>
      </p:sp>
      <p:sp>
        <p:nvSpPr>
          <p:cNvPr id="21511" name="Rectangle 193"/>
          <p:cNvSpPr>
            <a:spLocks noChangeArrowheads="1"/>
          </p:cNvSpPr>
          <p:nvPr/>
        </p:nvSpPr>
        <p:spPr bwMode="auto">
          <a:xfrm>
            <a:off x="5257800" y="4494213"/>
            <a:ext cx="3308350" cy="646112"/>
          </a:xfrm>
          <a:prstGeom prst="rect">
            <a:avLst/>
          </a:prstGeom>
          <a:noFill/>
          <a:ln w="19050">
            <a:solidFill>
              <a:srgbClr val="CC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</a:rPr>
              <a:t>b0 	L[cm]=125        B[kG]=12.575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 dirty="0" smtClean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</a:rPr>
              <a:t>b 	L[cm]=250        B[kG]=12.575</a:t>
            </a:r>
          </a:p>
        </p:txBody>
      </p:sp>
      <p:sp>
        <p:nvSpPr>
          <p:cNvPr id="21512" name="Rectangle 204"/>
          <p:cNvSpPr>
            <a:spLocks noChangeArrowheads="1"/>
          </p:cNvSpPr>
          <p:nvPr/>
        </p:nvSpPr>
        <p:spPr bwMode="auto">
          <a:xfrm>
            <a:off x="5316538" y="5614988"/>
            <a:ext cx="3306762" cy="277812"/>
          </a:xfrm>
          <a:prstGeom prst="rect">
            <a:avLst/>
          </a:prstGeom>
          <a:noFill/>
          <a:ln w="19050">
            <a:solidFill>
              <a:srgbClr val="CC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</a:rPr>
              <a:t>Magnet aperture radius	L[cm]=15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0338" y="3814763"/>
            <a:ext cx="2320925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88" y="1058863"/>
            <a:ext cx="2316162" cy="245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3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300" y="3821113"/>
            <a:ext cx="2282825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2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773488"/>
            <a:ext cx="2352675" cy="231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Title 1"/>
          <p:cNvSpPr>
            <a:spLocks noGrp="1"/>
          </p:cNvSpPr>
          <p:nvPr>
            <p:ph type="title" idx="4294967295"/>
          </p:nvPr>
        </p:nvSpPr>
        <p:spPr>
          <a:xfrm>
            <a:off x="746125" y="234950"/>
            <a:ext cx="7231063" cy="387350"/>
          </a:xfrm>
        </p:spPr>
        <p:txBody>
          <a:bodyPr/>
          <a:lstStyle/>
          <a:p>
            <a:r>
              <a:rPr lang="en-US" sz="3200" b="0" dirty="0" smtClean="0">
                <a:solidFill>
                  <a:srgbClr val="00B050"/>
                </a:solidFill>
              </a:rPr>
              <a:t>Dynamic Aperture – 90 turns</a:t>
            </a:r>
          </a:p>
        </p:txBody>
      </p:sp>
      <p:sp>
        <p:nvSpPr>
          <p:cNvPr id="2057" name="Date Placeholder 3"/>
          <p:cNvSpPr txBox="1">
            <a:spLocks noGrp="1"/>
          </p:cNvSpPr>
          <p:nvPr/>
        </p:nvSpPr>
        <p:spPr bwMode="auto">
          <a:xfrm>
            <a:off x="838200" y="6477000"/>
            <a:ext cx="167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FFFFFF"/>
                </a:solidFill>
                <a:latin typeface="Arial" charset="0"/>
              </a:rPr>
              <a:t>6/30/08</a:t>
            </a:r>
          </a:p>
        </p:txBody>
      </p:sp>
      <p:sp>
        <p:nvSpPr>
          <p:cNvPr id="2058" name="Footer Placeholder 4"/>
          <p:cNvSpPr txBox="1">
            <a:spLocks noGrp="1"/>
          </p:cNvSpPr>
          <p:nvPr/>
        </p:nvSpPr>
        <p:spPr bwMode="auto">
          <a:xfrm>
            <a:off x="2590800" y="6400800"/>
            <a:ext cx="419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FFFFFF"/>
                </a:solidFill>
                <a:latin typeface="Arial" charset="0"/>
              </a:rPr>
              <a:t>NuFact08, Valencia</a:t>
            </a:r>
          </a:p>
        </p:txBody>
      </p:sp>
      <p:sp>
        <p:nvSpPr>
          <p:cNvPr id="2059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r>
              <a:rPr lang="en-US" sz="900" u="none" dirty="0" smtClean="0">
                <a:solidFill>
                  <a:srgbClr val="660066"/>
                </a:solidFill>
              </a:rPr>
              <a:t>VLENF phone Mtg. July 26, 2011</a:t>
            </a: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fld id="{228AFA2D-2A9A-4893-A1F3-1289E5EF69E5}" type="slidenum">
              <a:rPr lang="en-US" sz="1200" u="none">
                <a:solidFill>
                  <a:srgbClr val="898989"/>
                </a:solidFill>
              </a:rPr>
              <a:pPr/>
              <a:t>31</a:t>
            </a:fld>
            <a:endParaRPr lang="en-US" sz="1200" u="none" dirty="0">
              <a:solidFill>
                <a:srgbClr val="898989"/>
              </a:solidFill>
            </a:endParaRPr>
          </a:p>
        </p:txBody>
      </p:sp>
      <p:sp>
        <p:nvSpPr>
          <p:cNvPr id="2061" name="TextBox 101"/>
          <p:cNvSpPr txBox="1">
            <a:spLocks noChangeArrowheads="1"/>
          </p:cNvSpPr>
          <p:nvPr/>
        </p:nvSpPr>
        <p:spPr bwMode="auto">
          <a:xfrm>
            <a:off x="4591050" y="3792538"/>
            <a:ext cx="10001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u="none" dirty="0" smtClean="0">
                <a:solidFill>
                  <a:srgbClr val="000000"/>
                </a:solidFill>
              </a:rPr>
              <a:t>0.569300</a:t>
            </a:r>
          </a:p>
        </p:txBody>
      </p:sp>
      <p:sp>
        <p:nvSpPr>
          <p:cNvPr id="2062" name="TextBox 104"/>
          <p:cNvSpPr txBox="1">
            <a:spLocks noChangeArrowheads="1"/>
          </p:cNvSpPr>
          <p:nvPr/>
        </p:nvSpPr>
        <p:spPr bwMode="auto">
          <a:xfrm>
            <a:off x="261938" y="3733800"/>
            <a:ext cx="9461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u="none" dirty="0" smtClean="0">
                <a:solidFill>
                  <a:srgbClr val="000000"/>
                </a:solidFill>
              </a:rPr>
              <a:t>turn 1</a:t>
            </a:r>
          </a:p>
        </p:txBody>
      </p:sp>
      <p:sp>
        <p:nvSpPr>
          <p:cNvPr id="2063" name="TextBox 107"/>
          <p:cNvSpPr txBox="1">
            <a:spLocks noChangeArrowheads="1"/>
          </p:cNvSpPr>
          <p:nvPr/>
        </p:nvSpPr>
        <p:spPr bwMode="auto">
          <a:xfrm>
            <a:off x="1360488" y="3740150"/>
            <a:ext cx="7604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u="none" dirty="0" smtClean="0">
                <a:solidFill>
                  <a:srgbClr val="000000"/>
                </a:solidFill>
              </a:rPr>
              <a:t>0.720300</a:t>
            </a:r>
          </a:p>
        </p:txBody>
      </p:sp>
      <p:sp>
        <p:nvSpPr>
          <p:cNvPr id="2064" name="TextBox 111"/>
          <p:cNvSpPr txBox="1">
            <a:spLocks noChangeArrowheads="1"/>
          </p:cNvSpPr>
          <p:nvPr/>
        </p:nvSpPr>
        <p:spPr bwMode="auto">
          <a:xfrm>
            <a:off x="455613" y="939800"/>
            <a:ext cx="9445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u="none" dirty="0" smtClean="0">
                <a:solidFill>
                  <a:srgbClr val="000000"/>
                </a:solidFill>
              </a:rPr>
              <a:t>initial</a:t>
            </a:r>
          </a:p>
        </p:txBody>
      </p:sp>
      <p:sp>
        <p:nvSpPr>
          <p:cNvPr id="2065" name="TextBox 115"/>
          <p:cNvSpPr txBox="1">
            <a:spLocks noChangeArrowheads="1"/>
          </p:cNvSpPr>
          <p:nvPr/>
        </p:nvSpPr>
        <p:spPr bwMode="auto">
          <a:xfrm>
            <a:off x="3784600" y="3795713"/>
            <a:ext cx="9445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u="none" dirty="0" smtClean="0">
                <a:solidFill>
                  <a:srgbClr val="000000"/>
                </a:solidFill>
              </a:rPr>
              <a:t>turn 30</a:t>
            </a:r>
          </a:p>
        </p:txBody>
      </p:sp>
      <p:sp>
        <p:nvSpPr>
          <p:cNvPr id="2066" name="TextBox 118"/>
          <p:cNvSpPr txBox="1">
            <a:spLocks noChangeArrowheads="1"/>
          </p:cNvSpPr>
          <p:nvPr/>
        </p:nvSpPr>
        <p:spPr bwMode="auto">
          <a:xfrm>
            <a:off x="7924800" y="3776663"/>
            <a:ext cx="8175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u="none" dirty="0" smtClean="0">
                <a:solidFill>
                  <a:srgbClr val="FF0000"/>
                </a:solidFill>
              </a:rPr>
              <a:t>0.540900</a:t>
            </a:r>
          </a:p>
        </p:txBody>
      </p:sp>
      <p:sp>
        <p:nvSpPr>
          <p:cNvPr id="2067" name="TextBox 120"/>
          <p:cNvSpPr txBox="1">
            <a:spLocks noChangeArrowheads="1"/>
          </p:cNvSpPr>
          <p:nvPr/>
        </p:nvSpPr>
        <p:spPr bwMode="auto">
          <a:xfrm>
            <a:off x="2651125" y="1196975"/>
            <a:ext cx="3679825" cy="5540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u="none" smtClean="0">
                <a:solidFill>
                  <a:srgbClr val="7030A0"/>
                </a:solidFill>
              </a:rPr>
              <a:t>$MuDecay=2.2e-6;  =&gt;     2.2e-06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u="none" smtClean="0">
                <a:solidFill>
                  <a:srgbClr val="7030A0"/>
                </a:solidFill>
              </a:rPr>
              <a:t>$C=10150*2;  =&gt;       20300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u="none" smtClean="0">
                <a:solidFill>
                  <a:srgbClr val="7030A0"/>
                </a:solidFill>
              </a:rPr>
              <a:t> $NTurn=$gamma*$MuDecay*$beta*$c/$C;  =&gt;   92.249966</a:t>
            </a:r>
          </a:p>
        </p:txBody>
      </p:sp>
      <p:sp>
        <p:nvSpPr>
          <p:cNvPr id="2068" name="TextBox 121"/>
          <p:cNvSpPr txBox="1">
            <a:spLocks noChangeArrowheads="1"/>
          </p:cNvSpPr>
          <p:nvPr/>
        </p:nvSpPr>
        <p:spPr bwMode="auto">
          <a:xfrm>
            <a:off x="1179513" y="958850"/>
            <a:ext cx="7937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u="none" dirty="0" smtClean="0">
                <a:solidFill>
                  <a:srgbClr val="00B050"/>
                </a:solidFill>
              </a:rPr>
              <a:t>1.000000</a:t>
            </a:r>
          </a:p>
        </p:txBody>
      </p:sp>
      <p:sp>
        <p:nvSpPr>
          <p:cNvPr id="2069" name="TextBox 109"/>
          <p:cNvSpPr txBox="1">
            <a:spLocks noChangeArrowheads="1"/>
          </p:cNvSpPr>
          <p:nvPr/>
        </p:nvSpPr>
        <p:spPr bwMode="auto">
          <a:xfrm>
            <a:off x="6864350" y="3768725"/>
            <a:ext cx="9445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u="none" dirty="0" smtClean="0">
                <a:solidFill>
                  <a:srgbClr val="000000"/>
                </a:solidFill>
              </a:rPr>
              <a:t>turn 90</a:t>
            </a:r>
          </a:p>
        </p:txBody>
      </p:sp>
      <p:grpSp>
        <p:nvGrpSpPr>
          <p:cNvPr id="2070" name="Group 23"/>
          <p:cNvGrpSpPr>
            <a:grpSpLocks/>
          </p:cNvGrpSpPr>
          <p:nvPr/>
        </p:nvGrpSpPr>
        <p:grpSpPr bwMode="auto">
          <a:xfrm>
            <a:off x="2768600" y="2181225"/>
            <a:ext cx="3436938" cy="966788"/>
            <a:chOff x="2299061" y="4976949"/>
            <a:chExt cx="4206242" cy="1084217"/>
          </a:xfrm>
        </p:grpSpPr>
        <p:grpSp>
          <p:nvGrpSpPr>
            <p:cNvPr id="2072" name="Group 224"/>
            <p:cNvGrpSpPr>
              <a:grpSpLocks/>
            </p:cNvGrpSpPr>
            <p:nvPr/>
          </p:nvGrpSpPr>
          <p:grpSpPr bwMode="auto">
            <a:xfrm>
              <a:off x="2463801" y="5024932"/>
              <a:ext cx="3849689" cy="1006682"/>
              <a:chOff x="2602263" y="5298518"/>
              <a:chExt cx="3849687" cy="1006682"/>
            </a:xfrm>
          </p:grpSpPr>
          <p:sp>
            <p:nvSpPr>
              <p:cNvPr id="2074" name="Rectangle 8"/>
              <p:cNvSpPr>
                <a:spLocks noChangeArrowheads="1"/>
              </p:cNvSpPr>
              <p:nvPr/>
            </p:nvSpPr>
            <p:spPr bwMode="auto">
              <a:xfrm>
                <a:off x="2602263" y="5298518"/>
                <a:ext cx="2076450" cy="4113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699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88" tIns="44450" rIns="90488" bIns="44450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dirty="0" smtClean="0">
                    <a:solidFill>
                      <a:srgbClr val="800080"/>
                    </a:solidFill>
                    <a:latin typeface="Symbol" pitchFamily="18" charset="2"/>
                    <a:cs typeface="Arial" charset="0"/>
                  </a:rPr>
                  <a:t>e</a:t>
                </a:r>
                <a:r>
                  <a:rPr lang="en-US" sz="1600" baseline="-25000" dirty="0" smtClean="0">
                    <a:solidFill>
                      <a:srgbClr val="800080"/>
                    </a:solidFill>
                    <a:latin typeface="Symbol" pitchFamily="18" charset="2"/>
                    <a:cs typeface="Arial" charset="0"/>
                  </a:rPr>
                  <a:t>N </a:t>
                </a:r>
                <a:r>
                  <a:rPr lang="en-US" sz="1600" dirty="0" smtClean="0">
                    <a:solidFill>
                      <a:srgbClr val="800080"/>
                    </a:solidFill>
                    <a:latin typeface="Arial" charset="0"/>
                    <a:cs typeface="Arial" charset="0"/>
                  </a:rPr>
                  <a:t>= 30 mm rad</a:t>
                </a:r>
              </a:p>
            </p:txBody>
          </p:sp>
          <p:sp>
            <p:nvSpPr>
              <p:cNvPr id="2075" name="Rectangle 8"/>
              <p:cNvSpPr>
                <a:spLocks noChangeArrowheads="1"/>
              </p:cNvSpPr>
              <p:nvPr/>
            </p:nvSpPr>
            <p:spPr bwMode="auto">
              <a:xfrm>
                <a:off x="2626075" y="5893832"/>
                <a:ext cx="2076450" cy="4113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699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88" tIns="44450" rIns="90488" bIns="44450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dirty="0" smtClean="0">
                    <a:solidFill>
                      <a:srgbClr val="7030A0"/>
                    </a:solidFill>
                    <a:latin typeface="Symbol" pitchFamily="18" charset="2"/>
                    <a:ea typeface="Times New Roman" pitchFamily="18" charset="0"/>
                    <a:cs typeface="Arial" charset="0"/>
                  </a:rPr>
                  <a:t>s</a:t>
                </a:r>
                <a:r>
                  <a:rPr lang="en-US" baseline="-30000" dirty="0" smtClean="0">
                    <a:solidFill>
                      <a:srgbClr val="7030A0"/>
                    </a:solidFill>
                    <a:latin typeface="Symbol" pitchFamily="18" charset="2"/>
                    <a:ea typeface="Times New Roman" pitchFamily="18" charset="0"/>
                    <a:cs typeface="Arial" charset="0"/>
                  </a:rPr>
                  <a:t>D</a:t>
                </a:r>
                <a:r>
                  <a:rPr lang="en-US" baseline="-30000" dirty="0" smtClean="0">
                    <a:solidFill>
                      <a:srgbClr val="7030A0"/>
                    </a:solidFill>
                    <a:latin typeface="Arial" charset="0"/>
                    <a:ea typeface="Times New Roman" pitchFamily="18" charset="0"/>
                    <a:cs typeface="Arial" charset="0"/>
                  </a:rPr>
                  <a:t>p/p</a:t>
                </a:r>
                <a:r>
                  <a:rPr lang="en-US" sz="1600" baseline="-25000" dirty="0" smtClean="0">
                    <a:solidFill>
                      <a:srgbClr val="7030A0"/>
                    </a:solidFill>
                    <a:latin typeface="Symbol" pitchFamily="18" charset="2"/>
                    <a:ea typeface="Times New Roman" pitchFamily="18" charset="0"/>
                    <a:cs typeface="Arial" charset="0"/>
                  </a:rPr>
                  <a:t> </a:t>
                </a:r>
                <a:r>
                  <a:rPr lang="en-US" sz="1600" dirty="0" smtClean="0">
                    <a:solidFill>
                      <a:srgbClr val="7030A0"/>
                    </a:solidFill>
                    <a:latin typeface="Arial" charset="0"/>
                    <a:ea typeface="Times New Roman" pitchFamily="18" charset="0"/>
                    <a:cs typeface="Arial" charset="0"/>
                  </a:rPr>
                  <a:t>= 0.05</a:t>
                </a:r>
              </a:p>
            </p:txBody>
          </p:sp>
          <p:graphicFrame>
            <p:nvGraphicFramePr>
              <p:cNvPr id="2050" name="Object 185"/>
              <p:cNvGraphicFramePr>
                <a:graphicFrameLocks noChangeAspect="1"/>
              </p:cNvGraphicFramePr>
              <p:nvPr/>
            </p:nvGraphicFramePr>
            <p:xfrm>
              <a:off x="5718525" y="5311218"/>
              <a:ext cx="588963" cy="4365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90" name="Equation" r:id="rId7" imgW="342720" imgH="253800" progId="Equation.DSMT4">
                      <p:embed/>
                    </p:oleObj>
                  </mc:Choice>
                  <mc:Fallback>
                    <p:oleObj name="Equation" r:id="rId7" imgW="342720" imgH="2538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718525" y="5311218"/>
                            <a:ext cx="588963" cy="43656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CC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051" name="Object 25"/>
              <p:cNvGraphicFramePr>
                <a:graphicFrameLocks noChangeAspect="1"/>
              </p:cNvGraphicFramePr>
              <p:nvPr/>
            </p:nvGraphicFramePr>
            <p:xfrm>
              <a:off x="5664550" y="5912880"/>
              <a:ext cx="787400" cy="3714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91" name="Equation" r:id="rId9" imgW="507960" imgH="241200" progId="Equation.DSMT4">
                      <p:embed/>
                    </p:oleObj>
                  </mc:Choice>
                  <mc:Fallback>
                    <p:oleObj name="Equation" r:id="rId9" imgW="507960" imgH="2412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664550" y="5912880"/>
                            <a:ext cx="787400" cy="37147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CC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073" name="Rectangle 25"/>
            <p:cNvSpPr>
              <a:spLocks noChangeArrowheads="1"/>
            </p:cNvSpPr>
            <p:nvPr/>
          </p:nvSpPr>
          <p:spPr bwMode="auto">
            <a:xfrm>
              <a:off x="2299061" y="4976949"/>
              <a:ext cx="4206242" cy="1084217"/>
            </a:xfrm>
            <a:prstGeom prst="rect">
              <a:avLst/>
            </a:prstGeom>
            <a:noFill/>
            <a:ln w="19050" algn="ctr">
              <a:solidFill>
                <a:srgbClr val="CC00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488" tIns="44450" rIns="90488" bIns="4445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u="sng" dirty="0" smtClean="0">
                <a:solidFill>
                  <a:srgbClr val="000000"/>
                </a:solidFill>
              </a:endParaRPr>
            </a:p>
          </p:txBody>
        </p:sp>
      </p:grpSp>
      <p:pic>
        <p:nvPicPr>
          <p:cNvPr id="2071" name="Picture 3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1095375"/>
            <a:ext cx="2376488" cy="239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419225" y="212725"/>
            <a:ext cx="6530975" cy="387350"/>
          </a:xfrm>
        </p:spPr>
        <p:txBody>
          <a:bodyPr/>
          <a:lstStyle/>
          <a:p>
            <a:r>
              <a:rPr lang="en-US" sz="3200" dirty="0" smtClean="0">
                <a:solidFill>
                  <a:srgbClr val="00B050"/>
                </a:solidFill>
              </a:rPr>
              <a:t>Summary</a:t>
            </a:r>
          </a:p>
        </p:txBody>
      </p:sp>
      <p:sp>
        <p:nvSpPr>
          <p:cNvPr id="23555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r>
              <a:rPr lang="en-US" sz="900" u="none" dirty="0" smtClean="0">
                <a:solidFill>
                  <a:srgbClr val="660066"/>
                </a:solidFill>
              </a:rPr>
              <a:t>VLENF phone Mtg. July 26, 2011</a:t>
            </a:r>
          </a:p>
        </p:txBody>
      </p:sp>
      <p:sp>
        <p:nvSpPr>
          <p:cNvPr id="6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fld id="{D3831B1D-CCFD-4B3F-AD9C-11457408F8C3}" type="slidenum">
              <a:rPr lang="en-US" sz="1200" u="none">
                <a:solidFill>
                  <a:srgbClr val="898989"/>
                </a:solidFill>
              </a:rPr>
              <a:pPr/>
              <a:t>32</a:t>
            </a:fld>
            <a:endParaRPr lang="en-US" sz="1200" u="none" dirty="0">
              <a:solidFill>
                <a:srgbClr val="898989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887413" y="1149350"/>
            <a:ext cx="7799387" cy="486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u="sng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20000"/>
              </a:spcAft>
              <a:buSzPct val="100000"/>
              <a:buFontTx/>
              <a:buBlip>
                <a:blip r:embed="rId2"/>
              </a:buBlip>
            </a:pPr>
            <a:r>
              <a:rPr lang="en-US" sz="2000" u="none" dirty="0" smtClean="0">
                <a:solidFill>
                  <a:srgbClr val="000066"/>
                </a:solidFill>
              </a:rPr>
              <a:t>Decay Ring (3 GeV Racetrack of 203 meter circumference)</a:t>
            </a:r>
          </a:p>
          <a:p>
            <a:pPr lvl="1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20000"/>
              </a:spcAft>
              <a:buFontTx/>
              <a:buBlip>
                <a:blip r:embed="rId3"/>
              </a:buBlip>
            </a:pPr>
            <a:r>
              <a:rPr lang="en-US" sz="1800" u="none" dirty="0" smtClean="0">
                <a:solidFill>
                  <a:srgbClr val="7030A0"/>
                </a:solidFill>
              </a:rPr>
              <a:t>8 m betas, 90 cm hor. dispersion in the Arcs</a:t>
            </a:r>
          </a:p>
          <a:p>
            <a:pPr lvl="1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20000"/>
              </a:spcAft>
              <a:buFontTx/>
              <a:buBlip>
                <a:blip r:embed="rId3"/>
              </a:buBlip>
            </a:pPr>
            <a:r>
              <a:rPr lang="en-US" sz="1800" u="none" dirty="0" smtClean="0">
                <a:solidFill>
                  <a:srgbClr val="7030A0"/>
                </a:solidFill>
              </a:rPr>
              <a:t>15 m betas in the Straight</a:t>
            </a:r>
            <a:endParaRPr lang="en-US" sz="2000" u="none" dirty="0" smtClean="0">
              <a:solidFill>
                <a:srgbClr val="000066"/>
              </a:solidFill>
            </a:endParaRPr>
          </a:p>
          <a:p>
            <a:pPr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20000"/>
              </a:spcAft>
              <a:buSzPct val="100000"/>
              <a:buFontTx/>
              <a:buBlip>
                <a:blip r:embed="rId2"/>
              </a:buBlip>
            </a:pPr>
            <a:r>
              <a:rPr lang="en-US" sz="2000" u="none" dirty="0" smtClean="0">
                <a:solidFill>
                  <a:srgbClr val="000066"/>
                </a:solidFill>
              </a:rPr>
              <a:t>Acceptance - Dynamic Aperture Study</a:t>
            </a:r>
          </a:p>
          <a:p>
            <a:pPr lvl="1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20000"/>
              </a:spcAft>
              <a:buFontTx/>
              <a:buBlip>
                <a:blip r:embed="rId3"/>
              </a:buBlip>
            </a:pPr>
            <a:r>
              <a:rPr lang="en-US" sz="1800" u="none" dirty="0" smtClean="0">
                <a:solidFill>
                  <a:srgbClr val="7030A0"/>
                </a:solidFill>
              </a:rPr>
              <a:t>transverse: </a:t>
            </a:r>
            <a:r>
              <a:rPr lang="en-US" sz="2000" u="none" dirty="0" smtClean="0">
                <a:solidFill>
                  <a:srgbClr val="800080"/>
                </a:solidFill>
                <a:latin typeface="Symbol" pitchFamily="18" charset="2"/>
                <a:cs typeface="Arial" charset="0"/>
              </a:rPr>
              <a:t>e</a:t>
            </a:r>
            <a:r>
              <a:rPr lang="en-US" sz="1800" u="none" baseline="-25000" dirty="0" smtClean="0">
                <a:solidFill>
                  <a:srgbClr val="800080"/>
                </a:solidFill>
                <a:latin typeface="Symbol" pitchFamily="18" charset="2"/>
                <a:cs typeface="Arial" charset="0"/>
              </a:rPr>
              <a:t>N </a:t>
            </a:r>
            <a:r>
              <a:rPr lang="en-US" sz="1800" u="none" dirty="0" smtClean="0">
                <a:solidFill>
                  <a:srgbClr val="800080"/>
                </a:solidFill>
                <a:latin typeface="Arial" charset="0"/>
                <a:cs typeface="Arial" charset="0"/>
              </a:rPr>
              <a:t>= 30 mm rad</a:t>
            </a:r>
            <a:endParaRPr lang="en-US" sz="1800" u="none" dirty="0" smtClean="0">
              <a:solidFill>
                <a:srgbClr val="7030A0"/>
              </a:solidFill>
            </a:endParaRPr>
          </a:p>
          <a:p>
            <a:pPr lvl="1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20000"/>
              </a:spcAft>
              <a:buFontTx/>
              <a:buBlip>
                <a:blip r:embed="rId3"/>
              </a:buBlip>
            </a:pPr>
            <a:r>
              <a:rPr lang="en-US" sz="1800" u="none" dirty="0" smtClean="0">
                <a:solidFill>
                  <a:srgbClr val="7030A0"/>
                </a:solidFill>
              </a:rPr>
              <a:t>momentum: </a:t>
            </a:r>
            <a:r>
              <a:rPr lang="en-US" sz="2000" u="none" dirty="0" smtClean="0">
                <a:solidFill>
                  <a:srgbClr val="7030A0"/>
                </a:solidFill>
                <a:latin typeface="Symbol" pitchFamily="18" charset="2"/>
                <a:cs typeface="Times New Roman" pitchFamily="18" charset="0"/>
              </a:rPr>
              <a:t>s</a:t>
            </a:r>
            <a:r>
              <a:rPr lang="en-US" sz="2000" u="none" baseline="-30000" dirty="0" smtClean="0">
                <a:solidFill>
                  <a:srgbClr val="7030A0"/>
                </a:solidFill>
                <a:latin typeface="Symbol" pitchFamily="18" charset="2"/>
                <a:cs typeface="Times New Roman" pitchFamily="18" charset="0"/>
              </a:rPr>
              <a:t>D</a:t>
            </a:r>
            <a:r>
              <a:rPr lang="en-US" sz="2000" u="none" baseline="-30000" dirty="0" smtClean="0">
                <a:solidFill>
                  <a:srgbClr val="7030A0"/>
                </a:solidFill>
                <a:latin typeface="Arial" charset="0"/>
                <a:cs typeface="Times New Roman" pitchFamily="18" charset="0"/>
              </a:rPr>
              <a:t>p/p</a:t>
            </a:r>
            <a:r>
              <a:rPr lang="en-US" sz="1800" u="none" baseline="-25000" dirty="0" smtClean="0">
                <a:solidFill>
                  <a:srgbClr val="7030A0"/>
                </a:solidFill>
                <a:latin typeface="Symbol" pitchFamily="18" charset="2"/>
                <a:cs typeface="Arial" charset="0"/>
              </a:rPr>
              <a:t> </a:t>
            </a:r>
            <a:r>
              <a:rPr lang="en-US" sz="1800" u="none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= 0.05</a:t>
            </a:r>
            <a:r>
              <a:rPr lang="en-US" sz="1800" u="none" dirty="0" smtClean="0">
                <a:solidFill>
                  <a:srgbClr val="7030A0"/>
                </a:solidFill>
              </a:rPr>
              <a:t> </a:t>
            </a:r>
          </a:p>
          <a:p>
            <a:pPr lvl="1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20000"/>
              </a:spcAft>
              <a:buFontTx/>
              <a:buBlip>
                <a:blip r:embed="rId3"/>
              </a:buBlip>
            </a:pPr>
            <a:r>
              <a:rPr lang="en-US" sz="1800" u="none" dirty="0" smtClean="0">
                <a:solidFill>
                  <a:srgbClr val="7030A0"/>
                </a:solidFill>
              </a:rPr>
              <a:t>Physical aperture: r = 20 cm (Arc) and r = 25 cm (Straight) </a:t>
            </a:r>
          </a:p>
          <a:p>
            <a:pPr lvl="1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20000"/>
              </a:spcAft>
              <a:buFontTx/>
              <a:buBlip>
                <a:blip r:embed="rId3"/>
              </a:buBlip>
            </a:pPr>
            <a:r>
              <a:rPr lang="en-US" sz="1800" u="none" dirty="0" smtClean="0">
                <a:solidFill>
                  <a:srgbClr val="7030A0"/>
                </a:solidFill>
              </a:rPr>
              <a:t>46% dynamic lost after 90 turns</a:t>
            </a:r>
          </a:p>
          <a:p>
            <a:pPr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20000"/>
              </a:spcAft>
              <a:buSzPct val="100000"/>
              <a:buFontTx/>
              <a:buBlip>
                <a:blip r:embed="rId2"/>
              </a:buBlip>
            </a:pPr>
            <a:r>
              <a:rPr lang="en-US" sz="2000" u="none" dirty="0" smtClean="0">
                <a:solidFill>
                  <a:srgbClr val="000066"/>
                </a:solidFill>
              </a:rPr>
              <a:t>Compact Ring Optics – Linear lattice</a:t>
            </a:r>
          </a:p>
          <a:p>
            <a:pPr lvl="1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20000"/>
              </a:spcAft>
              <a:buFontTx/>
              <a:buBlip>
                <a:blip r:embed="rId3"/>
              </a:buBlip>
            </a:pPr>
            <a:r>
              <a:rPr lang="en-US" sz="1800" u="none" dirty="0" smtClean="0">
                <a:solidFill>
                  <a:srgbClr val="7030A0"/>
                </a:solidFill>
              </a:rPr>
              <a:t>Dipole bends (2.5 m long, 12.6 kGauss) </a:t>
            </a:r>
            <a:r>
              <a:rPr lang="en-GB" sz="1800" u="none" dirty="0" smtClean="0">
                <a:solidFill>
                  <a:srgbClr val="800080"/>
                </a:solidFill>
                <a:cs typeface="Times New Roman" pitchFamily="18" charset="0"/>
                <a:sym typeface="Symbol" pitchFamily="18" charset="2"/>
              </a:rPr>
              <a:t></a:t>
            </a:r>
            <a:r>
              <a:rPr lang="en-GB" sz="1800" u="none" dirty="0" smtClean="0">
                <a:solidFill>
                  <a:srgbClr val="800080"/>
                </a:solidFill>
                <a:cs typeface="Times New Roman" pitchFamily="18" charset="0"/>
              </a:rPr>
              <a:t> 20</a:t>
            </a:r>
            <a:endParaRPr lang="en-US" sz="1800" u="none" dirty="0" smtClean="0">
              <a:solidFill>
                <a:srgbClr val="7030A0"/>
              </a:solidFill>
            </a:endParaRPr>
          </a:p>
          <a:p>
            <a:pPr lvl="1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20000"/>
              </a:spcAft>
              <a:buFontTx/>
              <a:buBlip>
                <a:blip r:embed="rId3"/>
              </a:buBlip>
            </a:pPr>
            <a:r>
              <a:rPr lang="en-US" sz="1800" u="none" dirty="0" smtClean="0">
                <a:solidFill>
                  <a:srgbClr val="7030A0"/>
                </a:solidFill>
              </a:rPr>
              <a:t>Doublet focusing  - Quads (0.6 m long, 1.1 kGaus/cm) </a:t>
            </a:r>
            <a:r>
              <a:rPr lang="en-GB" sz="1800" u="none" dirty="0" smtClean="0">
                <a:solidFill>
                  <a:srgbClr val="7030A0"/>
                </a:solidFill>
                <a:cs typeface="Times New Roman" pitchFamily="18" charset="0"/>
                <a:sym typeface="Symbol" pitchFamily="18" charset="2"/>
              </a:rPr>
              <a:t></a:t>
            </a:r>
            <a:r>
              <a:rPr lang="en-GB" sz="1800" u="none" dirty="0" smtClean="0">
                <a:solidFill>
                  <a:srgbClr val="800080"/>
                </a:solidFill>
                <a:cs typeface="Times New Roman" pitchFamily="18" charset="0"/>
              </a:rPr>
              <a:t> 36</a:t>
            </a:r>
            <a:endParaRPr lang="en-US" sz="1800" u="none" dirty="0" smtClean="0">
              <a:solidFill>
                <a:srgbClr val="7030A0"/>
              </a:solidFill>
            </a:endParaRPr>
          </a:p>
          <a:p>
            <a:pPr lvl="1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20000"/>
              </a:spcAft>
              <a:buFontTx/>
              <a:buBlip>
                <a:blip r:embed="rId3"/>
              </a:buBlip>
            </a:pPr>
            <a:r>
              <a:rPr lang="en-US" sz="1800" u="none" dirty="0" smtClean="0">
                <a:solidFill>
                  <a:srgbClr val="7030A0"/>
                </a:solidFill>
              </a:rPr>
              <a:t>FODO focusing  - Quads (1 m long, 0.2 kGaus/cm) </a:t>
            </a:r>
            <a:r>
              <a:rPr lang="en-GB" sz="1800" u="none" dirty="0" smtClean="0">
                <a:solidFill>
                  <a:srgbClr val="7030A0"/>
                </a:solidFill>
                <a:cs typeface="Times New Roman" pitchFamily="18" charset="0"/>
                <a:sym typeface="Symbol" pitchFamily="18" charset="2"/>
              </a:rPr>
              <a:t></a:t>
            </a:r>
            <a:r>
              <a:rPr lang="en-GB" sz="1800" u="none" dirty="0" smtClean="0">
                <a:solidFill>
                  <a:srgbClr val="800080"/>
                </a:solidFill>
                <a:cs typeface="Times New Roman" pitchFamily="18" charset="0"/>
              </a:rPr>
              <a:t> 38</a:t>
            </a:r>
            <a:endParaRPr lang="en-US" sz="1800" u="none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6858000" cy="1066800"/>
          </a:xfrm>
        </p:spPr>
        <p:txBody>
          <a:bodyPr/>
          <a:lstStyle/>
          <a:p>
            <a:r>
              <a:rPr lang="en-US" dirty="0" smtClean="0"/>
              <a:t>Possibilities with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 storage 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7630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Oscillation Physics @ L/E = </a:t>
            </a:r>
            <a:r>
              <a:rPr lang="en-US" dirty="0" smtClean="0"/>
              <a:t>1</a:t>
            </a:r>
          </a:p>
          <a:p>
            <a:pPr lvl="1"/>
            <a:r>
              <a:rPr lang="en-US" dirty="0" smtClean="0"/>
              <a:t>Appearance experiment with low background</a:t>
            </a:r>
          </a:p>
          <a:p>
            <a:pPr lvl="2"/>
            <a:r>
              <a:rPr lang="en-US" dirty="0" smtClean="0"/>
              <a:t>A different approach to </a:t>
            </a:r>
            <a:r>
              <a:rPr lang="en-US" dirty="0" smtClean="0"/>
              <a:t>explore the LSND/MiniBooNE </a:t>
            </a:r>
            <a:r>
              <a:rPr lang="en-US" dirty="0" smtClean="0"/>
              <a:t>result</a:t>
            </a:r>
          </a:p>
          <a:p>
            <a:r>
              <a:rPr lang="en-US" dirty="0" smtClean="0">
                <a:latin typeface="Symbol" pitchFamily="18" charset="2"/>
              </a:rPr>
              <a:t>n</a:t>
            </a:r>
            <a:r>
              <a:rPr lang="en-US" dirty="0" smtClean="0"/>
              <a:t> </a:t>
            </a:r>
            <a:r>
              <a:rPr lang="en-US" dirty="0"/>
              <a:t>disappearance experiment with 1% precision (10</a:t>
            </a:r>
            <a:r>
              <a:rPr lang="en-US" baseline="30000" dirty="0"/>
              <a:t>4</a:t>
            </a:r>
            <a:r>
              <a:rPr lang="en-US" dirty="0"/>
              <a:t> events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An </a:t>
            </a:r>
            <a:r>
              <a:rPr lang="en-US" dirty="0"/>
              <a:t>experiment that uses a </a:t>
            </a:r>
            <a:r>
              <a:rPr lang="en-US" dirty="0">
                <a:latin typeface="Symbol" pitchFamily="18" charset="2"/>
              </a:rPr>
              <a:t>n</a:t>
            </a:r>
            <a:r>
              <a:rPr lang="en-US" baseline="-25000" dirty="0"/>
              <a:t>e </a:t>
            </a:r>
            <a:r>
              <a:rPr lang="en-US" dirty="0"/>
              <a:t>beam from a muon storage </a:t>
            </a:r>
            <a:r>
              <a:rPr lang="en-US" dirty="0" smtClean="0"/>
              <a:t>ring can </a:t>
            </a:r>
            <a:r>
              <a:rPr lang="en-US" dirty="0"/>
              <a:t>go a long way </a:t>
            </a:r>
            <a:r>
              <a:rPr lang="en-US" dirty="0" smtClean="0"/>
              <a:t>in ruling </a:t>
            </a:r>
            <a:r>
              <a:rPr lang="en-US" dirty="0"/>
              <a:t>out sterile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sz="1500" dirty="0" smtClean="0"/>
              <a:t>s</a:t>
            </a:r>
            <a:endParaRPr lang="en-US" dirty="0"/>
          </a:p>
          <a:p>
            <a:pPr lvl="1"/>
            <a:r>
              <a:rPr lang="en-US" dirty="0" smtClean="0">
                <a:latin typeface="Symbol" pitchFamily="18" charset="2"/>
              </a:rPr>
              <a:t>n</a:t>
            </a:r>
            <a:r>
              <a:rPr lang="en-US" baseline="-25000" dirty="0" smtClean="0">
                <a:latin typeface="Symbol" pitchFamily="18" charset="2"/>
              </a:rPr>
              <a:t>m</a:t>
            </a:r>
            <a:r>
              <a:rPr lang="en-US" dirty="0" smtClean="0"/>
              <a:t> disappearance (@ short baseline) also</a:t>
            </a:r>
          </a:p>
          <a:p>
            <a:r>
              <a:rPr lang="en-US" dirty="0" smtClean="0"/>
              <a:t>In </a:t>
            </a:r>
            <a:r>
              <a:rPr lang="en-US" dirty="0"/>
              <a:t>addition, the beam opens up opportunities for</a:t>
            </a:r>
          </a:p>
          <a:p>
            <a:pPr lvl="1"/>
            <a:r>
              <a:rPr lang="en-US" dirty="0"/>
              <a:t>Detailed study of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dirty="0" smtClean="0"/>
              <a:t> </a:t>
            </a:r>
            <a:r>
              <a:rPr lang="en-US" dirty="0"/>
              <a:t>interactions</a:t>
            </a:r>
          </a:p>
          <a:p>
            <a:pPr lvl="2"/>
            <a:r>
              <a:rPr lang="en-US" dirty="0"/>
              <a:t>Known </a:t>
            </a:r>
            <a:r>
              <a:rPr lang="en-US" dirty="0">
                <a:latin typeface="Symbol" pitchFamily="18" charset="2"/>
              </a:rPr>
              <a:t>n</a:t>
            </a:r>
            <a:r>
              <a:rPr lang="en-US" dirty="0"/>
              <a:t> beam flux and flavor </a:t>
            </a:r>
            <a:r>
              <a:rPr lang="en-US" dirty="0" smtClean="0"/>
              <a:t>composition</a:t>
            </a:r>
          </a:p>
          <a:p>
            <a:pPr lvl="2"/>
            <a:r>
              <a:rPr lang="en-US" dirty="0" smtClean="0"/>
              <a:t>Only way to get large sample of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baseline="-25000" dirty="0" smtClean="0"/>
              <a:t>e</a:t>
            </a:r>
            <a:r>
              <a:rPr lang="en-US" dirty="0" smtClean="0"/>
              <a:t> interactions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Alan Bross      NuFact11    August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23FA9-D81C-4E4D-A0E2-E892DA2A894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389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latin typeface="Symbol" pitchFamily="18" charset="2"/>
              </a:rPr>
              <a:t>n</a:t>
            </a:r>
            <a:r>
              <a:rPr lang="en-US" sz="2800" i="1" dirty="0" smtClean="0"/>
              <a:t>s</a:t>
            </a:r>
            <a:r>
              <a:rPr lang="en-US" i="1" dirty="0" smtClean="0"/>
              <a:t> from muon decay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25908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Running with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baseline="30000" dirty="0"/>
              <a:t>-</a:t>
            </a:r>
            <a:endParaRPr lang="en-US" baseline="30000" dirty="0" smtClean="0"/>
          </a:p>
          <a:p>
            <a:pPr lvl="1"/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Well defined flavor composition &amp; energy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Alan Bross      NuFact11    August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23FA9-D81C-4E4D-A0E2-E892DA2A8948}" type="slidenum">
              <a:rPr lang="en-US" smtClean="0"/>
              <a:t>5</a:t>
            </a:fld>
            <a:endParaRPr lang="en-US" dirty="0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524000"/>
            <a:ext cx="3749040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857371"/>
            <a:ext cx="4646633" cy="3467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420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the</a:t>
            </a:r>
            <a:r>
              <a:rPr lang="en-US" dirty="0" smtClean="0"/>
              <a:t> </a:t>
            </a:r>
            <a:r>
              <a:rPr lang="en-US" dirty="0" smtClean="0"/>
              <a:t>concept</a:t>
            </a:r>
            <a:br>
              <a:rPr lang="en-US" dirty="0" smtClean="0"/>
            </a:br>
            <a:r>
              <a:rPr lang="en-US" sz="3600" i="1" dirty="0" smtClean="0"/>
              <a:t>G4Beamline Simulation</a:t>
            </a:r>
            <a:endParaRPr lang="en-US" sz="3600" i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19200"/>
            <a:ext cx="8229600" cy="2225871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Alan Bross      NuFact11    August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23FA9-D81C-4E4D-A0E2-E892DA2A8948}" type="slidenum">
              <a:rPr lang="en-US" smtClean="0"/>
              <a:t>6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52400" y="3505200"/>
            <a:ext cx="5257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625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8 GeV protons on 2 </a:t>
            </a:r>
            <a:r>
              <a:rPr lang="en-US" dirty="0" smtClean="0">
                <a:latin typeface="Symbol" pitchFamily="18" charset="2"/>
              </a:rPr>
              <a:t>l</a:t>
            </a:r>
            <a:r>
              <a:rPr lang="en-US" baseline="-25000" dirty="0" smtClean="0"/>
              <a:t>I</a:t>
            </a:r>
            <a:r>
              <a:rPr lang="en-US" dirty="0"/>
              <a:t> </a:t>
            </a:r>
            <a:r>
              <a:rPr lang="en-US" dirty="0" smtClean="0"/>
              <a:t>Be target</a:t>
            </a:r>
            <a:endParaRPr lang="en-US" baseline="-25000" dirty="0" smtClean="0"/>
          </a:p>
          <a:p>
            <a:r>
              <a:rPr lang="en-US" dirty="0" smtClean="0"/>
              <a:t>3 GeV Racetrack ring (M. Popovic)</a:t>
            </a:r>
          </a:p>
          <a:p>
            <a:pPr lvl="1"/>
            <a:r>
              <a:rPr lang="en-US" dirty="0" smtClean="0"/>
              <a:t>For now, injection is perfect</a:t>
            </a:r>
          </a:p>
          <a:p>
            <a:pPr lvl="2"/>
            <a:r>
              <a:rPr lang="en-US" dirty="0" smtClean="0"/>
              <a:t>Not defined</a:t>
            </a:r>
          </a:p>
          <a:p>
            <a:r>
              <a:rPr lang="en-US" dirty="0" smtClean="0"/>
              <a:t>Tuned for μ</a:t>
            </a:r>
            <a:r>
              <a:rPr lang="en-US" baseline="30000" dirty="0" smtClean="0"/>
              <a:t>−</a:t>
            </a:r>
            <a:r>
              <a:rPr lang="en-US" dirty="0" smtClean="0"/>
              <a:t> with KE = 3.000 GeV</a:t>
            </a:r>
          </a:p>
          <a:p>
            <a:pPr lvl="1"/>
            <a:r>
              <a:rPr lang="en-US" dirty="0" smtClean="0"/>
              <a:t>3 GeV chosen primarily for x-section meas.</a:t>
            </a:r>
          </a:p>
          <a:p>
            <a:pPr lvl="1"/>
            <a:r>
              <a:rPr lang="en-US" dirty="0">
                <a:latin typeface="Symbol" pitchFamily="18" charset="2"/>
              </a:rPr>
              <a:t>d</a:t>
            </a:r>
            <a:r>
              <a:rPr lang="en-US" dirty="0" smtClean="0"/>
              <a:t>p</a:t>
            </a:r>
            <a:r>
              <a:rPr lang="en-US" dirty="0"/>
              <a:t>/p </a:t>
            </a:r>
            <a:r>
              <a:rPr lang="en-US" dirty="0" smtClean="0">
                <a:latin typeface="Symbol" pitchFamily="18" charset="2"/>
              </a:rPr>
              <a:t>»</a:t>
            </a:r>
            <a:r>
              <a:rPr lang="en-US" dirty="0" smtClean="0"/>
              <a:t> 2%</a:t>
            </a:r>
          </a:p>
          <a:p>
            <a:r>
              <a:rPr lang="en-US" dirty="0" smtClean="0"/>
              <a:t>Detectors (scintillator)</a:t>
            </a:r>
          </a:p>
          <a:p>
            <a:pPr lvl="1"/>
            <a:r>
              <a:rPr lang="en-US" dirty="0" smtClean="0"/>
              <a:t>Near: 200T @   20 m</a:t>
            </a:r>
          </a:p>
          <a:p>
            <a:pPr lvl="1"/>
            <a:r>
              <a:rPr lang="en-US" dirty="0" smtClean="0"/>
              <a:t>Far:    800T @ 600 - 1000 m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226610" y="228600"/>
            <a:ext cx="14145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Tom Roberts </a:t>
            </a:r>
          </a:p>
          <a:p>
            <a:pPr algn="ctr"/>
            <a:r>
              <a:rPr lang="en-US" dirty="0" smtClean="0">
                <a:solidFill>
                  <a:srgbClr val="0000FF"/>
                </a:solidFill>
              </a:rPr>
              <a:t>Muons Inc.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458" y="3740784"/>
            <a:ext cx="3931892" cy="2583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60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Circulating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baseline="30000" dirty="0" smtClean="0">
                <a:latin typeface="Symbol" pitchFamily="18" charset="2"/>
              </a:rPr>
              <a:t>-</a:t>
            </a:r>
            <a:r>
              <a:rPr lang="en-US" dirty="0" smtClean="0"/>
              <a:t> beam flux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Alan Bross      NuFact11    August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23FA9-D81C-4E4D-A0E2-E892DA2A8948}" type="slidenum">
              <a:rPr lang="en-US" smtClean="0"/>
              <a:t>7</a:t>
            </a:fld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933" y="1219200"/>
            <a:ext cx="8310675" cy="2206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3429000"/>
            <a:ext cx="8229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Particle count scaled to 10</a:t>
            </a:r>
            <a:r>
              <a:rPr lang="en-US" baseline="30000" dirty="0" smtClean="0"/>
              <a:t>12</a:t>
            </a:r>
            <a:r>
              <a:rPr lang="en-US" dirty="0" smtClean="0"/>
              <a:t> POT</a:t>
            </a:r>
          </a:p>
          <a:p>
            <a:r>
              <a:rPr lang="en-US" dirty="0" smtClean="0"/>
              <a:t>Figure of Merit: </a:t>
            </a:r>
            <a:r>
              <a:rPr lang="en-US" dirty="0" smtClean="0">
                <a:latin typeface="Symbol" pitchFamily="18" charset="2"/>
              </a:rPr>
              <a:t>»</a:t>
            </a:r>
            <a:r>
              <a:rPr lang="en-US" dirty="0" smtClean="0"/>
              <a:t> 1.1 X 10</a:t>
            </a:r>
            <a:r>
              <a:rPr lang="en-US" baseline="30000" dirty="0" smtClean="0"/>
              <a:t>-4</a:t>
            </a:r>
            <a:r>
              <a:rPr lang="en-US" dirty="0" smtClean="0"/>
              <a:t> stored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/POT</a:t>
            </a:r>
          </a:p>
          <a:p>
            <a:pPr lvl="1"/>
            <a:r>
              <a:rPr lang="en-US" dirty="0" smtClean="0"/>
              <a:t>After all 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dirty="0" smtClean="0"/>
              <a:t> gone</a:t>
            </a:r>
          </a:p>
          <a:p>
            <a:r>
              <a:rPr lang="en-US" i="1" dirty="0" smtClean="0">
                <a:solidFill>
                  <a:srgbClr val="0000FF"/>
                </a:solidFill>
              </a:rPr>
              <a:t>Note: Based on experience at proton machines, this beam (flux and beam size) can be monitored with 0.1% precision with existing technology BCTs (according to the experts).</a:t>
            </a:r>
            <a:endParaRPr lang="en-US" i="1" dirty="0">
              <a:solidFill>
                <a:srgbClr val="0000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77000" y="2531533"/>
            <a:ext cx="990600" cy="381000"/>
          </a:xfrm>
          <a:prstGeom prst="rect">
            <a:avLst/>
          </a:prstGeom>
          <a:solidFill>
            <a:srgbClr val="FFFF00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651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Estimated </a:t>
            </a:r>
            <a:r>
              <a:rPr lang="en-US" dirty="0" smtClean="0"/>
              <a:t>event </a:t>
            </a:r>
            <a:r>
              <a:rPr lang="en-US" dirty="0" smtClean="0"/>
              <a:t>rates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i="1" dirty="0" smtClean="0"/>
              <a:t>Far Detector</a:t>
            </a:r>
            <a:endParaRPr lang="en-US" sz="3600" i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978" y="2743200"/>
            <a:ext cx="5218007" cy="3510836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Alan Bross      NuFact11    August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23FA9-D81C-4E4D-A0E2-E892DA2A8948}" type="slidenum">
              <a:rPr lang="en-US" smtClean="0"/>
              <a:t>8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6933" y="1295400"/>
            <a:ext cx="7010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Symbol" pitchFamily="18" charset="2"/>
              </a:rPr>
              <a:t>n</a:t>
            </a:r>
            <a:r>
              <a:rPr lang="en-US" baseline="-25000" dirty="0" smtClean="0">
                <a:latin typeface="Symbol" pitchFamily="18" charset="2"/>
              </a:rPr>
              <a:t>m</a:t>
            </a:r>
            <a:r>
              <a:rPr lang="en-US" dirty="0" smtClean="0"/>
              <a:t> Events per 10</a:t>
            </a:r>
            <a:r>
              <a:rPr lang="en-US" baseline="30000" dirty="0" smtClean="0"/>
              <a:t>21</a:t>
            </a:r>
            <a:r>
              <a:rPr lang="en-US" dirty="0" smtClean="0"/>
              <a:t> POT (turns 10 &amp; up)</a:t>
            </a:r>
          </a:p>
          <a:p>
            <a:pPr lvl="1"/>
            <a:r>
              <a:rPr lang="en-US" dirty="0" smtClean="0"/>
              <a:t>Near: 1.3 X 10</a:t>
            </a:r>
            <a:r>
              <a:rPr lang="en-US" baseline="30000" dirty="0" smtClean="0"/>
              <a:t>5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FF0000"/>
                </a:solidFill>
              </a:rPr>
              <a:t>200T</a:t>
            </a:r>
            <a:r>
              <a:rPr lang="en-US" dirty="0" smtClean="0"/>
              <a:t>)</a:t>
            </a:r>
            <a:endParaRPr lang="en-US" baseline="30000" dirty="0" smtClean="0"/>
          </a:p>
          <a:p>
            <a:pPr lvl="1"/>
            <a:r>
              <a:rPr lang="en-US" dirty="0" smtClean="0"/>
              <a:t>Far: 0.7 X 10</a:t>
            </a:r>
            <a:r>
              <a:rPr lang="en-US" baseline="30000" dirty="0" smtClean="0"/>
              <a:t>4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FF0000"/>
                </a:solidFill>
              </a:rPr>
              <a:t>800T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4724400"/>
            <a:ext cx="31406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Still having some “issues”</a:t>
            </a:r>
          </a:p>
          <a:p>
            <a:r>
              <a:rPr lang="en-US" dirty="0"/>
              <a:t>w</a:t>
            </a:r>
            <a:r>
              <a:rPr lang="en-US" dirty="0" smtClean="0"/>
              <a:t>ith </a:t>
            </a:r>
            <a:r>
              <a:rPr lang="en-US" dirty="0" smtClean="0"/>
              <a:t>E</a:t>
            </a:r>
            <a:r>
              <a:rPr lang="en-US" baseline="-25000" dirty="0" smtClean="0">
                <a:latin typeface="Symbol" pitchFamily="18" charset="2"/>
              </a:rPr>
              <a:t>n</a:t>
            </a:r>
            <a:r>
              <a:rPr lang="en-US" dirty="0" smtClean="0"/>
              <a:t> flux shape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69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839200" cy="53340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Far </a:t>
            </a:r>
            <a:r>
              <a:rPr lang="en-US" dirty="0" smtClean="0"/>
              <a:t>detector </a:t>
            </a:r>
            <a:r>
              <a:rPr lang="en-US" i="1" dirty="0" smtClean="0"/>
              <a:t>(Large </a:t>
            </a:r>
            <a:r>
              <a:rPr lang="en-US" i="1" dirty="0">
                <a:latin typeface="Symbol" pitchFamily="18" charset="2"/>
              </a:rPr>
              <a:t>D</a:t>
            </a:r>
            <a:r>
              <a:rPr lang="en-US" i="1" dirty="0"/>
              <a:t>m</a:t>
            </a:r>
            <a:r>
              <a:rPr lang="en-US" i="1" baseline="30000" dirty="0"/>
              <a:t>2 </a:t>
            </a:r>
            <a:r>
              <a:rPr lang="en-US" i="1" dirty="0"/>
              <a:t>oscillation </a:t>
            </a:r>
            <a:r>
              <a:rPr lang="en-US" i="1" dirty="0" smtClean="0"/>
              <a:t>physics) </a:t>
            </a:r>
            <a:endParaRPr lang="en-US" dirty="0"/>
          </a:p>
          <a:p>
            <a:pPr lvl="1"/>
            <a:r>
              <a:rPr lang="en-US" dirty="0" smtClean="0"/>
              <a:t>Magnetized totally active scintillator detector - ideal</a:t>
            </a:r>
          </a:p>
          <a:p>
            <a:pPr lvl="1"/>
            <a:r>
              <a:rPr lang="en-US" dirty="0" smtClean="0"/>
              <a:t>Magnetized Fe (MIND) possible?</a:t>
            </a:r>
          </a:p>
          <a:p>
            <a:pPr lvl="2"/>
            <a:r>
              <a:rPr lang="en-US" dirty="0" smtClean="0"/>
              <a:t>Depends on performance for P</a:t>
            </a:r>
            <a:r>
              <a:rPr lang="en-US" baseline="-25000" dirty="0" smtClean="0">
                <a:latin typeface="Symbol" pitchFamily="18" charset="2"/>
              </a:rPr>
              <a:t>m</a:t>
            </a:r>
            <a:r>
              <a:rPr lang="en-US" dirty="0" smtClean="0">
                <a:latin typeface="Symbol" pitchFamily="18" charset="2"/>
              </a:rPr>
              <a:t> &lt; </a:t>
            </a:r>
            <a:r>
              <a:rPr lang="en-US" dirty="0" smtClean="0"/>
              <a:t>1 GeV/c</a:t>
            </a:r>
            <a:endParaRPr lang="en-US" baseline="-25000" dirty="0" smtClean="0">
              <a:latin typeface="Symbol" pitchFamily="18" charset="2"/>
            </a:endParaRPr>
          </a:p>
          <a:p>
            <a:pPr lvl="1"/>
            <a:r>
              <a:rPr lang="en-US" dirty="0" smtClean="0"/>
              <a:t>LAr </a:t>
            </a:r>
            <a:r>
              <a:rPr lang="en-US" dirty="0"/>
              <a:t>also possible</a:t>
            </a:r>
          </a:p>
          <a:p>
            <a:pPr lvl="2"/>
            <a:r>
              <a:rPr lang="en-US" dirty="0"/>
              <a:t>But magnetization raises fundamental problem: PMTs used for trigger (Ar scintillation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Some R&amp;D on alternate approaches to the scintillation light readout being explored</a:t>
            </a:r>
          </a:p>
          <a:p>
            <a:pPr lvl="3"/>
            <a:r>
              <a:rPr lang="en-US" dirty="0" smtClean="0"/>
              <a:t>WLS bars (might allow for PMTs outside field region?)</a:t>
            </a:r>
          </a:p>
          <a:p>
            <a:pPr lvl="3"/>
            <a:r>
              <a:rPr lang="en-US" dirty="0" smtClean="0"/>
              <a:t>WLS fiber + SiPM readout</a:t>
            </a:r>
            <a:endParaRPr lang="en-US" dirty="0"/>
          </a:p>
          <a:p>
            <a:pPr lvl="1"/>
            <a:r>
              <a:rPr lang="en-US" dirty="0" smtClean="0"/>
              <a:t>Near </a:t>
            </a:r>
            <a:r>
              <a:rPr lang="en-US" dirty="0"/>
              <a:t>detector</a:t>
            </a:r>
          </a:p>
          <a:p>
            <a:pPr lvl="2"/>
            <a:r>
              <a:rPr lang="en-US" dirty="0"/>
              <a:t>More options, but must be totally </a:t>
            </a:r>
            <a:r>
              <a:rPr lang="en-US" dirty="0" smtClean="0"/>
              <a:t>active</a:t>
            </a:r>
          </a:p>
          <a:p>
            <a:pPr lvl="3"/>
            <a:r>
              <a:rPr lang="en-US" dirty="0" smtClean="0"/>
              <a:t>TASD (need not be magnetized, but is an advantage)</a:t>
            </a:r>
          </a:p>
          <a:p>
            <a:pPr lvl="3"/>
            <a:r>
              <a:rPr lang="en-US" dirty="0" smtClean="0"/>
              <a:t>LAr (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BooNE, already has made case for X-section meas. in MB line)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Alan Bross      NuFact11    August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23FA9-D81C-4E4D-A0E2-E892DA2A8948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592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P Review Template-R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Pring-8_seminar">
  <a:themeElements>
    <a:clrScheme name="SPring-8_seminar 4">
      <a:dk1>
        <a:srgbClr val="000000"/>
      </a:dk1>
      <a:lt1>
        <a:srgbClr val="FFFFFF"/>
      </a:lt1>
      <a:dk2>
        <a:srgbClr val="000000"/>
      </a:dk2>
      <a:lt2>
        <a:srgbClr val="333333"/>
      </a:lt2>
      <a:accent1>
        <a:srgbClr val="DDDDDD"/>
      </a:accent1>
      <a:accent2>
        <a:srgbClr val="808080"/>
      </a:accent2>
      <a:accent3>
        <a:srgbClr val="FFFFFF"/>
      </a:accent3>
      <a:accent4>
        <a:srgbClr val="000000"/>
      </a:accent4>
      <a:accent5>
        <a:srgbClr val="EBEBEB"/>
      </a:accent5>
      <a:accent6>
        <a:srgbClr val="737373"/>
      </a:accent6>
      <a:hlink>
        <a:srgbClr val="4D4D4D"/>
      </a:hlink>
      <a:folHlink>
        <a:srgbClr val="EAEAEA"/>
      </a:folHlink>
    </a:clrScheme>
    <a:fontScheme name="SPring-8_seminar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699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699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34" charset="-128"/>
          </a:defRPr>
        </a:defPPr>
      </a:lstStyle>
    </a:lnDef>
  </a:objectDefaults>
  <a:extraClrSchemeLst>
    <a:extraClrScheme>
      <a:clrScheme name="SPring-8_semina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ring-8_seminar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8">
        <a:dk1>
          <a:srgbClr val="000000"/>
        </a:dk1>
        <a:lt1>
          <a:srgbClr val="CCFF99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E2FFCA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9">
        <a:dk1>
          <a:srgbClr val="000000"/>
        </a:dk1>
        <a:lt1>
          <a:srgbClr val="CC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E2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10">
        <a:dk1>
          <a:srgbClr val="666633"/>
        </a:dk1>
        <a:lt1>
          <a:srgbClr val="FFFFFF"/>
        </a:lt1>
        <a:dk2>
          <a:srgbClr val="009999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AACACA"/>
        </a:accent3>
        <a:accent4>
          <a:srgbClr val="DADADA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SPring-8_seminar">
  <a:themeElements>
    <a:clrScheme name="SPring-8_seminar 4">
      <a:dk1>
        <a:srgbClr val="000000"/>
      </a:dk1>
      <a:lt1>
        <a:srgbClr val="FFFFFF"/>
      </a:lt1>
      <a:dk2>
        <a:srgbClr val="000000"/>
      </a:dk2>
      <a:lt2>
        <a:srgbClr val="333333"/>
      </a:lt2>
      <a:accent1>
        <a:srgbClr val="DDDDDD"/>
      </a:accent1>
      <a:accent2>
        <a:srgbClr val="808080"/>
      </a:accent2>
      <a:accent3>
        <a:srgbClr val="FFFFFF"/>
      </a:accent3>
      <a:accent4>
        <a:srgbClr val="000000"/>
      </a:accent4>
      <a:accent5>
        <a:srgbClr val="EBEBEB"/>
      </a:accent5>
      <a:accent6>
        <a:srgbClr val="737373"/>
      </a:accent6>
      <a:hlink>
        <a:srgbClr val="4D4D4D"/>
      </a:hlink>
      <a:folHlink>
        <a:srgbClr val="EAEAEA"/>
      </a:folHlink>
    </a:clrScheme>
    <a:fontScheme name="SPring-8_seminar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699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699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34" charset="-128"/>
          </a:defRPr>
        </a:defPPr>
      </a:lstStyle>
    </a:lnDef>
  </a:objectDefaults>
  <a:extraClrSchemeLst>
    <a:extraClrScheme>
      <a:clrScheme name="SPring-8_semina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ring-8_seminar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8">
        <a:dk1>
          <a:srgbClr val="000000"/>
        </a:dk1>
        <a:lt1>
          <a:srgbClr val="CCFF99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E2FFCA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9">
        <a:dk1>
          <a:srgbClr val="000000"/>
        </a:dk1>
        <a:lt1>
          <a:srgbClr val="CC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E2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10">
        <a:dk1>
          <a:srgbClr val="666633"/>
        </a:dk1>
        <a:lt1>
          <a:srgbClr val="FFFFFF"/>
        </a:lt1>
        <a:dk2>
          <a:srgbClr val="009999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AACACA"/>
        </a:accent3>
        <a:accent4>
          <a:srgbClr val="DADADA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SPring-8_seminar">
  <a:themeElements>
    <a:clrScheme name="SPring-8_seminar 4">
      <a:dk1>
        <a:srgbClr val="000000"/>
      </a:dk1>
      <a:lt1>
        <a:srgbClr val="FFFFFF"/>
      </a:lt1>
      <a:dk2>
        <a:srgbClr val="000000"/>
      </a:dk2>
      <a:lt2>
        <a:srgbClr val="333333"/>
      </a:lt2>
      <a:accent1>
        <a:srgbClr val="DDDDDD"/>
      </a:accent1>
      <a:accent2>
        <a:srgbClr val="808080"/>
      </a:accent2>
      <a:accent3>
        <a:srgbClr val="FFFFFF"/>
      </a:accent3>
      <a:accent4>
        <a:srgbClr val="000000"/>
      </a:accent4>
      <a:accent5>
        <a:srgbClr val="EBEBEB"/>
      </a:accent5>
      <a:accent6>
        <a:srgbClr val="737373"/>
      </a:accent6>
      <a:hlink>
        <a:srgbClr val="4D4D4D"/>
      </a:hlink>
      <a:folHlink>
        <a:srgbClr val="EAEAEA"/>
      </a:folHlink>
    </a:clrScheme>
    <a:fontScheme name="SPring-8_seminar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699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699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34" charset="-128"/>
          </a:defRPr>
        </a:defPPr>
      </a:lstStyle>
    </a:lnDef>
  </a:objectDefaults>
  <a:extraClrSchemeLst>
    <a:extraClrScheme>
      <a:clrScheme name="SPring-8_semina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ring-8_seminar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8">
        <a:dk1>
          <a:srgbClr val="000000"/>
        </a:dk1>
        <a:lt1>
          <a:srgbClr val="CCFF99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E2FFCA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9">
        <a:dk1>
          <a:srgbClr val="000000"/>
        </a:dk1>
        <a:lt1>
          <a:srgbClr val="CC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E2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10">
        <a:dk1>
          <a:srgbClr val="666633"/>
        </a:dk1>
        <a:lt1>
          <a:srgbClr val="FFFFFF"/>
        </a:lt1>
        <a:dk2>
          <a:srgbClr val="009999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AACACA"/>
        </a:accent3>
        <a:accent4>
          <a:srgbClr val="DADADA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 Review Template-R2</Template>
  <TotalTime>1900</TotalTime>
  <Words>2049</Words>
  <Application>Microsoft Office PowerPoint</Application>
  <PresentationFormat>On-screen Show (4:3)</PresentationFormat>
  <Paragraphs>353</Paragraphs>
  <Slides>32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MAP Review Template-R2</vt:lpstr>
      <vt:lpstr>SPring-8_seminar</vt:lpstr>
      <vt:lpstr>1_SPring-8_seminar</vt:lpstr>
      <vt:lpstr>2_SPring-8_seminar</vt:lpstr>
      <vt:lpstr>Equation</vt:lpstr>
      <vt:lpstr>PowerPoint Presentation</vt:lpstr>
      <vt:lpstr>VLENF Experimental Motivation</vt:lpstr>
      <vt:lpstr>SBNW11 Short-Baseline Neutrino Workshop</vt:lpstr>
      <vt:lpstr>Possibilities with m storage ring</vt:lpstr>
      <vt:lpstr>ns from muon decay</vt:lpstr>
      <vt:lpstr>Status of the concept G4Beamline Simulation</vt:lpstr>
      <vt:lpstr>Circulating m- beam flux</vt:lpstr>
      <vt:lpstr>Estimated event rates Far Detector</vt:lpstr>
      <vt:lpstr>Detector Considerations</vt:lpstr>
      <vt:lpstr>Totally Active Scintillator Detector</vt:lpstr>
      <vt:lpstr>1 GeV m track in TASD</vt:lpstr>
      <vt:lpstr>TASD Performance</vt:lpstr>
      <vt:lpstr>TASD Performance II</vt:lpstr>
      <vt:lpstr>Magnetized Iron Neutrino Detector (MIND) Re-Optimize for lower energy?</vt:lpstr>
      <vt:lpstr>L/E » 1 Oscillation reach</vt:lpstr>
      <vt:lpstr>MIND analysis IDS-NF IDR</vt:lpstr>
      <vt:lpstr>L/E » 1 Oscillation reach Numerology</vt:lpstr>
      <vt:lpstr>ne, nm disappearance</vt:lpstr>
      <vt:lpstr> Cross-section measurements</vt:lpstr>
      <vt:lpstr> Cross-section measurements  II ne &amp; CP</vt:lpstr>
      <vt:lpstr>Optimization of Em</vt:lpstr>
      <vt:lpstr>Outlook </vt:lpstr>
      <vt:lpstr>Outlook II</vt:lpstr>
      <vt:lpstr>Conclusions</vt:lpstr>
      <vt:lpstr>Conclusions II</vt:lpstr>
      <vt:lpstr>Acknowledgements</vt:lpstr>
      <vt:lpstr>PowerPoint Presentation</vt:lpstr>
      <vt:lpstr>PowerPoint Presentation</vt:lpstr>
      <vt:lpstr>Injection Schematic M. Popovic</vt:lpstr>
      <vt:lpstr>Arc Optics (900 doublets)</vt:lpstr>
      <vt:lpstr>Dynamic Aperture – 90 turns</vt:lpstr>
      <vt:lpstr>Summary</vt:lpstr>
    </vt:vector>
  </TitlesOfParts>
  <Company>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 D. Bross</dc:creator>
  <cp:lastModifiedBy>Alan D. Bross</cp:lastModifiedBy>
  <cp:revision>98</cp:revision>
  <dcterms:created xsi:type="dcterms:W3CDTF">2011-07-05T11:47:09Z</dcterms:created>
  <dcterms:modified xsi:type="dcterms:W3CDTF">2011-08-03T11:09:58Z</dcterms:modified>
</cp:coreProperties>
</file>