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9144000"/>
  <p:notesSz cx="6858000" cy="9144000"/>
  <p:embeddedFontLst>
    <p:embeddedFont>
      <p:font typeface="Lora"/>
      <p:regular r:id="rId14"/>
      <p:bold r:id="rId15"/>
      <p:italic r:id="rId16"/>
      <p:boldItalic r:id="rId17"/>
    </p:embeddedFont>
    <p:embeddedFont>
      <p:font typeface="Quattrocento Sans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QuattrocentoSans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QuattrocentoSans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ora-bold.fntdata"/><Relationship Id="rId14" Type="http://schemas.openxmlformats.org/officeDocument/2006/relationships/font" Target="fonts/Lora-regular.fntdata"/><Relationship Id="rId17" Type="http://schemas.openxmlformats.org/officeDocument/2006/relationships/font" Target="fonts/Lora-boldItalic.fntdata"/><Relationship Id="rId16" Type="http://schemas.openxmlformats.org/officeDocument/2006/relationships/font" Target="fonts/Lora-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QuattrocentoSans-bold.fntdata"/><Relationship Id="rId6" Type="http://schemas.openxmlformats.org/officeDocument/2006/relationships/slide" Target="slides/slide1.xml"/><Relationship Id="rId18" Type="http://schemas.openxmlformats.org/officeDocument/2006/relationships/font" Target="fonts/QuattrocentoSans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2190d6eb10_0_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2190d6eb10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12190d6eb10_0_2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2190d6eb10_0_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2190d6eb10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12190d6eb10_0_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2190d6eb10_0_4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2190d6eb10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12190d6eb10_0_4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2190d6eb10_0_5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2190d6eb10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12190d6eb10_0_5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2190d6eb10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12190d6eb10_0_6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1fb35c748d_0_54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1fb35c748d_0_5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11fb35c748d_0_54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1fb35c748d_0_60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11fb35c748d_0_6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11fb35c748d_0_60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5.jpg"/><Relationship Id="rId4" Type="http://schemas.openxmlformats.org/officeDocument/2006/relationships/image" Target="../media/image4.jpg"/><Relationship Id="rId5" Type="http://schemas.openxmlformats.org/officeDocument/2006/relationships/image" Target="../media/image3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Relationship Id="rId3" Type="http://schemas.openxmlformats.org/officeDocument/2006/relationships/image" Target="../media/image10.jpg"/><Relationship Id="rId4" Type="http://schemas.openxmlformats.org/officeDocument/2006/relationships/image" Target="../media/image7.jpg"/><Relationship Id="rId5" Type="http://schemas.openxmlformats.org/officeDocument/2006/relationships/image" Target="../media/image8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 txBox="1"/>
          <p:nvPr>
            <p:ph type="ctrTitle"/>
          </p:nvPr>
        </p:nvSpPr>
        <p:spPr>
          <a:xfrm>
            <a:off x="4708310" y="1608069"/>
            <a:ext cx="3978489" cy="25067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36000" spcFirstLastPara="1" rIns="36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872"/>
              </a:buClr>
              <a:buSzPts val="4000"/>
              <a:buFont typeface="Calibri"/>
              <a:buNone/>
              <a:defRPr b="1" i="0">
                <a:solidFill>
                  <a:srgbClr val="00587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b="1" sz="25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304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52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cxnSp>
        <p:nvCxnSpPr>
          <p:cNvPr id="20" name="Google Shape;20;p2"/>
          <p:cNvCxnSpPr/>
          <p:nvPr/>
        </p:nvCxnSpPr>
        <p:spPr>
          <a:xfrm>
            <a:off x="4561279" y="1967225"/>
            <a:ext cx="0" cy="1786759"/>
          </a:xfrm>
          <a:prstGeom prst="straightConnector1">
            <a:avLst/>
          </a:prstGeom>
          <a:noFill/>
          <a:ln cap="flat" cmpd="sng" w="25400">
            <a:solidFill>
              <a:srgbClr val="5BC1E6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" name="Google Shape;21;p2"/>
          <p:cNvSpPr txBox="1"/>
          <p:nvPr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The HiLumi LHC Design Study is included in the High Luminosity LHC project and is partly funded by the European Commission within the Framework Programme 7 Capacities Specific Programme, Grant Agreement 284404. </a:t>
            </a:r>
            <a:endParaRPr b="0" i="0" sz="1200" u="none" cap="none" strike="noStrike">
              <a:solidFill>
                <a:srgbClr val="31859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" name="Google Shape;2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60290" y="6168005"/>
            <a:ext cx="417381" cy="281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0847" y="6128871"/>
            <a:ext cx="4416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37239" y="1802165"/>
            <a:ext cx="4313433" cy="2079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 txBox="1"/>
          <p:nvPr>
            <p:ph idx="1" type="subTitle"/>
          </p:nvPr>
        </p:nvSpPr>
        <p:spPr>
          <a:xfrm>
            <a:off x="2022300" y="3754565"/>
            <a:ext cx="5591400" cy="1046400"/>
          </a:xfrm>
          <a:prstGeom prst="rect">
            <a:avLst/>
          </a:prstGeom>
        </p:spPr>
        <p:txBody>
          <a:bodyPr anchorCtr="0" anchor="t" bIns="0" lIns="91425" spcFirstLastPara="1" rIns="91425" wrap="square" tIns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highlight>
                  <a:schemeClr val="accent1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9pPr>
          </a:lstStyle>
          <a:p/>
        </p:txBody>
      </p:sp>
      <p:cxnSp>
        <p:nvCxnSpPr>
          <p:cNvPr id="71" name="Google Shape;71;p11"/>
          <p:cNvCxnSpPr/>
          <p:nvPr/>
        </p:nvCxnSpPr>
        <p:spPr>
          <a:xfrm>
            <a:off x="-6025" y="3429016"/>
            <a:ext cx="19845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2" name="Google Shape;72;p11"/>
          <p:cNvSpPr txBox="1"/>
          <p:nvPr>
            <p:ph type="ctrTitle"/>
          </p:nvPr>
        </p:nvSpPr>
        <p:spPr>
          <a:xfrm>
            <a:off x="2022225" y="2258031"/>
            <a:ext cx="3787800" cy="1546500"/>
          </a:xfrm>
          <a:prstGeom prst="rect">
            <a:avLst/>
          </a:prstGeom>
        </p:spPr>
        <p:txBody>
          <a:bodyPr anchorCtr="0" anchor="b" bIns="0" lIns="36000" spcFirstLastPara="1" rIns="3600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cxnSp>
        <p:nvCxnSpPr>
          <p:cNvPr id="73" name="Google Shape;73;p11"/>
          <p:cNvCxnSpPr/>
          <p:nvPr/>
        </p:nvCxnSpPr>
        <p:spPr>
          <a:xfrm>
            <a:off x="5898975" y="3429000"/>
            <a:ext cx="32511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4" name="Google Shape;74;p11"/>
          <p:cNvSpPr txBox="1"/>
          <p:nvPr>
            <p:ph idx="12" type="sldNum"/>
          </p:nvPr>
        </p:nvSpPr>
        <p:spPr>
          <a:xfrm>
            <a:off x="8543227" y="6333134"/>
            <a:ext cx="548700" cy="524700"/>
          </a:xfrm>
          <a:prstGeom prst="rect">
            <a:avLst/>
          </a:prstGeom>
        </p:spPr>
        <p:txBody>
          <a:bodyPr anchorCtr="0" anchor="t" bIns="0" lIns="91425" spcFirstLastPara="1" rIns="91425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11"/>
          <p:cNvSpPr/>
          <p:nvPr/>
        </p:nvSpPr>
        <p:spPr>
          <a:xfrm>
            <a:off x="1141225" y="3108892"/>
            <a:ext cx="640200" cy="640200"/>
          </a:xfrm>
          <a:prstGeom prst="ellipse">
            <a:avLst/>
          </a:prstGeom>
          <a:gradFill>
            <a:gsLst>
              <a:gs pos="0">
                <a:srgbClr val="7DC3D6"/>
              </a:gs>
              <a:gs pos="100000">
                <a:srgbClr val="39839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eneric_mainSlide" type="tx">
  <p:cSld name="TITLE_AND_BOD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/>
          <p:nvPr/>
        </p:nvSpPr>
        <p:spPr>
          <a:xfrm>
            <a:off x="5650" y="6277000"/>
            <a:ext cx="9144000" cy="5808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8" name="Google Shape;78;p12"/>
          <p:cNvCxnSpPr/>
          <p:nvPr/>
        </p:nvCxnSpPr>
        <p:spPr>
          <a:xfrm>
            <a:off x="0" y="797767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9" name="Google Shape;79;p12"/>
          <p:cNvSpPr/>
          <p:nvPr/>
        </p:nvSpPr>
        <p:spPr>
          <a:xfrm>
            <a:off x="817475" y="527156"/>
            <a:ext cx="405900" cy="541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2"/>
          <p:cNvSpPr txBox="1"/>
          <p:nvPr>
            <p:ph type="title"/>
          </p:nvPr>
        </p:nvSpPr>
        <p:spPr>
          <a:xfrm>
            <a:off x="1381250" y="483616"/>
            <a:ext cx="3878400" cy="580800"/>
          </a:xfrm>
          <a:prstGeom prst="rect">
            <a:avLst/>
          </a:prstGeom>
        </p:spPr>
        <p:txBody>
          <a:bodyPr anchorCtr="0" anchor="ctr" bIns="0" lIns="36000" spcFirstLastPara="1" rIns="3600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latin typeface="Lora"/>
                <a:ea typeface="Lora"/>
                <a:cs typeface="Lora"/>
                <a:sym typeface="Lor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81" name="Google Shape;81;p12"/>
          <p:cNvSpPr txBox="1"/>
          <p:nvPr>
            <p:ph idx="1" type="body"/>
          </p:nvPr>
        </p:nvSpPr>
        <p:spPr>
          <a:xfrm>
            <a:off x="1381250" y="2155293"/>
            <a:ext cx="6809700" cy="4149600"/>
          </a:xfrm>
          <a:prstGeom prst="rect">
            <a:avLst/>
          </a:prstGeom>
        </p:spPr>
        <p:txBody>
          <a:bodyPr anchorCtr="0" anchor="t" bIns="0" lIns="91425" spcFirstLastPara="1" rIns="91425" wrap="square" tIns="0">
            <a:normAutofit/>
          </a:bodyPr>
          <a:lstStyle>
            <a:lvl1pPr indent="-381000" lvl="0" marL="457200" rtl="0"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55600" lvl="1" marL="914400" rtl="0">
              <a:spcBef>
                <a:spcPts val="48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•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 rtl="0">
              <a:spcBef>
                <a:spcPts val="48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•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 rtl="0">
              <a:spcBef>
                <a:spcPts val="36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•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 rtl="0">
              <a:spcBef>
                <a:spcPts val="36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•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 rtl="0">
              <a:spcBef>
                <a:spcPts val="36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•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 rtl="0">
              <a:spcBef>
                <a:spcPts val="36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•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 rtl="0">
              <a:spcBef>
                <a:spcPts val="36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•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 rtl="0">
              <a:spcBef>
                <a:spcPts val="36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•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cxnSp>
        <p:nvCxnSpPr>
          <p:cNvPr id="82" name="Google Shape;82;p12"/>
          <p:cNvCxnSpPr/>
          <p:nvPr/>
        </p:nvCxnSpPr>
        <p:spPr>
          <a:xfrm>
            <a:off x="5265650" y="797767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757950" y="6333133"/>
            <a:ext cx="333900" cy="448500"/>
          </a:xfrm>
          <a:prstGeom prst="rect">
            <a:avLst/>
          </a:prstGeom>
          <a:ln>
            <a:noFill/>
          </a:ln>
        </p:spPr>
        <p:txBody>
          <a:bodyPr anchorCtr="0" anchor="t" bIns="0" lIns="91425" spcFirstLastPara="1" rIns="91425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/>
          </a:p>
        </p:txBody>
      </p:sp>
      <p:sp>
        <p:nvSpPr>
          <p:cNvPr id="84" name="Google Shape;84;p12"/>
          <p:cNvSpPr txBox="1"/>
          <p:nvPr/>
        </p:nvSpPr>
        <p:spPr>
          <a:xfrm>
            <a:off x="2041000" y="6156960"/>
            <a:ext cx="5240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O. Sedlacek, H. Zhang, O. Stringer, S. Mazzoni</a:t>
            </a:r>
            <a:r>
              <a:rPr lang="en-US" sz="1300"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endParaRPr sz="13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latin typeface="Quattrocento Sans"/>
                <a:ea typeface="Quattrocento Sans"/>
                <a:cs typeface="Quattrocento Sans"/>
                <a:sym typeface="Quattrocento Sans"/>
              </a:rPr>
              <a:t>BGC collaboration meeting - 30.03.2022</a:t>
            </a:r>
            <a:endParaRPr sz="13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" name="Google Shape;27;p3"/>
          <p:cNvSpPr txBox="1"/>
          <p:nvPr>
            <p:ph idx="1" type="body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431800" lvl="0" marL="457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32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421640" lvl="1" marL="9144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304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388619" lvl="2" marL="13716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388619" lvl="3" marL="18288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388620" lvl="4" marL="22860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52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28" name="Google Shape;28;p3"/>
          <p:cNvCxnSpPr/>
          <p:nvPr/>
        </p:nvCxnSpPr>
        <p:spPr>
          <a:xfrm>
            <a:off x="0" y="7507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" name="Google Shape;29;p3"/>
          <p:cNvSpPr/>
          <p:nvPr/>
        </p:nvSpPr>
        <p:spPr>
          <a:xfrm>
            <a:off x="817475" y="547767"/>
            <a:ext cx="405900" cy="405900"/>
          </a:xfrm>
          <a:prstGeom prst="ellipse">
            <a:avLst/>
          </a:prstGeom>
          <a:gradFill>
            <a:gsLst>
              <a:gs pos="0">
                <a:srgbClr val="7DC3D6"/>
              </a:gs>
              <a:gs pos="100000">
                <a:srgbClr val="39839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3"/>
          <p:cNvSpPr txBox="1"/>
          <p:nvPr/>
        </p:nvSpPr>
        <p:spPr>
          <a:xfrm>
            <a:off x="1381250" y="515112"/>
            <a:ext cx="38784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cxnSp>
        <p:nvCxnSpPr>
          <p:cNvPr id="31" name="Google Shape;31;p3"/>
          <p:cNvCxnSpPr/>
          <p:nvPr/>
        </p:nvCxnSpPr>
        <p:spPr>
          <a:xfrm>
            <a:off x="5265650" y="7507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" name="Google Shape;32;p3"/>
          <p:cNvSpPr txBox="1"/>
          <p:nvPr/>
        </p:nvSpPr>
        <p:spPr>
          <a:xfrm>
            <a:off x="852750" y="6202925"/>
            <a:ext cx="682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attrocento Sans"/>
                <a:ea typeface="Quattrocento Sans"/>
                <a:cs typeface="Quattrocento Sans"/>
                <a:sym typeface="Quattrocento Sans"/>
              </a:rPr>
              <a:t>O.Sedlacek, BGC regular meeting V3 update - 30.03.2022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1">
  <p:cSld name="OBJECT_1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 txBox="1"/>
          <p:nvPr>
            <p:ph idx="12" type="sldNum"/>
          </p:nvPr>
        </p:nvSpPr>
        <p:spPr>
          <a:xfrm>
            <a:off x="8686800" y="6537960"/>
            <a:ext cx="4572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457200" y="1874519"/>
            <a:ext cx="8229600" cy="534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431800" lvl="0" marL="457200" rtl="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32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421640" lvl="1" marL="914400" rtl="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304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388619" lvl="2" marL="1371600" rtl="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388619" lvl="3" marL="1828800" rtl="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388620" lvl="4" marL="22860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52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36" name="Google Shape;36;p4"/>
          <p:cNvCxnSpPr/>
          <p:nvPr/>
        </p:nvCxnSpPr>
        <p:spPr>
          <a:xfrm>
            <a:off x="0" y="15127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" name="Google Shape;37;p4"/>
          <p:cNvSpPr/>
          <p:nvPr/>
        </p:nvSpPr>
        <p:spPr>
          <a:xfrm>
            <a:off x="817475" y="1309767"/>
            <a:ext cx="405900" cy="405900"/>
          </a:xfrm>
          <a:prstGeom prst="ellipse">
            <a:avLst/>
          </a:prstGeom>
          <a:gradFill>
            <a:gsLst>
              <a:gs pos="0">
                <a:srgbClr val="7DC3D6"/>
              </a:gs>
              <a:gs pos="100000">
                <a:srgbClr val="39839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4"/>
          <p:cNvSpPr txBox="1"/>
          <p:nvPr/>
        </p:nvSpPr>
        <p:spPr>
          <a:xfrm>
            <a:off x="1381250" y="1277112"/>
            <a:ext cx="38784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cxnSp>
        <p:nvCxnSpPr>
          <p:cNvPr id="39" name="Google Shape;39;p4"/>
          <p:cNvCxnSpPr/>
          <p:nvPr/>
        </p:nvCxnSpPr>
        <p:spPr>
          <a:xfrm>
            <a:off x="5265650" y="15127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0" name="Google Shape;40;p4"/>
          <p:cNvSpPr txBox="1"/>
          <p:nvPr/>
        </p:nvSpPr>
        <p:spPr>
          <a:xfrm>
            <a:off x="852750" y="6202925"/>
            <a:ext cx="682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attrocento Sans"/>
                <a:ea typeface="Quattrocento Sans"/>
                <a:cs typeface="Quattrocento Sans"/>
                <a:sym typeface="Quattrocento Sans"/>
              </a:rPr>
              <a:t>O.Sedlacek, H. Zhang, O. Stringer, S. Mazzoni  BGC collaboration meeting - 30.03.2022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Final Slide" showMasterSp="0">
  <p:cSld name="2_Final Slide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/>
          <p:nvPr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The HiLumi LHC Design Study is included in the High Luminosity LHC project and is partly funded by the European Commission within the Framework Programme 7 Capacities Specific Programme, Grant Agreement 284404. </a:t>
            </a:r>
            <a:endParaRPr b="0" i="0" sz="1200" u="none" cap="none" strike="noStrike">
              <a:solidFill>
                <a:srgbClr val="31859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" name="Google Shape;44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60290" y="6168005"/>
            <a:ext cx="417381" cy="281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0847" y="6128871"/>
            <a:ext cx="4416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625292" y="2108488"/>
            <a:ext cx="3817931" cy="18408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" name="Google Shape;49;p6"/>
          <p:cNvSpPr txBox="1"/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36000" spcFirstLastPara="1" rIns="3600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" type="body"/>
          </p:nvPr>
        </p:nvSpPr>
        <p:spPr>
          <a:xfrm>
            <a:off x="457200" y="1189037"/>
            <a:ext cx="8229600" cy="5349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91425" spcFirstLastPara="1" rIns="91425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4000"/>
              <a:buFont typeface="Calibri"/>
              <a:buNone/>
              <a:defRPr sz="4000">
                <a:solidFill>
                  <a:srgbClr val="00587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37185" lvl="1" marL="9144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710"/>
              <a:buChar char="•"/>
              <a:defRPr/>
            </a:lvl2pPr>
            <a:lvl3pPr indent="-331469" lvl="2" marL="13716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1620"/>
              <a:buChar char="•"/>
              <a:defRPr/>
            </a:lvl3pPr>
            <a:lvl4pPr indent="-331469" lvl="3" marL="18288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1620"/>
              <a:buChar char="•"/>
              <a:defRPr/>
            </a:lvl4pPr>
            <a:lvl5pPr indent="-331470" lvl="4" marL="22860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2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1" type="ftr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4" name="Google Shape;54;p7"/>
          <p:cNvSpPr txBox="1"/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36000" spcFirstLastPara="1" rIns="3600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7"/>
          <p:cNvSpPr txBox="1"/>
          <p:nvPr>
            <p:ph idx="1" type="body"/>
          </p:nvPr>
        </p:nvSpPr>
        <p:spPr>
          <a:xfrm>
            <a:off x="457200" y="1189038"/>
            <a:ext cx="4038600" cy="53489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431800" lvl="0" marL="457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3200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indent="-421640" lvl="1" marL="9144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3040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indent="-388619" lvl="2" marL="13716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3pPr>
            <a:lvl4pPr indent="-388619" lvl="3" marL="18288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4pPr>
            <a:lvl5pPr indent="-388620" lvl="4" marL="22860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520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56" name="Google Shape;56;p7"/>
          <p:cNvSpPr txBox="1"/>
          <p:nvPr>
            <p:ph idx="2" type="body"/>
          </p:nvPr>
        </p:nvSpPr>
        <p:spPr>
          <a:xfrm>
            <a:off x="4648200" y="1189038"/>
            <a:ext cx="4038600" cy="53489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431800" lvl="0" marL="457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3200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indent="-421640" lvl="1" marL="9144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3040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indent="-388619" lvl="2" marL="13716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3pPr>
            <a:lvl4pPr indent="-388619" lvl="3" marL="18288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2520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4pPr>
            <a:lvl5pPr indent="-388620" lvl="4" marL="22860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520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57" name="Google Shape;57;p7"/>
          <p:cNvSpPr txBox="1"/>
          <p:nvPr>
            <p:ph idx="11" type="ftr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/>
          <p:nvPr>
            <p:ph idx="12" type="sldNum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0" name="Google Shape;60;p8"/>
          <p:cNvSpPr txBox="1"/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36000" spcFirstLastPara="1" rIns="3600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11" type="ftr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 txBox="1"/>
          <p:nvPr>
            <p:ph idx="12" type="sldNum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4" name="Google Shape;64;p9"/>
          <p:cNvSpPr txBox="1"/>
          <p:nvPr>
            <p:ph idx="1" type="body"/>
          </p:nvPr>
        </p:nvSpPr>
        <p:spPr>
          <a:xfrm>
            <a:off x="457200" y="274638"/>
            <a:ext cx="8229600" cy="6263639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91425" spcFirstLastPara="1" rIns="91425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4000"/>
              <a:buFont typeface="Calibri"/>
              <a:buNone/>
              <a:defRPr sz="4000">
                <a:solidFill>
                  <a:srgbClr val="00587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37185" lvl="1" marL="9144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710"/>
              <a:buChar char="•"/>
              <a:defRPr/>
            </a:lvl2pPr>
            <a:lvl3pPr indent="-331469" lvl="2" marL="13716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1620"/>
              <a:buChar char="•"/>
              <a:defRPr/>
            </a:lvl3pPr>
            <a:lvl4pPr indent="-331469" lvl="3" marL="182880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SzPts val="1620"/>
              <a:buChar char="•"/>
              <a:defRPr/>
            </a:lvl4pPr>
            <a:lvl5pPr indent="-331470" lvl="4" marL="22860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2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1" type="ftr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8" name="Google Shape;68;p10"/>
          <p:cNvSpPr txBox="1"/>
          <p:nvPr>
            <p:ph idx="11" type="ftr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2.jpg"/><Relationship Id="rId2" Type="http://schemas.openxmlformats.org/officeDocument/2006/relationships/image" Target="../media/image6.jp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>
            <p:ph idx="12" type="sldNum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" name="Google Shape;12;p1"/>
          <p:cNvSpPr txBox="1"/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36000" spcFirstLastPara="1" rIns="3600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Calibri"/>
              <a:buNone/>
              <a:defRPr b="0" i="0" sz="4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1"/>
          <p:cNvSpPr txBox="1"/>
          <p:nvPr>
            <p:ph idx="1" type="body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431800" lvl="0" marL="457200" marR="0" rtl="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89B5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21640" lvl="1" marL="914400" marR="0" rtl="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89B5"/>
              </a:buClr>
              <a:buSzPts val="3040"/>
              <a:buFont typeface="Arial"/>
              <a:buChar char="•"/>
              <a:defRPr b="0" i="0" sz="32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8619" lvl="2" marL="1371600" marR="0" rtl="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>
                <a:srgbClr val="0089B5"/>
              </a:buClr>
              <a:buSzPts val="2520"/>
              <a:buFont typeface="Arial"/>
              <a:buChar char="•"/>
              <a:defRPr b="0" i="0" sz="2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88619" lvl="3" marL="1828800" marR="0" rtl="0" algn="l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>
                <a:srgbClr val="0089B5"/>
              </a:buClr>
              <a:buSzPts val="2520"/>
              <a:buFont typeface="Arial"/>
              <a:buChar char="•"/>
              <a:defRPr b="0" i="0" sz="2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88620" lvl="4" marL="22860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520"/>
              <a:buFont typeface="Arial"/>
              <a:buChar char="•"/>
              <a:defRPr b="0" i="0" sz="2800" u="none" cap="none" strike="noStrik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2011-10-04_logoHiLumi561px.jpg" id="14" name="Google Shape;14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8275" y="6163009"/>
            <a:ext cx="777850" cy="37495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1"/>
          <p:cNvSpPr txBox="1"/>
          <p:nvPr>
            <p:ph idx="11" type="ftr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png"/><Relationship Id="rId4" Type="http://schemas.openxmlformats.org/officeDocument/2006/relationships/image" Target="../media/image16.png"/><Relationship Id="rId5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Relationship Id="rId4" Type="http://schemas.openxmlformats.org/officeDocument/2006/relationships/image" Target="../media/image2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Relationship Id="rId4" Type="http://schemas.openxmlformats.org/officeDocument/2006/relationships/image" Target="../media/image12.png"/><Relationship Id="rId5" Type="http://schemas.openxmlformats.org/officeDocument/2006/relationships/image" Target="../media/image15.png"/><Relationship Id="rId6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Relationship Id="rId4" Type="http://schemas.openxmlformats.org/officeDocument/2006/relationships/image" Target="../media/image19.png"/><Relationship Id="rId5" Type="http://schemas.openxmlformats.org/officeDocument/2006/relationships/image" Target="../media/image2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Relationship Id="rId4" Type="http://schemas.openxmlformats.org/officeDocument/2006/relationships/image" Target="../media/image20.png"/><Relationship Id="rId5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>
            <p:ph type="ctrTitle"/>
          </p:nvPr>
        </p:nvSpPr>
        <p:spPr>
          <a:xfrm>
            <a:off x="4708300" y="1608075"/>
            <a:ext cx="3924900" cy="25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6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BGC regular meeting - Version 3 update</a:t>
            </a:r>
            <a:endParaRPr sz="36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872"/>
              </a:buClr>
              <a:buSzPts val="4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90" name="Google Shape;90;p13"/>
          <p:cNvSpPr txBox="1"/>
          <p:nvPr>
            <p:ph idx="1" type="subTitle"/>
          </p:nvPr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>
                <a:latin typeface="Quattrocento Sans"/>
                <a:ea typeface="Quattrocento Sans"/>
                <a:cs typeface="Quattrocento Sans"/>
                <a:sym typeface="Quattrocento Sans"/>
              </a:rPr>
              <a:t>O. Sedlacek, H. Zhang, O. Stringer, S. Mazzoni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attrocento Sans"/>
                <a:ea typeface="Quattrocento Sans"/>
                <a:cs typeface="Quattrocento Sans"/>
                <a:sym typeface="Quattrocento Sans"/>
              </a:rPr>
              <a:t>08.04.2022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/>
          <p:cNvPicPr preferRelativeResize="0"/>
          <p:nvPr/>
        </p:nvPicPr>
        <p:blipFill rotWithShape="1">
          <a:blip r:embed="rId3">
            <a:alphaModFix/>
          </a:blip>
          <a:srcRect b="4145" l="11523" r="12913" t="3925"/>
          <a:stretch/>
        </p:blipFill>
        <p:spPr>
          <a:xfrm>
            <a:off x="698325" y="972913"/>
            <a:ext cx="4410026" cy="5129474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/>
          <p:nvPr>
            <p:ph idx="12" type="sldNum"/>
          </p:nvPr>
        </p:nvSpPr>
        <p:spPr>
          <a:xfrm>
            <a:off x="8686800" y="6537960"/>
            <a:ext cx="457200" cy="320100"/>
          </a:xfrm>
          <a:prstGeom prst="rect">
            <a:avLst/>
          </a:prstGeom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8" name="Google Shape;98;p14"/>
          <p:cNvSpPr txBox="1"/>
          <p:nvPr/>
        </p:nvSpPr>
        <p:spPr>
          <a:xfrm>
            <a:off x="1384125" y="537325"/>
            <a:ext cx="44619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latin typeface="Lora"/>
                <a:ea typeface="Lora"/>
                <a:cs typeface="Lora"/>
                <a:sym typeface="Lora"/>
              </a:rPr>
              <a:t>Gas Jet profile at CERN</a:t>
            </a:r>
            <a:endParaRPr b="1" sz="3000">
              <a:solidFill>
                <a:srgbClr val="000000"/>
              </a:solidFill>
              <a:highlight>
                <a:srgbClr val="FFCD00"/>
              </a:highlight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99" name="Google Shape;9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2750" y="6081390"/>
            <a:ext cx="1409700" cy="36076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0" name="Google Shape;100;p14"/>
          <p:cNvCxnSpPr/>
          <p:nvPr/>
        </p:nvCxnSpPr>
        <p:spPr>
          <a:xfrm>
            <a:off x="1209825" y="2383125"/>
            <a:ext cx="2616900" cy="262650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med" w="med" type="stealth"/>
            <a:tailEnd len="med" w="med" type="stealth"/>
          </a:ln>
        </p:spPr>
      </p:cxnSp>
      <p:cxnSp>
        <p:nvCxnSpPr>
          <p:cNvPr id="101" name="Google Shape;101;p14"/>
          <p:cNvCxnSpPr/>
          <p:nvPr/>
        </p:nvCxnSpPr>
        <p:spPr>
          <a:xfrm>
            <a:off x="698775" y="2134550"/>
            <a:ext cx="22500" cy="2894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102" name="Google Shape;102;p14"/>
          <p:cNvSpPr txBox="1"/>
          <p:nvPr/>
        </p:nvSpPr>
        <p:spPr>
          <a:xfrm>
            <a:off x="0" y="3687650"/>
            <a:ext cx="1115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16 mm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4"/>
          <p:cNvSpPr txBox="1"/>
          <p:nvPr/>
        </p:nvSpPr>
        <p:spPr>
          <a:xfrm>
            <a:off x="2716175" y="3057350"/>
            <a:ext cx="1170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22 mm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14"/>
          <p:cNvPicPr preferRelativeResize="0"/>
          <p:nvPr/>
        </p:nvPicPr>
        <p:blipFill rotWithShape="1">
          <a:blip r:embed="rId5">
            <a:alphaModFix/>
          </a:blip>
          <a:srcRect b="0" l="21073" r="0" t="0"/>
          <a:stretch/>
        </p:blipFill>
        <p:spPr>
          <a:xfrm>
            <a:off x="4985450" y="1477250"/>
            <a:ext cx="4158550" cy="56339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5" name="Google Shape;105;p14"/>
          <p:cNvCxnSpPr/>
          <p:nvPr/>
        </p:nvCxnSpPr>
        <p:spPr>
          <a:xfrm flipH="1" rot="10800000">
            <a:off x="326925" y="2126425"/>
            <a:ext cx="8692200" cy="288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6" name="Google Shape;106;p14"/>
          <p:cNvCxnSpPr/>
          <p:nvPr/>
        </p:nvCxnSpPr>
        <p:spPr>
          <a:xfrm flipH="1" rot="10800000">
            <a:off x="375700" y="5001350"/>
            <a:ext cx="8692200" cy="288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7" name="Google Shape;107;p14"/>
          <p:cNvCxnSpPr/>
          <p:nvPr/>
        </p:nvCxnSpPr>
        <p:spPr>
          <a:xfrm>
            <a:off x="5765950" y="2304775"/>
            <a:ext cx="2916600" cy="289710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108" name="Google Shape;108;p14"/>
          <p:cNvSpPr txBox="1"/>
          <p:nvPr/>
        </p:nvSpPr>
        <p:spPr>
          <a:xfrm>
            <a:off x="7597050" y="2951100"/>
            <a:ext cx="145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22.5 mm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4"/>
          <p:cNvSpPr txBox="1"/>
          <p:nvPr/>
        </p:nvSpPr>
        <p:spPr>
          <a:xfrm>
            <a:off x="1917838" y="1359725"/>
            <a:ext cx="19710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Measurements</a:t>
            </a:r>
            <a:endParaRPr sz="2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4"/>
          <p:cNvSpPr txBox="1"/>
          <p:nvPr/>
        </p:nvSpPr>
        <p:spPr>
          <a:xfrm>
            <a:off x="6368213" y="1165250"/>
            <a:ext cx="19710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Simulation</a:t>
            </a:r>
            <a:endParaRPr sz="2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4"/>
          <p:cNvSpPr txBox="1"/>
          <p:nvPr/>
        </p:nvSpPr>
        <p:spPr>
          <a:xfrm>
            <a:off x="6077400" y="266475"/>
            <a:ext cx="29166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3rd skimmer: 0.7x9mm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5"/>
          <p:cNvSpPr txBox="1"/>
          <p:nvPr>
            <p:ph idx="12" type="sldNum"/>
          </p:nvPr>
        </p:nvSpPr>
        <p:spPr>
          <a:xfrm>
            <a:off x="8686800" y="6537960"/>
            <a:ext cx="457200" cy="320100"/>
          </a:xfrm>
          <a:prstGeom prst="rect">
            <a:avLst/>
          </a:prstGeom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8" name="Google Shape;118;p15"/>
          <p:cNvSpPr txBox="1"/>
          <p:nvPr/>
        </p:nvSpPr>
        <p:spPr>
          <a:xfrm>
            <a:off x="1384125" y="537325"/>
            <a:ext cx="40422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latin typeface="Lora"/>
                <a:ea typeface="Lora"/>
                <a:cs typeface="Lora"/>
                <a:sym typeface="Lora"/>
              </a:rPr>
              <a:t>Gas Jet at CERN</a:t>
            </a:r>
            <a:endParaRPr b="1" sz="3000">
              <a:solidFill>
                <a:srgbClr val="000000"/>
              </a:solidFill>
              <a:highlight>
                <a:srgbClr val="FFCD00"/>
              </a:highlight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119" name="Google Shape;11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2750" y="6081390"/>
            <a:ext cx="1409700" cy="360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5"/>
          <p:cNvPicPr preferRelativeResize="0"/>
          <p:nvPr/>
        </p:nvPicPr>
        <p:blipFill rotWithShape="1">
          <a:blip r:embed="rId4">
            <a:alphaModFix/>
          </a:blip>
          <a:srcRect b="4647" l="8824" r="8001" t="4036"/>
          <a:stretch/>
        </p:blipFill>
        <p:spPr>
          <a:xfrm>
            <a:off x="-9175" y="1084875"/>
            <a:ext cx="9144000" cy="48415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6"/>
          <p:cNvSpPr txBox="1"/>
          <p:nvPr>
            <p:ph idx="12" type="sldNum"/>
          </p:nvPr>
        </p:nvSpPr>
        <p:spPr>
          <a:xfrm>
            <a:off x="8686800" y="6537960"/>
            <a:ext cx="457200" cy="320100"/>
          </a:xfrm>
          <a:prstGeom prst="rect">
            <a:avLst/>
          </a:prstGeom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7" name="Google Shape;127;p16"/>
          <p:cNvSpPr txBox="1"/>
          <p:nvPr/>
        </p:nvSpPr>
        <p:spPr>
          <a:xfrm>
            <a:off x="1384125" y="537325"/>
            <a:ext cx="40422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latin typeface="Lora"/>
                <a:ea typeface="Lora"/>
                <a:cs typeface="Lora"/>
                <a:sym typeface="Lora"/>
              </a:rPr>
              <a:t>Gas Jet at CERN</a:t>
            </a:r>
            <a:endParaRPr b="1" sz="3000">
              <a:solidFill>
                <a:srgbClr val="000000"/>
              </a:solidFill>
              <a:highlight>
                <a:srgbClr val="FFCD00"/>
              </a:highlight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128" name="Google Shape;12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2750" y="6081390"/>
            <a:ext cx="1409700" cy="360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6"/>
          <p:cNvPicPr preferRelativeResize="0"/>
          <p:nvPr/>
        </p:nvPicPr>
        <p:blipFill rotWithShape="1">
          <a:blip r:embed="rId4">
            <a:alphaModFix/>
          </a:blip>
          <a:srcRect b="0" l="9194" r="7520" t="0"/>
          <a:stretch/>
        </p:blipFill>
        <p:spPr>
          <a:xfrm>
            <a:off x="0" y="984425"/>
            <a:ext cx="9144000" cy="51181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/>
          <p:nvPr>
            <p:ph idx="12" type="sldNum"/>
          </p:nvPr>
        </p:nvSpPr>
        <p:spPr>
          <a:xfrm>
            <a:off x="8686800" y="6537960"/>
            <a:ext cx="457200" cy="320100"/>
          </a:xfrm>
          <a:prstGeom prst="rect">
            <a:avLst/>
          </a:prstGeom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6" name="Google Shape;136;p17"/>
          <p:cNvSpPr txBox="1"/>
          <p:nvPr/>
        </p:nvSpPr>
        <p:spPr>
          <a:xfrm>
            <a:off x="1384125" y="537325"/>
            <a:ext cx="40422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latin typeface="Lora"/>
                <a:ea typeface="Lora"/>
                <a:cs typeface="Lora"/>
                <a:sym typeface="Lora"/>
              </a:rPr>
              <a:t>Next steps</a:t>
            </a:r>
            <a:endParaRPr b="1" sz="3000">
              <a:solidFill>
                <a:srgbClr val="000000"/>
              </a:solidFill>
              <a:highlight>
                <a:srgbClr val="FFCD00"/>
              </a:highlight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137" name="Google Shape;13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2750" y="6081390"/>
            <a:ext cx="1409700" cy="36076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7"/>
          <p:cNvSpPr txBox="1"/>
          <p:nvPr>
            <p:ph idx="1" type="body"/>
          </p:nvPr>
        </p:nvSpPr>
        <p:spPr>
          <a:xfrm>
            <a:off x="1494925" y="1509575"/>
            <a:ext cx="6418800" cy="4471800"/>
          </a:xfrm>
          <a:prstGeom prst="rect">
            <a:avLst/>
          </a:prstGeom>
        </p:spPr>
        <p:txBody>
          <a:bodyPr anchorCtr="0" anchor="t" bIns="0" lIns="91425" spcFirstLastPara="1" rIns="91425" wrap="square" tIns="0">
            <a:normAutofit lnSpcReduction="10000"/>
          </a:bodyPr>
          <a:lstStyle/>
          <a:p>
            <a:pPr indent="-4191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Quattrocento Sans"/>
              <a:buChar char="◉"/>
            </a:pPr>
            <a:r>
              <a:rPr lang="en-US" sz="3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Further gas jet + e-beam measurements</a:t>
            </a:r>
            <a:endParaRPr sz="3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4191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Quattrocento Sans"/>
              <a:buChar char="○"/>
            </a:pPr>
            <a:r>
              <a:rPr lang="en-US" sz="3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Signal still not found</a:t>
            </a:r>
            <a:endParaRPr sz="3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419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Quattrocento Sans"/>
              <a:buChar char="■"/>
            </a:pPr>
            <a:r>
              <a:rPr lang="en-US" sz="3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E-gun</a:t>
            </a:r>
            <a:endParaRPr sz="3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419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Quattrocento Sans"/>
              <a:buChar char="■"/>
            </a:pPr>
            <a:r>
              <a:rPr lang="en-US" sz="3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Camera (noise) </a:t>
            </a:r>
            <a:endParaRPr sz="3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419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Quattrocento Sans"/>
              <a:buChar char="■"/>
            </a:pPr>
            <a:r>
              <a:rPr lang="en-US" sz="3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Higher demagnification -&gt; hard to find</a:t>
            </a:r>
            <a:endParaRPr sz="3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Quattrocento Sans"/>
              <a:buChar char="◉"/>
            </a:pPr>
            <a:r>
              <a:rPr lang="en-US" sz="3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Vacuum tests</a:t>
            </a:r>
            <a:endParaRPr sz="3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Quattrocento Sans"/>
              <a:buChar char="◉"/>
            </a:pPr>
            <a:r>
              <a:rPr lang="en-US" sz="3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Stability gas jet tests for BGV</a:t>
            </a:r>
            <a:endParaRPr sz="3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 txBox="1"/>
          <p:nvPr>
            <p:ph idx="4294967295" type="ctrTitle"/>
          </p:nvPr>
        </p:nvSpPr>
        <p:spPr>
          <a:xfrm>
            <a:off x="710101" y="3537800"/>
            <a:ext cx="7885800" cy="25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36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Thank you for your attention</a:t>
            </a:r>
            <a:endParaRPr b="1" sz="36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Any questions?</a:t>
            </a:r>
            <a:endParaRPr sz="30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ondrej.sedlacek@cern.ch</a:t>
            </a:r>
            <a:endParaRPr sz="16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872"/>
              </a:buClr>
              <a:buSzPts val="4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44" name="Google Shape;144;p18"/>
          <p:cNvSpPr txBox="1"/>
          <p:nvPr/>
        </p:nvSpPr>
        <p:spPr>
          <a:xfrm>
            <a:off x="710101" y="3537800"/>
            <a:ext cx="7885800" cy="25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Thank you for your attention</a:t>
            </a:r>
            <a:endParaRPr b="1" sz="3600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Any questions?</a:t>
            </a:r>
            <a:endParaRPr sz="3000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ondrej.sedlacek@cern.ch</a:t>
            </a:r>
            <a:endParaRPr sz="1600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5" name="Google Shape;14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06550" y="5306400"/>
            <a:ext cx="113792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45575" y="5306400"/>
            <a:ext cx="2908808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0433" y="5306405"/>
            <a:ext cx="2505456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07238" y="5306399"/>
            <a:ext cx="777240" cy="640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9"/>
          <p:cNvSpPr txBox="1"/>
          <p:nvPr>
            <p:ph idx="12" type="sldNum"/>
          </p:nvPr>
        </p:nvSpPr>
        <p:spPr>
          <a:xfrm>
            <a:off x="8686800" y="6537960"/>
            <a:ext cx="457200" cy="320100"/>
          </a:xfrm>
          <a:prstGeom prst="rect">
            <a:avLst/>
          </a:prstGeom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5" name="Google Shape;155;p19"/>
          <p:cNvSpPr txBox="1"/>
          <p:nvPr/>
        </p:nvSpPr>
        <p:spPr>
          <a:xfrm>
            <a:off x="1384125" y="537325"/>
            <a:ext cx="39975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latin typeface="Lora"/>
                <a:ea typeface="Lora"/>
                <a:cs typeface="Lora"/>
                <a:sym typeface="Lora"/>
              </a:rPr>
              <a:t>Pressures during pump down</a:t>
            </a:r>
            <a:endParaRPr b="1" sz="3000">
              <a:solidFill>
                <a:srgbClr val="000000"/>
              </a:solidFill>
              <a:highlight>
                <a:srgbClr val="FFCD00"/>
              </a:highlight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156" name="Google Shape;15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2750" y="6081390"/>
            <a:ext cx="1409700" cy="360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381000" y="1201525"/>
            <a:ext cx="9756649" cy="485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9"/>
          <p:cNvPicPr preferRelativeResize="0"/>
          <p:nvPr/>
        </p:nvPicPr>
        <p:blipFill rotWithShape="1">
          <a:blip r:embed="rId5">
            <a:alphaModFix/>
          </a:blip>
          <a:srcRect b="63835" l="12976" r="63726" t="12595"/>
          <a:stretch/>
        </p:blipFill>
        <p:spPr>
          <a:xfrm>
            <a:off x="6250675" y="1803275"/>
            <a:ext cx="2130274" cy="1121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0"/>
          <p:cNvSpPr txBox="1"/>
          <p:nvPr>
            <p:ph idx="12" type="sldNum"/>
          </p:nvPr>
        </p:nvSpPr>
        <p:spPr>
          <a:xfrm>
            <a:off x="8686800" y="6537960"/>
            <a:ext cx="457200" cy="320100"/>
          </a:xfrm>
          <a:prstGeom prst="rect">
            <a:avLst/>
          </a:prstGeom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5" name="Google Shape;165;p20"/>
          <p:cNvSpPr txBox="1"/>
          <p:nvPr/>
        </p:nvSpPr>
        <p:spPr>
          <a:xfrm>
            <a:off x="1384125" y="537325"/>
            <a:ext cx="43248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latin typeface="Lora"/>
                <a:ea typeface="Lora"/>
                <a:cs typeface="Lora"/>
                <a:sym typeface="Lora"/>
              </a:rPr>
              <a:t>Pressures with Gas jet </a:t>
            </a:r>
            <a:endParaRPr b="1" sz="3000">
              <a:solidFill>
                <a:srgbClr val="000000"/>
              </a:solidFill>
              <a:highlight>
                <a:srgbClr val="FFCD00"/>
              </a:highlight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166" name="Google Shape;16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2750" y="6081390"/>
            <a:ext cx="1409700" cy="360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228600" y="1201525"/>
            <a:ext cx="9756649" cy="485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0"/>
          <p:cNvPicPr preferRelativeResize="0"/>
          <p:nvPr/>
        </p:nvPicPr>
        <p:blipFill rotWithShape="1">
          <a:blip r:embed="rId5">
            <a:alphaModFix/>
          </a:blip>
          <a:srcRect b="63835" l="12976" r="63726" t="12595"/>
          <a:stretch/>
        </p:blipFill>
        <p:spPr>
          <a:xfrm>
            <a:off x="6381500" y="4363350"/>
            <a:ext cx="2130274" cy="1121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HiLumiLHC_PresentationTemplat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B1F2FF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