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88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36A610-94F6-ED04-0845-5CA0A8D63132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3816AFB-3875-67D1-309A-DEA90579EF2E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76551DE-A271-3807-2766-E69925351E96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46DE695-9B2C-3007-B8C2-17BAC149B869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7D60A47-5566-3A7E-F482-723BE68D72CF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F2D87C-2E43-0ED9-D722-FCDA587B83C7}" type="datetime1">
              <a:rPr lang="en-US"/>
              <a:t>4/8/2022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692AC61-F9A3-5121-E460-AD076685C02D}" type="datetime1">
              <a:rPr lang="en-US"/>
              <a:t>4/8/2022</a:t>
            </a:fld>
            <a:endParaRPr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0A6A8DF-DEC2-336B-5E56-C613B16B9C5A}" type="datetime1">
              <a:rPr lang="en-US"/>
              <a:t>4/8/2022</a:t>
            </a:fld>
            <a:endParaRPr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A14470-1C2F-F615-2E38-CB3B8BBF1627}" type="datetime1">
              <a:rPr lang="en-US"/>
              <a:t>4/8/2022</a:t>
            </a:fld>
            <a:endParaRPr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108885F-958B-C2B2-794C-0A9F5EA52BAB}" type="datetime1">
              <a:rPr lang="en-US"/>
              <a:t>4/8/2022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21BBA55-70C4-18E3-6927-F955FC53B60F}" type="datetime1">
              <a:rPr lang="en-US"/>
              <a:t>4/8/2022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B3C995-3DBE-8CCA-92C5-D64B494F44CB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en-US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bgi.web.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3999" y="2316162"/>
            <a:ext cx="9144000" cy="238759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5000"/>
          </a:bodyPr>
          <a:lstStyle/>
          <a:p>
            <a:pPr>
              <a:defRPr/>
            </a:pPr>
            <a:r>
              <a:rPr lang="en-GB"/>
              <a:t>Calibration for Timepix3 HPD’s in the PS-BGI BPMs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9A15928-9708-70F4-9F0A-12E60A85916F}" type="slidenum">
              <a:rPr lang="en-US"/>
              <a:t>1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F9F450B-2506-29AF-1090-662452CD04F7}" type="datetime1">
              <a:rPr lang="en-US"/>
              <a:t>4/8/2022</a:t>
            </a:fld>
            <a:endParaRPr/>
          </a:p>
        </p:txBody>
      </p:sp>
      <p:sp>
        <p:nvSpPr>
          <p:cNvPr id="7" name="Textfeld 6"/>
          <p:cNvSpPr txBox="1"/>
          <p:nvPr/>
        </p:nvSpPr>
        <p:spPr bwMode="auto">
          <a:xfrm>
            <a:off x="1523998" y="5990553"/>
            <a:ext cx="3333879" cy="36579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en-GB"/>
              <a:t>Leonard Thiele from SY-BI-XEI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1:</a:t>
            </a:r>
            <a:br>
              <a:rPr/>
            </a:br>
            <a:r>
              <a:rPr sz="2800"/>
              <a:t>Full scan with minimum </a:t>
            </a:r>
            <a:r>
              <a:rPr lang="en-GB" sz="2800"/>
              <a:t>local </a:t>
            </a:r>
            <a:r>
              <a:rPr sz="2800"/>
              <a:t>threshold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D75DD59-586B-6464-FA1E-986E3796B22E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20D0E89-EFA3-7875-95B0-D3358457D6D9}" type="slidenum">
              <a:rPr lang="en-US"/>
              <a:t>10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2:</a:t>
            </a:r>
            <a:br>
              <a:rPr/>
            </a:br>
            <a:r>
              <a:rPr sz="2800"/>
              <a:t>Full scan with maximum </a:t>
            </a:r>
            <a:r>
              <a:rPr lang="en-GB" sz="2800"/>
              <a:t>local </a:t>
            </a:r>
            <a:r>
              <a:rPr sz="2800"/>
              <a:t>threshold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4C651D3-7764-E3E0-5DBB-2BDF0464AFAD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3AD5D88-59A8-66A4-0F4C-542E50EAD5D6}" type="slidenum">
              <a:rPr lang="en-US"/>
              <a:t>11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3:</a:t>
            </a:r>
            <a:br>
              <a:rPr/>
            </a:br>
            <a:r>
              <a:rPr sz="2800"/>
              <a:t>Calculate mean of minimum and maximum scan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0BED835-41E3-4CD9-0AEA-9A9D8D884313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4A1798-9D0B-C613-4326-45113A163D78}" type="slidenum">
              <a:rPr lang="en-US"/>
              <a:t>12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3:</a:t>
            </a:r>
            <a:br>
              <a:rPr/>
            </a:br>
            <a:r>
              <a:rPr sz="2800"/>
              <a:t>Define equalisation target as midpoint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784EFF1-C31C-0F91-F0FE-0CD02C525C33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94A8B67-E520-7181-5320-0FF20AFBBA23}" type="slidenum">
              <a:rPr lang="en-US"/>
              <a:t>13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4:</a:t>
            </a:r>
            <a:br>
              <a:rPr/>
            </a:br>
            <a:r>
              <a:rPr sz="2800"/>
              <a:t>Interpolate optimal local Thresholds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696679-03E7-A16B-6D37-751D5A23E473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8687125-B198-D61D-9EA2-D66761AEA4FE}" type="slidenum">
              <a:rPr lang="en-US"/>
              <a:t>14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5:</a:t>
            </a:r>
            <a:br>
              <a:rPr/>
            </a:br>
            <a:r>
              <a:rPr sz="2800"/>
              <a:t>Fine tuning for each Pixel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0D06209-92AE-4492-8E8C-3CEF448D7566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2F41753-D529-8929-0FC2-856BE0549940}" type="slidenum">
              <a:rPr lang="en-US"/>
              <a:t>15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Equalisation Procedure - Step 7:</a:t>
            </a:r>
            <a:br>
              <a:rPr/>
            </a:br>
            <a:r>
              <a:rPr sz="2800"/>
              <a:t>Measure final equalisation result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6858342-E68B-7473-BFB2-703B66C29218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804AA2E-C3F8-018A-BE28-B1478FCB22CD}" type="slidenum">
              <a:rPr lang="en-US"/>
              <a:t>16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35999" y="1548000"/>
            <a:ext cx="9720000" cy="486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Next Steps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/>
          <a:p>
            <a:pPr>
              <a:defRPr/>
            </a:pPr>
            <a:r>
              <a:rPr lang="en-GB"/>
              <a:t>R</a:t>
            </a:r>
            <a:r>
              <a:rPr/>
              <a:t>ework of expert GUI</a:t>
            </a:r>
          </a:p>
          <a:p>
            <a:pPr lvl="1">
              <a:defRPr/>
            </a:pPr>
            <a:r>
              <a:rPr lang="en-GB" sz="2400"/>
              <a:t>C</a:t>
            </a:r>
            <a:r>
              <a:rPr sz="2400"/>
              <a:t>urrent GUI needs direct connection or docker in TN</a:t>
            </a:r>
            <a:endParaRPr/>
          </a:p>
          <a:p>
            <a:pPr lvl="1">
              <a:buFont typeface="Wingdings"/>
              <a:buChar char="Ø"/>
              <a:defRPr/>
            </a:pPr>
            <a:r>
              <a:rPr lang="en-GB" sz="2400"/>
              <a:t>N</a:t>
            </a:r>
            <a:r>
              <a:rPr sz="2400"/>
              <a:t>ext version should be based on PyQt and not need docker</a:t>
            </a:r>
            <a:endParaRPr/>
          </a:p>
          <a:p>
            <a:pPr lvl="2">
              <a:buFont typeface="Wingdings"/>
              <a:buChar char="Ø"/>
              <a:defRPr/>
            </a:pPr>
            <a:r>
              <a:rPr lang="en-GB" sz="2400"/>
              <a:t>B</a:t>
            </a:r>
            <a:r>
              <a:rPr sz="2400"/>
              <a:t>etter performance</a:t>
            </a:r>
            <a:endParaRPr/>
          </a:p>
          <a:p>
            <a:pPr lvl="2">
              <a:buFont typeface="Wingdings"/>
              <a:buChar char="Ø"/>
              <a:defRPr/>
            </a:pPr>
            <a:r>
              <a:rPr lang="en-GB" sz="2400"/>
              <a:t>S</a:t>
            </a:r>
            <a:r>
              <a:rPr sz="2400"/>
              <a:t>impler to use and maintain</a:t>
            </a:r>
            <a:endParaRPr/>
          </a:p>
          <a:p>
            <a:pPr lvl="2">
              <a:buFont typeface="Wingdings"/>
              <a:buChar char="Ø"/>
              <a:defRPr/>
            </a:pPr>
            <a:r>
              <a:rPr lang="en-GB" sz="2400"/>
              <a:t>C</a:t>
            </a:r>
            <a:r>
              <a:rPr sz="2400"/>
              <a:t>urrent C++ driver will be kept</a:t>
            </a:r>
            <a:endParaRPr/>
          </a:p>
          <a:p>
            <a:pPr lvl="1">
              <a:defRPr/>
            </a:pPr>
            <a:r>
              <a:rPr lang="en-GB" sz="2300"/>
              <a:t>W</a:t>
            </a:r>
            <a:r>
              <a:rPr sz="2300"/>
              <a:t>orking together with BI-SW</a:t>
            </a:r>
            <a:endParaRPr/>
          </a:p>
          <a:p>
            <a:pPr lvl="0">
              <a:defRPr/>
            </a:pPr>
            <a:r>
              <a:rPr lang="en-GB" sz="2800"/>
              <a:t>S</a:t>
            </a:r>
            <a:r>
              <a:rPr sz="2800"/>
              <a:t>emi-automated setup</a:t>
            </a:r>
            <a:endParaRPr/>
          </a:p>
          <a:p>
            <a:pPr lvl="1">
              <a:defRPr/>
            </a:pPr>
            <a:r>
              <a:rPr lang="en-GB" sz="2400"/>
              <a:t>S</a:t>
            </a:r>
            <a:r>
              <a:rPr sz="2400"/>
              <a:t>etup communication channels</a:t>
            </a:r>
            <a:endParaRPr/>
          </a:p>
          <a:p>
            <a:pPr lvl="1">
              <a:defRPr/>
            </a:pPr>
            <a:r>
              <a:rPr lang="en-GB" sz="2400"/>
              <a:t>A</a:t>
            </a:r>
            <a:r>
              <a:rPr sz="2400"/>
              <a:t>djust chip voltages</a:t>
            </a:r>
            <a:endParaRPr/>
          </a:p>
          <a:p>
            <a:pPr lvl="1">
              <a:defRPr/>
            </a:pPr>
            <a:r>
              <a:rPr lang="en-GB" sz="2400"/>
              <a:t>A</a:t>
            </a:r>
            <a:r>
              <a:rPr sz="2400"/>
              <a:t>utomatic masking of dead/noisy pixels</a:t>
            </a:r>
            <a:endParaRPr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ED185DB-5A3C-E370-E860-620105151FD3}" type="slidenum">
              <a:rPr lang="en-US"/>
              <a:t>17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6F6DA11-A6F7-D36A-AC8B-2756A5D43D70}" type="datetime1">
              <a:rPr lang="en-US"/>
              <a:t>4/8/2022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Next Steps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GB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eriodic health checks for instrument</a:t>
            </a:r>
            <a:endParaRPr sz="2800"/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equalisation still valid?	</a:t>
            </a:r>
            <a:endParaRPr sz="2800"/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 parameters are still ok?	</a:t>
            </a:r>
            <a:endParaRPr sz="2800"/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mask still ok?</a:t>
            </a: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Connection to the instrument ok?</a:t>
            </a:r>
            <a:endParaRPr/>
          </a:p>
          <a:p>
            <a:pPr lvl="1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Power usage normal?</a:t>
            </a:r>
            <a:endParaRPr/>
          </a:p>
          <a:p>
            <a:pPr lvl="1"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0">
              <a:buFont typeface="Wingdings"/>
              <a:buChar char="Ø"/>
              <a:defRPr/>
            </a:pPr>
            <a:r>
              <a:rPr lang="en-GB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 something fails, try to solve on its own, otherwise contact support</a:t>
            </a:r>
            <a:endParaRPr sz="280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3C4B1E4-B020-CE21-C831-71C1B2C8F4D6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C5D7E1F-2F7A-76E2-BDA1-4FC3F29232A6}" type="slidenum">
              <a:rPr lang="en-US"/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38198" y="369336"/>
            <a:ext cx="10515600" cy="5807625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/>
          <a:p>
            <a:pPr marL="0" indent="0" algn="ctr">
              <a:buFont typeface="Arial"/>
              <a:buNone/>
              <a:defRPr/>
            </a:pPr>
            <a:endParaRPr/>
          </a:p>
          <a:p>
            <a:pPr marL="0" indent="0" algn="ctr">
              <a:buFont typeface="Arial"/>
              <a:buNone/>
              <a:defRPr/>
            </a:pPr>
            <a:endParaRPr lang="en-GB" sz="3600"/>
          </a:p>
          <a:p>
            <a:pPr marL="0" indent="0" algn="ctr">
              <a:buFont typeface="Arial"/>
              <a:buNone/>
              <a:defRPr/>
            </a:pPr>
            <a:endParaRPr lang="en-GB" sz="3600"/>
          </a:p>
          <a:p>
            <a:pPr marL="0" indent="0" algn="ctr">
              <a:buFont typeface="Arial"/>
              <a:buNone/>
              <a:defRPr/>
            </a:pPr>
            <a:endParaRPr lang="en-GB" sz="3600"/>
          </a:p>
          <a:p>
            <a:pPr marL="0" indent="0" algn="ctr">
              <a:buFont typeface="Arial"/>
              <a:buNone/>
              <a:defRPr/>
            </a:pPr>
            <a:r>
              <a:rPr lang="en-GB" sz="3600"/>
              <a:t>Thank you for your attention.</a:t>
            </a:r>
            <a:endParaRPr/>
          </a:p>
          <a:p>
            <a:pPr marL="0" indent="0" algn="ctr">
              <a:buFont typeface="Arial"/>
              <a:buNone/>
              <a:defRPr/>
            </a:pPr>
            <a:r>
              <a:rPr lang="en-GB" sz="3600"/>
              <a:t>Questions?</a:t>
            </a:r>
            <a:endParaRPr/>
          </a:p>
          <a:p>
            <a:pPr marL="0" indent="0" algn="ctr">
              <a:buFont typeface="Arial"/>
              <a:buNone/>
              <a:defRPr/>
            </a:pPr>
            <a:endParaRPr sz="3600"/>
          </a:p>
          <a:p>
            <a:pPr marL="0" indent="0" algn="ctr">
              <a:buFont typeface="Arial"/>
              <a:buNone/>
              <a:defRPr/>
            </a:pPr>
            <a:endParaRPr sz="3600"/>
          </a:p>
          <a:p>
            <a:pPr marL="0" indent="0" algn="ctr">
              <a:buFont typeface="Arial"/>
              <a:buNone/>
              <a:defRPr/>
            </a:pPr>
            <a:endParaRPr sz="2000"/>
          </a:p>
          <a:p>
            <a:pPr marL="0" indent="0" algn="ctr">
              <a:buFont typeface="Arial"/>
              <a:buNone/>
              <a:defRPr/>
            </a:pPr>
            <a:endParaRPr sz="2000"/>
          </a:p>
          <a:p>
            <a:pPr marL="0" indent="0" algn="l">
              <a:buFont typeface="Arial"/>
              <a:buNone/>
              <a:defRPr/>
            </a:pPr>
            <a:r>
              <a:rPr lang="en-US" sz="2000"/>
              <a:t>further reading about the BGI: </a:t>
            </a:r>
            <a:r>
              <a:rPr lang="en-US" sz="2000" u="sng">
                <a:hlinkClick r:id="rId2" tooltip="http://bgi.web.cern.ch"/>
              </a:rPr>
              <a:t>bgi.web.cern.ch</a:t>
            </a:r>
            <a:endParaRPr sz="20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4385B20-EB00-FB54-CB57-57353E16E62C}" type="slidenum">
              <a:rPr lang="en-US"/>
              <a:t>19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E7512C4-BB22-9807-6BAE-6CE57F7C5B97}" type="datetime1">
              <a:rPr lang="en-US"/>
              <a:t>4/8/2022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Outline	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Instrument overview</a:t>
            </a:r>
            <a:endParaRPr/>
          </a:p>
          <a:p>
            <a:pPr>
              <a:defRPr/>
            </a:pPr>
            <a:r>
              <a:rPr lang="en-GB"/>
              <a:t>Why is calibration necessary?</a:t>
            </a:r>
            <a:endParaRPr/>
          </a:p>
          <a:p>
            <a:pPr>
              <a:defRPr/>
            </a:pPr>
            <a:r>
              <a:rPr lang="en-GB"/>
              <a:t>Equalisation Reference </a:t>
            </a:r>
            <a:endParaRPr/>
          </a:p>
          <a:p>
            <a:pPr>
              <a:defRPr/>
            </a:pPr>
            <a:r>
              <a:rPr lang="en-GB"/>
              <a:t>Equalisation Procedure</a:t>
            </a:r>
            <a:endParaRPr/>
          </a:p>
          <a:p>
            <a:pPr>
              <a:defRPr/>
            </a:pPr>
            <a:r>
              <a:rPr lang="en-GB"/>
              <a:t>Equalisation Results</a:t>
            </a:r>
            <a:endParaRPr/>
          </a:p>
          <a:p>
            <a:pPr>
              <a:defRPr/>
            </a:pPr>
            <a:r>
              <a:rPr lang="en-GB"/>
              <a:t>Next Steps</a:t>
            </a:r>
            <a:endParaRPr/>
          </a:p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35A6CDA-0055-67A2-C600-E4155D56B60E}" type="slidenum">
              <a:rPr lang="en-US"/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5F00C64-4A38-7ECB-A21D-4F930882594A}" type="datetime1">
              <a:rPr lang="en-US"/>
              <a:t>4/8/2022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GB"/>
              <a:t>Effects of Pixel differences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 fontScale="90000" lnSpcReduction="2000"/>
          </a:bodyPr>
          <a:lstStyle/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 marL="0" indent="0" algn="ctr">
              <a:buFont typeface="Arial"/>
              <a:buNone/>
              <a:defRPr/>
            </a:pPr>
            <a:r>
              <a:rPr lang="en-GB"/>
              <a:t>—&gt; differences in the Time of Arrival (ToA) and </a:t>
            </a:r>
            <a:endParaRPr/>
          </a:p>
          <a:p>
            <a:pPr marL="0" indent="0" algn="ctr">
              <a:buFont typeface="Arial"/>
              <a:buNone/>
              <a:defRPr/>
            </a:pPr>
            <a:r>
              <a:rPr lang="en-GB"/>
              <a:t>Time over Threshold (ToT) for the same input</a:t>
            </a:r>
            <a:endParaRPr/>
          </a:p>
        </p:txBody>
      </p:sp>
      <p:pic>
        <p:nvPicPr>
          <p:cNvPr id="6" name="Grafik 5"/>
          <p:cNvPicPr/>
          <p:nvPr/>
        </p:nvPicPr>
        <p:blipFill>
          <a:blip r:embed="rId2"/>
          <a:stretch/>
        </p:blipFill>
        <p:spPr bwMode="auto">
          <a:xfrm>
            <a:off x="2555328" y="1412776"/>
            <a:ext cx="7081344" cy="35119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F0230F1-F647-3913-A69A-BE9BBD8D104B}" type="slidenum">
              <a:rPr lang="en-US"/>
              <a:t>20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A793C1-4D8A-0E81-6CEA-B666A3A2884B}" type="datetime1">
              <a:rPr lang="en-US"/>
              <a:t>4/8/2022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Occupancy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/>
              <a:lstStyle/>
              <a:p>
                <a:pPr>
                  <a:defRPr/>
                </a:pPr>
                <a:r>
                  <a:rPr lang="en-GB"/>
                  <a:t>Occupancy: </a:t>
                </a:r>
                <a:endParaRPr/>
              </a:p>
              <a:p>
                <a:pPr lvl="1">
                  <a:defRPr/>
                </a:pPr>
                <a:r>
                  <a:rPr lang="en-GB"/>
                  <a:t>Noise Floor</a:t>
                </a:r>
                <a:endParaRPr>
                  <a:latin typeface="Cambria Math"/>
                  <a:ea typeface="Cambria Math"/>
                  <a:cs typeface="Cambria Math"/>
                </a:endParaRPr>
              </a:p>
              <a:p>
                <a:pPr marL="457200" lvl="1" indent="0">
                  <a:buFont typeface="Arial"/>
                  <a:buNone/>
                  <a:defRPr/>
                </a:pPr>
                <a:r>
                  <a:rPr/>
                  <a:t>	</a:t>
                </a:r>
                <mc:AlternateContent>
                  <mc:Choice Requires="a14">
                    <a14:m>
                      <m:oMath xmlns:m="http://schemas.openxmlformats.org/officeDocument/2006/math">
                        <m:r>
                          <a:rPr>
                            <a:latin typeface="Cambria Math"/>
                          </a:rPr>
                          <m:t>𝑂𝑐</m:t>
                        </m:r>
                        <m:sSub>
                          <m:sSubPr>
                            <m:ctrlPr>
                              <a:rPr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>
                                <a:latin typeface="Cambria Math"/>
                              </a:rPr>
                              <m:t>𝑐</m:t>
                            </m:r>
                            <m:r>
                              <a:rPr lang="en-GB">
                                <a:latin typeface="Cambria Math"/>
                              </a:rPr>
                              <m:t>𝑢𝑝𝑎𝑛𝑐𝑦</m:t>
                            </m:r>
                          </m:e>
                          <m:sub>
                            <m:r>
                              <a:rPr>
                                <a:latin typeface="Cambria Math"/>
                              </a:rPr>
                              <m:t>𝑝𝑖𝑥𝑒𝑙</m:t>
                            </m:r>
                          </m:sub>
                        </m:sSub>
                        <m:r>
                          <a:rPr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fPr>
                          <m:num>
                            <m:r>
                              <a:rPr>
                                <a:latin typeface="Cambria Math"/>
                              </a:rPr>
                              <m:t>𝑖𝑇</m:t>
                            </m:r>
                            <m:r>
                              <a:rPr lang="en-GB">
                                <a:latin typeface="Cambria Math"/>
                              </a:rPr>
                              <m:t>𝑜</m:t>
                            </m:r>
                            <m:sSub>
                              <m:sSubPr>
                                <m:ctrlPr>
                                  <a:rPr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>
                                    <a:latin typeface="Cambria Math"/>
                                  </a:rPr>
                                  <m:t>𝑝𝑖𝑥𝑒𝑙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>
                                    <a:latin typeface="Cambria Math"/>
                                  </a:rPr>
                                  <m:t>𝑠h𝑢𝑡𝑡𝑒𝑟</m:t>
                                </m:r>
                              </m:sub>
                            </m:sSub>
                          </m:den>
                        </m:f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en-GB"/>
              </a:p>
              <a:p>
                <a:pPr marL="457200" lvl="1" indent="0">
                  <a:buFont typeface="Arial"/>
                  <a:buNone/>
                  <a:defRPr/>
                </a:pPr>
                <a:endParaRPr lang="en-GB"/>
              </a:p>
              <a:p>
                <a:pPr lvl="1">
                  <a:defRPr/>
                </a:pPr>
                <a:r>
                  <a:rPr lang="en-GB"/>
                  <a:t>Testpulses</a:t>
                </a:r>
                <a:endParaRPr/>
              </a:p>
              <a:p>
                <a:pPr marL="457200" lvl="1" indent="0">
                  <a:buFont typeface="Arial"/>
                  <a:buNone/>
                  <a:defRPr/>
                </a:pPr>
                <a:r>
                  <a:rPr lang="en-GB"/>
                  <a:t>	</a:t>
                </a:r>
                <mc:AlternateContent>
                  <mc:Choice Requires="a14">
                    <a14:m>
                      <m:oMath xmlns:m="http://schemas.openxmlformats.org/officeDocument/2006/math">
                        <m:r>
                          <a:rPr>
                            <a:latin typeface="Cambria Math"/>
                          </a:rPr>
                          <m:t>𝑂𝑐</m:t>
                        </m:r>
                        <m:sSub>
                          <m:sSubPr>
                            <m:ctrlPr>
                              <a:rPr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>
                                <a:latin typeface="Cambria Math"/>
                              </a:rPr>
                              <m:t>𝑐</m:t>
                            </m:r>
                            <m:r>
                              <a:rPr lang="en-GB">
                                <a:latin typeface="Cambria Math"/>
                              </a:rPr>
                              <m:t>𝑢𝑝𝑎𝑛𝑐𝑦</m:t>
                            </m:r>
                          </m:e>
                          <m:sub>
                            <m:r>
                              <a:rPr>
                                <a:latin typeface="Cambria Math"/>
                              </a:rPr>
                              <m:t>𝑝𝑖𝑥𝑒𝑙</m:t>
                            </m:r>
                          </m:sub>
                        </m:sSub>
                        <m:r>
                          <a:rPr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fPr>
                          <m:num>
                            <m:r>
                              <a:rPr>
                                <a:latin typeface="Cambria Math"/>
                              </a:rPr>
                              <m:t>𝐷𝑒𝑡</m:t>
                            </m:r>
                            <m:r>
                              <a:rPr lang="en-GB">
                                <a:latin typeface="Cambria Math"/>
                              </a:rPr>
                              <m:t>𝑒𝑐𝑡𝑒𝑑</m:t>
                            </m:r>
                            <m:r>
                              <a:rPr>
                                <a:latin typeface="Cambria Math"/>
                              </a:rPr>
                              <m:t>𝑇</m:t>
                            </m:r>
                            <m:sSub>
                              <m:sSubPr>
                                <m:ctrlPr>
                                  <a:rPr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>
                                    <a:latin typeface="Cambria Math"/>
                                  </a:rPr>
                                  <m:t>𝑝𝑖𝑥𝑒𝑙</m:t>
                                </m:r>
                              </m:sub>
                            </m:sSub>
                          </m:num>
                          <m:den>
                            <m:r>
                              <a:rPr>
                                <a:latin typeface="Cambria Math"/>
                              </a:rPr>
                              <m:t>𝐺𝑒𝑛𝑒𝑟𝑎𝑡𝑒𝑑𝑇𝑃</m:t>
                            </m:r>
                          </m:den>
                        </m:f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en-GB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 rotWithShape="0"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/>
          <p:nvPr/>
        </p:nvPicPr>
        <p:blipFill>
          <a:blip r:embed="rId3"/>
          <a:stretch/>
        </p:blipFill>
        <p:spPr bwMode="auto">
          <a:xfrm>
            <a:off x="6108699" y="2098357"/>
            <a:ext cx="5245099" cy="40786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588C683-83DE-8D40-BD98-D750580EC14E}" type="slidenum">
              <a:rPr lang="en-US"/>
              <a:t>21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8A906A7-6BC3-88FF-2C9D-A5FDD403DE09}" type="datetime1">
              <a:rPr lang="en-US"/>
              <a:t>4/8/2022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Timepix3 based PS-BGI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rcRect l="7208" r="5509"/>
          <a:stretch/>
        </p:blipFill>
        <p:spPr bwMode="auto">
          <a:xfrm>
            <a:off x="2209799" y="1775777"/>
            <a:ext cx="7107620" cy="4580572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9BB8464-5CB6-634B-DF43-3DB291F6D25C}" type="slidenum">
              <a:rPr lang="en-US"/>
              <a:t>22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D23BE9D-07DC-F2F5-E757-EF84EEF53D26}" type="datetime1">
              <a:rPr lang="en-US"/>
              <a:t>4/8/2022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Testpulses - Power considerations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rcRect l="6363" t="7314" r="8884" b="4551"/>
          <a:stretch/>
        </p:blipFill>
        <p:spPr bwMode="auto">
          <a:xfrm>
            <a:off x="1260169" y="1275173"/>
            <a:ext cx="9671661" cy="5103291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2B6A5F9-1221-4CF3-F058-F1D56253F762}" type="slidenum">
              <a:rPr lang="en-US"/>
              <a:t>23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4A41AAE-7E0D-8E2A-A68A-BCFFE2A9197C}" type="datetime1">
              <a:rPr lang="en-US"/>
              <a:t>4/8/2022</a:t>
            </a:fld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GB"/>
              <a:t>Timepix3 based PS-BGI </a:t>
            </a:r>
            <a:br>
              <a:rPr lang="en-GB"/>
            </a:br>
            <a:r>
              <a:rPr lang="en-GB"/>
              <a:t>(Beam Gas Ionisation)</a:t>
            </a:r>
            <a:endParaRPr/>
          </a:p>
        </p:txBody>
      </p:sp>
      <p:sp>
        <p:nvSpPr>
          <p:cNvPr id="5" name=" 4"/>
          <p:cNvSpPr/>
          <p:nvPr/>
        </p:nvSpPr>
        <p:spPr bwMode="auto">
          <a:xfrm flipH="1" flipV="1">
            <a:off x="2000904" y="3093982"/>
            <a:ext cx="3406024" cy="253640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95274" y="1879282"/>
            <a:ext cx="6782229" cy="3694385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E77A06-6281-9B2E-0EC8-F088C33AAE96}" type="slidenum">
              <a:rPr lang="en-US"/>
              <a:t>3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505BF65-5F36-23B7-6760-A17D5E2EC9F3}" type="datetime1">
              <a:rPr lang="en-US"/>
              <a:t>4/8/2022</a:t>
            </a:fld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 bwMode="auto">
          <a:xfrm>
            <a:off x="7896606" y="1788366"/>
            <a:ext cx="4171187" cy="4388595"/>
          </a:xfrm>
        </p:spPr>
        <p:txBody>
          <a:bodyPr/>
          <a:lstStyle/>
          <a:p>
            <a:pPr>
              <a:defRPr/>
            </a:pPr>
            <a:r>
              <a:rPr lang="en-GB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 invasive</a:t>
            </a:r>
            <a:endParaRPr sz="2800"/>
          </a:p>
          <a:p>
            <a:pPr>
              <a:defRPr/>
            </a:pPr>
            <a:r>
              <a:rPr lang="en-GB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devices currently</a:t>
            </a:r>
            <a:endParaRPr sz="2800"/>
          </a:p>
          <a:p>
            <a:pPr marL="0" indent="0">
              <a:buFont typeface="Arial"/>
              <a:buNone/>
              <a:defRPr/>
            </a:pPr>
            <a:r>
              <a:rPr lang="en-GB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installed: </a:t>
            </a:r>
            <a:endParaRPr sz="2800"/>
          </a:p>
          <a:p>
            <a:pPr marL="0" indent="0">
              <a:buFont typeface="Arial"/>
              <a:buNone/>
              <a:defRPr/>
            </a:pPr>
            <a:r>
              <a:rPr lang="en-GB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1 horizontal, 1 vertical</a:t>
            </a:r>
            <a:endParaRPr sz="2800"/>
          </a:p>
          <a:p>
            <a:pPr>
              <a:defRPr/>
            </a:pPr>
            <a:endParaRPr sz="280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0515600" cy="777874"/>
          </a:xfrm>
        </p:spPr>
        <p:txBody>
          <a:bodyPr/>
          <a:lstStyle/>
          <a:p>
            <a:pPr algn="ctr">
              <a:defRPr/>
            </a:pPr>
            <a:r>
              <a:rPr lang="en-GB" sz="4400" b="0" i="0" u="none" strike="noStrike" cap="none" spc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is calibration necessary?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D582C27-D637-7964-5FA8-AD417F53817E}" type="slidenum">
              <a:rPr lang="en-US"/>
              <a:t>4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061D73A-31C7-9D47-1FA1-19EE3D324288}" type="datetime1">
              <a:rPr lang="en-US"/>
              <a:t>4/8/2022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8198" y="1968380"/>
            <a:ext cx="3868641" cy="3185585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 bwMode="auto">
          <a:xfrm>
            <a:off x="772601" y="5153964"/>
            <a:ext cx="3999836" cy="7620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en-GB" sz="2200"/>
              <a:t>ToT values for the </a:t>
            </a:r>
            <a:r>
              <a:rPr lang="en-US" sz="2200"/>
              <a:t>N</a:t>
            </a:r>
            <a:r>
              <a:rPr lang="en-GB" sz="2200"/>
              <a:t>oise</a:t>
            </a:r>
            <a:r>
              <a:rPr lang="en-US" sz="2200"/>
              <a:t> F</a:t>
            </a:r>
            <a:r>
              <a:rPr lang="en-GB" sz="2200"/>
              <a:t>loor</a:t>
            </a:r>
            <a:endParaRPr sz="160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615906" y="2041071"/>
            <a:ext cx="958970" cy="3622780"/>
          </a:xfrm>
          <a:prstGeom prst="rect">
            <a:avLst/>
          </a:prstGeom>
        </p:spPr>
      </p:pic>
      <p:pic>
        <p:nvPicPr>
          <p:cNvPr id="85026117" name="Grafik 8502611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663952" y="1322385"/>
            <a:ext cx="5825208" cy="4934826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5663952" y="6091453"/>
            <a:ext cx="5825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/>
              <a:t>Simlified</a:t>
            </a:r>
            <a:r>
              <a:rPr lang="de-DE" sz="1000" dirty="0" smtClean="0"/>
              <a:t> after: Time </a:t>
            </a:r>
            <a:r>
              <a:rPr lang="de-DE" sz="1000" dirty="0" err="1" smtClean="0"/>
              <a:t>and</a:t>
            </a:r>
            <a:r>
              <a:rPr lang="de-DE" sz="1000" dirty="0" smtClean="0"/>
              <a:t> </a:t>
            </a:r>
            <a:r>
              <a:rPr lang="de-DE" sz="1000" dirty="0" err="1" smtClean="0"/>
              <a:t>Energy</a:t>
            </a:r>
            <a:r>
              <a:rPr lang="de-DE" sz="1000" dirty="0" smtClean="0"/>
              <a:t> </a:t>
            </a:r>
            <a:r>
              <a:rPr lang="de-DE" sz="1000" dirty="0" err="1" smtClean="0"/>
              <a:t>Calibration</a:t>
            </a:r>
            <a:r>
              <a:rPr lang="de-DE" sz="1000" dirty="0" smtClean="0"/>
              <a:t> </a:t>
            </a:r>
            <a:r>
              <a:rPr lang="de-DE" sz="1000" dirty="0" err="1" smtClean="0"/>
              <a:t>of</a:t>
            </a:r>
            <a:r>
              <a:rPr lang="de-DE" sz="1000" dirty="0" smtClean="0"/>
              <a:t> Timepix3 </a:t>
            </a:r>
            <a:r>
              <a:rPr lang="de-DE" sz="1000" dirty="0" err="1" smtClean="0"/>
              <a:t>Assemblies</a:t>
            </a:r>
            <a:r>
              <a:rPr lang="de-DE" sz="1000" dirty="0" smtClean="0"/>
              <a:t> </a:t>
            </a:r>
            <a:r>
              <a:rPr lang="de-DE" sz="1000" dirty="0" err="1" smtClean="0"/>
              <a:t>with</a:t>
            </a:r>
            <a:r>
              <a:rPr lang="de-DE" sz="1000" dirty="0" smtClean="0"/>
              <a:t> </a:t>
            </a:r>
            <a:r>
              <a:rPr lang="de-DE" sz="1000" dirty="0" err="1" smtClean="0"/>
              <a:t>Thin</a:t>
            </a:r>
            <a:r>
              <a:rPr lang="de-DE" sz="1000" dirty="0" smtClean="0"/>
              <a:t> Silicon Sensors, </a:t>
            </a:r>
            <a:r>
              <a:rPr lang="de-DE" sz="1000" dirty="0" err="1" smtClean="0"/>
              <a:t>F.Pitters</a:t>
            </a:r>
            <a:r>
              <a:rPr lang="de-DE" sz="1000" dirty="0" smtClean="0"/>
              <a:t>, 2019</a:t>
            </a:r>
            <a:endParaRPr lang="de-DE" sz="1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GB" sz="4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Why is calibration necessary?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 lang="en-GB" sz="28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4 Timepix3s</a:t>
            </a:r>
            <a:endParaRPr sz="2800" dirty="0"/>
          </a:p>
          <a:p>
            <a:pPr>
              <a:defRPr/>
            </a:pPr>
            <a:r>
              <a:rPr lang="en-GB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256x256 Pixels per Timepix3</a:t>
            </a:r>
            <a:endParaRPr sz="2800" dirty="0"/>
          </a:p>
          <a:p>
            <a:pPr>
              <a:defRPr/>
            </a:pPr>
            <a:r>
              <a:rPr lang="en-GB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Pixel response should be equal</a:t>
            </a:r>
            <a:endParaRPr sz="2800" dirty="0"/>
          </a:p>
          <a:p>
            <a:pPr>
              <a:defRPr/>
            </a:pPr>
            <a:r>
              <a:rPr lang="en-GB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Fabrication process &amp; degradation</a:t>
            </a:r>
            <a:endParaRPr lang="en-GB" sz="28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lvl="1">
              <a:buFont typeface="Wingdings"/>
              <a:buChar char="Ø"/>
              <a:defRPr/>
            </a:pPr>
            <a:r>
              <a:rPr lang="en-GB" sz="2400" b="0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Differences</a:t>
            </a:r>
            <a:r>
              <a:rPr lang="en-GB" sz="24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en-GB" sz="2400" b="0" i="0" u="none" strike="noStrike" cap="none" spc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analog</a:t>
            </a:r>
            <a:r>
              <a:rPr lang="en-GB" sz="24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frontend</a:t>
            </a:r>
            <a:endParaRPr sz="2800" dirty="0"/>
          </a:p>
          <a:p>
            <a:pPr>
              <a:buFont typeface="Wingdings"/>
              <a:buChar char="Ø"/>
              <a:defRPr/>
            </a:pPr>
            <a:r>
              <a:rPr lang="en-GB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 threshold to compensate for differences</a:t>
            </a:r>
            <a:endParaRPr lang="en-GB" sz="28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buFont typeface="Wingdings"/>
              <a:buChar char="Ø"/>
              <a:defRPr/>
            </a:pPr>
            <a:endParaRPr sz="2800" dirty="0"/>
          </a:p>
          <a:p>
            <a:pPr marL="0" indent="0" algn="ctr">
              <a:buFont typeface="Arial"/>
              <a:buNone/>
              <a:defRPr/>
            </a:pPr>
            <a:r>
              <a:rPr lang="en-GB" sz="2800" b="0" i="0" u="none" strike="noStrike" cap="none" spc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Equalisation == </a:t>
            </a:r>
            <a:r>
              <a:rPr lang="en-GB" sz="2800" b="0" i="0" u="none" strike="noStrike" cap="none" spc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 values for local thresholds</a:t>
            </a:r>
            <a:endParaRPr lang="en-GB" sz="2800" b="0" i="0" u="none" strike="noStrike" cap="none" spc="0" dirty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955C745-B5AC-919B-0277-707BBFEB73A9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EE25426-82F6-921F-D1CE-0D7292F3D5BC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1229661" cy="1325562"/>
          </a:xfrm>
        </p:spPr>
        <p:txBody>
          <a:bodyPr/>
          <a:lstStyle/>
          <a:p>
            <a:pPr algn="ctr">
              <a:defRPr/>
            </a:pPr>
            <a:r>
              <a:rPr dirty="0"/>
              <a:t>Effects of Pixel differences </a:t>
            </a:r>
            <a:br>
              <a:rPr dirty="0"/>
            </a:br>
            <a:r>
              <a:rPr lang="en-GB" dirty="0" smtClean="0"/>
              <a:t>F</a:t>
            </a:r>
            <a:r>
              <a:rPr lang="de-DE" dirty="0" err="1" smtClean="0"/>
              <a:t>ull</a:t>
            </a:r>
            <a:r>
              <a:rPr lang="de-DE" dirty="0" smtClean="0"/>
              <a:t> </a:t>
            </a:r>
            <a:r>
              <a:rPr lang="de-DE" dirty="0" err="1" smtClean="0"/>
              <a:t>scan</a:t>
            </a:r>
            <a:r>
              <a:rPr lang="de-DE" dirty="0" smtClean="0"/>
              <a:t> / </a:t>
            </a:r>
            <a:r>
              <a:rPr dirty="0" smtClean="0"/>
              <a:t>S-Curves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 vertOverflow="overflow" horzOverflow="clip" vert="horz" wrap="square" lIns="91440" tIns="45720" rIns="91440" bIns="45720" numCol="1" spcCol="0" rtlCol="0" fromWordArt="0" anchor="ctr" anchorCtr="0" forceAA="0" compatLnSpc="0">
                <a:normAutofit/>
              </a:bodyPr>
              <a:lstStyle/>
              <a:p>
                <a:pPr marL="0" indent="0">
                  <a:buFont typeface="Arial"/>
                  <a:buNone/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sz="2800">
                              <a:latin typeface="Cambria Math"/>
                            </a:rPr>
                            <m:t>𝑂𝑐</m:t>
                          </m:r>
                          <m:sSub>
                            <m:sSubPr>
                              <m:ctrlPr>
                                <a:rPr sz="280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a:rPr sz="280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GB" sz="2800">
                                  <a:latin typeface="Cambria Math"/>
                                </a:rPr>
                                <m:t>𝑢𝑝𝑎𝑛𝑐𝑦</m:t>
                              </m:r>
                            </m:e>
                            <m:sub>
                              <m:r>
                                <a:rPr sz="2800">
                                  <a:latin typeface="Cambria Math"/>
                                </a:rPr>
                                <m:t>𝑝𝑖𝑥𝑒𝑙</m:t>
                              </m:r>
                            </m:sub>
                          </m:sSub>
                          <m:r>
                            <a:rPr sz="280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sz="280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sz="2800">
                                  <a:latin typeface="Cambria Math"/>
                                </a:rPr>
                                <m:t>𝑖𝑇</m:t>
                              </m:r>
                              <m:r>
                                <a:rPr lang="en-GB" sz="2800">
                                  <a:latin typeface="Cambria Math"/>
                                </a:rPr>
                                <m:t>𝑜</m:t>
                              </m:r>
                              <m:sSub>
                                <m:sSubPr>
                                  <m:ctrlPr>
                                    <a:rPr sz="280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sz="280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sz="2800">
                                      <a:latin typeface="Cambria Math"/>
                                    </a:rPr>
                                    <m:t>𝑝𝑖𝑥𝑒𝑙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sz="280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sz="280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sz="2800">
                                      <a:latin typeface="Cambria Math"/>
                                    </a:rPr>
                                    <m:t>𝑠h𝑢𝑡𝑡𝑒𝑟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AD1793-CA5D-A5B1-8C45-A0397EF44D8A}" type="datetime1">
              <a:rPr lang="en-US"/>
              <a:t>4/8/2022</a:t>
            </a:fld>
            <a:endParaRPr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47E9550-504B-A3D7-4EA3-79834E386A81}" type="slidenum">
              <a:rPr lang="en-US"/>
              <a:t>6</a:t>
            </a:fld>
            <a:endParaRPr lang="en-US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rcRect t="2859" b="3343"/>
          <a:stretch/>
        </p:blipFill>
        <p:spPr bwMode="auto">
          <a:xfrm>
            <a:off x="5124465" y="1577679"/>
            <a:ext cx="6815125" cy="47942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8198" y="365124"/>
            <a:ext cx="10515600" cy="1007788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 fontScale="90000"/>
          </a:bodyPr>
          <a:lstStyle/>
          <a:p>
            <a:pPr algn="ctr">
              <a:defRPr/>
            </a:pPr>
            <a:r>
              <a:rPr lang="en-GB"/>
              <a:t>Effects of Pixel differences</a:t>
            </a:r>
            <a:br>
              <a:rPr lang="en-GB"/>
            </a:br>
            <a:r>
              <a:rPr lang="en-US"/>
              <a:t>50% occupancy histogram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38198" y="1556844"/>
            <a:ext cx="10515600" cy="4620117"/>
          </a:xfrm>
        </p:spPr>
        <p:txBody>
          <a:bodyPr/>
          <a:lstStyle/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>
              <a:defRPr/>
            </a:pPr>
            <a:endParaRPr/>
          </a:p>
          <a:p>
            <a:pPr algn="l"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expected signal is small</a:t>
            </a:r>
            <a:endParaRPr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>
              <a:buFont typeface="Wingdings"/>
              <a:buChar char="Ø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global threshold need to be near noise floor</a:t>
            </a:r>
            <a:endParaRPr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buFont typeface="Wingdings"/>
              <a:buChar char="Ø"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narrower distribution allows for lower global threshold</a:t>
            </a:r>
            <a:endParaRPr sz="280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FF1BF1C-0A8F-DE5A-D6EC-AB2281B201E2}" type="datetime1">
              <a:rPr lang="en-US"/>
              <a:t>4/8/2022</a:t>
            </a:fld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CFAFD2-3E77-8D5F-C566-EFA2B51D7D09}" type="slidenum">
              <a:rPr lang="en-US"/>
              <a:t>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rcRect t="4464" b="4254"/>
          <a:stretch/>
        </p:blipFill>
        <p:spPr bwMode="auto">
          <a:xfrm>
            <a:off x="1020187" y="1408339"/>
            <a:ext cx="10151624" cy="30888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Equalisation reference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38198" y="1508124"/>
            <a:ext cx="10515600" cy="4861718"/>
          </a:xfrm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lvl="0">
              <a:defRPr/>
            </a:pPr>
            <a:r>
              <a:rPr lang="en-GB"/>
              <a:t>Noise Floor: </a:t>
            </a:r>
            <a:endParaRPr/>
          </a:p>
          <a:p>
            <a:pPr marL="0" lvl="0" indent="0">
              <a:buFont typeface="Arial"/>
              <a:buNone/>
              <a:defRPr/>
            </a:pPr>
            <a:r>
              <a:rPr lang="en-GB" sz="2400"/>
              <a:t>    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always present</a:t>
            </a:r>
            <a:endParaRPr lang="en-GB" sz="24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0" lvl="0" indent="0">
              <a:buFont typeface="Arial"/>
              <a:buNone/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     </a:t>
            </a:r>
            <a:r>
              <a:rPr lang="en-GB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assumed to be equal on whole Chip</a:t>
            </a:r>
            <a:endParaRPr sz="2400"/>
          </a:p>
          <a:p>
            <a:pPr lvl="1">
              <a:buFont typeface="Arial"/>
              <a:buChar char="–"/>
              <a:defRPr/>
            </a:pPr>
            <a:r>
              <a:rPr lang="en-GB"/>
              <a:t>dependant on temperature —&gt; might change during equalisation</a:t>
            </a:r>
            <a:endParaRPr/>
          </a:p>
          <a:p>
            <a:pPr lvl="1">
              <a:buFont typeface="Arial"/>
              <a:buChar char="–"/>
              <a:defRPr/>
            </a:pPr>
            <a:r>
              <a:rPr lang="en-GB"/>
              <a:t>readout will cause temperature change </a:t>
            </a:r>
            <a:endParaRPr/>
          </a:p>
          <a:p>
            <a:pPr lvl="0">
              <a:defRPr/>
            </a:pPr>
            <a:r>
              <a:rPr lang="en-GB"/>
              <a:t>Testpulses: </a:t>
            </a:r>
            <a:endParaRPr/>
          </a:p>
          <a:p>
            <a:pPr marL="457200" lvl="1" indent="0">
              <a:buFont typeface="Arial"/>
              <a:buNone/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standard feature of the Timepix</a:t>
            </a:r>
            <a:r>
              <a:rPr lang="en-GB" sz="2400"/>
              <a:t>3</a:t>
            </a:r>
            <a:endParaRPr sz="2400"/>
          </a:p>
          <a:p>
            <a:pPr marL="457200" lvl="1" indent="0">
              <a:buFont typeface="Arial"/>
              <a:buNone/>
              <a:defRPr/>
            </a:pPr>
            <a:r>
              <a:rPr lang="en-GB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amplitude can be changed —&gt; above thermal noise</a:t>
            </a:r>
            <a:endParaRPr sz="2400"/>
          </a:p>
          <a:p>
            <a:pPr lvl="1">
              <a:buFont typeface="Arial"/>
              <a:buChar char="–"/>
              <a:defRPr/>
            </a:pPr>
            <a:r>
              <a:rPr lang="en-GB"/>
              <a:t>actual amplitude will differ</a:t>
            </a:r>
            <a:endParaRPr/>
          </a:p>
          <a:p>
            <a:pPr lvl="1">
              <a:buFont typeface="Arial"/>
              <a:buChar char="–"/>
              <a:defRPr/>
            </a:pPr>
            <a:r>
              <a:rPr lang="en-GB"/>
              <a:t>only a part can be equalised at once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D7251BF-D6B8-4090-DE29-2A7A9A552E79}" type="slidenum">
              <a:rPr lang="en-US"/>
              <a:t>8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F26067E-6A1B-0CF5-8090-3754571F1BF6}" type="datetime1">
              <a:rPr lang="en-US"/>
              <a:t>4/8/2022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Equalisation procedure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marL="394023" indent="-394023">
              <a:buFont typeface="Arial"/>
              <a:buAutoNum type="arabicPeriod"/>
              <a:defRPr/>
            </a:pPr>
            <a:r>
              <a:rPr lang="en-GB"/>
              <a:t>Full </a:t>
            </a:r>
            <a:r>
              <a:rPr lang="en-US"/>
              <a:t>s</a:t>
            </a:r>
            <a:r>
              <a:rPr lang="en-GB"/>
              <a:t>can with </a:t>
            </a:r>
            <a:r>
              <a:rPr lang="en-GB" b="1"/>
              <a:t>minimum </a:t>
            </a:r>
            <a:r>
              <a:rPr lang="en-GB" b="0"/>
              <a:t>local</a:t>
            </a:r>
            <a:r>
              <a:rPr lang="en-GB"/>
              <a:t> threshold</a:t>
            </a:r>
            <a:endParaRPr/>
          </a:p>
          <a:p>
            <a:pPr marL="394023" indent="-394023">
              <a:buFont typeface="Arial"/>
              <a:buAutoNum type="arabicPeriod"/>
              <a:defRPr/>
            </a:pPr>
            <a:r>
              <a:rPr lang="en-GB"/>
              <a:t>Full </a:t>
            </a:r>
            <a:r>
              <a:rPr lang="en-US"/>
              <a:t>s</a:t>
            </a:r>
            <a:r>
              <a:rPr lang="en-GB"/>
              <a:t>can with </a:t>
            </a:r>
            <a:r>
              <a:rPr lang="en-GB" b="1"/>
              <a:t>maximum </a:t>
            </a:r>
            <a:r>
              <a:rPr lang="en-GB"/>
              <a:t>local threshold</a:t>
            </a:r>
            <a:endParaRPr/>
          </a:p>
          <a:p>
            <a:pPr marL="394023" indent="-394023">
              <a:buFont typeface="Arial"/>
              <a:buAutoNum type="arabicPeriod"/>
              <a:defRPr/>
            </a:pPr>
            <a:r>
              <a:rPr lang="en-GB"/>
              <a:t>Calculate mean of both distributions </a:t>
            </a:r>
            <a:endParaRPr/>
          </a:p>
          <a:p>
            <a:pPr marL="400050" lvl="1" indent="0" algn="ctr">
              <a:buFont typeface="Arial"/>
              <a:buNone/>
              <a:defRPr/>
            </a:pPr>
            <a:r>
              <a:rPr lang="en-GB" sz="2600"/>
              <a:t>midpoint = </a:t>
            </a:r>
            <a:r>
              <a:rPr lang="en-US" sz="2600"/>
              <a:t>target </a:t>
            </a:r>
            <a:r>
              <a:rPr lang="en-GB" sz="2600"/>
              <a:t>value</a:t>
            </a:r>
            <a:endParaRPr lang="en-GB"/>
          </a:p>
          <a:p>
            <a:pPr marL="327936" lvl="0" indent="-327936" algn="l">
              <a:buFont typeface="Arial"/>
              <a:buAutoNum type="arabicPeriod"/>
              <a:defRPr/>
            </a:pPr>
            <a:r>
              <a:rPr lang="en-GB"/>
              <a:t>Interpolate optimal </a:t>
            </a:r>
            <a:r>
              <a:rPr lang="en-US"/>
              <a:t>local threshold </a:t>
            </a:r>
            <a:r>
              <a:rPr lang="en-GB"/>
              <a:t>values</a:t>
            </a:r>
            <a:endParaRPr/>
          </a:p>
          <a:p>
            <a:pPr marL="349965" lvl="0" indent="-349965" algn="l">
              <a:buFont typeface="Arial"/>
              <a:buAutoNum type="arabicPeriod"/>
              <a:defRPr/>
            </a:pPr>
            <a:r>
              <a:rPr lang="en-GB"/>
              <a:t>Fine tuning for each Pixel</a:t>
            </a:r>
            <a:endParaRPr/>
          </a:p>
          <a:p>
            <a:pPr marL="349965" lvl="0" indent="-349965" algn="l">
              <a:buFont typeface="Arial"/>
              <a:buAutoNum type="arabicPeriod"/>
              <a:defRPr/>
            </a:pPr>
            <a:r>
              <a:rPr lang="en-GB"/>
              <a:t>Mask bad Pixels</a:t>
            </a:r>
            <a:endParaRPr/>
          </a:p>
          <a:p>
            <a:pPr marL="349965" lvl="0" indent="-349965" algn="l">
              <a:buFont typeface="Arial"/>
              <a:buAutoNum type="arabicPeriod"/>
              <a:defRPr/>
            </a:pPr>
            <a:r>
              <a:rPr lang="en-GB"/>
              <a:t>Measure final result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4E27851-7ECE-F3C2-1933-5892F155770C}" type="slidenum">
              <a:rPr lang="en-US"/>
              <a:t>9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63FCB41-2BD7-1F4A-D75A-2ECAACF65B2A}" type="datetime1">
              <a:rPr lang="en-US"/>
              <a:t>4/8/2022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6th SY-BI Students and R&amp;D Meeting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602</Words>
  <Application>Microsoft Office PowerPoint</Application>
  <DocSecurity>0</DocSecurity>
  <PresentationFormat>Breitbild</PresentationFormat>
  <Paragraphs>185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Arial</vt:lpstr>
      <vt:lpstr>Cambria Math</vt:lpstr>
      <vt:lpstr>Wingdings</vt:lpstr>
      <vt:lpstr>Office Theme</vt:lpstr>
      <vt:lpstr>Calibration for Timepix3 HPD’s in the PS-BGI BPMs</vt:lpstr>
      <vt:lpstr>Outline </vt:lpstr>
      <vt:lpstr>Timepix3 based PS-BGI  (Beam Gas Ionisation)</vt:lpstr>
      <vt:lpstr>Why is calibration necessary?</vt:lpstr>
      <vt:lpstr>Why is calibration necessary?</vt:lpstr>
      <vt:lpstr>Effects of Pixel differences  Full scan / S-Curves</vt:lpstr>
      <vt:lpstr>Effects of Pixel differences 50% occupancy histogram</vt:lpstr>
      <vt:lpstr>Equalisation reference</vt:lpstr>
      <vt:lpstr>Equalisation procedure</vt:lpstr>
      <vt:lpstr>Equalisation Procedure - Step 1: Full scan with minimum local threshold</vt:lpstr>
      <vt:lpstr>Equalisation Procedure - Step 2: Full scan with maximum local threshold</vt:lpstr>
      <vt:lpstr>Equalisation Procedure - Step 3: Calculate mean of minimum and maximum scan</vt:lpstr>
      <vt:lpstr>Equalisation Procedure - Step 3: Define equalisation target as midpoint</vt:lpstr>
      <vt:lpstr>Equalisation Procedure - Step 4: Interpolate optimal local Thresholds</vt:lpstr>
      <vt:lpstr>Equalisation Procedure - Step 5: Fine tuning for each Pixel</vt:lpstr>
      <vt:lpstr>Equalisation Procedure - Step 7: Measure final equalisation result</vt:lpstr>
      <vt:lpstr>Next Steps</vt:lpstr>
      <vt:lpstr>Next Steps</vt:lpstr>
      <vt:lpstr>PowerPoint-Präsentation</vt:lpstr>
      <vt:lpstr>Effects of Pixel differences</vt:lpstr>
      <vt:lpstr>Occupancy</vt:lpstr>
      <vt:lpstr>Timepix3 based PS-BGI</vt:lpstr>
      <vt:lpstr>Testpulses - Power considerations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for Timepix3 HPD’s in the PS-BGI BPMs</dc:title>
  <dc:subject/>
  <dc:creator>Leonard Thiele</dc:creator>
  <cp:keywords/>
  <dc:description/>
  <cp:lastModifiedBy>fuckingretard</cp:lastModifiedBy>
  <cp:revision>21</cp:revision>
  <dcterms:created xsi:type="dcterms:W3CDTF">2012-12-03T06:56:55Z</dcterms:created>
  <dcterms:modified xsi:type="dcterms:W3CDTF">2022-04-08T13:29:22Z</dcterms:modified>
  <cp:category/>
  <dc:identifier/>
  <cp:contentStatus/>
  <dc:language/>
  <cp:version/>
</cp:coreProperties>
</file>