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379" r:id="rId4"/>
    <p:sldId id="419" r:id="rId5"/>
    <p:sldId id="418" r:id="rId6"/>
    <p:sldId id="385" r:id="rId7"/>
    <p:sldId id="386" r:id="rId8"/>
    <p:sldId id="387" r:id="rId9"/>
    <p:sldId id="407" r:id="rId10"/>
    <p:sldId id="326" r:id="rId11"/>
    <p:sldId id="380" r:id="rId12"/>
    <p:sldId id="381" r:id="rId13"/>
    <p:sldId id="383" r:id="rId14"/>
    <p:sldId id="382" r:id="rId15"/>
    <p:sldId id="384" r:id="rId16"/>
    <p:sldId id="327" r:id="rId17"/>
    <p:sldId id="398" r:id="rId18"/>
    <p:sldId id="271" r:id="rId19"/>
    <p:sldId id="332" r:id="rId20"/>
    <p:sldId id="401" r:id="rId21"/>
    <p:sldId id="305" r:id="rId22"/>
    <p:sldId id="274" r:id="rId23"/>
    <p:sldId id="405" r:id="rId24"/>
    <p:sldId id="406" r:id="rId25"/>
    <p:sldId id="340" r:id="rId26"/>
    <p:sldId id="417" r:id="rId27"/>
    <p:sldId id="410" r:id="rId28"/>
    <p:sldId id="411" r:id="rId29"/>
    <p:sldId id="307" r:id="rId30"/>
    <p:sldId id="399" r:id="rId31"/>
    <p:sldId id="408" r:id="rId32"/>
    <p:sldId id="277" r:id="rId33"/>
    <p:sldId id="351" r:id="rId34"/>
    <p:sldId id="350" r:id="rId35"/>
    <p:sldId id="402" r:id="rId36"/>
    <p:sldId id="404" r:id="rId37"/>
    <p:sldId id="409" r:id="rId38"/>
    <p:sldId id="309" r:id="rId39"/>
    <p:sldId id="359" r:id="rId40"/>
    <p:sldId id="360" r:id="rId41"/>
    <p:sldId id="361" r:id="rId42"/>
    <p:sldId id="362" r:id="rId43"/>
    <p:sldId id="363" r:id="rId44"/>
    <p:sldId id="373" r:id="rId45"/>
    <p:sldId id="374" r:id="rId46"/>
    <p:sldId id="368" r:id="rId47"/>
    <p:sldId id="412" r:id="rId48"/>
    <p:sldId id="413" r:id="rId49"/>
    <p:sldId id="377" r:id="rId50"/>
    <p:sldId id="415" r:id="rId51"/>
    <p:sldId id="414" r:id="rId52"/>
    <p:sldId id="416" r:id="rId53"/>
    <p:sldId id="376" r:id="rId54"/>
    <p:sldId id="330" r:id="rId55"/>
    <p:sldId id="388" r:id="rId56"/>
    <p:sldId id="389" r:id="rId57"/>
    <p:sldId id="390" r:id="rId58"/>
    <p:sldId id="391" r:id="rId59"/>
    <p:sldId id="392" r:id="rId60"/>
    <p:sldId id="393" r:id="rId61"/>
    <p:sldId id="394" r:id="rId62"/>
    <p:sldId id="395" r:id="rId6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14" y="6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95920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9063" y="6381070"/>
            <a:ext cx="401410" cy="40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2888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9063" y="6381070"/>
            <a:ext cx="401410" cy="40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1094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9063" y="6381070"/>
            <a:ext cx="401410" cy="40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656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9063" y="6381070"/>
            <a:ext cx="401410" cy="40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68462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9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9063" y="6381070"/>
            <a:ext cx="401410" cy="40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482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microsoft.com/office/2007/relationships/hdphoto" Target="../media/hdphoto1.wdp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9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9063" y="6381070"/>
            <a:ext cx="401410" cy="40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606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4" r:id="rId2"/>
    <p:sldLayoutId id="2147483665" r:id="rId3"/>
    <p:sldLayoutId id="2147483678" r:id="rId4"/>
    <p:sldLayoutId id="2147483679" r:id="rId5"/>
    <p:sldLayoutId id="2147483680" r:id="rId6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4.png"/><Relationship Id="rId7" Type="http://schemas.openxmlformats.org/officeDocument/2006/relationships/image" Target="../media/image2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5.png"/><Relationship Id="rId9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4.png"/><Relationship Id="rId7" Type="http://schemas.openxmlformats.org/officeDocument/2006/relationships/image" Target="../media/image23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11" Type="http://schemas.openxmlformats.org/officeDocument/2006/relationships/image" Target="../media/image12.png"/><Relationship Id="rId5" Type="http://schemas.openxmlformats.org/officeDocument/2006/relationships/image" Target="../media/image22.png"/><Relationship Id="rId10" Type="http://schemas.openxmlformats.org/officeDocument/2006/relationships/image" Target="../media/image25.png"/><Relationship Id="rId4" Type="http://schemas.openxmlformats.org/officeDocument/2006/relationships/image" Target="../media/image15.png"/><Relationship Id="rId9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30.png"/><Relationship Id="rId3" Type="http://schemas.openxmlformats.org/officeDocument/2006/relationships/image" Target="../media/image14.png"/><Relationship Id="rId7" Type="http://schemas.openxmlformats.org/officeDocument/2006/relationships/image" Target="../media/image26.png"/><Relationship Id="rId12" Type="http://schemas.openxmlformats.org/officeDocument/2006/relationships/image" Target="../media/image2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15.png"/><Relationship Id="rId9" Type="http://schemas.openxmlformats.org/officeDocument/2006/relationships/image" Target="../media/image24.png"/><Relationship Id="rId1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11.png"/><Relationship Id="rId3" Type="http://schemas.openxmlformats.org/officeDocument/2006/relationships/image" Target="../media/image14.png"/><Relationship Id="rId7" Type="http://schemas.openxmlformats.org/officeDocument/2006/relationships/image" Target="../media/image26.png"/><Relationship Id="rId12" Type="http://schemas.openxmlformats.org/officeDocument/2006/relationships/image" Target="../media/image2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9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31.png"/><Relationship Id="rId4" Type="http://schemas.openxmlformats.org/officeDocument/2006/relationships/image" Target="../media/image15.png"/><Relationship Id="rId9" Type="http://schemas.openxmlformats.org/officeDocument/2006/relationships/image" Target="../media/image24.png"/><Relationship Id="rId1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gif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7" Type="http://schemas.openxmlformats.org/officeDocument/2006/relationships/image" Target="../media/image51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4.png"/><Relationship Id="rId5" Type="http://schemas.openxmlformats.org/officeDocument/2006/relationships/image" Target="../media/image50.png"/><Relationship Id="rId4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2.pn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0.png"/><Relationship Id="rId5" Type="http://schemas.openxmlformats.org/officeDocument/2006/relationships/image" Target="../media/image55.png"/><Relationship Id="rId4" Type="http://schemas.openxmlformats.org/officeDocument/2006/relationships/image" Target="../media/image5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9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2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0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0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5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2.png"/><Relationship Id="rId4" Type="http://schemas.openxmlformats.org/officeDocument/2006/relationships/image" Target="../media/image81.jpe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2.png"/><Relationship Id="rId5" Type="http://schemas.openxmlformats.org/officeDocument/2006/relationships/image" Target="../media/image81.jpeg"/><Relationship Id="rId4" Type="http://schemas.openxmlformats.org/officeDocument/2006/relationships/image" Target="../media/image84.jpe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5" Type="http://schemas.microsoft.com/office/2007/relationships/hdphoto" Target="../media/hdphoto2.wdp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5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5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5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5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5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5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2" Type="http://schemas.openxmlformats.org/officeDocument/2006/relationships/image" Target="../media/image96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9.png"/><Relationship Id="rId4" Type="http://schemas.openxmlformats.org/officeDocument/2006/relationships/image" Target="../media/image98.png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Thermal </a:t>
            </a:r>
            <a:r>
              <a:rPr lang="en-US" sz="4000" dirty="0" smtClean="0"/>
              <a:t>Modeling of SEM grids and Wire Scanners </a:t>
            </a:r>
            <a:br>
              <a:rPr lang="en-US" sz="4000" dirty="0" smtClean="0"/>
            </a:b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3200" dirty="0" smtClean="0"/>
              <a:t>Beam Power </a:t>
            </a:r>
            <a:r>
              <a:rPr lang="en-US" sz="3200" dirty="0" smtClean="0"/>
              <a:t>Limitations at LINAC4.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GB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/>
              <a:t>Student and R&amp;D Meeting</a:t>
            </a:r>
            <a:r>
              <a:rPr lang="en-US" dirty="0"/>
              <a:t> </a:t>
            </a:r>
            <a:endParaRPr lang="en-US" dirty="0" smtClean="0"/>
          </a:p>
          <a:p>
            <a:r>
              <a:rPr lang="en-US" dirty="0" smtClean="0"/>
              <a:t>A. Navarro, F. Roncarolo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8 April 2022</a:t>
            </a:r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A. Navarro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| Thermal Modeling</a:t>
            </a:r>
            <a:r>
              <a:rPr kumimoji="0" lang="en-US" sz="1200" b="0" i="0" u="none" strike="noStrike" kern="1200" cap="none" spc="0" normalizeH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and Beam Power Limits.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19063" y="6381070"/>
            <a:ext cx="401410" cy="401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100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Simulations: Thermal Model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2622068" y="1688849"/>
                <a:ext cx="561480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𝐶𝑜𝑛𝑑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𝑆𝑢𝑏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𝐶𝑜𝑛𝑣</m:t>
                          </m:r>
                        </m:sub>
                      </m:sSub>
                    </m:oMath>
                  </m:oMathPara>
                </a14:m>
                <a:endParaRPr lang="en-GB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2068" y="1688849"/>
                <a:ext cx="5614807" cy="276999"/>
              </a:xfrm>
              <a:prstGeom prst="rect">
                <a:avLst/>
              </a:prstGeom>
              <a:blipFill>
                <a:blip r:embed="rId2"/>
                <a:stretch>
                  <a:fillRect l="-326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9352139" y="294647"/>
                <a:ext cx="2958688" cy="12926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𝐻𝑡</m:t>
                        </m:r>
                      </m:sub>
                    </m:sSub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: Beam Heating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𝑅𝑑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 Radiative Cooling.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𝐶𝑜𝑛𝑑</m:t>
                        </m:r>
                      </m:sub>
                    </m:sSub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: Conduction Cooling.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 Thermionic Cooling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𝑆𝑢𝑏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Sublimation Cooling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𝐶𝑜𝑛𝑣</m:t>
                        </m:r>
                      </m:sub>
                    </m:sSub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: Convection Cooling.</a:t>
                </a: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2139" y="294647"/>
                <a:ext cx="2958688" cy="1292662"/>
              </a:xfrm>
              <a:prstGeom prst="rect">
                <a:avLst/>
              </a:prstGeom>
              <a:blipFill>
                <a:blip r:embed="rId3"/>
                <a:stretch>
                  <a:fillRect l="-2062" t="-4245" b="-75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9213254" y="115747"/>
            <a:ext cx="2570760" cy="1597873"/>
          </a:xfrm>
          <a:prstGeom prst="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700088" y="1310643"/>
            <a:ext cx="767243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Discretized temperature variation during beam pulse. </a:t>
            </a:r>
            <a:endParaRPr lang="en-GB" sz="1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076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Simulations: Thermal Model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700088" y="2188405"/>
                <a:ext cx="826432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accent2"/>
                    </a:solidFill>
                  </a:rPr>
                  <a:t>Beam Heating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𝐻𝑡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accent2"/>
                    </a:solidFill>
                  </a:rPr>
                  <a:t>): </a:t>
                </a:r>
                <a:r>
                  <a:rPr lang="en-US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Due to direct interaction with the particle beam.</a:t>
                </a:r>
                <a:endParaRPr lang="en-GB" sz="1600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088" y="2188405"/>
                <a:ext cx="8264324" cy="246221"/>
              </a:xfrm>
              <a:prstGeom prst="rect">
                <a:avLst/>
              </a:prstGeom>
              <a:blipFill>
                <a:blip r:embed="rId2"/>
                <a:stretch>
                  <a:fillRect l="-1401" t="-27500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3037228" y="2450758"/>
                <a:ext cx="1885581" cy="6284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𝐻𝑡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n-GB" sz="16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7228" y="2450758"/>
                <a:ext cx="1885581" cy="62844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6096000" y="2524386"/>
                <a:ext cx="279198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sz="140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:  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Energy deposition.</a:t>
                </a:r>
                <a:endParaRPr lang="en-GB" sz="1400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      : Number of incident particles</a:t>
                </a: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524386"/>
                <a:ext cx="2791983" cy="430887"/>
              </a:xfrm>
              <a:prstGeom prst="rect">
                <a:avLst/>
              </a:prstGeom>
              <a:blipFill>
                <a:blip r:embed="rId4"/>
                <a:stretch>
                  <a:fillRect l="-5459" t="-76056" r="-3493" b="-718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2622068" y="1688849"/>
                <a:ext cx="561480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𝐶𝑜𝑛𝑑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𝑆𝑢𝑏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𝐶𝑜𝑛𝑣</m:t>
                          </m:r>
                        </m:sub>
                      </m:sSub>
                    </m:oMath>
                  </m:oMathPara>
                </a14:m>
                <a:endParaRPr lang="en-GB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2068" y="1688849"/>
                <a:ext cx="5614807" cy="276999"/>
              </a:xfrm>
              <a:prstGeom prst="rect">
                <a:avLst/>
              </a:prstGeom>
              <a:blipFill>
                <a:blip r:embed="rId5"/>
                <a:stretch>
                  <a:fillRect l="-326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9352139" y="294647"/>
                <a:ext cx="2958688" cy="12926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𝐻𝑡</m:t>
                        </m:r>
                      </m:sub>
                    </m:sSub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: Beam Heating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𝑅𝑑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 Radiative Cooling.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𝐶𝑜𝑛𝑑</m:t>
                        </m:r>
                      </m:sub>
                    </m:sSub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: Conduction Cooling.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 Thermionic Cooling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𝑆𝑢𝑏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Sublimation Cooling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𝐶𝑜𝑛𝑣</m:t>
                        </m:r>
                      </m:sub>
                    </m:sSub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: Convection Cooling.</a:t>
                </a: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2139" y="294647"/>
                <a:ext cx="2958688" cy="1292662"/>
              </a:xfrm>
              <a:prstGeom prst="rect">
                <a:avLst/>
              </a:prstGeom>
              <a:blipFill>
                <a:blip r:embed="rId6"/>
                <a:stretch>
                  <a:fillRect l="-2062" t="-4245" b="-75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9213254" y="115747"/>
            <a:ext cx="2570760" cy="1597873"/>
          </a:xfrm>
          <a:prstGeom prst="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700088" y="1310643"/>
            <a:ext cx="767243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Discretized temperature variation during beam pulse. </a:t>
            </a:r>
            <a:endParaRPr lang="en-GB" sz="1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410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Simulations: Thermal Model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700088" y="2188405"/>
                <a:ext cx="826432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Beam Heating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𝐻𝑡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): Due to direct interaction with the particle beam.</a:t>
                </a:r>
                <a:endParaRPr lang="en-GB" sz="1600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088" y="2188405"/>
                <a:ext cx="8264324" cy="246221"/>
              </a:xfrm>
              <a:prstGeom prst="rect">
                <a:avLst/>
              </a:prstGeom>
              <a:blipFill>
                <a:blip r:embed="rId2"/>
                <a:stretch>
                  <a:fillRect l="-1401" t="-27500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3037228" y="2450758"/>
                <a:ext cx="1885581" cy="6284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𝐻𝑡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n-GB" sz="16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7228" y="2450758"/>
                <a:ext cx="1885581" cy="62844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6096000" y="2524386"/>
                <a:ext cx="279198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sz="140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:  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Energy deposition.</a:t>
                </a:r>
                <a:endParaRPr lang="en-GB" sz="1400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      : Number of incident particles</a:t>
                </a: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524386"/>
                <a:ext cx="2791983" cy="430887"/>
              </a:xfrm>
              <a:prstGeom prst="rect">
                <a:avLst/>
              </a:prstGeom>
              <a:blipFill>
                <a:blip r:embed="rId4"/>
                <a:stretch>
                  <a:fillRect l="-5459" t="-76056" r="-3493" b="-718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700088" y="3137651"/>
                <a:ext cx="9832874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accent2"/>
                    </a:solidFill>
                  </a:rPr>
                  <a:t>Radiative Cooling(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𝑅𝑑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accent2"/>
                    </a:solidFill>
                  </a:rPr>
                  <a:t>): </a:t>
                </a:r>
                <a:r>
                  <a:rPr lang="en-US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black body radiation is the dominant effect and it is described by Stephan Boltzmann’s law. </a:t>
                </a:r>
                <a:endParaRPr lang="en-GB" sz="1600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088" y="3137651"/>
                <a:ext cx="9832874" cy="492443"/>
              </a:xfrm>
              <a:prstGeom prst="rect">
                <a:avLst/>
              </a:prstGeom>
              <a:blipFill>
                <a:blip r:embed="rId5"/>
                <a:stretch>
                  <a:fillRect l="-1178" t="-13750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2740658" y="3509818"/>
                <a:ext cx="2751459" cy="6578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𝑅𝑑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𝑆𝐵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16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0658" y="3509818"/>
                <a:ext cx="2751459" cy="6578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6032233" y="3715914"/>
                <a:ext cx="1243930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GB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d>
                      <m:d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 Emissivity</a:t>
                </a: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2233" y="3715914"/>
                <a:ext cx="1243930" cy="215444"/>
              </a:xfrm>
              <a:prstGeom prst="rect">
                <a:avLst/>
              </a:prstGeom>
              <a:blipFill>
                <a:blip r:embed="rId7"/>
                <a:stretch>
                  <a:fillRect l="-3922" t="-28571" r="-7353" b="-5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2622068" y="1688849"/>
                <a:ext cx="561480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𝐶𝑜𝑛𝑑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𝑆𝑢𝑏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𝐶𝑜𝑛𝑣</m:t>
                          </m:r>
                        </m:sub>
                      </m:sSub>
                    </m:oMath>
                  </m:oMathPara>
                </a14:m>
                <a:endParaRPr lang="en-GB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2068" y="1688849"/>
                <a:ext cx="5614807" cy="276999"/>
              </a:xfrm>
              <a:prstGeom prst="rect">
                <a:avLst/>
              </a:prstGeom>
              <a:blipFill>
                <a:blip r:embed="rId8"/>
                <a:stretch>
                  <a:fillRect l="-326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9352139" y="294647"/>
                <a:ext cx="2958688" cy="12926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𝐻𝑡</m:t>
                        </m:r>
                      </m:sub>
                    </m:sSub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: Beam Heating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𝑅𝑑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 Radiative Cooling.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𝐶𝑜𝑛𝑑</m:t>
                        </m:r>
                      </m:sub>
                    </m:sSub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: Conduction Cooling.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 Thermionic Cooling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𝑆𝑢𝑏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Sublimation Cooling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𝐶𝑜𝑛𝑣</m:t>
                        </m:r>
                      </m:sub>
                    </m:sSub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: Convection Cooling.</a:t>
                </a: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2139" y="294647"/>
                <a:ext cx="2958688" cy="1292662"/>
              </a:xfrm>
              <a:prstGeom prst="rect">
                <a:avLst/>
              </a:prstGeom>
              <a:blipFill>
                <a:blip r:embed="rId9"/>
                <a:stretch>
                  <a:fillRect l="-2062" t="-4245" b="-75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9213254" y="115747"/>
            <a:ext cx="2570760" cy="1597873"/>
          </a:xfrm>
          <a:prstGeom prst="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700088" y="1310643"/>
            <a:ext cx="767243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Discretized temperature variation during beam pulse. </a:t>
            </a:r>
            <a:endParaRPr lang="en-GB" sz="1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083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Simulations: Thermal Model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700088" y="2188405"/>
                <a:ext cx="826432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Beam Heating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𝐻𝑡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): Due to direct interaction with the particle beam.</a:t>
                </a:r>
                <a:endParaRPr lang="en-GB" sz="1600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088" y="2188405"/>
                <a:ext cx="8264324" cy="246221"/>
              </a:xfrm>
              <a:prstGeom prst="rect">
                <a:avLst/>
              </a:prstGeom>
              <a:blipFill>
                <a:blip r:embed="rId2"/>
                <a:stretch>
                  <a:fillRect l="-1401" t="-27500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3037228" y="2450758"/>
                <a:ext cx="1885581" cy="6284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𝐻𝑡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n-GB" sz="16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7228" y="2450758"/>
                <a:ext cx="1885581" cy="62844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6096000" y="2524386"/>
                <a:ext cx="279198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sz="140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:  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Energy deposition.</a:t>
                </a:r>
                <a:endParaRPr lang="en-GB" sz="1400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      : Number of incident particles</a:t>
                </a: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524386"/>
                <a:ext cx="2791983" cy="430887"/>
              </a:xfrm>
              <a:prstGeom prst="rect">
                <a:avLst/>
              </a:prstGeom>
              <a:blipFill>
                <a:blip r:embed="rId4"/>
                <a:stretch>
                  <a:fillRect l="-5459" t="-76056" r="-3493" b="-718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700088" y="3137651"/>
                <a:ext cx="9832874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Radiative Cooling(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𝑅𝑑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): black body radiation is the dominant effect and it is described by Stephan Boltzmann’s law. </a:t>
                </a:r>
                <a:endParaRPr lang="en-GB" sz="1600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088" y="3137651"/>
                <a:ext cx="9832874" cy="492443"/>
              </a:xfrm>
              <a:prstGeom prst="rect">
                <a:avLst/>
              </a:prstGeom>
              <a:blipFill>
                <a:blip r:embed="rId5"/>
                <a:stretch>
                  <a:fillRect l="-1178" t="-13750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2740658" y="3509818"/>
                <a:ext cx="2751459" cy="6578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𝑅𝑑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𝑆𝐵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16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0658" y="3509818"/>
                <a:ext cx="2751459" cy="6578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700088" y="4266538"/>
                <a:ext cx="9832874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accent2"/>
                    </a:solidFill>
                  </a:rPr>
                  <a:t>Conduction Cooling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𝐶𝑜𝑛𝑑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accent2"/>
                    </a:solidFill>
                  </a:rPr>
                  <a:t>): </a:t>
                </a:r>
                <a:r>
                  <a:rPr lang="en-GB" sz="1600" b="0" i="0" dirty="0" smtClean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the heat flow is within and through the body itself. </a:t>
                </a:r>
                <a:r>
                  <a:rPr lang="en-US" sz="1600" dirty="0" smtClean="0">
                    <a:solidFill>
                      <a:srgbClr val="202122"/>
                    </a:solidFill>
                    <a:latin typeface="Arial" panose="020B0604020202020204" pitchFamily="34" charset="0"/>
                  </a:rPr>
                  <a:t>Shifts from a warm place to a cold place. </a:t>
                </a:r>
                <a:endParaRPr lang="en-GB" sz="1600" dirty="0" smtClean="0"/>
              </a:p>
              <a:p>
                <a:endParaRPr lang="en-GB" sz="1600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088" y="4266538"/>
                <a:ext cx="9832874" cy="738664"/>
              </a:xfrm>
              <a:prstGeom prst="rect">
                <a:avLst/>
              </a:prstGeom>
              <a:blipFill>
                <a:blip r:embed="rId7"/>
                <a:stretch>
                  <a:fillRect l="-1178" t="-9091" r="-4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6032233" y="3715914"/>
                <a:ext cx="1243930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GB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d>
                      <m:d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 Emissivity</a:t>
                </a: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2233" y="3715914"/>
                <a:ext cx="1243930" cy="215444"/>
              </a:xfrm>
              <a:prstGeom prst="rect">
                <a:avLst/>
              </a:prstGeom>
              <a:blipFill>
                <a:blip r:embed="rId8"/>
                <a:stretch>
                  <a:fillRect l="-3922" t="-28571" r="-7353" b="-5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/>
              <p:cNvSpPr/>
              <p:nvPr/>
            </p:nvSpPr>
            <p:spPr>
              <a:xfrm>
                <a:off x="3831670" y="4626226"/>
                <a:ext cx="1199239" cy="5605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a:rPr lang="en-US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GB" sz="16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1670" y="4626226"/>
                <a:ext cx="1199239" cy="56053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2622068" y="1688849"/>
                <a:ext cx="561480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𝐶𝑜𝑛𝑑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𝑆𝑢𝑏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𝐶𝑜𝑛𝑣</m:t>
                          </m:r>
                        </m:sub>
                      </m:sSub>
                    </m:oMath>
                  </m:oMathPara>
                </a14:m>
                <a:endParaRPr lang="en-GB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2068" y="1688849"/>
                <a:ext cx="5614807" cy="276999"/>
              </a:xfrm>
              <a:prstGeom prst="rect">
                <a:avLst/>
              </a:prstGeom>
              <a:blipFill>
                <a:blip r:embed="rId10"/>
                <a:stretch>
                  <a:fillRect l="-326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9352139" y="294647"/>
                <a:ext cx="2958688" cy="12926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𝐻𝑡</m:t>
                        </m:r>
                      </m:sub>
                    </m:sSub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: Beam Heating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𝑅𝑑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 Radiative Cooling.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𝐶𝑜𝑛𝑑</m:t>
                        </m:r>
                      </m:sub>
                    </m:sSub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: Conduction Cooling.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 Thermionic Cooling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𝑆𝑢𝑏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Sublimation Cooling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𝐶𝑜𝑛𝑣</m:t>
                        </m:r>
                      </m:sub>
                    </m:sSub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: Convection Cooling.</a:t>
                </a: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2139" y="294647"/>
                <a:ext cx="2958688" cy="1292662"/>
              </a:xfrm>
              <a:prstGeom prst="rect">
                <a:avLst/>
              </a:prstGeom>
              <a:blipFill>
                <a:blip r:embed="rId11"/>
                <a:stretch>
                  <a:fillRect l="-2062" t="-4245" b="-75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9213254" y="115747"/>
            <a:ext cx="2570760" cy="1597873"/>
          </a:xfrm>
          <a:prstGeom prst="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700088" y="1310643"/>
            <a:ext cx="767243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Discretized temperature variation during beam pulse. </a:t>
            </a:r>
            <a:endParaRPr lang="en-GB" sz="1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9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Simulations: Thermal Model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700088" y="2188405"/>
                <a:ext cx="826432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Beam Heating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𝐻𝑡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): Due to direct interaction with the particle beam.</a:t>
                </a:r>
                <a:endParaRPr lang="en-GB" sz="1600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088" y="2188405"/>
                <a:ext cx="8264324" cy="246221"/>
              </a:xfrm>
              <a:prstGeom prst="rect">
                <a:avLst/>
              </a:prstGeom>
              <a:blipFill>
                <a:blip r:embed="rId2"/>
                <a:stretch>
                  <a:fillRect l="-1401" t="-27500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3037228" y="2450758"/>
                <a:ext cx="1885581" cy="6284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𝐻𝑡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n-GB" sz="16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7228" y="2450758"/>
                <a:ext cx="1885581" cy="62844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6096000" y="2524386"/>
                <a:ext cx="279198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sz="140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:  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Energy deposition.</a:t>
                </a:r>
                <a:endParaRPr lang="en-GB" sz="1400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      : Number of incident particles</a:t>
                </a: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524386"/>
                <a:ext cx="2791983" cy="430887"/>
              </a:xfrm>
              <a:prstGeom prst="rect">
                <a:avLst/>
              </a:prstGeom>
              <a:blipFill>
                <a:blip r:embed="rId4"/>
                <a:stretch>
                  <a:fillRect l="-5459" t="-76056" r="-3493" b="-718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700088" y="3137651"/>
                <a:ext cx="9832874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Radiative Cooling(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𝑅𝑑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): black body radiation is the dominant effect and it is described by Stephan Boltzmann’s law. </a:t>
                </a:r>
                <a:endParaRPr lang="en-GB" sz="1600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088" y="3137651"/>
                <a:ext cx="9832874" cy="492443"/>
              </a:xfrm>
              <a:prstGeom prst="rect">
                <a:avLst/>
              </a:prstGeom>
              <a:blipFill>
                <a:blip r:embed="rId5"/>
                <a:stretch>
                  <a:fillRect l="-1178" t="-13750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2740658" y="3509818"/>
                <a:ext cx="2751459" cy="6578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𝑅𝑑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𝑆𝐵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16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0658" y="3509818"/>
                <a:ext cx="2751459" cy="6578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700088" y="4266538"/>
                <a:ext cx="9832874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Conduction Cooling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𝐶𝑜𝑛𝑑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): </a:t>
                </a:r>
                <a:r>
                  <a:rPr lang="en-GB" sz="1600" b="0" i="0" dirty="0" smtClean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the heat flow is within and through the body itself. </a:t>
                </a:r>
                <a:r>
                  <a:rPr lang="en-US" sz="1600" dirty="0" smtClean="0">
                    <a:solidFill>
                      <a:srgbClr val="202122"/>
                    </a:solidFill>
                    <a:latin typeface="Arial" panose="020B0604020202020204" pitchFamily="34" charset="0"/>
                  </a:rPr>
                  <a:t>Shifts from a warm place to a cold place. </a:t>
                </a:r>
                <a:endParaRPr lang="en-GB" sz="1600" dirty="0" smtClean="0"/>
              </a:p>
              <a:p>
                <a:endParaRPr lang="en-GB" sz="1600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088" y="4266538"/>
                <a:ext cx="9832874" cy="738664"/>
              </a:xfrm>
              <a:prstGeom prst="rect">
                <a:avLst/>
              </a:prstGeom>
              <a:blipFill>
                <a:blip r:embed="rId7"/>
                <a:stretch>
                  <a:fillRect l="-1178" t="-9091" r="-4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6032233" y="3715914"/>
                <a:ext cx="1243930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GB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d>
                      <m:d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 Emissivity</a:t>
                </a: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2233" y="3715914"/>
                <a:ext cx="1243930" cy="215444"/>
              </a:xfrm>
              <a:prstGeom prst="rect">
                <a:avLst/>
              </a:prstGeom>
              <a:blipFill>
                <a:blip r:embed="rId8"/>
                <a:stretch>
                  <a:fillRect l="-3922" t="-28571" r="-7353" b="-5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/>
              <p:cNvSpPr/>
              <p:nvPr/>
            </p:nvSpPr>
            <p:spPr>
              <a:xfrm>
                <a:off x="3831670" y="4626226"/>
                <a:ext cx="1199239" cy="5605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a:rPr lang="en-US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GB" sz="16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1670" y="4626226"/>
                <a:ext cx="1199239" cy="56053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700088" y="5318514"/>
                <a:ext cx="9832874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accent2"/>
                    </a:solidFill>
                  </a:rPr>
                  <a:t>Thermionic Cooling </a:t>
                </a:r>
                <a:r>
                  <a:rPr lang="en-US" sz="1600" dirty="0" smtClean="0">
                    <a:solidFill>
                      <a:schemeClr val="accent2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accent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𝑡h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chemeClr val="accent2"/>
                    </a:solidFill>
                  </a:rPr>
                  <a:t>): </a:t>
                </a:r>
                <a:r>
                  <a:rPr lang="en-GB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Electrons emitted due to thermal excitation.  </a:t>
                </a:r>
              </a:p>
              <a:p>
                <a:endParaRPr lang="en-GB" sz="1600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088" y="5318514"/>
                <a:ext cx="9832874" cy="492443"/>
              </a:xfrm>
              <a:prstGeom prst="rect">
                <a:avLst/>
              </a:prstGeom>
              <a:blipFill>
                <a:blip r:embed="rId10"/>
                <a:stretch>
                  <a:fillRect l="-1178" t="-123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3252095" y="5635867"/>
                <a:ext cx="2014333" cy="5532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sSup>
                        <m:sSupPr>
                          <m:ctrlP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unc>
                        <m:funcPr>
                          <m:ctrlP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𝐾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sz="1600" dirty="0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2095" y="5635867"/>
                <a:ext cx="2014333" cy="553228"/>
              </a:xfrm>
              <a:prstGeom prst="rect">
                <a:avLst/>
              </a:prstGeom>
              <a:blipFill>
                <a:blip r:embed="rId11"/>
                <a:stretch>
                  <a:fillRect b="-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6032233" y="5661130"/>
                <a:ext cx="2204642" cy="5027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𝑇h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f>
                        <m:fPr>
                          <m:ctrlP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𝑡h</m:t>
                              </m:r>
                            </m:sub>
                          </m:sSub>
                        </m:num>
                        <m:den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𝐶𝑝</m:t>
                          </m:r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1600" dirty="0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2233" y="5661130"/>
                <a:ext cx="2204642" cy="50270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2622068" y="1688849"/>
                <a:ext cx="561480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𝐶𝑜𝑛𝑑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𝑆𝑢𝑏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𝐶𝑜𝑛𝑣</m:t>
                          </m:r>
                        </m:sub>
                      </m:sSub>
                    </m:oMath>
                  </m:oMathPara>
                </a14:m>
                <a:endParaRPr lang="en-GB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2068" y="1688849"/>
                <a:ext cx="5614807" cy="276999"/>
              </a:xfrm>
              <a:prstGeom prst="rect">
                <a:avLst/>
              </a:prstGeom>
              <a:blipFill>
                <a:blip r:embed="rId13"/>
                <a:stretch>
                  <a:fillRect l="-326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9352139" y="294647"/>
                <a:ext cx="2958688" cy="12926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𝐻𝑡</m:t>
                        </m:r>
                      </m:sub>
                    </m:sSub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: Beam Heating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𝑅𝑑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 Radiative Cooling.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𝐶𝑜𝑛𝑑</m:t>
                        </m:r>
                      </m:sub>
                    </m:sSub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: Conduction Cooling.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 Thermionic Cooling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𝑆𝑢𝑏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Sublimation Cooling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𝐶𝑜𝑛𝑣</m:t>
                        </m:r>
                      </m:sub>
                    </m:sSub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: Convection Cooling.</a:t>
                </a: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2139" y="294647"/>
                <a:ext cx="2958688" cy="1292662"/>
              </a:xfrm>
              <a:prstGeom prst="rect">
                <a:avLst/>
              </a:prstGeom>
              <a:blipFill>
                <a:blip r:embed="rId14"/>
                <a:stretch>
                  <a:fillRect l="-2062" t="-4245" b="-75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9213254" y="115747"/>
            <a:ext cx="2570760" cy="1597873"/>
          </a:xfrm>
          <a:prstGeom prst="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700088" y="1310643"/>
            <a:ext cx="767243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Discretized temperature variation during beam pulse. </a:t>
            </a:r>
            <a:endParaRPr lang="en-GB" sz="1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2801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Simulations: Thermal Model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/>
              <p:cNvSpPr txBox="1"/>
              <p:nvPr/>
            </p:nvSpPr>
            <p:spPr>
              <a:xfrm>
                <a:off x="700088" y="2188405"/>
                <a:ext cx="8264324" cy="2462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Beam Heating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𝐻𝑡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): Due to direct interaction with the particle beam.</a:t>
                </a:r>
                <a:endParaRPr lang="en-GB" sz="1600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088" y="2188405"/>
                <a:ext cx="8264324" cy="246221"/>
              </a:xfrm>
              <a:prstGeom prst="rect">
                <a:avLst/>
              </a:prstGeom>
              <a:blipFill>
                <a:blip r:embed="rId2"/>
                <a:stretch>
                  <a:fillRect l="-1401" t="-27500" b="-5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10"/>
              <p:cNvSpPr/>
              <p:nvPr/>
            </p:nvSpPr>
            <p:spPr>
              <a:xfrm>
                <a:off x="3037228" y="2450758"/>
                <a:ext cx="1885581" cy="62844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𝐻𝑡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</m:oMath>
                  </m:oMathPara>
                </a14:m>
                <a:endParaRPr lang="en-GB" sz="16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37228" y="2450758"/>
                <a:ext cx="1885581" cy="62844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6096000" y="2524386"/>
                <a:ext cx="2791983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sz="140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𝑑𝐸</m:t>
                        </m:r>
                      </m:num>
                      <m:den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𝑑𝑥</m:t>
                        </m:r>
                      </m:den>
                    </m:f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:  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Energy deposition.</a:t>
                </a:r>
                <a:endParaRPr lang="en-GB" sz="1400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  <a:p>
                <a:pPr algn="l"/>
                <a14:m>
                  <m:oMath xmlns:m="http://schemas.openxmlformats.org/officeDocument/2006/math"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𝑁</m:t>
                    </m:r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      : Number of incident particles</a:t>
                </a: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524386"/>
                <a:ext cx="2791983" cy="430887"/>
              </a:xfrm>
              <a:prstGeom prst="rect">
                <a:avLst/>
              </a:prstGeom>
              <a:blipFill>
                <a:blip r:embed="rId4"/>
                <a:stretch>
                  <a:fillRect l="-5459" t="-76056" r="-3493" b="-7183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700088" y="3137651"/>
                <a:ext cx="9832874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Radiative Cooling(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𝑅𝑑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): black body radiation is the dominant effect and it is described by Stephan Boltzmann’s law. </a:t>
                </a:r>
                <a:endParaRPr lang="en-GB" sz="1600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088" y="3137651"/>
                <a:ext cx="9832874" cy="492443"/>
              </a:xfrm>
              <a:prstGeom prst="rect">
                <a:avLst/>
              </a:prstGeom>
              <a:blipFill>
                <a:blip r:embed="rId5"/>
                <a:stretch>
                  <a:fillRect l="-1178" t="-13750" b="-25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2740658" y="3509818"/>
                <a:ext cx="2751459" cy="6578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𝑅𝑑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𝑆𝐵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16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40658" y="3509818"/>
                <a:ext cx="2751459" cy="65787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700088" y="4266538"/>
                <a:ext cx="9832874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Conduction Cooling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𝐶𝑜𝑛𝑑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): </a:t>
                </a:r>
                <a:r>
                  <a:rPr lang="en-GB" sz="1600" b="0" i="0" dirty="0" smtClean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the heat flow is within and through the body itself. </a:t>
                </a:r>
                <a:r>
                  <a:rPr lang="en-US" sz="1600" dirty="0" smtClean="0">
                    <a:solidFill>
                      <a:srgbClr val="202122"/>
                    </a:solidFill>
                    <a:latin typeface="Arial" panose="020B0604020202020204" pitchFamily="34" charset="0"/>
                  </a:rPr>
                  <a:t>Shifts from a warm place to a cold place. </a:t>
                </a:r>
                <a:endParaRPr lang="en-GB" sz="1600" dirty="0" smtClean="0"/>
              </a:p>
              <a:p>
                <a:endParaRPr lang="en-GB" sz="1600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088" y="4266538"/>
                <a:ext cx="9832874" cy="738664"/>
              </a:xfrm>
              <a:prstGeom prst="rect">
                <a:avLst/>
              </a:prstGeom>
              <a:blipFill>
                <a:blip r:embed="rId7"/>
                <a:stretch>
                  <a:fillRect l="-1178" t="-9091" r="-49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6032233" y="3715914"/>
                <a:ext cx="1243930" cy="21544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l"/>
                <a14:m>
                  <m:oMath xmlns:m="http://schemas.openxmlformats.org/officeDocument/2006/math">
                    <m:r>
                      <a:rPr lang="en-GB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  <m:d>
                      <m:d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</m:d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 Emissivity</a:t>
                </a:r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2233" y="3715914"/>
                <a:ext cx="1243930" cy="215444"/>
              </a:xfrm>
              <a:prstGeom prst="rect">
                <a:avLst/>
              </a:prstGeom>
              <a:blipFill>
                <a:blip r:embed="rId8"/>
                <a:stretch>
                  <a:fillRect l="-3922" t="-28571" r="-7353" b="-5142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8" name="Rectangle 17"/>
              <p:cNvSpPr/>
              <p:nvPr/>
            </p:nvSpPr>
            <p:spPr>
              <a:xfrm>
                <a:off x="3831670" y="4626226"/>
                <a:ext cx="1199239" cy="56053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a:rPr lang="en-US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</m:oMath>
                  </m:oMathPara>
                </a14:m>
                <a:endParaRPr lang="en-GB" sz="16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8" name="Rectangle 1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31670" y="4626226"/>
                <a:ext cx="1199239" cy="560538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/>
              <p:cNvSpPr txBox="1"/>
              <p:nvPr/>
            </p:nvSpPr>
            <p:spPr>
              <a:xfrm>
                <a:off x="700088" y="5318514"/>
                <a:ext cx="9832874" cy="492443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Thermionic Cooling </a:t>
                </a:r>
                <a:r>
                  <a:rPr lang="en-US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6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𝑡h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chemeClr val="bg2">
                        <a:lumMod val="10000"/>
                      </a:schemeClr>
                    </a:solidFill>
                  </a:rPr>
                  <a:t>): Electrons emitted due to thermal excitation.  </a:t>
                </a:r>
              </a:p>
              <a:p>
                <a:endParaRPr lang="en-GB" sz="1600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0088" y="5318514"/>
                <a:ext cx="9832874" cy="492443"/>
              </a:xfrm>
              <a:prstGeom prst="rect">
                <a:avLst/>
              </a:prstGeom>
              <a:blipFill>
                <a:blip r:embed="rId10"/>
                <a:stretch>
                  <a:fillRect l="-1178" t="-123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3252095" y="5635867"/>
                <a:ext cx="2014333" cy="5532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sSup>
                        <m:sSupPr>
                          <m:ctrlP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unc>
                        <m:funcPr>
                          <m:ctrlP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600" b="0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sz="1600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600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𝐾</m:t>
                                      </m:r>
                                    </m:e>
                                    <m:sub>
                                      <m:r>
                                        <a:rPr lang="en-US" sz="1600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lang="en-US" sz="1600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sz="1600" dirty="0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2095" y="5635867"/>
                <a:ext cx="2014333" cy="553228"/>
              </a:xfrm>
              <a:prstGeom prst="rect">
                <a:avLst/>
              </a:prstGeom>
              <a:blipFill>
                <a:blip r:embed="rId11"/>
                <a:stretch>
                  <a:fillRect b="-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1" name="TextBox 20"/>
              <p:cNvSpPr txBox="1"/>
              <p:nvPr/>
            </p:nvSpPr>
            <p:spPr>
              <a:xfrm>
                <a:off x="6032233" y="5661130"/>
                <a:ext cx="2204642" cy="50270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𝑇h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600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𝐵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f>
                        <m:fPr>
                          <m:ctrlP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𝑡h</m:t>
                              </m:r>
                            </m:sub>
                          </m:sSub>
                        </m:num>
                        <m:den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𝐶𝑝</m:t>
                          </m:r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1600" dirty="0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21" name="TextBox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32233" y="5661130"/>
                <a:ext cx="2204642" cy="502702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2" name="TextBox 21"/>
              <p:cNvSpPr txBox="1"/>
              <p:nvPr/>
            </p:nvSpPr>
            <p:spPr>
              <a:xfrm>
                <a:off x="2622068" y="1688849"/>
                <a:ext cx="5614807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𝐶𝑜𝑛𝑑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𝑆𝑢𝑏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𝐶𝑜𝑛𝑣</m:t>
                          </m:r>
                        </m:sub>
                      </m:sSub>
                    </m:oMath>
                  </m:oMathPara>
                </a14:m>
                <a:endParaRPr lang="en-GB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2068" y="1688849"/>
                <a:ext cx="5614807" cy="276999"/>
              </a:xfrm>
              <a:prstGeom prst="rect">
                <a:avLst/>
              </a:prstGeom>
              <a:blipFill>
                <a:blip r:embed="rId13"/>
                <a:stretch>
                  <a:fillRect l="-326" b="-2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9352139" y="294647"/>
                <a:ext cx="2958688" cy="129266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𝐻𝑡</m:t>
                        </m:r>
                      </m:sub>
                    </m:sSub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: Beam Heating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𝑅𝑑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 Radiative Cooling.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𝐶𝑜𝑛𝑑</m:t>
                        </m:r>
                      </m:sub>
                    </m:sSub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: Conduction Cooling.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𝑡h</m:t>
                        </m:r>
                      </m:sub>
                    </m:sSub>
                    <m:r>
                      <a:rPr lang="en-US" sz="1400" b="0" i="1" smtClean="0">
                        <a:solidFill>
                          <a:schemeClr val="bg2">
                            <a:lumMod val="1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GB" sz="1400" dirty="0" smtClean="0">
                    <a:solidFill>
                      <a:schemeClr val="bg2">
                        <a:lumMod val="10000"/>
                      </a:schemeClr>
                    </a:solidFill>
                  </a:rPr>
                  <a:t> Thermionic Cooling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trike="sngStrike" smtClean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trike="sngStrike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trike="sngStrike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trike="sngStrike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𝑆𝑢𝑏</m:t>
                        </m:r>
                      </m:sub>
                    </m:sSub>
                    <m:r>
                      <a:rPr lang="en-US" sz="1400" b="0" i="1" strike="sngStrike" smtClean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GB" sz="1400" strike="sngStrike" dirty="0" smtClean="0">
                    <a:solidFill>
                      <a:schemeClr val="bg2">
                        <a:lumMod val="10000"/>
                      </a:schemeClr>
                    </a:solidFill>
                    <a:effectLst/>
                  </a:rPr>
                  <a:t>Sublimation Cooling </a:t>
                </a:r>
              </a:p>
              <a:p>
                <a:pPr algn="just"/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400" i="1" strike="sngStrike" smtClean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>
                      <m:sSubPr>
                        <m:ctrlPr>
                          <a:rPr lang="en-US" sz="1400" b="0" i="1" strike="sngStrike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trike="sngStrike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400" b="0" i="1" strike="sngStrike" smtClean="0">
                            <a:solidFill>
                              <a:schemeClr val="bg2">
                                <a:lumMod val="10000"/>
                              </a:schemeClr>
                            </a:solidFill>
                            <a:effectLst/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𝐶𝑜𝑛𝑣</m:t>
                        </m:r>
                      </m:sub>
                    </m:sSub>
                  </m:oMath>
                </a14:m>
                <a:r>
                  <a:rPr lang="en-GB" sz="1400" strike="sngStrike" dirty="0" smtClean="0">
                    <a:solidFill>
                      <a:schemeClr val="bg2">
                        <a:lumMod val="10000"/>
                      </a:schemeClr>
                    </a:solidFill>
                    <a:effectLst/>
                  </a:rPr>
                  <a:t>: Convection Cooling.</a:t>
                </a:r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52139" y="294647"/>
                <a:ext cx="2958688" cy="1292662"/>
              </a:xfrm>
              <a:prstGeom prst="rect">
                <a:avLst/>
              </a:prstGeom>
              <a:blipFill>
                <a:blip r:embed="rId14"/>
                <a:stretch>
                  <a:fillRect l="-2062" t="-4245" b="-75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/>
          <p:cNvSpPr/>
          <p:nvPr/>
        </p:nvSpPr>
        <p:spPr>
          <a:xfrm>
            <a:off x="9213254" y="115747"/>
            <a:ext cx="2570760" cy="1597873"/>
          </a:xfrm>
          <a:prstGeom prst="rect">
            <a:avLst/>
          </a:prstGeom>
          <a:noFill/>
          <a:ln w="28575"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Multiply 5"/>
          <p:cNvSpPr/>
          <p:nvPr/>
        </p:nvSpPr>
        <p:spPr>
          <a:xfrm>
            <a:off x="6629400" y="1575032"/>
            <a:ext cx="646763" cy="597151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Multiply 24"/>
          <p:cNvSpPr/>
          <p:nvPr/>
        </p:nvSpPr>
        <p:spPr>
          <a:xfrm>
            <a:off x="7514195" y="1545032"/>
            <a:ext cx="646763" cy="597151"/>
          </a:xfrm>
          <a:prstGeom prst="mathMultiply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700088" y="1310643"/>
            <a:ext cx="7672431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Discretized temperature variation during beam pulse. </a:t>
            </a:r>
            <a:endParaRPr lang="en-GB" sz="1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450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Simulations: Thermal Model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2197" y="1067987"/>
            <a:ext cx="74024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Example 1D heat equation: </a:t>
            </a:r>
            <a:endParaRPr lang="en-GB" sz="16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1210991" y="1512766"/>
                <a:ext cx="7145867" cy="6362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−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𝑆𝐵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𝑆𝐵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𝑇h</m:t>
                              </m:r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991" y="1512766"/>
                <a:ext cx="7145867" cy="6362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9853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Simulations: Thermal Model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2197" y="1067987"/>
            <a:ext cx="7402413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Example 1D heat equation: </a:t>
            </a:r>
            <a:endParaRPr lang="en-GB" sz="16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1210991" y="1512766"/>
                <a:ext cx="7145867" cy="6362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GB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f>
                        <m:f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𝑑𝐸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𝑑𝑥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−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𝑆𝐵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𝑆𝐵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𝑇h</m:t>
                              </m:r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991" y="1512766"/>
                <a:ext cx="7145867" cy="6362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702197" y="2390771"/>
            <a:ext cx="8193447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We must solve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a partial differential equation.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One of the simples and oldest methods to solve differential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equations:  finite </a:t>
            </a:r>
            <a:r>
              <a:rPr lang="en-US" sz="1600" dirty="0" err="1" smtClean="0">
                <a:solidFill>
                  <a:schemeClr val="bg2">
                    <a:lumMod val="10000"/>
                  </a:schemeClr>
                </a:solidFill>
              </a:rPr>
              <a:t>diference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 method. (Program includes ( BTCS, FTCS, Crank-Nicolson)).</a:t>
            </a:r>
            <a:endParaRPr lang="en-GB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9391" y="3526933"/>
            <a:ext cx="9241952" cy="270429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/>
          <a:srcRect l="10373" t="2147" r="10750" b="4671"/>
          <a:stretch/>
        </p:blipFill>
        <p:spPr>
          <a:xfrm>
            <a:off x="8875213" y="419582"/>
            <a:ext cx="2952260" cy="2586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4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Simulations: Thermal Model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t="3471"/>
          <a:stretch/>
        </p:blipFill>
        <p:spPr>
          <a:xfrm>
            <a:off x="552822" y="1027117"/>
            <a:ext cx="7127131" cy="519193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113486" y="1027117"/>
            <a:ext cx="3670527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Can be launched via terminal or user-friendly interface. </a:t>
            </a:r>
          </a:p>
          <a:p>
            <a:pPr algn="l"/>
            <a:endParaRPr lang="en-US" sz="16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Easy to implement macro files. </a:t>
            </a:r>
          </a:p>
          <a:p>
            <a:pPr algn="l"/>
            <a:endParaRPr lang="en-US" sz="16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Different beam types and conditions. </a:t>
            </a:r>
          </a:p>
          <a:p>
            <a:pPr algn="l"/>
            <a:endParaRPr lang="en-US" sz="16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Simulations available for Wire Grids, Foils and Wire scanners. </a:t>
            </a:r>
          </a:p>
          <a:p>
            <a:pPr algn="l"/>
            <a:endParaRPr lang="en-US" sz="16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Different cooling mechanisms can be activated or deactivated. </a:t>
            </a:r>
          </a:p>
          <a:p>
            <a:pPr algn="l"/>
            <a:endParaRPr lang="en-US" sz="16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Parameter variation allows parameters to vary with temperature. </a:t>
            </a:r>
            <a:endParaRPr lang="en-GB" sz="1600" dirty="0" smtClean="0">
              <a:solidFill>
                <a:schemeClr val="tx2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701698" y="5034646"/>
            <a:ext cx="1614311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 smtClean="0">
                <a:solidFill>
                  <a:schemeClr val="accent2"/>
                </a:solidFill>
              </a:rPr>
              <a:t>Check Me!</a:t>
            </a:r>
            <a:endParaRPr lang="en-GB" sz="1400" b="1" dirty="0" smtClean="0">
              <a:solidFill>
                <a:schemeClr val="accent2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6166" y="5250090"/>
            <a:ext cx="814640" cy="814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82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Wire Simulations: Thermal Model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t="3471"/>
          <a:stretch/>
        </p:blipFill>
        <p:spPr>
          <a:xfrm>
            <a:off x="552822" y="1027117"/>
            <a:ext cx="7127131" cy="519193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113486" y="1683901"/>
            <a:ext cx="3670527" cy="36933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Can be launched via terminal or user-friendly interface. </a:t>
            </a:r>
          </a:p>
          <a:p>
            <a:pPr algn="l"/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Easy to implement macro files. </a:t>
            </a:r>
          </a:p>
          <a:p>
            <a:pPr algn="l"/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Different beam types and conditions. </a:t>
            </a:r>
          </a:p>
          <a:p>
            <a:pPr algn="l"/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Simulations available for Wire Grids, Foils and Wire scanners. </a:t>
            </a:r>
          </a:p>
          <a:p>
            <a:pPr algn="l"/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Different cooling mechanisms can be activated or deactivated. </a:t>
            </a:r>
          </a:p>
          <a:p>
            <a:pPr algn="l"/>
            <a:endParaRPr lang="en-US" sz="1600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Parameter variation allows parameters to vary with temperature. </a:t>
            </a:r>
            <a:endParaRPr lang="en-GB" sz="1600" dirty="0" smtClean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7577" y="1951979"/>
            <a:ext cx="7183906" cy="401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98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5963" y="1063531"/>
            <a:ext cx="10231583" cy="4608512"/>
          </a:xfrm>
        </p:spPr>
        <p:txBody>
          <a:bodyPr/>
          <a:lstStyle/>
          <a:p>
            <a:r>
              <a:rPr lang="en-US" sz="2000" dirty="0" smtClean="0"/>
              <a:t>SEM Grids and Wire Scanners. Why are thermal simulations necessary? </a:t>
            </a:r>
          </a:p>
          <a:p>
            <a:r>
              <a:rPr lang="en-US" sz="2000" dirty="0" smtClean="0"/>
              <a:t> Temperature Simulations: </a:t>
            </a:r>
          </a:p>
          <a:p>
            <a:pPr lvl="1"/>
            <a:r>
              <a:rPr lang="en-US" sz="1600" dirty="0" smtClean="0"/>
              <a:t>Thermal Model. </a:t>
            </a:r>
          </a:p>
          <a:p>
            <a:pPr lvl="1"/>
            <a:r>
              <a:rPr lang="en-US" sz="1600" dirty="0" smtClean="0"/>
              <a:t>Examples of Simulations. </a:t>
            </a:r>
          </a:p>
          <a:p>
            <a:pPr lvl="1"/>
            <a:r>
              <a:rPr lang="en-US" sz="1600" dirty="0" smtClean="0"/>
              <a:t>User friendly interface. </a:t>
            </a:r>
          </a:p>
          <a:p>
            <a:r>
              <a:rPr lang="en-US" sz="2000" dirty="0" smtClean="0"/>
              <a:t>Examples of application. </a:t>
            </a:r>
          </a:p>
          <a:p>
            <a:pPr lvl="1"/>
            <a:r>
              <a:rPr lang="en-US" sz="1600" dirty="0" smtClean="0"/>
              <a:t>Linac4 beam power limits. </a:t>
            </a:r>
          </a:p>
          <a:p>
            <a:pPr lvl="1"/>
            <a:r>
              <a:rPr lang="en-US" sz="1600" dirty="0"/>
              <a:t>Others applications. </a:t>
            </a:r>
          </a:p>
          <a:p>
            <a:r>
              <a:rPr lang="en-US" sz="2000" dirty="0" smtClean="0"/>
              <a:t>Uncertainty calculations. </a:t>
            </a:r>
          </a:p>
          <a:p>
            <a:r>
              <a:rPr lang="en-US" sz="2000" dirty="0" smtClean="0"/>
              <a:t>Emissivity measurements.</a:t>
            </a:r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0946"/>
            <a:ext cx="11376025" cy="1065742"/>
          </a:xfrm>
        </p:spPr>
        <p:txBody>
          <a:bodyPr/>
          <a:lstStyle/>
          <a:p>
            <a:r>
              <a:rPr lang="en-US" dirty="0" smtClean="0"/>
              <a:t>Outline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2524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0946"/>
            <a:ext cx="11376025" cy="1065742"/>
          </a:xfrm>
        </p:spPr>
        <p:txBody>
          <a:bodyPr/>
          <a:lstStyle/>
          <a:p>
            <a:r>
              <a:rPr lang="en-US" dirty="0" smtClean="0"/>
              <a:t>Outline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Content Placeholder 1"/>
          <p:cNvSpPr>
            <a:spLocks noGrp="1"/>
          </p:cNvSpPr>
          <p:nvPr>
            <p:ph idx="1"/>
          </p:nvPr>
        </p:nvSpPr>
        <p:spPr>
          <a:xfrm>
            <a:off x="875963" y="1063531"/>
            <a:ext cx="10231583" cy="4608512"/>
          </a:xfrm>
        </p:spPr>
        <p:txBody>
          <a:bodyPr/>
          <a:lstStyle/>
          <a:p>
            <a:r>
              <a:rPr lang="en-US" sz="20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SEM Grids and Wire Scanners. Why are thermal simulations necessary? </a:t>
            </a:r>
          </a:p>
          <a:p>
            <a:r>
              <a:rPr lang="en-US" sz="20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 Temperature Simulations: </a:t>
            </a:r>
          </a:p>
          <a:p>
            <a:pPr lvl="1"/>
            <a:r>
              <a:rPr lang="en-US" sz="16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Thermal Model. </a:t>
            </a:r>
          </a:p>
          <a:p>
            <a:pPr lvl="1"/>
            <a:r>
              <a:rPr lang="en-US" sz="16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Examples of Simulations. </a:t>
            </a:r>
          </a:p>
          <a:p>
            <a:pPr lvl="1"/>
            <a:r>
              <a:rPr lang="en-US" sz="16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User friendly interface. </a:t>
            </a:r>
          </a:p>
          <a:p>
            <a:r>
              <a:rPr lang="en-US" sz="2000" dirty="0" smtClean="0"/>
              <a:t>Examples of application. </a:t>
            </a:r>
          </a:p>
          <a:p>
            <a:pPr lvl="1"/>
            <a:r>
              <a:rPr lang="en-US" sz="1600" dirty="0" smtClean="0"/>
              <a:t>Linac4 beam power limits. </a:t>
            </a:r>
          </a:p>
          <a:p>
            <a:pPr lvl="1"/>
            <a:r>
              <a:rPr lang="en-US" sz="1600" dirty="0" smtClean="0"/>
              <a:t>Others applications. </a:t>
            </a:r>
          </a:p>
          <a:p>
            <a:r>
              <a:rPr lang="en-US" sz="20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Uncertainty calculations. </a:t>
            </a:r>
          </a:p>
          <a:p>
            <a:r>
              <a:rPr lang="en-US" sz="2000" dirty="0" smtClean="0">
                <a:solidFill>
                  <a:schemeClr val="tx2">
                    <a:lumMod val="50000"/>
                    <a:lumOff val="50000"/>
                  </a:schemeClr>
                </a:solidFill>
              </a:rPr>
              <a:t>Emissivity measurements.</a:t>
            </a:r>
          </a:p>
          <a:p>
            <a:endParaRPr lang="en-US" sz="2000" dirty="0" smtClean="0">
              <a:solidFill>
                <a:schemeClr val="tx2">
                  <a:lumMod val="50000"/>
                  <a:lumOff val="50000"/>
                </a:schemeClr>
              </a:solidFill>
            </a:endParaRPr>
          </a:p>
          <a:p>
            <a:pPr marL="0" indent="0">
              <a:buNone/>
            </a:pPr>
            <a:endParaRPr lang="en-US" sz="2000" dirty="0" smtClean="0"/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9726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Beam Power Limits.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0018" y="1109584"/>
            <a:ext cx="9632827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Objective: To protect the diagnostic systems along the accelerator.</a:t>
            </a:r>
          </a:p>
          <a:p>
            <a:pPr algn="l"/>
            <a:endParaRPr lang="en-US" sz="1600" dirty="0" smtClean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If </a:t>
            </a:r>
            <a:r>
              <a:rPr lang="en-US" sz="1600" dirty="0" smtClean="0">
                <a:solidFill>
                  <a:schemeClr val="tx2"/>
                </a:solidFill>
              </a:rPr>
              <a:t>beam conditions are above a certain threshold, an interlock is produced before the monitors are damaged. 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Beam Parameters:</a:t>
            </a:r>
            <a:endParaRPr lang="en-US" sz="16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2908233" y="2246812"/>
                <a:ext cx="3561808" cy="39126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,</m:t>
                      </m:r>
                      <m:r>
                        <a:rPr lang="en-US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𝐼𝑛𝑡𝑒𝑛𝑠𝑖𝑡𝑦</m:t>
                      </m:r>
                      <m:r>
                        <a:rPr lang="en-US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r>
                        <a:rPr lang="en-US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𝑃𝑢𝑙𝑠𝑒</m:t>
                      </m:r>
                      <m:r>
                        <a:rPr lang="en-US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𝐿𝑒𝑛𝑔h𝑡</m:t>
                      </m:r>
                      <m:r>
                        <a:rPr lang="en-US" i="1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dirty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08233" y="2246812"/>
                <a:ext cx="3561808" cy="391261"/>
              </a:xfrm>
              <a:prstGeom prst="rect">
                <a:avLst/>
              </a:prstGeom>
              <a:blipFill>
                <a:blip r:embed="rId2"/>
                <a:stretch>
                  <a:fillRect b="-78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4546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08" y="1709330"/>
            <a:ext cx="10872643" cy="366199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24254" y="1090246"/>
            <a:ext cx="1020722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For each device in Linac4, we were able to calculate the beam power limits.</a:t>
            </a:r>
            <a:endParaRPr lang="en-GB" sz="1600" dirty="0" smtClean="0">
              <a:solidFill>
                <a:schemeClr val="tx2"/>
              </a:solidFill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3492740"/>
              </p:ext>
            </p:extLst>
          </p:nvPr>
        </p:nvGraphicFramePr>
        <p:xfrm>
          <a:off x="772248" y="2944006"/>
          <a:ext cx="5145989" cy="2914333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1637859">
                  <a:extLst>
                    <a:ext uri="{9D8B030D-6E8A-4147-A177-3AD203B41FA5}">
                      <a16:colId xmlns:a16="http://schemas.microsoft.com/office/drawing/2014/main" val="1901908023"/>
                    </a:ext>
                  </a:extLst>
                </a:gridCol>
                <a:gridCol w="1749669">
                  <a:extLst>
                    <a:ext uri="{9D8B030D-6E8A-4147-A177-3AD203B41FA5}">
                      <a16:colId xmlns:a16="http://schemas.microsoft.com/office/drawing/2014/main" val="697115566"/>
                    </a:ext>
                  </a:extLst>
                </a:gridCol>
                <a:gridCol w="1758461">
                  <a:extLst>
                    <a:ext uri="{9D8B030D-6E8A-4147-A177-3AD203B41FA5}">
                      <a16:colId xmlns:a16="http://schemas.microsoft.com/office/drawing/2014/main" val="388517950"/>
                    </a:ext>
                  </a:extLst>
                </a:gridCol>
              </a:tblGrid>
              <a:tr h="251032">
                <a:tc gridSpan="3"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Device Name</a:t>
                      </a:r>
                      <a:endParaRPr lang="en-GB" sz="11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7353616"/>
                  </a:ext>
                </a:extLst>
              </a:tr>
              <a:tr h="674370">
                <a:tc>
                  <a:txBody>
                    <a:bodyPr/>
                    <a:lstStyle/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(1) L4L.BSGH/V.1173</a:t>
                      </a:r>
                      <a:endParaRPr lang="en-GB" sz="1100" dirty="0">
                        <a:solidFill>
                          <a:schemeClr val="tx2"/>
                        </a:solidFill>
                      </a:endParaRPr>
                    </a:p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(2) L4L.BSW.3310</a:t>
                      </a:r>
                      <a:endParaRPr lang="en-GB" sz="11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4">
                  <a:txBody>
                    <a:bodyPr/>
                    <a:lstStyle/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(11) L4T.BSGH/V.0223</a:t>
                      </a:r>
                    </a:p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        L4T.BWS.0223</a:t>
                      </a:r>
                    </a:p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(12) L4T. BSGH/V.0243</a:t>
                      </a:r>
                    </a:p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       L4T.BWS.0243</a:t>
                      </a:r>
                      <a:endParaRPr lang="en-GB" sz="11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(13) L4T. BSGH/V.0523</a:t>
                      </a:r>
                    </a:p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       L4T.BWS.0523</a:t>
                      </a:r>
                      <a:endParaRPr lang="en-GB" sz="11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(14) L4T. BSGH/V.1250</a:t>
                      </a:r>
                    </a:p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        L4T.BWS.1250</a:t>
                      </a:r>
                      <a:endParaRPr lang="en-GB" sz="1100" dirty="0" smtClean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(17) LTB. BSGH/V.30</a:t>
                      </a:r>
                      <a:endParaRPr lang="en-GB" sz="110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(18) LTB. BSGH/V.40</a:t>
                      </a:r>
                      <a:endParaRPr lang="en-GB" sz="11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just"/>
                      <a:endParaRPr lang="en-GB" sz="1100" dirty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85562129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(3) L4C.BSGH/V.0121</a:t>
                      </a:r>
                      <a:endParaRPr lang="en-GB" sz="11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(4) L4C.BSW.0212</a:t>
                      </a:r>
                      <a:endParaRPr lang="en-GB" sz="11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(5) L4C.BSGH/V.0421</a:t>
                      </a:r>
                      <a:endParaRPr lang="en-GB" sz="11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(6) L4C.BSW.0622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3783195"/>
                  </a:ext>
                </a:extLst>
              </a:tr>
              <a:tr h="56546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(19) LBE. BSGH/V.025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       LBE.BWS.025</a:t>
                      </a:r>
                      <a:endParaRPr lang="en-GB" sz="11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(20) LBE. BSGH/V.030</a:t>
                      </a:r>
                    </a:p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        LBE.BWS.030</a:t>
                      </a:r>
                    </a:p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(21) LBE. BSGH/V.040</a:t>
                      </a:r>
                    </a:p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        LBE.BWS.040</a:t>
                      </a:r>
                      <a:endParaRPr lang="en-GB" sz="1100" dirty="0" smtClean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43199314"/>
                  </a:ext>
                </a:extLst>
              </a:tr>
              <a:tr h="121603">
                <a:tc rowSpan="2">
                  <a:txBody>
                    <a:bodyPr/>
                    <a:lstStyle/>
                    <a:p>
                      <a:pPr algn="just"/>
                      <a:endParaRPr lang="en-US" sz="11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(7) L4P.BSGH/V.0121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(8)</a:t>
                      </a:r>
                      <a:r>
                        <a:rPr lang="en-US" sz="1100" baseline="0" dirty="0" smtClean="0">
                          <a:solidFill>
                            <a:schemeClr val="tx2"/>
                          </a:solidFill>
                        </a:rPr>
                        <a:t> L4P.BWS.0402</a:t>
                      </a: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(9) L4P.BSGH/V.0601</a:t>
                      </a:r>
                      <a:endParaRPr lang="en-GB" sz="1100" dirty="0" smtClean="0">
                        <a:solidFill>
                          <a:schemeClr val="tx2"/>
                        </a:solidFill>
                      </a:endParaRPr>
                    </a:p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(10)</a:t>
                      </a:r>
                      <a:r>
                        <a:rPr lang="en-US" sz="1100" baseline="0" dirty="0" smtClean="0">
                          <a:solidFill>
                            <a:schemeClr val="tx2"/>
                          </a:solidFill>
                        </a:rPr>
                        <a:t> L4P.BWS.1002</a:t>
                      </a:r>
                      <a:endParaRPr lang="en-GB" sz="11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just"/>
                      <a:endParaRPr lang="en-GB" sz="1100" dirty="0" smtClean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02225711"/>
                  </a:ext>
                </a:extLst>
              </a:tr>
              <a:tr h="127317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endParaRPr lang="en-US" sz="11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(15) L4Z. BSGH/V.0253</a:t>
                      </a:r>
                    </a:p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        L4Z.BWS.0253</a:t>
                      </a:r>
                      <a:endParaRPr lang="en-GB" sz="11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(16)</a:t>
                      </a:r>
                      <a:r>
                        <a:rPr lang="en-US" sz="1100" baseline="0" dirty="0" smtClean="0">
                          <a:solidFill>
                            <a:schemeClr val="tx2"/>
                          </a:solidFill>
                        </a:rPr>
                        <a:t> L4Z.</a:t>
                      </a:r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 BSGH/V.0267</a:t>
                      </a:r>
                    </a:p>
                    <a:p>
                      <a:pPr algn="just"/>
                      <a:r>
                        <a:rPr lang="en-US" sz="1100" dirty="0" smtClean="0">
                          <a:solidFill>
                            <a:schemeClr val="tx2"/>
                          </a:solidFill>
                        </a:rPr>
                        <a:t>        L4Z.BWS.0267</a:t>
                      </a:r>
                      <a:endParaRPr lang="en-GB" sz="1100" dirty="0" smtClean="0">
                        <a:solidFill>
                          <a:schemeClr val="tx2"/>
                        </a:solidFill>
                      </a:endParaRPr>
                    </a:p>
                    <a:p>
                      <a:pPr algn="just"/>
                      <a:endParaRPr lang="en-GB" sz="1100" dirty="0" smtClean="0">
                        <a:solidFill>
                          <a:schemeClr val="tx2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0794449"/>
                  </a:ext>
                </a:extLst>
              </a:tr>
            </a:tbl>
          </a:graphicData>
        </a:graphic>
      </p:graphicFrame>
      <mc:AlternateContent xmlns:mc="http://schemas.openxmlformats.org/markup-compatibility/2006">
        <mc:Choice xmlns:a14="http://schemas.microsoft.com/office/drawing/2010/main" Requires="a14">
          <p:sp>
            <p:nvSpPr>
              <p:cNvPr id="12" name="Rectangle 11"/>
              <p:cNvSpPr/>
              <p:nvPr/>
            </p:nvSpPr>
            <p:spPr>
              <a:xfrm>
                <a:off x="8564007" y="373593"/>
                <a:ext cx="3436272" cy="1096647"/>
              </a:xfrm>
              <a:prstGeom prst="rect">
                <a:avLst/>
              </a:prstGeom>
              <a:ln w="28575"/>
            </p:spPr>
            <p:style>
              <a:lnRef idx="2">
                <a:schemeClr val="accent2"/>
              </a:lnRef>
              <a:fillRef idx="1">
                <a:schemeClr val="lt1"/>
              </a:fillRef>
              <a:effectRef idx="0">
                <a:schemeClr val="accent2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 algn="ctr"/>
                <a:r>
                  <a:rPr lang="en-US" sz="1600" b="1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Beam Parameters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x</m:t>
                        </m:r>
                      </m:sub>
                    </m:sSub>
                    <m:r>
                      <a:rPr lang="en-US" sz="16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 </m:t>
                    </m:r>
                    <m:sSub>
                      <m:sSubPr>
                        <m:ctrlPr>
                          <a:rPr lang="en-US" sz="160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6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σ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600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y</m:t>
                        </m:r>
                      </m:sub>
                    </m:sSub>
                    <m:r>
                      <a:rPr lang="en-US" sz="16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  </m:t>
                    </m:r>
                  </m:oMath>
                </a14:m>
                <a:r>
                  <a:rPr lang="en-US" sz="160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0.5 – 4.0 (mm)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Intensity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 </m:t>
                    </m:r>
                  </m:oMath>
                </a14:m>
                <a:r>
                  <a:rPr lang="en-US" sz="1600" b="0" dirty="0" smtClean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 10 – 40  (mA)</a:t>
                </a:r>
                <a:endParaRPr lang="en-US" sz="1600" dirty="0" smtClean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Pulse</m:t>
                    </m:r>
                    <m:r>
                      <a:rPr lang="en-US" sz="16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6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Lenght</m:t>
                    </m:r>
                    <m:r>
                      <a:rPr lang="en-US" sz="16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:</m:t>
                    </m:r>
                  </m:oMath>
                </a14:m>
                <a:r>
                  <a:rPr lang="en-US" sz="1600" dirty="0" smtClean="0"/>
                  <a:t>  </a:t>
                </a:r>
                <a:r>
                  <a:rPr lang="en-US" sz="1600" dirty="0">
                    <a:latin typeface="Cambria Math" panose="02040503050406030204" pitchFamily="18" charset="0"/>
                    <a:ea typeface="Cambria Math" panose="02040503050406030204" pitchFamily="18" charset="0"/>
                  </a:rPr>
                  <a:t>50 – 600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6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μs</m:t>
                    </m:r>
                    <m:r>
                      <a:rPr lang="en-US" sz="1600" i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1600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4007" y="373593"/>
                <a:ext cx="3436272" cy="1096647"/>
              </a:xfrm>
              <a:prstGeom prst="rect">
                <a:avLst/>
              </a:prstGeom>
              <a:blipFill>
                <a:blip r:embed="rId3"/>
                <a:stretch>
                  <a:fillRect l="-351" t="-1081" b="-5405"/>
                </a:stretch>
              </a:blipFill>
              <a:ln w="28575"/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Beam Power Limits.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917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Linac4 Beam Power Limits</a:t>
            </a:r>
            <a:r>
              <a:rPr lang="en-US" dirty="0" smtClean="0"/>
              <a:t>.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8" y="766920"/>
            <a:ext cx="6926331" cy="288597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7545372" y="1018579"/>
                <a:ext cx="5294488" cy="15275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b="1" dirty="0" smtClean="0">
                    <a:solidFill>
                      <a:schemeClr val="tx2"/>
                    </a:solidFill>
                  </a:rPr>
                  <a:t>SEM Grid Simulation.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160 MeV Beam of H- particles. 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 smtClean="0">
                    <a:solidFill>
                      <a:schemeClr val="tx2"/>
                    </a:solidFill>
                  </a:rPr>
                  <a:t>= 1.0 (mm)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Beam Pulse: 160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endParaRPr lang="en-US" sz="1600" b="0" dirty="0" smtClean="0">
                  <a:solidFill>
                    <a:schemeClr val="tx2"/>
                  </a:solidFill>
                  <a:ea typeface="Cambria Math" panose="02040503050406030204" pitchFamily="18" charset="0"/>
                </a:endParaRP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Beam Current: 25 (mA)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Frequency: 1 (Hz) </a:t>
                </a:r>
                <a:endParaRPr lang="en-GB" sz="1600" dirty="0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5372" y="1018579"/>
                <a:ext cx="5294488" cy="1527534"/>
              </a:xfrm>
              <a:prstGeom prst="rect">
                <a:avLst/>
              </a:prstGeom>
              <a:blipFill>
                <a:blip r:embed="rId3"/>
                <a:stretch>
                  <a:fillRect l="-2535" t="-5179" b="-75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614638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478" y="672839"/>
            <a:ext cx="6926331" cy="288597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Linac4 Beam Power Limits.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/>
              <p:cNvSpPr txBox="1"/>
              <p:nvPr/>
            </p:nvSpPr>
            <p:spPr>
              <a:xfrm>
                <a:off x="7799076" y="870301"/>
                <a:ext cx="5294488" cy="15275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b="1" dirty="0" smtClean="0">
                    <a:solidFill>
                      <a:schemeClr val="tx2"/>
                    </a:solidFill>
                  </a:rPr>
                  <a:t>SEM Grid Simulation.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160 MeV Beam of H- particles. 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 smtClean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 smtClean="0">
                    <a:solidFill>
                      <a:schemeClr val="tx2"/>
                    </a:solidFill>
                  </a:rPr>
                  <a:t>= 1.0 (mm)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Beam Pulse: 160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endParaRPr lang="en-US" sz="1600" b="0" dirty="0" smtClean="0">
                  <a:solidFill>
                    <a:schemeClr val="tx2"/>
                  </a:solidFill>
                  <a:ea typeface="Cambria Math" panose="02040503050406030204" pitchFamily="18" charset="0"/>
                </a:endParaRP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Beam Current: 25 (mA)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Frequency: 1 (Hz) </a:t>
                </a:r>
                <a:endParaRPr lang="en-GB" sz="1600" dirty="0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9076" y="870301"/>
                <a:ext cx="5294488" cy="1527534"/>
              </a:xfrm>
              <a:prstGeom prst="rect">
                <a:avLst/>
              </a:prstGeom>
              <a:blipFill>
                <a:blip r:embed="rId3"/>
                <a:stretch>
                  <a:fillRect l="-2417" t="-5200" b="-8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0" name="Rectangle 9"/>
              <p:cNvSpPr/>
              <p:nvPr/>
            </p:nvSpPr>
            <p:spPr>
              <a:xfrm>
                <a:off x="7799076" y="3534914"/>
                <a:ext cx="3984937" cy="189686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b="1" dirty="0" smtClean="0">
                    <a:solidFill>
                      <a:schemeClr val="tx2"/>
                    </a:solidFill>
                  </a:rPr>
                  <a:t>Slow Wire Scanner Simulations.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solidFill>
                      <a:schemeClr val="tx2"/>
                    </a:solidFill>
                  </a:rPr>
                  <a:t>160 MeV Beam of H- particles. 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</a:rPr>
                  <a:t>= </a:t>
                </a:r>
                <a:r>
                  <a:rPr lang="en-US" sz="1600" dirty="0" smtClean="0">
                    <a:solidFill>
                      <a:schemeClr val="tx2"/>
                    </a:solidFill>
                  </a:rPr>
                  <a:t>0.9 </a:t>
                </a:r>
                <a:r>
                  <a:rPr lang="en-US" sz="1600" dirty="0">
                    <a:solidFill>
                      <a:schemeClr val="tx2"/>
                    </a:solidFill>
                  </a:rPr>
                  <a:t>(mm)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solidFill>
                      <a:schemeClr val="tx2"/>
                    </a:solidFill>
                  </a:rPr>
                  <a:t>Beam Pulse: </a:t>
                </a:r>
                <a:r>
                  <a:rPr lang="en-US" sz="1600" dirty="0" smtClean="0">
                    <a:solidFill>
                      <a:schemeClr val="tx2"/>
                    </a:solidFill>
                  </a:rPr>
                  <a:t>200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endParaRPr lang="en-US" sz="1600" dirty="0">
                  <a:solidFill>
                    <a:schemeClr val="tx2"/>
                  </a:solidFill>
                  <a:ea typeface="Cambria Math" panose="02040503050406030204" pitchFamily="18" charset="0"/>
                </a:endParaRP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solidFill>
                      <a:schemeClr val="tx2"/>
                    </a:solidFill>
                  </a:rPr>
                  <a:t>Beam Current: 25 (mA)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solidFill>
                      <a:schemeClr val="tx2"/>
                    </a:solidFill>
                  </a:rPr>
                  <a:t>Frequency: 1 (Hz) </a:t>
                </a:r>
                <a:endParaRPr lang="en-GB" sz="16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b="1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9076" y="3534914"/>
                <a:ext cx="3984937" cy="1896866"/>
              </a:xfrm>
              <a:prstGeom prst="rect">
                <a:avLst/>
              </a:prstGeom>
              <a:blipFill>
                <a:blip r:embed="rId4"/>
                <a:stretch>
                  <a:fillRect l="-917" t="-1929" r="-76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7" t="9175" r="49956"/>
          <a:stretch/>
        </p:blipFill>
        <p:spPr>
          <a:xfrm>
            <a:off x="1790076" y="3638730"/>
            <a:ext cx="3747911" cy="2626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36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Linac4 Beam Power Limits.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723900" y="1075828"/>
                <a:ext cx="10609809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𝑀𝑎𝑥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=1400 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1600" dirty="0" smtClean="0">
                    <a:solidFill>
                      <a:schemeClr val="tx2"/>
                    </a:solidFill>
                  </a:rPr>
                  <a:t>. Has been stablished as the temperature limit at LINAC4 due to gold coated tungsten wires. </a:t>
                </a:r>
              </a:p>
              <a:p>
                <a:pPr algn="l"/>
                <a:endParaRPr lang="en-US" sz="1600" dirty="0" smtClean="0">
                  <a:solidFill>
                    <a:schemeClr val="tx2"/>
                  </a:solidFill>
                </a:endParaRPr>
              </a:p>
              <a:p>
                <a:pPr algn="l"/>
                <a:r>
                  <a:rPr lang="en-US" sz="1600" dirty="0" smtClean="0">
                    <a:solidFill>
                      <a:schemeClr val="tx2"/>
                    </a:solidFill>
                  </a:rPr>
                  <a:t> </a:t>
                </a:r>
                <a:endParaRPr lang="en-GB" sz="1600" dirty="0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900" y="1075828"/>
                <a:ext cx="10609809" cy="738664"/>
              </a:xfrm>
              <a:prstGeom prst="rect">
                <a:avLst/>
              </a:prstGeom>
              <a:blipFill>
                <a:blip r:embed="rId2"/>
                <a:stretch>
                  <a:fillRect l="-1092" t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270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62"/>
          <a:stretch/>
        </p:blipFill>
        <p:spPr>
          <a:xfrm>
            <a:off x="87873" y="3003645"/>
            <a:ext cx="3793067" cy="30973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Linac4 Beam Power Limits.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723900" y="1075828"/>
                <a:ext cx="10609809" cy="7386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𝑀𝑎𝑥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=1400 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1600" dirty="0" smtClean="0">
                    <a:solidFill>
                      <a:schemeClr val="tx2"/>
                    </a:solidFill>
                  </a:rPr>
                  <a:t>. Has been stablished as the temperature limit at LINAC4 due to gold coated tungsten wires. </a:t>
                </a:r>
              </a:p>
              <a:p>
                <a:pPr algn="l"/>
                <a:endParaRPr lang="en-US" sz="1600" dirty="0" smtClean="0">
                  <a:solidFill>
                    <a:schemeClr val="tx2"/>
                  </a:solidFill>
                </a:endParaRPr>
              </a:p>
              <a:p>
                <a:pPr algn="l"/>
                <a:r>
                  <a:rPr lang="en-US" sz="1600" dirty="0" smtClean="0">
                    <a:solidFill>
                      <a:schemeClr val="tx2"/>
                    </a:solidFill>
                  </a:rPr>
                  <a:t> </a:t>
                </a:r>
                <a:endParaRPr lang="en-GB" sz="1600" dirty="0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900" y="1075828"/>
                <a:ext cx="10609809" cy="738664"/>
              </a:xfrm>
              <a:prstGeom prst="rect">
                <a:avLst/>
              </a:prstGeom>
              <a:blipFill>
                <a:blip r:embed="rId3"/>
                <a:stretch>
                  <a:fillRect l="-1092" t="-819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723900" y="2983895"/>
                <a:ext cx="2864250" cy="38395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 smtClean="0"/>
                  <a:t>L4C.BSGH/V.0421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:1.627 </m:t>
                      </m:r>
                      <m:d>
                        <m:d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𝑚𝑚</m:t>
                          </m:r>
                        </m:e>
                      </m:d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:1.179 </m:t>
                      </m:r>
                      <m:d>
                        <m:d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𝑚𝑚</m:t>
                          </m:r>
                        </m:e>
                      </m:d>
                    </m:oMath>
                  </m:oMathPara>
                </a14:m>
                <a:endParaRPr lang="en-GB" sz="1200" dirty="0" smtClean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900" y="2983895"/>
                <a:ext cx="2864250" cy="383951"/>
              </a:xfrm>
              <a:prstGeom prst="rect">
                <a:avLst/>
              </a:prstGeom>
              <a:blipFill>
                <a:blip r:embed="rId4"/>
                <a:stretch>
                  <a:fillRect t="-14286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02" r="9090"/>
          <a:stretch/>
        </p:blipFill>
        <p:spPr>
          <a:xfrm>
            <a:off x="11173506" y="3003645"/>
            <a:ext cx="671688" cy="308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52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62"/>
          <a:stretch/>
        </p:blipFill>
        <p:spPr>
          <a:xfrm>
            <a:off x="87873" y="3003645"/>
            <a:ext cx="3793067" cy="309738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" r="22752"/>
          <a:stretch/>
        </p:blipFill>
        <p:spPr>
          <a:xfrm>
            <a:off x="4081498" y="3003645"/>
            <a:ext cx="3463874" cy="304548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Linac4 Beam Power Limits.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723900" y="1075828"/>
                <a:ext cx="10609809" cy="123110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𝑀𝑎𝑥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=1400 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1600" dirty="0" smtClean="0">
                    <a:solidFill>
                      <a:schemeClr val="tx2"/>
                    </a:solidFill>
                  </a:rPr>
                  <a:t>. Has been stablished as the temperature limit at LINAC4 due to gold coated tungsten wires. </a:t>
                </a:r>
              </a:p>
              <a:p>
                <a:pPr algn="l"/>
                <a:endParaRPr lang="en-US" sz="1600" dirty="0" smtClean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Special care should be taken for detectors installed at lower beam energies. ( L4L, L4C line ).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algn="l"/>
                <a:r>
                  <a:rPr lang="en-US" sz="1600" dirty="0" smtClean="0">
                    <a:solidFill>
                      <a:schemeClr val="tx2"/>
                    </a:solidFill>
                  </a:rPr>
                  <a:t> </a:t>
                </a:r>
                <a:endParaRPr lang="en-GB" sz="1600" dirty="0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900" y="1075828"/>
                <a:ext cx="10609809" cy="1231106"/>
              </a:xfrm>
              <a:prstGeom prst="rect">
                <a:avLst/>
              </a:prstGeom>
              <a:blipFill>
                <a:blip r:embed="rId4"/>
                <a:stretch>
                  <a:fillRect l="-1092" t="-49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723900" y="2983895"/>
                <a:ext cx="2864250" cy="38395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 smtClean="0"/>
                  <a:t>L4C.BSGH/V.0421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:1.627 </m:t>
                      </m:r>
                      <m:d>
                        <m:d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𝑚𝑚</m:t>
                          </m:r>
                        </m:e>
                      </m:d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:1.179 </m:t>
                      </m:r>
                      <m:d>
                        <m:d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𝑚𝑚</m:t>
                          </m:r>
                        </m:e>
                      </m:d>
                    </m:oMath>
                  </m:oMathPara>
                </a14:m>
                <a:endParaRPr lang="en-GB" sz="1200" dirty="0" smtClean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900" y="2983895"/>
                <a:ext cx="2864250" cy="383951"/>
              </a:xfrm>
              <a:prstGeom prst="rect">
                <a:avLst/>
              </a:prstGeom>
              <a:blipFill>
                <a:blip r:embed="rId5"/>
                <a:stretch>
                  <a:fillRect t="-14286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4403345" y="2955527"/>
                <a:ext cx="2864250" cy="38395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 smtClean="0"/>
                  <a:t>L4T.BSGH/V.0223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:1.764 </m:t>
                      </m:r>
                      <m:d>
                        <m:d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𝑚𝑚</m:t>
                          </m:r>
                        </m:e>
                      </m:d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:2.867 </m:t>
                      </m:r>
                      <m:d>
                        <m:d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𝑚𝑚</m:t>
                          </m:r>
                        </m:e>
                      </m:d>
                    </m:oMath>
                  </m:oMathPara>
                </a14:m>
                <a:endParaRPr lang="en-GB" sz="1200" dirty="0" smtClean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3345" y="2955527"/>
                <a:ext cx="2864250" cy="383951"/>
              </a:xfrm>
              <a:prstGeom prst="rect">
                <a:avLst/>
              </a:prstGeom>
              <a:blipFill>
                <a:blip r:embed="rId6"/>
                <a:stretch>
                  <a:fillRect t="-14286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02" r="9090"/>
          <a:stretch/>
        </p:blipFill>
        <p:spPr>
          <a:xfrm>
            <a:off x="11173506" y="3003645"/>
            <a:ext cx="671688" cy="308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75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462"/>
          <a:stretch/>
        </p:blipFill>
        <p:spPr>
          <a:xfrm>
            <a:off x="87873" y="3003645"/>
            <a:ext cx="3793067" cy="309738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1" r="22752"/>
          <a:stretch/>
        </p:blipFill>
        <p:spPr>
          <a:xfrm>
            <a:off x="4081498" y="3003645"/>
            <a:ext cx="3463874" cy="304548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7" r="9091"/>
          <a:stretch/>
        </p:blipFill>
        <p:spPr>
          <a:xfrm>
            <a:off x="7554552" y="2983895"/>
            <a:ext cx="4287492" cy="308498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Linac4 Beam Power Limits.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723900" y="1075828"/>
                <a:ext cx="10609809" cy="22354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𝑀𝑎𝑥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=1400 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1600" dirty="0" smtClean="0">
                    <a:solidFill>
                      <a:schemeClr val="tx2"/>
                    </a:solidFill>
                  </a:rPr>
                  <a:t>. Has been stablished as the temperature limit at LINAC4 due to gold coated tungsten wires. </a:t>
                </a:r>
              </a:p>
              <a:p>
                <a:pPr algn="l"/>
                <a:endParaRPr lang="en-US" sz="1600" dirty="0" smtClean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Special care should be taken for detectors installed at lower beam energies. ( L4L, L4C line ).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</a:rPr>
                  <a:t>Beam Size: Most limiting beam parameter. </a:t>
                </a:r>
                <a:endParaRPr lang="en-US" sz="1600" dirty="0" smtClean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𝑜𝑟</m:t>
                    </m:r>
                    <m:r>
                      <a:rPr lang="en-US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&lt;1.0 </m:t>
                    </m:r>
                    <m:r>
                      <a:rPr lang="en-US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𝑚𝑚</m:t>
                    </m:r>
                  </m:oMath>
                </a14:m>
                <a:r>
                  <a:rPr lang="en-GB" sz="1600" dirty="0">
                    <a:solidFill>
                      <a:schemeClr val="tx2"/>
                    </a:solidFill>
                  </a:rPr>
                  <a:t>, pulse lengths not longer than 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100 </m:t>
                    </m:r>
                    <m:r>
                      <a:rPr lang="en-US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GB" sz="1600" dirty="0">
                    <a:solidFill>
                      <a:schemeClr val="tx2"/>
                    </a:solidFill>
                  </a:rPr>
                  <a:t> should be used.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 smtClean="0">
                  <a:solidFill>
                    <a:schemeClr val="tx2"/>
                  </a:solidFill>
                </a:endParaRPr>
              </a:p>
              <a:p>
                <a:pPr algn="l"/>
                <a:r>
                  <a:rPr lang="en-US" sz="1600" dirty="0" smtClean="0">
                    <a:solidFill>
                      <a:schemeClr val="tx2"/>
                    </a:solidFill>
                  </a:rPr>
                  <a:t> </a:t>
                </a:r>
                <a:endParaRPr lang="en-GB" sz="1600" dirty="0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900" y="1075828"/>
                <a:ext cx="10609809" cy="2235420"/>
              </a:xfrm>
              <a:prstGeom prst="rect">
                <a:avLst/>
              </a:prstGeom>
              <a:blipFill>
                <a:blip r:embed="rId5"/>
                <a:stretch>
                  <a:fillRect l="-1092" t="-272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/>
              <p:cNvSpPr txBox="1"/>
              <p:nvPr/>
            </p:nvSpPr>
            <p:spPr>
              <a:xfrm>
                <a:off x="723900" y="2983895"/>
                <a:ext cx="2864250" cy="38395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 smtClean="0"/>
                  <a:t>L4C.BSGH/V.0421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:1.627 </m:t>
                      </m:r>
                      <m:d>
                        <m:d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𝑚𝑚</m:t>
                          </m:r>
                        </m:e>
                      </m:d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:1.179 </m:t>
                      </m:r>
                      <m:d>
                        <m:d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𝑚𝑚</m:t>
                          </m:r>
                        </m:e>
                      </m:d>
                    </m:oMath>
                  </m:oMathPara>
                </a14:m>
                <a:endParaRPr lang="en-GB" sz="1200" dirty="0" smtClean="0"/>
              </a:p>
            </p:txBody>
          </p:sp>
        </mc:Choice>
        <mc:Fallback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3900" y="2983895"/>
                <a:ext cx="2864250" cy="383951"/>
              </a:xfrm>
              <a:prstGeom prst="rect">
                <a:avLst/>
              </a:prstGeom>
              <a:blipFill>
                <a:blip r:embed="rId6"/>
                <a:stretch>
                  <a:fillRect t="-14286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4403345" y="2955527"/>
                <a:ext cx="2864250" cy="38395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 smtClean="0"/>
                  <a:t>L4T.BSGH/V.0223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:1.764 </m:t>
                      </m:r>
                      <m:d>
                        <m:d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𝑚𝑚</m:t>
                          </m:r>
                        </m:e>
                      </m:d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:2.867 </m:t>
                      </m:r>
                      <m:d>
                        <m:d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𝑚𝑚</m:t>
                          </m:r>
                        </m:e>
                      </m:d>
                    </m:oMath>
                  </m:oMathPara>
                </a14:m>
                <a:endParaRPr lang="en-GB" sz="1200" dirty="0" smtClean="0"/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3345" y="2955527"/>
                <a:ext cx="2864250" cy="383951"/>
              </a:xfrm>
              <a:prstGeom prst="rect">
                <a:avLst/>
              </a:prstGeom>
              <a:blipFill>
                <a:blip r:embed="rId7"/>
                <a:stretch>
                  <a:fillRect t="-14286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8312405" y="2955527"/>
                <a:ext cx="2864250" cy="38395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 smtClean="0"/>
                  <a:t>L4T.BSGH/V.0223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2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:0.800 </m:t>
                      </m:r>
                      <m:d>
                        <m:d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𝑚𝑚</m:t>
                          </m:r>
                        </m:e>
                      </m:d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</m:t>
                      </m:r>
                      <m:sSub>
                        <m:sSub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  <m:r>
                        <a:rPr lang="en-US" sz="12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:2.386 </m:t>
                      </m:r>
                      <m:d>
                        <m:dPr>
                          <m:ctrlP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12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𝑚𝑚</m:t>
                          </m:r>
                        </m:e>
                      </m:d>
                    </m:oMath>
                  </m:oMathPara>
                </a14:m>
                <a:endParaRPr lang="en-GB" sz="1200" dirty="0" smtClean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12405" y="2955527"/>
                <a:ext cx="2864250" cy="383951"/>
              </a:xfrm>
              <a:prstGeom prst="rect">
                <a:avLst/>
              </a:prstGeom>
              <a:blipFill>
                <a:blip r:embed="rId8"/>
                <a:stretch>
                  <a:fillRect t="-14286" b="-111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02" r="9090"/>
          <a:stretch/>
        </p:blipFill>
        <p:spPr>
          <a:xfrm>
            <a:off x="11173506" y="3003645"/>
            <a:ext cx="671688" cy="3084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2140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Applications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3834" y="1089702"/>
            <a:ext cx="999331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 Calculation of Beam Power Limits for wire scanners at CERN SPS.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chemeClr val="accent2"/>
                </a:solidFill>
              </a:rPr>
              <a:t>Objective: </a:t>
            </a:r>
            <a:r>
              <a:rPr lang="en-US" sz="1600" dirty="0" smtClean="0">
                <a:solidFill>
                  <a:schemeClr val="tx2"/>
                </a:solidFill>
              </a:rPr>
              <a:t>To calculate parameter limits such as, minimum wire speed, maximum number of particles, maximum number of bunches, etc.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5342" y="1957872"/>
            <a:ext cx="5630296" cy="129115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3311287"/>
            <a:ext cx="5462234" cy="273111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3496" y="3345066"/>
            <a:ext cx="5394677" cy="2697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1918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 Grids and Wire Scanners.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317" y="856357"/>
            <a:ext cx="664461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Thin target detectors of intercepting nature.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Purpose: Transverse beam profile measurements.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1340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Applications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004" y="725483"/>
            <a:ext cx="5467245" cy="48597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55" t="8333" r="8951" b="49744"/>
          <a:stretch/>
        </p:blipFill>
        <p:spPr>
          <a:xfrm>
            <a:off x="169307" y="3861399"/>
            <a:ext cx="5926693" cy="226405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Rectangle 12"/>
              <p:cNvSpPr/>
              <p:nvPr/>
            </p:nvSpPr>
            <p:spPr>
              <a:xfrm>
                <a:off x="630191" y="1108591"/>
                <a:ext cx="5430104" cy="282019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285750" indent="-285750" algn="just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</a:rPr>
                  <a:t>BTVs at SPS and Hi-</a:t>
                </a:r>
                <a:r>
                  <a:rPr lang="en-US" sz="1600" dirty="0" err="1">
                    <a:solidFill>
                      <a:schemeClr val="tx2"/>
                    </a:solidFill>
                  </a:rPr>
                  <a:t>RadMat</a:t>
                </a:r>
                <a:r>
                  <a:rPr lang="en-US" sz="1600" dirty="0">
                    <a:solidFill>
                      <a:schemeClr val="tx2"/>
                    </a:solidFill>
                  </a:rPr>
                  <a:t> facilities.</a:t>
                </a:r>
              </a:p>
              <a:p>
                <a:pPr marL="742950" lvl="1" indent="-285750" algn="just"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solidFill>
                      <a:schemeClr val="accent2"/>
                    </a:solidFill>
                  </a:rPr>
                  <a:t>Objective: </a:t>
                </a:r>
                <a:r>
                  <a:rPr lang="en-US" sz="1600" dirty="0">
                    <a:solidFill>
                      <a:schemeClr val="tx2"/>
                    </a:solidFill>
                  </a:rPr>
                  <a:t>Calculate maximum temperature reached by different material foils and for different beam conditions. </a:t>
                </a:r>
                <a:endParaRPr lang="en-US" sz="1600" dirty="0" smtClean="0">
                  <a:solidFill>
                    <a:schemeClr val="tx2"/>
                  </a:solidFill>
                </a:endParaRPr>
              </a:p>
              <a:p>
                <a:pPr marL="742950" lvl="1" indent="-285750" algn="just">
                  <a:buFont typeface="Courier New" panose="02070309020205020404" pitchFamily="49" charset="0"/>
                  <a:buChar char="o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742950" lvl="1" indent="-285750" algn="just"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solidFill>
                      <a:schemeClr val="tx2"/>
                    </a:solidFill>
                  </a:rPr>
                  <a:t>450 GeV Beam.</a:t>
                </a:r>
              </a:p>
              <a:p>
                <a:pPr marL="742950" lvl="1" indent="-285750" algn="just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r>
                  <a:rPr lang="en-US" sz="1600" dirty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600" dirty="0">
                    <a:solidFill>
                      <a:schemeClr val="tx2"/>
                    </a:solidFill>
                  </a:rPr>
                  <a:t>= </a:t>
                </a:r>
                <a:r>
                  <a:rPr lang="en-US" sz="1600" dirty="0">
                    <a:solidFill>
                      <a:schemeClr val="tx2"/>
                    </a:solidFill>
                  </a:rPr>
                  <a:t>1.0 </a:t>
                </a:r>
                <a:r>
                  <a:rPr lang="en-US" sz="1600" dirty="0">
                    <a:solidFill>
                      <a:schemeClr val="tx2"/>
                    </a:solidFill>
                  </a:rPr>
                  <a:t>(mm</a:t>
                </a:r>
                <a:r>
                  <a:rPr lang="en-US" sz="1600" dirty="0">
                    <a:solidFill>
                      <a:schemeClr val="tx2"/>
                    </a:solidFill>
                  </a:rPr>
                  <a:t>).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solidFill>
                      <a:schemeClr val="tx2"/>
                    </a:solidFill>
                  </a:rPr>
                  <a:t>Beam Pulse: </a:t>
                </a:r>
                <a:r>
                  <a:rPr lang="en-US" sz="1600" dirty="0">
                    <a:solidFill>
                      <a:schemeClr val="tx2"/>
                    </a:solidFill>
                  </a:rPr>
                  <a:t>7.5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  <m: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𝑠</m:t>
                        </m:r>
                      </m:e>
                    </m:d>
                  </m:oMath>
                </a14:m>
                <a:endParaRPr lang="en-US" sz="1600" dirty="0">
                  <a:solidFill>
                    <a:schemeClr val="tx2"/>
                  </a:solidFill>
                  <a:ea typeface="Cambria Math" panose="02040503050406030204" pitchFamily="18" charset="0"/>
                </a:endParaRP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solidFill>
                      <a:schemeClr val="tx2"/>
                    </a:solidFill>
                  </a:rPr>
                  <a:t>Number Part: </a:t>
                </a:r>
                <a14:m>
                  <m:oMath xmlns:m="http://schemas.openxmlformats.org/officeDocument/2006/math">
                    <m:r>
                      <a:rPr lang="en-US" sz="160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3.456</m:t>
                    </m:r>
                    <m:r>
                      <a:rPr lang="en-US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13</m:t>
                        </m:r>
                      </m:sup>
                    </m:sSup>
                  </m:oMath>
                </a14:m>
                <a:r>
                  <a:rPr lang="en-US" sz="1600" dirty="0">
                    <a:solidFill>
                      <a:schemeClr val="tx2"/>
                    </a:solidFill>
                  </a:rPr>
                  <a:t> </a:t>
                </a:r>
                <a:endParaRPr lang="en-US" sz="1600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>
                    <a:solidFill>
                      <a:schemeClr val="tx2"/>
                    </a:solidFill>
                  </a:rPr>
                  <a:t>Frequency: </a:t>
                </a:r>
                <a:r>
                  <a:rPr lang="en-US" sz="1600" dirty="0">
                    <a:solidFill>
                      <a:schemeClr val="tx2"/>
                    </a:solidFill>
                  </a:rPr>
                  <a:t>0.03 </a:t>
                </a:r>
                <a:r>
                  <a:rPr lang="en-US" sz="1600" dirty="0">
                    <a:solidFill>
                      <a:schemeClr val="tx2"/>
                    </a:solidFill>
                  </a:rPr>
                  <a:t>(Hz) </a:t>
                </a:r>
                <a:endParaRPr lang="en-GB" sz="1600" dirty="0">
                  <a:solidFill>
                    <a:schemeClr val="tx2"/>
                  </a:solidFill>
                </a:endParaRPr>
              </a:p>
              <a:p>
                <a:pPr marL="742950" lvl="1" indent="-285750" algn="just">
                  <a:buFont typeface="Courier New" panose="02070309020205020404" pitchFamily="49" charset="0"/>
                  <a:buChar char="o"/>
                </a:pPr>
                <a:endParaRPr lang="en-US" sz="16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191" y="1108591"/>
                <a:ext cx="5430104" cy="2820196"/>
              </a:xfrm>
              <a:prstGeom prst="rect">
                <a:avLst/>
              </a:prstGeom>
              <a:blipFill>
                <a:blip r:embed="rId4"/>
                <a:stretch>
                  <a:fillRect l="-449" t="-649" r="-6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86430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5963" y="1063531"/>
            <a:ext cx="10231583" cy="4608512"/>
          </a:xfrm>
        </p:spPr>
        <p:txBody>
          <a:bodyPr/>
          <a:lstStyle/>
          <a:p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SEM Grids and Wire Scanners. Why are thermal simulations necessary? </a:t>
            </a:r>
          </a:p>
          <a:p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 Temperature Simulations: </a:t>
            </a:r>
          </a:p>
          <a:p>
            <a:pPr lvl="1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</a:rPr>
              <a:t>Thermal Model. </a:t>
            </a:r>
          </a:p>
          <a:p>
            <a:pPr lvl="1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</a:rPr>
              <a:t>Examples of Simulations. </a:t>
            </a:r>
          </a:p>
          <a:p>
            <a:pPr lvl="1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</a:rPr>
              <a:t>User friendly interface. </a:t>
            </a:r>
          </a:p>
          <a:p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Examples of application. </a:t>
            </a:r>
          </a:p>
          <a:p>
            <a:pPr lvl="1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</a:rPr>
              <a:t>Linac4 beam power limits. </a:t>
            </a:r>
          </a:p>
          <a:p>
            <a:pPr lvl="1"/>
            <a:r>
              <a:rPr lang="en-US" sz="1600" dirty="0">
                <a:solidFill>
                  <a:schemeClr val="bg2">
                    <a:lumMod val="75000"/>
                  </a:schemeClr>
                </a:solidFill>
              </a:rPr>
              <a:t>Others applications. </a:t>
            </a:r>
          </a:p>
          <a:p>
            <a:r>
              <a:rPr lang="en-US" sz="2000" dirty="0" smtClean="0"/>
              <a:t>Uncertainty calculations. </a:t>
            </a:r>
          </a:p>
          <a:p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Emissivity measurements.</a:t>
            </a:r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0946"/>
            <a:ext cx="11376025" cy="1065742"/>
          </a:xfrm>
        </p:spPr>
        <p:txBody>
          <a:bodyPr/>
          <a:lstStyle/>
          <a:p>
            <a:r>
              <a:rPr lang="en-US" dirty="0" smtClean="0"/>
              <a:t>Outline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895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Uncertainty determination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8928" y="1162335"/>
            <a:ext cx="1065797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Several factors can contribute to the final results uncertainty. For example, computational errors, </a:t>
            </a:r>
            <a:r>
              <a:rPr lang="en-US" sz="1600" dirty="0" smtClean="0">
                <a:solidFill>
                  <a:schemeClr val="accent2"/>
                </a:solidFill>
              </a:rPr>
              <a:t>parameters uncertainties</a:t>
            </a:r>
            <a:r>
              <a:rPr lang="en-US" sz="1600" dirty="0" smtClean="0">
                <a:solidFill>
                  <a:schemeClr val="tx2"/>
                </a:solidFill>
              </a:rPr>
              <a:t>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774254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Uncertainty determination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8928" y="1162335"/>
            <a:ext cx="10657979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Several factors can contribute to the final results uncertainty. For example, computational errors, </a:t>
            </a:r>
            <a:r>
              <a:rPr lang="en-US" sz="1600" dirty="0" smtClean="0">
                <a:solidFill>
                  <a:schemeClr val="accent2"/>
                </a:solidFill>
              </a:rPr>
              <a:t>parameters uncertainties</a:t>
            </a:r>
            <a:r>
              <a:rPr lang="en-US" sz="1600" dirty="0" smtClean="0"/>
              <a:t>.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3471"/>
          <a:stretch/>
        </p:blipFill>
        <p:spPr>
          <a:xfrm>
            <a:off x="6096000" y="1800078"/>
            <a:ext cx="5532018" cy="4029935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98230" y="1800078"/>
            <a:ext cx="539261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Two </a:t>
            </a:r>
            <a:r>
              <a:rPr lang="en-US" sz="1600" dirty="0">
                <a:solidFill>
                  <a:schemeClr val="tx2"/>
                </a:solidFill>
              </a:rPr>
              <a:t>types of parameters: 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sz="1600" dirty="0">
                <a:solidFill>
                  <a:schemeClr val="tx2"/>
                </a:solidFill>
              </a:rPr>
              <a:t>Beam and Detector Parameters:  How well do we know our simulation case. 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chemeClr val="tx2"/>
                </a:solidFill>
              </a:rPr>
              <a:t>Material Parameters: How accurately is our model.</a:t>
            </a:r>
            <a:endParaRPr lang="en-GB" sz="1600" dirty="0">
              <a:solidFill>
                <a:schemeClr val="tx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0857" y="3388226"/>
            <a:ext cx="3808772" cy="2556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466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Uncertainty determination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48929" y="1030500"/>
                <a:ext cx="6727818" cy="297363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Material properties that have a bigger impact are: 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Density (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).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600" dirty="0" smtClean="0">
                    <a:solidFill>
                      <a:schemeClr val="tx2"/>
                    </a:solidFill>
                  </a:rPr>
                  <a:t>Specific heat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600" dirty="0" smtClean="0">
                    <a:solidFill>
                      <a:schemeClr val="tx2"/>
                    </a:solidFill>
                  </a:rPr>
                  <a:t> Thermal Conductivity (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600" dirty="0" smtClean="0">
                    <a:solidFill>
                      <a:schemeClr val="tx2"/>
                    </a:solidFill>
                  </a:rPr>
                  <a:t> Emissivity (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600" dirty="0" smtClean="0">
                    <a:solidFill>
                      <a:schemeClr val="tx2"/>
                    </a:solidFill>
                  </a:rPr>
                  <a:t> Work Function (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) 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600" dirty="0" smtClean="0">
                    <a:solidFill>
                      <a:schemeClr val="tx2"/>
                    </a:solidFill>
                  </a:rPr>
                  <a:t>Sublimation enthalpy (</a:t>
                </a:r>
                <a:r>
                  <a:rPr lang="en-GB" sz="1600" i="1" dirty="0" smtClean="0">
                    <a:solidFill>
                      <a:schemeClr val="tx2"/>
                    </a:solidFill>
                  </a:rPr>
                  <a:t>H</a:t>
                </a:r>
                <a:r>
                  <a:rPr lang="en-GB" sz="1600" dirty="0" smtClean="0">
                    <a:solidFill>
                      <a:schemeClr val="tx2"/>
                    </a:solidFill>
                  </a:rPr>
                  <a:t>).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Information about this parameters was found in the literature. Several sources used.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GB" sz="1600" dirty="0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929" y="1030500"/>
                <a:ext cx="6727818" cy="2973635"/>
              </a:xfrm>
              <a:prstGeom prst="rect">
                <a:avLst/>
              </a:prstGeom>
              <a:blipFill>
                <a:blip r:embed="rId2"/>
                <a:stretch>
                  <a:fillRect l="-1721" t="-204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3065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Uncertainty determination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48929" y="1030500"/>
                <a:ext cx="6727818" cy="3958520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Material properties that have a bigger impact are: 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Density (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).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600" dirty="0" smtClean="0">
                    <a:solidFill>
                      <a:schemeClr val="tx2"/>
                    </a:solidFill>
                  </a:rPr>
                  <a:t>Specific heat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600" dirty="0" smtClean="0">
                    <a:solidFill>
                      <a:schemeClr val="tx2"/>
                    </a:solidFill>
                  </a:rPr>
                  <a:t> Thermal Conductivity (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600" dirty="0" smtClean="0">
                    <a:solidFill>
                      <a:schemeClr val="tx2"/>
                    </a:solidFill>
                  </a:rPr>
                  <a:t> Emissivity (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600" dirty="0" smtClean="0">
                    <a:solidFill>
                      <a:schemeClr val="tx2"/>
                    </a:solidFill>
                  </a:rPr>
                  <a:t> Work Function (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) 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600" dirty="0" smtClean="0">
                    <a:solidFill>
                      <a:schemeClr val="tx2"/>
                    </a:solidFill>
                  </a:rPr>
                  <a:t>Sublimation enthalpy (</a:t>
                </a:r>
                <a:r>
                  <a:rPr lang="en-GB" sz="1600" i="1" dirty="0" smtClean="0">
                    <a:solidFill>
                      <a:schemeClr val="tx2"/>
                    </a:solidFill>
                  </a:rPr>
                  <a:t>H</a:t>
                </a:r>
                <a:r>
                  <a:rPr lang="en-GB" sz="1600" dirty="0" smtClean="0">
                    <a:solidFill>
                      <a:schemeClr val="tx2"/>
                    </a:solidFill>
                  </a:rPr>
                  <a:t>).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Information about this parameters was found in the literature. Several sources used.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What was done: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</a:rPr>
                  <a:t>The average value, and relative </a:t>
                </a:r>
                <a:r>
                  <a:rPr lang="en-US" sz="1600" dirty="0" smtClean="0">
                    <a:solidFill>
                      <a:schemeClr val="tx2"/>
                    </a:solidFill>
                  </a:rPr>
                  <a:t>error.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600" dirty="0" smtClean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GB" sz="1600" dirty="0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929" y="1030500"/>
                <a:ext cx="6727818" cy="3958520"/>
              </a:xfrm>
              <a:prstGeom prst="rect">
                <a:avLst/>
              </a:prstGeom>
              <a:blipFill>
                <a:blip r:embed="rId2"/>
                <a:stretch>
                  <a:fillRect l="-1721" t="-15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4739" t="6182" r="17421" b="3398"/>
          <a:stretch/>
        </p:blipFill>
        <p:spPr>
          <a:xfrm>
            <a:off x="7975283" y="259808"/>
            <a:ext cx="3781713" cy="2878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950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Uncertainty determination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48929" y="1030500"/>
                <a:ext cx="6226005" cy="5435847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Material properties that have a bigger impact are: 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Density (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).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600" dirty="0" smtClean="0">
                    <a:solidFill>
                      <a:schemeClr val="tx2"/>
                    </a:solidFill>
                  </a:rPr>
                  <a:t>Specific heat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600" dirty="0" smtClean="0">
                    <a:solidFill>
                      <a:schemeClr val="tx2"/>
                    </a:solidFill>
                  </a:rPr>
                  <a:t> Thermal Conductivity (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600" dirty="0" smtClean="0">
                    <a:solidFill>
                      <a:schemeClr val="tx2"/>
                    </a:solidFill>
                  </a:rPr>
                  <a:t> Emissivity (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)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600" dirty="0" smtClean="0">
                    <a:solidFill>
                      <a:schemeClr val="tx2"/>
                    </a:solidFill>
                  </a:rPr>
                  <a:t> Work Function (</a:t>
                </a:r>
                <a14:m>
                  <m:oMath xmlns:m="http://schemas.openxmlformats.org/officeDocument/2006/math">
                    <m:r>
                      <a:rPr lang="en-GB" sz="16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) </a:t>
                </a:r>
              </a:p>
              <a:p>
                <a:pPr marL="742950" lvl="1" indent="-285750">
                  <a:buFont typeface="Courier New" panose="02070309020205020404" pitchFamily="49" charset="0"/>
                  <a:buChar char="o"/>
                </a:pPr>
                <a:r>
                  <a:rPr lang="en-GB" sz="1600" dirty="0" smtClean="0">
                    <a:solidFill>
                      <a:schemeClr val="tx2"/>
                    </a:solidFill>
                  </a:rPr>
                  <a:t>Sublimation enthalpy (</a:t>
                </a:r>
                <a:r>
                  <a:rPr lang="en-GB" sz="1600" i="1" dirty="0" smtClean="0">
                    <a:solidFill>
                      <a:schemeClr val="tx2"/>
                    </a:solidFill>
                  </a:rPr>
                  <a:t>H</a:t>
                </a:r>
                <a:r>
                  <a:rPr lang="en-GB" sz="1600" dirty="0" smtClean="0">
                    <a:solidFill>
                      <a:schemeClr val="tx2"/>
                    </a:solidFill>
                  </a:rPr>
                  <a:t>).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Information about this parameters was found in the literature. Several sources used.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What was done: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</a:rPr>
                  <a:t>The average value, and relative </a:t>
                </a:r>
                <a:r>
                  <a:rPr lang="en-US" sz="1600" dirty="0" smtClean="0">
                    <a:solidFill>
                      <a:schemeClr val="tx2"/>
                    </a:solidFill>
                  </a:rPr>
                  <a:t>error.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Study effect on simulation results.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Observations: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S" sz="1600" dirty="0" smtClean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Emissivity </a:t>
                </a:r>
                <a:r>
                  <a:rPr lang="en-US" sz="1600" dirty="0">
                    <a:solidFill>
                      <a:schemeClr val="tx2"/>
                    </a:solidFill>
                  </a:rPr>
                  <a:t>uncertainties border 40%. Yielding a 7% uncertainty in the final simulation result.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S" sz="1600" dirty="0" smtClean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GB" sz="1600" dirty="0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929" y="1030500"/>
                <a:ext cx="6226005" cy="5435847"/>
              </a:xfrm>
              <a:prstGeom prst="rect">
                <a:avLst/>
              </a:prstGeom>
              <a:blipFill>
                <a:blip r:embed="rId2"/>
                <a:stretch>
                  <a:fillRect l="-1859" t="-11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/>
          <a:srcRect l="4739" t="6182" r="17421" b="3398"/>
          <a:stretch/>
        </p:blipFill>
        <p:spPr>
          <a:xfrm>
            <a:off x="7975283" y="259808"/>
            <a:ext cx="3781713" cy="287875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7" t="9999" r="8978" b="2059"/>
          <a:stretch/>
        </p:blipFill>
        <p:spPr>
          <a:xfrm>
            <a:off x="6874934" y="3312397"/>
            <a:ext cx="5015108" cy="2902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870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5963" y="1063531"/>
            <a:ext cx="10231583" cy="4608512"/>
          </a:xfrm>
        </p:spPr>
        <p:txBody>
          <a:bodyPr/>
          <a:lstStyle/>
          <a:p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SEM Grids and Wire Scanners. Why are thermal simulations necessary? </a:t>
            </a:r>
          </a:p>
          <a:p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 Wire Simulations: </a:t>
            </a:r>
          </a:p>
          <a:p>
            <a:pPr lvl="1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</a:rPr>
              <a:t>Thermal Model. </a:t>
            </a:r>
          </a:p>
          <a:p>
            <a:pPr lvl="1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</a:rPr>
              <a:t>Examples of Simulations. </a:t>
            </a:r>
          </a:p>
          <a:p>
            <a:pPr lvl="1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</a:rPr>
              <a:t>User friendly interface. </a:t>
            </a:r>
          </a:p>
          <a:p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Examples of application. </a:t>
            </a:r>
          </a:p>
          <a:p>
            <a:pPr lvl="1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</a:rPr>
              <a:t>Linac4 beam power limits. </a:t>
            </a:r>
          </a:p>
          <a:p>
            <a:pPr lvl="1"/>
            <a:r>
              <a:rPr lang="en-US" sz="1600" dirty="0">
                <a:solidFill>
                  <a:schemeClr val="bg2">
                    <a:lumMod val="75000"/>
                  </a:schemeClr>
                </a:solidFill>
              </a:rPr>
              <a:t>Others applications. </a:t>
            </a:r>
          </a:p>
          <a:p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Uncertainty calculations. </a:t>
            </a:r>
          </a:p>
          <a:p>
            <a:r>
              <a:rPr lang="en-US" sz="2000" dirty="0" smtClean="0"/>
              <a:t>Emissivity measurements.</a:t>
            </a:r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0946"/>
            <a:ext cx="11376025" cy="1065742"/>
          </a:xfrm>
        </p:spPr>
        <p:txBody>
          <a:bodyPr/>
          <a:lstStyle/>
          <a:p>
            <a:r>
              <a:rPr lang="en-US" dirty="0" smtClean="0"/>
              <a:t>Outline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55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Emissivity </a:t>
            </a:r>
            <a:r>
              <a:rPr lang="en-US" dirty="0" smtClean="0"/>
              <a:t>measurement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0629" y="1063869"/>
            <a:ext cx="10180854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We want to measure the emissivity of Tungsten wires. It tell us how </a:t>
            </a:r>
            <a:r>
              <a:rPr lang="en-US" sz="1600" dirty="0" smtClean="0">
                <a:solidFill>
                  <a:schemeClr val="tx2"/>
                </a:solidFill>
              </a:rPr>
              <a:t>easily materials cool down by emitting electromagnetic radiation. 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313382" y="1671166"/>
                <a:ext cx="383169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𝐶𝑜𝑛𝑑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</m:oMath>
                  </m:oMathPara>
                </a14:m>
                <a:endParaRPr lang="en-GB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3382" y="1671166"/>
                <a:ext cx="3831690" cy="276999"/>
              </a:xfrm>
              <a:prstGeom prst="rect">
                <a:avLst/>
              </a:prstGeom>
              <a:blipFill>
                <a:blip r:embed="rId2"/>
                <a:stretch>
                  <a:fillRect l="-795"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6934694" y="1495900"/>
                <a:ext cx="2751459" cy="6578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𝑅𝑑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𝑆𝐵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16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694" y="1495900"/>
                <a:ext cx="2751459" cy="65787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11024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Emissivity </a:t>
            </a:r>
            <a:r>
              <a:rPr lang="en-US" dirty="0" smtClean="0"/>
              <a:t>measurement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50629" y="1063869"/>
                <a:ext cx="10180854" cy="320087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We want to measure the emissivity of Tungsten wires. It tell us how </a:t>
                </a:r>
                <a:r>
                  <a:rPr lang="en-US" sz="1600" dirty="0" smtClean="0">
                    <a:solidFill>
                      <a:schemeClr val="tx2"/>
                    </a:solidFill>
                  </a:rPr>
                  <a:t>easily materials cool down by emitting electromagnetic radiation. </a:t>
                </a:r>
                <a:endParaRPr lang="en-US" sz="1600" dirty="0" smtClean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 smtClean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There are many methods used for measuring emissivity.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 smtClean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Requirements: no need of sophisticated or expensive equipment. Able to measure emissivity in small wires (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10 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−100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).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</a:rPr>
                  <a:t>We decided to go for the so called </a:t>
                </a:r>
                <a:r>
                  <a:rPr lang="en-US" sz="1600" dirty="0">
                    <a:solidFill>
                      <a:schemeClr val="accent2"/>
                    </a:solidFill>
                  </a:rPr>
                  <a:t>Calorimetric Method</a:t>
                </a:r>
                <a:r>
                  <a:rPr lang="en-US" sz="1600" dirty="0">
                    <a:solidFill>
                      <a:schemeClr val="tx2"/>
                    </a:solidFill>
                  </a:rPr>
                  <a:t>. </a:t>
                </a:r>
                <a:endParaRPr lang="en-GB" sz="1600" dirty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GB" sz="1600" dirty="0" smtClean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629" y="1063869"/>
                <a:ext cx="10180854" cy="3200876"/>
              </a:xfrm>
              <a:prstGeom prst="rect">
                <a:avLst/>
              </a:prstGeom>
              <a:blipFill>
                <a:blip r:embed="rId2"/>
                <a:stretch>
                  <a:fillRect l="-1138" t="-20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313382" y="1671166"/>
                <a:ext cx="383169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𝐶𝑜𝑛𝑑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</m:oMath>
                  </m:oMathPara>
                </a14:m>
                <a:endParaRPr lang="en-GB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3382" y="1671166"/>
                <a:ext cx="3831690" cy="276999"/>
              </a:xfrm>
              <a:prstGeom prst="rect">
                <a:avLst/>
              </a:prstGeom>
              <a:blipFill>
                <a:blip r:embed="rId3"/>
                <a:stretch>
                  <a:fillRect l="-795"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6934694" y="1495900"/>
                <a:ext cx="2751459" cy="6578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𝑅𝑑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𝑆𝐵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16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694" y="1495900"/>
                <a:ext cx="2751459" cy="6578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0313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 Grids and Wire Scanners.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317" y="856357"/>
            <a:ext cx="6644619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Thin target detectors of intercepting nature.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Purpose: Transverse beam profile measurements.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SEM Grids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Multiple wires supported on a frame. 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Allow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for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in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pulse measurements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Limited resolution and complicated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Acquisition system. </a:t>
            </a: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709" y="749633"/>
            <a:ext cx="3544448" cy="24382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54301" y="240596"/>
            <a:ext cx="3254322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/>
              <a:t>Secondary Electron Emission </a:t>
            </a:r>
            <a:r>
              <a:rPr lang="en-US" sz="1400" b="1" dirty="0" smtClean="0"/>
              <a:t>Grid</a:t>
            </a:r>
          </a:p>
          <a:p>
            <a:pPr algn="ctr"/>
            <a:r>
              <a:rPr lang="en-US" sz="1400" b="1" dirty="0" smtClean="0"/>
              <a:t> </a:t>
            </a:r>
            <a:r>
              <a:rPr lang="en-US" sz="1400" b="1" dirty="0" smtClean="0"/>
              <a:t>(SEM Grids)</a:t>
            </a:r>
            <a:endParaRPr lang="en-GB" sz="1400" b="1" dirty="0" smtClean="0"/>
          </a:p>
        </p:txBody>
      </p:sp>
    </p:spTree>
    <p:extLst>
      <p:ext uri="{BB962C8B-B14F-4D97-AF65-F5344CB8AC3E}">
        <p14:creationId xmlns:p14="http://schemas.microsoft.com/office/powerpoint/2010/main" val="2709788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Emissivity </a:t>
            </a:r>
            <a:r>
              <a:rPr lang="en-US" dirty="0" smtClean="0"/>
              <a:t>measurement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50629" y="1063869"/>
                <a:ext cx="10180854" cy="320087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We want to measure the emissivity of Tungsten wires. It tell us how </a:t>
                </a:r>
                <a:r>
                  <a:rPr lang="en-US" sz="1600" dirty="0" smtClean="0">
                    <a:solidFill>
                      <a:schemeClr val="tx2"/>
                    </a:solidFill>
                  </a:rPr>
                  <a:t>easily materials cool down by emitting electromagnetic radiation. </a:t>
                </a:r>
                <a:endParaRPr lang="en-US" sz="1600" dirty="0" smtClean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 smtClean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There are many methods used for measuring emissivity.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 smtClean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Requirements: no need of sophisticated or expensive equipment. Able to measure emissivity in small wires (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10 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−100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).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>
                    <a:solidFill>
                      <a:schemeClr val="tx2"/>
                    </a:solidFill>
                  </a:rPr>
                  <a:t>We decided to go for the so called </a:t>
                </a:r>
                <a:r>
                  <a:rPr lang="en-US" sz="1600" dirty="0">
                    <a:solidFill>
                      <a:schemeClr val="accent2"/>
                    </a:solidFill>
                  </a:rPr>
                  <a:t>Calorimetric Method</a:t>
                </a:r>
                <a:r>
                  <a:rPr lang="en-US" sz="1600" dirty="0">
                    <a:solidFill>
                      <a:schemeClr val="tx2"/>
                    </a:solidFill>
                  </a:rPr>
                  <a:t>. </a:t>
                </a:r>
                <a:endParaRPr lang="en-GB" sz="1600" dirty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GB" sz="1600" dirty="0" smtClean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0629" y="1063869"/>
                <a:ext cx="10180854" cy="3200876"/>
              </a:xfrm>
              <a:prstGeom prst="rect">
                <a:avLst/>
              </a:prstGeom>
              <a:blipFill>
                <a:blip r:embed="rId2"/>
                <a:stretch>
                  <a:fillRect l="-1138" t="-209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1313382" y="1671166"/>
                <a:ext cx="383169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𝐶𝑜𝑛𝑑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</m:oMath>
                  </m:oMathPara>
                </a14:m>
                <a:endParaRPr lang="en-GB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3382" y="1671166"/>
                <a:ext cx="3831690" cy="276999"/>
              </a:xfrm>
              <a:prstGeom prst="rect">
                <a:avLst/>
              </a:prstGeom>
              <a:blipFill>
                <a:blip r:embed="rId3"/>
                <a:stretch>
                  <a:fillRect l="-795"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Rectangle 8"/>
              <p:cNvSpPr/>
              <p:nvPr/>
            </p:nvSpPr>
            <p:spPr>
              <a:xfrm>
                <a:off x="6934694" y="1495900"/>
                <a:ext cx="2751459" cy="65787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𝑅𝑑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𝑆𝐵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sz="1600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sz="1600" b="0" i="1" smtClean="0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sz="1600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sz="1600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4694" y="1495900"/>
                <a:ext cx="2751459" cy="65787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1768538" y="4226331"/>
            <a:ext cx="8697639" cy="181588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14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[</a:t>
            </a:r>
            <a:r>
              <a:rPr lang="en-US" sz="14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1] C. </a:t>
            </a:r>
            <a:r>
              <a:rPr lang="en-US" sz="1400" dirty="0" err="1" smtClean="0">
                <a:solidFill>
                  <a:schemeClr val="tx2"/>
                </a:solidFill>
                <a:cs typeface="Times New Roman" panose="02020603050405020304" pitchFamily="18" charset="0"/>
              </a:rPr>
              <a:t>Izarra</a:t>
            </a:r>
            <a:r>
              <a:rPr lang="en-US" sz="14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, JM. </a:t>
            </a:r>
            <a:r>
              <a:rPr lang="en-US" sz="1400" dirty="0" err="1" smtClean="0">
                <a:solidFill>
                  <a:schemeClr val="tx2"/>
                </a:solidFill>
                <a:cs typeface="Times New Roman" panose="02020603050405020304" pitchFamily="18" charset="0"/>
              </a:rPr>
              <a:t>Gitton</a:t>
            </a:r>
            <a:r>
              <a:rPr lang="en-US" sz="14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, </a:t>
            </a:r>
            <a:r>
              <a:rPr lang="en-US" sz="1400" i="1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“Calibration and temperature profile of a tungsten filament lamp</a:t>
            </a:r>
            <a:r>
              <a:rPr lang="en-US" sz="14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”. European Journal of Physics, 2010</a:t>
            </a:r>
          </a:p>
          <a:p>
            <a:pPr algn="just"/>
            <a:endParaRPr lang="en-US" sz="1400" dirty="0" smtClean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en-US" sz="14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[2] F. </a:t>
            </a:r>
            <a:r>
              <a:rPr lang="en-US" sz="1400" dirty="0" err="1" smtClean="0">
                <a:solidFill>
                  <a:schemeClr val="tx2"/>
                </a:solidFill>
                <a:cs typeface="Times New Roman" panose="02020603050405020304" pitchFamily="18" charset="0"/>
              </a:rPr>
              <a:t>Volklein</a:t>
            </a:r>
            <a:r>
              <a:rPr lang="en-US" sz="14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 et. al. “</a:t>
            </a:r>
            <a:r>
              <a:rPr lang="en-US" sz="1400" i="1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The experimental investigation of thermal conductivity and the </a:t>
            </a:r>
            <a:r>
              <a:rPr lang="en-US" sz="1400" i="1" dirty="0" err="1" smtClean="0">
                <a:solidFill>
                  <a:schemeClr val="tx2"/>
                </a:solidFill>
                <a:cs typeface="Times New Roman" panose="02020603050405020304" pitchFamily="18" charset="0"/>
              </a:rPr>
              <a:t>Wiedemann</a:t>
            </a:r>
            <a:r>
              <a:rPr lang="en-US" sz="1400" i="1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-Franz law for single metallic nanowires</a:t>
            </a:r>
            <a:r>
              <a:rPr lang="en-US" sz="14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”, Nanotechnology, 2009. </a:t>
            </a:r>
          </a:p>
          <a:p>
            <a:pPr algn="just"/>
            <a:endParaRPr lang="en-US" sz="1400" dirty="0" smtClean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 algn="just"/>
            <a:r>
              <a:rPr lang="en-US" sz="14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[3] Gerald W. </a:t>
            </a:r>
            <a:r>
              <a:rPr lang="en-US" sz="1400" dirty="0" err="1" smtClean="0">
                <a:solidFill>
                  <a:schemeClr val="tx2"/>
                </a:solidFill>
                <a:cs typeface="Times New Roman" panose="02020603050405020304" pitchFamily="18" charset="0"/>
              </a:rPr>
              <a:t>Recktenwald</a:t>
            </a:r>
            <a:r>
              <a:rPr lang="en-US" sz="14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, “</a:t>
            </a:r>
            <a:r>
              <a:rPr lang="en-US" sz="1400" i="1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Finite-Difference Approximations to the Heat Equation</a:t>
            </a:r>
            <a:r>
              <a:rPr lang="en-US" sz="14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”. Mechanical Engineering, 10, 2004</a:t>
            </a:r>
            <a:r>
              <a:rPr lang="en-US" sz="14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.</a:t>
            </a:r>
            <a:endParaRPr lang="en-US" sz="1400" dirty="0">
              <a:solidFill>
                <a:schemeClr val="tx2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03233" y="4057535"/>
            <a:ext cx="9428250" cy="215347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975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Calorimetric </a:t>
            </a:r>
            <a:r>
              <a:rPr lang="en-US" dirty="0" smtClean="0"/>
              <a:t>Method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5270" y="1099039"/>
            <a:ext cx="9381392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It is a direct and absolute method, no reference needed.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Gives us information about the total hemispherical emissivity. No information about wavelength or directionality.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It is based on studying the energy balance of the sample material at a certain temperature. </a:t>
            </a:r>
            <a:endParaRPr lang="en-GB" sz="1600" dirty="0" smtClean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1429398" y="2793203"/>
                <a:ext cx="383169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𝐶𝑜𝑛𝑑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</m:oMath>
                  </m:oMathPara>
                </a14:m>
                <a:endParaRPr lang="en-GB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9398" y="2793203"/>
                <a:ext cx="3831690" cy="276999"/>
              </a:xfrm>
              <a:prstGeom prst="rect">
                <a:avLst/>
              </a:prstGeom>
              <a:blipFill>
                <a:blip r:embed="rId2"/>
                <a:stretch>
                  <a:fillRect l="-795"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54257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Calorimetric </a:t>
            </a:r>
            <a:r>
              <a:rPr lang="en-US" dirty="0" smtClean="0"/>
              <a:t>Method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5270" y="1099039"/>
            <a:ext cx="9381392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It is a direct and absolute method, no reference needed.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Gives us information about the total hemispherical emissivity. No information about wavelength or directionality.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It is based on studying the energy balance of the sample material at a certain temperature. </a:t>
            </a:r>
            <a:endParaRPr lang="en-GB" sz="1600" dirty="0" smtClean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1429398" y="2793203"/>
                <a:ext cx="383169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𝐶𝑜𝑛𝑑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</m:oMath>
                  </m:oMathPara>
                </a14:m>
                <a:endParaRPr lang="en-GB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9398" y="2793203"/>
                <a:ext cx="3831690" cy="276999"/>
              </a:xfrm>
              <a:prstGeom prst="rect">
                <a:avLst/>
              </a:prstGeom>
              <a:blipFill>
                <a:blip r:embed="rId2"/>
                <a:stretch>
                  <a:fillRect l="-795"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6096000" y="2650343"/>
                <a:ext cx="2041969" cy="5627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𝐻𝑡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𝑜𝑙</m:t>
                              </m:r>
                            </m:sub>
                          </m:sSub>
                        </m:den>
                      </m:f>
                      <m:r>
                        <m:rPr>
                          <m:sty m:val="p"/>
                        </m:rPr>
                        <a:rPr lang="el-GR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1600" dirty="0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650343"/>
                <a:ext cx="2041969" cy="56271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8624322" y="2823981"/>
            <a:ext cx="15923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>
                <a:solidFill>
                  <a:schemeClr val="tx2"/>
                </a:solidFill>
              </a:rPr>
              <a:t>Joule heating</a:t>
            </a:r>
            <a:endParaRPr lang="en-GB" sz="1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0975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Calorimetric </a:t>
            </a:r>
            <a:r>
              <a:rPr lang="en-US" dirty="0" smtClean="0"/>
              <a:t>Method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5270" y="1099039"/>
            <a:ext cx="9381392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It is a direct and absolute method, no reference needed.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Gives us information about the total hemispherical emissivity. No information about wavelength or directionality.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It is based on studying the energy balance of the sample material at a certain temperature. </a:t>
            </a:r>
            <a:endParaRPr lang="en-GB" sz="1600" dirty="0" smtClean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1429398" y="2793203"/>
                <a:ext cx="3831690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𝑡𝑜𝑡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accent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𝐻𝑡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𝐶𝑜𝑛𝑑</m:t>
                          </m:r>
                        </m:sub>
                      </m:sSub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m:rPr>
                          <m:sty m:val="p"/>
                        </m:rPr>
                        <a:rPr lang="el-GR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</m:oMath>
                  </m:oMathPara>
                </a14:m>
                <a:endParaRPr lang="en-GB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29398" y="2793203"/>
                <a:ext cx="3831690" cy="276999"/>
              </a:xfrm>
              <a:prstGeom prst="rect">
                <a:avLst/>
              </a:prstGeom>
              <a:blipFill>
                <a:blip r:embed="rId2"/>
                <a:stretch>
                  <a:fillRect l="-795" b="-173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/>
              <p:cNvSpPr txBox="1"/>
              <p:nvPr/>
            </p:nvSpPr>
            <p:spPr>
              <a:xfrm>
                <a:off x="6096000" y="2650343"/>
                <a:ext cx="2041969" cy="56271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sz="160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𝐻𝑡</m:t>
                          </m:r>
                        </m:sub>
                      </m:sSub>
                      <m:r>
                        <a:rPr lang="en-U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sz="1600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𝑜𝑙</m:t>
                              </m:r>
                            </m:sub>
                          </m:sSub>
                        </m:den>
                      </m:f>
                      <m:r>
                        <m:rPr>
                          <m:sty m:val="p"/>
                        </m:rPr>
                        <a:rPr lang="el-GR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r>
                        <a:rPr lang="en-U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𝑡</m:t>
                      </m:r>
                      <m:r>
                        <a:rPr lang="en-US" sz="1600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GB" sz="1600" dirty="0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2650343"/>
                <a:ext cx="2041969" cy="56271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8624322" y="2823981"/>
            <a:ext cx="1592340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600" dirty="0" smtClean="0">
                <a:solidFill>
                  <a:schemeClr val="tx2"/>
                </a:solidFill>
              </a:rPr>
              <a:t>Joule heating</a:t>
            </a:r>
            <a:endParaRPr lang="en-GB" sz="1600" dirty="0" smtClean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/>
              <p:cNvSpPr txBox="1"/>
              <p:nvPr/>
            </p:nvSpPr>
            <p:spPr>
              <a:xfrm>
                <a:off x="835270" y="3464169"/>
                <a:ext cx="9627576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Applying a certain intensity will increase the temperature at the wire.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After the steady state is reached, one needs to determine the equilibrium temperature.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Assuming the rest of the parameters are well known, the only unknown in the energy balance will be the emissivity (</a:t>
                </a:r>
                <a14:m>
                  <m:oMath xmlns:m="http://schemas.openxmlformats.org/officeDocument/2006/math">
                    <m:r>
                      <a:rPr lang="en-US" sz="1600" i="1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𝜀</m:t>
                    </m:r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).</a:t>
                </a:r>
                <a:endParaRPr lang="en-GB" sz="1600" dirty="0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5270" y="3464169"/>
                <a:ext cx="9627576" cy="1477328"/>
              </a:xfrm>
              <a:prstGeom prst="rect">
                <a:avLst/>
              </a:prstGeom>
              <a:blipFill>
                <a:blip r:embed="rId4"/>
                <a:stretch>
                  <a:fillRect l="-1203" t="-4115" r="-1837" b="-7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2218297" y="5186353"/>
                <a:ext cx="6615337" cy="6362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𝑜𝑙</m:t>
                              </m:r>
                            </m:sub>
                          </m:sSub>
                        </m:den>
                      </m:f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</m:t>
                              </m:r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 </m:t>
                              </m:r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𝑆𝐵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</m:t>
                          </m:r>
                          <m:r>
                            <a:rPr lang="en-US" i="1">
                              <a:solidFill>
                                <a:schemeClr val="accent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𝜀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accent2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d>
                            <m:dPr>
                              <m:ctrlP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p>
                                  <m:r>
                                    <a:rPr lang="en-US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p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Sup>
                                <m:sSubSupPr>
                                  <m:ctrlPr>
                                    <a:rPr lang="en-US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𝑇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chemeClr val="bg2">
                                          <a:lumMod val="1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4</m:t>
                                  </m:r>
                                </m:sup>
                              </m:sSubSup>
                            </m:e>
                          </m:d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  <m:r>
                        <a:rPr lang="en-US" b="0" i="1" smtClean="0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𝛼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num>
                        <m:den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den>
                      </m:f>
                      <m:r>
                        <a:rPr lang="en-US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𝜙</m:t>
                          </m:r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+2</m:t>
                          </m:r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𝑆𝐵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𝑇</m:t>
                          </m:r>
                        </m:e>
                      </m:d>
                      <m:r>
                        <a:rPr lang="en-US" i="1">
                          <a:solidFill>
                            <a:schemeClr val="bg2">
                              <a:lumMod val="10000"/>
                            </a:schemeClr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𝐽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𝑇h</m:t>
                              </m:r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d>
                            <m:dPr>
                              <m:ctrlP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solidFill>
                                    <a:schemeClr val="bg2">
                                      <a:lumMod val="1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</m:d>
                          <m:r>
                            <a:rPr lang="en-US" i="1">
                              <a:solidFill>
                                <a:schemeClr val="bg2">
                                  <a:lumMod val="1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𝜌</m:t>
                          </m:r>
                        </m:den>
                      </m:f>
                    </m:oMath>
                  </m:oMathPara>
                </a14:m>
                <a:endParaRPr lang="en-GB" dirty="0" smtClean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18297" y="5186353"/>
                <a:ext cx="6615337" cy="63626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55430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 up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44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3112" y="1037492"/>
            <a:ext cx="5750204" cy="320087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Dedicated electronics design and implementation.</a:t>
            </a:r>
          </a:p>
          <a:p>
            <a:pPr algn="l"/>
            <a:endParaRPr lang="en-US" sz="1600" dirty="0">
              <a:solidFill>
                <a:schemeClr val="tx2"/>
              </a:solidFill>
            </a:endParaRPr>
          </a:p>
          <a:p>
            <a:pPr algn="l"/>
            <a:r>
              <a:rPr lang="en-US" sz="1600" dirty="0" smtClean="0">
                <a:solidFill>
                  <a:schemeClr val="accent2"/>
                </a:solidFill>
              </a:rPr>
              <a:t>Measuring Board: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Measures the current and voltage drop on the wire.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Large range of measured voltages (0 – 6 V), and Intensities (0 – 2 A).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Three different gains available for Voltage measurements, and Two for intensity measurements.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Temperature Measured at the extremes of the wire by means of IC temperature sensors.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843" y="524531"/>
            <a:ext cx="3188484" cy="256054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748346" y="237392"/>
            <a:ext cx="2461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Measuring Board</a:t>
            </a:r>
            <a:endParaRPr lang="en-GB" sz="1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005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 up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73112" y="1037492"/>
            <a:ext cx="5750204" cy="501675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Dedicated electronics design and implementation.</a:t>
            </a:r>
          </a:p>
          <a:p>
            <a:pPr algn="l"/>
            <a:endParaRPr lang="en-US" sz="1600" dirty="0">
              <a:solidFill>
                <a:schemeClr val="tx2"/>
              </a:solidFill>
            </a:endParaRPr>
          </a:p>
          <a:p>
            <a:pPr algn="l"/>
            <a:r>
              <a:rPr lang="en-US" sz="1600" dirty="0" smtClean="0">
                <a:solidFill>
                  <a:schemeClr val="accent2"/>
                </a:solidFill>
              </a:rPr>
              <a:t>Measuring Board: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Measures the current and voltage drop on the wire.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Large range of measured voltages (0 – 6 V), and Intensities (0 – 2 A).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Three different gains available for Voltage measurements, and Two for intensity measurements.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Temperature Measured at the extremes of the wire by means of IC temperature sensors.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r>
              <a:rPr lang="en-US" sz="1600" dirty="0" smtClean="0">
                <a:solidFill>
                  <a:schemeClr val="accent2"/>
                </a:solidFill>
              </a:rPr>
              <a:t>Acquisition Board: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 Provides the measuring board with the necessary signals.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Acquires and digitalizes the digitalized intensities and voltages. 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19843" y="524531"/>
            <a:ext cx="3188484" cy="256054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0191" y="3483456"/>
            <a:ext cx="5200339" cy="25666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748346" y="237392"/>
            <a:ext cx="2461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Measuring Board</a:t>
            </a:r>
            <a:endParaRPr lang="en-GB" sz="1600" dirty="0" smtClean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01000" y="3268218"/>
            <a:ext cx="2461846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tx2"/>
                </a:solidFill>
              </a:rPr>
              <a:t>Acquisition Board</a:t>
            </a:r>
            <a:endParaRPr lang="en-GB" sz="1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77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 up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26" r="36375"/>
          <a:stretch/>
        </p:blipFill>
        <p:spPr>
          <a:xfrm rot="5400000">
            <a:off x="9054687" y="-249709"/>
            <a:ext cx="2406843" cy="33327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747985" y="2641937"/>
            <a:ext cx="3020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tx2"/>
                </a:solidFill>
              </a:rPr>
              <a:t>Vacuum Chamber. Provided by SY-BI-XEI</a:t>
            </a:r>
            <a:endParaRPr lang="en-GB" sz="1200" i="1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693981" y="980515"/>
                <a:ext cx="6858611" cy="49526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In order to avoid convective heat losses and wire oxidation a pressure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sz="1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mbar</m:t>
                    </m:r>
                    <m:r>
                      <a:rPr lang="en-US" sz="1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 was needed</a:t>
                </a: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981" y="980515"/>
                <a:ext cx="6858611" cy="495264"/>
              </a:xfrm>
              <a:prstGeom prst="rect">
                <a:avLst/>
              </a:prstGeom>
              <a:blipFill>
                <a:blip r:embed="rId3"/>
                <a:stretch>
                  <a:fillRect l="-1689" t="-13580" b="-246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16008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 up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26" r="36375"/>
          <a:stretch/>
        </p:blipFill>
        <p:spPr>
          <a:xfrm rot="5400000">
            <a:off x="9054687" y="-249709"/>
            <a:ext cx="2406843" cy="33327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747985" y="2641937"/>
            <a:ext cx="3020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tx2"/>
                </a:solidFill>
              </a:rPr>
              <a:t>Vacuum Chamber. Provided by SY-BI-XEI</a:t>
            </a:r>
            <a:endParaRPr lang="en-GB" sz="1200" i="1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693981" y="980515"/>
                <a:ext cx="6858611" cy="74148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In order to avoid convective heat losses and wire oxidation a pressure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sz="1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mbar</m:t>
                    </m:r>
                    <m:r>
                      <a:rPr lang="en-US" sz="1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 was needed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981" y="980515"/>
                <a:ext cx="6858611" cy="741485"/>
              </a:xfrm>
              <a:prstGeom prst="rect">
                <a:avLst/>
              </a:prstGeom>
              <a:blipFill>
                <a:blip r:embed="rId3"/>
                <a:stretch>
                  <a:fillRect l="-1689" t="-909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21" t="28689" r="4103" b="-171"/>
          <a:stretch/>
        </p:blipFill>
        <p:spPr>
          <a:xfrm rot="10800000">
            <a:off x="6082910" y="2961338"/>
            <a:ext cx="4175198" cy="3288000"/>
          </a:xfrm>
          <a:prstGeom prst="rect">
            <a:avLst/>
          </a:prstGeom>
        </p:spPr>
      </p:pic>
      <p:cxnSp>
        <p:nvCxnSpPr>
          <p:cNvPr id="14" name="Curved Connector 13"/>
          <p:cNvCxnSpPr/>
          <p:nvPr/>
        </p:nvCxnSpPr>
        <p:spPr>
          <a:xfrm rot="10800000" flipV="1">
            <a:off x="9347200" y="5231421"/>
            <a:ext cx="1054100" cy="469467"/>
          </a:xfrm>
          <a:prstGeom prst="curvedConnector3">
            <a:avLst>
              <a:gd name="adj1" fmla="val 111044"/>
            </a:avLst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10480431" y="4965689"/>
                <a:ext cx="106387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Tungsten Wire (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40 </m:t>
                    </m:r>
                    <m:r>
                      <a:rPr lang="en-US" sz="12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2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sz="12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200" dirty="0" smtClean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0431" y="4965689"/>
                <a:ext cx="1063870" cy="369332"/>
              </a:xfrm>
              <a:prstGeom prst="rect">
                <a:avLst/>
              </a:prstGeom>
              <a:blipFill>
                <a:blip r:embed="rId5"/>
                <a:stretch>
                  <a:fillRect l="-5714" t="-15000" r="-8000" b="-2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449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 up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526" r="36375"/>
          <a:stretch/>
        </p:blipFill>
        <p:spPr>
          <a:xfrm rot="5400000">
            <a:off x="9054687" y="-249709"/>
            <a:ext cx="2406843" cy="33327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747985" y="2641937"/>
            <a:ext cx="302024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 smtClean="0">
                <a:solidFill>
                  <a:schemeClr val="tx2"/>
                </a:solidFill>
              </a:rPr>
              <a:t>Vacuum Chamber. Provided by SY-BI-XEI</a:t>
            </a:r>
            <a:endParaRPr lang="en-GB" sz="1200" i="1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/>
              <p:cNvSpPr txBox="1"/>
              <p:nvPr/>
            </p:nvSpPr>
            <p:spPr>
              <a:xfrm>
                <a:off x="693981" y="980515"/>
                <a:ext cx="6858611" cy="148014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In order to avoid convective heat losses and wire oxidation a pressure </a:t>
                </a:r>
                <a14:m>
                  <m:oMath xmlns:m="http://schemas.openxmlformats.org/officeDocument/2006/math">
                    <m:r>
                      <a:rPr lang="en-US" sz="160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−5</m:t>
                        </m:r>
                      </m:sup>
                    </m:sSup>
                    <m:r>
                      <a:rPr lang="en-US" sz="1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(</m:t>
                    </m:r>
                    <m:r>
                      <m:rPr>
                        <m:sty m:val="p"/>
                      </m:rPr>
                      <a:rPr lang="en-US" sz="1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mbar</m:t>
                    </m:r>
                    <m:r>
                      <a:rPr lang="en-US" sz="1600" b="0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1600" dirty="0" smtClean="0">
                    <a:solidFill>
                      <a:schemeClr val="tx2"/>
                    </a:solidFill>
                  </a:rPr>
                  <a:t> was needed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For the measurements a power source and a computer are necessary.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Everything is controlled via Python. </a:t>
                </a:r>
                <a:endParaRPr lang="en-GB" sz="1600" dirty="0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981" y="980515"/>
                <a:ext cx="6858611" cy="1480149"/>
              </a:xfrm>
              <a:prstGeom prst="rect">
                <a:avLst/>
              </a:prstGeom>
              <a:blipFill>
                <a:blip r:embed="rId3"/>
                <a:stretch>
                  <a:fillRect l="-1689" t="-4527" b="-740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68" t="23205"/>
          <a:stretch/>
        </p:blipFill>
        <p:spPr>
          <a:xfrm>
            <a:off x="301795" y="2754060"/>
            <a:ext cx="5178178" cy="331263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21" t="28689" r="4103" b="-171"/>
          <a:stretch/>
        </p:blipFill>
        <p:spPr>
          <a:xfrm rot="10800000">
            <a:off x="6082910" y="2961338"/>
            <a:ext cx="4175198" cy="3288000"/>
          </a:xfrm>
          <a:prstGeom prst="rect">
            <a:avLst/>
          </a:prstGeom>
        </p:spPr>
      </p:pic>
      <p:cxnSp>
        <p:nvCxnSpPr>
          <p:cNvPr id="14" name="Curved Connector 13"/>
          <p:cNvCxnSpPr/>
          <p:nvPr/>
        </p:nvCxnSpPr>
        <p:spPr>
          <a:xfrm rot="10800000" flipV="1">
            <a:off x="9347200" y="5231421"/>
            <a:ext cx="1054100" cy="469467"/>
          </a:xfrm>
          <a:prstGeom prst="curvedConnector3">
            <a:avLst>
              <a:gd name="adj1" fmla="val 111044"/>
            </a:avLst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30" name="TextBox 29"/>
              <p:cNvSpPr txBox="1"/>
              <p:nvPr/>
            </p:nvSpPr>
            <p:spPr>
              <a:xfrm>
                <a:off x="10480431" y="4965689"/>
                <a:ext cx="1063870" cy="3693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dirty="0" smtClean="0">
                    <a:solidFill>
                      <a:schemeClr val="accent2"/>
                    </a:solidFill>
                  </a:rPr>
                  <a:t>Tungsten Wire (</a:t>
                </a:r>
                <a14:m>
                  <m:oMath xmlns:m="http://schemas.openxmlformats.org/officeDocument/2006/math">
                    <m:r>
                      <a:rPr lang="en-US" sz="12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</a:rPr>
                      <m:t>40 </m:t>
                    </m:r>
                    <m:r>
                      <a:rPr lang="en-US" sz="12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200" b="0" i="1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sz="1200" b="0" i="0" smtClean="0">
                        <a:solidFill>
                          <a:schemeClr val="accent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GB" sz="1200" dirty="0" smtClean="0">
                  <a:solidFill>
                    <a:schemeClr val="accent2"/>
                  </a:solidFill>
                </a:endParaRPr>
              </a:p>
            </p:txBody>
          </p:sp>
        </mc:Choice>
        <mc:Fallback>
          <p:sp>
            <p:nvSpPr>
              <p:cNvPr id="30" name="TextBox 2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80431" y="4965689"/>
                <a:ext cx="1063870" cy="369332"/>
              </a:xfrm>
              <a:prstGeom prst="rect">
                <a:avLst/>
              </a:prstGeom>
              <a:blipFill>
                <a:blip r:embed="rId6"/>
                <a:stretch>
                  <a:fillRect l="-5714" t="-15000" r="-8000" b="-23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4670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215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 Grids and Wire Scanners.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67317" y="856357"/>
            <a:ext cx="6644619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Thin target detectors of intercepting nature.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Purpose: Transverse beam profile measurements.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SEM Grids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Multiple wires supported on a frame. 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Allow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for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in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pulse measurements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Limited resolution and complicated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Acquisition system. </a:t>
            </a: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r>
              <a:rPr lang="en-US" sz="1600" b="1" dirty="0">
                <a:solidFill>
                  <a:schemeClr val="bg2">
                    <a:lumMod val="10000"/>
                  </a:schemeClr>
                </a:solidFill>
              </a:rPr>
              <a:t>Wire Scanners: 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GB" sz="1600" dirty="0" smtClean="0">
                <a:solidFill>
                  <a:schemeClr val="bg2">
                    <a:lumMod val="10000"/>
                  </a:schemeClr>
                </a:solidFill>
              </a:rPr>
              <a:t>Single </a:t>
            </a:r>
            <a:r>
              <a:rPr lang="en-GB" sz="1600" dirty="0">
                <a:solidFill>
                  <a:schemeClr val="bg2">
                    <a:lumMod val="10000"/>
                  </a:schemeClr>
                </a:solidFill>
              </a:rPr>
              <a:t>wire that can be swept through the beam</a:t>
            </a:r>
            <a:r>
              <a:rPr lang="en-GB" sz="160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lvl="1" algn="just"/>
            <a:r>
              <a:rPr lang="en-GB" sz="16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High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resolution can be achieved. Simpler electronics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.</a:t>
            </a:r>
          </a:p>
          <a:p>
            <a:pPr marL="742950" lvl="1" indent="-285750" algn="just">
              <a:buFont typeface="Courier New" panose="02070309020205020404" pitchFamily="49" charset="0"/>
              <a:buChar char="o"/>
            </a:pP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Slow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Wire Scanner: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Profile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reconstructed using SE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signal.</a:t>
            </a:r>
          </a:p>
          <a:p>
            <a:pPr lvl="2" algn="just"/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      (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LINAC4-TLs, SPS BBS)</a:t>
            </a: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Fast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Wire Scanners: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Profile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reconstructed by measuring shower of secondary particles. (Synchrotrons)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6709" y="749633"/>
            <a:ext cx="3544448" cy="24382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354301" y="240596"/>
            <a:ext cx="3254322" cy="43088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/>
              <a:t>Secondary Electron Emission </a:t>
            </a:r>
            <a:r>
              <a:rPr lang="en-US" sz="1400" b="1" dirty="0" smtClean="0"/>
              <a:t>Grid</a:t>
            </a:r>
          </a:p>
          <a:p>
            <a:pPr algn="ctr"/>
            <a:r>
              <a:rPr lang="en-US" sz="1400" b="1" dirty="0" smtClean="0"/>
              <a:t> </a:t>
            </a:r>
            <a:r>
              <a:rPr lang="en-US" sz="1400" b="1" dirty="0" smtClean="0"/>
              <a:t>(SEM Grids)</a:t>
            </a:r>
            <a:endParaRPr lang="en-GB" sz="1400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9539222" y="3373871"/>
            <a:ext cx="2314179" cy="215444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 smtClean="0"/>
              <a:t>(Fast) Wire Scanner</a:t>
            </a:r>
            <a:endParaRPr lang="en-GB" sz="1400" b="1" dirty="0" smtClean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3BCFDE99-05B5-41D8-B37D-D8EFF3F9B2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4788" y="2529762"/>
            <a:ext cx="2355271" cy="334833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E043ED2-9E44-46B2-BB3C-0A3F003DED28}"/>
              </a:ext>
            </a:extLst>
          </p:cNvPr>
          <p:cNvSpPr txBox="1"/>
          <p:nvPr/>
        </p:nvSpPr>
        <p:spPr>
          <a:xfrm rot="2394520">
            <a:off x="7059190" y="4415066"/>
            <a:ext cx="1470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Particle beam</a:t>
            </a:r>
            <a:endParaRPr lang="fr-CH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3A41D01-A051-4A1C-8042-EED3A6CAE9A0}"/>
              </a:ext>
            </a:extLst>
          </p:cNvPr>
          <p:cNvSpPr txBox="1"/>
          <p:nvPr/>
        </p:nvSpPr>
        <p:spPr>
          <a:xfrm>
            <a:off x="9477014" y="5037334"/>
            <a:ext cx="1419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Beam losses</a:t>
            </a:r>
            <a:endParaRPr lang="fr-CH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CBA30021-E8A0-4AEC-A261-B36684AF4F0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4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20217172">
            <a:off x="10540647" y="4765763"/>
            <a:ext cx="1349934" cy="1079947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9B8E800-085C-456D-8645-DC1825EF91FF}"/>
              </a:ext>
            </a:extLst>
          </p:cNvPr>
          <p:cNvSpPr txBox="1"/>
          <p:nvPr/>
        </p:nvSpPr>
        <p:spPr>
          <a:xfrm>
            <a:off x="11053230" y="4951810"/>
            <a:ext cx="116422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Photomultiplier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49EF0D8-A466-4736-87F5-8EFDC95C3D53}"/>
              </a:ext>
            </a:extLst>
          </p:cNvPr>
          <p:cNvCxnSpPr/>
          <p:nvPr/>
        </p:nvCxnSpPr>
        <p:spPr>
          <a:xfrm>
            <a:off x="7292013" y="4369704"/>
            <a:ext cx="2262423" cy="182111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B25A62E-3C86-4930-A6AD-5F1935D16259}"/>
              </a:ext>
            </a:extLst>
          </p:cNvPr>
          <p:cNvCxnSpPr/>
          <p:nvPr/>
        </p:nvCxnSpPr>
        <p:spPr>
          <a:xfrm>
            <a:off x="8465944" y="5057781"/>
            <a:ext cx="17780" cy="779780"/>
          </a:xfrm>
          <a:prstGeom prst="line">
            <a:avLst/>
          </a:prstGeom>
          <a:ln w="31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08360F2-F1C5-4A79-8DF7-7D99ACCCCEC1}"/>
              </a:ext>
            </a:extLst>
          </p:cNvPr>
          <p:cNvCxnSpPr/>
          <p:nvPr/>
        </p:nvCxnSpPr>
        <p:spPr>
          <a:xfrm>
            <a:off x="8465944" y="5317146"/>
            <a:ext cx="2447493" cy="964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85F65F2-B1FE-43DE-BAAB-7B4C0288FFAA}"/>
              </a:ext>
            </a:extLst>
          </p:cNvPr>
          <p:cNvCxnSpPr/>
          <p:nvPr/>
        </p:nvCxnSpPr>
        <p:spPr>
          <a:xfrm>
            <a:off x="8465949" y="5305737"/>
            <a:ext cx="2230363" cy="4024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BAB10D33-0714-4E90-B2F7-45719BEFE82B}"/>
              </a:ext>
            </a:extLst>
          </p:cNvPr>
          <p:cNvCxnSpPr/>
          <p:nvPr/>
        </p:nvCxnSpPr>
        <p:spPr>
          <a:xfrm>
            <a:off x="8479914" y="5317146"/>
            <a:ext cx="2238792" cy="5609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1537CA5-07FF-4A3D-8151-5E63795E38DF}"/>
              </a:ext>
            </a:extLst>
          </p:cNvPr>
          <p:cNvCxnSpPr/>
          <p:nvPr/>
        </p:nvCxnSpPr>
        <p:spPr>
          <a:xfrm>
            <a:off x="8479914" y="5317146"/>
            <a:ext cx="2319401" cy="2568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3470DA2D-DF73-4AF3-AC52-AC2D3B069BBB}"/>
              </a:ext>
            </a:extLst>
          </p:cNvPr>
          <p:cNvSpPr txBox="1"/>
          <p:nvPr/>
        </p:nvSpPr>
        <p:spPr>
          <a:xfrm>
            <a:off x="10758124" y="5600786"/>
            <a:ext cx="8488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Scintillator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7887725" y="6017561"/>
            <a:ext cx="212993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200" b="1" dirty="0" smtClean="0">
                <a:solidFill>
                  <a:schemeClr val="tx2"/>
                </a:solidFill>
              </a:rPr>
              <a:t>From: J. </a:t>
            </a:r>
            <a:r>
              <a:rPr lang="en-GB" sz="1200" b="1" dirty="0">
                <a:solidFill>
                  <a:schemeClr val="tx2"/>
                </a:solidFill>
              </a:rPr>
              <a:t>EMERY</a:t>
            </a:r>
            <a:endParaRPr lang="en-GB" sz="12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1202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93981" y="1077231"/>
            <a:ext cx="9909542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First version of the electronics was implemented and tested. It was very useful in order to implement the second version.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Secon</a:t>
            </a:r>
            <a:r>
              <a:rPr lang="en-US" sz="1600" dirty="0" smtClean="0">
                <a:solidFill>
                  <a:schemeClr val="tx2"/>
                </a:solidFill>
              </a:rPr>
              <a:t>d version of the electronics has been finalized and calibrated.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6368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93981" y="1077231"/>
                <a:ext cx="9909542" cy="2708434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First version of the electronics was implemented and tested. It was very useful in order to implement the second version.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Secon</a:t>
                </a:r>
                <a:r>
                  <a:rPr lang="en-US" sz="1600" dirty="0" smtClean="0">
                    <a:solidFill>
                      <a:schemeClr val="tx2"/>
                    </a:solidFill>
                  </a:rPr>
                  <a:t>d version of the electronics has been finalized and calibrated.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Measurements have been taken:</a:t>
                </a:r>
              </a:p>
              <a:p>
                <a:pPr marL="1200150" lvl="2" indent="-285750">
                  <a:buFont typeface="Courier New" panose="02070309020205020404" pitchFamily="49" charset="0"/>
                  <a:buChar char="o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Tungsten wires (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10 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40 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100 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600" dirty="0" smtClean="0">
                    <a:solidFill>
                      <a:schemeClr val="tx2"/>
                    </a:solidFill>
                  </a:rPr>
                  <a:t> ) </a:t>
                </a:r>
              </a:p>
              <a:p>
                <a:pPr marL="1200150" lvl="2" indent="-285750">
                  <a:buFont typeface="Courier New" panose="02070309020205020404" pitchFamily="49" charset="0"/>
                  <a:buChar char="o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Both coated with gold and without gold coating. </a:t>
                </a:r>
              </a:p>
              <a:p>
                <a:pPr marL="1200150" lvl="2" indent="-285750">
                  <a:buFont typeface="Courier New" panose="02070309020205020404" pitchFamily="49" charset="0"/>
                  <a:buChar char="o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Inside and outside vacuum</a:t>
                </a:r>
              </a:p>
              <a:p>
                <a:pPr algn="l"/>
                <a:endParaRPr lang="en-US" sz="1600" dirty="0">
                  <a:solidFill>
                    <a:schemeClr val="tx2"/>
                  </a:solidFill>
                </a:endParaRP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sz="1600" dirty="0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981" y="1077231"/>
                <a:ext cx="9909542" cy="2708434"/>
              </a:xfrm>
              <a:prstGeom prst="rect">
                <a:avLst/>
              </a:prstGeom>
              <a:blipFill>
                <a:blip r:embed="rId2"/>
                <a:stretch>
                  <a:fillRect l="-1169" t="-24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96654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Status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/>
              <p:cNvSpPr txBox="1"/>
              <p:nvPr/>
            </p:nvSpPr>
            <p:spPr>
              <a:xfrm>
                <a:off x="693981" y="1077231"/>
                <a:ext cx="9909542" cy="29546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First version of the electronics was implemented and tested. It was very useful in order to implement the second version.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Secon</a:t>
                </a:r>
                <a:r>
                  <a:rPr lang="en-US" sz="1600" dirty="0" smtClean="0">
                    <a:solidFill>
                      <a:schemeClr val="tx2"/>
                    </a:solidFill>
                  </a:rPr>
                  <a:t>d version of the electronics has been finalized and calibrated. 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Measurements have been taken:</a:t>
                </a:r>
              </a:p>
              <a:p>
                <a:pPr marL="1200150" lvl="2" indent="-285750">
                  <a:buFont typeface="Courier New" panose="02070309020205020404" pitchFamily="49" charset="0"/>
                  <a:buChar char="o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Tungsten wires ( 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10 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40 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100 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𝑚</m:t>
                    </m:r>
                  </m:oMath>
                </a14:m>
                <a:r>
                  <a:rPr lang="en-US" sz="1600" dirty="0" smtClean="0">
                    <a:solidFill>
                      <a:schemeClr val="tx2"/>
                    </a:solidFill>
                  </a:rPr>
                  <a:t> ) </a:t>
                </a:r>
              </a:p>
              <a:p>
                <a:pPr marL="1200150" lvl="2" indent="-285750">
                  <a:buFont typeface="Courier New" panose="02070309020205020404" pitchFamily="49" charset="0"/>
                  <a:buChar char="o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Both coated with gold and without gold coating. </a:t>
                </a:r>
              </a:p>
              <a:p>
                <a:pPr marL="1200150" lvl="2" indent="-285750">
                  <a:buFont typeface="Courier New" panose="02070309020205020404" pitchFamily="49" charset="0"/>
                  <a:buChar char="o"/>
                </a:pPr>
                <a:r>
                  <a:rPr lang="en-US" sz="1600" dirty="0" smtClean="0">
                    <a:solidFill>
                      <a:schemeClr val="tx2"/>
                    </a:solidFill>
                  </a:rPr>
                  <a:t>Inside and outside vacuum</a:t>
                </a:r>
              </a:p>
              <a:p>
                <a:pPr algn="l"/>
                <a:endParaRPr lang="en-US" sz="1600" dirty="0">
                  <a:solidFill>
                    <a:schemeClr val="tx2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S" sz="1600" dirty="0" smtClean="0">
                    <a:solidFill>
                      <a:schemeClr val="accent2"/>
                    </a:solidFill>
                  </a:rPr>
                  <a:t>To do: </a:t>
                </a:r>
                <a:r>
                  <a:rPr lang="en-US" sz="1600" dirty="0" smtClean="0">
                    <a:solidFill>
                      <a:schemeClr val="tx2"/>
                    </a:solidFill>
                  </a:rPr>
                  <a:t>Analyze data …… 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GB" sz="1600" dirty="0" smtClean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3981" y="1077231"/>
                <a:ext cx="9909542" cy="2954655"/>
              </a:xfrm>
              <a:prstGeom prst="rect">
                <a:avLst/>
              </a:prstGeom>
              <a:blipFill>
                <a:blip r:embed="rId2"/>
                <a:stretch>
                  <a:fillRect l="-1169" t="-227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16414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0946"/>
            <a:ext cx="11376025" cy="1065742"/>
          </a:xfrm>
        </p:spPr>
        <p:txBody>
          <a:bodyPr/>
          <a:lstStyle/>
          <a:p>
            <a:r>
              <a:rPr lang="en-US" dirty="0" smtClean="0"/>
              <a:t>Summary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53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068388" y="1064188"/>
            <a:ext cx="8944856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Thermal simulations are necessary to understand thermal effects on wire signals and avoid permanent damages. </a:t>
            </a:r>
          </a:p>
          <a:p>
            <a:pPr algn="just"/>
            <a:endParaRPr lang="en-US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Finite element code has been implemented in order to simulate this thermal evolution for thin target detectors.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The code is fully operational, it can simulate a variety of beam conditions and detectors.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It has been used for several applications. Ex. Linac4 power limit calculations, SPS wire scanner limits, foil studies, etc.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Parameter uncertainties can induce errors of around 7% in the final simulation results for tungsten wires.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2"/>
                </a:solidFill>
              </a:rPr>
              <a:t>In order to minimize this uncertainties, an experiment to determine the emissivity of tungsten has been is currently taking place. </a:t>
            </a: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63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3131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409" y="303664"/>
            <a:ext cx="11376025" cy="1065742"/>
          </a:xfrm>
        </p:spPr>
        <p:txBody>
          <a:bodyPr/>
          <a:lstStyle/>
          <a:p>
            <a:r>
              <a:rPr lang="en-US" dirty="0" smtClean="0"/>
              <a:t>Bench Marking Method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55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00617" y="1128937"/>
            <a:ext cx="9630866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The best way to cross check the reliability of the simulations is to compare them with experimental measurement of the temperature. </a:t>
            </a:r>
          </a:p>
          <a:p>
            <a:pPr algn="just"/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accent2"/>
                </a:solidFill>
              </a:rPr>
              <a:t>RPOBLEM: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Direct measurement of the temperature are not an easy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task.   </a:t>
            </a: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endParaRPr lang="en-GB" sz="16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64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409" y="303664"/>
            <a:ext cx="11376025" cy="1065742"/>
          </a:xfrm>
        </p:spPr>
        <p:txBody>
          <a:bodyPr/>
          <a:lstStyle/>
          <a:p>
            <a:r>
              <a:rPr lang="en-US" dirty="0" smtClean="0"/>
              <a:t>Bench Marking Method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00617" y="1128937"/>
            <a:ext cx="9630866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The best way to cross check the reliability of the simulations is to compare them with experimental measurement of the temperature. </a:t>
            </a:r>
          </a:p>
          <a:p>
            <a:pPr algn="just"/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accent2"/>
                </a:solidFill>
              </a:rPr>
              <a:t>RPOBLEM: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Direct measurement of the temperature are not an easy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task.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Indirect temperature measurement: </a:t>
            </a:r>
            <a:endParaRPr lang="en-GB" sz="16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endParaRPr lang="en-GB" sz="16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2574099" y="2790853"/>
                <a:ext cx="2977482" cy="5313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d>
                      <m:d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𝑃𝑟𝑜𝑗</m:t>
                            </m:r>
                          </m:den>
                        </m:f>
                      </m:e>
                    </m:d>
                  </m:oMath>
                </a14:m>
                <a:r>
                  <a:rPr lang="en-GB" dirty="0" smtClean="0"/>
                  <a:t> </a:t>
                </a:r>
                <a:r>
                  <a:rPr lang="en-GB" dirty="0" smtClean="0">
                    <a:solidFill>
                      <a:schemeClr val="bg1">
                        <a:lumMod val="75000"/>
                      </a:schemeClr>
                    </a:solidFill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𝑑𝑒𝑝</m:t>
                        </m:r>
                      </m:sub>
                    </m:sSub>
                    <m:r>
                      <a:rPr lang="en-US" i="1">
                        <a:solidFill>
                          <a:schemeClr val="bg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𝑆𝐸</m:t>
                        </m:r>
                      </m:sub>
                    </m:sSub>
                    <m:r>
                      <a:rPr lang="en-US" i="1">
                        <a:solidFill>
                          <a:schemeClr val="bg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4099" y="2790853"/>
                <a:ext cx="2977482" cy="531364"/>
              </a:xfrm>
              <a:prstGeom prst="rect">
                <a:avLst/>
              </a:prstGeom>
              <a:blipFill>
                <a:blip r:embed="rId2"/>
                <a:stretch>
                  <a:fillRect l="-409" b="-45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390" y="3056535"/>
            <a:ext cx="3067093" cy="27745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9927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390" y="3056535"/>
            <a:ext cx="3484258" cy="277456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409" y="303664"/>
            <a:ext cx="11376025" cy="1065742"/>
          </a:xfrm>
        </p:spPr>
        <p:txBody>
          <a:bodyPr/>
          <a:lstStyle/>
          <a:p>
            <a:r>
              <a:rPr lang="en-US" dirty="0" smtClean="0"/>
              <a:t>Bench Marking Method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00617" y="1128937"/>
            <a:ext cx="9630866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The best way to cross check the reliability of the simulations is to compare them with experimental measurement of the temperature. </a:t>
            </a:r>
          </a:p>
          <a:p>
            <a:pPr algn="just"/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accent2"/>
                </a:solidFill>
              </a:rPr>
              <a:t>RPOBLEM: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Direct measurement of the temperature are not an easy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task.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Indirect temperature measurement: </a:t>
            </a:r>
            <a:endParaRPr lang="en-GB" sz="16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endParaRPr lang="en-GB" sz="16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2574099" y="2790853"/>
                <a:ext cx="2977482" cy="5313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d>
                      <m:d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𝑃𝑟𝑜𝑗</m:t>
                            </m:r>
                          </m:den>
                        </m:f>
                      </m:e>
                    </m:d>
                  </m:oMath>
                </a14:m>
                <a:r>
                  <a:rPr lang="en-GB" dirty="0" smtClean="0"/>
                  <a:t> </a:t>
                </a:r>
                <a:r>
                  <a:rPr lang="en-GB" dirty="0" smtClean="0">
                    <a:solidFill>
                      <a:schemeClr val="tx2"/>
                    </a:solidFill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𝑑𝑒𝑝</m:t>
                        </m:r>
                      </m:sub>
                    </m:sSub>
                    <m:r>
                      <a:rPr lang="en-US" i="1">
                        <a:solidFill>
                          <a:schemeClr val="bg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𝑆𝐸</m:t>
                        </m:r>
                      </m:sub>
                    </m:sSub>
                    <m:r>
                      <a:rPr lang="en-US" i="1">
                        <a:solidFill>
                          <a:schemeClr val="bg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4099" y="2790853"/>
                <a:ext cx="2977482" cy="531364"/>
              </a:xfrm>
              <a:prstGeom prst="rect">
                <a:avLst/>
              </a:prstGeom>
              <a:blipFill>
                <a:blip r:embed="rId3"/>
                <a:stretch>
                  <a:fillRect l="-409" b="-45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8583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390" y="3073173"/>
            <a:ext cx="3482294" cy="275792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409" y="303664"/>
            <a:ext cx="11376025" cy="1065742"/>
          </a:xfrm>
        </p:spPr>
        <p:txBody>
          <a:bodyPr/>
          <a:lstStyle/>
          <a:p>
            <a:r>
              <a:rPr lang="en-US" dirty="0" smtClean="0"/>
              <a:t>Bench Marking Method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00617" y="1128937"/>
            <a:ext cx="9630866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The best way to cross check the reliability of the simulations is to compare them with experimental measurement of the temperature. </a:t>
            </a:r>
          </a:p>
          <a:p>
            <a:pPr algn="just"/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accent2"/>
                </a:solidFill>
              </a:rPr>
              <a:t>RPOBLEM: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Direct measurement of the temperature are not an easy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task.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Indirect temperature measurement: </a:t>
            </a:r>
            <a:endParaRPr lang="en-GB" sz="16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endParaRPr lang="en-GB" sz="16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2574099" y="2790853"/>
                <a:ext cx="2977482" cy="5313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d>
                      <m:d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𝑃𝑟𝑜𝑗</m:t>
                            </m:r>
                          </m:den>
                        </m:f>
                      </m:e>
                    </m:d>
                  </m:oMath>
                </a14:m>
                <a:r>
                  <a:rPr lang="en-GB" dirty="0" smtClean="0"/>
                  <a:t> </a:t>
                </a:r>
                <a:r>
                  <a:rPr lang="en-GB" dirty="0" smtClean="0">
                    <a:solidFill>
                      <a:schemeClr val="tx2"/>
                    </a:solidFill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𝑑𝑒𝑝</m:t>
                        </m:r>
                      </m:sub>
                    </m:sSub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𝑆𝐸</m:t>
                        </m:r>
                      </m:sub>
                    </m:sSub>
                    <m:r>
                      <a:rPr lang="en-US" i="1">
                        <a:solidFill>
                          <a:schemeClr val="bg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4099" y="2790853"/>
                <a:ext cx="2977482" cy="531364"/>
              </a:xfrm>
              <a:prstGeom prst="rect">
                <a:avLst/>
              </a:prstGeom>
              <a:blipFill>
                <a:blip r:embed="rId3"/>
                <a:stretch>
                  <a:fillRect l="-409" b="-45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30577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4390" y="3073173"/>
            <a:ext cx="3482294" cy="29269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409" y="303664"/>
            <a:ext cx="11376025" cy="1065742"/>
          </a:xfrm>
        </p:spPr>
        <p:txBody>
          <a:bodyPr/>
          <a:lstStyle/>
          <a:p>
            <a:r>
              <a:rPr lang="en-US" dirty="0" smtClean="0"/>
              <a:t>Bench Marking Method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00617" y="1128937"/>
            <a:ext cx="9630866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The best way to cross check the reliability of the simulations is to compare them with experimental measurement of the temperature. </a:t>
            </a:r>
          </a:p>
          <a:p>
            <a:pPr algn="just"/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b="1" dirty="0" smtClean="0">
                <a:solidFill>
                  <a:schemeClr val="accent2"/>
                </a:solidFill>
              </a:rPr>
              <a:t>RPOBLEM: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Direct measurement of the temperature are not an easy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task. 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2"/>
                </a:solidFill>
              </a:rPr>
              <a:t>Indirect</a:t>
            </a:r>
            <a:r>
              <a:rPr lang="en-US" sz="1600" dirty="0" smtClean="0">
                <a:solidFill>
                  <a:schemeClr val="tx2"/>
                </a:solidFill>
              </a:rPr>
              <a:t> temperature measurement: </a:t>
            </a:r>
            <a:endParaRPr lang="en-GB" sz="1600" dirty="0">
              <a:solidFill>
                <a:schemeClr val="tx2"/>
              </a:solidFill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algn="just"/>
            <a:endParaRPr lang="en-GB" sz="1600" dirty="0" smtClean="0">
              <a:solidFill>
                <a:schemeClr val="bg2">
                  <a:lumMod val="10000"/>
                </a:schemeClr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2574099" y="2790853"/>
                <a:ext cx="2977482" cy="5313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𝑄</m:t>
                    </m:r>
                    <m:d>
                      <m:d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num>
                          <m:den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𝑃𝑟𝑜𝑗</m:t>
                            </m:r>
                          </m:den>
                        </m:f>
                      </m:e>
                    </m:d>
                  </m:oMath>
                </a14:m>
                <a:r>
                  <a:rPr lang="en-GB" dirty="0" smtClean="0"/>
                  <a:t> </a:t>
                </a:r>
                <a:r>
                  <a:rPr lang="en-GB" dirty="0" smtClean="0">
                    <a:solidFill>
                      <a:schemeClr val="tx2"/>
                    </a:solidFill>
                  </a:rPr>
                  <a:t>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𝑑𝑒𝑝</m:t>
                        </m:r>
                      </m:sub>
                    </m:sSub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𝑆𝐸</m:t>
                        </m:r>
                      </m:sub>
                    </m:sSub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𝑡h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74099" y="2790853"/>
                <a:ext cx="2977482" cy="531364"/>
              </a:xfrm>
              <a:prstGeom prst="rect">
                <a:avLst/>
              </a:prstGeom>
              <a:blipFill>
                <a:blip r:embed="rId3"/>
                <a:stretch>
                  <a:fillRect l="-409" b="-459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Rectangle 6"/>
              <p:cNvSpPr/>
              <p:nvPr/>
            </p:nvSpPr>
            <p:spPr>
              <a:xfrm>
                <a:off x="6000840" y="2717033"/>
                <a:ext cx="2453877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𝐽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𝑡h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sub>
                      </m:sSub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func>
                        <m:func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l-GR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Φ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𝐾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𝐵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𝑇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GB" dirty="0"/>
              </a:p>
            </p:txBody>
          </p:sp>
        </mc:Choice>
        <mc:Fallback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00840" y="2717033"/>
                <a:ext cx="2453877" cy="71468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ectangle 10"/>
          <p:cNvSpPr/>
          <p:nvPr/>
        </p:nvSpPr>
        <p:spPr>
          <a:xfrm>
            <a:off x="1200616" y="3570490"/>
            <a:ext cx="6281637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2"/>
                </a:solidFill>
              </a:rPr>
              <a:t>Thanks to </a:t>
            </a:r>
            <a:r>
              <a:rPr lang="en-US" sz="1600" dirty="0">
                <a:solidFill>
                  <a:schemeClr val="accent2"/>
                </a:solidFill>
              </a:rPr>
              <a:t>thermionic emission </a:t>
            </a:r>
            <a:r>
              <a:rPr lang="en-US" sz="1600" dirty="0">
                <a:solidFill>
                  <a:schemeClr val="tx2"/>
                </a:solidFill>
              </a:rPr>
              <a:t>we have a relationship between current and </a:t>
            </a:r>
            <a:r>
              <a:rPr lang="en-US" sz="1600" dirty="0" smtClean="0">
                <a:solidFill>
                  <a:schemeClr val="tx2"/>
                </a:solidFill>
              </a:rPr>
              <a:t>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Idea: If one is able to reach a point were thermionic emission can be measured, by simultaneously measuring the current and the temperature, one should be able to asses the goodness of the thermal simulations.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204136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are thermal Simulations Necessary?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38018" y="1230342"/>
            <a:ext cx="607865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Depending on the beam power density the thermal shocks at the detectors can be quite violent. 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This can disturb the measurements and permanently damage the detectors. </a:t>
            </a:r>
            <a:endParaRPr lang="en-GB" sz="16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6802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409" y="303664"/>
            <a:ext cx="11376025" cy="1065742"/>
          </a:xfrm>
        </p:spPr>
        <p:txBody>
          <a:bodyPr/>
          <a:lstStyle/>
          <a:p>
            <a:r>
              <a:rPr lang="en-US" dirty="0" smtClean="0"/>
              <a:t>Bench Marking Method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60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1068"/>
            <a:ext cx="8105631" cy="463438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261641" y="1435261"/>
            <a:ext cx="7060556" cy="32293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291787" y="4490977"/>
            <a:ext cx="5813844" cy="3701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027906" y="1111170"/>
            <a:ext cx="8414795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All the tests were done at Linac4 using </a:t>
            </a:r>
            <a:r>
              <a:rPr lang="en-US" sz="1600" dirty="0" smtClean="0">
                <a:solidFill>
                  <a:schemeClr val="accent2"/>
                </a:solidFill>
              </a:rPr>
              <a:t>L4T.BSGH.0223</a:t>
            </a:r>
            <a:r>
              <a:rPr lang="en-US" sz="1600" dirty="0" smtClean="0">
                <a:solidFill>
                  <a:schemeClr val="tx2"/>
                </a:solidFill>
              </a:rPr>
              <a:t> Grid. (160 MeV beam)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</p:txBody>
      </p:sp>
      <p:sp>
        <p:nvSpPr>
          <p:cNvPr id="19" name="Multiply 18"/>
          <p:cNvSpPr/>
          <p:nvPr/>
        </p:nvSpPr>
        <p:spPr>
          <a:xfrm>
            <a:off x="1608881" y="5372101"/>
            <a:ext cx="419025" cy="430823"/>
          </a:xfrm>
          <a:prstGeom prst="mathMultiply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341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409" y="303664"/>
            <a:ext cx="11376025" cy="1065742"/>
          </a:xfrm>
        </p:spPr>
        <p:txBody>
          <a:bodyPr/>
          <a:lstStyle/>
          <a:p>
            <a:r>
              <a:rPr lang="en-US" dirty="0" smtClean="0"/>
              <a:t>Bench Marking Method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61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71068"/>
            <a:ext cx="8105631" cy="4634385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1261641" y="1435261"/>
            <a:ext cx="7060556" cy="322933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2291787" y="4490977"/>
            <a:ext cx="5813844" cy="37018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2027906" y="1111170"/>
            <a:ext cx="8414795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All the tests were done at Linac4 using </a:t>
            </a:r>
            <a:r>
              <a:rPr lang="en-US" sz="1600" dirty="0" smtClean="0">
                <a:solidFill>
                  <a:schemeClr val="accent2"/>
                </a:solidFill>
              </a:rPr>
              <a:t>L4T.BSGH.0223</a:t>
            </a:r>
            <a:r>
              <a:rPr lang="en-US" sz="1600" dirty="0" smtClean="0">
                <a:solidFill>
                  <a:schemeClr val="tx2"/>
                </a:solidFill>
              </a:rPr>
              <a:t> Grid. (160 MeV beam)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During Measurements, all beam parameters remained constant except for beam pulse length. </a:t>
            </a:r>
            <a:endParaRPr lang="en-GB" sz="1600" dirty="0" smtClean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/>
              <p:nvPr/>
            </p:nvSpPr>
            <p:spPr>
              <a:xfrm>
                <a:off x="7820417" y="3104640"/>
                <a:ext cx="1128001" cy="5981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∙∆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𝑡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 smtClean="0"/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20417" y="3104640"/>
                <a:ext cx="1128001" cy="59817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364" y="2197211"/>
            <a:ext cx="5526815" cy="110536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7364" y="3437623"/>
            <a:ext cx="5605351" cy="1053354"/>
          </a:xfrm>
          <a:prstGeom prst="rect">
            <a:avLst/>
          </a:prstGeom>
        </p:spPr>
      </p:pic>
      <p:cxnSp>
        <p:nvCxnSpPr>
          <p:cNvPr id="15" name="Curved Connector 14"/>
          <p:cNvCxnSpPr/>
          <p:nvPr/>
        </p:nvCxnSpPr>
        <p:spPr>
          <a:xfrm>
            <a:off x="7329779" y="2963618"/>
            <a:ext cx="422031" cy="404810"/>
          </a:xfrm>
          <a:prstGeom prst="curvedConnector3">
            <a:avLst>
              <a:gd name="adj1" fmla="val 50000"/>
            </a:avLst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Multiply 18"/>
          <p:cNvSpPr/>
          <p:nvPr/>
        </p:nvSpPr>
        <p:spPr>
          <a:xfrm>
            <a:off x="1608881" y="5372101"/>
            <a:ext cx="419025" cy="430823"/>
          </a:xfrm>
          <a:prstGeom prst="mathMultiply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580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Bench Marking Method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1" y="1066890"/>
            <a:ext cx="9187961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en-US" sz="1600" dirty="0" smtClean="0"/>
              <a:t>Simulation seems to reproduce the experimental results. The agreement in terms of wire signal versus current evolution is well within 10% after averaging for LINAC4 source intensity modulation.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78169" y="1679331"/>
            <a:ext cx="8695593" cy="175432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For the moment, the simulations do not include a variable beam intensity during the pulse (e.g. modulation from the source).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The beam parameters taken for the simulation were measured experimentally.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Parameters for wire properties were the best estimate found in literature.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/>
              <a:t>More experiments are necessary, but this first result at LINAC4 gives a high degree of confidence in the accuracy of the simulated temperatures. </a:t>
            </a:r>
          </a:p>
          <a:p>
            <a:pPr algn="l"/>
            <a:endParaRPr lang="en-GB" sz="1600" dirty="0" smtClean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325" y="3169997"/>
            <a:ext cx="4604456" cy="276267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781" y="3169997"/>
            <a:ext cx="3866435" cy="2899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99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are thermal Simulations Necessary?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683" y="1103532"/>
            <a:ext cx="3783490" cy="122854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38018" y="1230342"/>
            <a:ext cx="607865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Depending on the beam power density the thermal shocks at the detectors can be quite violent. 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This can disturb the measurements and permanently damage the detectors. </a:t>
            </a:r>
            <a:endParaRPr lang="en-GB" sz="1600" dirty="0" smtClean="0">
              <a:solidFill>
                <a:schemeClr val="tx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292769" y="2461448"/>
            <a:ext cx="452731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Wire diameter reduction due to beam </a:t>
            </a:r>
            <a:r>
              <a:rPr lang="en-US" sz="1400" dirty="0" smtClean="0">
                <a:solidFill>
                  <a:schemeClr val="tx2"/>
                </a:solidFill>
              </a:rPr>
              <a:t>interaction. </a:t>
            </a:r>
            <a:endParaRPr lang="en-GB" sz="14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7439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are thermal Simulations Necessary?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38018" y="5976670"/>
            <a:ext cx="10869532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2"/>
                </a:solidFill>
              </a:rPr>
              <a:t>Pictures of Linac4 Wire Grid L4T.BSGV.0223 Featuring the effects of high temperatures in gold coated tungsten wires. </a:t>
            </a:r>
            <a:endParaRPr lang="en-GB" sz="1200" dirty="0" smtClean="0">
              <a:solidFill>
                <a:schemeClr val="tx2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33397" y="3062018"/>
            <a:ext cx="3710676" cy="278300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4683" y="1103532"/>
            <a:ext cx="3783490" cy="122854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38018" y="1230342"/>
            <a:ext cx="6078659" cy="123110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Depending on the beam power density the thermal shocks at the detectors can be quite violent. 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2"/>
              </a:solidFill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2"/>
                </a:solidFill>
              </a:rPr>
              <a:t>This can disturb the measurements and permanently damage the detectors. </a:t>
            </a:r>
            <a:endParaRPr lang="en-GB" sz="1600" dirty="0" smtClean="0">
              <a:solidFill>
                <a:schemeClr val="tx2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7" t="2437" r="19549" b="1205"/>
          <a:stretch/>
        </p:blipFill>
        <p:spPr>
          <a:xfrm rot="5400000">
            <a:off x="446159" y="2916301"/>
            <a:ext cx="2865288" cy="29921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45197" y="2919088"/>
            <a:ext cx="3747572" cy="2925937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7292769" y="2461448"/>
            <a:ext cx="4527317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2"/>
                </a:solidFill>
              </a:rPr>
              <a:t>Wire diameter reduction due to beam </a:t>
            </a:r>
            <a:r>
              <a:rPr lang="en-US" sz="1400" dirty="0" smtClean="0">
                <a:solidFill>
                  <a:schemeClr val="tx2"/>
                </a:solidFill>
              </a:rPr>
              <a:t>interaction. </a:t>
            </a:r>
            <a:endParaRPr lang="en-GB" sz="1400" dirty="0" smtClean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2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75963" y="1063531"/>
            <a:ext cx="10231583" cy="4608512"/>
          </a:xfrm>
        </p:spPr>
        <p:txBody>
          <a:bodyPr/>
          <a:lstStyle/>
          <a:p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SEM Grids and Wire Scanners. Why are thermal simulations necessary? </a:t>
            </a:r>
          </a:p>
          <a:p>
            <a:r>
              <a:rPr lang="en-US" sz="2000" dirty="0" smtClean="0"/>
              <a:t> Temperature Simulations: </a:t>
            </a:r>
          </a:p>
          <a:p>
            <a:pPr lvl="1"/>
            <a:r>
              <a:rPr lang="en-US" sz="1600" dirty="0" smtClean="0"/>
              <a:t>Thermal Model. </a:t>
            </a:r>
          </a:p>
          <a:p>
            <a:pPr lvl="1"/>
            <a:r>
              <a:rPr lang="en-US" sz="1600" dirty="0" smtClean="0"/>
              <a:t>Examples of Simulations. </a:t>
            </a:r>
          </a:p>
          <a:p>
            <a:pPr lvl="1"/>
            <a:r>
              <a:rPr lang="en-US" sz="1600" dirty="0" smtClean="0"/>
              <a:t>User friendly interface. </a:t>
            </a:r>
          </a:p>
          <a:p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Examples of application. </a:t>
            </a:r>
          </a:p>
          <a:p>
            <a:pPr lvl="1"/>
            <a:r>
              <a:rPr lang="en-US" sz="1600" dirty="0" smtClean="0">
                <a:solidFill>
                  <a:schemeClr val="bg2">
                    <a:lumMod val="75000"/>
                  </a:schemeClr>
                </a:solidFill>
              </a:rPr>
              <a:t>Linac4 beam power limits. </a:t>
            </a:r>
          </a:p>
          <a:p>
            <a:pPr lvl="1"/>
            <a:r>
              <a:rPr lang="en-US" sz="1600" dirty="0">
                <a:solidFill>
                  <a:schemeClr val="bg2">
                    <a:lumMod val="75000"/>
                  </a:schemeClr>
                </a:solidFill>
              </a:rPr>
              <a:t>Others applications. </a:t>
            </a:r>
          </a:p>
          <a:p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Uncertainty calculations. </a:t>
            </a:r>
          </a:p>
          <a:p>
            <a:r>
              <a:rPr lang="en-US" sz="2000" dirty="0" smtClean="0">
                <a:solidFill>
                  <a:schemeClr val="bg2">
                    <a:lumMod val="75000"/>
                  </a:schemeClr>
                </a:solidFill>
              </a:rPr>
              <a:t>Emissivity measurements.</a:t>
            </a:r>
          </a:p>
          <a:p>
            <a:endParaRPr lang="en-US" sz="2000" dirty="0" smtClean="0"/>
          </a:p>
          <a:p>
            <a:pPr marL="0" indent="0">
              <a:buNone/>
            </a:pPr>
            <a:endParaRPr lang="en-US" sz="2000" dirty="0" smtClean="0"/>
          </a:p>
          <a:p>
            <a:endParaRPr lang="en-GB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70946"/>
            <a:ext cx="11376025" cy="1065742"/>
          </a:xfrm>
        </p:spPr>
        <p:txBody>
          <a:bodyPr/>
          <a:lstStyle/>
          <a:p>
            <a:r>
              <a:rPr lang="en-US" dirty="0" smtClean="0"/>
              <a:t>Outline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6B5EA5A-BC32-A742-B11B-8E7414D5B535}" type="slidenum">
              <a:rPr kumimoji="0" lang="en-US" sz="1000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A. Navarro | Thermal Modeling and Power Limits.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>
                <a:solidFill>
                  <a:srgbClr val="FFFFFF"/>
                </a:solidFill>
              </a:rPr>
              <a:t>8 April 2022</a:t>
            </a:r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752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14278</TotalTime>
  <Words>6741</Words>
  <Application>Microsoft Office PowerPoint</Application>
  <PresentationFormat>Widescreen</PresentationFormat>
  <Paragraphs>809</Paragraphs>
  <Slides>62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62</vt:i4>
      </vt:variant>
    </vt:vector>
  </HeadingPairs>
  <TitlesOfParts>
    <vt:vector size="67" baseType="lpstr">
      <vt:lpstr>Arial</vt:lpstr>
      <vt:lpstr>Cambria Math</vt:lpstr>
      <vt:lpstr>Courier New</vt:lpstr>
      <vt:lpstr>Times New Roman</vt:lpstr>
      <vt:lpstr>1_Office Theme</vt:lpstr>
      <vt:lpstr>Thermal Modeling of SEM grids and Wire Scanners   Beam Power Limitations at LINAC4. </vt:lpstr>
      <vt:lpstr>Outline </vt:lpstr>
      <vt:lpstr>SEM Grids and Wire Scanners.</vt:lpstr>
      <vt:lpstr>SEM Grids and Wire Scanners.</vt:lpstr>
      <vt:lpstr>SEM Grids and Wire Scanners.</vt:lpstr>
      <vt:lpstr>Why are thermal Simulations Necessary?</vt:lpstr>
      <vt:lpstr>Why are thermal Simulations Necessary?</vt:lpstr>
      <vt:lpstr>Why are thermal Simulations Necessary?</vt:lpstr>
      <vt:lpstr>Outline </vt:lpstr>
      <vt:lpstr>Wire Simulations: Thermal Model</vt:lpstr>
      <vt:lpstr>Wire Simulations: Thermal Model</vt:lpstr>
      <vt:lpstr>Wire Simulations: Thermal Model</vt:lpstr>
      <vt:lpstr>Wire Simulations: Thermal Model</vt:lpstr>
      <vt:lpstr>Wire Simulations: Thermal Model</vt:lpstr>
      <vt:lpstr>Wire Simulations: Thermal Model</vt:lpstr>
      <vt:lpstr>Wire Simulations: Thermal Model</vt:lpstr>
      <vt:lpstr>Wire Simulations: Thermal Model</vt:lpstr>
      <vt:lpstr>Wire Simulations: Thermal Model</vt:lpstr>
      <vt:lpstr>Wire Simulations: Thermal Model</vt:lpstr>
      <vt:lpstr>Outline</vt:lpstr>
      <vt:lpstr>Linac4 Beam Power Limits.</vt:lpstr>
      <vt:lpstr>Linac4 Beam Power Limits.</vt:lpstr>
      <vt:lpstr>Linac4 Beam Power Limits.</vt:lpstr>
      <vt:lpstr>Linac4 Beam Power Limits.</vt:lpstr>
      <vt:lpstr>Linac4 Beam Power Limits.</vt:lpstr>
      <vt:lpstr>Linac4 Beam Power Limits.</vt:lpstr>
      <vt:lpstr>Linac4 Beam Power Limits.</vt:lpstr>
      <vt:lpstr>Linac4 Beam Power Limits.</vt:lpstr>
      <vt:lpstr>Other Applications</vt:lpstr>
      <vt:lpstr>Other Applications</vt:lpstr>
      <vt:lpstr>Outline </vt:lpstr>
      <vt:lpstr>Uncertainty determination</vt:lpstr>
      <vt:lpstr>Uncertainty determination</vt:lpstr>
      <vt:lpstr>Uncertainty determination</vt:lpstr>
      <vt:lpstr>Uncertainty determination</vt:lpstr>
      <vt:lpstr>Uncertainty determination</vt:lpstr>
      <vt:lpstr>Outline </vt:lpstr>
      <vt:lpstr>Emissivity measurement</vt:lpstr>
      <vt:lpstr>Emissivity measurement</vt:lpstr>
      <vt:lpstr>Emissivity measurement</vt:lpstr>
      <vt:lpstr>Calorimetric Method</vt:lpstr>
      <vt:lpstr>Calorimetric Method</vt:lpstr>
      <vt:lpstr>Calorimetric Method</vt:lpstr>
      <vt:lpstr>Experimental Set up</vt:lpstr>
      <vt:lpstr>Experimental Set up</vt:lpstr>
      <vt:lpstr>Experimental Set up</vt:lpstr>
      <vt:lpstr>Experimental Set up</vt:lpstr>
      <vt:lpstr>Experimental Set up</vt:lpstr>
      <vt:lpstr>Current Status</vt:lpstr>
      <vt:lpstr>Current Status</vt:lpstr>
      <vt:lpstr>Current Status</vt:lpstr>
      <vt:lpstr>Current Status</vt:lpstr>
      <vt:lpstr>Summary </vt:lpstr>
      <vt:lpstr>PowerPoint Presentation</vt:lpstr>
      <vt:lpstr>Bench Marking Method</vt:lpstr>
      <vt:lpstr>Bench Marking Method</vt:lpstr>
      <vt:lpstr>Bench Marking Method</vt:lpstr>
      <vt:lpstr>Bench Marking Method</vt:lpstr>
      <vt:lpstr>Bench Marking Method</vt:lpstr>
      <vt:lpstr>Bench Marking Method</vt:lpstr>
      <vt:lpstr>Bench Marking Method</vt:lpstr>
      <vt:lpstr>Bench Marking Method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Araceli Navarro Fernandez</dc:creator>
  <cp:lastModifiedBy>Araceli Navarro Fernandez</cp:lastModifiedBy>
  <cp:revision>629</cp:revision>
  <dcterms:created xsi:type="dcterms:W3CDTF">2022-03-29T14:36:10Z</dcterms:created>
  <dcterms:modified xsi:type="dcterms:W3CDTF">2022-04-08T12:36:11Z</dcterms:modified>
</cp:coreProperties>
</file>