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2" roundtripDataSignature="AMtx7mjhOTrbthO+oRtD3zFQeEYSh79f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1" name="Google Shape;10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35cd0c846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35cd0c846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135cd0c846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0"/>
          <p:cNvSpPr txBox="1"/>
          <p:nvPr>
            <p:ph type="ctrTitle"/>
          </p:nvPr>
        </p:nvSpPr>
        <p:spPr>
          <a:xfrm>
            <a:off x="187890" y="1005214"/>
            <a:ext cx="8780746" cy="16272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  <a:defRPr b="1" sz="4500">
                <a:solidFill>
                  <a:srgbClr val="171A6C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0"/>
          <p:cNvSpPr txBox="1"/>
          <p:nvPr>
            <p:ph idx="1" type="subTitle"/>
          </p:nvPr>
        </p:nvSpPr>
        <p:spPr>
          <a:xfrm>
            <a:off x="187890" y="2683668"/>
            <a:ext cx="8780746" cy="13841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  <a:defRPr b="0" sz="2100">
                <a:solidFill>
                  <a:srgbClr val="171A6C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9" name="Google Shape;19;p30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" name="Google Shape;20;p30"/>
          <p:cNvSpPr txBox="1"/>
          <p:nvPr/>
        </p:nvSpPr>
        <p:spPr>
          <a:xfrm>
            <a:off x="912283" y="4740270"/>
            <a:ext cx="823171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GB" sz="1000" u="none" cap="none" strike="noStrike">
                <a:solidFill>
                  <a:srgbClr val="444444"/>
                </a:solidFill>
                <a:latin typeface="Calibri"/>
                <a:ea typeface="Calibri"/>
                <a:cs typeface="Calibri"/>
                <a:sym typeface="Calibri"/>
              </a:rPr>
              <a:t>This project has received funding from the European Union’s Horizon 2020 research and innovation programme under grant agreement No 101004761.</a:t>
            </a:r>
            <a:endParaRPr b="0" i="0" sz="1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0"/>
          <p:cNvSpPr txBox="1"/>
          <p:nvPr/>
        </p:nvSpPr>
        <p:spPr>
          <a:xfrm>
            <a:off x="3733800" y="101600"/>
            <a:ext cx="54102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en-GB" sz="27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Advancement and Innovation for Detectors at Accelerators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" name="Google Shape;22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381001" y="4665663"/>
            <a:ext cx="531283" cy="376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9"/>
          <p:cNvSpPr txBox="1"/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9"/>
          <p:cNvSpPr txBox="1"/>
          <p:nvPr>
            <p:ph idx="1" type="body"/>
          </p:nvPr>
        </p:nvSpPr>
        <p:spPr>
          <a:xfrm rot="5400000">
            <a:off x="3490079" y="-392542"/>
            <a:ext cx="2163842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39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39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9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0"/>
          <p:cNvSpPr txBox="1"/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0"/>
          <p:cNvSpPr txBox="1"/>
          <p:nvPr>
            <p:ph idx="1" type="body"/>
          </p:nvPr>
        </p:nvSpPr>
        <p:spPr>
          <a:xfrm rot="5400000">
            <a:off x="1349576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0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40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0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/>
          <p:nvPr>
            <p:ph idx="1" type="body"/>
          </p:nvPr>
        </p:nvSpPr>
        <p:spPr>
          <a:xfrm>
            <a:off x="236914" y="1185332"/>
            <a:ext cx="8666018" cy="3683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  <a:defRPr b="0">
                <a:solidFill>
                  <a:srgbClr val="171A6C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800"/>
              <a:buChar char="•"/>
              <a:defRPr b="0">
                <a:solidFill>
                  <a:srgbClr val="171A6C"/>
                </a:solidFill>
              </a:defRPr>
            </a:lvl2pPr>
            <a:lvl3pPr indent="-32385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500"/>
              <a:buChar char="•"/>
              <a:defRPr b="0">
                <a:solidFill>
                  <a:srgbClr val="171A6C"/>
                </a:solidFill>
              </a:defRPr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F2B53C"/>
              </a:buClr>
              <a:buSzPts val="1350"/>
              <a:buChar char="•"/>
              <a:defRPr b="0">
                <a:solidFill>
                  <a:srgbClr val="171A6C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1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  <a:defRPr b="1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1"/>
          <p:cNvSpPr txBox="1"/>
          <p:nvPr/>
        </p:nvSpPr>
        <p:spPr>
          <a:xfrm>
            <a:off x="8704801" y="4818788"/>
            <a:ext cx="39626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2"/>
          <p:cNvSpPr txBox="1"/>
          <p:nvPr>
            <p:ph type="title"/>
          </p:nvPr>
        </p:nvSpPr>
        <p:spPr>
          <a:xfrm>
            <a:off x="623888" y="1282311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2"/>
          <p:cNvSpPr txBox="1"/>
          <p:nvPr>
            <p:ph idx="1" type="body"/>
          </p:nvPr>
        </p:nvSpPr>
        <p:spPr>
          <a:xfrm>
            <a:off x="623888" y="3442105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989A1"/>
              </a:buClr>
              <a:buSzPts val="1800"/>
              <a:buNone/>
              <a:defRPr sz="1800">
                <a:solidFill>
                  <a:srgbClr val="8989A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500"/>
              <a:buNone/>
              <a:defRPr sz="1500">
                <a:solidFill>
                  <a:srgbClr val="8989A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350"/>
              <a:buNone/>
              <a:defRPr sz="1350">
                <a:solidFill>
                  <a:srgbClr val="8989A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989A1"/>
              </a:buClr>
              <a:buSzPts val="1200"/>
              <a:buNone/>
              <a:defRPr sz="1200">
                <a:solidFill>
                  <a:srgbClr val="8989A1"/>
                </a:solidFill>
              </a:defRPr>
            </a:lvl9pPr>
          </a:lstStyle>
          <a:p/>
        </p:txBody>
      </p:sp>
      <p:sp>
        <p:nvSpPr>
          <p:cNvPr id="30" name="Google Shape;30;p32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2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2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3"/>
          <p:cNvSpPr txBox="1"/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3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33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33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33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3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4"/>
          <p:cNvSpPr txBox="1"/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4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34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34"/>
          <p:cNvSpPr txBox="1"/>
          <p:nvPr>
            <p:ph idx="3" type="body"/>
          </p:nvPr>
        </p:nvSpPr>
        <p:spPr>
          <a:xfrm>
            <a:off x="4629153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34"/>
          <p:cNvSpPr txBox="1"/>
          <p:nvPr>
            <p:ph idx="4" type="body"/>
          </p:nvPr>
        </p:nvSpPr>
        <p:spPr>
          <a:xfrm>
            <a:off x="4629153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34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34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4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5"/>
          <p:cNvSpPr txBox="1"/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5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35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5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6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36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6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7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7"/>
          <p:cNvSpPr txBox="1"/>
          <p:nvPr>
            <p:ph idx="1" type="body"/>
          </p:nvPr>
        </p:nvSpPr>
        <p:spPr>
          <a:xfrm>
            <a:off x="3887391" y="740576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37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37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Google Shape;63;p37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7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8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8"/>
          <p:cNvSpPr/>
          <p:nvPr>
            <p:ph idx="2" type="pic"/>
          </p:nvPr>
        </p:nvSpPr>
        <p:spPr>
          <a:xfrm>
            <a:off x="3887391" y="740576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38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38"/>
          <p:cNvSpPr txBox="1"/>
          <p:nvPr>
            <p:ph idx="10" type="dt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38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8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type="title"/>
          </p:nvPr>
        </p:nvSpPr>
        <p:spPr>
          <a:xfrm>
            <a:off x="541367" y="1340173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" type="body"/>
          </p:nvPr>
        </p:nvSpPr>
        <p:spPr>
          <a:xfrm>
            <a:off x="628650" y="2468887"/>
            <a:ext cx="7886700" cy="21638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1" type="ftr"/>
          </p:nvPr>
        </p:nvSpPr>
        <p:spPr>
          <a:xfrm>
            <a:off x="5" y="4767262"/>
            <a:ext cx="9143999" cy="376238"/>
          </a:xfrm>
          <a:prstGeom prst="rect">
            <a:avLst/>
          </a:prstGeom>
          <a:gradFill>
            <a:gsLst>
              <a:gs pos="0">
                <a:schemeClr val="lt1"/>
              </a:gs>
              <a:gs pos="2000">
                <a:schemeClr val="lt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9"/>
          <p:cNvSpPr txBox="1"/>
          <p:nvPr>
            <p:ph idx="12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4" name="Google Shape;14;p29"/>
          <p:cNvSpPr txBox="1"/>
          <p:nvPr/>
        </p:nvSpPr>
        <p:spPr>
          <a:xfrm>
            <a:off x="2613980" y="0"/>
            <a:ext cx="6530020" cy="1044000"/>
          </a:xfrm>
          <a:prstGeom prst="rect">
            <a:avLst/>
          </a:prstGeom>
          <a:gradFill>
            <a:gsLst>
              <a:gs pos="0">
                <a:schemeClr val="lt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0"/>
          </a:gra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Google Shape;15;p2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3212" y="1"/>
            <a:ext cx="2603864" cy="114485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cs.google.com/spreadsheets/d/1qIZ4jjzRjzZ02whxBY0P-5ERS7lQD12B_86PmQ102AM/edit?usp=sharing" TargetMode="External"/><Relationship Id="rId4" Type="http://schemas.openxmlformats.org/officeDocument/2006/relationships/hyperlink" Target="https://indico.cern.ch/event/1148507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deasquare.cern/" TargetMode="External"/><Relationship Id="rId4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type="ctrTitle"/>
          </p:nvPr>
        </p:nvSpPr>
        <p:spPr>
          <a:xfrm>
            <a:off x="187890" y="1005214"/>
            <a:ext cx="8780746" cy="16272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4500"/>
              <a:buFont typeface="Calibri"/>
              <a:buNone/>
            </a:pPr>
            <a:r>
              <a:rPr lang="en-GB"/>
              <a:t>1</a:t>
            </a:r>
            <a:r>
              <a:rPr baseline="30000" lang="en-GB"/>
              <a:t>st</a:t>
            </a:r>
            <a:r>
              <a:rPr lang="en-GB"/>
              <a:t> AIDAInnova Software Hackathon</a:t>
            </a:r>
            <a:endParaRPr/>
          </a:p>
        </p:txBody>
      </p:sp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87890" y="2683668"/>
            <a:ext cx="8780746" cy="138415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/>
              <a:t>Frank Gaede (DESY) and </a:t>
            </a:r>
            <a:r>
              <a:rPr lang="en-GB" u="sng"/>
              <a:t>Graeme Stewart </a:t>
            </a:r>
            <a:r>
              <a:rPr lang="en-GB"/>
              <a:t>(CERN)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171A6C"/>
              </a:buClr>
              <a:buSzPts val="2100"/>
              <a:buNone/>
            </a:pPr>
            <a:r>
              <a:rPr lang="en-GB"/>
              <a:t>2022-06-21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0" y="3879708"/>
            <a:ext cx="9143999" cy="3762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>
            <p:ph idx="1" type="body"/>
          </p:nvPr>
        </p:nvSpPr>
        <p:spPr>
          <a:xfrm>
            <a:off x="236914" y="1185332"/>
            <a:ext cx="8666018" cy="3683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None/>
            </a:pPr>
            <a:r>
              <a:t/>
            </a:r>
            <a:endParaRPr/>
          </a:p>
        </p:txBody>
      </p:sp>
      <p:sp>
        <p:nvSpPr>
          <p:cNvPr id="96" name="Google Shape;96;p2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A picture containing diagram&#10;&#10;Description automatically generated"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914" y="1592318"/>
            <a:ext cx="5884477" cy="2942239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 txBox="1"/>
          <p:nvPr/>
        </p:nvSpPr>
        <p:spPr>
          <a:xfrm>
            <a:off x="6304128" y="2519000"/>
            <a:ext cx="2416066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GB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Antoine was kind enough to make us a poster!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>
            <p:ph idx="1" type="body"/>
          </p:nvPr>
        </p:nvSpPr>
        <p:spPr>
          <a:xfrm>
            <a:off x="236871" y="1214396"/>
            <a:ext cx="8191200" cy="3929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Welcome to the first AIDAInnova Software Hackathon</a:t>
            </a:r>
            <a:endParaRPr/>
          </a:p>
          <a:p>
            <a:pPr indent="-361950" lvl="0" marL="4572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After a difficult start to AIDAInnova, due to the pandemic, we thought that it would be a great idea to work together in person</a:t>
            </a:r>
            <a:endParaRPr/>
          </a:p>
          <a:p>
            <a:pPr indent="-361950" lvl="0" marL="4572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We are happy that so many of you managed to make it</a:t>
            </a:r>
            <a:endParaRPr/>
          </a:p>
          <a:p>
            <a:pPr indent="-361950" lvl="1" marL="914400" rtl="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Especially people who travelled to be here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Clr>
                <a:srgbClr val="F2B53C"/>
              </a:buClr>
              <a:buSzPts val="2100"/>
              <a:buNone/>
            </a:pPr>
            <a:r>
              <a:t/>
            </a:r>
            <a:endParaRPr/>
          </a:p>
        </p:txBody>
      </p:sp>
      <p:sp>
        <p:nvSpPr>
          <p:cNvPr id="104" name="Google Shape;104;p3"/>
          <p:cNvSpPr txBox="1"/>
          <p:nvPr>
            <p:ph idx="4294967295" type="sldNum"/>
          </p:nvPr>
        </p:nvSpPr>
        <p:spPr>
          <a:xfrm>
            <a:off x="8428071" y="4767262"/>
            <a:ext cx="715933" cy="3762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5" name="Google Shape;105;p3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Welcome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"/>
          <p:cNvSpPr txBox="1"/>
          <p:nvPr>
            <p:ph idx="1" type="body"/>
          </p:nvPr>
        </p:nvSpPr>
        <p:spPr>
          <a:xfrm>
            <a:off x="236914" y="1185332"/>
            <a:ext cx="8666018" cy="3683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We will hear from each of the task leaders about topics that we shall be tackling in the next three days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Rough planning is in this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Google Sheet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We will try and keep </a:t>
            </a:r>
            <a:r>
              <a:rPr lang="en-GB" u="sng">
                <a:solidFill>
                  <a:schemeClr val="hlink"/>
                </a:solidFill>
                <a:hlinkClick r:id="rId4"/>
              </a:rPr>
              <a:t>Indico</a:t>
            </a:r>
            <a:r>
              <a:rPr lang="en-GB"/>
              <a:t> up to date with who is meeting where</a:t>
            </a:r>
            <a:endParaRPr/>
          </a:p>
          <a:p>
            <a:pPr indent="-323850" lvl="2" marL="13716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Char char="•"/>
            </a:pPr>
            <a:r>
              <a:rPr lang="en-GB"/>
              <a:t>Task leaders, it’s most efficient if you edit Indico directly</a:t>
            </a:r>
            <a:endParaRPr/>
          </a:p>
          <a:p>
            <a:pPr indent="-3619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However, the time is ours, so we consider this to be a starting point and we maintain the agility to use the time as usefully as possible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Feel free to use the rooms we have, jump into offices, go for coffee, ice cream, …</a:t>
            </a:r>
            <a:endParaRPr/>
          </a:p>
          <a:p>
            <a:pPr indent="-342900" lvl="1" marL="91440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•"/>
            </a:pPr>
            <a:r>
              <a:rPr lang="en-GB"/>
              <a:t>Simply address interesting topics as they come up …</a:t>
            </a:r>
            <a:endParaRPr/>
          </a:p>
        </p:txBody>
      </p:sp>
      <p:sp>
        <p:nvSpPr>
          <p:cNvPr id="111" name="Google Shape;111;p4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Topics and Timetable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>
            <p:ph idx="1" type="body"/>
          </p:nvPr>
        </p:nvSpPr>
        <p:spPr>
          <a:xfrm>
            <a:off x="6195848" y="1185332"/>
            <a:ext cx="2707084" cy="3683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Rooms for today and tomorrow are here on the main campus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On Thursday we have use of the </a:t>
            </a:r>
            <a:r>
              <a:rPr lang="en-GB" u="sng">
                <a:solidFill>
                  <a:schemeClr val="hlink"/>
                </a:solidFill>
                <a:hlinkClick r:id="rId3"/>
              </a:rPr>
              <a:t>IdeaSquare</a:t>
            </a:r>
            <a:r>
              <a:rPr lang="en-GB"/>
              <a:t> space </a:t>
            </a:r>
            <a:endParaRPr/>
          </a:p>
          <a:p>
            <a:pPr indent="-342900" lvl="1" marL="91440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Across the road from main Gate B entrance</a:t>
            </a:r>
            <a:endParaRPr/>
          </a:p>
        </p:txBody>
      </p:sp>
      <p:sp>
        <p:nvSpPr>
          <p:cNvPr id="117" name="Google Shape;117;p5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Practicalities - Rooms</a:t>
            </a:r>
            <a:endParaRPr/>
          </a:p>
        </p:txBody>
      </p:sp>
      <p:pic>
        <p:nvPicPr>
          <p:cNvPr descr="Map&#10;&#10;Description automatically generated" id="118" name="Google Shape;11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9801" y="1297401"/>
            <a:ext cx="5732692" cy="36726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/>
          <p:nvPr>
            <p:ph idx="1" type="body"/>
          </p:nvPr>
        </p:nvSpPr>
        <p:spPr>
          <a:xfrm>
            <a:off x="236914" y="1185332"/>
            <a:ext cx="8666018" cy="36830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6195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The hackathon dinner is at La Meyrinoise Pizzeria, </a:t>
            </a:r>
            <a:r>
              <a:rPr b="1" lang="en-GB"/>
              <a:t>Wednesday at 7.30pm</a:t>
            </a:r>
            <a:endParaRPr/>
          </a:p>
          <a:p>
            <a:pPr indent="-361950" lvl="0" marL="4572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2B53C"/>
              </a:buClr>
              <a:buSzPts val="2100"/>
              <a:buChar char="•"/>
            </a:pPr>
            <a:r>
              <a:rPr lang="en-GB"/>
              <a:t>Getting there takes a few minutes by tram, a few more by bicycle or 15-20 minutes walking</a:t>
            </a:r>
            <a:endParaRPr/>
          </a:p>
        </p:txBody>
      </p:sp>
      <p:sp>
        <p:nvSpPr>
          <p:cNvPr id="124" name="Google Shape;124;p6"/>
          <p:cNvSpPr txBox="1"/>
          <p:nvPr>
            <p:ph type="title"/>
          </p:nvPr>
        </p:nvSpPr>
        <p:spPr>
          <a:xfrm>
            <a:off x="4033381" y="110704"/>
            <a:ext cx="5005670" cy="8079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Calibri"/>
              <a:buNone/>
            </a:pPr>
            <a:r>
              <a:rPr lang="en-GB"/>
              <a:t>Practicalities Dinner</a:t>
            </a:r>
            <a:endParaRPr/>
          </a:p>
        </p:txBody>
      </p:sp>
      <p:pic>
        <p:nvPicPr>
          <p:cNvPr id="125" name="Google Shape;12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914" y="2428821"/>
            <a:ext cx="5454438" cy="25645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red fence in front of a restaurant&#10;&#10;Description automatically generated with low confidence" id="126" name="Google Shape;12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0132" y="2778672"/>
            <a:ext cx="1742090" cy="1742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5cd0c8469_0_0"/>
          <p:cNvSpPr txBox="1"/>
          <p:nvPr>
            <p:ph idx="1" type="body"/>
          </p:nvPr>
        </p:nvSpPr>
        <p:spPr>
          <a:xfrm>
            <a:off x="7233325" y="2891625"/>
            <a:ext cx="1805700" cy="1976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GB"/>
              <a:t>@11h13 CEST</a:t>
            </a:r>
            <a:endParaRPr/>
          </a:p>
        </p:txBody>
      </p:sp>
      <p:sp>
        <p:nvSpPr>
          <p:cNvPr id="133" name="Google Shape;133;g135cd0c8469_0_0"/>
          <p:cNvSpPr txBox="1"/>
          <p:nvPr>
            <p:ph type="title"/>
          </p:nvPr>
        </p:nvSpPr>
        <p:spPr>
          <a:xfrm>
            <a:off x="4033381" y="110704"/>
            <a:ext cx="5005800" cy="807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Happy Summer Solstice!</a:t>
            </a:r>
            <a:endParaRPr/>
          </a:p>
        </p:txBody>
      </p:sp>
      <p:pic>
        <p:nvPicPr>
          <p:cNvPr id="134" name="Google Shape;134;g135cd0c8469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925" y="1185325"/>
            <a:ext cx="6885151" cy="3872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2016-05-09T08:38:51Z</dcterms:created>
  <dc:creator>Sabrina El Yacoubi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