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  <p:sldMasterId id="2147483648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84" r:id="rId5"/>
    <p:sldId id="285" r:id="rId6"/>
    <p:sldId id="279" r:id="rId7"/>
    <p:sldId id="281" r:id="rId8"/>
    <p:sldId id="286" r:id="rId9"/>
    <p:sldId id="287" r:id="rId10"/>
    <p:sldId id="283" r:id="rId11"/>
    <p:sldId id="273" r:id="rId1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46"/>
    <p:restoredTop sz="95940"/>
  </p:normalViewPr>
  <p:slideViewPr>
    <p:cSldViewPr snapToGrid="0" snapToObjects="1">
      <p:cViewPr varScale="1">
        <p:scale>
          <a:sx n="72" d="100"/>
          <a:sy n="72" d="100"/>
        </p:scale>
        <p:origin x="72" y="4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F417C-2125-CD4F-BF2F-F2868EE203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AD5188-F589-2A4F-8024-9AA19EF17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B043F-AF4D-9144-91F6-9537CDD24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4B3CE-62B6-4947-AE55-58C86D67696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6FE69-57FC-E34C-B9CB-95DDAC860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E4C9E-0640-FA49-BEC6-E44FCF82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DCD4-4C81-ED48-89A7-FC9EBF8A2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491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e de titre">
    <p:bg>
      <p:bgPr>
        <a:solidFill>
          <a:srgbClr val="0C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2.pdf" descr="logooutline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2440" y="2249959"/>
            <a:ext cx="1102596" cy="8186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3.pdf" descr="logoBadgeWeb.eps"/>
          <p:cNvPicPr/>
          <p:nvPr/>
        </p:nvPicPr>
        <p:blipFill>
          <a:blip r:embed="rId2"/>
          <a:srcRect b="20506"/>
          <a:stretch>
            <a:fillRect/>
          </a:stretch>
        </p:blipFill>
        <p:spPr>
          <a:xfrm>
            <a:off x="3974592" y="2158702"/>
            <a:ext cx="1221946" cy="91268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9"/>
          <p:cNvSpPr/>
          <p:nvPr/>
        </p:nvSpPr>
        <p:spPr>
          <a:xfrm>
            <a:off x="3096758" y="4394827"/>
            <a:ext cx="278527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4289" rIns="34289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0C377B"/>
                </a:solidFill>
              </a:rPr>
              <a:t>cern.ch/knowledgetransfer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457200" y="69057"/>
            <a:ext cx="7467600" cy="113109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50"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3657600" cy="3943351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defRPr sz="1950"/>
            </a:lvl1pPr>
            <a:lvl2pPr marL="741287" indent="-405245">
              <a:spcBef>
                <a:spcPts val="450"/>
              </a:spcBef>
              <a:defRPr sz="1950"/>
            </a:lvl2pPr>
            <a:lvl3pPr marL="896683" indent="-334327">
              <a:spcBef>
                <a:spcPts val="450"/>
              </a:spcBef>
              <a:defRPr sz="1950"/>
            </a:lvl3pPr>
            <a:lvl4pPr marL="1153287" indent="-371475">
              <a:spcBef>
                <a:spcPts val="450"/>
              </a:spcBef>
              <a:defRPr sz="1950"/>
            </a:lvl4pPr>
            <a:lvl5pPr marL="1352169" indent="-371475">
              <a:spcBef>
                <a:spcPts val="450"/>
              </a:spcBef>
              <a:defRPr sz="195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95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95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95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95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95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8005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50"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457200" y="3826476"/>
            <a:ext cx="4040188" cy="131702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75"/>
              </a:spcBef>
              <a:buClrTx/>
              <a:buSzTx/>
              <a:buFontTx/>
              <a:buNone/>
              <a:defRPr sz="1800"/>
            </a:lvl1pPr>
            <a:lvl2pPr marL="0" indent="336041">
              <a:spcBef>
                <a:spcPts val="375"/>
              </a:spcBef>
              <a:buClrTx/>
              <a:buSzTx/>
              <a:buFontTx/>
              <a:buNone/>
              <a:defRPr sz="1800"/>
            </a:lvl2pPr>
            <a:lvl3pPr marL="0" indent="562356">
              <a:spcBef>
                <a:spcPts val="375"/>
              </a:spcBef>
              <a:buClrTx/>
              <a:buSzTx/>
              <a:buFontTx/>
              <a:buNone/>
              <a:defRPr sz="1800"/>
            </a:lvl3pPr>
            <a:lvl4pPr marL="0" indent="781812">
              <a:spcBef>
                <a:spcPts val="375"/>
              </a:spcBef>
              <a:buClrTx/>
              <a:buSzTx/>
              <a:buFontTx/>
              <a:buNone/>
              <a:defRPr sz="1800"/>
            </a:lvl4pPr>
            <a:lvl5pPr marL="0" indent="980694">
              <a:spcBef>
                <a:spcPts val="375"/>
              </a:spcBef>
              <a:buClrTx/>
              <a:buSzTx/>
              <a:buFontTx/>
              <a:buNone/>
              <a:defRPr sz="1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80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xfrm>
            <a:off x="457200" y="68580"/>
            <a:ext cx="7470648" cy="1131571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50">
                <a:solidFill>
                  <a:srgbClr val="0C377B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1833563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350"/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2743200" cy="846618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225"/>
              </a:spcBef>
              <a:buClrTx/>
              <a:buSzTx/>
              <a:buFontTx/>
              <a:buNone/>
              <a:defRPr sz="1050"/>
            </a:lvl1pPr>
            <a:lvl2pPr marL="0" indent="336041">
              <a:spcBef>
                <a:spcPts val="225"/>
              </a:spcBef>
              <a:buClrTx/>
              <a:buSzTx/>
              <a:buFontTx/>
              <a:buNone/>
              <a:defRPr sz="1050"/>
            </a:lvl2pPr>
            <a:lvl3pPr marL="0" indent="562356">
              <a:spcBef>
                <a:spcPts val="225"/>
              </a:spcBef>
              <a:buClrTx/>
              <a:buSzTx/>
              <a:buFontTx/>
              <a:buNone/>
              <a:defRPr sz="1050"/>
            </a:lvl3pPr>
            <a:lvl4pPr marL="0" indent="781812">
              <a:spcBef>
                <a:spcPts val="225"/>
              </a:spcBef>
              <a:buClrTx/>
              <a:buSzTx/>
              <a:buFontTx/>
              <a:buNone/>
              <a:defRPr sz="1050"/>
            </a:lvl4pPr>
            <a:lvl5pPr marL="0" indent="980694">
              <a:spcBef>
                <a:spcPts val="225"/>
              </a:spcBef>
              <a:buClrTx/>
              <a:buSzTx/>
              <a:buFontTx/>
              <a:buNone/>
              <a:defRPr sz="105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5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05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05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05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05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5556732" y="0"/>
            <a:ext cx="3053868" cy="221963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65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50"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xfrm>
            <a:off x="5556734" y="2249074"/>
            <a:ext cx="3053867" cy="28944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50"/>
              </a:spcBef>
              <a:buClrTx/>
              <a:buSzTx/>
              <a:buFontTx/>
              <a:buNone/>
              <a:defRPr sz="900"/>
            </a:lvl1pPr>
            <a:lvl2pPr marL="0" indent="336041">
              <a:spcBef>
                <a:spcPts val="150"/>
              </a:spcBef>
              <a:buClrTx/>
              <a:buSzTx/>
              <a:buFontTx/>
              <a:buNone/>
              <a:defRPr sz="900"/>
            </a:lvl2pPr>
            <a:lvl3pPr marL="0" indent="562356">
              <a:spcBef>
                <a:spcPts val="150"/>
              </a:spcBef>
              <a:buClrTx/>
              <a:buSzTx/>
              <a:buFontTx/>
              <a:buNone/>
              <a:defRPr sz="900"/>
            </a:lvl3pPr>
            <a:lvl4pPr marL="0" indent="781812">
              <a:spcBef>
                <a:spcPts val="150"/>
              </a:spcBef>
              <a:buClrTx/>
              <a:buSzTx/>
              <a:buFontTx/>
              <a:buNone/>
              <a:defRPr sz="900"/>
            </a:lvl4pPr>
            <a:lvl5pPr marL="0" indent="980694">
              <a:spcBef>
                <a:spcPts val="150"/>
              </a:spcBef>
              <a:buClrTx/>
              <a:buSzTx/>
              <a:buFontTx/>
              <a:buNone/>
              <a:defRPr sz="9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50"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1.pdf" descr="bande-02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Shape 44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480060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50"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45" name="Shape 45"/>
          <p:cNvSpPr>
            <a:spLocks noGrp="1"/>
          </p:cNvSpPr>
          <p:nvPr>
            <p:ph type="body" idx="1"/>
          </p:nvPr>
        </p:nvSpPr>
        <p:spPr>
          <a:xfrm>
            <a:off x="457200" y="205978"/>
            <a:ext cx="6019800" cy="4937522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e de titre">
    <p:bg>
      <p:bgPr>
        <a:solidFill>
          <a:srgbClr val="0C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4.pdf" descr="LOGOfin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996267" y="2027463"/>
            <a:ext cx="1172455" cy="11002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57" r:id="rId2"/>
    <p:sldLayoutId id="2147483691" r:id="rId3"/>
    <p:sldLayoutId id="2147483679" r:id="rId4"/>
    <p:sldLayoutId id="2147483683" r:id="rId5"/>
    <p:sldLayoutId id="2147483684" r:id="rId6"/>
    <p:sldLayoutId id="2147483681" r:id="rId7"/>
    <p:sldLayoutId id="2147483671" r:id="rId8"/>
    <p:sldLayoutId id="2147483682" r:id="rId9"/>
    <p:sldLayoutId id="2147483693" r:id="rId10"/>
    <p:sldLayoutId id="2147483694" r:id="rId11"/>
    <p:sldLayoutId id="2147483692" r:id="rId12"/>
    <p:sldLayoutId id="2147483686" r:id="rId13"/>
    <p:sldLayoutId id="2147483688" r:id="rId14"/>
    <p:sldLayoutId id="2147483696" r:id="rId15"/>
    <p:sldLayoutId id="2147483699" r:id="rId16"/>
    <p:sldLayoutId id="2147483664" r:id="rId17"/>
    <p:sldLayoutId id="2147483667" r:id="rId18"/>
    <p:sldLayoutId id="2147483669" r:id="rId19"/>
    <p:sldLayoutId id="2147483687" r:id="rId20"/>
    <p:sldLayoutId id="2147483652" r:id="rId21"/>
    <p:sldLayoutId id="2147483695" r:id="rId22"/>
    <p:sldLayoutId id="2147483689" r:id="rId23"/>
    <p:sldLayoutId id="2147483665" r:id="rId24"/>
    <p:sldLayoutId id="2147483676" r:id="rId25"/>
    <p:sldLayoutId id="2147483690" r:id="rId26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pdf" descr="bande-02.eps"/>
          <p:cNvPicPr/>
          <p:nvPr/>
        </p:nvPicPr>
        <p:blipFill>
          <a:blip r:embed="rId14"/>
          <a:stretch>
            <a:fillRect/>
          </a:stretch>
        </p:blipFill>
        <p:spPr>
          <a:xfrm>
            <a:off x="6649" y="4593151"/>
            <a:ext cx="9144001" cy="53040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57200" y="61366"/>
            <a:ext cx="8226854" cy="932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450">
                <a:solidFill>
                  <a:srgbClr val="0C377B"/>
                </a:solidFill>
              </a:rP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57200" y="994204"/>
            <a:ext cx="8226854" cy="41492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50">
                <a:solidFill>
                  <a:srgbClr val="0C377B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49" r:id="rId2"/>
    <p:sldLayoutId id="2147483650" r:id="rId3"/>
    <p:sldLayoutId id="2147483653" r:id="rId4"/>
    <p:sldLayoutId id="2147483654" r:id="rId5"/>
    <p:sldLayoutId id="2147483655" r:id="rId6"/>
    <p:sldLayoutId id="2147483656" r:id="rId7"/>
    <p:sldLayoutId id="2147483697" r:id="rId8"/>
    <p:sldLayoutId id="2147483658" r:id="rId9"/>
    <p:sldLayoutId id="2147483659" r:id="rId10"/>
    <p:sldLayoutId id="2147483660" r:id="rId11"/>
    <p:sldLayoutId id="2147483661" r:id="rId12"/>
  </p:sldLayoutIdLst>
  <p:transition spd="med"/>
  <p:txStyles>
    <p:titleStyle>
      <a:lvl1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1pPr>
      <a:lvl2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2pPr>
      <a:lvl3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3pPr>
      <a:lvl4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4pPr>
      <a:lvl5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5pPr>
      <a:lvl6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6pPr>
      <a:lvl7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7pPr>
      <a:lvl8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8pPr>
      <a:lvl9pPr>
        <a:defRPr sz="4600">
          <a:solidFill>
            <a:srgbClr val="0C377B"/>
          </a:solidFill>
          <a:latin typeface="Arial"/>
          <a:ea typeface="Arial"/>
          <a:cs typeface="Arial"/>
          <a:sym typeface="Arial"/>
        </a:defRPr>
      </a:lvl9pPr>
    </p:titleStyle>
    <p:bodyStyle>
      <a:lvl1pPr marL="493776" indent="-457200">
        <a:spcBef>
          <a:spcPts val="700"/>
        </a:spcBef>
        <a:buClr>
          <a:srgbClr val="DDDDDD"/>
        </a:buClr>
        <a:buSzPct val="80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1pPr>
      <a:lvl2pPr marL="975594" indent="-527538">
        <a:spcBef>
          <a:spcPts val="700"/>
        </a:spcBef>
        <a:buClr>
          <a:srgbClr val="DDDDDD"/>
        </a:buClr>
        <a:buSzPct val="90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2pPr>
      <a:lvl3pPr marL="1178433" indent="-428625">
        <a:spcBef>
          <a:spcPts val="700"/>
        </a:spcBef>
        <a:buClr>
          <a:srgbClr val="DDDDDD"/>
        </a:buClr>
        <a:buSzPct val="85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3pPr>
      <a:lvl4pPr marL="1556766" indent="-514350">
        <a:spcBef>
          <a:spcPts val="700"/>
        </a:spcBef>
        <a:buClr>
          <a:srgbClr val="DDDDDD"/>
        </a:buClr>
        <a:buSzPct val="90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4pPr>
      <a:lvl5pPr marL="1821942" indent="-514350">
        <a:spcBef>
          <a:spcPts val="700"/>
        </a:spcBef>
        <a:buClr>
          <a:srgbClr val="DDDDDD"/>
        </a:buClr>
        <a:buSzPct val="100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5pPr>
      <a:lvl6pPr marL="1792223" indent="-274319">
        <a:spcBef>
          <a:spcPts val="700"/>
        </a:spcBef>
        <a:buClr>
          <a:srgbClr val="DDDDDD"/>
        </a:buClr>
        <a:buSzPct val="100000"/>
        <a:buFont typeface="Arial"/>
        <a:buChar char="-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6pPr>
      <a:lvl7pPr marL="2042159" indent="-304799">
        <a:spcBef>
          <a:spcPts val="700"/>
        </a:spcBef>
        <a:buClr>
          <a:srgbClr val="DDDDDD"/>
        </a:buClr>
        <a:buSzPct val="100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7pPr>
      <a:lvl8pPr marL="2299715" indent="-342899">
        <a:spcBef>
          <a:spcPts val="700"/>
        </a:spcBef>
        <a:buClr>
          <a:srgbClr val="DDDDDD"/>
        </a:buClr>
        <a:buSzPct val="100000"/>
        <a:buFont typeface="Arial"/>
        <a:buChar char="▪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8pPr>
      <a:lvl9pPr marL="2491739" indent="-342899">
        <a:spcBef>
          <a:spcPts val="700"/>
        </a:spcBef>
        <a:buClr>
          <a:srgbClr val="DDDDDD"/>
        </a:buClr>
        <a:buSzPct val="100000"/>
        <a:buFont typeface="Arial"/>
        <a:buChar char="•"/>
        <a:defRPr sz="3000">
          <a:solidFill>
            <a:srgbClr val="0C377B"/>
          </a:solidFill>
          <a:latin typeface="Arial"/>
          <a:ea typeface="Arial"/>
          <a:cs typeface="Arial"/>
          <a:sym typeface="Arial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image-sensors-world.blogspot.com/2020/10/tip-avalanche-photodiode-claimed-to.html" TargetMode="Externa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IdeaSquare</a:t>
            </a:r>
            <a:br>
              <a:rPr lang="en-US" dirty="0"/>
            </a:br>
            <a:r>
              <a:rPr lang="en-US" dirty="0"/>
              <a:t>Open Doors</a:t>
            </a: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15 and 16 February 2023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2" name="Título 3">
            <a:extLst>
              <a:ext uri="{FF2B5EF4-FFF2-40B4-BE49-F238E27FC236}">
                <a16:creationId xmlns:a16="http://schemas.microsoft.com/office/drawing/2014/main" id="{DB79B862-70C3-9869-4BDD-B0CEE415BBBC}"/>
              </a:ext>
            </a:extLst>
          </p:cNvPr>
          <p:cNvSpPr txBox="1">
            <a:spLocks/>
          </p:cNvSpPr>
          <p:nvPr/>
        </p:nvSpPr>
        <p:spPr>
          <a:xfrm>
            <a:off x="2757146" y="3496265"/>
            <a:ext cx="3528721" cy="143355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C377B"/>
                </a:solidFill>
              </a:rPr>
              <a:t>Thank You</a:t>
            </a:r>
            <a:br>
              <a:rPr lang="en-US" dirty="0">
                <a:solidFill>
                  <a:srgbClr val="0C377B"/>
                </a:solidFill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893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9525" y="1733725"/>
            <a:ext cx="3528721" cy="1433553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0C377B"/>
                </a:solidFill>
              </a:rPr>
              <a:t>GRADE </a:t>
            </a:r>
            <a:r>
              <a:rPr lang="en-US" sz="3200" dirty="0" err="1">
                <a:solidFill>
                  <a:srgbClr val="0C377B"/>
                </a:solidFill>
              </a:rPr>
              <a:t>Programme</a:t>
            </a:r>
            <a:r>
              <a:rPr lang="en-US" sz="3200" dirty="0">
                <a:solidFill>
                  <a:srgbClr val="0C377B"/>
                </a:solidFill>
              </a:rPr>
              <a:t> (Generic pre-R&amp;D at </a:t>
            </a:r>
            <a:r>
              <a:rPr lang="en-US" sz="3200" dirty="0" err="1">
                <a:solidFill>
                  <a:srgbClr val="0C377B"/>
                </a:solidFill>
              </a:rPr>
              <a:t>IdeaSquare</a:t>
            </a:r>
            <a:r>
              <a:rPr lang="en-US" sz="3200" dirty="0">
                <a:solidFill>
                  <a:srgbClr val="0C377B"/>
                </a:solidFill>
              </a:rPr>
              <a:t>)</a:t>
            </a:r>
            <a:br>
              <a:rPr lang="en-US" sz="3200" dirty="0">
                <a:solidFill>
                  <a:srgbClr val="0C377B"/>
                </a:solidFill>
              </a:rPr>
            </a:b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95963" y="3529628"/>
            <a:ext cx="3464291" cy="872594"/>
          </a:xfrm>
        </p:spPr>
        <p:txBody>
          <a:bodyPr/>
          <a:lstStyle/>
          <a:p>
            <a:r>
              <a:rPr lang="en-GB" dirty="0"/>
              <a:t>Markus Nordberg (CERN)</a:t>
            </a:r>
          </a:p>
          <a:p>
            <a:r>
              <a:rPr lang="en-GB" dirty="0" err="1"/>
              <a:t>IdeaSquare</a:t>
            </a:r>
            <a:r>
              <a:rPr lang="en-GB" dirty="0"/>
              <a:t> Open Doors</a:t>
            </a:r>
          </a:p>
          <a:p>
            <a:r>
              <a:rPr lang="en-GB" dirty="0"/>
              <a:t>February 14-15, 2023</a:t>
            </a:r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7C9C0-8299-0449-A703-F1BFECFB9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IdeaSquare</a:t>
            </a:r>
            <a:endParaRPr lang="en-GB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997F02-655D-0E42-9ADC-BA150128D6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1400" dirty="0"/>
              <a:t>The Innovation Space at CERN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430058-5811-3D41-8F7F-20E11486E6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1400" dirty="0" err="1"/>
              <a:t>IdeaSquare</a:t>
            </a:r>
            <a:r>
              <a:rPr lang="en-GB" sz="1400" dirty="0"/>
              <a:t> is the innovation space at CERN, that uses collaborative methodologies, access to CERN expertise and cross-connectivity to ideate solutions for the future of humankind. A place where people have the licence to dream. </a:t>
            </a:r>
          </a:p>
        </p:txBody>
      </p:sp>
    </p:spTree>
    <p:extLst>
      <p:ext uri="{BB962C8B-B14F-4D97-AF65-F5344CB8AC3E}">
        <p14:creationId xmlns:p14="http://schemas.microsoft.com/office/powerpoint/2010/main" val="3755663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F423B1E-7155-4D4D-81E5-0D32CEBAB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Stimulating instrumentation in research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658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265830" y="55856"/>
            <a:ext cx="6469040" cy="50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rIns="34289">
            <a:spAutoFit/>
          </a:bodyPr>
          <a:lstStyle/>
          <a:p>
            <a:pPr lvl="0" algn="just">
              <a:defRPr>
                <a:solidFill>
                  <a:srgbClr val="000000"/>
                </a:solidFill>
              </a:defRPr>
            </a:pPr>
            <a:r>
              <a:rPr sz="27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</a:t>
            </a:r>
            <a:r>
              <a:rPr lang="fr-CH" sz="27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700" dirty="0" err="1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</a:t>
            </a:r>
            <a:r>
              <a:rPr sz="27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CH" sz="27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Intro</a:t>
            </a:r>
            <a:endParaRPr sz="270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Shape 54"/>
          <p:cNvSpPr/>
          <p:nvPr/>
        </p:nvSpPr>
        <p:spPr>
          <a:xfrm>
            <a:off x="1265830" y="751856"/>
            <a:ext cx="3613244" cy="4185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rIns="34289">
            <a:spAutoFit/>
          </a:bodyPr>
          <a:lstStyle/>
          <a:p>
            <a:pPr marL="342900" lvl="0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fr-CH"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Approved</a:t>
            </a:r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the CERN </a:t>
            </a:r>
            <a:r>
              <a:rPr lang="fr-CH"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Board</a:t>
            </a:r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CH"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</a:t>
            </a:r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2015 for (</a:t>
            </a:r>
            <a:r>
              <a:rPr lang="fr-CH"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e</a:t>
            </a:r>
            <a:r>
              <a:rPr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arly</a:t>
            </a:r>
            <a:r>
              <a:rPr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-stage R&amp;D efforts on new promising detector concepts and technologies for possible use in future experiments (hi-</a:t>
            </a:r>
            <a:r>
              <a:rPr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LHC, ILC, FCC...)</a:t>
            </a:r>
            <a:r>
              <a:rPr lang="en-US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endParaRPr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fr-CH"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Includes</a:t>
            </a:r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trong</a:t>
            </a:r>
            <a:r>
              <a:rPr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educational involvement to explore potential future use also outside HEP, e.g. in society, including industry</a:t>
            </a:r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cross-</a:t>
            </a:r>
            <a:r>
              <a:rPr lang="fr-CH"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disciplinary</a:t>
            </a:r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en-US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endParaRPr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Participating institutes (also from outside HEP) contribute as in-kind. It requires institutes to spend time at </a:t>
            </a:r>
            <a:r>
              <a:rPr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IdeaSquare</a:t>
            </a:r>
            <a:r>
              <a:rPr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design,  build prototypes, test, integrate</a:t>
            </a:r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CH"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</a:t>
            </a:r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TDRs, EU-</a:t>
            </a:r>
            <a:r>
              <a:rPr lang="fr-CH" sz="1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grants</a:t>
            </a:r>
            <a:r>
              <a:rPr lang="fr-CH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like ATTRACT</a:t>
            </a:r>
            <a:r>
              <a:rPr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etc.)</a:t>
            </a:r>
            <a:r>
              <a:rPr lang="en-US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en-US" sz="1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Recognized status in Gray Book.</a:t>
            </a:r>
            <a:endParaRPr sz="1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image8.jpeg"/>
          <p:cNvPicPr/>
          <p:nvPr/>
        </p:nvPicPr>
        <p:blipFill>
          <a:blip r:embed="rId2"/>
          <a:stretch>
            <a:fillRect/>
          </a:stretch>
        </p:blipFill>
        <p:spPr>
          <a:xfrm>
            <a:off x="5316987" y="1674194"/>
            <a:ext cx="2051804" cy="1229742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14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5388491" y="3206529"/>
            <a:ext cx="1980300" cy="12297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5691629-F126-1C7B-4E14-E619C28D85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5833863-465C-48BF-0A80-CECA7078F624}"/>
              </a:ext>
            </a:extLst>
          </p:cNvPr>
          <p:cNvSpPr/>
          <p:nvPr/>
        </p:nvSpPr>
        <p:spPr>
          <a:xfrm>
            <a:off x="0" y="4436269"/>
            <a:ext cx="940904" cy="707231"/>
          </a:xfrm>
          <a:prstGeom prst="rect">
            <a:avLst/>
          </a:prstGeom>
          <a:solidFill>
            <a:srgbClr val="FFFFFF"/>
          </a:solidFill>
          <a:ln w="19050" cap="flat">
            <a:solidFill>
              <a:schemeClr val="bg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061490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1265830" y="55855"/>
            <a:ext cx="6469040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rIns="34289">
            <a:spAutoFit/>
          </a:bodyPr>
          <a:lstStyle/>
          <a:p>
            <a:pPr lvl="0" algn="just">
              <a:defRPr>
                <a:solidFill>
                  <a:srgbClr val="000000"/>
                </a:solidFill>
              </a:defRPr>
            </a:pPr>
            <a:r>
              <a:rPr sz="27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</a:t>
            </a:r>
            <a:r>
              <a:rPr sz="33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CH" sz="33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Developments</a:t>
            </a:r>
            <a:r>
              <a:rPr lang="fr-CH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2022 (</a:t>
            </a:r>
            <a:r>
              <a:rPr lang="fr-CH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informal</a:t>
            </a:r>
            <a:r>
              <a:rPr lang="fr-CH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B12557-A321-49FF-AC82-D4CC4D26DD73}"/>
              </a:ext>
            </a:extLst>
          </p:cNvPr>
          <p:cNvSpPr txBox="1"/>
          <p:nvPr/>
        </p:nvSpPr>
        <p:spPr>
          <a:xfrm>
            <a:off x="884071" y="579949"/>
            <a:ext cx="5846445" cy="447045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lvl="1" indent="0" algn="l">
              <a:buSzPct val="100000"/>
              <a:defRPr>
                <a:solidFill>
                  <a:srgbClr val="000000"/>
                </a:solidFill>
              </a:defRPr>
            </a:pPr>
            <a:endParaRPr lang="en-US" sz="14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0" algn="l">
              <a:buSzPct val="100000"/>
              <a:defRPr>
                <a:solidFill>
                  <a:srgbClr val="000000"/>
                </a:solidFill>
              </a:defRPr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Collaborations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628650" lvl="1" indent="-171450" algn="l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 platform (Dune) for the development of a smart and fast readout system for large tracking systems</a:t>
            </a:r>
          </a:p>
          <a:p>
            <a:pPr marL="628650" lvl="1" indent="-171450" algn="l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 are part of the ATLAS collaboration and lead the LHC Phase-2 upgrade project of the muon barrel trigger.</a:t>
            </a:r>
          </a:p>
          <a:p>
            <a:pPr lvl="1" indent="0" algn="l">
              <a:buSzPct val="100000"/>
              <a:defRPr>
                <a:solidFill>
                  <a:srgbClr val="000000"/>
                </a:solidFill>
              </a:defRPr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Recent activities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 algn="l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a new generations of detectors and related electronics for the LHC-phase 2 upgrade, the dark matter particle searches and for the next generation colliders</a:t>
            </a:r>
          </a:p>
          <a:p>
            <a:pPr marL="742950" lvl="1" indent="-285750" algn="l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prototype design and test</a:t>
            </a:r>
          </a:p>
          <a:p>
            <a:pPr marL="742950" lvl="1" indent="-285750" algn="l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design and bench-test</a:t>
            </a:r>
          </a:p>
          <a:p>
            <a:pPr marL="742950" lvl="1" indent="-285750" algn="l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a new type of low power neuromorphic analog electronics, capable to support ns-level inference and correlation on large and sparse data sets, for a new approach to green computing.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BF19AE-22C9-8504-8681-C8AFF656F5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941DD57-A854-8F28-1ACC-4BBA3206D1EA}"/>
              </a:ext>
            </a:extLst>
          </p:cNvPr>
          <p:cNvSpPr/>
          <p:nvPr/>
        </p:nvSpPr>
        <p:spPr>
          <a:xfrm>
            <a:off x="0" y="4436269"/>
            <a:ext cx="940904" cy="707231"/>
          </a:xfrm>
          <a:prstGeom prst="rect">
            <a:avLst/>
          </a:prstGeom>
          <a:solidFill>
            <a:srgbClr val="FFFFFF"/>
          </a:solidFill>
          <a:ln w="19050" cap="flat">
            <a:solidFill>
              <a:schemeClr val="bg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632501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1120058" y="166371"/>
            <a:ext cx="6469040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rIns="34289">
            <a:spAutoFit/>
          </a:bodyPr>
          <a:lstStyle/>
          <a:p>
            <a:pPr lvl="0" algn="just">
              <a:defRPr>
                <a:solidFill>
                  <a:srgbClr val="000000"/>
                </a:solidFill>
              </a:defRPr>
            </a:pPr>
            <a:r>
              <a:rPr lang="fr-CH" sz="28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OF PAST </a:t>
            </a:r>
            <a:r>
              <a:rPr sz="28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</a:t>
            </a:r>
            <a:r>
              <a:rPr lang="fr-CH" sz="28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33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7" name="Shape 67"/>
          <p:cNvSpPr/>
          <p:nvPr/>
        </p:nvSpPr>
        <p:spPr>
          <a:xfrm>
            <a:off x="1265830" y="855373"/>
            <a:ext cx="6735170" cy="3751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rIns="34289">
            <a:spAutoFit/>
          </a:bodyPr>
          <a:lstStyle/>
          <a:p>
            <a:pPr lvl="0" algn="just">
              <a:buSzPct val="100000"/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TT-PET </a:t>
            </a:r>
          </a:p>
          <a:p>
            <a:pPr lvl="0" algn="just">
              <a:buSzPct val="100000"/>
              <a:defRPr>
                <a:solidFill>
                  <a:srgbClr val="000000"/>
                </a:solidFill>
              </a:defRPr>
            </a:pPr>
            <a:r>
              <a:rPr lang="en-US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develop a demonstrator for a </a:t>
            </a:r>
            <a:r>
              <a:rPr lang="en-US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PET Scanner with a chip of matrix of 3x10 pixels with efficiency larger than 99.9% and a time resolution down to 110ps;</a:t>
            </a:r>
          </a:p>
          <a:p>
            <a:pPr marL="342900" lvl="0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en-US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Involving testing and student presence at </a:t>
            </a:r>
            <a:r>
              <a:rPr lang="en-US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IdeaSquare</a:t>
            </a:r>
            <a:r>
              <a:rPr lang="en-US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lvl="0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Geneva, HUG, Bern</a:t>
            </a:r>
          </a:p>
          <a:p>
            <a:pPr marL="342900" lvl="0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received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1.9 MCHF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SNSF,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ended</a:t>
            </a:r>
            <a:endParaRPr lang="en-US" sz="105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achieved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set goals and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currently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seeking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Geneva continues one thread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received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ATTRACT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publications:</a:t>
            </a:r>
          </a:p>
          <a:p>
            <a:pPr marL="342900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en-US" sz="7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G. Iacobucci,, R. Cardarelli,, S. </a:t>
            </a:r>
            <a:r>
              <a:rPr lang="en-US" sz="7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Débieux</a:t>
            </a:r>
            <a:r>
              <a:rPr lang="en-US" sz="7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F.A. Di Bello, Y. Favre, D. Hayakawa, M. </a:t>
            </a:r>
            <a:r>
              <a:rPr lang="en-US" sz="7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Kaynak</a:t>
            </a:r>
            <a:r>
              <a:rPr lang="en-US" sz="7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 Nessi, L. Paolozzi, H. </a:t>
            </a:r>
            <a:r>
              <a:rPr lang="en-US" sz="7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Rücker</a:t>
            </a:r>
            <a:r>
              <a:rPr lang="en-US" sz="7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DMS </a:t>
            </a:r>
            <a:r>
              <a:rPr lang="en-US" sz="7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Sultan,and</a:t>
            </a:r>
            <a:r>
              <a:rPr lang="en-US" sz="7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P. Valerio. A 50 </a:t>
            </a:r>
            <a:r>
              <a:rPr lang="en-US" sz="7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sz="7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resolution monolithic active pixel sensor without internal gain in </a:t>
            </a:r>
            <a:r>
              <a:rPr lang="en-US" sz="7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SiGe</a:t>
            </a:r>
            <a:r>
              <a:rPr lang="en-US" sz="7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BiCMOS</a:t>
            </a:r>
            <a:r>
              <a:rPr lang="en-US" sz="7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technology. Prepared for submission to JINST</a:t>
            </a:r>
          </a:p>
          <a:p>
            <a:pPr marL="342900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endParaRPr lang="en-US" sz="75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buSzPct val="100000"/>
              <a:defRPr>
                <a:solidFill>
                  <a:srgbClr val="000000"/>
                </a:solidFill>
              </a:defRPr>
            </a:pPr>
            <a:r>
              <a:rPr lang="fr-CH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</a:t>
            </a:r>
          </a:p>
          <a:p>
            <a:pPr lvl="0" algn="just">
              <a:buSzPct val="100000"/>
              <a:defRPr>
                <a:solidFill>
                  <a:srgbClr val="000000"/>
                </a:solidFill>
              </a:defRPr>
            </a:pPr>
            <a:r>
              <a:rPr lang="en-US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develop a radon dose monitor, and a </a:t>
            </a:r>
            <a:r>
              <a:rPr lang="en-US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GEMPix</a:t>
            </a:r>
            <a:r>
              <a:rPr lang="en-US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-based integrated system for measurement of the 3D energy deposition in water by proton and C-ion beams for medical applications;</a:t>
            </a:r>
          </a:p>
          <a:p>
            <a:pPr marL="342900" lvl="2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en-US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Involving two PhD students at </a:t>
            </a:r>
            <a:r>
              <a:rPr lang="en-US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IdeaSquare</a:t>
            </a:r>
            <a:r>
              <a:rPr lang="en-US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working on the two prototypes;</a:t>
            </a:r>
          </a:p>
          <a:p>
            <a:pPr marL="342900" lvl="2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received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ATTRACT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grants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GEMPix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lvl="2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Requested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extension to EoY2020</a:t>
            </a:r>
          </a:p>
          <a:p>
            <a:pPr marL="342900" lvl="2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CIRA, ISS</a:t>
            </a:r>
          </a:p>
          <a:p>
            <a:pPr marL="342900" lvl="2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CH" sz="105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fr-CH" sz="105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publications:</a:t>
            </a:r>
          </a:p>
          <a:p>
            <a:pPr marL="342900" lvl="4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Romano, M.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Caresana</a:t>
            </a: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A. Curioni and M. Silari, RaDoM2: an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radon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dosimeter</a:t>
            </a: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submitted</a:t>
            </a: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publication in JINST</a:t>
            </a:r>
          </a:p>
          <a:p>
            <a:pPr marL="342900" lvl="4" indent="-342900" algn="just">
              <a:buSzPct val="100000"/>
              <a:buFont typeface="Courier New"/>
              <a:buChar char="o"/>
              <a:defRPr>
                <a:solidFill>
                  <a:srgbClr val="000000"/>
                </a:solidFill>
              </a:defRPr>
            </a:pP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Leidner, M.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Ciocca</a:t>
            </a: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A.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Mairani</a:t>
            </a: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F. Murtas and M. Silari, A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GEMPix-based</a:t>
            </a: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Integrated System for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3D Energy Distribution in a Water Phantom for Carbon Ion Beam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Therapy</a:t>
            </a: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to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submitted</a:t>
            </a: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publication in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</a:t>
            </a:r>
            <a:r>
              <a:rPr lang="fr-CH" sz="825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825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endParaRPr lang="fr-CH" sz="825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SzPct val="100000"/>
              <a:defRPr>
                <a:solidFill>
                  <a:srgbClr val="000000"/>
                </a:solidFill>
              </a:defRPr>
            </a:pPr>
            <a:endParaRPr lang="en-US" sz="75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99C9EF-3A5B-9C21-EC68-9CE4A2F33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B70300B-C8C5-F30D-6D72-5697FE749AF2}"/>
              </a:ext>
            </a:extLst>
          </p:cNvPr>
          <p:cNvSpPr/>
          <p:nvPr/>
        </p:nvSpPr>
        <p:spPr>
          <a:xfrm>
            <a:off x="0" y="4436269"/>
            <a:ext cx="940904" cy="707231"/>
          </a:xfrm>
          <a:prstGeom prst="rect">
            <a:avLst/>
          </a:prstGeom>
          <a:solidFill>
            <a:srgbClr val="FFFFFF"/>
          </a:solidFill>
          <a:ln w="19050" cap="flat">
            <a:solidFill>
              <a:schemeClr val="bg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610270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63F90C4-9C6A-2544-2BDD-8E7F99FE2F62}"/>
              </a:ext>
            </a:extLst>
          </p:cNvPr>
          <p:cNvGrpSpPr/>
          <p:nvPr/>
        </p:nvGrpSpPr>
        <p:grpSpPr>
          <a:xfrm>
            <a:off x="1186316" y="1458951"/>
            <a:ext cx="6758633" cy="3538772"/>
            <a:chOff x="1265828" y="1604728"/>
            <a:chExt cx="6758633" cy="353877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65828" y="1604728"/>
              <a:ext cx="6758633" cy="353877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389158" y="2455769"/>
              <a:ext cx="569103" cy="1078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375913" y="2628266"/>
              <a:ext cx="569103" cy="1078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375906" y="2752696"/>
              <a:ext cx="569103" cy="1078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415668" y="3718052"/>
              <a:ext cx="569103" cy="10784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Shape 57"/>
          <p:cNvSpPr/>
          <p:nvPr/>
        </p:nvSpPr>
        <p:spPr>
          <a:xfrm>
            <a:off x="1186317" y="305287"/>
            <a:ext cx="7069787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89" rIns="34289">
            <a:spAutoFit/>
          </a:bodyPr>
          <a:lstStyle/>
          <a:p>
            <a:pPr lvl="0" algn="just">
              <a:defRPr>
                <a:solidFill>
                  <a:srgbClr val="000000"/>
                </a:solidFill>
              </a:defRPr>
            </a:pPr>
            <a:r>
              <a:rPr lang="fr-CH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GRADE TO ATTRACT (P1):</a:t>
            </a:r>
          </a:p>
          <a:p>
            <a:pPr lvl="0" algn="just">
              <a:defRPr>
                <a:solidFill>
                  <a:srgbClr val="000000"/>
                </a:solidFill>
              </a:defRPr>
            </a:pPr>
            <a:r>
              <a:rPr lang="fr-CH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Selected</a:t>
            </a:r>
            <a:r>
              <a:rPr lang="fr-CH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Projects </a:t>
            </a:r>
            <a:r>
              <a:rPr lang="fr-CH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involving</a:t>
            </a:r>
            <a:r>
              <a:rPr lang="fr-CH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CERN</a:t>
            </a:r>
            <a:endParaRPr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CCEC83B-FF79-0B76-216D-7F6489325309}"/>
              </a:ext>
            </a:extLst>
          </p:cNvPr>
          <p:cNvSpPr/>
          <p:nvPr/>
        </p:nvSpPr>
        <p:spPr>
          <a:xfrm>
            <a:off x="0" y="4436269"/>
            <a:ext cx="940904" cy="707231"/>
          </a:xfrm>
          <a:prstGeom prst="rect">
            <a:avLst/>
          </a:prstGeom>
          <a:solidFill>
            <a:srgbClr val="FFFFFF"/>
          </a:solidFill>
          <a:ln w="19050" cap="flat">
            <a:solidFill>
              <a:schemeClr val="bg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424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1106806" y="413664"/>
            <a:ext cx="6469040" cy="600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289" rIns="34289">
            <a:spAutoFit/>
          </a:bodyPr>
          <a:lstStyle/>
          <a:p>
            <a:pPr lvl="0" algn="just">
              <a:defRPr>
                <a:solidFill>
                  <a:srgbClr val="000000"/>
                </a:solidFill>
              </a:defRPr>
            </a:pPr>
            <a:r>
              <a:rPr sz="27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</a:t>
            </a:r>
            <a:r>
              <a:rPr sz="33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CH" sz="33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fr-CH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new </a:t>
            </a:r>
            <a:r>
              <a:rPr lang="fr-CH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eligible</a:t>
            </a:r>
            <a:r>
              <a:rPr lang="fr-CH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endParaRPr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B12557-A321-49FF-AC82-D4CC4D26DD73}"/>
              </a:ext>
            </a:extLst>
          </p:cNvPr>
          <p:cNvSpPr txBox="1"/>
          <p:nvPr/>
        </p:nvSpPr>
        <p:spPr>
          <a:xfrm>
            <a:off x="1202884" y="1423245"/>
            <a:ext cx="5846445" cy="228523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marL="214313" lvl="1" indent="-214313" algn="l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Recycable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materials for calorimeters (scintillators)?</a:t>
            </a:r>
          </a:p>
          <a:p>
            <a:pPr marL="214313" lvl="1" indent="-214313" algn="l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TIP avalanche diodes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(red wavelength) in physics??</a:t>
            </a:r>
          </a:p>
          <a:p>
            <a:pPr marL="214313" lvl="1" indent="-214313" algn="l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“Green Village” initiatives that could potentially evolve into future EU-funded projects (see P. Tello’s presentation)</a:t>
            </a:r>
          </a:p>
          <a:p>
            <a:pPr marL="214313" lvl="1" indent="-214313" algn="l">
              <a:buSzPct val="100000"/>
              <a:buFont typeface="Arial" panose="020B0604020202020204" pitchFamily="34" charset="0"/>
              <a:buChar char="•"/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round of ATTRACT projects (e.g. environmental, wearable Detection &amp; Imaging techs)?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C47ACC-A1F3-41A1-FF8C-225DF6313D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069C7F-FE9D-EA77-9FBE-6E57402536CB}"/>
              </a:ext>
            </a:extLst>
          </p:cNvPr>
          <p:cNvSpPr/>
          <p:nvPr/>
        </p:nvSpPr>
        <p:spPr>
          <a:xfrm>
            <a:off x="0" y="4436269"/>
            <a:ext cx="940904" cy="707231"/>
          </a:xfrm>
          <a:prstGeom prst="rect">
            <a:avLst/>
          </a:prstGeom>
          <a:solidFill>
            <a:srgbClr val="FFFFFF"/>
          </a:solidFill>
          <a:ln w="19050" cap="flat">
            <a:solidFill>
              <a:schemeClr val="bg1"/>
            </a:solidFill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672463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C377B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rgbClr val="DDDDDD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C377B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rgbClr val="DDDDDD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C377B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64</TotalTime>
  <Words>707</Words>
  <Application>Microsoft Office PowerPoint</Application>
  <PresentationFormat>On-screen Show (16:9)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Courier New</vt:lpstr>
      <vt:lpstr>Helvetica</vt:lpstr>
      <vt:lpstr>Helvetica 75</vt:lpstr>
      <vt:lpstr>Helvetica Neue</vt:lpstr>
      <vt:lpstr>Opcion Foto</vt:lpstr>
      <vt:lpstr>Default</vt:lpstr>
      <vt:lpstr>IdeaSquare Open Doors</vt:lpstr>
      <vt:lpstr>GRADE Programme (Generic pre-R&amp;D at IdeaSquare) </vt:lpstr>
      <vt:lpstr>IdeaSquare</vt:lpstr>
      <vt:lpstr>Stimulating instrumentation in research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Markus Nordberg</cp:lastModifiedBy>
  <cp:revision>34</cp:revision>
  <dcterms:created xsi:type="dcterms:W3CDTF">2022-01-18T18:56:13Z</dcterms:created>
  <dcterms:modified xsi:type="dcterms:W3CDTF">2023-02-14T17:11:59Z</dcterms:modified>
  <cp:category/>
</cp:coreProperties>
</file>