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embeddedFontLst>
    <p:embeddedFont>
      <p:font typeface="Roboto Medium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07a59ec7d6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207a59ec7d6_0_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g207a59ec7d6_0_8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6e5c5f606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Improve the talk with some background about CBI. </a:t>
            </a:r>
            <a:endParaRPr/>
          </a:p>
        </p:txBody>
      </p:sp>
      <p:sp>
        <p:nvSpPr>
          <p:cNvPr id="186" name="Google Shape;186;g16e5c5f606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4bfd5bcc3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14bfd5bcc38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0" name="Google Shape;200;g14bfd5bcc38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08c1e9c9b7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08c1e9c9b7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208c1e9c9b7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6" name="Google Shape;21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2" name="Google Shape;23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f620671977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gf620671977_0_1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" name="Google Shape;250;gf620671977_0_1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08c1e9c9b7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g208c1e9c9b7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g208c1e9c9b7_0_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08c1e9c9b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g208c1e9c9b7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" name="Google Shape;266;g208c1e9c9b7_0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f620671977_0_1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f620671977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08c1e9c9b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08c1e9c9b7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208c1e9c9b7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08c1e9c9b7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208c1e9c9b7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g208c1e9c9b7_0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f62067197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gf62067197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07a6653193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07a665319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620671977_0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6" name="Google Shape;136;gf620671977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07a665319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07a6653193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07a6653193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156" name="Google Shape;15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620671977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gf620671977_0_9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" name="Google Shape;167;gf620671977_0_9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body" idx="1"/>
          </p:nvPr>
        </p:nvSpPr>
        <p:spPr>
          <a:xfrm rot="5400000">
            <a:off x="3941555" y="-1768682"/>
            <a:ext cx="4351338" cy="11539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>
            <a:spLocks noGrp="1"/>
          </p:cNvSpPr>
          <p:nvPr>
            <p:ph type="body" idx="1"/>
          </p:nvPr>
        </p:nvSpPr>
        <p:spPr>
          <a:xfrm>
            <a:off x="838200" y="914400"/>
            <a:ext cx="10515600" cy="56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and Content">
  <p:cSld name="3_Title and Conten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>
            <a:spLocks noGrp="1"/>
          </p:cNvSpPr>
          <p:nvPr>
            <p:ph type="body" idx="1"/>
          </p:nvPr>
        </p:nvSpPr>
        <p:spPr>
          <a:xfrm>
            <a:off x="838200" y="914400"/>
            <a:ext cx="10515600" cy="56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347248" y="1825625"/>
            <a:ext cx="1153995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347248" y="5811838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1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  <a:defRPr/>
            </a:lvl1pPr>
            <a:lvl2pPr marL="914400" lvl="1" indent="-3810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347248" y="1825625"/>
            <a:ext cx="1153995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2" name="Google Shape;12;p1"/>
          <p:cNvCxnSpPr/>
          <p:nvPr/>
        </p:nvCxnSpPr>
        <p:spPr>
          <a:xfrm rot="10800000" flipH="1">
            <a:off x="-3794" y="1219201"/>
            <a:ext cx="12192000" cy="46892"/>
          </a:xfrm>
          <a:prstGeom prst="straightConnector1">
            <a:avLst/>
          </a:prstGeom>
          <a:noFill/>
          <a:ln w="12700" cap="flat" cmpd="sng">
            <a:solidFill>
              <a:srgbClr val="4588C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3" name="Google Shape;13;p1" descr="Image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-3794" y="6046016"/>
            <a:ext cx="12209441" cy="803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18650" y="0"/>
            <a:ext cx="1429462" cy="1143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rowd4sdg.eu/training-materials/" TargetMode="Externa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crowd4sdg.eu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/>
        </p:nvSpPr>
        <p:spPr>
          <a:xfrm>
            <a:off x="1730828" y="3558176"/>
            <a:ext cx="8730300" cy="16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00FF"/>
              </a:solidFill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Claudia Marcelloni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>
                <a:solidFill>
                  <a:schemeClr val="dk1"/>
                </a:solidFill>
              </a:rPr>
              <a:t>CERN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7F7F7F"/>
                </a:solidFill>
              </a:rPr>
              <a:t>10 February 2022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" name="Google Shape;98;p17"/>
          <p:cNvGrpSpPr/>
          <p:nvPr/>
        </p:nvGrpSpPr>
        <p:grpSpPr>
          <a:xfrm>
            <a:off x="3728622" y="6040792"/>
            <a:ext cx="5165686" cy="583423"/>
            <a:chOff x="2608289" y="5892531"/>
            <a:chExt cx="4937570" cy="583423"/>
          </a:xfrm>
        </p:grpSpPr>
        <p:sp>
          <p:nvSpPr>
            <p:cNvPr id="99" name="Google Shape;99;p17"/>
            <p:cNvSpPr txBox="1"/>
            <p:nvPr/>
          </p:nvSpPr>
          <p:spPr>
            <a:xfrm>
              <a:off x="2978584" y="5892531"/>
              <a:ext cx="4567275" cy="58342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20320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1000" b="0" i="1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This project has received funding from the European Union’s Horizon 2020 research and innovation programme under grant agreement No 872944</a:t>
              </a:r>
              <a:endPara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0" name="Google Shape;100;p17" descr="https://lh4.googleusercontent.com/UMMj_nahq765TuuhzfGCZ0wFb0XO2xNhFwKaYMCWxSpRd1reHe-5nkY_qoyVaNQRgU9te7NjKKz7d_7h8fqlOLa3UIX_apDvTEW_Kx87SujKhZ1bMldAoh18gtFVoDSTQ2UMn8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608289" y="6046625"/>
              <a:ext cx="419724" cy="27766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1" name="Google Shape;101;p17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029" y="6051620"/>
            <a:ext cx="12205651" cy="802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01438" y="198549"/>
            <a:ext cx="8781535" cy="79610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p17"/>
          <p:cNvCxnSpPr/>
          <p:nvPr/>
        </p:nvCxnSpPr>
        <p:spPr>
          <a:xfrm rot="10800000" flipH="1">
            <a:off x="-3794" y="1219201"/>
            <a:ext cx="12192000" cy="46892"/>
          </a:xfrm>
          <a:prstGeom prst="straightConnector1">
            <a:avLst/>
          </a:prstGeom>
          <a:noFill/>
          <a:ln w="12700" cap="flat" cmpd="sng">
            <a:solidFill>
              <a:srgbClr val="4588C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4" name="Google Shape;104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715063" y="1439518"/>
            <a:ext cx="6763468" cy="2021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/>
        </p:nvSpPr>
        <p:spPr>
          <a:xfrm>
            <a:off x="2768150" y="365100"/>
            <a:ext cx="7961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 sz="3200">
                <a:solidFill>
                  <a:schemeClr val="dk1"/>
                </a:solidFill>
              </a:rPr>
              <a:t>Year 02 - #Open17ClimateGender (2021)</a:t>
            </a:r>
            <a:endParaRPr sz="6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endParaRPr sz="3900">
              <a:solidFill>
                <a:schemeClr val="dk1"/>
              </a:solidFill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78" name="Google Shape;17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10192" y="3914675"/>
            <a:ext cx="3963600" cy="2232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DC217C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9" name="Google Shape;17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62417" y="3962342"/>
            <a:ext cx="3963900" cy="2232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4A53C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80" name="Google Shape;18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29667" y="1401317"/>
            <a:ext cx="3963900" cy="2232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1A7D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81" name="Google Shape;181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13998" y="1401115"/>
            <a:ext cx="3963900" cy="2233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9BC0E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82" name="Google Shape;182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7933" y="1401133"/>
            <a:ext cx="3964500" cy="2233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E53D2A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3" name="Google Shape;183;p26"/>
          <p:cNvSpPr txBox="1"/>
          <p:nvPr/>
        </p:nvSpPr>
        <p:spPr>
          <a:xfrm>
            <a:off x="299125" y="4429125"/>
            <a:ext cx="29295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Climate actions led by indigenous women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Measuring climate change impact on women reproductive health and rights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Assessing women vulnerability to climate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/>
        </p:nvSpPr>
        <p:spPr>
          <a:xfrm>
            <a:off x="1629391" y="368884"/>
            <a:ext cx="8882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Donate Water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27"/>
          <p:cNvPicPr preferRelativeResize="0"/>
          <p:nvPr/>
        </p:nvPicPr>
        <p:blipFill rotWithShape="1">
          <a:blip r:embed="rId3">
            <a:alphaModFix/>
          </a:blip>
          <a:srcRect l="5685" r="3338"/>
          <a:stretch/>
        </p:blipFill>
        <p:spPr>
          <a:xfrm>
            <a:off x="7519150" y="1543513"/>
            <a:ext cx="1972800" cy="1949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0" name="Google Shape;19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2575" y="1482562"/>
            <a:ext cx="1722000" cy="207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7"/>
          <p:cNvPicPr preferRelativeResize="0"/>
          <p:nvPr/>
        </p:nvPicPr>
        <p:blipFill rotWithShape="1">
          <a:blip r:embed="rId5">
            <a:alphaModFix/>
          </a:blip>
          <a:srcRect l="3354" t="2886" r="3966" b="4589"/>
          <a:stretch/>
        </p:blipFill>
        <p:spPr>
          <a:xfrm>
            <a:off x="9846525" y="1625988"/>
            <a:ext cx="1821000" cy="17844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92" name="Google Shape;192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29850" y="4106900"/>
            <a:ext cx="2314075" cy="225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18975" y="1311025"/>
            <a:ext cx="2644424" cy="5199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54775" y="2361875"/>
            <a:ext cx="1972801" cy="1684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7"/>
          <p:cNvSpPr txBox="1"/>
          <p:nvPr/>
        </p:nvSpPr>
        <p:spPr>
          <a:xfrm>
            <a:off x="1264538" y="4296925"/>
            <a:ext cx="21057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Is this pump broken?</a:t>
            </a:r>
            <a:endParaRPr/>
          </a:p>
        </p:txBody>
      </p:sp>
      <p:sp>
        <p:nvSpPr>
          <p:cNvPr id="196" name="Google Shape;196;p27"/>
          <p:cNvSpPr txBox="1"/>
          <p:nvPr/>
        </p:nvSpPr>
        <p:spPr>
          <a:xfrm>
            <a:off x="8551150" y="4240000"/>
            <a:ext cx="3670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Original Plan:</a:t>
            </a:r>
            <a:r>
              <a:rPr lang="en-US"/>
              <a:t> install solar-powered water pumps in Nigeria.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Final Result: </a:t>
            </a:r>
            <a:r>
              <a:rPr lang="en-US"/>
              <a:t>gather data about broken mechanical pumps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Theory of Change:</a:t>
            </a:r>
            <a:r>
              <a:rPr lang="en-US"/>
              <a:t> convince local authorities and NGOs to invest in solar-powered pumps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/>
          <p:nvPr/>
        </p:nvSpPr>
        <p:spPr>
          <a:xfrm>
            <a:off x="2768150" y="365100"/>
            <a:ext cx="7757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3500">
                <a:solidFill>
                  <a:schemeClr val="dk1"/>
                </a:solidFill>
              </a:rPr>
              <a:t>Year 3 - #Open17ClimateJustice</a:t>
            </a:r>
            <a:endParaRPr sz="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04" name="Google Shape;20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225" y="1377900"/>
            <a:ext cx="10264850" cy="49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700" cy="1008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/>
              <a:t>Year 3 - #Open17ClimateJustice</a:t>
            </a:r>
            <a:endParaRPr/>
          </a:p>
        </p:txBody>
      </p:sp>
      <p:sp>
        <p:nvSpPr>
          <p:cNvPr id="211" name="Google Shape;21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212" name="Google Shape;21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2683" y="1303675"/>
            <a:ext cx="9057644" cy="511262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9"/>
          <p:cNvSpPr txBox="1"/>
          <p:nvPr/>
        </p:nvSpPr>
        <p:spPr>
          <a:xfrm>
            <a:off x="-186850" y="3821075"/>
            <a:ext cx="17715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>
                <a:solidFill>
                  <a:schemeClr val="dk1"/>
                </a:solidFill>
              </a:rPr>
              <a:t>hardware </a:t>
            </a:r>
            <a:r>
              <a:rPr lang="en-US"/>
              <a:t>hand pump borehole monitoring solution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Software to help with efficient waste management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218;p30"/>
          <p:cNvGrpSpPr/>
          <p:nvPr/>
        </p:nvGrpSpPr>
        <p:grpSpPr>
          <a:xfrm>
            <a:off x="433107" y="1233550"/>
            <a:ext cx="11683429" cy="5315875"/>
            <a:chOff x="433124" y="1233551"/>
            <a:chExt cx="11120721" cy="5315875"/>
          </a:xfrm>
        </p:grpSpPr>
        <p:pic>
          <p:nvPicPr>
            <p:cNvPr id="219" name="Google Shape;219;p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006714" y="2849673"/>
              <a:ext cx="2038663" cy="20836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0" name="Google Shape;220;p30"/>
            <p:cNvSpPr txBox="1"/>
            <p:nvPr/>
          </p:nvSpPr>
          <p:spPr>
            <a:xfrm>
              <a:off x="7053411" y="3758974"/>
              <a:ext cx="60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M3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30"/>
            <p:cNvSpPr txBox="1"/>
            <p:nvPr/>
          </p:nvSpPr>
          <p:spPr>
            <a:xfrm>
              <a:off x="4497723" y="3758974"/>
              <a:ext cx="60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M9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30"/>
            <p:cNvSpPr txBox="1"/>
            <p:nvPr/>
          </p:nvSpPr>
          <p:spPr>
            <a:xfrm>
              <a:off x="5765963" y="2503526"/>
              <a:ext cx="60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M1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30"/>
            <p:cNvSpPr txBox="1"/>
            <p:nvPr/>
          </p:nvSpPr>
          <p:spPr>
            <a:xfrm>
              <a:off x="3850093" y="1233551"/>
              <a:ext cx="43302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</a:t>
              </a: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ATHER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Selecting with Goodwall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100 applicants, August-September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30"/>
            <p:cNvSpPr txBox="1"/>
            <p:nvPr/>
          </p:nvSpPr>
          <p:spPr>
            <a:xfrm>
              <a:off x="433124" y="3272626"/>
              <a:ext cx="40566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</a:t>
              </a: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EFINE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Sharing at Geneva Trialogue</a:t>
              </a:r>
              <a:endParaRPr sz="2200">
                <a:solidFill>
                  <a:schemeClr val="dk1"/>
                </a:solidFill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2 teams, 4 days</a:t>
              </a:r>
              <a:endParaRPr sz="2200">
                <a:solidFill>
                  <a:schemeClr val="dk1"/>
                </a:solidFill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March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30"/>
            <p:cNvSpPr txBox="1"/>
            <p:nvPr/>
          </p:nvSpPr>
          <p:spPr>
            <a:xfrm>
              <a:off x="3332722" y="5226126"/>
              <a:ext cx="53997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</a:t>
              </a: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CCELERATE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Prototyping with CBI Workshop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4-5 teams, 10x4hrs, December-February</a:t>
              </a:r>
              <a:endPara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30"/>
            <p:cNvSpPr txBox="1"/>
            <p:nvPr/>
          </p:nvSpPr>
          <p:spPr>
            <a:xfrm>
              <a:off x="7426145" y="3272701"/>
              <a:ext cx="4127700" cy="1323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0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</a:t>
              </a: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VALUATE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Coaching with Open 17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12-15 teams, 5 x 2hrs</a:t>
              </a:r>
              <a:endParaRPr sz="2200">
                <a:solidFill>
                  <a:schemeClr val="dk1"/>
                </a:solidFill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200">
                  <a:solidFill>
                    <a:schemeClr val="dk1"/>
                  </a:solidFill>
                </a:rPr>
                <a:t>October-November</a:t>
              </a:r>
              <a:endPara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30"/>
            <p:cNvSpPr txBox="1"/>
            <p:nvPr/>
          </p:nvSpPr>
          <p:spPr>
            <a:xfrm>
              <a:off x="5765963" y="4818860"/>
              <a:ext cx="60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M6</a:t>
              </a:r>
              <a:endPara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8" name="Google Shape;228;p30"/>
          <p:cNvSpPr txBox="1"/>
          <p:nvPr/>
        </p:nvSpPr>
        <p:spPr>
          <a:xfrm>
            <a:off x="1629401" y="368875"/>
            <a:ext cx="9577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Crowd4SDG </a:t>
            </a:r>
            <a:r>
              <a:rPr lang="en-US"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Methodology: GEAR cycle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1"/>
          <p:cNvSpPr txBox="1"/>
          <p:nvPr/>
        </p:nvSpPr>
        <p:spPr>
          <a:xfrm>
            <a:off x="1289538" y="339870"/>
            <a:ext cx="107736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Crowdsourcing and Collaboration Tools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1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1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36" name="Google Shape;236;p31"/>
          <p:cNvSpPr txBox="1"/>
          <p:nvPr/>
        </p:nvSpPr>
        <p:spPr>
          <a:xfrm>
            <a:off x="2553825" y="1410250"/>
            <a:ext cx="8597700" cy="50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/>
              <a:t>Crowdsourcing </a:t>
            </a:r>
            <a:endParaRPr sz="2100" u="sng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1:</a:t>
            </a:r>
            <a:r>
              <a:rPr lang="en-US" sz="2100"/>
              <a:t> CS Project Builder - crowdsourced data classification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2:</a:t>
            </a:r>
            <a:r>
              <a:rPr lang="en-US" sz="2100"/>
              <a:t> CS Logger - crowdsourced data gathering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3: </a:t>
            </a:r>
            <a:r>
              <a:rPr lang="en-US" sz="2100"/>
              <a:t>Decidim4CS - crowdsourced deliberation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4:</a:t>
            </a:r>
            <a:r>
              <a:rPr lang="en-US" sz="2100"/>
              <a:t> Visual Cit - filtering data crowdsourced from social media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u="sng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u="sng"/>
              <a:t>Collaboration</a:t>
            </a:r>
            <a:endParaRPr sz="2100" u="sng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1:</a:t>
            </a:r>
            <a:r>
              <a:rPr lang="en-US" sz="2100"/>
              <a:t> Slack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/>
              <a:t>Tool 2:</a:t>
            </a:r>
            <a:r>
              <a:rPr lang="en-US" sz="2100"/>
              <a:t> InnProgress</a:t>
            </a:r>
            <a:endParaRPr sz="2100"/>
          </a:p>
        </p:txBody>
      </p:sp>
      <p:pic>
        <p:nvPicPr>
          <p:cNvPr id="237" name="Google Shape;23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105270"/>
            <a:ext cx="1639425" cy="163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8887" y="1281650"/>
            <a:ext cx="9308687" cy="52088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2"/>
          <p:cNvSpPr txBox="1"/>
          <p:nvPr/>
        </p:nvSpPr>
        <p:spPr>
          <a:xfrm>
            <a:off x="2673750" y="2267225"/>
            <a:ext cx="6844500" cy="30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chemeClr val="dk1"/>
                </a:solidFill>
              </a:rPr>
              <a:t>Objective 1:</a:t>
            </a:r>
            <a:r>
              <a:rPr lang="en-US" sz="2100">
                <a:solidFill>
                  <a:schemeClr val="dk1"/>
                </a:solidFill>
              </a:rPr>
              <a:t> Problem definition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chemeClr val="dk1"/>
                </a:solidFill>
              </a:rPr>
              <a:t>Objective 2:</a:t>
            </a:r>
            <a:r>
              <a:rPr lang="en-US" sz="2100">
                <a:solidFill>
                  <a:schemeClr val="dk1"/>
                </a:solidFill>
              </a:rPr>
              <a:t> Theory of Change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chemeClr val="dk1"/>
                </a:solidFill>
              </a:rPr>
              <a:t>Objective 3: </a:t>
            </a:r>
            <a:r>
              <a:rPr lang="en-US" sz="2100">
                <a:solidFill>
                  <a:schemeClr val="dk1"/>
                </a:solidFill>
              </a:rPr>
              <a:t>Value proposition and Persona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4:</a:t>
            </a:r>
            <a:r>
              <a:rPr lang="en-US" sz="2100">
                <a:solidFill>
                  <a:schemeClr val="dk1"/>
                </a:solidFill>
              </a:rPr>
              <a:t> How to Pitch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chemeClr val="dk1"/>
                </a:solidFill>
              </a:rPr>
              <a:t>Final Session:</a:t>
            </a:r>
            <a:r>
              <a:rPr lang="en-US" sz="2100">
                <a:solidFill>
                  <a:schemeClr val="dk1"/>
                </a:solidFill>
              </a:rPr>
              <a:t> Teams pitch to jury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2768150" y="365095"/>
            <a:ext cx="68444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3200">
                <a:solidFill>
                  <a:schemeClr val="dk1"/>
                </a:solidFill>
              </a:rPr>
              <a:t>Learning objectives Evaluate Phase</a:t>
            </a:r>
            <a:endParaRPr sz="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650" y="2701726"/>
            <a:ext cx="2092150" cy="209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3"/>
          <p:cNvSpPr txBox="1"/>
          <p:nvPr/>
        </p:nvSpPr>
        <p:spPr>
          <a:xfrm>
            <a:off x="1021150" y="2443725"/>
            <a:ext cx="7362300" cy="20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Certificate from United Nations (UNITAR)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Opportunity to progress to CBI workshop (4-5 teams)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Opportunity to earn and learn with Yoma (everyone)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Other project support opportunities (SDG Accelerator)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</p:txBody>
      </p:sp>
      <p:sp>
        <p:nvSpPr>
          <p:cNvPr id="253" name="Google Shape;253;p33"/>
          <p:cNvSpPr txBox="1"/>
          <p:nvPr/>
        </p:nvSpPr>
        <p:spPr>
          <a:xfrm>
            <a:off x="2768150" y="365095"/>
            <a:ext cx="6844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Rewards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4" name="Google Shape;25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1225" y="2301800"/>
            <a:ext cx="3200066" cy="22544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4"/>
          <p:cNvSpPr txBox="1"/>
          <p:nvPr/>
        </p:nvSpPr>
        <p:spPr>
          <a:xfrm>
            <a:off x="1021150" y="2443725"/>
            <a:ext cx="7362300" cy="20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01: Create a prototype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02: Engage with stakeholders: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03: Practice pitching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04: Create a path forward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</p:txBody>
      </p:sp>
      <p:sp>
        <p:nvSpPr>
          <p:cNvPr id="261" name="Google Shape;261;p34"/>
          <p:cNvSpPr txBox="1"/>
          <p:nvPr/>
        </p:nvSpPr>
        <p:spPr>
          <a:xfrm>
            <a:off x="2768150" y="365095"/>
            <a:ext cx="6844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3100">
                <a:solidFill>
                  <a:schemeClr val="dk1"/>
                </a:solidFill>
              </a:rPr>
              <a:t>Learning objectives Accelerate Phase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2" name="Google Shape;26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875" y="1423607"/>
            <a:ext cx="3503751" cy="3684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5"/>
          <p:cNvSpPr txBox="1"/>
          <p:nvPr/>
        </p:nvSpPr>
        <p:spPr>
          <a:xfrm>
            <a:off x="1021150" y="2443725"/>
            <a:ext cx="7362300" cy="20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01: Create a prototype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02: Engage with stakeholders: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03: Practice pitching</a:t>
            </a: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chemeClr val="dk1"/>
                </a:solidFill>
              </a:rPr>
              <a:t>Objective 04: Create a path forward</a:t>
            </a: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</p:txBody>
      </p:sp>
      <p:sp>
        <p:nvSpPr>
          <p:cNvPr id="269" name="Google Shape;269;p35"/>
          <p:cNvSpPr txBox="1"/>
          <p:nvPr/>
        </p:nvSpPr>
        <p:spPr>
          <a:xfrm>
            <a:off x="2768150" y="365095"/>
            <a:ext cx="68445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3100">
                <a:solidFill>
                  <a:schemeClr val="dk1"/>
                </a:solidFill>
              </a:rPr>
              <a:t>Learning objectives Accelerate Phase</a:t>
            </a:r>
            <a:endParaRPr sz="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2875" y="1423607"/>
            <a:ext cx="3503751" cy="368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975" y="1554125"/>
            <a:ext cx="7304428" cy="4048125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5"/>
          <p:cNvSpPr txBox="1"/>
          <p:nvPr/>
        </p:nvSpPr>
        <p:spPr>
          <a:xfrm>
            <a:off x="897100" y="5670125"/>
            <a:ext cx="5362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https://crowd4sdg.eu/training-materials/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>
            <a:spLocks noGrp="1"/>
          </p:cNvSpPr>
          <p:nvPr>
            <p:ph type="title"/>
          </p:nvPr>
        </p:nvSpPr>
        <p:spPr>
          <a:xfrm>
            <a:off x="1453660" y="233058"/>
            <a:ext cx="9284700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Citizen Science (CS)</a:t>
            </a:r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2063" y="2101938"/>
            <a:ext cx="5781675" cy="345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 txBox="1"/>
          <p:nvPr/>
        </p:nvSpPr>
        <p:spPr>
          <a:xfrm>
            <a:off x="6847075" y="5698175"/>
            <a:ext cx="4664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Mapping forests in Republic of Congo</a:t>
            </a:r>
            <a:endParaRPr sz="2000"/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350" y="2083602"/>
            <a:ext cx="4606990" cy="3457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/>
        </p:nvSpPr>
        <p:spPr>
          <a:xfrm>
            <a:off x="579425" y="5698175"/>
            <a:ext cx="46071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Measuring Water Quality in United States</a:t>
            </a:r>
            <a:endParaRPr sz="19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6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700" cy="1008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 Conference - Join us! </a:t>
            </a:r>
            <a:endParaRPr/>
          </a:p>
        </p:txBody>
      </p:sp>
      <p:sp>
        <p:nvSpPr>
          <p:cNvPr id="279" name="Google Shape;279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80" name="Google Shape;28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8850" y="1311400"/>
            <a:ext cx="8968810" cy="504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7"/>
          <p:cNvSpPr txBox="1">
            <a:spLocks noGrp="1"/>
          </p:cNvSpPr>
          <p:nvPr>
            <p:ph type="ctrTitle"/>
          </p:nvPr>
        </p:nvSpPr>
        <p:spPr>
          <a:xfrm>
            <a:off x="1524000" y="1997488"/>
            <a:ext cx="9144000" cy="2387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crowd4sdg.eu</a:t>
            </a:r>
            <a:r>
              <a:rPr lang="en-US"/>
              <a:t> </a:t>
            </a:r>
            <a:endParaRPr/>
          </a:p>
        </p:txBody>
      </p:sp>
      <p:sp>
        <p:nvSpPr>
          <p:cNvPr id="287" name="Google Shape;287;p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/>
          <p:nvPr/>
        </p:nvSpPr>
        <p:spPr>
          <a:xfrm>
            <a:off x="2868511" y="365095"/>
            <a:ext cx="6373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SDGs </a:t>
            </a:r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5105" y="1532697"/>
            <a:ext cx="7580665" cy="3782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/>
        </p:nvSpPr>
        <p:spPr>
          <a:xfrm>
            <a:off x="2768150" y="365095"/>
            <a:ext cx="684443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Crowd4SDG</a:t>
            </a:r>
            <a:r>
              <a:rPr lang="en-US"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Mission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1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7" name="Google Shape;127;p20"/>
          <p:cNvSpPr txBox="1"/>
          <p:nvPr/>
        </p:nvSpPr>
        <p:spPr>
          <a:xfrm>
            <a:off x="906850" y="2206125"/>
            <a:ext cx="104754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Crowd4SDG project </a:t>
            </a:r>
            <a:r>
              <a:rPr lang="en-US" sz="2700"/>
              <a:t>aims to </a:t>
            </a: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explore and assess </a:t>
            </a:r>
            <a:r>
              <a:rPr lang="en-US" sz="2700"/>
              <a:t>how crowdsourcing </a:t>
            </a: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 contribute to the tasks of:</a:t>
            </a:r>
            <a:endParaRPr sz="17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 </a:t>
            </a:r>
            <a:endParaRPr sz="1700"/>
          </a:p>
          <a:p>
            <a:pPr marL="3429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Char char="•"/>
            </a:pPr>
            <a:r>
              <a:rPr lang="en-US" sz="27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tracking progress</a:t>
            </a:r>
            <a:r>
              <a:rPr lang="en-US" sz="27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towards the SDGs </a:t>
            </a:r>
            <a:endParaRPr sz="17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Char char="•"/>
            </a:pP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generating </a:t>
            </a:r>
            <a:r>
              <a:rPr lang="en-US" sz="27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grassroots innovation </a:t>
            </a: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that enable such progress</a:t>
            </a:r>
            <a:endParaRPr sz="2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1453660" y="139274"/>
            <a:ext cx="9284700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</a:pPr>
            <a:r>
              <a:rPr lang="en-US">
                <a:latin typeface="Roboto Medium"/>
                <a:ea typeface="Roboto Medium"/>
                <a:cs typeface="Roboto Medium"/>
                <a:sym typeface="Roboto Medium"/>
              </a:rPr>
              <a:t>Timeline : 3 GEAR Cycles (2020-23)</a:t>
            </a:r>
            <a:endParaRPr>
              <a:latin typeface="Roboto Medium"/>
              <a:ea typeface="Roboto Medium"/>
              <a:cs typeface="Roboto Medium"/>
              <a:sym typeface="Roboto Medium"/>
            </a:endParaRPr>
          </a:p>
        </p:txBody>
      </p:sp>
      <p:pic>
        <p:nvPicPr>
          <p:cNvPr id="133" name="Google Shape;13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285" y="1690688"/>
            <a:ext cx="10341433" cy="423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387600"/>
            <a:ext cx="11734849" cy="4517398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2"/>
          <p:cNvSpPr txBox="1"/>
          <p:nvPr/>
        </p:nvSpPr>
        <p:spPr>
          <a:xfrm>
            <a:off x="1559626" y="376970"/>
            <a:ext cx="90726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Year 01 - #open17water (2020)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 txBox="1">
            <a:spLocks noGrp="1"/>
          </p:cNvSpPr>
          <p:nvPr>
            <p:ph type="title"/>
          </p:nvPr>
        </p:nvSpPr>
        <p:spPr>
          <a:xfrm>
            <a:off x="2602522" y="150997"/>
            <a:ext cx="9284700" cy="1008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Year 01 - #open17water (2020)</a:t>
            </a:r>
            <a:endParaRPr/>
          </a:p>
        </p:txBody>
      </p:sp>
      <p:sp>
        <p:nvSpPr>
          <p:cNvPr id="146" name="Google Shape;146;p23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000" cy="365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125" y="1437596"/>
            <a:ext cx="3823775" cy="2528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02175" y="4037550"/>
            <a:ext cx="3667773" cy="244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53784" y="1437600"/>
            <a:ext cx="3815311" cy="2528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28625" y="4037550"/>
            <a:ext cx="3675853" cy="244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69100" y="1437608"/>
            <a:ext cx="3818127" cy="2528018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 txBox="1"/>
          <p:nvPr/>
        </p:nvSpPr>
        <p:spPr>
          <a:xfrm>
            <a:off x="299125" y="4429125"/>
            <a:ext cx="2929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community building awareness of climate change resilience  and water conservation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flood forecasting through clean Hidrological data</a:t>
            </a:r>
            <a:endParaRPr sz="1200">
              <a:solidFill>
                <a:schemeClr val="dk1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-US" sz="1200">
                <a:solidFill>
                  <a:schemeClr val="dk1"/>
                </a:solidFill>
              </a:rPr>
              <a:t>monitoring groundwater quality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5628" y="2573225"/>
            <a:ext cx="5205975" cy="27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4"/>
          <p:cNvSpPr txBox="1"/>
          <p:nvPr/>
        </p:nvSpPr>
        <p:spPr>
          <a:xfrm>
            <a:off x="1802000" y="1507000"/>
            <a:ext cx="41745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 Flood Finder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Student project from Crowd4SDG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crowdsourcing and AI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13244" y="2594563"/>
            <a:ext cx="1954906" cy="27038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 txBox="1"/>
          <p:nvPr/>
        </p:nvSpPr>
        <p:spPr>
          <a:xfrm>
            <a:off x="7078400" y="1430800"/>
            <a:ext cx="36579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Deeya Viradia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 year-old highschool student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Led the Flood Finder team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4"/>
          <p:cNvSpPr txBox="1"/>
          <p:nvPr/>
        </p:nvSpPr>
        <p:spPr>
          <a:xfrm>
            <a:off x="917800" y="5484075"/>
            <a:ext cx="102156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Deeya is first author on a poster about her project accepted at ISCRAM 2021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Flood Finder won competition to join social incubator run by Code for America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4"/>
          <p:cNvSpPr txBox="1"/>
          <p:nvPr/>
        </p:nvSpPr>
        <p:spPr>
          <a:xfrm>
            <a:off x="1453660" y="154514"/>
            <a:ext cx="9284678" cy="10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4000">
                <a:solidFill>
                  <a:schemeClr val="dk1"/>
                </a:solidFill>
              </a:rPr>
              <a:t>Ex: Flood Finder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/>
        </p:nvSpPr>
        <p:spPr>
          <a:xfrm>
            <a:off x="2768150" y="365100"/>
            <a:ext cx="7889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3300">
                <a:solidFill>
                  <a:schemeClr val="dk1"/>
                </a:solidFill>
              </a:rPr>
              <a:t>Year 02 - #Open17ClimateGender (2021)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5"/>
          <p:cNvSpPr txBox="1">
            <a:spLocks noGrp="1"/>
          </p:cNvSpPr>
          <p:nvPr>
            <p:ph type="sldNum" idx="12"/>
          </p:nvPr>
        </p:nvSpPr>
        <p:spPr>
          <a:xfrm>
            <a:off x="11382234" y="5837734"/>
            <a:ext cx="53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pic>
        <p:nvPicPr>
          <p:cNvPr id="171" name="Google Shape;17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024" y="1862154"/>
            <a:ext cx="10488751" cy="397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558</Words>
  <Application>Microsoft Macintosh PowerPoint</Application>
  <PresentationFormat>Widescreen</PresentationFormat>
  <Paragraphs>145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Roboto Medium</vt:lpstr>
      <vt:lpstr>Office Theme</vt:lpstr>
      <vt:lpstr>PowerPoint Presentation</vt:lpstr>
      <vt:lpstr>Citizen Science (CS)</vt:lpstr>
      <vt:lpstr>PowerPoint Presentation</vt:lpstr>
      <vt:lpstr>PowerPoint Presentation</vt:lpstr>
      <vt:lpstr>Timeline : 3 GEAR Cycles (2020-23)</vt:lpstr>
      <vt:lpstr>PowerPoint Presentation</vt:lpstr>
      <vt:lpstr>Year 01 - #open17water (2020)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Year 3 - #Open17ClimateJustice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Conference - Join us! </vt:lpstr>
      <vt:lpstr>crowd4sdg.eu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Claudia Marcelloni</cp:lastModifiedBy>
  <cp:revision>1</cp:revision>
  <dcterms:modified xsi:type="dcterms:W3CDTF">2023-02-15T11:23:50Z</dcterms:modified>
</cp:coreProperties>
</file>