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66" r:id="rId4"/>
    <p:sldId id="278" r:id="rId5"/>
    <p:sldId id="279" r:id="rId6"/>
    <p:sldId id="280" r:id="rId7"/>
    <p:sldId id="281" r:id="rId8"/>
    <p:sldId id="277" r:id="rId9"/>
    <p:sldId id="282" r:id="rId10"/>
    <p:sldId id="283" r:id="rId11"/>
    <p:sldId id="284" r:id="rId12"/>
    <p:sldId id="285" r:id="rId13"/>
    <p:sldId id="289" r:id="rId14"/>
    <p:sldId id="286" r:id="rId15"/>
    <p:sldId id="288" r:id="rId16"/>
    <p:sldId id="264" r:id="rId17"/>
    <p:sldId id="290" r:id="rId18"/>
    <p:sldId id="291" r:id="rId19"/>
    <p:sldId id="292" r:id="rId20"/>
    <p:sldId id="293" r:id="rId21"/>
    <p:sldId id="294" r:id="rId22"/>
    <p:sldId id="296" r:id="rId23"/>
    <p:sldId id="295" r:id="rId24"/>
    <p:sldId id="273" r:id="rId25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46"/>
    <p:restoredTop sz="95940"/>
  </p:normalViewPr>
  <p:slideViewPr>
    <p:cSldViewPr snapToGrid="0" snapToObjects="1">
      <p:cViewPr>
        <p:scale>
          <a:sx n="130" d="100"/>
          <a:sy n="130" d="100"/>
        </p:scale>
        <p:origin x="1158" y="4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jpg"/><Relationship Id="rId5" Type="http://schemas.openxmlformats.org/officeDocument/2006/relationships/image" Target="../media/image41.png"/><Relationship Id="rId4" Type="http://schemas.openxmlformats.org/officeDocument/2006/relationships/image" Target="../media/image4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png"/><Relationship Id="rId7" Type="http://schemas.openxmlformats.org/officeDocument/2006/relationships/image" Target="../media/image5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ohwr.org/project/3dmask/wikis/hom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8.jpg"/><Relationship Id="rId5" Type="http://schemas.openxmlformats.org/officeDocument/2006/relationships/image" Target="../media/image57.jpg"/><Relationship Id="rId4" Type="http://schemas.openxmlformats.org/officeDocument/2006/relationships/image" Target="../media/image5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4.jpeg"/><Relationship Id="rId7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10" Type="http://schemas.openxmlformats.org/officeDocument/2006/relationships/image" Target="../media/image26.jpeg"/><Relationship Id="rId4" Type="http://schemas.openxmlformats.org/officeDocument/2006/relationships/image" Target="../media/image20.jpg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g"/><Relationship Id="rId7" Type="http://schemas.openxmlformats.org/officeDocument/2006/relationships/image" Target="../media/image3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png"/><Relationship Id="rId5" Type="http://schemas.openxmlformats.org/officeDocument/2006/relationships/image" Target="../media/image29.jpg"/><Relationship Id="rId4" Type="http://schemas.openxmlformats.org/officeDocument/2006/relationships/image" Target="../media/image28.jpeg"/><Relationship Id="rId9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IdeaSquare</a:t>
            </a:r>
            <a:br>
              <a:rPr lang="en-US" dirty="0"/>
            </a:br>
            <a:r>
              <a:rPr lang="en-US" dirty="0"/>
              <a:t>Open Doors</a:t>
            </a: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15 and 16 February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21" name="Título 1">
            <a:extLst>
              <a:ext uri="{FF2B5EF4-FFF2-40B4-BE49-F238E27FC236}">
                <a16:creationId xmlns:a16="http://schemas.microsoft.com/office/drawing/2014/main" id="{9C0B5C56-30DF-0769-0845-EF21210EBE8E}"/>
              </a:ext>
            </a:extLst>
          </p:cNvPr>
          <p:cNvSpPr txBox="1">
            <a:spLocks/>
          </p:cNvSpPr>
          <p:nvPr/>
        </p:nvSpPr>
        <p:spPr>
          <a:xfrm>
            <a:off x="565201" y="617543"/>
            <a:ext cx="6289689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Light shield integrated in the mask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B02DBB5-497E-788E-A7A6-D96526AAA860}"/>
              </a:ext>
            </a:extLst>
          </p:cNvPr>
          <p:cNvGrpSpPr>
            <a:grpSpLocks noChangeAspect="1"/>
          </p:cNvGrpSpPr>
          <p:nvPr/>
        </p:nvGrpSpPr>
        <p:grpSpPr>
          <a:xfrm>
            <a:off x="752167" y="1696034"/>
            <a:ext cx="3872259" cy="3189039"/>
            <a:chOff x="0" y="3686004"/>
            <a:chExt cx="3851563" cy="317199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0E150895-D1F0-640E-3725-6CF7D4EDDAB2}"/>
                </a:ext>
              </a:extLst>
            </p:cNvPr>
            <p:cNvCxnSpPr/>
            <p:nvPr/>
          </p:nvCxnSpPr>
          <p:spPr>
            <a:xfrm flipH="1" flipV="1">
              <a:off x="223936" y="4833258"/>
              <a:ext cx="2404690" cy="755779"/>
            </a:xfrm>
            <a:prstGeom prst="line">
              <a:avLst/>
            </a:prstGeom>
            <a:ln w="114300" cmpd="tri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58A56F3-0B58-7A08-C943-45ED0C808472}"/>
                </a:ext>
              </a:extLst>
            </p:cNvPr>
            <p:cNvCxnSpPr/>
            <p:nvPr/>
          </p:nvCxnSpPr>
          <p:spPr>
            <a:xfrm flipH="1" flipV="1">
              <a:off x="662473" y="5859624"/>
              <a:ext cx="1614198" cy="279920"/>
            </a:xfrm>
            <a:prstGeom prst="line">
              <a:avLst/>
            </a:prstGeom>
            <a:ln w="114300" cmpd="tri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6" descr="A picture containing computer&#10;&#10;Description automatically generated">
              <a:extLst>
                <a:ext uri="{FF2B5EF4-FFF2-40B4-BE49-F238E27FC236}">
                  <a16:creationId xmlns:a16="http://schemas.microsoft.com/office/drawing/2014/main" id="{89071438-E7E9-4330-F23A-074F6B7847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4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74" t="19164" r="28290" b="5240"/>
            <a:stretch/>
          </p:blipFill>
          <p:spPr>
            <a:xfrm rot="632216">
              <a:off x="2026826" y="5317768"/>
              <a:ext cx="213406" cy="206321"/>
            </a:xfrm>
            <a:prstGeom prst="rect">
              <a:avLst/>
            </a:prstGeom>
          </p:spPr>
        </p:pic>
        <p:pic>
          <p:nvPicPr>
            <p:cNvPr id="8" name="Picture 7" descr="A picture containing computer&#10;&#10;Description automatically generated">
              <a:extLst>
                <a:ext uri="{FF2B5EF4-FFF2-40B4-BE49-F238E27FC236}">
                  <a16:creationId xmlns:a16="http://schemas.microsoft.com/office/drawing/2014/main" id="{5551E5CE-113E-7805-3227-DD92BA1A1C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4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74" t="19164" r="28290" b="5240"/>
            <a:stretch/>
          </p:blipFill>
          <p:spPr>
            <a:xfrm>
              <a:off x="1790440" y="5958118"/>
              <a:ext cx="219320" cy="212038"/>
            </a:xfrm>
            <a:prstGeom prst="rect">
              <a:avLst/>
            </a:prstGeom>
          </p:spPr>
        </p:pic>
        <p:pic>
          <p:nvPicPr>
            <p:cNvPr id="9" name="Picture 8" descr="A picture containing helmet, hat, light&#10;&#10;Description automatically generated">
              <a:extLst>
                <a:ext uri="{FF2B5EF4-FFF2-40B4-BE49-F238E27FC236}">
                  <a16:creationId xmlns:a16="http://schemas.microsoft.com/office/drawing/2014/main" id="{DD656E24-7C9A-BEB2-330C-7AC9A2FEF2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53" r="25479"/>
            <a:stretch/>
          </p:blipFill>
          <p:spPr>
            <a:xfrm>
              <a:off x="0" y="3686004"/>
              <a:ext cx="3851563" cy="3171996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5C479EC4-C819-262D-C5EC-36D00DB8CD8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104" t="3197" b="5805"/>
          <a:stretch/>
        </p:blipFill>
        <p:spPr>
          <a:xfrm>
            <a:off x="4849565" y="2571750"/>
            <a:ext cx="2567367" cy="248414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136E807-A010-5766-B3A6-D8689E789C45}"/>
              </a:ext>
            </a:extLst>
          </p:cNvPr>
          <p:cNvSpPr/>
          <p:nvPr/>
        </p:nvSpPr>
        <p:spPr>
          <a:xfrm>
            <a:off x="4572000" y="1693037"/>
            <a:ext cx="4247535" cy="656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9144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defRPr/>
            </a:pPr>
            <a:r>
              <a:rPr lang="en-US" sz="1600" cap="all" dirty="0"/>
              <a:t>FINALLY WE DESIGNED A LIGHT SHIELD DIRECTLY SUPPORTED BY THE MASK</a:t>
            </a:r>
            <a:endParaRPr lang="en-GB" sz="1600" cap="all" dirty="0"/>
          </a:p>
        </p:txBody>
      </p:sp>
    </p:spTree>
    <p:extLst>
      <p:ext uri="{BB962C8B-B14F-4D97-AF65-F5344CB8AC3E}">
        <p14:creationId xmlns:p14="http://schemas.microsoft.com/office/powerpoint/2010/main" val="252946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21" name="Título 1">
            <a:extLst>
              <a:ext uri="{FF2B5EF4-FFF2-40B4-BE49-F238E27FC236}">
                <a16:creationId xmlns:a16="http://schemas.microsoft.com/office/drawing/2014/main" id="{9C0B5C56-30DF-0769-0845-EF21210EBE8E}"/>
              </a:ext>
            </a:extLst>
          </p:cNvPr>
          <p:cNvSpPr txBox="1">
            <a:spLocks/>
          </p:cNvSpPr>
          <p:nvPr/>
        </p:nvSpPr>
        <p:spPr>
          <a:xfrm>
            <a:off x="565201" y="617543"/>
            <a:ext cx="6289689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3D printing</a:t>
            </a:r>
          </a:p>
        </p:txBody>
      </p:sp>
      <p:pic>
        <p:nvPicPr>
          <p:cNvPr id="5" name="Google Shape;205;p7">
            <a:extLst>
              <a:ext uri="{FF2B5EF4-FFF2-40B4-BE49-F238E27FC236}">
                <a16:creationId xmlns:a16="http://schemas.microsoft.com/office/drawing/2014/main" id="{2EF53FA9-E736-C7B3-2D17-22D4005E4F7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573" y="1443134"/>
            <a:ext cx="3914367" cy="168800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206;p7">
            <a:extLst>
              <a:ext uri="{FF2B5EF4-FFF2-40B4-BE49-F238E27FC236}">
                <a16:creationId xmlns:a16="http://schemas.microsoft.com/office/drawing/2014/main" id="{6A3D10E8-020F-8A27-7557-0912569923BD}"/>
              </a:ext>
            </a:extLst>
          </p:cNvPr>
          <p:cNvSpPr txBox="1"/>
          <p:nvPr/>
        </p:nvSpPr>
        <p:spPr>
          <a:xfrm>
            <a:off x="385783" y="3079670"/>
            <a:ext cx="3993157" cy="186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Image: forefrontfilament.co.uk</a:t>
            </a:r>
            <a:endParaRPr sz="1200" dirty="0"/>
          </a:p>
        </p:txBody>
      </p:sp>
      <p:pic>
        <p:nvPicPr>
          <p:cNvPr id="14" name="Google Shape;182;p4">
            <a:extLst>
              <a:ext uri="{FF2B5EF4-FFF2-40B4-BE49-F238E27FC236}">
                <a16:creationId xmlns:a16="http://schemas.microsoft.com/office/drawing/2014/main" id="{15593528-C532-0397-41E4-65C6F9C7DB7D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04517" y="3549790"/>
            <a:ext cx="1994689" cy="1543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83;p4">
            <a:extLst>
              <a:ext uri="{FF2B5EF4-FFF2-40B4-BE49-F238E27FC236}">
                <a16:creationId xmlns:a16="http://schemas.microsoft.com/office/drawing/2014/main" id="{34A71EE6-EF0B-6760-4660-AC7460F36076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79852" y="962031"/>
            <a:ext cx="1696065" cy="233163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A024048-A352-4D75-FF81-AEB3BD5ADAA0}"/>
              </a:ext>
            </a:extLst>
          </p:cNvPr>
          <p:cNvSpPr txBox="1"/>
          <p:nvPr/>
        </p:nvSpPr>
        <p:spPr>
          <a:xfrm>
            <a:off x="208802" y="3555717"/>
            <a:ext cx="5944993" cy="902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lvl="0" algn="l" rtl="0"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-GB" sz="1600" dirty="0" err="1"/>
              <a:t>STEREOLIThOGRAPHY</a:t>
            </a:r>
            <a:r>
              <a:rPr lang="en-GB" sz="1600" dirty="0"/>
              <a:t> (SLA): ANYCUBIC PHOTON ZERO</a:t>
            </a:r>
          </a:p>
          <a:p>
            <a:pPr marL="114300" lvl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-GB" sz="1600" dirty="0"/>
              <a:t>FUSED DEPOSITION </a:t>
            </a:r>
            <a:r>
              <a:rPr lang="en-GB" sz="1600" dirty="0" err="1"/>
              <a:t>MODELlING</a:t>
            </a:r>
            <a:r>
              <a:rPr lang="en-GB" sz="1600" dirty="0"/>
              <a:t> (FDM) PRUSA i3 MK3, ERYONE THINKER S, LABISTS X1, ULTIMAKER</a:t>
            </a:r>
          </a:p>
        </p:txBody>
      </p:sp>
      <p:pic>
        <p:nvPicPr>
          <p:cNvPr id="18" name="Google Shape;247;g8b839ec610_0_28">
            <a:extLst>
              <a:ext uri="{FF2B5EF4-FFF2-40B4-BE49-F238E27FC236}">
                <a16:creationId xmlns:a16="http://schemas.microsoft.com/office/drawing/2014/main" id="{56F36785-59BD-C871-CE3B-2770AED949D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45921"/>
          <a:stretch/>
        </p:blipFill>
        <p:spPr>
          <a:xfrm rot="-5400000">
            <a:off x="6791960" y="1187774"/>
            <a:ext cx="1978492" cy="24892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4790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21" name="Título 1">
            <a:extLst>
              <a:ext uri="{FF2B5EF4-FFF2-40B4-BE49-F238E27FC236}">
                <a16:creationId xmlns:a16="http://schemas.microsoft.com/office/drawing/2014/main" id="{9C0B5C56-30DF-0769-0845-EF21210EBE8E}"/>
              </a:ext>
            </a:extLst>
          </p:cNvPr>
          <p:cNvSpPr txBox="1">
            <a:spLocks/>
          </p:cNvSpPr>
          <p:nvPr/>
        </p:nvSpPr>
        <p:spPr>
          <a:xfrm>
            <a:off x="118189" y="617543"/>
            <a:ext cx="6736701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Injection using 3D printed moulds</a:t>
            </a:r>
          </a:p>
        </p:txBody>
      </p:sp>
      <p:pic>
        <p:nvPicPr>
          <p:cNvPr id="5" name="Content Placeholder 3" descr="A picture containing sitting, green, red, kite&#10;&#10;Description automatically generated">
            <a:extLst>
              <a:ext uri="{FF2B5EF4-FFF2-40B4-BE49-F238E27FC236}">
                <a16:creationId xmlns:a16="http://schemas.microsoft.com/office/drawing/2014/main" id="{EED91741-A798-6138-C455-D00B0F7FFF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101"/>
          <a:stretch/>
        </p:blipFill>
        <p:spPr>
          <a:xfrm>
            <a:off x="349158" y="1443134"/>
            <a:ext cx="3334924" cy="1543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E80E91-39B1-65A0-4E8E-1495239B53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366" y="1443135"/>
            <a:ext cx="3088640" cy="17373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AA1F178-AADC-ED23-494D-F01F3EA5FC7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3467" y="2363758"/>
            <a:ext cx="1819225" cy="326200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2016B4-487C-8039-EE75-D0F80FECE3E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08" y="3386401"/>
            <a:ext cx="3108960" cy="160510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62A109E-8878-259C-469B-90F7CFA8C7BC}"/>
              </a:ext>
            </a:extLst>
          </p:cNvPr>
          <p:cNvSpPr txBox="1"/>
          <p:nvPr/>
        </p:nvSpPr>
        <p:spPr>
          <a:xfrm>
            <a:off x="3647804" y="1792070"/>
            <a:ext cx="2341337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lvl="0" algn="l" rtl="0"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-GB" sz="1600" dirty="0"/>
              <a:t>WE TESTED THE MOULD WITH DIFFERENT SILICONES TYPES AVAILABLE IN THE POLIMER LAB, BUT WE ALSO RECEIVED SOME SILICONE DONATIONS FROM COMPANIES THAT WE CONTACTED</a:t>
            </a:r>
          </a:p>
        </p:txBody>
      </p:sp>
    </p:spTree>
    <p:extLst>
      <p:ext uri="{BB962C8B-B14F-4D97-AF65-F5344CB8AC3E}">
        <p14:creationId xmlns:p14="http://schemas.microsoft.com/office/powerpoint/2010/main" val="902754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21" name="Título 1">
            <a:extLst>
              <a:ext uri="{FF2B5EF4-FFF2-40B4-BE49-F238E27FC236}">
                <a16:creationId xmlns:a16="http://schemas.microsoft.com/office/drawing/2014/main" id="{9C0B5C56-30DF-0769-0845-EF21210EBE8E}"/>
              </a:ext>
            </a:extLst>
          </p:cNvPr>
          <p:cNvSpPr txBox="1">
            <a:spLocks/>
          </p:cNvSpPr>
          <p:nvPr/>
        </p:nvSpPr>
        <p:spPr>
          <a:xfrm>
            <a:off x="565201" y="617543"/>
            <a:ext cx="6289689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Filters and traceability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09939A-A191-5BEA-C80D-207AE04C95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835" b="23962"/>
          <a:stretch/>
        </p:blipFill>
        <p:spPr>
          <a:xfrm>
            <a:off x="565201" y="1285679"/>
            <a:ext cx="1821109" cy="14555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B305EAE-A152-3D83-71F1-18ECF200CE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919"/>
          <a:stretch/>
        </p:blipFill>
        <p:spPr>
          <a:xfrm>
            <a:off x="565201" y="3022926"/>
            <a:ext cx="2596563" cy="140373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B38590DA-FDA2-1A93-488E-404EAC2314B6}"/>
              </a:ext>
            </a:extLst>
          </p:cNvPr>
          <p:cNvGrpSpPr/>
          <p:nvPr/>
        </p:nvGrpSpPr>
        <p:grpSpPr>
          <a:xfrm>
            <a:off x="5564557" y="1355626"/>
            <a:ext cx="3461254" cy="3170331"/>
            <a:chOff x="6514265" y="1325563"/>
            <a:chExt cx="4967744" cy="441651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E1E3675-A36F-2C5B-67FD-9F488A316174}"/>
                </a:ext>
              </a:extLst>
            </p:cNvPr>
            <p:cNvGrpSpPr/>
            <p:nvPr/>
          </p:nvGrpSpPr>
          <p:grpSpPr>
            <a:xfrm>
              <a:off x="6514265" y="1325563"/>
              <a:ext cx="4967744" cy="4416518"/>
              <a:chOff x="6514265" y="1325563"/>
              <a:chExt cx="4967744" cy="4416518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536BBB8-0A05-5A6B-E158-42535FDA7B86}"/>
                  </a:ext>
                </a:extLst>
              </p:cNvPr>
              <p:cNvGrpSpPr/>
              <p:nvPr/>
            </p:nvGrpSpPr>
            <p:grpSpPr>
              <a:xfrm>
                <a:off x="6514265" y="1325563"/>
                <a:ext cx="4967744" cy="4416518"/>
                <a:chOff x="1638767" y="1576433"/>
                <a:chExt cx="5601587" cy="4783298"/>
              </a:xfrm>
            </p:grpSpPr>
            <p:pic>
              <p:nvPicPr>
                <p:cNvPr id="13" name="Picture 2" descr="https://lh3.googleusercontent.com/XXscCRG7VrctgcgIayEOovDNiRGTgkd00ANJnQhQJo68ZJt8WnROvuIMvXah6-arVDwrnWolg1Gr1qJ0F5Jek933RXmUUhia4Q3Kxv5JXj9bBm5E8TXXPw6R_GYKaJsooh-YbaKBCEzjRkCTQTi4w5szUdu_g2GlD4TUVaM1UR_FTR1wiv4a2-cXgQz74Fs5aAR2Px8I211EozuuSLLYHO8n2iVt3bZXSOjsnx_Y-Z0HvV2Q5u0NQR4qDbX9JHuEGFyDXiZv0yVFno-MBpzrQC9w3HYrlDs3uzY2ZMey6qBsek5-R1BW1biHuuqkY7BkaZEAfsNLYY74GUoo6WX27c0iUIGR3YB4DiMLDbPzLuyXjdrmaguxs5oHtfRLV7qEMi4hbuzDm90bGSmnZRjxKKU94dT5gGF7tLXQRdpEweyJtBiKo_9hI7OctmYZwQVZDV_ErS21KNjx4hY-UwyumV-5xWMvsvt2DlERnHWLQchKOovkZS6soNRLs_yatKRoAG2PuWFAaiB8P45UXdLTRPWmmH4xVWSh4y65Y_4xYtUPRCSA7yToSDtsq5LV9JPjpuxPBqhU2_k0u7adNckb2cMJ2GnZ1vyP5RnrDvGYuNpkTEQRJAMhiNzhNfT1Y_37N_YbhUDA1zFODamR4PMPul2vxHp8QLHjdeqXNg4mbnJ1aFts8zpFfKOFq-MDEw=w794-h1058-no?authuser=0">
                  <a:extLst>
                    <a:ext uri="{FF2B5EF4-FFF2-40B4-BE49-F238E27FC236}">
                      <a16:creationId xmlns:a16="http://schemas.microsoft.com/office/drawing/2014/main" id="{83E2CAE7-D577-DEC0-7F41-B470E06CB77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09572" y="1999401"/>
                  <a:ext cx="1730782" cy="230625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" name="Picture 4" descr="https://lh3.googleusercontent.com/r1AwTByYrm1i6-Rla6B-8GcGbJe72sIBqWZXBBHvVPL0LEWvyfpSZ6Eis5j8G4rDKZEi73-VbsXoM-h9_3ZE_ymkuulyXBBCqY3WwelVtzvxmMtMhybPf6DcM6LYcHd4UizmX5_NHn2E9HQLJMERNprlKaTDaP6JcEJfCR8U-LHF8WVPyHGwX7CWkDDFEVH-IM9vgwOrOjXO0cT5PjQOL1tdaeygSj45dyaA7krumuh4D4VPAFxZhmYJA9ifVpcdwqSBMIbWL2RZL33A02a3I7p0AqhqRKD2W8vhDJDxo1MgbagFWLqHchbnrMU2hslMTv93HnSQbEVQWgPCCRAA51LokjjFEKtaIQMIV8nfOwah-xcgyhba-upzebv-oW-f5VUvDCZtcdwMOpLV8N1CwuIINoFDpIiJYJTisGd5M7xh0GC8HHz65h7-yZrn-tQNk2A66hQKqiEUt-iW5VDA4Oqd4ZsYtlX0EXUdZY86BAJYsfJAfjlIj2yvnEA8Nri-JL9-FG-oV8kUCl3V9zOxhP2lSQmC52JIKKT_AXRn3yg0_W8h139zHCL3snPOQeS3sC3AQ5AKuRTs3klmlUJagZsqFS0mHYZ_elrkd9NfWfWPml5pQqcR6-QvR9orn-dTQdERmrywg5A987qVhd2tRoEgSrwabveAk4ZIi3fH5nF7g7VgsBx6j89gumD9GQ=w794-h1058-no?authuser=0">
                  <a:extLst>
                    <a:ext uri="{FF2B5EF4-FFF2-40B4-BE49-F238E27FC236}">
                      <a16:creationId xmlns:a16="http://schemas.microsoft.com/office/drawing/2014/main" id="{97C5C997-2C90-0E9D-706E-AEA99924208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08778" y="4053474"/>
                  <a:ext cx="1730783" cy="230625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" name="Picture 6" descr="https://lh3.googleusercontent.com/octU7icbt5BwubvihUiouhqFaj8lFgY6YQp-tNOSdsmi5TYshxI2nz-VpyU27tuxbNYGZF0vOZfAM67iwtWh7CGxwY_nVtLf-UsnZ-datqpdG6cSvcBKYoj3tiBgkP606oI9Cus7J2FDIjaF6kj8wXAmVCA2pKLDxkcHHqTcANI-RTGyR5sd1F7PmUQ7IbkgIVwmJCw_p4T84ME4QmiUhW2pyZahJ8J3qN8CjoHmpA69ZDqXDY5LUdUDMkUUPk8cyZruBOPQ9vSRhr9EmdiDhudei-qB3nNpjcQDWKOdwvFe_g0jZKk3zfZPb-IF5jz6nLLTcULDrsBQiWcCP4eiwh3JMUVED2-SjrZgAGwt8k2nBPlpWhPiY_QoT2QeTmSojnRIHmXISlHhlmiJt59ltK16AX2DsG6L5E6xwK6qn0XLTulPdaXvkqzD-jBK4eDofu-6jDb65AArluGUyA2XYpt8D9Wl6bKv0UzZ-qNRPfdMdwRbs32wo4P2ZoYqymWbk5X0AnK73FJwXN2dA_sLI_JvXkMAwlzHmSo6QGyyEi6YK-yscp-q-ZTQGKuaT2j_SFtYp0GSljmHPrEREtCSTguWSRB9Dk4SJlX6FTnem2McWXiHCDges75IU8d9U9UnSiZ2spoKu2IQPRq2y5IrWxtpcj5NCA8dUqWzlIrZkprE8mQp6-tG1sSpqF1Haw=w794-h1058-no?authuser=0">
                  <a:extLst>
                    <a:ext uri="{FF2B5EF4-FFF2-40B4-BE49-F238E27FC236}">
                      <a16:creationId xmlns:a16="http://schemas.microsoft.com/office/drawing/2014/main" id="{C41AE0CC-F5A2-D776-FC30-C96AC76EAB1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38767" y="2054274"/>
                  <a:ext cx="1730782" cy="230625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6" name="Picture 8" descr="https://lh3.googleusercontent.com/LEEJY6T3Y6iYC4XKVWTqa1186FQwL7mQPiXNWW6VuQyxMDeZijD93UPV6qB1UDmDu8U4z0ldayUz6dWVYV-gpReG8SE7oGuShHZcrpqvRjcFnds1mAoplHvzla-A2Tja5Yh6Hrcl6bEQo4zC1f8SBEqhlD0-k7o57V5TJxSfrpsw74Kx4FjWa7YHBN8hqg2h_8yN_ESN0V9iXzCfkRW2C7Ynx9gWW3hc1XA6UExnZXaM4Gcb4Zp-X8WMJncYdKgExXQWgINmskzJ0RQKP_tmUAhf8ukwLdyzczj8GM3qPIhRMnxyPa_oSC103MRRtm9dR7YiOy5MdtE3kv8XrUYM2WEsGMKWvtiB9_qt4y8DiIeF2Q5ML1EiBNUPsTizQH55UqTmCMhxqh3Vv5n7olw5sS17pB1uTIBQLCwrV3zjbGW0wn9UwLoSbkD31UouiFu7OQOo8NwEHoRdF3iAfEgC09mKbSrkNx6sXiIcLIJPkSnX1M4n5ZWCNymny3062E0HFCCgdrdWOKnWM-grq4GoK-seWDzNoaW7n-91VmXihoUu1_ZZVGcNvuHeTTTDYpaFMFzzxdp5SE0MgFg_qHIV7JIPhMJaUXOMpYidUfTZkWvw7_CyLiJq-paGLoJwBQVVTKKdDRRq6qG9pzh6Js3PigONnINkdVfTQV_0uZogHmhLHYoOwd6Kq2zWmjh7zg=w794-h1058-no?authuser=0">
                  <a:extLst>
                    <a:ext uri="{FF2B5EF4-FFF2-40B4-BE49-F238E27FC236}">
                      <a16:creationId xmlns:a16="http://schemas.microsoft.com/office/drawing/2014/main" id="{CBB36137-5578-3A8D-8A5C-FD88936BE2C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7887"/>
                <a:stretch/>
              </p:blipFill>
              <p:spPr bwMode="auto">
                <a:xfrm>
                  <a:off x="4439560" y="4225908"/>
                  <a:ext cx="1730782" cy="212437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EA6518B5-8E9F-999D-0CDC-837BD03E4A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/>
                <a:srcRect t="22544"/>
                <a:stretch/>
              </p:blipFill>
              <p:spPr>
                <a:xfrm>
                  <a:off x="2987535" y="1576433"/>
                  <a:ext cx="2697539" cy="2784098"/>
                </a:xfrm>
                <a:prstGeom prst="rect">
                  <a:avLst/>
                </a:prstGeom>
              </p:spPr>
            </p:pic>
          </p:grp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FBCD50C-15BB-F217-715E-65A633F8B48E}"/>
                  </a:ext>
                </a:extLst>
              </p:cNvPr>
              <p:cNvSpPr txBox="1"/>
              <p:nvPr/>
            </p:nvSpPr>
            <p:spPr>
              <a:xfrm>
                <a:off x="9487323" y="1325563"/>
                <a:ext cx="620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fig.1</a:t>
                </a: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00529EA-0E8D-378D-749F-3EC41224A62B}"/>
                </a:ext>
              </a:extLst>
            </p:cNvPr>
            <p:cNvSpPr txBox="1"/>
            <p:nvPr/>
          </p:nvSpPr>
          <p:spPr>
            <a:xfrm>
              <a:off x="9912391" y="5221741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fig.2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1D5F80C-F716-BA5C-8DA0-83A850C4F6BC}"/>
                </a:ext>
              </a:extLst>
            </p:cNvPr>
            <p:cNvSpPr txBox="1"/>
            <p:nvPr/>
          </p:nvSpPr>
          <p:spPr>
            <a:xfrm>
              <a:off x="10861325" y="3402546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fig.5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C9085D9-509F-EBDC-C3CD-3623EEE6C39E}"/>
                </a:ext>
              </a:extLst>
            </p:cNvPr>
            <p:cNvSpPr txBox="1"/>
            <p:nvPr/>
          </p:nvSpPr>
          <p:spPr>
            <a:xfrm>
              <a:off x="7075290" y="1766763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fig.3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F252F73-A71C-5B60-4366-DB77B4612950}"/>
                </a:ext>
              </a:extLst>
            </p:cNvPr>
            <p:cNvSpPr txBox="1"/>
            <p:nvPr/>
          </p:nvSpPr>
          <p:spPr>
            <a:xfrm>
              <a:off x="7400072" y="5372749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fig.4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4792B2FA-B0A8-D030-BE99-0E5853D9D4AF}"/>
              </a:ext>
            </a:extLst>
          </p:cNvPr>
          <p:cNvSpPr txBox="1"/>
          <p:nvPr/>
        </p:nvSpPr>
        <p:spPr>
          <a:xfrm>
            <a:off x="2367443" y="1285679"/>
            <a:ext cx="32212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lvl="0" algn="l" rtl="0"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-GB" sz="1600" dirty="0"/>
              <a:t>WE RECEIVED A DONATION FROM AN ITALIAN COMPANY THAT WAS IN THE PROCESS OF VALIDATION THEIR MATERIAL FOR AN FFP3 TYPE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67E6735-D275-7A0C-87BE-780049742D68}"/>
              </a:ext>
            </a:extLst>
          </p:cNvPr>
          <p:cNvSpPr txBox="1"/>
          <p:nvPr/>
        </p:nvSpPr>
        <p:spPr>
          <a:xfrm>
            <a:off x="3161764" y="3257326"/>
            <a:ext cx="306395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lvl="0" algn="l" rtl="0"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-GB" sz="1600" dirty="0"/>
              <a:t>WE CREATED A QR CODE THAT WOULD ALLOW TO HAVE ALL THE INFORMATION NEEDED IN A CENTRAL PLACE</a:t>
            </a:r>
          </a:p>
        </p:txBody>
      </p:sp>
    </p:spTree>
    <p:extLst>
      <p:ext uri="{BB962C8B-B14F-4D97-AF65-F5344CB8AC3E}">
        <p14:creationId xmlns:p14="http://schemas.microsoft.com/office/powerpoint/2010/main" val="3747829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21" name="Título 1">
            <a:extLst>
              <a:ext uri="{FF2B5EF4-FFF2-40B4-BE49-F238E27FC236}">
                <a16:creationId xmlns:a16="http://schemas.microsoft.com/office/drawing/2014/main" id="{9C0B5C56-30DF-0769-0845-EF21210EBE8E}"/>
              </a:ext>
            </a:extLst>
          </p:cNvPr>
          <p:cNvSpPr txBox="1">
            <a:spLocks/>
          </p:cNvSpPr>
          <p:nvPr/>
        </p:nvSpPr>
        <p:spPr>
          <a:xfrm>
            <a:off x="565201" y="617543"/>
            <a:ext cx="6289689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Safety tests</a:t>
            </a:r>
          </a:p>
        </p:txBody>
      </p:sp>
      <p:pic>
        <p:nvPicPr>
          <p:cNvPr id="2" name="Picture 1" descr="A screenshot of a cell phone&#10;&#10;Description automatically generated">
            <a:extLst>
              <a:ext uri="{FF2B5EF4-FFF2-40B4-BE49-F238E27FC236}">
                <a16:creationId xmlns:a16="http://schemas.microsoft.com/office/drawing/2014/main" id="{7F784367-DD5A-98B9-3AF7-03E3DA197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01" y="1385163"/>
            <a:ext cx="2531828" cy="3385939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CC6DAF0-CF3C-879D-73BD-35056D05CA24}"/>
              </a:ext>
            </a:extLst>
          </p:cNvPr>
          <p:cNvSpPr txBox="1">
            <a:spLocks/>
          </p:cNvSpPr>
          <p:nvPr/>
        </p:nvSpPr>
        <p:spPr>
          <a:xfrm>
            <a:off x="3304734" y="1443134"/>
            <a:ext cx="5654911" cy="397601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Difficult to find a certified lab available during the COVID19 period to perform the tests</a:t>
            </a:r>
          </a:p>
          <a:p>
            <a:r>
              <a:rPr lang="en-US" dirty="0"/>
              <a:t>List of tests suggested by the certified LAB and approved by HSE</a:t>
            </a:r>
          </a:p>
          <a:p>
            <a:r>
              <a:rPr lang="en-US" dirty="0"/>
              <a:t>One additional test requested by HSE</a:t>
            </a:r>
          </a:p>
          <a:p>
            <a:pPr lvl="1"/>
            <a:r>
              <a:rPr lang="en-US" dirty="0"/>
              <a:t>CO2 concentration</a:t>
            </a:r>
          </a:p>
          <a:p>
            <a:r>
              <a:rPr lang="en-US" dirty="0"/>
              <a:t>These tests don’t certify the mask, but before making the mask information public we wanted to be sure the product was safe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4136904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21" name="Título 1">
            <a:extLst>
              <a:ext uri="{FF2B5EF4-FFF2-40B4-BE49-F238E27FC236}">
                <a16:creationId xmlns:a16="http://schemas.microsoft.com/office/drawing/2014/main" id="{9C0B5C56-30DF-0769-0845-EF21210EBE8E}"/>
              </a:ext>
            </a:extLst>
          </p:cNvPr>
          <p:cNvSpPr txBox="1">
            <a:spLocks/>
          </p:cNvSpPr>
          <p:nvPr/>
        </p:nvSpPr>
        <p:spPr>
          <a:xfrm>
            <a:off x="565201" y="617543"/>
            <a:ext cx="6289689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Few conclusions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27D7236-2C81-AA7E-33E2-803F61FF2CB8}"/>
              </a:ext>
            </a:extLst>
          </p:cNvPr>
          <p:cNvSpPr txBox="1">
            <a:spLocks/>
          </p:cNvSpPr>
          <p:nvPr/>
        </p:nvSpPr>
        <p:spPr>
          <a:xfrm>
            <a:off x="565201" y="1249306"/>
            <a:ext cx="8298580" cy="4304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FR" sz="1400" dirty="0"/>
              <a:t>3D design for comfort and easy 3D printing was a complex process</a:t>
            </a:r>
          </a:p>
          <a:p>
            <a:r>
              <a:rPr lang="en-FR" sz="1400" dirty="0"/>
              <a:t>3D printing flexible materials adds quite some challenges to the 3D printing process where some of us had no experience or limited experience</a:t>
            </a:r>
          </a:p>
          <a:p>
            <a:r>
              <a:rPr lang="en-FR" sz="1400" dirty="0"/>
              <a:t>Finding easily available filters that offer a good filtration level and that let you breathe proved to be more difficult than initially expected</a:t>
            </a:r>
          </a:p>
          <a:p>
            <a:r>
              <a:rPr lang="en-FR" sz="1400" dirty="0"/>
              <a:t>Manual injection moulding was a great experience and added some additional challenges for the team (mould development, silicone selection, …)</a:t>
            </a:r>
          </a:p>
          <a:p>
            <a:r>
              <a:rPr lang="en-FR" sz="1400" dirty="0"/>
              <a:t>Material usually easily available (3D printing filament) can become complicated to obtain with confinement, and the same reference for different manufacturers doesn’t mean the same product</a:t>
            </a:r>
          </a:p>
          <a:p>
            <a:r>
              <a:rPr lang="en-FR" sz="1400" dirty="0"/>
              <a:t>We were all out of our comfortable zone, but together and with a mixture of competencies we managed a great end result</a:t>
            </a:r>
          </a:p>
          <a:p>
            <a:r>
              <a:rPr lang="en-FR" sz="1400" dirty="0"/>
              <a:t>Essential support from t</a:t>
            </a:r>
            <a:r>
              <a:rPr lang="en-GB" sz="1400" dirty="0"/>
              <a:t>he</a:t>
            </a:r>
            <a:r>
              <a:rPr lang="en-FR" sz="1400" dirty="0"/>
              <a:t> CERN Against COVID19 task force, CERN Fire Brigade, CERN Legal service and CERN knowledge transfer group</a:t>
            </a:r>
          </a:p>
          <a:p>
            <a:r>
              <a:rPr lang="en-FR" sz="1400" dirty="0">
                <a:solidFill>
                  <a:srgbClr val="00B050"/>
                </a:solidFill>
              </a:rPr>
              <a:t>If you believe never give up (</a:t>
            </a:r>
            <a:r>
              <a:rPr lang="en-FR" sz="1400" dirty="0">
                <a:solidFill>
                  <a:srgbClr val="00B050"/>
                </a:solidFill>
                <a:hlinkClick r:id="rId3"/>
              </a:rPr>
              <a:t>CERN OHL Page</a:t>
            </a:r>
            <a:r>
              <a:rPr lang="en-FR" sz="1400" dirty="0">
                <a:solidFill>
                  <a:srgbClr val="00B050"/>
                </a:solidFill>
              </a:rPr>
              <a:t> - </a:t>
            </a:r>
            <a:r>
              <a:rPr lang="en-GB" sz="1400" dirty="0">
                <a:hlinkClick r:id="rId3"/>
              </a:rPr>
              <a:t>https://ohwr.org/project/3dmask/wikis/home</a:t>
            </a:r>
            <a:r>
              <a:rPr lang="en-FR" sz="1400" dirty="0">
                <a:solidFill>
                  <a:srgbClr val="00B05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439123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808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6289689" cy="500549"/>
          </a:xfrm>
        </p:spPr>
        <p:txBody>
          <a:bodyPr/>
          <a:lstStyle/>
          <a:p>
            <a:r>
              <a:rPr lang="en-GB" dirty="0"/>
              <a:t>The trigger and the ideas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BD92A6-B68F-C242-B571-F04D03893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06479"/>
            <a:ext cx="8027992" cy="3163766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trigger: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Old electrical switchboard handles breaking and unavailability of spare parts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idea: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3D print a handle that could do the job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team: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Richard Morton (HSE-OHS)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Oscar Lilleloekken (IPT-DI)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Patrick Gallay (EN-EL)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Christophe Mutin (SY-EPC)</a:t>
            </a:r>
          </a:p>
        </p:txBody>
      </p:sp>
      <p:sp>
        <p:nvSpPr>
          <p:cNvPr id="5" name="Rectangle 4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9002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6289689" cy="500549"/>
          </a:xfrm>
        </p:spPr>
        <p:txBody>
          <a:bodyPr/>
          <a:lstStyle/>
          <a:p>
            <a:r>
              <a:rPr lang="en-GB" dirty="0"/>
              <a:t>The existing handles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9" name="Picture 8" descr="A ring on a piece of paper&#10;&#10;Description automatically generated with low confidence">
            <a:extLst>
              <a:ext uri="{FF2B5EF4-FFF2-40B4-BE49-F238E27FC236}">
                <a16:creationId xmlns:a16="http://schemas.microsoft.com/office/drawing/2014/main" id="{39162EAC-4362-CFF6-D6C4-3E8390FD49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40" r="28840"/>
          <a:stretch/>
        </p:blipFill>
        <p:spPr>
          <a:xfrm rot="10800000">
            <a:off x="3053231" y="1118092"/>
            <a:ext cx="2507227" cy="2430718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54DE86FC-D100-E09E-473F-64BCECF419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964" r="25305"/>
          <a:stretch/>
        </p:blipFill>
        <p:spPr>
          <a:xfrm rot="2957768">
            <a:off x="-2" y="1486976"/>
            <a:ext cx="2300747" cy="28932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330314D-D360-7228-CDFE-B14E1A7A26C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072" t="13342" r="40788" b="27570"/>
          <a:stretch/>
        </p:blipFill>
        <p:spPr>
          <a:xfrm rot="5400000">
            <a:off x="6497741" y="1594938"/>
            <a:ext cx="2013155" cy="1709547"/>
          </a:xfrm>
          <a:prstGeom prst="rect">
            <a:avLst/>
          </a:prstGeom>
        </p:spPr>
      </p:pic>
      <p:pic>
        <p:nvPicPr>
          <p:cNvPr id="15" name="Picture 14" descr="A picture containing indoor, wall, toilet&#10;&#10;Description automatically generated">
            <a:extLst>
              <a:ext uri="{FF2B5EF4-FFF2-40B4-BE49-F238E27FC236}">
                <a16:creationId xmlns:a16="http://schemas.microsoft.com/office/drawing/2014/main" id="{BC827F9B-5454-8755-A45E-D5F1B05BB75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565" t="34839" r="51449" b="30430"/>
          <a:stretch/>
        </p:blipFill>
        <p:spPr>
          <a:xfrm>
            <a:off x="5184727" y="3080723"/>
            <a:ext cx="2101878" cy="17863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FEDCB8E-31AD-0D7D-2D85-8F5C4DCEF2FA}"/>
              </a:ext>
            </a:extLst>
          </p:cNvPr>
          <p:cNvSpPr txBox="1"/>
          <p:nvPr/>
        </p:nvSpPr>
        <p:spPr>
          <a:xfrm>
            <a:off x="2001512" y="3707151"/>
            <a:ext cx="306395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lvl="0" algn="l" rtl="0"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-GB" sz="1600" dirty="0"/>
              <a:t>WE WENT ON-SITE TO SEE THE HANDLES BUT WE FOUND ALSO OTHER PIECES</a:t>
            </a:r>
          </a:p>
        </p:txBody>
      </p:sp>
    </p:spTree>
    <p:extLst>
      <p:ext uri="{BB962C8B-B14F-4D97-AF65-F5344CB8AC3E}">
        <p14:creationId xmlns:p14="http://schemas.microsoft.com/office/powerpoint/2010/main" val="1367122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6506651" cy="500549"/>
          </a:xfrm>
        </p:spPr>
        <p:txBody>
          <a:bodyPr/>
          <a:lstStyle/>
          <a:p>
            <a:r>
              <a:rPr lang="en-GB" dirty="0"/>
              <a:t>The schematics from the on-site visit</a:t>
            </a:r>
          </a:p>
        </p:txBody>
      </p:sp>
      <p:sp>
        <p:nvSpPr>
          <p:cNvPr id="5" name="Rectangle 4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FEDCB8E-31AD-0D7D-2D85-8F5C4DCEF2FA}"/>
              </a:ext>
            </a:extLst>
          </p:cNvPr>
          <p:cNvSpPr txBox="1"/>
          <p:nvPr/>
        </p:nvSpPr>
        <p:spPr>
          <a:xfrm>
            <a:off x="98970" y="3749597"/>
            <a:ext cx="414119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lvl="0" algn="l" rtl="0"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-GB" sz="1600" dirty="0"/>
              <a:t>WHILE DOING IT AND DISCUSSING WITH THE PEOPLE WE ALSO UNDERSTOOD BETTER THE PROBLEM</a:t>
            </a:r>
          </a:p>
        </p:txBody>
      </p:sp>
      <p:pic>
        <p:nvPicPr>
          <p:cNvPr id="4" name="Picture 3" descr="A piece of paper with writing on it&#10;&#10;Description automatically generated with medium confidence">
            <a:extLst>
              <a:ext uri="{FF2B5EF4-FFF2-40B4-BE49-F238E27FC236}">
                <a16:creationId xmlns:a16="http://schemas.microsoft.com/office/drawing/2014/main" id="{B531CF86-73E8-62C8-07A9-23E0CC624E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81" t="3584" r="17580" b="12006"/>
          <a:stretch/>
        </p:blipFill>
        <p:spPr>
          <a:xfrm>
            <a:off x="255484" y="1249888"/>
            <a:ext cx="3733955" cy="23254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8FEF56-38D3-EAF9-7CCE-EC0ADFC9D9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9883" y="1249888"/>
            <a:ext cx="2138260" cy="11975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FC2ECFC-0D7C-E3CC-4C9F-8FA6DA9564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6647" y="2849104"/>
            <a:ext cx="1936802" cy="167685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56CF506-BC4D-B90C-170B-4189E09A7A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1200" y="2294396"/>
            <a:ext cx="2789573" cy="157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271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Piching</a:t>
            </a:r>
            <a:r>
              <a:rPr lang="en-GB" dirty="0"/>
              <a:t> Prototype Challenges from the CERN Community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F. Pedrosa and R. Morton</a:t>
            </a:r>
          </a:p>
          <a:p>
            <a:r>
              <a:rPr lang="en-GB" dirty="0"/>
              <a:t>15/Feb/2023</a:t>
            </a:r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6289689" cy="500549"/>
          </a:xfrm>
        </p:spPr>
        <p:txBody>
          <a:bodyPr/>
          <a:lstStyle/>
          <a:p>
            <a:r>
              <a:rPr lang="en-GB" dirty="0"/>
              <a:t>The result of different </a:t>
            </a:r>
            <a:r>
              <a:rPr lang="en-GB" dirty="0" err="1"/>
              <a:t>iteractions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FEDCB8E-31AD-0D7D-2D85-8F5C4DCEF2FA}"/>
              </a:ext>
            </a:extLst>
          </p:cNvPr>
          <p:cNvSpPr txBox="1"/>
          <p:nvPr/>
        </p:nvSpPr>
        <p:spPr>
          <a:xfrm>
            <a:off x="5596607" y="1944133"/>
            <a:ext cx="306395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lvl="0" algn="l" rtl="0"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-GB" sz="1600" dirty="0"/>
              <a:t>WE HAD SOME DIFICULTIES OF TIME AVAILABILITY AMONG THE DIFFERENT MEMBERS, AND SOME CONSTRAINTS TO TEST THE SOLUTIONS ON AN OPERATIONAL INSTALLATION</a:t>
            </a:r>
          </a:p>
        </p:txBody>
      </p:sp>
      <p:pic>
        <p:nvPicPr>
          <p:cNvPr id="4" name="Picture 3" descr="A picture containing indoor, clothespin, whistle, orange&#10;&#10;Description automatically generated">
            <a:extLst>
              <a:ext uri="{FF2B5EF4-FFF2-40B4-BE49-F238E27FC236}">
                <a16:creationId xmlns:a16="http://schemas.microsoft.com/office/drawing/2014/main" id="{7703D460-5A7C-0D81-63BB-90C63A725E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18" t="4695" r="2222" b="9474"/>
          <a:stretch/>
        </p:blipFill>
        <p:spPr>
          <a:xfrm>
            <a:off x="565201" y="1305236"/>
            <a:ext cx="4771103" cy="33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1622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21" name="Título 1">
            <a:extLst>
              <a:ext uri="{FF2B5EF4-FFF2-40B4-BE49-F238E27FC236}">
                <a16:creationId xmlns:a16="http://schemas.microsoft.com/office/drawing/2014/main" id="{9C0B5C56-30DF-0769-0845-EF21210EBE8E}"/>
              </a:ext>
            </a:extLst>
          </p:cNvPr>
          <p:cNvSpPr txBox="1">
            <a:spLocks/>
          </p:cNvSpPr>
          <p:nvPr/>
        </p:nvSpPr>
        <p:spPr>
          <a:xfrm>
            <a:off x="565201" y="617543"/>
            <a:ext cx="6289689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Few conclusions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27D7236-2C81-AA7E-33E2-803F61FF2CB8}"/>
              </a:ext>
            </a:extLst>
          </p:cNvPr>
          <p:cNvSpPr txBox="1">
            <a:spLocks/>
          </p:cNvSpPr>
          <p:nvPr/>
        </p:nvSpPr>
        <p:spPr>
          <a:xfrm>
            <a:off x="565201" y="1249307"/>
            <a:ext cx="8298580" cy="351983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Good example how easy solutions could help</a:t>
            </a:r>
          </a:p>
          <a:p>
            <a:endParaRPr lang="en-US" sz="1400" dirty="0"/>
          </a:p>
          <a:p>
            <a:r>
              <a:rPr lang="en-US" sz="1400" dirty="0"/>
              <a:t>Good example of collaboration between those that needed something and those that were willing to help with the tools they had available</a:t>
            </a:r>
          </a:p>
          <a:p>
            <a:endParaRPr lang="en-US" sz="1400" dirty="0"/>
          </a:p>
          <a:p>
            <a:r>
              <a:rPr lang="en-US" sz="1400" dirty="0"/>
              <a:t>Time availability of team members and the installation to test is a key</a:t>
            </a:r>
          </a:p>
          <a:p>
            <a:endParaRPr lang="en-US" sz="1400" dirty="0"/>
          </a:p>
          <a:p>
            <a:r>
              <a:rPr lang="en-US" sz="1400" dirty="0"/>
              <a:t>The decision to replace the full switchboard was taken before all prototypes could be tested, so none of the handles was used </a:t>
            </a:r>
          </a:p>
        </p:txBody>
      </p:sp>
    </p:spTree>
    <p:extLst>
      <p:ext uri="{BB962C8B-B14F-4D97-AF65-F5344CB8AC3E}">
        <p14:creationId xmlns:p14="http://schemas.microsoft.com/office/powerpoint/2010/main" val="37388654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9981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21" name="Título 1">
            <a:extLst>
              <a:ext uri="{FF2B5EF4-FFF2-40B4-BE49-F238E27FC236}">
                <a16:creationId xmlns:a16="http://schemas.microsoft.com/office/drawing/2014/main" id="{9C0B5C56-30DF-0769-0845-EF21210EBE8E}"/>
              </a:ext>
            </a:extLst>
          </p:cNvPr>
          <p:cNvSpPr txBox="1">
            <a:spLocks/>
          </p:cNvSpPr>
          <p:nvPr/>
        </p:nvSpPr>
        <p:spPr>
          <a:xfrm>
            <a:off x="565201" y="617543"/>
            <a:ext cx="6289689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27D7236-2C81-AA7E-33E2-803F61FF2CB8}"/>
              </a:ext>
            </a:extLst>
          </p:cNvPr>
          <p:cNvSpPr txBox="1">
            <a:spLocks/>
          </p:cNvSpPr>
          <p:nvPr/>
        </p:nvSpPr>
        <p:spPr>
          <a:xfrm>
            <a:off x="565201" y="1443133"/>
            <a:ext cx="8298580" cy="332600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i="1" dirty="0"/>
              <a:t>If you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like to collaborate and you are willing to collaborate in an informal way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are willing to come out of your comfort zone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need help prototyping something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want to take part in a discussion forum to find practical solutions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have equipment that could be useful for the CERN community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…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Then don’t hesitate to subscribe to the following e-group:</a:t>
            </a:r>
          </a:p>
          <a:p>
            <a:pPr marL="0" indent="0">
              <a:buNone/>
            </a:pPr>
            <a:endParaRPr lang="en-US" sz="1400" dirty="0"/>
          </a:p>
          <a:p>
            <a:pPr marL="0" indent="0" algn="ctr">
              <a:buNone/>
            </a:pPr>
            <a:r>
              <a:rPr lang="en-GB" sz="1600" b="1" i="1" dirty="0"/>
              <a:t>Engineers-at-IdeaSquare@cern.ch</a:t>
            </a:r>
            <a:endParaRPr lang="en-GB" sz="1600" b="1" dirty="0"/>
          </a:p>
          <a:p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1481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893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6289689" cy="500549"/>
          </a:xfrm>
        </p:spPr>
        <p:txBody>
          <a:bodyPr/>
          <a:lstStyle/>
          <a:p>
            <a:r>
              <a:rPr lang="en-GB" dirty="0"/>
              <a:t>The trigger and the idea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BD92A6-B68F-C242-B571-F04D03893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06479"/>
            <a:ext cx="8027992" cy="3163766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trigger: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Scarcity of masks availability in the market and the COVID crisis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idea: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Develop a 3D printed washable mask with replaceable filters that could offer a better protection than a surgical type mask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Find filters that could be easily available in a period of scarcity like the Covid-19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Make all the Information publicly available once we have the test results and the OK from the CERN management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291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6289689" cy="500549"/>
          </a:xfrm>
        </p:spPr>
        <p:txBody>
          <a:bodyPr/>
          <a:lstStyle/>
          <a:p>
            <a:r>
              <a:rPr lang="en-GB" dirty="0"/>
              <a:t>The team</a:t>
            </a:r>
          </a:p>
        </p:txBody>
      </p:sp>
      <p:sp>
        <p:nvSpPr>
          <p:cNvPr id="5" name="Rectangle 4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9B3E54-D5D3-4029-87A1-5F331816E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068" y="1235796"/>
            <a:ext cx="3430008" cy="35986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F9F979-B756-AE7C-B645-4FAC26E6CD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7146" y="1443134"/>
            <a:ext cx="3143950" cy="339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98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6289689" cy="500549"/>
          </a:xfrm>
        </p:spPr>
        <p:txBody>
          <a:bodyPr/>
          <a:lstStyle/>
          <a:p>
            <a:r>
              <a:rPr lang="en-GB" dirty="0"/>
              <a:t>The mask design</a:t>
            </a:r>
          </a:p>
        </p:txBody>
      </p:sp>
      <p:sp>
        <p:nvSpPr>
          <p:cNvPr id="5" name="Rectangle 4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D49BDF-AC8B-CBD3-E0F7-C70D216DC4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44" r="1229"/>
          <a:stretch/>
        </p:blipFill>
        <p:spPr>
          <a:xfrm>
            <a:off x="565201" y="1166341"/>
            <a:ext cx="5328605" cy="381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406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6289689" cy="500549"/>
          </a:xfrm>
        </p:spPr>
        <p:txBody>
          <a:bodyPr/>
          <a:lstStyle/>
          <a:p>
            <a:r>
              <a:rPr lang="en-GB" dirty="0"/>
              <a:t>Design for “Human Interface”</a:t>
            </a:r>
          </a:p>
        </p:txBody>
      </p:sp>
      <p:sp>
        <p:nvSpPr>
          <p:cNvPr id="5" name="Rectangle 4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7C5CB59-A3B8-1A89-16BC-4E10467B769C}"/>
              </a:ext>
            </a:extLst>
          </p:cNvPr>
          <p:cNvGrpSpPr/>
          <p:nvPr/>
        </p:nvGrpSpPr>
        <p:grpSpPr>
          <a:xfrm>
            <a:off x="4383555" y="795671"/>
            <a:ext cx="2597515" cy="3126999"/>
            <a:chOff x="5304430" y="1237536"/>
            <a:chExt cx="3738074" cy="475610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444C408-57D5-DD65-AECE-5DFCE1ED24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84" t="6263"/>
            <a:stretch/>
          </p:blipFill>
          <p:spPr>
            <a:xfrm rot="5400000">
              <a:off x="5312031" y="2263170"/>
              <a:ext cx="3722872" cy="373807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" name="Cloud Callout 8">
              <a:extLst>
                <a:ext uri="{FF2B5EF4-FFF2-40B4-BE49-F238E27FC236}">
                  <a16:creationId xmlns:a16="http://schemas.microsoft.com/office/drawing/2014/main" id="{82EF2E52-B190-2BB0-11F3-6EEFEF9D8B4D}"/>
                </a:ext>
              </a:extLst>
            </p:cNvPr>
            <p:cNvSpPr/>
            <p:nvPr/>
          </p:nvSpPr>
          <p:spPr>
            <a:xfrm>
              <a:off x="7272527" y="1237536"/>
              <a:ext cx="1644765" cy="984202"/>
            </a:xfrm>
            <a:prstGeom prst="cloudCallout">
              <a:avLst>
                <a:gd name="adj1" fmla="val -28212"/>
                <a:gd name="adj2" fmla="val 81314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Too loose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1A3AFFB-2EAD-3F7C-C878-A45C33D4B35F}"/>
                </a:ext>
              </a:extLst>
            </p:cNvPr>
            <p:cNvSpPr/>
            <p:nvPr/>
          </p:nvSpPr>
          <p:spPr>
            <a:xfrm>
              <a:off x="5367932" y="2320084"/>
              <a:ext cx="3674572" cy="359303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extrusionH="133350" prstMaterial="metal">
              <a:bevelT w="330200" h="38100"/>
              <a:bevelB w="2032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AF35DC6-4E23-B570-45DC-4C2106F9F961}"/>
              </a:ext>
            </a:extLst>
          </p:cNvPr>
          <p:cNvGrpSpPr/>
          <p:nvPr/>
        </p:nvGrpSpPr>
        <p:grpSpPr>
          <a:xfrm>
            <a:off x="2482379" y="967406"/>
            <a:ext cx="2347734" cy="2185064"/>
            <a:chOff x="93328" y="3971846"/>
            <a:chExt cx="2819192" cy="286297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54CD7B5-9555-61C3-7DE0-9BA7AF34E4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518" b="2671"/>
            <a:stretch/>
          </p:blipFill>
          <p:spPr>
            <a:xfrm rot="16200000" flipH="1">
              <a:off x="42760" y="4582606"/>
              <a:ext cx="2302784" cy="2201648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4599DAC-6596-8B41-D726-9BD7F85934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948" y="4489800"/>
              <a:ext cx="2340114" cy="230495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extrusionH="133350" prstMaterial="metal">
              <a:bevelT w="330200" h="38100"/>
              <a:bevelB w="2032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Cloud Callout 9">
              <a:extLst>
                <a:ext uri="{FF2B5EF4-FFF2-40B4-BE49-F238E27FC236}">
                  <a16:creationId xmlns:a16="http://schemas.microsoft.com/office/drawing/2014/main" id="{3F60BB5D-5DC4-ED2C-E796-B6625FE99771}"/>
                </a:ext>
              </a:extLst>
            </p:cNvPr>
            <p:cNvSpPr/>
            <p:nvPr/>
          </p:nvSpPr>
          <p:spPr>
            <a:xfrm>
              <a:off x="1267755" y="3971846"/>
              <a:ext cx="1644765" cy="984202"/>
            </a:xfrm>
            <a:prstGeom prst="cloudCallout">
              <a:avLst>
                <a:gd name="adj1" fmla="val -28212"/>
                <a:gd name="adj2" fmla="val 81314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Too small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456DBD2-696E-7512-AAA4-432DD66F5BBB}"/>
              </a:ext>
            </a:extLst>
          </p:cNvPr>
          <p:cNvGrpSpPr/>
          <p:nvPr/>
        </p:nvGrpSpPr>
        <p:grpSpPr>
          <a:xfrm>
            <a:off x="63195" y="1118092"/>
            <a:ext cx="2646461" cy="2185063"/>
            <a:chOff x="3" y="-5"/>
            <a:chExt cx="4051297" cy="259949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424AEC6-86B2-0A14-DFB1-47DF6AE65BA6}"/>
                </a:ext>
              </a:extLst>
            </p:cNvPr>
            <p:cNvGrpSpPr/>
            <p:nvPr/>
          </p:nvGrpSpPr>
          <p:grpSpPr>
            <a:xfrm>
              <a:off x="3" y="-5"/>
              <a:ext cx="2646461" cy="2599491"/>
              <a:chOff x="3" y="-5"/>
              <a:chExt cx="2646461" cy="2599491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A369A715-8F10-A02E-C941-C927505B948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hq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444" b="22346"/>
              <a:stretch/>
            </p:blipFill>
            <p:spPr>
              <a:xfrm rot="16200000">
                <a:off x="23488" y="-23490"/>
                <a:ext cx="2599491" cy="2646461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249A6984-5755-EE50-32AF-054AF587638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0488" y="23178"/>
                <a:ext cx="2545516" cy="254551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 extrusionH="133350" prstMaterial="metal">
                <a:bevelT w="330200" h="38100"/>
                <a:bevelB w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6" name="Cloud Callout 11">
              <a:extLst>
                <a:ext uri="{FF2B5EF4-FFF2-40B4-BE49-F238E27FC236}">
                  <a16:creationId xmlns:a16="http://schemas.microsoft.com/office/drawing/2014/main" id="{ADAA7829-EDE2-2240-481D-ADB24BDAA9F8}"/>
                </a:ext>
              </a:extLst>
            </p:cNvPr>
            <p:cNvSpPr/>
            <p:nvPr/>
          </p:nvSpPr>
          <p:spPr>
            <a:xfrm>
              <a:off x="1839433" y="-3"/>
              <a:ext cx="2211867" cy="1361951"/>
            </a:xfrm>
            <a:prstGeom prst="cloudCallout">
              <a:avLst>
                <a:gd name="adj1" fmla="val -68578"/>
                <a:gd name="adj2" fmla="val 77101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… no space for the nose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AFA273E-7296-1E57-911D-2E15AFF45E2C}"/>
              </a:ext>
            </a:extLst>
          </p:cNvPr>
          <p:cNvGrpSpPr/>
          <p:nvPr/>
        </p:nvGrpSpPr>
        <p:grpSpPr>
          <a:xfrm>
            <a:off x="6765765" y="1731001"/>
            <a:ext cx="2226907" cy="3356356"/>
            <a:chOff x="9092039" y="2837942"/>
            <a:chExt cx="2917506" cy="402005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10F125A-7573-1DD0-C4A8-AA052DC49AEF}"/>
                </a:ext>
              </a:extLst>
            </p:cNvPr>
            <p:cNvGrpSpPr/>
            <p:nvPr/>
          </p:nvGrpSpPr>
          <p:grpSpPr>
            <a:xfrm>
              <a:off x="9092039" y="2837942"/>
              <a:ext cx="2917506" cy="4020058"/>
              <a:chOff x="9092039" y="2837942"/>
              <a:chExt cx="2917506" cy="4020058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68990C38-8D57-DAD8-3D8C-E464E0F6C7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51" r="13924"/>
              <a:stretch/>
            </p:blipFill>
            <p:spPr>
              <a:xfrm>
                <a:off x="9092039" y="4099560"/>
                <a:ext cx="2917506" cy="2758440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23" name="Cloud Callout 8">
                <a:extLst>
                  <a:ext uri="{FF2B5EF4-FFF2-40B4-BE49-F238E27FC236}">
                    <a16:creationId xmlns:a16="http://schemas.microsoft.com/office/drawing/2014/main" id="{3FB736F4-9E11-F312-6D7C-FC7A7892FF03}"/>
                  </a:ext>
                </a:extLst>
              </p:cNvPr>
              <p:cNvSpPr/>
              <p:nvPr/>
            </p:nvSpPr>
            <p:spPr>
              <a:xfrm>
                <a:off x="10261107" y="2837942"/>
                <a:ext cx="1644765" cy="984202"/>
              </a:xfrm>
              <a:prstGeom prst="cloudCallout">
                <a:avLst>
                  <a:gd name="adj1" fmla="val -28212"/>
                  <a:gd name="adj2" fmla="val 81314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Great !</a:t>
                </a:r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B380F24-8118-D30F-4E29-735CA2D4B71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33947" y="4040258"/>
              <a:ext cx="2741076" cy="2699891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extrusionH="133350" prstMaterial="metal">
              <a:bevelT w="330200" h="38100"/>
              <a:bevelB w="2032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2A990D2-599D-8A29-02C7-1C2D1B210CB8}"/>
              </a:ext>
            </a:extLst>
          </p:cNvPr>
          <p:cNvGrpSpPr/>
          <p:nvPr/>
        </p:nvGrpSpPr>
        <p:grpSpPr>
          <a:xfrm>
            <a:off x="1318489" y="2972111"/>
            <a:ext cx="2899173" cy="2069416"/>
            <a:chOff x="2201651" y="1237536"/>
            <a:chExt cx="4992287" cy="3250644"/>
          </a:xfrm>
        </p:grpSpPr>
        <p:sp>
          <p:nvSpPr>
            <p:cNvPr id="26" name="Cloud Callout 7">
              <a:extLst>
                <a:ext uri="{FF2B5EF4-FFF2-40B4-BE49-F238E27FC236}">
                  <a16:creationId xmlns:a16="http://schemas.microsoft.com/office/drawing/2014/main" id="{1D8170F7-90E9-89E4-EEF9-F02F22861859}"/>
                </a:ext>
              </a:extLst>
            </p:cNvPr>
            <p:cNvSpPr/>
            <p:nvPr/>
          </p:nvSpPr>
          <p:spPr>
            <a:xfrm>
              <a:off x="5549173" y="1767167"/>
              <a:ext cx="1644765" cy="984202"/>
            </a:xfrm>
            <a:prstGeom prst="cloudCallout">
              <a:avLst>
                <a:gd name="adj1" fmla="val -50604"/>
                <a:gd name="adj2" fmla="val 70991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Too tight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D8CCE93-883A-BC8E-7DF2-32838636FC36}"/>
                </a:ext>
              </a:extLst>
            </p:cNvPr>
            <p:cNvGrpSpPr/>
            <p:nvPr/>
          </p:nvGrpSpPr>
          <p:grpSpPr>
            <a:xfrm>
              <a:off x="2201651" y="1237536"/>
              <a:ext cx="3348736" cy="3250644"/>
              <a:chOff x="2201651" y="1237536"/>
              <a:chExt cx="3348736" cy="3250644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A665F45-685D-9368-D387-FE0C05A77C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2201651" y="1237536"/>
                <a:ext cx="3348736" cy="3250644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B6287FCD-90A2-D6A6-9C67-2B5D89579287}"/>
                  </a:ext>
                </a:extLst>
              </p:cNvPr>
              <p:cNvSpPr/>
              <p:nvPr/>
            </p:nvSpPr>
            <p:spPr>
              <a:xfrm>
                <a:off x="2294976" y="1274826"/>
                <a:ext cx="3255411" cy="3126232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 extrusionH="133350" prstMaterial="metal">
                <a:bevelT w="330200" h="38100"/>
                <a:bevelB w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0439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3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6289689" cy="500549"/>
          </a:xfrm>
        </p:spPr>
        <p:txBody>
          <a:bodyPr/>
          <a:lstStyle/>
          <a:p>
            <a:r>
              <a:rPr lang="en-GB" dirty="0"/>
              <a:t>Design Steps</a:t>
            </a:r>
          </a:p>
        </p:txBody>
      </p:sp>
      <p:sp>
        <p:nvSpPr>
          <p:cNvPr id="5" name="Rectangle 4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1C0FC6B2-79F4-1CEC-BC5E-8B827F777C3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6" t="5491" r="29537"/>
          <a:stretch/>
        </p:blipFill>
        <p:spPr>
          <a:xfrm>
            <a:off x="322116" y="1069817"/>
            <a:ext cx="1189594" cy="1256614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30" name="Picture 29" descr="A picture containing drawing&#10;&#10;Description automatically generated">
            <a:extLst>
              <a:ext uri="{FF2B5EF4-FFF2-40B4-BE49-F238E27FC236}">
                <a16:creationId xmlns:a16="http://schemas.microsoft.com/office/drawing/2014/main" id="{484A0BBB-5C2D-F374-FB53-AC6CD639212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3" r="28876"/>
          <a:stretch/>
        </p:blipFill>
        <p:spPr>
          <a:xfrm>
            <a:off x="424779" y="883642"/>
            <a:ext cx="2503148" cy="1743139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31" name="Picture 30" descr="A picture containing drawing&#10;&#10;Description automatically generated">
            <a:extLst>
              <a:ext uri="{FF2B5EF4-FFF2-40B4-BE49-F238E27FC236}">
                <a16:creationId xmlns:a16="http://schemas.microsoft.com/office/drawing/2014/main" id="{C8E5E663-E0CF-85F9-38BF-1B385E871BD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0" r="21423"/>
          <a:stretch/>
        </p:blipFill>
        <p:spPr>
          <a:xfrm>
            <a:off x="2789651" y="929717"/>
            <a:ext cx="1987509" cy="1921489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D637F02-E9D1-16EE-925E-3B904033424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49" t="7720" r="23402" b="7720"/>
          <a:stretch/>
        </p:blipFill>
        <p:spPr>
          <a:xfrm>
            <a:off x="4743083" y="1263103"/>
            <a:ext cx="2085289" cy="1989566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33" name="Picture 32" descr="A picture containing drawing&#10;&#10;Description automatically generated">
            <a:extLst>
              <a:ext uri="{FF2B5EF4-FFF2-40B4-BE49-F238E27FC236}">
                <a16:creationId xmlns:a16="http://schemas.microsoft.com/office/drawing/2014/main" id="{92119FE6-4DCF-CE3D-ADE1-5504BDA41BB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49" r="25070" b="8413"/>
          <a:stretch/>
        </p:blipFill>
        <p:spPr>
          <a:xfrm>
            <a:off x="6454165" y="1888890"/>
            <a:ext cx="2192522" cy="2349322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34" name="Picture 33" descr="A picture containing drawing&#10;&#10;Description automatically generated">
            <a:extLst>
              <a:ext uri="{FF2B5EF4-FFF2-40B4-BE49-F238E27FC236}">
                <a16:creationId xmlns:a16="http://schemas.microsoft.com/office/drawing/2014/main" id="{8C658461-3451-415D-C53F-61E00BC6668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02" t="30044" r="25809" b="1"/>
          <a:stretch/>
        </p:blipFill>
        <p:spPr>
          <a:xfrm>
            <a:off x="3166727" y="4072754"/>
            <a:ext cx="1067240" cy="1005840"/>
          </a:xfrm>
          <a:prstGeom prst="ellipse">
            <a:avLst/>
          </a:prstGeom>
          <a:ln w="127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5" name="Picture 34" descr="A picture containing guitar, drawing, light&#10;&#10;Description automatically generated">
            <a:extLst>
              <a:ext uri="{FF2B5EF4-FFF2-40B4-BE49-F238E27FC236}">
                <a16:creationId xmlns:a16="http://schemas.microsoft.com/office/drawing/2014/main" id="{689A119F-128C-2A33-965E-96A937A6149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3" t="11919" r="19815"/>
          <a:stretch/>
        </p:blipFill>
        <p:spPr>
          <a:xfrm>
            <a:off x="665219" y="4084638"/>
            <a:ext cx="1051004" cy="1005840"/>
          </a:xfrm>
          <a:prstGeom prst="ellipse">
            <a:avLst/>
          </a:prstGeom>
          <a:ln w="127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91E7BB68-3840-70CE-D00D-FED8B64C8BEA}"/>
              </a:ext>
            </a:extLst>
          </p:cNvPr>
          <p:cNvSpPr/>
          <p:nvPr/>
        </p:nvSpPr>
        <p:spPr>
          <a:xfrm>
            <a:off x="0" y="2883245"/>
            <a:ext cx="3694304" cy="360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9144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defRPr/>
            </a:pPr>
            <a:r>
              <a:rPr lang="en-US" sz="1600" cap="all" dirty="0"/>
              <a:t>Change anchor point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18F5802-2167-B10A-55D3-899533A7842C}"/>
              </a:ext>
            </a:extLst>
          </p:cNvPr>
          <p:cNvSpPr/>
          <p:nvPr/>
        </p:nvSpPr>
        <p:spPr>
          <a:xfrm>
            <a:off x="9715" y="899867"/>
            <a:ext cx="11029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Starting model</a:t>
            </a:r>
          </a:p>
        </p:txBody>
      </p:sp>
      <p:pic>
        <p:nvPicPr>
          <p:cNvPr id="39" name="Picture 38" descr="A picture containing drawing&#10;&#10;Description automatically generated">
            <a:extLst>
              <a:ext uri="{FF2B5EF4-FFF2-40B4-BE49-F238E27FC236}">
                <a16:creationId xmlns:a16="http://schemas.microsoft.com/office/drawing/2014/main" id="{1973DC79-80EB-FEB0-6CD0-215B0049D1B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0" r="32500"/>
          <a:stretch/>
        </p:blipFill>
        <p:spPr>
          <a:xfrm>
            <a:off x="4338959" y="4084638"/>
            <a:ext cx="1053212" cy="1005840"/>
          </a:xfrm>
          <a:prstGeom prst="ellipse">
            <a:avLst/>
          </a:prstGeom>
          <a:ln w="127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1C0371AF-532F-CE79-9D08-D018B6103321}"/>
              </a:ext>
            </a:extLst>
          </p:cNvPr>
          <p:cNvSpPr/>
          <p:nvPr/>
        </p:nvSpPr>
        <p:spPr>
          <a:xfrm>
            <a:off x="0" y="3275896"/>
            <a:ext cx="4608970" cy="360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9144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defRPr/>
            </a:pPr>
            <a:r>
              <a:rPr lang="en-US" sz="1600" cap="all" dirty="0"/>
              <a:t>Avoid flat plane for easier printing</a:t>
            </a:r>
            <a:endParaRPr lang="en-GB" sz="1600" cap="all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F11EE7D-E721-32F6-58B0-03B2A5697CDA}"/>
              </a:ext>
            </a:extLst>
          </p:cNvPr>
          <p:cNvSpPr/>
          <p:nvPr/>
        </p:nvSpPr>
        <p:spPr>
          <a:xfrm>
            <a:off x="0" y="3661124"/>
            <a:ext cx="5207065" cy="360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9144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defRPr/>
            </a:pPr>
            <a:r>
              <a:rPr lang="en-US" sz="1600" cap="all" dirty="0"/>
              <a:t>Shape anchor points for  EASIER printing</a:t>
            </a:r>
            <a:endParaRPr lang="en-GB" sz="1600" cap="all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5716BAD-ADDB-D8BD-74D8-74543AD1CE6F}"/>
              </a:ext>
            </a:extLst>
          </p:cNvPr>
          <p:cNvSpPr txBox="1"/>
          <p:nvPr/>
        </p:nvSpPr>
        <p:spPr>
          <a:xfrm>
            <a:off x="6238292" y="1416601"/>
            <a:ext cx="1591262" cy="494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defTabSz="91440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cap="all" dirty="0">
                <a:latin typeface="+mj-lt"/>
                <a:ea typeface="+mj-ea"/>
                <a:cs typeface="+mj-cs"/>
              </a:rPr>
              <a:t>SMALL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C5B117B-62DF-AA99-7F58-3D54C6329A44}"/>
              </a:ext>
            </a:extLst>
          </p:cNvPr>
          <p:cNvSpPr txBox="1"/>
          <p:nvPr/>
        </p:nvSpPr>
        <p:spPr>
          <a:xfrm>
            <a:off x="7743447" y="1888010"/>
            <a:ext cx="1746546" cy="49475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28600" indent="-228600" defTabSz="91440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GB" sz="2400" b="0" cap="all" dirty="0">
                <a:effectLst/>
                <a:latin typeface="+mj-lt"/>
                <a:ea typeface="+mj-ea"/>
                <a:cs typeface="+mj-cs"/>
              </a:rPr>
              <a:t>LARGE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A12B1AA-8C3D-B5C3-6DBF-E96D7E336BC1}"/>
              </a:ext>
            </a:extLst>
          </p:cNvPr>
          <p:cNvCxnSpPr>
            <a:cxnSpLocks/>
          </p:cNvCxnSpPr>
          <p:nvPr/>
        </p:nvCxnSpPr>
        <p:spPr>
          <a:xfrm flipV="1">
            <a:off x="634181" y="2418735"/>
            <a:ext cx="733293" cy="369375"/>
          </a:xfrm>
          <a:prstGeom prst="straightConnector1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  <a:headEnd type="none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CAE7CB1-6FD6-C092-E21B-9B90C5F4FB09}"/>
              </a:ext>
            </a:extLst>
          </p:cNvPr>
          <p:cNvCxnSpPr>
            <a:cxnSpLocks/>
          </p:cNvCxnSpPr>
          <p:nvPr/>
        </p:nvCxnSpPr>
        <p:spPr>
          <a:xfrm flipV="1">
            <a:off x="2702155" y="2452785"/>
            <a:ext cx="926236" cy="823111"/>
          </a:xfrm>
          <a:prstGeom prst="straightConnector1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  <a:headEnd type="none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AE42BA3-D023-0955-8D0F-A04D87133BD1}"/>
              </a:ext>
            </a:extLst>
          </p:cNvPr>
          <p:cNvCxnSpPr>
            <a:cxnSpLocks/>
          </p:cNvCxnSpPr>
          <p:nvPr/>
        </p:nvCxnSpPr>
        <p:spPr>
          <a:xfrm flipV="1">
            <a:off x="4442868" y="2812359"/>
            <a:ext cx="608455" cy="848765"/>
          </a:xfrm>
          <a:prstGeom prst="straightConnector1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  <a:headEnd type="none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A7EAC94-7308-5332-6AEB-605AFCE81D2A}"/>
              </a:ext>
            </a:extLst>
          </p:cNvPr>
          <p:cNvSpPr txBox="1"/>
          <p:nvPr/>
        </p:nvSpPr>
        <p:spPr>
          <a:xfrm>
            <a:off x="0" y="4730439"/>
            <a:ext cx="1399592" cy="394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91440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tabLst/>
              <a:defRPr/>
            </a:pPr>
            <a:r>
              <a:rPr lang="en-US" cap="all" dirty="0"/>
              <a:t>flap</a:t>
            </a:r>
            <a:endParaRPr lang="en-GB" cap="all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FD9D1D0-9C5D-18BF-E891-704B9BB9F5FC}"/>
              </a:ext>
            </a:extLst>
          </p:cNvPr>
          <p:cNvSpPr txBox="1"/>
          <p:nvPr/>
        </p:nvSpPr>
        <p:spPr>
          <a:xfrm>
            <a:off x="2063796" y="4771097"/>
            <a:ext cx="1399592" cy="394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914400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tabLst/>
              <a:defRPr/>
            </a:pPr>
            <a:r>
              <a:rPr lang="en-US" cap="all" dirty="0"/>
              <a:t>chamfer</a:t>
            </a:r>
            <a:endParaRPr lang="en-GB" cap="all" dirty="0"/>
          </a:p>
        </p:txBody>
      </p:sp>
    </p:spTree>
    <p:extLst>
      <p:ext uri="{BB962C8B-B14F-4D97-AF65-F5344CB8AC3E}">
        <p14:creationId xmlns:p14="http://schemas.microsoft.com/office/powerpoint/2010/main" val="3408138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2" name="Picture 1" descr="A picture containing drawing&#10;&#10;Description automatically generated">
            <a:extLst>
              <a:ext uri="{FF2B5EF4-FFF2-40B4-BE49-F238E27FC236}">
                <a16:creationId xmlns:a16="http://schemas.microsoft.com/office/drawing/2014/main" id="{90730BCF-0037-B8BF-6586-DC4BE47157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39"/>
          <a:stretch/>
        </p:blipFill>
        <p:spPr>
          <a:xfrm>
            <a:off x="372352" y="1127629"/>
            <a:ext cx="4112705" cy="3212228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softEdge rad="0"/>
          </a:effectLst>
        </p:spPr>
      </p:pic>
      <p:pic>
        <p:nvPicPr>
          <p:cNvPr id="4" name="Picture 3" descr="A picture containing computer&#10;&#10;Description automatically generated">
            <a:extLst>
              <a:ext uri="{FF2B5EF4-FFF2-40B4-BE49-F238E27FC236}">
                <a16:creationId xmlns:a16="http://schemas.microsoft.com/office/drawing/2014/main" id="{A3A19628-6597-8133-7DFF-F9BA194B63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74" t="19164" r="28290" b="5240"/>
          <a:stretch/>
        </p:blipFill>
        <p:spPr>
          <a:xfrm>
            <a:off x="227308" y="2199240"/>
            <a:ext cx="419591" cy="40566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86B676D-4F18-F00B-CEDE-2582ACDECEB5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3445449" y="2100136"/>
            <a:ext cx="338345" cy="501198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8437654-AB98-BEE6-26E7-9B0636B6F640}"/>
              </a:ext>
            </a:extLst>
          </p:cNvPr>
          <p:cNvCxnSpPr>
            <a:cxnSpLocks/>
            <a:stCxn id="10" idx="3"/>
          </p:cNvCxnSpPr>
          <p:nvPr/>
        </p:nvCxnSpPr>
        <p:spPr>
          <a:xfrm flipH="1">
            <a:off x="4114943" y="2340344"/>
            <a:ext cx="730191" cy="41515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4A0E392E-A1D1-3735-974F-12EF37C4A4C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65" t="18028" r="25700" b="19819"/>
          <a:stretch/>
        </p:blipFill>
        <p:spPr>
          <a:xfrm>
            <a:off x="4485057" y="2743664"/>
            <a:ext cx="1531888" cy="1423719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3ACE93C-B646-9EFC-1331-C8F063B3E945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5371667" y="2292860"/>
            <a:ext cx="1400162" cy="81680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8B1F2C51-5425-FCC7-17C9-89F1FF321A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2209" y="1286172"/>
            <a:ext cx="1385658" cy="1235039"/>
          </a:xfrm>
          <a:prstGeom prst="ellipse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58515E-3370-AAD1-F814-3158D1FA18F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898" t="14469" r="12796" b="14483"/>
          <a:stretch/>
        </p:blipFill>
        <p:spPr>
          <a:xfrm>
            <a:off x="3225162" y="1206658"/>
            <a:ext cx="1117264" cy="89347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2" name="Picture 2" descr="Buy Health Plus Medi Systems Safe And Secure And Easy To Fit HME ...">
            <a:extLst>
              <a:ext uri="{FF2B5EF4-FFF2-40B4-BE49-F238E27FC236}">
                <a16:creationId xmlns:a16="http://schemas.microsoft.com/office/drawing/2014/main" id="{CE510C37-3CC9-935C-FEC3-10B2F2805A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9657" r="89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4732">
            <a:off x="6730717" y="1866482"/>
            <a:ext cx="1309457" cy="130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4261283-6136-2959-875C-60F025E54F57}"/>
              </a:ext>
            </a:extLst>
          </p:cNvPr>
          <p:cNvSpPr/>
          <p:nvPr/>
        </p:nvSpPr>
        <p:spPr>
          <a:xfrm>
            <a:off x="304296" y="4170248"/>
            <a:ext cx="8249769" cy="656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9144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defRPr/>
            </a:pPr>
            <a:r>
              <a:rPr lang="en-US" sz="1600" cap="all" dirty="0"/>
              <a:t>WE DESIGNed SEVERAL INTERCHANGEABLE SUPPORTS So as TO HAVE THE FLEXIBILITY TO USE DIFFERENT FILTERS</a:t>
            </a:r>
            <a:endParaRPr lang="en-GB" sz="1600" cap="all" dirty="0"/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9C0B5C56-30DF-0769-0845-EF21210EBE8E}"/>
              </a:ext>
            </a:extLst>
          </p:cNvPr>
          <p:cNvSpPr txBox="1">
            <a:spLocks/>
          </p:cNvSpPr>
          <p:nvPr/>
        </p:nvSpPr>
        <p:spPr>
          <a:xfrm>
            <a:off x="565201" y="617543"/>
            <a:ext cx="6289689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Design for filters</a:t>
            </a:r>
          </a:p>
        </p:txBody>
      </p:sp>
    </p:spTree>
    <p:extLst>
      <p:ext uri="{BB962C8B-B14F-4D97-AF65-F5344CB8AC3E}">
        <p14:creationId xmlns:p14="http://schemas.microsoft.com/office/powerpoint/2010/main" val="2282531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21" name="Título 1">
            <a:extLst>
              <a:ext uri="{FF2B5EF4-FFF2-40B4-BE49-F238E27FC236}">
                <a16:creationId xmlns:a16="http://schemas.microsoft.com/office/drawing/2014/main" id="{9C0B5C56-30DF-0769-0845-EF21210EBE8E}"/>
              </a:ext>
            </a:extLst>
          </p:cNvPr>
          <p:cNvSpPr txBox="1">
            <a:spLocks/>
          </p:cNvSpPr>
          <p:nvPr/>
        </p:nvSpPr>
        <p:spPr>
          <a:xfrm>
            <a:off x="565201" y="617543"/>
            <a:ext cx="6289689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Design a mould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387A2A-7ABD-2E47-8D79-8B0E0B6EB6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47" t="2127" r="5349" b="4706"/>
          <a:stretch/>
        </p:blipFill>
        <p:spPr>
          <a:xfrm rot="20785423">
            <a:off x="5478862" y="1735902"/>
            <a:ext cx="2752055" cy="216453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AAEE90C-2C96-E49F-5944-C0DD4CF0ECF0}"/>
              </a:ext>
            </a:extLst>
          </p:cNvPr>
          <p:cNvSpPr/>
          <p:nvPr/>
        </p:nvSpPr>
        <p:spPr>
          <a:xfrm>
            <a:off x="3008671" y="3981192"/>
            <a:ext cx="6017140" cy="951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9144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defRPr/>
            </a:pPr>
            <a:r>
              <a:rPr lang="en-US" sz="1600" cap="all" dirty="0"/>
              <a:t>WE DECIDED TO DESIGN A MOULD in order TO PRINT THE MOULD INSTeaD OF THE MASK, AND produce SEVERAL MASKs BY manual INJECTING SILICON </a:t>
            </a:r>
            <a:endParaRPr lang="en-GB" sz="1600" cap="all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80A9E34-F449-4D7A-42A2-1E79DE96EE8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2" t="12822" r="9770" b="14744"/>
          <a:stretch/>
        </p:blipFill>
        <p:spPr>
          <a:xfrm rot="15471991">
            <a:off x="271473" y="2151711"/>
            <a:ext cx="3873290" cy="186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166103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601</TotalTime>
  <Words>830</Words>
  <Application>Microsoft Office PowerPoint</Application>
  <PresentationFormat>On-screen Show (16:9)</PresentationFormat>
  <Paragraphs>108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Helvetica</vt:lpstr>
      <vt:lpstr>Helvetica 75</vt:lpstr>
      <vt:lpstr>Opcion Foto</vt:lpstr>
      <vt:lpstr>IdeaSquare Open Doors</vt:lpstr>
      <vt:lpstr>Piching Prototype Challenges from the CERN Community</vt:lpstr>
      <vt:lpstr>The trigger and the idea</vt:lpstr>
      <vt:lpstr>The team</vt:lpstr>
      <vt:lpstr>The mask design</vt:lpstr>
      <vt:lpstr>Design for “Human Interface”</vt:lpstr>
      <vt:lpstr>Design Steps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trigger and the ideas</vt:lpstr>
      <vt:lpstr>The existing handles</vt:lpstr>
      <vt:lpstr>The schematics from the on-site visit</vt:lpstr>
      <vt:lpstr>The result of different iteractions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Fernando Baltasar Dos Santos Pedrosa</cp:lastModifiedBy>
  <cp:revision>16</cp:revision>
  <dcterms:created xsi:type="dcterms:W3CDTF">2022-01-18T18:56:13Z</dcterms:created>
  <dcterms:modified xsi:type="dcterms:W3CDTF">2023-02-14T20:44:01Z</dcterms:modified>
  <cp:category/>
</cp:coreProperties>
</file>