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64" r:id="rId4"/>
    <p:sldId id="266" r:id="rId5"/>
    <p:sldId id="294" r:id="rId6"/>
    <p:sldId id="281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3" r:id="rId16"/>
    <p:sldId id="265" r:id="rId17"/>
    <p:sldId id="292" r:id="rId18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32"/>
    <a:srgbClr val="F64E14"/>
    <a:srgbClr val="87B918"/>
    <a:srgbClr val="00879A"/>
    <a:srgbClr val="F59600"/>
    <a:srgbClr val="6E378C"/>
    <a:srgbClr val="87B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954"/>
    <p:restoredTop sz="86383"/>
  </p:normalViewPr>
  <p:slideViewPr>
    <p:cSldViewPr snapToGrid="0" snapToObjects="1">
      <p:cViewPr varScale="1">
        <p:scale>
          <a:sx n="118" d="100"/>
          <a:sy n="118" d="100"/>
        </p:scale>
        <p:origin x="208" y="5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15/02/2023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15/02/2023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1732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GIVE EVERYONE A POST-IT/SHEET OF PAPER AND PEN</a:t>
            </a:r>
          </a:p>
          <a:p>
            <a:r>
              <a:rPr lang="en-CH" dirty="0"/>
              <a:t>5 MIN</a:t>
            </a:r>
          </a:p>
          <a:p>
            <a:endParaRPr lang="en-CH" dirty="0"/>
          </a:p>
          <a:p>
            <a:r>
              <a:rPr lang="en-CH" dirty="0"/>
              <a:t>I asked you to bring your own ideas, but before we get into the ideas.</a:t>
            </a:r>
          </a:p>
          <a:p>
            <a:endParaRPr lang="en-CH" dirty="0"/>
          </a:p>
          <a:p>
            <a:r>
              <a:rPr lang="en-CH" dirty="0"/>
              <a:t>One sentence per point</a:t>
            </a:r>
          </a:p>
          <a:p>
            <a:endParaRPr lang="en-CH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Contextualize the problem. What do we already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Describe the exact issue your research will address. What do we still need to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Show the relevance of the problem. Why do we need to know more about this?</a:t>
            </a:r>
          </a:p>
          <a:p>
            <a:endParaRPr lang="en-CH" dirty="0"/>
          </a:p>
          <a:p>
            <a:r>
              <a:rPr lang="en-CH" dirty="0"/>
              <a:t>Draw your own idea, </a:t>
            </a:r>
          </a:p>
          <a:p>
            <a:r>
              <a:rPr lang="en-CH" dirty="0"/>
              <a:t>draw your partners idea</a:t>
            </a:r>
          </a:p>
          <a:p>
            <a:endParaRPr lang="en-CH" dirty="0"/>
          </a:p>
          <a:p>
            <a:r>
              <a:rPr lang="en-CH" dirty="0"/>
              <a:t>1 min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0370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GIVE EVERYONE A POST-IT/SHEET OF PAPER AND PEN</a:t>
            </a:r>
          </a:p>
          <a:p>
            <a:r>
              <a:rPr lang="en-CH" dirty="0"/>
              <a:t>5 MIN</a:t>
            </a:r>
          </a:p>
          <a:p>
            <a:endParaRPr lang="en-CH" dirty="0"/>
          </a:p>
          <a:p>
            <a:r>
              <a:rPr lang="en-CH" dirty="0"/>
              <a:t>I asked you to bring your own ideas, but before we get into the ideas.</a:t>
            </a:r>
          </a:p>
          <a:p>
            <a:endParaRPr lang="en-CH" dirty="0"/>
          </a:p>
          <a:p>
            <a:r>
              <a:rPr lang="en-CH" dirty="0"/>
              <a:t>One sentence per point</a:t>
            </a:r>
          </a:p>
          <a:p>
            <a:endParaRPr lang="en-CH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Contextualize the problem. What do we already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Describe the exact issue your research will address. What do we still need to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Show the relevance of the problem. Why do we need to know more about this?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2725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GIVE EVERYONE A POST-IT/SHEET OF PAPER AND PEN</a:t>
            </a:r>
          </a:p>
          <a:p>
            <a:r>
              <a:rPr lang="en-CH" dirty="0"/>
              <a:t>5 MIN</a:t>
            </a:r>
          </a:p>
          <a:p>
            <a:endParaRPr lang="en-CH" dirty="0"/>
          </a:p>
          <a:p>
            <a:r>
              <a:rPr lang="en-CH" dirty="0"/>
              <a:t>I asked you to bring your own ideas, but before we get into the ideas.</a:t>
            </a:r>
          </a:p>
          <a:p>
            <a:endParaRPr lang="en-CH" dirty="0"/>
          </a:p>
          <a:p>
            <a:r>
              <a:rPr lang="en-CH" dirty="0"/>
              <a:t>One sentence per point</a:t>
            </a:r>
          </a:p>
          <a:p>
            <a:endParaRPr lang="en-CH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Contextualize the problem. What do we already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Describe the exact issue your research will address. What do we still need to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Show the relevance of the problem. Why do we need to know more about this?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432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GIVE EVERYONE A POST-IT/SHEET OF PAPER AND PEN</a:t>
            </a:r>
          </a:p>
          <a:p>
            <a:r>
              <a:rPr lang="en-CH" dirty="0"/>
              <a:t>5 MIN</a:t>
            </a:r>
          </a:p>
          <a:p>
            <a:endParaRPr lang="en-CH" dirty="0"/>
          </a:p>
          <a:p>
            <a:r>
              <a:rPr lang="en-CH" dirty="0"/>
              <a:t>I asked you to bring your own ideas, but before we get into the ideas.</a:t>
            </a:r>
          </a:p>
          <a:p>
            <a:endParaRPr lang="en-CH" dirty="0"/>
          </a:p>
          <a:p>
            <a:r>
              <a:rPr lang="en-CH" dirty="0"/>
              <a:t>One sentence per point</a:t>
            </a:r>
          </a:p>
          <a:p>
            <a:endParaRPr lang="en-CH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Contextualize the problem. What do we already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Describe the exact issue your research will address. What do we still need to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Show the relevance of the problem. Why do we need to know more about this?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0274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GIVE EVERYONE A POST-IT/SHEET OF PAPER AND PEN</a:t>
            </a:r>
          </a:p>
          <a:p>
            <a:r>
              <a:rPr lang="en-CH" dirty="0"/>
              <a:t>5 MIN</a:t>
            </a:r>
          </a:p>
          <a:p>
            <a:endParaRPr lang="en-CH" dirty="0"/>
          </a:p>
          <a:p>
            <a:r>
              <a:rPr lang="en-CH" dirty="0"/>
              <a:t>I asked you to bring your own ideas, but before we get into the ideas.</a:t>
            </a:r>
          </a:p>
          <a:p>
            <a:endParaRPr lang="en-CH" dirty="0"/>
          </a:p>
          <a:p>
            <a:r>
              <a:rPr lang="en-CH" dirty="0"/>
              <a:t>One sentence per point</a:t>
            </a:r>
          </a:p>
          <a:p>
            <a:endParaRPr lang="en-CH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Contextualize the problem. What do we already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Describe the exact issue your research will address. What do we still need to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Show the relevance of the problem. Why do we need to know more about this?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5045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GIVE EVERYONE A POST-IT/SHEET OF PAPER AND PEN</a:t>
            </a:r>
          </a:p>
          <a:p>
            <a:r>
              <a:rPr lang="en-CH" dirty="0"/>
              <a:t>5 MIN</a:t>
            </a:r>
          </a:p>
          <a:p>
            <a:endParaRPr lang="en-CH" dirty="0"/>
          </a:p>
          <a:p>
            <a:r>
              <a:rPr lang="en-CH" dirty="0"/>
              <a:t>I asked you to bring your own ideas, but before we get into the ideas.</a:t>
            </a:r>
          </a:p>
          <a:p>
            <a:endParaRPr lang="en-CH" dirty="0"/>
          </a:p>
          <a:p>
            <a:r>
              <a:rPr lang="en-CH" dirty="0"/>
              <a:t>One sentence per point</a:t>
            </a:r>
          </a:p>
          <a:p>
            <a:endParaRPr lang="en-CH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Contextualize the problem. What do we already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Describe the exact issue your research will address. What do we still need to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Show the relevance of the problem. Why do we need to know more about this?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1121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7936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I asked you to bring your own ideas, but before we get into the ideas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122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810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We asked you to bring your own ideas, it could be work related or related to your personal life. </a:t>
            </a:r>
          </a:p>
          <a:p>
            <a:r>
              <a:rPr lang="en-CH" dirty="0"/>
              <a:t>SPLIT INTO TEAMS</a:t>
            </a:r>
          </a:p>
          <a:p>
            <a:r>
              <a:rPr lang="en-CH" dirty="0"/>
              <a:t>But before we get into your ideas – I want to focus on the problem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630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We are going to go back one step.</a:t>
            </a:r>
          </a:p>
          <a:p>
            <a:r>
              <a:rPr lang="en-CH" dirty="0"/>
              <a:t>For your partner and yourself to understand the problem better, we are going to make a problem description.</a:t>
            </a:r>
          </a:p>
          <a:p>
            <a:r>
              <a:rPr lang="en-CH" dirty="0"/>
              <a:t>A problem description is: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79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You don’t have any problems?</a:t>
            </a:r>
          </a:p>
          <a:p>
            <a:r>
              <a:rPr lang="en-CH" dirty="0"/>
              <a:t>Challenges. </a:t>
            </a:r>
            <a:r>
              <a:rPr lang="en-GB" dirty="0"/>
              <a:t>S</a:t>
            </a:r>
            <a:r>
              <a:rPr lang="en-CH" dirty="0"/>
              <a:t>omething we can tackle.</a:t>
            </a:r>
          </a:p>
          <a:p>
            <a:r>
              <a:rPr lang="en-CH" dirty="0"/>
              <a:t>I don’t believe that.</a:t>
            </a:r>
          </a:p>
          <a:p>
            <a:r>
              <a:rPr lang="en-CH" dirty="0"/>
              <a:t>Because we are all eating lunch in the same Restaurant.</a:t>
            </a:r>
          </a:p>
          <a:p>
            <a:r>
              <a:rPr lang="en-CH" dirty="0"/>
              <a:t>So I am going to give you the challenge of finding something about R1 (or R2 or R3, depending on where you eat normally) that you would like to change. 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6983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GIVE EVERYONE A POST-IT/SHEET OF PAPER AND PEN</a:t>
            </a:r>
          </a:p>
          <a:p>
            <a:r>
              <a:rPr lang="en-CH" dirty="0"/>
              <a:t>5 MIN</a:t>
            </a:r>
          </a:p>
          <a:p>
            <a:endParaRPr lang="en-CH" dirty="0"/>
          </a:p>
          <a:p>
            <a:r>
              <a:rPr lang="en-CH" dirty="0"/>
              <a:t>I asked you to bring your own ideas, but before we get into the ideas.</a:t>
            </a:r>
          </a:p>
          <a:p>
            <a:endParaRPr lang="en-CH" dirty="0"/>
          </a:p>
          <a:p>
            <a:r>
              <a:rPr lang="en-CH" dirty="0"/>
              <a:t>One sentence per point</a:t>
            </a:r>
          </a:p>
          <a:p>
            <a:endParaRPr lang="en-CH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Contextualize the problem. What do we already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Describe the exact issue your research will address. What do we still need to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Show the relevance of the problem. Why do we need to know more about this?</a:t>
            </a:r>
          </a:p>
          <a:p>
            <a:endParaRPr lang="en-CH" dirty="0"/>
          </a:p>
          <a:p>
            <a:r>
              <a:rPr lang="en-CH" dirty="0"/>
              <a:t>Too much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978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GIVE EVERYONE A POST-IT/SHEET OF PAPER AND PEN</a:t>
            </a:r>
          </a:p>
          <a:p>
            <a:r>
              <a:rPr lang="en-CH" dirty="0"/>
              <a:t>5 MIN</a:t>
            </a:r>
          </a:p>
          <a:p>
            <a:endParaRPr lang="en-CH" dirty="0"/>
          </a:p>
          <a:p>
            <a:r>
              <a:rPr lang="en-CH" dirty="0"/>
              <a:t>I asked you to bring your own ideas, but before we get into the ideas.</a:t>
            </a:r>
          </a:p>
          <a:p>
            <a:endParaRPr lang="en-CH" dirty="0"/>
          </a:p>
          <a:p>
            <a:r>
              <a:rPr lang="en-CH" dirty="0"/>
              <a:t>One sentence per point</a:t>
            </a:r>
          </a:p>
          <a:p>
            <a:endParaRPr lang="en-CH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Contextualize the problem. What do we already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Describe the exact issue your research will address. What do we still need to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Show the relevance of the problem. Why do we need to know more about this?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5227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GIVE EVERYONE A POST-IT/SHEET OF PAPER AND PEN</a:t>
            </a:r>
          </a:p>
          <a:p>
            <a:r>
              <a:rPr lang="en-CH" dirty="0"/>
              <a:t>5 MIN</a:t>
            </a:r>
          </a:p>
          <a:p>
            <a:endParaRPr lang="en-CH" dirty="0"/>
          </a:p>
          <a:p>
            <a:r>
              <a:rPr lang="en-CH" dirty="0"/>
              <a:t>I asked you to bring your own ideas, but before we get into the ideas.</a:t>
            </a:r>
          </a:p>
          <a:p>
            <a:endParaRPr lang="en-CH" dirty="0"/>
          </a:p>
          <a:p>
            <a:r>
              <a:rPr lang="en-CH" dirty="0"/>
              <a:t>One sentence per point</a:t>
            </a:r>
          </a:p>
          <a:p>
            <a:endParaRPr lang="en-CH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Contextualize the problem. What do we already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Describe the exact issue your research will address. What do we still need to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Show the relevance of the problem. Why do we need to know more about this?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55771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GIVE EVERYONE A POST-IT/SHEET OF PAPER AND PEN</a:t>
            </a:r>
          </a:p>
          <a:p>
            <a:r>
              <a:rPr lang="en-CH" dirty="0"/>
              <a:t>5 MIN</a:t>
            </a:r>
          </a:p>
          <a:p>
            <a:endParaRPr lang="en-CH" dirty="0"/>
          </a:p>
          <a:p>
            <a:r>
              <a:rPr lang="en-CH" dirty="0"/>
              <a:t>I asked you to bring your own ideas, but before we get into the ideas.</a:t>
            </a:r>
          </a:p>
          <a:p>
            <a:endParaRPr lang="en-CH" dirty="0"/>
          </a:p>
          <a:p>
            <a:r>
              <a:rPr lang="en-CH" dirty="0"/>
              <a:t>One sentence per point</a:t>
            </a:r>
          </a:p>
          <a:p>
            <a:endParaRPr lang="en-CH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Contextualize the problem. What do we already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Describe the exact issue your research will address. What do we still need to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Show the relevance of the problem. Why do we need to know more about this?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5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963" y="941322"/>
            <a:ext cx="3666200" cy="1630428"/>
          </a:xfrm>
        </p:spPr>
        <p:txBody>
          <a:bodyPr>
            <a:normAutofit/>
          </a:bodyPr>
          <a:lstStyle/>
          <a:p>
            <a:r>
              <a:rPr lang="en-GB" dirty="0"/>
              <a:t>Introduction to rapid prototyping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r>
              <a:rPr lang="en-GB" dirty="0"/>
              <a:t>Open Doors Event 15.02.23</a:t>
            </a:r>
          </a:p>
          <a:p>
            <a:r>
              <a:rPr lang="en-GB" dirty="0"/>
              <a:t>Dina Zimmermann and Ole Anton Werner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CA89D5-110F-C6B8-E615-7F8065746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738" y="263470"/>
            <a:ext cx="8276094" cy="46417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7E19B2-40B0-BF69-C32D-A2DD551D83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" r="1696" b="3075"/>
          <a:stretch/>
        </p:blipFill>
        <p:spPr>
          <a:xfrm>
            <a:off x="564778" y="413293"/>
            <a:ext cx="897855" cy="13803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986BEC1-5DBB-A24F-4D8A-35EBF1BDBB6F}"/>
              </a:ext>
            </a:extLst>
          </p:cNvPr>
          <p:cNvSpPr txBox="1">
            <a:spLocks/>
          </p:cNvSpPr>
          <p:nvPr/>
        </p:nvSpPr>
        <p:spPr>
          <a:xfrm>
            <a:off x="657517" y="805995"/>
            <a:ext cx="3883189" cy="524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Draw your idea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3A46A3-1748-A806-F8C7-5ADEE7A3876F}"/>
              </a:ext>
            </a:extLst>
          </p:cNvPr>
          <p:cNvSpPr txBox="1"/>
          <p:nvPr/>
        </p:nvSpPr>
        <p:spPr>
          <a:xfrm>
            <a:off x="655399" y="1710620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AF7A95-B34C-7059-F99E-4CB29E7A1867}"/>
              </a:ext>
            </a:extLst>
          </p:cNvPr>
          <p:cNvSpPr/>
          <p:nvPr/>
        </p:nvSpPr>
        <p:spPr>
          <a:xfrm>
            <a:off x="5768532" y="1465757"/>
            <a:ext cx="2371240" cy="2402236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DF6CF4-0B1C-2940-4CC3-27BFF692B041}"/>
              </a:ext>
            </a:extLst>
          </p:cNvPr>
          <p:cNvSpPr txBox="1"/>
          <p:nvPr/>
        </p:nvSpPr>
        <p:spPr>
          <a:xfrm>
            <a:off x="910183" y="1697927"/>
            <a:ext cx="4217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Draw your idea on a sheet of paper</a:t>
            </a:r>
          </a:p>
          <a:p>
            <a:endParaRPr lang="en-CH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B4B8CE8-FB20-D966-0AB7-27DD9927927E}"/>
              </a:ext>
            </a:extLst>
          </p:cNvPr>
          <p:cNvSpPr txBox="1"/>
          <p:nvPr/>
        </p:nvSpPr>
        <p:spPr>
          <a:xfrm>
            <a:off x="655399" y="1221968"/>
            <a:ext cx="25074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exercise is in silence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3A65D2C-48D8-6EFC-3D15-83E3F84D1301}"/>
              </a:ext>
            </a:extLst>
          </p:cNvPr>
          <p:cNvSpPr/>
          <p:nvPr/>
        </p:nvSpPr>
        <p:spPr>
          <a:xfrm>
            <a:off x="5799123" y="1504621"/>
            <a:ext cx="2300077" cy="232450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8C6EB7-FDDB-653D-0EDB-29F78649268F}"/>
              </a:ext>
            </a:extLst>
          </p:cNvPr>
          <p:cNvSpPr txBox="1"/>
          <p:nvPr/>
        </p:nvSpPr>
        <p:spPr>
          <a:xfrm>
            <a:off x="6174369" y="3971229"/>
            <a:ext cx="1559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2 minutes</a:t>
            </a:r>
          </a:p>
        </p:txBody>
      </p:sp>
      <p:pic>
        <p:nvPicPr>
          <p:cNvPr id="18" name="Graphic 17" descr="Alarm Ringing with solid fill">
            <a:extLst>
              <a:ext uri="{FF2B5EF4-FFF2-40B4-BE49-F238E27FC236}">
                <a16:creationId xmlns:a16="http://schemas.microsoft.com/office/drawing/2014/main" id="{5EA69423-4125-D2A9-9AB5-DACDE445EB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23309" y="1831386"/>
            <a:ext cx="1207834" cy="12078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04BD902-3D5E-E1F1-6C48-03261F0BD928}"/>
              </a:ext>
            </a:extLst>
          </p:cNvPr>
          <p:cNvSpPr txBox="1"/>
          <p:nvPr/>
        </p:nvSpPr>
        <p:spPr>
          <a:xfrm>
            <a:off x="6105394" y="2973224"/>
            <a:ext cx="1914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Time’s up!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8F8CD8-9C76-E1A6-C9E2-3E042A57F8D1}"/>
              </a:ext>
            </a:extLst>
          </p:cNvPr>
          <p:cNvSpPr/>
          <p:nvPr/>
        </p:nvSpPr>
        <p:spPr>
          <a:xfrm>
            <a:off x="5760667" y="1465757"/>
            <a:ext cx="2376987" cy="2402236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513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2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5" grpId="0" animBg="1"/>
      <p:bldP spid="21" grpId="0"/>
      <p:bldP spid="25" grpId="0"/>
      <p:bldP spid="26" grpId="0" animBg="1"/>
      <p:bldP spid="27" grpId="0"/>
      <p:bldP spid="19" grpId="0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&#10;&#10;Description automatically generated">
            <a:extLst>
              <a:ext uri="{FF2B5EF4-FFF2-40B4-BE49-F238E27FC236}">
                <a16:creationId xmlns:a16="http://schemas.microsoft.com/office/drawing/2014/main" id="{95C08AC4-66CB-3668-0FA2-F792EC9858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50" y="260893"/>
            <a:ext cx="8255082" cy="46417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7E19B2-40B0-BF69-C32D-A2DD551D83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" r="1696" b="3075"/>
          <a:stretch/>
        </p:blipFill>
        <p:spPr>
          <a:xfrm>
            <a:off x="564778" y="413293"/>
            <a:ext cx="897855" cy="13803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986BEC1-5DBB-A24F-4D8A-35EBF1BDBB6F}"/>
              </a:ext>
            </a:extLst>
          </p:cNvPr>
          <p:cNvSpPr txBox="1">
            <a:spLocks/>
          </p:cNvSpPr>
          <p:nvPr/>
        </p:nvSpPr>
        <p:spPr>
          <a:xfrm>
            <a:off x="657517" y="805995"/>
            <a:ext cx="3883189" cy="524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>
                <a:solidFill>
                  <a:schemeClr val="bg1"/>
                </a:solidFill>
              </a:rPr>
              <a:t>Explain the solution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3A46A3-1748-A806-F8C7-5ADEE7A3876F}"/>
              </a:ext>
            </a:extLst>
          </p:cNvPr>
          <p:cNvSpPr txBox="1"/>
          <p:nvPr/>
        </p:nvSpPr>
        <p:spPr>
          <a:xfrm>
            <a:off x="657517" y="1637641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bg1">
                    <a:lumMod val="75000"/>
                  </a:schemeClr>
                </a:solidFill>
              </a:rPr>
              <a:t>1.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AF7A95-B34C-7059-F99E-4CB29E7A1867}"/>
              </a:ext>
            </a:extLst>
          </p:cNvPr>
          <p:cNvSpPr/>
          <p:nvPr/>
        </p:nvSpPr>
        <p:spPr>
          <a:xfrm>
            <a:off x="5768532" y="1465757"/>
            <a:ext cx="2371240" cy="2402236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B4B8CE8-FB20-D966-0AB7-27DD9927927E}"/>
              </a:ext>
            </a:extLst>
          </p:cNvPr>
          <p:cNvSpPr txBox="1"/>
          <p:nvPr/>
        </p:nvSpPr>
        <p:spPr>
          <a:xfrm>
            <a:off x="657517" y="1166067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3A65D2C-48D8-6EFC-3D15-83E3F84D1301}"/>
              </a:ext>
            </a:extLst>
          </p:cNvPr>
          <p:cNvSpPr/>
          <p:nvPr/>
        </p:nvSpPr>
        <p:spPr>
          <a:xfrm>
            <a:off x="5799123" y="1504621"/>
            <a:ext cx="2300077" cy="232450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8C6EB7-FDDB-653D-0EDB-29F78649268F}"/>
              </a:ext>
            </a:extLst>
          </p:cNvPr>
          <p:cNvSpPr txBox="1"/>
          <p:nvPr/>
        </p:nvSpPr>
        <p:spPr>
          <a:xfrm>
            <a:off x="6190250" y="3955149"/>
            <a:ext cx="1745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1.5 minutes each</a:t>
            </a:r>
            <a:endParaRPr lang="en-CH" dirty="0">
              <a:solidFill>
                <a:schemeClr val="bg1"/>
              </a:solidFill>
            </a:endParaRPr>
          </a:p>
        </p:txBody>
      </p:sp>
      <p:pic>
        <p:nvPicPr>
          <p:cNvPr id="18" name="Graphic 17" descr="Alarm Ringing with solid fill">
            <a:extLst>
              <a:ext uri="{FF2B5EF4-FFF2-40B4-BE49-F238E27FC236}">
                <a16:creationId xmlns:a16="http://schemas.microsoft.com/office/drawing/2014/main" id="{5EA69423-4125-D2A9-9AB5-DACDE445EB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23309" y="1831386"/>
            <a:ext cx="1207834" cy="12078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04BD902-3D5E-E1F1-6C48-03261F0BD928}"/>
              </a:ext>
            </a:extLst>
          </p:cNvPr>
          <p:cNvSpPr txBox="1"/>
          <p:nvPr/>
        </p:nvSpPr>
        <p:spPr>
          <a:xfrm>
            <a:off x="6253266" y="2972509"/>
            <a:ext cx="1914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solidFill>
                  <a:schemeClr val="bg1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Switch!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8F8CD8-9C76-E1A6-C9E2-3E042A57F8D1}"/>
              </a:ext>
            </a:extLst>
          </p:cNvPr>
          <p:cNvSpPr/>
          <p:nvPr/>
        </p:nvSpPr>
        <p:spPr>
          <a:xfrm>
            <a:off x="5760667" y="1465757"/>
            <a:ext cx="2376987" cy="2402236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4F4DE3-DEF0-1B6D-411F-A336202A2333}"/>
              </a:ext>
            </a:extLst>
          </p:cNvPr>
          <p:cNvSpPr txBox="1"/>
          <p:nvPr/>
        </p:nvSpPr>
        <p:spPr>
          <a:xfrm>
            <a:off x="657517" y="2333271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bg1">
                    <a:lumMod val="75000"/>
                  </a:schemeClr>
                </a:solidFill>
              </a:rPr>
              <a:t>2.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D968BD-3041-6544-0026-7DEB1F7D0693}"/>
              </a:ext>
            </a:extLst>
          </p:cNvPr>
          <p:cNvSpPr txBox="1"/>
          <p:nvPr/>
        </p:nvSpPr>
        <p:spPr>
          <a:xfrm>
            <a:off x="912301" y="1599782"/>
            <a:ext cx="4217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Explain your drawing to your partner</a:t>
            </a:r>
          </a:p>
          <a:p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ED9D70-D796-7F18-F31F-9C52EABA22E8}"/>
              </a:ext>
            </a:extLst>
          </p:cNvPr>
          <p:cNvSpPr txBox="1"/>
          <p:nvPr/>
        </p:nvSpPr>
        <p:spPr>
          <a:xfrm>
            <a:off x="958129" y="2297360"/>
            <a:ext cx="4217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The one with the darkest pants begins</a:t>
            </a:r>
          </a:p>
          <a:p>
            <a:endParaRPr lang="en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7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9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5" grpId="0" animBg="1"/>
      <p:bldP spid="26" grpId="0" animBg="1"/>
      <p:bldP spid="27" grpId="0"/>
      <p:bldP spid="19" grpId="0"/>
      <p:bldP spid="29" grpId="0" animBg="1"/>
      <p:bldP spid="5" grpId="0"/>
      <p:bldP spid="6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&#10;&#10;Description automatically generated">
            <a:extLst>
              <a:ext uri="{FF2B5EF4-FFF2-40B4-BE49-F238E27FC236}">
                <a16:creationId xmlns:a16="http://schemas.microsoft.com/office/drawing/2014/main" id="{95C08AC4-66CB-3668-0FA2-F792EC9858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50" y="260893"/>
            <a:ext cx="8255082" cy="46417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7E19B2-40B0-BF69-C32D-A2DD551D83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" r="1696" b="3075"/>
          <a:stretch/>
        </p:blipFill>
        <p:spPr>
          <a:xfrm>
            <a:off x="564778" y="413293"/>
            <a:ext cx="897855" cy="13803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986BEC1-5DBB-A24F-4D8A-35EBF1BDBB6F}"/>
              </a:ext>
            </a:extLst>
          </p:cNvPr>
          <p:cNvSpPr txBox="1">
            <a:spLocks/>
          </p:cNvSpPr>
          <p:nvPr/>
        </p:nvSpPr>
        <p:spPr>
          <a:xfrm>
            <a:off x="657517" y="805995"/>
            <a:ext cx="3883189" cy="524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>
                <a:solidFill>
                  <a:schemeClr val="bg1"/>
                </a:solidFill>
              </a:rPr>
              <a:t>Explain the solution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3A46A3-1748-A806-F8C7-5ADEE7A3876F}"/>
              </a:ext>
            </a:extLst>
          </p:cNvPr>
          <p:cNvSpPr txBox="1"/>
          <p:nvPr/>
        </p:nvSpPr>
        <p:spPr>
          <a:xfrm>
            <a:off x="657517" y="1637641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bg1">
                    <a:lumMod val="75000"/>
                  </a:schemeClr>
                </a:solidFill>
              </a:rPr>
              <a:t>1.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AF7A95-B34C-7059-F99E-4CB29E7A1867}"/>
              </a:ext>
            </a:extLst>
          </p:cNvPr>
          <p:cNvSpPr/>
          <p:nvPr/>
        </p:nvSpPr>
        <p:spPr>
          <a:xfrm>
            <a:off x="5768532" y="1465757"/>
            <a:ext cx="2371240" cy="2402236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B4B8CE8-FB20-D966-0AB7-27DD9927927E}"/>
              </a:ext>
            </a:extLst>
          </p:cNvPr>
          <p:cNvSpPr txBox="1"/>
          <p:nvPr/>
        </p:nvSpPr>
        <p:spPr>
          <a:xfrm>
            <a:off x="657517" y="1166067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3A65D2C-48D8-6EFC-3D15-83E3F84D1301}"/>
              </a:ext>
            </a:extLst>
          </p:cNvPr>
          <p:cNvSpPr/>
          <p:nvPr/>
        </p:nvSpPr>
        <p:spPr>
          <a:xfrm>
            <a:off x="5799123" y="1504621"/>
            <a:ext cx="2300077" cy="232450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8C6EB7-FDDB-653D-0EDB-29F78649268F}"/>
              </a:ext>
            </a:extLst>
          </p:cNvPr>
          <p:cNvSpPr txBox="1"/>
          <p:nvPr/>
        </p:nvSpPr>
        <p:spPr>
          <a:xfrm>
            <a:off x="6190250" y="3955149"/>
            <a:ext cx="1745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1.5 minutes each</a:t>
            </a:r>
            <a:endParaRPr lang="en-CH" dirty="0">
              <a:solidFill>
                <a:schemeClr val="bg1"/>
              </a:solidFill>
            </a:endParaRPr>
          </a:p>
        </p:txBody>
      </p:sp>
      <p:pic>
        <p:nvPicPr>
          <p:cNvPr id="18" name="Graphic 17" descr="Alarm Ringing with solid fill">
            <a:extLst>
              <a:ext uri="{FF2B5EF4-FFF2-40B4-BE49-F238E27FC236}">
                <a16:creationId xmlns:a16="http://schemas.microsoft.com/office/drawing/2014/main" id="{5EA69423-4125-D2A9-9AB5-DACDE445EB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23309" y="1831386"/>
            <a:ext cx="1207834" cy="12078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04BD902-3D5E-E1F1-6C48-03261F0BD928}"/>
              </a:ext>
            </a:extLst>
          </p:cNvPr>
          <p:cNvSpPr txBox="1"/>
          <p:nvPr/>
        </p:nvSpPr>
        <p:spPr>
          <a:xfrm>
            <a:off x="6105392" y="2972509"/>
            <a:ext cx="1914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solidFill>
                  <a:schemeClr val="bg1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Time’s up!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8F8CD8-9C76-E1A6-C9E2-3E042A57F8D1}"/>
              </a:ext>
            </a:extLst>
          </p:cNvPr>
          <p:cNvSpPr/>
          <p:nvPr/>
        </p:nvSpPr>
        <p:spPr>
          <a:xfrm>
            <a:off x="5760667" y="1465757"/>
            <a:ext cx="2376987" cy="2402236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4F4DE3-DEF0-1B6D-411F-A336202A2333}"/>
              </a:ext>
            </a:extLst>
          </p:cNvPr>
          <p:cNvSpPr txBox="1"/>
          <p:nvPr/>
        </p:nvSpPr>
        <p:spPr>
          <a:xfrm>
            <a:off x="657517" y="2333271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bg1">
                    <a:lumMod val="75000"/>
                  </a:schemeClr>
                </a:solidFill>
              </a:rPr>
              <a:t>2.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D968BD-3041-6544-0026-7DEB1F7D0693}"/>
              </a:ext>
            </a:extLst>
          </p:cNvPr>
          <p:cNvSpPr txBox="1"/>
          <p:nvPr/>
        </p:nvSpPr>
        <p:spPr>
          <a:xfrm>
            <a:off x="912301" y="1599782"/>
            <a:ext cx="4217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Explain your drawing to your partner</a:t>
            </a:r>
          </a:p>
          <a:p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ED9D70-D796-7F18-F31F-9C52EABA22E8}"/>
              </a:ext>
            </a:extLst>
          </p:cNvPr>
          <p:cNvSpPr txBox="1"/>
          <p:nvPr/>
        </p:nvSpPr>
        <p:spPr>
          <a:xfrm>
            <a:off x="958129" y="2297360"/>
            <a:ext cx="4217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The one with the darkest pants begins</a:t>
            </a:r>
          </a:p>
          <a:p>
            <a:endParaRPr lang="en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22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9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6" grpId="0" animBg="1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CA89D5-110F-C6B8-E615-7F8065746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738" y="263470"/>
            <a:ext cx="8276094" cy="46417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7E19B2-40B0-BF69-C32D-A2DD551D83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" r="1696" b="3075"/>
          <a:stretch/>
        </p:blipFill>
        <p:spPr>
          <a:xfrm>
            <a:off x="564778" y="413293"/>
            <a:ext cx="897855" cy="13803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986BEC1-5DBB-A24F-4D8A-35EBF1BDBB6F}"/>
              </a:ext>
            </a:extLst>
          </p:cNvPr>
          <p:cNvSpPr txBox="1">
            <a:spLocks/>
          </p:cNvSpPr>
          <p:nvPr/>
        </p:nvSpPr>
        <p:spPr>
          <a:xfrm>
            <a:off x="657517" y="805995"/>
            <a:ext cx="3883189" cy="524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Prototype your idea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3A46A3-1748-A806-F8C7-5ADEE7A3876F}"/>
              </a:ext>
            </a:extLst>
          </p:cNvPr>
          <p:cNvSpPr txBox="1"/>
          <p:nvPr/>
        </p:nvSpPr>
        <p:spPr>
          <a:xfrm>
            <a:off x="655399" y="1710620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AF7A95-B34C-7059-F99E-4CB29E7A1867}"/>
              </a:ext>
            </a:extLst>
          </p:cNvPr>
          <p:cNvSpPr/>
          <p:nvPr/>
        </p:nvSpPr>
        <p:spPr>
          <a:xfrm>
            <a:off x="5768532" y="1465757"/>
            <a:ext cx="2371240" cy="2402236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DF6CF4-0B1C-2940-4CC3-27BFF692B041}"/>
              </a:ext>
            </a:extLst>
          </p:cNvPr>
          <p:cNvSpPr txBox="1"/>
          <p:nvPr/>
        </p:nvSpPr>
        <p:spPr>
          <a:xfrm>
            <a:off x="910183" y="1697927"/>
            <a:ext cx="4217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Get a prototyping box and start building a prototype of your idea</a:t>
            </a:r>
          </a:p>
          <a:p>
            <a:endParaRPr lang="en-CH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3A65D2C-48D8-6EFC-3D15-83E3F84D1301}"/>
              </a:ext>
            </a:extLst>
          </p:cNvPr>
          <p:cNvSpPr/>
          <p:nvPr/>
        </p:nvSpPr>
        <p:spPr>
          <a:xfrm>
            <a:off x="5799123" y="1504621"/>
            <a:ext cx="2300077" cy="232450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8C6EB7-FDDB-653D-0EDB-29F78649268F}"/>
              </a:ext>
            </a:extLst>
          </p:cNvPr>
          <p:cNvSpPr txBox="1"/>
          <p:nvPr/>
        </p:nvSpPr>
        <p:spPr>
          <a:xfrm>
            <a:off x="6174369" y="3971229"/>
            <a:ext cx="1559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7 minutes</a:t>
            </a:r>
          </a:p>
        </p:txBody>
      </p:sp>
      <p:pic>
        <p:nvPicPr>
          <p:cNvPr id="18" name="Graphic 17" descr="Alarm Ringing with solid fill">
            <a:extLst>
              <a:ext uri="{FF2B5EF4-FFF2-40B4-BE49-F238E27FC236}">
                <a16:creationId xmlns:a16="http://schemas.microsoft.com/office/drawing/2014/main" id="{5EA69423-4125-D2A9-9AB5-DACDE445EB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23309" y="1831386"/>
            <a:ext cx="1207834" cy="12078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04BD902-3D5E-E1F1-6C48-03261F0BD928}"/>
              </a:ext>
            </a:extLst>
          </p:cNvPr>
          <p:cNvSpPr txBox="1"/>
          <p:nvPr/>
        </p:nvSpPr>
        <p:spPr>
          <a:xfrm>
            <a:off x="6105394" y="2973224"/>
            <a:ext cx="1914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Time’s up!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8F8CD8-9C76-E1A6-C9E2-3E042A57F8D1}"/>
              </a:ext>
            </a:extLst>
          </p:cNvPr>
          <p:cNvSpPr/>
          <p:nvPr/>
        </p:nvSpPr>
        <p:spPr>
          <a:xfrm>
            <a:off x="5760667" y="1465757"/>
            <a:ext cx="2376987" cy="2402236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42B3D8-FDAB-57C7-36B0-8F5DE4BA21E4}"/>
              </a:ext>
            </a:extLst>
          </p:cNvPr>
          <p:cNvSpPr txBox="1"/>
          <p:nvPr/>
        </p:nvSpPr>
        <p:spPr>
          <a:xfrm>
            <a:off x="655399" y="2479640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D1F345-FB52-C487-01D5-F09CDB0C0FFC}"/>
              </a:ext>
            </a:extLst>
          </p:cNvPr>
          <p:cNvSpPr txBox="1"/>
          <p:nvPr/>
        </p:nvSpPr>
        <p:spPr>
          <a:xfrm>
            <a:off x="910183" y="2466947"/>
            <a:ext cx="4217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If there is not enough boxes for each team – share!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9214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42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5" grpId="0" animBg="1"/>
      <p:bldP spid="21" grpId="0"/>
      <p:bldP spid="26" grpId="0" animBg="1"/>
      <p:bldP spid="27" grpId="0"/>
      <p:bldP spid="19" grpId="0"/>
      <p:bldP spid="29" grpId="0" animBg="1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E5FCECF9-9278-B0E6-325D-25A649ADF1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806" y="260893"/>
            <a:ext cx="8264500" cy="46424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7E19B2-40B0-BF69-C32D-A2DD551D83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" r="1696" b="3075"/>
          <a:stretch/>
        </p:blipFill>
        <p:spPr>
          <a:xfrm>
            <a:off x="564778" y="413293"/>
            <a:ext cx="897855" cy="13803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986BEC1-5DBB-A24F-4D8A-35EBF1BDBB6F}"/>
              </a:ext>
            </a:extLst>
          </p:cNvPr>
          <p:cNvSpPr txBox="1">
            <a:spLocks/>
          </p:cNvSpPr>
          <p:nvPr/>
        </p:nvSpPr>
        <p:spPr>
          <a:xfrm>
            <a:off x="657517" y="805995"/>
            <a:ext cx="3883189" cy="524328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>
                <a:solidFill>
                  <a:schemeClr val="bg1"/>
                </a:solidFill>
              </a:rPr>
              <a:t>Explain the prototype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3A46A3-1748-A806-F8C7-5ADEE7A3876F}"/>
              </a:ext>
            </a:extLst>
          </p:cNvPr>
          <p:cNvSpPr txBox="1"/>
          <p:nvPr/>
        </p:nvSpPr>
        <p:spPr>
          <a:xfrm>
            <a:off x="657517" y="1637641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bg1">
                    <a:lumMod val="75000"/>
                  </a:schemeClr>
                </a:solidFill>
              </a:rPr>
              <a:t>1.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AF7A95-B34C-7059-F99E-4CB29E7A1867}"/>
              </a:ext>
            </a:extLst>
          </p:cNvPr>
          <p:cNvSpPr/>
          <p:nvPr/>
        </p:nvSpPr>
        <p:spPr>
          <a:xfrm>
            <a:off x="5768532" y="1465757"/>
            <a:ext cx="2371240" cy="2402236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B4B8CE8-FB20-D966-0AB7-27DD9927927E}"/>
              </a:ext>
            </a:extLst>
          </p:cNvPr>
          <p:cNvSpPr txBox="1"/>
          <p:nvPr/>
        </p:nvSpPr>
        <p:spPr>
          <a:xfrm>
            <a:off x="657517" y="1166067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3A65D2C-48D8-6EFC-3D15-83E3F84D1301}"/>
              </a:ext>
            </a:extLst>
          </p:cNvPr>
          <p:cNvSpPr/>
          <p:nvPr/>
        </p:nvSpPr>
        <p:spPr>
          <a:xfrm>
            <a:off x="5799123" y="1504621"/>
            <a:ext cx="2300077" cy="232450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8C6EB7-FDDB-653D-0EDB-29F78649268F}"/>
              </a:ext>
            </a:extLst>
          </p:cNvPr>
          <p:cNvSpPr txBox="1"/>
          <p:nvPr/>
        </p:nvSpPr>
        <p:spPr>
          <a:xfrm>
            <a:off x="6190250" y="3955149"/>
            <a:ext cx="1745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2 minutes each</a:t>
            </a:r>
            <a:endParaRPr lang="en-CH" dirty="0">
              <a:solidFill>
                <a:schemeClr val="bg1"/>
              </a:solidFill>
            </a:endParaRPr>
          </a:p>
        </p:txBody>
      </p:sp>
      <p:pic>
        <p:nvPicPr>
          <p:cNvPr id="18" name="Graphic 17" descr="Alarm Ringing with solid fill">
            <a:extLst>
              <a:ext uri="{FF2B5EF4-FFF2-40B4-BE49-F238E27FC236}">
                <a16:creationId xmlns:a16="http://schemas.microsoft.com/office/drawing/2014/main" id="{5EA69423-4125-D2A9-9AB5-DACDE445EB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23309" y="1831386"/>
            <a:ext cx="1207834" cy="12078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04BD902-3D5E-E1F1-6C48-03261F0BD928}"/>
              </a:ext>
            </a:extLst>
          </p:cNvPr>
          <p:cNvSpPr txBox="1"/>
          <p:nvPr/>
        </p:nvSpPr>
        <p:spPr>
          <a:xfrm>
            <a:off x="6253266" y="2972509"/>
            <a:ext cx="1914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solidFill>
                  <a:schemeClr val="bg1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Switch!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8F8CD8-9C76-E1A6-C9E2-3E042A57F8D1}"/>
              </a:ext>
            </a:extLst>
          </p:cNvPr>
          <p:cNvSpPr/>
          <p:nvPr/>
        </p:nvSpPr>
        <p:spPr>
          <a:xfrm>
            <a:off x="5760667" y="1465757"/>
            <a:ext cx="2376987" cy="2402236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4F4DE3-DEF0-1B6D-411F-A336202A2333}"/>
              </a:ext>
            </a:extLst>
          </p:cNvPr>
          <p:cNvSpPr txBox="1"/>
          <p:nvPr/>
        </p:nvSpPr>
        <p:spPr>
          <a:xfrm>
            <a:off x="657517" y="2333271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bg1">
                    <a:lumMod val="75000"/>
                  </a:schemeClr>
                </a:solidFill>
              </a:rPr>
              <a:t>2.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D968BD-3041-6544-0026-7DEB1F7D0693}"/>
              </a:ext>
            </a:extLst>
          </p:cNvPr>
          <p:cNvSpPr txBox="1"/>
          <p:nvPr/>
        </p:nvSpPr>
        <p:spPr>
          <a:xfrm>
            <a:off x="912301" y="1599782"/>
            <a:ext cx="4217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Explain your prototype to your partner</a:t>
            </a:r>
          </a:p>
          <a:p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ED9D70-D796-7F18-F31F-9C52EABA22E8}"/>
              </a:ext>
            </a:extLst>
          </p:cNvPr>
          <p:cNvSpPr txBox="1"/>
          <p:nvPr/>
        </p:nvSpPr>
        <p:spPr>
          <a:xfrm>
            <a:off x="958129" y="2297360"/>
            <a:ext cx="4217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The one with the longest nails begins</a:t>
            </a:r>
          </a:p>
          <a:p>
            <a:endParaRPr lang="en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9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2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5" grpId="0" animBg="1"/>
      <p:bldP spid="26" grpId="0" animBg="1"/>
      <p:bldP spid="27" grpId="0"/>
      <p:bldP spid="19" grpId="0"/>
      <p:bldP spid="29" grpId="0" animBg="1"/>
      <p:bldP spid="5" grpId="0"/>
      <p:bldP spid="6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E5FCECF9-9278-B0E6-325D-25A649ADF1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806" y="260893"/>
            <a:ext cx="8264500" cy="46424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7E19B2-40B0-BF69-C32D-A2DD551D83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" r="1696" b="3075"/>
          <a:stretch/>
        </p:blipFill>
        <p:spPr>
          <a:xfrm>
            <a:off x="564778" y="413293"/>
            <a:ext cx="897855" cy="13803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986BEC1-5DBB-A24F-4D8A-35EBF1BDBB6F}"/>
              </a:ext>
            </a:extLst>
          </p:cNvPr>
          <p:cNvSpPr txBox="1">
            <a:spLocks/>
          </p:cNvSpPr>
          <p:nvPr/>
        </p:nvSpPr>
        <p:spPr>
          <a:xfrm>
            <a:off x="657517" y="805995"/>
            <a:ext cx="3883189" cy="524328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>
                <a:solidFill>
                  <a:schemeClr val="bg1"/>
                </a:solidFill>
              </a:rPr>
              <a:t>Explain the prototype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3A46A3-1748-A806-F8C7-5ADEE7A3876F}"/>
              </a:ext>
            </a:extLst>
          </p:cNvPr>
          <p:cNvSpPr txBox="1"/>
          <p:nvPr/>
        </p:nvSpPr>
        <p:spPr>
          <a:xfrm>
            <a:off x="657517" y="1637641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bg1">
                    <a:lumMod val="75000"/>
                  </a:schemeClr>
                </a:solidFill>
              </a:rPr>
              <a:t>1.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AF7A95-B34C-7059-F99E-4CB29E7A1867}"/>
              </a:ext>
            </a:extLst>
          </p:cNvPr>
          <p:cNvSpPr/>
          <p:nvPr/>
        </p:nvSpPr>
        <p:spPr>
          <a:xfrm>
            <a:off x="5768532" y="1465757"/>
            <a:ext cx="2371240" cy="2402236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B4B8CE8-FB20-D966-0AB7-27DD9927927E}"/>
              </a:ext>
            </a:extLst>
          </p:cNvPr>
          <p:cNvSpPr txBox="1"/>
          <p:nvPr/>
        </p:nvSpPr>
        <p:spPr>
          <a:xfrm>
            <a:off x="657517" y="1166067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3A65D2C-48D8-6EFC-3D15-83E3F84D1301}"/>
              </a:ext>
            </a:extLst>
          </p:cNvPr>
          <p:cNvSpPr/>
          <p:nvPr/>
        </p:nvSpPr>
        <p:spPr>
          <a:xfrm>
            <a:off x="5799123" y="1504621"/>
            <a:ext cx="2300077" cy="232450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8C6EB7-FDDB-653D-0EDB-29F78649268F}"/>
              </a:ext>
            </a:extLst>
          </p:cNvPr>
          <p:cNvSpPr txBox="1"/>
          <p:nvPr/>
        </p:nvSpPr>
        <p:spPr>
          <a:xfrm>
            <a:off x="6190250" y="3955149"/>
            <a:ext cx="1745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2 minutes each</a:t>
            </a:r>
            <a:endParaRPr lang="en-CH" dirty="0">
              <a:solidFill>
                <a:schemeClr val="bg1"/>
              </a:solidFill>
            </a:endParaRPr>
          </a:p>
        </p:txBody>
      </p:sp>
      <p:pic>
        <p:nvPicPr>
          <p:cNvPr id="18" name="Graphic 17" descr="Alarm Ringing with solid fill">
            <a:extLst>
              <a:ext uri="{FF2B5EF4-FFF2-40B4-BE49-F238E27FC236}">
                <a16:creationId xmlns:a16="http://schemas.microsoft.com/office/drawing/2014/main" id="{5EA69423-4125-D2A9-9AB5-DACDE445EB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23309" y="1831386"/>
            <a:ext cx="1207834" cy="12078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04BD902-3D5E-E1F1-6C48-03261F0BD928}"/>
              </a:ext>
            </a:extLst>
          </p:cNvPr>
          <p:cNvSpPr txBox="1"/>
          <p:nvPr/>
        </p:nvSpPr>
        <p:spPr>
          <a:xfrm>
            <a:off x="6097605" y="2972509"/>
            <a:ext cx="1914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solidFill>
                  <a:schemeClr val="bg1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Time’s up!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8F8CD8-9C76-E1A6-C9E2-3E042A57F8D1}"/>
              </a:ext>
            </a:extLst>
          </p:cNvPr>
          <p:cNvSpPr/>
          <p:nvPr/>
        </p:nvSpPr>
        <p:spPr>
          <a:xfrm>
            <a:off x="5760667" y="1465757"/>
            <a:ext cx="2376987" cy="2402236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4F4DE3-DEF0-1B6D-411F-A336202A2333}"/>
              </a:ext>
            </a:extLst>
          </p:cNvPr>
          <p:cNvSpPr txBox="1"/>
          <p:nvPr/>
        </p:nvSpPr>
        <p:spPr>
          <a:xfrm>
            <a:off x="657517" y="2333271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bg1">
                    <a:lumMod val="75000"/>
                  </a:schemeClr>
                </a:solidFill>
              </a:rPr>
              <a:t>2.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D968BD-3041-6544-0026-7DEB1F7D0693}"/>
              </a:ext>
            </a:extLst>
          </p:cNvPr>
          <p:cNvSpPr txBox="1"/>
          <p:nvPr/>
        </p:nvSpPr>
        <p:spPr>
          <a:xfrm>
            <a:off x="912301" y="1599782"/>
            <a:ext cx="4217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Explain your prototype to your partner</a:t>
            </a:r>
          </a:p>
          <a:p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ED9D70-D796-7F18-F31F-9C52EABA22E8}"/>
              </a:ext>
            </a:extLst>
          </p:cNvPr>
          <p:cNvSpPr txBox="1"/>
          <p:nvPr/>
        </p:nvSpPr>
        <p:spPr>
          <a:xfrm>
            <a:off x="958129" y="2297360"/>
            <a:ext cx="4217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The one with the longest nails begins</a:t>
            </a:r>
          </a:p>
          <a:p>
            <a:endParaRPr lang="en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701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6" grpId="0" animBg="1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B3D9172-D4E8-0147-289B-66D8435ABB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65200" y="1608751"/>
            <a:ext cx="2981631" cy="2843092"/>
          </a:xfrm>
        </p:spPr>
        <p:txBody>
          <a:bodyPr>
            <a:normAutofit/>
          </a:bodyPr>
          <a:lstStyle/>
          <a:p>
            <a:r>
              <a:rPr lang="en-CH" sz="2000" dirty="0"/>
              <a:t>How was this experience?</a:t>
            </a:r>
          </a:p>
          <a:p>
            <a:endParaRPr lang="en-CH" sz="2000" dirty="0"/>
          </a:p>
          <a:p>
            <a:r>
              <a:rPr lang="en-CH" sz="2000" dirty="0"/>
              <a:t>Do you take anything with you from this exercise? If yes, what?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1C804CF-A3D2-A198-18BA-1AD606A7A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91657"/>
            <a:ext cx="3148059" cy="616871"/>
          </a:xfrm>
        </p:spPr>
        <p:txBody>
          <a:bodyPr/>
          <a:lstStyle/>
          <a:p>
            <a:r>
              <a:rPr lang="en-CH" sz="3200" dirty="0"/>
              <a:t>Reflection</a:t>
            </a:r>
          </a:p>
        </p:txBody>
      </p:sp>
    </p:spTree>
    <p:extLst>
      <p:ext uri="{BB962C8B-B14F-4D97-AF65-F5344CB8AC3E}">
        <p14:creationId xmlns:p14="http://schemas.microsoft.com/office/powerpoint/2010/main" val="347926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ight bulb on yellow background with sketched light beams and cord">
            <a:extLst>
              <a:ext uri="{FF2B5EF4-FFF2-40B4-BE49-F238E27FC236}">
                <a16:creationId xmlns:a16="http://schemas.microsoft.com/office/drawing/2014/main" id="{5C9BF51F-F74E-E78E-E27C-020F188C64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581" y="287222"/>
            <a:ext cx="8054790" cy="444298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7E19B2-40B0-BF69-C32D-A2DD551D83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" r="1696" b="3075"/>
          <a:stretch/>
        </p:blipFill>
        <p:spPr>
          <a:xfrm>
            <a:off x="564778" y="413293"/>
            <a:ext cx="897855" cy="13803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986BEC1-5DBB-A24F-4D8A-35EBF1BDBB6F}"/>
              </a:ext>
            </a:extLst>
          </p:cNvPr>
          <p:cNvSpPr txBox="1">
            <a:spLocks/>
          </p:cNvSpPr>
          <p:nvPr/>
        </p:nvSpPr>
        <p:spPr>
          <a:xfrm>
            <a:off x="1289370" y="2000683"/>
            <a:ext cx="3054030" cy="198552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Thank you for your time!</a:t>
            </a:r>
          </a:p>
        </p:txBody>
      </p:sp>
    </p:spTree>
    <p:extLst>
      <p:ext uri="{BB962C8B-B14F-4D97-AF65-F5344CB8AC3E}">
        <p14:creationId xmlns:p14="http://schemas.microsoft.com/office/powerpoint/2010/main" val="3021418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E558AD0B-6EE9-7473-CAE3-7BF970C1B69D}"/>
              </a:ext>
            </a:extLst>
          </p:cNvPr>
          <p:cNvSpPr txBox="1">
            <a:spLocks/>
          </p:cNvSpPr>
          <p:nvPr/>
        </p:nvSpPr>
        <p:spPr>
          <a:xfrm>
            <a:off x="4254605" y="2078431"/>
            <a:ext cx="2981631" cy="284309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/>
              <a:t>Split into teams of two</a:t>
            </a:r>
          </a:p>
          <a:p>
            <a:pPr marL="0" indent="0">
              <a:buNone/>
            </a:pPr>
            <a:r>
              <a:rPr lang="en-GB" sz="1800" dirty="0"/>
              <a:t>Problem description</a:t>
            </a:r>
          </a:p>
          <a:p>
            <a:pPr marL="0" indent="0">
              <a:buNone/>
            </a:pPr>
            <a:r>
              <a:rPr lang="en-GB" sz="1800" dirty="0"/>
              <a:t>Solution exercises</a:t>
            </a:r>
          </a:p>
          <a:p>
            <a:pPr marL="0" indent="0">
              <a:buNone/>
            </a:pPr>
            <a:r>
              <a:rPr lang="en-GB" sz="1800" dirty="0"/>
              <a:t>Reflection (and coffee      )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98B9A5FF-1E8D-2950-D28F-4173FA6C6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605" y="1273869"/>
            <a:ext cx="4372560" cy="529407"/>
          </a:xfrm>
        </p:spPr>
        <p:txBody>
          <a:bodyPr>
            <a:normAutofit fontScale="90000"/>
          </a:bodyPr>
          <a:lstStyle/>
          <a:p>
            <a:r>
              <a:rPr lang="en-GB" dirty="0"/>
              <a:t>Outline of workshop</a:t>
            </a:r>
          </a:p>
        </p:txBody>
      </p:sp>
      <p:pic>
        <p:nvPicPr>
          <p:cNvPr id="7" name="Graphic 6" descr="Coffee outline">
            <a:extLst>
              <a:ext uri="{FF2B5EF4-FFF2-40B4-BE49-F238E27FC236}">
                <a16:creationId xmlns:a16="http://schemas.microsoft.com/office/drawing/2014/main" id="{C46411A5-8F70-063B-2CDF-28FF6C0802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395" y="3031048"/>
            <a:ext cx="361352" cy="36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ight bulb on yellow background with sketched light beams and cord">
            <a:extLst>
              <a:ext uri="{FF2B5EF4-FFF2-40B4-BE49-F238E27FC236}">
                <a16:creationId xmlns:a16="http://schemas.microsoft.com/office/drawing/2014/main" id="{5C9BF51F-F74E-E78E-E27C-020F188C64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581" y="287222"/>
            <a:ext cx="8054790" cy="444298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7E19B2-40B0-BF69-C32D-A2DD551D83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" r="1696" b="3075"/>
          <a:stretch/>
        </p:blipFill>
        <p:spPr>
          <a:xfrm>
            <a:off x="564778" y="413293"/>
            <a:ext cx="897855" cy="13803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986BEC1-5DBB-A24F-4D8A-35EBF1BDBB6F}"/>
              </a:ext>
            </a:extLst>
          </p:cNvPr>
          <p:cNvSpPr txBox="1">
            <a:spLocks/>
          </p:cNvSpPr>
          <p:nvPr/>
        </p:nvSpPr>
        <p:spPr>
          <a:xfrm>
            <a:off x="603570" y="1071997"/>
            <a:ext cx="981826" cy="498085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Idea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5ECFEA-7924-5371-D09B-04122459E44C}"/>
              </a:ext>
            </a:extLst>
          </p:cNvPr>
          <p:cNvSpPr txBox="1"/>
          <p:nvPr/>
        </p:nvSpPr>
        <p:spPr>
          <a:xfrm>
            <a:off x="664891" y="1517331"/>
            <a:ext cx="6976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i="1" dirty="0"/>
              <a:t>noun</a:t>
            </a:r>
            <a:endParaRPr lang="en-CH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DF3181-AE78-025E-D4E5-2F7761B0320F}"/>
              </a:ext>
            </a:extLst>
          </p:cNvPr>
          <p:cNvSpPr txBox="1"/>
          <p:nvPr/>
        </p:nvSpPr>
        <p:spPr>
          <a:xfrm>
            <a:off x="894877" y="2177497"/>
            <a:ext cx="37651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i="0" u="none" strike="noStrike" dirty="0">
                <a:solidFill>
                  <a:srgbClr val="1A1A1A"/>
                </a:solidFill>
                <a:effectLst/>
                <a:latin typeface="Arial" panose="020B0604020202020204" pitchFamily="34" charset="0"/>
              </a:rPr>
              <a:t>any conception existing in the mind as a result of mental understanding, awareness, or activity.</a:t>
            </a:r>
            <a:endParaRPr lang="en-CH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3A46A3-1748-A806-F8C7-5ADEE7A3876F}"/>
              </a:ext>
            </a:extLst>
          </p:cNvPr>
          <p:cNvSpPr txBox="1"/>
          <p:nvPr/>
        </p:nvSpPr>
        <p:spPr>
          <a:xfrm>
            <a:off x="664891" y="217016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F7F023-5E0D-EE15-51E4-EBEDACA436CD}"/>
              </a:ext>
            </a:extLst>
          </p:cNvPr>
          <p:cNvSpPr txBox="1"/>
          <p:nvPr/>
        </p:nvSpPr>
        <p:spPr>
          <a:xfrm>
            <a:off x="664891" y="3642993"/>
            <a:ext cx="3765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A1A1A"/>
                </a:solidFill>
                <a:latin typeface="Arial" panose="020B0604020202020204" pitchFamily="34" charset="0"/>
              </a:rPr>
              <a:t>Who brought their own idea?</a:t>
            </a:r>
            <a:endParaRPr lang="en-CH" b="1" dirty="0"/>
          </a:p>
        </p:txBody>
      </p:sp>
    </p:spTree>
    <p:extLst>
      <p:ext uri="{BB962C8B-B14F-4D97-AF65-F5344CB8AC3E}">
        <p14:creationId xmlns:p14="http://schemas.microsoft.com/office/powerpoint/2010/main" val="339480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1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ll about Effective Problem Statement - 6sigma">
            <a:extLst>
              <a:ext uri="{FF2B5EF4-FFF2-40B4-BE49-F238E27FC236}">
                <a16:creationId xmlns:a16="http://schemas.microsoft.com/office/drawing/2014/main" id="{F5BCE9B5-8FEB-5B2B-3341-BB76356D21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8" r="550" b="14635"/>
          <a:stretch/>
        </p:blipFill>
        <p:spPr bwMode="auto">
          <a:xfrm>
            <a:off x="565200" y="318850"/>
            <a:ext cx="6269553" cy="319468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C52003-3338-0BF2-C091-541ED53D6702}"/>
              </a:ext>
            </a:extLst>
          </p:cNvPr>
          <p:cNvSpPr txBox="1"/>
          <p:nvPr/>
        </p:nvSpPr>
        <p:spPr>
          <a:xfrm>
            <a:off x="468799" y="4088636"/>
            <a:ext cx="6365954" cy="601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a short, clear explanation of an issue or challenge that sums up what you want to change</a:t>
            </a:r>
            <a:endParaRPr lang="en-CH" sz="16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FADB83C-9E62-2C72-63ED-134D798A1076}"/>
              </a:ext>
            </a:extLst>
          </p:cNvPr>
          <p:cNvSpPr txBox="1">
            <a:spLocks/>
          </p:cNvSpPr>
          <p:nvPr/>
        </p:nvSpPr>
        <p:spPr>
          <a:xfrm>
            <a:off x="565200" y="3705236"/>
            <a:ext cx="6930979" cy="500549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algn="l" defTabSz="4572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Problem statement</a:t>
            </a:r>
          </a:p>
        </p:txBody>
      </p:sp>
    </p:spTree>
    <p:extLst>
      <p:ext uri="{BB962C8B-B14F-4D97-AF65-F5344CB8AC3E}">
        <p14:creationId xmlns:p14="http://schemas.microsoft.com/office/powerpoint/2010/main" val="79029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rson thinking">
            <a:extLst>
              <a:ext uri="{FF2B5EF4-FFF2-40B4-BE49-F238E27FC236}">
                <a16:creationId xmlns:a16="http://schemas.microsoft.com/office/drawing/2014/main" id="{FAB1342C-B275-9C35-4833-8AFF884DE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9260" y="241161"/>
            <a:ext cx="6991768" cy="466117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CF712E9-6127-0422-27F1-D6021D1B87E7}"/>
              </a:ext>
            </a:extLst>
          </p:cNvPr>
          <p:cNvSpPr/>
          <p:nvPr/>
        </p:nvSpPr>
        <p:spPr>
          <a:xfrm>
            <a:off x="422972" y="241161"/>
            <a:ext cx="1586698" cy="46511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29F19F-31EF-794D-45BA-F08456C4BBDE}"/>
              </a:ext>
            </a:extLst>
          </p:cNvPr>
          <p:cNvSpPr txBox="1"/>
          <p:nvPr/>
        </p:nvSpPr>
        <p:spPr>
          <a:xfrm>
            <a:off x="683287" y="1075173"/>
            <a:ext cx="245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b="1" dirty="0">
                <a:solidFill>
                  <a:schemeClr val="bg1"/>
                </a:solidFill>
                <a:latin typeface="+mj-lt"/>
              </a:rPr>
              <a:t>Problems?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0FEA48-A29B-FA3E-DA44-0CE35D4CE792}"/>
              </a:ext>
            </a:extLst>
          </p:cNvPr>
          <p:cNvSpPr txBox="1"/>
          <p:nvPr/>
        </p:nvSpPr>
        <p:spPr>
          <a:xfrm>
            <a:off x="683287" y="1075173"/>
            <a:ext cx="245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b="1" strike="sngStrike" dirty="0">
                <a:solidFill>
                  <a:schemeClr val="bg1"/>
                </a:solidFill>
                <a:latin typeface="+mj-lt"/>
              </a:rPr>
              <a:t>Problems?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DF5A58-5DB8-62C5-2F71-9950652584DA}"/>
              </a:ext>
            </a:extLst>
          </p:cNvPr>
          <p:cNvSpPr txBox="1"/>
          <p:nvPr/>
        </p:nvSpPr>
        <p:spPr>
          <a:xfrm rot="794800">
            <a:off x="1601449" y="803514"/>
            <a:ext cx="245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b="1" dirty="0">
                <a:solidFill>
                  <a:schemeClr val="bg1"/>
                </a:solidFill>
                <a:latin typeface="+mj-lt"/>
              </a:rPr>
              <a:t>Challenges</a:t>
            </a:r>
          </a:p>
        </p:txBody>
      </p:sp>
      <p:pic>
        <p:nvPicPr>
          <p:cNvPr id="1026" name="Picture 2" descr="Refurbishment of Restaurant 1 to resume next month | CERN">
            <a:extLst>
              <a:ext uri="{FF2B5EF4-FFF2-40B4-BE49-F238E27FC236}">
                <a16:creationId xmlns:a16="http://schemas.microsoft.com/office/drawing/2014/main" id="{D18A03E8-096B-3308-99A1-7308A86A0A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05"/>
          <a:stretch/>
        </p:blipFill>
        <p:spPr bwMode="auto">
          <a:xfrm>
            <a:off x="875031" y="2432405"/>
            <a:ext cx="2579558" cy="161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189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D47972BB-1D02-8360-60B8-3EEE597CCD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953" y="263469"/>
            <a:ext cx="8252847" cy="464174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7E19B2-40B0-BF69-C32D-A2DD551D83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" r="1696" b="3075"/>
          <a:stretch/>
        </p:blipFill>
        <p:spPr>
          <a:xfrm>
            <a:off x="564778" y="413293"/>
            <a:ext cx="897855" cy="13803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986BEC1-5DBB-A24F-4D8A-35EBF1BDBB6F}"/>
              </a:ext>
            </a:extLst>
          </p:cNvPr>
          <p:cNvSpPr txBox="1">
            <a:spLocks/>
          </p:cNvSpPr>
          <p:nvPr/>
        </p:nvSpPr>
        <p:spPr>
          <a:xfrm>
            <a:off x="433953" y="790043"/>
            <a:ext cx="3883189" cy="524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Problem statement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3A46A3-1748-A806-F8C7-5ADEE7A3876F}"/>
              </a:ext>
            </a:extLst>
          </p:cNvPr>
          <p:cNvSpPr txBox="1"/>
          <p:nvPr/>
        </p:nvSpPr>
        <p:spPr>
          <a:xfrm>
            <a:off x="657517" y="1637641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D93658-9F00-AA96-F41C-71616DD1AD84}"/>
              </a:ext>
            </a:extLst>
          </p:cNvPr>
          <p:cNvSpPr txBox="1"/>
          <p:nvPr/>
        </p:nvSpPr>
        <p:spPr>
          <a:xfrm>
            <a:off x="657517" y="2333271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4C2E95-158D-0F6E-2722-F44FEA710349}"/>
              </a:ext>
            </a:extLst>
          </p:cNvPr>
          <p:cNvSpPr txBox="1"/>
          <p:nvPr/>
        </p:nvSpPr>
        <p:spPr>
          <a:xfrm>
            <a:off x="657517" y="3204057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AF7A95-B34C-7059-F99E-4CB29E7A1867}"/>
              </a:ext>
            </a:extLst>
          </p:cNvPr>
          <p:cNvSpPr/>
          <p:nvPr/>
        </p:nvSpPr>
        <p:spPr>
          <a:xfrm>
            <a:off x="5768532" y="1465757"/>
            <a:ext cx="2371240" cy="2402236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DF6CF4-0B1C-2940-4CC3-27BFF692B041}"/>
              </a:ext>
            </a:extLst>
          </p:cNvPr>
          <p:cNvSpPr txBox="1"/>
          <p:nvPr/>
        </p:nvSpPr>
        <p:spPr>
          <a:xfrm>
            <a:off x="912301" y="1624948"/>
            <a:ext cx="4217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Contextualize the problem. What do we already know?</a:t>
            </a:r>
          </a:p>
          <a:p>
            <a:endParaRPr lang="en-CH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AB926D-47CC-3E22-F3E2-00B418D20D3B}"/>
              </a:ext>
            </a:extLst>
          </p:cNvPr>
          <p:cNvSpPr txBox="1"/>
          <p:nvPr/>
        </p:nvSpPr>
        <p:spPr>
          <a:xfrm>
            <a:off x="912301" y="2292840"/>
            <a:ext cx="42176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Describe the exact issue you will address. What do we still need to know?</a:t>
            </a:r>
          </a:p>
          <a:p>
            <a:endParaRPr lang="en-CH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172D8F-6C5A-2E16-9FCE-0F52CFDEBAF9}"/>
              </a:ext>
            </a:extLst>
          </p:cNvPr>
          <p:cNvSpPr txBox="1"/>
          <p:nvPr/>
        </p:nvSpPr>
        <p:spPr>
          <a:xfrm>
            <a:off x="912301" y="3204057"/>
            <a:ext cx="42176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0" i="0" u="none" strike="noStrike" dirty="0">
                <a:effectLst/>
              </a:rPr>
              <a:t>Show the relevance of the problem. Why do we need to know more about this?</a:t>
            </a:r>
          </a:p>
          <a:p>
            <a:endParaRPr lang="en-CH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B4B8CE8-FB20-D966-0AB7-27DD9927927E}"/>
              </a:ext>
            </a:extLst>
          </p:cNvPr>
          <p:cNvSpPr txBox="1"/>
          <p:nvPr/>
        </p:nvSpPr>
        <p:spPr>
          <a:xfrm>
            <a:off x="657517" y="1166067"/>
            <a:ext cx="23182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One sentence per point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3A65D2C-48D8-6EFC-3D15-83E3F84D1301}"/>
              </a:ext>
            </a:extLst>
          </p:cNvPr>
          <p:cNvSpPr/>
          <p:nvPr/>
        </p:nvSpPr>
        <p:spPr>
          <a:xfrm>
            <a:off x="5799123" y="1504621"/>
            <a:ext cx="2300077" cy="232450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8C6EB7-FDDB-653D-0EDB-29F78649268F}"/>
              </a:ext>
            </a:extLst>
          </p:cNvPr>
          <p:cNvSpPr txBox="1"/>
          <p:nvPr/>
        </p:nvSpPr>
        <p:spPr>
          <a:xfrm>
            <a:off x="6174369" y="3971229"/>
            <a:ext cx="1559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5 minutes</a:t>
            </a:r>
            <a:endParaRPr lang="en-CH" dirty="0"/>
          </a:p>
        </p:txBody>
      </p:sp>
      <p:pic>
        <p:nvPicPr>
          <p:cNvPr id="18" name="Graphic 17" descr="Alarm Ringing with solid fill">
            <a:extLst>
              <a:ext uri="{FF2B5EF4-FFF2-40B4-BE49-F238E27FC236}">
                <a16:creationId xmlns:a16="http://schemas.microsoft.com/office/drawing/2014/main" id="{5EA69423-4125-D2A9-9AB5-DACDE445EB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23309" y="1831386"/>
            <a:ext cx="1207834" cy="12078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04BD902-3D5E-E1F1-6C48-03261F0BD928}"/>
              </a:ext>
            </a:extLst>
          </p:cNvPr>
          <p:cNvSpPr txBox="1"/>
          <p:nvPr/>
        </p:nvSpPr>
        <p:spPr>
          <a:xfrm>
            <a:off x="6105394" y="2973224"/>
            <a:ext cx="1914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Time’s up!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8F8CD8-9C76-E1A6-C9E2-3E042A57F8D1}"/>
              </a:ext>
            </a:extLst>
          </p:cNvPr>
          <p:cNvSpPr/>
          <p:nvPr/>
        </p:nvSpPr>
        <p:spPr>
          <a:xfrm>
            <a:off x="5760667" y="1465757"/>
            <a:ext cx="2376987" cy="2402236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90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3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3" grpId="0"/>
      <p:bldP spid="6" grpId="0"/>
      <p:bldP spid="15" grpId="0" animBg="1"/>
      <p:bldP spid="21" grpId="0"/>
      <p:bldP spid="22" grpId="0"/>
      <p:bldP spid="23" grpId="0"/>
      <p:bldP spid="25" grpId="0"/>
      <p:bldP spid="26" grpId="0" animBg="1"/>
      <p:bldP spid="27" grpId="0"/>
      <p:bldP spid="19" grpId="0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CA89D5-110F-C6B8-E615-7F8065746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738" y="263470"/>
            <a:ext cx="8276094" cy="46417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7E19B2-40B0-BF69-C32D-A2DD551D83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" r="1696" b="3075"/>
          <a:stretch/>
        </p:blipFill>
        <p:spPr>
          <a:xfrm>
            <a:off x="564778" y="413293"/>
            <a:ext cx="897855" cy="13803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986BEC1-5DBB-A24F-4D8A-35EBF1BDBB6F}"/>
              </a:ext>
            </a:extLst>
          </p:cNvPr>
          <p:cNvSpPr txBox="1">
            <a:spLocks/>
          </p:cNvSpPr>
          <p:nvPr/>
        </p:nvSpPr>
        <p:spPr>
          <a:xfrm>
            <a:off x="657517" y="805995"/>
            <a:ext cx="3883189" cy="524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Write your ideas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3A46A3-1748-A806-F8C7-5ADEE7A3876F}"/>
              </a:ext>
            </a:extLst>
          </p:cNvPr>
          <p:cNvSpPr txBox="1"/>
          <p:nvPr/>
        </p:nvSpPr>
        <p:spPr>
          <a:xfrm>
            <a:off x="657517" y="1637641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AF7A95-B34C-7059-F99E-4CB29E7A1867}"/>
              </a:ext>
            </a:extLst>
          </p:cNvPr>
          <p:cNvSpPr/>
          <p:nvPr/>
        </p:nvSpPr>
        <p:spPr>
          <a:xfrm>
            <a:off x="5768532" y="1465757"/>
            <a:ext cx="2371240" cy="2402236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DF6CF4-0B1C-2940-4CC3-27BFF692B041}"/>
              </a:ext>
            </a:extLst>
          </p:cNvPr>
          <p:cNvSpPr txBox="1"/>
          <p:nvPr/>
        </p:nvSpPr>
        <p:spPr>
          <a:xfrm>
            <a:off x="912301" y="1624948"/>
            <a:ext cx="4217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Write down one or more solutions to your problem</a:t>
            </a:r>
          </a:p>
          <a:p>
            <a:endParaRPr lang="en-CH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B4B8CE8-FB20-D966-0AB7-27DD9927927E}"/>
              </a:ext>
            </a:extLst>
          </p:cNvPr>
          <p:cNvSpPr txBox="1"/>
          <p:nvPr/>
        </p:nvSpPr>
        <p:spPr>
          <a:xfrm>
            <a:off x="657517" y="1166067"/>
            <a:ext cx="25074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exercise is in silence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3A65D2C-48D8-6EFC-3D15-83E3F84D1301}"/>
              </a:ext>
            </a:extLst>
          </p:cNvPr>
          <p:cNvSpPr/>
          <p:nvPr/>
        </p:nvSpPr>
        <p:spPr>
          <a:xfrm>
            <a:off x="5799123" y="1504621"/>
            <a:ext cx="2300077" cy="232450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8C6EB7-FDDB-653D-0EDB-29F78649268F}"/>
              </a:ext>
            </a:extLst>
          </p:cNvPr>
          <p:cNvSpPr txBox="1"/>
          <p:nvPr/>
        </p:nvSpPr>
        <p:spPr>
          <a:xfrm>
            <a:off x="6174369" y="3971229"/>
            <a:ext cx="1559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2 minutes</a:t>
            </a:r>
            <a:endParaRPr lang="en-CH" dirty="0"/>
          </a:p>
        </p:txBody>
      </p:sp>
      <p:pic>
        <p:nvPicPr>
          <p:cNvPr id="18" name="Graphic 17" descr="Alarm Ringing with solid fill">
            <a:extLst>
              <a:ext uri="{FF2B5EF4-FFF2-40B4-BE49-F238E27FC236}">
                <a16:creationId xmlns:a16="http://schemas.microsoft.com/office/drawing/2014/main" id="{5EA69423-4125-D2A9-9AB5-DACDE445EB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23309" y="1831386"/>
            <a:ext cx="1207834" cy="12078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04BD902-3D5E-E1F1-6C48-03261F0BD928}"/>
              </a:ext>
            </a:extLst>
          </p:cNvPr>
          <p:cNvSpPr txBox="1"/>
          <p:nvPr/>
        </p:nvSpPr>
        <p:spPr>
          <a:xfrm>
            <a:off x="6105394" y="2973224"/>
            <a:ext cx="1914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Time’s up!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8F8CD8-9C76-E1A6-C9E2-3E042A57F8D1}"/>
              </a:ext>
            </a:extLst>
          </p:cNvPr>
          <p:cNvSpPr/>
          <p:nvPr/>
        </p:nvSpPr>
        <p:spPr>
          <a:xfrm>
            <a:off x="5760667" y="1465757"/>
            <a:ext cx="2376987" cy="2402236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50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2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5" grpId="0" animBg="1"/>
      <p:bldP spid="21" grpId="0"/>
      <p:bldP spid="25" grpId="0"/>
      <p:bldP spid="26" grpId="0" animBg="1"/>
      <p:bldP spid="27" grpId="0"/>
      <p:bldP spid="19" grpId="0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5A0996A5-CECC-5059-5705-731A34402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738" y="263469"/>
            <a:ext cx="8276094" cy="46417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7E19B2-40B0-BF69-C32D-A2DD551D83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" r="1696" b="3075"/>
          <a:stretch/>
        </p:blipFill>
        <p:spPr>
          <a:xfrm>
            <a:off x="564778" y="413293"/>
            <a:ext cx="897855" cy="13803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986BEC1-5DBB-A24F-4D8A-35EBF1BDBB6F}"/>
              </a:ext>
            </a:extLst>
          </p:cNvPr>
          <p:cNvSpPr txBox="1">
            <a:spLocks/>
          </p:cNvSpPr>
          <p:nvPr/>
        </p:nvSpPr>
        <p:spPr>
          <a:xfrm>
            <a:off x="657517" y="805995"/>
            <a:ext cx="3883189" cy="524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Explain the solution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3A46A3-1748-A806-F8C7-5ADEE7A3876F}"/>
              </a:ext>
            </a:extLst>
          </p:cNvPr>
          <p:cNvSpPr txBox="1"/>
          <p:nvPr/>
        </p:nvSpPr>
        <p:spPr>
          <a:xfrm>
            <a:off x="657517" y="1637641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AF7A95-B34C-7059-F99E-4CB29E7A1867}"/>
              </a:ext>
            </a:extLst>
          </p:cNvPr>
          <p:cNvSpPr/>
          <p:nvPr/>
        </p:nvSpPr>
        <p:spPr>
          <a:xfrm>
            <a:off x="5768532" y="1465757"/>
            <a:ext cx="2371240" cy="2402236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DF6CF4-0B1C-2940-4CC3-27BFF692B041}"/>
              </a:ext>
            </a:extLst>
          </p:cNvPr>
          <p:cNvSpPr txBox="1"/>
          <p:nvPr/>
        </p:nvSpPr>
        <p:spPr>
          <a:xfrm>
            <a:off x="912301" y="1624948"/>
            <a:ext cx="4217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Pick one of the solutions you wrote down</a:t>
            </a:r>
          </a:p>
          <a:p>
            <a:endParaRPr lang="en-CH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B4B8CE8-FB20-D966-0AB7-27DD9927927E}"/>
              </a:ext>
            </a:extLst>
          </p:cNvPr>
          <p:cNvSpPr txBox="1"/>
          <p:nvPr/>
        </p:nvSpPr>
        <p:spPr>
          <a:xfrm>
            <a:off x="657517" y="1166067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3A65D2C-48D8-6EFC-3D15-83E3F84D1301}"/>
              </a:ext>
            </a:extLst>
          </p:cNvPr>
          <p:cNvSpPr/>
          <p:nvPr/>
        </p:nvSpPr>
        <p:spPr>
          <a:xfrm>
            <a:off x="5799123" y="1504621"/>
            <a:ext cx="2300077" cy="232450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8C6EB7-FDDB-653D-0EDB-29F78649268F}"/>
              </a:ext>
            </a:extLst>
          </p:cNvPr>
          <p:cNvSpPr txBox="1"/>
          <p:nvPr/>
        </p:nvSpPr>
        <p:spPr>
          <a:xfrm>
            <a:off x="6190250" y="3955149"/>
            <a:ext cx="1745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2 minutes each</a:t>
            </a:r>
            <a:endParaRPr lang="en-CH" dirty="0"/>
          </a:p>
        </p:txBody>
      </p:sp>
      <p:pic>
        <p:nvPicPr>
          <p:cNvPr id="18" name="Graphic 17" descr="Alarm Ringing with solid fill">
            <a:extLst>
              <a:ext uri="{FF2B5EF4-FFF2-40B4-BE49-F238E27FC236}">
                <a16:creationId xmlns:a16="http://schemas.microsoft.com/office/drawing/2014/main" id="{5EA69423-4125-D2A9-9AB5-DACDE445EB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23309" y="1831386"/>
            <a:ext cx="1207834" cy="12078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04BD902-3D5E-E1F1-6C48-03261F0BD928}"/>
              </a:ext>
            </a:extLst>
          </p:cNvPr>
          <p:cNvSpPr txBox="1"/>
          <p:nvPr/>
        </p:nvSpPr>
        <p:spPr>
          <a:xfrm>
            <a:off x="6253266" y="2972509"/>
            <a:ext cx="1914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Switch!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8F8CD8-9C76-E1A6-C9E2-3E042A57F8D1}"/>
              </a:ext>
            </a:extLst>
          </p:cNvPr>
          <p:cNvSpPr/>
          <p:nvPr/>
        </p:nvSpPr>
        <p:spPr>
          <a:xfrm>
            <a:off x="5760667" y="1465757"/>
            <a:ext cx="2376987" cy="2402236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4F4DE3-DEF0-1B6D-411F-A336202A2333}"/>
              </a:ext>
            </a:extLst>
          </p:cNvPr>
          <p:cNvSpPr txBox="1"/>
          <p:nvPr/>
        </p:nvSpPr>
        <p:spPr>
          <a:xfrm>
            <a:off x="657517" y="2333271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D968BD-3041-6544-0026-7DEB1F7D0693}"/>
              </a:ext>
            </a:extLst>
          </p:cNvPr>
          <p:cNvSpPr txBox="1"/>
          <p:nvPr/>
        </p:nvSpPr>
        <p:spPr>
          <a:xfrm>
            <a:off x="912301" y="2292840"/>
            <a:ext cx="4217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Explain it to your partner</a:t>
            </a:r>
          </a:p>
          <a:p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DA45F2-7A8B-03E5-918D-8EF29CCF48AC}"/>
              </a:ext>
            </a:extLst>
          </p:cNvPr>
          <p:cNvSpPr txBox="1"/>
          <p:nvPr/>
        </p:nvSpPr>
        <p:spPr>
          <a:xfrm>
            <a:off x="657517" y="2846140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ED9D70-D796-7F18-F31F-9C52EABA22E8}"/>
              </a:ext>
            </a:extLst>
          </p:cNvPr>
          <p:cNvSpPr txBox="1"/>
          <p:nvPr/>
        </p:nvSpPr>
        <p:spPr>
          <a:xfrm>
            <a:off x="912301" y="2805709"/>
            <a:ext cx="4217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one with the longest hair begins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0575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2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5" grpId="0" animBg="1"/>
      <p:bldP spid="21" grpId="0"/>
      <p:bldP spid="26" grpId="0" animBg="1"/>
      <p:bldP spid="27" grpId="0"/>
      <p:bldP spid="19" grpId="0"/>
      <p:bldP spid="29" grpId="0" animBg="1"/>
      <p:bldP spid="5" grpId="0"/>
      <p:bldP spid="6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5A0996A5-CECC-5059-5705-731A34402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738" y="263469"/>
            <a:ext cx="8276094" cy="46417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7E19B2-40B0-BF69-C32D-A2DD551D83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" r="1696" b="3075"/>
          <a:stretch/>
        </p:blipFill>
        <p:spPr>
          <a:xfrm>
            <a:off x="564778" y="413293"/>
            <a:ext cx="897855" cy="13803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986BEC1-5DBB-A24F-4D8A-35EBF1BDBB6F}"/>
              </a:ext>
            </a:extLst>
          </p:cNvPr>
          <p:cNvSpPr txBox="1">
            <a:spLocks/>
          </p:cNvSpPr>
          <p:nvPr/>
        </p:nvSpPr>
        <p:spPr>
          <a:xfrm>
            <a:off x="657517" y="805995"/>
            <a:ext cx="3883189" cy="524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Explain the solution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3A46A3-1748-A806-F8C7-5ADEE7A3876F}"/>
              </a:ext>
            </a:extLst>
          </p:cNvPr>
          <p:cNvSpPr txBox="1"/>
          <p:nvPr/>
        </p:nvSpPr>
        <p:spPr>
          <a:xfrm>
            <a:off x="657517" y="1637641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AF7A95-B34C-7059-F99E-4CB29E7A1867}"/>
              </a:ext>
            </a:extLst>
          </p:cNvPr>
          <p:cNvSpPr/>
          <p:nvPr/>
        </p:nvSpPr>
        <p:spPr>
          <a:xfrm>
            <a:off x="5768532" y="1465757"/>
            <a:ext cx="2371240" cy="2402236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DF6CF4-0B1C-2940-4CC3-27BFF692B041}"/>
              </a:ext>
            </a:extLst>
          </p:cNvPr>
          <p:cNvSpPr txBox="1"/>
          <p:nvPr/>
        </p:nvSpPr>
        <p:spPr>
          <a:xfrm>
            <a:off x="912301" y="1624948"/>
            <a:ext cx="4217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Pick one of the solutions you wrote down</a:t>
            </a:r>
          </a:p>
          <a:p>
            <a:endParaRPr lang="en-CH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B4B8CE8-FB20-D966-0AB7-27DD9927927E}"/>
              </a:ext>
            </a:extLst>
          </p:cNvPr>
          <p:cNvSpPr txBox="1"/>
          <p:nvPr/>
        </p:nvSpPr>
        <p:spPr>
          <a:xfrm>
            <a:off x="657517" y="1166067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3A65D2C-48D8-6EFC-3D15-83E3F84D1301}"/>
              </a:ext>
            </a:extLst>
          </p:cNvPr>
          <p:cNvSpPr/>
          <p:nvPr/>
        </p:nvSpPr>
        <p:spPr>
          <a:xfrm>
            <a:off x="5799123" y="1504621"/>
            <a:ext cx="2300077" cy="232450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8C6EB7-FDDB-653D-0EDB-29F78649268F}"/>
              </a:ext>
            </a:extLst>
          </p:cNvPr>
          <p:cNvSpPr txBox="1"/>
          <p:nvPr/>
        </p:nvSpPr>
        <p:spPr>
          <a:xfrm>
            <a:off x="6190250" y="3955149"/>
            <a:ext cx="1745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2 minutes each</a:t>
            </a:r>
            <a:endParaRPr lang="en-CH" dirty="0"/>
          </a:p>
        </p:txBody>
      </p:sp>
      <p:pic>
        <p:nvPicPr>
          <p:cNvPr id="18" name="Graphic 17" descr="Alarm Ringing with solid fill">
            <a:extLst>
              <a:ext uri="{FF2B5EF4-FFF2-40B4-BE49-F238E27FC236}">
                <a16:creationId xmlns:a16="http://schemas.microsoft.com/office/drawing/2014/main" id="{5EA69423-4125-D2A9-9AB5-DACDE445EB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23309" y="1831386"/>
            <a:ext cx="1207834" cy="12078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04BD902-3D5E-E1F1-6C48-03261F0BD928}"/>
              </a:ext>
            </a:extLst>
          </p:cNvPr>
          <p:cNvSpPr txBox="1"/>
          <p:nvPr/>
        </p:nvSpPr>
        <p:spPr>
          <a:xfrm>
            <a:off x="6099894" y="2960254"/>
            <a:ext cx="1914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Time’s up!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8F8CD8-9C76-E1A6-C9E2-3E042A57F8D1}"/>
              </a:ext>
            </a:extLst>
          </p:cNvPr>
          <p:cNvSpPr/>
          <p:nvPr/>
        </p:nvSpPr>
        <p:spPr>
          <a:xfrm>
            <a:off x="5760667" y="1465757"/>
            <a:ext cx="2376987" cy="2402236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4F4DE3-DEF0-1B6D-411F-A336202A2333}"/>
              </a:ext>
            </a:extLst>
          </p:cNvPr>
          <p:cNvSpPr txBox="1"/>
          <p:nvPr/>
        </p:nvSpPr>
        <p:spPr>
          <a:xfrm>
            <a:off x="657517" y="2333271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D968BD-3041-6544-0026-7DEB1F7D0693}"/>
              </a:ext>
            </a:extLst>
          </p:cNvPr>
          <p:cNvSpPr txBox="1"/>
          <p:nvPr/>
        </p:nvSpPr>
        <p:spPr>
          <a:xfrm>
            <a:off x="912301" y="2292840"/>
            <a:ext cx="4217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Explain it to your partner</a:t>
            </a:r>
          </a:p>
          <a:p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DA45F2-7A8B-03E5-918D-8EF29CCF48AC}"/>
              </a:ext>
            </a:extLst>
          </p:cNvPr>
          <p:cNvSpPr txBox="1"/>
          <p:nvPr/>
        </p:nvSpPr>
        <p:spPr>
          <a:xfrm>
            <a:off x="657517" y="2846140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ED9D70-D796-7F18-F31F-9C52EABA22E8}"/>
              </a:ext>
            </a:extLst>
          </p:cNvPr>
          <p:cNvSpPr txBox="1"/>
          <p:nvPr/>
        </p:nvSpPr>
        <p:spPr>
          <a:xfrm>
            <a:off x="912301" y="2805709"/>
            <a:ext cx="4217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one with the longest hair begins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14469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6" grpId="0" animBg="1"/>
      <p:bldP spid="19" grpId="0"/>
    </p:bldLst>
  </p:timing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3105</TotalTime>
  <Words>1378</Words>
  <Application>Microsoft Macintosh PowerPoint</Application>
  <PresentationFormat>On-screen Show (16:9)</PresentationFormat>
  <Paragraphs>236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Arial</vt:lpstr>
      <vt:lpstr>Calibri</vt:lpstr>
      <vt:lpstr>Helvetica</vt:lpstr>
      <vt:lpstr>Helvetica 75</vt:lpstr>
      <vt:lpstr>Inter</vt:lpstr>
      <vt:lpstr>Krungthep</vt:lpstr>
      <vt:lpstr>Opcion Foto</vt:lpstr>
      <vt:lpstr>Introduction to rapid prototyping</vt:lpstr>
      <vt:lpstr>Outline of workshop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Reflection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Dina Longva Zimmermann</cp:lastModifiedBy>
  <cp:revision>11</cp:revision>
  <dcterms:created xsi:type="dcterms:W3CDTF">2022-01-18T18:56:13Z</dcterms:created>
  <dcterms:modified xsi:type="dcterms:W3CDTF">2023-02-15T10:49:40Z</dcterms:modified>
  <cp:category/>
</cp:coreProperties>
</file>