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90" r:id="rId4"/>
    <p:sldId id="280" r:id="rId5"/>
    <p:sldId id="283" r:id="rId6"/>
    <p:sldId id="287" r:id="rId7"/>
    <p:sldId id="279" r:id="rId8"/>
    <p:sldId id="288" r:id="rId9"/>
    <p:sldId id="284" r:id="rId10"/>
    <p:sldId id="289" r:id="rId11"/>
    <p:sldId id="286" r:id="rId12"/>
    <p:sldId id="265" r:id="rId1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/>
    <p:restoredTop sz="65562"/>
  </p:normalViewPr>
  <p:slideViewPr>
    <p:cSldViewPr snapToGrid="0" snapToObjects="1">
      <p:cViewPr varScale="1">
        <p:scale>
          <a:sx n="102" d="100"/>
          <a:sy n="102" d="100"/>
        </p:scale>
        <p:origin x="100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R&amp;D&amp;I projects – </a:t>
            </a:r>
          </a:p>
          <a:p>
            <a:r>
              <a:rPr lang="en-CH" dirty="0"/>
              <a:t>Our phycisists Umut and Karsten working with scintillator detecting neutrinos. Superkamoikande. </a:t>
            </a:r>
          </a:p>
          <a:p>
            <a:r>
              <a:rPr lang="en-CH" dirty="0"/>
              <a:t>We have the Italians on the second floor here working on discovering muons for ATLAS.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The ATLAS experiment employs a trigger system consisting of a first-level hardware trigger (L1). The L1 muon trigger system uses resistive-plate chambers (RPCs) to generate the muon-induced trigger signals in the central (barrel) region of the ATLAS detector. </a:t>
            </a:r>
            <a:r>
              <a:rPr lang="en-CH" dirty="0"/>
              <a:t>Pattern recognition for particle identification. Developing a chip. RPC.</a:t>
            </a:r>
          </a:p>
          <a:p>
            <a:endParaRPr lang="en-CH" dirty="0"/>
          </a:p>
          <a:p>
            <a:r>
              <a:rPr lang="en-CH" dirty="0"/>
              <a:t>Europaen projects – </a:t>
            </a:r>
          </a:p>
          <a:p>
            <a:r>
              <a:rPr lang="en-CH" dirty="0"/>
              <a:t>ATTRACT: is a funding instrument for early-stage R&amp;D&amp;I projects. Initiative to bring together Europe’s fundamental research and industrial communities to create the next generation of detection and imaging technologies. </a:t>
            </a:r>
          </a:p>
          <a:p>
            <a:r>
              <a:rPr lang="en-CH" dirty="0"/>
              <a:t>Crowd4SDG</a:t>
            </a:r>
          </a:p>
          <a:p>
            <a:endParaRPr lang="en-CH" dirty="0"/>
          </a:p>
          <a:p>
            <a:r>
              <a:rPr lang="en-CH" dirty="0"/>
              <a:t>Prototype workshop – </a:t>
            </a:r>
          </a:p>
          <a:p>
            <a:r>
              <a:rPr lang="en-CH" dirty="0"/>
              <a:t>I will show you.</a:t>
            </a:r>
          </a:p>
          <a:p>
            <a:endParaRPr lang="en-CH" dirty="0"/>
          </a:p>
          <a:p>
            <a:r>
              <a:rPr lang="en-CH" dirty="0"/>
              <a:t>Educational programmes – </a:t>
            </a:r>
          </a:p>
          <a:p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IdeaSquare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 co-designs and runs more than 22 project-based student courses in collaboration with international universities from Europe, Australia and the US</a:t>
            </a:r>
            <a:r>
              <a:rPr lang="en-CH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Tackling challenges – SDGs and exploring how to use the technologies developed in ATTRACT in new ways.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Events –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CMS </a:t>
            </a:r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Patatrack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Hackaton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, Arduino, FPGA workshops. 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Innovation knowledge – 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CIJ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127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Prototyping workshops at </a:t>
            </a:r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F2D8B255-0968-DA9F-DBA2-365E6ABA02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Open Doors Event 15.02.23</a:t>
            </a:r>
          </a:p>
          <a:p>
            <a:r>
              <a:rPr lang="en-GB" dirty="0"/>
              <a:t>Dina Zimmermann and Ole Anton Werner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60BDC653-5447-71DA-96AE-8C0835222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06171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A8FB6B1-DE3D-C03B-DCA0-22B989BB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439" y="236779"/>
            <a:ext cx="718457" cy="3325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CCACAB-72BE-DE6D-BC32-0593FBA81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13" y="236779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25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3853" y="240065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The 3D Studio</a:t>
            </a:r>
          </a:p>
        </p:txBody>
      </p:sp>
      <p:pic>
        <p:nvPicPr>
          <p:cNvPr id="4" name="Picture 3" descr="A picture containing text, indoor, ceiling, floor&#10;&#10;Description automatically generated">
            <a:extLst>
              <a:ext uri="{FF2B5EF4-FFF2-40B4-BE49-F238E27FC236}">
                <a16:creationId xmlns:a16="http://schemas.microsoft.com/office/drawing/2014/main" id="{3409A259-2292-BCFA-6EE0-EC8B435EE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355" y="1094410"/>
            <a:ext cx="4471061" cy="3353295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62858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730331"/>
            <a:ext cx="3163652" cy="1145969"/>
          </a:xfrm>
        </p:spPr>
        <p:txBody>
          <a:bodyPr/>
          <a:lstStyle/>
          <a:p>
            <a:r>
              <a:rPr lang="en-GB" sz="3000" dirty="0"/>
              <a:t>Let’s check it out!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963" y="736882"/>
            <a:ext cx="3528721" cy="569404"/>
          </a:xfrm>
        </p:spPr>
        <p:txBody>
          <a:bodyPr>
            <a:normAutofit fontScale="90000"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28177" y="1419105"/>
            <a:ext cx="3464291" cy="872594"/>
          </a:xfrm>
        </p:spPr>
        <p:txBody>
          <a:bodyPr>
            <a:normAutofit/>
          </a:bodyPr>
          <a:lstStyle/>
          <a:p>
            <a:r>
              <a:rPr lang="en-GB" sz="1400" b="0" dirty="0"/>
              <a:t>Brief Introduction to </a:t>
            </a:r>
            <a:r>
              <a:rPr lang="en-GB" sz="1400" b="0" dirty="0" err="1"/>
              <a:t>IdeaSquare</a:t>
            </a:r>
            <a:r>
              <a:rPr lang="en-GB" sz="1400" b="0" dirty="0"/>
              <a:t> prototyping workshops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A44DBC-8361-7F23-78C6-89CAE13933D8}"/>
              </a:ext>
            </a:extLst>
          </p:cNvPr>
          <p:cNvSpPr txBox="1"/>
          <p:nvPr/>
        </p:nvSpPr>
        <p:spPr>
          <a:xfrm>
            <a:off x="3957510" y="1419105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09.00-09.15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6C7537-C76E-BD22-4AF3-309C945DEFC1}"/>
              </a:ext>
            </a:extLst>
          </p:cNvPr>
          <p:cNvSpPr txBox="1"/>
          <p:nvPr/>
        </p:nvSpPr>
        <p:spPr>
          <a:xfrm>
            <a:off x="3957510" y="2137810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09.15-09.45</a:t>
            </a:r>
          </a:p>
        </p:txBody>
      </p:sp>
      <p:sp>
        <p:nvSpPr>
          <p:cNvPr id="7" name="Marcador de texto 4">
            <a:extLst>
              <a:ext uri="{FF2B5EF4-FFF2-40B4-BE49-F238E27FC236}">
                <a16:creationId xmlns:a16="http://schemas.microsoft.com/office/drawing/2014/main" id="{7969A14F-136C-31AF-B863-49D3FAB07A96}"/>
              </a:ext>
            </a:extLst>
          </p:cNvPr>
          <p:cNvSpPr txBox="1">
            <a:spLocks/>
          </p:cNvSpPr>
          <p:nvPr/>
        </p:nvSpPr>
        <p:spPr>
          <a:xfrm>
            <a:off x="5095963" y="2137810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dirty="0"/>
              <a:t>Prototyping Challenges from CERN Community by Fernando </a:t>
            </a:r>
            <a:r>
              <a:rPr lang="en-GB" sz="1400" b="0" dirty="0" err="1"/>
              <a:t>Baltasar</a:t>
            </a:r>
            <a:endParaRPr lang="en-GB" sz="1400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132403-BBEA-A64C-3643-EBA2D5130A36}"/>
              </a:ext>
            </a:extLst>
          </p:cNvPr>
          <p:cNvSpPr txBox="1"/>
          <p:nvPr/>
        </p:nvSpPr>
        <p:spPr>
          <a:xfrm>
            <a:off x="4002773" y="2851802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09.45-10.30</a:t>
            </a:r>
          </a:p>
        </p:txBody>
      </p:sp>
      <p:sp>
        <p:nvSpPr>
          <p:cNvPr id="9" name="Marcador de texto 4">
            <a:extLst>
              <a:ext uri="{FF2B5EF4-FFF2-40B4-BE49-F238E27FC236}">
                <a16:creationId xmlns:a16="http://schemas.microsoft.com/office/drawing/2014/main" id="{F61102C9-EF4B-912C-032B-0B6E50145C7C}"/>
              </a:ext>
            </a:extLst>
          </p:cNvPr>
          <p:cNvSpPr txBox="1">
            <a:spLocks/>
          </p:cNvSpPr>
          <p:nvPr/>
        </p:nvSpPr>
        <p:spPr>
          <a:xfrm>
            <a:off x="5128177" y="2857258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dirty="0"/>
              <a:t>Hands-on Prototyping Session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97F48-ED06-5AFF-358C-6037709E0906}"/>
              </a:ext>
            </a:extLst>
          </p:cNvPr>
          <p:cNvSpPr txBox="1"/>
          <p:nvPr/>
        </p:nvSpPr>
        <p:spPr>
          <a:xfrm>
            <a:off x="4002772" y="3371703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10.30-10.55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164933-D790-3188-B723-621861892020}"/>
              </a:ext>
            </a:extLst>
          </p:cNvPr>
          <p:cNvSpPr txBox="1"/>
          <p:nvPr/>
        </p:nvSpPr>
        <p:spPr>
          <a:xfrm>
            <a:off x="4002772" y="3873571"/>
            <a:ext cx="11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10.55-11.15</a:t>
            </a:r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B7C30E68-7250-5C54-D67A-149507984EFE}"/>
              </a:ext>
            </a:extLst>
          </p:cNvPr>
          <p:cNvSpPr txBox="1">
            <a:spLocks/>
          </p:cNvSpPr>
          <p:nvPr/>
        </p:nvSpPr>
        <p:spPr>
          <a:xfrm>
            <a:off x="5095962" y="3371703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dirty="0"/>
              <a:t>Coffee Break</a:t>
            </a:r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183B38ED-D9D5-EF42-F45E-72CED4126D7A}"/>
              </a:ext>
            </a:extLst>
          </p:cNvPr>
          <p:cNvSpPr txBox="1">
            <a:spLocks/>
          </p:cNvSpPr>
          <p:nvPr/>
        </p:nvSpPr>
        <p:spPr>
          <a:xfrm>
            <a:off x="5095961" y="3873571"/>
            <a:ext cx="3464291" cy="8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0" dirty="0"/>
              <a:t>Next steps in prototyping at </a:t>
            </a:r>
            <a:r>
              <a:rPr lang="en-GB" sz="1400" b="0" dirty="0" err="1"/>
              <a:t>IdeaSquare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99" y="1973289"/>
            <a:ext cx="3648991" cy="817620"/>
          </a:xfrm>
        </p:spPr>
        <p:txBody>
          <a:bodyPr/>
          <a:lstStyle/>
          <a:p>
            <a:r>
              <a:rPr lang="en-GB" sz="2800" dirty="0"/>
              <a:t>What it </a:t>
            </a:r>
            <a:r>
              <a:rPr lang="en-GB" sz="2800" dirty="0" err="1"/>
              <a:t>IdeaSquare</a:t>
            </a:r>
            <a:r>
              <a:rPr lang="en-GB" sz="2800" dirty="0"/>
              <a:t>?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199" y="2790909"/>
            <a:ext cx="2974201" cy="638466"/>
          </a:xfrm>
        </p:spPr>
        <p:txBody>
          <a:bodyPr/>
          <a:lstStyle/>
          <a:p>
            <a:r>
              <a:rPr lang="en-GB" sz="1400" dirty="0"/>
              <a:t>The innovation space at CERN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CE34E27-0AED-8D46-01D0-F25CF73C7AED}"/>
              </a:ext>
            </a:extLst>
          </p:cNvPr>
          <p:cNvSpPr/>
          <p:nvPr/>
        </p:nvSpPr>
        <p:spPr>
          <a:xfrm>
            <a:off x="4826442" y="3116911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A84495-C261-1630-39A8-9C295A00D5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0" y="3712610"/>
            <a:ext cx="1897224" cy="106877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1C97D50-B976-8B56-D4F8-AB6DF1418145}"/>
              </a:ext>
            </a:extLst>
          </p:cNvPr>
          <p:cNvSpPr/>
          <p:nvPr/>
        </p:nvSpPr>
        <p:spPr>
          <a:xfrm>
            <a:off x="3665015" y="2498034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DDC5D08-4165-2B69-F794-6B99CF36AE58}"/>
              </a:ext>
            </a:extLst>
          </p:cNvPr>
          <p:cNvSpPr/>
          <p:nvPr/>
        </p:nvSpPr>
        <p:spPr>
          <a:xfrm>
            <a:off x="3636014" y="659979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BEA9263-7FC1-CFC7-AB81-AC1ED2A4E35B}"/>
              </a:ext>
            </a:extLst>
          </p:cNvPr>
          <p:cNvSpPr/>
          <p:nvPr/>
        </p:nvSpPr>
        <p:spPr>
          <a:xfrm>
            <a:off x="5508563" y="0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3746CA1-BAC4-6CE1-A06D-D76886681B95}"/>
              </a:ext>
            </a:extLst>
          </p:cNvPr>
          <p:cNvSpPr/>
          <p:nvPr/>
        </p:nvSpPr>
        <p:spPr>
          <a:xfrm>
            <a:off x="6652098" y="876009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EDFB7E-D685-12C1-3018-E09AF3FA4C28}"/>
              </a:ext>
            </a:extLst>
          </p:cNvPr>
          <p:cNvSpPr/>
          <p:nvPr/>
        </p:nvSpPr>
        <p:spPr>
          <a:xfrm>
            <a:off x="6610215" y="2456932"/>
            <a:ext cx="2385393" cy="21945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527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60BDC653-5447-71DA-96AE-8C0835222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06171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A8FB6B1-DE3D-C03B-DCA0-22B989BB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439" y="236779"/>
            <a:ext cx="718457" cy="3325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CCACAB-72BE-DE6D-BC32-0593FBA81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13" y="236779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64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16" y="246003"/>
            <a:ext cx="3681318" cy="854345"/>
          </a:xfrm>
        </p:spPr>
        <p:txBody>
          <a:bodyPr>
            <a:normAutofit fontScale="90000"/>
          </a:bodyPr>
          <a:lstStyle/>
          <a:p>
            <a:r>
              <a:rPr lang="en-GB" dirty="0"/>
              <a:t>The Machine Shop</a:t>
            </a:r>
          </a:p>
        </p:txBody>
      </p:sp>
      <p:pic>
        <p:nvPicPr>
          <p:cNvPr id="4" name="Picture 3" descr="A picture containing floor, indoor, ceiling, room&#10;&#10;Description automatically generated">
            <a:extLst>
              <a:ext uri="{FF2B5EF4-FFF2-40B4-BE49-F238E27FC236}">
                <a16:creationId xmlns:a16="http://schemas.microsoft.com/office/drawing/2014/main" id="{39DD8AB2-17A7-BB71-0C88-F308768AA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355" y="1193470"/>
            <a:ext cx="4562104" cy="3421578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7521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60BDC653-5447-71DA-96AE-8C0835222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06171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A8FB6B1-DE3D-C03B-DCA0-22B989BB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439" y="236779"/>
            <a:ext cx="718457" cy="3325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CCACAB-72BE-DE6D-BC32-0593FBA81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13" y="236779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4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1355" y="240065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The Electro Shop</a:t>
            </a:r>
          </a:p>
        </p:txBody>
      </p:sp>
      <p:pic>
        <p:nvPicPr>
          <p:cNvPr id="4" name="Picture 3" descr="A picture containing text, indoor, wall, floor&#10;&#10;Description automatically generated">
            <a:extLst>
              <a:ext uri="{FF2B5EF4-FFF2-40B4-BE49-F238E27FC236}">
                <a16:creationId xmlns:a16="http://schemas.microsoft.com/office/drawing/2014/main" id="{E3B49028-82EE-E30D-72F2-3D19A0B6D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264" y="1094410"/>
            <a:ext cx="4482935" cy="3362201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62953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60BDC653-5447-71DA-96AE-8C0835222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06171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A8FB6B1-DE3D-C03B-DCA0-22B989BB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439" y="236779"/>
            <a:ext cx="718457" cy="3325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CCACAB-72BE-DE6D-BC32-0593FBA81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413" y="236779"/>
            <a:ext cx="1897224" cy="106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7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1355" y="240065"/>
            <a:ext cx="3681318" cy="854345"/>
          </a:xfrm>
        </p:spPr>
        <p:txBody>
          <a:bodyPr>
            <a:normAutofit/>
          </a:bodyPr>
          <a:lstStyle/>
          <a:p>
            <a:r>
              <a:rPr lang="en-GB" dirty="0"/>
              <a:t>Print &amp; copy</a:t>
            </a:r>
          </a:p>
        </p:txBody>
      </p:sp>
      <p:pic>
        <p:nvPicPr>
          <p:cNvPr id="5" name="Picture 4" descr="A picture containing indoor, wall, floor, office&#10;&#10;Description automatically generated">
            <a:extLst>
              <a:ext uri="{FF2B5EF4-FFF2-40B4-BE49-F238E27FC236}">
                <a16:creationId xmlns:a16="http://schemas.microsoft.com/office/drawing/2014/main" id="{AA9AB063-1738-A811-F8C2-12543C7CD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731" y="1155616"/>
            <a:ext cx="4262252" cy="3196689"/>
          </a:xfrm>
          <a:prstGeom prst="rect">
            <a:avLst/>
          </a:prstGeom>
          <a:ln w="31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6436751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246</TotalTime>
  <Words>272</Words>
  <Application>Microsoft Macintosh PowerPoint</Application>
  <PresentationFormat>On-screen Show (16:9)</PresentationFormat>
  <Paragraphs>45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Helvetica</vt:lpstr>
      <vt:lpstr>Helvetica 75</vt:lpstr>
      <vt:lpstr>Lucida Grande</vt:lpstr>
      <vt:lpstr>Roboto</vt:lpstr>
      <vt:lpstr>Opcion Foto</vt:lpstr>
      <vt:lpstr>Prototyping workshops at IdeaSquare</vt:lpstr>
      <vt:lpstr>Agenda</vt:lpstr>
      <vt:lpstr>What it IdeaSquare?</vt:lpstr>
      <vt:lpstr>PowerPoint Presentation</vt:lpstr>
      <vt:lpstr>The Machine Shop</vt:lpstr>
      <vt:lpstr>PowerPoint Presentation</vt:lpstr>
      <vt:lpstr>The Electro Shop</vt:lpstr>
      <vt:lpstr>PowerPoint Presentation</vt:lpstr>
      <vt:lpstr>Print &amp; copy</vt:lpstr>
      <vt:lpstr>PowerPoint Presentation</vt:lpstr>
      <vt:lpstr>The 3D Studio</vt:lpstr>
      <vt:lpstr>Let’s check it out!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4</cp:revision>
  <dcterms:created xsi:type="dcterms:W3CDTF">2022-01-18T18:56:13Z</dcterms:created>
  <dcterms:modified xsi:type="dcterms:W3CDTF">2023-02-14T17:23:38Z</dcterms:modified>
  <cp:category/>
</cp:coreProperties>
</file>