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1.xml" ContentType="application/inkml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07" r:id="rId2"/>
    <p:sldId id="2146850603" r:id="rId3"/>
    <p:sldId id="2146850571" r:id="rId4"/>
    <p:sldId id="326" r:id="rId5"/>
    <p:sldId id="349" r:id="rId6"/>
    <p:sldId id="1146" r:id="rId7"/>
    <p:sldId id="1147" r:id="rId8"/>
    <p:sldId id="2146850639" r:id="rId9"/>
    <p:sldId id="2146850641" r:id="rId10"/>
    <p:sldId id="2146850642" r:id="rId11"/>
    <p:sldId id="2146850643" r:id="rId12"/>
    <p:sldId id="2146850644" r:id="rId13"/>
    <p:sldId id="2146850645" r:id="rId14"/>
    <p:sldId id="2146850646" r:id="rId15"/>
    <p:sldId id="2146850647" r:id="rId16"/>
    <p:sldId id="2146850648" r:id="rId17"/>
    <p:sldId id="2146850649" r:id="rId18"/>
    <p:sldId id="2146850650" r:id="rId19"/>
    <p:sldId id="2146850651" r:id="rId20"/>
    <p:sldId id="2146850652" r:id="rId21"/>
    <p:sldId id="2146850653" r:id="rId22"/>
    <p:sldId id="2146850654" r:id="rId23"/>
    <p:sldId id="2146850655" r:id="rId24"/>
    <p:sldId id="2146850656" r:id="rId25"/>
    <p:sldId id="2146850657" r:id="rId26"/>
    <p:sldId id="2146850658" r:id="rId27"/>
    <p:sldId id="2146850659" r:id="rId28"/>
    <p:sldId id="2146850660" r:id="rId29"/>
    <p:sldId id="2146850661" r:id="rId30"/>
    <p:sldId id="2146850662" r:id="rId31"/>
    <p:sldId id="2146850632" r:id="rId32"/>
    <p:sldId id="2146850631" r:id="rId33"/>
    <p:sldId id="2146850636" r:id="rId34"/>
    <p:sldId id="2146850618" r:id="rId35"/>
    <p:sldId id="258" r:id="rId36"/>
    <p:sldId id="259" r:id="rId37"/>
    <p:sldId id="2146850628" r:id="rId38"/>
    <p:sldId id="256" r:id="rId39"/>
    <p:sldId id="257" r:id="rId40"/>
    <p:sldId id="2146850637" r:id="rId41"/>
    <p:sldId id="2146850635" r:id="rId42"/>
    <p:sldId id="312" r:id="rId43"/>
    <p:sldId id="2146850606" r:id="rId44"/>
    <p:sldId id="328" r:id="rId45"/>
    <p:sldId id="2146850561" r:id="rId46"/>
    <p:sldId id="2146850598" r:id="rId47"/>
    <p:sldId id="2146850609" r:id="rId48"/>
    <p:sldId id="2146850638" r:id="rId49"/>
    <p:sldId id="2146850640" r:id="rId50"/>
    <p:sldId id="314" r:id="rId51"/>
    <p:sldId id="2146850629" r:id="rId5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919"/>
    <a:srgbClr val="6E378C"/>
    <a:srgbClr val="00879A"/>
    <a:srgbClr val="F59600"/>
    <a:srgbClr val="87B918"/>
    <a:srgbClr val="E6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75"/>
    <p:restoredTop sz="94494"/>
  </p:normalViewPr>
  <p:slideViewPr>
    <p:cSldViewPr snapToGrid="0" snapToObjects="1">
      <p:cViewPr varScale="1">
        <p:scale>
          <a:sx n="191" d="100"/>
          <a:sy n="191" d="100"/>
        </p:scale>
        <p:origin x="73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5T11:47:29.403"/>
    </inkml:context>
    <inkml:brush xml:id="br0">
      <inkml:brushProperty name="width" value="0.2" units="cm"/>
      <inkml:brushProperty name="height" value="0.4" units="cm"/>
      <inkml:brushProperty name="color" value="#969696"/>
      <inkml:brushProperty name="tip" value="rectangle"/>
      <inkml:brushProperty name="rasterOp" value="maskPen"/>
    </inkml:brush>
  </inkml:definitions>
  <inkml:trace contextRef="#ctx0" brushRef="#br0">663 0 16383,'-24'43'0,"-3"3"0,0-5 0,-2 1 0,1-3 0,4-7 0,5-4 0,2-4 0,5-4 0,2-4 0,2-3 0,0 1 0,0 0 0,-1 2 0,-1 1 0,1-1 0,1-3 0,1-2 0,2-2 0,-1-1 0,-2 4 0,2-3 0,-2 3 0,3-3 0,-1 0 0,-1-1 0,0 1 0,0 0 0,-1 0 0,0 0 0,0-1 0,0 0 0,0 0 0,1-1 0,-1 2 0,2-3 0,-2 7 0,3-5 0,-1 3 0,0-2 0,1 0 0,-1 0 0,0 0 0,1-1 0,-3 4 0,2-3 0,-2 5 0,2-5 0,0 2 0,0-1 0,-1 1 0,1-1 0,0 0 0,1-2 0,-1 4 0,1-4 0,-2 4 0,2-4 0,-1 0 0,-2 4 0,1-3 0,-2 3 0,4-4 0,-1 1 0,0 0 0,0-1 0,-1 0 0,-1-1 0,1 0 0,-1 0 0,1 0 0,-1 0 0,0 0 0,1 0 0,1 2 0,44-15 0,-9 8 0,35-13 0,-20 12 0,-7 2 0,-6 2 0,-6 0 0,-5-1 0,1-1 0,-1 0 0,1 0 0,-2 0 0,0-1 0,-2 1 0,-1-1 0,0 0 0,1 1 0,1 0 0,0-1 0,-1 0 0,-1 0 0,1-1 0,0-1 0,1 0 0,0 0 0,-2 0 0,-1 0 0,0 0 0,-3 0 0,2 0 0,0 1 0,0 0 0,2 1 0,-1 1 0,0 0 0,1 0 0,1-1 0,0 0 0,0-2 0,0 1 0,-2-1 0,-1 0 0,-2 0 0,-2 0 0,0 0 0,0 0 0,2 0 0,2 0 0,2 0 0,0 0 0,-1 0 0,-1 0 0,-1 0 0,0 0 0,0 0 0,-1 0 0,-2 0 0,0 0 0,2 0 0,-2 0 0,3 0 0,-4 0 0,1 0 0,4 0 0,-3 0 0,4-1 0,-4 0 0,1 1 0,-2-1 0,1 1 0,-1 0 0,0 0 0,3-3 0,-1 2 0,4-3 0,-2 2 0,-3 0 0,1 1 0,-4-1 0,4 2 0,-2-1 0,3 1 0,-11-14 0,-5 0 0,-12-13 0,-4 3 0,0 2 0,0 2 0,1 1 0,0 2 0,1 1 0,1 1 0,2 3 0,2 0 0,0 0 0,1-2 0,0-3 0,0-1 0,0-2 0,-1-1 0,0-1 0,-1 0 0,1 3 0,0 2 0,0 3 0,1 3 0,0 0 0,0 0 0,1-1 0,0 1 0,-1-1 0,1 1 0,0-1 0,1 1 0,0-1 0,1 0 0,0 1 0,1 1 0,0-1 0,2 0 0,-1 0 0,0 1 0,2 1 0,-2 0 0,1 1 0,-2-3 0,2 1 0,0 1 0,0 1 0,0-1 0,0 0 0,-1 0 0,0-2 0,0 1 0,0 0 0,0-1 0,0 0 0,0-1 0,0 0 0,-1-2 0,2 0 0,0 0 0,0 0 0,1 1 0,1 1 0,0 1 0,0 1 0,0-3 0,0 3 0,-1-4 0,1 4 0,0-1 0,-15 37 0,6-5 0,-14 35 0,9-13 0,-4 7 0,1-2 0,1-4 0,4-8 0,5-11 0,1-3 0,0-2 0,1-3 0,-1-1 0,1 0 0,0-2 0,-1 1 0,0 1 0,-1-1 0,0 1 0,0 0 0,0-2 0,2-2 0,1-2 0,3-3 0,36 0 0,-3-4 0,29 3 0,-18-2 0,-2 4 0,-15-3 0,3 3 0,-9-2 0,4 3 0,-2-2 0,-2 0 0,-1-1 0,-3-1 0,-2-2 0,-3-1 0,2-1 0,0 0 0,2 1 0,0-1 0,1 1 0,-1-1 0,0 0 0,-2 0 0,0 0 0,1 0 0,-1 0 0,5 3 0,-6-2 0,3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55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print on A3 for each group of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C87DA5-914D-654E-9BA0-EBF7695986DD}" type="slidenum">
              <a:rPr lang="en-CH" smtClean="0"/>
              <a:t>38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092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88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42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4799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43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2137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/>
              <a:t>Over </a:t>
            </a:r>
            <a:r>
              <a:rPr lang="en-US" sz="1200" dirty="0">
                <a:solidFill>
                  <a:srgbClr val="F59600"/>
                </a:solidFill>
              </a:rPr>
              <a:t>1200 students </a:t>
            </a:r>
            <a:r>
              <a:rPr lang="en-US" sz="1200" b="0" dirty="0"/>
              <a:t>have participated with more than </a:t>
            </a:r>
            <a:r>
              <a:rPr lang="en-US" sz="1200" dirty="0">
                <a:solidFill>
                  <a:srgbClr val="F59600"/>
                </a:solidFill>
              </a:rPr>
              <a:t>200 conceptual prototypes </a:t>
            </a:r>
            <a:r>
              <a:rPr lang="en-US" sz="1200" b="0" dirty="0"/>
              <a:t>produced at </a:t>
            </a:r>
            <a:r>
              <a:rPr lang="en-US" sz="1200" b="0" dirty="0" err="1"/>
              <a:t>IdeaSquare</a:t>
            </a:r>
            <a:r>
              <a:rPr lang="en-US" sz="1200" b="0" dirty="0"/>
              <a:t>, contributing to the </a:t>
            </a:r>
            <a:r>
              <a:rPr lang="en-US" sz="1200" dirty="0">
                <a:solidFill>
                  <a:srgbClr val="00879A"/>
                </a:solidFill>
              </a:rPr>
              <a:t>UN Sustainable Development Goals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663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93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53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Fast forward through prototyping </a:t>
            </a:r>
          </a:p>
          <a:p>
            <a:r>
              <a:rPr lang="en-US" dirty="0"/>
              <a:t>Stimulating instrumentation in research</a:t>
            </a:r>
          </a:p>
          <a:p>
            <a:r>
              <a:rPr lang="en-US" dirty="0"/>
              <a:t>Connecting curious minds </a:t>
            </a:r>
          </a:p>
          <a:p>
            <a:r>
              <a:rPr lang="en-US" sz="1200" dirty="0"/>
              <a:t>Linking science innovation and the SDGs 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6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Visual: License to dream card! 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03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www.eur.nl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/master/governance-and-management-public-sector/examples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67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44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011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Where did we say the 3 challenges would come from? Or are we just randomly choosing? I put 3 examples with a more overall and more specific versio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C87DA5-914D-654E-9BA0-EBF7695986DD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4085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print on A3 for each group of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C87DA5-914D-654E-9BA0-EBF7695986DD}" type="slidenum">
              <a:rPr lang="en-CH" smtClean="0"/>
              <a:t>36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8345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Break Slide/New 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2093F-C41F-4E44-97BD-1AEA7AFEA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675398"/>
            <a:ext cx="7886700" cy="667227"/>
          </a:xfrm>
        </p:spPr>
        <p:txBody>
          <a:bodyPr anchor="t"/>
          <a:lstStyle>
            <a:lvl1pPr>
              <a:defRPr sz="4950" b="1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Ubuntu 66pt, #D0CECE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D3B7AE-F441-F049-BC51-6D2ECD7656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650" y="2486980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Additional information (Ubuntu 24pt, #878786)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E01EAEB-3517-E64E-8383-310A0E51ABD1}"/>
              </a:ext>
            </a:extLst>
          </p:cNvPr>
          <p:cNvSpPr/>
          <p:nvPr userDrawn="1"/>
        </p:nvSpPr>
        <p:spPr>
          <a:xfrm>
            <a:off x="628650" y="43624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D7B3A60-F783-334F-8911-3BF8DBD50724}"/>
              </a:ext>
            </a:extLst>
          </p:cNvPr>
          <p:cNvSpPr/>
          <p:nvPr userDrawn="1"/>
        </p:nvSpPr>
        <p:spPr>
          <a:xfrm>
            <a:off x="628650" y="46418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451A82D-69E5-5042-88BE-74F3A6036BC3}"/>
              </a:ext>
            </a:extLst>
          </p:cNvPr>
          <p:cNvSpPr/>
          <p:nvPr userDrawn="1"/>
        </p:nvSpPr>
        <p:spPr>
          <a:xfrm>
            <a:off x="628650" y="492760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EEA09F7-E665-FD4D-B276-93C9260156C7}"/>
              </a:ext>
            </a:extLst>
          </p:cNvPr>
          <p:cNvSpPr/>
          <p:nvPr userDrawn="1"/>
        </p:nvSpPr>
        <p:spPr>
          <a:xfrm>
            <a:off x="8921751" y="1754833"/>
            <a:ext cx="222250" cy="3388667"/>
          </a:xfrm>
          <a:prstGeom prst="rect">
            <a:avLst/>
          </a:prstGeom>
          <a:solidFill>
            <a:srgbClr val="3BB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9863D0B-25E7-5347-8086-111E9BC05D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9990"/>
            <a:ext cx="456303" cy="89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6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00473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ext slide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F9C8EBD7-1A1C-894E-A0BF-D95E3CA6424B}"/>
              </a:ext>
            </a:extLst>
          </p:cNvPr>
          <p:cNvSpPr/>
          <p:nvPr userDrawn="1"/>
        </p:nvSpPr>
        <p:spPr>
          <a:xfrm>
            <a:off x="0" y="1268016"/>
            <a:ext cx="448148" cy="453935"/>
          </a:xfrm>
          <a:prstGeom prst="rect">
            <a:avLst/>
          </a:prstGeom>
          <a:solidFill>
            <a:srgbClr val="8787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D3D9E8-CE23-4BEC-8953-2E994CEAB2E3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878786"/>
          </a:solidFill>
        </p:grpSpPr>
        <p:sp>
          <p:nvSpPr>
            <p:cNvPr id="18" name="Rechteck 5">
              <a:extLst>
                <a:ext uri="{FF2B5EF4-FFF2-40B4-BE49-F238E27FC236}">
                  <a16:creationId xmlns:a16="http://schemas.microsoft.com/office/drawing/2014/main" id="{DF8D3728-DE5B-447C-8267-CA11446FD195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hteck 6">
              <a:extLst>
                <a:ext uri="{FF2B5EF4-FFF2-40B4-BE49-F238E27FC236}">
                  <a16:creationId xmlns:a16="http://schemas.microsoft.com/office/drawing/2014/main" id="{A52379E7-4A25-4C23-8125-DC4D754320A0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0" name="Rechteck 11">
              <a:extLst>
                <a:ext uri="{FF2B5EF4-FFF2-40B4-BE49-F238E27FC236}">
                  <a16:creationId xmlns:a16="http://schemas.microsoft.com/office/drawing/2014/main" id="{18F56B9E-2F05-409E-BA2A-C52B95AB60FB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717154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C8F107B8-9DFC-B54A-831B-564702E454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994172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8EEB381-58B9-414D-9EF3-C180C7899399}"/>
              </a:ext>
            </a:extLst>
          </p:cNvPr>
          <p:cNvSpPr/>
          <p:nvPr userDrawn="1"/>
        </p:nvSpPr>
        <p:spPr>
          <a:xfrm>
            <a:off x="0" y="543962"/>
            <a:ext cx="448148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677DD41-2E2F-2443-9077-AC4F853453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1" y="2065193"/>
            <a:ext cx="4424198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2CD6141-6587-1A4E-AAC6-4363AF7D00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25886" y="0"/>
            <a:ext cx="3418115" cy="5143500"/>
          </a:xfrm>
        </p:spPr>
        <p:txBody>
          <a:bodyPr/>
          <a:lstStyle/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9F6EF59-E9BD-9544-B679-7F3536D6C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45C697E-A532-0A43-AC2E-401664F6B316}"/>
              </a:ext>
            </a:extLst>
          </p:cNvPr>
          <p:cNvSpPr/>
          <p:nvPr userDrawn="1"/>
        </p:nvSpPr>
        <p:spPr>
          <a:xfrm>
            <a:off x="572588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7743F80-E1CF-4E45-ADED-6FD6AAEF3EF0}"/>
              </a:ext>
            </a:extLst>
          </p:cNvPr>
          <p:cNvSpPr/>
          <p:nvPr userDrawn="1"/>
        </p:nvSpPr>
        <p:spPr>
          <a:xfrm>
            <a:off x="544507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381886F-A087-144A-8E6E-4FB9B0D8E0E8}"/>
              </a:ext>
            </a:extLst>
          </p:cNvPr>
          <p:cNvSpPr/>
          <p:nvPr userDrawn="1"/>
        </p:nvSpPr>
        <p:spPr>
          <a:xfrm>
            <a:off x="5164264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0215746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309ED-C053-EDD8-8E17-18966C5C0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79CD4-30CF-5C9E-04CA-1C4DC9855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CA003-095D-3B08-A79F-5D3023803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7924-7DCE-BC43-8295-32CA3A1A97D5}" type="datetimeFigureOut">
              <a:rPr lang="en-CH" smtClean="0"/>
              <a:t>09.02.23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0D5DE-8A3E-AE75-72BB-03CF187BB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80708-063E-5EBA-D197-59F1F0FEB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FDFD-3DA8-8F44-A76C-8FE0E82758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6633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F735D-543F-DC40-FA8E-CD6E905B3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575F5-D04A-7012-5B39-D94E6C2CC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2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5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4A65C-B867-C07E-5DFA-B716B7A16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7924-7DCE-BC43-8295-32CA3A1A97D5}" type="datetimeFigureOut">
              <a:rPr lang="en-CH" smtClean="0"/>
              <a:t>09.02.23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87DFB-51AC-5D43-9725-165688ADD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0311A-D925-A35B-BBEA-FAD24090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FDFD-3DA8-8F44-A76C-8FE0E82758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080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52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g"/><Relationship Id="rId11" Type="http://schemas.openxmlformats.org/officeDocument/2006/relationships/image" Target="../media/image20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Relationship Id="rId4" Type="http://schemas.microsoft.com/office/2007/relationships/hdphoto" Target="../media/hdphoto2.wdp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mailto:idea.s@cern.ch" TargetMode="Externa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mailto:catarina.batista@cern.ch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4" Type="http://schemas.openxmlformats.org/officeDocument/2006/relationships/hyperlink" Target="mailto:laura.wirtavuori@cern.ch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protopia-futures/protopia-futures-framework-f3c2a5d09a1e" TargetMode="External"/><Relationship Id="rId2" Type="http://schemas.openxmlformats.org/officeDocument/2006/relationships/hyperlink" Target="https://doi.org/10.1037/a0026767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jisc.ac.uk/guides/vision-and-strategy-toolkit" TargetMode="External"/><Relationship Id="rId5" Type="http://schemas.openxmlformats.org/officeDocument/2006/relationships/hyperlink" Target="https://www.pwc.com/gx/en/services/people-organisation/publications/workforce-of-the-future.html" TargetMode="External"/><Relationship Id="rId4" Type="http://schemas.openxmlformats.org/officeDocument/2006/relationships/hyperlink" Target="https://doi.org/10.2775/550306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1533" y="247770"/>
            <a:ext cx="3832768" cy="3323215"/>
          </a:xfrm>
        </p:spPr>
        <p:txBody>
          <a:bodyPr>
            <a:normAutofit/>
          </a:bodyPr>
          <a:lstStyle/>
          <a:p>
            <a:r>
              <a:rPr lang="en-GB" dirty="0"/>
              <a:t>Innovation for solving wicked problems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31533" y="4193764"/>
            <a:ext cx="3464291" cy="530516"/>
          </a:xfrm>
        </p:spPr>
        <p:txBody>
          <a:bodyPr>
            <a:normAutofit/>
          </a:bodyPr>
          <a:lstStyle/>
          <a:p>
            <a:r>
              <a:rPr lang="en-GB" dirty="0"/>
              <a:t>Open Doors Event, 15</a:t>
            </a:r>
            <a:r>
              <a:rPr lang="en-GB" baseline="30000" dirty="0"/>
              <a:t>th</a:t>
            </a:r>
            <a:r>
              <a:rPr lang="en-GB" dirty="0"/>
              <a:t> Feb 2023</a:t>
            </a:r>
          </a:p>
          <a:p>
            <a:r>
              <a:rPr lang="en-GB" dirty="0"/>
              <a:t>Catarina Batista &amp; Laura </a:t>
            </a:r>
            <a:r>
              <a:rPr lang="en-GB" dirty="0" err="1"/>
              <a:t>Wirtavuori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FDCB6-CD79-36B2-FB40-FEC9B932A6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84" b="7185"/>
          <a:stretch/>
        </p:blipFill>
        <p:spPr>
          <a:xfrm>
            <a:off x="0" y="0"/>
            <a:ext cx="4090083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0F41A4-E4CA-959A-AA97-8305067C7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256" y="-197965"/>
            <a:ext cx="4090082" cy="576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97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A4635A-FDB7-C914-C944-9358FDA3F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377"/>
            <a:ext cx="4023415" cy="567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A4635A-FDB7-C914-C944-9358FDA3F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5052"/>
            <a:ext cx="4023415" cy="5670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ABEBBD-89DF-84ED-3A8D-07E26EB7F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165052"/>
            <a:ext cx="4270408" cy="601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07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6201D8-7544-3669-EB79-47F1A6EDE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49896" cy="556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18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6E4C1E-68B8-B2C6-5214-09A65DCD0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3999946" cy="5637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32F5C1-B8CB-863D-D049-D17D16A6E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949896" cy="556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12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C68BF-F30A-876D-304F-9D60BBCF5B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896"/>
          <a:stretch/>
        </p:blipFill>
        <p:spPr>
          <a:xfrm>
            <a:off x="0" y="0"/>
            <a:ext cx="3860800" cy="506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27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C68BF-F30A-876D-304F-9D60BBCF5B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18"/>
          <a:stretch/>
        </p:blipFill>
        <p:spPr>
          <a:xfrm>
            <a:off x="0" y="0"/>
            <a:ext cx="3860800" cy="50592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9448BF-0285-CD2A-F057-CECB4BA2F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1"/>
            <a:ext cx="4449452" cy="627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62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35EF0-AAAC-1117-9ACF-2DF91DE03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09042" cy="550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16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35EF0-AAAC-1117-9ACF-2DF91DE03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37"/>
            <a:ext cx="3909042" cy="5509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1ED741-5760-EDC7-5DE8-6EFCA4D3E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119" y="-69850"/>
            <a:ext cx="4015884" cy="565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8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F4E33E-6CBC-FF84-E6A2-976055B08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3865889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94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3596C-D26E-9404-19BA-13363AE7C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66833"/>
            <a:ext cx="4668195" cy="500549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CH" sz="2400" dirty="0"/>
              <a:t>Agenda</a:t>
            </a:r>
            <a:br>
              <a:rPr lang="en-CH" sz="2400" dirty="0"/>
            </a:br>
            <a:endParaRPr lang="en-CH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8FF512-08C8-0A16-F610-979B372F5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071278"/>
              </p:ext>
            </p:extLst>
          </p:nvPr>
        </p:nvGraphicFramePr>
        <p:xfrm>
          <a:off x="565200" y="1267382"/>
          <a:ext cx="8099829" cy="3306580"/>
        </p:xfrm>
        <a:graphic>
          <a:graphicData uri="http://schemas.openxmlformats.org/drawingml/2006/table">
            <a:tbl>
              <a:tblPr/>
              <a:tblGrid>
                <a:gridCol w="4087485">
                  <a:extLst>
                    <a:ext uri="{9D8B030D-6E8A-4147-A177-3AD203B41FA5}">
                      <a16:colId xmlns:a16="http://schemas.microsoft.com/office/drawing/2014/main" val="2663459740"/>
                    </a:ext>
                  </a:extLst>
                </a:gridCol>
                <a:gridCol w="4012344">
                  <a:extLst>
                    <a:ext uri="{9D8B030D-6E8A-4147-A177-3AD203B41FA5}">
                      <a16:colId xmlns:a16="http://schemas.microsoft.com/office/drawing/2014/main" val="892509000"/>
                    </a:ext>
                  </a:extLst>
                </a:gridCol>
              </a:tblGrid>
              <a:tr h="482053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Welcome and settling in, making groups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 min - Laura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683762"/>
                  </a:ext>
                </a:extLst>
              </a:tr>
              <a:tr h="552429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SDG warm-up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 min - Laura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482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Innovation for solving wicked problems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 min for intro - Catarina</a:t>
                      </a:r>
                    </a:p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 min imagining future - Laura</a:t>
                      </a:r>
                    </a:p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 min defining roadmap - Laura</a:t>
                      </a:r>
                    </a:p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 min sharing</a:t>
                      </a:r>
                    </a:p>
                    <a:p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928738"/>
                  </a:ext>
                </a:extLst>
              </a:tr>
              <a:tr h="482053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Intro to student programmes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 min - Catarina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97085"/>
                  </a:ext>
                </a:extLst>
              </a:tr>
              <a:tr h="482053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Listening from </a:t>
                      </a:r>
                      <a:r>
                        <a:rPr lang="en-GB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CERNies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 min - Catarina</a:t>
                      </a:r>
                    </a:p>
                  </a:txBody>
                  <a:tcPr marL="69580" marR="69580" marT="13916" marB="13916" anchor="ctr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8208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18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F4E33E-6CBC-FF84-E6A2-976055B08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3865889" cy="5448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77C17D-78B3-ACDD-2D88-A731D76FA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1"/>
            <a:ext cx="3962400" cy="558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34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8FB9F2-5D65-A222-AE5F-38422C3467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73"/>
          <a:stretch/>
        </p:blipFill>
        <p:spPr>
          <a:xfrm>
            <a:off x="-1" y="-2"/>
            <a:ext cx="3860801" cy="507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225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8FB9F2-5D65-A222-AE5F-38422C3467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73"/>
          <a:stretch/>
        </p:blipFill>
        <p:spPr>
          <a:xfrm>
            <a:off x="0" y="0"/>
            <a:ext cx="3860801" cy="50725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749CB93-1C34-6D75-38DB-D2345D898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2"/>
            <a:ext cx="4229100" cy="596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92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64D9E3-1DEA-1B04-C82D-A56869AB4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62"/>
          <a:stretch/>
        </p:blipFill>
        <p:spPr>
          <a:xfrm>
            <a:off x="-1" y="-2"/>
            <a:ext cx="3829845" cy="503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473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64D9E3-1DEA-1B04-C82D-A56869AB4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885"/>
          <a:stretch/>
        </p:blipFill>
        <p:spPr>
          <a:xfrm>
            <a:off x="-1" y="-2"/>
            <a:ext cx="3829845" cy="5025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28F1D5-7763-539F-4983-EE55CFC70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6350"/>
            <a:ext cx="3829845" cy="539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17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5C107C-EF69-BF7F-61BF-D27E9C7DA6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09"/>
          <a:stretch/>
        </p:blipFill>
        <p:spPr>
          <a:xfrm>
            <a:off x="0" y="0"/>
            <a:ext cx="3829845" cy="501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751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5C107C-EF69-BF7F-61BF-D27E9C7DA6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62"/>
          <a:stretch/>
        </p:blipFill>
        <p:spPr>
          <a:xfrm>
            <a:off x="-1" y="0"/>
            <a:ext cx="3829845" cy="50325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1F4C99-194F-715E-2DC1-3EC901F33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0"/>
            <a:ext cx="3829845" cy="539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26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99F96A-FD1D-82DA-6281-ED9FFC5FC8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56"/>
          <a:stretch/>
        </p:blipFill>
        <p:spPr>
          <a:xfrm>
            <a:off x="0" y="0"/>
            <a:ext cx="3829845" cy="500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3979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99F96A-FD1D-82DA-6281-ED9FFC5FC8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503"/>
          <a:stretch/>
        </p:blipFill>
        <p:spPr>
          <a:xfrm>
            <a:off x="-1" y="0"/>
            <a:ext cx="3829845" cy="49924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F70E7B-6BF6-50FD-195B-92ED77553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3829844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81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E79A6C-83D9-B059-D5ED-9D8F9167C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87"/>
          <a:stretch/>
        </p:blipFill>
        <p:spPr>
          <a:xfrm>
            <a:off x="0" y="1"/>
            <a:ext cx="3860800" cy="503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43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erson, indoor, sport, dumbbell&#10;&#10;Description automatically generated">
            <a:extLst>
              <a:ext uri="{FF2B5EF4-FFF2-40B4-BE49-F238E27FC236}">
                <a16:creationId xmlns:a16="http://schemas.microsoft.com/office/drawing/2014/main" id="{A594A23B-3A7B-B566-CBEB-0E504967C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54172" y="3151419"/>
            <a:ext cx="1730824" cy="1153882"/>
          </a:xfrm>
          <a:prstGeom prst="rect">
            <a:avLst/>
          </a:prstGeom>
        </p:spPr>
      </p:pic>
      <p:pic>
        <p:nvPicPr>
          <p:cNvPr id="10" name="Picture 9" descr="A picture containing person&#10;&#10;Description automatically generated">
            <a:extLst>
              <a:ext uri="{FF2B5EF4-FFF2-40B4-BE49-F238E27FC236}">
                <a16:creationId xmlns:a16="http://schemas.microsoft.com/office/drawing/2014/main" id="{38E1CBE0-0E11-6006-5946-0CF99AF0C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34840" y="3156054"/>
            <a:ext cx="1726009" cy="1150673"/>
          </a:xfrm>
          <a:prstGeom prst="rect">
            <a:avLst/>
          </a:prstGeom>
        </p:spPr>
      </p:pic>
      <p:pic>
        <p:nvPicPr>
          <p:cNvPr id="12" name="Picture 11" descr="A picture containing indoor, bed, person, laying&#10;&#10;Description automatically generated">
            <a:extLst>
              <a:ext uri="{FF2B5EF4-FFF2-40B4-BE49-F238E27FC236}">
                <a16:creationId xmlns:a16="http://schemas.microsoft.com/office/drawing/2014/main" id="{35A7AFDA-E7BF-5BB7-8197-D744F10BA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992501" y="3151418"/>
            <a:ext cx="1730822" cy="11538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1C9386-2F4A-0B09-638F-43FA64817D5F}"/>
              </a:ext>
            </a:extLst>
          </p:cNvPr>
          <p:cNvSpPr txBox="1"/>
          <p:nvPr/>
        </p:nvSpPr>
        <p:spPr>
          <a:xfrm>
            <a:off x="486939" y="2390899"/>
            <a:ext cx="12218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Alexia </a:t>
            </a:r>
            <a:r>
              <a:rPr lang="en-US" sz="1050" b="1" dirty="0" err="1"/>
              <a:t>Yiannouli</a:t>
            </a:r>
            <a:br>
              <a:rPr lang="en-CH" sz="1050" dirty="0"/>
            </a:br>
            <a:r>
              <a:rPr lang="en-CH" sz="1050" dirty="0"/>
              <a:t>Communications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89B46E-0494-11F7-AFA5-DC451773E11F}"/>
              </a:ext>
            </a:extLst>
          </p:cNvPr>
          <p:cNvSpPr txBox="1"/>
          <p:nvPr/>
        </p:nvSpPr>
        <p:spPr>
          <a:xfrm>
            <a:off x="2222190" y="2346493"/>
            <a:ext cx="12538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Laura Wirtavuori</a:t>
            </a:r>
            <a:br>
              <a:rPr lang="en-CH" sz="1050" dirty="0"/>
            </a:br>
            <a:r>
              <a:rPr lang="en-CH" sz="1050" dirty="0"/>
              <a:t>Edu programmes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6BF0FD-1DC2-C28A-2602-EDC293D4C5C4}"/>
              </a:ext>
            </a:extLst>
          </p:cNvPr>
          <p:cNvSpPr txBox="1"/>
          <p:nvPr/>
        </p:nvSpPr>
        <p:spPr>
          <a:xfrm>
            <a:off x="3986841" y="2346493"/>
            <a:ext cx="12346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Ole Werner</a:t>
            </a:r>
            <a:br>
              <a:rPr lang="en-CH" sz="1050" dirty="0"/>
            </a:br>
            <a:r>
              <a:rPr lang="en-US" sz="1050" dirty="0"/>
              <a:t>Edu </a:t>
            </a:r>
            <a:r>
              <a:rPr lang="en-US" sz="1050" dirty="0" err="1"/>
              <a:t>Programmes</a:t>
            </a:r>
            <a:endParaRPr lang="en-CH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816C99-8FA7-9F33-485E-5D5EB976E0FA}"/>
              </a:ext>
            </a:extLst>
          </p:cNvPr>
          <p:cNvSpPr txBox="1"/>
          <p:nvPr/>
        </p:nvSpPr>
        <p:spPr>
          <a:xfrm>
            <a:off x="353089" y="4582888"/>
            <a:ext cx="148951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Pablo Garcia Tello</a:t>
            </a:r>
            <a:br>
              <a:rPr lang="en-CH" sz="1050" dirty="0"/>
            </a:br>
            <a:r>
              <a:rPr lang="en-CH" sz="1050" dirty="0"/>
              <a:t>The bear from Mowgli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395F0F-7ED4-5492-3E1A-DED0BE5EAA58}"/>
              </a:ext>
            </a:extLst>
          </p:cNvPr>
          <p:cNvSpPr txBox="1"/>
          <p:nvPr/>
        </p:nvSpPr>
        <p:spPr>
          <a:xfrm>
            <a:off x="2350158" y="4582888"/>
            <a:ext cx="12314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Laëtitia Pedroso</a:t>
            </a:r>
            <a:br>
              <a:rPr lang="en-CH" sz="1050" dirty="0"/>
            </a:br>
            <a:r>
              <a:rPr lang="en-CH" sz="1050" dirty="0"/>
              <a:t>Events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5E10F2-2D40-B8B7-9049-D02945520048}"/>
              </a:ext>
            </a:extLst>
          </p:cNvPr>
          <p:cNvSpPr txBox="1"/>
          <p:nvPr/>
        </p:nvSpPr>
        <p:spPr>
          <a:xfrm>
            <a:off x="4081039" y="4593770"/>
            <a:ext cx="12202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Catarina Batista</a:t>
            </a:r>
            <a:br>
              <a:rPr lang="en-CH" sz="1050" dirty="0"/>
            </a:br>
            <a:r>
              <a:rPr lang="en-CH" sz="1050" dirty="0"/>
              <a:t>Edu programmes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8513A9-9EEA-AA46-B879-61CF7C600BD3}"/>
              </a:ext>
            </a:extLst>
          </p:cNvPr>
          <p:cNvSpPr txBox="1"/>
          <p:nvPr/>
        </p:nvSpPr>
        <p:spPr>
          <a:xfrm>
            <a:off x="5729345" y="2364001"/>
            <a:ext cx="13596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Dina Zimmermann</a:t>
            </a:r>
          </a:p>
          <a:p>
            <a:pPr algn="ctr"/>
            <a:r>
              <a:rPr lang="en-CH" sz="1050" dirty="0"/>
              <a:t>Prototyping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F5E67C-2CF1-E14E-A598-60E128DF0EDB}"/>
              </a:ext>
            </a:extLst>
          </p:cNvPr>
          <p:cNvSpPr txBox="1"/>
          <p:nvPr/>
        </p:nvSpPr>
        <p:spPr>
          <a:xfrm>
            <a:off x="5782039" y="4593770"/>
            <a:ext cx="12891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Jimmy </a:t>
            </a:r>
            <a:r>
              <a:rPr lang="en-US" sz="1050" b="1" dirty="0" err="1"/>
              <a:t>Poulaillon</a:t>
            </a:r>
            <a:br>
              <a:rPr lang="en-CH" sz="1050" dirty="0"/>
            </a:br>
            <a:r>
              <a:rPr lang="en-CH" sz="1050" dirty="0"/>
              <a:t>Communications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E6B0A8-9533-9345-9FA8-437942B05F4E}"/>
              </a:ext>
            </a:extLst>
          </p:cNvPr>
          <p:cNvSpPr txBox="1"/>
          <p:nvPr/>
        </p:nvSpPr>
        <p:spPr>
          <a:xfrm>
            <a:off x="7590279" y="2364001"/>
            <a:ext cx="13003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Markus Nordberg</a:t>
            </a:r>
            <a:br>
              <a:rPr lang="en-CH" sz="1050" dirty="0"/>
            </a:br>
            <a:r>
              <a:rPr lang="en-CH" sz="1050" dirty="0"/>
              <a:t>Fixing things</a:t>
            </a:r>
          </a:p>
        </p:txBody>
      </p:sp>
      <p:pic>
        <p:nvPicPr>
          <p:cNvPr id="4" name="Picture 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88E12CB1-D0D9-CD46-99D0-CC13A814B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1865" y="664218"/>
            <a:ext cx="1118768" cy="1682272"/>
          </a:xfrm>
          <a:prstGeom prst="rect">
            <a:avLst/>
          </a:prstGeom>
        </p:spPr>
      </p:pic>
      <p:pic>
        <p:nvPicPr>
          <p:cNvPr id="7" name="Picture 6" descr="A person with blonde hair&#10;&#10;Description automatically generated with medium confidence">
            <a:extLst>
              <a:ext uri="{FF2B5EF4-FFF2-40B4-BE49-F238E27FC236}">
                <a16:creationId xmlns:a16="http://schemas.microsoft.com/office/drawing/2014/main" id="{CDE030FA-F53A-AA4B-B274-A8548AA99E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332" y="2926648"/>
            <a:ext cx="1064248" cy="15963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3958206-1DB9-FA4E-B7A0-BE6A0162B087}"/>
              </a:ext>
            </a:extLst>
          </p:cNvPr>
          <p:cNvSpPr txBox="1"/>
          <p:nvPr/>
        </p:nvSpPr>
        <p:spPr>
          <a:xfrm>
            <a:off x="7551008" y="4594899"/>
            <a:ext cx="1378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Tuuli Utriainen</a:t>
            </a:r>
            <a:br>
              <a:rPr lang="en-CH" sz="1050" dirty="0"/>
            </a:br>
            <a:r>
              <a:rPr lang="en-CH" sz="1050" dirty="0"/>
              <a:t>Cosmic collaborator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11" y="845500"/>
            <a:ext cx="1209388" cy="1522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738" y="845500"/>
            <a:ext cx="1043204" cy="1500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281" y="845500"/>
            <a:ext cx="1231281" cy="15009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1" y="801090"/>
            <a:ext cx="1271537" cy="15898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315" y="2851804"/>
            <a:ext cx="1296226" cy="168841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116273" y="364310"/>
            <a:ext cx="225254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/>
              <a:t>The CREW at </a:t>
            </a:r>
            <a:r>
              <a:rPr lang="en-GB" sz="1350" b="1" dirty="0" err="1"/>
              <a:t>IdeaSquare</a:t>
            </a:r>
            <a:endParaRPr lang="en-GB" sz="1350" b="1" dirty="0"/>
          </a:p>
        </p:txBody>
      </p:sp>
    </p:spTree>
    <p:extLst>
      <p:ext uri="{BB962C8B-B14F-4D97-AF65-F5344CB8AC3E}">
        <p14:creationId xmlns:p14="http://schemas.microsoft.com/office/powerpoint/2010/main" val="5258128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E79A6C-83D9-B059-D5ED-9D8F9167C9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50"/>
          <a:stretch/>
        </p:blipFill>
        <p:spPr>
          <a:xfrm>
            <a:off x="0" y="1"/>
            <a:ext cx="3860800" cy="5079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085035-F662-4BA0-C4C0-4F76049F6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-2"/>
            <a:ext cx="3859717" cy="54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353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04A48-99B4-DC6B-F48F-B4646EBAB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094" y="1729985"/>
            <a:ext cx="5463811" cy="1683530"/>
          </a:xfrm>
        </p:spPr>
        <p:txBody>
          <a:bodyPr/>
          <a:lstStyle/>
          <a:p>
            <a:pPr algn="ctr"/>
            <a:r>
              <a:rPr lang="en-CH" sz="3200" dirty="0"/>
              <a:t>A system is an ever living organism… </a:t>
            </a:r>
            <a:br>
              <a:rPr lang="en-CH" sz="3200" dirty="0"/>
            </a:br>
            <a:r>
              <a:rPr lang="en-CH" sz="3200" dirty="0"/>
              <a:t>So how might we predict possible changes?</a:t>
            </a:r>
          </a:p>
        </p:txBody>
      </p:sp>
    </p:spTree>
    <p:extLst>
      <p:ext uri="{BB962C8B-B14F-4D97-AF65-F5344CB8AC3E}">
        <p14:creationId xmlns:p14="http://schemas.microsoft.com/office/powerpoint/2010/main" val="1977311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iels Bohr quote: Prediction is very difficult, especially if it's about  the future.">
            <a:extLst>
              <a:ext uri="{FF2B5EF4-FFF2-40B4-BE49-F238E27FC236}">
                <a16:creationId xmlns:a16="http://schemas.microsoft.com/office/drawing/2014/main" id="{A07D3760-743D-E23C-5969-6D8A91E92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9144000" cy="430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0692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w Opioid Overdoses Reached Crisis Levels | Econofact">
            <a:extLst>
              <a:ext uri="{FF2B5EF4-FFF2-40B4-BE49-F238E27FC236}">
                <a16:creationId xmlns:a16="http://schemas.microsoft.com/office/drawing/2014/main" id="{B92AB7AA-2BF9-9203-223B-FB4FA1D67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8" y="0"/>
            <a:ext cx="77152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91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8DCDC-6777-8245-F9AA-47B8E9D7B7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824854"/>
            <a:ext cx="8038799" cy="343314"/>
          </a:xfrm>
        </p:spPr>
        <p:txBody>
          <a:bodyPr/>
          <a:lstStyle/>
          <a:p>
            <a:r>
              <a:rPr lang="en-GB" sz="1050" dirty="0"/>
              <a:t>https://</a:t>
            </a:r>
            <a:r>
              <a:rPr lang="en-GB" sz="1050" dirty="0" err="1"/>
              <a:t>www.jisc.ac.uk</a:t>
            </a:r>
            <a:r>
              <a:rPr lang="en-GB" sz="1050" dirty="0"/>
              <a:t>/guides/vision-and-strategy-toolkit/futures-cone</a:t>
            </a:r>
            <a:endParaRPr lang="en-CH" sz="105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AC0F639-566A-2CC2-1FEC-35F17745F6E6}"/>
              </a:ext>
            </a:extLst>
          </p:cNvPr>
          <p:cNvSpPr txBox="1">
            <a:spLocks/>
          </p:cNvSpPr>
          <p:nvPr/>
        </p:nvSpPr>
        <p:spPr>
          <a:xfrm>
            <a:off x="489894" y="542239"/>
            <a:ext cx="693097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2400" dirty="0"/>
              <a:t>There are many possible futures…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562311-02D4-3FA4-F992-E0AAB786D4C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Futures cone illustration">
            <a:extLst>
              <a:ext uri="{FF2B5EF4-FFF2-40B4-BE49-F238E27FC236}">
                <a16:creationId xmlns:a16="http://schemas.microsoft.com/office/drawing/2014/main" id="{9F81C74F-FA4B-975C-F08C-A040CFC32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554"/>
            <a:ext cx="91440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0294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E8CD4-8791-544A-29F9-13E91F6A9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Imagine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8E7BD-6C36-4879-AF2F-3239A2A68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8027992" cy="366168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Choose </a:t>
            </a:r>
            <a:r>
              <a:rPr lang="en-CH" b="1" dirty="0">
                <a:solidFill>
                  <a:srgbClr val="00879A"/>
                </a:solidFill>
              </a:rPr>
              <a:t>one challenge related to the SDGs </a:t>
            </a:r>
            <a:r>
              <a:rPr lang="en-CH" dirty="0"/>
              <a:t>to work on, e,g: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access to clean water / free access to clean drinking water for 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no poverty / no homelessness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access to quality education / everybody gets basic education in their own language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6E378C"/>
                </a:solidFill>
              </a:rPr>
              <a:t>Imagine</a:t>
            </a:r>
            <a:r>
              <a:rPr lang="en-CH" dirty="0"/>
              <a:t> what the world will look like in 2050, when that challenge has been solved. Consider </a:t>
            </a:r>
            <a:r>
              <a:rPr lang="en-CH" b="1" dirty="0">
                <a:solidFill>
                  <a:srgbClr val="6E378C"/>
                </a:solidFill>
              </a:rPr>
              <a:t>technological, social, economical, legal, ethical, political and environmental aspects.</a:t>
            </a:r>
          </a:p>
          <a:p>
            <a:endParaRPr lang="en-CH" i="1" dirty="0"/>
          </a:p>
          <a:p>
            <a:r>
              <a:rPr lang="en-CH" sz="1400" i="1" dirty="0"/>
              <a:t>No Harry Potter, but reasonable assumption about tech advancement, for e.g., are 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r>
              <a:rPr lang="en-CH" sz="1400" i="1" dirty="0"/>
              <a:t>Note that you can modify the challenge as you go along.</a:t>
            </a:r>
            <a:endParaRPr lang="en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D6EA4A-14BF-37A6-44F5-A2999F5B02AF}"/>
              </a:ext>
            </a:extLst>
          </p:cNvPr>
          <p:cNvSpPr txBox="1"/>
          <p:nvPr/>
        </p:nvSpPr>
        <p:spPr>
          <a:xfrm>
            <a:off x="7965081" y="4482469"/>
            <a:ext cx="1256221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400" dirty="0"/>
              <a:t>(15 min)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8B043A-EE7F-782E-3BB6-584D29093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776" y="0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753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arry galaxy">
            <a:extLst>
              <a:ext uri="{FF2B5EF4-FFF2-40B4-BE49-F238E27FC236}">
                <a16:creationId xmlns:a16="http://schemas.microsoft.com/office/drawing/2014/main" id="{B1C38E3F-5063-223B-4F14-B10201DD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5" y="0"/>
            <a:ext cx="9142191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F94624D-63A2-F759-3200-8C4F56B70ECE}"/>
              </a:ext>
            </a:extLst>
          </p:cNvPr>
          <p:cNvSpPr/>
          <p:nvPr/>
        </p:nvSpPr>
        <p:spPr>
          <a:xfrm>
            <a:off x="855921" y="1562986"/>
            <a:ext cx="7432159" cy="3205301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2050 -  our grand vision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ECFD870-3328-E546-F0BB-DA2DA2F0B8F8}"/>
              </a:ext>
            </a:extLst>
          </p:cNvPr>
          <p:cNvSpPr/>
          <p:nvPr/>
        </p:nvSpPr>
        <p:spPr>
          <a:xfrm>
            <a:off x="166659" y="167879"/>
            <a:ext cx="8727311" cy="868796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Challenge we focus on</a:t>
            </a:r>
          </a:p>
        </p:txBody>
      </p:sp>
    </p:spTree>
    <p:extLst>
      <p:ext uri="{BB962C8B-B14F-4D97-AF65-F5344CB8AC3E}">
        <p14:creationId xmlns:p14="http://schemas.microsoft.com/office/powerpoint/2010/main" val="34656117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55D6-59A1-829A-BEC6-98F86B9D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54614"/>
            <a:ext cx="6930979" cy="500549"/>
          </a:xfrm>
        </p:spPr>
        <p:txBody>
          <a:bodyPr/>
          <a:lstStyle/>
          <a:p>
            <a:r>
              <a:rPr lang="en-CH" dirty="0"/>
              <a:t>Let’s reflect…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635F3-4A20-05CB-79F2-A4C017B99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25769"/>
            <a:ext cx="8027992" cy="33680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dirty="0"/>
              <a:t>How does your preferable future look like?</a:t>
            </a:r>
          </a:p>
          <a:p>
            <a:pPr>
              <a:lnSpc>
                <a:spcPct val="150000"/>
              </a:lnSpc>
            </a:pPr>
            <a:endParaRPr lang="en-CH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Where </a:t>
            </a:r>
            <a:r>
              <a:rPr lang="en-CH" b="1" dirty="0">
                <a:solidFill>
                  <a:srgbClr val="00879A"/>
                </a:solidFill>
              </a:rPr>
              <a:t>you would need to be in 2040, </a:t>
            </a:r>
            <a:r>
              <a:rPr lang="en-CH" dirty="0"/>
              <a:t>in order </a:t>
            </a:r>
            <a:r>
              <a:rPr lang="en-CH" b="1" dirty="0">
                <a:solidFill>
                  <a:srgbClr val="00879A"/>
                </a:solidFill>
              </a:rPr>
              <a:t>to achieve your vision </a:t>
            </a:r>
            <a:r>
              <a:rPr lang="en-CH" dirty="0"/>
              <a:t>for 2050? How about in </a:t>
            </a:r>
            <a:r>
              <a:rPr lang="en-CH" b="1" dirty="0">
                <a:solidFill>
                  <a:srgbClr val="00879A"/>
                </a:solidFill>
              </a:rPr>
              <a:t>2030</a:t>
            </a:r>
            <a:r>
              <a:rPr lang="en-CH" dirty="0"/>
              <a:t>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can you </a:t>
            </a:r>
            <a:r>
              <a:rPr lang="en-CH" b="1" dirty="0">
                <a:solidFill>
                  <a:srgbClr val="87B919"/>
                </a:solidFill>
              </a:rPr>
              <a:t>change </a:t>
            </a:r>
            <a:r>
              <a:rPr lang="en-CH" b="1" u="sng" dirty="0">
                <a:solidFill>
                  <a:srgbClr val="87B919"/>
                </a:solidFill>
              </a:rPr>
              <a:t>today</a:t>
            </a:r>
            <a:r>
              <a:rPr lang="en-CH" b="1" dirty="0">
                <a:solidFill>
                  <a:srgbClr val="87B919"/>
                </a:solidFill>
              </a:rPr>
              <a:t> </a:t>
            </a:r>
            <a:r>
              <a:rPr lang="en-CH" dirty="0"/>
              <a:t>to make your 2050 vision </a:t>
            </a:r>
            <a:r>
              <a:rPr lang="en-CH" b="1" dirty="0">
                <a:solidFill>
                  <a:srgbClr val="87B919"/>
                </a:solidFill>
              </a:rPr>
              <a:t>more probable</a:t>
            </a:r>
            <a:r>
              <a:rPr lang="en-CH" dirty="0"/>
              <a:t>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does that </a:t>
            </a:r>
            <a:r>
              <a:rPr lang="en-CH" b="1" dirty="0">
                <a:solidFill>
                  <a:srgbClr val="F59600"/>
                </a:solidFill>
              </a:rPr>
              <a:t>impact</a:t>
            </a:r>
            <a:r>
              <a:rPr lang="en-CH" dirty="0"/>
              <a:t> your journey as </a:t>
            </a:r>
            <a:r>
              <a:rPr lang="en-CH" b="1" dirty="0">
                <a:solidFill>
                  <a:srgbClr val="F59600"/>
                </a:solidFill>
              </a:rPr>
              <a:t>an individual and professional</a:t>
            </a:r>
            <a:r>
              <a:rPr lang="en-CH" dirty="0"/>
              <a:t>?</a:t>
            </a:r>
          </a:p>
          <a:p>
            <a:pPr>
              <a:lnSpc>
                <a:spcPct val="15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638137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arry galaxy">
            <a:extLst>
              <a:ext uri="{FF2B5EF4-FFF2-40B4-BE49-F238E27FC236}">
                <a16:creationId xmlns:a16="http://schemas.microsoft.com/office/drawing/2014/main" id="{B1C38E3F-5063-223B-4F14-B10201DD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9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5" y="0"/>
            <a:ext cx="9142191" cy="514350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F94624D-63A2-F759-3200-8C4F56B70ECE}"/>
              </a:ext>
            </a:extLst>
          </p:cNvPr>
          <p:cNvSpPr/>
          <p:nvPr/>
        </p:nvSpPr>
        <p:spPr>
          <a:xfrm>
            <a:off x="5028747" y="2571750"/>
            <a:ext cx="3865223" cy="2403871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2050 -  our grand vision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DAA4A1-8B17-500F-410A-5F9175532506}"/>
              </a:ext>
            </a:extLst>
          </p:cNvPr>
          <p:cNvSpPr/>
          <p:nvPr/>
        </p:nvSpPr>
        <p:spPr>
          <a:xfrm>
            <a:off x="5028747" y="216098"/>
            <a:ext cx="3865223" cy="203954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2040 – almost there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840902-A374-6141-EEC0-DC9BB0785F69}"/>
              </a:ext>
            </a:extLst>
          </p:cNvPr>
          <p:cNvSpPr/>
          <p:nvPr/>
        </p:nvSpPr>
        <p:spPr>
          <a:xfrm>
            <a:off x="2618638" y="592931"/>
            <a:ext cx="2078831" cy="3414712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2030 – on our way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0C0AE8E-A83D-F81D-F98A-674258882CE5}"/>
              </a:ext>
            </a:extLst>
          </p:cNvPr>
          <p:cNvSpPr/>
          <p:nvPr/>
        </p:nvSpPr>
        <p:spPr>
          <a:xfrm>
            <a:off x="207622" y="1560909"/>
            <a:ext cx="2078831" cy="3414712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Now: What we can start with tomorrow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ECFD870-3328-E546-F0BB-DA2DA2F0B8F8}"/>
              </a:ext>
            </a:extLst>
          </p:cNvPr>
          <p:cNvSpPr/>
          <p:nvPr/>
        </p:nvSpPr>
        <p:spPr>
          <a:xfrm>
            <a:off x="166659" y="167879"/>
            <a:ext cx="2078831" cy="110802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H" sz="1350" b="1" dirty="0">
                <a:solidFill>
                  <a:schemeClr val="tx1"/>
                </a:solidFill>
                <a:latin typeface="Helvetica" pitchFamily="2" charset="0"/>
              </a:rPr>
              <a:t>Challenge we focus on</a:t>
            </a:r>
          </a:p>
        </p:txBody>
      </p:sp>
    </p:spTree>
    <p:extLst>
      <p:ext uri="{BB962C8B-B14F-4D97-AF65-F5344CB8AC3E}">
        <p14:creationId xmlns:p14="http://schemas.microsoft.com/office/powerpoint/2010/main" val="3513464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79E05-CEC3-4E0C-111F-AF4B2111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fill the canvas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00E6B-84D5-1DCF-FE0A-3640D2B728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87B919"/>
                </a:solidFill>
              </a:rPr>
              <a:t>Write your challenge as clearly as you can </a:t>
            </a:r>
            <a:r>
              <a:rPr lang="en-CH" dirty="0"/>
              <a:t>– it has to match the vision you came up with and does not need to be exactly what you started with.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6E378C"/>
                </a:solidFill>
              </a:rPr>
              <a:t>Write your key insights for your vision</a:t>
            </a:r>
            <a:r>
              <a:rPr lang="en-CH" dirty="0"/>
              <a:t>: include technological, social, economical, legal, ethical, political, and environmental aspects.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CH" dirty="0"/>
              <a:t>Think </a:t>
            </a:r>
            <a:r>
              <a:rPr lang="en-CH" b="1" dirty="0">
                <a:solidFill>
                  <a:srgbClr val="87B919"/>
                </a:solidFill>
              </a:rPr>
              <a:t>about where we would need to be in 2040</a:t>
            </a:r>
            <a:r>
              <a:rPr lang="en-CH" dirty="0"/>
              <a:t>, in order to achieve your vision for 2050. 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6E378C"/>
                </a:solidFill>
              </a:rPr>
              <a:t>Think backwards </a:t>
            </a:r>
            <a:r>
              <a:rPr lang="en-CH" dirty="0"/>
              <a:t>and outline what that would mean for the </a:t>
            </a:r>
            <a:r>
              <a:rPr lang="en-CH" b="1" dirty="0">
                <a:solidFill>
                  <a:srgbClr val="6E378C"/>
                </a:solidFill>
              </a:rPr>
              <a:t>year 2030.</a:t>
            </a:r>
            <a:endParaRPr lang="en-CH" dirty="0"/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CH" dirty="0"/>
              <a:t>What should we start </a:t>
            </a:r>
            <a:r>
              <a:rPr lang="en-CH" b="1" dirty="0">
                <a:solidFill>
                  <a:srgbClr val="87B919"/>
                </a:solidFill>
              </a:rPr>
              <a:t>implementing now </a:t>
            </a:r>
            <a:r>
              <a:rPr lang="en-CH" dirty="0"/>
              <a:t>in order to get to your 2050 vision?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394569-4CB1-3A90-BCA0-6CDDDD9AA1D5}"/>
              </a:ext>
            </a:extLst>
          </p:cNvPr>
          <p:cNvSpPr txBox="1"/>
          <p:nvPr/>
        </p:nvSpPr>
        <p:spPr>
          <a:xfrm>
            <a:off x="7965081" y="4482469"/>
            <a:ext cx="1256221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400" dirty="0"/>
              <a:t>(30 min)</a:t>
            </a:r>
          </a:p>
        </p:txBody>
      </p:sp>
    </p:spTree>
    <p:extLst>
      <p:ext uri="{BB962C8B-B14F-4D97-AF65-F5344CB8AC3E}">
        <p14:creationId xmlns:p14="http://schemas.microsoft.com/office/powerpoint/2010/main" val="3274388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563966"/>
            <a:ext cx="2977563" cy="529407"/>
          </a:xfrm>
        </p:spPr>
        <p:txBody>
          <a:bodyPr/>
          <a:lstStyle/>
          <a:p>
            <a:r>
              <a:rPr lang="en-GB" sz="2800" dirty="0" err="1"/>
              <a:t>IdeaSquare</a:t>
            </a:r>
            <a:endParaRPr lang="en-GB" sz="28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400" dirty="0"/>
              <a:t>The Innovation Space at CERN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200" y="2220308"/>
            <a:ext cx="2974201" cy="2843092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collaborative methodologies;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access to CERN expertise;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cross-connectivity</a:t>
            </a:r>
          </a:p>
          <a:p>
            <a:endParaRPr lang="en-GB" dirty="0"/>
          </a:p>
          <a:p>
            <a:r>
              <a:rPr lang="en-GB" dirty="0"/>
              <a:t> to ideate solutions for the </a:t>
            </a:r>
            <a:r>
              <a:rPr lang="en-GB" b="1" dirty="0"/>
              <a:t>future of humankind. 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8674A-8699-F3A5-3C8E-6642FE642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/>
          <a:lstStyle/>
          <a:p>
            <a:pPr algn="ctr"/>
            <a:r>
              <a:rPr lang="en-CH" sz="4400" dirty="0"/>
              <a:t>Time to share!</a:t>
            </a:r>
          </a:p>
        </p:txBody>
      </p:sp>
    </p:spTree>
    <p:extLst>
      <p:ext uri="{BB962C8B-B14F-4D97-AF65-F5344CB8AC3E}">
        <p14:creationId xmlns:p14="http://schemas.microsoft.com/office/powerpoint/2010/main" val="19209622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DE6A5-2D53-C989-3316-12A084B89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64096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9C6B4E-11E8-1545-8416-F611B889C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98225"/>
            <a:ext cx="6930979" cy="500549"/>
          </a:xfrm>
        </p:spPr>
        <p:txBody>
          <a:bodyPr/>
          <a:lstStyle/>
          <a:p>
            <a:r>
              <a:rPr lang="en-CH" dirty="0"/>
              <a:t>Why IdeaSquare?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9217CD-4BBB-7644-9B73-9EBD01AFB6CF}"/>
              </a:ext>
            </a:extLst>
          </p:cNvPr>
          <p:cNvSpPr txBox="1"/>
          <p:nvPr/>
        </p:nvSpPr>
        <p:spPr>
          <a:xfrm>
            <a:off x="565200" y="1545844"/>
            <a:ext cx="7498501" cy="12501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We believe that for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fundamental change 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to be made, we need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more than traditional 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innovation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methods and mindsets.</a:t>
            </a:r>
            <a:endParaRPr lang="en-US" sz="2400" b="1" dirty="0">
              <a:solidFill>
                <a:srgbClr val="00879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832748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9C6B4E-11E8-1545-8416-F611B889C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98225"/>
            <a:ext cx="6930979" cy="500549"/>
          </a:xfrm>
        </p:spPr>
        <p:txBody>
          <a:bodyPr/>
          <a:lstStyle/>
          <a:p>
            <a:r>
              <a:rPr lang="en-CH" dirty="0"/>
              <a:t>Why IdeaSquare?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9217CD-4BBB-7644-9B73-9EBD01AFB6CF}"/>
              </a:ext>
            </a:extLst>
          </p:cNvPr>
          <p:cNvSpPr txBox="1"/>
          <p:nvPr/>
        </p:nvSpPr>
        <p:spPr>
          <a:xfrm>
            <a:off x="565200" y="1545844"/>
            <a:ext cx="7498501" cy="12501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We believe that for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fundamental change 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to be made, we need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more than traditional 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innovation </a:t>
            </a:r>
            <a:r>
              <a:rPr lang="en-US" sz="2400" b="1" kern="1200" dirty="0">
                <a:solidFill>
                  <a:srgbClr val="00879A"/>
                </a:solidFill>
                <a:latin typeface="+mj-lt"/>
                <a:ea typeface="+mj-ea"/>
                <a:cs typeface="+mj-cs"/>
              </a:rPr>
              <a:t>methods and mindsets.</a:t>
            </a:r>
            <a:endParaRPr lang="en-US" sz="2400" b="1" dirty="0">
              <a:solidFill>
                <a:srgbClr val="00879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EF1C8-8022-5A4E-AF94-FA3B0D8264CE}"/>
              </a:ext>
            </a:extLst>
          </p:cNvPr>
          <p:cNvSpPr txBox="1"/>
          <p:nvPr/>
        </p:nvSpPr>
        <p:spPr>
          <a:xfrm>
            <a:off x="1432864" y="3331082"/>
            <a:ext cx="7498501" cy="12501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We enable students and innovators to </a:t>
            </a:r>
            <a:r>
              <a:rPr lang="en-US" sz="2400" b="1" kern="1200" dirty="0">
                <a:solidFill>
                  <a:srgbClr val="F59600"/>
                </a:solidFill>
                <a:latin typeface="+mj-lt"/>
                <a:ea typeface="+mj-ea"/>
                <a:cs typeface="+mj-cs"/>
              </a:rPr>
              <a:t>imagine a future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 worth fighting for, and we give </a:t>
            </a:r>
            <a:r>
              <a:rPr lang="en-US" sz="2400" dirty="0">
                <a:latin typeface="+mj-lt"/>
                <a:ea typeface="+mj-ea"/>
                <a:cs typeface="+mj-cs"/>
              </a:rPr>
              <a:t>them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 the </a:t>
            </a:r>
            <a:r>
              <a:rPr lang="en-US" sz="2400" b="1" kern="1200" dirty="0">
                <a:solidFill>
                  <a:srgbClr val="F59600"/>
                </a:solidFill>
                <a:latin typeface="+mj-lt"/>
                <a:ea typeface="+mj-ea"/>
                <a:cs typeface="+mj-cs"/>
              </a:rPr>
              <a:t>tools and confidence</a:t>
            </a:r>
            <a:r>
              <a:rPr lang="en-US" sz="2400" kern="1200" dirty="0">
                <a:latin typeface="+mj-lt"/>
                <a:ea typeface="+mj-ea"/>
                <a:cs typeface="+mj-cs"/>
              </a:rPr>
              <a:t> to start building that future.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153087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sz="2000" dirty="0"/>
              <a:t>Challenge Based Innovation (CBI)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4111066" cy="3356454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879A"/>
                </a:solidFill>
              </a:rPr>
              <a:t>+22 </a:t>
            </a:r>
            <a:r>
              <a:rPr lang="en-US" dirty="0"/>
              <a:t>active program collaborations;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Universities from </a:t>
            </a:r>
            <a:r>
              <a:rPr lang="en-US" b="1" dirty="0">
                <a:solidFill>
                  <a:srgbClr val="00879A"/>
                </a:solidFill>
              </a:rPr>
              <a:t>8 different countries;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Design Thinking </a:t>
            </a:r>
            <a:r>
              <a:rPr lang="en-US" dirty="0"/>
              <a:t>methods to solve global challenges, intersected with </a:t>
            </a:r>
            <a:r>
              <a:rPr lang="en-US" b="1" dirty="0">
                <a:solidFill>
                  <a:srgbClr val="F59600"/>
                </a:solidFill>
              </a:rPr>
              <a:t>deep tech</a:t>
            </a:r>
            <a:r>
              <a:rPr lang="en-US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879A"/>
                </a:solidFill>
              </a:rPr>
              <a:t>UN Sustainable Development Goals </a:t>
            </a:r>
            <a:r>
              <a:rPr lang="en-US" dirty="0"/>
              <a:t>as a lens in the process;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Multidisciplinary teams </a:t>
            </a:r>
            <a:r>
              <a:rPr lang="en-US" dirty="0"/>
              <a:t>of students: business, design, engineering, social sciences…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researchers who act as technological coaches.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Placeholder 14" descr="A picture containing text, decker, restaurant&#10;&#10;Description automatically generated">
            <a:extLst>
              <a:ext uri="{FF2B5EF4-FFF2-40B4-BE49-F238E27FC236}">
                <a16:creationId xmlns:a16="http://schemas.microsoft.com/office/drawing/2014/main" id="{7925C746-9261-85A6-0AE9-11B47DE2BF1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12970" r="129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69652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12E865E0-7B23-6E6A-0006-AB192E8C3E72}"/>
                  </a:ext>
                </a:extLst>
              </p14:cNvPr>
              <p14:cNvContentPartPr/>
              <p14:nvPr/>
            </p14:nvContentPartPr>
            <p14:xfrm>
              <a:off x="5591968" y="2637408"/>
              <a:ext cx="479880" cy="36684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12E865E0-7B23-6E6A-0006-AB192E8C3E7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55968" y="2565408"/>
                <a:ext cx="551520" cy="51048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F291B188-0650-DDCC-27E6-2C23C69FC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2937854" cy="500549"/>
          </a:xfrm>
        </p:spPr>
        <p:txBody>
          <a:bodyPr/>
          <a:lstStyle/>
          <a:p>
            <a:r>
              <a:rPr lang="en-CH" dirty="0"/>
              <a:t>Intersecting societal challenges with deep tech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3839F8-3D2C-58A1-ECBF-C94F0DB63BCD}"/>
              </a:ext>
            </a:extLst>
          </p:cNvPr>
          <p:cNvSpPr/>
          <p:nvPr/>
        </p:nvSpPr>
        <p:spPr>
          <a:xfrm>
            <a:off x="4330817" y="79512"/>
            <a:ext cx="2991316" cy="2991316"/>
          </a:xfrm>
          <a:prstGeom prst="ellipse">
            <a:avLst/>
          </a:prstGeom>
          <a:noFill/>
          <a:ln>
            <a:solidFill>
              <a:srgbClr val="00879A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EC07EE2-66F6-3E84-AD43-334323977E7F}"/>
              </a:ext>
            </a:extLst>
          </p:cNvPr>
          <p:cNvSpPr/>
          <p:nvPr/>
        </p:nvSpPr>
        <p:spPr>
          <a:xfrm>
            <a:off x="5459248" y="2038286"/>
            <a:ext cx="2991316" cy="2991316"/>
          </a:xfrm>
          <a:prstGeom prst="ellipse">
            <a:avLst/>
          </a:prstGeom>
          <a:noFill/>
          <a:ln>
            <a:solidFill>
              <a:srgbClr val="F59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DE94997-0736-EF1A-06E2-1B0E2F855114}"/>
              </a:ext>
            </a:extLst>
          </p:cNvPr>
          <p:cNvSpPr/>
          <p:nvPr/>
        </p:nvSpPr>
        <p:spPr>
          <a:xfrm>
            <a:off x="3208186" y="2038286"/>
            <a:ext cx="2991316" cy="2991316"/>
          </a:xfrm>
          <a:prstGeom prst="ellipse">
            <a:avLst/>
          </a:prstGeom>
          <a:noFill/>
          <a:ln>
            <a:solidFill>
              <a:srgbClr val="87B91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17DE84-B9A1-7D3A-BE7A-9DB84B64909A}"/>
              </a:ext>
            </a:extLst>
          </p:cNvPr>
          <p:cNvSpPr txBox="1"/>
          <p:nvPr/>
        </p:nvSpPr>
        <p:spPr>
          <a:xfrm>
            <a:off x="4901370" y="990395"/>
            <a:ext cx="1850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rgbClr val="00879A"/>
                </a:solidFill>
              </a:rPr>
              <a:t>Societal needs (UN SDGs)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D43309-7D3A-27C2-5D6D-01CE3A280464}"/>
              </a:ext>
            </a:extLst>
          </p:cNvPr>
          <p:cNvSpPr txBox="1"/>
          <p:nvPr/>
        </p:nvSpPr>
        <p:spPr>
          <a:xfrm>
            <a:off x="6273863" y="3176600"/>
            <a:ext cx="20965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rgbClr val="F59600"/>
                </a:solidFill>
              </a:rPr>
              <a:t>Deep tech </a:t>
            </a:r>
          </a:p>
          <a:p>
            <a:pPr algn="ctr"/>
            <a:r>
              <a:rPr lang="en-CH" sz="1600" dirty="0">
                <a:solidFill>
                  <a:srgbClr val="F59600"/>
                </a:solidFill>
              </a:rPr>
              <a:t>(detection &amp; imaging, criogenics…)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0EFF9F-261F-9B65-A65B-B753B961C4E7}"/>
              </a:ext>
            </a:extLst>
          </p:cNvPr>
          <p:cNvSpPr txBox="1"/>
          <p:nvPr/>
        </p:nvSpPr>
        <p:spPr>
          <a:xfrm>
            <a:off x="3392314" y="3204049"/>
            <a:ext cx="2096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rgbClr val="87B918"/>
                </a:solidFill>
              </a:rPr>
              <a:t>Futures thinking</a:t>
            </a:r>
          </a:p>
          <a:p>
            <a:pPr algn="ctr"/>
            <a:r>
              <a:rPr lang="en-CH" sz="1600" dirty="0">
                <a:solidFill>
                  <a:srgbClr val="87B918"/>
                </a:solidFill>
              </a:rPr>
              <a:t>Exponential thinking</a:t>
            </a:r>
          </a:p>
          <a:p>
            <a:pPr algn="ctr"/>
            <a:r>
              <a:rPr lang="en-CH" sz="1600" dirty="0">
                <a:solidFill>
                  <a:srgbClr val="87B918"/>
                </a:solidFill>
              </a:rPr>
              <a:t>Speculative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2E9718-3FD9-D1AF-16F4-2A2AC54A4A8C}"/>
              </a:ext>
            </a:extLst>
          </p:cNvPr>
          <p:cNvSpPr txBox="1"/>
          <p:nvPr/>
        </p:nvSpPr>
        <p:spPr>
          <a:xfrm>
            <a:off x="4778205" y="2695779"/>
            <a:ext cx="2096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/>
              <a:t>i2</a:t>
            </a:r>
          </a:p>
        </p:txBody>
      </p:sp>
    </p:spTree>
    <p:extLst>
      <p:ext uri="{BB962C8B-B14F-4D97-AF65-F5344CB8AC3E}">
        <p14:creationId xmlns:p14="http://schemas.microsoft.com/office/powerpoint/2010/main" val="5593335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2A8B2-8706-F9E8-54FF-689FAD37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3616507" cy="500549"/>
          </a:xfrm>
        </p:spPr>
        <p:txBody>
          <a:bodyPr>
            <a:normAutofit fontScale="90000"/>
          </a:bodyPr>
          <a:lstStyle/>
          <a:p>
            <a:pPr algn="l"/>
            <a:r>
              <a:rPr lang="en-CH" sz="3200" dirty="0"/>
              <a:t>Business as usual is not in our D</a:t>
            </a:r>
            <a:r>
              <a:rPr lang="en-GB" sz="3200" dirty="0"/>
              <a:t>NA, but we also don’t want any “magic”…</a:t>
            </a:r>
            <a:endParaRPr lang="en-CH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B1D0B-F12D-DE27-BE41-1F4913FEE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2973168"/>
            <a:ext cx="3425138" cy="13332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Ideas should be disruptive, without: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Breaking the laws of physics;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Causing more harm than good.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3B39C6A9-77BC-390D-CE1D-799AF9019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17" r="20863"/>
          <a:stretch/>
        </p:blipFill>
        <p:spPr>
          <a:xfrm>
            <a:off x="4270917" y="0"/>
            <a:ext cx="487308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1512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0AD92-5222-89C9-6A1E-5577170AA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specialties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ED5C01C-5273-F209-C6D9-A7E214A88EFE}"/>
              </a:ext>
            </a:extLst>
          </p:cNvPr>
          <p:cNvSpPr txBox="1">
            <a:spLocks/>
          </p:cNvSpPr>
          <p:nvPr/>
        </p:nvSpPr>
        <p:spPr>
          <a:xfrm>
            <a:off x="565200" y="1548114"/>
            <a:ext cx="8133957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Order of magnitude thinking (+ estimations!)</a:t>
            </a:r>
          </a:p>
          <a:p>
            <a:pPr marL="457200" lvl="2">
              <a:lnSpc>
                <a:spcPct val="160000"/>
              </a:lnSpc>
            </a:pPr>
            <a:r>
              <a:rPr lang="en-US" sz="1400" dirty="0">
                <a:solidFill>
                  <a:schemeClr val="tx1"/>
                </a:solidFill>
              </a:rPr>
              <a:t>- Ideas should be disruptive enough to generate excitement</a:t>
            </a:r>
          </a:p>
          <a:p>
            <a:pPr marL="457200" lvl="2">
              <a:lnSpc>
                <a:spcPct val="160000"/>
              </a:lnSpc>
            </a:pPr>
            <a:r>
              <a:rPr lang="en-US" sz="1400" dirty="0">
                <a:solidFill>
                  <a:schemeClr val="tx1"/>
                </a:solidFill>
              </a:rPr>
              <a:t>- While also having a substantial basis behind - “Do the math”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Systemic and Exponential thinking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Going for exponential ideas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Thinking in planetary levels 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Nothing is so great that there is nothing bad: what are the implications of your solution?</a:t>
            </a:r>
          </a:p>
          <a:p>
            <a:pPr marL="285750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341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B8EC0-9AC4-50C6-D6DD-EB9B2AE74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251" y="1802835"/>
            <a:ext cx="5153498" cy="993543"/>
          </a:xfrm>
        </p:spPr>
        <p:txBody>
          <a:bodyPr/>
          <a:lstStyle/>
          <a:p>
            <a:pPr algn="ctr"/>
            <a:r>
              <a:rPr lang="en-CH" sz="4000" dirty="0"/>
              <a:t>How can you get involved… and why?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C3048A0-B060-23C7-B0F4-94B91EF2C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700" y="3239859"/>
            <a:ext cx="5454600" cy="48305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Listening to the stories of Shalini Epari and Gunn Khatri.</a:t>
            </a:r>
          </a:p>
        </p:txBody>
      </p:sp>
    </p:spTree>
    <p:extLst>
      <p:ext uri="{BB962C8B-B14F-4D97-AF65-F5344CB8AC3E}">
        <p14:creationId xmlns:p14="http://schemas.microsoft.com/office/powerpoint/2010/main" val="42895359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7A0CB-B3F5-54E2-7AAD-04229FE03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5533942" cy="500549"/>
          </a:xfrm>
        </p:spPr>
        <p:txBody>
          <a:bodyPr/>
          <a:lstStyle/>
          <a:p>
            <a:r>
              <a:rPr lang="en-CH" dirty="0"/>
              <a:t>How can you get involved?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8A575-6C2B-B718-BD4F-5E6348AF1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4" y="1650994"/>
            <a:ext cx="8027992" cy="33680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H" dirty="0"/>
              <a:t>Send us an email to </a:t>
            </a:r>
            <a:r>
              <a:rPr lang="en-CH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idea.s@cern.ch</a:t>
            </a:r>
            <a:r>
              <a:rPr lang="en-CH" dirty="0"/>
              <a:t> (it will come to one of us).</a:t>
            </a:r>
          </a:p>
          <a:p>
            <a:pPr>
              <a:lnSpc>
                <a:spcPct val="150000"/>
              </a:lnSpc>
            </a:pPr>
            <a:r>
              <a:rPr lang="en-CH" dirty="0"/>
              <a:t>L</a:t>
            </a:r>
            <a:r>
              <a:rPr lang="en-GB" dirty="0"/>
              <a:t>e</a:t>
            </a:r>
            <a:r>
              <a:rPr lang="en-CH" dirty="0"/>
              <a:t>t us know what you are interested in: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400" dirty="0"/>
              <a:t>interacting with the students;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400" dirty="0"/>
              <a:t>attending their presentations;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p</a:t>
            </a:r>
            <a:r>
              <a:rPr lang="en-CH" sz="1400" dirty="0"/>
              <a:t>roviding your expertise (software engineering, CERN tech…)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CH" sz="1400" dirty="0"/>
              <a:t>ours of CERN experiments</a:t>
            </a:r>
          </a:p>
          <a:p>
            <a:pPr>
              <a:lnSpc>
                <a:spcPct val="150000"/>
              </a:lnSpc>
            </a:pPr>
            <a:r>
              <a:rPr lang="en-CH" dirty="0"/>
              <a:t>We will keep you informed abo</a:t>
            </a:r>
            <a:r>
              <a:rPr lang="en-GB" dirty="0" err="1"/>
              <a:t>ut</a:t>
            </a:r>
            <a:r>
              <a:rPr lang="en-CH" dirty="0"/>
              <a:t> future opportunities!</a:t>
            </a:r>
          </a:p>
        </p:txBody>
      </p:sp>
    </p:spTree>
    <p:extLst>
      <p:ext uri="{BB962C8B-B14F-4D97-AF65-F5344CB8AC3E}">
        <p14:creationId xmlns:p14="http://schemas.microsoft.com/office/powerpoint/2010/main" val="3641875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0C4A1E1A-5999-3C43-A671-759ACABB06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74" b="4635"/>
          <a:stretch/>
        </p:blipFill>
        <p:spPr>
          <a:xfrm>
            <a:off x="565201" y="1033410"/>
            <a:ext cx="8039304" cy="4110090"/>
          </a:xfrm>
          <a:prstGeom prst="rect">
            <a:avLst/>
          </a:prstGeom>
          <a:noFill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782E3B-8ABF-B241-9200-50D25C5CE40A}"/>
              </a:ext>
            </a:extLst>
          </p:cNvPr>
          <p:cNvSpPr/>
          <p:nvPr/>
        </p:nvSpPr>
        <p:spPr>
          <a:xfrm>
            <a:off x="6215063" y="1033410"/>
            <a:ext cx="1700212" cy="4810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865E53-E7CE-CF49-A580-7CA81C0FE564}"/>
              </a:ext>
            </a:extLst>
          </p:cNvPr>
          <p:cNvSpPr txBox="1"/>
          <p:nvPr/>
        </p:nvSpPr>
        <p:spPr>
          <a:xfrm>
            <a:off x="4125192" y="2571750"/>
            <a:ext cx="24576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A place where people have the licence to dream! </a:t>
            </a:r>
          </a:p>
        </p:txBody>
      </p:sp>
    </p:spTree>
    <p:extLst>
      <p:ext uri="{BB962C8B-B14F-4D97-AF65-F5344CB8AC3E}">
        <p14:creationId xmlns:p14="http://schemas.microsoft.com/office/powerpoint/2010/main" val="38588967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1D1C4-46C8-ED4E-AF2E-83F2C72587C7}"/>
              </a:ext>
            </a:extLst>
          </p:cNvPr>
          <p:cNvSpPr txBox="1"/>
          <p:nvPr/>
        </p:nvSpPr>
        <p:spPr>
          <a:xfrm>
            <a:off x="6044172" y="2921176"/>
            <a:ext cx="2829697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CH" sz="1600" u="sng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atarina.batista@cern.ch</a:t>
            </a:r>
            <a:br>
              <a:rPr lang="en-CH" sz="1600" u="sng" dirty="0">
                <a:solidFill>
                  <a:schemeClr val="bg1"/>
                </a:solidFill>
              </a:rPr>
            </a:br>
            <a:r>
              <a:rPr lang="en-CH" sz="1600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laura.wirtavuori@cern.ch</a:t>
            </a:r>
            <a:endParaRPr lang="en-CH" sz="16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ED30-932F-471A-B753-8D571A15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Further reading and 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BD629-2964-4783-9C90-6ECBDFBF5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8027992" cy="3406957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de-DE" sz="1400" dirty="0"/>
              <a:t>Epstein. D (2019). ‘The </a:t>
            </a:r>
            <a:r>
              <a:rPr lang="de-DE" sz="1400" dirty="0" err="1"/>
              <a:t>cult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head</a:t>
            </a:r>
            <a:r>
              <a:rPr lang="de-DE" sz="1400" dirty="0"/>
              <a:t> </a:t>
            </a:r>
            <a:r>
              <a:rPr lang="de-DE" sz="1400" dirty="0" err="1"/>
              <a:t>start</a:t>
            </a:r>
            <a:r>
              <a:rPr lang="de-DE" sz="1400" dirty="0"/>
              <a:t>‘ in Epstein. D. </a:t>
            </a:r>
            <a:r>
              <a:rPr lang="de-DE" sz="1400" i="1" dirty="0"/>
              <a:t>Range: </a:t>
            </a:r>
            <a:r>
              <a:rPr lang="de-DE" sz="1400" i="1" dirty="0" err="1"/>
              <a:t>Why</a:t>
            </a:r>
            <a:r>
              <a:rPr lang="de-DE" sz="1400" i="1" dirty="0"/>
              <a:t> </a:t>
            </a:r>
            <a:r>
              <a:rPr lang="de-DE" sz="1400" i="1" dirty="0" err="1"/>
              <a:t>generalists</a:t>
            </a:r>
            <a:r>
              <a:rPr lang="de-DE" sz="1400" i="1" dirty="0"/>
              <a:t> </a:t>
            </a:r>
            <a:r>
              <a:rPr lang="de-DE" sz="1400" i="1" dirty="0" err="1"/>
              <a:t>thriumph</a:t>
            </a:r>
            <a:r>
              <a:rPr lang="de-DE" sz="1400" i="1" dirty="0"/>
              <a:t> in a </a:t>
            </a:r>
            <a:r>
              <a:rPr lang="de-DE" sz="1400" i="1" dirty="0" err="1"/>
              <a:t>specialized</a:t>
            </a:r>
            <a:r>
              <a:rPr lang="de-DE" sz="1400" i="1" dirty="0"/>
              <a:t> </a:t>
            </a:r>
            <a:r>
              <a:rPr lang="de-DE" sz="1400" i="1" dirty="0" err="1"/>
              <a:t>world</a:t>
            </a:r>
            <a:r>
              <a:rPr lang="de-DE" sz="1400" i="1" dirty="0"/>
              <a:t>.</a:t>
            </a:r>
            <a:r>
              <a:rPr lang="de-DE" sz="1400" dirty="0"/>
              <a:t> New York: </a:t>
            </a:r>
            <a:r>
              <a:rPr lang="de-DE" sz="1400" dirty="0" err="1"/>
              <a:t>Riverhead</a:t>
            </a:r>
            <a:r>
              <a:rPr lang="de-DE" sz="1400" dirty="0"/>
              <a:t> </a:t>
            </a:r>
            <a:r>
              <a:rPr lang="de-DE" sz="1400" dirty="0" err="1"/>
              <a:t>books</a:t>
            </a:r>
            <a:r>
              <a:rPr lang="de-DE" sz="1400" dirty="0"/>
              <a:t>, pp.30-34.   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de-DE" sz="1400" dirty="0"/>
              <a:t>Epstein. D (2019). ‘</a:t>
            </a:r>
            <a:r>
              <a:rPr lang="de-DE" sz="1400" dirty="0" err="1"/>
              <a:t>Thinking</a:t>
            </a:r>
            <a:r>
              <a:rPr lang="de-DE" sz="1400" dirty="0"/>
              <a:t> outside </a:t>
            </a:r>
            <a:r>
              <a:rPr lang="de-DE" sz="1400" dirty="0" err="1"/>
              <a:t>experience</a:t>
            </a:r>
            <a:r>
              <a:rPr lang="de-DE" sz="1400" dirty="0"/>
              <a:t>‘ in Epstein. D. </a:t>
            </a:r>
            <a:r>
              <a:rPr lang="de-DE" sz="1400" i="1" dirty="0"/>
              <a:t>Range: </a:t>
            </a:r>
            <a:r>
              <a:rPr lang="de-DE" sz="1400" i="1" dirty="0" err="1"/>
              <a:t>Why</a:t>
            </a:r>
            <a:r>
              <a:rPr lang="de-DE" sz="1400" i="1" dirty="0"/>
              <a:t> </a:t>
            </a:r>
            <a:r>
              <a:rPr lang="de-DE" sz="1400" i="1" dirty="0" err="1"/>
              <a:t>generalists</a:t>
            </a:r>
            <a:r>
              <a:rPr lang="de-DE" sz="1400" i="1" dirty="0"/>
              <a:t> </a:t>
            </a:r>
            <a:r>
              <a:rPr lang="de-DE" sz="1400" i="1" dirty="0" err="1"/>
              <a:t>thriumph</a:t>
            </a:r>
            <a:r>
              <a:rPr lang="de-DE" sz="1400" i="1" dirty="0"/>
              <a:t> in a </a:t>
            </a:r>
            <a:r>
              <a:rPr lang="de-DE" sz="1400" i="1" dirty="0" err="1"/>
              <a:t>specialized</a:t>
            </a:r>
            <a:r>
              <a:rPr lang="de-DE" sz="1400" i="1" dirty="0"/>
              <a:t> </a:t>
            </a:r>
            <a:r>
              <a:rPr lang="de-DE" sz="1400" i="1" dirty="0" err="1"/>
              <a:t>world</a:t>
            </a:r>
            <a:r>
              <a:rPr lang="de-DE" sz="1400" i="1" dirty="0"/>
              <a:t>.</a:t>
            </a:r>
            <a:r>
              <a:rPr lang="de-DE" sz="1400" dirty="0"/>
              <a:t> New York: </a:t>
            </a:r>
            <a:r>
              <a:rPr lang="de-DE" sz="1400" dirty="0" err="1"/>
              <a:t>Riverhead</a:t>
            </a:r>
            <a:r>
              <a:rPr lang="de-DE" sz="1400" dirty="0"/>
              <a:t> </a:t>
            </a:r>
            <a:r>
              <a:rPr lang="de-DE" sz="1400" dirty="0" err="1"/>
              <a:t>books</a:t>
            </a:r>
            <a:r>
              <a:rPr lang="de-DE" sz="1400" dirty="0"/>
              <a:t>, pp.99-119.</a:t>
            </a:r>
          </a:p>
          <a:p>
            <a:pPr>
              <a:buFont typeface="+mj-lt"/>
              <a:buAutoNum type="arabicPeriod"/>
            </a:pPr>
            <a:r>
              <a:rPr lang="en-US" sz="1400" dirty="0" err="1"/>
              <a:t>Mlodinow</a:t>
            </a:r>
            <a:r>
              <a:rPr lang="en-US" sz="1400" dirty="0"/>
              <a:t>, L. (2018). Your elastic mind. Psychology Today.</a:t>
            </a:r>
          </a:p>
          <a:p>
            <a:pPr>
              <a:buFont typeface="+mj-lt"/>
              <a:buAutoNum type="arabicPeriod"/>
            </a:pPr>
            <a:r>
              <a:rPr lang="en-CH" sz="1400" dirty="0"/>
              <a:t>Meadows D. and Wright D. (2008), </a:t>
            </a:r>
            <a:r>
              <a:rPr lang="en-CH" sz="1400" i="1" dirty="0"/>
              <a:t>Thinking in Systems</a:t>
            </a:r>
            <a:r>
              <a:rPr lang="en-CH" sz="1400" dirty="0"/>
              <a:t>.</a:t>
            </a:r>
            <a:r>
              <a:rPr lang="en-GB" sz="1400" dirty="0"/>
              <a:t> Chelsea Green Publishing.</a:t>
            </a:r>
            <a:endParaRPr lang="en-CH" sz="1400" dirty="0"/>
          </a:p>
          <a:p>
            <a:pPr>
              <a:buFont typeface="+mj-lt"/>
              <a:buAutoNum type="arabicPeriod"/>
            </a:pPr>
            <a:r>
              <a:rPr lang="en-CH" sz="1400" dirty="0"/>
              <a:t> Got a wicked problem? First, tell me how you make toast, Tom Wujec.</a:t>
            </a:r>
          </a:p>
          <a:p>
            <a:pPr>
              <a:buFont typeface="+mj-lt"/>
              <a:buAutoNum type="arabicPeriod"/>
            </a:pPr>
            <a:r>
              <a:rPr lang="en-GB" sz="1400" dirty="0"/>
              <a:t>Hirsh, J. B., Mar, R. A., &amp; Peterson, J. B. (2012). Psychological entropy: a framework for understanding uncertainty-related anxiety. </a:t>
            </a:r>
            <a:r>
              <a:rPr lang="en-GB" sz="1400" i="1" dirty="0"/>
              <a:t>Psychological review</a:t>
            </a:r>
            <a:r>
              <a:rPr lang="en-GB" sz="1400" dirty="0"/>
              <a:t>, </a:t>
            </a:r>
            <a:r>
              <a:rPr lang="en-GB" sz="1400" i="1" dirty="0"/>
              <a:t>119</a:t>
            </a:r>
            <a:r>
              <a:rPr lang="en-GB" sz="1400" dirty="0"/>
              <a:t>(2), 304–320. </a:t>
            </a:r>
            <a:r>
              <a:rPr lang="en-GB" sz="1400" dirty="0">
                <a:hlinkClick r:id="rId2"/>
              </a:rPr>
              <a:t>https://doi.org/10.1037/a0026767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 err="1"/>
              <a:t>Protopia</a:t>
            </a:r>
            <a:r>
              <a:rPr lang="en-GB" sz="1400" dirty="0"/>
              <a:t> Futures Framework, </a:t>
            </a:r>
            <a:r>
              <a:rPr lang="en-GB" sz="1400" dirty="0">
                <a:hlinkClick r:id="rId3"/>
              </a:rPr>
              <a:t>https://medium.com/protopia-futures/protopia-futures-framework-f3c2a5d09a1e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/>
              <a:t>Juncker, J.-C., &amp; European Commission. (2017). </a:t>
            </a:r>
            <a:r>
              <a:rPr lang="en-GB" sz="1400" i="1" dirty="0"/>
              <a:t>White paper on the future of </a:t>
            </a:r>
            <a:r>
              <a:rPr lang="en-GB" sz="1400" i="1" dirty="0" err="1"/>
              <a:t>europe</a:t>
            </a:r>
            <a:r>
              <a:rPr lang="en-GB" sz="1400" i="1" dirty="0"/>
              <a:t> : reflections and scenarios for the eu27 by 2025</a:t>
            </a:r>
            <a:r>
              <a:rPr lang="en-GB" sz="1400" dirty="0"/>
              <a:t>. European Commission. </a:t>
            </a:r>
            <a:r>
              <a:rPr lang="en-GB" sz="1400" dirty="0">
                <a:hlinkClick r:id="rId4"/>
              </a:rPr>
              <a:t>https://doi.org/10.2775/550306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/>
              <a:t>The workforce of the future, </a:t>
            </a:r>
            <a:r>
              <a:rPr lang="en-GB" sz="1400" dirty="0" err="1"/>
              <a:t>pwc</a:t>
            </a:r>
            <a:r>
              <a:rPr lang="en-GB" sz="1400" dirty="0"/>
              <a:t>, </a:t>
            </a:r>
            <a:r>
              <a:rPr lang="en-GB" sz="1400" dirty="0">
                <a:hlinkClick r:id="rId5"/>
              </a:rPr>
              <a:t>https://www.pwc.com/gx/en/services/people-organisation/publications/workforce-of-the-future.html</a:t>
            </a:r>
            <a:r>
              <a:rPr lang="en-GB" sz="1400" dirty="0"/>
              <a:t> </a:t>
            </a:r>
          </a:p>
          <a:p>
            <a:pPr>
              <a:buFont typeface="+mj-lt"/>
              <a:buAutoNum type="arabicPeriod"/>
            </a:pPr>
            <a:r>
              <a:rPr lang="en-GB" sz="1400" dirty="0"/>
              <a:t>Vision and Strategy Toolkit, Jisc, </a:t>
            </a:r>
            <a:r>
              <a:rPr lang="en-GB" sz="1400" dirty="0">
                <a:solidFill>
                  <a:srgbClr val="0000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https://www.jisc.ac.uk/guides/vision-and-strategy-toolkit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33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071201"/>
            <a:ext cx="4668195" cy="500549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Solving wicked problems in times of change</a:t>
            </a:r>
          </a:p>
        </p:txBody>
      </p:sp>
    </p:spTree>
    <p:extLst>
      <p:ext uri="{BB962C8B-B14F-4D97-AF65-F5344CB8AC3E}">
        <p14:creationId xmlns:p14="http://schemas.microsoft.com/office/powerpoint/2010/main" val="379316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4E6DA-1764-5547-B960-1C1B2AC79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307213" cy="500549"/>
          </a:xfrm>
        </p:spPr>
        <p:txBody>
          <a:bodyPr/>
          <a:lstStyle/>
          <a:p>
            <a:r>
              <a:rPr lang="en-US" dirty="0"/>
              <a:t>Some examples of complex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19C24-C514-0C41-8209-13BF66C39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514475"/>
            <a:ext cx="3993137" cy="3146503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Climate change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Homelessness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Integrated healthcare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Smart cities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Poverty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Gender equality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…</a:t>
            </a:r>
          </a:p>
        </p:txBody>
      </p:sp>
      <p:pic>
        <p:nvPicPr>
          <p:cNvPr id="6" name="Picture 2" descr="Sustainable Development Goals">
            <a:extLst>
              <a:ext uri="{FF2B5EF4-FFF2-40B4-BE49-F238E27FC236}">
                <a16:creationId xmlns:a16="http://schemas.microsoft.com/office/drawing/2014/main" id="{1603DFD3-02F6-DF1F-8A55-12C61AA39086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5" r="1299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54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SDG Game!</a:t>
            </a:r>
          </a:p>
        </p:txBody>
      </p:sp>
    </p:spTree>
    <p:extLst>
      <p:ext uri="{BB962C8B-B14F-4D97-AF65-F5344CB8AC3E}">
        <p14:creationId xmlns:p14="http://schemas.microsoft.com/office/powerpoint/2010/main" val="4118275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FDCB6-CD79-36B2-FB40-FEC9B932A6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84" b="7185"/>
          <a:stretch/>
        </p:blipFill>
        <p:spPr>
          <a:xfrm>
            <a:off x="0" y="0"/>
            <a:ext cx="409008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75400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11980</TotalTime>
  <Words>1332</Words>
  <Application>Microsoft Macintosh PowerPoint</Application>
  <PresentationFormat>On-screen Show (16:9)</PresentationFormat>
  <Paragraphs>167</Paragraphs>
  <Slides>51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Calibri</vt:lpstr>
      <vt:lpstr>Helvetica</vt:lpstr>
      <vt:lpstr>Helvetica 75</vt:lpstr>
      <vt:lpstr>Ubuntu</vt:lpstr>
      <vt:lpstr>Wingdings</vt:lpstr>
      <vt:lpstr>Opcion Foto</vt:lpstr>
      <vt:lpstr>Innovation for solving wicked problems </vt:lpstr>
      <vt:lpstr>Agenda </vt:lpstr>
      <vt:lpstr>PowerPoint Presentation</vt:lpstr>
      <vt:lpstr>IdeaSquare</vt:lpstr>
      <vt:lpstr>PowerPoint Presentation</vt:lpstr>
      <vt:lpstr>Solving wicked problems in times of change</vt:lpstr>
      <vt:lpstr>Some examples of complex problems</vt:lpstr>
      <vt:lpstr>SDG Game!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system is an ever living organism…  So how might we predict possible changes?</vt:lpstr>
      <vt:lpstr>PowerPoint Presentation</vt:lpstr>
      <vt:lpstr>PowerPoint Presentation</vt:lpstr>
      <vt:lpstr>PowerPoint Presentation</vt:lpstr>
      <vt:lpstr>Imagine the future</vt:lpstr>
      <vt:lpstr>PowerPoint Presentation</vt:lpstr>
      <vt:lpstr>Let’s reflect…</vt:lpstr>
      <vt:lpstr>PowerPoint Presentation</vt:lpstr>
      <vt:lpstr>How to fill the canvas</vt:lpstr>
      <vt:lpstr>Time to share!</vt:lpstr>
      <vt:lpstr>PowerPoint Presentation</vt:lpstr>
      <vt:lpstr>Why IdeaSquare?</vt:lpstr>
      <vt:lpstr>Why IdeaSquare?</vt:lpstr>
      <vt:lpstr>Challenge Based Innovation (CBI)</vt:lpstr>
      <vt:lpstr>Intersecting societal challenges with deep tech</vt:lpstr>
      <vt:lpstr>Business as usual is not in our DNA, but we also don’t want any “magic”…</vt:lpstr>
      <vt:lpstr>Our specialties</vt:lpstr>
      <vt:lpstr>How can you get involved… and why?</vt:lpstr>
      <vt:lpstr>How can you get involved?</vt:lpstr>
      <vt:lpstr>PowerPoint Presentation</vt:lpstr>
      <vt:lpstr>Further reading and 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80</cp:revision>
  <dcterms:created xsi:type="dcterms:W3CDTF">2022-01-18T18:56:13Z</dcterms:created>
  <dcterms:modified xsi:type="dcterms:W3CDTF">2023-02-09T17:01:16Z</dcterms:modified>
  <cp:category/>
</cp:coreProperties>
</file>