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146850615" r:id="rId3"/>
    <p:sldId id="326" r:id="rId4"/>
    <p:sldId id="287" r:id="rId5"/>
    <p:sldId id="278" r:id="rId6"/>
    <p:sldId id="284" r:id="rId7"/>
    <p:sldId id="280" r:id="rId8"/>
    <p:sldId id="2146850630" r:id="rId9"/>
    <p:sldId id="2146850631" r:id="rId10"/>
    <p:sldId id="285" r:id="rId11"/>
    <p:sldId id="290" r:id="rId12"/>
    <p:sldId id="327" r:id="rId13"/>
    <p:sldId id="303" r:id="rId14"/>
    <p:sldId id="305" r:id="rId15"/>
    <p:sldId id="2146850616" r:id="rId16"/>
    <p:sldId id="306" r:id="rId17"/>
    <p:sldId id="2146850632" r:id="rId18"/>
    <p:sldId id="2146850622" r:id="rId19"/>
    <p:sldId id="2146850618" r:id="rId20"/>
    <p:sldId id="2146850623" r:id="rId21"/>
    <p:sldId id="307" r:id="rId22"/>
    <p:sldId id="2146850617" r:id="rId23"/>
    <p:sldId id="2146850619" r:id="rId24"/>
    <p:sldId id="2146850621" r:id="rId25"/>
    <p:sldId id="2146850629" r:id="rId26"/>
    <p:sldId id="2146850625" r:id="rId27"/>
    <p:sldId id="2146850626" r:id="rId28"/>
    <p:sldId id="2146850624" r:id="rId29"/>
    <p:sldId id="2146850627" r:id="rId30"/>
    <p:sldId id="2146850628" r:id="rId31"/>
    <p:sldId id="2146850633" r:id="rId32"/>
    <p:sldId id="277" r:id="rId3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4B9A"/>
    <a:srgbClr val="F9A91D"/>
    <a:srgbClr val="00879A"/>
    <a:srgbClr val="59AD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CFBD0B-CE5A-4CFF-A3EE-BAA70C02E61B}" v="381" dt="2023-02-16T10:14:14.1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1"/>
    <p:restoredTop sz="87634"/>
  </p:normalViewPr>
  <p:slideViewPr>
    <p:cSldViewPr snapToGrid="0" snapToObjects="1">
      <p:cViewPr varScale="1">
        <p:scale>
          <a:sx n="124" d="100"/>
          <a:sy n="124" d="100"/>
        </p:scale>
        <p:origin x="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uli Maria Utriainen" userId="q7v09/QZyWwGOrEcVun9BRpRDwPvCCmTXO1TWb0FCP8=" providerId="None" clId="Web-{BECFBD0B-CE5A-4CFF-A3EE-BAA70C02E61B}"/>
    <pc:docChg chg="addSld delSld modSld sldOrd">
      <pc:chgData name="Tuuli Maria Utriainen" userId="q7v09/QZyWwGOrEcVun9BRpRDwPvCCmTXO1TWb0FCP8=" providerId="None" clId="Web-{BECFBD0B-CE5A-4CFF-A3EE-BAA70C02E61B}" dt="2023-02-16T06:55:48.903" v="305" actId="20577"/>
      <pc:docMkLst>
        <pc:docMk/>
      </pc:docMkLst>
      <pc:sldChg chg="addSp delSp modSp add replId">
        <pc:chgData name="Tuuli Maria Utriainen" userId="q7v09/QZyWwGOrEcVun9BRpRDwPvCCmTXO1TWb0FCP8=" providerId="None" clId="Web-{BECFBD0B-CE5A-4CFF-A3EE-BAA70C02E61B}" dt="2023-02-16T06:52:11.294" v="180" actId="20577"/>
        <pc:sldMkLst>
          <pc:docMk/>
          <pc:sldMk cId="639924664" sldId="2146850624"/>
        </pc:sldMkLst>
        <pc:spChg chg="del">
          <ac:chgData name="Tuuli Maria Utriainen" userId="q7v09/QZyWwGOrEcVun9BRpRDwPvCCmTXO1TWb0FCP8=" providerId="None" clId="Web-{BECFBD0B-CE5A-4CFF-A3EE-BAA70C02E61B}" dt="2023-02-16T06:45:51.704" v="111"/>
          <ac:spMkLst>
            <pc:docMk/>
            <pc:sldMk cId="639924664" sldId="2146850624"/>
            <ac:spMk id="2" creationId="{79C42135-DA17-6800-BC58-100DC29D83AF}"/>
          </ac:spMkLst>
        </pc:spChg>
        <pc:spChg chg="add del mod">
          <ac:chgData name="Tuuli Maria Utriainen" userId="q7v09/QZyWwGOrEcVun9BRpRDwPvCCmTXO1TWb0FCP8=" providerId="None" clId="Web-{BECFBD0B-CE5A-4CFF-A3EE-BAA70C02E61B}" dt="2023-02-16T06:45:55.298" v="113"/>
          <ac:spMkLst>
            <pc:docMk/>
            <pc:sldMk cId="639924664" sldId="2146850624"/>
            <ac:spMk id="4" creationId="{9E8CFDA5-BDB1-3476-90E6-47185E4D1E23}"/>
          </ac:spMkLst>
        </pc:spChg>
        <pc:spChg chg="add mod">
          <ac:chgData name="Tuuli Maria Utriainen" userId="q7v09/QZyWwGOrEcVun9BRpRDwPvCCmTXO1TWb0FCP8=" providerId="None" clId="Web-{BECFBD0B-CE5A-4CFF-A3EE-BAA70C02E61B}" dt="2023-02-16T06:47:59.713" v="140" actId="20577"/>
          <ac:spMkLst>
            <pc:docMk/>
            <pc:sldMk cId="639924664" sldId="2146850624"/>
            <ac:spMk id="7" creationId="{5A213895-970B-34CC-E1FC-C0CE15AFEC96}"/>
          </ac:spMkLst>
        </pc:spChg>
        <pc:spChg chg="add mod">
          <ac:chgData name="Tuuli Maria Utriainen" userId="q7v09/QZyWwGOrEcVun9BRpRDwPvCCmTXO1TWb0FCP8=" providerId="None" clId="Web-{BECFBD0B-CE5A-4CFF-A3EE-BAA70C02E61B}" dt="2023-02-16T06:52:11.294" v="180" actId="20577"/>
          <ac:spMkLst>
            <pc:docMk/>
            <pc:sldMk cId="639924664" sldId="2146850624"/>
            <ac:spMk id="8" creationId="{0D4D9D92-ECE7-DF00-9742-02AEFE11C0BF}"/>
          </ac:spMkLst>
        </pc:spChg>
        <pc:picChg chg="add mod modCrop">
          <ac:chgData name="Tuuli Maria Utriainen" userId="q7v09/QZyWwGOrEcVun9BRpRDwPvCCmTXO1TWb0FCP8=" providerId="None" clId="Web-{BECFBD0B-CE5A-4CFF-A3EE-BAA70C02E61B}" dt="2023-02-16T06:47:32.664" v="134" actId="14100"/>
          <ac:picMkLst>
            <pc:docMk/>
            <pc:sldMk cId="639924664" sldId="2146850624"/>
            <ac:picMk id="5" creationId="{013701ED-A30D-1A22-A3A7-E8A1B2A824FE}"/>
          </ac:picMkLst>
        </pc:picChg>
        <pc:picChg chg="add del mod">
          <ac:chgData name="Tuuli Maria Utriainen" userId="q7v09/QZyWwGOrEcVun9BRpRDwPvCCmTXO1TWb0FCP8=" providerId="None" clId="Web-{BECFBD0B-CE5A-4CFF-A3EE-BAA70C02E61B}" dt="2023-02-16T06:52:06.262" v="178"/>
          <ac:picMkLst>
            <pc:docMk/>
            <pc:sldMk cId="639924664" sldId="2146850624"/>
            <ac:picMk id="9" creationId="{448DA716-171A-4398-029F-1472F235F704}"/>
          </ac:picMkLst>
        </pc:picChg>
        <pc:picChg chg="add del">
          <ac:chgData name="Tuuli Maria Utriainen" userId="q7v09/QZyWwGOrEcVun9BRpRDwPvCCmTXO1TWb0FCP8=" providerId="None" clId="Web-{BECFBD0B-CE5A-4CFF-A3EE-BAA70C02E61B}" dt="2023-02-16T06:51:09.508" v="161"/>
          <ac:picMkLst>
            <pc:docMk/>
            <pc:sldMk cId="639924664" sldId="2146850624"/>
            <ac:picMk id="10" creationId="{CAE92055-571E-47E2-5BD2-08A861547AF0}"/>
          </ac:picMkLst>
        </pc:picChg>
        <pc:inkChg chg="add">
          <ac:chgData name="Tuuli Maria Utriainen" userId="q7v09/QZyWwGOrEcVun9BRpRDwPvCCmTXO1TWb0FCP8=" providerId="None" clId="Web-{BECFBD0B-CE5A-4CFF-A3EE-BAA70C02E61B}" dt="2023-02-16T06:51:56.730" v="173"/>
          <ac:inkMkLst>
            <pc:docMk/>
            <pc:sldMk cId="639924664" sldId="2146850624"/>
            <ac:inkMk id="11" creationId="{1FF2739C-37CE-ACB5-D401-1F8322603D2B}"/>
          </ac:inkMkLst>
        </pc:inkChg>
        <pc:inkChg chg="add">
          <ac:chgData name="Tuuli Maria Utriainen" userId="q7v09/QZyWwGOrEcVun9BRpRDwPvCCmTXO1TWb0FCP8=" providerId="None" clId="Web-{BECFBD0B-CE5A-4CFF-A3EE-BAA70C02E61B}" dt="2023-02-16T06:51:59.340" v="174"/>
          <ac:inkMkLst>
            <pc:docMk/>
            <pc:sldMk cId="639924664" sldId="2146850624"/>
            <ac:inkMk id="12" creationId="{CF3C32C6-0789-34E9-EB1F-05780D0D7EBA}"/>
          </ac:inkMkLst>
        </pc:inkChg>
        <pc:inkChg chg="add del">
          <ac:chgData name="Tuuli Maria Utriainen" userId="q7v09/QZyWwGOrEcVun9BRpRDwPvCCmTXO1TWb0FCP8=" providerId="None" clId="Web-{BECFBD0B-CE5A-4CFF-A3EE-BAA70C02E61B}" dt="2023-02-16T06:52:03.090" v="176"/>
          <ac:inkMkLst>
            <pc:docMk/>
            <pc:sldMk cId="639924664" sldId="2146850624"/>
            <ac:inkMk id="13" creationId="{BAC94199-78E3-8A94-6907-E70CFFFA4A99}"/>
          </ac:inkMkLst>
        </pc:inkChg>
      </pc:sldChg>
      <pc:sldChg chg="addSp delSp modSp add ord replId">
        <pc:chgData name="Tuuli Maria Utriainen" userId="q7v09/QZyWwGOrEcVun9BRpRDwPvCCmTXO1TWb0FCP8=" providerId="None" clId="Web-{BECFBD0B-CE5A-4CFF-A3EE-BAA70C02E61B}" dt="2023-02-16T06:41:30.889" v="42" actId="1076"/>
        <pc:sldMkLst>
          <pc:docMk/>
          <pc:sldMk cId="3151991897" sldId="2146850625"/>
        </pc:sldMkLst>
        <pc:spChg chg="mod">
          <ac:chgData name="Tuuli Maria Utriainen" userId="q7v09/QZyWwGOrEcVun9BRpRDwPvCCmTXO1TWb0FCP8=" providerId="None" clId="Web-{BECFBD0B-CE5A-4CFF-A3EE-BAA70C02E61B}" dt="2023-02-16T06:41:30.889" v="42" actId="1076"/>
          <ac:spMkLst>
            <pc:docMk/>
            <pc:sldMk cId="3151991897" sldId="2146850625"/>
            <ac:spMk id="2" creationId="{01265F57-B52D-19EF-4399-0BF26BA772BA}"/>
          </ac:spMkLst>
        </pc:spChg>
        <pc:spChg chg="mod">
          <ac:chgData name="Tuuli Maria Utriainen" userId="q7v09/QZyWwGOrEcVun9BRpRDwPvCCmTXO1TWb0FCP8=" providerId="None" clId="Web-{BECFBD0B-CE5A-4CFF-A3EE-BAA70C02E61B}" dt="2023-02-16T06:41:30.873" v="41" actId="1076"/>
          <ac:spMkLst>
            <pc:docMk/>
            <pc:sldMk cId="3151991897" sldId="2146850625"/>
            <ac:spMk id="3" creationId="{5F01FE26-0F1C-8A8A-ADD3-8A36CA9EE451}"/>
          </ac:spMkLst>
        </pc:spChg>
        <pc:inkChg chg="add del">
          <ac:chgData name="Tuuli Maria Utriainen" userId="q7v09/QZyWwGOrEcVun9BRpRDwPvCCmTXO1TWb0FCP8=" providerId="None" clId="Web-{BECFBD0B-CE5A-4CFF-A3EE-BAA70C02E61B}" dt="2023-02-16T06:39:25.036" v="22"/>
          <ac:inkMkLst>
            <pc:docMk/>
            <pc:sldMk cId="3151991897" sldId="2146850625"/>
            <ac:inkMk id="4" creationId="{5D7810C2-15E1-355A-F3B4-A88A30952B69}"/>
          </ac:inkMkLst>
        </pc:inkChg>
        <pc:inkChg chg="add del">
          <ac:chgData name="Tuuli Maria Utriainen" userId="q7v09/QZyWwGOrEcVun9BRpRDwPvCCmTXO1TWb0FCP8=" providerId="None" clId="Web-{BECFBD0B-CE5A-4CFF-A3EE-BAA70C02E61B}" dt="2023-02-16T06:39:24.395" v="21"/>
          <ac:inkMkLst>
            <pc:docMk/>
            <pc:sldMk cId="3151991897" sldId="2146850625"/>
            <ac:inkMk id="5" creationId="{CD364E5E-071C-1090-3B9A-01997688B610}"/>
          </ac:inkMkLst>
        </pc:inkChg>
        <pc:inkChg chg="add del">
          <ac:chgData name="Tuuli Maria Utriainen" userId="q7v09/QZyWwGOrEcVun9BRpRDwPvCCmTXO1TWb0FCP8=" providerId="None" clId="Web-{BECFBD0B-CE5A-4CFF-A3EE-BAA70C02E61B}" dt="2023-02-16T06:39:21.801" v="20"/>
          <ac:inkMkLst>
            <pc:docMk/>
            <pc:sldMk cId="3151991897" sldId="2146850625"/>
            <ac:inkMk id="6" creationId="{4F9674D2-DCDF-5AA0-C973-5446329DFD8F}"/>
          </ac:inkMkLst>
        </pc:inkChg>
        <pc:inkChg chg="add del">
          <ac:chgData name="Tuuli Maria Utriainen" userId="q7v09/QZyWwGOrEcVun9BRpRDwPvCCmTXO1TWb0FCP8=" providerId="None" clId="Web-{BECFBD0B-CE5A-4CFF-A3EE-BAA70C02E61B}" dt="2023-02-16T06:39:37.037" v="33"/>
          <ac:inkMkLst>
            <pc:docMk/>
            <pc:sldMk cId="3151991897" sldId="2146850625"/>
            <ac:inkMk id="7" creationId="{D0295ACF-279E-6DB2-77E0-E083177067FF}"/>
          </ac:inkMkLst>
        </pc:inkChg>
        <pc:inkChg chg="add del">
          <ac:chgData name="Tuuli Maria Utriainen" userId="q7v09/QZyWwGOrEcVun9BRpRDwPvCCmTXO1TWb0FCP8=" providerId="None" clId="Web-{BECFBD0B-CE5A-4CFF-A3EE-BAA70C02E61B}" dt="2023-02-16T06:39:34.505" v="32"/>
          <ac:inkMkLst>
            <pc:docMk/>
            <pc:sldMk cId="3151991897" sldId="2146850625"/>
            <ac:inkMk id="8" creationId="{B2B79612-6668-48B0-DC88-A4BB7A176799}"/>
          </ac:inkMkLst>
        </pc:inkChg>
        <pc:inkChg chg="add del">
          <ac:chgData name="Tuuli Maria Utriainen" userId="q7v09/QZyWwGOrEcVun9BRpRDwPvCCmTXO1TWb0FCP8=" providerId="None" clId="Web-{BECFBD0B-CE5A-4CFF-A3EE-BAA70C02E61B}" dt="2023-02-16T06:39:41.834" v="35"/>
          <ac:inkMkLst>
            <pc:docMk/>
            <pc:sldMk cId="3151991897" sldId="2146850625"/>
            <ac:inkMk id="9" creationId="{ACC84F39-CE20-46D7-2B7F-321651E89A1A}"/>
          </ac:inkMkLst>
        </pc:inkChg>
      </pc:sldChg>
      <pc:sldChg chg="add del replId">
        <pc:chgData name="Tuuli Maria Utriainen" userId="q7v09/QZyWwGOrEcVun9BRpRDwPvCCmTXO1TWb0FCP8=" providerId="None" clId="Web-{BECFBD0B-CE5A-4CFF-A3EE-BAA70C02E61B}" dt="2023-02-16T06:41:38.498" v="45"/>
        <pc:sldMkLst>
          <pc:docMk/>
          <pc:sldMk cId="1331457042" sldId="2146850626"/>
        </pc:sldMkLst>
      </pc:sldChg>
      <pc:sldChg chg="addSp delSp modSp add replId">
        <pc:chgData name="Tuuli Maria Utriainen" userId="q7v09/QZyWwGOrEcVun9BRpRDwPvCCmTXO1TWb0FCP8=" providerId="None" clId="Web-{BECFBD0B-CE5A-4CFF-A3EE-BAA70C02E61B}" dt="2023-02-16T06:45:17.201" v="110" actId="20577"/>
        <pc:sldMkLst>
          <pc:docMk/>
          <pc:sldMk cId="3885949500" sldId="2146850626"/>
        </pc:sldMkLst>
        <pc:spChg chg="add mod">
          <ac:chgData name="Tuuli Maria Utriainen" userId="q7v09/QZyWwGOrEcVun9BRpRDwPvCCmTXO1TWb0FCP8=" providerId="None" clId="Web-{BECFBD0B-CE5A-4CFF-A3EE-BAA70C02E61B}" dt="2023-02-16T06:44:29.839" v="104" actId="20577"/>
          <ac:spMkLst>
            <pc:docMk/>
            <pc:sldMk cId="3885949500" sldId="2146850626"/>
            <ac:spMk id="5" creationId="{6E86B60C-EAC3-9777-4D63-F63A4CAFBC20}"/>
          </ac:spMkLst>
        </pc:spChg>
        <pc:spChg chg="add del">
          <ac:chgData name="Tuuli Maria Utriainen" userId="q7v09/QZyWwGOrEcVun9BRpRDwPvCCmTXO1TWb0FCP8=" providerId="None" clId="Web-{BECFBD0B-CE5A-4CFF-A3EE-BAA70C02E61B}" dt="2023-02-16T06:42:44.628" v="59"/>
          <ac:spMkLst>
            <pc:docMk/>
            <pc:sldMk cId="3885949500" sldId="2146850626"/>
            <ac:spMk id="7" creationId="{0D45646A-A48C-B816-5D41-DE9CC645A863}"/>
          </ac:spMkLst>
        </pc:spChg>
        <pc:spChg chg="add del">
          <ac:chgData name="Tuuli Maria Utriainen" userId="q7v09/QZyWwGOrEcVun9BRpRDwPvCCmTXO1TWb0FCP8=" providerId="None" clId="Web-{BECFBD0B-CE5A-4CFF-A3EE-BAA70C02E61B}" dt="2023-02-16T06:42:49.879" v="61"/>
          <ac:spMkLst>
            <pc:docMk/>
            <pc:sldMk cId="3885949500" sldId="2146850626"/>
            <ac:spMk id="9" creationId="{6855EA08-CC46-F8CB-CFFE-7D9398FBB777}"/>
          </ac:spMkLst>
        </pc:spChg>
        <pc:spChg chg="add mod">
          <ac:chgData name="Tuuli Maria Utriainen" userId="q7v09/QZyWwGOrEcVun9BRpRDwPvCCmTXO1TWb0FCP8=" providerId="None" clId="Web-{BECFBD0B-CE5A-4CFF-A3EE-BAA70C02E61B}" dt="2023-02-16T06:44:42.308" v="107" actId="20577"/>
          <ac:spMkLst>
            <pc:docMk/>
            <pc:sldMk cId="3885949500" sldId="2146850626"/>
            <ac:spMk id="10" creationId="{E146D39D-1C84-2E43-8286-D255DD78CD39}"/>
          </ac:spMkLst>
        </pc:spChg>
        <pc:spChg chg="add mod">
          <ac:chgData name="Tuuli Maria Utriainen" userId="q7v09/QZyWwGOrEcVun9BRpRDwPvCCmTXO1TWb0FCP8=" providerId="None" clId="Web-{BECFBD0B-CE5A-4CFF-A3EE-BAA70C02E61B}" dt="2023-02-16T06:44:34.261" v="105" actId="20577"/>
          <ac:spMkLst>
            <pc:docMk/>
            <pc:sldMk cId="3885949500" sldId="2146850626"/>
            <ac:spMk id="11" creationId="{77C68994-C385-9719-0BB2-936BF5E79729}"/>
          </ac:spMkLst>
        </pc:spChg>
        <pc:spChg chg="add mod">
          <ac:chgData name="Tuuli Maria Utriainen" userId="q7v09/QZyWwGOrEcVun9BRpRDwPvCCmTXO1TWb0FCP8=" providerId="None" clId="Web-{BECFBD0B-CE5A-4CFF-A3EE-BAA70C02E61B}" dt="2023-02-16T06:44:38.449" v="106" actId="20577"/>
          <ac:spMkLst>
            <pc:docMk/>
            <pc:sldMk cId="3885949500" sldId="2146850626"/>
            <ac:spMk id="12" creationId="{E2AC36BA-C9AD-38E9-2B52-ECDBED50335D}"/>
          </ac:spMkLst>
        </pc:spChg>
        <pc:spChg chg="add mod">
          <ac:chgData name="Tuuli Maria Utriainen" userId="q7v09/QZyWwGOrEcVun9BRpRDwPvCCmTXO1TWb0FCP8=" providerId="None" clId="Web-{BECFBD0B-CE5A-4CFF-A3EE-BAA70C02E61B}" dt="2023-02-16T06:45:17.201" v="110" actId="20577"/>
          <ac:spMkLst>
            <pc:docMk/>
            <pc:sldMk cId="3885949500" sldId="2146850626"/>
            <ac:spMk id="13" creationId="{EB0692EF-D40E-5B99-809B-28EBC60AAB3A}"/>
          </ac:spMkLst>
        </pc:spChg>
      </pc:sldChg>
      <pc:sldChg chg="addSp delSp modSp add replId">
        <pc:chgData name="Tuuli Maria Utriainen" userId="q7v09/QZyWwGOrEcVun9BRpRDwPvCCmTXO1TWb0FCP8=" providerId="None" clId="Web-{BECFBD0B-CE5A-4CFF-A3EE-BAA70C02E61B}" dt="2023-02-16T06:52:33.998" v="183" actId="1076"/>
        <pc:sldMkLst>
          <pc:docMk/>
          <pc:sldMk cId="819568429" sldId="2146850627"/>
        </pc:sldMkLst>
        <pc:spChg chg="add del mod">
          <ac:chgData name="Tuuli Maria Utriainen" userId="q7v09/QZyWwGOrEcVun9BRpRDwPvCCmTXO1TWb0FCP8=" providerId="None" clId="Web-{BECFBD0B-CE5A-4CFF-A3EE-BAA70C02E61B}" dt="2023-02-16T06:52:22.873" v="181"/>
          <ac:spMkLst>
            <pc:docMk/>
            <pc:sldMk cId="819568429" sldId="2146850627"/>
            <ac:spMk id="3" creationId="{C339C865-CD95-52C9-A6C9-3635844461DF}"/>
          </ac:spMkLst>
        </pc:spChg>
        <pc:spChg chg="del mod">
          <ac:chgData name="Tuuli Maria Utriainen" userId="q7v09/QZyWwGOrEcVun9BRpRDwPvCCmTXO1TWb0FCP8=" providerId="None" clId="Web-{BECFBD0B-CE5A-4CFF-A3EE-BAA70C02E61B}" dt="2023-02-16T06:51:24.727" v="167"/>
          <ac:spMkLst>
            <pc:docMk/>
            <pc:sldMk cId="819568429" sldId="2146850627"/>
            <ac:spMk id="7" creationId="{5A213895-970B-34CC-E1FC-C0CE15AFEC96}"/>
          </ac:spMkLst>
        </pc:spChg>
        <pc:spChg chg="del">
          <ac:chgData name="Tuuli Maria Utriainen" userId="q7v09/QZyWwGOrEcVun9BRpRDwPvCCmTXO1TWb0FCP8=" providerId="None" clId="Web-{BECFBD0B-CE5A-4CFF-A3EE-BAA70C02E61B}" dt="2023-02-16T06:51:15.992" v="163"/>
          <ac:spMkLst>
            <pc:docMk/>
            <pc:sldMk cId="819568429" sldId="2146850627"/>
            <ac:spMk id="8" creationId="{0D4D9D92-ECE7-DF00-9742-02AEFE11C0BF}"/>
          </ac:spMkLst>
        </pc:spChg>
        <pc:picChg chg="del">
          <ac:chgData name="Tuuli Maria Utriainen" userId="q7v09/QZyWwGOrEcVun9BRpRDwPvCCmTXO1TWb0FCP8=" providerId="None" clId="Web-{BECFBD0B-CE5A-4CFF-A3EE-BAA70C02E61B}" dt="2023-02-16T06:51:15.992" v="164"/>
          <ac:picMkLst>
            <pc:docMk/>
            <pc:sldMk cId="819568429" sldId="2146850627"/>
            <ac:picMk id="5" creationId="{013701ED-A30D-1A22-A3A7-E8A1B2A824FE}"/>
          </ac:picMkLst>
        </pc:picChg>
        <pc:picChg chg="mod">
          <ac:chgData name="Tuuli Maria Utriainen" userId="q7v09/QZyWwGOrEcVun9BRpRDwPvCCmTXO1TWb0FCP8=" providerId="None" clId="Web-{BECFBD0B-CE5A-4CFF-A3EE-BAA70C02E61B}" dt="2023-02-16T06:52:33.998" v="183" actId="1076"/>
          <ac:picMkLst>
            <pc:docMk/>
            <pc:sldMk cId="819568429" sldId="2146850627"/>
            <ac:picMk id="9" creationId="{448DA716-171A-4398-029F-1472F235F704}"/>
          </ac:picMkLst>
        </pc:picChg>
        <pc:inkChg chg="add del">
          <ac:chgData name="Tuuli Maria Utriainen" userId="q7v09/QZyWwGOrEcVun9BRpRDwPvCCmTXO1TWb0FCP8=" providerId="None" clId="Web-{BECFBD0B-CE5A-4CFF-A3EE-BAA70C02E61B}" dt="2023-02-16T06:51:53.589" v="171"/>
          <ac:inkMkLst>
            <pc:docMk/>
            <pc:sldMk cId="819568429" sldId="2146850627"/>
            <ac:inkMk id="4" creationId="{8958623B-EC15-2D8B-72B3-F55CA9B1E9FB}"/>
          </ac:inkMkLst>
        </pc:inkChg>
        <pc:inkChg chg="add">
          <ac:chgData name="Tuuli Maria Utriainen" userId="q7v09/QZyWwGOrEcVun9BRpRDwPvCCmTXO1TWb0FCP8=" providerId="None" clId="Web-{BECFBD0B-CE5A-4CFF-A3EE-BAA70C02E61B}" dt="2023-02-16T06:51:55.230" v="172"/>
          <ac:inkMkLst>
            <pc:docMk/>
            <pc:sldMk cId="819568429" sldId="2146850627"/>
            <ac:inkMk id="6" creationId="{C09C676F-25CF-4375-9D01-61CEC69FD1AE}"/>
          </ac:inkMkLst>
        </pc:inkChg>
      </pc:sldChg>
      <pc:sldChg chg="new del">
        <pc:chgData name="Tuuli Maria Utriainen" userId="q7v09/QZyWwGOrEcVun9BRpRDwPvCCmTXO1TWb0FCP8=" providerId="None" clId="Web-{BECFBD0B-CE5A-4CFF-A3EE-BAA70C02E61B}" dt="2023-02-16T06:41:33.342" v="44"/>
        <pc:sldMkLst>
          <pc:docMk/>
          <pc:sldMk cId="957195145" sldId="2146850627"/>
        </pc:sldMkLst>
      </pc:sldChg>
      <pc:sldChg chg="add del replId">
        <pc:chgData name="Tuuli Maria Utriainen" userId="q7v09/QZyWwGOrEcVun9BRpRDwPvCCmTXO1TWb0FCP8=" providerId="None" clId="Web-{BECFBD0B-CE5A-4CFF-A3EE-BAA70C02E61B}" dt="2023-02-16T06:52:41.171" v="185"/>
        <pc:sldMkLst>
          <pc:docMk/>
          <pc:sldMk cId="154000943" sldId="2146850628"/>
        </pc:sldMkLst>
      </pc:sldChg>
      <pc:sldChg chg="modSp add ord replId">
        <pc:chgData name="Tuuli Maria Utriainen" userId="q7v09/QZyWwGOrEcVun9BRpRDwPvCCmTXO1TWb0FCP8=" providerId="None" clId="Web-{BECFBD0B-CE5A-4CFF-A3EE-BAA70C02E61B}" dt="2023-02-16T06:54:00.489" v="226" actId="1076"/>
        <pc:sldMkLst>
          <pc:docMk/>
          <pc:sldMk cId="3008447555" sldId="2146850628"/>
        </pc:sldMkLst>
        <pc:spChg chg="mod">
          <ac:chgData name="Tuuli Maria Utriainen" userId="q7v09/QZyWwGOrEcVun9BRpRDwPvCCmTXO1TWb0FCP8=" providerId="None" clId="Web-{BECFBD0B-CE5A-4CFF-A3EE-BAA70C02E61B}" dt="2023-02-16T06:54:00.489" v="226" actId="1076"/>
          <ac:spMkLst>
            <pc:docMk/>
            <pc:sldMk cId="3008447555" sldId="2146850628"/>
            <ac:spMk id="8" creationId="{0D4D9D92-ECE7-DF00-9742-02AEFE11C0BF}"/>
          </ac:spMkLst>
        </pc:spChg>
      </pc:sldChg>
      <pc:sldChg chg="modSp add ord replId">
        <pc:chgData name="Tuuli Maria Utriainen" userId="q7v09/QZyWwGOrEcVun9BRpRDwPvCCmTXO1TWb0FCP8=" providerId="None" clId="Web-{BECFBD0B-CE5A-4CFF-A3EE-BAA70C02E61B}" dt="2023-02-16T06:55:48.903" v="305" actId="20577"/>
        <pc:sldMkLst>
          <pc:docMk/>
          <pc:sldMk cId="2566484568" sldId="2146850629"/>
        </pc:sldMkLst>
        <pc:spChg chg="mod">
          <ac:chgData name="Tuuli Maria Utriainen" userId="q7v09/QZyWwGOrEcVun9BRpRDwPvCCmTXO1TWb0FCP8=" providerId="None" clId="Web-{BECFBD0B-CE5A-4CFF-A3EE-BAA70C02E61B}" dt="2023-02-16T06:55:48.903" v="305" actId="20577"/>
          <ac:spMkLst>
            <pc:docMk/>
            <pc:sldMk cId="2566484568" sldId="2146850629"/>
            <ac:spMk id="2" creationId="{01265F57-B52D-19EF-4399-0BF26BA772BA}"/>
          </ac:spMkLst>
        </pc:spChg>
        <pc:spChg chg="mod">
          <ac:chgData name="Tuuli Maria Utriainen" userId="q7v09/QZyWwGOrEcVun9BRpRDwPvCCmTXO1TWb0FCP8=" providerId="None" clId="Web-{BECFBD0B-CE5A-4CFF-A3EE-BAA70C02E61B}" dt="2023-02-16T06:55:34.089" v="298" actId="1076"/>
          <ac:spMkLst>
            <pc:docMk/>
            <pc:sldMk cId="2566484568" sldId="2146850629"/>
            <ac:spMk id="3" creationId="{5F01FE26-0F1C-8A8A-ADD3-8A36CA9EE451}"/>
          </ac:spMkLst>
        </pc:spChg>
      </pc:sldChg>
    </pc:docChg>
  </pc:docChgLst>
  <pc:docChgLst>
    <pc:chgData name="Tuuli Maria Utriainen" clId="Web-{BECFBD0B-CE5A-4CFF-A3EE-BAA70C02E61B}"/>
    <pc:docChg chg="addSld modSld">
      <pc:chgData name="Tuuli Maria Utriainen" userId="" providerId="" clId="Web-{BECFBD0B-CE5A-4CFF-A3EE-BAA70C02E61B}" dt="2023-02-16T10:14:11.860" v="20" actId="20577"/>
      <pc:docMkLst>
        <pc:docMk/>
      </pc:docMkLst>
      <pc:sldChg chg="modSp">
        <pc:chgData name="Tuuli Maria Utriainen" userId="" providerId="" clId="Web-{BECFBD0B-CE5A-4CFF-A3EE-BAA70C02E61B}" dt="2023-02-16T10:13:13.218" v="4" actId="20577"/>
        <pc:sldMkLst>
          <pc:docMk/>
          <pc:sldMk cId="639924664" sldId="2146850624"/>
        </pc:sldMkLst>
        <pc:spChg chg="mod">
          <ac:chgData name="Tuuli Maria Utriainen" userId="" providerId="" clId="Web-{BECFBD0B-CE5A-4CFF-A3EE-BAA70C02E61B}" dt="2023-02-16T10:11:13.043" v="1" actId="1076"/>
          <ac:spMkLst>
            <pc:docMk/>
            <pc:sldMk cId="639924664" sldId="2146850624"/>
            <ac:spMk id="7" creationId="{5A213895-970B-34CC-E1FC-C0CE15AFEC96}"/>
          </ac:spMkLst>
        </pc:spChg>
        <pc:spChg chg="mod">
          <ac:chgData name="Tuuli Maria Utriainen" userId="" providerId="" clId="Web-{BECFBD0B-CE5A-4CFF-A3EE-BAA70C02E61B}" dt="2023-02-16T10:13:13.218" v="4" actId="20577"/>
          <ac:spMkLst>
            <pc:docMk/>
            <pc:sldMk cId="639924664" sldId="2146850624"/>
            <ac:spMk id="8" creationId="{0D4D9D92-ECE7-DF00-9742-02AEFE11C0BF}"/>
          </ac:spMkLst>
        </pc:spChg>
        <pc:picChg chg="mod">
          <ac:chgData name="Tuuli Maria Utriainen" userId="" providerId="" clId="Web-{BECFBD0B-CE5A-4CFF-A3EE-BAA70C02E61B}" dt="2023-02-16T10:11:13.027" v="0" actId="1076"/>
          <ac:picMkLst>
            <pc:docMk/>
            <pc:sldMk cId="639924664" sldId="2146850624"/>
            <ac:picMk id="5" creationId="{013701ED-A30D-1A22-A3A7-E8A1B2A824FE}"/>
          </ac:picMkLst>
        </pc:picChg>
      </pc:sldChg>
      <pc:sldChg chg="modSp">
        <pc:chgData name="Tuuli Maria Utriainen" userId="" providerId="" clId="Web-{BECFBD0B-CE5A-4CFF-A3EE-BAA70C02E61B}" dt="2023-02-16T10:13:24.765" v="6" actId="1076"/>
        <pc:sldMkLst>
          <pc:docMk/>
          <pc:sldMk cId="3008447555" sldId="2146850628"/>
        </pc:sldMkLst>
        <pc:spChg chg="mod">
          <ac:chgData name="Tuuli Maria Utriainen" userId="" providerId="" clId="Web-{BECFBD0B-CE5A-4CFF-A3EE-BAA70C02E61B}" dt="2023-02-16T10:13:24.765" v="6" actId="1076"/>
          <ac:spMkLst>
            <pc:docMk/>
            <pc:sldMk cId="3008447555" sldId="2146850628"/>
            <ac:spMk id="7" creationId="{5A213895-970B-34CC-E1FC-C0CE15AFEC96}"/>
          </ac:spMkLst>
        </pc:spChg>
        <pc:picChg chg="mod">
          <ac:chgData name="Tuuli Maria Utriainen" userId="" providerId="" clId="Web-{BECFBD0B-CE5A-4CFF-A3EE-BAA70C02E61B}" dt="2023-02-16T10:13:24.765" v="5" actId="1076"/>
          <ac:picMkLst>
            <pc:docMk/>
            <pc:sldMk cId="3008447555" sldId="2146850628"/>
            <ac:picMk id="5" creationId="{013701ED-A30D-1A22-A3A7-E8A1B2A824FE}"/>
          </ac:picMkLst>
        </pc:picChg>
      </pc:sldChg>
      <pc:sldChg chg="delSp modSp add replId">
        <pc:chgData name="Tuuli Maria Utriainen" userId="" providerId="" clId="Web-{BECFBD0B-CE5A-4CFF-A3EE-BAA70C02E61B}" dt="2023-02-16T10:14:11.860" v="20" actId="20577"/>
        <pc:sldMkLst>
          <pc:docMk/>
          <pc:sldMk cId="328278696" sldId="2146850633"/>
        </pc:sldMkLst>
        <pc:spChg chg="mod">
          <ac:chgData name="Tuuli Maria Utriainen" userId="" providerId="" clId="Web-{BECFBD0B-CE5A-4CFF-A3EE-BAA70C02E61B}" dt="2023-02-16T10:14:11.860" v="20" actId="20577"/>
          <ac:spMkLst>
            <pc:docMk/>
            <pc:sldMk cId="328278696" sldId="2146850633"/>
            <ac:spMk id="7" creationId="{5A213895-970B-34CC-E1FC-C0CE15AFEC96}"/>
          </ac:spMkLst>
        </pc:spChg>
        <pc:spChg chg="del">
          <ac:chgData name="Tuuli Maria Utriainen" userId="" providerId="" clId="Web-{BECFBD0B-CE5A-4CFF-A3EE-BAA70C02E61B}" dt="2023-02-16T10:13:36.484" v="8"/>
          <ac:spMkLst>
            <pc:docMk/>
            <pc:sldMk cId="328278696" sldId="2146850633"/>
            <ac:spMk id="8" creationId="{0D4D9D92-ECE7-DF00-9742-02AEFE11C0BF}"/>
          </ac:spMkLst>
        </pc:spChg>
        <pc:picChg chg="mod">
          <ac:chgData name="Tuuli Maria Utriainen" userId="" providerId="" clId="Web-{BECFBD0B-CE5A-4CFF-A3EE-BAA70C02E61B}" dt="2023-02-16T10:13:42.281" v="11" actId="1076"/>
          <ac:picMkLst>
            <pc:docMk/>
            <pc:sldMk cId="328278696" sldId="2146850633"/>
            <ac:picMk id="5" creationId="{013701ED-A30D-1A22-A3A7-E8A1B2A824FE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valeriabrancolini\Desktop\CIJ%20NEW\Presentations\Strategy_meeting_6_12_22\STATIS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Foglio1!$B$16</c:f>
              <c:strCache>
                <c:ptCount val="1"/>
                <c:pt idx="0">
                  <c:v>published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Foglio1!$A$17:$A$21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Foglio1!$B$17:$B$21</c:f>
              <c:numCache>
                <c:formatCode>General</c:formatCode>
                <c:ptCount val="5"/>
                <c:pt idx="0">
                  <c:v>16</c:v>
                </c:pt>
                <c:pt idx="1">
                  <c:v>14</c:v>
                </c:pt>
                <c:pt idx="2">
                  <c:v>15</c:v>
                </c:pt>
                <c:pt idx="3">
                  <c:v>12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04-2A4A-835A-8F6C0312D4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93390768"/>
        <c:axId val="993395072"/>
      </c:barChart>
      <c:catAx>
        <c:axId val="99339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93395072"/>
        <c:crosses val="autoZero"/>
        <c:auto val="1"/>
        <c:lblAlgn val="ctr"/>
        <c:lblOffset val="100"/>
        <c:noMultiLvlLbl val="0"/>
      </c:catAx>
      <c:valAx>
        <c:axId val="99339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9339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10:10:17.823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8497 10062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10:10:17.82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10358 9406 16383 0 0,'0'0'0'0'0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10:10:18.19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3294 5834 16383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06:52:48.10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8497 10062 16383 0 0,'0'0'0'0'0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06:52:48.12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10358 9406 16383 0 0,'0'0'0'0'0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06:52:48.10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8497 10062 16383 0 0,'0'0'0'0'0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16T06:52:48.12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10358 9406 16383 0 0,'0'0'0'0'0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7C07E-4AFE-F744-B22C-26A7AC24FB26}" type="datetimeFigureOut">
              <a:rPr lang="en-CH" smtClean="0"/>
              <a:t>16.02.23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2EA8-E718-8C43-9CCE-31985C47A6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1616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50059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>
                <a:effectLst/>
                <a:latin typeface="Arial" panose="020B0604020202020204" pitchFamily="34" charset="0"/>
              </a:rPr>
              <a:t>deaSquare</a:t>
            </a:r>
            <a:r>
              <a:rPr lang="en-GB" dirty="0">
                <a:effectLst/>
                <a:latin typeface="Arial" panose="020B0604020202020204" pitchFamily="34" charset="0"/>
              </a:rPr>
              <a:t> set-up ecosystem illustrating its innovation dynamics cycles (short = low hanging fruits, mid = bulk of fruit, long = sweet fruit)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4049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>
                <a:effectLst/>
                <a:latin typeface="Arial" panose="020B0604020202020204" pitchFamily="34" charset="0"/>
              </a:rPr>
              <a:t>deaSquare</a:t>
            </a:r>
            <a:r>
              <a:rPr lang="en-GB" dirty="0">
                <a:effectLst/>
                <a:latin typeface="Arial" panose="020B0604020202020204" pitchFamily="34" charset="0"/>
              </a:rPr>
              <a:t> set-up ecosystem illustrating its innovation dynamics cycles (short = low hanging fruits, mid = bulk of fruit, long = sweet fruit)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3886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8973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18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2157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2866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5951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>
                <a:effectLst/>
                <a:latin typeface="Arial" panose="020B0604020202020204" pitchFamily="34" charset="0"/>
              </a:rPr>
              <a:t>deaSquare</a:t>
            </a:r>
            <a:r>
              <a:rPr lang="en-GB" dirty="0">
                <a:effectLst/>
                <a:latin typeface="Arial" panose="020B0604020202020204" pitchFamily="34" charset="0"/>
              </a:rPr>
              <a:t> set-up ecosystem illustrating its innovation dynamics cycles (short = low hanging fruits, mid = bulk of fruit, long = sweet fruit)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68117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>
                <a:effectLst/>
                <a:latin typeface="Arial" panose="020B0604020202020204" pitchFamily="34" charset="0"/>
              </a:rPr>
              <a:t>deaSquare</a:t>
            </a:r>
            <a:r>
              <a:rPr lang="en-GB" dirty="0">
                <a:effectLst/>
                <a:latin typeface="Arial" panose="020B0604020202020204" pitchFamily="34" charset="0"/>
              </a:rPr>
              <a:t> set-up ecosystem illustrating its innovation dynamics cycles (short = low hanging fruits, mid = bulk of fruit, long = sweet fruit)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6883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>
                <a:effectLst/>
                <a:latin typeface="Arial" panose="020B0604020202020204" pitchFamily="34" charset="0"/>
              </a:rPr>
              <a:t>deaSquare</a:t>
            </a:r>
            <a:r>
              <a:rPr lang="en-GB" dirty="0">
                <a:effectLst/>
                <a:latin typeface="Arial" panose="020B0604020202020204" pitchFamily="34" charset="0"/>
              </a:rPr>
              <a:t> set-up ecosystem illustrating its innovation dynamics cycles (short = low hanging fruits, mid = bulk of fruit, long = sweet fruit)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263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93287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43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64413" y="1302203"/>
            <a:ext cx="8019955" cy="3303736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61156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4182" y="1154544"/>
            <a:ext cx="8043333" cy="346825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39204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7" r:id="rId9"/>
    <p:sldLayoutId id="2147483664" r:id="rId10"/>
    <p:sldLayoutId id="2147483665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s/photos/scope?utm_source=unsplash&amp;utm_medium=referral&amp;utm_content=creditCopyText" TargetMode="External"/><Relationship Id="rId4" Type="http://schemas.openxmlformats.org/officeDocument/2006/relationships/hyperlink" Target="https://unsplash.com/@daniel_christie97?utm_source=unsplash&amp;utm_medium=referral&amp;utm_content=creditCopyTex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jonathanborba?utm_source=unsplash&amp;utm_medium=referral&amp;utm_content=creditCopyTex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g"/><Relationship Id="rId4" Type="http://schemas.openxmlformats.org/officeDocument/2006/relationships/hyperlink" Target="https://unsplash.com/s/photos/cooking?utm_source=unsplash&amp;utm_medium=referral&amp;utm_content=creditCopyText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markusspiske?utm_source=unsplash&amp;utm_medium=referral&amp;utm_content=creditCopyText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unsplash.com/photos/jGbC-FPO4pk?utm_source=unsplash&amp;utm_medium=referral&amp;utm_content=creditCopyText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customXml" Target="../ink/ink2.xml"/><Relationship Id="rId4" Type="http://schemas.openxmlformats.org/officeDocument/2006/relationships/image" Target="../media/image2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customXml" Target="../ink/ink5.xml"/><Relationship Id="rId4" Type="http://schemas.openxmlformats.org/officeDocument/2006/relationships/image" Target="../media/image2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customXml" Target="../ink/ink7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hharritt?utm_source=unsplash&amp;utm_medium=referral&amp;utm_content=creditCopyTex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g"/><Relationship Id="rId4" Type="http://schemas.openxmlformats.org/officeDocument/2006/relationships/hyperlink" Target="https://unsplash.com/s/photos/integration?utm_source=unsplash&amp;utm_medium=referral&amp;utm_content=creditCopyTex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/photos/wrong?utm_source=unsplash&amp;utm_medium=referral&amp;utm_content=creditCopyText" TargetMode="External"/><Relationship Id="rId2" Type="http://schemas.openxmlformats.org/officeDocument/2006/relationships/hyperlink" Target="https://unsplash.com/@cdd20?utm_source=unsplash&amp;utm_medium=referral&amp;utm_content=creditCopyText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653143"/>
            <a:ext cx="3528721" cy="2024743"/>
          </a:xfrm>
        </p:spPr>
        <p:txBody>
          <a:bodyPr>
            <a:normAutofit fontScale="90000"/>
          </a:bodyPr>
          <a:lstStyle/>
          <a:p>
            <a:r>
              <a:rPr lang="en-GB" dirty="0"/>
              <a:t>CERN </a:t>
            </a:r>
            <a:r>
              <a:rPr lang="en-GB" dirty="0" err="1"/>
              <a:t>IdeaSquare</a:t>
            </a:r>
            <a:r>
              <a:rPr lang="en-GB" dirty="0"/>
              <a:t> Journal of Experimental Innovation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9525" y="2828271"/>
            <a:ext cx="3464291" cy="433639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IdeaSquare</a:t>
            </a:r>
            <a:r>
              <a:rPr lang="en-GB" dirty="0"/>
              <a:t> Open Doors</a:t>
            </a:r>
          </a:p>
          <a:p>
            <a:r>
              <a:rPr lang="en-GB" dirty="0"/>
              <a:t>Catarina Batista &amp; </a:t>
            </a:r>
            <a:r>
              <a:rPr lang="en-GB" dirty="0" err="1"/>
              <a:t>Tuuli</a:t>
            </a:r>
            <a:r>
              <a:rPr lang="en-GB" dirty="0"/>
              <a:t> </a:t>
            </a:r>
            <a:r>
              <a:rPr lang="en-GB" dirty="0" err="1"/>
              <a:t>Utriainen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AE0D11B-3E5B-2862-C381-0D032C354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594" y="1250288"/>
            <a:ext cx="4903113" cy="3514794"/>
          </a:xfrm>
        </p:spPr>
        <p:txBody>
          <a:bodyPr>
            <a:normAutofit/>
          </a:bodyPr>
          <a:lstStyle/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original research articles including conceptual/theoretical, empirical and experimental articles;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preliminary results of innovation experiments;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case-study of innovation experiments;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coffee papers;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replication studies;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data sources.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DEC1DA-32C7-42BD-3E7C-CAF020ACD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371965" cy="500549"/>
          </a:xfrm>
        </p:spPr>
        <p:txBody>
          <a:bodyPr/>
          <a:lstStyle/>
          <a:p>
            <a:r>
              <a:rPr lang="en-CH" dirty="0"/>
              <a:t>Our scope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B58EE6-D295-CA22-6306-B2C48F75E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0184AD-DA2D-C8BB-F8BC-D0A7956920D9}"/>
              </a:ext>
            </a:extLst>
          </p:cNvPr>
          <p:cNvSpPr txBox="1"/>
          <p:nvPr/>
        </p:nvSpPr>
        <p:spPr>
          <a:xfrm>
            <a:off x="3429001" y="4897279"/>
            <a:ext cx="458263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 Christie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07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816362"/>
            <a:ext cx="3784844" cy="1433553"/>
          </a:xfrm>
        </p:spPr>
        <p:txBody>
          <a:bodyPr>
            <a:noAutofit/>
          </a:bodyPr>
          <a:lstStyle/>
          <a:p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Design innovation integrating deep technology, societal needs, radical innovation, and future thinking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1600" dirty="0"/>
              <a:t>A case study of the CBI A3 program </a:t>
            </a:r>
          </a:p>
          <a:p>
            <a:br>
              <a:rPr lang="en-GB" dirty="0"/>
            </a:br>
            <a:br>
              <a:rPr lang="en-GB" dirty="0"/>
            </a:br>
            <a:endParaRPr lang="en-GB" dirty="0"/>
          </a:p>
          <a:p>
            <a:r>
              <a:rPr lang="en-GB" dirty="0"/>
              <a:t>Christine Thong, </a:t>
            </a:r>
            <a:r>
              <a:rPr lang="en-GB" dirty="0" err="1"/>
              <a:t>Andreea</a:t>
            </a:r>
            <a:r>
              <a:rPr lang="en-GB" dirty="0"/>
              <a:t> </a:t>
            </a:r>
            <a:r>
              <a:rPr lang="en-GB" dirty="0" err="1"/>
              <a:t>Cotoranu</a:t>
            </a:r>
            <a:r>
              <a:rPr lang="en-GB" dirty="0"/>
              <a:t>, Aaron Down, Kirstin Kohler, Catarina Batista.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6D93EA11-02D1-DE43-B7DB-8332310551EE}"/>
              </a:ext>
            </a:extLst>
          </p:cNvPr>
          <p:cNvSpPr txBox="1">
            <a:spLocks/>
          </p:cNvSpPr>
          <p:nvPr/>
        </p:nvSpPr>
        <p:spPr>
          <a:xfrm>
            <a:off x="5089525" y="4340184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err="1"/>
              <a:t>IdeaSquare</a:t>
            </a:r>
            <a:r>
              <a:rPr lang="en-GB" sz="900" dirty="0"/>
              <a:t> Open Doors</a:t>
            </a:r>
          </a:p>
          <a:p>
            <a:r>
              <a:rPr lang="en-GB" sz="900" dirty="0"/>
              <a:t>16</a:t>
            </a:r>
            <a:r>
              <a:rPr lang="en-GB" sz="900" baseline="30000" dirty="0"/>
              <a:t>th</a:t>
            </a:r>
            <a:r>
              <a:rPr lang="en-GB" sz="900" dirty="0"/>
              <a:t> Feb 2023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9ED64FC-CD2F-F79F-574B-9ADF2475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739" y="1839764"/>
            <a:ext cx="7973174" cy="3303736"/>
          </a:xfrm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Need for innovators with design capability to </a:t>
            </a:r>
            <a:r>
              <a:rPr lang="en-GB" sz="1400" b="1" dirty="0">
                <a:solidFill>
                  <a:srgbClr val="844B9A"/>
                </a:solidFill>
              </a:rPr>
              <a:t>translate deep technology </a:t>
            </a:r>
            <a:r>
              <a:rPr lang="en-GB" sz="1400" dirty="0"/>
              <a:t>into applications that consider </a:t>
            </a:r>
            <a:r>
              <a:rPr lang="en-GB" sz="1400" b="1" dirty="0">
                <a:solidFill>
                  <a:srgbClr val="844B9A"/>
                </a:solidFill>
              </a:rPr>
              <a:t>desirable futures and positive societal impact</a:t>
            </a:r>
            <a:r>
              <a:rPr lang="en-GB" sz="1400" dirty="0">
                <a:solidFill>
                  <a:srgbClr val="844B9A"/>
                </a:solidFill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Measurement of skills related to </a:t>
            </a:r>
            <a:r>
              <a:rPr lang="en-GB" sz="1400" b="1" dirty="0">
                <a:solidFill>
                  <a:srgbClr val="00879A"/>
                </a:solidFill>
              </a:rPr>
              <a:t>deep technology, societal needs, radical innovation, and futures thinking.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Initial findings indicate CBI A3 program achieves its learning objectives, although </a:t>
            </a:r>
            <a:r>
              <a:rPr lang="en-GB" sz="1400" b="1" dirty="0">
                <a:solidFill>
                  <a:srgbClr val="844B9A"/>
                </a:solidFill>
              </a:rPr>
              <a:t>learning is not equal in the different target areas, but that the topics are interrelated.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Further investigation on the influence of their </a:t>
            </a:r>
            <a:r>
              <a:rPr lang="en-GB" sz="1400" b="1" dirty="0">
                <a:solidFill>
                  <a:srgbClr val="00879A"/>
                </a:solidFill>
              </a:rPr>
              <a:t>experience at </a:t>
            </a:r>
            <a:r>
              <a:rPr lang="en-GB" sz="1400" b="1" dirty="0" err="1">
                <a:solidFill>
                  <a:srgbClr val="00879A"/>
                </a:solidFill>
              </a:rPr>
              <a:t>IdeaSquare</a:t>
            </a:r>
            <a:r>
              <a:rPr lang="en-GB" sz="1400" b="1" dirty="0">
                <a:solidFill>
                  <a:srgbClr val="00879A"/>
                </a:solidFill>
              </a:rPr>
              <a:t> </a:t>
            </a:r>
            <a:r>
              <a:rPr lang="en-GB" sz="1400" dirty="0"/>
              <a:t>is needed.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8500BC-BAEE-8FD2-273E-A1A17312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795" y="691971"/>
            <a:ext cx="6296778" cy="500549"/>
          </a:xfrm>
        </p:spPr>
        <p:txBody>
          <a:bodyPr/>
          <a:lstStyle/>
          <a:p>
            <a:r>
              <a:rPr lang="en-GB" dirty="0"/>
              <a:t>How does </a:t>
            </a:r>
            <a:r>
              <a:rPr lang="en-GB" b="1" dirty="0"/>
              <a:t>the CBI A3 program</a:t>
            </a:r>
            <a:r>
              <a:rPr lang="en-GB" dirty="0"/>
              <a:t> </a:t>
            </a:r>
            <a:r>
              <a:rPr lang="en-GB" b="1" dirty="0"/>
              <a:t>foster different design skills</a:t>
            </a:r>
            <a:r>
              <a:rPr lang="en-GB" dirty="0"/>
              <a:t>?</a:t>
            </a:r>
            <a:br>
              <a:rPr lang="en-GB" dirty="0"/>
            </a:b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906AF3-09FB-F3C5-63DC-B052E6E40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76" y="0"/>
            <a:ext cx="1897987" cy="106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F37243-D1F5-00A1-36A1-903CCC3703A5}"/>
              </a:ext>
            </a:extLst>
          </p:cNvPr>
          <p:cNvSpPr txBox="1"/>
          <p:nvPr/>
        </p:nvSpPr>
        <p:spPr>
          <a:xfrm>
            <a:off x="470739" y="1476595"/>
            <a:ext cx="458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Thong, C. et al. (2021)</a:t>
            </a:r>
          </a:p>
        </p:txBody>
      </p:sp>
    </p:spTree>
    <p:extLst>
      <p:ext uri="{BB962C8B-B14F-4D97-AF65-F5344CB8AC3E}">
        <p14:creationId xmlns:p14="http://schemas.microsoft.com/office/powerpoint/2010/main" val="1706674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816362"/>
            <a:ext cx="3784844" cy="1755388"/>
          </a:xfrm>
        </p:spPr>
        <p:txBody>
          <a:bodyPr>
            <a:noAutofit/>
          </a:bodyPr>
          <a:lstStyle/>
          <a:p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Design-driven entrepreneurship: a cooking exercise to integrate effectuation and design thinking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br>
              <a:rPr lang="en-GB" dirty="0"/>
            </a:br>
            <a:endParaRPr lang="en-GB" dirty="0"/>
          </a:p>
          <a:p>
            <a:r>
              <a:rPr lang="en-GB" dirty="0"/>
              <a:t>Luca </a:t>
            </a:r>
            <a:r>
              <a:rPr lang="en-GB" dirty="0" err="1"/>
              <a:t>Iandoli</a:t>
            </a:r>
            <a:r>
              <a:rPr lang="en-GB" dirty="0"/>
              <a:t>, Kevin James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6D93EA11-02D1-DE43-B7DB-8332310551EE}"/>
              </a:ext>
            </a:extLst>
          </p:cNvPr>
          <p:cNvSpPr txBox="1">
            <a:spLocks/>
          </p:cNvSpPr>
          <p:nvPr/>
        </p:nvSpPr>
        <p:spPr>
          <a:xfrm>
            <a:off x="5089525" y="4340184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err="1"/>
              <a:t>IdeaSquare</a:t>
            </a:r>
            <a:r>
              <a:rPr lang="en-GB" sz="900" dirty="0"/>
              <a:t> Open Doors</a:t>
            </a:r>
          </a:p>
          <a:p>
            <a:r>
              <a:rPr lang="en-GB" sz="900" dirty="0"/>
              <a:t>16</a:t>
            </a:r>
            <a:r>
              <a:rPr lang="en-GB" sz="900" baseline="30000" dirty="0"/>
              <a:t>th</a:t>
            </a:r>
            <a:r>
              <a:rPr lang="en-GB" sz="900" dirty="0"/>
              <a:t> Feb 2023</a:t>
            </a:r>
          </a:p>
        </p:txBody>
      </p:sp>
    </p:spTree>
    <p:extLst>
      <p:ext uri="{BB962C8B-B14F-4D97-AF65-F5344CB8AC3E}">
        <p14:creationId xmlns:p14="http://schemas.microsoft.com/office/powerpoint/2010/main" val="3822852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D4B376-5FAE-944D-801C-2F26550A3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740" y="696608"/>
            <a:ext cx="5349292" cy="500549"/>
          </a:xfrm>
        </p:spPr>
        <p:txBody>
          <a:bodyPr/>
          <a:lstStyle/>
          <a:p>
            <a:r>
              <a:rPr lang="de-CH" dirty="0" err="1"/>
              <a:t>Using</a:t>
            </a:r>
            <a:r>
              <a:rPr lang="de-CH" dirty="0"/>
              <a:t> </a:t>
            </a:r>
            <a:r>
              <a:rPr lang="de-CH" dirty="0" err="1"/>
              <a:t>cooking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a </a:t>
            </a:r>
            <a:r>
              <a:rPr lang="de-CH" dirty="0" err="1"/>
              <a:t>metaphor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design-</a:t>
            </a:r>
            <a:r>
              <a:rPr lang="de-CH" dirty="0" err="1"/>
              <a:t>driven</a:t>
            </a:r>
            <a:r>
              <a:rPr lang="de-CH" dirty="0"/>
              <a:t> </a:t>
            </a:r>
            <a:r>
              <a:rPr lang="de-CH" dirty="0" err="1"/>
              <a:t>innovation</a:t>
            </a:r>
            <a:r>
              <a:rPr lang="de-CH" dirty="0"/>
              <a:t>. </a:t>
            </a:r>
            <a:br>
              <a:rPr lang="de-CH" dirty="0"/>
            </a:b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C746DE-1449-9943-9C72-EF64D16C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0739" y="2009162"/>
            <a:ext cx="5534645" cy="2910968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400" dirty="0">
                <a:latin typeface="Arial" panose="020B0604020202020204" pitchFamily="34" charset="0"/>
              </a:rPr>
              <a:t>R</a:t>
            </a:r>
            <a:r>
              <a:rPr lang="en-GB" sz="1400" dirty="0">
                <a:effectLst/>
                <a:latin typeface="Arial" panose="020B0604020202020204" pitchFamily="34" charset="0"/>
              </a:rPr>
              <a:t>ole of </a:t>
            </a:r>
            <a:r>
              <a:rPr lang="en-GB" sz="1400" b="1" dirty="0">
                <a:solidFill>
                  <a:srgbClr val="F9A91D"/>
                </a:solidFill>
                <a:effectLst/>
                <a:latin typeface="Arial" panose="020B0604020202020204" pitchFamily="34" charset="0"/>
              </a:rPr>
              <a:t>making</a:t>
            </a:r>
            <a:r>
              <a:rPr lang="en-GB" sz="1400" dirty="0">
                <a:effectLst/>
                <a:latin typeface="Arial" panose="020B0604020202020204" pitchFamily="34" charset="0"/>
              </a:rPr>
              <a:t> in entrepreneurial </a:t>
            </a:r>
            <a:r>
              <a:rPr lang="en-GB" sz="1400" b="1" dirty="0">
                <a:solidFill>
                  <a:srgbClr val="F9A91D"/>
                </a:solidFill>
                <a:effectLst/>
                <a:latin typeface="Arial" panose="020B0604020202020204" pitchFamily="34" charset="0"/>
              </a:rPr>
              <a:t>problem-solving;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400" b="1" dirty="0">
                <a:solidFill>
                  <a:srgbClr val="F9A91D"/>
                </a:solidFill>
                <a:effectLst/>
                <a:latin typeface="Arial" panose="020B0604020202020204" pitchFamily="34" charset="0"/>
              </a:rPr>
              <a:t>Effective analogy </a:t>
            </a:r>
            <a:r>
              <a:rPr lang="en-GB" sz="1400" dirty="0">
                <a:effectLst/>
                <a:latin typeface="Arial" panose="020B0604020202020204" pitchFamily="34" charset="0"/>
              </a:rPr>
              <a:t>between the design </a:t>
            </a:r>
            <a:r>
              <a:rPr lang="en-CH" sz="1400" dirty="0">
                <a:effectLst/>
                <a:latin typeface="Arial" panose="020B0604020202020204" pitchFamily="34" charset="0"/>
              </a:rPr>
              <a:t>p</a:t>
            </a:r>
            <a:r>
              <a:rPr lang="en-CH" sz="1400" dirty="0"/>
              <a:t>rocess and the cooking experience – having different ingredients and steps to achieve an end goal, while making decisions along the way.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400" b="1" dirty="0">
                <a:solidFill>
                  <a:srgbClr val="F9A91D"/>
                </a:solidFill>
                <a:effectLst/>
                <a:latin typeface="Arial" panose="020B0604020202020204" pitchFamily="34" charset="0"/>
              </a:rPr>
              <a:t>Hands-on activity </a:t>
            </a:r>
            <a:r>
              <a:rPr lang="en-GB" sz="1400" dirty="0">
                <a:effectLst/>
                <a:latin typeface="Arial" panose="020B0604020202020204" pitchFamily="34" charset="0"/>
              </a:rPr>
              <a:t>to make </a:t>
            </a:r>
            <a:r>
              <a:rPr lang="en-CH" sz="1400" dirty="0"/>
              <a:t>the students to experience making at home, moving from ideation to making during COVID times.</a:t>
            </a:r>
            <a:endParaRPr lang="en-GB" sz="1400" dirty="0">
              <a:effectLst/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400" dirty="0">
                <a:effectLst/>
                <a:latin typeface="Arial" panose="020B0604020202020204" pitchFamily="34" charset="0"/>
              </a:rPr>
              <a:t>Importance of </a:t>
            </a:r>
            <a:r>
              <a:rPr lang="en-GB" sz="1400" b="1" dirty="0">
                <a:solidFill>
                  <a:srgbClr val="F9A91D"/>
                </a:solidFill>
                <a:effectLst/>
                <a:latin typeface="Arial" panose="020B0604020202020204" pitchFamily="34" charset="0"/>
              </a:rPr>
              <a:t>aesthetic criteria, emotional validation, and empathy</a:t>
            </a:r>
            <a:r>
              <a:rPr lang="en-GB" sz="1400" dirty="0">
                <a:effectLst/>
                <a:latin typeface="Arial" panose="020B0604020202020204" pitchFamily="34" charset="0"/>
              </a:rPr>
              <a:t> in entrepreneurial endeavours.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3AC221-5319-7BBC-FE9A-F71B75453B38}"/>
              </a:ext>
            </a:extLst>
          </p:cNvPr>
          <p:cNvSpPr txBox="1"/>
          <p:nvPr/>
        </p:nvSpPr>
        <p:spPr>
          <a:xfrm>
            <a:off x="3768700" y="4920130"/>
            <a:ext cx="236590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Jonathan Borba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 descr="A picture containing person, indoor, dish, meal&#10;&#10;Description automatically generated">
            <a:extLst>
              <a:ext uri="{FF2B5EF4-FFF2-40B4-BE49-F238E27FC236}">
                <a16:creationId xmlns:a16="http://schemas.microsoft.com/office/drawing/2014/main" id="{5C4E2892-82EF-2E09-7F8E-A72F09EACC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48" r="6486"/>
          <a:stretch/>
        </p:blipFill>
        <p:spPr>
          <a:xfrm>
            <a:off x="6203092" y="7926"/>
            <a:ext cx="2940908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CF0EDA-B456-EACD-8E19-998B6E25EE15}"/>
              </a:ext>
            </a:extLst>
          </p:cNvPr>
          <p:cNvSpPr txBox="1"/>
          <p:nvPr/>
        </p:nvSpPr>
        <p:spPr>
          <a:xfrm>
            <a:off x="470739" y="1476595"/>
            <a:ext cx="458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Iandoli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L., James, K. (2022)</a:t>
            </a:r>
          </a:p>
        </p:txBody>
      </p:sp>
    </p:spTree>
    <p:extLst>
      <p:ext uri="{BB962C8B-B14F-4D97-AF65-F5344CB8AC3E}">
        <p14:creationId xmlns:p14="http://schemas.microsoft.com/office/powerpoint/2010/main" val="3544633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816362"/>
            <a:ext cx="3784844" cy="1755388"/>
          </a:xfrm>
        </p:spPr>
        <p:txBody>
          <a:bodyPr>
            <a:noAutofit/>
          </a:bodyPr>
          <a:lstStyle/>
          <a:p>
            <a:br>
              <a:rPr lang="en-GB" sz="2800" dirty="0"/>
            </a:br>
            <a:r>
              <a:rPr lang="en-GB" sz="2800" dirty="0"/>
              <a:t>CIJ Coffee Papers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6D93EA11-02D1-DE43-B7DB-8332310551EE}"/>
              </a:ext>
            </a:extLst>
          </p:cNvPr>
          <p:cNvSpPr txBox="1">
            <a:spLocks/>
          </p:cNvSpPr>
          <p:nvPr/>
        </p:nvSpPr>
        <p:spPr>
          <a:xfrm>
            <a:off x="5089525" y="4340184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err="1"/>
              <a:t>IdeaSquare</a:t>
            </a:r>
            <a:r>
              <a:rPr lang="en-GB" sz="900" dirty="0"/>
              <a:t> Open Doors</a:t>
            </a:r>
          </a:p>
          <a:p>
            <a:r>
              <a:rPr lang="en-GB" sz="900" dirty="0"/>
              <a:t>16</a:t>
            </a:r>
            <a:r>
              <a:rPr lang="en-GB" sz="900" baseline="30000" dirty="0"/>
              <a:t>th</a:t>
            </a:r>
            <a:r>
              <a:rPr lang="en-GB" sz="900" dirty="0"/>
              <a:t> Feb 2023</a:t>
            </a:r>
          </a:p>
        </p:txBody>
      </p:sp>
    </p:spTree>
    <p:extLst>
      <p:ext uri="{BB962C8B-B14F-4D97-AF65-F5344CB8AC3E}">
        <p14:creationId xmlns:p14="http://schemas.microsoft.com/office/powerpoint/2010/main" val="3182132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EF64C7B-A730-BD8B-2855-14042AF6D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413" y="1302203"/>
            <a:ext cx="4900721" cy="340802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b="1" dirty="0">
                <a:solidFill>
                  <a:srgbClr val="00879A"/>
                </a:solidFill>
                <a:latin typeface="Arial" panose="020B0604020202020204" pitchFamily="34" charset="0"/>
              </a:rPr>
              <a:t>L</a:t>
            </a:r>
            <a:r>
              <a:rPr lang="en-GB" b="1" dirty="0">
                <a:solidFill>
                  <a:srgbClr val="00879A"/>
                </a:solidFill>
                <a:effectLst/>
                <a:latin typeface="Arial" panose="020B0604020202020204" pitchFamily="34" charset="0"/>
              </a:rPr>
              <a:t>ighter, inspirational, food-for-thought </a:t>
            </a:r>
            <a:r>
              <a:rPr lang="en-GB" dirty="0">
                <a:effectLst/>
                <a:latin typeface="Arial" panose="020B0604020202020204" pitchFamily="34" charset="0"/>
              </a:rPr>
              <a:t>articles.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b="1" dirty="0">
                <a:solidFill>
                  <a:srgbClr val="00879A"/>
                </a:solidFill>
                <a:latin typeface="Arial" panose="020B0604020202020204" pitchFamily="34" charset="0"/>
              </a:rPr>
              <a:t>C</a:t>
            </a:r>
            <a:r>
              <a:rPr lang="en-GB" b="1" dirty="0">
                <a:solidFill>
                  <a:srgbClr val="00879A"/>
                </a:solidFill>
                <a:effectLst/>
                <a:latin typeface="Arial" panose="020B0604020202020204" pitchFamily="34" charset="0"/>
              </a:rPr>
              <a:t>ollaborative efforts </a:t>
            </a:r>
            <a:r>
              <a:rPr lang="en-GB" dirty="0">
                <a:effectLst/>
                <a:latin typeface="Arial" panose="020B0604020202020204" pitchFamily="34" charset="0"/>
              </a:rPr>
              <a:t>prepared by researchers from </a:t>
            </a:r>
            <a:r>
              <a:rPr lang="en-GB" b="1" dirty="0">
                <a:solidFill>
                  <a:srgbClr val="00879A"/>
                </a:solidFill>
                <a:effectLst/>
                <a:latin typeface="Arial" panose="020B0604020202020204" pitchFamily="34" charset="0"/>
              </a:rPr>
              <a:t>various walks of life </a:t>
            </a:r>
            <a:r>
              <a:rPr lang="en-GB" dirty="0">
                <a:effectLst/>
                <a:latin typeface="Arial" panose="020B0604020202020204" pitchFamily="34" charset="0"/>
              </a:rPr>
              <a:t>visiting or staying at CERN </a:t>
            </a:r>
            <a:r>
              <a:rPr lang="en-GB" dirty="0" err="1">
                <a:effectLst/>
                <a:latin typeface="Arial" panose="020B0604020202020204" pitchFamily="34" charset="0"/>
              </a:rPr>
              <a:t>IdeaSquare</a:t>
            </a:r>
            <a:r>
              <a:rPr lang="en-GB" dirty="0">
                <a:effectLst/>
                <a:latin typeface="Arial" panose="020B0604020202020204" pitchFamily="34" charset="0"/>
              </a:rPr>
              <a:t>. 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b="1" dirty="0">
                <a:solidFill>
                  <a:srgbClr val="00879A"/>
                </a:solidFill>
                <a:latin typeface="Arial" panose="020B0604020202020204" pitchFamily="34" charset="0"/>
              </a:rPr>
              <a:t>I</a:t>
            </a:r>
            <a:r>
              <a:rPr lang="en-GB" b="1" dirty="0">
                <a:solidFill>
                  <a:srgbClr val="00879A"/>
                </a:solidFill>
                <a:effectLst/>
                <a:latin typeface="Arial" panose="020B0604020202020204" pitchFamily="34" charset="0"/>
              </a:rPr>
              <a:t>dentity</a:t>
            </a:r>
            <a:r>
              <a:rPr lang="en-GB" dirty="0">
                <a:effectLst/>
                <a:latin typeface="Arial" panose="020B0604020202020204" pitchFamily="34" charset="0"/>
              </a:rPr>
              <a:t> of the authors is kept </a:t>
            </a:r>
            <a:r>
              <a:rPr lang="en-GB" b="1" dirty="0">
                <a:solidFill>
                  <a:srgbClr val="00879A"/>
                </a:solidFill>
                <a:effectLst/>
                <a:latin typeface="Arial" panose="020B0604020202020204" pitchFamily="34" charset="0"/>
              </a:rPr>
              <a:t>anonymous</a:t>
            </a:r>
            <a:r>
              <a:rPr lang="en-GB" dirty="0">
                <a:effectLst/>
                <a:latin typeface="Arial" panose="020B0604020202020204" pitchFamily="34" charset="0"/>
              </a:rPr>
              <a:t> (although known), helpful hints can be found in the literature references.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BD7299-1D70-696C-5AE6-F2934FD92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Coffee Papers</a:t>
            </a:r>
          </a:p>
        </p:txBody>
      </p:sp>
      <p:pic>
        <p:nvPicPr>
          <p:cNvPr id="5" name="Picture 4" descr="A picture containing text, floor, indoor&#10;&#10;Description automatically generated">
            <a:extLst>
              <a:ext uri="{FF2B5EF4-FFF2-40B4-BE49-F238E27FC236}">
                <a16:creationId xmlns:a16="http://schemas.microsoft.com/office/drawing/2014/main" id="{E4217A23-5226-F8D5-873F-0691FD061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A33491-24EC-F3B0-B7BE-551E214042BC}"/>
              </a:ext>
            </a:extLst>
          </p:cNvPr>
          <p:cNvSpPr txBox="1"/>
          <p:nvPr/>
        </p:nvSpPr>
        <p:spPr>
          <a:xfrm>
            <a:off x="3243944" y="4881890"/>
            <a:ext cx="45828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Markus Spiske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85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816362"/>
            <a:ext cx="3784844" cy="1755388"/>
          </a:xfrm>
        </p:spPr>
        <p:txBody>
          <a:bodyPr>
            <a:noAutofit/>
          </a:bodyPr>
          <a:lstStyle/>
          <a:p>
            <a:r>
              <a:rPr lang="en-GB" sz="2800" dirty="0"/>
              <a:t>Soap bubbles and flying to the moon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6D93EA11-02D1-DE43-B7DB-8332310551EE}"/>
              </a:ext>
            </a:extLst>
          </p:cNvPr>
          <p:cNvSpPr txBox="1">
            <a:spLocks/>
          </p:cNvSpPr>
          <p:nvPr/>
        </p:nvSpPr>
        <p:spPr>
          <a:xfrm>
            <a:off x="5089525" y="4340184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err="1"/>
              <a:t>IdeaSquare</a:t>
            </a:r>
            <a:r>
              <a:rPr lang="en-GB" sz="900" dirty="0"/>
              <a:t> Open Doors</a:t>
            </a:r>
          </a:p>
          <a:p>
            <a:r>
              <a:rPr lang="en-GB" sz="900" dirty="0"/>
              <a:t>16</a:t>
            </a:r>
            <a:r>
              <a:rPr lang="en-GB" sz="900" baseline="30000" dirty="0"/>
              <a:t>th</a:t>
            </a:r>
            <a:r>
              <a:rPr lang="en-GB" sz="900" dirty="0"/>
              <a:t> Feb 2023</a:t>
            </a:r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90F96EF-4248-A5ED-9486-D7A93853DA3A}"/>
              </a:ext>
            </a:extLst>
          </p:cNvPr>
          <p:cNvSpPr txBox="1">
            <a:spLocks/>
          </p:cNvSpPr>
          <p:nvPr/>
        </p:nvSpPr>
        <p:spPr>
          <a:xfrm>
            <a:off x="5089525" y="2341537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n-GB" dirty="0"/>
            </a:br>
            <a:br>
              <a:rPr lang="en-GB" dirty="0"/>
            </a:br>
            <a:endParaRPr lang="en-GB" dirty="0"/>
          </a:p>
          <a:p>
            <a:r>
              <a:rPr lang="en-GB" dirty="0">
                <a:latin typeface="Arial" panose="020B0604020202020204" pitchFamily="34" charset="0"/>
              </a:rPr>
              <a:t>E</a:t>
            </a:r>
            <a:r>
              <a:rPr lang="en-GB" dirty="0">
                <a:effectLst/>
                <a:latin typeface="Arial" panose="020B0604020202020204" pitchFamily="34" charset="0"/>
              </a:rPr>
              <a:t>xploration of the science (and excitement) behind soap bubbles seeking for keys to achieve “order of magnitude jumps” in projects.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81290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D2435F-5635-50E4-26AD-A0F021F59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467735" cy="500549"/>
          </a:xfrm>
        </p:spPr>
        <p:txBody>
          <a:bodyPr/>
          <a:lstStyle/>
          <a:p>
            <a:r>
              <a:rPr lang="en-CH" dirty="0"/>
              <a:t>Moon-shot projects as soap bubbles in equilibrium</a:t>
            </a:r>
          </a:p>
        </p:txBody>
      </p:sp>
      <p:pic>
        <p:nvPicPr>
          <p:cNvPr id="7" name="Picture 6" descr="Chart, bubble chart&#10;&#10;Description automatically generated with medium confidence">
            <a:extLst>
              <a:ext uri="{FF2B5EF4-FFF2-40B4-BE49-F238E27FC236}">
                <a16:creationId xmlns:a16="http://schemas.microsoft.com/office/drawing/2014/main" id="{316B5682-D464-157E-CFB2-2411DC0F3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16522"/>
            <a:ext cx="7772400" cy="300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82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3" y="617543"/>
            <a:ext cx="2267037" cy="1296317"/>
          </a:xfrm>
        </p:spPr>
        <p:txBody>
          <a:bodyPr/>
          <a:lstStyle/>
          <a:p>
            <a:r>
              <a:rPr lang="en-GB" sz="1600" dirty="0">
                <a:effectLst/>
                <a:latin typeface="+mn-lt"/>
              </a:rPr>
              <a:t>“Quick and dirty” </a:t>
            </a:r>
            <a:br>
              <a:rPr lang="en-GB" sz="1600" dirty="0">
                <a:effectLst/>
                <a:latin typeface="+mn-lt"/>
              </a:rPr>
            </a:br>
            <a:r>
              <a:rPr lang="en-GB" sz="1600" dirty="0">
                <a:effectLst/>
                <a:latin typeface="+mn-lt"/>
              </a:rPr>
              <a:t>strategic management matrix </a:t>
            </a:r>
            <a:br>
              <a:rPr lang="en-GB" sz="1600" dirty="0">
                <a:effectLst/>
                <a:latin typeface="+mn-lt"/>
              </a:rPr>
            </a:br>
            <a:r>
              <a:rPr lang="en-GB" sz="1600" dirty="0">
                <a:effectLst/>
                <a:latin typeface="+mn-lt"/>
              </a:rPr>
              <a:t>for “order of magnitude jumps” projects.</a:t>
            </a:r>
            <a:endParaRPr lang="en-CH" sz="1600" dirty="0">
              <a:latin typeface="+mn-lt"/>
            </a:endParaRP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CB476FD9-9F89-F9CC-6E89-AB9531E092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90" t="1447" b="3256"/>
          <a:stretch/>
        </p:blipFill>
        <p:spPr>
          <a:xfrm>
            <a:off x="2785730" y="0"/>
            <a:ext cx="6358270" cy="49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4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erson, indoor, sport, dumbbell&#10;&#10;Description automatically generated">
            <a:extLst>
              <a:ext uri="{FF2B5EF4-FFF2-40B4-BE49-F238E27FC236}">
                <a16:creationId xmlns:a16="http://schemas.microsoft.com/office/drawing/2014/main" id="{A594A23B-3A7B-B566-CBEB-0E504967C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33617" y="3152042"/>
            <a:ext cx="1730824" cy="1153882"/>
          </a:xfrm>
          <a:prstGeom prst="rect">
            <a:avLst/>
          </a:prstGeom>
        </p:spPr>
      </p:pic>
      <p:pic>
        <p:nvPicPr>
          <p:cNvPr id="10" name="Picture 9" descr="A picture containing person&#10;&#10;Description automatically generated">
            <a:extLst>
              <a:ext uri="{FF2B5EF4-FFF2-40B4-BE49-F238E27FC236}">
                <a16:creationId xmlns:a16="http://schemas.microsoft.com/office/drawing/2014/main" id="{38E1CBE0-0E11-6006-5946-0CF99AF0C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34840" y="3156054"/>
            <a:ext cx="1726009" cy="1150673"/>
          </a:xfrm>
          <a:prstGeom prst="rect">
            <a:avLst/>
          </a:prstGeom>
        </p:spPr>
      </p:pic>
      <p:pic>
        <p:nvPicPr>
          <p:cNvPr id="12" name="Picture 11" descr="A picture containing indoor, bed, person, laying&#10;&#10;Description automatically generated">
            <a:extLst>
              <a:ext uri="{FF2B5EF4-FFF2-40B4-BE49-F238E27FC236}">
                <a16:creationId xmlns:a16="http://schemas.microsoft.com/office/drawing/2014/main" id="{35A7AFDA-E7BF-5BB7-8197-D744F10BA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982224" y="3152043"/>
            <a:ext cx="1730822" cy="11538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1C9386-2F4A-0B09-638F-43FA64817D5F}"/>
              </a:ext>
            </a:extLst>
          </p:cNvPr>
          <p:cNvSpPr txBox="1"/>
          <p:nvPr/>
        </p:nvSpPr>
        <p:spPr>
          <a:xfrm>
            <a:off x="486939" y="2390899"/>
            <a:ext cx="12218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Alexia </a:t>
            </a:r>
            <a:r>
              <a:rPr lang="en-US" sz="1050" b="1" dirty="0" err="1"/>
              <a:t>Yiannouli</a:t>
            </a:r>
            <a:br>
              <a:rPr lang="en-CH" sz="1050" dirty="0"/>
            </a:br>
            <a:r>
              <a:rPr lang="en-CH" sz="1050" dirty="0"/>
              <a:t>Communications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89B46E-0494-11F7-AFA5-DC451773E11F}"/>
              </a:ext>
            </a:extLst>
          </p:cNvPr>
          <p:cNvSpPr txBox="1"/>
          <p:nvPr/>
        </p:nvSpPr>
        <p:spPr>
          <a:xfrm>
            <a:off x="2217088" y="2390899"/>
            <a:ext cx="12538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Laura Wirtavuori</a:t>
            </a:r>
            <a:br>
              <a:rPr lang="en-CH" sz="1050" dirty="0"/>
            </a:br>
            <a:r>
              <a:rPr lang="en-CH" sz="1050" dirty="0"/>
              <a:t>Edu programmes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6BF0FD-1DC2-C28A-2602-EDC293D4C5C4}"/>
              </a:ext>
            </a:extLst>
          </p:cNvPr>
          <p:cNvSpPr txBox="1"/>
          <p:nvPr/>
        </p:nvSpPr>
        <p:spPr>
          <a:xfrm>
            <a:off x="3979297" y="2390899"/>
            <a:ext cx="12346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Ole Werner</a:t>
            </a:r>
            <a:br>
              <a:rPr lang="en-CH" sz="1050" dirty="0"/>
            </a:br>
            <a:r>
              <a:rPr lang="en-US" sz="1050" dirty="0"/>
              <a:t>Edu </a:t>
            </a:r>
            <a:r>
              <a:rPr lang="en-US" sz="1050" dirty="0" err="1"/>
              <a:t>Programmes</a:t>
            </a:r>
            <a:endParaRPr lang="en-CH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816C99-8FA7-9F33-485E-5D5EB976E0FA}"/>
              </a:ext>
            </a:extLst>
          </p:cNvPr>
          <p:cNvSpPr txBox="1"/>
          <p:nvPr/>
        </p:nvSpPr>
        <p:spPr>
          <a:xfrm>
            <a:off x="409193" y="4594899"/>
            <a:ext cx="137730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Pablo Garcia Tello</a:t>
            </a:r>
            <a:br>
              <a:rPr lang="en-CH" sz="1050" dirty="0"/>
            </a:br>
            <a:r>
              <a:rPr lang="en-CH" sz="1050" dirty="0"/>
              <a:t>EU projects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395F0F-7ED4-5492-3E1A-DED0BE5EAA58}"/>
              </a:ext>
            </a:extLst>
          </p:cNvPr>
          <p:cNvSpPr txBox="1"/>
          <p:nvPr/>
        </p:nvSpPr>
        <p:spPr>
          <a:xfrm>
            <a:off x="2334510" y="4594899"/>
            <a:ext cx="12314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Laëtitia Pedroso</a:t>
            </a:r>
            <a:br>
              <a:rPr lang="en-CH" sz="1050" dirty="0"/>
            </a:br>
            <a:r>
              <a:rPr lang="en-CH" sz="1050" dirty="0"/>
              <a:t>Events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5E10F2-2D40-B8B7-9049-D02945520048}"/>
              </a:ext>
            </a:extLst>
          </p:cNvPr>
          <p:cNvSpPr txBox="1"/>
          <p:nvPr/>
        </p:nvSpPr>
        <p:spPr>
          <a:xfrm>
            <a:off x="4057847" y="4594899"/>
            <a:ext cx="12202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Catarina Batista</a:t>
            </a:r>
            <a:br>
              <a:rPr lang="en-CH" sz="1050" dirty="0"/>
            </a:br>
            <a:r>
              <a:rPr lang="en-CH" sz="1050" dirty="0"/>
              <a:t>Edu programmes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8513A9-9EEA-AA46-B879-61CF7C600BD3}"/>
              </a:ext>
            </a:extLst>
          </p:cNvPr>
          <p:cNvSpPr txBox="1"/>
          <p:nvPr/>
        </p:nvSpPr>
        <p:spPr>
          <a:xfrm>
            <a:off x="5722270" y="2390899"/>
            <a:ext cx="13596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Dina Zimmermann</a:t>
            </a:r>
          </a:p>
          <a:p>
            <a:pPr algn="ctr"/>
            <a:r>
              <a:rPr lang="en-CH" sz="1050" dirty="0"/>
              <a:t>Prototyping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F5E67C-2CF1-E14E-A598-60E128DF0EDB}"/>
              </a:ext>
            </a:extLst>
          </p:cNvPr>
          <p:cNvSpPr txBox="1"/>
          <p:nvPr/>
        </p:nvSpPr>
        <p:spPr>
          <a:xfrm>
            <a:off x="5769963" y="4594899"/>
            <a:ext cx="12891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Jimmy </a:t>
            </a:r>
            <a:r>
              <a:rPr lang="en-US" sz="1050" b="1" dirty="0" err="1"/>
              <a:t>Poulaillon</a:t>
            </a:r>
            <a:br>
              <a:rPr lang="en-CH" sz="1050" dirty="0"/>
            </a:br>
            <a:r>
              <a:rPr lang="en-CH" sz="1050" dirty="0"/>
              <a:t>Communications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E6B0A8-9533-9345-9FA8-437942B05F4E}"/>
              </a:ext>
            </a:extLst>
          </p:cNvPr>
          <p:cNvSpPr txBox="1"/>
          <p:nvPr/>
        </p:nvSpPr>
        <p:spPr>
          <a:xfrm>
            <a:off x="7590279" y="2390899"/>
            <a:ext cx="13003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Markus Nordberg</a:t>
            </a:r>
            <a:br>
              <a:rPr lang="en-CH" sz="1050" dirty="0"/>
            </a:br>
            <a:r>
              <a:rPr lang="en-CH" sz="1050" dirty="0"/>
              <a:t>Fixing things</a:t>
            </a:r>
          </a:p>
        </p:txBody>
      </p:sp>
      <p:pic>
        <p:nvPicPr>
          <p:cNvPr id="4" name="Picture 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88E12CB1-D0D9-CD46-99D0-CC13A814B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3355" y="801089"/>
            <a:ext cx="1057277" cy="1589809"/>
          </a:xfrm>
          <a:prstGeom prst="rect">
            <a:avLst/>
          </a:prstGeom>
        </p:spPr>
      </p:pic>
      <p:pic>
        <p:nvPicPr>
          <p:cNvPr id="7" name="Picture 6" descr="A person with blonde hair&#10;&#10;Description automatically generated with medium confidence">
            <a:extLst>
              <a:ext uri="{FF2B5EF4-FFF2-40B4-BE49-F238E27FC236}">
                <a16:creationId xmlns:a16="http://schemas.microsoft.com/office/drawing/2014/main" id="{CDE030FA-F53A-AA4B-B274-A8548AA99E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332" y="2868386"/>
            <a:ext cx="1150674" cy="172601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3958206-1DB9-FA4E-B7A0-BE6A0162B087}"/>
              </a:ext>
            </a:extLst>
          </p:cNvPr>
          <p:cNvSpPr txBox="1"/>
          <p:nvPr/>
        </p:nvSpPr>
        <p:spPr>
          <a:xfrm>
            <a:off x="7551008" y="4594899"/>
            <a:ext cx="1378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Tuuli Utriainen</a:t>
            </a:r>
            <a:br>
              <a:rPr lang="en-CH" sz="1050" dirty="0"/>
            </a:br>
            <a:r>
              <a:rPr lang="en-CH" sz="1050" dirty="0"/>
              <a:t>Cosmic collaborator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11" y="868754"/>
            <a:ext cx="1209388" cy="1522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739" y="889909"/>
            <a:ext cx="1043204" cy="1500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027" y="840835"/>
            <a:ext cx="1271537" cy="15500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4" y="801090"/>
            <a:ext cx="1271537" cy="15898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483" y="2852429"/>
            <a:ext cx="1337336" cy="174196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116273" y="364310"/>
            <a:ext cx="225254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/>
              <a:t>The CREW at </a:t>
            </a:r>
            <a:r>
              <a:rPr lang="en-GB" sz="1350" b="1" dirty="0" err="1"/>
              <a:t>IdeaSquare</a:t>
            </a:r>
            <a:endParaRPr lang="en-GB" sz="1350" b="1" dirty="0"/>
          </a:p>
        </p:txBody>
      </p:sp>
    </p:spTree>
    <p:extLst>
      <p:ext uri="{BB962C8B-B14F-4D97-AF65-F5344CB8AC3E}">
        <p14:creationId xmlns:p14="http://schemas.microsoft.com/office/powerpoint/2010/main" val="2080076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EFF8B-1D6C-49FF-BC82-C1EBB7FA2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413" y="1302203"/>
            <a:ext cx="8150962" cy="3303736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Passion is the “secret weapon” of the courageous who breathe at the intersection of a far-reaching goal and the requirement of radical solution to produce “order of magnitude jumps”.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effectLst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Universal recipe for “order of magnitude jumps”: </a:t>
            </a:r>
          </a:p>
          <a:p>
            <a:pPr lvl="1" algn="l"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effectLst/>
              </a:rPr>
              <a:t>1. Dough your “unreachable goal”.</a:t>
            </a:r>
          </a:p>
          <a:p>
            <a:pPr lvl="1" algn="l"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effectLst/>
              </a:rPr>
              <a:t>2. Spice it with the largest possible network of committed and passionate individuals.</a:t>
            </a:r>
          </a:p>
          <a:p>
            <a:pPr lvl="1" algn="l"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effectLst/>
              </a:rPr>
              <a:t>3. Bake it carefully allowing it to grow but not to pop by reinforcing feedback</a:t>
            </a:r>
            <a:endParaRPr lang="en-CH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6DB092-F534-C829-A69B-32D8B68C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2459974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469937" cy="500549"/>
          </a:xfrm>
        </p:spPr>
        <p:txBody>
          <a:bodyPr/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Harnessing butterflies for creating innovation tornadoes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FE26-0F1C-8A8A-ADD3-8A36CA9EE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4" y="1703355"/>
            <a:ext cx="8027992" cy="356371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dirty="0">
                <a:effectLst/>
                <a:latin typeface="Arial" panose="020B0604020202020204" pitchFamily="34" charset="0"/>
              </a:rPr>
              <a:t>“Gedankenexperiment” related to the question of amplification of innovation. </a:t>
            </a:r>
          </a:p>
          <a:p>
            <a:pPr>
              <a:lnSpc>
                <a:spcPct val="200000"/>
              </a:lnSpc>
            </a:pPr>
            <a:r>
              <a:rPr lang="en-GB" dirty="0">
                <a:latin typeface="Arial" panose="020B0604020202020204" pitchFamily="34" charset="0"/>
              </a:rPr>
              <a:t>I</a:t>
            </a:r>
            <a:r>
              <a:rPr lang="en-GB" dirty="0">
                <a:effectLst/>
                <a:latin typeface="Arial" panose="020B0604020202020204" pitchFamily="34" charset="0"/>
              </a:rPr>
              <a:t>nspired by chaos and non-linear dynamical system theories and the famous “butterfly effect”. </a:t>
            </a:r>
          </a:p>
          <a:p>
            <a:pPr>
              <a:lnSpc>
                <a:spcPct val="200000"/>
              </a:lnSpc>
            </a:pPr>
            <a:r>
              <a:rPr lang="en-GB" dirty="0">
                <a:effectLst/>
                <a:latin typeface="Arial" panose="020B0604020202020204" pitchFamily="34" charset="0"/>
              </a:rPr>
              <a:t>An arm-chair recipe on how to amplify innovation is casually offered and some concrete examples are outlined.</a:t>
            </a:r>
          </a:p>
        </p:txBody>
      </p:sp>
    </p:spTree>
    <p:extLst>
      <p:ext uri="{BB962C8B-B14F-4D97-AF65-F5344CB8AC3E}">
        <p14:creationId xmlns:p14="http://schemas.microsoft.com/office/powerpoint/2010/main" val="652556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3" y="617543"/>
            <a:ext cx="2915624" cy="839117"/>
          </a:xfrm>
        </p:spPr>
        <p:txBody>
          <a:bodyPr/>
          <a:lstStyle/>
          <a:p>
            <a:r>
              <a:rPr lang="en-GB" sz="1600" dirty="0" err="1">
                <a:effectLst/>
                <a:latin typeface="Arial" panose="020B0604020202020204" pitchFamily="34" charset="0"/>
              </a:rPr>
              <a:t>IdeaSquare</a:t>
            </a:r>
            <a:r>
              <a:rPr lang="en-GB" sz="1600" dirty="0">
                <a:effectLst/>
                <a:latin typeface="Arial" panose="020B0604020202020204" pitchFamily="34" charset="0"/>
              </a:rPr>
              <a:t> set-up ecosystem illustrating its innovation dynamics cycles </a:t>
            </a:r>
            <a:br>
              <a:rPr lang="en-GB" sz="1600" dirty="0">
                <a:effectLst/>
                <a:latin typeface="Arial" panose="020B0604020202020204" pitchFamily="34" charset="0"/>
              </a:rPr>
            </a:br>
            <a:r>
              <a:rPr lang="en-GB" sz="1600" dirty="0">
                <a:effectLst/>
                <a:latin typeface="Arial" panose="020B0604020202020204" pitchFamily="34" charset="0"/>
              </a:rPr>
              <a:t>(short = low hanging fruits, mid = bulk of fruit, </a:t>
            </a:r>
            <a:br>
              <a:rPr lang="en-GB" sz="1600" dirty="0">
                <a:effectLst/>
                <a:latin typeface="Arial" panose="020B0604020202020204" pitchFamily="34" charset="0"/>
              </a:rPr>
            </a:br>
            <a:r>
              <a:rPr lang="en-GB" sz="1600" dirty="0">
                <a:effectLst/>
                <a:latin typeface="Arial" panose="020B0604020202020204" pitchFamily="34" charset="0"/>
              </a:rPr>
              <a:t>long = sweet fruit)</a:t>
            </a:r>
            <a:endParaRPr lang="en-CH" sz="1600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345CD72-1EC0-A3D4-0F83-B7F216B277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3" t="3264" r="3461" b="2922"/>
          <a:stretch/>
        </p:blipFill>
        <p:spPr>
          <a:xfrm>
            <a:off x="3434318" y="1250000"/>
            <a:ext cx="5582092" cy="387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06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FE26-0F1C-8A8A-ADD3-8A36CA9EE4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692" y="1839764"/>
            <a:ext cx="8019955" cy="330373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Man-made breakthrough innovations such as the printing press or accelerometers bring unexpected benefits that are also themselves game changers.</a:t>
            </a:r>
          </a:p>
          <a:p>
            <a:endParaRPr lang="en-GB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Mother Nature gives us clues in the shape of the long-term memory of atmospheric cycles</a:t>
            </a:r>
            <a:r>
              <a:rPr lang="en-GB" dirty="0">
                <a:latin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We have given examples showing that this appears to be possible and have offered our recipe for innovation amplification and related simulation results.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5765150" cy="500549"/>
          </a:xfrm>
        </p:spPr>
        <p:txBody>
          <a:bodyPr/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Can innovation amplification be created by design?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70822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42135-DA17-6800-BC58-100DC29D8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594" y="2071201"/>
            <a:ext cx="6252811" cy="500549"/>
          </a:xfrm>
        </p:spPr>
        <p:txBody>
          <a:bodyPr/>
          <a:lstStyle/>
          <a:p>
            <a:pPr algn="ctr"/>
            <a:r>
              <a:rPr lang="en-GB" sz="3600" dirty="0"/>
              <a:t>Framing the future of physics collaborations together</a:t>
            </a: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1137899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FE26-0F1C-8A8A-ADD3-8A36CA9EE4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262" y="1033949"/>
            <a:ext cx="8019955" cy="265222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Introduce yourself: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2" y="1577663"/>
            <a:ext cx="8234030" cy="500549"/>
          </a:xfrm>
        </p:spPr>
        <p:txBody>
          <a:bodyPr/>
          <a:lstStyle/>
          <a:p>
            <a:r>
              <a:rPr lang="en-GB" b="0" dirty="0">
                <a:latin typeface="Arial"/>
                <a:cs typeface="Arial"/>
              </a:rPr>
              <a:t>Name + </a:t>
            </a:r>
            <a:br>
              <a:rPr lang="en-GB" b="0" dirty="0">
                <a:latin typeface="Arial"/>
                <a:cs typeface="Arial"/>
              </a:rPr>
            </a:br>
            <a:r>
              <a:rPr lang="en-GB" b="0" dirty="0">
                <a:latin typeface="Arial"/>
                <a:cs typeface="Arial"/>
              </a:rPr>
              <a:t>Role at CERN +</a:t>
            </a:r>
            <a:br>
              <a:rPr lang="en-GB" b="0" dirty="0">
                <a:latin typeface="Arial"/>
                <a:cs typeface="Arial"/>
              </a:rPr>
            </a:br>
            <a:r>
              <a:rPr lang="en-GB" b="0" dirty="0">
                <a:latin typeface="Arial"/>
                <a:cs typeface="Arial"/>
              </a:rPr>
              <a:t>If you could have dinner with any person (living or dead) who would that be?</a:t>
            </a:r>
            <a:endParaRPr lang="en-GB" b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64845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FE26-0F1C-8A8A-ADD3-8A36CA9EE4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262" y="828209"/>
            <a:ext cx="8019955" cy="265222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In your groups, explore the following question:</a:t>
            </a:r>
            <a:endParaRPr lang="en-US" dirty="0"/>
          </a:p>
          <a:p>
            <a:endParaRPr lang="en-GB" b="1" i="1" dirty="0">
              <a:cs typeface="Arial"/>
            </a:endParaRPr>
          </a:p>
          <a:p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2" y="1577663"/>
            <a:ext cx="8234030" cy="500549"/>
          </a:xfrm>
        </p:spPr>
        <p:txBody>
          <a:bodyPr/>
          <a:lstStyle/>
          <a:p>
            <a:r>
              <a:rPr lang="en-GB" i="1" dirty="0">
                <a:latin typeface="Arial"/>
                <a:cs typeface="Arial"/>
              </a:rPr>
              <a:t>“What might disrupt physics collaborations and evolve them to the next level in the future (next 100 years)?”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991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FE26-0F1C-8A8A-ADD3-8A36CA9EE4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262" y="828209"/>
            <a:ext cx="8019955" cy="265222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In your groups, explore the following question:</a:t>
            </a:r>
            <a:endParaRPr lang="en-US" dirty="0"/>
          </a:p>
          <a:p>
            <a:endParaRPr lang="en-GB" b="1" i="1" dirty="0">
              <a:cs typeface="Arial"/>
            </a:endParaRPr>
          </a:p>
          <a:p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265F57-B52D-19EF-4399-0BF26BA7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2" y="1577663"/>
            <a:ext cx="8234030" cy="500549"/>
          </a:xfrm>
        </p:spPr>
        <p:txBody>
          <a:bodyPr/>
          <a:lstStyle/>
          <a:p>
            <a:r>
              <a:rPr lang="en-GB" i="1" dirty="0">
                <a:latin typeface="Arial"/>
                <a:cs typeface="Arial"/>
              </a:rPr>
              <a:t>“What might disrupt physics collaborations and evolve them to the next level in the future (next 100 years)?”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86B60C-EAC3-9777-4D63-F63A4CAFBC20}"/>
              </a:ext>
            </a:extLst>
          </p:cNvPr>
          <p:cNvSpPr txBox="1">
            <a:spLocks/>
          </p:cNvSpPr>
          <p:nvPr/>
        </p:nvSpPr>
        <p:spPr>
          <a:xfrm>
            <a:off x="288187" y="3330263"/>
            <a:ext cx="2896220" cy="5005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highlight>
                  <a:srgbClr val="00FF00"/>
                </a:highlight>
                <a:latin typeface="Arial"/>
                <a:cs typeface="Arial"/>
              </a:rPr>
              <a:t>Quantum computing</a:t>
            </a:r>
            <a:endParaRPr lang="en-US" sz="2000">
              <a:highlight>
                <a:srgbClr val="00FF00"/>
              </a:highlight>
              <a:cs typeface="Arial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146D39D-1C84-2E43-8286-D255DD78CD39}"/>
              </a:ext>
            </a:extLst>
          </p:cNvPr>
          <p:cNvSpPr txBox="1">
            <a:spLocks/>
          </p:cNvSpPr>
          <p:nvPr/>
        </p:nvSpPr>
        <p:spPr>
          <a:xfrm>
            <a:off x="5225946" y="2673037"/>
            <a:ext cx="2896220" cy="5005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highlight>
                  <a:srgbClr val="FFFF00"/>
                </a:highlight>
                <a:latin typeface="Arial"/>
                <a:cs typeface="Arial"/>
              </a:rPr>
              <a:t>VR/AR technologies</a:t>
            </a:r>
            <a:endParaRPr lang="en-US">
              <a:highlight>
                <a:srgbClr val="FFFF00"/>
              </a:highlight>
              <a:cs typeface="Arial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7C68994-C385-9719-0BB2-936BF5E79729}"/>
              </a:ext>
            </a:extLst>
          </p:cNvPr>
          <p:cNvSpPr txBox="1">
            <a:spLocks/>
          </p:cNvSpPr>
          <p:nvPr/>
        </p:nvSpPr>
        <p:spPr>
          <a:xfrm>
            <a:off x="6060336" y="4067497"/>
            <a:ext cx="2896220" cy="5005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highlight>
                  <a:srgbClr val="FF00FF"/>
                </a:highlight>
                <a:latin typeface="Arial"/>
                <a:cs typeface="Arial"/>
              </a:rPr>
              <a:t>Economic crisis</a:t>
            </a:r>
            <a:endParaRPr lang="en-US">
              <a:highlight>
                <a:srgbClr val="FF00FF"/>
              </a:highlight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2AC36BA-C9AD-38E9-2B52-ECDBED50335D}"/>
              </a:ext>
            </a:extLst>
          </p:cNvPr>
          <p:cNvSpPr txBox="1">
            <a:spLocks/>
          </p:cNvSpPr>
          <p:nvPr/>
        </p:nvSpPr>
        <p:spPr>
          <a:xfrm>
            <a:off x="3534306" y="3330262"/>
            <a:ext cx="2896220" cy="5005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highlight>
                  <a:srgbClr val="00FFFF"/>
                </a:highlight>
                <a:latin typeface="Arial"/>
                <a:cs typeface="Arial"/>
              </a:rPr>
              <a:t>Selforganized teams</a:t>
            </a:r>
            <a:endParaRPr lang="en-US">
              <a:highlight>
                <a:srgbClr val="00FFFF"/>
              </a:highlight>
              <a:cs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B0692EF-D40E-5B99-809B-28EBC60AAB3A}"/>
              </a:ext>
            </a:extLst>
          </p:cNvPr>
          <p:cNvSpPr txBox="1">
            <a:spLocks/>
          </p:cNvSpPr>
          <p:nvPr/>
        </p:nvSpPr>
        <p:spPr>
          <a:xfrm>
            <a:off x="2557041" y="4193227"/>
            <a:ext cx="2896220" cy="5005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 err="1">
                <a:highlight>
                  <a:srgbClr val="FFFF00"/>
                </a:highlight>
                <a:latin typeface="Arial"/>
                <a:cs typeface="Arial"/>
              </a:rPr>
              <a:t>ChatGPT</a:t>
            </a:r>
            <a:endParaRPr lang="en-US">
              <a:highlight>
                <a:srgbClr val="FFFF00"/>
              </a:highlight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5949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13701ED-A30D-1A22-A3A7-E8A1B2A824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782" b="28119"/>
          <a:stretch/>
        </p:blipFill>
        <p:spPr>
          <a:xfrm>
            <a:off x="2923222" y="282892"/>
            <a:ext cx="3228975" cy="161734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A213895-970B-34CC-E1FC-C0CE15AFE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99" y="791041"/>
            <a:ext cx="6252811" cy="500549"/>
          </a:xfrm>
        </p:spPr>
        <p:txBody>
          <a:bodyPr/>
          <a:lstStyle/>
          <a:p>
            <a:pPr algn="ctr"/>
            <a:r>
              <a:rPr lang="en-GB" sz="3600" dirty="0">
                <a:highlight>
                  <a:srgbClr val="000000"/>
                </a:highlight>
              </a:rPr>
              <a:t>Coffee papers</a:t>
            </a:r>
            <a:endParaRPr lang="en-US" dirty="0">
              <a:highlight>
                <a:srgbClr val="000000"/>
              </a:highlight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4D9D92-ECE7-DF00-9742-02AEFE11C0BF}"/>
              </a:ext>
            </a:extLst>
          </p:cNvPr>
          <p:cNvSpPr txBox="1"/>
          <p:nvPr/>
        </p:nvSpPr>
        <p:spPr>
          <a:xfrm>
            <a:off x="360045" y="2388870"/>
            <a:ext cx="842391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/>
                <a:cs typeface="Calibri"/>
              </a:rPr>
              <a:t>Thought experiment to frame potential areas of interest and find surprising and delightful ideas.</a:t>
            </a:r>
            <a:endParaRPr lang="en-US" sz="2800" dirty="0">
              <a:solidFill>
                <a:schemeClr val="bg1"/>
              </a:solidFill>
              <a:cs typeface="Arial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14:cNvPr>
              <p14:cNvContentPartPr/>
              <p14:nvPr/>
            </p14:nvContentPartPr>
            <p14:xfrm>
              <a:off x="1464647" y="4003893"/>
              <a:ext cx="11429" cy="11429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4626" y="3432443"/>
                <a:ext cx="1142900" cy="11429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14:cNvPr>
              <p14:cNvContentPartPr/>
              <p14:nvPr/>
            </p14:nvContentPartPr>
            <p14:xfrm>
              <a:off x="2268765" y="3720286"/>
              <a:ext cx="11429" cy="11429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7315" y="3160265"/>
                <a:ext cx="1142900" cy="11429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924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Text&#10;&#10;Description automatically generated">
            <a:extLst>
              <a:ext uri="{FF2B5EF4-FFF2-40B4-BE49-F238E27FC236}">
                <a16:creationId xmlns:a16="http://schemas.microsoft.com/office/drawing/2014/main" id="{448DA716-171A-4398-029F-1472F235F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994294"/>
            <a:ext cx="6537960" cy="380070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C09C676F-25CF-4375-9D01-61CEC69FD1AE}"/>
                  </a:ext>
                </a:extLst>
              </p14:cNvPr>
              <p14:cNvContentPartPr/>
              <p14:nvPr/>
            </p14:nvContentPartPr>
            <p14:xfrm>
              <a:off x="-782864" y="2177325"/>
              <a:ext cx="11429" cy="11429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C09C676F-25CF-4375-9D01-61CEC69FD1A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354314" y="1617304"/>
                <a:ext cx="1142900" cy="11429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956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400" dirty="0"/>
              <a:t>The Innovation Space at CERN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200" y="2117720"/>
            <a:ext cx="2981631" cy="2843092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Collaborative methodologies;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Access to CERN expertise;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Cross-connectivity to ideate solutions for the future of humankind. </a:t>
            </a:r>
          </a:p>
          <a:p>
            <a:endParaRPr lang="en-GB" sz="1400" dirty="0"/>
          </a:p>
          <a:p>
            <a:r>
              <a:rPr lang="en-GB" sz="1400" dirty="0"/>
              <a:t>A place where people have the licence to dream. 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13701ED-A30D-1A22-A3A7-E8A1B2A824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782" b="28119"/>
          <a:stretch/>
        </p:blipFill>
        <p:spPr>
          <a:xfrm>
            <a:off x="2877502" y="225742"/>
            <a:ext cx="3228975" cy="161734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A213895-970B-34CC-E1FC-C0CE15AFE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79" y="733891"/>
            <a:ext cx="6252811" cy="500549"/>
          </a:xfrm>
        </p:spPr>
        <p:txBody>
          <a:bodyPr/>
          <a:lstStyle/>
          <a:p>
            <a:pPr algn="ctr"/>
            <a:r>
              <a:rPr lang="en-GB" sz="3600" dirty="0">
                <a:highlight>
                  <a:srgbClr val="000000"/>
                </a:highlight>
              </a:rPr>
              <a:t>Coffee papers</a:t>
            </a:r>
            <a:endParaRPr lang="en-US" dirty="0">
              <a:highlight>
                <a:srgbClr val="000000"/>
              </a:highlight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4D9D92-ECE7-DF00-9742-02AEFE11C0BF}"/>
              </a:ext>
            </a:extLst>
          </p:cNvPr>
          <p:cNvSpPr txBox="1"/>
          <p:nvPr/>
        </p:nvSpPr>
        <p:spPr>
          <a:xfrm>
            <a:off x="1388745" y="2663190"/>
            <a:ext cx="745236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alibri"/>
                <a:cs typeface="Calibri"/>
              </a:rPr>
              <a:t>Elevator pitches -Best pitch wins!</a:t>
            </a:r>
            <a:endParaRPr lang="en-US" sz="3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14:cNvPr>
              <p14:cNvContentPartPr/>
              <p14:nvPr/>
            </p14:nvContentPartPr>
            <p14:xfrm>
              <a:off x="1464647" y="4003893"/>
              <a:ext cx="11429" cy="11429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197" y="3432443"/>
                <a:ext cx="1142900" cy="11429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14:cNvPr>
              <p14:cNvContentPartPr/>
              <p14:nvPr/>
            </p14:nvContentPartPr>
            <p14:xfrm>
              <a:off x="2268765" y="3720286"/>
              <a:ext cx="11429" cy="11429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7315" y="3148836"/>
                <a:ext cx="1142900" cy="11429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84475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13701ED-A30D-1A22-A3A7-E8A1B2A824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782" b="28119"/>
          <a:stretch/>
        </p:blipFill>
        <p:spPr>
          <a:xfrm>
            <a:off x="797242" y="894397"/>
            <a:ext cx="6686550" cy="33547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A213895-970B-34CC-E1FC-C0CE15AFE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839" y="2242651"/>
            <a:ext cx="6252811" cy="500549"/>
          </a:xfrm>
        </p:spPr>
        <p:txBody>
          <a:bodyPr/>
          <a:lstStyle/>
          <a:p>
            <a:pPr algn="ctr"/>
            <a:r>
              <a:rPr lang="en-GB" sz="3600" dirty="0">
                <a:highlight>
                  <a:srgbClr val="000000"/>
                </a:highlight>
              </a:rPr>
              <a:t>Pitch!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14:cNvPr>
              <p14:cNvContentPartPr/>
              <p14:nvPr/>
            </p14:nvContentPartPr>
            <p14:xfrm>
              <a:off x="1464647" y="4003893"/>
              <a:ext cx="11429" cy="11429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FF2739C-37CE-ACB5-D401-1F8322603D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197" y="3432443"/>
                <a:ext cx="1142900" cy="11429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14:cNvPr>
              <p14:cNvContentPartPr/>
              <p14:nvPr/>
            </p14:nvContentPartPr>
            <p14:xfrm>
              <a:off x="2268765" y="3720286"/>
              <a:ext cx="11429" cy="11429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F3C32C6-0789-34E9-EB1F-05780D0D7E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7315" y="3148836"/>
                <a:ext cx="1142900" cy="11429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786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83EA67A-40A6-BF94-AE4C-027E5F890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022" y="1222220"/>
            <a:ext cx="8019955" cy="365812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sz="1400" dirty="0"/>
              <a:t>CERN </a:t>
            </a:r>
            <a:r>
              <a:rPr lang="en-GB" sz="1400" dirty="0" err="1"/>
              <a:t>IdeaSquare</a:t>
            </a:r>
            <a:r>
              <a:rPr lang="en-GB" sz="1400" dirty="0"/>
              <a:t> Journal (CIJ) of </a:t>
            </a:r>
            <a:r>
              <a:rPr lang="en-GB" sz="1400" b="1" dirty="0">
                <a:solidFill>
                  <a:srgbClr val="844B9A"/>
                </a:solidFill>
              </a:rPr>
              <a:t>Experimental Innovation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sz="1400" dirty="0"/>
              <a:t>C</a:t>
            </a:r>
            <a:r>
              <a:rPr lang="en-CH" sz="1400" dirty="0"/>
              <a:t>reated to </a:t>
            </a:r>
            <a:r>
              <a:rPr lang="en-CH" sz="1400" b="1" dirty="0">
                <a:solidFill>
                  <a:srgbClr val="00879A"/>
                </a:solidFill>
              </a:rPr>
              <a:t>support the work of our networks;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dirty="0"/>
              <a:t>Open for </a:t>
            </a:r>
            <a:r>
              <a:rPr lang="en-CH" sz="1400" b="1" dirty="0">
                <a:solidFill>
                  <a:srgbClr val="844B9A"/>
                </a:solidFill>
              </a:rPr>
              <a:t>provocative and daring research;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dirty="0"/>
              <a:t>Indexed </a:t>
            </a:r>
            <a:r>
              <a:rPr lang="en-GB" sz="1400" dirty="0"/>
              <a:t>i</a:t>
            </a:r>
            <a:r>
              <a:rPr lang="en-CH" sz="1400" dirty="0"/>
              <a:t>n </a:t>
            </a:r>
            <a:r>
              <a:rPr lang="en-CH" sz="1400" b="1" dirty="0">
                <a:solidFill>
                  <a:srgbClr val="00879A"/>
                </a:solidFill>
              </a:rPr>
              <a:t>SCOPUS</a:t>
            </a:r>
            <a:r>
              <a:rPr lang="en-CH" sz="1400" b="1" dirty="0"/>
              <a:t>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dirty="0"/>
              <a:t>Two issues a year (walking to three);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dirty="0"/>
              <a:t>Very </a:t>
            </a:r>
            <a:r>
              <a:rPr lang="en-CH" sz="1400" b="1" dirty="0">
                <a:solidFill>
                  <a:srgbClr val="844B9A"/>
                </a:solidFill>
              </a:rPr>
              <a:t>fast publication cycle </a:t>
            </a:r>
            <a:r>
              <a:rPr lang="en-CH" sz="1400" dirty="0"/>
              <a:t>(less than 3 months);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b="1" dirty="0">
                <a:solidFill>
                  <a:srgbClr val="00879A"/>
                </a:solidFill>
              </a:rPr>
              <a:t>Constructive</a:t>
            </a:r>
            <a:r>
              <a:rPr lang="en-CH" sz="1400" dirty="0"/>
              <a:t> reviewers feedback;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CH" sz="1400" b="1" dirty="0">
                <a:solidFill>
                  <a:srgbClr val="844B9A"/>
                </a:solidFill>
              </a:rPr>
              <a:t>Personal</a:t>
            </a:r>
            <a:r>
              <a:rPr lang="en-CH" sz="1400" dirty="0"/>
              <a:t> relation with editors;</a:t>
            </a:r>
          </a:p>
          <a:p>
            <a:pPr marL="285750" indent="-285750">
              <a:lnSpc>
                <a:spcPct val="160000"/>
              </a:lnSpc>
              <a:buFont typeface="Wingdings" pitchFamily="2" charset="2"/>
              <a:buChar char="§"/>
            </a:pPr>
            <a:r>
              <a:rPr lang="en-GB" sz="1400" dirty="0"/>
              <a:t>I</a:t>
            </a:r>
            <a:r>
              <a:rPr lang="en-CH" sz="1400" dirty="0"/>
              <a:t>ssues </a:t>
            </a:r>
            <a:r>
              <a:rPr lang="en-CH" sz="1400" b="1" dirty="0">
                <a:solidFill>
                  <a:srgbClr val="00879A"/>
                </a:solidFill>
              </a:rPr>
              <a:t>publicised</a:t>
            </a:r>
            <a:r>
              <a:rPr lang="en-CH" sz="1400" dirty="0"/>
              <a:t> through CERN IdeaSquare communication and social media;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9FAD1B-E130-6F9C-DE6B-7743AFB26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728084" cy="500549"/>
          </a:xfrm>
        </p:spPr>
        <p:txBody>
          <a:bodyPr/>
          <a:lstStyle/>
          <a:p>
            <a:r>
              <a:rPr lang="en-CH" dirty="0"/>
              <a:t>Why CIJ?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8BC42F-3D95-F8FB-98FA-B95C8CCBA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76" y="0"/>
            <a:ext cx="1897987" cy="10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1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0D34FF-B94F-39A5-1513-3D4BEBE7A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693" y="1361722"/>
            <a:ext cx="4668194" cy="3520168"/>
          </a:xfrm>
        </p:spPr>
        <p:txBody>
          <a:bodyPr>
            <a:normAutofit fontScale="92500" lnSpcReduction="10000"/>
          </a:bodyPr>
          <a:lstStyle/>
          <a:p>
            <a:pPr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[BOLD] </a:t>
            </a:r>
          </a:p>
          <a:p>
            <a:pPr algn="r"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[INTEGRATIVE]</a:t>
            </a:r>
          </a:p>
          <a:p>
            <a:pPr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[OPEN] </a:t>
            </a:r>
          </a:p>
          <a:p>
            <a:pPr algn="r"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[CONNECTING] </a:t>
            </a:r>
          </a:p>
          <a:p>
            <a:pPr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[EXPERIMENTAL] </a:t>
            </a:r>
          </a:p>
          <a:p>
            <a:pPr algn="r" rtl="0">
              <a:lnSpc>
                <a:spcPct val="120000"/>
              </a:lnSpc>
              <a:spcBef>
                <a:spcPts val="1400"/>
              </a:spcBef>
              <a:spcAft>
                <a:spcPts val="1200"/>
              </a:spcAft>
            </a:pPr>
            <a:r>
              <a:rPr lang="en-GB" sz="1800" i="1" u="none" strike="noStrike" dirty="0">
                <a:solidFill>
                  <a:srgbClr val="000000"/>
                </a:solidFill>
                <a:effectLst/>
              </a:rPr>
              <a:t>[USEFUL]</a:t>
            </a:r>
            <a:endParaRPr lang="en-GB" sz="1800" dirty="0">
              <a:effectLst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C75CB9-2F15-BB35-99D5-2FEAFD1632E5}"/>
              </a:ext>
            </a:extLst>
          </p:cNvPr>
          <p:cNvSpPr txBox="1"/>
          <p:nvPr/>
        </p:nvSpPr>
        <p:spPr>
          <a:xfrm>
            <a:off x="3406312" y="4895984"/>
            <a:ext cx="4582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Hunter Harritt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 descr="A picture containing dark&#10;&#10;Description automatically generated">
            <a:extLst>
              <a:ext uri="{FF2B5EF4-FFF2-40B4-BE49-F238E27FC236}">
                <a16:creationId xmlns:a16="http://schemas.microsoft.com/office/drawing/2014/main" id="{5F734B0E-B9FF-BAD6-D6F8-2E0CEA50E2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4092"/>
          <a:stretch/>
        </p:blipFill>
        <p:spPr>
          <a:xfrm>
            <a:off x="5602061" y="0"/>
            <a:ext cx="35419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34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5" y="666238"/>
            <a:ext cx="4668195" cy="500549"/>
          </a:xfrm>
        </p:spPr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9376A3-D4CE-5E58-C50D-6C4D6C843E56}"/>
              </a:ext>
            </a:extLst>
          </p:cNvPr>
          <p:cNvSpPr txBox="1"/>
          <p:nvPr/>
        </p:nvSpPr>
        <p:spPr>
          <a:xfrm>
            <a:off x="4027715" y="1959043"/>
            <a:ext cx="4065813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>
              <a:spcBef>
                <a:spcPts val="1400"/>
              </a:spcBef>
              <a:spcAft>
                <a:spcPts val="1200"/>
              </a:spcAft>
            </a:pPr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[MISFIT] </a:t>
            </a:r>
            <a:br>
              <a:rPr lang="en-GB" sz="1800" b="0" i="1" u="none" strike="noStrike" dirty="0">
                <a:solidFill>
                  <a:srgbClr val="000000"/>
                </a:solidFill>
                <a:effectLst/>
              </a:rPr>
            </a:br>
            <a:r>
              <a:rPr lang="en-GB" sz="1400" b="0" i="1" u="none" strike="noStrike" dirty="0">
                <a:solidFill>
                  <a:srgbClr val="000000"/>
                </a:solidFill>
                <a:effectLst/>
              </a:rPr>
              <a:t>CIJ is a place where </a:t>
            </a:r>
            <a:r>
              <a:rPr lang="en-GB" sz="1400" b="1" i="1" u="none" strike="noStrike" dirty="0">
                <a:solidFill>
                  <a:srgbClr val="000000"/>
                </a:solidFill>
                <a:effectLst/>
              </a:rPr>
              <a:t>high-risk high-gain research is welcome and encouraged</a:t>
            </a:r>
            <a:r>
              <a:rPr lang="en-GB" sz="1400" b="0" i="1" u="none" strike="noStrike" dirty="0">
                <a:solidFill>
                  <a:srgbClr val="000000"/>
                </a:solidFill>
                <a:effectLst/>
              </a:rPr>
              <a:t>. Research that doesn't fit in any existing discipline either because they are between—or simply beyond—disciplines. Everything that </a:t>
            </a:r>
            <a:r>
              <a:rPr lang="en-GB" sz="1400" b="1" i="1" u="none" strike="noStrike" dirty="0">
                <a:solidFill>
                  <a:srgbClr val="000000"/>
                </a:solidFill>
                <a:effectLst/>
              </a:rPr>
              <a:t>challenges the status quo </a:t>
            </a:r>
            <a:r>
              <a:rPr lang="en-GB" sz="1400" b="0" i="1" u="none" strike="noStrike" dirty="0">
                <a:solidFill>
                  <a:srgbClr val="000000"/>
                </a:solidFill>
                <a:effectLst/>
              </a:rPr>
              <a:t>and could inspire future generations in the </a:t>
            </a:r>
            <a:r>
              <a:rPr lang="en-GB" sz="1400" b="1" i="1" u="none" strike="noStrike" dirty="0">
                <a:solidFill>
                  <a:srgbClr val="000000"/>
                </a:solidFill>
                <a:effectLst/>
              </a:rPr>
              <a:t>true spirit of scientific curiosity</a:t>
            </a:r>
            <a:r>
              <a:rPr lang="en-GB" sz="1400" b="0" i="1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GB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712A5-840D-18FD-A146-20D3C75B5659}"/>
              </a:ext>
            </a:extLst>
          </p:cNvPr>
          <p:cNvSpPr txBox="1"/>
          <p:nvPr/>
        </p:nvSpPr>
        <p:spPr>
          <a:xfrm>
            <a:off x="3423560" y="4897279"/>
            <a:ext cx="45828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ja-JP" altLang="en-US" sz="100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愚木混株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cdd20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C2276D-C8D6-387D-007C-BDFDB79265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29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8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2602EF6-D172-A6CA-36A1-4AB45ADAB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022" y="1465489"/>
            <a:ext cx="8019955" cy="3303736"/>
          </a:xfrm>
        </p:spPr>
        <p:txBody>
          <a:bodyPr>
            <a:normAutofit fontScale="92500" lnSpcReduction="10000"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Taking in the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scientific spirit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of CERN, CIJ is focused on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experimental approaches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innovation and education. </a:t>
            </a:r>
            <a:endParaRPr lang="en-GB" b="0" i="0" u="none" strike="noStrike" dirty="0"/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1" dirty="0">
                <a:solidFill>
                  <a:srgbClr val="00879A"/>
                </a:solidFill>
                <a:latin typeface="Calibri" panose="020F0502020204030204" pitchFamily="34" charset="0"/>
              </a:rPr>
              <a:t>B</a:t>
            </a:r>
            <a:r>
              <a:rPr lang="en-GB" sz="1800" b="1" i="0" u="none" strike="noStrike" dirty="0">
                <a:solidFill>
                  <a:srgbClr val="00879A"/>
                </a:solidFill>
                <a:effectLst/>
                <a:latin typeface="Calibri" panose="020F0502020204030204" pitchFamily="34" charset="0"/>
              </a:rPr>
              <a:t>eyond commonly used methods</a:t>
            </a:r>
            <a:r>
              <a:rPr lang="en-GB" sz="1800" b="0" i="0" u="none" strike="noStrike" dirty="0">
                <a:solidFill>
                  <a:srgbClr val="00879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such as surveys, questionnaires and case studies.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dirty="0"/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b="1" dirty="0">
                <a:solidFill>
                  <a:srgbClr val="844B9A"/>
                </a:solidFill>
              </a:rPr>
              <a:t>Applicable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and relevant studies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that are able to take into consideration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complex and interactive networks.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“</a:t>
            </a:r>
            <a:r>
              <a:rPr lang="en-GB" sz="1800" b="1" dirty="0">
                <a:solidFill>
                  <a:srgbClr val="00879A"/>
                </a:solidFill>
                <a:latin typeface="Calibri" panose="020F0502020204030204" pitchFamily="34" charset="0"/>
              </a:rPr>
              <a:t>E</a:t>
            </a:r>
            <a:r>
              <a:rPr lang="en-GB" sz="1800" b="1" i="0" u="none" strike="noStrike" dirty="0">
                <a:solidFill>
                  <a:srgbClr val="00879A"/>
                </a:solidFill>
                <a:effectLst/>
                <a:latin typeface="Calibri" panose="020F0502020204030204" pitchFamily="34" charset="0"/>
              </a:rPr>
              <a:t>xperiment” as an overarching technique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that allows the researcher or innovator to challenge or validate a certain hypothesis. 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R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ange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from laboratory to field to natural experiments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 the studies might employ </a:t>
            </a:r>
            <a:r>
              <a:rPr lang="en-GB" sz="1800" b="1" i="0" u="none" strike="noStrike" dirty="0">
                <a:solidFill>
                  <a:srgbClr val="844B9A"/>
                </a:solidFill>
                <a:effectLst/>
                <a:latin typeface="Calibri" panose="020F0502020204030204" pitchFamily="34" charset="0"/>
              </a:rPr>
              <a:t>quantitative and/or qualitative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methods.</a:t>
            </a:r>
            <a:endParaRPr lang="en-GB" dirty="0">
              <a:effectLst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0DAB33-1F97-0BDA-783D-80348EC37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are we looking for? </a:t>
            </a:r>
          </a:p>
        </p:txBody>
      </p:sp>
    </p:spTree>
    <p:extLst>
      <p:ext uri="{BB962C8B-B14F-4D97-AF65-F5344CB8AC3E}">
        <p14:creationId xmlns:p14="http://schemas.microsoft.com/office/powerpoint/2010/main" val="123967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909D82-0D0D-4149-2111-9985BC35B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Published articles</a:t>
            </a:r>
            <a:br>
              <a:rPr lang="en-US" dirty="0"/>
            </a:br>
            <a:endParaRPr lang="en-CH" dirty="0"/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3D9425F9-3B09-47FD-2075-1622E9F50F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157540"/>
              </p:ext>
            </p:extLst>
          </p:nvPr>
        </p:nvGraphicFramePr>
        <p:xfrm>
          <a:off x="384869" y="1689686"/>
          <a:ext cx="8374262" cy="2528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0730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9198F3-B81C-8A59-EA17-58F182F50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Manuscripts by country</a:t>
            </a:r>
          </a:p>
        </p:txBody>
      </p:sp>
      <p:pic>
        <p:nvPicPr>
          <p:cNvPr id="4" name="Immagine 2">
            <a:extLst>
              <a:ext uri="{FF2B5EF4-FFF2-40B4-BE49-F238E27FC236}">
                <a16:creationId xmlns:a16="http://schemas.microsoft.com/office/drawing/2014/main" id="{2241DCCD-104D-4196-9C4F-80C75BCE7D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108" t="25928" r="15721" b="35062"/>
          <a:stretch/>
        </p:blipFill>
        <p:spPr>
          <a:xfrm>
            <a:off x="508092" y="1302203"/>
            <a:ext cx="7756902" cy="36866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567536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17168</TotalTime>
  <Words>1318</Words>
  <Application>Microsoft Macintosh PowerPoint</Application>
  <PresentationFormat>On-screen Show (16:9)</PresentationFormat>
  <Paragraphs>157</Paragraphs>
  <Slides>32</Slides>
  <Notes>11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Helvetica</vt:lpstr>
      <vt:lpstr>Helvetica 75</vt:lpstr>
      <vt:lpstr>Wingdings</vt:lpstr>
      <vt:lpstr>Opcion Foto</vt:lpstr>
      <vt:lpstr>CERN IdeaSquare Journal of Experimental Innovation</vt:lpstr>
      <vt:lpstr>PowerPoint Presentation</vt:lpstr>
      <vt:lpstr>IdeaSquare</vt:lpstr>
      <vt:lpstr>Why CIJ?</vt:lpstr>
      <vt:lpstr>Our Manifesto</vt:lpstr>
      <vt:lpstr>Our Manifesto</vt:lpstr>
      <vt:lpstr>What are we looking for? </vt:lpstr>
      <vt:lpstr>Published articles </vt:lpstr>
      <vt:lpstr>Manuscripts by country</vt:lpstr>
      <vt:lpstr>Our scope</vt:lpstr>
      <vt:lpstr>  Design innovation integrating deep technology, societal needs, radical innovation, and future thinking</vt:lpstr>
      <vt:lpstr>How does the CBI A3 program foster different design skills? </vt:lpstr>
      <vt:lpstr>  Design-driven entrepreneurship: a cooking exercise to integrate effectuation and design thinking</vt:lpstr>
      <vt:lpstr>Using cooking as a metaphor for design-driven innovation.  </vt:lpstr>
      <vt:lpstr> CIJ Coffee Papers</vt:lpstr>
      <vt:lpstr>Coffee Papers</vt:lpstr>
      <vt:lpstr>Soap bubbles and flying to the moon</vt:lpstr>
      <vt:lpstr>Moon-shot projects as soap bubbles in equilibrium</vt:lpstr>
      <vt:lpstr>“Quick and dirty”  strategic management matrix  for “order of magnitude jumps” projects.</vt:lpstr>
      <vt:lpstr>Reflection</vt:lpstr>
      <vt:lpstr>Harnessing butterflies for creating innovation tornadoes</vt:lpstr>
      <vt:lpstr>IdeaSquare set-up ecosystem illustrating its innovation dynamics cycles  (short = low hanging fruits, mid = bulk of fruit,  long = sweet fruit)</vt:lpstr>
      <vt:lpstr>Can innovation amplification be created by design?</vt:lpstr>
      <vt:lpstr>Framing the future of physics collaborations together</vt:lpstr>
      <vt:lpstr>Name +  Role at CERN + If you could have dinner with any person (living or dead) who would that be?</vt:lpstr>
      <vt:lpstr>“What might disrupt physics collaborations and evolve them to the next level in the future (next 100 years)?”</vt:lpstr>
      <vt:lpstr>“What might disrupt physics collaborations and evolve them to the next level in the future (next 100 years)?”</vt:lpstr>
      <vt:lpstr>Coffee papers</vt:lpstr>
      <vt:lpstr>PowerPoint Presentation</vt:lpstr>
      <vt:lpstr>Coffee papers</vt:lpstr>
      <vt:lpstr>Pitch!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IdeaSquare</dc:title>
  <dc:creator>Laura Wirtavuori</dc:creator>
  <cp:lastModifiedBy>Catarina Batista</cp:lastModifiedBy>
  <cp:revision>156</cp:revision>
  <dcterms:created xsi:type="dcterms:W3CDTF">2021-09-08T06:55:05Z</dcterms:created>
  <dcterms:modified xsi:type="dcterms:W3CDTF">2023-02-16T11:23:01Z</dcterms:modified>
</cp:coreProperties>
</file>