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343" r:id="rId3"/>
    <p:sldId id="301" r:id="rId4"/>
    <p:sldId id="304" r:id="rId5"/>
    <p:sldId id="344" r:id="rId6"/>
    <p:sldId id="429" r:id="rId7"/>
    <p:sldId id="431" r:id="rId8"/>
    <p:sldId id="345" r:id="rId9"/>
    <p:sldId id="425" r:id="rId10"/>
    <p:sldId id="452" r:id="rId11"/>
    <p:sldId id="346" r:id="rId12"/>
    <p:sldId id="435" r:id="rId13"/>
    <p:sldId id="451" r:id="rId14"/>
    <p:sldId id="306" r:id="rId15"/>
    <p:sldId id="265" r:id="rId16"/>
    <p:sldId id="266" r:id="rId17"/>
    <p:sldId id="267" r:id="rId18"/>
    <p:sldId id="268" r:id="rId19"/>
    <p:sldId id="271" r:id="rId20"/>
    <p:sldId id="303" r:id="rId21"/>
    <p:sldId id="305" r:id="rId22"/>
    <p:sldId id="453" r:id="rId23"/>
    <p:sldId id="337" r:id="rId24"/>
    <p:sldId id="454" r:id="rId25"/>
    <p:sldId id="298" r:id="rId26"/>
    <p:sldId id="331" r:id="rId27"/>
    <p:sldId id="332" r:id="rId28"/>
    <p:sldId id="329" r:id="rId29"/>
    <p:sldId id="455" r:id="rId30"/>
    <p:sldId id="324" r:id="rId31"/>
    <p:sldId id="456" r:id="rId32"/>
    <p:sldId id="388" r:id="rId33"/>
    <p:sldId id="457" r:id="rId34"/>
    <p:sldId id="458" r:id="rId35"/>
    <p:sldId id="459" r:id="rId36"/>
    <p:sldId id="264" r:id="rId3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665" userDrawn="1">
          <p15:clr>
            <a:srgbClr val="A4A3A4"/>
          </p15:clr>
        </p15:guide>
        <p15:guide id="3" pos="70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8A316C-46EA-6874-FF35-B2C5A024815C}">
  <a:tblStyle styleId="{528A316C-46EA-6874-FF35-B2C5A024815C}" styleName="Light Style 3 - Accent 4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accent4"/>
              </a:solidFill>
            </a:ln>
          </a:left>
          <a:right>
            <a:ln w="12700">
              <a:solidFill>
                <a:schemeClr val="accent4"/>
              </a:solidFill>
            </a:ln>
          </a:right>
          <a:top>
            <a:ln w="12700">
              <a:solidFill>
                <a:schemeClr val="accent4"/>
              </a:solidFill>
            </a:ln>
          </a:top>
          <a:bottom>
            <a:ln w="12700">
              <a:solidFill>
                <a:schemeClr val="accent4"/>
              </a:solidFill>
            </a:ln>
          </a:bottom>
          <a:insideH>
            <a:ln w="12700">
              <a:solidFill>
                <a:schemeClr val="accent4"/>
              </a:solidFill>
            </a:ln>
          </a:insideH>
          <a:insideV>
            <a:ln w="12700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band2V>
      <a:tcStyle>
        <a:tcBdr/>
        <a:fill>
          <a:solidFill>
            <a:schemeClr val="accent4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50800">
              <a:solidFill>
                <a:schemeClr val="accent4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5400">
              <a:solidFill>
                <a:schemeClr val="accent4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80" autoAdjust="0"/>
  </p:normalViewPr>
  <p:slideViewPr>
    <p:cSldViewPr>
      <p:cViewPr varScale="1">
        <p:scale>
          <a:sx n="107" d="100"/>
          <a:sy n="107" d="100"/>
        </p:scale>
        <p:origin x="78" y="498"/>
      </p:cViewPr>
      <p:guideLst>
        <p:guide orient="horz" pos="981"/>
        <p:guide pos="665"/>
        <p:guide pos="70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6BDEB-6212-4C6B-8D3B-F1067863F77D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C6447-09DC-46A4-A42F-D286C36BC2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0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315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94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rgbClr val="2F0AB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Gateway will offer different education activities – each with a unique education potential: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7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cap="all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Labs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Discover your inner scientist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hands-on labs at Science Gateway will allow participants to explore their scientific curiosity and learn how to conduct scientific investigations. Through enquiry-based learning activities, they will be able to engage with members of CERN's scientific community and explore the science, the discoveries and the technologies at CERN.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593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cap="all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shows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behind CERN’s discoveries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shows at Science Gateway will let visitors participate in the investigation of awe-inspiring experiments in a theatre-style setting. Together with members of CERN’s scientific community, they will explore the exciting stories and scientific methods behind major advances in science and technology.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68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cap="all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Learning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Dedicated online education activities will allow learners from around the world to actively engage with Science Gateway. The material will include easy do-it-yourself experiments and explainer videos inspired by the exhibits, experiments and demonstrations at Science Gateway.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727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423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Hands-on </a:t>
            </a:r>
            <a:r>
              <a:rPr lang="de-DE" dirty="0" err="1"/>
              <a:t>workshop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seeing</a:t>
            </a:r>
            <a:r>
              <a:rPr lang="de-DE" dirty="0"/>
              <a:t> the </a:t>
            </a:r>
            <a:r>
              <a:rPr lang="de-DE" dirty="0" err="1"/>
              <a:t>inisible</a:t>
            </a:r>
            <a:r>
              <a:rPr lang="de-DE" dirty="0"/>
              <a:t> will </a:t>
            </a:r>
            <a:r>
              <a:rPr lang="de-DE" dirty="0" err="1"/>
              <a:t>explore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of </a:t>
            </a:r>
            <a:r>
              <a:rPr lang="de-DE" dirty="0" err="1"/>
              <a:t>mystery</a:t>
            </a:r>
            <a:r>
              <a:rPr lang="de-DE" dirty="0"/>
              <a:t> </a:t>
            </a:r>
            <a:r>
              <a:rPr lang="de-DE" dirty="0" err="1"/>
              <a:t>boxes</a:t>
            </a:r>
            <a:r>
              <a:rPr lang="de-DE" dirty="0"/>
              <a:t>,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machines</a:t>
            </a:r>
            <a:r>
              <a:rPr lang="de-DE" dirty="0"/>
              <a:t>, and IR </a:t>
            </a:r>
            <a:r>
              <a:rPr lang="de-DE" dirty="0" err="1"/>
              <a:t>cameras</a:t>
            </a:r>
            <a:endParaRPr lang="de-DE" dirty="0"/>
          </a:p>
          <a:p>
            <a:endParaRPr lang="de-DE" dirty="0"/>
          </a:p>
          <a:p>
            <a:r>
              <a:rPr lang="de-DE" dirty="0"/>
              <a:t>Science will </a:t>
            </a:r>
            <a:r>
              <a:rPr lang="de-DE" dirty="0" err="1"/>
              <a:t>include</a:t>
            </a:r>
            <a:r>
              <a:rPr lang="de-DE" dirty="0"/>
              <a:t> e.g. a LEGO </a:t>
            </a:r>
            <a:r>
              <a:rPr lang="de-DE" dirty="0" err="1"/>
              <a:t>vaccum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demonstrate</a:t>
            </a:r>
            <a:r>
              <a:rPr lang="de-DE" dirty="0"/>
              <a:t> </a:t>
            </a:r>
            <a:r>
              <a:rPr lang="de-DE" dirty="0" err="1"/>
              <a:t>principles</a:t>
            </a:r>
            <a:r>
              <a:rPr lang="de-DE" dirty="0"/>
              <a:t> of </a:t>
            </a:r>
            <a:r>
              <a:rPr lang="de-DE" dirty="0" err="1"/>
              <a:t>filtering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/ </a:t>
            </a:r>
            <a:r>
              <a:rPr lang="de-DE" dirty="0" err="1"/>
              <a:t>triggering</a:t>
            </a:r>
            <a:endParaRPr lang="de-DE" dirty="0"/>
          </a:p>
          <a:p>
            <a:endParaRPr lang="de-DE" dirty="0"/>
          </a:p>
          <a:p>
            <a:r>
              <a:rPr lang="de-DE" dirty="0"/>
              <a:t>Ballon </a:t>
            </a:r>
            <a:r>
              <a:rPr lang="de-DE" dirty="0" err="1"/>
              <a:t>hovercraft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principle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CMS </a:t>
            </a: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gliding</a:t>
            </a:r>
            <a:r>
              <a:rPr lang="de-DE" dirty="0"/>
              <a:t> on </a:t>
            </a:r>
            <a:r>
              <a:rPr lang="de-DE" dirty="0" err="1"/>
              <a:t>air</a:t>
            </a:r>
            <a:r>
              <a:rPr lang="de-DE" dirty="0"/>
              <a:t> </a:t>
            </a:r>
            <a:r>
              <a:rPr lang="de-DE" dirty="0" err="1"/>
              <a:t>cushions</a:t>
            </a:r>
            <a:endParaRPr lang="de-DE" dirty="0"/>
          </a:p>
          <a:p>
            <a:r>
              <a:rPr lang="de-DE" dirty="0"/>
              <a:t>Liquid light </a:t>
            </a:r>
            <a:r>
              <a:rPr lang="de-DE" dirty="0" err="1"/>
              <a:t>guide</a:t>
            </a:r>
            <a:r>
              <a:rPr lang="de-DE" dirty="0"/>
              <a:t> (= </a:t>
            </a:r>
            <a:r>
              <a:rPr lang="de-DE" dirty="0" err="1"/>
              <a:t>jet</a:t>
            </a:r>
            <a:r>
              <a:rPr lang="de-DE" dirty="0"/>
              <a:t> of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leaving</a:t>
            </a:r>
            <a:r>
              <a:rPr lang="de-DE" dirty="0"/>
              <a:t> a </a:t>
            </a:r>
            <a:r>
              <a:rPr lang="de-DE" dirty="0" err="1"/>
              <a:t>bottle</a:t>
            </a:r>
            <a:r>
              <a:rPr lang="de-DE" dirty="0"/>
              <a:t>, </a:t>
            </a:r>
            <a:r>
              <a:rPr lang="de-DE" dirty="0" err="1"/>
              <a:t>highlighter</a:t>
            </a:r>
            <a:r>
              <a:rPr lang="de-DE" dirty="0"/>
              <a:t> </a:t>
            </a:r>
            <a:r>
              <a:rPr lang="de-DE" dirty="0" err="1"/>
              <a:t>dye</a:t>
            </a:r>
            <a:r>
              <a:rPr lang="de-DE" dirty="0"/>
              <a:t>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blue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beam visible, </a:t>
            </a:r>
            <a:r>
              <a:rPr lang="de-DE" dirty="0" err="1"/>
              <a:t>similarilty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scintillators</a:t>
            </a:r>
            <a:r>
              <a:rPr lang="de-DE" dirty="0"/>
              <a:t> e.g. at ATLAS </a:t>
            </a:r>
            <a:r>
              <a:rPr lang="de-DE" dirty="0" err="1"/>
              <a:t>tile</a:t>
            </a:r>
            <a:r>
              <a:rPr lang="de-DE" dirty="0"/>
              <a:t> </a:t>
            </a:r>
            <a:r>
              <a:rPr lang="de-DE" dirty="0" err="1"/>
              <a:t>calorimeter</a:t>
            </a:r>
            <a:endParaRPr lang="de-DE" dirty="0"/>
          </a:p>
          <a:p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together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online </a:t>
            </a:r>
            <a:r>
              <a:rPr lang="de-DE" dirty="0" err="1"/>
              <a:t>education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prepare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follow </a:t>
            </a:r>
            <a:r>
              <a:rPr lang="de-DE" dirty="0" err="1"/>
              <a:t>up</a:t>
            </a:r>
            <a:r>
              <a:rPr lang="de-DE" dirty="0"/>
              <a:t> on </a:t>
            </a:r>
            <a:r>
              <a:rPr lang="de-DE" dirty="0" err="1"/>
              <a:t>visits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Science </a:t>
            </a:r>
            <a:r>
              <a:rPr lang="de-DE" dirty="0" err="1"/>
              <a:t>gateway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545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385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69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sciencegateway.education@cern.ch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5D07F3B-5040-4D60-B358-5C4ACE70D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521263"/>
            <a:ext cx="12088728" cy="381547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40A6281-4DD7-B74A-BEAB-5B9674005145}"/>
              </a:ext>
            </a:extLst>
          </p:cNvPr>
          <p:cNvSpPr txBox="1"/>
          <p:nvPr/>
        </p:nvSpPr>
        <p:spPr>
          <a:xfrm>
            <a:off x="5879976" y="6073551"/>
            <a:ext cx="60747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Main Art Commission: </a:t>
            </a:r>
            <a:r>
              <a:rPr lang="en-US" sz="1100" i="1" dirty="0"/>
              <a:t>Round About 4 Dimensions</a:t>
            </a:r>
            <a:r>
              <a:rPr lang="en-US" sz="1100" dirty="0"/>
              <a:t> / Julius von Bismarck</a:t>
            </a:r>
          </a:p>
        </p:txBody>
      </p:sp>
      <p:pic>
        <p:nvPicPr>
          <p:cNvPr id="1025" name="Picture 1" descr="page3image2580608">
            <a:extLst>
              <a:ext uri="{FF2B5EF4-FFF2-40B4-BE49-F238E27FC236}">
                <a16:creationId xmlns:a16="http://schemas.microsoft.com/office/drawing/2014/main" id="{DBE49768-ADB1-F844-8F47-7B7D44A93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75" y="1487690"/>
            <a:ext cx="7298820" cy="459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3F7332-AA5E-AF44-AF15-5CAC33FB49DD}"/>
              </a:ext>
            </a:extLst>
          </p:cNvPr>
          <p:cNvSpPr txBox="1"/>
          <p:nvPr/>
        </p:nvSpPr>
        <p:spPr>
          <a:xfrm>
            <a:off x="403761" y="3429000"/>
            <a:ext cx="37407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commissions from Rosa Barba, Julius von Bismarck, Chloé </a:t>
            </a:r>
            <a:r>
              <a:rPr lang="en-US" dirty="0" err="1"/>
              <a:t>Delarue</a:t>
            </a:r>
            <a:r>
              <a:rPr lang="en-US" dirty="0"/>
              <a:t> &amp; </a:t>
            </a:r>
            <a:r>
              <a:rPr lang="en-US" dirty="0" err="1"/>
              <a:t>Ryoji</a:t>
            </a:r>
            <a:r>
              <a:rPr lang="en-US" dirty="0"/>
              <a:t> Ikeda, in collaboration with Arts at CERN.</a:t>
            </a:r>
          </a:p>
          <a:p>
            <a:endParaRPr lang="en-US" dirty="0"/>
          </a:p>
          <a:p>
            <a:r>
              <a:rPr lang="en-US" dirty="0"/>
              <a:t>Residencies in 2021 for artists to exchange on the scientific topics of the exhibition with theorists.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19A63A-85B3-104E-95D2-18150879F0F0}"/>
              </a:ext>
            </a:extLst>
          </p:cNvPr>
          <p:cNvSpPr/>
          <p:nvPr/>
        </p:nvSpPr>
        <p:spPr>
          <a:xfrm>
            <a:off x="403760" y="202613"/>
            <a:ext cx="7861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Exploring the Unknown 		</a:t>
            </a:r>
            <a:endParaRPr lang="en-GB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535164-2A07-6D46-B99A-DBA05F5BBF69}"/>
              </a:ext>
            </a:extLst>
          </p:cNvPr>
          <p:cNvSpPr/>
          <p:nvPr/>
        </p:nvSpPr>
        <p:spPr>
          <a:xfrm>
            <a:off x="403761" y="1525105"/>
            <a:ext cx="40732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Artworks as an entry point to the big open mysteries in physics </a:t>
            </a:r>
          </a:p>
          <a:p>
            <a:endParaRPr lang="en-US" dirty="0"/>
          </a:p>
          <a:p>
            <a:r>
              <a:rPr lang="en-US" dirty="0"/>
              <a:t>Exhibition Themes:  Space &amp; Time, the Void and the Invisible.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8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Pavillion</a:t>
            </a:r>
            <a:r>
              <a:rPr lang="en-US" dirty="0">
                <a:solidFill>
                  <a:schemeClr val="bg1"/>
                </a:solidFill>
              </a:rPr>
              <a:t> 3: Quantum World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71302E-99BD-406C-8A7D-DF3B39877650}"/>
              </a:ext>
            </a:extLst>
          </p:cNvPr>
          <p:cNvSpPr txBox="1"/>
          <p:nvPr/>
        </p:nvSpPr>
        <p:spPr>
          <a:xfrm>
            <a:off x="10149915" y="5293125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Quantum World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6A8374-58BC-47EC-9A1C-4DCE600ED72B}"/>
              </a:ext>
            </a:extLst>
          </p:cNvPr>
          <p:cNvSpPr/>
          <p:nvPr/>
        </p:nvSpPr>
        <p:spPr>
          <a:xfrm rot="1412890">
            <a:off x="6976265" y="4675045"/>
            <a:ext cx="911401" cy="88771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683459E-F1D8-477B-A468-40807943E6D6}"/>
              </a:ext>
            </a:extLst>
          </p:cNvPr>
          <p:cNvCxnSpPr>
            <a:cxnSpLocks/>
          </p:cNvCxnSpPr>
          <p:nvPr/>
        </p:nvCxnSpPr>
        <p:spPr>
          <a:xfrm>
            <a:off x="7800975" y="5431625"/>
            <a:ext cx="2169321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957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F8B27A-62F5-0642-A0E8-E45A4A0DD0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8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C6A18B5-A12F-4743-A786-CCD3B9FD6063}"/>
              </a:ext>
            </a:extLst>
          </p:cNvPr>
          <p:cNvCxnSpPr>
            <a:cxnSpLocks/>
          </p:cNvCxnSpPr>
          <p:nvPr/>
        </p:nvCxnSpPr>
        <p:spPr>
          <a:xfrm>
            <a:off x="4483510" y="943897"/>
            <a:ext cx="899651" cy="929148"/>
          </a:xfrm>
          <a:prstGeom prst="straightConnector1">
            <a:avLst/>
          </a:prstGeom>
          <a:ln w="31750">
            <a:solidFill>
              <a:srgbClr val="FF53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FD1F713-4D11-8F45-87B7-81ED3D3BAC47}"/>
              </a:ext>
            </a:extLst>
          </p:cNvPr>
          <p:cNvSpPr txBox="1"/>
          <p:nvPr/>
        </p:nvSpPr>
        <p:spPr>
          <a:xfrm>
            <a:off x="3569109" y="501446"/>
            <a:ext cx="1301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Arrival from</a:t>
            </a:r>
          </a:p>
          <a:p>
            <a:r>
              <a:rPr lang="en-CH" dirty="0"/>
              <a:t>bridge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8808BD-6D09-0442-A0F4-25E73278B47C}"/>
              </a:ext>
            </a:extLst>
          </p:cNvPr>
          <p:cNvSpPr txBox="1"/>
          <p:nvPr/>
        </p:nvSpPr>
        <p:spPr>
          <a:xfrm>
            <a:off x="5545394" y="6503416"/>
            <a:ext cx="322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window</a:t>
            </a:r>
          </a:p>
        </p:txBody>
      </p:sp>
    </p:spTree>
    <p:extLst>
      <p:ext uri="{BB962C8B-B14F-4D97-AF65-F5344CB8AC3E}">
        <p14:creationId xmlns:p14="http://schemas.microsoft.com/office/powerpoint/2010/main" val="2517226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B06E7D-BF0D-F44E-A1C2-CBFC9C5250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1" t="4211" r="5664" b="4251"/>
          <a:stretch/>
        </p:blipFill>
        <p:spPr>
          <a:xfrm>
            <a:off x="-1104800" y="0"/>
            <a:ext cx="13296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0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4D772-D48A-4416-92DE-B75EEFD2D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Science Gateway Education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88ADD8-7DDB-4DF2-9A2E-3CD2B7CEEE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102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Science Gateway Education Activities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Labs</a:t>
            </a:r>
            <a:br>
              <a:rPr lang="en-GB"/>
            </a:br>
            <a:r>
              <a:rPr lang="en-GB" sz="1800" b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/>
              <a:t>Science Shows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/>
          </a:p>
        </p:txBody>
      </p:sp>
      <p:pic>
        <p:nvPicPr>
          <p:cNvPr id="16" name="Picture Placeholder 1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/>
          <a:srcRect l="1027" r="1027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226B8DF5-B6E5-487E-B6C0-72244C3A2B62}"/>
              </a:ext>
            </a:extLst>
          </p:cNvPr>
          <p:cNvSpPr txBox="1">
            <a:spLocks/>
          </p:cNvSpPr>
          <p:nvPr/>
        </p:nvSpPr>
        <p:spPr>
          <a:xfrm>
            <a:off x="5500443" y="6356350"/>
            <a:ext cx="6572221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GB" sz="1200">
                <a:solidFill>
                  <a:schemeClr val="bg1"/>
                </a:solidFill>
              </a:rPr>
              <a:t>sciencegateway.education@cern.ch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03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Labs</a:t>
            </a:r>
            <a:br>
              <a:rPr lang="en-GB"/>
            </a:br>
            <a:r>
              <a:rPr lang="en-GB" sz="1800" b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/>
              <a:t>Science Shows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/>
          </a:p>
        </p:txBody>
      </p:sp>
      <p:pic>
        <p:nvPicPr>
          <p:cNvPr id="16" name="Picture Placeholder 1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34243DF-81C5-4A7E-8512-2730C85F8D67}"/>
              </a:ext>
            </a:extLst>
          </p:cNvPr>
          <p:cNvSpPr/>
          <p:nvPr/>
        </p:nvSpPr>
        <p:spPr>
          <a:xfrm>
            <a:off x="403200" y="2430463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45-90 min </a:t>
            </a:r>
            <a:r>
              <a:rPr lang="de-DE" sz="2000" dirty="0" err="1"/>
              <a:t>workshops</a:t>
            </a:r>
            <a:r>
              <a:rPr lang="de-DE" sz="2000" dirty="0"/>
              <a:t> in different </a:t>
            </a:r>
            <a:r>
              <a:rPr lang="de-DE" sz="2000" dirty="0" err="1"/>
              <a:t>languages</a:t>
            </a:r>
            <a:r>
              <a:rPr lang="de-DE" sz="2000" dirty="0"/>
              <a:t> &amp; </a:t>
            </a:r>
            <a:r>
              <a:rPr lang="de-DE" sz="2000" dirty="0" err="1"/>
              <a:t>tailored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age</a:t>
            </a:r>
            <a:r>
              <a:rPr lang="de-DE" sz="2000" dirty="0"/>
              <a:t> </a:t>
            </a:r>
            <a:r>
              <a:rPr lang="de-DE" sz="2000" dirty="0" err="1"/>
              <a:t>groups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on independent hands-on experimentation and teamwork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Two lab spaces for each</a:t>
            </a:r>
            <a:br>
              <a:rPr lang="en-GB" sz="2000" dirty="0"/>
            </a:br>
            <a:r>
              <a:rPr lang="en-GB" sz="2000" dirty="0"/>
              <a:t>24 participants</a:t>
            </a:r>
          </a:p>
          <a:p>
            <a:endParaRPr lang="en-GB" dirty="0"/>
          </a:p>
        </p:txBody>
      </p:sp>
      <p:pic>
        <p:nvPicPr>
          <p:cNvPr id="14" name="Picture Placeholder 18">
            <a:extLst>
              <a:ext uri="{FF2B5EF4-FFF2-40B4-BE49-F238E27FC236}">
                <a16:creationId xmlns:a16="http://schemas.microsoft.com/office/drawing/2014/main" id="{7CBBF857-1653-481C-A967-8052BDEC1C2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/>
          <a:srcRect l="1027" r="1027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06AFD9D-B0F6-4F7A-AB3A-0D6EB8959489}"/>
              </a:ext>
            </a:extLst>
          </p:cNvPr>
          <p:cNvSpPr txBox="1">
            <a:spLocks/>
          </p:cNvSpPr>
          <p:nvPr/>
        </p:nvSpPr>
        <p:spPr>
          <a:xfrm>
            <a:off x="5500443" y="6356350"/>
            <a:ext cx="6572221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GB" sz="1200">
                <a:solidFill>
                  <a:schemeClr val="bg1"/>
                </a:solidFill>
              </a:rPr>
              <a:t>sciencegateway.education@cern.ch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21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Labs</a:t>
            </a:r>
            <a:br>
              <a:rPr lang="en-GB"/>
            </a:br>
            <a:r>
              <a:rPr lang="en-GB" sz="1800" b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86035A7-D4A3-4B68-9E10-63FE56E848C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l="1027" r="1027"/>
          <a:stretch/>
        </p:blipFill>
        <p:spPr>
          <a:prstGeom prst="roundRect">
            <a:avLst>
              <a:gd name="adj" fmla="val 3515"/>
            </a:avLst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/>
              <a:t>Science Shows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/>
          </a:p>
        </p:txBody>
      </p:sp>
      <p:pic>
        <p:nvPicPr>
          <p:cNvPr id="16" name="Picture Placeholder 1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34243DF-81C5-4A7E-8512-2730C85F8D67}"/>
              </a:ext>
            </a:extLst>
          </p:cNvPr>
          <p:cNvSpPr/>
          <p:nvPr/>
        </p:nvSpPr>
        <p:spPr>
          <a:xfrm>
            <a:off x="403200" y="2430463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45-90 min </a:t>
            </a:r>
            <a:r>
              <a:rPr lang="de-DE" sz="2000" dirty="0" err="1"/>
              <a:t>workshops</a:t>
            </a:r>
            <a:r>
              <a:rPr lang="de-DE" sz="2000" dirty="0"/>
              <a:t> in different </a:t>
            </a:r>
            <a:r>
              <a:rPr lang="de-DE" sz="2000" dirty="0" err="1"/>
              <a:t>languages</a:t>
            </a:r>
            <a:r>
              <a:rPr lang="de-DE" sz="2000" dirty="0"/>
              <a:t> &amp; </a:t>
            </a:r>
            <a:r>
              <a:rPr lang="de-DE" sz="2000" dirty="0" err="1"/>
              <a:t>tailored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age</a:t>
            </a:r>
            <a:r>
              <a:rPr lang="de-DE" sz="2000" dirty="0"/>
              <a:t> </a:t>
            </a:r>
            <a:r>
              <a:rPr lang="de-DE" sz="2000" dirty="0" err="1"/>
              <a:t>groups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on independent hands-on experimentation and teamwork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Two lab spaces for each</a:t>
            </a:r>
            <a:br>
              <a:rPr lang="en-GB" sz="2000" dirty="0"/>
            </a:br>
            <a:r>
              <a:rPr lang="en-GB" sz="2000" dirty="0"/>
              <a:t>24 participants</a:t>
            </a:r>
          </a:p>
          <a:p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9265744-C2AE-40D2-90A5-6EBEB2F5D4BF}"/>
              </a:ext>
            </a:extLst>
          </p:cNvPr>
          <p:cNvSpPr/>
          <p:nvPr/>
        </p:nvSpPr>
        <p:spPr>
          <a:xfrm>
            <a:off x="4253846" y="2444751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30-45 min shows tailored to an international audience and different age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on surprising demonstrations and interactive storytelling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Auditorium for 200+ people</a:t>
            </a:r>
          </a:p>
          <a:p>
            <a:endParaRPr lang="en-GB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3726B2F-5940-48CC-887E-F2B4983E7135}"/>
              </a:ext>
            </a:extLst>
          </p:cNvPr>
          <p:cNvSpPr txBox="1">
            <a:spLocks/>
          </p:cNvSpPr>
          <p:nvPr/>
        </p:nvSpPr>
        <p:spPr>
          <a:xfrm>
            <a:off x="5500443" y="6356350"/>
            <a:ext cx="6572221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GB" sz="1200">
                <a:solidFill>
                  <a:schemeClr val="bg1"/>
                </a:solidFill>
              </a:rPr>
              <a:t>sciencegateway.education@cern.ch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15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Labs</a:t>
            </a:r>
            <a:br>
              <a:rPr lang="en-GB"/>
            </a:br>
            <a:r>
              <a:rPr lang="en-GB" sz="1800" b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86035A7-D4A3-4B68-9E10-63FE56E848C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l="1027" r="1027"/>
          <a:stretch/>
        </p:blipFill>
        <p:spPr>
          <a:xfrm>
            <a:off x="8075613" y="2437606"/>
            <a:ext cx="3713187" cy="3758406"/>
          </a:xfrm>
          <a:prstGeom prst="roundRect">
            <a:avLst>
              <a:gd name="adj" fmla="val 3515"/>
            </a:avLst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/>
              <a:t>Science Shows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/>
          </a:p>
        </p:txBody>
      </p:sp>
      <p:pic>
        <p:nvPicPr>
          <p:cNvPr id="16" name="Picture Placeholder 1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5" r="945"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 l="13209" r="13209"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34243DF-81C5-4A7E-8512-2730C85F8D67}"/>
              </a:ext>
            </a:extLst>
          </p:cNvPr>
          <p:cNvSpPr/>
          <p:nvPr/>
        </p:nvSpPr>
        <p:spPr>
          <a:xfrm>
            <a:off x="403200" y="2430463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45-90 min </a:t>
            </a:r>
            <a:r>
              <a:rPr lang="de-DE" sz="2000" dirty="0" err="1"/>
              <a:t>workshops</a:t>
            </a:r>
            <a:r>
              <a:rPr lang="de-DE" sz="2000" dirty="0"/>
              <a:t> in different </a:t>
            </a:r>
            <a:r>
              <a:rPr lang="de-DE" sz="2000" dirty="0" err="1"/>
              <a:t>languages</a:t>
            </a:r>
            <a:r>
              <a:rPr lang="de-DE" sz="2000" dirty="0"/>
              <a:t> &amp; </a:t>
            </a:r>
            <a:r>
              <a:rPr lang="de-DE" sz="2000" dirty="0" err="1"/>
              <a:t>tailored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age</a:t>
            </a:r>
            <a:r>
              <a:rPr lang="de-DE" sz="2000" dirty="0"/>
              <a:t> </a:t>
            </a:r>
            <a:r>
              <a:rPr lang="de-DE" sz="2000" dirty="0" err="1"/>
              <a:t>groups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on independent hands-on experimentation and teamwork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Two lab spaces for each</a:t>
            </a:r>
            <a:br>
              <a:rPr lang="en-GB" sz="2000" dirty="0"/>
            </a:br>
            <a:r>
              <a:rPr lang="en-GB" sz="2000" dirty="0"/>
              <a:t>24 participants</a:t>
            </a:r>
          </a:p>
          <a:p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9265744-C2AE-40D2-90A5-6EBEB2F5D4BF}"/>
              </a:ext>
            </a:extLst>
          </p:cNvPr>
          <p:cNvSpPr/>
          <p:nvPr/>
        </p:nvSpPr>
        <p:spPr>
          <a:xfrm>
            <a:off x="4253846" y="2444751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30-45 min shows tailored to an international audience and different age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on surprising demonstrations and interactive storytelling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Auditorium for 200+ people</a:t>
            </a:r>
          </a:p>
          <a:p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75B8DC-6A22-45EB-BEA4-CED5597CA345}"/>
              </a:ext>
            </a:extLst>
          </p:cNvPr>
          <p:cNvSpPr/>
          <p:nvPr/>
        </p:nvSpPr>
        <p:spPr>
          <a:xfrm>
            <a:off x="8070824" y="2437606"/>
            <a:ext cx="3713188" cy="3765549"/>
          </a:xfrm>
          <a:prstGeom prst="roundRect">
            <a:avLst>
              <a:gd name="adj" fmla="val 2231"/>
            </a:avLst>
          </a:prstGeom>
          <a:solidFill>
            <a:srgbClr val="0033A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Videos with quiz questions, DIY experiments, material for educators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on independent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Material in English and French </a:t>
            </a:r>
          </a:p>
          <a:p>
            <a:endParaRPr lang="en-GB" dirty="0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C298CBDB-86D2-496E-BFFC-39DD3715BD73}"/>
              </a:ext>
            </a:extLst>
          </p:cNvPr>
          <p:cNvSpPr txBox="1">
            <a:spLocks/>
          </p:cNvSpPr>
          <p:nvPr/>
        </p:nvSpPr>
        <p:spPr>
          <a:xfrm>
            <a:off x="5500443" y="6356350"/>
            <a:ext cx="6572221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GB" sz="1200" dirty="0">
                <a:solidFill>
                  <a:schemeClr val="bg1"/>
                </a:solidFill>
              </a:rPr>
              <a:t>sciencegateway.education@cern.ch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85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144C026-8396-49B7-983C-58E5204D0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Detectors &amp; sensors: making the invisible visible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Accelerators &amp; magnets: manipulating particles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Information Technology: creating a unique computing infrastructure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Engineering: making the impossible possible 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Theory: rationalising, predicting and explaining phenomena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Data reconstruction &amp; analysis: making sense of observations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Technology: manipulating robots, vacuum and cryogenics 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Applications: bringing CERN’s technologies into our everyday life 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Scientific methods, models and nature of science: doing science</a:t>
            </a: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dirty="0"/>
              <a:t>STEM careers: exploring STEM occupations and workplaces</a:t>
            </a:r>
          </a:p>
          <a:p>
            <a:pPr>
              <a:lnSpc>
                <a:spcPts val="1200"/>
              </a:lnSpc>
            </a:pPr>
            <a:endParaRPr lang="en-GB" dirty="0"/>
          </a:p>
          <a:p>
            <a:pPr>
              <a:lnSpc>
                <a:spcPts val="1200"/>
              </a:lnSpc>
            </a:pP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6360FE4-71C3-4975-8811-1624B7826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Topics</a:t>
            </a:r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686F905-7361-4388-A136-9E7BC0891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00443" y="6356350"/>
            <a:ext cx="6572221" cy="365125"/>
          </a:xfrm>
        </p:spPr>
        <p:txBody>
          <a:bodyPr/>
          <a:lstStyle/>
          <a:p>
            <a:pPr algn="r">
              <a:defRPr/>
            </a:pPr>
            <a:r>
              <a:rPr lang="en-GB" dirty="0"/>
              <a:t>sciencegateway.education@cern.ch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9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Science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Gateway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Campus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B251278-14C9-4372-8E4C-FD9BC69298CA}"/>
              </a:ext>
            </a:extLst>
          </p:cNvPr>
          <p:cNvSpPr txBox="1"/>
          <p:nvPr/>
        </p:nvSpPr>
        <p:spPr>
          <a:xfrm>
            <a:off x="10741695" y="1247001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Auditorium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DBD5858-7BBE-4C45-9E5D-DAA5A83D2E45}"/>
              </a:ext>
            </a:extLst>
          </p:cNvPr>
          <p:cNvSpPr txBox="1"/>
          <p:nvPr/>
        </p:nvSpPr>
        <p:spPr>
          <a:xfrm>
            <a:off x="10741695" y="2175585"/>
            <a:ext cx="112851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Reception</a:t>
            </a:r>
            <a:br>
              <a:rPr lang="fr-CH" dirty="0">
                <a:solidFill>
                  <a:schemeClr val="bg1"/>
                </a:solidFill>
              </a:rPr>
            </a:br>
            <a:r>
              <a:rPr lang="fr-CH" dirty="0">
                <a:solidFill>
                  <a:schemeClr val="bg1"/>
                </a:solidFill>
              </a:rPr>
              <a:t>Shop</a:t>
            </a:r>
            <a:br>
              <a:rPr lang="fr-CH" dirty="0">
                <a:solidFill>
                  <a:schemeClr val="bg1"/>
                </a:solidFill>
              </a:rPr>
            </a:br>
            <a:r>
              <a:rPr lang="fr-CH" dirty="0">
                <a:solidFill>
                  <a:schemeClr val="bg1"/>
                </a:solidFill>
              </a:rPr>
              <a:t>Restaurant</a:t>
            </a:r>
            <a:br>
              <a:rPr lang="fr-CH" dirty="0">
                <a:solidFill>
                  <a:schemeClr val="bg1"/>
                </a:solidFill>
              </a:rPr>
            </a:br>
            <a:r>
              <a:rPr lang="fr-CH" dirty="0" err="1">
                <a:solidFill>
                  <a:schemeClr val="bg1"/>
                </a:solidFill>
              </a:rPr>
              <a:t>Labs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71302E-99BD-406C-8A7D-DF3B39877650}"/>
              </a:ext>
            </a:extLst>
          </p:cNvPr>
          <p:cNvSpPr txBox="1"/>
          <p:nvPr/>
        </p:nvSpPr>
        <p:spPr>
          <a:xfrm>
            <a:off x="10741695" y="3673933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Exhibitions</a:t>
            </a: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A7142064-FFA2-45C8-9F7C-7BCCB3D076A9}"/>
              </a:ext>
            </a:extLst>
          </p:cNvPr>
          <p:cNvSpPr/>
          <p:nvPr/>
        </p:nvSpPr>
        <p:spPr>
          <a:xfrm>
            <a:off x="8237220" y="701040"/>
            <a:ext cx="1451134" cy="1261110"/>
          </a:xfrm>
          <a:custGeom>
            <a:avLst/>
            <a:gdLst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76200 h 1242060"/>
              <a:gd name="connsiteX7" fmla="*/ 495300 w 1501140"/>
              <a:gd name="connsiteY7" fmla="*/ 175260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76200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69057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46698 w 1501140"/>
              <a:gd name="connsiteY4" fmla="*/ 690562 h 1242060"/>
              <a:gd name="connsiteX5" fmla="*/ 0 w 1501140"/>
              <a:gd name="connsiteY5" fmla="*/ 586740 h 1242060"/>
              <a:gd name="connsiteX6" fmla="*/ 220980 w 1501140"/>
              <a:gd name="connsiteY6" fmla="*/ 69057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451134"/>
              <a:gd name="connsiteY0" fmla="*/ 0 h 1242060"/>
              <a:gd name="connsiteX1" fmla="*/ 1451134 w 1451134"/>
              <a:gd name="connsiteY1" fmla="*/ 364807 h 1242060"/>
              <a:gd name="connsiteX2" fmla="*/ 1097280 w 1451134"/>
              <a:gd name="connsiteY2" fmla="*/ 1242060 h 1242060"/>
              <a:gd name="connsiteX3" fmla="*/ 167640 w 1451134"/>
              <a:gd name="connsiteY3" fmla="*/ 883920 h 1242060"/>
              <a:gd name="connsiteX4" fmla="*/ 246698 w 1451134"/>
              <a:gd name="connsiteY4" fmla="*/ 690562 h 1242060"/>
              <a:gd name="connsiteX5" fmla="*/ 0 w 1451134"/>
              <a:gd name="connsiteY5" fmla="*/ 586740 h 1242060"/>
              <a:gd name="connsiteX6" fmla="*/ 220980 w 1451134"/>
              <a:gd name="connsiteY6" fmla="*/ 69057 h 1242060"/>
              <a:gd name="connsiteX7" fmla="*/ 481013 w 1451134"/>
              <a:gd name="connsiteY7" fmla="*/ 172879 h 1242060"/>
              <a:gd name="connsiteX8" fmla="*/ 548640 w 1451134"/>
              <a:gd name="connsiteY8" fmla="*/ 0 h 1242060"/>
              <a:gd name="connsiteX0" fmla="*/ 548640 w 1451134"/>
              <a:gd name="connsiteY0" fmla="*/ 0 h 1280160"/>
              <a:gd name="connsiteX1" fmla="*/ 1451134 w 1451134"/>
              <a:gd name="connsiteY1" fmla="*/ 364807 h 1280160"/>
              <a:gd name="connsiteX2" fmla="*/ 1073467 w 1451134"/>
              <a:gd name="connsiteY2" fmla="*/ 1280160 h 1280160"/>
              <a:gd name="connsiteX3" fmla="*/ 167640 w 1451134"/>
              <a:gd name="connsiteY3" fmla="*/ 883920 h 1280160"/>
              <a:gd name="connsiteX4" fmla="*/ 246698 w 1451134"/>
              <a:gd name="connsiteY4" fmla="*/ 690562 h 1280160"/>
              <a:gd name="connsiteX5" fmla="*/ 0 w 1451134"/>
              <a:gd name="connsiteY5" fmla="*/ 586740 h 1280160"/>
              <a:gd name="connsiteX6" fmla="*/ 220980 w 1451134"/>
              <a:gd name="connsiteY6" fmla="*/ 69057 h 1280160"/>
              <a:gd name="connsiteX7" fmla="*/ 481013 w 1451134"/>
              <a:gd name="connsiteY7" fmla="*/ 172879 h 1280160"/>
              <a:gd name="connsiteX8" fmla="*/ 548640 w 1451134"/>
              <a:gd name="connsiteY8" fmla="*/ 0 h 1280160"/>
              <a:gd name="connsiteX0" fmla="*/ 548640 w 1451134"/>
              <a:gd name="connsiteY0" fmla="*/ 0 h 1261110"/>
              <a:gd name="connsiteX1" fmla="*/ 1451134 w 1451134"/>
              <a:gd name="connsiteY1" fmla="*/ 364807 h 1261110"/>
              <a:gd name="connsiteX2" fmla="*/ 1073467 w 1451134"/>
              <a:gd name="connsiteY2" fmla="*/ 1261110 h 1261110"/>
              <a:gd name="connsiteX3" fmla="*/ 167640 w 1451134"/>
              <a:gd name="connsiteY3" fmla="*/ 883920 h 1261110"/>
              <a:gd name="connsiteX4" fmla="*/ 246698 w 1451134"/>
              <a:gd name="connsiteY4" fmla="*/ 690562 h 1261110"/>
              <a:gd name="connsiteX5" fmla="*/ 0 w 1451134"/>
              <a:gd name="connsiteY5" fmla="*/ 586740 h 1261110"/>
              <a:gd name="connsiteX6" fmla="*/ 220980 w 1451134"/>
              <a:gd name="connsiteY6" fmla="*/ 69057 h 1261110"/>
              <a:gd name="connsiteX7" fmla="*/ 481013 w 1451134"/>
              <a:gd name="connsiteY7" fmla="*/ 172879 h 1261110"/>
              <a:gd name="connsiteX8" fmla="*/ 548640 w 1451134"/>
              <a:gd name="connsiteY8" fmla="*/ 0 h 1261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134" h="1261110">
                <a:moveTo>
                  <a:pt x="548640" y="0"/>
                </a:moveTo>
                <a:lnTo>
                  <a:pt x="1451134" y="364807"/>
                </a:lnTo>
                <a:lnTo>
                  <a:pt x="1073467" y="1261110"/>
                </a:lnTo>
                <a:lnTo>
                  <a:pt x="167640" y="883920"/>
                </a:lnTo>
                <a:lnTo>
                  <a:pt x="246698" y="690562"/>
                </a:lnTo>
                <a:lnTo>
                  <a:pt x="0" y="586740"/>
                </a:lnTo>
                <a:lnTo>
                  <a:pt x="220980" y="69057"/>
                </a:lnTo>
                <a:lnTo>
                  <a:pt x="481013" y="172879"/>
                </a:lnTo>
                <a:lnTo>
                  <a:pt x="548640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093D90F7-481D-4DD5-9F6E-0E4BC442C1CF}"/>
              </a:ext>
            </a:extLst>
          </p:cNvPr>
          <p:cNvCxnSpPr/>
          <p:nvPr/>
        </p:nvCxnSpPr>
        <p:spPr>
          <a:xfrm>
            <a:off x="9563102" y="1397789"/>
            <a:ext cx="104536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93B0C65-582A-40AD-87B5-1AAD769E84FA}"/>
              </a:ext>
            </a:extLst>
          </p:cNvPr>
          <p:cNvCxnSpPr>
            <a:cxnSpLocks/>
          </p:cNvCxnSpPr>
          <p:nvPr/>
        </p:nvCxnSpPr>
        <p:spPr>
          <a:xfrm>
            <a:off x="8955881" y="2702714"/>
            <a:ext cx="167640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F5F6E70-3AA8-4414-AC62-DC0F9C35D4B2}"/>
              </a:ext>
            </a:extLst>
          </p:cNvPr>
          <p:cNvSpPr/>
          <p:nvPr/>
        </p:nvSpPr>
        <p:spPr>
          <a:xfrm rot="1387100">
            <a:off x="8082979" y="2034372"/>
            <a:ext cx="939451" cy="91102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4406F0-4775-409F-A6C6-267640EEBC2A}"/>
              </a:ext>
            </a:extLst>
          </p:cNvPr>
          <p:cNvSpPr/>
          <p:nvPr/>
        </p:nvSpPr>
        <p:spPr>
          <a:xfrm rot="1412890">
            <a:off x="7311571" y="3310111"/>
            <a:ext cx="1979819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AC291A-D094-463B-963D-816C71509AB5}"/>
              </a:ext>
            </a:extLst>
          </p:cNvPr>
          <p:cNvSpPr/>
          <p:nvPr/>
        </p:nvSpPr>
        <p:spPr>
          <a:xfrm rot="1412890">
            <a:off x="7165045" y="4146310"/>
            <a:ext cx="1552827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6A8374-58BC-47EC-9A1C-4DCE600ED72B}"/>
              </a:ext>
            </a:extLst>
          </p:cNvPr>
          <p:cNvSpPr/>
          <p:nvPr/>
        </p:nvSpPr>
        <p:spPr>
          <a:xfrm rot="1412890">
            <a:off x="6976265" y="4675045"/>
            <a:ext cx="911401" cy="88771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A39EBA1-4DFE-4D9F-9634-022DF714845A}"/>
              </a:ext>
            </a:extLst>
          </p:cNvPr>
          <p:cNvCxnSpPr>
            <a:cxnSpLocks/>
          </p:cNvCxnSpPr>
          <p:nvPr/>
        </p:nvCxnSpPr>
        <p:spPr>
          <a:xfrm flipV="1">
            <a:off x="9220200" y="3807154"/>
            <a:ext cx="1412083" cy="46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087FC807-F139-4B3F-8D75-DCC8D1D2A695}"/>
              </a:ext>
            </a:extLst>
          </p:cNvPr>
          <p:cNvCxnSpPr>
            <a:cxnSpLocks/>
          </p:cNvCxnSpPr>
          <p:nvPr/>
        </p:nvCxnSpPr>
        <p:spPr>
          <a:xfrm flipV="1">
            <a:off x="9948863" y="3807620"/>
            <a:ext cx="0" cy="165259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0EF98B74-4D02-4C6F-A856-4430837C68FB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8653216" y="4581519"/>
            <a:ext cx="129564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683459E-F1D8-477B-A468-40807943E6D6}"/>
              </a:ext>
            </a:extLst>
          </p:cNvPr>
          <p:cNvCxnSpPr>
            <a:cxnSpLocks/>
          </p:cNvCxnSpPr>
          <p:nvPr/>
        </p:nvCxnSpPr>
        <p:spPr>
          <a:xfrm>
            <a:off x="7800975" y="5431625"/>
            <a:ext cx="2169321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E59B968-82DC-4BA1-80DF-4E4DA8892DCC}"/>
              </a:ext>
            </a:extLst>
          </p:cNvPr>
          <p:cNvSpPr/>
          <p:nvPr/>
        </p:nvSpPr>
        <p:spPr>
          <a:xfrm rot="1401636">
            <a:off x="4800677" y="-309606"/>
            <a:ext cx="479198" cy="82136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69BB405-26D9-4FE1-B0E1-02F0C38A8B2E}"/>
              </a:ext>
            </a:extLst>
          </p:cNvPr>
          <p:cNvSpPr/>
          <p:nvPr/>
        </p:nvSpPr>
        <p:spPr>
          <a:xfrm>
            <a:off x="6141561" y="1217944"/>
            <a:ext cx="1056198" cy="10561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ZoneTexte 3">
            <a:extLst>
              <a:ext uri="{FF2B5EF4-FFF2-40B4-BE49-F238E27FC236}">
                <a16:creationId xmlns:a16="http://schemas.microsoft.com/office/drawing/2014/main" id="{1A601152-4D90-4948-853D-7F2774B6429C}"/>
              </a:ext>
            </a:extLst>
          </p:cNvPr>
          <p:cNvSpPr txBox="1"/>
          <p:nvPr/>
        </p:nvSpPr>
        <p:spPr>
          <a:xfrm>
            <a:off x="5112848" y="153933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Globe</a:t>
            </a:r>
          </a:p>
        </p:txBody>
      </p:sp>
      <p:cxnSp>
        <p:nvCxnSpPr>
          <p:cNvPr id="24" name="Connecteur droit 13">
            <a:extLst>
              <a:ext uri="{FF2B5EF4-FFF2-40B4-BE49-F238E27FC236}">
                <a16:creationId xmlns:a16="http://schemas.microsoft.com/office/drawing/2014/main" id="{891023EB-5D64-4787-A51C-220FB52F83E7}"/>
              </a:ext>
            </a:extLst>
          </p:cNvPr>
          <p:cNvCxnSpPr>
            <a:cxnSpLocks/>
          </p:cNvCxnSpPr>
          <p:nvPr/>
        </p:nvCxnSpPr>
        <p:spPr>
          <a:xfrm>
            <a:off x="5807968" y="1700808"/>
            <a:ext cx="33359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13">
            <a:extLst>
              <a:ext uri="{FF2B5EF4-FFF2-40B4-BE49-F238E27FC236}">
                <a16:creationId xmlns:a16="http://schemas.microsoft.com/office/drawing/2014/main" id="{CD324049-8963-4CC0-AC7A-A2A4A2F5222F}"/>
              </a:ext>
            </a:extLst>
          </p:cNvPr>
          <p:cNvCxnSpPr/>
          <p:nvPr/>
        </p:nvCxnSpPr>
        <p:spPr>
          <a:xfrm>
            <a:off x="5159896" y="373593"/>
            <a:ext cx="114990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3">
            <a:extLst>
              <a:ext uri="{FF2B5EF4-FFF2-40B4-BE49-F238E27FC236}">
                <a16:creationId xmlns:a16="http://schemas.microsoft.com/office/drawing/2014/main" id="{58D69E02-2412-4F99-9A0F-9A727B7F5083}"/>
              </a:ext>
            </a:extLst>
          </p:cNvPr>
          <p:cNvSpPr txBox="1"/>
          <p:nvPr/>
        </p:nvSpPr>
        <p:spPr>
          <a:xfrm>
            <a:off x="6377050" y="213614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solidFill>
                  <a:schemeClr val="bg1"/>
                </a:solidFill>
              </a:rPr>
              <a:t>IdeaSquare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23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538F83-1057-4607-9569-987B9B46F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55918" cy="4608512"/>
          </a:xfrm>
        </p:spPr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workshop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„</a:t>
            </a:r>
            <a:r>
              <a:rPr lang="de-DE" dirty="0" err="1"/>
              <a:t>seeing</a:t>
            </a:r>
            <a:r>
              <a:rPr lang="de-DE" dirty="0"/>
              <a:t> the invisible“ </a:t>
            </a:r>
            <a:r>
              <a:rPr lang="de-DE" b="0" dirty="0" err="1"/>
              <a:t>teaching</a:t>
            </a:r>
            <a:r>
              <a:rPr lang="de-DE" b="0" dirty="0"/>
              <a:t> Nature of Science </a:t>
            </a:r>
            <a:r>
              <a:rPr lang="de-DE" b="0" dirty="0" err="1"/>
              <a:t>aspects</a:t>
            </a:r>
            <a:r>
              <a:rPr lang="de-DE" b="0" dirty="0"/>
              <a:t> </a:t>
            </a:r>
            <a:r>
              <a:rPr lang="de-DE" b="0" dirty="0" err="1"/>
              <a:t>using</a:t>
            </a:r>
            <a:r>
              <a:rPr lang="de-DE" b="0" dirty="0"/>
              <a:t> </a:t>
            </a:r>
            <a:r>
              <a:rPr lang="de-DE" b="0" dirty="0" err="1"/>
              <a:t>new</a:t>
            </a:r>
            <a:r>
              <a:rPr lang="de-DE" b="0" dirty="0"/>
              <a:t> </a:t>
            </a:r>
            <a:r>
              <a:rPr lang="de-DE" b="0" dirty="0" err="1"/>
              <a:t>types</a:t>
            </a:r>
            <a:r>
              <a:rPr lang="de-DE" b="0" dirty="0"/>
              <a:t> of </a:t>
            </a:r>
            <a:r>
              <a:rPr lang="de-DE" b="0" dirty="0" err="1"/>
              <a:t>mystery</a:t>
            </a:r>
            <a:r>
              <a:rPr lang="de-DE" b="0" dirty="0"/>
              <a:t> </a:t>
            </a:r>
            <a:r>
              <a:rPr lang="de-DE" b="0" dirty="0" err="1"/>
              <a:t>boxes</a:t>
            </a:r>
            <a:r>
              <a:rPr lang="de-DE" b="0" dirty="0"/>
              <a:t>, IR </a:t>
            </a:r>
            <a:r>
              <a:rPr lang="de-DE" b="0" dirty="0" err="1"/>
              <a:t>cameras</a:t>
            </a:r>
            <a:r>
              <a:rPr lang="de-DE" b="0" dirty="0"/>
              <a:t>, X-</a:t>
            </a:r>
            <a:r>
              <a:rPr lang="de-DE" b="0" dirty="0" err="1"/>
              <a:t>ray</a:t>
            </a:r>
            <a:r>
              <a:rPr lang="de-DE" b="0" dirty="0"/>
              <a:t> </a:t>
            </a:r>
            <a:r>
              <a:rPr lang="de-DE" b="0" dirty="0" err="1"/>
              <a:t>images</a:t>
            </a:r>
            <a:endParaRPr lang="de-DE" b="0" dirty="0"/>
          </a:p>
          <a:p>
            <a:r>
              <a:rPr lang="de-DE" dirty="0"/>
              <a:t>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&amp;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b="0" dirty="0" err="1"/>
              <a:t>including</a:t>
            </a:r>
            <a:r>
              <a:rPr lang="de-DE" b="0" dirty="0"/>
              <a:t> </a:t>
            </a:r>
            <a:r>
              <a:rPr lang="de-DE" b="0" dirty="0" err="1"/>
              <a:t>concepts</a:t>
            </a:r>
            <a:r>
              <a:rPr lang="de-DE" b="0" dirty="0"/>
              <a:t> such </a:t>
            </a:r>
            <a:r>
              <a:rPr lang="de-DE" b="0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big</a:t>
            </a:r>
            <a:r>
              <a:rPr lang="de-DE" b="0" dirty="0"/>
              <a:t> </a:t>
            </a:r>
            <a:r>
              <a:rPr lang="de-DE" b="0" dirty="0" err="1"/>
              <a:t>data</a:t>
            </a:r>
            <a:r>
              <a:rPr lang="de-DE" b="0" dirty="0"/>
              <a:t>, </a:t>
            </a:r>
            <a:r>
              <a:rPr lang="de-DE" b="0" dirty="0" err="1"/>
              <a:t>triggering</a:t>
            </a:r>
            <a:r>
              <a:rPr lang="de-DE" b="0" dirty="0"/>
              <a:t>, </a:t>
            </a:r>
            <a:r>
              <a:rPr lang="de-DE" b="0" dirty="0" err="1"/>
              <a:t>statistics</a:t>
            </a:r>
            <a:endParaRPr lang="de-DE" dirty="0"/>
          </a:p>
          <a:p>
            <a:r>
              <a:rPr lang="de-DE" dirty="0"/>
              <a:t>Short </a:t>
            </a:r>
            <a:r>
              <a:rPr lang="de-DE" dirty="0" err="1"/>
              <a:t>videos</a:t>
            </a:r>
            <a:r>
              <a:rPr lang="de-DE" dirty="0"/>
              <a:t> for social </a:t>
            </a:r>
            <a:r>
              <a:rPr lang="de-DE" dirty="0" err="1"/>
              <a:t>media</a:t>
            </a:r>
            <a:r>
              <a:rPr lang="de-DE" dirty="0"/>
              <a:t> </a:t>
            </a:r>
            <a:r>
              <a:rPr lang="de-DE" dirty="0" err="1"/>
              <a:t>linking</a:t>
            </a:r>
            <a:r>
              <a:rPr lang="de-DE" dirty="0"/>
              <a:t> DIY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CERN </a:t>
            </a:r>
            <a:r>
              <a:rPr lang="de-DE" dirty="0" err="1"/>
              <a:t>technologies</a:t>
            </a:r>
            <a:r>
              <a:rPr lang="de-DE" dirty="0"/>
              <a:t> </a:t>
            </a:r>
            <a:r>
              <a:rPr lang="de-DE" b="0" dirty="0"/>
              <a:t>in the </a:t>
            </a:r>
            <a:r>
              <a:rPr lang="de-DE" b="0" dirty="0" err="1"/>
              <a:t>framework</a:t>
            </a:r>
            <a:r>
              <a:rPr lang="de-DE" b="0" dirty="0"/>
              <a:t> of </a:t>
            </a:r>
            <a:r>
              <a:rPr lang="de-DE" b="0" dirty="0" err="1"/>
              <a:t>CERN‘s</a:t>
            </a:r>
            <a:r>
              <a:rPr lang="de-DE" b="0" dirty="0"/>
              <a:t> Solvay Education Programme</a:t>
            </a:r>
          </a:p>
          <a:p>
            <a:endParaRPr lang="de-DE" dirty="0"/>
          </a:p>
          <a:p>
            <a:endParaRPr lang="de-DE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1323D2-09DA-47C8-AB55-E90AE09DD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28437"/>
            <a:ext cx="11376025" cy="1065742"/>
          </a:xfrm>
        </p:spPr>
        <p:txBody>
          <a:bodyPr/>
          <a:lstStyle/>
          <a:p>
            <a:r>
              <a:rPr lang="de-DE" dirty="0" err="1"/>
              <a:t>Examples</a:t>
            </a:r>
            <a:r>
              <a:rPr lang="de-DE" dirty="0"/>
              <a:t> of </a:t>
            </a:r>
            <a:r>
              <a:rPr lang="de-DE" dirty="0" err="1"/>
              <a:t>content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C12A4-9254-44AA-923B-34DF916CA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00443" y="6356350"/>
            <a:ext cx="6572221" cy="365125"/>
          </a:xfrm>
        </p:spPr>
        <p:txBody>
          <a:bodyPr/>
          <a:lstStyle/>
          <a:p>
            <a:pPr algn="r">
              <a:defRPr/>
            </a:pPr>
            <a:r>
              <a:rPr lang="en-GB" dirty="0"/>
              <a:t>sciencegateway.education@cern.ch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7B6977-16A6-4ADC-8263-0C5E98C833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3" t="100" r="5591" b="-100"/>
          <a:stretch/>
        </p:blipFill>
        <p:spPr>
          <a:xfrm>
            <a:off x="6497589" y="2918107"/>
            <a:ext cx="3340826" cy="3347839"/>
          </a:xfrm>
          <a:prstGeom prst="rect">
            <a:avLst/>
          </a:prstGeom>
        </p:spPr>
      </p:pic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5F5E4BE-DB86-43CD-8A17-DF4680AB1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1452" y="2900188"/>
            <a:ext cx="1882792" cy="334783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C5C10D8-F119-48B9-AA5B-0727FEA34E6E}"/>
              </a:ext>
            </a:extLst>
          </p:cNvPr>
          <p:cNvGrpSpPr/>
          <p:nvPr/>
        </p:nvGrpSpPr>
        <p:grpSpPr>
          <a:xfrm>
            <a:off x="8844174" y="424998"/>
            <a:ext cx="3100070" cy="2322195"/>
            <a:chOff x="8844174" y="424998"/>
            <a:chExt cx="3100070" cy="2322195"/>
          </a:xfrm>
        </p:grpSpPr>
        <p:pic>
          <p:nvPicPr>
            <p:cNvPr id="8" name="image7.jpg">
              <a:extLst>
                <a:ext uri="{FF2B5EF4-FFF2-40B4-BE49-F238E27FC236}">
                  <a16:creationId xmlns:a16="http://schemas.microsoft.com/office/drawing/2014/main" id="{9F56BC67-058E-4769-B1E7-4508736E48C1}"/>
                </a:ext>
              </a:extLst>
            </p:cNvPr>
            <p:cNvPicPr/>
            <p:nvPr/>
          </p:nvPicPr>
          <p:blipFill>
            <a:blip r:embed="rId5"/>
            <a:srcRect l="5517" r="5517"/>
            <a:stretch>
              <a:fillRect/>
            </a:stretch>
          </p:blipFill>
          <p:spPr>
            <a:xfrm>
              <a:off x="8844174" y="424998"/>
              <a:ext cx="3100070" cy="2322195"/>
            </a:xfrm>
            <a:prstGeom prst="rect">
              <a:avLst/>
            </a:prstGeom>
            <a:ln/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359A9F5-BC05-4F6F-ADFC-3CCA9FC4E211}"/>
                </a:ext>
              </a:extLst>
            </p:cNvPr>
            <p:cNvSpPr txBox="1"/>
            <p:nvPr/>
          </p:nvSpPr>
          <p:spPr bwMode="auto">
            <a:xfrm>
              <a:off x="10294498" y="1169934"/>
              <a:ext cx="7270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5400" b="1" dirty="0">
                  <a:solidFill>
                    <a:schemeClr val="bg1"/>
                  </a:solidFill>
                </a:rPr>
                <a:t>?</a:t>
              </a:r>
              <a:endParaRPr lang="en-GB" sz="5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BFD63EF-37FA-4462-B5EB-19B4281536F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" r="-286"/>
          <a:stretch/>
        </p:blipFill>
        <p:spPr>
          <a:xfrm>
            <a:off x="7536160" y="908720"/>
            <a:ext cx="1949052" cy="194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002836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4D772-D48A-4416-92DE-B75EEFD2D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Science Gateway Events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4020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0"/>
          <a:stretch/>
        </p:blipFill>
        <p:spPr>
          <a:xfrm>
            <a:off x="0" y="-25401"/>
            <a:ext cx="12192000" cy="63404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Auditorium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53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0"/>
          <a:stretch/>
        </p:blipFill>
        <p:spPr>
          <a:xfrm>
            <a:off x="0" y="-25400"/>
            <a:ext cx="12192000" cy="63404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Auditorium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18D1F2-14EA-4FDF-8B15-B551EDF6037B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32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0"/>
          <a:stretch/>
        </p:blipFill>
        <p:spPr>
          <a:xfrm>
            <a:off x="0" y="-25400"/>
            <a:ext cx="12192000" cy="63404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Auditorium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55BCFD-CF17-4E40-9565-9A67E97D4FB3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80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one auditorium (900 seats)</a:t>
            </a:r>
          </a:p>
        </p:txBody>
      </p:sp>
      <p:pic>
        <p:nvPicPr>
          <p:cNvPr id="43" name="Image 42" descr="Une image contenant texte&#10;&#10;Description générée automatiquement">
            <a:extLst>
              <a:ext uri="{FF2B5EF4-FFF2-40B4-BE49-F238E27FC236}">
                <a16:creationId xmlns:a16="http://schemas.microsoft.com/office/drawing/2014/main" id="{8F92FF70-4B48-4B78-8186-41DE8106AE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6542" y="2212725"/>
            <a:ext cx="6429375" cy="2892669"/>
          </a:xfrm>
          <a:prstGeom prst="rect">
            <a:avLst/>
          </a:prstGeom>
        </p:spPr>
      </p:pic>
      <p:pic>
        <p:nvPicPr>
          <p:cNvPr id="277" name="Image 276">
            <a:extLst>
              <a:ext uri="{FF2B5EF4-FFF2-40B4-BE49-F238E27FC236}">
                <a16:creationId xmlns:a16="http://schemas.microsoft.com/office/drawing/2014/main" id="{F1DB38BA-7DCA-4D12-93A7-57B6C25230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4552" y="1439335"/>
            <a:ext cx="2910232" cy="175529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358309" y="2905530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493134" y="2733927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1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8099157" y="4908085"/>
            <a:ext cx="213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bridge to </a:t>
            </a:r>
            <a:r>
              <a:rPr lang="fr-CH" sz="1400" dirty="0" err="1"/>
              <a:t>other</a:t>
            </a:r>
            <a:r>
              <a:rPr lang="fr-CH" sz="1400" dirty="0"/>
              <a:t> </a:t>
            </a:r>
            <a:r>
              <a:rPr lang="fr-CH" sz="1400" dirty="0" err="1"/>
              <a:t>pavilions</a:t>
            </a:r>
            <a:endParaRPr lang="fr-CH" sz="1400" dirty="0"/>
          </a:p>
        </p:txBody>
      </p:sp>
      <p:cxnSp>
        <p:nvCxnSpPr>
          <p:cNvPr id="112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11" idx="0"/>
          </p:cNvCxnSpPr>
          <p:nvPr/>
        </p:nvCxnSpPr>
        <p:spPr>
          <a:xfrm rot="16200000" flipV="1">
            <a:off x="8632505" y="4374474"/>
            <a:ext cx="1060875" cy="634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Flèche : bas 57">
            <a:extLst>
              <a:ext uri="{FF2B5EF4-FFF2-40B4-BE49-F238E27FC236}">
                <a16:creationId xmlns:a16="http://schemas.microsoft.com/office/drawing/2014/main" id="{4EB4C513-A6FE-4E23-9B7B-ABC82555A5EB}"/>
              </a:ext>
            </a:extLst>
          </p:cNvPr>
          <p:cNvSpPr/>
          <p:nvPr/>
        </p:nvSpPr>
        <p:spPr>
          <a:xfrm rot="7200000">
            <a:off x="5724341" y="4199025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18" name="Flèche : bas 57">
            <a:extLst>
              <a:ext uri="{FF2B5EF4-FFF2-40B4-BE49-F238E27FC236}">
                <a16:creationId xmlns:a16="http://schemas.microsoft.com/office/drawing/2014/main" id="{2388CFCC-5191-4E13-8A8D-C68135508EBF}"/>
              </a:ext>
            </a:extLst>
          </p:cNvPr>
          <p:cNvSpPr/>
          <p:nvPr/>
        </p:nvSpPr>
        <p:spPr>
          <a:xfrm rot="7200000">
            <a:off x="5906654" y="408472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472" name="Rectangle 471"/>
          <p:cNvSpPr/>
          <p:nvPr/>
        </p:nvSpPr>
        <p:spPr>
          <a:xfrm rot="10800000">
            <a:off x="3415956" y="4237193"/>
            <a:ext cx="1047404" cy="295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BottomDown">
              <a:rot lat="2123776" lon="18900000" rev="17990253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3" name="Group 472"/>
          <p:cNvGrpSpPr/>
          <p:nvPr/>
        </p:nvGrpSpPr>
        <p:grpSpPr>
          <a:xfrm>
            <a:off x="3488768" y="3330104"/>
            <a:ext cx="1306814" cy="619538"/>
            <a:chOff x="3488768" y="3330104"/>
            <a:chExt cx="1306814" cy="619538"/>
          </a:xfrm>
        </p:grpSpPr>
        <p:sp>
          <p:nvSpPr>
            <p:cNvPr id="474" name="Rectangle 473"/>
            <p:cNvSpPr/>
            <p:nvPr/>
          </p:nvSpPr>
          <p:spPr>
            <a:xfrm rot="10800000">
              <a:off x="4521262" y="333010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5" name="Rectangle 474"/>
            <p:cNvSpPr/>
            <p:nvPr/>
          </p:nvSpPr>
          <p:spPr>
            <a:xfrm rot="10800000">
              <a:off x="4452593" y="336763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6" name="Rectangle 475"/>
            <p:cNvSpPr/>
            <p:nvPr/>
          </p:nvSpPr>
          <p:spPr>
            <a:xfrm rot="10800000">
              <a:off x="4383540" y="340637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7" name="Rectangle 476"/>
            <p:cNvSpPr/>
            <p:nvPr/>
          </p:nvSpPr>
          <p:spPr>
            <a:xfrm rot="10800000">
              <a:off x="4314871" y="344390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8" name="Rectangle 477"/>
            <p:cNvSpPr/>
            <p:nvPr/>
          </p:nvSpPr>
          <p:spPr>
            <a:xfrm rot="10800000">
              <a:off x="4244528" y="348250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9" name="Rectangle 478"/>
            <p:cNvSpPr/>
            <p:nvPr/>
          </p:nvSpPr>
          <p:spPr>
            <a:xfrm rot="10800000">
              <a:off x="4175859" y="352003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0" name="Rectangle 479"/>
            <p:cNvSpPr/>
            <p:nvPr/>
          </p:nvSpPr>
          <p:spPr>
            <a:xfrm rot="10800000">
              <a:off x="4106806" y="355877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1" name="Rectangle 480"/>
            <p:cNvSpPr/>
            <p:nvPr/>
          </p:nvSpPr>
          <p:spPr>
            <a:xfrm rot="10800000">
              <a:off x="4038137" y="359630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2" name="Rectangle 481"/>
            <p:cNvSpPr/>
            <p:nvPr/>
          </p:nvSpPr>
          <p:spPr>
            <a:xfrm rot="10800000">
              <a:off x="3971893" y="363080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3" name="Rectangle 482"/>
            <p:cNvSpPr/>
            <p:nvPr/>
          </p:nvSpPr>
          <p:spPr>
            <a:xfrm rot="10800000">
              <a:off x="3903224" y="366834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4" name="Rectangle 483"/>
            <p:cNvSpPr/>
            <p:nvPr/>
          </p:nvSpPr>
          <p:spPr>
            <a:xfrm rot="10800000">
              <a:off x="3834171" y="370707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5" name="Rectangle 484"/>
            <p:cNvSpPr/>
            <p:nvPr/>
          </p:nvSpPr>
          <p:spPr>
            <a:xfrm rot="10800000">
              <a:off x="3765502" y="374461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6" name="Rectangle 485"/>
            <p:cNvSpPr/>
            <p:nvPr/>
          </p:nvSpPr>
          <p:spPr>
            <a:xfrm rot="10800000">
              <a:off x="3695159" y="378320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7" name="Rectangle 486"/>
            <p:cNvSpPr/>
            <p:nvPr/>
          </p:nvSpPr>
          <p:spPr>
            <a:xfrm rot="10800000">
              <a:off x="3626490" y="382074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8" name="Rectangle 487"/>
            <p:cNvSpPr/>
            <p:nvPr/>
          </p:nvSpPr>
          <p:spPr>
            <a:xfrm rot="10800000">
              <a:off x="3557437" y="385947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9" name="Rectangle 488"/>
            <p:cNvSpPr/>
            <p:nvPr/>
          </p:nvSpPr>
          <p:spPr>
            <a:xfrm rot="10800000">
              <a:off x="3488768" y="389701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0" name="Group 489"/>
          <p:cNvGrpSpPr/>
          <p:nvPr/>
        </p:nvGrpSpPr>
        <p:grpSpPr>
          <a:xfrm>
            <a:off x="4585620" y="3979206"/>
            <a:ext cx="1306814" cy="619538"/>
            <a:chOff x="4585620" y="3979206"/>
            <a:chExt cx="1306814" cy="619538"/>
          </a:xfrm>
        </p:grpSpPr>
        <p:sp>
          <p:nvSpPr>
            <p:cNvPr id="491" name="Rectangle 490"/>
            <p:cNvSpPr/>
            <p:nvPr/>
          </p:nvSpPr>
          <p:spPr>
            <a:xfrm rot="10800000">
              <a:off x="5618114" y="397920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2" name="Rectangle 491"/>
            <p:cNvSpPr/>
            <p:nvPr/>
          </p:nvSpPr>
          <p:spPr>
            <a:xfrm rot="10800000">
              <a:off x="5549445" y="401674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3" name="Rectangle 492"/>
            <p:cNvSpPr/>
            <p:nvPr/>
          </p:nvSpPr>
          <p:spPr>
            <a:xfrm rot="10800000">
              <a:off x="5480392" y="405547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4" name="Rectangle 493"/>
            <p:cNvSpPr/>
            <p:nvPr/>
          </p:nvSpPr>
          <p:spPr>
            <a:xfrm rot="10800000">
              <a:off x="5411723" y="409300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5" name="Rectangle 494"/>
            <p:cNvSpPr/>
            <p:nvPr/>
          </p:nvSpPr>
          <p:spPr>
            <a:xfrm rot="10800000">
              <a:off x="5341380" y="413160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6" name="Rectangle 495"/>
            <p:cNvSpPr/>
            <p:nvPr/>
          </p:nvSpPr>
          <p:spPr>
            <a:xfrm rot="10800000">
              <a:off x="5272711" y="416914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7" name="Rectangle 496"/>
            <p:cNvSpPr/>
            <p:nvPr/>
          </p:nvSpPr>
          <p:spPr>
            <a:xfrm rot="10800000">
              <a:off x="5203658" y="420787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8" name="Rectangle 497"/>
            <p:cNvSpPr/>
            <p:nvPr/>
          </p:nvSpPr>
          <p:spPr>
            <a:xfrm rot="10800000">
              <a:off x="5134989" y="424540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9" name="Rectangle 498"/>
            <p:cNvSpPr/>
            <p:nvPr/>
          </p:nvSpPr>
          <p:spPr>
            <a:xfrm rot="10800000">
              <a:off x="5068745" y="427991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0" name="Rectangle 499"/>
            <p:cNvSpPr/>
            <p:nvPr/>
          </p:nvSpPr>
          <p:spPr>
            <a:xfrm rot="10800000">
              <a:off x="5000076" y="431744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1" name="Rectangle 500"/>
            <p:cNvSpPr/>
            <p:nvPr/>
          </p:nvSpPr>
          <p:spPr>
            <a:xfrm rot="10800000">
              <a:off x="4931023" y="435617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2" name="Rectangle 501"/>
            <p:cNvSpPr/>
            <p:nvPr/>
          </p:nvSpPr>
          <p:spPr>
            <a:xfrm rot="10800000">
              <a:off x="4862354" y="439371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3" name="Rectangle 502"/>
            <p:cNvSpPr/>
            <p:nvPr/>
          </p:nvSpPr>
          <p:spPr>
            <a:xfrm rot="10800000">
              <a:off x="4792011" y="443231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4" name="Rectangle 503"/>
            <p:cNvSpPr/>
            <p:nvPr/>
          </p:nvSpPr>
          <p:spPr>
            <a:xfrm rot="10800000">
              <a:off x="4723342" y="446984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5" name="Rectangle 504"/>
            <p:cNvSpPr/>
            <p:nvPr/>
          </p:nvSpPr>
          <p:spPr>
            <a:xfrm rot="10800000">
              <a:off x="4654289" y="450857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6" name="Rectangle 505"/>
            <p:cNvSpPr/>
            <p:nvPr/>
          </p:nvSpPr>
          <p:spPr>
            <a:xfrm rot="10800000">
              <a:off x="4585620" y="454611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7" name="Group 506"/>
          <p:cNvGrpSpPr/>
          <p:nvPr/>
        </p:nvGrpSpPr>
        <p:grpSpPr>
          <a:xfrm>
            <a:off x="3641085" y="3652748"/>
            <a:ext cx="2079898" cy="619538"/>
            <a:chOff x="3641085" y="3652748"/>
            <a:chExt cx="2079898" cy="619538"/>
          </a:xfrm>
        </p:grpSpPr>
        <p:grpSp>
          <p:nvGrpSpPr>
            <p:cNvPr id="508" name="Group 507"/>
            <p:cNvGrpSpPr/>
            <p:nvPr/>
          </p:nvGrpSpPr>
          <p:grpSpPr>
            <a:xfrm>
              <a:off x="4604910" y="3652748"/>
              <a:ext cx="1116073" cy="90167"/>
              <a:chOff x="4604910" y="3652748"/>
              <a:chExt cx="1116073" cy="90167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524" name="Rectangle 523"/>
              <p:cNvSpPr/>
              <p:nvPr/>
            </p:nvSpPr>
            <p:spPr>
              <a:xfrm rot="10800000">
                <a:off x="4673579" y="3652748"/>
                <a:ext cx="1047404" cy="52632"/>
              </a:xfrm>
              <a:prstGeom prst="rect">
                <a:avLst/>
              </a:prstGeom>
              <a:grpFill/>
              <a:ln>
                <a:noFill/>
              </a:ln>
              <a:scene3d>
                <a:camera prst="isometricBottomDown">
                  <a:rot lat="2123776" lon="18900000" rev="17990253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5" name="Rectangle 524"/>
              <p:cNvSpPr/>
              <p:nvPr/>
            </p:nvSpPr>
            <p:spPr>
              <a:xfrm rot="10800000">
                <a:off x="4604910" y="3690283"/>
                <a:ext cx="1047404" cy="52632"/>
              </a:xfrm>
              <a:prstGeom prst="rect">
                <a:avLst/>
              </a:prstGeom>
              <a:grpFill/>
              <a:ln>
                <a:noFill/>
              </a:ln>
              <a:scene3d>
                <a:camera prst="isometricBottomDown">
                  <a:rot lat="2123776" lon="18900000" rev="17990253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09" name="Group 508"/>
            <p:cNvGrpSpPr/>
            <p:nvPr/>
          </p:nvGrpSpPr>
          <p:grpSpPr>
            <a:xfrm>
              <a:off x="4467188" y="3729014"/>
              <a:ext cx="1116073" cy="90167"/>
              <a:chOff x="4604910" y="3652748"/>
              <a:chExt cx="1116073" cy="90167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522" name="Rectangle 521"/>
              <p:cNvSpPr/>
              <p:nvPr/>
            </p:nvSpPr>
            <p:spPr>
              <a:xfrm rot="10800000">
                <a:off x="4673579" y="3652748"/>
                <a:ext cx="1047404" cy="52632"/>
              </a:xfrm>
              <a:prstGeom prst="rect">
                <a:avLst/>
              </a:prstGeom>
              <a:grpFill/>
              <a:ln>
                <a:noFill/>
              </a:ln>
              <a:scene3d>
                <a:camera prst="isometricBottomDown">
                  <a:rot lat="2123776" lon="18900000" rev="17990253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3" name="Rectangle 522"/>
              <p:cNvSpPr/>
              <p:nvPr/>
            </p:nvSpPr>
            <p:spPr>
              <a:xfrm rot="10800000">
                <a:off x="4604910" y="3690283"/>
                <a:ext cx="1047404" cy="52632"/>
              </a:xfrm>
              <a:prstGeom prst="rect">
                <a:avLst/>
              </a:prstGeom>
              <a:grpFill/>
              <a:ln>
                <a:noFill/>
              </a:ln>
              <a:scene3d>
                <a:camera prst="isometricBottomDown">
                  <a:rot lat="2123776" lon="18900000" rev="17990253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10" name="Rectangle 509"/>
            <p:cNvSpPr/>
            <p:nvPr/>
          </p:nvSpPr>
          <p:spPr>
            <a:xfrm rot="10800000">
              <a:off x="4396845" y="380514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1" name="Rectangle 510"/>
            <p:cNvSpPr/>
            <p:nvPr/>
          </p:nvSpPr>
          <p:spPr>
            <a:xfrm rot="10800000">
              <a:off x="4328176" y="384268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2" name="Rectangle 511"/>
            <p:cNvSpPr/>
            <p:nvPr/>
          </p:nvSpPr>
          <p:spPr>
            <a:xfrm rot="10800000">
              <a:off x="4259123" y="388141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3" name="Rectangle 512"/>
            <p:cNvSpPr/>
            <p:nvPr/>
          </p:nvSpPr>
          <p:spPr>
            <a:xfrm rot="10800000">
              <a:off x="4190454" y="391894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4" name="Rectangle 513"/>
            <p:cNvSpPr/>
            <p:nvPr/>
          </p:nvSpPr>
          <p:spPr>
            <a:xfrm rot="10800000">
              <a:off x="4124210" y="395345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5" name="Rectangle 514"/>
            <p:cNvSpPr/>
            <p:nvPr/>
          </p:nvSpPr>
          <p:spPr>
            <a:xfrm rot="10800000">
              <a:off x="4055541" y="399098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6" name="Rectangle 515"/>
            <p:cNvSpPr/>
            <p:nvPr/>
          </p:nvSpPr>
          <p:spPr>
            <a:xfrm rot="10800000">
              <a:off x="3986488" y="402971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7" name="Rectangle 516"/>
            <p:cNvSpPr/>
            <p:nvPr/>
          </p:nvSpPr>
          <p:spPr>
            <a:xfrm rot="10800000">
              <a:off x="3917819" y="406725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8" name="Rectangle 517"/>
            <p:cNvSpPr/>
            <p:nvPr/>
          </p:nvSpPr>
          <p:spPr>
            <a:xfrm rot="10800000">
              <a:off x="3847476" y="410585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9" name="Rectangle 518"/>
            <p:cNvSpPr/>
            <p:nvPr/>
          </p:nvSpPr>
          <p:spPr>
            <a:xfrm rot="10800000">
              <a:off x="3778807" y="414338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0" name="Rectangle 519"/>
            <p:cNvSpPr/>
            <p:nvPr/>
          </p:nvSpPr>
          <p:spPr>
            <a:xfrm rot="10800000">
              <a:off x="3709754" y="418211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1" name="Rectangle 520"/>
            <p:cNvSpPr/>
            <p:nvPr/>
          </p:nvSpPr>
          <p:spPr>
            <a:xfrm rot="10800000">
              <a:off x="3641085" y="421965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6" name="Group 525"/>
          <p:cNvGrpSpPr/>
          <p:nvPr/>
        </p:nvGrpSpPr>
        <p:grpSpPr>
          <a:xfrm>
            <a:off x="4452818" y="2304231"/>
            <a:ext cx="1749166" cy="1106134"/>
            <a:chOff x="4452818" y="2304231"/>
            <a:chExt cx="1749166" cy="1106134"/>
          </a:xfrm>
        </p:grpSpPr>
        <p:sp>
          <p:nvSpPr>
            <p:cNvPr id="527" name="Rectangle 526"/>
            <p:cNvSpPr/>
            <p:nvPr/>
          </p:nvSpPr>
          <p:spPr>
            <a:xfrm rot="10800000">
              <a:off x="4452818" y="327655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8" name="Rectangle 527"/>
            <p:cNvSpPr/>
            <p:nvPr/>
          </p:nvSpPr>
          <p:spPr>
            <a:xfrm rot="10800000">
              <a:off x="4520231" y="3185213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9" name="Rectangle 528"/>
            <p:cNvSpPr/>
            <p:nvPr/>
          </p:nvSpPr>
          <p:spPr>
            <a:xfrm rot="10800000">
              <a:off x="4581757" y="310054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0" name="Rectangle 529"/>
            <p:cNvSpPr/>
            <p:nvPr/>
          </p:nvSpPr>
          <p:spPr>
            <a:xfrm rot="10800000">
              <a:off x="4649170" y="3009208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1" name="Rectangle 530"/>
            <p:cNvSpPr/>
            <p:nvPr/>
          </p:nvSpPr>
          <p:spPr>
            <a:xfrm rot="10800000">
              <a:off x="4706695" y="2924161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2" name="Rectangle 531"/>
            <p:cNvSpPr/>
            <p:nvPr/>
          </p:nvSpPr>
          <p:spPr>
            <a:xfrm rot="10800000">
              <a:off x="4774108" y="283282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3" name="Rectangle 532"/>
            <p:cNvSpPr/>
            <p:nvPr/>
          </p:nvSpPr>
          <p:spPr>
            <a:xfrm rot="10800000">
              <a:off x="4833290" y="274796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4" name="Rectangle 533"/>
            <p:cNvSpPr/>
            <p:nvPr/>
          </p:nvSpPr>
          <p:spPr>
            <a:xfrm rot="10800000">
              <a:off x="4900703" y="265662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5" name="Rectangle 534"/>
            <p:cNvSpPr/>
            <p:nvPr/>
          </p:nvSpPr>
          <p:spPr>
            <a:xfrm rot="10800000">
              <a:off x="4962229" y="257196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6" name="Rectangle 535"/>
            <p:cNvSpPr/>
            <p:nvPr/>
          </p:nvSpPr>
          <p:spPr>
            <a:xfrm rot="10800000">
              <a:off x="5029642" y="248061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7" name="Rectangle 536"/>
            <p:cNvSpPr/>
            <p:nvPr/>
          </p:nvSpPr>
          <p:spPr>
            <a:xfrm rot="10800000">
              <a:off x="5087167" y="2395572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8" name="Rectangle 537"/>
            <p:cNvSpPr/>
            <p:nvPr/>
          </p:nvSpPr>
          <p:spPr>
            <a:xfrm rot="10800000">
              <a:off x="5154580" y="2304231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9" name="Group 538"/>
          <p:cNvGrpSpPr/>
          <p:nvPr/>
        </p:nvGrpSpPr>
        <p:grpSpPr>
          <a:xfrm>
            <a:off x="5247897" y="2761686"/>
            <a:ext cx="1749166" cy="1106134"/>
            <a:chOff x="5247897" y="2761686"/>
            <a:chExt cx="1749166" cy="1106134"/>
          </a:xfrm>
        </p:grpSpPr>
        <p:sp>
          <p:nvSpPr>
            <p:cNvPr id="540" name="Rectangle 539"/>
            <p:cNvSpPr/>
            <p:nvPr/>
          </p:nvSpPr>
          <p:spPr>
            <a:xfrm rot="10800000">
              <a:off x="5247897" y="373400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1" name="Rectangle 540"/>
            <p:cNvSpPr/>
            <p:nvPr/>
          </p:nvSpPr>
          <p:spPr>
            <a:xfrm rot="10800000">
              <a:off x="5315310" y="3642668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2" name="Rectangle 541"/>
            <p:cNvSpPr/>
            <p:nvPr/>
          </p:nvSpPr>
          <p:spPr>
            <a:xfrm rot="10800000">
              <a:off x="5376836" y="355800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3" name="Rectangle 542"/>
            <p:cNvSpPr/>
            <p:nvPr/>
          </p:nvSpPr>
          <p:spPr>
            <a:xfrm rot="10800000">
              <a:off x="5444249" y="3466663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4" name="Rectangle 543"/>
            <p:cNvSpPr/>
            <p:nvPr/>
          </p:nvSpPr>
          <p:spPr>
            <a:xfrm rot="10800000">
              <a:off x="5501774" y="3381616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5" name="Rectangle 544"/>
            <p:cNvSpPr/>
            <p:nvPr/>
          </p:nvSpPr>
          <p:spPr>
            <a:xfrm rot="10800000">
              <a:off x="5569187" y="329027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6" name="Rectangle 545"/>
            <p:cNvSpPr/>
            <p:nvPr/>
          </p:nvSpPr>
          <p:spPr>
            <a:xfrm rot="10800000">
              <a:off x="5628369" y="320542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7" name="Rectangle 546"/>
            <p:cNvSpPr/>
            <p:nvPr/>
          </p:nvSpPr>
          <p:spPr>
            <a:xfrm rot="10800000">
              <a:off x="5695782" y="311407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8" name="Rectangle 547"/>
            <p:cNvSpPr/>
            <p:nvPr/>
          </p:nvSpPr>
          <p:spPr>
            <a:xfrm rot="10800000">
              <a:off x="5757308" y="302941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9" name="Rectangle 548"/>
            <p:cNvSpPr/>
            <p:nvPr/>
          </p:nvSpPr>
          <p:spPr>
            <a:xfrm rot="10800000">
              <a:off x="5824721" y="293807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0" name="Rectangle 549"/>
            <p:cNvSpPr/>
            <p:nvPr/>
          </p:nvSpPr>
          <p:spPr>
            <a:xfrm rot="10800000">
              <a:off x="5882246" y="2853027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1" name="Rectangle 550"/>
            <p:cNvSpPr/>
            <p:nvPr/>
          </p:nvSpPr>
          <p:spPr>
            <a:xfrm rot="10800000">
              <a:off x="5949659" y="2761686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2" name="Flèche : droite 53">
            <a:extLst>
              <a:ext uri="{FF2B5EF4-FFF2-40B4-BE49-F238E27FC236}">
                <a16:creationId xmlns:a16="http://schemas.microsoft.com/office/drawing/2014/main" id="{2CD77E7A-26AC-4C64-89DF-99F195330791}"/>
              </a:ext>
            </a:extLst>
          </p:cNvPr>
          <p:cNvSpPr/>
          <p:nvPr/>
        </p:nvSpPr>
        <p:spPr>
          <a:xfrm rot="9000000">
            <a:off x="6494477" y="2709433"/>
            <a:ext cx="183721" cy="122638"/>
          </a:xfrm>
          <a:custGeom>
            <a:avLst/>
            <a:gdLst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113730 w 178407"/>
              <a:gd name="connsiteY5" fmla="*/ 97016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90089 w 178407"/>
              <a:gd name="connsiteY5" fmla="*/ 99864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217123"/>
              <a:gd name="connsiteY0" fmla="*/ 37483 h 129355"/>
              <a:gd name="connsiteX1" fmla="*/ 152446 w 217123"/>
              <a:gd name="connsiteY1" fmla="*/ 32339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37483 h 129355"/>
              <a:gd name="connsiteX1" fmla="*/ 63428 w 217123"/>
              <a:gd name="connsiteY1" fmla="*/ 57934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45755 h 137627"/>
              <a:gd name="connsiteX1" fmla="*/ 63428 w 217123"/>
              <a:gd name="connsiteY1" fmla="*/ 66206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45755 h 137627"/>
              <a:gd name="connsiteX1" fmla="*/ 93023 w 217123"/>
              <a:gd name="connsiteY1" fmla="*/ 53048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30766 h 122638"/>
              <a:gd name="connsiteX1" fmla="*/ 93023 w 217123"/>
              <a:gd name="connsiteY1" fmla="*/ 38059 h 122638"/>
              <a:gd name="connsiteX2" fmla="*/ 68828 w 217123"/>
              <a:gd name="connsiteY2" fmla="*/ 0 h 122638"/>
              <a:gd name="connsiteX3" fmla="*/ 217123 w 217123"/>
              <a:gd name="connsiteY3" fmla="*/ 57961 h 122638"/>
              <a:gd name="connsiteX4" fmla="*/ 152446 w 217123"/>
              <a:gd name="connsiteY4" fmla="*/ 122638 h 122638"/>
              <a:gd name="connsiteX5" fmla="*/ 128805 w 217123"/>
              <a:gd name="connsiteY5" fmla="*/ 93147 h 122638"/>
              <a:gd name="connsiteX6" fmla="*/ 38716 w 217123"/>
              <a:gd name="connsiteY6" fmla="*/ 90299 h 122638"/>
              <a:gd name="connsiteX7" fmla="*/ 0 w 217123"/>
              <a:gd name="connsiteY7" fmla="*/ 30766 h 122638"/>
              <a:gd name="connsiteX0" fmla="*/ 0 w 183721"/>
              <a:gd name="connsiteY0" fmla="*/ 30766 h 122638"/>
              <a:gd name="connsiteX1" fmla="*/ 93023 w 183721"/>
              <a:gd name="connsiteY1" fmla="*/ 38059 h 122638"/>
              <a:gd name="connsiteX2" fmla="*/ 68828 w 183721"/>
              <a:gd name="connsiteY2" fmla="*/ 0 h 122638"/>
              <a:gd name="connsiteX3" fmla="*/ 183721 w 183721"/>
              <a:gd name="connsiteY3" fmla="*/ 63425 h 122638"/>
              <a:gd name="connsiteX4" fmla="*/ 152446 w 183721"/>
              <a:gd name="connsiteY4" fmla="*/ 122638 h 122638"/>
              <a:gd name="connsiteX5" fmla="*/ 128805 w 183721"/>
              <a:gd name="connsiteY5" fmla="*/ 93147 h 122638"/>
              <a:gd name="connsiteX6" fmla="*/ 38716 w 183721"/>
              <a:gd name="connsiteY6" fmla="*/ 90299 h 122638"/>
              <a:gd name="connsiteX7" fmla="*/ 0 w 183721"/>
              <a:gd name="connsiteY7" fmla="*/ 30766 h 1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21" h="122638">
                <a:moveTo>
                  <a:pt x="0" y="30766"/>
                </a:moveTo>
                <a:lnTo>
                  <a:pt x="93023" y="38059"/>
                </a:lnTo>
                <a:lnTo>
                  <a:pt x="68828" y="0"/>
                </a:lnTo>
                <a:lnTo>
                  <a:pt x="183721" y="63425"/>
                </a:lnTo>
                <a:lnTo>
                  <a:pt x="152446" y="122638"/>
                </a:lnTo>
                <a:lnTo>
                  <a:pt x="128805" y="93147"/>
                </a:lnTo>
                <a:lnTo>
                  <a:pt x="38716" y="90299"/>
                </a:lnTo>
                <a:lnTo>
                  <a:pt x="0" y="30766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1" name="Flèche : droite 53">
            <a:extLst>
              <a:ext uri="{FF2B5EF4-FFF2-40B4-BE49-F238E27FC236}">
                <a16:creationId xmlns:a16="http://schemas.microsoft.com/office/drawing/2014/main" id="{D1439B9A-6A17-4C8F-BE0B-DCF46802924C}"/>
              </a:ext>
            </a:extLst>
          </p:cNvPr>
          <p:cNvSpPr/>
          <p:nvPr/>
        </p:nvSpPr>
        <p:spPr>
          <a:xfrm rot="9000000">
            <a:off x="5808979" y="2314147"/>
            <a:ext cx="183721" cy="122638"/>
          </a:xfrm>
          <a:custGeom>
            <a:avLst/>
            <a:gdLst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113730 w 178407"/>
              <a:gd name="connsiteY5" fmla="*/ 97016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90089 w 178407"/>
              <a:gd name="connsiteY5" fmla="*/ 99864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217123"/>
              <a:gd name="connsiteY0" fmla="*/ 37483 h 129355"/>
              <a:gd name="connsiteX1" fmla="*/ 152446 w 217123"/>
              <a:gd name="connsiteY1" fmla="*/ 32339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37483 h 129355"/>
              <a:gd name="connsiteX1" fmla="*/ 63428 w 217123"/>
              <a:gd name="connsiteY1" fmla="*/ 57934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45755 h 137627"/>
              <a:gd name="connsiteX1" fmla="*/ 63428 w 217123"/>
              <a:gd name="connsiteY1" fmla="*/ 66206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45755 h 137627"/>
              <a:gd name="connsiteX1" fmla="*/ 93023 w 217123"/>
              <a:gd name="connsiteY1" fmla="*/ 53048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30766 h 122638"/>
              <a:gd name="connsiteX1" fmla="*/ 93023 w 217123"/>
              <a:gd name="connsiteY1" fmla="*/ 38059 h 122638"/>
              <a:gd name="connsiteX2" fmla="*/ 68828 w 217123"/>
              <a:gd name="connsiteY2" fmla="*/ 0 h 122638"/>
              <a:gd name="connsiteX3" fmla="*/ 217123 w 217123"/>
              <a:gd name="connsiteY3" fmla="*/ 57961 h 122638"/>
              <a:gd name="connsiteX4" fmla="*/ 152446 w 217123"/>
              <a:gd name="connsiteY4" fmla="*/ 122638 h 122638"/>
              <a:gd name="connsiteX5" fmla="*/ 128805 w 217123"/>
              <a:gd name="connsiteY5" fmla="*/ 93147 h 122638"/>
              <a:gd name="connsiteX6" fmla="*/ 38716 w 217123"/>
              <a:gd name="connsiteY6" fmla="*/ 90299 h 122638"/>
              <a:gd name="connsiteX7" fmla="*/ 0 w 217123"/>
              <a:gd name="connsiteY7" fmla="*/ 30766 h 122638"/>
              <a:gd name="connsiteX0" fmla="*/ 0 w 183721"/>
              <a:gd name="connsiteY0" fmla="*/ 30766 h 122638"/>
              <a:gd name="connsiteX1" fmla="*/ 93023 w 183721"/>
              <a:gd name="connsiteY1" fmla="*/ 38059 h 122638"/>
              <a:gd name="connsiteX2" fmla="*/ 68828 w 183721"/>
              <a:gd name="connsiteY2" fmla="*/ 0 h 122638"/>
              <a:gd name="connsiteX3" fmla="*/ 183721 w 183721"/>
              <a:gd name="connsiteY3" fmla="*/ 63425 h 122638"/>
              <a:gd name="connsiteX4" fmla="*/ 152446 w 183721"/>
              <a:gd name="connsiteY4" fmla="*/ 122638 h 122638"/>
              <a:gd name="connsiteX5" fmla="*/ 128805 w 183721"/>
              <a:gd name="connsiteY5" fmla="*/ 93147 h 122638"/>
              <a:gd name="connsiteX6" fmla="*/ 38716 w 183721"/>
              <a:gd name="connsiteY6" fmla="*/ 90299 h 122638"/>
              <a:gd name="connsiteX7" fmla="*/ 0 w 183721"/>
              <a:gd name="connsiteY7" fmla="*/ 30766 h 1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21" h="122638">
                <a:moveTo>
                  <a:pt x="0" y="30766"/>
                </a:moveTo>
                <a:lnTo>
                  <a:pt x="93023" y="38059"/>
                </a:lnTo>
                <a:lnTo>
                  <a:pt x="68828" y="0"/>
                </a:lnTo>
                <a:lnTo>
                  <a:pt x="183721" y="63425"/>
                </a:lnTo>
                <a:lnTo>
                  <a:pt x="152446" y="122638"/>
                </a:lnTo>
                <a:lnTo>
                  <a:pt x="128805" y="93147"/>
                </a:lnTo>
                <a:lnTo>
                  <a:pt x="38716" y="90299"/>
                </a:lnTo>
                <a:lnTo>
                  <a:pt x="0" y="30766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Flèche : bas 57">
            <a:extLst>
              <a:ext uri="{FF2B5EF4-FFF2-40B4-BE49-F238E27FC236}">
                <a16:creationId xmlns:a16="http://schemas.microsoft.com/office/drawing/2014/main" id="{8A8999EE-D677-436F-BA43-BBCACC8EE9AA}"/>
              </a:ext>
            </a:extLst>
          </p:cNvPr>
          <p:cNvSpPr/>
          <p:nvPr/>
        </p:nvSpPr>
        <p:spPr>
          <a:xfrm rot="17974354">
            <a:off x="4208173" y="332579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15" name="Flèche : bas 57">
            <a:extLst>
              <a:ext uri="{FF2B5EF4-FFF2-40B4-BE49-F238E27FC236}">
                <a16:creationId xmlns:a16="http://schemas.microsoft.com/office/drawing/2014/main" id="{170AC9E8-5AB6-4377-AEAC-C68CB8D0678F}"/>
              </a:ext>
            </a:extLst>
          </p:cNvPr>
          <p:cNvSpPr/>
          <p:nvPr/>
        </p:nvSpPr>
        <p:spPr>
          <a:xfrm rot="17974354">
            <a:off x="4397072" y="321286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81D5024-8B69-4F10-9FCE-2D149E036F81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3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 two auditoriums (450 + 364 seats)</a:t>
            </a:r>
            <a:endParaRPr lang="en-US" dirty="0"/>
          </a:p>
        </p:txBody>
      </p:sp>
      <p:pic>
        <p:nvPicPr>
          <p:cNvPr id="43" name="Image 42" descr="Une image contenant texte&#10;&#10;Description générée automatiquement">
            <a:extLst>
              <a:ext uri="{FF2B5EF4-FFF2-40B4-BE49-F238E27FC236}">
                <a16:creationId xmlns:a16="http://schemas.microsoft.com/office/drawing/2014/main" id="{8F92FF70-4B48-4B78-8186-41DE8106AE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6542" y="2212725"/>
            <a:ext cx="6429375" cy="2892669"/>
          </a:xfrm>
          <a:prstGeom prst="rect">
            <a:avLst/>
          </a:prstGeom>
        </p:spPr>
      </p:pic>
      <p:pic>
        <p:nvPicPr>
          <p:cNvPr id="277" name="Image 276">
            <a:extLst>
              <a:ext uri="{FF2B5EF4-FFF2-40B4-BE49-F238E27FC236}">
                <a16:creationId xmlns:a16="http://schemas.microsoft.com/office/drawing/2014/main" id="{F1DB38BA-7DCA-4D12-93A7-57B6C25230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4552" y="1439335"/>
            <a:ext cx="2910232" cy="175529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358309" y="2905530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493134" y="2733927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1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8099157" y="4908085"/>
            <a:ext cx="213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bridge to </a:t>
            </a:r>
            <a:r>
              <a:rPr lang="fr-CH" sz="1400" dirty="0" err="1"/>
              <a:t>other</a:t>
            </a:r>
            <a:r>
              <a:rPr lang="fr-CH" sz="1400" dirty="0"/>
              <a:t> </a:t>
            </a:r>
            <a:r>
              <a:rPr lang="fr-CH" sz="1400" dirty="0" err="1"/>
              <a:t>pavilions</a:t>
            </a:r>
            <a:endParaRPr lang="fr-CH" sz="1400" dirty="0"/>
          </a:p>
        </p:txBody>
      </p:sp>
      <p:cxnSp>
        <p:nvCxnSpPr>
          <p:cNvPr id="112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11" idx="0"/>
          </p:cNvCxnSpPr>
          <p:nvPr/>
        </p:nvCxnSpPr>
        <p:spPr>
          <a:xfrm rot="16200000" flipV="1">
            <a:off x="8632505" y="4374474"/>
            <a:ext cx="1060875" cy="634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Flèche : bas 57">
            <a:extLst>
              <a:ext uri="{FF2B5EF4-FFF2-40B4-BE49-F238E27FC236}">
                <a16:creationId xmlns:a16="http://schemas.microsoft.com/office/drawing/2014/main" id="{4EB4C513-A6FE-4E23-9B7B-ABC82555A5EB}"/>
              </a:ext>
            </a:extLst>
          </p:cNvPr>
          <p:cNvSpPr/>
          <p:nvPr/>
        </p:nvSpPr>
        <p:spPr>
          <a:xfrm rot="7200000">
            <a:off x="5724341" y="4199025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18" name="Flèche : bas 57">
            <a:extLst>
              <a:ext uri="{FF2B5EF4-FFF2-40B4-BE49-F238E27FC236}">
                <a16:creationId xmlns:a16="http://schemas.microsoft.com/office/drawing/2014/main" id="{2388CFCC-5191-4E13-8A8D-C68135508EBF}"/>
              </a:ext>
            </a:extLst>
          </p:cNvPr>
          <p:cNvSpPr/>
          <p:nvPr/>
        </p:nvSpPr>
        <p:spPr>
          <a:xfrm rot="7200000">
            <a:off x="5906654" y="408472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15" name="Flèche : bas 57">
            <a:extLst>
              <a:ext uri="{FF2B5EF4-FFF2-40B4-BE49-F238E27FC236}">
                <a16:creationId xmlns:a16="http://schemas.microsoft.com/office/drawing/2014/main" id="{170AC9E8-5AB6-4377-AEAC-C68CB8D0678F}"/>
              </a:ext>
            </a:extLst>
          </p:cNvPr>
          <p:cNvSpPr/>
          <p:nvPr/>
        </p:nvSpPr>
        <p:spPr>
          <a:xfrm rot="17974354">
            <a:off x="4397072" y="321286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99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516347" y="2734452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movable</a:t>
            </a:r>
            <a:r>
              <a:rPr lang="fr-CH" sz="1400" dirty="0"/>
              <a:t> panels</a:t>
            </a:r>
          </a:p>
        </p:txBody>
      </p:sp>
      <p:grpSp>
        <p:nvGrpSpPr>
          <p:cNvPr id="435" name="Group 434"/>
          <p:cNvGrpSpPr/>
          <p:nvPr/>
        </p:nvGrpSpPr>
        <p:grpSpPr>
          <a:xfrm>
            <a:off x="4452818" y="2304231"/>
            <a:ext cx="1749166" cy="1106134"/>
            <a:chOff x="4452818" y="2304231"/>
            <a:chExt cx="1749166" cy="1106134"/>
          </a:xfrm>
        </p:grpSpPr>
        <p:sp>
          <p:nvSpPr>
            <p:cNvPr id="436" name="Rectangle 435"/>
            <p:cNvSpPr/>
            <p:nvPr/>
          </p:nvSpPr>
          <p:spPr>
            <a:xfrm rot="10800000">
              <a:off x="4452818" y="327655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7" name="Rectangle 436"/>
            <p:cNvSpPr/>
            <p:nvPr/>
          </p:nvSpPr>
          <p:spPr>
            <a:xfrm rot="10800000">
              <a:off x="4520231" y="3185213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8" name="Rectangle 437"/>
            <p:cNvSpPr/>
            <p:nvPr/>
          </p:nvSpPr>
          <p:spPr>
            <a:xfrm rot="10800000">
              <a:off x="4581757" y="310054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9" name="Rectangle 438"/>
            <p:cNvSpPr/>
            <p:nvPr/>
          </p:nvSpPr>
          <p:spPr>
            <a:xfrm rot="10800000">
              <a:off x="4649170" y="3009208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0" name="Rectangle 439"/>
            <p:cNvSpPr/>
            <p:nvPr/>
          </p:nvSpPr>
          <p:spPr>
            <a:xfrm rot="10800000">
              <a:off x="4706695" y="2924161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1" name="Rectangle 440"/>
            <p:cNvSpPr/>
            <p:nvPr/>
          </p:nvSpPr>
          <p:spPr>
            <a:xfrm rot="10800000">
              <a:off x="4774108" y="283282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2" name="Rectangle 441"/>
            <p:cNvSpPr/>
            <p:nvPr/>
          </p:nvSpPr>
          <p:spPr>
            <a:xfrm rot="10800000">
              <a:off x="4833290" y="274796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3" name="Rectangle 442"/>
            <p:cNvSpPr/>
            <p:nvPr/>
          </p:nvSpPr>
          <p:spPr>
            <a:xfrm rot="10800000">
              <a:off x="4900703" y="265662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4" name="Rectangle 443"/>
            <p:cNvSpPr/>
            <p:nvPr/>
          </p:nvSpPr>
          <p:spPr>
            <a:xfrm rot="10800000">
              <a:off x="4962229" y="257196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5" name="Rectangle 444"/>
            <p:cNvSpPr/>
            <p:nvPr/>
          </p:nvSpPr>
          <p:spPr>
            <a:xfrm rot="10800000">
              <a:off x="5029642" y="248061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6" name="Rectangle 445"/>
            <p:cNvSpPr/>
            <p:nvPr/>
          </p:nvSpPr>
          <p:spPr>
            <a:xfrm rot="10800000">
              <a:off x="5087167" y="2395572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7" name="Rectangle 446"/>
            <p:cNvSpPr/>
            <p:nvPr/>
          </p:nvSpPr>
          <p:spPr>
            <a:xfrm rot="10800000">
              <a:off x="5154580" y="2304231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5247897" y="2761686"/>
            <a:ext cx="1749166" cy="1106134"/>
            <a:chOff x="5247897" y="2761686"/>
            <a:chExt cx="1749166" cy="1106134"/>
          </a:xfrm>
        </p:grpSpPr>
        <p:sp>
          <p:nvSpPr>
            <p:cNvPr id="449" name="Rectangle 448"/>
            <p:cNvSpPr/>
            <p:nvPr/>
          </p:nvSpPr>
          <p:spPr>
            <a:xfrm rot="10800000">
              <a:off x="5247897" y="373400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0" name="Rectangle 449"/>
            <p:cNvSpPr/>
            <p:nvPr/>
          </p:nvSpPr>
          <p:spPr>
            <a:xfrm rot="10800000">
              <a:off x="5315310" y="3642668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1" name="Rectangle 450"/>
            <p:cNvSpPr/>
            <p:nvPr/>
          </p:nvSpPr>
          <p:spPr>
            <a:xfrm rot="10800000">
              <a:off x="5376836" y="355800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2" name="Rectangle 451"/>
            <p:cNvSpPr/>
            <p:nvPr/>
          </p:nvSpPr>
          <p:spPr>
            <a:xfrm rot="10800000">
              <a:off x="5444249" y="3466663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3" name="Rectangle 452"/>
            <p:cNvSpPr/>
            <p:nvPr/>
          </p:nvSpPr>
          <p:spPr>
            <a:xfrm rot="10800000">
              <a:off x="5501774" y="3381616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Rectangle 453"/>
            <p:cNvSpPr/>
            <p:nvPr/>
          </p:nvSpPr>
          <p:spPr>
            <a:xfrm rot="10800000">
              <a:off x="5569187" y="329027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5" name="Rectangle 454"/>
            <p:cNvSpPr/>
            <p:nvPr/>
          </p:nvSpPr>
          <p:spPr>
            <a:xfrm rot="10800000">
              <a:off x="5628369" y="320542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6" name="Rectangle 455"/>
            <p:cNvSpPr/>
            <p:nvPr/>
          </p:nvSpPr>
          <p:spPr>
            <a:xfrm rot="10800000">
              <a:off x="5695782" y="311407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7" name="Rectangle 456"/>
            <p:cNvSpPr/>
            <p:nvPr/>
          </p:nvSpPr>
          <p:spPr>
            <a:xfrm rot="10800000">
              <a:off x="5757308" y="302941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Rectangle 457"/>
            <p:cNvSpPr/>
            <p:nvPr/>
          </p:nvSpPr>
          <p:spPr>
            <a:xfrm rot="10800000">
              <a:off x="5824721" y="293807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9" name="Rectangle 458"/>
            <p:cNvSpPr/>
            <p:nvPr/>
          </p:nvSpPr>
          <p:spPr>
            <a:xfrm rot="10800000">
              <a:off x="5882246" y="2853027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0" name="Rectangle 459"/>
            <p:cNvSpPr/>
            <p:nvPr/>
          </p:nvSpPr>
          <p:spPr>
            <a:xfrm rot="10800000">
              <a:off x="5949659" y="2761686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8" name="Parallélogramme 267">
            <a:extLst>
              <a:ext uri="{FF2B5EF4-FFF2-40B4-BE49-F238E27FC236}">
                <a16:creationId xmlns:a16="http://schemas.microsoft.com/office/drawing/2014/main" id="{55768D28-178C-45CA-950E-E79778A69A83}"/>
              </a:ext>
            </a:extLst>
          </p:cNvPr>
          <p:cNvSpPr/>
          <p:nvPr/>
        </p:nvSpPr>
        <p:spPr>
          <a:xfrm rot="1821008" flipV="1">
            <a:off x="3988315" y="3053272"/>
            <a:ext cx="2196868" cy="660852"/>
          </a:xfrm>
          <a:prstGeom prst="parallelogram">
            <a:avLst>
              <a:gd name="adj" fmla="val 63086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H" b="1"/>
          </a:p>
        </p:txBody>
      </p:sp>
      <p:grpSp>
        <p:nvGrpSpPr>
          <p:cNvPr id="7" name="Group 6"/>
          <p:cNvGrpSpPr/>
          <p:nvPr/>
        </p:nvGrpSpPr>
        <p:grpSpPr>
          <a:xfrm>
            <a:off x="3488768" y="3482504"/>
            <a:ext cx="1030080" cy="467138"/>
            <a:chOff x="3488768" y="3482504"/>
            <a:chExt cx="1030080" cy="467138"/>
          </a:xfrm>
        </p:grpSpPr>
        <p:sp>
          <p:nvSpPr>
            <p:cNvPr id="387" name="Rectangle 386"/>
            <p:cNvSpPr/>
            <p:nvPr/>
          </p:nvSpPr>
          <p:spPr>
            <a:xfrm rot="10800000">
              <a:off x="4244528" y="348250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8" name="Rectangle 387"/>
            <p:cNvSpPr/>
            <p:nvPr/>
          </p:nvSpPr>
          <p:spPr>
            <a:xfrm rot="10800000">
              <a:off x="4175859" y="352003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Rectangle 388"/>
            <p:cNvSpPr/>
            <p:nvPr/>
          </p:nvSpPr>
          <p:spPr>
            <a:xfrm rot="10800000">
              <a:off x="4106806" y="355877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0" name="Rectangle 389"/>
            <p:cNvSpPr/>
            <p:nvPr/>
          </p:nvSpPr>
          <p:spPr>
            <a:xfrm rot="10800000">
              <a:off x="4038137" y="359630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1" name="Rectangle 390"/>
            <p:cNvSpPr/>
            <p:nvPr/>
          </p:nvSpPr>
          <p:spPr>
            <a:xfrm rot="10800000">
              <a:off x="3971893" y="363080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2" name="Rectangle 391"/>
            <p:cNvSpPr/>
            <p:nvPr/>
          </p:nvSpPr>
          <p:spPr>
            <a:xfrm rot="10800000">
              <a:off x="3903224" y="366834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Rectangle 392"/>
            <p:cNvSpPr/>
            <p:nvPr/>
          </p:nvSpPr>
          <p:spPr>
            <a:xfrm rot="10800000">
              <a:off x="3834171" y="370707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4" name="Rectangle 393"/>
            <p:cNvSpPr/>
            <p:nvPr/>
          </p:nvSpPr>
          <p:spPr>
            <a:xfrm rot="10800000">
              <a:off x="3765502" y="374461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5" name="Rectangle 394"/>
            <p:cNvSpPr/>
            <p:nvPr/>
          </p:nvSpPr>
          <p:spPr>
            <a:xfrm rot="10800000">
              <a:off x="3695159" y="378320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6" name="Rectangle 395"/>
            <p:cNvSpPr/>
            <p:nvPr/>
          </p:nvSpPr>
          <p:spPr>
            <a:xfrm rot="10800000">
              <a:off x="3626490" y="382074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7" name="Rectangle 396"/>
            <p:cNvSpPr/>
            <p:nvPr/>
          </p:nvSpPr>
          <p:spPr>
            <a:xfrm rot="10800000">
              <a:off x="3557437" y="385947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8" name="Rectangle 397"/>
            <p:cNvSpPr/>
            <p:nvPr/>
          </p:nvSpPr>
          <p:spPr>
            <a:xfrm rot="10800000">
              <a:off x="3488768" y="389701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85620" y="4131606"/>
            <a:ext cx="1030080" cy="467138"/>
            <a:chOff x="4585620" y="4131606"/>
            <a:chExt cx="1030080" cy="467138"/>
          </a:xfrm>
        </p:grpSpPr>
        <p:sp>
          <p:nvSpPr>
            <p:cNvPr id="404" name="Rectangle 403"/>
            <p:cNvSpPr/>
            <p:nvPr/>
          </p:nvSpPr>
          <p:spPr>
            <a:xfrm rot="10800000">
              <a:off x="5341380" y="413160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5" name="Rectangle 404"/>
            <p:cNvSpPr/>
            <p:nvPr/>
          </p:nvSpPr>
          <p:spPr>
            <a:xfrm rot="10800000">
              <a:off x="5272711" y="416914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6" name="Rectangle 405"/>
            <p:cNvSpPr/>
            <p:nvPr/>
          </p:nvSpPr>
          <p:spPr>
            <a:xfrm rot="10800000">
              <a:off x="5203658" y="420787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7" name="Rectangle 406"/>
            <p:cNvSpPr/>
            <p:nvPr/>
          </p:nvSpPr>
          <p:spPr>
            <a:xfrm rot="10800000">
              <a:off x="5134989" y="424540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8" name="Rectangle 407"/>
            <p:cNvSpPr/>
            <p:nvPr/>
          </p:nvSpPr>
          <p:spPr>
            <a:xfrm rot="10800000">
              <a:off x="5068745" y="427991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9" name="Rectangle 408"/>
            <p:cNvSpPr/>
            <p:nvPr/>
          </p:nvSpPr>
          <p:spPr>
            <a:xfrm rot="10800000">
              <a:off x="5000076" y="431744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0" name="Rectangle 409"/>
            <p:cNvSpPr/>
            <p:nvPr/>
          </p:nvSpPr>
          <p:spPr>
            <a:xfrm rot="10800000">
              <a:off x="4931023" y="435617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1" name="Rectangle 410"/>
            <p:cNvSpPr/>
            <p:nvPr/>
          </p:nvSpPr>
          <p:spPr>
            <a:xfrm rot="10800000">
              <a:off x="4862354" y="439371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2" name="Rectangle 411"/>
            <p:cNvSpPr/>
            <p:nvPr/>
          </p:nvSpPr>
          <p:spPr>
            <a:xfrm rot="10800000">
              <a:off x="4792011" y="443231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3" name="Rectangle 412"/>
            <p:cNvSpPr/>
            <p:nvPr/>
          </p:nvSpPr>
          <p:spPr>
            <a:xfrm rot="10800000">
              <a:off x="4723342" y="446984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4" name="Rectangle 413"/>
            <p:cNvSpPr/>
            <p:nvPr/>
          </p:nvSpPr>
          <p:spPr>
            <a:xfrm rot="10800000">
              <a:off x="4654289" y="450857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5" name="Rectangle 414"/>
            <p:cNvSpPr/>
            <p:nvPr/>
          </p:nvSpPr>
          <p:spPr>
            <a:xfrm rot="10800000">
              <a:off x="4585620" y="454611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1" name="Rectangle 380"/>
          <p:cNvSpPr/>
          <p:nvPr/>
        </p:nvSpPr>
        <p:spPr>
          <a:xfrm rot="10800000">
            <a:off x="3415956" y="4237193"/>
            <a:ext cx="1047404" cy="295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BottomDown">
              <a:rot lat="2123776" lon="18900000" rev="17990253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1" name="Group 460"/>
          <p:cNvGrpSpPr/>
          <p:nvPr/>
        </p:nvGrpSpPr>
        <p:grpSpPr>
          <a:xfrm>
            <a:off x="3641085" y="3805148"/>
            <a:ext cx="1803164" cy="467138"/>
            <a:chOff x="3641085" y="3805148"/>
            <a:chExt cx="1803164" cy="467138"/>
          </a:xfrm>
        </p:grpSpPr>
        <p:sp>
          <p:nvSpPr>
            <p:cNvPr id="462" name="Rectangle 461"/>
            <p:cNvSpPr/>
            <p:nvPr/>
          </p:nvSpPr>
          <p:spPr>
            <a:xfrm rot="10800000">
              <a:off x="4396845" y="380514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Rectangle 462"/>
            <p:cNvSpPr/>
            <p:nvPr/>
          </p:nvSpPr>
          <p:spPr>
            <a:xfrm rot="10800000">
              <a:off x="4328176" y="384268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4" name="Rectangle 463"/>
            <p:cNvSpPr/>
            <p:nvPr/>
          </p:nvSpPr>
          <p:spPr>
            <a:xfrm rot="10800000">
              <a:off x="4259123" y="388141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5" name="Rectangle 464"/>
            <p:cNvSpPr/>
            <p:nvPr/>
          </p:nvSpPr>
          <p:spPr>
            <a:xfrm rot="10800000">
              <a:off x="4190454" y="391894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6" name="Rectangle 465"/>
            <p:cNvSpPr/>
            <p:nvPr/>
          </p:nvSpPr>
          <p:spPr>
            <a:xfrm rot="10800000">
              <a:off x="4124210" y="395345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Rectangle 466"/>
            <p:cNvSpPr/>
            <p:nvPr/>
          </p:nvSpPr>
          <p:spPr>
            <a:xfrm rot="10800000">
              <a:off x="4055541" y="399098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8" name="Rectangle 467"/>
            <p:cNvSpPr/>
            <p:nvPr/>
          </p:nvSpPr>
          <p:spPr>
            <a:xfrm rot="10800000">
              <a:off x="3986488" y="402971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9" name="Rectangle 468"/>
            <p:cNvSpPr/>
            <p:nvPr/>
          </p:nvSpPr>
          <p:spPr>
            <a:xfrm rot="10800000">
              <a:off x="3917819" y="406725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0" name="Rectangle 469"/>
            <p:cNvSpPr/>
            <p:nvPr/>
          </p:nvSpPr>
          <p:spPr>
            <a:xfrm rot="10800000">
              <a:off x="3847476" y="410585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1" name="Rectangle 470"/>
            <p:cNvSpPr/>
            <p:nvPr/>
          </p:nvSpPr>
          <p:spPr>
            <a:xfrm rot="10800000">
              <a:off x="3778807" y="414338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2" name="Rectangle 471"/>
            <p:cNvSpPr/>
            <p:nvPr/>
          </p:nvSpPr>
          <p:spPr>
            <a:xfrm rot="10800000">
              <a:off x="3709754" y="418211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3" name="Rectangle 472"/>
            <p:cNvSpPr/>
            <p:nvPr/>
          </p:nvSpPr>
          <p:spPr>
            <a:xfrm rot="10800000">
              <a:off x="3641085" y="421965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4" name="Flèche : bas 57">
            <a:extLst>
              <a:ext uri="{FF2B5EF4-FFF2-40B4-BE49-F238E27FC236}">
                <a16:creationId xmlns:a16="http://schemas.microsoft.com/office/drawing/2014/main" id="{8A8999EE-D677-436F-BA43-BBCACC8EE9AA}"/>
              </a:ext>
            </a:extLst>
          </p:cNvPr>
          <p:cNvSpPr/>
          <p:nvPr/>
        </p:nvSpPr>
        <p:spPr>
          <a:xfrm rot="17974354">
            <a:off x="4208173" y="332579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291" name="Flèche : droite 53">
            <a:extLst>
              <a:ext uri="{FF2B5EF4-FFF2-40B4-BE49-F238E27FC236}">
                <a16:creationId xmlns:a16="http://schemas.microsoft.com/office/drawing/2014/main" id="{D1439B9A-6A17-4C8F-BE0B-DCF46802924C}"/>
              </a:ext>
            </a:extLst>
          </p:cNvPr>
          <p:cNvSpPr/>
          <p:nvPr/>
        </p:nvSpPr>
        <p:spPr>
          <a:xfrm rot="9000000">
            <a:off x="5808979" y="2314147"/>
            <a:ext cx="183721" cy="122638"/>
          </a:xfrm>
          <a:custGeom>
            <a:avLst/>
            <a:gdLst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113730 w 178407"/>
              <a:gd name="connsiteY5" fmla="*/ 97016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90089 w 178407"/>
              <a:gd name="connsiteY5" fmla="*/ 99864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217123"/>
              <a:gd name="connsiteY0" fmla="*/ 37483 h 129355"/>
              <a:gd name="connsiteX1" fmla="*/ 152446 w 217123"/>
              <a:gd name="connsiteY1" fmla="*/ 32339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37483 h 129355"/>
              <a:gd name="connsiteX1" fmla="*/ 63428 w 217123"/>
              <a:gd name="connsiteY1" fmla="*/ 57934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45755 h 137627"/>
              <a:gd name="connsiteX1" fmla="*/ 63428 w 217123"/>
              <a:gd name="connsiteY1" fmla="*/ 66206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45755 h 137627"/>
              <a:gd name="connsiteX1" fmla="*/ 93023 w 217123"/>
              <a:gd name="connsiteY1" fmla="*/ 53048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30766 h 122638"/>
              <a:gd name="connsiteX1" fmla="*/ 93023 w 217123"/>
              <a:gd name="connsiteY1" fmla="*/ 38059 h 122638"/>
              <a:gd name="connsiteX2" fmla="*/ 68828 w 217123"/>
              <a:gd name="connsiteY2" fmla="*/ 0 h 122638"/>
              <a:gd name="connsiteX3" fmla="*/ 217123 w 217123"/>
              <a:gd name="connsiteY3" fmla="*/ 57961 h 122638"/>
              <a:gd name="connsiteX4" fmla="*/ 152446 w 217123"/>
              <a:gd name="connsiteY4" fmla="*/ 122638 h 122638"/>
              <a:gd name="connsiteX5" fmla="*/ 128805 w 217123"/>
              <a:gd name="connsiteY5" fmla="*/ 93147 h 122638"/>
              <a:gd name="connsiteX6" fmla="*/ 38716 w 217123"/>
              <a:gd name="connsiteY6" fmla="*/ 90299 h 122638"/>
              <a:gd name="connsiteX7" fmla="*/ 0 w 217123"/>
              <a:gd name="connsiteY7" fmla="*/ 30766 h 122638"/>
              <a:gd name="connsiteX0" fmla="*/ 0 w 183721"/>
              <a:gd name="connsiteY0" fmla="*/ 30766 h 122638"/>
              <a:gd name="connsiteX1" fmla="*/ 93023 w 183721"/>
              <a:gd name="connsiteY1" fmla="*/ 38059 h 122638"/>
              <a:gd name="connsiteX2" fmla="*/ 68828 w 183721"/>
              <a:gd name="connsiteY2" fmla="*/ 0 h 122638"/>
              <a:gd name="connsiteX3" fmla="*/ 183721 w 183721"/>
              <a:gd name="connsiteY3" fmla="*/ 63425 h 122638"/>
              <a:gd name="connsiteX4" fmla="*/ 152446 w 183721"/>
              <a:gd name="connsiteY4" fmla="*/ 122638 h 122638"/>
              <a:gd name="connsiteX5" fmla="*/ 128805 w 183721"/>
              <a:gd name="connsiteY5" fmla="*/ 93147 h 122638"/>
              <a:gd name="connsiteX6" fmla="*/ 38716 w 183721"/>
              <a:gd name="connsiteY6" fmla="*/ 90299 h 122638"/>
              <a:gd name="connsiteX7" fmla="*/ 0 w 183721"/>
              <a:gd name="connsiteY7" fmla="*/ 30766 h 1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21" h="122638">
                <a:moveTo>
                  <a:pt x="0" y="30766"/>
                </a:moveTo>
                <a:lnTo>
                  <a:pt x="93023" y="38059"/>
                </a:lnTo>
                <a:lnTo>
                  <a:pt x="68828" y="0"/>
                </a:lnTo>
                <a:lnTo>
                  <a:pt x="183721" y="63425"/>
                </a:lnTo>
                <a:lnTo>
                  <a:pt x="152446" y="122638"/>
                </a:lnTo>
                <a:lnTo>
                  <a:pt x="128805" y="93147"/>
                </a:lnTo>
                <a:lnTo>
                  <a:pt x="38716" y="90299"/>
                </a:lnTo>
                <a:lnTo>
                  <a:pt x="0" y="30766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2" name="Flèche : droite 53">
            <a:extLst>
              <a:ext uri="{FF2B5EF4-FFF2-40B4-BE49-F238E27FC236}">
                <a16:creationId xmlns:a16="http://schemas.microsoft.com/office/drawing/2014/main" id="{2CD77E7A-26AC-4C64-89DF-99F195330791}"/>
              </a:ext>
            </a:extLst>
          </p:cNvPr>
          <p:cNvSpPr/>
          <p:nvPr/>
        </p:nvSpPr>
        <p:spPr>
          <a:xfrm rot="9000000">
            <a:off x="6494477" y="2709433"/>
            <a:ext cx="183721" cy="122638"/>
          </a:xfrm>
          <a:custGeom>
            <a:avLst/>
            <a:gdLst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113730 w 178407"/>
              <a:gd name="connsiteY5" fmla="*/ 97016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90089 w 178407"/>
              <a:gd name="connsiteY5" fmla="*/ 99864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217123"/>
              <a:gd name="connsiteY0" fmla="*/ 37483 h 129355"/>
              <a:gd name="connsiteX1" fmla="*/ 152446 w 217123"/>
              <a:gd name="connsiteY1" fmla="*/ 32339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37483 h 129355"/>
              <a:gd name="connsiteX1" fmla="*/ 63428 w 217123"/>
              <a:gd name="connsiteY1" fmla="*/ 57934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45755 h 137627"/>
              <a:gd name="connsiteX1" fmla="*/ 63428 w 217123"/>
              <a:gd name="connsiteY1" fmla="*/ 66206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45755 h 137627"/>
              <a:gd name="connsiteX1" fmla="*/ 93023 w 217123"/>
              <a:gd name="connsiteY1" fmla="*/ 53048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30766 h 122638"/>
              <a:gd name="connsiteX1" fmla="*/ 93023 w 217123"/>
              <a:gd name="connsiteY1" fmla="*/ 38059 h 122638"/>
              <a:gd name="connsiteX2" fmla="*/ 68828 w 217123"/>
              <a:gd name="connsiteY2" fmla="*/ 0 h 122638"/>
              <a:gd name="connsiteX3" fmla="*/ 217123 w 217123"/>
              <a:gd name="connsiteY3" fmla="*/ 57961 h 122638"/>
              <a:gd name="connsiteX4" fmla="*/ 152446 w 217123"/>
              <a:gd name="connsiteY4" fmla="*/ 122638 h 122638"/>
              <a:gd name="connsiteX5" fmla="*/ 128805 w 217123"/>
              <a:gd name="connsiteY5" fmla="*/ 93147 h 122638"/>
              <a:gd name="connsiteX6" fmla="*/ 38716 w 217123"/>
              <a:gd name="connsiteY6" fmla="*/ 90299 h 122638"/>
              <a:gd name="connsiteX7" fmla="*/ 0 w 217123"/>
              <a:gd name="connsiteY7" fmla="*/ 30766 h 122638"/>
              <a:gd name="connsiteX0" fmla="*/ 0 w 183721"/>
              <a:gd name="connsiteY0" fmla="*/ 30766 h 122638"/>
              <a:gd name="connsiteX1" fmla="*/ 93023 w 183721"/>
              <a:gd name="connsiteY1" fmla="*/ 38059 h 122638"/>
              <a:gd name="connsiteX2" fmla="*/ 68828 w 183721"/>
              <a:gd name="connsiteY2" fmla="*/ 0 h 122638"/>
              <a:gd name="connsiteX3" fmla="*/ 183721 w 183721"/>
              <a:gd name="connsiteY3" fmla="*/ 63425 h 122638"/>
              <a:gd name="connsiteX4" fmla="*/ 152446 w 183721"/>
              <a:gd name="connsiteY4" fmla="*/ 122638 h 122638"/>
              <a:gd name="connsiteX5" fmla="*/ 128805 w 183721"/>
              <a:gd name="connsiteY5" fmla="*/ 93147 h 122638"/>
              <a:gd name="connsiteX6" fmla="*/ 38716 w 183721"/>
              <a:gd name="connsiteY6" fmla="*/ 90299 h 122638"/>
              <a:gd name="connsiteX7" fmla="*/ 0 w 183721"/>
              <a:gd name="connsiteY7" fmla="*/ 30766 h 1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21" h="122638">
                <a:moveTo>
                  <a:pt x="0" y="30766"/>
                </a:moveTo>
                <a:lnTo>
                  <a:pt x="93023" y="38059"/>
                </a:lnTo>
                <a:lnTo>
                  <a:pt x="68828" y="0"/>
                </a:lnTo>
                <a:lnTo>
                  <a:pt x="183721" y="63425"/>
                </a:lnTo>
                <a:lnTo>
                  <a:pt x="152446" y="122638"/>
                </a:lnTo>
                <a:lnTo>
                  <a:pt x="128805" y="93147"/>
                </a:lnTo>
                <a:lnTo>
                  <a:pt x="38716" y="90299"/>
                </a:lnTo>
                <a:lnTo>
                  <a:pt x="0" y="30766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0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99" idx="3"/>
          </p:cNvCxnSpPr>
          <p:nvPr/>
        </p:nvCxnSpPr>
        <p:spPr>
          <a:xfrm>
            <a:off x="1954561" y="2888341"/>
            <a:ext cx="2468533" cy="693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462E79D0-4DA2-4539-8B9C-E5DD3B9974F3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006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three auditoriums (450 + 198 + 198  seats)</a:t>
            </a:r>
          </a:p>
        </p:txBody>
      </p:sp>
      <p:pic>
        <p:nvPicPr>
          <p:cNvPr id="43" name="Image 42" descr="Une image contenant texte&#10;&#10;Description générée automatiquement">
            <a:extLst>
              <a:ext uri="{FF2B5EF4-FFF2-40B4-BE49-F238E27FC236}">
                <a16:creationId xmlns:a16="http://schemas.microsoft.com/office/drawing/2014/main" id="{8F92FF70-4B48-4B78-8186-41DE8106AE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6542" y="2212725"/>
            <a:ext cx="6429375" cy="2892669"/>
          </a:xfrm>
          <a:prstGeom prst="rect">
            <a:avLst/>
          </a:prstGeom>
        </p:spPr>
      </p:pic>
      <p:pic>
        <p:nvPicPr>
          <p:cNvPr id="277" name="Image 276">
            <a:extLst>
              <a:ext uri="{FF2B5EF4-FFF2-40B4-BE49-F238E27FC236}">
                <a16:creationId xmlns:a16="http://schemas.microsoft.com/office/drawing/2014/main" id="{F1DB38BA-7DCA-4D12-93A7-57B6C25230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4552" y="1439335"/>
            <a:ext cx="2910232" cy="175529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358309" y="2905530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493134" y="2733927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1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8099157" y="4908085"/>
            <a:ext cx="213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bridge to </a:t>
            </a:r>
            <a:r>
              <a:rPr lang="fr-CH" sz="1400" dirty="0" err="1"/>
              <a:t>other</a:t>
            </a:r>
            <a:r>
              <a:rPr lang="fr-CH" sz="1400" dirty="0"/>
              <a:t> </a:t>
            </a:r>
            <a:r>
              <a:rPr lang="fr-CH" sz="1400" dirty="0" err="1"/>
              <a:t>pavilions</a:t>
            </a:r>
            <a:endParaRPr lang="fr-CH" sz="1400" dirty="0"/>
          </a:p>
        </p:txBody>
      </p:sp>
      <p:cxnSp>
        <p:nvCxnSpPr>
          <p:cNvPr id="112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11" idx="0"/>
          </p:cNvCxnSpPr>
          <p:nvPr/>
        </p:nvCxnSpPr>
        <p:spPr>
          <a:xfrm rot="16200000" flipV="1">
            <a:off x="8632505" y="4374474"/>
            <a:ext cx="1060875" cy="634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Flèche : bas 57">
            <a:extLst>
              <a:ext uri="{FF2B5EF4-FFF2-40B4-BE49-F238E27FC236}">
                <a16:creationId xmlns:a16="http://schemas.microsoft.com/office/drawing/2014/main" id="{170AC9E8-5AB6-4377-AEAC-C68CB8D0678F}"/>
              </a:ext>
            </a:extLst>
          </p:cNvPr>
          <p:cNvSpPr/>
          <p:nvPr/>
        </p:nvSpPr>
        <p:spPr>
          <a:xfrm rot="17974354">
            <a:off x="4397072" y="321286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17" name="Flèche : bas 57">
            <a:extLst>
              <a:ext uri="{FF2B5EF4-FFF2-40B4-BE49-F238E27FC236}">
                <a16:creationId xmlns:a16="http://schemas.microsoft.com/office/drawing/2014/main" id="{4EB4C513-A6FE-4E23-9B7B-ABC82555A5EB}"/>
              </a:ext>
            </a:extLst>
          </p:cNvPr>
          <p:cNvSpPr/>
          <p:nvPr/>
        </p:nvSpPr>
        <p:spPr>
          <a:xfrm rot="7200000">
            <a:off x="5724341" y="4199025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18" name="Flèche : bas 57">
            <a:extLst>
              <a:ext uri="{FF2B5EF4-FFF2-40B4-BE49-F238E27FC236}">
                <a16:creationId xmlns:a16="http://schemas.microsoft.com/office/drawing/2014/main" id="{2388CFCC-5191-4E13-8A8D-C68135508EBF}"/>
              </a:ext>
            </a:extLst>
          </p:cNvPr>
          <p:cNvSpPr/>
          <p:nvPr/>
        </p:nvSpPr>
        <p:spPr>
          <a:xfrm rot="7200000">
            <a:off x="5906654" y="408472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197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516347" y="2734452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movable</a:t>
            </a:r>
            <a:r>
              <a:rPr lang="fr-CH" sz="1400" dirty="0"/>
              <a:t> panels</a:t>
            </a:r>
          </a:p>
        </p:txBody>
      </p:sp>
      <p:sp>
        <p:nvSpPr>
          <p:cNvPr id="436" name="Rectangle 435"/>
          <p:cNvSpPr/>
          <p:nvPr/>
        </p:nvSpPr>
        <p:spPr>
          <a:xfrm rot="10800000">
            <a:off x="3415956" y="4237193"/>
            <a:ext cx="1047404" cy="295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BottomDown">
              <a:rot lat="2123776" lon="18900000" rev="17990253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7" name="Group 436"/>
          <p:cNvGrpSpPr/>
          <p:nvPr/>
        </p:nvGrpSpPr>
        <p:grpSpPr>
          <a:xfrm>
            <a:off x="4452818" y="2304231"/>
            <a:ext cx="1749166" cy="1106134"/>
            <a:chOff x="4452818" y="2304231"/>
            <a:chExt cx="1749166" cy="1106134"/>
          </a:xfrm>
        </p:grpSpPr>
        <p:sp>
          <p:nvSpPr>
            <p:cNvPr id="438" name="Rectangle 437"/>
            <p:cNvSpPr/>
            <p:nvPr/>
          </p:nvSpPr>
          <p:spPr>
            <a:xfrm rot="10800000">
              <a:off x="4452818" y="327655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9" name="Rectangle 438"/>
            <p:cNvSpPr/>
            <p:nvPr/>
          </p:nvSpPr>
          <p:spPr>
            <a:xfrm rot="10800000">
              <a:off x="4520231" y="3185213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0" name="Rectangle 439"/>
            <p:cNvSpPr/>
            <p:nvPr/>
          </p:nvSpPr>
          <p:spPr>
            <a:xfrm rot="10800000">
              <a:off x="4581757" y="310054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1" name="Rectangle 440"/>
            <p:cNvSpPr/>
            <p:nvPr/>
          </p:nvSpPr>
          <p:spPr>
            <a:xfrm rot="10800000">
              <a:off x="4649170" y="3009208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2" name="Rectangle 441"/>
            <p:cNvSpPr/>
            <p:nvPr/>
          </p:nvSpPr>
          <p:spPr>
            <a:xfrm rot="10800000">
              <a:off x="4706695" y="2924161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3" name="Rectangle 442"/>
            <p:cNvSpPr/>
            <p:nvPr/>
          </p:nvSpPr>
          <p:spPr>
            <a:xfrm rot="10800000">
              <a:off x="4774108" y="283282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4" name="Rectangle 443"/>
            <p:cNvSpPr/>
            <p:nvPr/>
          </p:nvSpPr>
          <p:spPr>
            <a:xfrm rot="10800000">
              <a:off x="4833290" y="274796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5" name="Rectangle 444"/>
            <p:cNvSpPr/>
            <p:nvPr/>
          </p:nvSpPr>
          <p:spPr>
            <a:xfrm rot="10800000">
              <a:off x="4900703" y="265662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6" name="Rectangle 445"/>
            <p:cNvSpPr/>
            <p:nvPr/>
          </p:nvSpPr>
          <p:spPr>
            <a:xfrm rot="10800000">
              <a:off x="4962229" y="257196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7" name="Rectangle 446"/>
            <p:cNvSpPr/>
            <p:nvPr/>
          </p:nvSpPr>
          <p:spPr>
            <a:xfrm rot="10800000">
              <a:off x="5029642" y="248061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8" name="Rectangle 447"/>
            <p:cNvSpPr/>
            <p:nvPr/>
          </p:nvSpPr>
          <p:spPr>
            <a:xfrm rot="10800000">
              <a:off x="5087167" y="2395572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9" name="Rectangle 448"/>
            <p:cNvSpPr/>
            <p:nvPr/>
          </p:nvSpPr>
          <p:spPr>
            <a:xfrm rot="10800000">
              <a:off x="5154580" y="2304231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3" name="Group 462"/>
          <p:cNvGrpSpPr/>
          <p:nvPr/>
        </p:nvGrpSpPr>
        <p:grpSpPr>
          <a:xfrm>
            <a:off x="3488768" y="3482504"/>
            <a:ext cx="1030080" cy="467138"/>
            <a:chOff x="3488768" y="3482504"/>
            <a:chExt cx="1030080" cy="467138"/>
          </a:xfrm>
        </p:grpSpPr>
        <p:sp>
          <p:nvSpPr>
            <p:cNvPr id="464" name="Rectangle 463"/>
            <p:cNvSpPr/>
            <p:nvPr/>
          </p:nvSpPr>
          <p:spPr>
            <a:xfrm rot="10800000">
              <a:off x="4244528" y="348250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5" name="Rectangle 464"/>
            <p:cNvSpPr/>
            <p:nvPr/>
          </p:nvSpPr>
          <p:spPr>
            <a:xfrm rot="10800000">
              <a:off x="4175859" y="352003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6" name="Rectangle 465"/>
            <p:cNvSpPr/>
            <p:nvPr/>
          </p:nvSpPr>
          <p:spPr>
            <a:xfrm rot="10800000">
              <a:off x="4106806" y="355877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Rectangle 466"/>
            <p:cNvSpPr/>
            <p:nvPr/>
          </p:nvSpPr>
          <p:spPr>
            <a:xfrm rot="10800000">
              <a:off x="4038137" y="359630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8" name="Rectangle 467"/>
            <p:cNvSpPr/>
            <p:nvPr/>
          </p:nvSpPr>
          <p:spPr>
            <a:xfrm rot="10800000">
              <a:off x="3971893" y="363080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9" name="Rectangle 468"/>
            <p:cNvSpPr/>
            <p:nvPr/>
          </p:nvSpPr>
          <p:spPr>
            <a:xfrm rot="10800000">
              <a:off x="3903224" y="366834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0" name="Rectangle 469"/>
            <p:cNvSpPr/>
            <p:nvPr/>
          </p:nvSpPr>
          <p:spPr>
            <a:xfrm rot="10800000">
              <a:off x="3834171" y="370707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1" name="Rectangle 470"/>
            <p:cNvSpPr/>
            <p:nvPr/>
          </p:nvSpPr>
          <p:spPr>
            <a:xfrm rot="10800000">
              <a:off x="3765502" y="374461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2" name="Rectangle 471"/>
            <p:cNvSpPr/>
            <p:nvPr/>
          </p:nvSpPr>
          <p:spPr>
            <a:xfrm rot="10800000">
              <a:off x="3695159" y="3783209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3" name="Rectangle 472"/>
            <p:cNvSpPr/>
            <p:nvPr/>
          </p:nvSpPr>
          <p:spPr>
            <a:xfrm rot="10800000">
              <a:off x="3626490" y="3820744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4" name="Rectangle 473"/>
            <p:cNvSpPr/>
            <p:nvPr/>
          </p:nvSpPr>
          <p:spPr>
            <a:xfrm rot="10800000">
              <a:off x="3557437" y="3859475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5" name="Rectangle 474"/>
            <p:cNvSpPr/>
            <p:nvPr/>
          </p:nvSpPr>
          <p:spPr>
            <a:xfrm rot="10800000">
              <a:off x="3488768" y="3897010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6" name="Group 475"/>
          <p:cNvGrpSpPr/>
          <p:nvPr/>
        </p:nvGrpSpPr>
        <p:grpSpPr>
          <a:xfrm>
            <a:off x="4585620" y="4131606"/>
            <a:ext cx="1030080" cy="467138"/>
            <a:chOff x="4585620" y="4131606"/>
            <a:chExt cx="1030080" cy="467138"/>
          </a:xfrm>
        </p:grpSpPr>
        <p:sp>
          <p:nvSpPr>
            <p:cNvPr id="477" name="Rectangle 476"/>
            <p:cNvSpPr/>
            <p:nvPr/>
          </p:nvSpPr>
          <p:spPr>
            <a:xfrm rot="10800000">
              <a:off x="5341380" y="413160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8" name="Rectangle 477"/>
            <p:cNvSpPr/>
            <p:nvPr/>
          </p:nvSpPr>
          <p:spPr>
            <a:xfrm rot="10800000">
              <a:off x="5272711" y="416914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9" name="Rectangle 478"/>
            <p:cNvSpPr/>
            <p:nvPr/>
          </p:nvSpPr>
          <p:spPr>
            <a:xfrm rot="10800000">
              <a:off x="5203658" y="420787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0" name="Rectangle 479"/>
            <p:cNvSpPr/>
            <p:nvPr/>
          </p:nvSpPr>
          <p:spPr>
            <a:xfrm rot="10800000">
              <a:off x="5134989" y="424540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1" name="Rectangle 480"/>
            <p:cNvSpPr/>
            <p:nvPr/>
          </p:nvSpPr>
          <p:spPr>
            <a:xfrm rot="10800000">
              <a:off x="5068745" y="427991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2" name="Rectangle 481"/>
            <p:cNvSpPr/>
            <p:nvPr/>
          </p:nvSpPr>
          <p:spPr>
            <a:xfrm rot="10800000">
              <a:off x="5000076" y="431744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3" name="Rectangle 482"/>
            <p:cNvSpPr/>
            <p:nvPr/>
          </p:nvSpPr>
          <p:spPr>
            <a:xfrm rot="10800000">
              <a:off x="4931023" y="435617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4" name="Rectangle 483"/>
            <p:cNvSpPr/>
            <p:nvPr/>
          </p:nvSpPr>
          <p:spPr>
            <a:xfrm rot="10800000">
              <a:off x="4862354" y="439371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5" name="Rectangle 484"/>
            <p:cNvSpPr/>
            <p:nvPr/>
          </p:nvSpPr>
          <p:spPr>
            <a:xfrm rot="10800000">
              <a:off x="4792011" y="4432311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6" name="Rectangle 485"/>
            <p:cNvSpPr/>
            <p:nvPr/>
          </p:nvSpPr>
          <p:spPr>
            <a:xfrm rot="10800000">
              <a:off x="4723342" y="4469846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7" name="Rectangle 486"/>
            <p:cNvSpPr/>
            <p:nvPr/>
          </p:nvSpPr>
          <p:spPr>
            <a:xfrm rot="10800000">
              <a:off x="4654289" y="4508577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8" name="Rectangle 487"/>
            <p:cNvSpPr/>
            <p:nvPr/>
          </p:nvSpPr>
          <p:spPr>
            <a:xfrm rot="10800000">
              <a:off x="4585620" y="4546112"/>
              <a:ext cx="274320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9" name="Group 488"/>
          <p:cNvGrpSpPr/>
          <p:nvPr/>
        </p:nvGrpSpPr>
        <p:grpSpPr>
          <a:xfrm>
            <a:off x="3641085" y="3805148"/>
            <a:ext cx="1803164" cy="467138"/>
            <a:chOff x="3641085" y="3805148"/>
            <a:chExt cx="1803164" cy="467138"/>
          </a:xfrm>
        </p:grpSpPr>
        <p:sp>
          <p:nvSpPr>
            <p:cNvPr id="490" name="Rectangle 489"/>
            <p:cNvSpPr/>
            <p:nvPr/>
          </p:nvSpPr>
          <p:spPr>
            <a:xfrm rot="10800000">
              <a:off x="4396845" y="380514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1" name="Rectangle 490"/>
            <p:cNvSpPr/>
            <p:nvPr/>
          </p:nvSpPr>
          <p:spPr>
            <a:xfrm rot="10800000">
              <a:off x="4328176" y="384268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2" name="Rectangle 491"/>
            <p:cNvSpPr/>
            <p:nvPr/>
          </p:nvSpPr>
          <p:spPr>
            <a:xfrm rot="10800000">
              <a:off x="4259123" y="388141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3" name="Rectangle 492"/>
            <p:cNvSpPr/>
            <p:nvPr/>
          </p:nvSpPr>
          <p:spPr>
            <a:xfrm rot="10800000">
              <a:off x="4190454" y="391894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4" name="Rectangle 493"/>
            <p:cNvSpPr/>
            <p:nvPr/>
          </p:nvSpPr>
          <p:spPr>
            <a:xfrm rot="10800000">
              <a:off x="4124210" y="395345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5" name="Rectangle 494"/>
            <p:cNvSpPr/>
            <p:nvPr/>
          </p:nvSpPr>
          <p:spPr>
            <a:xfrm rot="10800000">
              <a:off x="4055541" y="399098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6" name="Rectangle 495"/>
            <p:cNvSpPr/>
            <p:nvPr/>
          </p:nvSpPr>
          <p:spPr>
            <a:xfrm rot="10800000">
              <a:off x="3986488" y="402971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7" name="Rectangle 496"/>
            <p:cNvSpPr/>
            <p:nvPr/>
          </p:nvSpPr>
          <p:spPr>
            <a:xfrm rot="10800000">
              <a:off x="3917819" y="406725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8" name="Rectangle 497"/>
            <p:cNvSpPr/>
            <p:nvPr/>
          </p:nvSpPr>
          <p:spPr>
            <a:xfrm rot="10800000">
              <a:off x="3847476" y="4105853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9" name="Rectangle 498"/>
            <p:cNvSpPr/>
            <p:nvPr/>
          </p:nvSpPr>
          <p:spPr>
            <a:xfrm rot="10800000">
              <a:off x="3778807" y="4143388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0" name="Rectangle 499"/>
            <p:cNvSpPr/>
            <p:nvPr/>
          </p:nvSpPr>
          <p:spPr>
            <a:xfrm rot="10800000">
              <a:off x="3709754" y="4182119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1" name="Rectangle 500"/>
            <p:cNvSpPr/>
            <p:nvPr/>
          </p:nvSpPr>
          <p:spPr>
            <a:xfrm rot="10800000">
              <a:off x="3641085" y="4219654"/>
              <a:ext cx="1047404" cy="526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5" name="Parallélogramme 267">
            <a:extLst>
              <a:ext uri="{FF2B5EF4-FFF2-40B4-BE49-F238E27FC236}">
                <a16:creationId xmlns:a16="http://schemas.microsoft.com/office/drawing/2014/main" id="{55768D28-178C-45CA-950E-E79778A69A83}"/>
              </a:ext>
            </a:extLst>
          </p:cNvPr>
          <p:cNvSpPr/>
          <p:nvPr/>
        </p:nvSpPr>
        <p:spPr>
          <a:xfrm rot="16200000" flipV="1">
            <a:off x="5027640" y="2618915"/>
            <a:ext cx="1429516" cy="1030490"/>
          </a:xfrm>
          <a:prstGeom prst="parallelogram">
            <a:avLst>
              <a:gd name="adj" fmla="val 63086"/>
            </a:avLst>
          </a:prstGeom>
          <a:solidFill>
            <a:srgbClr val="8F8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H" b="1"/>
          </a:p>
        </p:txBody>
      </p:sp>
      <p:grpSp>
        <p:nvGrpSpPr>
          <p:cNvPr id="450" name="Group 449"/>
          <p:cNvGrpSpPr/>
          <p:nvPr/>
        </p:nvGrpSpPr>
        <p:grpSpPr>
          <a:xfrm>
            <a:off x="5247897" y="2761686"/>
            <a:ext cx="1749166" cy="1106134"/>
            <a:chOff x="5247897" y="2761686"/>
            <a:chExt cx="1749166" cy="1106134"/>
          </a:xfrm>
        </p:grpSpPr>
        <p:sp>
          <p:nvSpPr>
            <p:cNvPr id="451" name="Rectangle 450"/>
            <p:cNvSpPr/>
            <p:nvPr/>
          </p:nvSpPr>
          <p:spPr>
            <a:xfrm rot="10800000">
              <a:off x="5247897" y="373400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2" name="Rectangle 451"/>
            <p:cNvSpPr/>
            <p:nvPr/>
          </p:nvSpPr>
          <p:spPr>
            <a:xfrm rot="10800000">
              <a:off x="5315310" y="3642668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3" name="Rectangle 452"/>
            <p:cNvSpPr/>
            <p:nvPr/>
          </p:nvSpPr>
          <p:spPr>
            <a:xfrm rot="10800000">
              <a:off x="5376836" y="355800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Rectangle 453"/>
            <p:cNvSpPr/>
            <p:nvPr/>
          </p:nvSpPr>
          <p:spPr>
            <a:xfrm rot="10800000">
              <a:off x="5444249" y="3466663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5" name="Rectangle 454"/>
            <p:cNvSpPr/>
            <p:nvPr/>
          </p:nvSpPr>
          <p:spPr>
            <a:xfrm rot="10800000">
              <a:off x="5501774" y="3381616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6" name="Rectangle 455"/>
            <p:cNvSpPr/>
            <p:nvPr/>
          </p:nvSpPr>
          <p:spPr>
            <a:xfrm rot="10800000">
              <a:off x="5569187" y="329027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7" name="Rectangle 456"/>
            <p:cNvSpPr/>
            <p:nvPr/>
          </p:nvSpPr>
          <p:spPr>
            <a:xfrm rot="10800000">
              <a:off x="5628369" y="3205420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Rectangle 457"/>
            <p:cNvSpPr/>
            <p:nvPr/>
          </p:nvSpPr>
          <p:spPr>
            <a:xfrm rot="10800000">
              <a:off x="5695782" y="3114079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9" name="Rectangle 458"/>
            <p:cNvSpPr/>
            <p:nvPr/>
          </p:nvSpPr>
          <p:spPr>
            <a:xfrm rot="10800000">
              <a:off x="5757308" y="3029415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0" name="Rectangle 459"/>
            <p:cNvSpPr/>
            <p:nvPr/>
          </p:nvSpPr>
          <p:spPr>
            <a:xfrm rot="10800000">
              <a:off x="5824721" y="2938074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1" name="Rectangle 460"/>
            <p:cNvSpPr/>
            <p:nvPr/>
          </p:nvSpPr>
          <p:spPr>
            <a:xfrm rot="10800000">
              <a:off x="5882246" y="2853027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2" name="Rectangle 461"/>
            <p:cNvSpPr/>
            <p:nvPr/>
          </p:nvSpPr>
          <p:spPr>
            <a:xfrm rot="10800000">
              <a:off x="5949659" y="2761686"/>
              <a:ext cx="1047404" cy="13381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scene3d>
              <a:camera prst="isometricBottomDown">
                <a:rot lat="2123776" lon="18900000" rev="17990253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5" name="Parallélogramme 267">
            <a:extLst>
              <a:ext uri="{FF2B5EF4-FFF2-40B4-BE49-F238E27FC236}">
                <a16:creationId xmlns:a16="http://schemas.microsoft.com/office/drawing/2014/main" id="{55768D28-178C-45CA-950E-E79778A69A83}"/>
              </a:ext>
            </a:extLst>
          </p:cNvPr>
          <p:cNvSpPr/>
          <p:nvPr/>
        </p:nvSpPr>
        <p:spPr>
          <a:xfrm rot="1821008" flipV="1">
            <a:off x="3988315" y="3053272"/>
            <a:ext cx="2196868" cy="660852"/>
          </a:xfrm>
          <a:prstGeom prst="parallelogram">
            <a:avLst>
              <a:gd name="adj" fmla="val 63086"/>
            </a:avLst>
          </a:prstGeom>
          <a:solidFill>
            <a:srgbClr val="7A7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H" b="1"/>
          </a:p>
        </p:txBody>
      </p:sp>
      <p:sp>
        <p:nvSpPr>
          <p:cNvPr id="114" name="Flèche : bas 57">
            <a:extLst>
              <a:ext uri="{FF2B5EF4-FFF2-40B4-BE49-F238E27FC236}">
                <a16:creationId xmlns:a16="http://schemas.microsoft.com/office/drawing/2014/main" id="{8A8999EE-D677-436F-BA43-BBCACC8EE9AA}"/>
              </a:ext>
            </a:extLst>
          </p:cNvPr>
          <p:cNvSpPr/>
          <p:nvPr/>
        </p:nvSpPr>
        <p:spPr>
          <a:xfrm rot="17974354">
            <a:off x="4208173" y="3325793"/>
            <a:ext cx="101287" cy="159717"/>
          </a:xfrm>
          <a:custGeom>
            <a:avLst/>
            <a:gdLst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100517 w 134022"/>
              <a:gd name="connsiteY3" fmla="*/ 0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4022"/>
              <a:gd name="connsiteY0" fmla="*/ 153116 h 220127"/>
              <a:gd name="connsiteX1" fmla="*/ 33506 w 134022"/>
              <a:gd name="connsiteY1" fmla="*/ 153116 h 220127"/>
              <a:gd name="connsiteX2" fmla="*/ 33506 w 134022"/>
              <a:gd name="connsiteY2" fmla="*/ 0 h 220127"/>
              <a:gd name="connsiteX3" fmla="*/ 99123 w 134022"/>
              <a:gd name="connsiteY3" fmla="*/ 40734 h 220127"/>
              <a:gd name="connsiteX4" fmla="*/ 100517 w 134022"/>
              <a:gd name="connsiteY4" fmla="*/ 153116 h 220127"/>
              <a:gd name="connsiteX5" fmla="*/ 134022 w 134022"/>
              <a:gd name="connsiteY5" fmla="*/ 153116 h 220127"/>
              <a:gd name="connsiteX6" fmla="*/ 67011 w 134022"/>
              <a:gd name="connsiteY6" fmla="*/ 220127 h 220127"/>
              <a:gd name="connsiteX7" fmla="*/ 0 w 134022"/>
              <a:gd name="connsiteY7" fmla="*/ 153116 h 220127"/>
              <a:gd name="connsiteX0" fmla="*/ 0 w 137923"/>
              <a:gd name="connsiteY0" fmla="*/ 153116 h 220127"/>
              <a:gd name="connsiteX1" fmla="*/ 33506 w 137923"/>
              <a:gd name="connsiteY1" fmla="*/ 153116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7923"/>
              <a:gd name="connsiteY0" fmla="*/ 153116 h 220127"/>
              <a:gd name="connsiteX1" fmla="*/ 32923 w 137923"/>
              <a:gd name="connsiteY1" fmla="*/ 113489 h 220127"/>
              <a:gd name="connsiteX2" fmla="*/ 33506 w 137923"/>
              <a:gd name="connsiteY2" fmla="*/ 0 h 220127"/>
              <a:gd name="connsiteX3" fmla="*/ 99123 w 137923"/>
              <a:gd name="connsiteY3" fmla="*/ 40734 h 220127"/>
              <a:gd name="connsiteX4" fmla="*/ 100517 w 137923"/>
              <a:gd name="connsiteY4" fmla="*/ 153116 h 220127"/>
              <a:gd name="connsiteX5" fmla="*/ 137923 w 137923"/>
              <a:gd name="connsiteY5" fmla="*/ 184825 h 220127"/>
              <a:gd name="connsiteX6" fmla="*/ 67011 w 137923"/>
              <a:gd name="connsiteY6" fmla="*/ 220127 h 220127"/>
              <a:gd name="connsiteX7" fmla="*/ 0 w 137923"/>
              <a:gd name="connsiteY7" fmla="*/ 153116 h 220127"/>
              <a:gd name="connsiteX0" fmla="*/ 0 w 135822"/>
              <a:gd name="connsiteY0" fmla="*/ 91699 h 220127"/>
              <a:gd name="connsiteX1" fmla="*/ 30822 w 135822"/>
              <a:gd name="connsiteY1" fmla="*/ 113489 h 220127"/>
              <a:gd name="connsiteX2" fmla="*/ 31405 w 135822"/>
              <a:gd name="connsiteY2" fmla="*/ 0 h 220127"/>
              <a:gd name="connsiteX3" fmla="*/ 97022 w 135822"/>
              <a:gd name="connsiteY3" fmla="*/ 40734 h 220127"/>
              <a:gd name="connsiteX4" fmla="*/ 98416 w 135822"/>
              <a:gd name="connsiteY4" fmla="*/ 153116 h 220127"/>
              <a:gd name="connsiteX5" fmla="*/ 135822 w 135822"/>
              <a:gd name="connsiteY5" fmla="*/ 184825 h 220127"/>
              <a:gd name="connsiteX6" fmla="*/ 64910 w 135822"/>
              <a:gd name="connsiteY6" fmla="*/ 220127 h 220127"/>
              <a:gd name="connsiteX7" fmla="*/ 0 w 135822"/>
              <a:gd name="connsiteY7" fmla="*/ 91699 h 220127"/>
              <a:gd name="connsiteX0" fmla="*/ 0 w 135822"/>
              <a:gd name="connsiteY0" fmla="*/ 91699 h 214175"/>
              <a:gd name="connsiteX1" fmla="*/ 30822 w 135822"/>
              <a:gd name="connsiteY1" fmla="*/ 113489 h 214175"/>
              <a:gd name="connsiteX2" fmla="*/ 31405 w 135822"/>
              <a:gd name="connsiteY2" fmla="*/ 0 h 214175"/>
              <a:gd name="connsiteX3" fmla="*/ 97022 w 135822"/>
              <a:gd name="connsiteY3" fmla="*/ 40734 h 214175"/>
              <a:gd name="connsiteX4" fmla="*/ 98416 w 135822"/>
              <a:gd name="connsiteY4" fmla="*/ 153116 h 214175"/>
              <a:gd name="connsiteX5" fmla="*/ 135822 w 135822"/>
              <a:gd name="connsiteY5" fmla="*/ 184825 h 214175"/>
              <a:gd name="connsiteX6" fmla="*/ 60959 w 135822"/>
              <a:gd name="connsiteY6" fmla="*/ 214175 h 214175"/>
              <a:gd name="connsiteX7" fmla="*/ 0 w 135822"/>
              <a:gd name="connsiteY7" fmla="*/ 91699 h 21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22" h="214175">
                <a:moveTo>
                  <a:pt x="0" y="91699"/>
                </a:moveTo>
                <a:lnTo>
                  <a:pt x="30822" y="113489"/>
                </a:lnTo>
                <a:cubicBezTo>
                  <a:pt x="31016" y="75659"/>
                  <a:pt x="31211" y="37830"/>
                  <a:pt x="31405" y="0"/>
                </a:cubicBezTo>
                <a:lnTo>
                  <a:pt x="97022" y="40734"/>
                </a:lnTo>
                <a:cubicBezTo>
                  <a:pt x="97487" y="78195"/>
                  <a:pt x="97951" y="115655"/>
                  <a:pt x="98416" y="153116"/>
                </a:cubicBezTo>
                <a:lnTo>
                  <a:pt x="135822" y="184825"/>
                </a:lnTo>
                <a:lnTo>
                  <a:pt x="60959" y="214175"/>
                </a:lnTo>
                <a:lnTo>
                  <a:pt x="0" y="91699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b="1"/>
          </a:p>
        </p:txBody>
      </p:sp>
      <p:sp>
        <p:nvSpPr>
          <p:cNvPr id="291" name="Flèche : droite 53">
            <a:extLst>
              <a:ext uri="{FF2B5EF4-FFF2-40B4-BE49-F238E27FC236}">
                <a16:creationId xmlns:a16="http://schemas.microsoft.com/office/drawing/2014/main" id="{D1439B9A-6A17-4C8F-BE0B-DCF46802924C}"/>
              </a:ext>
            </a:extLst>
          </p:cNvPr>
          <p:cNvSpPr/>
          <p:nvPr/>
        </p:nvSpPr>
        <p:spPr>
          <a:xfrm rot="9000000">
            <a:off x="5808979" y="2314147"/>
            <a:ext cx="183721" cy="122638"/>
          </a:xfrm>
          <a:custGeom>
            <a:avLst/>
            <a:gdLst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113730 w 178407"/>
              <a:gd name="connsiteY5" fmla="*/ 97016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90089 w 178407"/>
              <a:gd name="connsiteY5" fmla="*/ 99864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217123"/>
              <a:gd name="connsiteY0" fmla="*/ 37483 h 129355"/>
              <a:gd name="connsiteX1" fmla="*/ 152446 w 217123"/>
              <a:gd name="connsiteY1" fmla="*/ 32339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37483 h 129355"/>
              <a:gd name="connsiteX1" fmla="*/ 63428 w 217123"/>
              <a:gd name="connsiteY1" fmla="*/ 57934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45755 h 137627"/>
              <a:gd name="connsiteX1" fmla="*/ 63428 w 217123"/>
              <a:gd name="connsiteY1" fmla="*/ 66206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45755 h 137627"/>
              <a:gd name="connsiteX1" fmla="*/ 93023 w 217123"/>
              <a:gd name="connsiteY1" fmla="*/ 53048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30766 h 122638"/>
              <a:gd name="connsiteX1" fmla="*/ 93023 w 217123"/>
              <a:gd name="connsiteY1" fmla="*/ 38059 h 122638"/>
              <a:gd name="connsiteX2" fmla="*/ 68828 w 217123"/>
              <a:gd name="connsiteY2" fmla="*/ 0 h 122638"/>
              <a:gd name="connsiteX3" fmla="*/ 217123 w 217123"/>
              <a:gd name="connsiteY3" fmla="*/ 57961 h 122638"/>
              <a:gd name="connsiteX4" fmla="*/ 152446 w 217123"/>
              <a:gd name="connsiteY4" fmla="*/ 122638 h 122638"/>
              <a:gd name="connsiteX5" fmla="*/ 128805 w 217123"/>
              <a:gd name="connsiteY5" fmla="*/ 93147 h 122638"/>
              <a:gd name="connsiteX6" fmla="*/ 38716 w 217123"/>
              <a:gd name="connsiteY6" fmla="*/ 90299 h 122638"/>
              <a:gd name="connsiteX7" fmla="*/ 0 w 217123"/>
              <a:gd name="connsiteY7" fmla="*/ 30766 h 122638"/>
              <a:gd name="connsiteX0" fmla="*/ 0 w 183721"/>
              <a:gd name="connsiteY0" fmla="*/ 30766 h 122638"/>
              <a:gd name="connsiteX1" fmla="*/ 93023 w 183721"/>
              <a:gd name="connsiteY1" fmla="*/ 38059 h 122638"/>
              <a:gd name="connsiteX2" fmla="*/ 68828 w 183721"/>
              <a:gd name="connsiteY2" fmla="*/ 0 h 122638"/>
              <a:gd name="connsiteX3" fmla="*/ 183721 w 183721"/>
              <a:gd name="connsiteY3" fmla="*/ 63425 h 122638"/>
              <a:gd name="connsiteX4" fmla="*/ 152446 w 183721"/>
              <a:gd name="connsiteY4" fmla="*/ 122638 h 122638"/>
              <a:gd name="connsiteX5" fmla="*/ 128805 w 183721"/>
              <a:gd name="connsiteY5" fmla="*/ 93147 h 122638"/>
              <a:gd name="connsiteX6" fmla="*/ 38716 w 183721"/>
              <a:gd name="connsiteY6" fmla="*/ 90299 h 122638"/>
              <a:gd name="connsiteX7" fmla="*/ 0 w 183721"/>
              <a:gd name="connsiteY7" fmla="*/ 30766 h 1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21" h="122638">
                <a:moveTo>
                  <a:pt x="0" y="30766"/>
                </a:moveTo>
                <a:lnTo>
                  <a:pt x="93023" y="38059"/>
                </a:lnTo>
                <a:lnTo>
                  <a:pt x="68828" y="0"/>
                </a:lnTo>
                <a:lnTo>
                  <a:pt x="183721" y="63425"/>
                </a:lnTo>
                <a:lnTo>
                  <a:pt x="152446" y="122638"/>
                </a:lnTo>
                <a:lnTo>
                  <a:pt x="128805" y="93147"/>
                </a:lnTo>
                <a:lnTo>
                  <a:pt x="38716" y="90299"/>
                </a:lnTo>
                <a:lnTo>
                  <a:pt x="0" y="30766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2" name="Flèche : droite 53">
            <a:extLst>
              <a:ext uri="{FF2B5EF4-FFF2-40B4-BE49-F238E27FC236}">
                <a16:creationId xmlns:a16="http://schemas.microsoft.com/office/drawing/2014/main" id="{2CD77E7A-26AC-4C64-89DF-99F195330791}"/>
              </a:ext>
            </a:extLst>
          </p:cNvPr>
          <p:cNvSpPr/>
          <p:nvPr/>
        </p:nvSpPr>
        <p:spPr>
          <a:xfrm rot="9000000">
            <a:off x="6494477" y="2709433"/>
            <a:ext cx="183721" cy="122638"/>
          </a:xfrm>
          <a:custGeom>
            <a:avLst/>
            <a:gdLst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113730 w 178407"/>
              <a:gd name="connsiteY5" fmla="*/ 97016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178407"/>
              <a:gd name="connsiteY0" fmla="*/ 32339 h 129355"/>
              <a:gd name="connsiteX1" fmla="*/ 113730 w 178407"/>
              <a:gd name="connsiteY1" fmla="*/ 32339 h 129355"/>
              <a:gd name="connsiteX2" fmla="*/ 113730 w 178407"/>
              <a:gd name="connsiteY2" fmla="*/ 0 h 129355"/>
              <a:gd name="connsiteX3" fmla="*/ 178407 w 178407"/>
              <a:gd name="connsiteY3" fmla="*/ 64678 h 129355"/>
              <a:gd name="connsiteX4" fmla="*/ 113730 w 178407"/>
              <a:gd name="connsiteY4" fmla="*/ 129355 h 129355"/>
              <a:gd name="connsiteX5" fmla="*/ 90089 w 178407"/>
              <a:gd name="connsiteY5" fmla="*/ 99864 h 129355"/>
              <a:gd name="connsiteX6" fmla="*/ 0 w 178407"/>
              <a:gd name="connsiteY6" fmla="*/ 97016 h 129355"/>
              <a:gd name="connsiteX7" fmla="*/ 0 w 178407"/>
              <a:gd name="connsiteY7" fmla="*/ 32339 h 129355"/>
              <a:gd name="connsiteX0" fmla="*/ 0 w 217123"/>
              <a:gd name="connsiteY0" fmla="*/ 37483 h 129355"/>
              <a:gd name="connsiteX1" fmla="*/ 152446 w 217123"/>
              <a:gd name="connsiteY1" fmla="*/ 32339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37483 h 129355"/>
              <a:gd name="connsiteX1" fmla="*/ 63428 w 217123"/>
              <a:gd name="connsiteY1" fmla="*/ 57934 h 129355"/>
              <a:gd name="connsiteX2" fmla="*/ 152446 w 217123"/>
              <a:gd name="connsiteY2" fmla="*/ 0 h 129355"/>
              <a:gd name="connsiteX3" fmla="*/ 217123 w 217123"/>
              <a:gd name="connsiteY3" fmla="*/ 64678 h 129355"/>
              <a:gd name="connsiteX4" fmla="*/ 152446 w 217123"/>
              <a:gd name="connsiteY4" fmla="*/ 129355 h 129355"/>
              <a:gd name="connsiteX5" fmla="*/ 128805 w 217123"/>
              <a:gd name="connsiteY5" fmla="*/ 99864 h 129355"/>
              <a:gd name="connsiteX6" fmla="*/ 38716 w 217123"/>
              <a:gd name="connsiteY6" fmla="*/ 97016 h 129355"/>
              <a:gd name="connsiteX7" fmla="*/ 0 w 217123"/>
              <a:gd name="connsiteY7" fmla="*/ 37483 h 129355"/>
              <a:gd name="connsiteX0" fmla="*/ 0 w 217123"/>
              <a:gd name="connsiteY0" fmla="*/ 45755 h 137627"/>
              <a:gd name="connsiteX1" fmla="*/ 63428 w 217123"/>
              <a:gd name="connsiteY1" fmla="*/ 66206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45755 h 137627"/>
              <a:gd name="connsiteX1" fmla="*/ 93023 w 217123"/>
              <a:gd name="connsiteY1" fmla="*/ 53048 h 137627"/>
              <a:gd name="connsiteX2" fmla="*/ 85731 w 217123"/>
              <a:gd name="connsiteY2" fmla="*/ 0 h 137627"/>
              <a:gd name="connsiteX3" fmla="*/ 217123 w 217123"/>
              <a:gd name="connsiteY3" fmla="*/ 72950 h 137627"/>
              <a:gd name="connsiteX4" fmla="*/ 152446 w 217123"/>
              <a:gd name="connsiteY4" fmla="*/ 137627 h 137627"/>
              <a:gd name="connsiteX5" fmla="*/ 128805 w 217123"/>
              <a:gd name="connsiteY5" fmla="*/ 108136 h 137627"/>
              <a:gd name="connsiteX6" fmla="*/ 38716 w 217123"/>
              <a:gd name="connsiteY6" fmla="*/ 105288 h 137627"/>
              <a:gd name="connsiteX7" fmla="*/ 0 w 217123"/>
              <a:gd name="connsiteY7" fmla="*/ 45755 h 137627"/>
              <a:gd name="connsiteX0" fmla="*/ 0 w 217123"/>
              <a:gd name="connsiteY0" fmla="*/ 30766 h 122638"/>
              <a:gd name="connsiteX1" fmla="*/ 93023 w 217123"/>
              <a:gd name="connsiteY1" fmla="*/ 38059 h 122638"/>
              <a:gd name="connsiteX2" fmla="*/ 68828 w 217123"/>
              <a:gd name="connsiteY2" fmla="*/ 0 h 122638"/>
              <a:gd name="connsiteX3" fmla="*/ 217123 w 217123"/>
              <a:gd name="connsiteY3" fmla="*/ 57961 h 122638"/>
              <a:gd name="connsiteX4" fmla="*/ 152446 w 217123"/>
              <a:gd name="connsiteY4" fmla="*/ 122638 h 122638"/>
              <a:gd name="connsiteX5" fmla="*/ 128805 w 217123"/>
              <a:gd name="connsiteY5" fmla="*/ 93147 h 122638"/>
              <a:gd name="connsiteX6" fmla="*/ 38716 w 217123"/>
              <a:gd name="connsiteY6" fmla="*/ 90299 h 122638"/>
              <a:gd name="connsiteX7" fmla="*/ 0 w 217123"/>
              <a:gd name="connsiteY7" fmla="*/ 30766 h 122638"/>
              <a:gd name="connsiteX0" fmla="*/ 0 w 183721"/>
              <a:gd name="connsiteY0" fmla="*/ 30766 h 122638"/>
              <a:gd name="connsiteX1" fmla="*/ 93023 w 183721"/>
              <a:gd name="connsiteY1" fmla="*/ 38059 h 122638"/>
              <a:gd name="connsiteX2" fmla="*/ 68828 w 183721"/>
              <a:gd name="connsiteY2" fmla="*/ 0 h 122638"/>
              <a:gd name="connsiteX3" fmla="*/ 183721 w 183721"/>
              <a:gd name="connsiteY3" fmla="*/ 63425 h 122638"/>
              <a:gd name="connsiteX4" fmla="*/ 152446 w 183721"/>
              <a:gd name="connsiteY4" fmla="*/ 122638 h 122638"/>
              <a:gd name="connsiteX5" fmla="*/ 128805 w 183721"/>
              <a:gd name="connsiteY5" fmla="*/ 93147 h 122638"/>
              <a:gd name="connsiteX6" fmla="*/ 38716 w 183721"/>
              <a:gd name="connsiteY6" fmla="*/ 90299 h 122638"/>
              <a:gd name="connsiteX7" fmla="*/ 0 w 183721"/>
              <a:gd name="connsiteY7" fmla="*/ 30766 h 1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721" h="122638">
                <a:moveTo>
                  <a:pt x="0" y="30766"/>
                </a:moveTo>
                <a:lnTo>
                  <a:pt x="93023" y="38059"/>
                </a:lnTo>
                <a:lnTo>
                  <a:pt x="68828" y="0"/>
                </a:lnTo>
                <a:lnTo>
                  <a:pt x="183721" y="63425"/>
                </a:lnTo>
                <a:lnTo>
                  <a:pt x="152446" y="122638"/>
                </a:lnTo>
                <a:lnTo>
                  <a:pt x="128805" y="93147"/>
                </a:lnTo>
                <a:lnTo>
                  <a:pt x="38716" y="90299"/>
                </a:lnTo>
                <a:lnTo>
                  <a:pt x="0" y="30766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98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97" idx="3"/>
          </p:cNvCxnSpPr>
          <p:nvPr/>
        </p:nvCxnSpPr>
        <p:spPr>
          <a:xfrm>
            <a:off x="1954561" y="2888341"/>
            <a:ext cx="2468533" cy="693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7F361EE9-5583-434C-A020-75D78FD549E7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94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one 717 m</a:t>
            </a:r>
            <a:r>
              <a:rPr lang="en-US" baseline="30000" dirty="0"/>
              <a:t>2</a:t>
            </a:r>
            <a:r>
              <a:rPr lang="en-US" dirty="0"/>
              <a:t> flat space</a:t>
            </a:r>
          </a:p>
        </p:txBody>
      </p:sp>
      <p:pic>
        <p:nvPicPr>
          <p:cNvPr id="43" name="Image 42" descr="Une image contenant texte&#10;&#10;Description générée automatiquement">
            <a:extLst>
              <a:ext uri="{FF2B5EF4-FFF2-40B4-BE49-F238E27FC236}">
                <a16:creationId xmlns:a16="http://schemas.microsoft.com/office/drawing/2014/main" id="{8F92FF70-4B48-4B78-8186-41DE8106AE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6542" y="2212725"/>
            <a:ext cx="6429375" cy="2892669"/>
          </a:xfrm>
          <a:prstGeom prst="rect">
            <a:avLst/>
          </a:prstGeom>
        </p:spPr>
      </p:pic>
      <p:pic>
        <p:nvPicPr>
          <p:cNvPr id="277" name="Image 276">
            <a:extLst>
              <a:ext uri="{FF2B5EF4-FFF2-40B4-BE49-F238E27FC236}">
                <a16:creationId xmlns:a16="http://schemas.microsoft.com/office/drawing/2014/main" id="{F1DB38BA-7DCA-4D12-93A7-57B6C25230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4552" y="1439335"/>
            <a:ext cx="2910232" cy="175529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358309" y="2905530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493134" y="2733927"/>
            <a:ext cx="3605255" cy="20728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1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8099157" y="4908085"/>
            <a:ext cx="213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bridge to </a:t>
            </a:r>
            <a:r>
              <a:rPr lang="fr-CH" sz="1400" dirty="0" err="1"/>
              <a:t>other</a:t>
            </a:r>
            <a:r>
              <a:rPr lang="fr-CH" sz="1400" dirty="0"/>
              <a:t> </a:t>
            </a:r>
            <a:r>
              <a:rPr lang="fr-CH" sz="1400" dirty="0" err="1"/>
              <a:t>pavilions</a:t>
            </a:r>
            <a:endParaRPr lang="fr-CH" sz="1400" dirty="0"/>
          </a:p>
        </p:txBody>
      </p:sp>
      <p:cxnSp>
        <p:nvCxnSpPr>
          <p:cNvPr id="112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11" idx="0"/>
          </p:cNvCxnSpPr>
          <p:nvPr/>
        </p:nvCxnSpPr>
        <p:spPr>
          <a:xfrm rot="16200000" flipV="1">
            <a:off x="8632505" y="4374474"/>
            <a:ext cx="1060875" cy="634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3" name="Groupe 49">
            <a:extLst>
              <a:ext uri="{FF2B5EF4-FFF2-40B4-BE49-F238E27FC236}">
                <a16:creationId xmlns:a16="http://schemas.microsoft.com/office/drawing/2014/main" id="{449B4CFB-3197-4514-8DB0-C0000736652D}"/>
              </a:ext>
            </a:extLst>
          </p:cNvPr>
          <p:cNvGrpSpPr/>
          <p:nvPr/>
        </p:nvGrpSpPr>
        <p:grpSpPr>
          <a:xfrm>
            <a:off x="4178958" y="2860015"/>
            <a:ext cx="2509375" cy="1469512"/>
            <a:chOff x="3195285" y="2067541"/>
            <a:chExt cx="2509375" cy="1469512"/>
          </a:xfrm>
        </p:grpSpPr>
        <p:sp>
          <p:nvSpPr>
            <p:cNvPr id="114" name="Flèche : bas 57">
              <a:extLst>
                <a:ext uri="{FF2B5EF4-FFF2-40B4-BE49-F238E27FC236}">
                  <a16:creationId xmlns:a16="http://schemas.microsoft.com/office/drawing/2014/main" id="{8A8999EE-D677-436F-BA43-BBCACC8EE9AA}"/>
                </a:ext>
              </a:extLst>
            </p:cNvPr>
            <p:cNvSpPr/>
            <p:nvPr/>
          </p:nvSpPr>
          <p:spPr>
            <a:xfrm rot="17974354">
              <a:off x="3224500" y="2533319"/>
              <a:ext cx="101287" cy="159717"/>
            </a:xfrm>
            <a:custGeom>
              <a:avLst/>
              <a:gdLst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100517 w 134022"/>
                <a:gd name="connsiteY3" fmla="*/ 0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99123 w 134022"/>
                <a:gd name="connsiteY3" fmla="*/ 40734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7923"/>
                <a:gd name="connsiteY0" fmla="*/ 153116 h 220127"/>
                <a:gd name="connsiteX1" fmla="*/ 33506 w 137923"/>
                <a:gd name="connsiteY1" fmla="*/ 153116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7923"/>
                <a:gd name="connsiteY0" fmla="*/ 153116 h 220127"/>
                <a:gd name="connsiteX1" fmla="*/ 32923 w 137923"/>
                <a:gd name="connsiteY1" fmla="*/ 113489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5822"/>
                <a:gd name="connsiteY0" fmla="*/ 91699 h 220127"/>
                <a:gd name="connsiteX1" fmla="*/ 30822 w 135822"/>
                <a:gd name="connsiteY1" fmla="*/ 113489 h 220127"/>
                <a:gd name="connsiteX2" fmla="*/ 31405 w 135822"/>
                <a:gd name="connsiteY2" fmla="*/ 0 h 220127"/>
                <a:gd name="connsiteX3" fmla="*/ 97022 w 135822"/>
                <a:gd name="connsiteY3" fmla="*/ 40734 h 220127"/>
                <a:gd name="connsiteX4" fmla="*/ 98416 w 135822"/>
                <a:gd name="connsiteY4" fmla="*/ 153116 h 220127"/>
                <a:gd name="connsiteX5" fmla="*/ 135822 w 135822"/>
                <a:gd name="connsiteY5" fmla="*/ 184825 h 220127"/>
                <a:gd name="connsiteX6" fmla="*/ 64910 w 135822"/>
                <a:gd name="connsiteY6" fmla="*/ 220127 h 220127"/>
                <a:gd name="connsiteX7" fmla="*/ 0 w 135822"/>
                <a:gd name="connsiteY7" fmla="*/ 91699 h 220127"/>
                <a:gd name="connsiteX0" fmla="*/ 0 w 135822"/>
                <a:gd name="connsiteY0" fmla="*/ 91699 h 214175"/>
                <a:gd name="connsiteX1" fmla="*/ 30822 w 135822"/>
                <a:gd name="connsiteY1" fmla="*/ 113489 h 214175"/>
                <a:gd name="connsiteX2" fmla="*/ 31405 w 135822"/>
                <a:gd name="connsiteY2" fmla="*/ 0 h 214175"/>
                <a:gd name="connsiteX3" fmla="*/ 97022 w 135822"/>
                <a:gd name="connsiteY3" fmla="*/ 40734 h 214175"/>
                <a:gd name="connsiteX4" fmla="*/ 98416 w 135822"/>
                <a:gd name="connsiteY4" fmla="*/ 153116 h 214175"/>
                <a:gd name="connsiteX5" fmla="*/ 135822 w 135822"/>
                <a:gd name="connsiteY5" fmla="*/ 184825 h 214175"/>
                <a:gd name="connsiteX6" fmla="*/ 60959 w 135822"/>
                <a:gd name="connsiteY6" fmla="*/ 214175 h 214175"/>
                <a:gd name="connsiteX7" fmla="*/ 0 w 135822"/>
                <a:gd name="connsiteY7" fmla="*/ 91699 h 2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22" h="214175">
                  <a:moveTo>
                    <a:pt x="0" y="91699"/>
                  </a:moveTo>
                  <a:lnTo>
                    <a:pt x="30822" y="113489"/>
                  </a:lnTo>
                  <a:cubicBezTo>
                    <a:pt x="31016" y="75659"/>
                    <a:pt x="31211" y="37830"/>
                    <a:pt x="31405" y="0"/>
                  </a:cubicBezTo>
                  <a:lnTo>
                    <a:pt x="97022" y="40734"/>
                  </a:lnTo>
                  <a:cubicBezTo>
                    <a:pt x="97487" y="78195"/>
                    <a:pt x="97951" y="115655"/>
                    <a:pt x="98416" y="153116"/>
                  </a:cubicBezTo>
                  <a:lnTo>
                    <a:pt x="135822" y="184825"/>
                  </a:lnTo>
                  <a:lnTo>
                    <a:pt x="60959" y="214175"/>
                  </a:lnTo>
                  <a:lnTo>
                    <a:pt x="0" y="916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/>
            </a:p>
          </p:txBody>
        </p:sp>
        <p:sp>
          <p:nvSpPr>
            <p:cNvPr id="115" name="Flèche : bas 57">
              <a:extLst>
                <a:ext uri="{FF2B5EF4-FFF2-40B4-BE49-F238E27FC236}">
                  <a16:creationId xmlns:a16="http://schemas.microsoft.com/office/drawing/2014/main" id="{170AC9E8-5AB6-4377-AEAC-C68CB8D0678F}"/>
                </a:ext>
              </a:extLst>
            </p:cNvPr>
            <p:cNvSpPr/>
            <p:nvPr/>
          </p:nvSpPr>
          <p:spPr>
            <a:xfrm rot="17974354">
              <a:off x="3413399" y="2420389"/>
              <a:ext cx="101287" cy="159717"/>
            </a:xfrm>
            <a:custGeom>
              <a:avLst/>
              <a:gdLst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100517 w 134022"/>
                <a:gd name="connsiteY3" fmla="*/ 0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99123 w 134022"/>
                <a:gd name="connsiteY3" fmla="*/ 40734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7923"/>
                <a:gd name="connsiteY0" fmla="*/ 153116 h 220127"/>
                <a:gd name="connsiteX1" fmla="*/ 33506 w 137923"/>
                <a:gd name="connsiteY1" fmla="*/ 153116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7923"/>
                <a:gd name="connsiteY0" fmla="*/ 153116 h 220127"/>
                <a:gd name="connsiteX1" fmla="*/ 32923 w 137923"/>
                <a:gd name="connsiteY1" fmla="*/ 113489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5822"/>
                <a:gd name="connsiteY0" fmla="*/ 91699 h 220127"/>
                <a:gd name="connsiteX1" fmla="*/ 30822 w 135822"/>
                <a:gd name="connsiteY1" fmla="*/ 113489 h 220127"/>
                <a:gd name="connsiteX2" fmla="*/ 31405 w 135822"/>
                <a:gd name="connsiteY2" fmla="*/ 0 h 220127"/>
                <a:gd name="connsiteX3" fmla="*/ 97022 w 135822"/>
                <a:gd name="connsiteY3" fmla="*/ 40734 h 220127"/>
                <a:gd name="connsiteX4" fmla="*/ 98416 w 135822"/>
                <a:gd name="connsiteY4" fmla="*/ 153116 h 220127"/>
                <a:gd name="connsiteX5" fmla="*/ 135822 w 135822"/>
                <a:gd name="connsiteY5" fmla="*/ 184825 h 220127"/>
                <a:gd name="connsiteX6" fmla="*/ 64910 w 135822"/>
                <a:gd name="connsiteY6" fmla="*/ 220127 h 220127"/>
                <a:gd name="connsiteX7" fmla="*/ 0 w 135822"/>
                <a:gd name="connsiteY7" fmla="*/ 91699 h 220127"/>
                <a:gd name="connsiteX0" fmla="*/ 0 w 135822"/>
                <a:gd name="connsiteY0" fmla="*/ 91699 h 214175"/>
                <a:gd name="connsiteX1" fmla="*/ 30822 w 135822"/>
                <a:gd name="connsiteY1" fmla="*/ 113489 h 214175"/>
                <a:gd name="connsiteX2" fmla="*/ 31405 w 135822"/>
                <a:gd name="connsiteY2" fmla="*/ 0 h 214175"/>
                <a:gd name="connsiteX3" fmla="*/ 97022 w 135822"/>
                <a:gd name="connsiteY3" fmla="*/ 40734 h 214175"/>
                <a:gd name="connsiteX4" fmla="*/ 98416 w 135822"/>
                <a:gd name="connsiteY4" fmla="*/ 153116 h 214175"/>
                <a:gd name="connsiteX5" fmla="*/ 135822 w 135822"/>
                <a:gd name="connsiteY5" fmla="*/ 184825 h 214175"/>
                <a:gd name="connsiteX6" fmla="*/ 60959 w 135822"/>
                <a:gd name="connsiteY6" fmla="*/ 214175 h 214175"/>
                <a:gd name="connsiteX7" fmla="*/ 0 w 135822"/>
                <a:gd name="connsiteY7" fmla="*/ 91699 h 2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22" h="214175">
                  <a:moveTo>
                    <a:pt x="0" y="91699"/>
                  </a:moveTo>
                  <a:lnTo>
                    <a:pt x="30822" y="113489"/>
                  </a:lnTo>
                  <a:cubicBezTo>
                    <a:pt x="31016" y="75659"/>
                    <a:pt x="31211" y="37830"/>
                    <a:pt x="31405" y="0"/>
                  </a:cubicBezTo>
                  <a:lnTo>
                    <a:pt x="97022" y="40734"/>
                  </a:lnTo>
                  <a:cubicBezTo>
                    <a:pt x="97487" y="78195"/>
                    <a:pt x="97951" y="115655"/>
                    <a:pt x="98416" y="153116"/>
                  </a:cubicBezTo>
                  <a:lnTo>
                    <a:pt x="135822" y="184825"/>
                  </a:lnTo>
                  <a:lnTo>
                    <a:pt x="60959" y="214175"/>
                  </a:lnTo>
                  <a:lnTo>
                    <a:pt x="0" y="916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/>
            </a:p>
          </p:txBody>
        </p:sp>
        <p:sp>
          <p:nvSpPr>
            <p:cNvPr id="116" name="Flèche : bas 57">
              <a:extLst>
                <a:ext uri="{FF2B5EF4-FFF2-40B4-BE49-F238E27FC236}">
                  <a16:creationId xmlns:a16="http://schemas.microsoft.com/office/drawing/2014/main" id="{EF5C7495-EAB1-4B06-9773-31196940BEBE}"/>
                </a:ext>
              </a:extLst>
            </p:cNvPr>
            <p:cNvSpPr/>
            <p:nvPr/>
          </p:nvSpPr>
          <p:spPr>
            <a:xfrm rot="17974354">
              <a:off x="4047556" y="2038326"/>
              <a:ext cx="101287" cy="159717"/>
            </a:xfrm>
            <a:custGeom>
              <a:avLst/>
              <a:gdLst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100517 w 134022"/>
                <a:gd name="connsiteY3" fmla="*/ 0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99123 w 134022"/>
                <a:gd name="connsiteY3" fmla="*/ 40734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7923"/>
                <a:gd name="connsiteY0" fmla="*/ 153116 h 220127"/>
                <a:gd name="connsiteX1" fmla="*/ 33506 w 137923"/>
                <a:gd name="connsiteY1" fmla="*/ 153116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7923"/>
                <a:gd name="connsiteY0" fmla="*/ 153116 h 220127"/>
                <a:gd name="connsiteX1" fmla="*/ 32923 w 137923"/>
                <a:gd name="connsiteY1" fmla="*/ 113489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5822"/>
                <a:gd name="connsiteY0" fmla="*/ 91699 h 220127"/>
                <a:gd name="connsiteX1" fmla="*/ 30822 w 135822"/>
                <a:gd name="connsiteY1" fmla="*/ 113489 h 220127"/>
                <a:gd name="connsiteX2" fmla="*/ 31405 w 135822"/>
                <a:gd name="connsiteY2" fmla="*/ 0 h 220127"/>
                <a:gd name="connsiteX3" fmla="*/ 97022 w 135822"/>
                <a:gd name="connsiteY3" fmla="*/ 40734 h 220127"/>
                <a:gd name="connsiteX4" fmla="*/ 98416 w 135822"/>
                <a:gd name="connsiteY4" fmla="*/ 153116 h 220127"/>
                <a:gd name="connsiteX5" fmla="*/ 135822 w 135822"/>
                <a:gd name="connsiteY5" fmla="*/ 184825 h 220127"/>
                <a:gd name="connsiteX6" fmla="*/ 64910 w 135822"/>
                <a:gd name="connsiteY6" fmla="*/ 220127 h 220127"/>
                <a:gd name="connsiteX7" fmla="*/ 0 w 135822"/>
                <a:gd name="connsiteY7" fmla="*/ 91699 h 220127"/>
                <a:gd name="connsiteX0" fmla="*/ 0 w 135822"/>
                <a:gd name="connsiteY0" fmla="*/ 91699 h 214175"/>
                <a:gd name="connsiteX1" fmla="*/ 30822 w 135822"/>
                <a:gd name="connsiteY1" fmla="*/ 113489 h 214175"/>
                <a:gd name="connsiteX2" fmla="*/ 31405 w 135822"/>
                <a:gd name="connsiteY2" fmla="*/ 0 h 214175"/>
                <a:gd name="connsiteX3" fmla="*/ 97022 w 135822"/>
                <a:gd name="connsiteY3" fmla="*/ 40734 h 214175"/>
                <a:gd name="connsiteX4" fmla="*/ 98416 w 135822"/>
                <a:gd name="connsiteY4" fmla="*/ 153116 h 214175"/>
                <a:gd name="connsiteX5" fmla="*/ 135822 w 135822"/>
                <a:gd name="connsiteY5" fmla="*/ 184825 h 214175"/>
                <a:gd name="connsiteX6" fmla="*/ 60959 w 135822"/>
                <a:gd name="connsiteY6" fmla="*/ 214175 h 214175"/>
                <a:gd name="connsiteX7" fmla="*/ 0 w 135822"/>
                <a:gd name="connsiteY7" fmla="*/ 91699 h 2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22" h="214175">
                  <a:moveTo>
                    <a:pt x="0" y="91699"/>
                  </a:moveTo>
                  <a:lnTo>
                    <a:pt x="30822" y="113489"/>
                  </a:lnTo>
                  <a:cubicBezTo>
                    <a:pt x="31016" y="75659"/>
                    <a:pt x="31211" y="37830"/>
                    <a:pt x="31405" y="0"/>
                  </a:cubicBezTo>
                  <a:lnTo>
                    <a:pt x="97022" y="40734"/>
                  </a:lnTo>
                  <a:cubicBezTo>
                    <a:pt x="97487" y="78195"/>
                    <a:pt x="97951" y="115655"/>
                    <a:pt x="98416" y="153116"/>
                  </a:cubicBezTo>
                  <a:lnTo>
                    <a:pt x="135822" y="184825"/>
                  </a:lnTo>
                  <a:lnTo>
                    <a:pt x="60959" y="214175"/>
                  </a:lnTo>
                  <a:lnTo>
                    <a:pt x="0" y="916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/>
            </a:p>
          </p:txBody>
        </p:sp>
        <p:sp>
          <p:nvSpPr>
            <p:cNvPr id="117" name="Flèche : bas 57">
              <a:extLst>
                <a:ext uri="{FF2B5EF4-FFF2-40B4-BE49-F238E27FC236}">
                  <a16:creationId xmlns:a16="http://schemas.microsoft.com/office/drawing/2014/main" id="{4EB4C513-A6FE-4E23-9B7B-ABC82555A5EB}"/>
                </a:ext>
              </a:extLst>
            </p:cNvPr>
            <p:cNvSpPr/>
            <p:nvPr/>
          </p:nvSpPr>
          <p:spPr>
            <a:xfrm rot="7200000">
              <a:off x="4740668" y="3406551"/>
              <a:ext cx="101287" cy="159717"/>
            </a:xfrm>
            <a:custGeom>
              <a:avLst/>
              <a:gdLst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100517 w 134022"/>
                <a:gd name="connsiteY3" fmla="*/ 0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99123 w 134022"/>
                <a:gd name="connsiteY3" fmla="*/ 40734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7923"/>
                <a:gd name="connsiteY0" fmla="*/ 153116 h 220127"/>
                <a:gd name="connsiteX1" fmla="*/ 33506 w 137923"/>
                <a:gd name="connsiteY1" fmla="*/ 153116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7923"/>
                <a:gd name="connsiteY0" fmla="*/ 153116 h 220127"/>
                <a:gd name="connsiteX1" fmla="*/ 32923 w 137923"/>
                <a:gd name="connsiteY1" fmla="*/ 113489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5822"/>
                <a:gd name="connsiteY0" fmla="*/ 91699 h 220127"/>
                <a:gd name="connsiteX1" fmla="*/ 30822 w 135822"/>
                <a:gd name="connsiteY1" fmla="*/ 113489 h 220127"/>
                <a:gd name="connsiteX2" fmla="*/ 31405 w 135822"/>
                <a:gd name="connsiteY2" fmla="*/ 0 h 220127"/>
                <a:gd name="connsiteX3" fmla="*/ 97022 w 135822"/>
                <a:gd name="connsiteY3" fmla="*/ 40734 h 220127"/>
                <a:gd name="connsiteX4" fmla="*/ 98416 w 135822"/>
                <a:gd name="connsiteY4" fmla="*/ 153116 h 220127"/>
                <a:gd name="connsiteX5" fmla="*/ 135822 w 135822"/>
                <a:gd name="connsiteY5" fmla="*/ 184825 h 220127"/>
                <a:gd name="connsiteX6" fmla="*/ 64910 w 135822"/>
                <a:gd name="connsiteY6" fmla="*/ 220127 h 220127"/>
                <a:gd name="connsiteX7" fmla="*/ 0 w 135822"/>
                <a:gd name="connsiteY7" fmla="*/ 91699 h 220127"/>
                <a:gd name="connsiteX0" fmla="*/ 0 w 135822"/>
                <a:gd name="connsiteY0" fmla="*/ 91699 h 214175"/>
                <a:gd name="connsiteX1" fmla="*/ 30822 w 135822"/>
                <a:gd name="connsiteY1" fmla="*/ 113489 h 214175"/>
                <a:gd name="connsiteX2" fmla="*/ 31405 w 135822"/>
                <a:gd name="connsiteY2" fmla="*/ 0 h 214175"/>
                <a:gd name="connsiteX3" fmla="*/ 97022 w 135822"/>
                <a:gd name="connsiteY3" fmla="*/ 40734 h 214175"/>
                <a:gd name="connsiteX4" fmla="*/ 98416 w 135822"/>
                <a:gd name="connsiteY4" fmla="*/ 153116 h 214175"/>
                <a:gd name="connsiteX5" fmla="*/ 135822 w 135822"/>
                <a:gd name="connsiteY5" fmla="*/ 184825 h 214175"/>
                <a:gd name="connsiteX6" fmla="*/ 60959 w 135822"/>
                <a:gd name="connsiteY6" fmla="*/ 214175 h 214175"/>
                <a:gd name="connsiteX7" fmla="*/ 0 w 135822"/>
                <a:gd name="connsiteY7" fmla="*/ 91699 h 2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22" h="214175">
                  <a:moveTo>
                    <a:pt x="0" y="91699"/>
                  </a:moveTo>
                  <a:lnTo>
                    <a:pt x="30822" y="113489"/>
                  </a:lnTo>
                  <a:cubicBezTo>
                    <a:pt x="31016" y="75659"/>
                    <a:pt x="31211" y="37830"/>
                    <a:pt x="31405" y="0"/>
                  </a:cubicBezTo>
                  <a:lnTo>
                    <a:pt x="97022" y="40734"/>
                  </a:lnTo>
                  <a:cubicBezTo>
                    <a:pt x="97487" y="78195"/>
                    <a:pt x="97951" y="115655"/>
                    <a:pt x="98416" y="153116"/>
                  </a:cubicBezTo>
                  <a:lnTo>
                    <a:pt x="135822" y="184825"/>
                  </a:lnTo>
                  <a:lnTo>
                    <a:pt x="60959" y="214175"/>
                  </a:lnTo>
                  <a:lnTo>
                    <a:pt x="0" y="916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/>
            </a:p>
          </p:txBody>
        </p:sp>
        <p:sp>
          <p:nvSpPr>
            <p:cNvPr id="118" name="Flèche : bas 57">
              <a:extLst>
                <a:ext uri="{FF2B5EF4-FFF2-40B4-BE49-F238E27FC236}">
                  <a16:creationId xmlns:a16="http://schemas.microsoft.com/office/drawing/2014/main" id="{2388CFCC-5191-4E13-8A8D-C68135508EBF}"/>
                </a:ext>
              </a:extLst>
            </p:cNvPr>
            <p:cNvSpPr/>
            <p:nvPr/>
          </p:nvSpPr>
          <p:spPr>
            <a:xfrm rot="7200000">
              <a:off x="4922981" y="3292249"/>
              <a:ext cx="101287" cy="159717"/>
            </a:xfrm>
            <a:custGeom>
              <a:avLst/>
              <a:gdLst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100517 w 134022"/>
                <a:gd name="connsiteY3" fmla="*/ 0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99123 w 134022"/>
                <a:gd name="connsiteY3" fmla="*/ 40734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7923"/>
                <a:gd name="connsiteY0" fmla="*/ 153116 h 220127"/>
                <a:gd name="connsiteX1" fmla="*/ 33506 w 137923"/>
                <a:gd name="connsiteY1" fmla="*/ 153116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7923"/>
                <a:gd name="connsiteY0" fmla="*/ 153116 h 220127"/>
                <a:gd name="connsiteX1" fmla="*/ 32923 w 137923"/>
                <a:gd name="connsiteY1" fmla="*/ 113489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5822"/>
                <a:gd name="connsiteY0" fmla="*/ 91699 h 220127"/>
                <a:gd name="connsiteX1" fmla="*/ 30822 w 135822"/>
                <a:gd name="connsiteY1" fmla="*/ 113489 h 220127"/>
                <a:gd name="connsiteX2" fmla="*/ 31405 w 135822"/>
                <a:gd name="connsiteY2" fmla="*/ 0 h 220127"/>
                <a:gd name="connsiteX3" fmla="*/ 97022 w 135822"/>
                <a:gd name="connsiteY3" fmla="*/ 40734 h 220127"/>
                <a:gd name="connsiteX4" fmla="*/ 98416 w 135822"/>
                <a:gd name="connsiteY4" fmla="*/ 153116 h 220127"/>
                <a:gd name="connsiteX5" fmla="*/ 135822 w 135822"/>
                <a:gd name="connsiteY5" fmla="*/ 184825 h 220127"/>
                <a:gd name="connsiteX6" fmla="*/ 64910 w 135822"/>
                <a:gd name="connsiteY6" fmla="*/ 220127 h 220127"/>
                <a:gd name="connsiteX7" fmla="*/ 0 w 135822"/>
                <a:gd name="connsiteY7" fmla="*/ 91699 h 220127"/>
                <a:gd name="connsiteX0" fmla="*/ 0 w 135822"/>
                <a:gd name="connsiteY0" fmla="*/ 91699 h 214175"/>
                <a:gd name="connsiteX1" fmla="*/ 30822 w 135822"/>
                <a:gd name="connsiteY1" fmla="*/ 113489 h 214175"/>
                <a:gd name="connsiteX2" fmla="*/ 31405 w 135822"/>
                <a:gd name="connsiteY2" fmla="*/ 0 h 214175"/>
                <a:gd name="connsiteX3" fmla="*/ 97022 w 135822"/>
                <a:gd name="connsiteY3" fmla="*/ 40734 h 214175"/>
                <a:gd name="connsiteX4" fmla="*/ 98416 w 135822"/>
                <a:gd name="connsiteY4" fmla="*/ 153116 h 214175"/>
                <a:gd name="connsiteX5" fmla="*/ 135822 w 135822"/>
                <a:gd name="connsiteY5" fmla="*/ 184825 h 214175"/>
                <a:gd name="connsiteX6" fmla="*/ 60959 w 135822"/>
                <a:gd name="connsiteY6" fmla="*/ 214175 h 214175"/>
                <a:gd name="connsiteX7" fmla="*/ 0 w 135822"/>
                <a:gd name="connsiteY7" fmla="*/ 91699 h 2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22" h="214175">
                  <a:moveTo>
                    <a:pt x="0" y="91699"/>
                  </a:moveTo>
                  <a:lnTo>
                    <a:pt x="30822" y="113489"/>
                  </a:lnTo>
                  <a:cubicBezTo>
                    <a:pt x="31016" y="75659"/>
                    <a:pt x="31211" y="37830"/>
                    <a:pt x="31405" y="0"/>
                  </a:cubicBezTo>
                  <a:lnTo>
                    <a:pt x="97022" y="40734"/>
                  </a:lnTo>
                  <a:cubicBezTo>
                    <a:pt x="97487" y="78195"/>
                    <a:pt x="97951" y="115655"/>
                    <a:pt x="98416" y="153116"/>
                  </a:cubicBezTo>
                  <a:lnTo>
                    <a:pt x="135822" y="184825"/>
                  </a:lnTo>
                  <a:lnTo>
                    <a:pt x="60959" y="214175"/>
                  </a:lnTo>
                  <a:lnTo>
                    <a:pt x="0" y="916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/>
            </a:p>
          </p:txBody>
        </p:sp>
        <p:sp>
          <p:nvSpPr>
            <p:cNvPr id="119" name="Flèche : bas 57">
              <a:extLst>
                <a:ext uri="{FF2B5EF4-FFF2-40B4-BE49-F238E27FC236}">
                  <a16:creationId xmlns:a16="http://schemas.microsoft.com/office/drawing/2014/main" id="{B2FD9202-47A8-4B92-8A23-8D1FAF5CFA01}"/>
                </a:ext>
              </a:extLst>
            </p:cNvPr>
            <p:cNvSpPr/>
            <p:nvPr/>
          </p:nvSpPr>
          <p:spPr>
            <a:xfrm rot="7200000">
              <a:off x="5574158" y="2925414"/>
              <a:ext cx="101287" cy="159717"/>
            </a:xfrm>
            <a:custGeom>
              <a:avLst/>
              <a:gdLst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100517 w 134022"/>
                <a:gd name="connsiteY3" fmla="*/ 0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4022"/>
                <a:gd name="connsiteY0" fmla="*/ 153116 h 220127"/>
                <a:gd name="connsiteX1" fmla="*/ 33506 w 134022"/>
                <a:gd name="connsiteY1" fmla="*/ 153116 h 220127"/>
                <a:gd name="connsiteX2" fmla="*/ 33506 w 134022"/>
                <a:gd name="connsiteY2" fmla="*/ 0 h 220127"/>
                <a:gd name="connsiteX3" fmla="*/ 99123 w 134022"/>
                <a:gd name="connsiteY3" fmla="*/ 40734 h 220127"/>
                <a:gd name="connsiteX4" fmla="*/ 100517 w 134022"/>
                <a:gd name="connsiteY4" fmla="*/ 153116 h 220127"/>
                <a:gd name="connsiteX5" fmla="*/ 134022 w 134022"/>
                <a:gd name="connsiteY5" fmla="*/ 153116 h 220127"/>
                <a:gd name="connsiteX6" fmla="*/ 67011 w 134022"/>
                <a:gd name="connsiteY6" fmla="*/ 220127 h 220127"/>
                <a:gd name="connsiteX7" fmla="*/ 0 w 134022"/>
                <a:gd name="connsiteY7" fmla="*/ 153116 h 220127"/>
                <a:gd name="connsiteX0" fmla="*/ 0 w 137923"/>
                <a:gd name="connsiteY0" fmla="*/ 153116 h 220127"/>
                <a:gd name="connsiteX1" fmla="*/ 33506 w 137923"/>
                <a:gd name="connsiteY1" fmla="*/ 153116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7923"/>
                <a:gd name="connsiteY0" fmla="*/ 153116 h 220127"/>
                <a:gd name="connsiteX1" fmla="*/ 32923 w 137923"/>
                <a:gd name="connsiteY1" fmla="*/ 113489 h 220127"/>
                <a:gd name="connsiteX2" fmla="*/ 33506 w 137923"/>
                <a:gd name="connsiteY2" fmla="*/ 0 h 220127"/>
                <a:gd name="connsiteX3" fmla="*/ 99123 w 137923"/>
                <a:gd name="connsiteY3" fmla="*/ 40734 h 220127"/>
                <a:gd name="connsiteX4" fmla="*/ 100517 w 137923"/>
                <a:gd name="connsiteY4" fmla="*/ 153116 h 220127"/>
                <a:gd name="connsiteX5" fmla="*/ 137923 w 137923"/>
                <a:gd name="connsiteY5" fmla="*/ 184825 h 220127"/>
                <a:gd name="connsiteX6" fmla="*/ 67011 w 137923"/>
                <a:gd name="connsiteY6" fmla="*/ 220127 h 220127"/>
                <a:gd name="connsiteX7" fmla="*/ 0 w 137923"/>
                <a:gd name="connsiteY7" fmla="*/ 153116 h 220127"/>
                <a:gd name="connsiteX0" fmla="*/ 0 w 135822"/>
                <a:gd name="connsiteY0" fmla="*/ 91699 h 220127"/>
                <a:gd name="connsiteX1" fmla="*/ 30822 w 135822"/>
                <a:gd name="connsiteY1" fmla="*/ 113489 h 220127"/>
                <a:gd name="connsiteX2" fmla="*/ 31405 w 135822"/>
                <a:gd name="connsiteY2" fmla="*/ 0 h 220127"/>
                <a:gd name="connsiteX3" fmla="*/ 97022 w 135822"/>
                <a:gd name="connsiteY3" fmla="*/ 40734 h 220127"/>
                <a:gd name="connsiteX4" fmla="*/ 98416 w 135822"/>
                <a:gd name="connsiteY4" fmla="*/ 153116 h 220127"/>
                <a:gd name="connsiteX5" fmla="*/ 135822 w 135822"/>
                <a:gd name="connsiteY5" fmla="*/ 184825 h 220127"/>
                <a:gd name="connsiteX6" fmla="*/ 64910 w 135822"/>
                <a:gd name="connsiteY6" fmla="*/ 220127 h 220127"/>
                <a:gd name="connsiteX7" fmla="*/ 0 w 135822"/>
                <a:gd name="connsiteY7" fmla="*/ 91699 h 220127"/>
                <a:gd name="connsiteX0" fmla="*/ 0 w 135822"/>
                <a:gd name="connsiteY0" fmla="*/ 91699 h 214175"/>
                <a:gd name="connsiteX1" fmla="*/ 30822 w 135822"/>
                <a:gd name="connsiteY1" fmla="*/ 113489 h 214175"/>
                <a:gd name="connsiteX2" fmla="*/ 31405 w 135822"/>
                <a:gd name="connsiteY2" fmla="*/ 0 h 214175"/>
                <a:gd name="connsiteX3" fmla="*/ 97022 w 135822"/>
                <a:gd name="connsiteY3" fmla="*/ 40734 h 214175"/>
                <a:gd name="connsiteX4" fmla="*/ 98416 w 135822"/>
                <a:gd name="connsiteY4" fmla="*/ 153116 h 214175"/>
                <a:gd name="connsiteX5" fmla="*/ 135822 w 135822"/>
                <a:gd name="connsiteY5" fmla="*/ 184825 h 214175"/>
                <a:gd name="connsiteX6" fmla="*/ 60959 w 135822"/>
                <a:gd name="connsiteY6" fmla="*/ 214175 h 214175"/>
                <a:gd name="connsiteX7" fmla="*/ 0 w 135822"/>
                <a:gd name="connsiteY7" fmla="*/ 91699 h 2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22" h="214175">
                  <a:moveTo>
                    <a:pt x="0" y="91699"/>
                  </a:moveTo>
                  <a:lnTo>
                    <a:pt x="30822" y="113489"/>
                  </a:lnTo>
                  <a:cubicBezTo>
                    <a:pt x="31016" y="75659"/>
                    <a:pt x="31211" y="37830"/>
                    <a:pt x="31405" y="0"/>
                  </a:cubicBezTo>
                  <a:lnTo>
                    <a:pt x="97022" y="40734"/>
                  </a:lnTo>
                  <a:cubicBezTo>
                    <a:pt x="97487" y="78195"/>
                    <a:pt x="97951" y="115655"/>
                    <a:pt x="98416" y="153116"/>
                  </a:cubicBezTo>
                  <a:lnTo>
                    <a:pt x="135822" y="184825"/>
                  </a:lnTo>
                  <a:lnTo>
                    <a:pt x="60959" y="214175"/>
                  </a:lnTo>
                  <a:lnTo>
                    <a:pt x="0" y="9169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/>
            </a:p>
          </p:txBody>
        </p:sp>
      </p:grpSp>
      <p:sp>
        <p:nvSpPr>
          <p:cNvPr id="104" name="Parallélogramme 267">
            <a:extLst>
              <a:ext uri="{FF2B5EF4-FFF2-40B4-BE49-F238E27FC236}">
                <a16:creationId xmlns:a16="http://schemas.microsoft.com/office/drawing/2014/main" id="{55768D28-178C-45CA-950E-E79778A69A83}"/>
              </a:ext>
            </a:extLst>
          </p:cNvPr>
          <p:cNvSpPr/>
          <p:nvPr/>
        </p:nvSpPr>
        <p:spPr>
          <a:xfrm rot="1821008" flipV="1">
            <a:off x="5076032" y="2637372"/>
            <a:ext cx="2151634" cy="494639"/>
          </a:xfrm>
          <a:prstGeom prst="parallelogram">
            <a:avLst>
              <a:gd name="adj" fmla="val 63086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H" b="1"/>
          </a:p>
        </p:txBody>
      </p:sp>
      <p:sp>
        <p:nvSpPr>
          <p:cNvPr id="105" name="ZoneTexte 43">
            <a:extLst>
              <a:ext uri="{FF2B5EF4-FFF2-40B4-BE49-F238E27FC236}">
                <a16:creationId xmlns:a16="http://schemas.microsoft.com/office/drawing/2014/main" id="{DCBA8464-5C4D-4E63-A698-497489F4CDDA}"/>
              </a:ext>
            </a:extLst>
          </p:cNvPr>
          <p:cNvSpPr txBox="1"/>
          <p:nvPr/>
        </p:nvSpPr>
        <p:spPr>
          <a:xfrm>
            <a:off x="516347" y="2231532"/>
            <a:ext cx="1308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stored</a:t>
            </a:r>
            <a:r>
              <a:rPr lang="fr-CH" sz="1400" dirty="0"/>
              <a:t> </a:t>
            </a:r>
            <a:r>
              <a:rPr lang="fr-CH" sz="1400" dirty="0" err="1"/>
              <a:t>seating</a:t>
            </a:r>
            <a:endParaRPr lang="fr-CH" sz="1400" dirty="0"/>
          </a:p>
        </p:txBody>
      </p:sp>
      <p:cxnSp>
        <p:nvCxnSpPr>
          <p:cNvPr id="106" name="Connecteur : en angle 76">
            <a:extLst>
              <a:ext uri="{FF2B5EF4-FFF2-40B4-BE49-F238E27FC236}">
                <a16:creationId xmlns:a16="http://schemas.microsoft.com/office/drawing/2014/main" id="{3D4F4421-09AD-4DC8-A1F8-FD1DF525C38F}"/>
              </a:ext>
            </a:extLst>
          </p:cNvPr>
          <p:cNvCxnSpPr>
            <a:cxnSpLocks/>
            <a:stCxn id="105" idx="3"/>
          </p:cNvCxnSpPr>
          <p:nvPr/>
        </p:nvCxnSpPr>
        <p:spPr>
          <a:xfrm>
            <a:off x="1824718" y="2385421"/>
            <a:ext cx="3715022" cy="127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7BA9DE5-E2E9-47C6-8708-9F8FFB812EAE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953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1">
            <a:extLst>
              <a:ext uri="{FF2B5EF4-FFF2-40B4-BE49-F238E27FC236}">
                <a16:creationId xmlns:a16="http://schemas.microsoft.com/office/drawing/2014/main" id="{B31598B2-993F-4409-8FB9-FEC7561EBC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54"/>
          <a:stretch/>
        </p:blipFill>
        <p:spPr>
          <a:xfrm>
            <a:off x="0" y="-1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Globe of Science</a:t>
            </a:r>
            <a:br>
              <a:rPr lang="en-US" dirty="0"/>
            </a:br>
            <a:r>
              <a:rPr lang="en-US" dirty="0"/>
              <a:t>and Innovation</a:t>
            </a: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9184722" y="3800475"/>
            <a:ext cx="2599291" cy="2114286"/>
          </a:xfrm>
          <a:prstGeom prst="rect">
            <a:avLst/>
          </a:prstGeom>
          <a:solidFill>
            <a:srgbClr val="0055A0">
              <a:alpha val="80000"/>
            </a:srgbClr>
          </a:solidFill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1400" dirty="0">
                <a:solidFill>
                  <a:schemeClr val="bg1"/>
                </a:solidFill>
              </a:rPr>
              <a:t>The Globe of Science and Innovation </a:t>
            </a:r>
            <a:r>
              <a:rPr lang="fr-CH" sz="1400" dirty="0" err="1">
                <a:solidFill>
                  <a:schemeClr val="bg1"/>
                </a:solidFill>
              </a:rPr>
              <a:t>will</a:t>
            </a:r>
            <a:r>
              <a:rPr lang="fr-CH" sz="1400" dirty="0">
                <a:solidFill>
                  <a:schemeClr val="bg1"/>
                </a:solidFill>
              </a:rPr>
              <a:t> continue to host </a:t>
            </a:r>
            <a:r>
              <a:rPr lang="fr-CH" sz="1400" dirty="0" err="1">
                <a:solidFill>
                  <a:schemeClr val="bg1"/>
                </a:solidFill>
              </a:rPr>
              <a:t>events</a:t>
            </a:r>
            <a:r>
              <a:rPr lang="fr-CH" sz="1400" dirty="0">
                <a:solidFill>
                  <a:schemeClr val="bg1"/>
                </a:solidFill>
              </a:rPr>
              <a:t> at first </a:t>
            </a:r>
            <a:r>
              <a:rPr lang="fr-CH" sz="1400" dirty="0" err="1">
                <a:solidFill>
                  <a:schemeClr val="bg1"/>
                </a:solidFill>
              </a:rPr>
              <a:t>floor</a:t>
            </a:r>
            <a:r>
              <a:rPr lang="fr-CH" sz="1400" dirty="0">
                <a:solidFill>
                  <a:schemeClr val="bg1"/>
                </a:solidFill>
              </a:rPr>
              <a:t> but </a:t>
            </a:r>
            <a:r>
              <a:rPr lang="fr-CH" sz="1400" dirty="0" err="1">
                <a:solidFill>
                  <a:schemeClr val="bg1"/>
                </a:solidFill>
              </a:rPr>
              <a:t>will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also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offer</a:t>
            </a:r>
            <a:r>
              <a:rPr lang="fr-CH" sz="1400" dirty="0">
                <a:solidFill>
                  <a:schemeClr val="bg1"/>
                </a:solidFill>
              </a:rPr>
              <a:t> a </a:t>
            </a:r>
            <a:r>
              <a:rPr lang="fr-CH" sz="1400" dirty="0" err="1">
                <a:solidFill>
                  <a:schemeClr val="bg1"/>
                </a:solidFill>
              </a:rPr>
              <a:t>multifunction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space</a:t>
            </a:r>
            <a:r>
              <a:rPr lang="fr-CH" sz="1400" dirty="0">
                <a:solidFill>
                  <a:schemeClr val="bg1"/>
                </a:solidFill>
              </a:rPr>
              <a:t> at </a:t>
            </a:r>
            <a:r>
              <a:rPr lang="fr-CH" sz="1400" dirty="0" err="1">
                <a:solidFill>
                  <a:schemeClr val="bg1"/>
                </a:solidFill>
              </a:rPr>
              <a:t>ground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floor</a:t>
            </a:r>
            <a:r>
              <a:rPr lang="fr-CH" sz="1400" dirty="0">
                <a:solidFill>
                  <a:schemeClr val="bg1"/>
                </a:solidFill>
              </a:rPr>
              <a:t> (</a:t>
            </a:r>
            <a:r>
              <a:rPr lang="fr-CH" sz="1400" dirty="0" err="1">
                <a:solidFill>
                  <a:schemeClr val="bg1"/>
                </a:solidFill>
              </a:rPr>
              <a:t>currently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used</a:t>
            </a:r>
            <a:r>
              <a:rPr lang="fr-CH" sz="1400" dirty="0">
                <a:solidFill>
                  <a:schemeClr val="bg1"/>
                </a:solidFill>
              </a:rPr>
              <a:t> by </a:t>
            </a:r>
            <a:r>
              <a:rPr lang="fr-CH" sz="1400" dirty="0" err="1">
                <a:solidFill>
                  <a:schemeClr val="bg1"/>
                </a:solidFill>
              </a:rPr>
              <a:t>Universe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Particles</a:t>
            </a:r>
            <a:r>
              <a:rPr lang="fr-CH" sz="1400" dirty="0">
                <a:solidFill>
                  <a:schemeClr val="bg1"/>
                </a:solidFill>
              </a:rPr>
              <a:t> exhibition </a:t>
            </a:r>
            <a:r>
              <a:rPr lang="fr-CH" sz="1400" dirty="0" err="1">
                <a:solidFill>
                  <a:schemeClr val="bg1"/>
                </a:solidFill>
              </a:rPr>
              <a:t>that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will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be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dismantled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after</a:t>
            </a:r>
            <a:r>
              <a:rPr lang="fr-CH" sz="1400" dirty="0">
                <a:solidFill>
                  <a:schemeClr val="bg1"/>
                </a:solidFill>
              </a:rPr>
              <a:t> Science Gateway </a:t>
            </a:r>
            <a:r>
              <a:rPr lang="fr-CH" sz="1400" dirty="0" err="1">
                <a:solidFill>
                  <a:schemeClr val="bg1"/>
                </a:solidFill>
              </a:rPr>
              <a:t>opening</a:t>
            </a:r>
            <a:r>
              <a:rPr lang="fr-CH" sz="1400" dirty="0">
                <a:solidFill>
                  <a:schemeClr val="bg1"/>
                </a:solidFill>
              </a:rPr>
              <a:t>).</a:t>
            </a:r>
            <a:endParaRPr lang="fr-CH" sz="1400" b="1" dirty="0">
              <a:solidFill>
                <a:schemeClr val="bg1"/>
              </a:solidFill>
            </a:endParaRPr>
          </a:p>
        </p:txBody>
      </p:sp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682F725-3C4A-48B6-8E40-17B73D0DAAB9}"/>
              </a:ext>
            </a:extLst>
          </p:cNvPr>
          <p:cNvSpPr/>
          <p:nvPr/>
        </p:nvSpPr>
        <p:spPr>
          <a:xfrm>
            <a:off x="565079" y="2650733"/>
            <a:ext cx="2583950" cy="2039420"/>
          </a:xfrm>
          <a:custGeom>
            <a:avLst/>
            <a:gdLst>
              <a:gd name="connsiteX0" fmla="*/ 267128 w 2583950"/>
              <a:gd name="connsiteY0" fmla="*/ 1818525 h 2039420"/>
              <a:gd name="connsiteX1" fmla="*/ 71919 w 2583950"/>
              <a:gd name="connsiteY1" fmla="*/ 1607905 h 2039420"/>
              <a:gd name="connsiteX2" fmla="*/ 10274 w 2583950"/>
              <a:gd name="connsiteY2" fmla="*/ 1366463 h 2039420"/>
              <a:gd name="connsiteX3" fmla="*/ 0 w 2583950"/>
              <a:gd name="connsiteY3" fmla="*/ 1104471 h 2039420"/>
              <a:gd name="connsiteX4" fmla="*/ 25685 w 2583950"/>
              <a:gd name="connsiteY4" fmla="*/ 904125 h 2039420"/>
              <a:gd name="connsiteX5" fmla="*/ 133564 w 2583950"/>
              <a:gd name="connsiteY5" fmla="*/ 606175 h 2039420"/>
              <a:gd name="connsiteX6" fmla="*/ 328773 w 2583950"/>
              <a:gd name="connsiteY6" fmla="*/ 390418 h 2039420"/>
              <a:gd name="connsiteX7" fmla="*/ 503433 w 2583950"/>
              <a:gd name="connsiteY7" fmla="*/ 236305 h 2039420"/>
              <a:gd name="connsiteX8" fmla="*/ 734602 w 2583950"/>
              <a:gd name="connsiteY8" fmla="*/ 123289 h 2039420"/>
              <a:gd name="connsiteX9" fmla="*/ 1166117 w 2583950"/>
              <a:gd name="connsiteY9" fmla="*/ 0 h 2039420"/>
              <a:gd name="connsiteX10" fmla="*/ 1530849 w 2583950"/>
              <a:gd name="connsiteY10" fmla="*/ 41096 h 2039420"/>
              <a:gd name="connsiteX11" fmla="*/ 1772292 w 2583950"/>
              <a:gd name="connsiteY11" fmla="*/ 82193 h 2039420"/>
              <a:gd name="connsiteX12" fmla="*/ 1957227 w 2583950"/>
              <a:gd name="connsiteY12" fmla="*/ 179797 h 2039420"/>
              <a:gd name="connsiteX13" fmla="*/ 2178121 w 2583950"/>
              <a:gd name="connsiteY13" fmla="*/ 313361 h 2039420"/>
              <a:gd name="connsiteX14" fmla="*/ 2352782 w 2583950"/>
              <a:gd name="connsiteY14" fmla="*/ 462337 h 2039420"/>
              <a:gd name="connsiteX15" fmla="*/ 2476072 w 2583950"/>
              <a:gd name="connsiteY15" fmla="*/ 652409 h 2039420"/>
              <a:gd name="connsiteX16" fmla="*/ 2583950 w 2583950"/>
              <a:gd name="connsiteY16" fmla="*/ 960633 h 2039420"/>
              <a:gd name="connsiteX17" fmla="*/ 2583950 w 2583950"/>
              <a:gd name="connsiteY17" fmla="*/ 1058238 h 2039420"/>
              <a:gd name="connsiteX18" fmla="*/ 2517168 w 2583950"/>
              <a:gd name="connsiteY18" fmla="*/ 1135294 h 2039420"/>
              <a:gd name="connsiteX19" fmla="*/ 2434975 w 2583950"/>
              <a:gd name="connsiteY19" fmla="*/ 1171254 h 2039420"/>
              <a:gd name="connsiteX20" fmla="*/ 2352782 w 2583950"/>
              <a:gd name="connsiteY20" fmla="*/ 1248310 h 2039420"/>
              <a:gd name="connsiteX21" fmla="*/ 2296274 w 2583950"/>
              <a:gd name="connsiteY21" fmla="*/ 1469204 h 2039420"/>
              <a:gd name="connsiteX22" fmla="*/ 2188395 w 2583950"/>
              <a:gd name="connsiteY22" fmla="*/ 1684961 h 2039420"/>
              <a:gd name="connsiteX23" fmla="*/ 2034283 w 2583950"/>
              <a:gd name="connsiteY23" fmla="*/ 1715784 h 2039420"/>
              <a:gd name="connsiteX24" fmla="*/ 1941815 w 2583950"/>
              <a:gd name="connsiteY24" fmla="*/ 1649002 h 2039420"/>
              <a:gd name="connsiteX25" fmla="*/ 1849348 w 2583950"/>
              <a:gd name="connsiteY25" fmla="*/ 1638728 h 2039420"/>
              <a:gd name="connsiteX26" fmla="*/ 1695236 w 2583950"/>
              <a:gd name="connsiteY26" fmla="*/ 1710647 h 2039420"/>
              <a:gd name="connsiteX27" fmla="*/ 1623317 w 2583950"/>
              <a:gd name="connsiteY27" fmla="*/ 1756880 h 2039420"/>
              <a:gd name="connsiteX28" fmla="*/ 1484615 w 2583950"/>
              <a:gd name="connsiteY28" fmla="*/ 1690098 h 2039420"/>
              <a:gd name="connsiteX29" fmla="*/ 1371600 w 2583950"/>
              <a:gd name="connsiteY29" fmla="*/ 1772292 h 2039420"/>
              <a:gd name="connsiteX30" fmla="*/ 1294543 w 2583950"/>
              <a:gd name="connsiteY30" fmla="*/ 1792840 h 2039420"/>
              <a:gd name="connsiteX31" fmla="*/ 1217487 w 2583950"/>
              <a:gd name="connsiteY31" fmla="*/ 1869896 h 2039420"/>
              <a:gd name="connsiteX32" fmla="*/ 1068512 w 2583950"/>
              <a:gd name="connsiteY32" fmla="*/ 1869896 h 2039420"/>
              <a:gd name="connsiteX33" fmla="*/ 1001730 w 2583950"/>
              <a:gd name="connsiteY33" fmla="*/ 1921267 h 2039420"/>
              <a:gd name="connsiteX34" fmla="*/ 914400 w 2583950"/>
              <a:gd name="connsiteY34" fmla="*/ 2008597 h 2039420"/>
              <a:gd name="connsiteX35" fmla="*/ 785973 w 2583950"/>
              <a:gd name="connsiteY35" fmla="*/ 2018871 h 2039420"/>
              <a:gd name="connsiteX36" fmla="*/ 647272 w 2583950"/>
              <a:gd name="connsiteY36" fmla="*/ 2034283 h 2039420"/>
              <a:gd name="connsiteX37" fmla="*/ 513708 w 2583950"/>
              <a:gd name="connsiteY37" fmla="*/ 2039420 h 2039420"/>
              <a:gd name="connsiteX38" fmla="*/ 534256 w 2583950"/>
              <a:gd name="connsiteY38" fmla="*/ 1921267 h 2039420"/>
              <a:gd name="connsiteX39" fmla="*/ 462337 w 2583950"/>
              <a:gd name="connsiteY39" fmla="*/ 1895582 h 2039420"/>
              <a:gd name="connsiteX40" fmla="*/ 452063 w 2583950"/>
              <a:gd name="connsiteY40" fmla="*/ 1803114 h 2039420"/>
              <a:gd name="connsiteX41" fmla="*/ 380143 w 2583950"/>
              <a:gd name="connsiteY41" fmla="*/ 1803114 h 2039420"/>
              <a:gd name="connsiteX42" fmla="*/ 267128 w 2583950"/>
              <a:gd name="connsiteY42" fmla="*/ 1818525 h 2039420"/>
              <a:gd name="connsiteX0" fmla="*/ 267128 w 2583950"/>
              <a:gd name="connsiteY0" fmla="*/ 1818525 h 2039420"/>
              <a:gd name="connsiteX1" fmla="*/ 71919 w 2583950"/>
              <a:gd name="connsiteY1" fmla="*/ 1607905 h 2039420"/>
              <a:gd name="connsiteX2" fmla="*/ 10274 w 2583950"/>
              <a:gd name="connsiteY2" fmla="*/ 1366463 h 2039420"/>
              <a:gd name="connsiteX3" fmla="*/ 0 w 2583950"/>
              <a:gd name="connsiteY3" fmla="*/ 1104471 h 2039420"/>
              <a:gd name="connsiteX4" fmla="*/ 25685 w 2583950"/>
              <a:gd name="connsiteY4" fmla="*/ 904125 h 2039420"/>
              <a:gd name="connsiteX5" fmla="*/ 133564 w 2583950"/>
              <a:gd name="connsiteY5" fmla="*/ 606175 h 2039420"/>
              <a:gd name="connsiteX6" fmla="*/ 328773 w 2583950"/>
              <a:gd name="connsiteY6" fmla="*/ 390418 h 2039420"/>
              <a:gd name="connsiteX7" fmla="*/ 503433 w 2583950"/>
              <a:gd name="connsiteY7" fmla="*/ 236305 h 2039420"/>
              <a:gd name="connsiteX8" fmla="*/ 734602 w 2583950"/>
              <a:gd name="connsiteY8" fmla="*/ 123289 h 2039420"/>
              <a:gd name="connsiteX9" fmla="*/ 986319 w 2583950"/>
              <a:gd name="connsiteY9" fmla="*/ 51370 h 2039420"/>
              <a:gd name="connsiteX10" fmla="*/ 1166117 w 2583950"/>
              <a:gd name="connsiteY10" fmla="*/ 0 h 2039420"/>
              <a:gd name="connsiteX11" fmla="*/ 1530849 w 2583950"/>
              <a:gd name="connsiteY11" fmla="*/ 41096 h 2039420"/>
              <a:gd name="connsiteX12" fmla="*/ 1772292 w 2583950"/>
              <a:gd name="connsiteY12" fmla="*/ 82193 h 2039420"/>
              <a:gd name="connsiteX13" fmla="*/ 1957227 w 2583950"/>
              <a:gd name="connsiteY13" fmla="*/ 179797 h 2039420"/>
              <a:gd name="connsiteX14" fmla="*/ 2178121 w 2583950"/>
              <a:gd name="connsiteY14" fmla="*/ 313361 h 2039420"/>
              <a:gd name="connsiteX15" fmla="*/ 2352782 w 2583950"/>
              <a:gd name="connsiteY15" fmla="*/ 462337 h 2039420"/>
              <a:gd name="connsiteX16" fmla="*/ 2476072 w 2583950"/>
              <a:gd name="connsiteY16" fmla="*/ 652409 h 2039420"/>
              <a:gd name="connsiteX17" fmla="*/ 2583950 w 2583950"/>
              <a:gd name="connsiteY17" fmla="*/ 960633 h 2039420"/>
              <a:gd name="connsiteX18" fmla="*/ 2583950 w 2583950"/>
              <a:gd name="connsiteY18" fmla="*/ 1058238 h 2039420"/>
              <a:gd name="connsiteX19" fmla="*/ 2517168 w 2583950"/>
              <a:gd name="connsiteY19" fmla="*/ 1135294 h 2039420"/>
              <a:gd name="connsiteX20" fmla="*/ 2434975 w 2583950"/>
              <a:gd name="connsiteY20" fmla="*/ 1171254 h 2039420"/>
              <a:gd name="connsiteX21" fmla="*/ 2352782 w 2583950"/>
              <a:gd name="connsiteY21" fmla="*/ 1248310 h 2039420"/>
              <a:gd name="connsiteX22" fmla="*/ 2296274 w 2583950"/>
              <a:gd name="connsiteY22" fmla="*/ 1469204 h 2039420"/>
              <a:gd name="connsiteX23" fmla="*/ 2188395 w 2583950"/>
              <a:gd name="connsiteY23" fmla="*/ 1684961 h 2039420"/>
              <a:gd name="connsiteX24" fmla="*/ 2034283 w 2583950"/>
              <a:gd name="connsiteY24" fmla="*/ 1715784 h 2039420"/>
              <a:gd name="connsiteX25" fmla="*/ 1941815 w 2583950"/>
              <a:gd name="connsiteY25" fmla="*/ 1649002 h 2039420"/>
              <a:gd name="connsiteX26" fmla="*/ 1849348 w 2583950"/>
              <a:gd name="connsiteY26" fmla="*/ 1638728 h 2039420"/>
              <a:gd name="connsiteX27" fmla="*/ 1695236 w 2583950"/>
              <a:gd name="connsiteY27" fmla="*/ 1710647 h 2039420"/>
              <a:gd name="connsiteX28" fmla="*/ 1623317 w 2583950"/>
              <a:gd name="connsiteY28" fmla="*/ 1756880 h 2039420"/>
              <a:gd name="connsiteX29" fmla="*/ 1484615 w 2583950"/>
              <a:gd name="connsiteY29" fmla="*/ 1690098 h 2039420"/>
              <a:gd name="connsiteX30" fmla="*/ 1371600 w 2583950"/>
              <a:gd name="connsiteY30" fmla="*/ 1772292 h 2039420"/>
              <a:gd name="connsiteX31" fmla="*/ 1294543 w 2583950"/>
              <a:gd name="connsiteY31" fmla="*/ 1792840 h 2039420"/>
              <a:gd name="connsiteX32" fmla="*/ 1217487 w 2583950"/>
              <a:gd name="connsiteY32" fmla="*/ 1869896 h 2039420"/>
              <a:gd name="connsiteX33" fmla="*/ 1068512 w 2583950"/>
              <a:gd name="connsiteY33" fmla="*/ 1869896 h 2039420"/>
              <a:gd name="connsiteX34" fmla="*/ 1001730 w 2583950"/>
              <a:gd name="connsiteY34" fmla="*/ 1921267 h 2039420"/>
              <a:gd name="connsiteX35" fmla="*/ 914400 w 2583950"/>
              <a:gd name="connsiteY35" fmla="*/ 2008597 h 2039420"/>
              <a:gd name="connsiteX36" fmla="*/ 785973 w 2583950"/>
              <a:gd name="connsiteY36" fmla="*/ 2018871 h 2039420"/>
              <a:gd name="connsiteX37" fmla="*/ 647272 w 2583950"/>
              <a:gd name="connsiteY37" fmla="*/ 2034283 h 2039420"/>
              <a:gd name="connsiteX38" fmla="*/ 513708 w 2583950"/>
              <a:gd name="connsiteY38" fmla="*/ 2039420 h 2039420"/>
              <a:gd name="connsiteX39" fmla="*/ 534256 w 2583950"/>
              <a:gd name="connsiteY39" fmla="*/ 1921267 h 2039420"/>
              <a:gd name="connsiteX40" fmla="*/ 462337 w 2583950"/>
              <a:gd name="connsiteY40" fmla="*/ 1895582 h 2039420"/>
              <a:gd name="connsiteX41" fmla="*/ 452063 w 2583950"/>
              <a:gd name="connsiteY41" fmla="*/ 1803114 h 2039420"/>
              <a:gd name="connsiteX42" fmla="*/ 380143 w 2583950"/>
              <a:gd name="connsiteY42" fmla="*/ 1803114 h 2039420"/>
              <a:gd name="connsiteX43" fmla="*/ 267128 w 2583950"/>
              <a:gd name="connsiteY43" fmla="*/ 1818525 h 2039420"/>
              <a:gd name="connsiteX0" fmla="*/ 267128 w 2583950"/>
              <a:gd name="connsiteY0" fmla="*/ 1818525 h 2039420"/>
              <a:gd name="connsiteX1" fmla="*/ 71919 w 2583950"/>
              <a:gd name="connsiteY1" fmla="*/ 1607905 h 2039420"/>
              <a:gd name="connsiteX2" fmla="*/ 10274 w 2583950"/>
              <a:gd name="connsiteY2" fmla="*/ 1366463 h 2039420"/>
              <a:gd name="connsiteX3" fmla="*/ 0 w 2583950"/>
              <a:gd name="connsiteY3" fmla="*/ 1104471 h 2039420"/>
              <a:gd name="connsiteX4" fmla="*/ 25685 w 2583950"/>
              <a:gd name="connsiteY4" fmla="*/ 904125 h 2039420"/>
              <a:gd name="connsiteX5" fmla="*/ 133564 w 2583950"/>
              <a:gd name="connsiteY5" fmla="*/ 606175 h 2039420"/>
              <a:gd name="connsiteX6" fmla="*/ 328773 w 2583950"/>
              <a:gd name="connsiteY6" fmla="*/ 390418 h 2039420"/>
              <a:gd name="connsiteX7" fmla="*/ 503433 w 2583950"/>
              <a:gd name="connsiteY7" fmla="*/ 236305 h 2039420"/>
              <a:gd name="connsiteX8" fmla="*/ 734602 w 2583950"/>
              <a:gd name="connsiteY8" fmla="*/ 123289 h 2039420"/>
              <a:gd name="connsiteX9" fmla="*/ 924674 w 2583950"/>
              <a:gd name="connsiteY9" fmla="*/ 51370 h 2039420"/>
              <a:gd name="connsiteX10" fmla="*/ 1166117 w 2583950"/>
              <a:gd name="connsiteY10" fmla="*/ 0 h 2039420"/>
              <a:gd name="connsiteX11" fmla="*/ 1530849 w 2583950"/>
              <a:gd name="connsiteY11" fmla="*/ 41096 h 2039420"/>
              <a:gd name="connsiteX12" fmla="*/ 1772292 w 2583950"/>
              <a:gd name="connsiteY12" fmla="*/ 82193 h 2039420"/>
              <a:gd name="connsiteX13" fmla="*/ 1957227 w 2583950"/>
              <a:gd name="connsiteY13" fmla="*/ 179797 h 2039420"/>
              <a:gd name="connsiteX14" fmla="*/ 2178121 w 2583950"/>
              <a:gd name="connsiteY14" fmla="*/ 313361 h 2039420"/>
              <a:gd name="connsiteX15" fmla="*/ 2352782 w 2583950"/>
              <a:gd name="connsiteY15" fmla="*/ 462337 h 2039420"/>
              <a:gd name="connsiteX16" fmla="*/ 2476072 w 2583950"/>
              <a:gd name="connsiteY16" fmla="*/ 652409 h 2039420"/>
              <a:gd name="connsiteX17" fmla="*/ 2583950 w 2583950"/>
              <a:gd name="connsiteY17" fmla="*/ 960633 h 2039420"/>
              <a:gd name="connsiteX18" fmla="*/ 2583950 w 2583950"/>
              <a:gd name="connsiteY18" fmla="*/ 1058238 h 2039420"/>
              <a:gd name="connsiteX19" fmla="*/ 2517168 w 2583950"/>
              <a:gd name="connsiteY19" fmla="*/ 1135294 h 2039420"/>
              <a:gd name="connsiteX20" fmla="*/ 2434975 w 2583950"/>
              <a:gd name="connsiteY20" fmla="*/ 1171254 h 2039420"/>
              <a:gd name="connsiteX21" fmla="*/ 2352782 w 2583950"/>
              <a:gd name="connsiteY21" fmla="*/ 1248310 h 2039420"/>
              <a:gd name="connsiteX22" fmla="*/ 2296274 w 2583950"/>
              <a:gd name="connsiteY22" fmla="*/ 1469204 h 2039420"/>
              <a:gd name="connsiteX23" fmla="*/ 2188395 w 2583950"/>
              <a:gd name="connsiteY23" fmla="*/ 1684961 h 2039420"/>
              <a:gd name="connsiteX24" fmla="*/ 2034283 w 2583950"/>
              <a:gd name="connsiteY24" fmla="*/ 1715784 h 2039420"/>
              <a:gd name="connsiteX25" fmla="*/ 1941815 w 2583950"/>
              <a:gd name="connsiteY25" fmla="*/ 1649002 h 2039420"/>
              <a:gd name="connsiteX26" fmla="*/ 1849348 w 2583950"/>
              <a:gd name="connsiteY26" fmla="*/ 1638728 h 2039420"/>
              <a:gd name="connsiteX27" fmla="*/ 1695236 w 2583950"/>
              <a:gd name="connsiteY27" fmla="*/ 1710647 h 2039420"/>
              <a:gd name="connsiteX28" fmla="*/ 1623317 w 2583950"/>
              <a:gd name="connsiteY28" fmla="*/ 1756880 h 2039420"/>
              <a:gd name="connsiteX29" fmla="*/ 1484615 w 2583950"/>
              <a:gd name="connsiteY29" fmla="*/ 1690098 h 2039420"/>
              <a:gd name="connsiteX30" fmla="*/ 1371600 w 2583950"/>
              <a:gd name="connsiteY30" fmla="*/ 1772292 h 2039420"/>
              <a:gd name="connsiteX31" fmla="*/ 1294543 w 2583950"/>
              <a:gd name="connsiteY31" fmla="*/ 1792840 h 2039420"/>
              <a:gd name="connsiteX32" fmla="*/ 1217487 w 2583950"/>
              <a:gd name="connsiteY32" fmla="*/ 1869896 h 2039420"/>
              <a:gd name="connsiteX33" fmla="*/ 1068512 w 2583950"/>
              <a:gd name="connsiteY33" fmla="*/ 1869896 h 2039420"/>
              <a:gd name="connsiteX34" fmla="*/ 1001730 w 2583950"/>
              <a:gd name="connsiteY34" fmla="*/ 1921267 h 2039420"/>
              <a:gd name="connsiteX35" fmla="*/ 914400 w 2583950"/>
              <a:gd name="connsiteY35" fmla="*/ 2008597 h 2039420"/>
              <a:gd name="connsiteX36" fmla="*/ 785973 w 2583950"/>
              <a:gd name="connsiteY36" fmla="*/ 2018871 h 2039420"/>
              <a:gd name="connsiteX37" fmla="*/ 647272 w 2583950"/>
              <a:gd name="connsiteY37" fmla="*/ 2034283 h 2039420"/>
              <a:gd name="connsiteX38" fmla="*/ 513708 w 2583950"/>
              <a:gd name="connsiteY38" fmla="*/ 2039420 h 2039420"/>
              <a:gd name="connsiteX39" fmla="*/ 534256 w 2583950"/>
              <a:gd name="connsiteY39" fmla="*/ 1921267 h 2039420"/>
              <a:gd name="connsiteX40" fmla="*/ 462337 w 2583950"/>
              <a:gd name="connsiteY40" fmla="*/ 1895582 h 2039420"/>
              <a:gd name="connsiteX41" fmla="*/ 452063 w 2583950"/>
              <a:gd name="connsiteY41" fmla="*/ 1803114 h 2039420"/>
              <a:gd name="connsiteX42" fmla="*/ 380143 w 2583950"/>
              <a:gd name="connsiteY42" fmla="*/ 1803114 h 2039420"/>
              <a:gd name="connsiteX43" fmla="*/ 267128 w 2583950"/>
              <a:gd name="connsiteY43" fmla="*/ 1818525 h 2039420"/>
              <a:gd name="connsiteX0" fmla="*/ 267128 w 2583950"/>
              <a:gd name="connsiteY0" fmla="*/ 1818525 h 2039420"/>
              <a:gd name="connsiteX1" fmla="*/ 71919 w 2583950"/>
              <a:gd name="connsiteY1" fmla="*/ 1607905 h 2039420"/>
              <a:gd name="connsiteX2" fmla="*/ 10274 w 2583950"/>
              <a:gd name="connsiteY2" fmla="*/ 1366463 h 2039420"/>
              <a:gd name="connsiteX3" fmla="*/ 0 w 2583950"/>
              <a:gd name="connsiteY3" fmla="*/ 1104471 h 2039420"/>
              <a:gd name="connsiteX4" fmla="*/ 25685 w 2583950"/>
              <a:gd name="connsiteY4" fmla="*/ 904125 h 2039420"/>
              <a:gd name="connsiteX5" fmla="*/ 133564 w 2583950"/>
              <a:gd name="connsiteY5" fmla="*/ 606175 h 2039420"/>
              <a:gd name="connsiteX6" fmla="*/ 328773 w 2583950"/>
              <a:gd name="connsiteY6" fmla="*/ 390418 h 2039420"/>
              <a:gd name="connsiteX7" fmla="*/ 503433 w 2583950"/>
              <a:gd name="connsiteY7" fmla="*/ 236305 h 2039420"/>
              <a:gd name="connsiteX8" fmla="*/ 734602 w 2583950"/>
              <a:gd name="connsiteY8" fmla="*/ 123289 h 2039420"/>
              <a:gd name="connsiteX9" fmla="*/ 924674 w 2583950"/>
              <a:gd name="connsiteY9" fmla="*/ 51370 h 2039420"/>
              <a:gd name="connsiteX10" fmla="*/ 1166117 w 2583950"/>
              <a:gd name="connsiteY10" fmla="*/ 0 h 2039420"/>
              <a:gd name="connsiteX11" fmla="*/ 1340777 w 2583950"/>
              <a:gd name="connsiteY11" fmla="*/ 15411 h 2039420"/>
              <a:gd name="connsiteX12" fmla="*/ 1530849 w 2583950"/>
              <a:gd name="connsiteY12" fmla="*/ 41096 h 2039420"/>
              <a:gd name="connsiteX13" fmla="*/ 1772292 w 2583950"/>
              <a:gd name="connsiteY13" fmla="*/ 82193 h 2039420"/>
              <a:gd name="connsiteX14" fmla="*/ 1957227 w 2583950"/>
              <a:gd name="connsiteY14" fmla="*/ 179797 h 2039420"/>
              <a:gd name="connsiteX15" fmla="*/ 2178121 w 2583950"/>
              <a:gd name="connsiteY15" fmla="*/ 313361 h 2039420"/>
              <a:gd name="connsiteX16" fmla="*/ 2352782 w 2583950"/>
              <a:gd name="connsiteY16" fmla="*/ 462337 h 2039420"/>
              <a:gd name="connsiteX17" fmla="*/ 2476072 w 2583950"/>
              <a:gd name="connsiteY17" fmla="*/ 652409 h 2039420"/>
              <a:gd name="connsiteX18" fmla="*/ 2583950 w 2583950"/>
              <a:gd name="connsiteY18" fmla="*/ 960633 h 2039420"/>
              <a:gd name="connsiteX19" fmla="*/ 2583950 w 2583950"/>
              <a:gd name="connsiteY19" fmla="*/ 1058238 h 2039420"/>
              <a:gd name="connsiteX20" fmla="*/ 2517168 w 2583950"/>
              <a:gd name="connsiteY20" fmla="*/ 1135294 h 2039420"/>
              <a:gd name="connsiteX21" fmla="*/ 2434975 w 2583950"/>
              <a:gd name="connsiteY21" fmla="*/ 1171254 h 2039420"/>
              <a:gd name="connsiteX22" fmla="*/ 2352782 w 2583950"/>
              <a:gd name="connsiteY22" fmla="*/ 1248310 h 2039420"/>
              <a:gd name="connsiteX23" fmla="*/ 2296274 w 2583950"/>
              <a:gd name="connsiteY23" fmla="*/ 1469204 h 2039420"/>
              <a:gd name="connsiteX24" fmla="*/ 2188395 w 2583950"/>
              <a:gd name="connsiteY24" fmla="*/ 1684961 h 2039420"/>
              <a:gd name="connsiteX25" fmla="*/ 2034283 w 2583950"/>
              <a:gd name="connsiteY25" fmla="*/ 1715784 h 2039420"/>
              <a:gd name="connsiteX26" fmla="*/ 1941815 w 2583950"/>
              <a:gd name="connsiteY26" fmla="*/ 1649002 h 2039420"/>
              <a:gd name="connsiteX27" fmla="*/ 1849348 w 2583950"/>
              <a:gd name="connsiteY27" fmla="*/ 1638728 h 2039420"/>
              <a:gd name="connsiteX28" fmla="*/ 1695236 w 2583950"/>
              <a:gd name="connsiteY28" fmla="*/ 1710647 h 2039420"/>
              <a:gd name="connsiteX29" fmla="*/ 1623317 w 2583950"/>
              <a:gd name="connsiteY29" fmla="*/ 1756880 h 2039420"/>
              <a:gd name="connsiteX30" fmla="*/ 1484615 w 2583950"/>
              <a:gd name="connsiteY30" fmla="*/ 1690098 h 2039420"/>
              <a:gd name="connsiteX31" fmla="*/ 1371600 w 2583950"/>
              <a:gd name="connsiteY31" fmla="*/ 1772292 h 2039420"/>
              <a:gd name="connsiteX32" fmla="*/ 1294543 w 2583950"/>
              <a:gd name="connsiteY32" fmla="*/ 1792840 h 2039420"/>
              <a:gd name="connsiteX33" fmla="*/ 1217487 w 2583950"/>
              <a:gd name="connsiteY33" fmla="*/ 1869896 h 2039420"/>
              <a:gd name="connsiteX34" fmla="*/ 1068512 w 2583950"/>
              <a:gd name="connsiteY34" fmla="*/ 1869896 h 2039420"/>
              <a:gd name="connsiteX35" fmla="*/ 1001730 w 2583950"/>
              <a:gd name="connsiteY35" fmla="*/ 1921267 h 2039420"/>
              <a:gd name="connsiteX36" fmla="*/ 914400 w 2583950"/>
              <a:gd name="connsiteY36" fmla="*/ 2008597 h 2039420"/>
              <a:gd name="connsiteX37" fmla="*/ 785973 w 2583950"/>
              <a:gd name="connsiteY37" fmla="*/ 2018871 h 2039420"/>
              <a:gd name="connsiteX38" fmla="*/ 647272 w 2583950"/>
              <a:gd name="connsiteY38" fmla="*/ 2034283 h 2039420"/>
              <a:gd name="connsiteX39" fmla="*/ 513708 w 2583950"/>
              <a:gd name="connsiteY39" fmla="*/ 2039420 h 2039420"/>
              <a:gd name="connsiteX40" fmla="*/ 534256 w 2583950"/>
              <a:gd name="connsiteY40" fmla="*/ 1921267 h 2039420"/>
              <a:gd name="connsiteX41" fmla="*/ 462337 w 2583950"/>
              <a:gd name="connsiteY41" fmla="*/ 1895582 h 2039420"/>
              <a:gd name="connsiteX42" fmla="*/ 452063 w 2583950"/>
              <a:gd name="connsiteY42" fmla="*/ 1803114 h 2039420"/>
              <a:gd name="connsiteX43" fmla="*/ 380143 w 2583950"/>
              <a:gd name="connsiteY43" fmla="*/ 1803114 h 2039420"/>
              <a:gd name="connsiteX44" fmla="*/ 267128 w 2583950"/>
              <a:gd name="connsiteY44" fmla="*/ 1818525 h 2039420"/>
              <a:gd name="connsiteX0" fmla="*/ 267128 w 2583950"/>
              <a:gd name="connsiteY0" fmla="*/ 1818525 h 2039420"/>
              <a:gd name="connsiteX1" fmla="*/ 71919 w 2583950"/>
              <a:gd name="connsiteY1" fmla="*/ 1607905 h 2039420"/>
              <a:gd name="connsiteX2" fmla="*/ 10274 w 2583950"/>
              <a:gd name="connsiteY2" fmla="*/ 1366463 h 2039420"/>
              <a:gd name="connsiteX3" fmla="*/ 0 w 2583950"/>
              <a:gd name="connsiteY3" fmla="*/ 1104471 h 2039420"/>
              <a:gd name="connsiteX4" fmla="*/ 25685 w 2583950"/>
              <a:gd name="connsiteY4" fmla="*/ 904125 h 2039420"/>
              <a:gd name="connsiteX5" fmla="*/ 133564 w 2583950"/>
              <a:gd name="connsiteY5" fmla="*/ 606175 h 2039420"/>
              <a:gd name="connsiteX6" fmla="*/ 328773 w 2583950"/>
              <a:gd name="connsiteY6" fmla="*/ 390418 h 2039420"/>
              <a:gd name="connsiteX7" fmla="*/ 503433 w 2583950"/>
              <a:gd name="connsiteY7" fmla="*/ 236305 h 2039420"/>
              <a:gd name="connsiteX8" fmla="*/ 734602 w 2583950"/>
              <a:gd name="connsiteY8" fmla="*/ 123289 h 2039420"/>
              <a:gd name="connsiteX9" fmla="*/ 924674 w 2583950"/>
              <a:gd name="connsiteY9" fmla="*/ 51370 h 2039420"/>
              <a:gd name="connsiteX10" fmla="*/ 1166117 w 2583950"/>
              <a:gd name="connsiteY10" fmla="*/ 0 h 2039420"/>
              <a:gd name="connsiteX11" fmla="*/ 1340777 w 2583950"/>
              <a:gd name="connsiteY11" fmla="*/ 15411 h 2039420"/>
              <a:gd name="connsiteX12" fmla="*/ 1530849 w 2583950"/>
              <a:gd name="connsiteY12" fmla="*/ 41096 h 2039420"/>
              <a:gd name="connsiteX13" fmla="*/ 1772292 w 2583950"/>
              <a:gd name="connsiteY13" fmla="*/ 82193 h 2039420"/>
              <a:gd name="connsiteX14" fmla="*/ 1957227 w 2583950"/>
              <a:gd name="connsiteY14" fmla="*/ 179797 h 2039420"/>
              <a:gd name="connsiteX15" fmla="*/ 2178121 w 2583950"/>
              <a:gd name="connsiteY15" fmla="*/ 313361 h 2039420"/>
              <a:gd name="connsiteX16" fmla="*/ 2352782 w 2583950"/>
              <a:gd name="connsiteY16" fmla="*/ 462337 h 2039420"/>
              <a:gd name="connsiteX17" fmla="*/ 2476072 w 2583950"/>
              <a:gd name="connsiteY17" fmla="*/ 652409 h 2039420"/>
              <a:gd name="connsiteX18" fmla="*/ 2583950 w 2583950"/>
              <a:gd name="connsiteY18" fmla="*/ 960633 h 2039420"/>
              <a:gd name="connsiteX19" fmla="*/ 2583950 w 2583950"/>
              <a:gd name="connsiteY19" fmla="*/ 1058238 h 2039420"/>
              <a:gd name="connsiteX20" fmla="*/ 2517168 w 2583950"/>
              <a:gd name="connsiteY20" fmla="*/ 1135294 h 2039420"/>
              <a:gd name="connsiteX21" fmla="*/ 2434975 w 2583950"/>
              <a:gd name="connsiteY21" fmla="*/ 1171254 h 2039420"/>
              <a:gd name="connsiteX22" fmla="*/ 2352782 w 2583950"/>
              <a:gd name="connsiteY22" fmla="*/ 1248310 h 2039420"/>
              <a:gd name="connsiteX23" fmla="*/ 2296274 w 2583950"/>
              <a:gd name="connsiteY23" fmla="*/ 1469204 h 2039420"/>
              <a:gd name="connsiteX24" fmla="*/ 2188395 w 2583950"/>
              <a:gd name="connsiteY24" fmla="*/ 1684961 h 2039420"/>
              <a:gd name="connsiteX25" fmla="*/ 2034283 w 2583950"/>
              <a:gd name="connsiteY25" fmla="*/ 1715784 h 2039420"/>
              <a:gd name="connsiteX26" fmla="*/ 1941815 w 2583950"/>
              <a:gd name="connsiteY26" fmla="*/ 1649002 h 2039420"/>
              <a:gd name="connsiteX27" fmla="*/ 1849348 w 2583950"/>
              <a:gd name="connsiteY27" fmla="*/ 1638728 h 2039420"/>
              <a:gd name="connsiteX28" fmla="*/ 1695236 w 2583950"/>
              <a:gd name="connsiteY28" fmla="*/ 1710647 h 2039420"/>
              <a:gd name="connsiteX29" fmla="*/ 1623317 w 2583950"/>
              <a:gd name="connsiteY29" fmla="*/ 1756880 h 2039420"/>
              <a:gd name="connsiteX30" fmla="*/ 1484615 w 2583950"/>
              <a:gd name="connsiteY30" fmla="*/ 1690098 h 2039420"/>
              <a:gd name="connsiteX31" fmla="*/ 1371600 w 2583950"/>
              <a:gd name="connsiteY31" fmla="*/ 1772292 h 2039420"/>
              <a:gd name="connsiteX32" fmla="*/ 1294543 w 2583950"/>
              <a:gd name="connsiteY32" fmla="*/ 1792840 h 2039420"/>
              <a:gd name="connsiteX33" fmla="*/ 1217487 w 2583950"/>
              <a:gd name="connsiteY33" fmla="*/ 1869896 h 2039420"/>
              <a:gd name="connsiteX34" fmla="*/ 1068512 w 2583950"/>
              <a:gd name="connsiteY34" fmla="*/ 1869896 h 2039420"/>
              <a:gd name="connsiteX35" fmla="*/ 1001730 w 2583950"/>
              <a:gd name="connsiteY35" fmla="*/ 1921267 h 2039420"/>
              <a:gd name="connsiteX36" fmla="*/ 914400 w 2583950"/>
              <a:gd name="connsiteY36" fmla="*/ 2008597 h 2039420"/>
              <a:gd name="connsiteX37" fmla="*/ 785973 w 2583950"/>
              <a:gd name="connsiteY37" fmla="*/ 2018871 h 2039420"/>
              <a:gd name="connsiteX38" fmla="*/ 647272 w 2583950"/>
              <a:gd name="connsiteY38" fmla="*/ 2034283 h 2039420"/>
              <a:gd name="connsiteX39" fmla="*/ 513708 w 2583950"/>
              <a:gd name="connsiteY39" fmla="*/ 2039420 h 2039420"/>
              <a:gd name="connsiteX40" fmla="*/ 534256 w 2583950"/>
              <a:gd name="connsiteY40" fmla="*/ 1921267 h 2039420"/>
              <a:gd name="connsiteX41" fmla="*/ 462337 w 2583950"/>
              <a:gd name="connsiteY41" fmla="*/ 1895582 h 2039420"/>
              <a:gd name="connsiteX42" fmla="*/ 452063 w 2583950"/>
              <a:gd name="connsiteY42" fmla="*/ 1803114 h 2039420"/>
              <a:gd name="connsiteX43" fmla="*/ 380143 w 2583950"/>
              <a:gd name="connsiteY43" fmla="*/ 1803114 h 2039420"/>
              <a:gd name="connsiteX44" fmla="*/ 267128 w 2583950"/>
              <a:gd name="connsiteY44" fmla="*/ 1818525 h 203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583950" h="2039420">
                <a:moveTo>
                  <a:pt x="267128" y="1818525"/>
                </a:moveTo>
                <a:lnTo>
                  <a:pt x="71919" y="1607905"/>
                </a:lnTo>
                <a:lnTo>
                  <a:pt x="10274" y="1366463"/>
                </a:lnTo>
                <a:lnTo>
                  <a:pt x="0" y="1104471"/>
                </a:lnTo>
                <a:lnTo>
                  <a:pt x="25685" y="904125"/>
                </a:lnTo>
                <a:lnTo>
                  <a:pt x="133564" y="606175"/>
                </a:lnTo>
                <a:lnTo>
                  <a:pt x="328773" y="390418"/>
                </a:lnTo>
                <a:lnTo>
                  <a:pt x="503433" y="236305"/>
                </a:lnTo>
                <a:lnTo>
                  <a:pt x="734602" y="123289"/>
                </a:lnTo>
                <a:lnTo>
                  <a:pt x="924674" y="51370"/>
                </a:lnTo>
                <a:lnTo>
                  <a:pt x="1166117" y="0"/>
                </a:lnTo>
                <a:lnTo>
                  <a:pt x="1340777" y="15411"/>
                </a:lnTo>
                <a:lnTo>
                  <a:pt x="1530849" y="41096"/>
                </a:lnTo>
                <a:lnTo>
                  <a:pt x="1772292" y="82193"/>
                </a:lnTo>
                <a:lnTo>
                  <a:pt x="1957227" y="179797"/>
                </a:lnTo>
                <a:lnTo>
                  <a:pt x="2178121" y="313361"/>
                </a:lnTo>
                <a:lnTo>
                  <a:pt x="2352782" y="462337"/>
                </a:lnTo>
                <a:lnTo>
                  <a:pt x="2476072" y="652409"/>
                </a:lnTo>
                <a:lnTo>
                  <a:pt x="2583950" y="960633"/>
                </a:lnTo>
                <a:lnTo>
                  <a:pt x="2583950" y="1058238"/>
                </a:lnTo>
                <a:lnTo>
                  <a:pt x="2517168" y="1135294"/>
                </a:lnTo>
                <a:lnTo>
                  <a:pt x="2434975" y="1171254"/>
                </a:lnTo>
                <a:lnTo>
                  <a:pt x="2352782" y="1248310"/>
                </a:lnTo>
                <a:lnTo>
                  <a:pt x="2296274" y="1469204"/>
                </a:lnTo>
                <a:lnTo>
                  <a:pt x="2188395" y="1684961"/>
                </a:lnTo>
                <a:lnTo>
                  <a:pt x="2034283" y="1715784"/>
                </a:lnTo>
                <a:lnTo>
                  <a:pt x="1941815" y="1649002"/>
                </a:lnTo>
                <a:lnTo>
                  <a:pt x="1849348" y="1638728"/>
                </a:lnTo>
                <a:lnTo>
                  <a:pt x="1695236" y="1710647"/>
                </a:lnTo>
                <a:lnTo>
                  <a:pt x="1623317" y="1756880"/>
                </a:lnTo>
                <a:lnTo>
                  <a:pt x="1484615" y="1690098"/>
                </a:lnTo>
                <a:lnTo>
                  <a:pt x="1371600" y="1772292"/>
                </a:lnTo>
                <a:lnTo>
                  <a:pt x="1294543" y="1792840"/>
                </a:lnTo>
                <a:lnTo>
                  <a:pt x="1217487" y="1869896"/>
                </a:lnTo>
                <a:lnTo>
                  <a:pt x="1068512" y="1869896"/>
                </a:lnTo>
                <a:lnTo>
                  <a:pt x="1001730" y="1921267"/>
                </a:lnTo>
                <a:lnTo>
                  <a:pt x="914400" y="2008597"/>
                </a:lnTo>
                <a:lnTo>
                  <a:pt x="785973" y="2018871"/>
                </a:lnTo>
                <a:lnTo>
                  <a:pt x="647272" y="2034283"/>
                </a:lnTo>
                <a:lnTo>
                  <a:pt x="513708" y="2039420"/>
                </a:lnTo>
                <a:lnTo>
                  <a:pt x="534256" y="1921267"/>
                </a:lnTo>
                <a:lnTo>
                  <a:pt x="462337" y="1895582"/>
                </a:lnTo>
                <a:lnTo>
                  <a:pt x="452063" y="1803114"/>
                </a:lnTo>
                <a:lnTo>
                  <a:pt x="380143" y="1803114"/>
                </a:lnTo>
                <a:lnTo>
                  <a:pt x="267128" y="1818525"/>
                </a:lnTo>
                <a:close/>
              </a:path>
            </a:pathLst>
          </a:cu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416522-B23A-4CAF-9BF1-A787775A592D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291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4AAE98-86F1-43EA-84E9-B26D4AC75E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37" r="29448"/>
          <a:stretch/>
        </p:blipFill>
        <p:spPr>
          <a:xfrm>
            <a:off x="1063625" y="1592263"/>
            <a:ext cx="4608513" cy="4606925"/>
          </a:xfrm>
          <a:prstGeom prst="rect">
            <a:avLst/>
          </a:prstGeom>
        </p:spPr>
      </p:pic>
      <p:pic>
        <p:nvPicPr>
          <p:cNvPr id="43" name="Picture 42" descr="A group of people looking at a wall of art&#10;&#10;Description automatically generated with low confidence">
            <a:extLst>
              <a:ext uri="{FF2B5EF4-FFF2-40B4-BE49-F238E27FC236}">
                <a16:creationId xmlns:a16="http://schemas.microsoft.com/office/drawing/2014/main" id="{CC4DC2C5-7695-4FBA-B3CD-6E997FF30E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00" r="13872"/>
          <a:stretch/>
        </p:blipFill>
        <p:spPr>
          <a:xfrm>
            <a:off x="5740400" y="1592263"/>
            <a:ext cx="3049588" cy="3048000"/>
          </a:xfrm>
          <a:prstGeom prst="rect">
            <a:avLst/>
          </a:prstGeom>
        </p:spPr>
      </p:pic>
      <p:pic>
        <p:nvPicPr>
          <p:cNvPr id="45" name="Picture 44" descr="A picture containing person&#10;&#10;Description automatically generated">
            <a:extLst>
              <a:ext uri="{FF2B5EF4-FFF2-40B4-BE49-F238E27FC236}">
                <a16:creationId xmlns:a16="http://schemas.microsoft.com/office/drawing/2014/main" id="{4241470B-AEA4-4E5B-B863-86D7C6BD6C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090" t="3347" r="751" b="414"/>
          <a:stretch/>
        </p:blipFill>
        <p:spPr>
          <a:xfrm>
            <a:off x="8860375" y="1592263"/>
            <a:ext cx="2268000" cy="2268000"/>
          </a:xfrm>
          <a:prstGeom prst="rect">
            <a:avLst/>
          </a:prstGeom>
        </p:spPr>
      </p:pic>
      <p:pic>
        <p:nvPicPr>
          <p:cNvPr id="10" name="Picture 9" descr="A person standing on a stage in front of a crowd of people&#10;&#10;Description automatically generated with low confidence">
            <a:extLst>
              <a:ext uri="{FF2B5EF4-FFF2-40B4-BE49-F238E27FC236}">
                <a16:creationId xmlns:a16="http://schemas.microsoft.com/office/drawing/2014/main" id="{9F871005-8826-4B99-A16F-A1D6F7729C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28" t="-536" r="32622" b="536"/>
          <a:stretch/>
        </p:blipFill>
        <p:spPr>
          <a:xfrm>
            <a:off x="7299325" y="4708525"/>
            <a:ext cx="1490663" cy="1490663"/>
          </a:xfrm>
          <a:prstGeom prst="rect">
            <a:avLst/>
          </a:prstGeom>
        </p:spPr>
      </p:pic>
      <p:pic>
        <p:nvPicPr>
          <p:cNvPr id="26" name="Picture 25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3DF41EC8-F53B-4930-A498-29BFDBD76B3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402" t="82" r="9708" b="-82"/>
          <a:stretch/>
        </p:blipFill>
        <p:spPr>
          <a:xfrm>
            <a:off x="8846026" y="3923199"/>
            <a:ext cx="2268538" cy="226536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B6D5793-C25F-4E77-8B16-0B124D106B4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43" t="100" r="5591" b="-100"/>
          <a:stretch/>
        </p:blipFill>
        <p:spPr>
          <a:xfrm>
            <a:off x="5731561" y="4708788"/>
            <a:ext cx="1487278" cy="149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Science Gateway programme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2374FDA-408B-4488-B9BE-5D90BF6E46E7}"/>
              </a:ext>
            </a:extLst>
          </p:cNvPr>
          <p:cNvSpPr/>
          <p:nvPr/>
        </p:nvSpPr>
        <p:spPr>
          <a:xfrm>
            <a:off x="1078069" y="5695132"/>
            <a:ext cx="4594069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Exhibitions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EC7FA4-409D-4042-A34F-72B954D2BE29}"/>
              </a:ext>
            </a:extLst>
          </p:cNvPr>
          <p:cNvSpPr/>
          <p:nvPr/>
        </p:nvSpPr>
        <p:spPr>
          <a:xfrm>
            <a:off x="5738813" y="1592263"/>
            <a:ext cx="3049588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Guided tours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982CE-348B-48DB-892B-EF9239E70419}"/>
              </a:ext>
            </a:extLst>
          </p:cNvPr>
          <p:cNvSpPr/>
          <p:nvPr/>
        </p:nvSpPr>
        <p:spPr>
          <a:xfrm>
            <a:off x="8846026" y="3923199"/>
            <a:ext cx="2268000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Lab Workshops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050E42-A6C6-4EF2-9CED-A09B03395367}"/>
              </a:ext>
            </a:extLst>
          </p:cNvPr>
          <p:cNvSpPr/>
          <p:nvPr/>
        </p:nvSpPr>
        <p:spPr>
          <a:xfrm>
            <a:off x="5738813" y="5695132"/>
            <a:ext cx="1480026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Learn</a:t>
            </a:r>
            <a:r>
              <a:rPr lang="en-GB" spc="-120"/>
              <a:t> </a:t>
            </a:r>
            <a:r>
              <a:rPr lang="en-GB"/>
              <a:t>Online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36FD2F-D319-4848-B2D0-96897F9F3319}"/>
              </a:ext>
            </a:extLst>
          </p:cNvPr>
          <p:cNvSpPr/>
          <p:nvPr/>
        </p:nvSpPr>
        <p:spPr>
          <a:xfrm>
            <a:off x="7301122" y="5695132"/>
            <a:ext cx="1487279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Events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57633E-93AF-47F7-B3C8-65D44F692C40}"/>
              </a:ext>
            </a:extLst>
          </p:cNvPr>
          <p:cNvSpPr/>
          <p:nvPr/>
        </p:nvSpPr>
        <p:spPr>
          <a:xfrm>
            <a:off x="8858250" y="3356207"/>
            <a:ext cx="2268000" cy="504056"/>
          </a:xfrm>
          <a:prstGeom prst="rect">
            <a:avLst/>
          </a:prstGeom>
          <a:solidFill>
            <a:srgbClr val="0033A0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Science Shows</a:t>
            </a:r>
          </a:p>
        </p:txBody>
      </p:sp>
    </p:spTree>
    <p:extLst>
      <p:ext uri="{BB962C8B-B14F-4D97-AF65-F5344CB8AC3E}">
        <p14:creationId xmlns:p14="http://schemas.microsoft.com/office/powerpoint/2010/main" val="1514665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8467"/>
            <a:ext cx="12192000" cy="632256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921" y="5530865"/>
            <a:ext cx="2525284" cy="532871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piazza</a:t>
            </a: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9184722" y="4692316"/>
            <a:ext cx="2599291" cy="1222444"/>
          </a:xfrm>
          <a:prstGeom prst="rect">
            <a:avLst/>
          </a:prstGeom>
          <a:solidFill>
            <a:srgbClr val="0055A0">
              <a:alpha val="89804"/>
            </a:srgbClr>
          </a:solidFill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1400" dirty="0">
                <a:solidFill>
                  <a:schemeClr val="bg1"/>
                </a:solidFill>
              </a:rPr>
              <a:t>The </a:t>
            </a:r>
            <a:r>
              <a:rPr lang="fr-CH" sz="1400" i="1" dirty="0">
                <a:solidFill>
                  <a:schemeClr val="bg1"/>
                </a:solidFill>
              </a:rPr>
              <a:t>piazza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is</a:t>
            </a:r>
            <a:r>
              <a:rPr lang="fr-CH" sz="1400" dirty="0">
                <a:solidFill>
                  <a:schemeClr val="bg1"/>
                </a:solidFill>
              </a:rPr>
              <a:t> an </a:t>
            </a:r>
            <a:r>
              <a:rPr lang="fr-CH" sz="1400" dirty="0" err="1">
                <a:solidFill>
                  <a:schemeClr val="bg1"/>
                </a:solidFill>
              </a:rPr>
              <a:t>outdoor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space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with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natural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seating</a:t>
            </a:r>
            <a:r>
              <a:rPr lang="fr-CH" sz="1400" dirty="0">
                <a:solidFill>
                  <a:schemeClr val="bg1"/>
                </a:solidFill>
              </a:rPr>
              <a:t> (</a:t>
            </a:r>
            <a:r>
              <a:rPr lang="fr-CH" sz="1400" dirty="0" err="1">
                <a:solidFill>
                  <a:schemeClr val="bg1"/>
                </a:solidFill>
              </a:rPr>
              <a:t>from</a:t>
            </a:r>
            <a:r>
              <a:rPr lang="fr-CH" sz="1400" dirty="0">
                <a:solidFill>
                  <a:schemeClr val="bg1"/>
                </a:solidFill>
              </a:rPr>
              <a:t> Globe car </a:t>
            </a:r>
            <a:r>
              <a:rPr lang="fr-CH" sz="1400" dirty="0" err="1">
                <a:solidFill>
                  <a:schemeClr val="bg1"/>
                </a:solidFill>
              </a:rPr>
              <a:t>park</a:t>
            </a:r>
            <a:r>
              <a:rPr lang="fr-CH" sz="1400" dirty="0">
                <a:solidFill>
                  <a:schemeClr val="bg1"/>
                </a:solidFill>
              </a:rPr>
              <a:t>) </a:t>
            </a:r>
            <a:r>
              <a:rPr lang="fr-CH" sz="1400" dirty="0" err="1">
                <a:solidFill>
                  <a:schemeClr val="bg1"/>
                </a:solidFill>
              </a:rPr>
              <a:t>that</a:t>
            </a:r>
            <a:r>
              <a:rPr lang="fr-CH" sz="1400" dirty="0">
                <a:solidFill>
                  <a:schemeClr val="bg1"/>
                </a:solidFill>
              </a:rPr>
              <a:t> can host public </a:t>
            </a:r>
            <a:r>
              <a:rPr lang="fr-CH" sz="1400" dirty="0" err="1">
                <a:solidFill>
                  <a:schemeClr val="bg1"/>
                </a:solidFill>
              </a:rPr>
              <a:t>events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depending</a:t>
            </a:r>
            <a:r>
              <a:rPr lang="fr-CH" sz="1400" dirty="0">
                <a:solidFill>
                  <a:schemeClr val="bg1"/>
                </a:solidFill>
              </a:rPr>
              <a:t> on the </a:t>
            </a:r>
            <a:r>
              <a:rPr lang="fr-CH" sz="1400" dirty="0" err="1">
                <a:solidFill>
                  <a:schemeClr val="bg1"/>
                </a:solidFill>
              </a:rPr>
              <a:t>weather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E6A106-2F1D-4C09-B785-F56B33C7579F}"/>
              </a:ext>
            </a:extLst>
          </p:cNvPr>
          <p:cNvSpPr txBox="1"/>
          <p:nvPr/>
        </p:nvSpPr>
        <p:spPr>
          <a:xfrm>
            <a:off x="10632504" y="6428649"/>
            <a:ext cx="1366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your.event@cern.ch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90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4D772-D48A-4416-92DE-B75EEFD2D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Ideasquare in the Science Gateway Campus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1634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209" b="22595"/>
          <a:stretch/>
        </p:blipFill>
        <p:spPr>
          <a:xfrm>
            <a:off x="-1" y="-8635"/>
            <a:ext cx="12185375" cy="636498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921" y="5611681"/>
            <a:ext cx="2525284" cy="532871"/>
          </a:xfrm>
        </p:spPr>
        <p:txBody>
          <a:bodyPr/>
          <a:lstStyle/>
          <a:p>
            <a:r>
              <a:rPr lang="en-US" i="1" dirty="0"/>
              <a:t>Spaces</a:t>
            </a: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8984974" y="4870174"/>
            <a:ext cx="3027639" cy="1282148"/>
          </a:xfrm>
          <a:prstGeom prst="rect">
            <a:avLst/>
          </a:prstGeom>
          <a:solidFill>
            <a:srgbClr val="0055A0">
              <a:alpha val="89804"/>
            </a:srgbClr>
          </a:solidFill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1400" dirty="0">
                <a:solidFill>
                  <a:schemeClr val="bg1"/>
                </a:solidFill>
              </a:rPr>
              <a:t>Cross use of various </a:t>
            </a:r>
            <a:r>
              <a:rPr lang="fr-CH" sz="1400" dirty="0" err="1">
                <a:solidFill>
                  <a:schemeClr val="bg1"/>
                </a:solidFill>
              </a:rPr>
              <a:t>spaces</a:t>
            </a:r>
            <a:r>
              <a:rPr lang="fr-CH" sz="1400" dirty="0">
                <a:solidFill>
                  <a:schemeClr val="bg1"/>
                </a:solidFill>
              </a:rPr>
              <a:t> of Science Gateway, Globe and Ideasquare for events organised </a:t>
            </a:r>
            <a:r>
              <a:rPr lang="fr-CH" sz="1400" dirty="0" err="1">
                <a:solidFill>
                  <a:schemeClr val="bg1"/>
                </a:solidFill>
              </a:rPr>
              <a:t>from</a:t>
            </a:r>
            <a:r>
              <a:rPr lang="fr-CH" sz="1400" dirty="0">
                <a:solidFill>
                  <a:schemeClr val="bg1"/>
                </a:solidFill>
              </a:rPr>
              <a:t> Science Gateway and Ideasquare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6572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7C8CBAB-A3D1-BD1F-6AF8-E5842DB787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88"/>
          <a:stretch/>
        </p:blipFill>
        <p:spPr bwMode="auto">
          <a:xfrm>
            <a:off x="-29954" y="-1"/>
            <a:ext cx="12221953" cy="635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921" y="235214"/>
            <a:ext cx="2525284" cy="532871"/>
          </a:xfrm>
        </p:spPr>
        <p:txBody>
          <a:bodyPr/>
          <a:lstStyle/>
          <a:p>
            <a:r>
              <a:rPr lang="en-US" i="1" dirty="0"/>
              <a:t>Workshops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2087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1498254-3601-8A45-300B-C25316035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11"/>
          <a:stretch/>
        </p:blipFill>
        <p:spPr bwMode="auto">
          <a:xfrm>
            <a:off x="-2232" y="0"/>
            <a:ext cx="12194232" cy="635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921" y="5611681"/>
            <a:ext cx="2525284" cy="532871"/>
          </a:xfrm>
        </p:spPr>
        <p:txBody>
          <a:bodyPr/>
          <a:lstStyle/>
          <a:p>
            <a:r>
              <a:rPr lang="en-US" i="1" dirty="0"/>
              <a:t>Events</a:t>
            </a: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8984974" y="5373216"/>
            <a:ext cx="3027639" cy="779106"/>
          </a:xfrm>
          <a:prstGeom prst="rect">
            <a:avLst/>
          </a:prstGeom>
          <a:solidFill>
            <a:srgbClr val="0055A0">
              <a:alpha val="89804"/>
            </a:srgbClr>
          </a:solidFill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1400" dirty="0">
                <a:solidFill>
                  <a:schemeClr val="bg1"/>
                </a:solidFill>
              </a:rPr>
              <a:t>Continue to use Ideasquare for </a:t>
            </a:r>
            <a:r>
              <a:rPr lang="fr-CH" sz="1400" dirty="0" err="1">
                <a:solidFill>
                  <a:schemeClr val="bg1"/>
                </a:solidFill>
              </a:rPr>
              <a:t>specific</a:t>
            </a:r>
            <a:r>
              <a:rPr lang="fr-CH" sz="1400" dirty="0">
                <a:solidFill>
                  <a:schemeClr val="bg1"/>
                </a:solidFill>
              </a:rPr>
              <a:t> events </a:t>
            </a:r>
            <a:r>
              <a:rPr lang="fr-CH" sz="1400" dirty="0" err="1">
                <a:solidFill>
                  <a:schemeClr val="bg1"/>
                </a:solidFill>
              </a:rPr>
              <a:t>such</a:t>
            </a:r>
            <a:r>
              <a:rPr lang="fr-CH" sz="1400" dirty="0">
                <a:solidFill>
                  <a:schemeClr val="bg1"/>
                </a:solidFill>
              </a:rPr>
              <a:t> as workshops, trainings, etc.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522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outside&#10;&#10;Description automatically generated with medium confidence">
            <a:extLst>
              <a:ext uri="{FF2B5EF4-FFF2-40B4-BE49-F238E27FC236}">
                <a16:creationId xmlns:a16="http://schemas.microsoft.com/office/drawing/2014/main" id="{4E82E1A9-DA78-28C3-5F19-DC464234AF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25" b="6172"/>
          <a:stretch/>
        </p:blipFill>
        <p:spPr>
          <a:xfrm>
            <a:off x="0" y="0"/>
            <a:ext cx="12192000" cy="63563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920" y="5611681"/>
            <a:ext cx="4196887" cy="532871"/>
          </a:xfrm>
        </p:spPr>
        <p:txBody>
          <a:bodyPr/>
          <a:lstStyle/>
          <a:p>
            <a:r>
              <a:rPr lang="en-US" i="1" dirty="0">
                <a:solidFill>
                  <a:schemeClr val="bg1"/>
                </a:solidFill>
              </a:rPr>
              <a:t>Guided tours</a:t>
            </a: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263352" y="332656"/>
            <a:ext cx="3027639" cy="995130"/>
          </a:xfrm>
          <a:prstGeom prst="rect">
            <a:avLst/>
          </a:prstGeom>
          <a:solidFill>
            <a:srgbClr val="0055A0">
              <a:alpha val="89804"/>
            </a:srgbClr>
          </a:solidFill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1400" dirty="0" err="1">
                <a:solidFill>
                  <a:schemeClr val="bg1"/>
                </a:solidFill>
              </a:rPr>
              <a:t>Developement</a:t>
            </a:r>
            <a:r>
              <a:rPr lang="fr-CH" sz="1400" dirty="0">
                <a:solidFill>
                  <a:schemeClr val="bg1"/>
                </a:solidFill>
              </a:rPr>
              <a:t> of a Science Gateway Campus </a:t>
            </a:r>
            <a:r>
              <a:rPr lang="fr-CH" sz="1400" dirty="0" err="1">
                <a:solidFill>
                  <a:schemeClr val="bg1"/>
                </a:solidFill>
              </a:rPr>
              <a:t>guided</a:t>
            </a:r>
            <a:r>
              <a:rPr lang="fr-CH" sz="1400" dirty="0">
                <a:solidFill>
                  <a:schemeClr val="bg1"/>
                </a:solidFill>
              </a:rPr>
              <a:t> tour </a:t>
            </a:r>
            <a:r>
              <a:rPr lang="fr-CH" sz="1400" dirty="0" err="1">
                <a:solidFill>
                  <a:schemeClr val="bg1"/>
                </a:solidFill>
              </a:rPr>
              <a:t>with</a:t>
            </a:r>
            <a:r>
              <a:rPr lang="fr-CH" sz="1400" dirty="0">
                <a:solidFill>
                  <a:schemeClr val="bg1"/>
                </a:solidFill>
              </a:rPr>
              <a:t> a focus on buildings and Ideasquare </a:t>
            </a:r>
            <a:r>
              <a:rPr lang="fr-CH" sz="1400" dirty="0" err="1">
                <a:solidFill>
                  <a:schemeClr val="bg1"/>
                </a:solidFill>
              </a:rPr>
              <a:t>offer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4871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4D772-D48A-4416-92DE-B75EEFD2D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Science Gateway Exhibitions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88ADD8-7DDB-4DF2-9A2E-3CD2B7CEEE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474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Tube 1: Discover CERN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71302E-99BD-406C-8A7D-DF3B39877650}"/>
              </a:ext>
            </a:extLst>
          </p:cNvPr>
          <p:cNvSpPr txBox="1"/>
          <p:nvPr/>
        </p:nvSpPr>
        <p:spPr>
          <a:xfrm>
            <a:off x="10263671" y="3646219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Discover CERN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4406F0-4775-409F-A6C6-267640EEBC2A}"/>
              </a:ext>
            </a:extLst>
          </p:cNvPr>
          <p:cNvSpPr/>
          <p:nvPr/>
        </p:nvSpPr>
        <p:spPr>
          <a:xfrm rot="1412890">
            <a:off x="7311571" y="3310111"/>
            <a:ext cx="1979819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2A39EBA1-4DFE-4D9F-9634-022DF714845A}"/>
              </a:ext>
            </a:extLst>
          </p:cNvPr>
          <p:cNvCxnSpPr>
            <a:cxnSpLocks/>
          </p:cNvCxnSpPr>
          <p:nvPr/>
        </p:nvCxnSpPr>
        <p:spPr>
          <a:xfrm>
            <a:off x="9220200" y="3807619"/>
            <a:ext cx="83624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745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90F379-9AAC-3446-83F9-08C651C9D5DC}"/>
              </a:ext>
            </a:extLst>
          </p:cNvPr>
          <p:cNvSpPr txBox="1"/>
          <p:nvPr/>
        </p:nvSpPr>
        <p:spPr>
          <a:xfrm>
            <a:off x="9372600" y="6581001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</a:t>
            </a:r>
            <a:r>
              <a:rPr lang="en-CH" sz="1200" dirty="0"/>
              <a:t>ables are placeholders for exhibits</a:t>
            </a:r>
          </a:p>
        </p:txBody>
      </p:sp>
      <p:pic>
        <p:nvPicPr>
          <p:cNvPr id="5" name="Picture 4" descr="A picture containing antenna&#10;&#10;Description automatically generated">
            <a:extLst>
              <a:ext uri="{FF2B5EF4-FFF2-40B4-BE49-F238E27FC236}">
                <a16:creationId xmlns:a16="http://schemas.microsoft.com/office/drawing/2014/main" id="{D008438F-364E-8B4A-BA53-D1C2DA6FF0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1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A92C37-B1FE-B048-86DD-6EBC73C5E9FE}"/>
              </a:ext>
            </a:extLst>
          </p:cNvPr>
          <p:cNvCxnSpPr/>
          <p:nvPr/>
        </p:nvCxnSpPr>
        <p:spPr>
          <a:xfrm flipV="1">
            <a:off x="7356986" y="2731003"/>
            <a:ext cx="1500514" cy="884903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7A3736A-41F4-BA47-9BED-052C866C9E8E}"/>
              </a:ext>
            </a:extLst>
          </p:cNvPr>
          <p:cNvSpPr txBox="1"/>
          <p:nvPr/>
        </p:nvSpPr>
        <p:spPr>
          <a:xfrm>
            <a:off x="7786401" y="3192668"/>
            <a:ext cx="154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Demo area</a:t>
            </a:r>
          </a:p>
          <a:p>
            <a:r>
              <a:rPr lang="en-GB" dirty="0"/>
              <a:t>with proton accelerator</a:t>
            </a:r>
            <a:endParaRPr lang="en-CH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41D308B-8502-2342-96AF-E533B2700291}"/>
              </a:ext>
            </a:extLst>
          </p:cNvPr>
          <p:cNvCxnSpPr/>
          <p:nvPr/>
        </p:nvCxnSpPr>
        <p:spPr>
          <a:xfrm flipV="1">
            <a:off x="8897555" y="1826887"/>
            <a:ext cx="1500514" cy="884903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8A40F26-13E8-EE46-8303-E669D678DB6B}"/>
              </a:ext>
            </a:extLst>
          </p:cNvPr>
          <p:cNvSpPr txBox="1"/>
          <p:nvPr/>
        </p:nvSpPr>
        <p:spPr>
          <a:xfrm>
            <a:off x="9684117" y="2187919"/>
            <a:ext cx="909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CH" dirty="0"/>
              <a:t>roton </a:t>
            </a:r>
          </a:p>
          <a:p>
            <a:r>
              <a:rPr lang="en-CH" dirty="0"/>
              <a:t>football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62394EC-8A1C-674C-AEF1-EE89A7E3C80B}"/>
              </a:ext>
            </a:extLst>
          </p:cNvPr>
          <p:cNvCxnSpPr/>
          <p:nvPr/>
        </p:nvCxnSpPr>
        <p:spPr>
          <a:xfrm flipV="1">
            <a:off x="5791532" y="3641591"/>
            <a:ext cx="1500514" cy="884903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D66D48-7373-464F-A559-96241F381D37}"/>
              </a:ext>
            </a:extLst>
          </p:cNvPr>
          <p:cNvSpPr txBox="1"/>
          <p:nvPr/>
        </p:nvSpPr>
        <p:spPr>
          <a:xfrm>
            <a:off x="6344789" y="4107542"/>
            <a:ext cx="1548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</a:t>
            </a:r>
            <a:r>
              <a:rPr lang="en-CH" dirty="0"/>
              <a:t>ealistic tunnel environment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B18B10DF-0F1F-4245-8735-B6657500493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Accelerate</a:t>
            </a:r>
          </a:p>
        </p:txBody>
      </p:sp>
    </p:spTree>
    <p:extLst>
      <p:ext uri="{BB962C8B-B14F-4D97-AF65-F5344CB8AC3E}">
        <p14:creationId xmlns:p14="http://schemas.microsoft.com/office/powerpoint/2010/main" val="321560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34A7DF-A2BA-754E-AC71-B6D58CF50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07" t="5366" r="2086" b="12151"/>
          <a:stretch/>
        </p:blipFill>
        <p:spPr>
          <a:xfrm>
            <a:off x="1" y="-155158"/>
            <a:ext cx="12432704" cy="70294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329989E-B1AB-48C7-8395-BA17E614DA0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Collide</a:t>
            </a:r>
          </a:p>
        </p:txBody>
      </p:sp>
    </p:spTree>
    <p:extLst>
      <p:ext uri="{BB962C8B-B14F-4D97-AF65-F5344CB8AC3E}">
        <p14:creationId xmlns:p14="http://schemas.microsoft.com/office/powerpoint/2010/main" val="3957237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DEAEA66-F5FA-4532-A6B4-7E333C87B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305" b="3064"/>
          <a:stretch/>
        </p:blipFill>
        <p:spPr>
          <a:xfrm>
            <a:off x="0" y="0"/>
            <a:ext cx="12192000" cy="6320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Tube 2: Our Universe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71302E-99BD-406C-8A7D-DF3B39877650}"/>
              </a:ext>
            </a:extLst>
          </p:cNvPr>
          <p:cNvSpPr txBox="1"/>
          <p:nvPr/>
        </p:nvSpPr>
        <p:spPr>
          <a:xfrm>
            <a:off x="10057849" y="4419125"/>
            <a:ext cx="13593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bg1"/>
                </a:solidFill>
              </a:rPr>
              <a:t>Our </a:t>
            </a:r>
            <a:r>
              <a:rPr lang="fr-CH" dirty="0" err="1">
                <a:solidFill>
                  <a:schemeClr val="bg1"/>
                </a:solidFill>
              </a:rPr>
              <a:t>Universe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AC291A-D094-463B-963D-816C71509AB5}"/>
              </a:ext>
            </a:extLst>
          </p:cNvPr>
          <p:cNvSpPr/>
          <p:nvPr/>
        </p:nvSpPr>
        <p:spPr>
          <a:xfrm rot="1412890">
            <a:off x="7165045" y="4146310"/>
            <a:ext cx="1552827" cy="2500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0EF98B74-4D02-4C6F-A856-4430837C68FB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8653216" y="4581519"/>
            <a:ext cx="129564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764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projector&#10;&#10;Description automatically generated">
            <a:extLst>
              <a:ext uri="{FF2B5EF4-FFF2-40B4-BE49-F238E27FC236}">
                <a16:creationId xmlns:a16="http://schemas.microsoft.com/office/drawing/2014/main" id="{6BB9284C-542E-474B-895C-8B137471E7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" t="-247" r="200" b="1783"/>
          <a:stretch/>
        </p:blipFill>
        <p:spPr>
          <a:xfrm>
            <a:off x="-24680" y="404664"/>
            <a:ext cx="12192000" cy="59046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EBFBCD-1DEE-F446-A0DD-310EDDB1030E}"/>
              </a:ext>
            </a:extLst>
          </p:cNvPr>
          <p:cNvSpPr txBox="1"/>
          <p:nvPr/>
        </p:nvSpPr>
        <p:spPr>
          <a:xfrm>
            <a:off x="442913" y="6477242"/>
            <a:ext cx="4914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W</a:t>
            </a:r>
            <a:r>
              <a:rPr lang="en-CH" sz="1200" dirty="0"/>
              <a:t>hite circle on the left is a film screen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1DD186-F021-4178-AAEF-F54D7D54DAC4}"/>
              </a:ext>
            </a:extLst>
          </p:cNvPr>
          <p:cNvSpPr/>
          <p:nvPr/>
        </p:nvSpPr>
        <p:spPr>
          <a:xfrm>
            <a:off x="403760" y="202613"/>
            <a:ext cx="7861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History of the Universe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578789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20201130_JW_TSF_SGlabs</Template>
  <TotalTime>2111</TotalTime>
  <Words>1168</Words>
  <Application>Microsoft Office PowerPoint</Application>
  <DocSecurity>0</DocSecurity>
  <PresentationFormat>Widescreen</PresentationFormat>
  <Paragraphs>166</Paragraphs>
  <Slides>36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Office Theme</vt:lpstr>
      <vt:lpstr>PowerPoint Presentation</vt:lpstr>
      <vt:lpstr>Science Gateway Campus</vt:lpstr>
      <vt:lpstr>Science Gateway programme </vt:lpstr>
      <vt:lpstr>Science Gateway Exhibitions</vt:lpstr>
      <vt:lpstr>Tube 1: Discover CERN </vt:lpstr>
      <vt:lpstr>PowerPoint Presentation</vt:lpstr>
      <vt:lpstr>PowerPoint Presentation</vt:lpstr>
      <vt:lpstr>Tube 2: Our Universe</vt:lpstr>
      <vt:lpstr>PowerPoint Presentation</vt:lpstr>
      <vt:lpstr>PowerPoint Presentation</vt:lpstr>
      <vt:lpstr>Pavillion 3: Quantum World </vt:lpstr>
      <vt:lpstr>PowerPoint Presentation</vt:lpstr>
      <vt:lpstr>PowerPoint Presentation</vt:lpstr>
      <vt:lpstr>Science Gateway Education</vt:lpstr>
      <vt:lpstr>Science Gateway Education Activities</vt:lpstr>
      <vt:lpstr>Science Gateway Education</vt:lpstr>
      <vt:lpstr>Science Gateway Education</vt:lpstr>
      <vt:lpstr>Science Gateway Education</vt:lpstr>
      <vt:lpstr>Topics</vt:lpstr>
      <vt:lpstr>Examples of content development</vt:lpstr>
      <vt:lpstr>Science Gateway Events</vt:lpstr>
      <vt:lpstr>Auditorium</vt:lpstr>
      <vt:lpstr>Auditorium</vt:lpstr>
      <vt:lpstr>Auditorium</vt:lpstr>
      <vt:lpstr>As one auditorium (900 seats)</vt:lpstr>
      <vt:lpstr>As two auditoriums (450 + 364 seats)</vt:lpstr>
      <vt:lpstr>As three auditoriums (450 + 198 + 198  seats)</vt:lpstr>
      <vt:lpstr>As one 717 m2 flat space</vt:lpstr>
      <vt:lpstr>Globe of Science and Innovation</vt:lpstr>
      <vt:lpstr>The piazza</vt:lpstr>
      <vt:lpstr>Ideasquare in the Science Gateway Campus</vt:lpstr>
      <vt:lpstr>Spaces</vt:lpstr>
      <vt:lpstr>Workshops</vt:lpstr>
      <vt:lpstr>Events</vt:lpstr>
      <vt:lpstr>Guided tours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Update: Science Gateway Education Labs</dc:title>
  <dc:subject/>
  <dc:creator>Julia Woithe</dc:creator>
  <cp:keywords/>
  <dc:description/>
  <cp:lastModifiedBy>Francois Briard</cp:lastModifiedBy>
  <cp:revision>121</cp:revision>
  <dcterms:created xsi:type="dcterms:W3CDTF">2020-11-30T13:29:35Z</dcterms:created>
  <dcterms:modified xsi:type="dcterms:W3CDTF">2023-02-16T08:59:49Z</dcterms:modified>
  <cp:category/>
  <dc:identifier/>
  <cp:contentStatus/>
  <dc:language/>
  <cp:version/>
</cp:coreProperties>
</file>