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65" r:id="rId4"/>
    <p:sldId id="277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8" r:id="rId15"/>
    <p:sldId id="279" r:id="rId16"/>
    <p:sldId id="282" r:id="rId17"/>
    <p:sldId id="281" r:id="rId18"/>
    <p:sldId id="280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2" r:id="rId28"/>
    <p:sldId id="293" r:id="rId29"/>
    <p:sldId id="294" r:id="rId30"/>
    <p:sldId id="295" r:id="rId31"/>
    <p:sldId id="296" r:id="rId32"/>
    <p:sldId id="297" r:id="rId33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F59600"/>
    <a:srgbClr val="E60032"/>
    <a:srgbClr val="6E378C"/>
    <a:srgbClr val="87B919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26"/>
    <p:restoredTop sz="86803"/>
  </p:normalViewPr>
  <p:slideViewPr>
    <p:cSldViewPr snapToGrid="0" snapToObjects="1">
      <p:cViewPr varScale="1">
        <p:scale>
          <a:sx n="147" d="100"/>
          <a:sy n="147" d="100"/>
        </p:scale>
        <p:origin x="112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16/02/2023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a open place, you give and you take and you have a gift at the end!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463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i/status/1623707730367086595" TargetMode="External"/><Relationship Id="rId2" Type="http://schemas.openxmlformats.org/officeDocument/2006/relationships/hyperlink" Target="https://twitter.com/i/status/1624077152302862339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i/status/1623707730367086595" TargetMode="External"/><Relationship Id="rId2" Type="http://schemas.openxmlformats.org/officeDocument/2006/relationships/hyperlink" Target="https://twitter.com/i/status/1624077152302862339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IdeaSquare</a:t>
            </a:r>
            <a:br>
              <a:rPr lang="en-US" dirty="0"/>
            </a:br>
            <a:r>
              <a:rPr lang="en-US" dirty="0"/>
              <a:t>Open Doors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15 and 16 February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FCB997EC-2977-A74A-9BDF-F7CE969D5E9E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894728" y="1506479"/>
            <a:ext cx="3720715" cy="3030352"/>
          </a:xfrm>
        </p:spPr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23E835A4-7655-9842-A4B3-5A01A976D9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884DC552-DD41-FE46-8E8D-9D28C3DD57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565200" y="1506479"/>
            <a:ext cx="3720715" cy="3030352"/>
          </a:xfrm>
        </p:spPr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C3ED23F3-3866-984C-84D2-FB45C6749E8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2799CEA8-4BFA-BD39-93E4-4367F368D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20" y="1443134"/>
            <a:ext cx="9144000" cy="343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352 Turn Back Time Stock Photos, Pictures &amp; Royalty-Free Images - iStock | Turn  back time icon, Turn back time concept">
            <a:extLst>
              <a:ext uri="{FF2B5EF4-FFF2-40B4-BE49-F238E27FC236}">
                <a16:creationId xmlns:a16="http://schemas.microsoft.com/office/drawing/2014/main" id="{C376C8BD-4D06-512A-4549-DD7267354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066" y="765430"/>
            <a:ext cx="1193427" cy="795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Pune împreună zimțată minister images of the past Vedere Asimila Librărie">
            <a:extLst>
              <a:ext uri="{FF2B5EF4-FFF2-40B4-BE49-F238E27FC236}">
                <a16:creationId xmlns:a16="http://schemas.microsoft.com/office/drawing/2014/main" id="{6727B1B3-5AD5-C41A-BDF1-6C4AC8F03F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012" y="556407"/>
            <a:ext cx="1432054" cy="122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8940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66587957-9796-A44F-B6DC-46AA48B9260E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894728" y="1506479"/>
            <a:ext cx="3720715" cy="3030352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DDD5F0EF-AD3E-354E-8730-AC234C9341E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15EE9B1-F82F-D04E-A92F-48DE45DB46F1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565200" y="1506479"/>
            <a:ext cx="3720715" cy="3030352"/>
          </a:xfrm>
        </p:spPr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310DFAF3-84D9-9A47-843C-8D003740C5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302922EB-82DD-8243-A505-BB9E667E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33704" cy="50054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D9B1B8C-019C-7594-8CB6-47D9FF84F9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5"/>
          <a:stretch/>
        </p:blipFill>
        <p:spPr bwMode="auto">
          <a:xfrm>
            <a:off x="3307976" y="1443134"/>
            <a:ext cx="5829804" cy="343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8547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FCEDD020-760C-5E47-B14C-0A4D71615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201" y="1505339"/>
            <a:ext cx="8039304" cy="3117460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E6897D93-7B65-3B41-9854-7939C204D9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8F3FF5-0FA5-3EFC-EA88-F58D55DB36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69"/>
          <a:stretch/>
        </p:blipFill>
        <p:spPr bwMode="auto">
          <a:xfrm>
            <a:off x="5029200" y="1443134"/>
            <a:ext cx="4108580" cy="343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498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B5D8D076-DD7A-0E48-8D6F-167447A0BB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201" y="1511559"/>
            <a:ext cx="8039304" cy="3111240"/>
          </a:xfrm>
        </p:spPr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E25B6D6-66B5-E447-AAB0-7680014EB3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8BC0B1-13E1-3CD7-E005-E0EA000FEAB8}"/>
              </a:ext>
            </a:extLst>
          </p:cNvPr>
          <p:cNvSpPr txBox="1"/>
          <p:nvPr/>
        </p:nvSpPr>
        <p:spPr>
          <a:xfrm>
            <a:off x="2288241" y="2392687"/>
            <a:ext cx="4576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dirty="0"/>
              <a:t>#</a:t>
            </a:r>
            <a:r>
              <a:rPr lang="en" dirty="0" err="1"/>
              <a:t>GreatMemories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93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F7F48A1-0D0A-8319-F5B1-35A4E9D4254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FE883-FD60-EEEB-1C6D-AD35191A88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oogle Shape;364;p34">
            <a:extLst>
              <a:ext uri="{FF2B5EF4-FFF2-40B4-BE49-F238E27FC236}">
                <a16:creationId xmlns:a16="http://schemas.microsoft.com/office/drawing/2014/main" id="{4AACF54E-5430-7F60-4156-759AF4A2559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9457" y="2508308"/>
            <a:ext cx="807800" cy="76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362;p34">
            <a:extLst>
              <a:ext uri="{FF2B5EF4-FFF2-40B4-BE49-F238E27FC236}">
                <a16:creationId xmlns:a16="http://schemas.microsoft.com/office/drawing/2014/main" id="{0E748D55-7F4F-3E67-DDF4-DB68094A308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2762" y="1447936"/>
            <a:ext cx="1036582" cy="1060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83;p34">
            <a:extLst>
              <a:ext uri="{FF2B5EF4-FFF2-40B4-BE49-F238E27FC236}">
                <a16:creationId xmlns:a16="http://schemas.microsoft.com/office/drawing/2014/main" id="{2BF66A2E-3F2C-AD65-55AF-5EB984C5E38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9123" y="2097406"/>
            <a:ext cx="1384253" cy="1257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86;p34">
            <a:extLst>
              <a:ext uri="{FF2B5EF4-FFF2-40B4-BE49-F238E27FC236}">
                <a16:creationId xmlns:a16="http://schemas.microsoft.com/office/drawing/2014/main" id="{F3C1E6F0-F6BF-969C-0579-A9775A0A41E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88301" y="2965811"/>
            <a:ext cx="1263111" cy="1257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85;p34">
            <a:extLst>
              <a:ext uri="{FF2B5EF4-FFF2-40B4-BE49-F238E27FC236}">
                <a16:creationId xmlns:a16="http://schemas.microsoft.com/office/drawing/2014/main" id="{3D331206-64A9-D462-FF29-50CA8D35DC3D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b="12311"/>
          <a:stretch/>
        </p:blipFill>
        <p:spPr>
          <a:xfrm>
            <a:off x="5419958" y="2875620"/>
            <a:ext cx="1497531" cy="1191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90;p34">
            <a:extLst>
              <a:ext uri="{FF2B5EF4-FFF2-40B4-BE49-F238E27FC236}">
                <a16:creationId xmlns:a16="http://schemas.microsoft.com/office/drawing/2014/main" id="{4FA4B840-FBD5-4D5A-1323-FC3520DE5B79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-5400000">
            <a:off x="7581570" y="1587445"/>
            <a:ext cx="1301225" cy="1301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1;p34">
            <a:extLst>
              <a:ext uri="{FF2B5EF4-FFF2-40B4-BE49-F238E27FC236}">
                <a16:creationId xmlns:a16="http://schemas.microsoft.com/office/drawing/2014/main" id="{9CCFE8F1-0495-D885-60EF-1EFA9218A736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l="18933" t="15757" r="16733" b="16294"/>
          <a:stretch/>
        </p:blipFill>
        <p:spPr>
          <a:xfrm>
            <a:off x="6627409" y="1991238"/>
            <a:ext cx="580159" cy="601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 descr="The Other Side of Innovation IdeaSquare">
            <a:extLst>
              <a:ext uri="{FF2B5EF4-FFF2-40B4-BE49-F238E27FC236}">
                <a16:creationId xmlns:a16="http://schemas.microsoft.com/office/drawing/2014/main" id="{70402A25-963C-5F83-91E0-B89D784A1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622" y="1077522"/>
            <a:ext cx="1972787" cy="10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5089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58BDFEF-6390-1064-8801-991CC486204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22871F-CA69-5EFC-AF09-EA3559B6A6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oogle Shape;420;p38">
            <a:extLst>
              <a:ext uri="{FF2B5EF4-FFF2-40B4-BE49-F238E27FC236}">
                <a16:creationId xmlns:a16="http://schemas.microsoft.com/office/drawing/2014/main" id="{206500DA-3B97-173F-15FA-E30D1DBD22C8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9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359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B5D8D076-DD7A-0E48-8D6F-167447A0BB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201" y="1511559"/>
            <a:ext cx="8039304" cy="3111240"/>
          </a:xfrm>
        </p:spPr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E25B6D6-66B5-E447-AAB0-7680014EB3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8BC0B1-13E1-3CD7-E005-E0EA000FEAB8}"/>
              </a:ext>
            </a:extLst>
          </p:cNvPr>
          <p:cNvSpPr txBox="1"/>
          <p:nvPr/>
        </p:nvSpPr>
        <p:spPr>
          <a:xfrm>
            <a:off x="2288241" y="2392687"/>
            <a:ext cx="4576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" dirty="0"/>
              <a:t>#</a:t>
            </a:r>
            <a:r>
              <a:rPr lang="en" dirty="0" err="1"/>
              <a:t>GreatMemories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2229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FCEDD020-760C-5E47-B14C-0A4D716152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5201" y="1505339"/>
            <a:ext cx="8039304" cy="3117460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E6897D93-7B65-3B41-9854-7939C204D9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B8F3FF5-0FA5-3EFC-EA88-F58D55DB36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69"/>
          <a:stretch/>
        </p:blipFill>
        <p:spPr bwMode="auto">
          <a:xfrm>
            <a:off x="5029200" y="1443134"/>
            <a:ext cx="4108580" cy="343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2896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66587957-9796-A44F-B6DC-46AA48B9260E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894728" y="1506479"/>
            <a:ext cx="3720715" cy="3030352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DDD5F0EF-AD3E-354E-8730-AC234C9341E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15EE9B1-F82F-D04E-A92F-48DE45DB46F1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565200" y="1506479"/>
            <a:ext cx="3720715" cy="3030352"/>
          </a:xfrm>
        </p:spPr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310DFAF3-84D9-9A47-843C-8D003740C5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302922EB-82DD-8243-A505-BB9E667E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33704" cy="50054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D9B1B8C-019C-7594-8CB6-47D9FF84F9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5"/>
          <a:stretch/>
        </p:blipFill>
        <p:spPr bwMode="auto">
          <a:xfrm>
            <a:off x="3307976" y="1443134"/>
            <a:ext cx="5829804" cy="343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558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970872"/>
            <a:ext cx="1811746" cy="14722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73CC9CC-96C8-1741-BBD4-84F0149C02E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65200" y="1506478"/>
            <a:ext cx="3720715" cy="3161144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3839BB6D-AD54-6D46-BBB9-CC919FF975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882B0826-EC7E-2247-8F7D-D68E6E0F3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506478"/>
            <a:ext cx="3993137" cy="238292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C5CDFDF1-14A3-DC58-12F8-EF3DC6AB3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20" y="1443134"/>
            <a:ext cx="9144000" cy="343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ontoh dan Fungsi kalimat past future perfect tense - SUN English">
            <a:extLst>
              <a:ext uri="{FF2B5EF4-FFF2-40B4-BE49-F238E27FC236}">
                <a16:creationId xmlns:a16="http://schemas.microsoft.com/office/drawing/2014/main" id="{C27AA624-0DBD-4D5D-056F-C3018C72C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998" y="471915"/>
            <a:ext cx="2013204" cy="150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40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SDGInnProgress</a:t>
            </a:r>
            <a:br>
              <a:rPr lang="en-GB" dirty="0"/>
            </a:br>
            <a:r>
              <a:rPr lang="en-GB" sz="1600" dirty="0"/>
              <a:t>Capture Your Innovation Process</a:t>
            </a: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Oday Darwich</a:t>
            </a:r>
          </a:p>
          <a:p>
            <a:r>
              <a:rPr lang="en-GB" dirty="0"/>
              <a:t>Innovator in Residence</a:t>
            </a:r>
          </a:p>
          <a:p>
            <a:r>
              <a:rPr lang="en-GB" dirty="0" err="1"/>
              <a:t>Oday.Darwich@cern.ch</a:t>
            </a:r>
            <a:endParaRPr lang="en-GB" dirty="0"/>
          </a:p>
          <a:p>
            <a:endParaRPr lang="en-GB" dirty="0"/>
          </a:p>
          <a:p>
            <a:r>
              <a:rPr lang="en-GB" dirty="0"/>
              <a:t>Feb. 16, 2023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C5E1C-CE01-B757-6141-0BBBBADF1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912373-D5A7-37B7-02F0-52052127C06F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2A9E9-E7DE-A7CD-3FBE-0F058DE3AB8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3B234A-A644-7836-6D6B-8671403D10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Google Shape;661;p69">
            <a:extLst>
              <a:ext uri="{FF2B5EF4-FFF2-40B4-BE49-F238E27FC236}">
                <a16:creationId xmlns:a16="http://schemas.microsoft.com/office/drawing/2014/main" id="{10FABA3E-5164-7178-0932-2F820B05492D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2400" y="625850"/>
            <a:ext cx="8839207" cy="41463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6BE815-A576-ED79-65E2-4CCC86DE364A}"/>
              </a:ext>
            </a:extLst>
          </p:cNvPr>
          <p:cNvSpPr txBox="1"/>
          <p:nvPr/>
        </p:nvSpPr>
        <p:spPr>
          <a:xfrm>
            <a:off x="-13446" y="801070"/>
            <a:ext cx="45854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Topical </a:t>
            </a:r>
            <a:r>
              <a:rPr lang="en-US" dirty="0">
                <a:solidFill>
                  <a:schemeClr val="dk1"/>
                </a:solidFill>
              </a:rPr>
              <a:t>documentation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683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2E58F-BCE6-BD77-4EAA-DEF9ED3E8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A36698-78EB-E58E-21D8-EB82A1BF8522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370C40-7C7E-66E0-BC7F-FF39874B9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BA0D44-569D-3775-DF34-8AB96CE3C1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Google Shape;670;p70">
            <a:extLst>
              <a:ext uri="{FF2B5EF4-FFF2-40B4-BE49-F238E27FC236}">
                <a16:creationId xmlns:a16="http://schemas.microsoft.com/office/drawing/2014/main" id="{4E491049-DF3D-4007-32ED-328156379E8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65200" y="867817"/>
            <a:ext cx="8086596" cy="386729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669;p70">
            <a:extLst>
              <a:ext uri="{FF2B5EF4-FFF2-40B4-BE49-F238E27FC236}">
                <a16:creationId xmlns:a16="http://schemas.microsoft.com/office/drawing/2014/main" id="{5856DC3B-4570-9C28-164A-D4A74FF7B15D}"/>
              </a:ext>
            </a:extLst>
          </p:cNvPr>
          <p:cNvSpPr txBox="1"/>
          <p:nvPr/>
        </p:nvSpPr>
        <p:spPr>
          <a:xfrm>
            <a:off x="1012563" y="1263000"/>
            <a:ext cx="5202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Chronological documentation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60374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72019-CA46-FDA7-CE34-46765AD91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D30222-87E0-51C8-BC1A-347807AD42A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94D375-AE1A-85F4-A651-78AC2359E50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278847-FEC8-9CCE-BC10-7EC793C568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Google Shape;678;p71">
            <a:extLst>
              <a:ext uri="{FF2B5EF4-FFF2-40B4-BE49-F238E27FC236}">
                <a16:creationId xmlns:a16="http://schemas.microsoft.com/office/drawing/2014/main" id="{B998632C-2B42-06E3-5FD5-5CBAED57F527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535813"/>
            <a:ext cx="9143999" cy="412742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669;p70">
            <a:extLst>
              <a:ext uri="{FF2B5EF4-FFF2-40B4-BE49-F238E27FC236}">
                <a16:creationId xmlns:a16="http://schemas.microsoft.com/office/drawing/2014/main" id="{796E1AC0-4FFA-069B-E838-1EFB248D21D8}"/>
              </a:ext>
            </a:extLst>
          </p:cNvPr>
          <p:cNvSpPr txBox="1"/>
          <p:nvPr/>
        </p:nvSpPr>
        <p:spPr>
          <a:xfrm>
            <a:off x="0" y="850572"/>
            <a:ext cx="5202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Hybrid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54454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5327C-96B5-4D0E-1047-29EB75AEF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822316" cy="500549"/>
          </a:xfrm>
        </p:spPr>
        <p:txBody>
          <a:bodyPr/>
          <a:lstStyle/>
          <a:p>
            <a:r>
              <a:rPr lang="en-US" dirty="0"/>
              <a:t>Why participants use the platform?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61D4C99-902C-4614-2F02-3DCC31CEBA78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E3E795-5B80-74D5-6735-A0F0D5AF974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196DB0-6DD5-CC6E-0F22-CB15ECB7E9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Google Shape;710;p76">
            <a:extLst>
              <a:ext uri="{FF2B5EF4-FFF2-40B4-BE49-F238E27FC236}">
                <a16:creationId xmlns:a16="http://schemas.microsoft.com/office/drawing/2014/main" id="{888CA1EE-CD75-2956-9864-7A54E70BF37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4946"/>
          <a:stretch/>
        </p:blipFill>
        <p:spPr>
          <a:xfrm>
            <a:off x="122842" y="941294"/>
            <a:ext cx="8107930" cy="41155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85525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9A25-0968-9FCF-0AC5-AE9490DED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E57C54-5E4A-8E2F-6E05-82CE5F55B51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CEF3AE-7EBD-5F25-7972-9E7C4EB5038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EC7906-DBFD-0EC4-9D7F-60B9D53910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Google Shape;716;p77">
            <a:extLst>
              <a:ext uri="{FF2B5EF4-FFF2-40B4-BE49-F238E27FC236}">
                <a16:creationId xmlns:a16="http://schemas.microsoft.com/office/drawing/2014/main" id="{F6957A52-CC48-ABB5-56AB-2EEEF5E6DFF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17367"/>
          <a:stretch/>
        </p:blipFill>
        <p:spPr>
          <a:xfrm>
            <a:off x="152399" y="1402745"/>
            <a:ext cx="8839201" cy="29601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63745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D44AF-5B3F-E4B9-7477-89A8D08BC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use the platform?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C900E2-9A47-0D79-3BFD-C758AD2C7DD1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0988D1-955A-3695-CF5E-FC4DCFEE4E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E79DD9-5DAF-A4E4-6119-6AD22DC85E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9" name="Picture 5">
            <a:extLst>
              <a:ext uri="{FF2B5EF4-FFF2-40B4-BE49-F238E27FC236}">
                <a16:creationId xmlns:a16="http://schemas.microsoft.com/office/drawing/2014/main" id="{9506F7E2-4A1E-E9C8-C8B6-5AE1FBC5C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53563" y="2267137"/>
            <a:ext cx="1119001" cy="111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oogle Shape;66;p15">
            <a:extLst>
              <a:ext uri="{FF2B5EF4-FFF2-40B4-BE49-F238E27FC236}">
                <a16:creationId xmlns:a16="http://schemas.microsoft.com/office/drawing/2014/main" id="{AD3DF606-D8A6-B359-681D-ECBFE0CB08C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2222" y="1523700"/>
            <a:ext cx="1302835" cy="111972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67;p15">
            <a:extLst>
              <a:ext uri="{FF2B5EF4-FFF2-40B4-BE49-F238E27FC236}">
                <a16:creationId xmlns:a16="http://schemas.microsoft.com/office/drawing/2014/main" id="{2E8A3EC5-142D-D313-A065-8FE70A764E7F}"/>
              </a:ext>
            </a:extLst>
          </p:cNvPr>
          <p:cNvSpPr txBox="1"/>
          <p:nvPr/>
        </p:nvSpPr>
        <p:spPr>
          <a:xfrm>
            <a:off x="921288" y="2717400"/>
            <a:ext cx="1124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760DB"/>
                </a:solidFill>
                <a:latin typeface="Lexend Deca"/>
                <a:ea typeface="Lexend Deca"/>
                <a:cs typeface="Lexend Deca"/>
                <a:sym typeface="Lexend Deca"/>
              </a:rPr>
              <a:t>Students</a:t>
            </a:r>
            <a:endParaRPr sz="1600" b="1">
              <a:solidFill>
                <a:srgbClr val="6760DB"/>
              </a:solidFill>
              <a:latin typeface="Lexend Deca"/>
              <a:ea typeface="Lexend Deca"/>
              <a:cs typeface="Lexend Deca"/>
              <a:sym typeface="Lexend Deca"/>
            </a:endParaRPr>
          </a:p>
        </p:txBody>
      </p:sp>
      <p:pic>
        <p:nvPicPr>
          <p:cNvPr id="9" name="Google Shape;68;p15">
            <a:extLst>
              <a:ext uri="{FF2B5EF4-FFF2-40B4-BE49-F238E27FC236}">
                <a16:creationId xmlns:a16="http://schemas.microsoft.com/office/drawing/2014/main" id="{011E2522-29F3-D9D9-C7C4-16661AED96A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99674" y="1523700"/>
            <a:ext cx="1193052" cy="11197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69;p15">
            <a:extLst>
              <a:ext uri="{FF2B5EF4-FFF2-40B4-BE49-F238E27FC236}">
                <a16:creationId xmlns:a16="http://schemas.microsoft.com/office/drawing/2014/main" id="{1C220837-A28B-8636-DD70-50ED547EEF54}"/>
              </a:ext>
            </a:extLst>
          </p:cNvPr>
          <p:cNvSpPr txBox="1"/>
          <p:nvPr/>
        </p:nvSpPr>
        <p:spPr>
          <a:xfrm>
            <a:off x="4871100" y="2717400"/>
            <a:ext cx="1302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760DB"/>
                </a:solidFill>
                <a:latin typeface="Lexend Deca"/>
                <a:ea typeface="Lexend Deca"/>
                <a:cs typeface="Lexend Deca"/>
                <a:sym typeface="Lexend Deca"/>
              </a:rPr>
              <a:t>Professors</a:t>
            </a:r>
            <a:endParaRPr/>
          </a:p>
        </p:txBody>
      </p:sp>
      <p:pic>
        <p:nvPicPr>
          <p:cNvPr id="11" name="Google Shape;70;p15">
            <a:extLst>
              <a:ext uri="{FF2B5EF4-FFF2-40B4-BE49-F238E27FC236}">
                <a16:creationId xmlns:a16="http://schemas.microsoft.com/office/drawing/2014/main" id="{090A7EA7-1895-1790-B777-DC7C33386246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80766" y="2703150"/>
            <a:ext cx="1124700" cy="112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71;p15">
            <a:extLst>
              <a:ext uri="{FF2B5EF4-FFF2-40B4-BE49-F238E27FC236}">
                <a16:creationId xmlns:a16="http://schemas.microsoft.com/office/drawing/2014/main" id="{6DC354EA-3FD2-4122-14D2-7243A37C0CA7}"/>
              </a:ext>
            </a:extLst>
          </p:cNvPr>
          <p:cNvSpPr txBox="1"/>
          <p:nvPr/>
        </p:nvSpPr>
        <p:spPr>
          <a:xfrm>
            <a:off x="2570319" y="4013375"/>
            <a:ext cx="15456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760DB"/>
                </a:solidFill>
                <a:latin typeface="Lexend Deca"/>
                <a:ea typeface="Lexend Deca"/>
                <a:cs typeface="Lexend Deca"/>
                <a:sym typeface="Lexend Deca"/>
              </a:rPr>
              <a:t>Coordinators</a:t>
            </a:r>
            <a:endParaRPr/>
          </a:p>
        </p:txBody>
      </p:sp>
      <p:sp>
        <p:nvSpPr>
          <p:cNvPr id="13" name="Google Shape;72;p15">
            <a:extLst>
              <a:ext uri="{FF2B5EF4-FFF2-40B4-BE49-F238E27FC236}">
                <a16:creationId xmlns:a16="http://schemas.microsoft.com/office/drawing/2014/main" id="{39C64D31-9EAC-BD1B-3FED-6C2A1F0340A6}"/>
              </a:ext>
            </a:extLst>
          </p:cNvPr>
          <p:cNvSpPr txBox="1"/>
          <p:nvPr/>
        </p:nvSpPr>
        <p:spPr>
          <a:xfrm>
            <a:off x="6703287" y="4027625"/>
            <a:ext cx="1873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6760DB"/>
                </a:solidFill>
                <a:latin typeface="Lexend Deca"/>
                <a:ea typeface="Lexend Deca"/>
                <a:cs typeface="Lexend Deca"/>
                <a:sym typeface="Lexend Deca"/>
              </a:rPr>
              <a:t>Creative people</a:t>
            </a:r>
            <a:endParaRPr/>
          </a:p>
        </p:txBody>
      </p:sp>
      <p:pic>
        <p:nvPicPr>
          <p:cNvPr id="14" name="Google Shape;73;p15">
            <a:extLst>
              <a:ext uri="{FF2B5EF4-FFF2-40B4-BE49-F238E27FC236}">
                <a16:creationId xmlns:a16="http://schemas.microsoft.com/office/drawing/2014/main" id="{DE4B9EE1-5B70-0FEA-46C7-30B337BFF857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63488" y="2717400"/>
            <a:ext cx="1124700" cy="1124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4321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5AC71-B5D5-FEAC-89B6-422B738B8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012102-BE93-EE6C-A3ED-C6C4E890D624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B8C6B0-1B69-125F-B62E-4F69C775762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CA2889-338A-CCBE-1A80-3C6EC534FE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Google Shape;92;p16">
            <a:extLst>
              <a:ext uri="{FF2B5EF4-FFF2-40B4-BE49-F238E27FC236}">
                <a16:creationId xmlns:a16="http://schemas.microsoft.com/office/drawing/2014/main" id="{196C05FB-DCEC-F605-819C-84E2F3FE33E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4146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23AA1-67EE-F0AC-7C4C-E06A5BBED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BB3FF7-A2F5-4C1C-7C02-931067571BE7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18FA10-FED9-DB4E-B8A0-CF7FE8A347C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01599F7-7BE1-73DE-A011-D437DCEFD5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A76ABC-AF02-7966-34F9-391EB10382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71915"/>
            <a:ext cx="7772400" cy="42314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8B087F-9C67-6234-1E60-CAB59367B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488450"/>
            <a:ext cx="7772400" cy="416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6534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16-EEDA-869E-7C93-FAD06994E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EE11C8-E333-2E32-FEC8-FE2BE6337D4E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7F259B-52B6-FCA8-12EF-B5442F0D1AB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0E7BE4-516C-8D7F-4CAA-22AF040A37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oogle Shape;105;p18">
            <a:extLst>
              <a:ext uri="{FF2B5EF4-FFF2-40B4-BE49-F238E27FC236}">
                <a16:creationId xmlns:a16="http://schemas.microsoft.com/office/drawing/2014/main" id="{ADFE6168-51C9-EF50-E90E-DC847B864131}"/>
              </a:ext>
            </a:extLst>
          </p:cNvPr>
          <p:cNvGrpSpPr/>
          <p:nvPr/>
        </p:nvGrpSpPr>
        <p:grpSpPr>
          <a:xfrm>
            <a:off x="648025" y="105888"/>
            <a:ext cx="7847947" cy="4540800"/>
            <a:chOff x="648025" y="105888"/>
            <a:chExt cx="7847947" cy="4540800"/>
          </a:xfrm>
        </p:grpSpPr>
        <p:pic>
          <p:nvPicPr>
            <p:cNvPr id="7" name="Google Shape;106;p18">
              <a:extLst>
                <a:ext uri="{FF2B5EF4-FFF2-40B4-BE49-F238E27FC236}">
                  <a16:creationId xmlns:a16="http://schemas.microsoft.com/office/drawing/2014/main" id="{245DA121-0682-EBA4-CCF4-612994B75541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48025" y="105888"/>
              <a:ext cx="7847947" cy="4540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7;p18">
              <a:extLst>
                <a:ext uri="{FF2B5EF4-FFF2-40B4-BE49-F238E27FC236}">
                  <a16:creationId xmlns:a16="http://schemas.microsoft.com/office/drawing/2014/main" id="{2FA91B12-E31D-99F6-427D-077903C6634D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418425" y="106125"/>
              <a:ext cx="2077538" cy="4355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oogle Shape;108;p18">
              <a:extLst>
                <a:ext uri="{FF2B5EF4-FFF2-40B4-BE49-F238E27FC236}">
                  <a16:creationId xmlns:a16="http://schemas.microsoft.com/office/drawing/2014/main" id="{32E7B3C2-0E40-8292-7F40-318B994488DD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541350" y="155650"/>
              <a:ext cx="1453626" cy="69247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90913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561CB-7473-3A37-59F0-6E9AED0F0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7F301F-250C-2C8E-BA3A-D1FC9CF32C39}"/>
              </a:ext>
            </a:extLst>
          </p:cNvPr>
          <p:cNvSpPr>
            <a:spLocks noGrp="1"/>
          </p:cNvSpPr>
          <p:nvPr>
            <p:ph type="pic" idx="10"/>
          </p:nvPr>
        </p:nvSpPr>
        <p:spPr/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3FEDC-3DB9-F87E-4BCF-8B67C1A9974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3CFA04-CE22-8B14-60A0-AD4818CD06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82F922-57B6-59ED-D754-EB74A027C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1257" y="0"/>
            <a:ext cx="436148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462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27C9C0-8299-0449-A703-F1BFECFB9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SDGInnnProgress</a:t>
            </a:r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997F02-655D-0E42-9ADC-BA150128D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Capture Your Innovation Process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6430058-5811-3D41-8F7F-20E11486E6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GB" dirty="0"/>
              <a:t>Why </a:t>
            </a:r>
            <a:r>
              <a:rPr lang="en-GB" dirty="0" err="1"/>
              <a:t>InnnProgress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/>
              <a:t>How it works</a:t>
            </a:r>
          </a:p>
          <a:p>
            <a:pPr marL="285750" indent="-285750">
              <a:buFontTx/>
              <a:buChar char="-"/>
            </a:pPr>
            <a:r>
              <a:rPr lang="en-GB" dirty="0"/>
              <a:t>Impact of AI on documentation</a:t>
            </a:r>
          </a:p>
          <a:p>
            <a:pPr marL="285750" indent="-285750">
              <a:buFontTx/>
              <a:buChar char="-"/>
            </a:pPr>
            <a:r>
              <a:rPr lang="en-GB" dirty="0"/>
              <a:t>Future perspectives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2659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63ABF1-CACF-6E0E-2C0E-F91B37659660}"/>
              </a:ext>
            </a:extLst>
          </p:cNvPr>
          <p:cNvSpPr txBox="1"/>
          <p:nvPr/>
        </p:nvSpPr>
        <p:spPr>
          <a:xfrm>
            <a:off x="108697" y="4001867"/>
            <a:ext cx="89266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2"/>
              </a:rPr>
              <a:t>https://twitter.com/i/status/1624077152302862339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hlinkClick r:id="rId3"/>
              </a:rPr>
              <a:t>https://twitter.com/i/status/1623707730367086595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D5ED1A-B927-53DF-71F2-BD8B7069AA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06" r="3518"/>
          <a:stretch/>
        </p:blipFill>
        <p:spPr>
          <a:xfrm>
            <a:off x="2091841" y="949817"/>
            <a:ext cx="4960317" cy="286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9765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63ABF1-CACF-6E0E-2C0E-F91B37659660}"/>
              </a:ext>
            </a:extLst>
          </p:cNvPr>
          <p:cNvSpPr txBox="1"/>
          <p:nvPr/>
        </p:nvSpPr>
        <p:spPr>
          <a:xfrm>
            <a:off x="108697" y="4001867"/>
            <a:ext cx="892660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hlinkClick r:id="rId2"/>
              </a:rPr>
              <a:t>https://twitter.com/i/status/1624077152302862339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>
                <a:hlinkClick r:id="rId3"/>
              </a:rPr>
              <a:t>https://twitter.com/i/status/1623707730367086595</a:t>
            </a:r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D5ED1A-B927-53DF-71F2-BD8B7069AA2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06" r="3518"/>
          <a:stretch/>
        </p:blipFill>
        <p:spPr>
          <a:xfrm>
            <a:off x="2091841" y="949817"/>
            <a:ext cx="4960317" cy="286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078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CFBCE09-6DF0-B2C0-8376-4E2F18942F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004" y="0"/>
            <a:ext cx="3083873" cy="5143500"/>
          </a:xfrm>
          <a:prstGeom prst="rect">
            <a:avLst/>
          </a:prstGeom>
        </p:spPr>
      </p:pic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8BD50868-943F-A4A3-536C-C337E214B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06" y="2059692"/>
            <a:ext cx="4354232" cy="102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033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B706BF2-304F-B2A9-7EBD-3F236E0180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23"/>
          <a:stretch/>
        </p:blipFill>
        <p:spPr bwMode="auto">
          <a:xfrm>
            <a:off x="3175000" y="1117600"/>
            <a:ext cx="2794000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531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F92ACFA8-3969-11D2-10BD-B4E8B174A4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86"/>
          <a:stretch/>
        </p:blipFill>
        <p:spPr bwMode="auto">
          <a:xfrm>
            <a:off x="3200400" y="1092200"/>
            <a:ext cx="2743200" cy="273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808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6289689" cy="500549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06479"/>
            <a:ext cx="8027992" cy="316376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4" name="Google Shape;82;p17">
            <a:extLst>
              <a:ext uri="{FF2B5EF4-FFF2-40B4-BE49-F238E27FC236}">
                <a16:creationId xmlns:a16="http://schemas.microsoft.com/office/drawing/2014/main" id="{9687B6B9-3B90-C238-4AA1-831696B5335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397" y="2918529"/>
            <a:ext cx="1388482" cy="1118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83;p17">
            <a:extLst>
              <a:ext uri="{FF2B5EF4-FFF2-40B4-BE49-F238E27FC236}">
                <a16:creationId xmlns:a16="http://schemas.microsoft.com/office/drawing/2014/main" id="{D2D115F5-104B-4DE8-5287-DC105D3A798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0116" y="1786998"/>
            <a:ext cx="1082390" cy="9979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4;p17">
            <a:extLst>
              <a:ext uri="{FF2B5EF4-FFF2-40B4-BE49-F238E27FC236}">
                <a16:creationId xmlns:a16="http://schemas.microsoft.com/office/drawing/2014/main" id="{B5A41992-A46E-2184-22D8-B903FEF65FD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52198" y="1694144"/>
            <a:ext cx="1691688" cy="1344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85;p17">
            <a:extLst>
              <a:ext uri="{FF2B5EF4-FFF2-40B4-BE49-F238E27FC236}">
                <a16:creationId xmlns:a16="http://schemas.microsoft.com/office/drawing/2014/main" id="{4B2AB0EF-88D9-D71D-BFED-5A588D053BA6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77766" y="2871457"/>
            <a:ext cx="1288519" cy="1053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6;p17">
            <a:extLst>
              <a:ext uri="{FF2B5EF4-FFF2-40B4-BE49-F238E27FC236}">
                <a16:creationId xmlns:a16="http://schemas.microsoft.com/office/drawing/2014/main" id="{0C751C2B-0EF8-D278-9EDC-4C5BAC4CBDD8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818572" y="2530804"/>
            <a:ext cx="1557213" cy="1506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933DCA78-E02D-0E47-996A-D85BC7E7D2C7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65200" y="1506478"/>
            <a:ext cx="3720715" cy="3161144"/>
          </a:xfrm>
        </p:spPr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DB189019-10D5-4E4C-9293-8E7B563782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8E3C89-4950-3042-A460-633FB402B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506478"/>
            <a:ext cx="3993137" cy="238292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E12712E2-DF0F-CD33-EFF6-1AA4C8B52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405" y="1051155"/>
            <a:ext cx="3041189" cy="3041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796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4730759-A0F3-D54E-9996-DD057C76B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06478"/>
            <a:ext cx="4006308" cy="238229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Marcador de posición de imagen 5">
            <a:extLst>
              <a:ext uri="{FF2B5EF4-FFF2-40B4-BE49-F238E27FC236}">
                <a16:creationId xmlns:a16="http://schemas.microsoft.com/office/drawing/2014/main" id="{A96AD548-AAA0-304F-983A-977DF4AD6116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894728" y="1506478"/>
            <a:ext cx="3720715" cy="3175249"/>
          </a:xfrm>
        </p:spPr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64268B2B-4331-0448-B51E-7276EB83145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5122" name="Picture 2" descr="Design Factory Global Network | Brunel University London">
            <a:extLst>
              <a:ext uri="{FF2B5EF4-FFF2-40B4-BE49-F238E27FC236}">
                <a16:creationId xmlns:a16="http://schemas.microsoft.com/office/drawing/2014/main" id="{A0426666-A0D7-59F5-D7FB-EE11E5476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382" y="584037"/>
            <a:ext cx="5408252" cy="3821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97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970872"/>
            <a:ext cx="1811746" cy="14722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73CC9CC-96C8-1741-BBD4-84F0149C02E2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565200" y="1506478"/>
            <a:ext cx="3720715" cy="3161144"/>
          </a:xfrm>
        </p:spPr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3839BB6D-AD54-6D46-BBB9-CC919FF9756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882B0826-EC7E-2247-8F7D-D68E6E0F3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506478"/>
            <a:ext cx="3993137" cy="238292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910873" y="7945"/>
            <a:ext cx="2226907" cy="11321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587" y="374364"/>
            <a:ext cx="1897224" cy="1068770"/>
          </a:xfrm>
          <a:prstGeom prst="rect">
            <a:avLst/>
          </a:prstGeom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C5CDFDF1-14A3-DC58-12F8-EF3DC6AB3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20" y="1443134"/>
            <a:ext cx="9144000" cy="3436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ontoh dan Fungsi kalimat past future perfect tense - SUN English">
            <a:extLst>
              <a:ext uri="{FF2B5EF4-FFF2-40B4-BE49-F238E27FC236}">
                <a16:creationId xmlns:a16="http://schemas.microsoft.com/office/drawing/2014/main" id="{C27AA624-0DBD-4D5D-056F-C3018C72C1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998" y="471915"/>
            <a:ext cx="2013204" cy="150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054181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444</TotalTime>
  <Words>137</Words>
  <Application>Microsoft Macintosh PowerPoint</Application>
  <PresentationFormat>On-screen Show (16:9)</PresentationFormat>
  <Paragraphs>33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Helvetica</vt:lpstr>
      <vt:lpstr>Helvetica 75</vt:lpstr>
      <vt:lpstr>Lexend Deca</vt:lpstr>
      <vt:lpstr>Opcion Foto</vt:lpstr>
      <vt:lpstr>IdeaSquare Open Doors</vt:lpstr>
      <vt:lpstr>SDGInnProgress Capture Your Innovation Process</vt:lpstr>
      <vt:lpstr>SDGInnnProgress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Why participants use the platform?</vt:lpstr>
      <vt:lpstr>PowerPoint Presentation</vt:lpstr>
      <vt:lpstr>Who use the platform?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Oday Darwich</cp:lastModifiedBy>
  <cp:revision>21</cp:revision>
  <dcterms:created xsi:type="dcterms:W3CDTF">2022-01-18T18:56:13Z</dcterms:created>
  <dcterms:modified xsi:type="dcterms:W3CDTF">2023-02-16T15:29:59Z</dcterms:modified>
  <cp:category/>
</cp:coreProperties>
</file>