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71" r:id="rId2"/>
    <p:sldMasterId id="2147483696" r:id="rId3"/>
    <p:sldMasterId id="2147483719" r:id="rId4"/>
  </p:sldMasterIdLst>
  <p:notesMasterIdLst>
    <p:notesMasterId r:id="rId46"/>
  </p:notesMasterIdLst>
  <p:handoutMasterIdLst>
    <p:handoutMasterId r:id="rId47"/>
  </p:handoutMasterIdLst>
  <p:sldIdLst>
    <p:sldId id="4173" r:id="rId5"/>
    <p:sldId id="4146" r:id="rId6"/>
    <p:sldId id="4159" r:id="rId7"/>
    <p:sldId id="4149" r:id="rId8"/>
    <p:sldId id="1413" r:id="rId9"/>
    <p:sldId id="2086" r:id="rId10"/>
    <p:sldId id="2084" r:id="rId11"/>
    <p:sldId id="1408" r:id="rId12"/>
    <p:sldId id="822" r:id="rId13"/>
    <p:sldId id="1409" r:id="rId14"/>
    <p:sldId id="2087" r:id="rId15"/>
    <p:sldId id="1018" r:id="rId16"/>
    <p:sldId id="2088" r:id="rId17"/>
    <p:sldId id="2632" r:id="rId18"/>
    <p:sldId id="2089" r:id="rId19"/>
    <p:sldId id="4160" r:id="rId20"/>
    <p:sldId id="267" r:id="rId21"/>
    <p:sldId id="4174" r:id="rId22"/>
    <p:sldId id="2980" r:id="rId23"/>
    <p:sldId id="3116" r:id="rId24"/>
    <p:sldId id="2981" r:id="rId25"/>
    <p:sldId id="2071" r:id="rId26"/>
    <p:sldId id="266" r:id="rId27"/>
    <p:sldId id="4161" r:id="rId28"/>
    <p:sldId id="2076" r:id="rId29"/>
    <p:sldId id="4179" r:id="rId30"/>
    <p:sldId id="4176" r:id="rId31"/>
    <p:sldId id="4177" r:id="rId32"/>
    <p:sldId id="4175" r:id="rId33"/>
    <p:sldId id="4163" r:id="rId34"/>
    <p:sldId id="4178" r:id="rId35"/>
    <p:sldId id="259" r:id="rId36"/>
    <p:sldId id="4166" r:id="rId37"/>
    <p:sldId id="4168" r:id="rId38"/>
    <p:sldId id="1597" r:id="rId39"/>
    <p:sldId id="282" r:id="rId40"/>
    <p:sldId id="4170" r:id="rId41"/>
    <p:sldId id="606" r:id="rId42"/>
    <p:sldId id="3089" r:id="rId43"/>
    <p:sldId id="1994" r:id="rId44"/>
    <p:sldId id="2083"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8748805-8296-7F43-89F1-721DFA505C9C}">
          <p14:sldIdLst>
            <p14:sldId id="4173"/>
            <p14:sldId id="4146"/>
            <p14:sldId id="4159"/>
            <p14:sldId id="4149"/>
            <p14:sldId id="1413"/>
            <p14:sldId id="2086"/>
            <p14:sldId id="2084"/>
          </p14:sldIdLst>
        </p14:section>
        <p14:section name="HFM" id="{2E9AE58B-BD98-704C-B88C-6CE1383866FD}">
          <p14:sldIdLst>
            <p14:sldId id="1408"/>
            <p14:sldId id="822"/>
            <p14:sldId id="1409"/>
            <p14:sldId id="2087"/>
            <p14:sldId id="1018"/>
            <p14:sldId id="2088"/>
            <p14:sldId id="2632"/>
            <p14:sldId id="2089"/>
          </p14:sldIdLst>
        </p14:section>
        <p14:section name="SRF" id="{A8C0A9EC-0F73-0441-BDCE-EC7CF7B3B2EB}">
          <p14:sldIdLst>
            <p14:sldId id="4160"/>
            <p14:sldId id="267"/>
            <p14:sldId id="4174"/>
            <p14:sldId id="2980"/>
            <p14:sldId id="3116"/>
            <p14:sldId id="2981"/>
          </p14:sldIdLst>
        </p14:section>
        <p14:section name="WRF" id="{C3B482F3-B1EA-F14A-8751-4FA29EEEC422}">
          <p14:sldIdLst>
            <p14:sldId id="2071"/>
            <p14:sldId id="266"/>
            <p14:sldId id="4161"/>
          </p14:sldIdLst>
        </p14:section>
        <p14:section name="MC" id="{8D85FBC7-F4FF-5849-8CE7-A5F98B1EF60C}">
          <p14:sldIdLst>
            <p14:sldId id="2076"/>
          </p14:sldIdLst>
        </p14:section>
        <p14:section name="PWA" id="{8869FA16-1474-5649-A51C-FAF41E842AB2}">
          <p14:sldIdLst>
            <p14:sldId id="4179"/>
            <p14:sldId id="4176"/>
            <p14:sldId id="4177"/>
            <p14:sldId id="4175"/>
            <p14:sldId id="4163"/>
            <p14:sldId id="4178"/>
          </p14:sldIdLst>
        </p14:section>
        <p14:section name="ERLs" id="{13C4882D-3C06-0948-90A2-1CA952BA2E3C}">
          <p14:sldIdLst>
            <p14:sldId id="259"/>
            <p14:sldId id="4166"/>
            <p14:sldId id="4168"/>
            <p14:sldId id="1597"/>
            <p14:sldId id="282"/>
          </p14:sldIdLst>
        </p14:section>
        <p14:section name="Sustainability" id="{90DF7638-4F53-B847-8799-62F5477C9CBC}">
          <p14:sldIdLst>
            <p14:sldId id="4170"/>
            <p14:sldId id="606"/>
            <p14:sldId id="3089"/>
          </p14:sldIdLst>
        </p14:section>
        <p14:section name="Tech" id="{4A6DE20B-A3BE-7E47-A6AD-2B832D10BB5A}">
          <p14:sldIdLst>
            <p14:sldId id="1994"/>
          </p14:sldIdLst>
        </p14:section>
        <p14:section name="Conclusions" id="{89A6DD91-092E-8446-A85B-F43F1ABC5932}">
          <p14:sldIdLst>
            <p14:sldId id="2083"/>
          </p14:sldIdLst>
        </p14:section>
        <p14:section name="Backup" id="{AAF96BAD-2651-D447-90C3-620AE5F5B28F}">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a:srgbClr val="0096FF"/>
    <a:srgbClr val="FF9300"/>
    <a:srgbClr val="7A81FF"/>
    <a:srgbClr val="76D6FF"/>
    <a:srgbClr val="00FF00"/>
    <a:srgbClr val="F76BC1"/>
    <a:srgbClr val="800080"/>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774" autoAdjust="0"/>
    <p:restoredTop sz="86667" autoAdjust="0"/>
  </p:normalViewPr>
  <p:slideViewPr>
    <p:cSldViewPr>
      <p:cViewPr varScale="1">
        <p:scale>
          <a:sx n="110" d="100"/>
          <a:sy n="110" d="100"/>
        </p:scale>
        <p:origin x="1672" y="176"/>
      </p:cViewPr>
      <p:guideLst>
        <p:guide orient="horz" pos="2160"/>
        <p:guide pos="3840"/>
      </p:guideLst>
    </p:cSldViewPr>
  </p:slideViewPr>
  <p:outlineViewPr>
    <p:cViewPr>
      <p:scale>
        <a:sx n="33" d="100"/>
        <a:sy n="33" d="100"/>
      </p:scale>
      <p:origin x="0" y="-1768"/>
    </p:cViewPr>
  </p:outlineViewPr>
  <p:notesTextViewPr>
    <p:cViewPr>
      <p:scale>
        <a:sx n="1" d="1"/>
        <a:sy n="1" d="1"/>
      </p:scale>
      <p:origin x="0" y="0"/>
    </p:cViewPr>
  </p:notesTextViewPr>
  <p:sorterViewPr>
    <p:cViewPr varScale="1">
      <p:scale>
        <a:sx n="100" d="100"/>
        <a:sy n="100" d="100"/>
      </p:scale>
      <p:origin x="0" y="0"/>
    </p:cViewPr>
  </p:sorterViewPr>
  <p:notesViewPr>
    <p:cSldViewPr>
      <p:cViewPr varScale="1">
        <p:scale>
          <a:sx n="160" d="100"/>
          <a:sy n="160" d="100"/>
        </p:scale>
        <p:origin x="6792" y="1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EAD148-7049-C243-A8CC-10BC5B728B28}" type="doc">
      <dgm:prSet loTypeId="urn:microsoft.com/office/officeart/2005/8/layout/venn1" loCatId="" qsTypeId="urn:microsoft.com/office/officeart/2005/8/quickstyle/simple1" qsCatId="simple" csTypeId="urn:microsoft.com/office/officeart/2005/8/colors/accent5_3" csCatId="accent5" phldr="1"/>
      <dgm:spPr/>
    </dgm:pt>
    <dgm:pt modelId="{2E912425-5018-6540-A70B-1D2D017EF418}">
      <dgm:prSet phldrT="[Text]"/>
      <dgm:spPr>
        <a:ln w="6350">
          <a:solidFill>
            <a:srgbClr val="003B6E"/>
          </a:solidFill>
        </a:ln>
      </dgm:spPr>
      <dgm:t>
        <a:bodyPr/>
        <a:lstStyle/>
        <a:p>
          <a:r>
            <a:rPr lang="en-US">
              <a:solidFill>
                <a:schemeClr val="bg1"/>
              </a:solidFill>
            </a:rPr>
            <a:t>Performance</a:t>
          </a:r>
          <a:endParaRPr lang="en-US" dirty="0">
            <a:solidFill>
              <a:schemeClr val="bg1"/>
            </a:solidFill>
          </a:endParaRPr>
        </a:p>
      </dgm:t>
    </dgm:pt>
    <dgm:pt modelId="{05D90080-DC48-D449-8C8E-7C3196E6CC1B}" type="parTrans" cxnId="{E9C9F7CB-27C8-584A-80C2-39B526D928CC}">
      <dgm:prSet/>
      <dgm:spPr/>
      <dgm:t>
        <a:bodyPr/>
        <a:lstStyle/>
        <a:p>
          <a:endParaRPr lang="en-US">
            <a:solidFill>
              <a:schemeClr val="bg1"/>
            </a:solidFill>
          </a:endParaRPr>
        </a:p>
      </dgm:t>
    </dgm:pt>
    <dgm:pt modelId="{052597C6-ACD9-E148-AB87-CFE16025794B}" type="sibTrans" cxnId="{E9C9F7CB-27C8-584A-80C2-39B526D928CC}">
      <dgm:prSet/>
      <dgm:spPr/>
      <dgm:t>
        <a:bodyPr/>
        <a:lstStyle/>
        <a:p>
          <a:endParaRPr lang="en-US">
            <a:solidFill>
              <a:schemeClr val="bg1"/>
            </a:solidFill>
          </a:endParaRPr>
        </a:p>
      </dgm:t>
    </dgm:pt>
    <dgm:pt modelId="{96A1FED0-0AC6-3445-8819-FE13EE8BF824}">
      <dgm:prSet phldrT="[Text]"/>
      <dgm:spPr>
        <a:ln w="6350">
          <a:solidFill>
            <a:srgbClr val="003B6E"/>
          </a:solidFill>
        </a:ln>
      </dgm:spPr>
      <dgm:t>
        <a:bodyPr/>
        <a:lstStyle/>
        <a:p>
          <a:r>
            <a:rPr lang="en-US" dirty="0">
              <a:solidFill>
                <a:schemeClr val="bg1"/>
              </a:solidFill>
            </a:rPr>
            <a:t>Robustness</a:t>
          </a:r>
        </a:p>
      </dgm:t>
    </dgm:pt>
    <dgm:pt modelId="{95DE0EBD-9D4F-AA45-872A-90DFB93A120B}" type="parTrans" cxnId="{F8523629-2CA3-7B40-A070-96101FAB2506}">
      <dgm:prSet/>
      <dgm:spPr/>
      <dgm:t>
        <a:bodyPr/>
        <a:lstStyle/>
        <a:p>
          <a:endParaRPr lang="en-US">
            <a:solidFill>
              <a:schemeClr val="bg1"/>
            </a:solidFill>
          </a:endParaRPr>
        </a:p>
      </dgm:t>
    </dgm:pt>
    <dgm:pt modelId="{0F2C7FD5-7717-F144-BE15-B2F7871C7D7B}" type="sibTrans" cxnId="{F8523629-2CA3-7B40-A070-96101FAB2506}">
      <dgm:prSet/>
      <dgm:spPr/>
      <dgm:t>
        <a:bodyPr/>
        <a:lstStyle/>
        <a:p>
          <a:endParaRPr lang="en-US">
            <a:solidFill>
              <a:schemeClr val="bg1"/>
            </a:solidFill>
          </a:endParaRPr>
        </a:p>
      </dgm:t>
    </dgm:pt>
    <dgm:pt modelId="{8B4EDE00-3076-F442-BBAD-F68F9881F0A8}">
      <dgm:prSet phldrT="[Text]"/>
      <dgm:spPr>
        <a:ln w="6350">
          <a:solidFill>
            <a:srgbClr val="003B6E"/>
          </a:solidFill>
        </a:ln>
      </dgm:spPr>
      <dgm:t>
        <a:bodyPr/>
        <a:lstStyle/>
        <a:p>
          <a:r>
            <a:rPr lang="en-US">
              <a:solidFill>
                <a:schemeClr val="bg1"/>
              </a:solidFill>
            </a:rPr>
            <a:t>Cost</a:t>
          </a:r>
          <a:endParaRPr lang="en-US" dirty="0">
            <a:solidFill>
              <a:schemeClr val="bg1"/>
            </a:solidFill>
          </a:endParaRPr>
        </a:p>
      </dgm:t>
    </dgm:pt>
    <dgm:pt modelId="{C5B6C4F0-B92A-2F4C-9C10-F9A88EFCB962}" type="parTrans" cxnId="{C4AED6A5-DDE2-9649-8D07-53005589B2C9}">
      <dgm:prSet/>
      <dgm:spPr/>
      <dgm:t>
        <a:bodyPr/>
        <a:lstStyle/>
        <a:p>
          <a:endParaRPr lang="en-US">
            <a:solidFill>
              <a:schemeClr val="bg1"/>
            </a:solidFill>
          </a:endParaRPr>
        </a:p>
      </dgm:t>
    </dgm:pt>
    <dgm:pt modelId="{6BDBCE39-0F5E-C642-A734-D766F0D2F922}" type="sibTrans" cxnId="{C4AED6A5-DDE2-9649-8D07-53005589B2C9}">
      <dgm:prSet/>
      <dgm:spPr/>
      <dgm:t>
        <a:bodyPr/>
        <a:lstStyle/>
        <a:p>
          <a:endParaRPr lang="en-US">
            <a:solidFill>
              <a:schemeClr val="bg1"/>
            </a:solidFill>
          </a:endParaRPr>
        </a:p>
      </dgm:t>
    </dgm:pt>
    <dgm:pt modelId="{AFEB92AF-A419-944E-8701-14511FE07D0E}" type="pres">
      <dgm:prSet presAssocID="{00EAD148-7049-C243-A8CC-10BC5B728B28}" presName="compositeShape" presStyleCnt="0">
        <dgm:presLayoutVars>
          <dgm:chMax val="7"/>
          <dgm:dir/>
          <dgm:resizeHandles val="exact"/>
        </dgm:presLayoutVars>
      </dgm:prSet>
      <dgm:spPr/>
    </dgm:pt>
    <dgm:pt modelId="{4B8154D0-2BB7-5944-8E2C-D767DA38061B}" type="pres">
      <dgm:prSet presAssocID="{2E912425-5018-6540-A70B-1D2D017EF418}" presName="circ1" presStyleLbl="vennNode1" presStyleIdx="0" presStyleCnt="3"/>
      <dgm:spPr/>
    </dgm:pt>
    <dgm:pt modelId="{EDDBFE55-EEB4-3F40-A397-98A8860DD02A}" type="pres">
      <dgm:prSet presAssocID="{2E912425-5018-6540-A70B-1D2D017EF418}" presName="circ1Tx" presStyleLbl="revTx" presStyleIdx="0" presStyleCnt="0">
        <dgm:presLayoutVars>
          <dgm:chMax val="0"/>
          <dgm:chPref val="0"/>
          <dgm:bulletEnabled val="1"/>
        </dgm:presLayoutVars>
      </dgm:prSet>
      <dgm:spPr/>
    </dgm:pt>
    <dgm:pt modelId="{D77214DA-016D-C44F-86ED-45DA7EDABF24}" type="pres">
      <dgm:prSet presAssocID="{96A1FED0-0AC6-3445-8819-FE13EE8BF824}" presName="circ2" presStyleLbl="vennNode1" presStyleIdx="1" presStyleCnt="3"/>
      <dgm:spPr/>
    </dgm:pt>
    <dgm:pt modelId="{1D60EDB9-0C6A-0D4D-B0DD-15289CD061AA}" type="pres">
      <dgm:prSet presAssocID="{96A1FED0-0AC6-3445-8819-FE13EE8BF824}" presName="circ2Tx" presStyleLbl="revTx" presStyleIdx="0" presStyleCnt="0">
        <dgm:presLayoutVars>
          <dgm:chMax val="0"/>
          <dgm:chPref val="0"/>
          <dgm:bulletEnabled val="1"/>
        </dgm:presLayoutVars>
      </dgm:prSet>
      <dgm:spPr/>
    </dgm:pt>
    <dgm:pt modelId="{9788DD01-185A-0F48-AB26-94A41211D80E}" type="pres">
      <dgm:prSet presAssocID="{8B4EDE00-3076-F442-BBAD-F68F9881F0A8}" presName="circ3" presStyleLbl="vennNode1" presStyleIdx="2" presStyleCnt="3"/>
      <dgm:spPr/>
    </dgm:pt>
    <dgm:pt modelId="{14919507-1C27-7146-BF1B-E9E5E9313209}" type="pres">
      <dgm:prSet presAssocID="{8B4EDE00-3076-F442-BBAD-F68F9881F0A8}" presName="circ3Tx" presStyleLbl="revTx" presStyleIdx="0" presStyleCnt="0">
        <dgm:presLayoutVars>
          <dgm:chMax val="0"/>
          <dgm:chPref val="0"/>
          <dgm:bulletEnabled val="1"/>
        </dgm:presLayoutVars>
      </dgm:prSet>
      <dgm:spPr/>
    </dgm:pt>
  </dgm:ptLst>
  <dgm:cxnLst>
    <dgm:cxn modelId="{E7CDB91E-9A72-9A4E-9314-01F15A325978}" type="presOf" srcId="{8B4EDE00-3076-F442-BBAD-F68F9881F0A8}" destId="{14919507-1C27-7146-BF1B-E9E5E9313209}" srcOrd="1" destOrd="0" presId="urn:microsoft.com/office/officeart/2005/8/layout/venn1"/>
    <dgm:cxn modelId="{F8523629-2CA3-7B40-A070-96101FAB2506}" srcId="{00EAD148-7049-C243-A8CC-10BC5B728B28}" destId="{96A1FED0-0AC6-3445-8819-FE13EE8BF824}" srcOrd="1" destOrd="0" parTransId="{95DE0EBD-9D4F-AA45-872A-90DFB93A120B}" sibTransId="{0F2C7FD5-7717-F144-BE15-B2F7871C7D7B}"/>
    <dgm:cxn modelId="{F26B7230-9AE3-7247-8D2F-0E61D85E6806}" type="presOf" srcId="{96A1FED0-0AC6-3445-8819-FE13EE8BF824}" destId="{D77214DA-016D-C44F-86ED-45DA7EDABF24}" srcOrd="0" destOrd="0" presId="urn:microsoft.com/office/officeart/2005/8/layout/venn1"/>
    <dgm:cxn modelId="{3D757C35-2568-C943-918C-8DF0195DD121}" type="presOf" srcId="{2E912425-5018-6540-A70B-1D2D017EF418}" destId="{EDDBFE55-EEB4-3F40-A397-98A8860DD02A}" srcOrd="1" destOrd="0" presId="urn:microsoft.com/office/officeart/2005/8/layout/venn1"/>
    <dgm:cxn modelId="{24ED2266-291F-644F-B152-338CF1A24B93}" type="presOf" srcId="{96A1FED0-0AC6-3445-8819-FE13EE8BF824}" destId="{1D60EDB9-0C6A-0D4D-B0DD-15289CD061AA}" srcOrd="1" destOrd="0" presId="urn:microsoft.com/office/officeart/2005/8/layout/venn1"/>
    <dgm:cxn modelId="{B781F696-B530-E346-ABD9-5897625FB31A}" type="presOf" srcId="{00EAD148-7049-C243-A8CC-10BC5B728B28}" destId="{AFEB92AF-A419-944E-8701-14511FE07D0E}" srcOrd="0" destOrd="0" presId="urn:microsoft.com/office/officeart/2005/8/layout/venn1"/>
    <dgm:cxn modelId="{C4AED6A5-DDE2-9649-8D07-53005589B2C9}" srcId="{00EAD148-7049-C243-A8CC-10BC5B728B28}" destId="{8B4EDE00-3076-F442-BBAD-F68F9881F0A8}" srcOrd="2" destOrd="0" parTransId="{C5B6C4F0-B92A-2F4C-9C10-F9A88EFCB962}" sibTransId="{6BDBCE39-0F5E-C642-A734-D766F0D2F922}"/>
    <dgm:cxn modelId="{E9C9F7CB-27C8-584A-80C2-39B526D928CC}" srcId="{00EAD148-7049-C243-A8CC-10BC5B728B28}" destId="{2E912425-5018-6540-A70B-1D2D017EF418}" srcOrd="0" destOrd="0" parTransId="{05D90080-DC48-D449-8C8E-7C3196E6CC1B}" sibTransId="{052597C6-ACD9-E148-AB87-CFE16025794B}"/>
    <dgm:cxn modelId="{44B630ED-D06B-E945-BD55-C0689F738F16}" type="presOf" srcId="{2E912425-5018-6540-A70B-1D2D017EF418}" destId="{4B8154D0-2BB7-5944-8E2C-D767DA38061B}" srcOrd="0" destOrd="0" presId="urn:microsoft.com/office/officeart/2005/8/layout/venn1"/>
    <dgm:cxn modelId="{09FCA3F9-272A-4642-A656-4F550B6C5C3F}" type="presOf" srcId="{8B4EDE00-3076-F442-BBAD-F68F9881F0A8}" destId="{9788DD01-185A-0F48-AB26-94A41211D80E}" srcOrd="0" destOrd="0" presId="urn:microsoft.com/office/officeart/2005/8/layout/venn1"/>
    <dgm:cxn modelId="{D5848A1B-6692-6D48-9398-3CACF9C47889}" type="presParOf" srcId="{AFEB92AF-A419-944E-8701-14511FE07D0E}" destId="{4B8154D0-2BB7-5944-8E2C-D767DA38061B}" srcOrd="0" destOrd="0" presId="urn:microsoft.com/office/officeart/2005/8/layout/venn1"/>
    <dgm:cxn modelId="{C2956B71-650D-1840-84B9-83B7B252EC0F}" type="presParOf" srcId="{AFEB92AF-A419-944E-8701-14511FE07D0E}" destId="{EDDBFE55-EEB4-3F40-A397-98A8860DD02A}" srcOrd="1" destOrd="0" presId="urn:microsoft.com/office/officeart/2005/8/layout/venn1"/>
    <dgm:cxn modelId="{5E5DEE67-FFAF-5F46-8228-912EE9331453}" type="presParOf" srcId="{AFEB92AF-A419-944E-8701-14511FE07D0E}" destId="{D77214DA-016D-C44F-86ED-45DA7EDABF24}" srcOrd="2" destOrd="0" presId="urn:microsoft.com/office/officeart/2005/8/layout/venn1"/>
    <dgm:cxn modelId="{88F74302-8D6E-2544-A9F7-68D37ACF8383}" type="presParOf" srcId="{AFEB92AF-A419-944E-8701-14511FE07D0E}" destId="{1D60EDB9-0C6A-0D4D-B0DD-15289CD061AA}" srcOrd="3" destOrd="0" presId="urn:microsoft.com/office/officeart/2005/8/layout/venn1"/>
    <dgm:cxn modelId="{01846A70-9F17-C343-A4F3-6818E79F6A27}" type="presParOf" srcId="{AFEB92AF-A419-944E-8701-14511FE07D0E}" destId="{9788DD01-185A-0F48-AB26-94A41211D80E}" srcOrd="4" destOrd="0" presId="urn:microsoft.com/office/officeart/2005/8/layout/venn1"/>
    <dgm:cxn modelId="{6B152C63-37BD-E743-B2EF-C1F7846C830A}" type="presParOf" srcId="{AFEB92AF-A419-944E-8701-14511FE07D0E}" destId="{14919507-1C27-7146-BF1B-E9E5E9313209}" srcOrd="5" destOrd="0" presId="urn:microsoft.com/office/officeart/2005/8/layout/venn1"/>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8154D0-2BB7-5944-8E2C-D767DA38061B}">
      <dsp:nvSpPr>
        <dsp:cNvPr id="0" name=""/>
        <dsp:cNvSpPr/>
      </dsp:nvSpPr>
      <dsp:spPr>
        <a:xfrm>
          <a:off x="1185335" y="37923"/>
          <a:ext cx="1820329" cy="1820329"/>
        </a:xfrm>
        <a:prstGeom prst="ellipse">
          <a:avLst/>
        </a:prstGeom>
        <a:solidFill>
          <a:schemeClr val="accent5">
            <a:shade val="80000"/>
            <a:alpha val="50000"/>
            <a:hueOff val="0"/>
            <a:satOff val="0"/>
            <a:lumOff val="0"/>
            <a:alphaOff val="0"/>
          </a:schemeClr>
        </a:solidFill>
        <a:ln w="6350" cap="flat" cmpd="sng" algn="ctr">
          <a:solidFill>
            <a:srgbClr val="003B6E"/>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n-US" sz="1600" kern="1200">
              <a:solidFill>
                <a:schemeClr val="bg1"/>
              </a:solidFill>
            </a:rPr>
            <a:t>Performance</a:t>
          </a:r>
          <a:endParaRPr lang="en-US" sz="1600" kern="1200" dirty="0">
            <a:solidFill>
              <a:schemeClr val="bg1"/>
            </a:solidFill>
          </a:endParaRPr>
        </a:p>
      </dsp:txBody>
      <dsp:txXfrm>
        <a:off x="1428045" y="356481"/>
        <a:ext cx="1334908" cy="819148"/>
      </dsp:txXfrm>
    </dsp:sp>
    <dsp:sp modelId="{D77214DA-016D-C44F-86ED-45DA7EDABF24}">
      <dsp:nvSpPr>
        <dsp:cNvPr id="0" name=""/>
        <dsp:cNvSpPr/>
      </dsp:nvSpPr>
      <dsp:spPr>
        <a:xfrm>
          <a:off x="1842170" y="1175629"/>
          <a:ext cx="1820329" cy="1820329"/>
        </a:xfrm>
        <a:prstGeom prst="ellipse">
          <a:avLst/>
        </a:prstGeom>
        <a:solidFill>
          <a:schemeClr val="accent5">
            <a:shade val="80000"/>
            <a:alpha val="50000"/>
            <a:hueOff val="86853"/>
            <a:satOff val="-20555"/>
            <a:lumOff val="18868"/>
            <a:alphaOff val="0"/>
          </a:schemeClr>
        </a:solidFill>
        <a:ln w="6350" cap="flat" cmpd="sng" algn="ctr">
          <a:solidFill>
            <a:srgbClr val="003B6E"/>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bg1"/>
              </a:solidFill>
            </a:rPr>
            <a:t>Robustness</a:t>
          </a:r>
        </a:p>
      </dsp:txBody>
      <dsp:txXfrm>
        <a:off x="2398888" y="1645881"/>
        <a:ext cx="1092197" cy="1001181"/>
      </dsp:txXfrm>
    </dsp:sp>
    <dsp:sp modelId="{9788DD01-185A-0F48-AB26-94A41211D80E}">
      <dsp:nvSpPr>
        <dsp:cNvPr id="0" name=""/>
        <dsp:cNvSpPr/>
      </dsp:nvSpPr>
      <dsp:spPr>
        <a:xfrm>
          <a:off x="528499" y="1175629"/>
          <a:ext cx="1820329" cy="1820329"/>
        </a:xfrm>
        <a:prstGeom prst="ellipse">
          <a:avLst/>
        </a:prstGeom>
        <a:solidFill>
          <a:schemeClr val="accent5">
            <a:shade val="80000"/>
            <a:alpha val="50000"/>
            <a:hueOff val="173707"/>
            <a:satOff val="-41110"/>
            <a:lumOff val="37737"/>
            <a:alphaOff val="0"/>
          </a:schemeClr>
        </a:solidFill>
        <a:ln w="6350" cap="flat" cmpd="sng" algn="ctr">
          <a:solidFill>
            <a:srgbClr val="003B6E"/>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n-US" sz="1600" kern="1200">
              <a:solidFill>
                <a:schemeClr val="bg1"/>
              </a:solidFill>
            </a:rPr>
            <a:t>Cost</a:t>
          </a:r>
          <a:endParaRPr lang="en-US" sz="1600" kern="1200" dirty="0">
            <a:solidFill>
              <a:schemeClr val="bg1"/>
            </a:solidFill>
          </a:endParaRPr>
        </a:p>
      </dsp:txBody>
      <dsp:txXfrm>
        <a:off x="699913" y="1645881"/>
        <a:ext cx="1092197" cy="1001181"/>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3D96B4-BAC4-5842-83B5-2ECF6C53B7B9}" type="datetimeFigureOut">
              <a:rPr lang="en-US" smtClean="0"/>
              <a:t>9/5/22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D8B2D2C-CD4A-F548-B52F-BDD89942032E}" type="slidenum">
              <a:rPr lang="en-US" smtClean="0"/>
              <a:t>‹#›</a:t>
            </a:fld>
            <a:endParaRPr lang="en-US"/>
          </a:p>
        </p:txBody>
      </p:sp>
    </p:spTree>
    <p:extLst>
      <p:ext uri="{BB962C8B-B14F-4D97-AF65-F5344CB8AC3E}">
        <p14:creationId xmlns:p14="http://schemas.microsoft.com/office/powerpoint/2010/main" val="10007986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3C51F9-430A-184A-A4A3-DF39AB381A88}" type="datetimeFigureOut">
              <a:rPr lang="en-US" smtClean="0"/>
              <a:t>9/5/22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828C62-F0C2-9645-A5FA-46E4D2B40132}" type="slidenum">
              <a:rPr lang="en-US" smtClean="0"/>
              <a:t>‹#›</a:t>
            </a:fld>
            <a:endParaRPr lang="en-US"/>
          </a:p>
        </p:txBody>
      </p:sp>
    </p:spTree>
    <p:extLst>
      <p:ext uri="{BB962C8B-B14F-4D97-AF65-F5344CB8AC3E}">
        <p14:creationId xmlns:p14="http://schemas.microsoft.com/office/powerpoint/2010/main" val="339459336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figure translates the three axes in graphical form, reporting the field generated by a dipole magnet on the horizontal axis, and the total length of magnets produced on the vertical axis. </a:t>
            </a:r>
          </a:p>
          <a:p>
            <a:endParaRPr lang="en-US" dirty="0"/>
          </a:p>
          <a:p>
            <a:r>
              <a:rPr lang="en-US" dirty="0"/>
              <a:t>The horizontal axis is the line of exploration of field limits, new concepts and technology</a:t>
            </a:r>
          </a:p>
          <a:p>
            <a:endParaRPr lang="en-US" dirty="0"/>
          </a:p>
          <a:p>
            <a:r>
              <a:rPr lang="en-US" dirty="0"/>
              <a:t>The vertical axis is the direction of series production, where a robust and efficient process is required.</a:t>
            </a:r>
          </a:p>
          <a:p>
            <a:endParaRPr lang="en-US" dirty="0"/>
          </a:p>
          <a:p>
            <a:r>
              <a:rPr lang="en-US" dirty="0"/>
              <a:t>The blue line represents magnets that have been produced to date. At one extreme is the LHC, with an ultimate field of 9 T and nearly 20 km of magnets installed in the accelerator tunnel. At the other extreme are single realizations such as FRESCA2 or MDPCTI, with field in excess of 14.5 T but single magnetic length of the order of 1 m. In the middle is HL-LHC, with a few magnets built that have reached field levels of 11 T (operation) to 12 T (ultimate).</a:t>
            </a:r>
          </a:p>
          <a:p>
            <a:endParaRPr lang="en-US" dirty="0"/>
          </a:p>
          <a:p>
            <a:r>
              <a:rPr lang="en-US" dirty="0"/>
              <a:t>The search for high fields will push the boundary along the horizontal axis, looking at Nb3Sn (red) and HTS (purple), over the scale of length typical of demonstrators and models (1 m or less)</a:t>
            </a:r>
          </a:p>
          <a:p>
            <a:endParaRPr lang="en-US" dirty="0"/>
          </a:p>
          <a:p>
            <a:r>
              <a:rPr lang="en-US" dirty="0"/>
              <a:t>At the same time, we wish to review results and develop the technology relevant for the production on large scale, i.e. from a few tens of m to (potentially) km of accelerator magnets (blue).</a:t>
            </a:r>
          </a:p>
          <a:p>
            <a:endParaRPr lang="en-US" dirty="0"/>
          </a:p>
          <a:p>
            <a:r>
              <a:rPr lang="en-US" dirty="0"/>
              <a:t>A key of the approach is that both lines proceed simultaneously, the shaded area, to achieve the objective set for the next 5 to 7 years, i.e. demonstrate that Nb3Sn can be used in a large scale accelerator and probe the potential of HTS. There is an obvious interaction among the lines, as many of the technologies are shared, and the results in each line can influence the progress along the other lines.</a:t>
            </a:r>
          </a:p>
          <a:p>
            <a:endParaRPr lang="en-US" dirty="0"/>
          </a:p>
          <a:p>
            <a:r>
              <a:rPr lang="en-US" dirty="0"/>
              <a:t>Finally, and logically, the next step of this R&amp;D should be to take stock of both the push in maximum field and in production scale, to demonstrate on medium scale the maximum field that can be reached with Nb3Sn (green). But this is for the moment only a conjecture.</a:t>
            </a:r>
          </a:p>
        </p:txBody>
      </p:sp>
      <p:sp>
        <p:nvSpPr>
          <p:cNvPr id="4" name="Slide Number Placeholder 3"/>
          <p:cNvSpPr>
            <a:spLocks noGrp="1"/>
          </p:cNvSpPr>
          <p:nvPr>
            <p:ph type="sldNum" sz="quarter" idx="5"/>
          </p:nvPr>
        </p:nvSpPr>
        <p:spPr/>
        <p:txBody>
          <a:bodyPr/>
          <a:lstStyle/>
          <a:p>
            <a:fld id="{3B51F81B-0188-F944-95C5-D896A11FCEC3}" type="slidenum">
              <a:rPr lang="en-US" smtClean="0"/>
              <a:t>9</a:t>
            </a:fld>
            <a:endParaRPr lang="en-US"/>
          </a:p>
        </p:txBody>
      </p:sp>
    </p:spTree>
    <p:extLst>
      <p:ext uri="{BB962C8B-B14F-4D97-AF65-F5344CB8AC3E}">
        <p14:creationId xmlns:p14="http://schemas.microsoft.com/office/powerpoint/2010/main" val="24811766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3828C62-F0C2-9645-A5FA-46E4D2B40132}" type="slidenum">
              <a:rPr lang="en-US" smtClean="0"/>
              <a:t>40</a:t>
            </a:fld>
            <a:endParaRPr lang="en-US"/>
          </a:p>
        </p:txBody>
      </p:sp>
    </p:spTree>
    <p:extLst>
      <p:ext uri="{BB962C8B-B14F-4D97-AF65-F5344CB8AC3E}">
        <p14:creationId xmlns:p14="http://schemas.microsoft.com/office/powerpoint/2010/main" val="2979049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r>
              <a:rPr lang="en-US"/>
              <a:t>8-1-2013</a:t>
            </a:r>
          </a:p>
        </p:txBody>
      </p:sp>
      <p:sp>
        <p:nvSpPr>
          <p:cNvPr id="5" name="Footer Placeholder 4"/>
          <p:cNvSpPr>
            <a:spLocks noGrp="1"/>
          </p:cNvSpPr>
          <p:nvPr>
            <p:ph type="ftr" sz="quarter" idx="11"/>
          </p:nvPr>
        </p:nvSpPr>
        <p:spPr/>
        <p:txBody>
          <a:bodyPr/>
          <a:lstStyle/>
          <a:p>
            <a:r>
              <a:rPr lang="en-US"/>
              <a:t>Evian Summary</a:t>
            </a:r>
            <a:endParaRPr lang="en-US" dirty="0"/>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205888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8-1-2013</a:t>
            </a:r>
          </a:p>
        </p:txBody>
      </p:sp>
      <p:sp>
        <p:nvSpPr>
          <p:cNvPr id="5" name="Footer Placeholder 4"/>
          <p:cNvSpPr>
            <a:spLocks noGrp="1"/>
          </p:cNvSpPr>
          <p:nvPr>
            <p:ph type="ftr" sz="quarter" idx="11"/>
          </p:nvPr>
        </p:nvSpPr>
        <p:spPr/>
        <p:txBody>
          <a:bodyPr/>
          <a:lstStyle/>
          <a:p>
            <a:r>
              <a:rPr lang="en-US"/>
              <a:t>Evian Summary</a:t>
            </a:r>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802143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8-1-2013</a:t>
            </a:r>
          </a:p>
        </p:txBody>
      </p:sp>
      <p:sp>
        <p:nvSpPr>
          <p:cNvPr id="5" name="Footer Placeholder 4"/>
          <p:cNvSpPr>
            <a:spLocks noGrp="1"/>
          </p:cNvSpPr>
          <p:nvPr>
            <p:ph type="ftr" sz="quarter" idx="11"/>
          </p:nvPr>
        </p:nvSpPr>
        <p:spPr/>
        <p:txBody>
          <a:bodyPr/>
          <a:lstStyle/>
          <a:p>
            <a:r>
              <a:rPr lang="en-US"/>
              <a:t>Evian Summary</a:t>
            </a:r>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1345523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982436" y="6504213"/>
            <a:ext cx="1326872" cy="241300"/>
          </a:xfrm>
        </p:spPr>
        <p:txBody>
          <a:bodyPr/>
          <a:lstStyle/>
          <a:p>
            <a:pPr>
              <a:defRPr/>
            </a:pPr>
            <a:r>
              <a:rPr lang="en-US"/>
              <a:t>Aug. 03, 2020</a:t>
            </a:r>
            <a:endParaRPr lang="en-US" dirty="0"/>
          </a:p>
        </p:txBody>
      </p:sp>
      <p:sp>
        <p:nvSpPr>
          <p:cNvPr id="4" name="Footer Placeholder 3"/>
          <p:cNvSpPr>
            <a:spLocks noGrp="1"/>
          </p:cNvSpPr>
          <p:nvPr>
            <p:ph type="ftr" sz="quarter" idx="11"/>
          </p:nvPr>
        </p:nvSpPr>
        <p:spPr>
          <a:xfrm>
            <a:off x="2840019" y="6504214"/>
            <a:ext cx="7547983" cy="353787"/>
          </a:xfrm>
        </p:spPr>
        <p:txBody>
          <a:bodyPr/>
          <a:lstStyle/>
          <a:p>
            <a:pPr>
              <a:defRPr/>
            </a:pPr>
            <a:r>
              <a:rPr lang="en-US"/>
              <a:t>V.Shiltsev | ICHEP'20 | Accelerators, R&amp;D</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96333" y="254001"/>
            <a:ext cx="11567584" cy="5802923"/>
          </a:xfrm>
          <a:prstGeom prst="rect">
            <a:avLst/>
          </a:prstGeom>
        </p:spPr>
        <p:txBody>
          <a:bodyPr vert="horz"/>
          <a:lstStyle>
            <a:lvl1pPr>
              <a:defRPr>
                <a:solidFill>
                  <a:srgbClr val="505050"/>
                </a:solidFill>
              </a:defRPr>
            </a:lvl1pPr>
          </a:lstStyle>
          <a:p>
            <a:r>
              <a:rPr lang="en-US"/>
              <a:t>Click icon to add picture</a:t>
            </a:r>
          </a:p>
        </p:txBody>
      </p:sp>
    </p:spTree>
    <p:extLst>
      <p:ext uri="{BB962C8B-B14F-4D97-AF65-F5344CB8AC3E}">
        <p14:creationId xmlns:p14="http://schemas.microsoft.com/office/powerpoint/2010/main" val="1004298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416B846-0D06-7A4E-BEB8-0DA6A8C2492E}"/>
              </a:ext>
            </a:extLst>
          </p:cNvPr>
          <p:cNvSpPr/>
          <p:nvPr userDrawn="1"/>
        </p:nvSpPr>
        <p:spPr>
          <a:xfrm>
            <a:off x="0" y="0"/>
            <a:ext cx="12192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lvl1pPr>
              <a:defRPr sz="3200" b="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6" name="Slide Number Placeholder 5"/>
          <p:cNvSpPr>
            <a:spLocks noGrp="1"/>
          </p:cNvSpPr>
          <p:nvPr>
            <p:ph type="sldNum" sz="quarter" idx="11"/>
          </p:nvPr>
        </p:nvSpPr>
        <p:spPr/>
        <p:txBody>
          <a:bodyPr/>
          <a:lstStyle>
            <a:lvl1pPr>
              <a:defRPr sz="1200">
                <a:solidFill>
                  <a:schemeClr val="tx1"/>
                </a:solidFill>
              </a:defRPr>
            </a:lvl1pPr>
          </a:lstStyle>
          <a:p>
            <a:fld id="{7B34C809-1086-3142-A28D-0F147288B74D}" type="slidenum">
              <a:rPr lang="en-US" smtClean="0"/>
              <a:pPr/>
              <a:t>‹#›</a:t>
            </a:fld>
            <a:endParaRPr lang="en-US" dirty="0"/>
          </a:p>
        </p:txBody>
      </p:sp>
      <p:sp>
        <p:nvSpPr>
          <p:cNvPr id="9" name="Content Placeholder 8"/>
          <p:cNvSpPr>
            <a:spLocks noGrp="1"/>
          </p:cNvSpPr>
          <p:nvPr>
            <p:ph sz="quarter" idx="12"/>
          </p:nvPr>
        </p:nvSpPr>
        <p:spPr>
          <a:xfrm>
            <a:off x="279405" y="847728"/>
            <a:ext cx="11645900" cy="5547096"/>
          </a:xfrm>
        </p:spPr>
        <p:txBody>
          <a:bodyPr/>
          <a:lstStyle>
            <a:lvl1pPr>
              <a:defRPr sz="2133"/>
            </a:lvl1pPr>
            <a:lvl2pPr>
              <a:defRPr sz="1867"/>
            </a:lvl2pPr>
            <a:lvl3pPr>
              <a:defRPr sz="1867"/>
            </a:lvl3pPr>
            <a:lvl4pPr>
              <a:defRPr sz="1600"/>
            </a:lvl4pPr>
            <a:lvl5pPr>
              <a:defRPr sz="933"/>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3">
            <a:extLst>
              <a:ext uri="{FF2B5EF4-FFF2-40B4-BE49-F238E27FC236}">
                <a16:creationId xmlns:a16="http://schemas.microsoft.com/office/drawing/2014/main" id="{C7F6557A-6AAD-A141-AF9D-B989C7800C55}"/>
              </a:ext>
            </a:extLst>
          </p:cNvPr>
          <p:cNvSpPr txBox="1">
            <a:spLocks/>
          </p:cNvSpPr>
          <p:nvPr/>
        </p:nvSpPr>
        <p:spPr>
          <a:xfrm>
            <a:off x="1409527" y="6465128"/>
            <a:ext cx="4114800" cy="365125"/>
          </a:xfrm>
          <a:prstGeom prst="rect">
            <a:avLst/>
          </a:prstGeom>
        </p:spPr>
        <p:txBody>
          <a:bodyPr vert="horz" lIns="121920" tIns="60960" rIns="121920" bIns="60960" rtlCol="0" anchor="ctr"/>
          <a:lstStyle>
            <a:defPPr>
              <a:defRPr lang="en-US"/>
            </a:defPPr>
            <a:lvl1pPr marL="0" algn="ctr" defTabSz="457200" rtl="0" eaLnBrk="1" latinLnBrk="0" hangingPunct="1">
              <a:defRPr sz="9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solidFill>
                  <a:schemeClr val="tx1"/>
                </a:solidFill>
              </a:rPr>
              <a:t>Symposium on the accelerator R&amp;D roadmap for the HEP community July 9, 2021</a:t>
            </a:r>
          </a:p>
        </p:txBody>
      </p:sp>
    </p:spTree>
    <p:extLst>
      <p:ext uri="{BB962C8B-B14F-4D97-AF65-F5344CB8AC3E}">
        <p14:creationId xmlns:p14="http://schemas.microsoft.com/office/powerpoint/2010/main" val="18221792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416B846-0D06-7A4E-BEB8-0DA6A8C2492E}"/>
              </a:ext>
            </a:extLst>
          </p:cNvPr>
          <p:cNvSpPr/>
          <p:nvPr userDrawn="1"/>
        </p:nvSpPr>
        <p:spPr>
          <a:xfrm>
            <a:off x="0" y="0"/>
            <a:ext cx="12192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lvl1pPr>
              <a:defRPr sz="3200" b="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6" name="Slide Number Placeholder 5"/>
          <p:cNvSpPr>
            <a:spLocks noGrp="1"/>
          </p:cNvSpPr>
          <p:nvPr>
            <p:ph type="sldNum" sz="quarter" idx="11"/>
          </p:nvPr>
        </p:nvSpPr>
        <p:spPr/>
        <p:txBody>
          <a:bodyPr/>
          <a:lstStyle>
            <a:lvl1pPr>
              <a:defRPr sz="1200">
                <a:solidFill>
                  <a:schemeClr val="tx1"/>
                </a:solidFill>
              </a:defRPr>
            </a:lvl1pPr>
          </a:lstStyle>
          <a:p>
            <a:fld id="{7B34C809-1086-3142-A28D-0F147288B74D}" type="slidenum">
              <a:rPr lang="en-US" smtClean="0"/>
              <a:pPr/>
              <a:t>‹#›</a:t>
            </a:fld>
            <a:endParaRPr lang="en-US" dirty="0"/>
          </a:p>
        </p:txBody>
      </p:sp>
      <p:sp>
        <p:nvSpPr>
          <p:cNvPr id="9" name="Content Placeholder 8"/>
          <p:cNvSpPr>
            <a:spLocks noGrp="1"/>
          </p:cNvSpPr>
          <p:nvPr>
            <p:ph sz="quarter" idx="12"/>
          </p:nvPr>
        </p:nvSpPr>
        <p:spPr>
          <a:xfrm>
            <a:off x="279405" y="847728"/>
            <a:ext cx="11645900" cy="5547096"/>
          </a:xfrm>
        </p:spPr>
        <p:txBody>
          <a:bodyPr/>
          <a:lstStyle>
            <a:lvl1pPr>
              <a:defRPr sz="2133"/>
            </a:lvl1pPr>
            <a:lvl2pPr>
              <a:defRPr sz="1867"/>
            </a:lvl2pPr>
            <a:lvl3pPr>
              <a:defRPr sz="1867"/>
            </a:lvl3pPr>
            <a:lvl4pPr>
              <a:defRPr sz="1600"/>
            </a:lvl4pPr>
            <a:lvl5pPr>
              <a:defRPr sz="933"/>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3">
            <a:extLst>
              <a:ext uri="{FF2B5EF4-FFF2-40B4-BE49-F238E27FC236}">
                <a16:creationId xmlns:a16="http://schemas.microsoft.com/office/drawing/2014/main" id="{C7F6557A-6AAD-A141-AF9D-B989C7800C55}"/>
              </a:ext>
            </a:extLst>
          </p:cNvPr>
          <p:cNvSpPr txBox="1">
            <a:spLocks/>
          </p:cNvSpPr>
          <p:nvPr/>
        </p:nvSpPr>
        <p:spPr>
          <a:xfrm>
            <a:off x="1409527" y="6465128"/>
            <a:ext cx="4114800" cy="365125"/>
          </a:xfrm>
          <a:prstGeom prst="rect">
            <a:avLst/>
          </a:prstGeom>
        </p:spPr>
        <p:txBody>
          <a:bodyPr vert="horz" lIns="121920" tIns="60960" rIns="121920" bIns="60960" rtlCol="0" anchor="ctr"/>
          <a:lstStyle>
            <a:defPPr>
              <a:defRPr lang="en-US"/>
            </a:defPPr>
            <a:lvl1pPr marL="0" algn="ctr" defTabSz="457200" rtl="0" eaLnBrk="1" latinLnBrk="0" hangingPunct="1">
              <a:defRPr sz="9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solidFill>
                  <a:schemeClr val="tx1"/>
                </a:solidFill>
              </a:rPr>
              <a:t>Symposium on the accelerator R&amp;D roadmap for the HEP community July 9, 2021</a:t>
            </a:r>
          </a:p>
        </p:txBody>
      </p:sp>
    </p:spTree>
    <p:extLst>
      <p:ext uri="{BB962C8B-B14F-4D97-AF65-F5344CB8AC3E}">
        <p14:creationId xmlns:p14="http://schemas.microsoft.com/office/powerpoint/2010/main" val="25363381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416B846-0D06-7A4E-BEB8-0DA6A8C2492E}"/>
              </a:ext>
            </a:extLst>
          </p:cNvPr>
          <p:cNvSpPr/>
          <p:nvPr userDrawn="1"/>
        </p:nvSpPr>
        <p:spPr>
          <a:xfrm>
            <a:off x="0" y="0"/>
            <a:ext cx="12192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lvl1pPr>
              <a:defRPr sz="3200" b="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6" name="Slide Number Placeholder 5"/>
          <p:cNvSpPr>
            <a:spLocks noGrp="1"/>
          </p:cNvSpPr>
          <p:nvPr>
            <p:ph type="sldNum" sz="quarter" idx="11"/>
          </p:nvPr>
        </p:nvSpPr>
        <p:spPr/>
        <p:txBody>
          <a:bodyPr/>
          <a:lstStyle>
            <a:lvl1pPr>
              <a:defRPr sz="1200">
                <a:solidFill>
                  <a:schemeClr val="tx1"/>
                </a:solidFill>
              </a:defRPr>
            </a:lvl1pPr>
          </a:lstStyle>
          <a:p>
            <a:fld id="{7B34C809-1086-3142-A28D-0F147288B74D}" type="slidenum">
              <a:rPr lang="en-US" smtClean="0"/>
              <a:pPr/>
              <a:t>‹#›</a:t>
            </a:fld>
            <a:endParaRPr lang="en-US" dirty="0"/>
          </a:p>
        </p:txBody>
      </p:sp>
      <p:sp>
        <p:nvSpPr>
          <p:cNvPr id="9" name="Content Placeholder 8"/>
          <p:cNvSpPr>
            <a:spLocks noGrp="1"/>
          </p:cNvSpPr>
          <p:nvPr>
            <p:ph sz="quarter" idx="12"/>
          </p:nvPr>
        </p:nvSpPr>
        <p:spPr>
          <a:xfrm>
            <a:off x="279405" y="847728"/>
            <a:ext cx="11645900" cy="5547096"/>
          </a:xfrm>
        </p:spPr>
        <p:txBody>
          <a:bodyPr/>
          <a:lstStyle>
            <a:lvl1pPr>
              <a:defRPr sz="2133"/>
            </a:lvl1pPr>
            <a:lvl2pPr>
              <a:defRPr sz="1867"/>
            </a:lvl2pPr>
            <a:lvl3pPr>
              <a:defRPr sz="1867"/>
            </a:lvl3pPr>
            <a:lvl4pPr>
              <a:defRPr sz="1600"/>
            </a:lvl4pPr>
            <a:lvl5pPr>
              <a:defRPr sz="933"/>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3">
            <a:extLst>
              <a:ext uri="{FF2B5EF4-FFF2-40B4-BE49-F238E27FC236}">
                <a16:creationId xmlns:a16="http://schemas.microsoft.com/office/drawing/2014/main" id="{C7F6557A-6AAD-A141-AF9D-B989C7800C55}"/>
              </a:ext>
            </a:extLst>
          </p:cNvPr>
          <p:cNvSpPr txBox="1">
            <a:spLocks/>
          </p:cNvSpPr>
          <p:nvPr/>
        </p:nvSpPr>
        <p:spPr>
          <a:xfrm>
            <a:off x="1409527" y="6465128"/>
            <a:ext cx="4114800" cy="365125"/>
          </a:xfrm>
          <a:prstGeom prst="rect">
            <a:avLst/>
          </a:prstGeom>
        </p:spPr>
        <p:txBody>
          <a:bodyPr vert="horz" lIns="121920" tIns="60960" rIns="121920" bIns="60960" rtlCol="0" anchor="ctr"/>
          <a:lstStyle>
            <a:defPPr>
              <a:defRPr lang="en-US"/>
            </a:defPPr>
            <a:lvl1pPr marL="0" algn="ctr" defTabSz="457200" rtl="0" eaLnBrk="1" latinLnBrk="0" hangingPunct="1">
              <a:defRPr sz="9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solidFill>
                  <a:schemeClr val="tx1"/>
                </a:solidFill>
              </a:rPr>
              <a:t>Symposium on the accelerator R&amp;D roadmap for the HEP community July 9, 2021</a:t>
            </a:r>
          </a:p>
        </p:txBody>
      </p:sp>
    </p:spTree>
    <p:extLst>
      <p:ext uri="{BB962C8B-B14F-4D97-AF65-F5344CB8AC3E}">
        <p14:creationId xmlns:p14="http://schemas.microsoft.com/office/powerpoint/2010/main" val="35214112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313014797"/>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9131377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453598867"/>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316736"/>
            <a:ext cx="11376024" cy="4884039"/>
          </a:xfrm>
        </p:spPr>
        <p:txBody>
          <a:bodyPr/>
          <a:lstStyle>
            <a:lvl1pPr>
              <a:defRPr>
                <a:solidFill>
                  <a:schemeClr val="tx1"/>
                </a:solidFill>
              </a:defRPr>
            </a:lvl1pPr>
            <a:lvl2pPr marL="324000" indent="-324000">
              <a:buFont typeface="Arial" charset="0"/>
              <a:buChar char="•"/>
              <a:tabLst/>
              <a:defRPr sz="1800">
                <a:solidFill>
                  <a:schemeClr val="tx1"/>
                </a:solidFill>
              </a:defRPr>
            </a:lvl2pPr>
            <a:lvl3pPr marL="648000" indent="-324000">
              <a:buSzPct val="100000"/>
              <a:buFont typeface="Arial" panose="020B0604020202020204" pitchFamily="34" charset="0"/>
              <a:buChar char="•"/>
              <a:tabLst/>
              <a:defRPr>
                <a:solidFill>
                  <a:schemeClr val="tx1"/>
                </a:solidFill>
              </a:defRPr>
            </a:lvl3pPr>
            <a:lvl4pPr marL="972000" indent="-324000">
              <a:buSzPct val="100000"/>
              <a:buFont typeface="Arial" charset="0"/>
              <a:buChar char="•"/>
              <a:tabLst/>
              <a:defRPr>
                <a:solidFill>
                  <a:schemeClr val="tx1"/>
                </a:solidFill>
              </a:defRPr>
            </a:lvl4pPr>
            <a:lvl5pPr marL="2057400" indent="-228600">
              <a:buSzPct val="100000"/>
              <a:buFont typeface="Arial" charset="0"/>
              <a:buChar char="•"/>
              <a:defRPr>
                <a:solidFill>
                  <a:schemeClr val="tx2">
                    <a:lumMod val="50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407988" y="373593"/>
            <a:ext cx="11376025" cy="531663"/>
          </a:xfrm>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077031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8-1-2013</a:t>
            </a:r>
          </a:p>
        </p:txBody>
      </p:sp>
      <p:sp>
        <p:nvSpPr>
          <p:cNvPr id="5" name="Footer Placeholder 4"/>
          <p:cNvSpPr>
            <a:spLocks noGrp="1"/>
          </p:cNvSpPr>
          <p:nvPr>
            <p:ph type="ftr" sz="quarter" idx="11"/>
          </p:nvPr>
        </p:nvSpPr>
        <p:spPr/>
        <p:txBody>
          <a:bodyPr/>
          <a:lstStyle/>
          <a:p>
            <a:r>
              <a:rPr lang="en-US"/>
              <a:t>Evian Summary</a:t>
            </a:r>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4700906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321422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811637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485228" y="6350851"/>
            <a:ext cx="631160" cy="365125"/>
          </a:xfrm>
          <a:prstGeom prst="rect">
            <a:avLst/>
          </a:prstGeom>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2" y="6356350"/>
            <a:ext cx="6572221" cy="365125"/>
          </a:xfrm>
          <a:prstGeom prst="rect">
            <a:avLst/>
          </a:prstGeom>
        </p:spPr>
        <p:txBody>
          <a:bodyPr/>
          <a:lstStyle/>
          <a:p>
            <a:r>
              <a:rPr lang="en-US"/>
              <a:t>HL-LHC</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942659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a:xfrm>
            <a:off x="3485228" y="6350851"/>
            <a:ext cx="631160" cy="365125"/>
          </a:xfrm>
          <a:prstGeom prst="rect">
            <a:avLst/>
          </a:prstGeom>
        </p:spPr>
        <p:txBody>
          <a:bodyPr/>
          <a:lstStyle/>
          <a:p>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a:xfrm>
            <a:off x="4259262" y="6356350"/>
            <a:ext cx="6572221" cy="365125"/>
          </a:xfrm>
          <a:prstGeom prst="rect">
            <a:avLst/>
          </a:prstGeom>
        </p:spPr>
        <p:txBody>
          <a:bodyPr/>
          <a:lstStyle/>
          <a:p>
            <a:r>
              <a:rPr lang="en-US"/>
              <a:t>HL-LHC</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029617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a:xfrm>
            <a:off x="3485228" y="6350851"/>
            <a:ext cx="631160" cy="365125"/>
          </a:xfrm>
          <a:prstGeom prst="rect">
            <a:avLst/>
          </a:prstGeom>
        </p:spPr>
        <p:txBody>
          <a:bodyPr/>
          <a:lstStyle/>
          <a:p>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a:xfrm>
            <a:off x="4259262" y="6356350"/>
            <a:ext cx="6572221" cy="365125"/>
          </a:xfrm>
          <a:prstGeom prst="rect">
            <a:avLst/>
          </a:prstGeom>
        </p:spPr>
        <p:txBody>
          <a:bodyPr/>
          <a:lstStyle/>
          <a:p>
            <a:r>
              <a:rPr lang="en-US"/>
              <a:t>HL-LHC</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67933152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50851"/>
            <a:ext cx="631160" cy="365125"/>
          </a:xfrm>
          <a:prstGeom prst="rect">
            <a:avLst/>
          </a:prstGeom>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356350"/>
            <a:ext cx="6572221" cy="365125"/>
          </a:xfrm>
          <a:prstGeom prst="rect">
            <a:avLst/>
          </a:prstGeom>
        </p:spPr>
        <p:txBody>
          <a:bodyPr/>
          <a:lstStyle/>
          <a:p>
            <a:r>
              <a:rPr lang="en-US"/>
              <a:t>HL-LHC</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5660017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50851"/>
            <a:ext cx="631160" cy="365125"/>
          </a:xfrm>
          <a:prstGeom prst="rect">
            <a:avLst/>
          </a:prstGeom>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356350"/>
            <a:ext cx="6572221" cy="365125"/>
          </a:xfrm>
          <a:prstGeom prst="rect">
            <a:avLst/>
          </a:prstGeom>
        </p:spPr>
        <p:txBody>
          <a:bodyPr/>
          <a:lstStyle/>
          <a:p>
            <a:r>
              <a:rPr lang="en-US"/>
              <a:t>HL-LHC</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3226398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50851"/>
            <a:ext cx="631160" cy="365125"/>
          </a:xfrm>
          <a:prstGeom prst="rect">
            <a:avLst/>
          </a:prstGeom>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356350"/>
            <a:ext cx="6572221" cy="365125"/>
          </a:xfrm>
          <a:prstGeom prst="rect">
            <a:avLst/>
          </a:prstGeom>
        </p:spPr>
        <p:txBody>
          <a:bodyPr/>
          <a:lstStyle/>
          <a:p>
            <a:r>
              <a:rPr lang="en-US"/>
              <a:t>HL-LHC</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62234698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a:xfrm>
            <a:off x="3485228" y="6350851"/>
            <a:ext cx="631160" cy="365125"/>
          </a:xfrm>
          <a:prstGeom prst="rect">
            <a:avLst/>
          </a:prstGeom>
        </p:spPr>
        <p:txBody>
          <a:bodyPr/>
          <a:lstStyle/>
          <a:p>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a:xfrm>
            <a:off x="4259262" y="6356350"/>
            <a:ext cx="6572221" cy="365125"/>
          </a:xfrm>
          <a:prstGeom prst="rect">
            <a:avLst/>
          </a:prstGeom>
        </p:spPr>
        <p:txBody>
          <a:bodyPr/>
          <a:lstStyle/>
          <a:p>
            <a:r>
              <a:rPr lang="en-US"/>
              <a:t>HL-LHC</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117653474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1"/>
            <a:ext cx="631160" cy="365125"/>
          </a:xfrm>
          <a:prstGeom prst="rect">
            <a:avLst/>
          </a:prstGeom>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2" y="6356350"/>
            <a:ext cx="6572221" cy="365125"/>
          </a:xfrm>
          <a:prstGeom prst="rect">
            <a:avLst/>
          </a:prstGeom>
        </p:spPr>
        <p:txBody>
          <a:bodyPr/>
          <a:lstStyle/>
          <a:p>
            <a:r>
              <a:rPr lang="en-US"/>
              <a:t>HL-LHC</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6392907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8-1-2013</a:t>
            </a:r>
          </a:p>
        </p:txBody>
      </p:sp>
      <p:sp>
        <p:nvSpPr>
          <p:cNvPr id="5" name="Footer Placeholder 4"/>
          <p:cNvSpPr>
            <a:spLocks noGrp="1"/>
          </p:cNvSpPr>
          <p:nvPr>
            <p:ph type="ftr" sz="quarter" idx="11"/>
          </p:nvPr>
        </p:nvSpPr>
        <p:spPr/>
        <p:txBody>
          <a:bodyPr/>
          <a:lstStyle/>
          <a:p>
            <a:r>
              <a:rPr lang="en-US"/>
              <a:t>Evian Summary</a:t>
            </a:r>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39067616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1"/>
            <a:ext cx="631160" cy="365125"/>
          </a:xfrm>
          <a:prstGeom prst="rect">
            <a:avLst/>
          </a:prstGeom>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2" y="6356350"/>
            <a:ext cx="6572221" cy="365125"/>
          </a:xfrm>
          <a:prstGeom prst="rect">
            <a:avLst/>
          </a:prstGeom>
        </p:spPr>
        <p:txBody>
          <a:bodyPr/>
          <a:lstStyle/>
          <a:p>
            <a:r>
              <a:rPr lang="en-US"/>
              <a:t>HL-LHC</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40881414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1"/>
            <a:ext cx="631160" cy="365125"/>
          </a:xfrm>
          <a:prstGeom prst="rect">
            <a:avLst/>
          </a:prstGeom>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2" y="6356350"/>
            <a:ext cx="6572221" cy="365125"/>
          </a:xfrm>
          <a:prstGeom prst="rect">
            <a:avLst/>
          </a:prstGeom>
        </p:spPr>
        <p:txBody>
          <a:bodyPr/>
          <a:lstStyle/>
          <a:p>
            <a:r>
              <a:rPr lang="en-US"/>
              <a:t>HL-LHC</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423914458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1"/>
            <a:ext cx="631160" cy="365125"/>
          </a:xfrm>
          <a:prstGeom prst="rect">
            <a:avLst/>
          </a:prstGeom>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2" y="6356350"/>
            <a:ext cx="6572221" cy="365125"/>
          </a:xfrm>
          <a:prstGeom prst="rect">
            <a:avLst/>
          </a:prstGeom>
        </p:spPr>
        <p:txBody>
          <a:bodyPr/>
          <a:lstStyle/>
          <a:p>
            <a:r>
              <a:rPr lang="en-US"/>
              <a:t>HL-LHC</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233079903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dirty="0"/>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tx1">
                    <a:lumMod val="40000"/>
                    <a:lumOff val="6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edit Master text styles</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292487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93359428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1144966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5599566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609600" y="1701800"/>
            <a:ext cx="11074400" cy="4714875"/>
          </a:xfrm>
          <a:prstGeom prst="rect">
            <a:avLst/>
          </a:prstGeom>
        </p:spPr>
        <p:txBody>
          <a:bodyPr/>
          <a:lstStyle>
            <a:lvl1pPr marL="457189" indent="-457189">
              <a:buClr>
                <a:schemeClr val="tx1"/>
              </a:buClr>
              <a:buFont typeface="Arial"/>
              <a:buChar char="•"/>
              <a:defRPr sz="2667">
                <a:solidFill>
                  <a:srgbClr val="000000"/>
                </a:solidFill>
                <a:latin typeface="+mn-lt"/>
              </a:defRPr>
            </a:lvl1pPr>
            <a:lvl2pPr marL="990575" indent="-380990">
              <a:buClr>
                <a:schemeClr val="tx1"/>
              </a:buClr>
              <a:buFont typeface="Arial"/>
              <a:buChar char="•"/>
              <a:defRPr sz="2667">
                <a:solidFill>
                  <a:srgbClr val="000000"/>
                </a:solidFill>
                <a:latin typeface="+mn-lt"/>
              </a:defRPr>
            </a:lvl2pPr>
            <a:lvl3pPr marL="1523962" indent="-304792">
              <a:buClr>
                <a:schemeClr val="tx1"/>
              </a:buClr>
              <a:buFont typeface="Arial"/>
              <a:buChar char="•"/>
              <a:defRPr sz="2667">
                <a:solidFill>
                  <a:srgbClr val="000000"/>
                </a:solidFill>
                <a:latin typeface="+mn-lt"/>
              </a:defRPr>
            </a:lvl3pPr>
            <a:lvl4pPr marL="2133547" indent="-304792">
              <a:buClr>
                <a:schemeClr val="tx1"/>
              </a:buClr>
              <a:buFont typeface="Arial"/>
              <a:buChar char="•"/>
              <a:defRPr sz="2667">
                <a:solidFill>
                  <a:srgbClr val="000000"/>
                </a:solidFill>
                <a:latin typeface="+mn-lt"/>
              </a:defRPr>
            </a:lvl4pPr>
            <a:lvl5pPr marL="2743131" indent="-304792">
              <a:buClr>
                <a:schemeClr val="tx1"/>
              </a:buClr>
              <a:buFont typeface="Arial"/>
              <a:buChar char="•"/>
              <a:defRPr sz="2667">
                <a:solidFill>
                  <a:srgbClr val="000000"/>
                </a:solidFill>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239349" y="6597353"/>
            <a:ext cx="10022251" cy="306687"/>
          </a:xfrm>
          <a:prstGeom prst="rect">
            <a:avLst/>
          </a:prstGeom>
        </p:spPr>
        <p:txBody>
          <a:bodyPr lIns="0" tIns="0" rIns="0" bIns="0"/>
          <a:lstStyle>
            <a:lvl1pPr algn="ctr">
              <a:defRPr sz="1600">
                <a:latin typeface="Arial Narrow"/>
                <a:cs typeface="Arial Narrow"/>
              </a:defRPr>
            </a:lvl1pPr>
          </a:lstStyle>
          <a:p>
            <a:r>
              <a:rPr lang="it-IT"/>
              <a:t>D. Schulte                                           Muon Collider, ATS retreat, 18th March, 2022 </a:t>
            </a:r>
            <a:endParaRPr lang="en-GB" dirty="0"/>
          </a:p>
        </p:txBody>
      </p:sp>
      <p:sp>
        <p:nvSpPr>
          <p:cNvPr id="9"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727200" y="275167"/>
            <a:ext cx="9042400" cy="753567"/>
          </a:xfrm>
          <a:prstGeom prst="rect">
            <a:avLst/>
          </a:prstGeom>
        </p:spPr>
        <p:txBody>
          <a:bodyPr vert="horz" lIns="0" tIns="0" rIns="0" bIns="0"/>
          <a:lstStyle>
            <a:lvl1pPr>
              <a:defRPr sz="4800" b="0">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29944901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78254395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982436" y="6504213"/>
            <a:ext cx="1326872" cy="241300"/>
          </a:xfrm>
        </p:spPr>
        <p:txBody>
          <a:bodyPr/>
          <a:lstStyle/>
          <a:p>
            <a:pPr>
              <a:defRPr/>
            </a:pPr>
            <a:r>
              <a:rPr lang="en-US"/>
              <a:t>Aug. 03, 2020</a:t>
            </a:r>
            <a:endParaRPr lang="en-US" dirty="0"/>
          </a:p>
        </p:txBody>
      </p:sp>
      <p:sp>
        <p:nvSpPr>
          <p:cNvPr id="4" name="Footer Placeholder 3"/>
          <p:cNvSpPr>
            <a:spLocks noGrp="1"/>
          </p:cNvSpPr>
          <p:nvPr>
            <p:ph type="ftr" sz="quarter" idx="11"/>
          </p:nvPr>
        </p:nvSpPr>
        <p:spPr>
          <a:xfrm>
            <a:off x="2840019" y="6504214"/>
            <a:ext cx="7547983" cy="353787"/>
          </a:xfrm>
        </p:spPr>
        <p:txBody>
          <a:bodyPr/>
          <a:lstStyle/>
          <a:p>
            <a:pPr>
              <a:defRPr/>
            </a:pPr>
            <a:r>
              <a:rPr lang="en-US"/>
              <a:t>V.Shiltsev | ICHEP'20 | Accelerators, R&amp;D</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96333" y="254001"/>
            <a:ext cx="11567584" cy="5802923"/>
          </a:xfrm>
          <a:prstGeom prst="rect">
            <a:avLst/>
          </a:prstGeom>
        </p:spPr>
        <p:txBody>
          <a:bodyPr vert="horz"/>
          <a:lstStyle>
            <a:lvl1pPr>
              <a:defRPr>
                <a:solidFill>
                  <a:srgbClr val="505050"/>
                </a:solidFill>
              </a:defRPr>
            </a:lvl1pPr>
          </a:lstStyle>
          <a:p>
            <a:r>
              <a:rPr lang="en-US"/>
              <a:t>Click icon to add picture</a:t>
            </a:r>
          </a:p>
        </p:txBody>
      </p:sp>
    </p:spTree>
    <p:extLst>
      <p:ext uri="{BB962C8B-B14F-4D97-AF65-F5344CB8AC3E}">
        <p14:creationId xmlns:p14="http://schemas.microsoft.com/office/powerpoint/2010/main" val="869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8-1-2013</a:t>
            </a:r>
          </a:p>
        </p:txBody>
      </p:sp>
      <p:sp>
        <p:nvSpPr>
          <p:cNvPr id="6" name="Footer Placeholder 5"/>
          <p:cNvSpPr>
            <a:spLocks noGrp="1"/>
          </p:cNvSpPr>
          <p:nvPr>
            <p:ph type="ftr" sz="quarter" idx="11"/>
          </p:nvPr>
        </p:nvSpPr>
        <p:spPr/>
        <p:txBody>
          <a:bodyPr/>
          <a:lstStyle/>
          <a:p>
            <a:r>
              <a:rPr lang="en-US"/>
              <a:t>Evian Summary</a:t>
            </a:r>
          </a:p>
        </p:txBody>
      </p:sp>
      <p:sp>
        <p:nvSpPr>
          <p:cNvPr id="7" name="Slide Number Placeholder 6"/>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41348700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kumimoji="0" lang="en-GB"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p:txBody>
          <a:bodyPr/>
          <a:lstStyle/>
          <a:p>
            <a:r>
              <a:rPr lang="en-US" noProof="0"/>
              <a:t>Click to edit Master title style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1023070647"/>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r>
              <a:rPr lang="en-US"/>
              <a:t>8-1-2013</a:t>
            </a:r>
          </a:p>
        </p:txBody>
      </p:sp>
      <p:sp>
        <p:nvSpPr>
          <p:cNvPr id="5" name="Footer Placeholder 4"/>
          <p:cNvSpPr>
            <a:spLocks noGrp="1"/>
          </p:cNvSpPr>
          <p:nvPr>
            <p:ph type="ftr" sz="quarter" idx="11"/>
          </p:nvPr>
        </p:nvSpPr>
        <p:spPr/>
        <p:txBody>
          <a:bodyPr/>
          <a:lstStyle/>
          <a:p>
            <a:r>
              <a:rPr lang="en-US"/>
              <a:t>Evian Summary</a:t>
            </a:r>
            <a:endParaRPr lang="en-US" dirty="0"/>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327950192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8-1-2013</a:t>
            </a:r>
          </a:p>
        </p:txBody>
      </p:sp>
      <p:sp>
        <p:nvSpPr>
          <p:cNvPr id="5" name="Footer Placeholder 4"/>
          <p:cNvSpPr>
            <a:spLocks noGrp="1"/>
          </p:cNvSpPr>
          <p:nvPr>
            <p:ph type="ftr" sz="quarter" idx="11"/>
          </p:nvPr>
        </p:nvSpPr>
        <p:spPr/>
        <p:txBody>
          <a:bodyPr/>
          <a:lstStyle/>
          <a:p>
            <a:r>
              <a:rPr lang="en-US"/>
              <a:t>Evian Summary</a:t>
            </a:r>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387416636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8-1-2013</a:t>
            </a:r>
          </a:p>
        </p:txBody>
      </p:sp>
      <p:sp>
        <p:nvSpPr>
          <p:cNvPr id="5" name="Footer Placeholder 4"/>
          <p:cNvSpPr>
            <a:spLocks noGrp="1"/>
          </p:cNvSpPr>
          <p:nvPr>
            <p:ph type="ftr" sz="quarter" idx="11"/>
          </p:nvPr>
        </p:nvSpPr>
        <p:spPr/>
        <p:txBody>
          <a:bodyPr/>
          <a:lstStyle/>
          <a:p>
            <a:r>
              <a:rPr lang="en-US"/>
              <a:t>Evian Summary</a:t>
            </a:r>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54095920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8-1-2013</a:t>
            </a:r>
          </a:p>
        </p:txBody>
      </p:sp>
      <p:sp>
        <p:nvSpPr>
          <p:cNvPr id="6" name="Footer Placeholder 5"/>
          <p:cNvSpPr>
            <a:spLocks noGrp="1"/>
          </p:cNvSpPr>
          <p:nvPr>
            <p:ph type="ftr" sz="quarter" idx="11"/>
          </p:nvPr>
        </p:nvSpPr>
        <p:spPr/>
        <p:txBody>
          <a:bodyPr/>
          <a:lstStyle/>
          <a:p>
            <a:r>
              <a:rPr lang="en-US"/>
              <a:t>Evian Summary</a:t>
            </a:r>
          </a:p>
        </p:txBody>
      </p:sp>
      <p:sp>
        <p:nvSpPr>
          <p:cNvPr id="7" name="Slide Number Placeholder 6"/>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426046536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8-1-2013</a:t>
            </a:r>
          </a:p>
        </p:txBody>
      </p:sp>
      <p:sp>
        <p:nvSpPr>
          <p:cNvPr id="8" name="Footer Placeholder 7"/>
          <p:cNvSpPr>
            <a:spLocks noGrp="1"/>
          </p:cNvSpPr>
          <p:nvPr>
            <p:ph type="ftr" sz="quarter" idx="11"/>
          </p:nvPr>
        </p:nvSpPr>
        <p:spPr/>
        <p:txBody>
          <a:bodyPr/>
          <a:lstStyle/>
          <a:p>
            <a:r>
              <a:rPr lang="en-US"/>
              <a:t>Evian Summary</a:t>
            </a:r>
          </a:p>
        </p:txBody>
      </p:sp>
      <p:sp>
        <p:nvSpPr>
          <p:cNvPr id="9" name="Slide Number Placeholder 8"/>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160652634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8-1-2013</a:t>
            </a:r>
          </a:p>
        </p:txBody>
      </p:sp>
      <p:sp>
        <p:nvSpPr>
          <p:cNvPr id="4" name="Footer Placeholder 3"/>
          <p:cNvSpPr>
            <a:spLocks noGrp="1"/>
          </p:cNvSpPr>
          <p:nvPr>
            <p:ph type="ftr" sz="quarter" idx="11"/>
          </p:nvPr>
        </p:nvSpPr>
        <p:spPr/>
        <p:txBody>
          <a:bodyPr/>
          <a:lstStyle/>
          <a:p>
            <a:r>
              <a:rPr lang="en-US"/>
              <a:t>Evian Summary</a:t>
            </a:r>
          </a:p>
        </p:txBody>
      </p:sp>
      <p:sp>
        <p:nvSpPr>
          <p:cNvPr id="5" name="Slide Number Placeholder 4"/>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304347703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8-1-2013</a:t>
            </a:r>
          </a:p>
        </p:txBody>
      </p:sp>
      <p:sp>
        <p:nvSpPr>
          <p:cNvPr id="3" name="Footer Placeholder 2"/>
          <p:cNvSpPr>
            <a:spLocks noGrp="1"/>
          </p:cNvSpPr>
          <p:nvPr>
            <p:ph type="ftr" sz="quarter" idx="11"/>
          </p:nvPr>
        </p:nvSpPr>
        <p:spPr/>
        <p:txBody>
          <a:bodyPr/>
          <a:lstStyle/>
          <a:p>
            <a:r>
              <a:rPr lang="en-US"/>
              <a:t>Evian Summary</a:t>
            </a:r>
          </a:p>
        </p:txBody>
      </p:sp>
      <p:sp>
        <p:nvSpPr>
          <p:cNvPr id="4" name="Slide Number Placeholder 3"/>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2061803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8-1-2013</a:t>
            </a:r>
          </a:p>
        </p:txBody>
      </p:sp>
      <p:sp>
        <p:nvSpPr>
          <p:cNvPr id="6" name="Footer Placeholder 5"/>
          <p:cNvSpPr>
            <a:spLocks noGrp="1"/>
          </p:cNvSpPr>
          <p:nvPr>
            <p:ph type="ftr" sz="quarter" idx="11"/>
          </p:nvPr>
        </p:nvSpPr>
        <p:spPr/>
        <p:txBody>
          <a:bodyPr/>
          <a:lstStyle/>
          <a:p>
            <a:r>
              <a:rPr lang="en-US"/>
              <a:t>Evian Summary</a:t>
            </a:r>
          </a:p>
        </p:txBody>
      </p:sp>
      <p:sp>
        <p:nvSpPr>
          <p:cNvPr id="7" name="Slide Number Placeholder 6"/>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14808952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8-1-2013</a:t>
            </a:r>
          </a:p>
        </p:txBody>
      </p:sp>
      <p:sp>
        <p:nvSpPr>
          <p:cNvPr id="6" name="Footer Placeholder 5"/>
          <p:cNvSpPr>
            <a:spLocks noGrp="1"/>
          </p:cNvSpPr>
          <p:nvPr>
            <p:ph type="ftr" sz="quarter" idx="11"/>
          </p:nvPr>
        </p:nvSpPr>
        <p:spPr/>
        <p:txBody>
          <a:bodyPr/>
          <a:lstStyle/>
          <a:p>
            <a:r>
              <a:rPr lang="en-US"/>
              <a:t>Evian Summary</a:t>
            </a:r>
          </a:p>
        </p:txBody>
      </p:sp>
      <p:sp>
        <p:nvSpPr>
          <p:cNvPr id="7" name="Slide Number Placeholder 6"/>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982043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8-1-2013</a:t>
            </a:r>
          </a:p>
        </p:txBody>
      </p:sp>
      <p:sp>
        <p:nvSpPr>
          <p:cNvPr id="8" name="Footer Placeholder 7"/>
          <p:cNvSpPr>
            <a:spLocks noGrp="1"/>
          </p:cNvSpPr>
          <p:nvPr>
            <p:ph type="ftr" sz="quarter" idx="11"/>
          </p:nvPr>
        </p:nvSpPr>
        <p:spPr/>
        <p:txBody>
          <a:bodyPr/>
          <a:lstStyle/>
          <a:p>
            <a:r>
              <a:rPr lang="en-US"/>
              <a:t>Evian Summary</a:t>
            </a:r>
          </a:p>
        </p:txBody>
      </p:sp>
      <p:sp>
        <p:nvSpPr>
          <p:cNvPr id="9" name="Slide Number Placeholder 8"/>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103740655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8-1-2013</a:t>
            </a:r>
          </a:p>
        </p:txBody>
      </p:sp>
      <p:sp>
        <p:nvSpPr>
          <p:cNvPr id="5" name="Footer Placeholder 4"/>
          <p:cNvSpPr>
            <a:spLocks noGrp="1"/>
          </p:cNvSpPr>
          <p:nvPr>
            <p:ph type="ftr" sz="quarter" idx="11"/>
          </p:nvPr>
        </p:nvSpPr>
        <p:spPr/>
        <p:txBody>
          <a:bodyPr/>
          <a:lstStyle/>
          <a:p>
            <a:r>
              <a:rPr lang="en-US"/>
              <a:t>Evian Summary</a:t>
            </a:r>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392178854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8-1-2013</a:t>
            </a:r>
          </a:p>
        </p:txBody>
      </p:sp>
      <p:sp>
        <p:nvSpPr>
          <p:cNvPr id="5" name="Footer Placeholder 4"/>
          <p:cNvSpPr>
            <a:spLocks noGrp="1"/>
          </p:cNvSpPr>
          <p:nvPr>
            <p:ph type="ftr" sz="quarter" idx="11"/>
          </p:nvPr>
        </p:nvSpPr>
        <p:spPr/>
        <p:txBody>
          <a:bodyPr/>
          <a:lstStyle/>
          <a:p>
            <a:r>
              <a:rPr lang="en-US"/>
              <a:t>Evian Summary</a:t>
            </a:r>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113744333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828800" y="6416675"/>
            <a:ext cx="8432800" cy="365125"/>
          </a:xfrm>
          <a:prstGeom prst="rect">
            <a:avLst/>
          </a:prstGeom>
        </p:spPr>
        <p:txBody>
          <a:bodyPr lIns="0" tIns="0" rIns="0" bIns="0"/>
          <a:lstStyle>
            <a:lvl1pPr>
              <a:defRPr sz="16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727200" y="275167"/>
            <a:ext cx="9042400" cy="1143000"/>
          </a:xfrm>
          <a:prstGeom prst="rect">
            <a:avLst/>
          </a:prstGeom>
        </p:spPr>
        <p:txBody>
          <a:bodyPr vert="horz" lIns="0" tIns="0" rIns="0" bIns="0"/>
          <a:lstStyle/>
          <a:p>
            <a:r>
              <a:rPr lang="fr-FR" dirty="0"/>
              <a:t>Cliquez et modifiez le titre</a:t>
            </a:r>
            <a:endParaRPr lang="en-GB" dirty="0"/>
          </a:p>
        </p:txBody>
      </p:sp>
    </p:spTree>
    <p:extLst>
      <p:ext uri="{BB962C8B-B14F-4D97-AF65-F5344CB8AC3E}">
        <p14:creationId xmlns:p14="http://schemas.microsoft.com/office/powerpoint/2010/main" val="67342869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351543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609600" y="1701800"/>
            <a:ext cx="11074400" cy="4714875"/>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828800" y="6416675"/>
            <a:ext cx="8432800" cy="365125"/>
          </a:xfrm>
          <a:prstGeom prst="rect">
            <a:avLst/>
          </a:prstGeom>
        </p:spPr>
        <p:txBody>
          <a:bodyPr lIns="0" tIns="0" rIns="0" bIns="0"/>
          <a:lstStyle>
            <a:lvl1pPr>
              <a:defRPr sz="16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727200" y="275167"/>
            <a:ext cx="9042400" cy="1143000"/>
          </a:xfrm>
          <a:prstGeom prst="rect">
            <a:avLst/>
          </a:prstGeom>
        </p:spPr>
        <p:txBody>
          <a:bodyPr vert="horz" lIns="0" tIns="0" rIns="0" bIns="0"/>
          <a:lstStyle/>
          <a:p>
            <a:r>
              <a:rPr lang="fr-FR" dirty="0"/>
              <a:t>Cliquez et modifiez le titre</a:t>
            </a:r>
            <a:endParaRPr lang="en-GB" dirty="0"/>
          </a:p>
        </p:txBody>
      </p:sp>
    </p:spTree>
    <p:extLst>
      <p:ext uri="{BB962C8B-B14F-4D97-AF65-F5344CB8AC3E}">
        <p14:creationId xmlns:p14="http://schemas.microsoft.com/office/powerpoint/2010/main" val="356816796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4559753"/>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493183534"/>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19345017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2711012091"/>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0">
                <a:solidFill>
                  <a:schemeClr val="tx1"/>
                </a:solidFill>
              </a:defRPr>
            </a:lvl1pPr>
            <a:lvl2pPr marL="324000" indent="-324000">
              <a:buFont typeface="Arial" charset="0"/>
              <a:buChar char="•"/>
              <a:tabLst/>
              <a:defRPr sz="1800">
                <a:solidFill>
                  <a:schemeClr val="tx1"/>
                </a:solidFill>
              </a:defRPr>
            </a:lvl2pPr>
            <a:lvl3pPr marL="648000" indent="-324000">
              <a:buSzPct val="100000"/>
              <a:buFont typeface="Arial" panose="020B0604020202020204" pitchFamily="34" charset="0"/>
              <a:buChar char="•"/>
              <a:tabLst/>
              <a:defRPr>
                <a:solidFill>
                  <a:schemeClr val="tx1"/>
                </a:solidFill>
              </a:defRPr>
            </a:lvl3pPr>
            <a:lvl4pPr marL="972000" indent="-324000">
              <a:buSzPct val="100000"/>
              <a:buFont typeface="Arial" charset="0"/>
              <a:buChar char="•"/>
              <a:tabLst/>
              <a:defRPr>
                <a:solidFill>
                  <a:schemeClr val="tx1"/>
                </a:solidFill>
              </a:defRPr>
            </a:lvl4pPr>
            <a:lvl5pPr marL="2057400" indent="-228600">
              <a:buSzPct val="100000"/>
              <a:buFont typeface="Arial" charset="0"/>
              <a:buChar char="•"/>
              <a:defRPr>
                <a:solidFill>
                  <a:schemeClr val="tx2">
                    <a:lumMod val="50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566944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8-1-2013</a:t>
            </a:r>
          </a:p>
        </p:txBody>
      </p:sp>
      <p:sp>
        <p:nvSpPr>
          <p:cNvPr id="4" name="Footer Placeholder 3"/>
          <p:cNvSpPr>
            <a:spLocks noGrp="1"/>
          </p:cNvSpPr>
          <p:nvPr>
            <p:ph type="ftr" sz="quarter" idx="11"/>
          </p:nvPr>
        </p:nvSpPr>
        <p:spPr/>
        <p:txBody>
          <a:bodyPr/>
          <a:lstStyle/>
          <a:p>
            <a:r>
              <a:rPr lang="en-US"/>
              <a:t>Evian Summary</a:t>
            </a:r>
          </a:p>
        </p:txBody>
      </p:sp>
      <p:sp>
        <p:nvSpPr>
          <p:cNvPr id="5" name="Slide Number Placeholder 4"/>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218608313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dirty="0"/>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356747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76992600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485228" y="6350851"/>
            <a:ext cx="631160" cy="365125"/>
          </a:xfrm>
          <a:prstGeom prst="rect">
            <a:avLst/>
          </a:prstGeom>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2" y="6356350"/>
            <a:ext cx="6572221" cy="365125"/>
          </a:xfrm>
          <a:prstGeom prst="rect">
            <a:avLst/>
          </a:prstGeom>
        </p:spPr>
        <p:txBody>
          <a:bodyPr/>
          <a:lstStyle/>
          <a:p>
            <a:r>
              <a:rPr lang="en-US"/>
              <a:t>HL-LHC</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05697077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a:xfrm>
            <a:off x="3485228" y="6350851"/>
            <a:ext cx="631160" cy="365125"/>
          </a:xfrm>
          <a:prstGeom prst="rect">
            <a:avLst/>
          </a:prstGeom>
        </p:spPr>
        <p:txBody>
          <a:bodyPr/>
          <a:lstStyle/>
          <a:p>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a:xfrm>
            <a:off x="4259262" y="6356350"/>
            <a:ext cx="6572221" cy="365125"/>
          </a:xfrm>
          <a:prstGeom prst="rect">
            <a:avLst/>
          </a:prstGeom>
        </p:spPr>
        <p:txBody>
          <a:bodyPr/>
          <a:lstStyle/>
          <a:p>
            <a:r>
              <a:rPr lang="en-US"/>
              <a:t>HL-LHC</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98792521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a:xfrm>
            <a:off x="3485228" y="6350851"/>
            <a:ext cx="631160" cy="365125"/>
          </a:xfrm>
          <a:prstGeom prst="rect">
            <a:avLst/>
          </a:prstGeom>
        </p:spPr>
        <p:txBody>
          <a:bodyPr/>
          <a:lstStyle/>
          <a:p>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a:xfrm>
            <a:off x="4259262" y="6356350"/>
            <a:ext cx="6572221" cy="365125"/>
          </a:xfrm>
          <a:prstGeom prst="rect">
            <a:avLst/>
          </a:prstGeom>
        </p:spPr>
        <p:txBody>
          <a:bodyPr/>
          <a:lstStyle/>
          <a:p>
            <a:r>
              <a:rPr lang="en-US"/>
              <a:t>HL-LHC</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12621512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50851"/>
            <a:ext cx="631160" cy="365125"/>
          </a:xfrm>
          <a:prstGeom prst="rect">
            <a:avLst/>
          </a:prstGeom>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356350"/>
            <a:ext cx="6572221" cy="365125"/>
          </a:xfrm>
          <a:prstGeom prst="rect">
            <a:avLst/>
          </a:prstGeom>
        </p:spPr>
        <p:txBody>
          <a:bodyPr/>
          <a:lstStyle/>
          <a:p>
            <a:r>
              <a:rPr lang="en-US"/>
              <a:t>HL-LHC</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975697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50851"/>
            <a:ext cx="631160" cy="365125"/>
          </a:xfrm>
          <a:prstGeom prst="rect">
            <a:avLst/>
          </a:prstGeom>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356350"/>
            <a:ext cx="6572221" cy="365125"/>
          </a:xfrm>
          <a:prstGeom prst="rect">
            <a:avLst/>
          </a:prstGeom>
        </p:spPr>
        <p:txBody>
          <a:bodyPr/>
          <a:lstStyle/>
          <a:p>
            <a:r>
              <a:rPr lang="en-US"/>
              <a:t>HL-LHC</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73932912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50851"/>
            <a:ext cx="631160" cy="365125"/>
          </a:xfrm>
          <a:prstGeom prst="rect">
            <a:avLst/>
          </a:prstGeom>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356350"/>
            <a:ext cx="6572221" cy="365125"/>
          </a:xfrm>
          <a:prstGeom prst="rect">
            <a:avLst/>
          </a:prstGeom>
        </p:spPr>
        <p:txBody>
          <a:bodyPr/>
          <a:lstStyle/>
          <a:p>
            <a:r>
              <a:rPr lang="en-US"/>
              <a:t>HL-LHC</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27273562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a:xfrm>
            <a:off x="3485228" y="6350851"/>
            <a:ext cx="631160" cy="365125"/>
          </a:xfrm>
          <a:prstGeom prst="rect">
            <a:avLst/>
          </a:prstGeom>
        </p:spPr>
        <p:txBody>
          <a:bodyPr/>
          <a:lstStyle/>
          <a:p>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a:xfrm>
            <a:off x="4259262" y="6356350"/>
            <a:ext cx="6572221" cy="365125"/>
          </a:xfrm>
          <a:prstGeom prst="rect">
            <a:avLst/>
          </a:prstGeom>
        </p:spPr>
        <p:txBody>
          <a:bodyPr/>
          <a:lstStyle/>
          <a:p>
            <a:r>
              <a:rPr lang="en-US"/>
              <a:t>HL-LHC</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82521510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1"/>
            <a:ext cx="631160" cy="365125"/>
          </a:xfrm>
          <a:prstGeom prst="rect">
            <a:avLst/>
          </a:prstGeom>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2" y="6356350"/>
            <a:ext cx="6572221" cy="365125"/>
          </a:xfrm>
          <a:prstGeom prst="rect">
            <a:avLst/>
          </a:prstGeom>
        </p:spPr>
        <p:txBody>
          <a:bodyPr/>
          <a:lstStyle/>
          <a:p>
            <a:r>
              <a:rPr lang="en-US"/>
              <a:t>HL-LHC</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05196662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8-1-2013</a:t>
            </a:r>
          </a:p>
        </p:txBody>
      </p:sp>
      <p:sp>
        <p:nvSpPr>
          <p:cNvPr id="3" name="Footer Placeholder 2"/>
          <p:cNvSpPr>
            <a:spLocks noGrp="1"/>
          </p:cNvSpPr>
          <p:nvPr>
            <p:ph type="ftr" sz="quarter" idx="11"/>
          </p:nvPr>
        </p:nvSpPr>
        <p:spPr/>
        <p:txBody>
          <a:bodyPr/>
          <a:lstStyle/>
          <a:p>
            <a:r>
              <a:rPr lang="en-US"/>
              <a:t>Evian Summary</a:t>
            </a:r>
          </a:p>
        </p:txBody>
      </p:sp>
      <p:sp>
        <p:nvSpPr>
          <p:cNvPr id="4" name="Slide Number Placeholder 3"/>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79232654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1"/>
            <a:ext cx="631160" cy="365125"/>
          </a:xfrm>
          <a:prstGeom prst="rect">
            <a:avLst/>
          </a:prstGeom>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2" y="6356350"/>
            <a:ext cx="6572221" cy="365125"/>
          </a:xfrm>
          <a:prstGeom prst="rect">
            <a:avLst/>
          </a:prstGeom>
        </p:spPr>
        <p:txBody>
          <a:bodyPr/>
          <a:lstStyle/>
          <a:p>
            <a:r>
              <a:rPr lang="en-US"/>
              <a:t>HL-LHC</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91085417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1"/>
            <a:ext cx="631160" cy="365125"/>
          </a:xfrm>
          <a:prstGeom prst="rect">
            <a:avLst/>
          </a:prstGeom>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2" y="6356350"/>
            <a:ext cx="6572221" cy="365125"/>
          </a:xfrm>
          <a:prstGeom prst="rect">
            <a:avLst/>
          </a:prstGeom>
        </p:spPr>
        <p:txBody>
          <a:bodyPr/>
          <a:lstStyle/>
          <a:p>
            <a:r>
              <a:rPr lang="en-US"/>
              <a:t>HL-LHC</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227636953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1"/>
            <a:ext cx="631160" cy="365125"/>
          </a:xfrm>
          <a:prstGeom prst="rect">
            <a:avLst/>
          </a:prstGeom>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2" y="6356350"/>
            <a:ext cx="6572221" cy="365125"/>
          </a:xfrm>
          <a:prstGeom prst="rect">
            <a:avLst/>
          </a:prstGeom>
        </p:spPr>
        <p:txBody>
          <a:bodyPr/>
          <a:lstStyle/>
          <a:p>
            <a:r>
              <a:rPr lang="en-US"/>
              <a:t>HL-LHC</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4580506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4576090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a:xfrm>
            <a:off x="407988" y="373593"/>
            <a:ext cx="11376025" cy="540807"/>
          </a:xfrm>
        </p:spPr>
        <p:txBody>
          <a:bodyPr/>
          <a:lstStyle/>
          <a:p>
            <a:r>
              <a:rPr lang="en-GB"/>
              <a:t>Click to edit Master title style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43396851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5359674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411665268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8-1-2013</a:t>
            </a:r>
          </a:p>
        </p:txBody>
      </p:sp>
      <p:sp>
        <p:nvSpPr>
          <p:cNvPr id="5" name="Footer Placeholder 4"/>
          <p:cNvSpPr>
            <a:spLocks noGrp="1"/>
          </p:cNvSpPr>
          <p:nvPr>
            <p:ph type="ftr" sz="quarter" idx="11"/>
          </p:nvPr>
        </p:nvSpPr>
        <p:spPr/>
        <p:txBody>
          <a:bodyPr/>
          <a:lstStyle/>
          <a:p>
            <a:r>
              <a:rPr lang="en-US"/>
              <a:t>Evian Summary</a:t>
            </a:r>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34136622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8-1-2013</a:t>
            </a:r>
          </a:p>
        </p:txBody>
      </p:sp>
      <p:sp>
        <p:nvSpPr>
          <p:cNvPr id="6" name="Footer Placeholder 5"/>
          <p:cNvSpPr>
            <a:spLocks noGrp="1"/>
          </p:cNvSpPr>
          <p:nvPr>
            <p:ph type="ftr" sz="quarter" idx="11"/>
          </p:nvPr>
        </p:nvSpPr>
        <p:spPr/>
        <p:txBody>
          <a:bodyPr/>
          <a:lstStyle/>
          <a:p>
            <a:r>
              <a:rPr lang="en-US"/>
              <a:t>Evian Summary</a:t>
            </a:r>
          </a:p>
        </p:txBody>
      </p:sp>
      <p:sp>
        <p:nvSpPr>
          <p:cNvPr id="7" name="Slide Number Placeholder 6"/>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1724024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8-1-2013</a:t>
            </a:r>
          </a:p>
        </p:txBody>
      </p:sp>
      <p:sp>
        <p:nvSpPr>
          <p:cNvPr id="6" name="Footer Placeholder 5"/>
          <p:cNvSpPr>
            <a:spLocks noGrp="1"/>
          </p:cNvSpPr>
          <p:nvPr>
            <p:ph type="ftr" sz="quarter" idx="11"/>
          </p:nvPr>
        </p:nvSpPr>
        <p:spPr/>
        <p:txBody>
          <a:bodyPr/>
          <a:lstStyle/>
          <a:p>
            <a:r>
              <a:rPr lang="en-US"/>
              <a:t>Evian Summary</a:t>
            </a:r>
          </a:p>
        </p:txBody>
      </p:sp>
      <p:sp>
        <p:nvSpPr>
          <p:cNvPr id="7" name="Slide Number Placeholder 6"/>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4017955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slideLayout" Target="../slideLayouts/slideLayout33.xml"/><Relationship Id="rId26" Type="http://schemas.openxmlformats.org/officeDocument/2006/relationships/theme" Target="../theme/theme2.xml"/><Relationship Id="rId3" Type="http://schemas.openxmlformats.org/officeDocument/2006/relationships/slideLayout" Target="../slideLayouts/slideLayout18.xml"/><Relationship Id="rId21" Type="http://schemas.openxmlformats.org/officeDocument/2006/relationships/slideLayout" Target="../slideLayouts/slideLayout36.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5" Type="http://schemas.openxmlformats.org/officeDocument/2006/relationships/slideLayout" Target="../slideLayouts/slideLayout40.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20" Type="http://schemas.openxmlformats.org/officeDocument/2006/relationships/slideLayout" Target="../slideLayouts/slideLayout35.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24" Type="http://schemas.openxmlformats.org/officeDocument/2006/relationships/slideLayout" Target="../slideLayouts/slideLayout39.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23" Type="http://schemas.openxmlformats.org/officeDocument/2006/relationships/slideLayout" Target="../slideLayouts/slideLayout38.xml"/><Relationship Id="rId10" Type="http://schemas.openxmlformats.org/officeDocument/2006/relationships/slideLayout" Target="../slideLayouts/slideLayout25.xml"/><Relationship Id="rId19" Type="http://schemas.openxmlformats.org/officeDocument/2006/relationships/slideLayout" Target="../slideLayouts/slideLayout34.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 Id="rId22" Type="http://schemas.openxmlformats.org/officeDocument/2006/relationships/slideLayout" Target="../slideLayouts/slideLayout3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2" Type="http://schemas.openxmlformats.org/officeDocument/2006/relationships/slideLayout" Target="../slideLayouts/slideLayout42.xml"/><Relationship Id="rId16" Type="http://schemas.openxmlformats.org/officeDocument/2006/relationships/theme" Target="../theme/theme3.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theme" Target="../theme/theme4.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52400"/>
            <a:ext cx="10972800" cy="86836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295400"/>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0" y="6487796"/>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8-1-2013</a:t>
            </a:r>
            <a:endParaRPr lang="en-US" dirty="0"/>
          </a:p>
        </p:txBody>
      </p:sp>
      <p:sp>
        <p:nvSpPr>
          <p:cNvPr id="5" name="Footer Placeholder 4"/>
          <p:cNvSpPr>
            <a:spLocks noGrp="1"/>
          </p:cNvSpPr>
          <p:nvPr>
            <p:ph type="ftr" sz="quarter" idx="3"/>
          </p:nvPr>
        </p:nvSpPr>
        <p:spPr>
          <a:xfrm>
            <a:off x="4165600" y="6477636"/>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Evian Summary</a:t>
            </a:r>
            <a:endParaRPr lang="en-US" dirty="0"/>
          </a:p>
        </p:txBody>
      </p:sp>
      <p:sp>
        <p:nvSpPr>
          <p:cNvPr id="6" name="Slide Number Placeholder 5"/>
          <p:cNvSpPr>
            <a:spLocks noGrp="1"/>
          </p:cNvSpPr>
          <p:nvPr>
            <p:ph type="sldNum" sz="quarter" idx="4"/>
          </p:nvPr>
        </p:nvSpPr>
        <p:spPr>
          <a:xfrm>
            <a:off x="9326880" y="6492876"/>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87A23F-BAF2-40F7-981E-A4E481A32A38}" type="slidenum">
              <a:rPr lang="en-US" smtClean="0"/>
              <a:t>‹#›</a:t>
            </a:fld>
            <a:endParaRPr lang="en-US"/>
          </a:p>
        </p:txBody>
      </p:sp>
    </p:spTree>
    <p:extLst>
      <p:ext uri="{BB962C8B-B14F-4D97-AF65-F5344CB8AC3E}">
        <p14:creationId xmlns:p14="http://schemas.microsoft.com/office/powerpoint/2010/main" val="12725550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12" r:id="rId12"/>
    <p:sldLayoutId id="2147483714" r:id="rId13"/>
    <p:sldLayoutId id="2147483717" r:id="rId14"/>
    <p:sldLayoutId id="2147483718" r:id="rId15"/>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531663"/>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216152"/>
            <a:ext cx="11376024" cy="49846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Slide Number Placeholder 4">
            <a:extLst>
              <a:ext uri="{FF2B5EF4-FFF2-40B4-BE49-F238E27FC236}">
                <a16:creationId xmlns:a16="http://schemas.microsoft.com/office/drawing/2014/main" id="{A45F2FE8-93CE-924C-A3D1-FA02A63AFA1F}"/>
              </a:ext>
            </a:extLst>
          </p:cNvPr>
          <p:cNvSpPr>
            <a:spLocks noGrp="1"/>
          </p:cNvSpPr>
          <p:nvPr>
            <p:ph type="sldNum" sz="quarter" idx="4"/>
          </p:nvPr>
        </p:nvSpPr>
        <p:spPr>
          <a:xfrm>
            <a:off x="9201866" y="6357379"/>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D7BDC2-B36A-8E46-98EE-BD5D8FCA95A0}" type="slidenum">
              <a:rPr lang="en-GB" smtClean="0"/>
              <a:t>‹#›</a:t>
            </a:fld>
            <a:endParaRPr lang="en-GB"/>
          </a:p>
        </p:txBody>
      </p:sp>
    </p:spTree>
    <p:extLst>
      <p:ext uri="{BB962C8B-B14F-4D97-AF65-F5344CB8AC3E}">
        <p14:creationId xmlns:p14="http://schemas.microsoft.com/office/powerpoint/2010/main" val="1479831723"/>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 id="2147483689" r:id="rId18"/>
    <p:sldLayoutId id="2147483690" r:id="rId19"/>
    <p:sldLayoutId id="2147483691" r:id="rId20"/>
    <p:sldLayoutId id="2147483692" r:id="rId21"/>
    <p:sldLayoutId id="2147483693" r:id="rId22"/>
    <p:sldLayoutId id="2147483694" r:id="rId23"/>
    <p:sldLayoutId id="2147483695" r:id="rId24"/>
    <p:sldLayoutId id="2147483713" r:id="rId25"/>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1"/>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1"/>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1"/>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52400"/>
            <a:ext cx="10972800" cy="86836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295400"/>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0" y="6487796"/>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8-1-2013</a:t>
            </a:r>
            <a:endParaRPr lang="en-US" dirty="0"/>
          </a:p>
        </p:txBody>
      </p:sp>
      <p:sp>
        <p:nvSpPr>
          <p:cNvPr id="5" name="Footer Placeholder 4"/>
          <p:cNvSpPr>
            <a:spLocks noGrp="1"/>
          </p:cNvSpPr>
          <p:nvPr>
            <p:ph type="ftr" sz="quarter" idx="3"/>
          </p:nvPr>
        </p:nvSpPr>
        <p:spPr>
          <a:xfrm>
            <a:off x="4165600" y="6477636"/>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Evian Summary</a:t>
            </a:r>
            <a:endParaRPr lang="en-US" dirty="0"/>
          </a:p>
        </p:txBody>
      </p:sp>
      <p:sp>
        <p:nvSpPr>
          <p:cNvPr id="6" name="Slide Number Placeholder 5"/>
          <p:cNvSpPr>
            <a:spLocks noGrp="1"/>
          </p:cNvSpPr>
          <p:nvPr>
            <p:ph type="sldNum" sz="quarter" idx="4"/>
          </p:nvPr>
        </p:nvSpPr>
        <p:spPr>
          <a:xfrm>
            <a:off x="9326880" y="6492876"/>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87A23F-BAF2-40F7-981E-A4E481A32A38}" type="slidenum">
              <a:rPr lang="en-US" smtClean="0"/>
              <a:t>‹#›</a:t>
            </a:fld>
            <a:endParaRPr lang="en-US"/>
          </a:p>
        </p:txBody>
      </p:sp>
    </p:spTree>
    <p:extLst>
      <p:ext uri="{BB962C8B-B14F-4D97-AF65-F5344CB8AC3E}">
        <p14:creationId xmlns:p14="http://schemas.microsoft.com/office/powerpoint/2010/main" val="57618954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9" y="236433"/>
            <a:ext cx="11376025" cy="549951"/>
          </a:xfrm>
          <a:prstGeom prst="rect">
            <a:avLst/>
          </a:prstGeom>
        </p:spPr>
        <p:txBody>
          <a:bodyPr vert="horz" lIns="0" tIns="0" rIns="0" bIns="0" rtlCol="0" anchor="t" anchorCtr="0">
            <a:noAutofit/>
          </a:bodyPr>
          <a:lstStyle/>
          <a:p>
            <a:r>
              <a:rPr lang="en-GB" dirty="0"/>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Slide Number Placeholder 4">
            <a:extLst>
              <a:ext uri="{FF2B5EF4-FFF2-40B4-BE49-F238E27FC236}">
                <a16:creationId xmlns:a16="http://schemas.microsoft.com/office/drawing/2014/main" id="{A45F2FE8-93CE-924C-A3D1-FA02A63AFA1F}"/>
              </a:ext>
            </a:extLst>
          </p:cNvPr>
          <p:cNvSpPr>
            <a:spLocks noGrp="1"/>
          </p:cNvSpPr>
          <p:nvPr>
            <p:ph type="sldNum" sz="quarter" idx="4"/>
          </p:nvPr>
        </p:nvSpPr>
        <p:spPr>
          <a:xfrm>
            <a:off x="9201866" y="6357379"/>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D7BDC2-B36A-8E46-98EE-BD5D8FCA95A0}" type="slidenum">
              <a:rPr lang="en-GB" smtClean="0"/>
              <a:t>‹#›</a:t>
            </a:fld>
            <a:endParaRPr lang="en-GB"/>
          </a:p>
        </p:txBody>
      </p:sp>
    </p:spTree>
    <p:extLst>
      <p:ext uri="{BB962C8B-B14F-4D97-AF65-F5344CB8AC3E}">
        <p14:creationId xmlns:p14="http://schemas.microsoft.com/office/powerpoint/2010/main" val="2086206096"/>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 id="2147483732" r:id="rId13"/>
    <p:sldLayoutId id="2147483733" r:id="rId14"/>
    <p:sldLayoutId id="2147483734" r:id="rId15"/>
    <p:sldLayoutId id="2147483735" r:id="rId16"/>
    <p:sldLayoutId id="2147483736" r:id="rId17"/>
    <p:sldLayoutId id="2147483737" r:id="rId18"/>
    <p:sldLayoutId id="2147483738" r:id="rId19"/>
    <p:sldLayoutId id="2147483739" r:id="rId20"/>
    <p:sldLayoutId id="2147483740" r:id="rId21"/>
    <p:sldLayoutId id="2147483741" r:id="rId22"/>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0" i="0" kern="1200" baseline="0">
          <a:solidFill>
            <a:schemeClr val="tx1"/>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1"/>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1"/>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18" Type="http://schemas.openxmlformats.org/officeDocument/2006/relationships/image" Target="../media/image33.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jpeg"/><Relationship Id="rId17" Type="http://schemas.openxmlformats.org/officeDocument/2006/relationships/image" Target="../media/image32.png"/><Relationship Id="rId2" Type="http://schemas.openxmlformats.org/officeDocument/2006/relationships/image" Target="../media/image17.png"/><Relationship Id="rId16" Type="http://schemas.openxmlformats.org/officeDocument/2006/relationships/image" Target="../media/image31.jpeg"/><Relationship Id="rId20" Type="http://schemas.openxmlformats.org/officeDocument/2006/relationships/image" Target="../media/image35.jpg"/><Relationship Id="rId1" Type="http://schemas.openxmlformats.org/officeDocument/2006/relationships/slideLayout" Target="../slideLayouts/slideLayout34.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image" Target="../media/image30.jpeg"/><Relationship Id="rId10" Type="http://schemas.openxmlformats.org/officeDocument/2006/relationships/image" Target="../media/image25.png"/><Relationship Id="rId19" Type="http://schemas.openxmlformats.org/officeDocument/2006/relationships/image" Target="../media/image34.png"/><Relationship Id="rId4" Type="http://schemas.openxmlformats.org/officeDocument/2006/relationships/image" Target="../media/image19.png"/><Relationship Id="rId9" Type="http://schemas.openxmlformats.org/officeDocument/2006/relationships/image" Target="../media/image24.png"/><Relationship Id="rId1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34.xml"/></Relationships>
</file>

<file path=ppt/slides/_rels/slide1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image" Target="../media/image40.png"/><Relationship Id="rId7" Type="http://schemas.openxmlformats.org/officeDocument/2006/relationships/image" Target="../media/image44.jpeg"/><Relationship Id="rId2" Type="http://schemas.openxmlformats.org/officeDocument/2006/relationships/image" Target="../media/image39.png"/><Relationship Id="rId1" Type="http://schemas.openxmlformats.org/officeDocument/2006/relationships/slideLayout" Target="../slideLayouts/slideLayout34.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jpeg"/><Relationship Id="rId9" Type="http://schemas.openxmlformats.org/officeDocument/2006/relationships/image" Target="../media/image46.tiff"/></Relationships>
</file>

<file path=ppt/slides/_rels/slide1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2" Type="http://schemas.openxmlformats.org/officeDocument/2006/relationships/image" Target="../media/image47.tiff"/><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2" Type="http://schemas.openxmlformats.org/officeDocument/2006/relationships/image" Target="../media/image49.tiff"/><Relationship Id="rId1" Type="http://schemas.openxmlformats.org/officeDocument/2006/relationships/slideLayout" Target="../slideLayouts/slideLayout35.xml"/></Relationships>
</file>

<file path=ppt/slides/_rels/slide22.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57.jpeg"/><Relationship Id="rId3" Type="http://schemas.openxmlformats.org/officeDocument/2006/relationships/image" Target="../media/image52.jpeg"/><Relationship Id="rId7" Type="http://schemas.openxmlformats.org/officeDocument/2006/relationships/image" Target="../media/image56.jpeg"/><Relationship Id="rId2" Type="http://schemas.openxmlformats.org/officeDocument/2006/relationships/image" Target="../media/image51.jpeg"/><Relationship Id="rId1" Type="http://schemas.openxmlformats.org/officeDocument/2006/relationships/slideLayout" Target="../slideLayouts/slideLayout6.xml"/><Relationship Id="rId6" Type="http://schemas.openxmlformats.org/officeDocument/2006/relationships/image" Target="../media/image55.jpeg"/><Relationship Id="rId5" Type="http://schemas.openxmlformats.org/officeDocument/2006/relationships/image" Target="../media/image54.png"/><Relationship Id="rId10" Type="http://schemas.openxmlformats.org/officeDocument/2006/relationships/image" Target="../media/image59.png"/><Relationship Id="rId4" Type="http://schemas.openxmlformats.org/officeDocument/2006/relationships/image" Target="../media/image53.png"/><Relationship Id="rId9" Type="http://schemas.openxmlformats.org/officeDocument/2006/relationships/image" Target="../media/image58.jpeg"/></Relationships>
</file>

<file path=ppt/slides/_rels/slide2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tif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35.xml"/></Relationships>
</file>

<file path=ppt/slides/_rels/slide27.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35.xml"/></Relationships>
</file>

<file path=ppt/slides/_rels/slide28.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35.xml"/></Relationships>
</file>

<file path=ppt/slides/_rels/slide29.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34.xml"/></Relationships>
</file>

<file path=ppt/slides/_rels/slide32.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34.xml"/></Relationships>
</file>

<file path=ppt/slides/_rels/slide33.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34.xml"/></Relationships>
</file>

<file path=ppt/slides/_rels/slide34.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png"/><Relationship Id="rId1" Type="http://schemas.openxmlformats.org/officeDocument/2006/relationships/slideLayout" Target="../slideLayouts/slideLayout59.xml"/><Relationship Id="rId4" Type="http://schemas.openxmlformats.org/officeDocument/2006/relationships/image" Target="../media/image75.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8" Type="http://schemas.openxmlformats.org/officeDocument/2006/relationships/image" Target="../media/image81.png"/><Relationship Id="rId13" Type="http://schemas.openxmlformats.org/officeDocument/2006/relationships/image" Target="../media/image86.png"/><Relationship Id="rId18" Type="http://schemas.openxmlformats.org/officeDocument/2006/relationships/image" Target="../media/image91.png"/><Relationship Id="rId3" Type="http://schemas.openxmlformats.org/officeDocument/2006/relationships/image" Target="../media/image76.png"/><Relationship Id="rId21" Type="http://schemas.openxmlformats.org/officeDocument/2006/relationships/image" Target="../media/image94.png"/><Relationship Id="rId7" Type="http://schemas.openxmlformats.org/officeDocument/2006/relationships/image" Target="../media/image80.png"/><Relationship Id="rId12" Type="http://schemas.openxmlformats.org/officeDocument/2006/relationships/image" Target="../media/image85.png"/><Relationship Id="rId17" Type="http://schemas.openxmlformats.org/officeDocument/2006/relationships/image" Target="../media/image90.png"/><Relationship Id="rId2" Type="http://schemas.openxmlformats.org/officeDocument/2006/relationships/notesSlide" Target="../notesSlides/notesSlide2.xml"/><Relationship Id="rId16" Type="http://schemas.openxmlformats.org/officeDocument/2006/relationships/image" Target="../media/image89.png"/><Relationship Id="rId20" Type="http://schemas.openxmlformats.org/officeDocument/2006/relationships/image" Target="../media/image93.png"/><Relationship Id="rId1" Type="http://schemas.openxmlformats.org/officeDocument/2006/relationships/slideLayout" Target="../slideLayouts/slideLayout7.xml"/><Relationship Id="rId6" Type="http://schemas.openxmlformats.org/officeDocument/2006/relationships/image" Target="../media/image79.png"/><Relationship Id="rId11" Type="http://schemas.openxmlformats.org/officeDocument/2006/relationships/image" Target="../media/image84.png"/><Relationship Id="rId24" Type="http://schemas.openxmlformats.org/officeDocument/2006/relationships/image" Target="../media/image97.jpeg"/><Relationship Id="rId5" Type="http://schemas.openxmlformats.org/officeDocument/2006/relationships/image" Target="../media/image78.png"/><Relationship Id="rId15" Type="http://schemas.openxmlformats.org/officeDocument/2006/relationships/image" Target="../media/image88.png"/><Relationship Id="rId23" Type="http://schemas.openxmlformats.org/officeDocument/2006/relationships/image" Target="../media/image96.png"/><Relationship Id="rId10" Type="http://schemas.openxmlformats.org/officeDocument/2006/relationships/image" Target="../media/image83.png"/><Relationship Id="rId19" Type="http://schemas.openxmlformats.org/officeDocument/2006/relationships/image" Target="../media/image92.png"/><Relationship Id="rId4" Type="http://schemas.openxmlformats.org/officeDocument/2006/relationships/image" Target="../media/image77.png"/><Relationship Id="rId9" Type="http://schemas.openxmlformats.org/officeDocument/2006/relationships/image" Target="../media/image82.png"/><Relationship Id="rId14" Type="http://schemas.openxmlformats.org/officeDocument/2006/relationships/image" Target="../media/image87.png"/><Relationship Id="rId22" Type="http://schemas.openxmlformats.org/officeDocument/2006/relationships/image" Target="../media/image95.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0B044-36AB-148E-5D14-2F3817E313C2}"/>
              </a:ext>
            </a:extLst>
          </p:cNvPr>
          <p:cNvSpPr>
            <a:spLocks noGrp="1"/>
          </p:cNvSpPr>
          <p:nvPr>
            <p:ph type="ctrTitle"/>
          </p:nvPr>
        </p:nvSpPr>
        <p:spPr/>
        <p:txBody>
          <a:bodyPr/>
          <a:lstStyle/>
          <a:p>
            <a:r>
              <a:rPr lang="en-GB" sz="4000" dirty="0"/>
              <a:t>European Roadmaps for Accelerator - R&amp;D</a:t>
            </a:r>
          </a:p>
        </p:txBody>
      </p:sp>
      <p:sp>
        <p:nvSpPr>
          <p:cNvPr id="3" name="Subtitle 2">
            <a:extLst>
              <a:ext uri="{FF2B5EF4-FFF2-40B4-BE49-F238E27FC236}">
                <a16:creationId xmlns:a16="http://schemas.microsoft.com/office/drawing/2014/main" id="{6975BFE7-694B-CD81-E2F8-DC6D90344AD7}"/>
              </a:ext>
            </a:extLst>
          </p:cNvPr>
          <p:cNvSpPr>
            <a:spLocks noGrp="1"/>
          </p:cNvSpPr>
          <p:nvPr>
            <p:ph type="subTitle" idx="1"/>
          </p:nvPr>
        </p:nvSpPr>
        <p:spPr/>
        <p:txBody>
          <a:bodyPr/>
          <a:lstStyle/>
          <a:p>
            <a:r>
              <a:rPr lang="en-GB" dirty="0"/>
              <a:t>Mike Lamont </a:t>
            </a:r>
          </a:p>
          <a:p>
            <a:r>
              <a:rPr lang="en-GB" dirty="0"/>
              <a:t>UPHUK -8  5</a:t>
            </a:r>
            <a:r>
              <a:rPr lang="en-GB" baseline="30000" dirty="0"/>
              <a:t>th</a:t>
            </a:r>
            <a:r>
              <a:rPr lang="en-GB" dirty="0"/>
              <a:t> September 2022 </a:t>
            </a:r>
          </a:p>
        </p:txBody>
      </p:sp>
      <p:sp>
        <p:nvSpPr>
          <p:cNvPr id="4" name="TextBox 3">
            <a:extLst>
              <a:ext uri="{FF2B5EF4-FFF2-40B4-BE49-F238E27FC236}">
                <a16:creationId xmlns:a16="http://schemas.microsoft.com/office/drawing/2014/main" id="{A8FD1A03-49B5-B194-8834-BDFC23B258C9}"/>
              </a:ext>
            </a:extLst>
          </p:cNvPr>
          <p:cNvSpPr txBox="1"/>
          <p:nvPr/>
        </p:nvSpPr>
        <p:spPr>
          <a:xfrm>
            <a:off x="6934200" y="6068028"/>
            <a:ext cx="5029200" cy="553998"/>
          </a:xfrm>
          <a:prstGeom prst="rect">
            <a:avLst/>
          </a:prstGeom>
          <a:noFill/>
        </p:spPr>
        <p:txBody>
          <a:bodyPr wrap="square" lIns="0" tIns="0" rIns="0" bIns="0" rtlCol="0">
            <a:spAutoFit/>
          </a:bodyPr>
          <a:lstStyle/>
          <a:p>
            <a:pPr algn="l"/>
            <a:r>
              <a:rPr lang="en-GB" dirty="0">
                <a:solidFill>
                  <a:schemeClr val="bg1"/>
                </a:solidFill>
              </a:rPr>
              <a:t>Acknowledgements: Dave Newbold, Lucio Rossi, Bernhard </a:t>
            </a:r>
            <a:r>
              <a:rPr lang="en-GB" dirty="0" err="1">
                <a:solidFill>
                  <a:schemeClr val="bg1"/>
                </a:solidFill>
              </a:rPr>
              <a:t>Auchmann</a:t>
            </a:r>
            <a:endParaRPr lang="en-GB" dirty="0">
              <a:solidFill>
                <a:schemeClr val="bg1"/>
              </a:solidFill>
            </a:endParaRPr>
          </a:p>
        </p:txBody>
      </p:sp>
    </p:spTree>
    <p:extLst>
      <p:ext uri="{BB962C8B-B14F-4D97-AF65-F5344CB8AC3E}">
        <p14:creationId xmlns:p14="http://schemas.microsoft.com/office/powerpoint/2010/main" val="34670204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6AED7D-75B4-F417-D2D2-CD644C4B1297}"/>
              </a:ext>
            </a:extLst>
          </p:cNvPr>
          <p:cNvSpPr>
            <a:spLocks noGrp="1"/>
          </p:cNvSpPr>
          <p:nvPr>
            <p:ph type="title"/>
          </p:nvPr>
        </p:nvSpPr>
        <p:spPr/>
        <p:txBody>
          <a:bodyPr/>
          <a:lstStyle/>
          <a:p>
            <a:r>
              <a:rPr lang="en-CH" dirty="0"/>
              <a:t>R&amp;D Focus Areas and Cross-Cutting Activities</a:t>
            </a:r>
          </a:p>
        </p:txBody>
      </p:sp>
      <p:pic>
        <p:nvPicPr>
          <p:cNvPr id="6" name="Picture 5">
            <a:extLst>
              <a:ext uri="{FF2B5EF4-FFF2-40B4-BE49-F238E27FC236}">
                <a16:creationId xmlns:a16="http://schemas.microsoft.com/office/drawing/2014/main" id="{C5C87DD1-C6E1-BF34-F6D3-01D5BC8797A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362200" y="1066800"/>
            <a:ext cx="6979167" cy="3427512"/>
          </a:xfrm>
          <a:prstGeom prst="rect">
            <a:avLst/>
          </a:prstGeom>
        </p:spPr>
      </p:pic>
      <p:sp>
        <p:nvSpPr>
          <p:cNvPr id="7" name="Content Placeholder 1">
            <a:extLst>
              <a:ext uri="{FF2B5EF4-FFF2-40B4-BE49-F238E27FC236}">
                <a16:creationId xmlns:a16="http://schemas.microsoft.com/office/drawing/2014/main" id="{C29CC57F-53E4-0042-1872-FAF120D0C140}"/>
              </a:ext>
            </a:extLst>
          </p:cNvPr>
          <p:cNvSpPr>
            <a:spLocks noGrp="1"/>
          </p:cNvSpPr>
          <p:nvPr>
            <p:ph sz="quarter" idx="13"/>
          </p:nvPr>
        </p:nvSpPr>
        <p:spPr>
          <a:xfrm>
            <a:off x="1219200" y="4960407"/>
            <a:ext cx="10287000" cy="1524000"/>
          </a:xfrm>
        </p:spPr>
        <p:txBody>
          <a:bodyPr/>
          <a:lstStyle/>
          <a:p>
            <a:pPr marL="0" indent="0">
              <a:buNone/>
            </a:pPr>
            <a:r>
              <a:rPr lang="en-US" sz="1800" dirty="0">
                <a:solidFill>
                  <a:srgbClr val="0070C0"/>
                </a:solidFill>
              </a:rPr>
              <a:t>“The R&amp;D programme must be holistic in nature</a:t>
            </a:r>
            <a:r>
              <a:rPr lang="en-US" sz="1800" dirty="0"/>
              <a:t>: a compatible selection of electromagnetic, mechanical and thermal design approaches, conductors, materials, and manufacturing processes and methods needs to be integrated seamlessly with instrumentation and protection into a specific magnet solution responding to the required specification.“</a:t>
            </a:r>
          </a:p>
          <a:p>
            <a:r>
              <a:rPr lang="en-US" sz="1800" dirty="0"/>
              <a:t>Conversely, </a:t>
            </a:r>
            <a:r>
              <a:rPr lang="en-US" sz="1800" dirty="0">
                <a:solidFill>
                  <a:srgbClr val="0070C0"/>
                </a:solidFill>
              </a:rPr>
              <a:t>work across R&amp;D areas must be closely coordinated</a:t>
            </a:r>
            <a:r>
              <a:rPr lang="en-US" sz="1800" dirty="0"/>
              <a:t>. </a:t>
            </a:r>
          </a:p>
        </p:txBody>
      </p:sp>
    </p:spTree>
    <p:extLst>
      <p:ext uri="{BB962C8B-B14F-4D97-AF65-F5344CB8AC3E}">
        <p14:creationId xmlns:p14="http://schemas.microsoft.com/office/powerpoint/2010/main" val="3911876037"/>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56045-C485-9EDD-7244-483C1371C584}"/>
              </a:ext>
            </a:extLst>
          </p:cNvPr>
          <p:cNvSpPr>
            <a:spLocks noGrp="1"/>
          </p:cNvSpPr>
          <p:nvPr>
            <p:ph type="title"/>
          </p:nvPr>
        </p:nvSpPr>
        <p:spPr/>
        <p:txBody>
          <a:bodyPr/>
          <a:lstStyle/>
          <a:p>
            <a:r>
              <a:rPr lang="en-GB" dirty="0"/>
              <a:t>HFM - Overall vision</a:t>
            </a:r>
          </a:p>
        </p:txBody>
      </p:sp>
      <p:sp>
        <p:nvSpPr>
          <p:cNvPr id="3" name="Slide Number Placeholder 2">
            <a:extLst>
              <a:ext uri="{FF2B5EF4-FFF2-40B4-BE49-F238E27FC236}">
                <a16:creationId xmlns:a16="http://schemas.microsoft.com/office/drawing/2014/main" id="{6F44A3C4-C6F9-41C3-0A30-8D1F86623AC3}"/>
              </a:ext>
            </a:extLst>
          </p:cNvPr>
          <p:cNvSpPr>
            <a:spLocks noGrp="1"/>
          </p:cNvSpPr>
          <p:nvPr>
            <p:ph type="sldNum" sz="quarter" idx="12"/>
          </p:nvPr>
        </p:nvSpPr>
        <p:spPr/>
        <p:txBody>
          <a:bodyPr/>
          <a:lstStyle/>
          <a:p>
            <a:fld id="{1787A23F-BAF2-40F7-981E-A4E481A32A38}" type="slidenum">
              <a:rPr lang="en-US" smtClean="0"/>
              <a:t>11</a:t>
            </a:fld>
            <a:endParaRPr lang="en-US"/>
          </a:p>
        </p:txBody>
      </p:sp>
      <p:pic>
        <p:nvPicPr>
          <p:cNvPr id="7" name="Picture 6">
            <a:extLst>
              <a:ext uri="{FF2B5EF4-FFF2-40B4-BE49-F238E27FC236}">
                <a16:creationId xmlns:a16="http://schemas.microsoft.com/office/drawing/2014/main" id="{180D4415-DC4D-D820-8377-F7592927D76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2235902"/>
            <a:ext cx="4876990" cy="4619263"/>
          </a:xfrm>
          <a:prstGeom prst="rect">
            <a:avLst/>
          </a:prstGeom>
        </p:spPr>
      </p:pic>
      <p:pic>
        <p:nvPicPr>
          <p:cNvPr id="9" name="Picture 8">
            <a:extLst>
              <a:ext uri="{FF2B5EF4-FFF2-40B4-BE49-F238E27FC236}">
                <a16:creationId xmlns:a16="http://schemas.microsoft.com/office/drawing/2014/main" id="{57323E8D-2EF2-0469-2F66-F84513EF07B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41949" y="2616961"/>
            <a:ext cx="4550051" cy="4216019"/>
          </a:xfrm>
          <a:prstGeom prst="rect">
            <a:avLst/>
          </a:prstGeom>
        </p:spPr>
      </p:pic>
      <p:sp>
        <p:nvSpPr>
          <p:cNvPr id="5" name="TextBox 4">
            <a:extLst>
              <a:ext uri="{FF2B5EF4-FFF2-40B4-BE49-F238E27FC236}">
                <a16:creationId xmlns:a16="http://schemas.microsoft.com/office/drawing/2014/main" id="{427BD9A6-F3EF-21F1-AC95-05D8602A6B1F}"/>
              </a:ext>
            </a:extLst>
          </p:cNvPr>
          <p:cNvSpPr txBox="1"/>
          <p:nvPr/>
        </p:nvSpPr>
        <p:spPr>
          <a:xfrm>
            <a:off x="3213399" y="1120676"/>
            <a:ext cx="6096000" cy="2308324"/>
          </a:xfrm>
          <a:prstGeom prst="rect">
            <a:avLst/>
          </a:prstGeom>
          <a:solidFill>
            <a:schemeClr val="bg2"/>
          </a:solidFill>
        </p:spPr>
        <p:txBody>
          <a:bodyPr wrap="square" rtlCol="0">
            <a:spAutoFit/>
          </a:bodyPr>
          <a:lstStyle/>
          <a:p>
            <a:pPr marL="285750" indent="-285750">
              <a:buFont typeface="Arial" panose="020B0604020202020204" pitchFamily="34" charset="0"/>
              <a:buChar char="•"/>
            </a:pPr>
            <a:r>
              <a:rPr lang="en-US" dirty="0"/>
              <a:t>Nb</a:t>
            </a:r>
            <a:r>
              <a:rPr lang="en-US" baseline="-25000" dirty="0"/>
              <a:t>3</a:t>
            </a:r>
            <a:r>
              <a:rPr lang="en-US" dirty="0"/>
              <a:t>Sn </a:t>
            </a:r>
            <a:r>
              <a:rPr lang="en-US" b="1" dirty="0"/>
              <a:t>conductor </a:t>
            </a:r>
            <a:r>
              <a:rPr lang="en-US" dirty="0"/>
              <a:t>R&amp;D</a:t>
            </a:r>
          </a:p>
          <a:p>
            <a:pPr marL="285750" indent="-285750">
              <a:buFont typeface="Arial" panose="020B0604020202020204" pitchFamily="34" charset="0"/>
              <a:buChar char="•"/>
            </a:pPr>
            <a:r>
              <a:rPr lang="en-US" dirty="0"/>
              <a:t>Nb</a:t>
            </a:r>
            <a:r>
              <a:rPr lang="en-US" baseline="-25000" dirty="0"/>
              <a:t>3</a:t>
            </a:r>
            <a:r>
              <a:rPr lang="en-US" dirty="0"/>
              <a:t>Sn </a:t>
            </a:r>
            <a:r>
              <a:rPr lang="en-US" b="1" dirty="0"/>
              <a:t>magnet technology </a:t>
            </a:r>
            <a:r>
              <a:rPr lang="en-US" dirty="0"/>
              <a:t>R&amp;D</a:t>
            </a:r>
          </a:p>
          <a:p>
            <a:pPr marL="285750" indent="-285750">
              <a:buFont typeface="Arial" panose="020B0604020202020204" pitchFamily="34" charset="0"/>
              <a:buChar char="•"/>
            </a:pPr>
            <a:r>
              <a:rPr lang="en-US" dirty="0"/>
              <a:t>Nb</a:t>
            </a:r>
            <a:r>
              <a:rPr lang="en-US" baseline="-25000" dirty="0"/>
              <a:t>3</a:t>
            </a:r>
            <a:r>
              <a:rPr lang="en-US" dirty="0"/>
              <a:t>Sn </a:t>
            </a:r>
            <a:r>
              <a:rPr lang="en-US" b="1" dirty="0"/>
              <a:t>accelerator magnet </a:t>
            </a:r>
            <a:r>
              <a:rPr lang="en-US" dirty="0"/>
              <a:t>development</a:t>
            </a:r>
          </a:p>
          <a:p>
            <a:pPr marL="285750" indent="-285750">
              <a:buFont typeface="Arial" panose="020B0604020202020204" pitchFamily="34" charset="0"/>
              <a:buChar char="•"/>
            </a:pPr>
            <a:r>
              <a:rPr lang="en-US" dirty="0"/>
              <a:t>HTS </a:t>
            </a:r>
            <a:r>
              <a:rPr lang="en-US" b="1" dirty="0"/>
              <a:t>material and conductor </a:t>
            </a:r>
            <a:r>
              <a:rPr lang="en-US" dirty="0"/>
              <a:t>R&amp;D</a:t>
            </a:r>
          </a:p>
          <a:p>
            <a:pPr marL="285750" indent="-285750">
              <a:buFont typeface="Arial" panose="020B0604020202020204" pitchFamily="34" charset="0"/>
              <a:buChar char="•"/>
            </a:pPr>
            <a:r>
              <a:rPr lang="en-US" dirty="0"/>
              <a:t>HTS </a:t>
            </a:r>
            <a:r>
              <a:rPr lang="en-US" b="1" dirty="0"/>
              <a:t>coil technology and accelerator magnet </a:t>
            </a:r>
            <a:r>
              <a:rPr lang="en-US" dirty="0"/>
              <a:t>R&amp;D</a:t>
            </a:r>
          </a:p>
          <a:p>
            <a:pPr marL="285750" indent="-285750">
              <a:buFont typeface="Arial" panose="020B0604020202020204" pitchFamily="34" charset="0"/>
              <a:buChar char="•"/>
            </a:pPr>
            <a:r>
              <a:rPr lang="en-US" b="1" dirty="0"/>
              <a:t>Insulating materials</a:t>
            </a:r>
            <a:r>
              <a:rPr lang="en-US" dirty="0"/>
              <a:t>, polymers and composites</a:t>
            </a:r>
          </a:p>
          <a:p>
            <a:pPr marL="285750" indent="-285750">
              <a:buFont typeface="Arial" panose="020B0604020202020204" pitchFamily="34" charset="0"/>
              <a:buChar char="•"/>
            </a:pPr>
            <a:r>
              <a:rPr lang="en-US" b="1" dirty="0"/>
              <a:t>Infrastructure </a:t>
            </a:r>
            <a:r>
              <a:rPr lang="en-US" dirty="0"/>
              <a:t>for development, manufacture, test and measurement</a:t>
            </a:r>
          </a:p>
        </p:txBody>
      </p:sp>
    </p:spTree>
    <p:extLst>
      <p:ext uri="{BB962C8B-B14F-4D97-AF65-F5344CB8AC3E}">
        <p14:creationId xmlns:p14="http://schemas.microsoft.com/office/powerpoint/2010/main" val="39848578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700" dirty="0"/>
              <a:t>HFM</a:t>
            </a:r>
          </a:p>
        </p:txBody>
      </p:sp>
      <p:sp>
        <p:nvSpPr>
          <p:cNvPr id="11" name="Slide Number Placeholder 3"/>
          <p:cNvSpPr>
            <a:spLocks noGrp="1"/>
          </p:cNvSpPr>
          <p:nvPr>
            <p:ph type="sldNum" sz="quarter" idx="12"/>
          </p:nvPr>
        </p:nvSpPr>
        <p:spPr/>
        <p:txBody>
          <a:bodyPr/>
          <a:lstStyle/>
          <a:p>
            <a:fld id="{17918391-D411-FE40-AAD7-861AE5233E0E}" type="slidenum">
              <a:rPr lang="en-US" smtClean="0"/>
              <a:pPr/>
              <a:t>12</a:t>
            </a:fld>
            <a:endParaRPr lang="en-US" dirty="0"/>
          </a:p>
        </p:txBody>
      </p:sp>
      <p:pic>
        <p:nvPicPr>
          <p:cNvPr id="6" name="Picture 5"/>
          <p:cNvPicPr>
            <a:picLocks noChangeAspect="1"/>
          </p:cNvPicPr>
          <p:nvPr/>
        </p:nvPicPr>
        <p:blipFill>
          <a:blip r:embed="rId2"/>
          <a:stretch>
            <a:fillRect/>
          </a:stretch>
        </p:blipFill>
        <p:spPr>
          <a:xfrm>
            <a:off x="838774" y="1239687"/>
            <a:ext cx="10462212" cy="5226756"/>
          </a:xfrm>
          <a:prstGeom prst="rect">
            <a:avLst/>
          </a:prstGeom>
          <a:ln>
            <a:solidFill>
              <a:schemeClr val="bg1">
                <a:lumMod val="85000"/>
              </a:schemeClr>
            </a:solidFill>
          </a:ln>
        </p:spPr>
      </p:pic>
    </p:spTree>
    <p:extLst>
      <p:ext uri="{BB962C8B-B14F-4D97-AF65-F5344CB8AC3E}">
        <p14:creationId xmlns:p14="http://schemas.microsoft.com/office/powerpoint/2010/main" val="13770905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233702-5CFE-06C9-9A7D-3EA834027600}"/>
              </a:ext>
            </a:extLst>
          </p:cNvPr>
          <p:cNvSpPr>
            <a:spLocks noGrp="1"/>
          </p:cNvSpPr>
          <p:nvPr>
            <p:ph type="title"/>
          </p:nvPr>
        </p:nvSpPr>
        <p:spPr/>
        <p:txBody>
          <a:bodyPr/>
          <a:lstStyle/>
          <a:p>
            <a:r>
              <a:rPr lang="en-GB" dirty="0"/>
              <a:t>In practice… implementation of HFM Roadmap</a:t>
            </a:r>
          </a:p>
        </p:txBody>
      </p:sp>
      <p:sp>
        <p:nvSpPr>
          <p:cNvPr id="3" name="Slide Number Placeholder 2">
            <a:extLst>
              <a:ext uri="{FF2B5EF4-FFF2-40B4-BE49-F238E27FC236}">
                <a16:creationId xmlns:a16="http://schemas.microsoft.com/office/drawing/2014/main" id="{0029F920-A54D-DB8C-DE7F-EE873E67231C}"/>
              </a:ext>
            </a:extLst>
          </p:cNvPr>
          <p:cNvSpPr>
            <a:spLocks noGrp="1"/>
          </p:cNvSpPr>
          <p:nvPr>
            <p:ph type="sldNum" sz="quarter" idx="12"/>
          </p:nvPr>
        </p:nvSpPr>
        <p:spPr/>
        <p:txBody>
          <a:bodyPr/>
          <a:lstStyle/>
          <a:p>
            <a:fld id="{1787A23F-BAF2-40F7-981E-A4E481A32A38}" type="slidenum">
              <a:rPr lang="en-US" smtClean="0"/>
              <a:t>13</a:t>
            </a:fld>
            <a:endParaRPr lang="en-US"/>
          </a:p>
        </p:txBody>
      </p:sp>
      <p:pic>
        <p:nvPicPr>
          <p:cNvPr id="4" name="Picture 3">
            <a:extLst>
              <a:ext uri="{FF2B5EF4-FFF2-40B4-BE49-F238E27FC236}">
                <a16:creationId xmlns:a16="http://schemas.microsoft.com/office/drawing/2014/main" id="{8DEFB1F2-CE3D-EFAA-F619-41EC0A1200D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99670" y="1132004"/>
            <a:ext cx="8992660" cy="5395596"/>
          </a:xfrm>
          <a:prstGeom prst="rect">
            <a:avLst/>
          </a:prstGeom>
        </p:spPr>
      </p:pic>
    </p:spTree>
    <p:extLst>
      <p:ext uri="{BB962C8B-B14F-4D97-AF65-F5344CB8AC3E}">
        <p14:creationId xmlns:p14="http://schemas.microsoft.com/office/powerpoint/2010/main" val="20746544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146F5-EB01-E34A-04B8-DFD4157E84E9}"/>
              </a:ext>
            </a:extLst>
          </p:cNvPr>
          <p:cNvSpPr>
            <a:spLocks noGrp="1"/>
          </p:cNvSpPr>
          <p:nvPr>
            <p:ph type="title"/>
          </p:nvPr>
        </p:nvSpPr>
        <p:spPr/>
        <p:txBody>
          <a:bodyPr>
            <a:normAutofit/>
          </a:bodyPr>
          <a:lstStyle/>
          <a:p>
            <a:r>
              <a:rPr lang="en-US" dirty="0"/>
              <a:t>FCC-</a:t>
            </a:r>
            <a:r>
              <a:rPr lang="en-US" dirty="0" err="1"/>
              <a:t>hh</a:t>
            </a:r>
            <a:r>
              <a:rPr lang="en-US" dirty="0"/>
              <a:t> high field dipole R&amp;D: world effort</a:t>
            </a:r>
          </a:p>
        </p:txBody>
      </p:sp>
      <p:sp>
        <p:nvSpPr>
          <p:cNvPr id="5" name="Slide Number Placeholder 4">
            <a:extLst>
              <a:ext uri="{FF2B5EF4-FFF2-40B4-BE49-F238E27FC236}">
                <a16:creationId xmlns:a16="http://schemas.microsoft.com/office/drawing/2014/main" id="{5478EA27-9D86-3A65-31D5-461608DADF50}"/>
              </a:ext>
            </a:extLst>
          </p:cNvPr>
          <p:cNvSpPr>
            <a:spLocks noGrp="1"/>
          </p:cNvSpPr>
          <p:nvPr>
            <p:ph type="sldNum" sz="quarter" idx="12"/>
          </p:nvPr>
        </p:nvSpPr>
        <p:spPr/>
        <p:txBody>
          <a:bodyPr/>
          <a:lstStyle/>
          <a:p>
            <a:fld id="{8C3D0E04-7EED-4935-AAFA-F1C7031611E0}" type="slidenum">
              <a:rPr lang="en-US" smtClean="0"/>
              <a:t>14</a:t>
            </a:fld>
            <a:endParaRPr lang="en-US"/>
          </a:p>
        </p:txBody>
      </p:sp>
      <p:sp>
        <p:nvSpPr>
          <p:cNvPr id="4" name="Footer Placeholder 3">
            <a:extLst>
              <a:ext uri="{FF2B5EF4-FFF2-40B4-BE49-F238E27FC236}">
                <a16:creationId xmlns:a16="http://schemas.microsoft.com/office/drawing/2014/main" id="{4056A6CE-E0A8-C23B-CB33-A0B10743D016}"/>
              </a:ext>
            </a:extLst>
          </p:cNvPr>
          <p:cNvSpPr>
            <a:spLocks noGrp="1"/>
          </p:cNvSpPr>
          <p:nvPr>
            <p:ph type="ftr" sz="quarter" idx="4294967295"/>
          </p:nvPr>
        </p:nvSpPr>
        <p:spPr>
          <a:xfrm>
            <a:off x="2334082" y="6474403"/>
            <a:ext cx="7117080" cy="365125"/>
          </a:xfrm>
          <a:prstGeom prst="rect">
            <a:avLst/>
          </a:prstGeom>
        </p:spPr>
        <p:txBody>
          <a:bodyPr/>
          <a:lstStyle/>
          <a:p>
            <a:r>
              <a:rPr lang="it-IT" dirty="0"/>
              <a:t>New Acc. Technology - Lucio Rossi @ ICHEP2022 - Bologna </a:t>
            </a:r>
            <a:endParaRPr lang="en-US" dirty="0"/>
          </a:p>
        </p:txBody>
      </p:sp>
      <p:pic>
        <p:nvPicPr>
          <p:cNvPr id="7" name="Picture 6">
            <a:extLst>
              <a:ext uri="{FF2B5EF4-FFF2-40B4-BE49-F238E27FC236}">
                <a16:creationId xmlns:a16="http://schemas.microsoft.com/office/drawing/2014/main" id="{ED294DD1-A9EF-80E0-473B-51E7AC83C31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59764" y="3145664"/>
            <a:ext cx="1878355" cy="1804209"/>
          </a:xfrm>
          <a:prstGeom prst="rect">
            <a:avLst/>
          </a:prstGeom>
        </p:spPr>
      </p:pic>
      <p:pic>
        <p:nvPicPr>
          <p:cNvPr id="8" name="Picture 7">
            <a:extLst>
              <a:ext uri="{FF2B5EF4-FFF2-40B4-BE49-F238E27FC236}">
                <a16:creationId xmlns:a16="http://schemas.microsoft.com/office/drawing/2014/main" id="{4011890B-4D2F-616A-56DE-62F14276D13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25080" y="1554343"/>
            <a:ext cx="1576079" cy="1576079"/>
          </a:xfrm>
          <a:prstGeom prst="rect">
            <a:avLst/>
          </a:prstGeom>
        </p:spPr>
      </p:pic>
      <p:pic>
        <p:nvPicPr>
          <p:cNvPr id="9" name="Picture 8">
            <a:extLst>
              <a:ext uri="{FF2B5EF4-FFF2-40B4-BE49-F238E27FC236}">
                <a16:creationId xmlns:a16="http://schemas.microsoft.com/office/drawing/2014/main" id="{89AD0D03-D0EA-A5B2-7329-187508A8089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73926" y="3573502"/>
            <a:ext cx="1637393" cy="1561821"/>
          </a:xfrm>
          <a:prstGeom prst="rect">
            <a:avLst/>
          </a:prstGeom>
        </p:spPr>
      </p:pic>
      <p:pic>
        <p:nvPicPr>
          <p:cNvPr id="10" name="Picture 9">
            <a:extLst>
              <a:ext uri="{FF2B5EF4-FFF2-40B4-BE49-F238E27FC236}">
                <a16:creationId xmlns:a16="http://schemas.microsoft.com/office/drawing/2014/main" id="{3C45FB4F-C61C-72D0-598B-60A8FD77CAFD}"/>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2495329" y="3211848"/>
            <a:ext cx="1878355" cy="16718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0">
            <a:extLst>
              <a:ext uri="{FF2B5EF4-FFF2-40B4-BE49-F238E27FC236}">
                <a16:creationId xmlns:a16="http://schemas.microsoft.com/office/drawing/2014/main" id="{E348E0AF-C1AD-BDE0-515A-80BF4C5FA95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780082" y="1477980"/>
            <a:ext cx="2354950" cy="2106334"/>
          </a:xfrm>
          <a:prstGeom prst="rect">
            <a:avLst/>
          </a:prstGeom>
        </p:spPr>
      </p:pic>
      <p:pic>
        <p:nvPicPr>
          <p:cNvPr id="12" name="Picture 11">
            <a:extLst>
              <a:ext uri="{FF2B5EF4-FFF2-40B4-BE49-F238E27FC236}">
                <a16:creationId xmlns:a16="http://schemas.microsoft.com/office/drawing/2014/main" id="{D76995CF-3D74-7FCD-BB86-776DB6E0263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758691" y="3946167"/>
            <a:ext cx="2060098" cy="1314361"/>
          </a:xfrm>
          <a:prstGeom prst="rect">
            <a:avLst/>
          </a:prstGeom>
        </p:spPr>
      </p:pic>
      <p:pic>
        <p:nvPicPr>
          <p:cNvPr id="13" name="Picture 12">
            <a:extLst>
              <a:ext uri="{FF2B5EF4-FFF2-40B4-BE49-F238E27FC236}">
                <a16:creationId xmlns:a16="http://schemas.microsoft.com/office/drawing/2014/main" id="{6C21A484-B6A5-BEE3-ABEF-CC4E3676B695}"/>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068772" y="1440277"/>
            <a:ext cx="2314523" cy="1804209"/>
          </a:xfrm>
          <a:prstGeom prst="rect">
            <a:avLst/>
          </a:prstGeom>
        </p:spPr>
      </p:pic>
      <p:pic>
        <p:nvPicPr>
          <p:cNvPr id="6" name="Picture 5">
            <a:extLst>
              <a:ext uri="{FF2B5EF4-FFF2-40B4-BE49-F238E27FC236}">
                <a16:creationId xmlns:a16="http://schemas.microsoft.com/office/drawing/2014/main" id="{29F7569E-F5AA-F8E2-329E-B7BC4EC0F23B}"/>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38200" y="1440279"/>
            <a:ext cx="1638902" cy="1505296"/>
          </a:xfrm>
          <a:prstGeom prst="rect">
            <a:avLst/>
          </a:prstGeom>
        </p:spPr>
      </p:pic>
      <p:sp>
        <p:nvSpPr>
          <p:cNvPr id="14" name="Arrow: Right 13">
            <a:extLst>
              <a:ext uri="{FF2B5EF4-FFF2-40B4-BE49-F238E27FC236}">
                <a16:creationId xmlns:a16="http://schemas.microsoft.com/office/drawing/2014/main" id="{7A9A78E5-D025-C2AC-F1A3-AAF9FC98F098}"/>
              </a:ext>
            </a:extLst>
          </p:cNvPr>
          <p:cNvSpPr/>
          <p:nvPr/>
        </p:nvSpPr>
        <p:spPr>
          <a:xfrm>
            <a:off x="9245509" y="3584314"/>
            <a:ext cx="741771"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F031625A-F984-5307-A927-E648DD69BEF7}"/>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0046754" y="1879695"/>
            <a:ext cx="1954688" cy="1958543"/>
          </a:xfrm>
          <a:prstGeom prst="rect">
            <a:avLst/>
          </a:prstGeom>
        </p:spPr>
      </p:pic>
      <p:pic>
        <p:nvPicPr>
          <p:cNvPr id="16" name="Picture 15">
            <a:extLst>
              <a:ext uri="{FF2B5EF4-FFF2-40B4-BE49-F238E27FC236}">
                <a16:creationId xmlns:a16="http://schemas.microsoft.com/office/drawing/2014/main" id="{844D9C3C-750B-2B77-F1AD-5803D624B105}"/>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0338232" y="1282072"/>
            <a:ext cx="1357108" cy="542843"/>
          </a:xfrm>
          <a:prstGeom prst="rect">
            <a:avLst/>
          </a:prstGeom>
        </p:spPr>
      </p:pic>
      <p:pic>
        <p:nvPicPr>
          <p:cNvPr id="17" name="Picture 2" descr="Bildergebnis für logo cea">
            <a:extLst>
              <a:ext uri="{FF2B5EF4-FFF2-40B4-BE49-F238E27FC236}">
                <a16:creationId xmlns:a16="http://schemas.microsoft.com/office/drawing/2014/main" id="{DEA98F18-BC15-3040-A36E-3CD005224230}"/>
              </a:ext>
            </a:extLst>
          </p:cNvPr>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250720" y="3352920"/>
            <a:ext cx="693663" cy="56273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Logo, company name&#10;&#10;Description automatically generated">
            <a:extLst>
              <a:ext uri="{FF2B5EF4-FFF2-40B4-BE49-F238E27FC236}">
                <a16:creationId xmlns:a16="http://schemas.microsoft.com/office/drawing/2014/main" id="{878FBF15-0943-9E2B-A503-5719FBCC71A1}"/>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60200" y="1218568"/>
            <a:ext cx="961877" cy="562731"/>
          </a:xfrm>
          <a:prstGeom prst="rect">
            <a:avLst/>
          </a:prstGeom>
        </p:spPr>
      </p:pic>
      <p:pic>
        <p:nvPicPr>
          <p:cNvPr id="20" name="Picture 19" descr="Logo, company name&#10;&#10;Description automatically generated">
            <a:extLst>
              <a:ext uri="{FF2B5EF4-FFF2-40B4-BE49-F238E27FC236}">
                <a16:creationId xmlns:a16="http://schemas.microsoft.com/office/drawing/2014/main" id="{622ED229-5A98-920D-0B95-52E3EBB38943}"/>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0179037" y="3894781"/>
            <a:ext cx="961877" cy="562731"/>
          </a:xfrm>
          <a:prstGeom prst="rect">
            <a:avLst/>
          </a:prstGeom>
        </p:spPr>
      </p:pic>
      <p:pic>
        <p:nvPicPr>
          <p:cNvPr id="22" name="Picture 21" descr="Logo&#10;&#10;Description automatically generated">
            <a:extLst>
              <a:ext uri="{FF2B5EF4-FFF2-40B4-BE49-F238E27FC236}">
                <a16:creationId xmlns:a16="http://schemas.microsoft.com/office/drawing/2014/main" id="{0689F870-E4C2-C719-2C35-171A0FA7CCFF}"/>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1251390" y="3838238"/>
            <a:ext cx="645749" cy="661359"/>
          </a:xfrm>
          <a:prstGeom prst="rect">
            <a:avLst/>
          </a:prstGeom>
        </p:spPr>
      </p:pic>
      <p:pic>
        <p:nvPicPr>
          <p:cNvPr id="24" name="Picture 23" descr="Timeline&#10;&#10;Description automatically generated">
            <a:extLst>
              <a:ext uri="{FF2B5EF4-FFF2-40B4-BE49-F238E27FC236}">
                <a16:creationId xmlns:a16="http://schemas.microsoft.com/office/drawing/2014/main" id="{CB4B212F-3623-8746-70B6-529B22B95B36}"/>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4318916" y="2515905"/>
            <a:ext cx="1047472" cy="614517"/>
          </a:xfrm>
          <a:prstGeom prst="rect">
            <a:avLst/>
          </a:prstGeom>
        </p:spPr>
      </p:pic>
      <p:pic>
        <p:nvPicPr>
          <p:cNvPr id="26" name="Picture 25" descr="Text&#10;&#10;Description automatically generated">
            <a:extLst>
              <a:ext uri="{FF2B5EF4-FFF2-40B4-BE49-F238E27FC236}">
                <a16:creationId xmlns:a16="http://schemas.microsoft.com/office/drawing/2014/main" id="{877520A0-5758-B80A-25D7-27060EE790C2}"/>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4488397" y="4731141"/>
            <a:ext cx="832067" cy="305091"/>
          </a:xfrm>
          <a:prstGeom prst="rect">
            <a:avLst/>
          </a:prstGeom>
        </p:spPr>
      </p:pic>
      <p:sp>
        <p:nvSpPr>
          <p:cNvPr id="27" name="Rectangle 26">
            <a:extLst>
              <a:ext uri="{FF2B5EF4-FFF2-40B4-BE49-F238E27FC236}">
                <a16:creationId xmlns:a16="http://schemas.microsoft.com/office/drawing/2014/main" id="{2E838C48-846A-B6D0-D3FD-8321CF25C657}"/>
              </a:ext>
            </a:extLst>
          </p:cNvPr>
          <p:cNvSpPr/>
          <p:nvPr/>
        </p:nvSpPr>
        <p:spPr>
          <a:xfrm>
            <a:off x="815144" y="5713827"/>
            <a:ext cx="7117080" cy="461665"/>
          </a:xfrm>
          <a:prstGeom prst="rect">
            <a:avLst/>
          </a:prstGeom>
        </p:spPr>
        <p:txBody>
          <a:bodyPr wrap="square">
            <a:spAutoFit/>
          </a:bodyPr>
          <a:lstStyle/>
          <a:p>
            <a:r>
              <a:rPr lang="en-GB" sz="2400" dirty="0"/>
              <a:t>OD = 600 mm, L = 2 m,   50 mm aperture</a:t>
            </a:r>
            <a:r>
              <a:rPr lang="en-GB" sz="2400" b="1" dirty="0">
                <a:solidFill>
                  <a:srgbClr val="C00000"/>
                </a:solidFill>
              </a:rPr>
              <a:t>, B = 16 T</a:t>
            </a:r>
          </a:p>
        </p:txBody>
      </p:sp>
      <p:sp>
        <p:nvSpPr>
          <p:cNvPr id="28" name="Arrow: Right 27">
            <a:extLst>
              <a:ext uri="{FF2B5EF4-FFF2-40B4-BE49-F238E27FC236}">
                <a16:creationId xmlns:a16="http://schemas.microsoft.com/office/drawing/2014/main" id="{6E9AF5E8-9808-AEEB-F954-964AC9F4384D}"/>
              </a:ext>
            </a:extLst>
          </p:cNvPr>
          <p:cNvSpPr/>
          <p:nvPr/>
        </p:nvSpPr>
        <p:spPr>
          <a:xfrm>
            <a:off x="9240429" y="5503232"/>
            <a:ext cx="741771"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0EE46F12-0F69-43C1-5CEA-A5D7ABE23ABD}"/>
              </a:ext>
            </a:extLst>
          </p:cNvPr>
          <p:cNvSpPr txBox="1"/>
          <p:nvPr/>
        </p:nvSpPr>
        <p:spPr>
          <a:xfrm>
            <a:off x="10200473" y="4507332"/>
            <a:ext cx="1828800" cy="2123658"/>
          </a:xfrm>
          <a:prstGeom prst="rect">
            <a:avLst/>
          </a:prstGeom>
          <a:noFill/>
        </p:spPr>
        <p:txBody>
          <a:bodyPr wrap="square">
            <a:spAutoFit/>
          </a:bodyPr>
          <a:lstStyle/>
          <a:p>
            <a:r>
              <a:rPr lang="en-GB" sz="1800" dirty="0"/>
              <a:t>50 mm aperture </a:t>
            </a:r>
            <a:r>
              <a:rPr lang="en-GB" sz="2400" b="1" dirty="0">
                <a:solidFill>
                  <a:srgbClr val="00B050"/>
                </a:solidFill>
              </a:rPr>
              <a:t>B = 12 T</a:t>
            </a:r>
          </a:p>
          <a:p>
            <a:r>
              <a:rPr lang="en-GB" b="1" dirty="0">
                <a:solidFill>
                  <a:srgbClr val="00B050"/>
                </a:solidFill>
              </a:rPr>
              <a:t>Robust design &amp; procedures</a:t>
            </a:r>
          </a:p>
          <a:p>
            <a:r>
              <a:rPr lang="en-GB" b="1" dirty="0"/>
              <a:t>CERN, CEA, </a:t>
            </a:r>
          </a:p>
          <a:p>
            <a:r>
              <a:rPr lang="en-GB" b="1" dirty="0"/>
              <a:t>INFN-GE-MI,</a:t>
            </a:r>
          </a:p>
          <a:p>
            <a:r>
              <a:rPr lang="en-US" b="1" dirty="0"/>
              <a:t>...</a:t>
            </a:r>
            <a:endParaRPr lang="en-GB" b="1" dirty="0"/>
          </a:p>
        </p:txBody>
      </p:sp>
      <p:pic>
        <p:nvPicPr>
          <p:cNvPr id="18" name="Picture 17">
            <a:extLst>
              <a:ext uri="{FF2B5EF4-FFF2-40B4-BE49-F238E27FC236}">
                <a16:creationId xmlns:a16="http://schemas.microsoft.com/office/drawing/2014/main" id="{83D97A39-AF79-9112-5B5D-31A931EC8939}"/>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4433158" y="3291680"/>
            <a:ext cx="1185344" cy="469991"/>
          </a:xfrm>
          <a:prstGeom prst="rect">
            <a:avLst/>
          </a:prstGeom>
        </p:spPr>
      </p:pic>
      <p:grpSp>
        <p:nvGrpSpPr>
          <p:cNvPr id="33" name="Group 32">
            <a:extLst>
              <a:ext uri="{FF2B5EF4-FFF2-40B4-BE49-F238E27FC236}">
                <a16:creationId xmlns:a16="http://schemas.microsoft.com/office/drawing/2014/main" id="{324CDCDE-9629-C0F9-E827-72BBC3B3CF77}"/>
              </a:ext>
            </a:extLst>
          </p:cNvPr>
          <p:cNvGrpSpPr>
            <a:grpSpLocks noChangeAspect="1"/>
          </p:cNvGrpSpPr>
          <p:nvPr/>
        </p:nvGrpSpPr>
        <p:grpSpPr>
          <a:xfrm>
            <a:off x="1958295" y="1204702"/>
            <a:ext cx="1312529" cy="404503"/>
            <a:chOff x="9631912" y="2743839"/>
            <a:chExt cx="2105241" cy="648805"/>
          </a:xfrm>
        </p:grpSpPr>
        <p:sp>
          <p:nvSpPr>
            <p:cNvPr id="34" name="Rectangle 33">
              <a:extLst>
                <a:ext uri="{FF2B5EF4-FFF2-40B4-BE49-F238E27FC236}">
                  <a16:creationId xmlns:a16="http://schemas.microsoft.com/office/drawing/2014/main" id="{ACB1FA45-2AEC-D8C6-4D18-E25780345FB4}"/>
                </a:ext>
              </a:extLst>
            </p:cNvPr>
            <p:cNvSpPr/>
            <p:nvPr/>
          </p:nvSpPr>
          <p:spPr>
            <a:xfrm>
              <a:off x="9631912" y="2787977"/>
              <a:ext cx="2105241" cy="5690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image3.png" descr="image3.png">
              <a:extLst>
                <a:ext uri="{FF2B5EF4-FFF2-40B4-BE49-F238E27FC236}">
                  <a16:creationId xmlns:a16="http://schemas.microsoft.com/office/drawing/2014/main" id="{3E8301B8-0D70-EE84-009E-8AE86339DE43}"/>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9780904" y="2743839"/>
              <a:ext cx="1807256" cy="648805"/>
            </a:xfrm>
            <a:prstGeom prst="rect">
              <a:avLst/>
            </a:prstGeom>
            <a:ln w="12700">
              <a:miter lim="400000"/>
            </a:ln>
          </p:spPr>
        </p:pic>
      </p:grpSp>
      <p:grpSp>
        <p:nvGrpSpPr>
          <p:cNvPr id="36" name="Group 35">
            <a:extLst>
              <a:ext uri="{FF2B5EF4-FFF2-40B4-BE49-F238E27FC236}">
                <a16:creationId xmlns:a16="http://schemas.microsoft.com/office/drawing/2014/main" id="{418F1F63-0113-41C8-2390-D63323862364}"/>
              </a:ext>
            </a:extLst>
          </p:cNvPr>
          <p:cNvGrpSpPr>
            <a:grpSpLocks noChangeAspect="1"/>
          </p:cNvGrpSpPr>
          <p:nvPr/>
        </p:nvGrpSpPr>
        <p:grpSpPr>
          <a:xfrm>
            <a:off x="6013151" y="5029057"/>
            <a:ext cx="1376015" cy="424068"/>
            <a:chOff x="9631912" y="2743839"/>
            <a:chExt cx="2105241" cy="648805"/>
          </a:xfrm>
        </p:grpSpPr>
        <p:sp>
          <p:nvSpPr>
            <p:cNvPr id="37" name="Rectangle 36">
              <a:extLst>
                <a:ext uri="{FF2B5EF4-FFF2-40B4-BE49-F238E27FC236}">
                  <a16:creationId xmlns:a16="http://schemas.microsoft.com/office/drawing/2014/main" id="{D761BA02-B92A-5069-FF56-122CE4CB7225}"/>
                </a:ext>
              </a:extLst>
            </p:cNvPr>
            <p:cNvSpPr/>
            <p:nvPr/>
          </p:nvSpPr>
          <p:spPr>
            <a:xfrm>
              <a:off x="9631912" y="2787977"/>
              <a:ext cx="2105241" cy="5690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image3.png" descr="image3.png">
              <a:extLst>
                <a:ext uri="{FF2B5EF4-FFF2-40B4-BE49-F238E27FC236}">
                  <a16:creationId xmlns:a16="http://schemas.microsoft.com/office/drawing/2014/main" id="{FACC2F49-A827-B6B0-E361-0A751F395989}"/>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9780904" y="2743839"/>
              <a:ext cx="1807256" cy="648805"/>
            </a:xfrm>
            <a:prstGeom prst="rect">
              <a:avLst/>
            </a:prstGeom>
            <a:ln w="12700">
              <a:miter lim="400000"/>
            </a:ln>
          </p:spPr>
        </p:pic>
      </p:grpSp>
      <p:pic>
        <p:nvPicPr>
          <p:cNvPr id="23" name="Picture 22" descr="Text, letter&#10;&#10;Description automatically generated">
            <a:extLst>
              <a:ext uri="{FF2B5EF4-FFF2-40B4-BE49-F238E27FC236}">
                <a16:creationId xmlns:a16="http://schemas.microsoft.com/office/drawing/2014/main" id="{590E5B71-443A-655F-0CF6-3B5B89A0426B}"/>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6287362" y="1106979"/>
            <a:ext cx="1004661" cy="587727"/>
          </a:xfrm>
          <a:prstGeom prst="rect">
            <a:avLst/>
          </a:prstGeom>
        </p:spPr>
      </p:pic>
      <p:pic>
        <p:nvPicPr>
          <p:cNvPr id="39" name="Picture 38" descr="Logo&#10;&#10;Description automatically generated">
            <a:extLst>
              <a:ext uri="{FF2B5EF4-FFF2-40B4-BE49-F238E27FC236}">
                <a16:creationId xmlns:a16="http://schemas.microsoft.com/office/drawing/2014/main" id="{724931CE-B7A1-9F84-7A09-531881326020}"/>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2148769" y="4720521"/>
            <a:ext cx="645749" cy="661359"/>
          </a:xfrm>
          <a:prstGeom prst="rect">
            <a:avLst/>
          </a:prstGeom>
        </p:spPr>
      </p:pic>
    </p:spTree>
    <p:extLst>
      <p:ext uri="{BB962C8B-B14F-4D97-AF65-F5344CB8AC3E}">
        <p14:creationId xmlns:p14="http://schemas.microsoft.com/office/powerpoint/2010/main" val="716710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par>
                                <p:cTn id="8" presetID="14" presetClass="entr" presetSubtype="1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randombar(horizontal)">
                                      <p:cBhvr>
                                        <p:cTn id="10" dur="500"/>
                                        <p:tgtEl>
                                          <p:spTgt spid="16"/>
                                        </p:tgtEl>
                                      </p:cBhvr>
                                    </p:animEffect>
                                  </p:childTnLst>
                                </p:cTn>
                              </p:par>
                              <p:par>
                                <p:cTn id="11" presetID="14" presetClass="entr" presetSubtype="1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randombar(horizontal)">
                                      <p:cBhvr>
                                        <p:cTn id="13" dur="500"/>
                                        <p:tgtEl>
                                          <p:spTgt spid="20"/>
                                        </p:tgtEl>
                                      </p:cBhvr>
                                    </p:animEffect>
                                  </p:childTnLst>
                                </p:cTn>
                              </p:par>
                              <p:par>
                                <p:cTn id="14" presetID="14" presetClass="entr" presetSubtype="10"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randombar(horizontal)">
                                      <p:cBhvr>
                                        <p:cTn id="16" dur="500"/>
                                        <p:tgtEl>
                                          <p:spTgt spid="22"/>
                                        </p:tgtEl>
                                      </p:cBhvr>
                                    </p:animEffect>
                                  </p:childTnLst>
                                </p:cTn>
                              </p:par>
                              <p:par>
                                <p:cTn id="17" presetID="14" presetClass="entr" presetSubtype="1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randombar(horizontal)">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randombar(horizontal)">
                                      <p:cBhvr>
                                        <p:cTn id="24" dur="500"/>
                                        <p:tgtEl>
                                          <p:spTgt spid="3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randombar(horizontal)">
                                      <p:cBhvr>
                                        <p:cTn id="2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8" grpId="0" animBg="1"/>
      <p:bldP spid="3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1B1AB68-DA86-BC62-94DF-970996AB1B77}"/>
              </a:ext>
            </a:extLst>
          </p:cNvPr>
          <p:cNvSpPr>
            <a:spLocks noGrp="1"/>
          </p:cNvSpPr>
          <p:nvPr>
            <p:ph type="title"/>
          </p:nvPr>
        </p:nvSpPr>
        <p:spPr/>
        <p:txBody>
          <a:bodyPr/>
          <a:lstStyle/>
          <a:p>
            <a:r>
              <a:rPr lang="en-GB" dirty="0"/>
              <a:t>2 weeks ago at CERN</a:t>
            </a:r>
          </a:p>
        </p:txBody>
      </p:sp>
      <p:sp>
        <p:nvSpPr>
          <p:cNvPr id="2" name="Slide Number Placeholder 1">
            <a:extLst>
              <a:ext uri="{FF2B5EF4-FFF2-40B4-BE49-F238E27FC236}">
                <a16:creationId xmlns:a16="http://schemas.microsoft.com/office/drawing/2014/main" id="{3266525A-366F-3ACF-D40E-F8D66CCB6533}"/>
              </a:ext>
            </a:extLst>
          </p:cNvPr>
          <p:cNvSpPr>
            <a:spLocks noGrp="1"/>
          </p:cNvSpPr>
          <p:nvPr>
            <p:ph type="sldNum" sz="quarter" idx="12"/>
          </p:nvPr>
        </p:nvSpPr>
        <p:spPr/>
        <p:txBody>
          <a:bodyPr/>
          <a:lstStyle/>
          <a:p>
            <a:fld id="{1787A23F-BAF2-40F7-981E-A4E481A32A38}" type="slidenum">
              <a:rPr lang="en-US" smtClean="0"/>
              <a:t>15</a:t>
            </a:fld>
            <a:endParaRPr lang="en-US"/>
          </a:p>
        </p:txBody>
      </p:sp>
      <p:pic>
        <p:nvPicPr>
          <p:cNvPr id="3" name="Picture 2">
            <a:extLst>
              <a:ext uri="{FF2B5EF4-FFF2-40B4-BE49-F238E27FC236}">
                <a16:creationId xmlns:a16="http://schemas.microsoft.com/office/drawing/2014/main" id="{4672E629-35FF-0DF0-268B-A80E96056D6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3" y="1143000"/>
            <a:ext cx="4994369" cy="5715000"/>
          </a:xfrm>
          <a:prstGeom prst="rect">
            <a:avLst/>
          </a:prstGeom>
        </p:spPr>
      </p:pic>
      <p:sp>
        <p:nvSpPr>
          <p:cNvPr id="4" name="TextBox 3">
            <a:extLst>
              <a:ext uri="{FF2B5EF4-FFF2-40B4-BE49-F238E27FC236}">
                <a16:creationId xmlns:a16="http://schemas.microsoft.com/office/drawing/2014/main" id="{8E33F87B-ABC1-9D3F-EBDA-8FBF3B28E1EC}"/>
              </a:ext>
            </a:extLst>
          </p:cNvPr>
          <p:cNvSpPr txBox="1"/>
          <p:nvPr/>
        </p:nvSpPr>
        <p:spPr>
          <a:xfrm>
            <a:off x="6247271" y="2429115"/>
            <a:ext cx="5469038" cy="3970318"/>
          </a:xfrm>
          <a:prstGeom prst="rect">
            <a:avLst/>
          </a:prstGeom>
          <a:noFill/>
        </p:spPr>
        <p:txBody>
          <a:bodyPr wrap="square" rtlCol="0">
            <a:spAutoFit/>
          </a:bodyPr>
          <a:lstStyle/>
          <a:p>
            <a:r>
              <a:rPr lang="en-GB" dirty="0"/>
              <a:t>The RMM1b quench training at a higher value than for RMM1a, but after 5 quenches reached about the same level.</a:t>
            </a:r>
          </a:p>
          <a:p>
            <a:endParaRPr lang="en-GB" dirty="0"/>
          </a:p>
          <a:p>
            <a:r>
              <a:rPr lang="en-GB" dirty="0">
                <a:solidFill>
                  <a:srgbClr val="FF0000"/>
                </a:solidFill>
              </a:rPr>
              <a:t>3 powering ramps were done, all reaching the present target of 11.81 kA (16.5 T conductor peak field)</a:t>
            </a:r>
          </a:p>
          <a:p>
            <a:endParaRPr lang="en-GB" dirty="0"/>
          </a:p>
          <a:p>
            <a:r>
              <a:rPr lang="en-GB" dirty="0"/>
              <a:t>Part 1 of the test program is now completed</a:t>
            </a:r>
          </a:p>
          <a:p>
            <a:endParaRPr lang="en-GB" dirty="0"/>
          </a:p>
          <a:p>
            <a:r>
              <a:rPr lang="en-GB" dirty="0"/>
              <a:t>The quench signatures seem rather similar to that of RMM1a except that the mechanical vibrations on the rods disappeared.</a:t>
            </a:r>
          </a:p>
          <a:p>
            <a:endParaRPr lang="en-GB" dirty="0"/>
          </a:p>
        </p:txBody>
      </p:sp>
      <p:pic>
        <p:nvPicPr>
          <p:cNvPr id="6" name="Picture 5">
            <a:extLst>
              <a:ext uri="{FF2B5EF4-FFF2-40B4-BE49-F238E27FC236}">
                <a16:creationId xmlns:a16="http://schemas.microsoft.com/office/drawing/2014/main" id="{EF58F6E7-3544-F594-DB32-F89302692A2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47271" y="374845"/>
            <a:ext cx="5178812" cy="1633073"/>
          </a:xfrm>
          <a:prstGeom prst="rect">
            <a:avLst/>
          </a:prstGeom>
        </p:spPr>
      </p:pic>
    </p:spTree>
    <p:extLst>
      <p:ext uri="{BB962C8B-B14F-4D97-AF65-F5344CB8AC3E}">
        <p14:creationId xmlns:p14="http://schemas.microsoft.com/office/powerpoint/2010/main" val="23831700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D4E791-5011-56E0-CA5A-11196845D33A}"/>
              </a:ext>
            </a:extLst>
          </p:cNvPr>
          <p:cNvSpPr>
            <a:spLocks noGrp="1"/>
          </p:cNvSpPr>
          <p:nvPr>
            <p:ph idx="1"/>
          </p:nvPr>
        </p:nvSpPr>
        <p:spPr>
          <a:xfrm>
            <a:off x="407988" y="986981"/>
            <a:ext cx="11376024" cy="2442020"/>
          </a:xfrm>
        </p:spPr>
        <p:txBody>
          <a:bodyPr/>
          <a:lstStyle/>
          <a:p>
            <a:r>
              <a:rPr lang="en-GB" dirty="0"/>
              <a:t>Huge amount going on out there both SRF and RT </a:t>
            </a:r>
          </a:p>
          <a:p>
            <a:r>
              <a:rPr lang="en-GB" dirty="0"/>
              <a:t>Strongly application driven (ILC, CLIC, FCC-</a:t>
            </a:r>
            <a:r>
              <a:rPr lang="en-GB" dirty="0" err="1"/>
              <a:t>ee</a:t>
            </a:r>
            <a:r>
              <a:rPr lang="en-GB" dirty="0"/>
              <a:t>, LCLS-II, PIP2, ESS, ERL…)</a:t>
            </a:r>
          </a:p>
          <a:p>
            <a:r>
              <a:rPr lang="en-GB" dirty="0"/>
              <a:t>Aim is to help exploit synergies, focus attention etc. and report up…</a:t>
            </a:r>
          </a:p>
        </p:txBody>
      </p:sp>
      <p:sp>
        <p:nvSpPr>
          <p:cNvPr id="2" name="Title 1">
            <a:extLst>
              <a:ext uri="{FF2B5EF4-FFF2-40B4-BE49-F238E27FC236}">
                <a16:creationId xmlns:a16="http://schemas.microsoft.com/office/drawing/2014/main" id="{BFF7D276-A41E-4123-BB75-A228CF14F083}"/>
              </a:ext>
            </a:extLst>
          </p:cNvPr>
          <p:cNvSpPr>
            <a:spLocks noGrp="1"/>
          </p:cNvSpPr>
          <p:nvPr>
            <p:ph type="title"/>
          </p:nvPr>
        </p:nvSpPr>
        <p:spPr/>
        <p:txBody>
          <a:bodyPr/>
          <a:lstStyle/>
          <a:p>
            <a:r>
              <a:rPr lang="en-GB" dirty="0"/>
              <a:t>RF</a:t>
            </a:r>
          </a:p>
        </p:txBody>
      </p:sp>
      <p:sp>
        <p:nvSpPr>
          <p:cNvPr id="4" name="Slide Number Placeholder 3">
            <a:extLst>
              <a:ext uri="{FF2B5EF4-FFF2-40B4-BE49-F238E27FC236}">
                <a16:creationId xmlns:a16="http://schemas.microsoft.com/office/drawing/2014/main" id="{96982CC8-154C-F928-6674-BBF706D95DEE}"/>
              </a:ext>
            </a:extLst>
          </p:cNvPr>
          <p:cNvSpPr>
            <a:spLocks noGrp="1"/>
          </p:cNvSpPr>
          <p:nvPr>
            <p:ph type="sldNum" sz="quarter" idx="12"/>
          </p:nvPr>
        </p:nvSpPr>
        <p:spPr/>
        <p:txBody>
          <a:bodyPr/>
          <a:lstStyle/>
          <a:p>
            <a:fld id="{1787A23F-BAF2-40F7-981E-A4E481A32A38}" type="slidenum">
              <a:rPr lang="en-US" smtClean="0"/>
              <a:t>16</a:t>
            </a:fld>
            <a:endParaRPr lang="en-US"/>
          </a:p>
        </p:txBody>
      </p:sp>
      <p:pic>
        <p:nvPicPr>
          <p:cNvPr id="5" name="Picture 4">
            <a:extLst>
              <a:ext uri="{FF2B5EF4-FFF2-40B4-BE49-F238E27FC236}">
                <a16:creationId xmlns:a16="http://schemas.microsoft.com/office/drawing/2014/main" id="{10BAD7CA-C8C8-4424-9457-E5A5E742FC49}"/>
              </a:ext>
            </a:extLst>
          </p:cNvPr>
          <p:cNvPicPr>
            <a:picLocks noChangeAspect="1"/>
          </p:cNvPicPr>
          <p:nvPr/>
        </p:nvPicPr>
        <p:blipFill>
          <a:blip r:embed="rId2"/>
          <a:stretch>
            <a:fillRect/>
          </a:stretch>
        </p:blipFill>
        <p:spPr>
          <a:xfrm>
            <a:off x="0" y="2868493"/>
            <a:ext cx="12192000" cy="3989507"/>
          </a:xfrm>
          <a:prstGeom prst="rect">
            <a:avLst/>
          </a:prstGeom>
        </p:spPr>
      </p:pic>
    </p:spTree>
    <p:extLst>
      <p:ext uri="{BB962C8B-B14F-4D97-AF65-F5344CB8AC3E}">
        <p14:creationId xmlns:p14="http://schemas.microsoft.com/office/powerpoint/2010/main" val="39436198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8B54BF-5F00-FC30-26F6-EB88D0E22341}"/>
              </a:ext>
            </a:extLst>
          </p:cNvPr>
          <p:cNvSpPr>
            <a:spLocks noGrp="1"/>
          </p:cNvSpPr>
          <p:nvPr>
            <p:ph type="title"/>
          </p:nvPr>
        </p:nvSpPr>
        <p:spPr>
          <a:xfrm>
            <a:off x="349657" y="40124"/>
            <a:ext cx="11376025" cy="531663"/>
          </a:xfrm>
        </p:spPr>
        <p:txBody>
          <a:bodyPr>
            <a:normAutofit/>
          </a:bodyPr>
          <a:lstStyle/>
          <a:p>
            <a:r>
              <a:rPr lang="en-US" sz="2800" dirty="0"/>
              <a:t>SRF Technology: vast experience, diffuse know-how</a:t>
            </a:r>
          </a:p>
        </p:txBody>
      </p:sp>
      <p:sp>
        <p:nvSpPr>
          <p:cNvPr id="5" name="Slide Number Placeholder 4">
            <a:extLst>
              <a:ext uri="{FF2B5EF4-FFF2-40B4-BE49-F238E27FC236}">
                <a16:creationId xmlns:a16="http://schemas.microsoft.com/office/drawing/2014/main" id="{50A11699-BFE8-9C46-1334-BC6837FE6D53}"/>
              </a:ext>
            </a:extLst>
          </p:cNvPr>
          <p:cNvSpPr>
            <a:spLocks noGrp="1"/>
          </p:cNvSpPr>
          <p:nvPr>
            <p:ph type="sldNum" sz="quarter" idx="12"/>
          </p:nvPr>
        </p:nvSpPr>
        <p:spPr/>
        <p:txBody>
          <a:bodyPr/>
          <a:lstStyle/>
          <a:p>
            <a:fld id="{8C3D0E04-7EED-4935-AAFA-F1C7031611E0}" type="slidenum">
              <a:rPr lang="en-US" smtClean="0"/>
              <a:t>17</a:t>
            </a:fld>
            <a:endParaRPr lang="en-US"/>
          </a:p>
        </p:txBody>
      </p:sp>
      <p:pic>
        <p:nvPicPr>
          <p:cNvPr id="6" name="Picture 14">
            <a:extLst>
              <a:ext uri="{FF2B5EF4-FFF2-40B4-BE49-F238E27FC236}">
                <a16:creationId xmlns:a16="http://schemas.microsoft.com/office/drawing/2014/main" id="{6BD3A96A-E14B-76D4-4514-95EF8932C40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30745" y="5378596"/>
            <a:ext cx="1829465" cy="1047756"/>
          </a:xfrm>
          <a:prstGeom prst="rect">
            <a:avLst/>
          </a:prstGeom>
        </p:spPr>
      </p:pic>
      <p:pic>
        <p:nvPicPr>
          <p:cNvPr id="7" name="Picture 9">
            <a:extLst>
              <a:ext uri="{FF2B5EF4-FFF2-40B4-BE49-F238E27FC236}">
                <a16:creationId xmlns:a16="http://schemas.microsoft.com/office/drawing/2014/main" id="{50D515A6-25DD-B532-E778-55E65D18894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246014" y="4959054"/>
            <a:ext cx="1593064" cy="768107"/>
          </a:xfrm>
          <a:prstGeom prst="rect">
            <a:avLst/>
          </a:prstGeom>
        </p:spPr>
      </p:pic>
      <p:grpSp>
        <p:nvGrpSpPr>
          <p:cNvPr id="8" name="Group 15">
            <a:extLst>
              <a:ext uri="{FF2B5EF4-FFF2-40B4-BE49-F238E27FC236}">
                <a16:creationId xmlns:a16="http://schemas.microsoft.com/office/drawing/2014/main" id="{9D0128B6-DFF4-CD63-4E5A-AEE7304600D2}"/>
              </a:ext>
            </a:extLst>
          </p:cNvPr>
          <p:cNvGrpSpPr/>
          <p:nvPr/>
        </p:nvGrpSpPr>
        <p:grpSpPr>
          <a:xfrm>
            <a:off x="1268974" y="2821013"/>
            <a:ext cx="9628851" cy="1173302"/>
            <a:chOff x="93800" y="2372544"/>
            <a:chExt cx="8888171" cy="1173302"/>
          </a:xfrm>
        </p:grpSpPr>
        <p:grpSp>
          <p:nvGrpSpPr>
            <p:cNvPr id="9" name="Group 110">
              <a:extLst>
                <a:ext uri="{FF2B5EF4-FFF2-40B4-BE49-F238E27FC236}">
                  <a16:creationId xmlns:a16="http://schemas.microsoft.com/office/drawing/2014/main" id="{91A63CF3-AFED-AD5C-C705-0254DB2F4689}"/>
                </a:ext>
              </a:extLst>
            </p:cNvPr>
            <p:cNvGrpSpPr/>
            <p:nvPr/>
          </p:nvGrpSpPr>
          <p:grpSpPr>
            <a:xfrm>
              <a:off x="183306" y="2372544"/>
              <a:ext cx="8798665" cy="1173302"/>
              <a:chOff x="183306" y="2372544"/>
              <a:chExt cx="8798665" cy="1173302"/>
            </a:xfrm>
          </p:grpSpPr>
          <p:sp>
            <p:nvSpPr>
              <p:cNvPr id="13" name="Right Arrow 68">
                <a:extLst>
                  <a:ext uri="{FF2B5EF4-FFF2-40B4-BE49-F238E27FC236}">
                    <a16:creationId xmlns:a16="http://schemas.microsoft.com/office/drawing/2014/main" id="{639D1789-B5C9-063D-C818-1BBE6ABBDB55}"/>
                  </a:ext>
                </a:extLst>
              </p:cNvPr>
              <p:cNvSpPr/>
              <p:nvPr/>
            </p:nvSpPr>
            <p:spPr>
              <a:xfrm>
                <a:off x="183306" y="3066240"/>
                <a:ext cx="8798665" cy="406422"/>
              </a:xfrm>
              <a:prstGeom prst="rightArrow">
                <a:avLst>
                  <a:gd name="adj1" fmla="val 52951"/>
                  <a:gd name="adj2" fmla="val 75478"/>
                </a:avLst>
              </a:prstGeom>
              <a:solidFill>
                <a:srgbClr val="3366FF"/>
              </a:solidFill>
              <a:effectLst>
                <a:outerShdw blurRad="50800" dist="203200" dir="2700000" algn="tl" rotWithShape="0">
                  <a:schemeClr val="tx2">
                    <a:lumMod val="60000"/>
                    <a:lumOff val="4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kumimoji="0" lang="en-US">
                  <a:solidFill>
                    <a:prstClr val="white"/>
                  </a:solidFill>
                  <a:latin typeface="Arial"/>
                </a:endParaRPr>
              </a:p>
            </p:txBody>
          </p:sp>
          <p:grpSp>
            <p:nvGrpSpPr>
              <p:cNvPr id="14" name="Group 91">
                <a:extLst>
                  <a:ext uri="{FF2B5EF4-FFF2-40B4-BE49-F238E27FC236}">
                    <a16:creationId xmlns:a16="http://schemas.microsoft.com/office/drawing/2014/main" id="{3A2520EE-871D-0351-2A0C-F6F0A0648BD8}"/>
                  </a:ext>
                </a:extLst>
              </p:cNvPr>
              <p:cNvGrpSpPr/>
              <p:nvPr/>
            </p:nvGrpSpPr>
            <p:grpSpPr>
              <a:xfrm>
                <a:off x="3127758" y="3168628"/>
                <a:ext cx="5458873" cy="377218"/>
                <a:chOff x="2625476" y="3088420"/>
                <a:chExt cx="4817657" cy="377218"/>
              </a:xfrm>
            </p:grpSpPr>
            <p:cxnSp>
              <p:nvCxnSpPr>
                <p:cNvPr id="17" name="Straight Connector 71">
                  <a:extLst>
                    <a:ext uri="{FF2B5EF4-FFF2-40B4-BE49-F238E27FC236}">
                      <a16:creationId xmlns:a16="http://schemas.microsoft.com/office/drawing/2014/main" id="{3ACF5385-3226-BB82-9D9F-A7460971A2EC}"/>
                    </a:ext>
                  </a:extLst>
                </p:cNvPr>
                <p:cNvCxnSpPr/>
                <p:nvPr/>
              </p:nvCxnSpPr>
              <p:spPr>
                <a:xfrm>
                  <a:off x="2625476" y="3105641"/>
                  <a:ext cx="0" cy="359997"/>
                </a:xfrm>
                <a:prstGeom prst="line">
                  <a:avLst/>
                </a:prstGeom>
                <a:effectLst>
                  <a:glow rad="381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18" name="Straight Connector 78">
                  <a:extLst>
                    <a:ext uri="{FF2B5EF4-FFF2-40B4-BE49-F238E27FC236}">
                      <a16:creationId xmlns:a16="http://schemas.microsoft.com/office/drawing/2014/main" id="{13DEF705-2C7C-7FD3-151D-28BBE0E070C6}"/>
                    </a:ext>
                  </a:extLst>
                </p:cNvPr>
                <p:cNvCxnSpPr/>
                <p:nvPr/>
              </p:nvCxnSpPr>
              <p:spPr>
                <a:xfrm>
                  <a:off x="4011396" y="3105641"/>
                  <a:ext cx="0" cy="359997"/>
                </a:xfrm>
                <a:prstGeom prst="line">
                  <a:avLst/>
                </a:prstGeom>
                <a:effectLst>
                  <a:glow rad="381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19" name="Straight Connector 81">
                  <a:extLst>
                    <a:ext uri="{FF2B5EF4-FFF2-40B4-BE49-F238E27FC236}">
                      <a16:creationId xmlns:a16="http://schemas.microsoft.com/office/drawing/2014/main" id="{12814789-CFD2-DD9B-F8B6-5216C1292B75}"/>
                    </a:ext>
                  </a:extLst>
                </p:cNvPr>
                <p:cNvCxnSpPr/>
                <p:nvPr/>
              </p:nvCxnSpPr>
              <p:spPr>
                <a:xfrm>
                  <a:off x="5580394" y="3088420"/>
                  <a:ext cx="0" cy="359997"/>
                </a:xfrm>
                <a:prstGeom prst="line">
                  <a:avLst/>
                </a:prstGeom>
                <a:effectLst>
                  <a:glow rad="381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20" name="Straight Connector 90">
                  <a:extLst>
                    <a:ext uri="{FF2B5EF4-FFF2-40B4-BE49-F238E27FC236}">
                      <a16:creationId xmlns:a16="http://schemas.microsoft.com/office/drawing/2014/main" id="{1E85EB65-C0EC-3DE6-ACA8-EA5B540C9230}"/>
                    </a:ext>
                  </a:extLst>
                </p:cNvPr>
                <p:cNvCxnSpPr/>
                <p:nvPr/>
              </p:nvCxnSpPr>
              <p:spPr>
                <a:xfrm>
                  <a:off x="7443133" y="3088420"/>
                  <a:ext cx="0" cy="359997"/>
                </a:xfrm>
                <a:prstGeom prst="line">
                  <a:avLst/>
                </a:prstGeom>
                <a:effectLst>
                  <a:glow rad="381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grpSp>
          <p:sp>
            <p:nvSpPr>
              <p:cNvPr id="15" name="TextBox 93">
                <a:extLst>
                  <a:ext uri="{FF2B5EF4-FFF2-40B4-BE49-F238E27FC236}">
                    <a16:creationId xmlns:a16="http://schemas.microsoft.com/office/drawing/2014/main" id="{96C39A8A-EA08-2B78-0830-A02993DDD7DA}"/>
                  </a:ext>
                </a:extLst>
              </p:cNvPr>
              <p:cNvSpPr txBox="1"/>
              <p:nvPr/>
            </p:nvSpPr>
            <p:spPr>
              <a:xfrm rot="16200000">
                <a:off x="2795503" y="2551172"/>
                <a:ext cx="698178" cy="340922"/>
              </a:xfrm>
              <a:prstGeom prst="rect">
                <a:avLst/>
              </a:prstGeom>
              <a:noFill/>
            </p:spPr>
            <p:txBody>
              <a:bodyPr wrap="none" rtlCol="0">
                <a:spAutoFit/>
              </a:bodyPr>
              <a:lstStyle/>
              <a:p>
                <a:pPr defTabSz="914400"/>
                <a:r>
                  <a:rPr kumimoji="0" lang="en-US" dirty="0">
                    <a:solidFill>
                      <a:srgbClr val="4D4D4D">
                        <a:lumMod val="75000"/>
                      </a:srgbClr>
                    </a:solidFill>
                    <a:latin typeface="Helvetica"/>
                    <a:cs typeface="Helvetica"/>
                  </a:rPr>
                  <a:t>2000</a:t>
                </a:r>
              </a:p>
            </p:txBody>
          </p:sp>
          <p:sp>
            <p:nvSpPr>
              <p:cNvPr id="16" name="TextBox 97">
                <a:extLst>
                  <a:ext uri="{FF2B5EF4-FFF2-40B4-BE49-F238E27FC236}">
                    <a16:creationId xmlns:a16="http://schemas.microsoft.com/office/drawing/2014/main" id="{AC70F059-7511-08AD-7DCC-8B727C5E7A71}"/>
                  </a:ext>
                </a:extLst>
              </p:cNvPr>
              <p:cNvSpPr txBox="1"/>
              <p:nvPr/>
            </p:nvSpPr>
            <p:spPr>
              <a:xfrm rot="16200000">
                <a:off x="6082126" y="2619560"/>
                <a:ext cx="698178" cy="340922"/>
              </a:xfrm>
              <a:prstGeom prst="rect">
                <a:avLst/>
              </a:prstGeom>
              <a:noFill/>
            </p:spPr>
            <p:txBody>
              <a:bodyPr wrap="none" rtlCol="0">
                <a:spAutoFit/>
              </a:bodyPr>
              <a:lstStyle/>
              <a:p>
                <a:pPr defTabSz="914400"/>
                <a:r>
                  <a:rPr kumimoji="0" lang="en-US" dirty="0">
                    <a:solidFill>
                      <a:srgbClr val="4D4D4D">
                        <a:lumMod val="75000"/>
                      </a:srgbClr>
                    </a:solidFill>
                    <a:latin typeface="Helvetica"/>
                    <a:cs typeface="Helvetica"/>
                  </a:rPr>
                  <a:t>2020</a:t>
                </a:r>
              </a:p>
            </p:txBody>
          </p:sp>
        </p:grpSp>
        <p:cxnSp>
          <p:nvCxnSpPr>
            <p:cNvPr id="10" name="Straight Connector 122">
              <a:extLst>
                <a:ext uri="{FF2B5EF4-FFF2-40B4-BE49-F238E27FC236}">
                  <a16:creationId xmlns:a16="http://schemas.microsoft.com/office/drawing/2014/main" id="{4965090E-7600-5021-ED7B-63991D368BFD}"/>
                </a:ext>
              </a:extLst>
            </p:cNvPr>
            <p:cNvCxnSpPr/>
            <p:nvPr/>
          </p:nvCxnSpPr>
          <p:spPr>
            <a:xfrm>
              <a:off x="186479" y="3173980"/>
              <a:ext cx="0" cy="359997"/>
            </a:xfrm>
            <a:prstGeom prst="line">
              <a:avLst/>
            </a:prstGeom>
            <a:effectLst>
              <a:glow rad="381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11" name="Straight Connector 122">
              <a:extLst>
                <a:ext uri="{FF2B5EF4-FFF2-40B4-BE49-F238E27FC236}">
                  <a16:creationId xmlns:a16="http://schemas.microsoft.com/office/drawing/2014/main" id="{F7F683D7-F9C2-4311-6061-DD8B362980E7}"/>
                </a:ext>
              </a:extLst>
            </p:cNvPr>
            <p:cNvCxnSpPr/>
            <p:nvPr/>
          </p:nvCxnSpPr>
          <p:spPr>
            <a:xfrm>
              <a:off x="1523362" y="3185849"/>
              <a:ext cx="0" cy="359997"/>
            </a:xfrm>
            <a:prstGeom prst="line">
              <a:avLst/>
            </a:prstGeom>
            <a:effectLst>
              <a:glow rad="381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12" name="TextBox 123">
              <a:extLst>
                <a:ext uri="{FF2B5EF4-FFF2-40B4-BE49-F238E27FC236}">
                  <a16:creationId xmlns:a16="http://schemas.microsoft.com/office/drawing/2014/main" id="{1E6181E2-7C60-C6DE-2ACC-B08712070F7D}"/>
                </a:ext>
              </a:extLst>
            </p:cNvPr>
            <p:cNvSpPr txBox="1"/>
            <p:nvPr/>
          </p:nvSpPr>
          <p:spPr>
            <a:xfrm rot="16200000">
              <a:off x="-84828" y="2603548"/>
              <a:ext cx="698178" cy="340922"/>
            </a:xfrm>
            <a:prstGeom prst="rect">
              <a:avLst/>
            </a:prstGeom>
            <a:noFill/>
          </p:spPr>
          <p:txBody>
            <a:bodyPr wrap="none" rtlCol="0">
              <a:spAutoFit/>
            </a:bodyPr>
            <a:lstStyle/>
            <a:p>
              <a:pPr defTabSz="914400"/>
              <a:r>
                <a:rPr kumimoji="0" lang="en-US" dirty="0">
                  <a:solidFill>
                    <a:srgbClr val="4D4D4D">
                      <a:lumMod val="75000"/>
                    </a:srgbClr>
                  </a:solidFill>
                  <a:latin typeface="Helvetica"/>
                  <a:cs typeface="Helvetica"/>
                </a:rPr>
                <a:t>1980</a:t>
              </a:r>
            </a:p>
          </p:txBody>
        </p:sp>
      </p:grpSp>
      <p:sp>
        <p:nvSpPr>
          <p:cNvPr id="21" name="テキスト ボックス 30">
            <a:extLst>
              <a:ext uri="{FF2B5EF4-FFF2-40B4-BE49-F238E27FC236}">
                <a16:creationId xmlns:a16="http://schemas.microsoft.com/office/drawing/2014/main" id="{C78A62A9-EFDD-D887-2E02-A66259BA43E0}"/>
              </a:ext>
            </a:extLst>
          </p:cNvPr>
          <p:cNvSpPr txBox="1"/>
          <p:nvPr/>
        </p:nvSpPr>
        <p:spPr>
          <a:xfrm>
            <a:off x="2306825" y="686914"/>
            <a:ext cx="1858874" cy="2585323"/>
          </a:xfrm>
          <a:prstGeom prst="rect">
            <a:avLst/>
          </a:prstGeom>
          <a:solidFill>
            <a:schemeClr val="accent1">
              <a:lumMod val="40000"/>
              <a:lumOff val="60000"/>
            </a:schemeClr>
          </a:solidFill>
          <a:ln>
            <a:noFill/>
          </a:ln>
          <a:effectLst>
            <a:glow rad="127000">
              <a:schemeClr val="accent1">
                <a:lumMod val="20000"/>
                <a:lumOff val="80000"/>
                <a:alpha val="75000"/>
              </a:schemeClr>
            </a:glow>
            <a:softEdge rad="127000"/>
          </a:effectLst>
        </p:spPr>
        <p:txBody>
          <a:bodyPr wrap="square" rtlCol="0">
            <a:spAutoFit/>
          </a:bodyPr>
          <a:lstStyle/>
          <a:p>
            <a:r>
              <a:rPr lang="en-US" altLang="ja-JP" sz="1600" u="sng" dirty="0">
                <a:solidFill>
                  <a:srgbClr val="000000"/>
                </a:solidFill>
                <a:latin typeface="Helvetica" pitchFamily="2" charset="0"/>
              </a:rPr>
              <a:t>Progress (1988~)</a:t>
            </a:r>
          </a:p>
          <a:p>
            <a:pPr marL="285750" indent="-285750">
              <a:buFont typeface="Arial"/>
              <a:buChar char="•"/>
            </a:pPr>
            <a:r>
              <a:rPr lang="en-US" altLang="ja-JP" sz="1600" dirty="0">
                <a:solidFill>
                  <a:srgbClr val="FF0000"/>
                </a:solidFill>
                <a:latin typeface="Helvetica" pitchFamily="2" charset="0"/>
              </a:rPr>
              <a:t>TRISTAN</a:t>
            </a:r>
          </a:p>
          <a:p>
            <a:pPr marL="285750" indent="-285750">
              <a:buFont typeface="Arial"/>
              <a:buChar char="•"/>
            </a:pPr>
            <a:r>
              <a:rPr lang="en-US" altLang="ja-JP" sz="1600" dirty="0">
                <a:solidFill>
                  <a:srgbClr val="FF0000"/>
                </a:solidFill>
                <a:latin typeface="Helvetica" pitchFamily="2" charset="0"/>
              </a:rPr>
              <a:t>LEP-II</a:t>
            </a:r>
          </a:p>
          <a:p>
            <a:pPr marL="285750" indent="-285750">
              <a:buFont typeface="Arial"/>
              <a:buChar char="•"/>
            </a:pPr>
            <a:r>
              <a:rPr lang="en-US" altLang="ja-JP" sz="1600" dirty="0">
                <a:solidFill>
                  <a:srgbClr val="000000"/>
                </a:solidFill>
                <a:latin typeface="Helvetica" pitchFamily="2" charset="0"/>
              </a:rPr>
              <a:t>HERA</a:t>
            </a:r>
          </a:p>
          <a:p>
            <a:pPr marL="285750" indent="-285750">
              <a:buFont typeface="Arial"/>
              <a:buChar char="•"/>
            </a:pPr>
            <a:r>
              <a:rPr lang="en-US" altLang="ja-JP" sz="1600" dirty="0">
                <a:latin typeface="Helvetica" pitchFamily="2" charset="0"/>
              </a:rPr>
              <a:t>CEBAF</a:t>
            </a:r>
          </a:p>
          <a:p>
            <a:pPr marL="285750" indent="-285750">
              <a:buFont typeface="Arial"/>
              <a:buChar char="•"/>
            </a:pPr>
            <a:r>
              <a:rPr lang="en-US" altLang="ja-JP" sz="1600" dirty="0">
                <a:solidFill>
                  <a:srgbClr val="000000"/>
                </a:solidFill>
                <a:latin typeface="Helvetica" pitchFamily="2" charset="0"/>
              </a:rPr>
              <a:t>CESR</a:t>
            </a:r>
          </a:p>
          <a:p>
            <a:pPr marL="285750" indent="-285750">
              <a:buFont typeface="Arial"/>
              <a:buChar char="•"/>
            </a:pPr>
            <a:r>
              <a:rPr lang="en-US" altLang="ja-JP" sz="1600" dirty="0">
                <a:solidFill>
                  <a:srgbClr val="000000"/>
                </a:solidFill>
                <a:latin typeface="Helvetica" pitchFamily="2" charset="0"/>
              </a:rPr>
              <a:t>KEKB</a:t>
            </a:r>
          </a:p>
          <a:p>
            <a:pPr marL="285750" indent="-285750">
              <a:buFont typeface="Arial"/>
              <a:buChar char="•"/>
            </a:pPr>
            <a:r>
              <a:rPr lang="en-US" altLang="ja-JP" sz="1600" dirty="0">
                <a:solidFill>
                  <a:srgbClr val="000000"/>
                </a:solidFill>
                <a:latin typeface="Helvetica" pitchFamily="2" charset="0"/>
              </a:rPr>
              <a:t>BES</a:t>
            </a:r>
          </a:p>
          <a:p>
            <a:pPr marL="285750" indent="-285750">
              <a:buFont typeface="Arial"/>
              <a:buChar char="•"/>
            </a:pPr>
            <a:r>
              <a:rPr lang="en-US" altLang="ja-JP" sz="1600" dirty="0" err="1">
                <a:solidFill>
                  <a:srgbClr val="000000"/>
                </a:solidFill>
                <a:latin typeface="Helvetica" pitchFamily="2" charset="0"/>
              </a:rPr>
              <a:t>cERL</a:t>
            </a:r>
            <a:endParaRPr lang="en-US" altLang="ja-JP" sz="1600" dirty="0">
              <a:solidFill>
                <a:srgbClr val="000000"/>
              </a:solidFill>
              <a:latin typeface="Helvetica" pitchFamily="2" charset="0"/>
            </a:endParaRPr>
          </a:p>
          <a:p>
            <a:endParaRPr lang="ja-JP" altLang="en-US" dirty="0"/>
          </a:p>
        </p:txBody>
      </p:sp>
      <p:sp>
        <p:nvSpPr>
          <p:cNvPr id="22" name="テキスト ボックス 31">
            <a:extLst>
              <a:ext uri="{FF2B5EF4-FFF2-40B4-BE49-F238E27FC236}">
                <a16:creationId xmlns:a16="http://schemas.microsoft.com/office/drawing/2014/main" id="{80CB3BF8-EA79-8A89-182B-E86BC8444044}"/>
              </a:ext>
            </a:extLst>
          </p:cNvPr>
          <p:cNvSpPr txBox="1"/>
          <p:nvPr/>
        </p:nvSpPr>
        <p:spPr>
          <a:xfrm>
            <a:off x="4799785" y="700552"/>
            <a:ext cx="3180302" cy="3108543"/>
          </a:xfrm>
          <a:prstGeom prst="rect">
            <a:avLst/>
          </a:prstGeom>
          <a:solidFill>
            <a:srgbClr val="FFFF00"/>
          </a:solidFill>
          <a:ln>
            <a:noFill/>
          </a:ln>
          <a:effectLst>
            <a:glow rad="127000">
              <a:srgbClr val="FFFF00">
                <a:alpha val="75000"/>
              </a:srgbClr>
            </a:glow>
            <a:softEdge rad="127000"/>
          </a:effectLst>
        </p:spPr>
        <p:txBody>
          <a:bodyPr wrap="square" rtlCol="0">
            <a:spAutoFit/>
          </a:bodyPr>
          <a:lstStyle/>
          <a:p>
            <a:r>
              <a:rPr lang="en-US" altLang="ja-JP" b="1" u="sng" dirty="0">
                <a:solidFill>
                  <a:srgbClr val="000000"/>
                </a:solidFill>
                <a:latin typeface="Helvetica" pitchFamily="2" charset="0"/>
              </a:rPr>
              <a:t>In Operation: </a:t>
            </a:r>
            <a:r>
              <a:rPr lang="en-US" altLang="ja-JP" b="1" u="sng" dirty="0">
                <a:solidFill>
                  <a:srgbClr val="3366FF"/>
                </a:solidFill>
                <a:latin typeface="Helvetica" pitchFamily="2" charset="0"/>
                <a:sym typeface="Wingdings"/>
              </a:rPr>
              <a:t> # cavities</a:t>
            </a:r>
            <a:endParaRPr lang="en-US" altLang="ja-JP" b="1" u="sng" dirty="0">
              <a:solidFill>
                <a:srgbClr val="3366FF"/>
              </a:solidFill>
              <a:latin typeface="Helvetica" pitchFamily="2" charset="0"/>
            </a:endParaRPr>
          </a:p>
          <a:p>
            <a:pPr marL="285750" indent="-285750">
              <a:buFont typeface="Arial"/>
              <a:buChar char="•"/>
            </a:pPr>
            <a:r>
              <a:rPr lang="en-US" altLang="ja-JP" sz="1600" b="1" dirty="0">
                <a:solidFill>
                  <a:srgbClr val="000000"/>
                </a:solidFill>
                <a:latin typeface="Helvetica" pitchFamily="2" charset="0"/>
              </a:rPr>
              <a:t>SNS: 1 </a:t>
            </a:r>
            <a:r>
              <a:rPr lang="en-US" altLang="ja-JP" sz="1600" b="1" dirty="0" err="1">
                <a:solidFill>
                  <a:srgbClr val="000000"/>
                </a:solidFill>
                <a:latin typeface="Helvetica" pitchFamily="2" charset="0"/>
              </a:rPr>
              <a:t>GeV</a:t>
            </a:r>
            <a:r>
              <a:rPr lang="en-US" altLang="ja-JP" sz="1600" b="1" dirty="0">
                <a:solidFill>
                  <a:srgbClr val="000000"/>
                </a:solidFill>
                <a:latin typeface="Helvetica" pitchFamily="2" charset="0"/>
              </a:rPr>
              <a:t> </a:t>
            </a:r>
          </a:p>
          <a:p>
            <a:pPr marL="285750" indent="-285750">
              <a:buFont typeface="Arial"/>
              <a:buChar char="•"/>
            </a:pPr>
            <a:r>
              <a:rPr lang="en-US" altLang="ja-JP" sz="1600" b="1" dirty="0">
                <a:solidFill>
                  <a:srgbClr val="000000"/>
                </a:solidFill>
                <a:latin typeface="Helvetica" pitchFamily="2" charset="0"/>
              </a:rPr>
              <a:t>CEBAF 12 GeV </a:t>
            </a:r>
            <a:r>
              <a:rPr lang="en-US" altLang="ja-JP" sz="1600" b="1" dirty="0">
                <a:solidFill>
                  <a:srgbClr val="3366FF"/>
                </a:solidFill>
                <a:latin typeface="Helvetica" pitchFamily="2" charset="0"/>
                <a:sym typeface="Wingdings"/>
              </a:rPr>
              <a:t> 80 </a:t>
            </a:r>
            <a:endParaRPr lang="en-US" altLang="ja-JP" sz="1600" b="1" dirty="0">
              <a:solidFill>
                <a:srgbClr val="3366FF"/>
              </a:solidFill>
              <a:latin typeface="Helvetica" pitchFamily="2" charset="0"/>
            </a:endParaRPr>
          </a:p>
          <a:p>
            <a:pPr marL="285750" indent="-285750">
              <a:buFont typeface="Arial"/>
              <a:buChar char="•"/>
            </a:pPr>
            <a:r>
              <a:rPr lang="en-US" altLang="ja-JP" sz="1600" b="1" dirty="0">
                <a:solidFill>
                  <a:srgbClr val="000000"/>
                </a:solidFill>
                <a:latin typeface="Helvetica" pitchFamily="2" charset="0"/>
              </a:rPr>
              <a:t>ISAC-II, ARIEL </a:t>
            </a:r>
          </a:p>
          <a:p>
            <a:pPr marL="285750" indent="-285750">
              <a:buFont typeface="Arial"/>
              <a:buChar char="•"/>
            </a:pPr>
            <a:r>
              <a:rPr lang="en-US" altLang="ja-JP" sz="1600" b="1" dirty="0">
                <a:solidFill>
                  <a:srgbClr val="000000"/>
                </a:solidFill>
                <a:latin typeface="Helvetica" pitchFamily="2" charset="0"/>
              </a:rPr>
              <a:t>Super-KEKB</a:t>
            </a:r>
          </a:p>
          <a:p>
            <a:pPr marL="285750" indent="-285750">
              <a:buFont typeface="Arial"/>
              <a:buChar char="•"/>
            </a:pPr>
            <a:r>
              <a:rPr lang="en-US" altLang="ja-JP" sz="1600" b="1" dirty="0">
                <a:solidFill>
                  <a:srgbClr val="FF0000"/>
                </a:solidFill>
                <a:latin typeface="Helvetica" pitchFamily="2" charset="0"/>
              </a:rPr>
              <a:t>Eu-XFEL </a:t>
            </a:r>
            <a:r>
              <a:rPr lang="en-US" altLang="ja-JP" sz="1600" b="1" dirty="0">
                <a:solidFill>
                  <a:srgbClr val="3366FF"/>
                </a:solidFill>
                <a:latin typeface="Helvetica" pitchFamily="2" charset="0"/>
                <a:sym typeface="Wingdings"/>
              </a:rPr>
              <a:t> 800</a:t>
            </a:r>
            <a:endParaRPr lang="en-US" altLang="ja-JP" sz="1600" b="1" dirty="0">
              <a:solidFill>
                <a:srgbClr val="FF0000"/>
              </a:solidFill>
              <a:latin typeface="Helvetica" pitchFamily="2" charset="0"/>
              <a:sym typeface="Wingdings"/>
            </a:endParaRPr>
          </a:p>
          <a:p>
            <a:pPr marL="285750" indent="-285750">
              <a:buFont typeface="Arial"/>
              <a:buChar char="•"/>
            </a:pPr>
            <a:r>
              <a:rPr lang="en-US" altLang="ja-JP" sz="1600" b="1" dirty="0">
                <a:latin typeface="Helvetica" pitchFamily="2" charset="0"/>
              </a:rPr>
              <a:t>FRIB </a:t>
            </a:r>
            <a:r>
              <a:rPr lang="en-US" altLang="ja-JP" sz="1600" b="1" dirty="0">
                <a:solidFill>
                  <a:srgbClr val="3366FF"/>
                </a:solidFill>
                <a:latin typeface="Helvetica" pitchFamily="2" charset="0"/>
                <a:sym typeface="Wingdings"/>
              </a:rPr>
              <a:t> 340</a:t>
            </a:r>
            <a:endParaRPr lang="en-US" altLang="ja-JP" sz="1600" b="1" dirty="0">
              <a:solidFill>
                <a:srgbClr val="3366FF"/>
              </a:solidFill>
              <a:latin typeface="Helvetica" pitchFamily="2" charset="0"/>
            </a:endParaRPr>
          </a:p>
          <a:p>
            <a:r>
              <a:rPr lang="en-US" altLang="ja-JP" b="1" u="sng" dirty="0">
                <a:solidFill>
                  <a:srgbClr val="000000"/>
                </a:solidFill>
                <a:latin typeface="Helvetica" pitchFamily="2" charset="0"/>
              </a:rPr>
              <a:t>Under Construction:</a:t>
            </a:r>
          </a:p>
          <a:p>
            <a:pPr marL="285750" indent="-285750">
              <a:buFont typeface="Arial"/>
              <a:buChar char="•"/>
            </a:pPr>
            <a:r>
              <a:rPr lang="en-US" altLang="ja-JP" sz="1600" b="1" dirty="0">
                <a:solidFill>
                  <a:srgbClr val="FF0000"/>
                </a:solidFill>
                <a:latin typeface="Helvetica" pitchFamily="2" charset="0"/>
              </a:rPr>
              <a:t>LCLS=II </a:t>
            </a:r>
            <a:r>
              <a:rPr lang="en-US" altLang="ja-JP" sz="1600" b="1" dirty="0">
                <a:solidFill>
                  <a:srgbClr val="3366FF"/>
                </a:solidFill>
                <a:latin typeface="Helvetica" pitchFamily="2" charset="0"/>
                <a:sym typeface="Wingdings"/>
              </a:rPr>
              <a:t> 300</a:t>
            </a:r>
            <a:endParaRPr lang="en-US" altLang="ja-JP" sz="1600" b="1" dirty="0">
              <a:solidFill>
                <a:srgbClr val="3366FF"/>
              </a:solidFill>
              <a:latin typeface="Helvetica" pitchFamily="2" charset="0"/>
            </a:endParaRPr>
          </a:p>
          <a:p>
            <a:pPr marL="285750" indent="-285750">
              <a:buFont typeface="Arial"/>
              <a:buChar char="•"/>
            </a:pPr>
            <a:r>
              <a:rPr lang="en-US" altLang="ja-JP" sz="1600" b="1" dirty="0">
                <a:latin typeface="Helvetica" pitchFamily="2" charset="0"/>
              </a:rPr>
              <a:t>PIP-II </a:t>
            </a:r>
            <a:r>
              <a:rPr lang="en-US" altLang="ja-JP" sz="1600" b="1" dirty="0">
                <a:solidFill>
                  <a:srgbClr val="3366FF"/>
                </a:solidFill>
                <a:latin typeface="Helvetica" pitchFamily="2" charset="0"/>
                <a:sym typeface="Wingdings"/>
              </a:rPr>
              <a:t> 115</a:t>
            </a:r>
            <a:endParaRPr lang="en-US" altLang="ja-JP" sz="1600" b="1" dirty="0">
              <a:latin typeface="Helvetica" pitchFamily="2" charset="0"/>
            </a:endParaRPr>
          </a:p>
          <a:p>
            <a:pPr marL="285750" indent="-285750">
              <a:buFont typeface="Arial"/>
              <a:buChar char="•"/>
            </a:pPr>
            <a:r>
              <a:rPr lang="en-US" altLang="ja-JP" sz="1600" b="1" dirty="0">
                <a:latin typeface="Helvetica" pitchFamily="2" charset="0"/>
              </a:rPr>
              <a:t>ESS</a:t>
            </a:r>
            <a:r>
              <a:rPr lang="en-US" altLang="ja-JP" sz="1600" b="1" dirty="0">
                <a:solidFill>
                  <a:srgbClr val="3366FF"/>
                </a:solidFill>
                <a:latin typeface="Helvetica" pitchFamily="2" charset="0"/>
                <a:sym typeface="Wingdings"/>
              </a:rPr>
              <a:t> 150</a:t>
            </a:r>
          </a:p>
          <a:p>
            <a:pPr marL="285750" indent="-285750">
              <a:buFont typeface="Arial"/>
              <a:buChar char="•"/>
            </a:pPr>
            <a:r>
              <a:rPr lang="en-US" altLang="ja-JP" sz="1600" b="1" dirty="0">
                <a:latin typeface="Helvetica" pitchFamily="2" charset="0"/>
                <a:sym typeface="Wingdings"/>
              </a:rPr>
              <a:t>Shine</a:t>
            </a:r>
            <a:r>
              <a:rPr lang="en-US" altLang="ja-JP" sz="1600" b="1" dirty="0">
                <a:solidFill>
                  <a:srgbClr val="3366FF"/>
                </a:solidFill>
                <a:latin typeface="Helvetica" pitchFamily="2" charset="0"/>
                <a:sym typeface="Wingdings"/>
              </a:rPr>
              <a:t>  600</a:t>
            </a:r>
            <a:endParaRPr lang="en-US" altLang="ja-JP" b="1" dirty="0">
              <a:solidFill>
                <a:srgbClr val="3366FF"/>
              </a:solidFill>
              <a:latin typeface="Helvetica" pitchFamily="2" charset="0"/>
            </a:endParaRPr>
          </a:p>
        </p:txBody>
      </p:sp>
      <p:sp>
        <p:nvSpPr>
          <p:cNvPr id="23" name="テキスト ボックス 32">
            <a:extLst>
              <a:ext uri="{FF2B5EF4-FFF2-40B4-BE49-F238E27FC236}">
                <a16:creationId xmlns:a16="http://schemas.microsoft.com/office/drawing/2014/main" id="{CA42F4D3-1308-A361-F6E6-C5A500317E71}"/>
              </a:ext>
            </a:extLst>
          </p:cNvPr>
          <p:cNvSpPr txBox="1"/>
          <p:nvPr/>
        </p:nvSpPr>
        <p:spPr>
          <a:xfrm>
            <a:off x="8182988" y="770810"/>
            <a:ext cx="2626086" cy="2123658"/>
          </a:xfrm>
          <a:prstGeom prst="rect">
            <a:avLst/>
          </a:prstGeom>
          <a:noFill/>
          <a:effectLst>
            <a:glow rad="127000">
              <a:srgbClr val="CCFFCC">
                <a:alpha val="75000"/>
              </a:srgbClr>
            </a:glow>
            <a:softEdge rad="0"/>
          </a:effectLst>
        </p:spPr>
        <p:txBody>
          <a:bodyPr wrap="square" rtlCol="0">
            <a:spAutoFit/>
          </a:bodyPr>
          <a:lstStyle/>
          <a:p>
            <a:r>
              <a:rPr lang="en-US" altLang="ja-JP" sz="1600" u="sng" dirty="0">
                <a:solidFill>
                  <a:schemeClr val="bg1">
                    <a:lumMod val="65000"/>
                  </a:schemeClr>
                </a:solidFill>
                <a:latin typeface="Helvetica" pitchFamily="2" charset="0"/>
              </a:rPr>
              <a:t>To be realized: </a:t>
            </a:r>
            <a:endParaRPr lang="en-US" altLang="ja-JP" sz="1600" dirty="0">
              <a:solidFill>
                <a:schemeClr val="bg1">
                  <a:lumMod val="65000"/>
                </a:schemeClr>
              </a:solidFill>
              <a:latin typeface="Helvetica" pitchFamily="2" charset="0"/>
            </a:endParaRPr>
          </a:p>
          <a:p>
            <a:pPr marL="285750" indent="-285750">
              <a:buFont typeface="Arial"/>
              <a:buChar char="•"/>
            </a:pPr>
            <a:r>
              <a:rPr lang="en-US" altLang="ja-JP" sz="1600" dirty="0">
                <a:solidFill>
                  <a:schemeClr val="bg1">
                    <a:lumMod val="65000"/>
                  </a:schemeClr>
                </a:solidFill>
                <a:latin typeface="Helvetica" pitchFamily="2" charset="0"/>
              </a:rPr>
              <a:t>HL-LHC-Crab </a:t>
            </a:r>
            <a:r>
              <a:rPr lang="en-US" altLang="ja-JP" sz="1600" dirty="0">
                <a:solidFill>
                  <a:schemeClr val="bg1">
                    <a:lumMod val="65000"/>
                  </a:schemeClr>
                </a:solidFill>
                <a:latin typeface="Helvetica" pitchFamily="2" charset="0"/>
                <a:sym typeface="Wingdings"/>
              </a:rPr>
              <a:t> 20</a:t>
            </a:r>
            <a:endParaRPr lang="en-US" altLang="ja-JP" sz="1600" dirty="0">
              <a:solidFill>
                <a:schemeClr val="bg1">
                  <a:lumMod val="65000"/>
                </a:schemeClr>
              </a:solidFill>
              <a:latin typeface="Helvetica" pitchFamily="2" charset="0"/>
            </a:endParaRPr>
          </a:p>
          <a:p>
            <a:pPr marL="285750" indent="-285750">
              <a:buFont typeface="Arial"/>
              <a:buChar char="•"/>
            </a:pPr>
            <a:r>
              <a:rPr lang="en-US" altLang="ja-JP" sz="1600" dirty="0">
                <a:solidFill>
                  <a:schemeClr val="bg1">
                    <a:lumMod val="65000"/>
                  </a:schemeClr>
                </a:solidFill>
                <a:latin typeface="Helvetica" pitchFamily="2" charset="0"/>
              </a:rPr>
              <a:t>EIC</a:t>
            </a:r>
          </a:p>
          <a:p>
            <a:pPr marL="285750" indent="-285750">
              <a:buFont typeface="Arial"/>
              <a:buChar char="•"/>
            </a:pPr>
            <a:endParaRPr lang="en-US" altLang="ja-JP" sz="1600" dirty="0">
              <a:solidFill>
                <a:schemeClr val="bg1">
                  <a:lumMod val="65000"/>
                </a:schemeClr>
              </a:solidFill>
              <a:latin typeface="Helvetica" pitchFamily="2" charset="0"/>
            </a:endParaRPr>
          </a:p>
          <a:p>
            <a:pPr marL="285750" indent="-285750">
              <a:buFont typeface="Arial"/>
              <a:buChar char="•"/>
            </a:pPr>
            <a:r>
              <a:rPr lang="en-US" altLang="ja-JP" sz="1600" b="1" dirty="0">
                <a:solidFill>
                  <a:schemeClr val="bg1">
                    <a:lumMod val="65000"/>
                  </a:schemeClr>
                </a:solidFill>
                <a:latin typeface="Helvetica" pitchFamily="2" charset="0"/>
              </a:rPr>
              <a:t>ILC-250 </a:t>
            </a:r>
            <a:r>
              <a:rPr lang="en-US" altLang="ja-JP" sz="1600" b="1" dirty="0">
                <a:solidFill>
                  <a:schemeClr val="bg1">
                    <a:lumMod val="65000"/>
                  </a:schemeClr>
                </a:solidFill>
                <a:latin typeface="Helvetica" pitchFamily="2" charset="0"/>
                <a:sym typeface="Wingdings"/>
              </a:rPr>
              <a:t> 8,000</a:t>
            </a:r>
            <a:endParaRPr lang="en-US" altLang="ja-JP" sz="1600" b="1" dirty="0">
              <a:solidFill>
                <a:schemeClr val="bg1">
                  <a:lumMod val="65000"/>
                </a:schemeClr>
              </a:solidFill>
              <a:latin typeface="Helvetica" pitchFamily="2" charset="0"/>
            </a:endParaRPr>
          </a:p>
          <a:p>
            <a:pPr marL="285750" indent="-285750">
              <a:buFont typeface="Arial"/>
              <a:buChar char="•"/>
            </a:pPr>
            <a:r>
              <a:rPr lang="en-US" altLang="ja-JP" sz="1600" dirty="0">
                <a:solidFill>
                  <a:schemeClr val="bg1">
                    <a:lumMod val="65000"/>
                  </a:schemeClr>
                </a:solidFill>
                <a:latin typeface="Helvetica" pitchFamily="2" charset="0"/>
              </a:rPr>
              <a:t>FCC</a:t>
            </a:r>
          </a:p>
          <a:p>
            <a:pPr marL="285750" indent="-285750">
              <a:buFont typeface="Arial"/>
              <a:buChar char="•"/>
            </a:pPr>
            <a:r>
              <a:rPr lang="en-US" altLang="ja-JP" sz="1600" dirty="0">
                <a:solidFill>
                  <a:schemeClr val="bg1">
                    <a:lumMod val="65000"/>
                  </a:schemeClr>
                </a:solidFill>
                <a:latin typeface="Helvetica" pitchFamily="2" charset="0"/>
              </a:rPr>
              <a:t>CEPC/SPPS</a:t>
            </a:r>
          </a:p>
          <a:p>
            <a:pPr marL="285750" indent="-285750">
              <a:buFont typeface="Arial"/>
              <a:buChar char="•"/>
            </a:pPr>
            <a:endParaRPr lang="en-US" altLang="ja-JP" dirty="0">
              <a:solidFill>
                <a:schemeClr val="accent5">
                  <a:lumMod val="90000"/>
                </a:schemeClr>
              </a:solidFill>
            </a:endParaRPr>
          </a:p>
        </p:txBody>
      </p:sp>
      <p:pic>
        <p:nvPicPr>
          <p:cNvPr id="24" name="Picture 4" descr="tesla9cell.pdf">
            <a:extLst>
              <a:ext uri="{FF2B5EF4-FFF2-40B4-BE49-F238E27FC236}">
                <a16:creationId xmlns:a16="http://schemas.microsoft.com/office/drawing/2014/main" id="{6619DD82-A044-6A23-0FC6-339D483C66F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777346" y="4205225"/>
            <a:ext cx="2313944" cy="657277"/>
          </a:xfrm>
          <a:prstGeom prst="rect">
            <a:avLst/>
          </a:prstGeom>
          <a:ln>
            <a:noFill/>
          </a:ln>
          <a:effectLst>
            <a:softEdge rad="112500"/>
          </a:effectLst>
        </p:spPr>
      </p:pic>
      <p:pic>
        <p:nvPicPr>
          <p:cNvPr id="25" name="図 38">
            <a:extLst>
              <a:ext uri="{FF2B5EF4-FFF2-40B4-BE49-F238E27FC236}">
                <a16:creationId xmlns:a16="http://schemas.microsoft.com/office/drawing/2014/main" id="{89CE3170-EF62-BCF6-81EF-7E80008245E3}"/>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5296845" y="5258632"/>
            <a:ext cx="1670062" cy="1047425"/>
          </a:xfrm>
          <a:prstGeom prst="rect">
            <a:avLst/>
          </a:prstGeom>
          <a:ln>
            <a:solidFill>
              <a:schemeClr val="bg1"/>
            </a:solidFill>
          </a:ln>
        </p:spPr>
      </p:pic>
      <p:sp>
        <p:nvSpPr>
          <p:cNvPr id="26" name="object 8">
            <a:extLst>
              <a:ext uri="{FF2B5EF4-FFF2-40B4-BE49-F238E27FC236}">
                <a16:creationId xmlns:a16="http://schemas.microsoft.com/office/drawing/2014/main" id="{07641D8C-DE82-6BEE-AD27-0BA2D31BFA8E}"/>
              </a:ext>
            </a:extLst>
          </p:cNvPr>
          <p:cNvSpPr/>
          <p:nvPr/>
        </p:nvSpPr>
        <p:spPr>
          <a:xfrm>
            <a:off x="1617653" y="3870864"/>
            <a:ext cx="1571592" cy="1047174"/>
          </a:xfrm>
          <a:prstGeom prst="rect">
            <a:avLst/>
          </a:prstGeom>
          <a:blipFill>
            <a:blip r:embed="rId6"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pic>
        <p:nvPicPr>
          <p:cNvPr id="27" name="Picture 4">
            <a:extLst>
              <a:ext uri="{FF2B5EF4-FFF2-40B4-BE49-F238E27FC236}">
                <a16:creationId xmlns:a16="http://schemas.microsoft.com/office/drawing/2014/main" id="{0231AFA0-8250-9A31-17C3-036AA1EEECA3}"/>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051934" y="4921990"/>
            <a:ext cx="1385587" cy="156576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sp>
        <p:nvSpPr>
          <p:cNvPr id="28" name="object 8">
            <a:extLst>
              <a:ext uri="{FF2B5EF4-FFF2-40B4-BE49-F238E27FC236}">
                <a16:creationId xmlns:a16="http://schemas.microsoft.com/office/drawing/2014/main" id="{B11953BB-289B-FABE-9F9C-9FEFA89C1467}"/>
              </a:ext>
            </a:extLst>
          </p:cNvPr>
          <p:cNvSpPr/>
          <p:nvPr/>
        </p:nvSpPr>
        <p:spPr>
          <a:xfrm>
            <a:off x="3836052" y="5312503"/>
            <a:ext cx="1201486" cy="673928"/>
          </a:xfrm>
          <a:prstGeom prst="rect">
            <a:avLst/>
          </a:prstGeom>
          <a:blipFill>
            <a:blip r:embed="rId8"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pic>
        <p:nvPicPr>
          <p:cNvPr id="29" name="Picture 6">
            <a:extLst>
              <a:ext uri="{FF2B5EF4-FFF2-40B4-BE49-F238E27FC236}">
                <a16:creationId xmlns:a16="http://schemas.microsoft.com/office/drawing/2014/main" id="{28D7EDD5-5547-1C25-C9E9-CCA308DCE01D}"/>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6679391" y="4035304"/>
            <a:ext cx="1270668" cy="879693"/>
          </a:xfrm>
          <a:prstGeom prst="rect">
            <a:avLst/>
          </a:prstGeom>
          <a:ln>
            <a:solidFill>
              <a:schemeClr val="bg1"/>
            </a:solidFill>
          </a:ln>
        </p:spPr>
      </p:pic>
      <p:sp>
        <p:nvSpPr>
          <p:cNvPr id="30" name="テキスト ボックス 1">
            <a:extLst>
              <a:ext uri="{FF2B5EF4-FFF2-40B4-BE49-F238E27FC236}">
                <a16:creationId xmlns:a16="http://schemas.microsoft.com/office/drawing/2014/main" id="{410A10F4-7964-F5A1-FA1C-8ED6F1C956E5}"/>
              </a:ext>
            </a:extLst>
          </p:cNvPr>
          <p:cNvSpPr txBox="1"/>
          <p:nvPr/>
        </p:nvSpPr>
        <p:spPr>
          <a:xfrm>
            <a:off x="3236262" y="6341181"/>
            <a:ext cx="5602816" cy="400110"/>
          </a:xfrm>
          <a:prstGeom prst="rect">
            <a:avLst/>
          </a:prstGeom>
          <a:solidFill>
            <a:srgbClr val="FFFF00"/>
          </a:solidFill>
        </p:spPr>
        <p:txBody>
          <a:bodyPr wrap="none" rtlCol="0">
            <a:spAutoFit/>
          </a:bodyPr>
          <a:lstStyle/>
          <a:p>
            <a:r>
              <a:rPr lang="en-US" altLang="ja-JP" sz="2000" dirty="0">
                <a:latin typeface="Helvetica" pitchFamily="2" charset="0"/>
              </a:rPr>
              <a:t>&gt; </a:t>
            </a:r>
            <a:r>
              <a:rPr lang="en-US" altLang="ja-JP" sz="2000" b="1" dirty="0">
                <a:solidFill>
                  <a:srgbClr val="FF0000"/>
                </a:solidFill>
                <a:latin typeface="Helvetica" pitchFamily="2" charset="0"/>
              </a:rPr>
              <a:t>2,000</a:t>
            </a:r>
            <a:r>
              <a:rPr lang="en-US" altLang="ja-JP" sz="2000" dirty="0">
                <a:latin typeface="Helvetica" pitchFamily="2" charset="0"/>
              </a:rPr>
              <a:t> SRF cavities realized, in  last 10 years </a:t>
            </a:r>
            <a:r>
              <a:rPr lang="en-US" altLang="ja-JP" sz="2000" dirty="0">
                <a:solidFill>
                  <a:srgbClr val="FF0000"/>
                </a:solidFill>
                <a:latin typeface="Helvetica" pitchFamily="2" charset="0"/>
              </a:rPr>
              <a:t>!</a:t>
            </a:r>
          </a:p>
        </p:txBody>
      </p:sp>
      <p:sp>
        <p:nvSpPr>
          <p:cNvPr id="31" name="TextBox 30">
            <a:extLst>
              <a:ext uri="{FF2B5EF4-FFF2-40B4-BE49-F238E27FC236}">
                <a16:creationId xmlns:a16="http://schemas.microsoft.com/office/drawing/2014/main" id="{BB016E3B-7848-A8A7-7E7B-F55C2C040C20}"/>
              </a:ext>
            </a:extLst>
          </p:cNvPr>
          <p:cNvSpPr txBox="1"/>
          <p:nvPr/>
        </p:nvSpPr>
        <p:spPr>
          <a:xfrm>
            <a:off x="10260807" y="5425305"/>
            <a:ext cx="1931193" cy="276999"/>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1200" b="1" dirty="0"/>
              <a:t>Courtesy A. Yamamoto</a:t>
            </a:r>
          </a:p>
        </p:txBody>
      </p:sp>
      <p:sp>
        <p:nvSpPr>
          <p:cNvPr id="32" name="TextBox 31">
            <a:extLst>
              <a:ext uri="{FF2B5EF4-FFF2-40B4-BE49-F238E27FC236}">
                <a16:creationId xmlns:a16="http://schemas.microsoft.com/office/drawing/2014/main" id="{22A7D844-A32A-8977-B675-C9026B924B9D}"/>
              </a:ext>
            </a:extLst>
          </p:cNvPr>
          <p:cNvSpPr txBox="1"/>
          <p:nvPr/>
        </p:nvSpPr>
        <p:spPr>
          <a:xfrm>
            <a:off x="8955074" y="4100786"/>
            <a:ext cx="2946952" cy="92333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b="1" dirty="0"/>
              <a:t>The success of the EU- XFEL at </a:t>
            </a:r>
            <a:r>
              <a:rPr lang="en-US" b="1" dirty="0" err="1"/>
              <a:t>Desy</a:t>
            </a:r>
            <a:r>
              <a:rPr lang="en-US" b="1" dirty="0"/>
              <a:t> is instrumental for all future projects based on SRF</a:t>
            </a:r>
          </a:p>
        </p:txBody>
      </p:sp>
    </p:spTree>
    <p:extLst>
      <p:ext uri="{BB962C8B-B14F-4D97-AF65-F5344CB8AC3E}">
        <p14:creationId xmlns:p14="http://schemas.microsoft.com/office/powerpoint/2010/main" val="28009842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EAF8E-57C5-CCC2-EDDA-C69256FDA8FD}"/>
              </a:ext>
            </a:extLst>
          </p:cNvPr>
          <p:cNvSpPr>
            <a:spLocks noGrp="1"/>
          </p:cNvSpPr>
          <p:nvPr>
            <p:ph type="title"/>
          </p:nvPr>
        </p:nvSpPr>
        <p:spPr/>
        <p:txBody>
          <a:bodyPr/>
          <a:lstStyle/>
          <a:p>
            <a:r>
              <a:rPr lang="en-GB" dirty="0"/>
              <a:t>Recent trends</a:t>
            </a:r>
          </a:p>
        </p:txBody>
      </p:sp>
      <p:sp>
        <p:nvSpPr>
          <p:cNvPr id="3" name="Slide Number Placeholder 2">
            <a:extLst>
              <a:ext uri="{FF2B5EF4-FFF2-40B4-BE49-F238E27FC236}">
                <a16:creationId xmlns:a16="http://schemas.microsoft.com/office/drawing/2014/main" id="{C0DA47CB-6567-956B-750F-63E55E4F2BF6}"/>
              </a:ext>
            </a:extLst>
          </p:cNvPr>
          <p:cNvSpPr>
            <a:spLocks noGrp="1"/>
          </p:cNvSpPr>
          <p:nvPr>
            <p:ph type="sldNum" sz="quarter" idx="12"/>
          </p:nvPr>
        </p:nvSpPr>
        <p:spPr/>
        <p:txBody>
          <a:bodyPr/>
          <a:lstStyle/>
          <a:p>
            <a:fld id="{36B5EA5A-BC32-A742-B11B-8E7414D5B535}" type="slidenum">
              <a:rPr lang="en-US" smtClean="0"/>
              <a:pPr/>
              <a:t>18</a:t>
            </a:fld>
            <a:endParaRPr lang="en-US" dirty="0"/>
          </a:p>
        </p:txBody>
      </p:sp>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D5B9F905-F09A-4D3E-F807-F68433350820}"/>
                  </a:ext>
                </a:extLst>
              </p:cNvPr>
              <p:cNvSpPr/>
              <p:nvPr/>
            </p:nvSpPr>
            <p:spPr>
              <a:xfrm>
                <a:off x="533400" y="1074509"/>
                <a:ext cx="9721080" cy="4708981"/>
              </a:xfrm>
              <a:prstGeom prst="rect">
                <a:avLst/>
              </a:prstGeom>
            </p:spPr>
            <p:txBody>
              <a:bodyPr wrap="square">
                <a:spAutoFit/>
              </a:bodyPr>
              <a:lstStyle/>
              <a:p>
                <a:pPr marL="360363" indent="-269875">
                  <a:buFont typeface="Wingdings" panose="05000000000000000000" pitchFamily="2" charset="2"/>
                  <a:buChar char="§"/>
                </a:pPr>
                <a:r>
                  <a:rPr lang="en-GB" sz="2000" dirty="0"/>
                  <a:t>Nitrogen doping of </a:t>
                </a:r>
                <a:r>
                  <a:rPr lang="en-GB" sz="2000" dirty="0" err="1"/>
                  <a:t>Nb</a:t>
                </a:r>
                <a:r>
                  <a:rPr lang="en-GB" sz="2000" dirty="0"/>
                  <a:t> cavities at </a:t>
                </a:r>
                <a14:m>
                  <m:oMath xmlns:m="http://schemas.openxmlformats.org/officeDocument/2006/math">
                    <m:r>
                      <a:rPr lang="en-GB" sz="2000" i="1">
                        <a:latin typeface="Cambria Math" panose="02040503050406030204" pitchFamily="18" charset="0"/>
                      </a:rPr>
                      <m:t>800 ℃</m:t>
                    </m:r>
                  </m:oMath>
                </a14:m>
                <a:r>
                  <a:rPr lang="en-GB" sz="2000" dirty="0"/>
                  <a:t> (e.g. </a:t>
                </a:r>
                <a:r>
                  <a:rPr lang="en-GB" sz="2000" dirty="0" err="1"/>
                  <a:t>Grassellino</a:t>
                </a:r>
                <a:r>
                  <a:rPr lang="en-GB" sz="2000" dirty="0"/>
                  <a:t>, FNAL)</a:t>
                </a:r>
              </a:p>
              <a:p>
                <a:pPr marL="360363" indent="-269875">
                  <a:buFont typeface="Wingdings" panose="05000000000000000000" pitchFamily="2" charset="2"/>
                  <a:buChar char="§"/>
                </a:pPr>
                <a:r>
                  <a:rPr lang="en-GB" sz="2000" dirty="0"/>
                  <a:t>Effective magnetic flux expulsion by fast/high thermal gradient</a:t>
                </a:r>
              </a:p>
              <a:p>
                <a:pPr marL="360363" indent="-269875">
                  <a:buFont typeface="Wingdings" panose="05000000000000000000" pitchFamily="2" charset="2"/>
                  <a:buChar char="§"/>
                </a:pPr>
                <a:r>
                  <a:rPr lang="en-GB" sz="2000" dirty="0" err="1"/>
                  <a:t>Cooldown</a:t>
                </a:r>
                <a:r>
                  <a:rPr lang="en-GB" sz="2000" dirty="0"/>
                  <a:t> to achieve record low residual resistances</a:t>
                </a:r>
              </a:p>
              <a:p>
                <a:pPr marL="360363" indent="-269875">
                  <a:buFont typeface="Wingdings" panose="05000000000000000000" pitchFamily="2" charset="2"/>
                  <a:buChar char="§"/>
                </a:pPr>
                <a:r>
                  <a:rPr lang="en-GB" sz="2000" dirty="0"/>
                  <a:t>Coating of </a:t>
                </a:r>
                <a:r>
                  <a:rPr lang="en-GB" sz="2000" dirty="0" err="1"/>
                  <a:t>Nb</a:t>
                </a:r>
                <a:r>
                  <a:rPr lang="en-GB" sz="2000" dirty="0"/>
                  <a:t> with a thin layer of Nb</a:t>
                </a:r>
                <a:r>
                  <a:rPr lang="en-GB" sz="2000" baseline="-25000" dirty="0"/>
                  <a:t>3</a:t>
                </a:r>
                <a:r>
                  <a:rPr lang="en-GB" sz="2000" dirty="0"/>
                  <a:t>Sn (allows operation at larger </a:t>
                </a:r>
                <a14:m>
                  <m:oMath xmlns:m="http://schemas.openxmlformats.org/officeDocument/2006/math">
                    <m:r>
                      <a:rPr lang="en-GB" sz="2000" i="1">
                        <a:latin typeface="Cambria Math" panose="02040503050406030204" pitchFamily="18" charset="0"/>
                      </a:rPr>
                      <m:t>𝑇</m:t>
                    </m:r>
                  </m:oMath>
                </a14:m>
                <a:r>
                  <a:rPr lang="en-GB" sz="2000" dirty="0"/>
                  <a:t>, improved cryogenic efficiency, e.g. Posen, Cornell)</a:t>
                </a:r>
              </a:p>
              <a:p>
                <a:pPr marL="360363" indent="-269875">
                  <a:buFont typeface="Wingdings" panose="05000000000000000000" pitchFamily="2" charset="2"/>
                  <a:buChar char="§"/>
                </a:pPr>
                <a:r>
                  <a:rPr lang="en-GB" sz="2000" dirty="0"/>
                  <a:t>Use of large grain </a:t>
                </a:r>
                <a:r>
                  <a:rPr lang="en-GB" sz="2000" dirty="0" err="1"/>
                  <a:t>Nb</a:t>
                </a:r>
                <a:r>
                  <a:rPr lang="en-GB" sz="2000" dirty="0"/>
                  <a:t> (e.g. JLAB)</a:t>
                </a:r>
              </a:p>
              <a:p>
                <a:pPr marL="360363" indent="-269875">
                  <a:buFont typeface="Wingdings" panose="05000000000000000000" pitchFamily="2" charset="2"/>
                  <a:buChar char="§"/>
                </a:pPr>
                <a:endParaRPr lang="en-GB" sz="2000" dirty="0"/>
              </a:p>
              <a:p>
                <a:pPr marL="360363" indent="-269875">
                  <a:buFont typeface="Wingdings" panose="05000000000000000000" pitchFamily="2" charset="2"/>
                  <a:buChar char="§"/>
                </a:pPr>
                <a:r>
                  <a:rPr lang="en-GB" sz="2000" dirty="0"/>
                  <a:t>Coating of Cu cavities with </a:t>
                </a:r>
                <a:r>
                  <a:rPr lang="en-GB" sz="2000" dirty="0" err="1"/>
                  <a:t>Nb</a:t>
                </a:r>
                <a:r>
                  <a:rPr lang="en-GB" sz="2000" dirty="0"/>
                  <a:t> by </a:t>
                </a:r>
                <a:r>
                  <a:rPr lang="en-GB" sz="2000" dirty="0" err="1"/>
                  <a:t>HiPIMS</a:t>
                </a:r>
                <a:r>
                  <a:rPr lang="en-GB" sz="2000" dirty="0"/>
                  <a:t> (High Power Impulse Magnetron Sputtering, e.g. </a:t>
                </a:r>
                <a:r>
                  <a:rPr lang="en-GB" sz="2000" dirty="0" err="1"/>
                  <a:t>Calatroni</a:t>
                </a:r>
                <a:r>
                  <a:rPr lang="en-GB" sz="2000" dirty="0"/>
                  <a:t>, CERN)</a:t>
                </a:r>
              </a:p>
              <a:p>
                <a:pPr marL="90488"/>
                <a:endParaRPr lang="en-GB" sz="2000" dirty="0">
                  <a:solidFill>
                    <a:srgbClr val="006600"/>
                  </a:solidFill>
                </a:endParaRPr>
              </a:p>
              <a:p>
                <a:pPr marL="360363" indent="-269875">
                  <a:buFont typeface="Wingdings" panose="05000000000000000000" pitchFamily="2" charset="2"/>
                  <a:buChar char="§"/>
                </a:pPr>
                <a:r>
                  <a:rPr lang="en-GB" sz="2000" dirty="0">
                    <a:solidFill>
                      <a:srgbClr val="FF0000"/>
                    </a:solidFill>
                  </a:rPr>
                  <a:t>High-efficiency klystron</a:t>
                </a:r>
              </a:p>
              <a:p>
                <a:pPr marL="360363" indent="-269875">
                  <a:buFont typeface="Wingdings" panose="05000000000000000000" pitchFamily="2" charset="2"/>
                  <a:buChar char="§"/>
                </a:pPr>
                <a:r>
                  <a:rPr lang="en-GB" sz="2000" dirty="0">
                    <a:solidFill>
                      <a:srgbClr val="FF0000"/>
                    </a:solidFill>
                  </a:rPr>
                  <a:t>Solid state amplifiers</a:t>
                </a:r>
              </a:p>
              <a:p>
                <a:pPr marL="360363" indent="-269875">
                  <a:buFont typeface="Wingdings" panose="05000000000000000000" pitchFamily="2" charset="2"/>
                  <a:buChar char="§"/>
                </a:pPr>
                <a:endParaRPr lang="en-GB" sz="2000" dirty="0">
                  <a:solidFill>
                    <a:srgbClr val="FF0000"/>
                  </a:solidFill>
                </a:endParaRPr>
              </a:p>
              <a:p>
                <a:pPr marL="360363" indent="-269875">
                  <a:buFont typeface="Wingdings" panose="05000000000000000000" pitchFamily="2" charset="2"/>
                  <a:buChar char="§"/>
                </a:pPr>
                <a:r>
                  <a:rPr lang="en-GB" sz="2000" dirty="0">
                    <a:solidFill>
                      <a:srgbClr val="FF0000"/>
                    </a:solidFill>
                  </a:rPr>
                  <a:t>Design optimization, fabrication and operation of high power couplers of CW operation (e.g. Montesinos, CERN)</a:t>
                </a:r>
              </a:p>
            </p:txBody>
          </p:sp>
        </mc:Choice>
        <mc:Fallback xmlns="">
          <p:sp>
            <p:nvSpPr>
              <p:cNvPr id="4" name="Rectangle 3">
                <a:extLst>
                  <a:ext uri="{FF2B5EF4-FFF2-40B4-BE49-F238E27FC236}">
                    <a16:creationId xmlns:a16="http://schemas.microsoft.com/office/drawing/2014/main" id="{D5B9F905-F09A-4D3E-F807-F68433350820}"/>
                  </a:ext>
                </a:extLst>
              </p:cNvPr>
              <p:cNvSpPr>
                <a:spLocks noRot="1" noChangeAspect="1" noMove="1" noResize="1" noEditPoints="1" noAdjustHandles="1" noChangeArrowheads="1" noChangeShapeType="1" noTextEdit="1"/>
              </p:cNvSpPr>
              <p:nvPr/>
            </p:nvSpPr>
            <p:spPr>
              <a:xfrm>
                <a:off x="533400" y="1074509"/>
                <a:ext cx="9721080" cy="4708981"/>
              </a:xfrm>
              <a:prstGeom prst="rect">
                <a:avLst/>
              </a:prstGeom>
              <a:blipFill>
                <a:blip r:embed="rId2"/>
                <a:stretch>
                  <a:fillRect t="-538" b="-1344"/>
                </a:stretch>
              </a:blipFill>
            </p:spPr>
            <p:txBody>
              <a:bodyPr/>
              <a:lstStyle/>
              <a:p>
                <a:r>
                  <a:rPr lang="en-GB">
                    <a:noFill/>
                  </a:rPr>
                  <a:t> </a:t>
                </a:r>
              </a:p>
            </p:txBody>
          </p:sp>
        </mc:Fallback>
      </mc:AlternateContent>
      <p:sp>
        <p:nvSpPr>
          <p:cNvPr id="5" name="Right Brace 4">
            <a:extLst>
              <a:ext uri="{FF2B5EF4-FFF2-40B4-BE49-F238E27FC236}">
                <a16:creationId xmlns:a16="http://schemas.microsoft.com/office/drawing/2014/main" id="{9DA50177-4C45-BD36-73D8-7D98C0252F69}"/>
              </a:ext>
            </a:extLst>
          </p:cNvPr>
          <p:cNvSpPr/>
          <p:nvPr/>
        </p:nvSpPr>
        <p:spPr>
          <a:xfrm>
            <a:off x="10123163" y="1103517"/>
            <a:ext cx="275333" cy="1771191"/>
          </a:xfrm>
          <a:prstGeom prst="rightBrace">
            <a:avLst/>
          </a:pr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6" name="TextBox 5">
            <a:extLst>
              <a:ext uri="{FF2B5EF4-FFF2-40B4-BE49-F238E27FC236}">
                <a16:creationId xmlns:a16="http://schemas.microsoft.com/office/drawing/2014/main" id="{30B637A6-E6C7-0E11-332D-00A032D79644}"/>
              </a:ext>
            </a:extLst>
          </p:cNvPr>
          <p:cNvSpPr txBox="1"/>
          <p:nvPr/>
        </p:nvSpPr>
        <p:spPr>
          <a:xfrm>
            <a:off x="10542512" y="1674936"/>
            <a:ext cx="992579" cy="369332"/>
          </a:xfrm>
          <a:prstGeom prst="rect">
            <a:avLst/>
          </a:prstGeom>
          <a:noFill/>
        </p:spPr>
        <p:txBody>
          <a:bodyPr wrap="none" rtlCol="0">
            <a:spAutoFit/>
          </a:bodyPr>
          <a:lstStyle/>
          <a:p>
            <a:r>
              <a:rPr lang="en-GB" dirty="0"/>
              <a:t>Bulk </a:t>
            </a:r>
            <a:r>
              <a:rPr lang="en-GB" dirty="0" err="1"/>
              <a:t>Nb</a:t>
            </a:r>
            <a:endParaRPr lang="en-GB" dirty="0"/>
          </a:p>
        </p:txBody>
      </p:sp>
      <p:sp>
        <p:nvSpPr>
          <p:cNvPr id="7" name="Right Brace 6">
            <a:extLst>
              <a:ext uri="{FF2B5EF4-FFF2-40B4-BE49-F238E27FC236}">
                <a16:creationId xmlns:a16="http://schemas.microsoft.com/office/drawing/2014/main" id="{EBC83D50-BAD3-D1A0-D6B1-31D53CA9DBD6}"/>
              </a:ext>
            </a:extLst>
          </p:cNvPr>
          <p:cNvSpPr/>
          <p:nvPr/>
        </p:nvSpPr>
        <p:spPr>
          <a:xfrm>
            <a:off x="10132339" y="3234749"/>
            <a:ext cx="360040" cy="690463"/>
          </a:xfrm>
          <a:prstGeom prst="rightBrace">
            <a:avLst/>
          </a:pr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8" name="TextBox 7">
            <a:extLst>
              <a:ext uri="{FF2B5EF4-FFF2-40B4-BE49-F238E27FC236}">
                <a16:creationId xmlns:a16="http://schemas.microsoft.com/office/drawing/2014/main" id="{E30BE3D2-27E3-B2A9-7087-8534D99E526C}"/>
              </a:ext>
            </a:extLst>
          </p:cNvPr>
          <p:cNvSpPr txBox="1"/>
          <p:nvPr/>
        </p:nvSpPr>
        <p:spPr>
          <a:xfrm>
            <a:off x="10509233" y="3090733"/>
            <a:ext cx="1368151" cy="923330"/>
          </a:xfrm>
          <a:prstGeom prst="rect">
            <a:avLst/>
          </a:prstGeom>
          <a:noFill/>
        </p:spPr>
        <p:txBody>
          <a:bodyPr wrap="square" rtlCol="0">
            <a:spAutoFit/>
          </a:bodyPr>
          <a:lstStyle/>
          <a:p>
            <a:pPr algn="ctr"/>
            <a:r>
              <a:rPr lang="en-GB" dirty="0"/>
              <a:t>Thin film coating </a:t>
            </a:r>
          </a:p>
          <a:p>
            <a:pPr algn="ctr"/>
            <a:r>
              <a:rPr lang="en-GB" dirty="0"/>
              <a:t>on copper </a:t>
            </a:r>
          </a:p>
        </p:txBody>
      </p:sp>
    </p:spTree>
    <p:extLst>
      <p:ext uri="{BB962C8B-B14F-4D97-AF65-F5344CB8AC3E}">
        <p14:creationId xmlns:p14="http://schemas.microsoft.com/office/powerpoint/2010/main" val="77197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9" end="9"/>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BF2B1-26FB-3A47-B3E6-540087904C64}"/>
              </a:ext>
            </a:extLst>
          </p:cNvPr>
          <p:cNvSpPr>
            <a:spLocks noGrp="1"/>
          </p:cNvSpPr>
          <p:nvPr>
            <p:ph type="title"/>
          </p:nvPr>
        </p:nvSpPr>
        <p:spPr/>
        <p:txBody>
          <a:bodyPr/>
          <a:lstStyle/>
          <a:p>
            <a:r>
              <a:rPr lang="en-GB" dirty="0"/>
              <a:t>E.g. SRF at CERN</a:t>
            </a:r>
          </a:p>
        </p:txBody>
      </p:sp>
      <p:sp>
        <p:nvSpPr>
          <p:cNvPr id="3" name="Slide Number Placeholder 2">
            <a:extLst>
              <a:ext uri="{FF2B5EF4-FFF2-40B4-BE49-F238E27FC236}">
                <a16:creationId xmlns:a16="http://schemas.microsoft.com/office/drawing/2014/main" id="{B6B5E3C8-4B7D-5A4A-99A8-95F521E0C913}"/>
              </a:ext>
            </a:extLst>
          </p:cNvPr>
          <p:cNvSpPr>
            <a:spLocks noGrp="1"/>
          </p:cNvSpPr>
          <p:nvPr>
            <p:ph type="sldNum" sz="quarter" idx="12"/>
          </p:nvPr>
        </p:nvSpPr>
        <p:spPr/>
        <p:txBody>
          <a:bodyPr/>
          <a:lstStyle/>
          <a:p>
            <a:fld id="{1787A23F-BAF2-40F7-981E-A4E481A32A38}" type="slidenum">
              <a:rPr lang="en-US" smtClean="0"/>
              <a:t>19</a:t>
            </a:fld>
            <a:endParaRPr lang="en-US"/>
          </a:p>
        </p:txBody>
      </p:sp>
      <p:pic>
        <p:nvPicPr>
          <p:cNvPr id="4" name="Picture 3">
            <a:extLst>
              <a:ext uri="{FF2B5EF4-FFF2-40B4-BE49-F238E27FC236}">
                <a16:creationId xmlns:a16="http://schemas.microsoft.com/office/drawing/2014/main" id="{F984DA51-8530-1C44-9953-F4D84665E78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8017" y="936122"/>
            <a:ext cx="10395965" cy="5807075"/>
          </a:xfrm>
          <a:prstGeom prst="rect">
            <a:avLst/>
          </a:prstGeom>
        </p:spPr>
      </p:pic>
    </p:spTree>
    <p:extLst>
      <p:ext uri="{BB962C8B-B14F-4D97-AF65-F5344CB8AC3E}">
        <p14:creationId xmlns:p14="http://schemas.microsoft.com/office/powerpoint/2010/main" val="29547664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BEA5CEB-1A03-2A4A-988D-78574BDFDE17}"/>
              </a:ext>
            </a:extLst>
          </p:cNvPr>
          <p:cNvSpPr>
            <a:spLocks noGrp="1"/>
          </p:cNvSpPr>
          <p:nvPr>
            <p:ph idx="1"/>
          </p:nvPr>
        </p:nvSpPr>
        <p:spPr>
          <a:xfrm>
            <a:off x="407989" y="1316736"/>
            <a:ext cx="11376024" cy="5039614"/>
          </a:xfrm>
        </p:spPr>
        <p:txBody>
          <a:bodyPr/>
          <a:lstStyle/>
          <a:p>
            <a:r>
              <a:rPr lang="en-GB" sz="2000" b="0" dirty="0"/>
              <a:t>… an </a:t>
            </a:r>
            <a:r>
              <a:rPr lang="en-GB" sz="2000" dirty="0">
                <a:solidFill>
                  <a:srgbClr val="FF0000"/>
                </a:solidFill>
              </a:rPr>
              <a:t>electron-positron Higgs factory is the highest-priority next collider</a:t>
            </a:r>
            <a:r>
              <a:rPr lang="en-GB" sz="2000" b="0" dirty="0"/>
              <a:t> for the field, followed by a</a:t>
            </a:r>
            <a:r>
              <a:rPr lang="en-GB" sz="2000" dirty="0"/>
              <a:t> </a:t>
            </a:r>
            <a:r>
              <a:rPr lang="en-GB" sz="2000" dirty="0">
                <a:solidFill>
                  <a:srgbClr val="FF0000"/>
                </a:solidFill>
              </a:rPr>
              <a:t>hadron collider at the energy frontier</a:t>
            </a:r>
            <a:r>
              <a:rPr lang="en-GB" sz="2000" b="0" dirty="0"/>
              <a:t> in the longer term</a:t>
            </a:r>
          </a:p>
          <a:p>
            <a:r>
              <a:rPr lang="en-GB" sz="2000" b="0" dirty="0"/>
              <a:t>should investigate the technical and financial feasibility of a </a:t>
            </a:r>
            <a:r>
              <a:rPr lang="en-GB" sz="2000" dirty="0">
                <a:solidFill>
                  <a:srgbClr val="FF0000"/>
                </a:solidFill>
              </a:rPr>
              <a:t>future hadron collider at CERN with a centre-of-mass energy of at least 100 TeV and with an electron-positron Higgs and electroweak factory as a possible first stage</a:t>
            </a:r>
            <a:r>
              <a:rPr lang="en-GB" sz="2000" dirty="0"/>
              <a:t>.</a:t>
            </a:r>
          </a:p>
          <a:p>
            <a:r>
              <a:rPr lang="en-GB" sz="2000" b="0" dirty="0"/>
              <a:t>The timely realisation of the </a:t>
            </a:r>
            <a:r>
              <a:rPr lang="en-GB" sz="2000" dirty="0">
                <a:solidFill>
                  <a:srgbClr val="FF0000"/>
                </a:solidFill>
              </a:rPr>
              <a:t>electron-positron International Linear Collider (ILC)</a:t>
            </a:r>
            <a:r>
              <a:rPr lang="en-GB" sz="2000" b="0" dirty="0"/>
              <a:t> in Japan would be compatible with this strategy</a:t>
            </a:r>
          </a:p>
          <a:p>
            <a:r>
              <a:rPr lang="en-GB" sz="2000" b="0" dirty="0"/>
              <a:t>Two possible energy-frontier colliders have been studied for implementation at CERN, namely </a:t>
            </a:r>
            <a:r>
              <a:rPr lang="en-GB" sz="2000" dirty="0">
                <a:solidFill>
                  <a:srgbClr val="FF0000"/>
                </a:solidFill>
              </a:rPr>
              <a:t>CLIC and FCC</a:t>
            </a:r>
            <a:r>
              <a:rPr lang="en-GB" sz="2000" b="0" dirty="0"/>
              <a:t>...</a:t>
            </a:r>
          </a:p>
          <a:p>
            <a:r>
              <a:rPr lang="en-GB" sz="2000" b="0" dirty="0"/>
              <a:t>In addition to the high field magnets the </a:t>
            </a:r>
            <a:r>
              <a:rPr lang="en-GB" sz="2000" dirty="0"/>
              <a:t>accelerator R&amp;D roadmap</a:t>
            </a:r>
            <a:r>
              <a:rPr lang="en-GB" sz="2000" b="0" dirty="0"/>
              <a:t> could contain:</a:t>
            </a:r>
            <a:r>
              <a:rPr lang="en-GB" sz="2000" dirty="0"/>
              <a:t> </a:t>
            </a:r>
            <a:r>
              <a:rPr lang="en-GB" sz="2000" dirty="0">
                <a:solidFill>
                  <a:srgbClr val="FF0000"/>
                </a:solidFill>
              </a:rPr>
              <a:t>an international design study for a muon collider, as it represents a unique opportunity to achieve a multi-TeV energy domain</a:t>
            </a:r>
            <a:r>
              <a:rPr lang="en-GB" sz="2000" b="0" dirty="0"/>
              <a:t> beyond the reach of </a:t>
            </a:r>
            <a:r>
              <a:rPr lang="en-GB" sz="2000" b="0" dirty="0" err="1"/>
              <a:t>e+e</a:t>
            </a:r>
            <a:r>
              <a:rPr lang="en-GB" sz="2000" b="0" dirty="0"/>
              <a:t>- colliders, and potentially within a more compact circular tunnel than for a hadron collider. </a:t>
            </a:r>
          </a:p>
          <a:p>
            <a:endParaRPr lang="en-GB" sz="1600" dirty="0"/>
          </a:p>
          <a:p>
            <a:endParaRPr lang="en-GB" sz="1600" dirty="0"/>
          </a:p>
          <a:p>
            <a:endParaRPr lang="en-GB" sz="1600" dirty="0"/>
          </a:p>
          <a:p>
            <a:endParaRPr lang="en-GB" sz="1600" dirty="0"/>
          </a:p>
          <a:p>
            <a:endParaRPr lang="en-GB" sz="1600" dirty="0"/>
          </a:p>
          <a:p>
            <a:endParaRPr lang="en-GB" sz="1600" dirty="0"/>
          </a:p>
        </p:txBody>
      </p:sp>
      <p:sp>
        <p:nvSpPr>
          <p:cNvPr id="3" name="Title 2">
            <a:extLst>
              <a:ext uri="{FF2B5EF4-FFF2-40B4-BE49-F238E27FC236}">
                <a16:creationId xmlns:a16="http://schemas.microsoft.com/office/drawing/2014/main" id="{AE406BFD-6693-5C43-B087-7E0091F0684C}"/>
              </a:ext>
            </a:extLst>
          </p:cNvPr>
          <p:cNvSpPr>
            <a:spLocks noGrp="1"/>
          </p:cNvSpPr>
          <p:nvPr>
            <p:ph type="title"/>
          </p:nvPr>
        </p:nvSpPr>
        <p:spPr/>
        <p:txBody>
          <a:bodyPr/>
          <a:lstStyle/>
          <a:p>
            <a:r>
              <a:rPr lang="en-GB" dirty="0"/>
              <a:t>European Strategy for Particle Physics update 2020</a:t>
            </a:r>
          </a:p>
        </p:txBody>
      </p:sp>
      <p:sp>
        <p:nvSpPr>
          <p:cNvPr id="4" name="Slide Number Placeholder 3">
            <a:extLst>
              <a:ext uri="{FF2B5EF4-FFF2-40B4-BE49-F238E27FC236}">
                <a16:creationId xmlns:a16="http://schemas.microsoft.com/office/drawing/2014/main" id="{0D19558E-CE01-F14B-8E75-12B1C8C8550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200" b="0" i="0" u="none" strike="noStrike" kern="1200" cap="none" spc="0" normalizeH="0" baseline="0" noProof="0" smtClean="0">
                <a:ln>
                  <a:noFill/>
                </a:ln>
                <a:solidFill>
                  <a:srgbClr val="0033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spTree>
    <p:extLst>
      <p:ext uri="{BB962C8B-B14F-4D97-AF65-F5344CB8AC3E}">
        <p14:creationId xmlns:p14="http://schemas.microsoft.com/office/powerpoint/2010/main" val="2317127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dissolve">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dissolve">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dissolve">
                                      <p:cBhvr>
                                        <p:cTn id="17" dur="5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dissolv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890D42D-8026-D84F-8424-921AAFB0B3E3}"/>
              </a:ext>
            </a:extLst>
          </p:cNvPr>
          <p:cNvSpPr>
            <a:spLocks noGrp="1"/>
          </p:cNvSpPr>
          <p:nvPr>
            <p:ph type="sldNum" sz="quarter" idx="12"/>
          </p:nvPr>
        </p:nvSpPr>
        <p:spPr/>
        <p:txBody>
          <a:bodyPr/>
          <a:lstStyle/>
          <a:p>
            <a:fld id="{36B5EA5A-BC32-A742-B11B-8E7414D5B535}" type="slidenum">
              <a:rPr lang="en-US" smtClean="0"/>
              <a:pPr/>
              <a:t>20</a:t>
            </a:fld>
            <a:endParaRPr lang="en-US" dirty="0"/>
          </a:p>
        </p:txBody>
      </p:sp>
      <p:pic>
        <p:nvPicPr>
          <p:cNvPr id="5" name="Picture 4">
            <a:extLst>
              <a:ext uri="{FF2B5EF4-FFF2-40B4-BE49-F238E27FC236}">
                <a16:creationId xmlns:a16="http://schemas.microsoft.com/office/drawing/2014/main" id="{E08C3DF2-7691-1D4D-9F37-F1B5ABA86D6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99858"/>
            <a:ext cx="12192000" cy="5858284"/>
          </a:xfrm>
          <a:prstGeom prst="rect">
            <a:avLst/>
          </a:prstGeom>
        </p:spPr>
      </p:pic>
    </p:spTree>
    <p:extLst>
      <p:ext uri="{BB962C8B-B14F-4D97-AF65-F5344CB8AC3E}">
        <p14:creationId xmlns:p14="http://schemas.microsoft.com/office/powerpoint/2010/main" val="11212966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BECB047-1909-D142-9ED9-FF3EFAD892E5}"/>
              </a:ext>
            </a:extLst>
          </p:cNvPr>
          <p:cNvSpPr>
            <a:spLocks noGrp="1"/>
          </p:cNvSpPr>
          <p:nvPr>
            <p:ph type="sldNum" sz="quarter" idx="12"/>
          </p:nvPr>
        </p:nvSpPr>
        <p:spPr/>
        <p:txBody>
          <a:bodyPr/>
          <a:lstStyle/>
          <a:p>
            <a:fld id="{1787A23F-BAF2-40F7-981E-A4E481A32A38}" type="slidenum">
              <a:rPr lang="en-US" smtClean="0"/>
              <a:t>21</a:t>
            </a:fld>
            <a:endParaRPr lang="en-US"/>
          </a:p>
        </p:txBody>
      </p:sp>
      <p:pic>
        <p:nvPicPr>
          <p:cNvPr id="4" name="Picture 3">
            <a:extLst>
              <a:ext uri="{FF2B5EF4-FFF2-40B4-BE49-F238E27FC236}">
                <a16:creationId xmlns:a16="http://schemas.microsoft.com/office/drawing/2014/main" id="{36C30717-34A6-8246-B473-C6BED54E1F6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9678" y="329733"/>
            <a:ext cx="12054350" cy="6198534"/>
          </a:xfrm>
          <a:prstGeom prst="rect">
            <a:avLst/>
          </a:prstGeom>
        </p:spPr>
      </p:pic>
    </p:spTree>
    <p:extLst>
      <p:ext uri="{BB962C8B-B14F-4D97-AF65-F5344CB8AC3E}">
        <p14:creationId xmlns:p14="http://schemas.microsoft.com/office/powerpoint/2010/main" val="15143380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709B3-F805-DC41-8392-B5E25A31E0D6}"/>
              </a:ext>
            </a:extLst>
          </p:cNvPr>
          <p:cNvSpPr>
            <a:spLocks noGrp="1"/>
          </p:cNvSpPr>
          <p:nvPr>
            <p:ph type="title"/>
          </p:nvPr>
        </p:nvSpPr>
        <p:spPr/>
        <p:txBody>
          <a:bodyPr/>
          <a:lstStyle/>
          <a:p>
            <a:pPr algn="l"/>
            <a:r>
              <a:rPr lang="en-US" b="1" dirty="0">
                <a:solidFill>
                  <a:schemeClr val="tx2"/>
                </a:solidFill>
                <a:latin typeface="Calibri" panose="020F0502020204030204" pitchFamily="34" charset="0"/>
                <a:cs typeface="Calibri" panose="020F0502020204030204" pitchFamily="34" charset="0"/>
              </a:rPr>
              <a:t>CLIC – X-band</a:t>
            </a:r>
          </a:p>
        </p:txBody>
      </p:sp>
      <p:sp>
        <p:nvSpPr>
          <p:cNvPr id="3" name="Content Placeholder 2">
            <a:extLst>
              <a:ext uri="{FF2B5EF4-FFF2-40B4-BE49-F238E27FC236}">
                <a16:creationId xmlns:a16="http://schemas.microsoft.com/office/drawing/2014/main" id="{EC89568A-4A39-C049-A5F6-2915DCDC5AA2}"/>
              </a:ext>
            </a:extLst>
          </p:cNvPr>
          <p:cNvSpPr>
            <a:spLocks noGrp="1"/>
          </p:cNvSpPr>
          <p:nvPr>
            <p:ph idx="1"/>
          </p:nvPr>
        </p:nvSpPr>
        <p:spPr>
          <a:xfrm>
            <a:off x="381000" y="2931163"/>
            <a:ext cx="10972800" cy="3306763"/>
          </a:xfrm>
        </p:spPr>
        <p:txBody>
          <a:bodyPr>
            <a:normAutofit fontScale="62500" lnSpcReduction="20000"/>
          </a:bodyPr>
          <a:lstStyle/>
          <a:p>
            <a:r>
              <a:rPr lang="en-US" b="1" dirty="0" err="1">
                <a:solidFill>
                  <a:srgbClr val="0432FF"/>
                </a:solidFill>
              </a:rPr>
              <a:t>Optimise</a:t>
            </a:r>
            <a:r>
              <a:rPr lang="en-US" b="1" dirty="0">
                <a:solidFill>
                  <a:srgbClr val="0432FF"/>
                </a:solidFill>
              </a:rPr>
              <a:t> and develop the X-band core-technology </a:t>
            </a:r>
            <a:r>
              <a:rPr lang="en-US" dirty="0"/>
              <a:t>by exploiting the existing experimental facilities, the High Gradient test stands, for testing and verifications of prototypes made within the collaboration;</a:t>
            </a:r>
          </a:p>
          <a:p>
            <a:r>
              <a:rPr lang="en-US" dirty="0"/>
              <a:t>Maintain linear collider and linac design capabilities;</a:t>
            </a:r>
          </a:p>
          <a:p>
            <a:r>
              <a:rPr lang="en-US" dirty="0"/>
              <a:t>Continue </a:t>
            </a:r>
            <a:r>
              <a:rPr lang="en-US" b="1" dirty="0">
                <a:solidFill>
                  <a:srgbClr val="0432FF"/>
                </a:solidFill>
              </a:rPr>
              <a:t>High Efficiency klystron </a:t>
            </a:r>
            <a:r>
              <a:rPr lang="en-US" dirty="0" err="1"/>
              <a:t>optimisation</a:t>
            </a:r>
            <a:r>
              <a:rPr lang="en-US" dirty="0"/>
              <a:t> in a coordinated effort with other studies and projects at CERN with similar needs;</a:t>
            </a:r>
          </a:p>
          <a:p>
            <a:r>
              <a:rPr lang="en-US" b="1" dirty="0">
                <a:solidFill>
                  <a:srgbClr val="0432FF"/>
                </a:solidFill>
              </a:rPr>
              <a:t>Continue high gradient studies, using the CLEAR facility</a:t>
            </a:r>
            <a:r>
              <a:rPr lang="en-US" dirty="0"/>
              <a:t>, including among others </a:t>
            </a:r>
            <a:r>
              <a:rPr lang="en-US" dirty="0" err="1"/>
              <a:t>wakefields</a:t>
            </a:r>
            <a:r>
              <a:rPr lang="en-US" dirty="0"/>
              <a:t>, instrumentation for </a:t>
            </a:r>
            <a:r>
              <a:rPr lang="en-US" dirty="0" err="1"/>
              <a:t>nano</a:t>
            </a:r>
            <a:r>
              <a:rPr lang="en-US" dirty="0"/>
              <a:t>-beams, medical accelerators based on the technology;</a:t>
            </a:r>
          </a:p>
          <a:p>
            <a:r>
              <a:rPr lang="en-US" dirty="0"/>
              <a:t>Follow up with collaborators the </a:t>
            </a:r>
            <a:r>
              <a:rPr lang="en-US" b="1" dirty="0">
                <a:solidFill>
                  <a:srgbClr val="0432FF"/>
                </a:solidFill>
              </a:rPr>
              <a:t>many smaller projects outside CERN where X-band technology is used </a:t>
            </a:r>
            <a:r>
              <a:rPr lang="en-US" dirty="0"/>
              <a:t>– for medical, industrial and research </a:t>
            </a:r>
            <a:r>
              <a:rPr lang="en-US" dirty="0" err="1"/>
              <a:t>linacs</a:t>
            </a:r>
            <a:r>
              <a:rPr lang="en-US" dirty="0"/>
              <a:t>, providing very relevant effort/studies for CLIC, including industrial capability build up;</a:t>
            </a:r>
          </a:p>
        </p:txBody>
      </p:sp>
      <p:sp>
        <p:nvSpPr>
          <p:cNvPr id="4" name="Slide Number Placeholder 3">
            <a:extLst>
              <a:ext uri="{FF2B5EF4-FFF2-40B4-BE49-F238E27FC236}">
                <a16:creationId xmlns:a16="http://schemas.microsoft.com/office/drawing/2014/main" id="{DBC06094-C774-E14F-B2E3-F7B113569EEF}"/>
              </a:ext>
            </a:extLst>
          </p:cNvPr>
          <p:cNvSpPr>
            <a:spLocks noGrp="1"/>
          </p:cNvSpPr>
          <p:nvPr>
            <p:ph type="sldNum" sz="quarter" idx="12"/>
          </p:nvPr>
        </p:nvSpPr>
        <p:spPr/>
        <p:txBody>
          <a:bodyPr/>
          <a:lstStyle/>
          <a:p>
            <a:fld id="{1787A23F-BAF2-40F7-981E-A4E481A32A38}" type="slidenum">
              <a:rPr lang="en-US" smtClean="0"/>
              <a:t>22</a:t>
            </a:fld>
            <a:endParaRPr lang="en-US"/>
          </a:p>
        </p:txBody>
      </p:sp>
      <p:pic>
        <p:nvPicPr>
          <p:cNvPr id="5" name="Picture 4" descr="CLEAR test facility">
            <a:extLst>
              <a:ext uri="{FF2B5EF4-FFF2-40B4-BE49-F238E27FC236}">
                <a16:creationId xmlns:a16="http://schemas.microsoft.com/office/drawing/2014/main" id="{2AB026B1-B6F6-6143-B194-708F87846ADF}"/>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086600" y="155294"/>
            <a:ext cx="4011295" cy="2520919"/>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24962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1727AC8-3471-D6F4-A83C-F97215DE9D28}"/>
              </a:ext>
            </a:extLst>
          </p:cNvPr>
          <p:cNvSpPr>
            <a:spLocks noGrp="1"/>
          </p:cNvSpPr>
          <p:nvPr>
            <p:ph type="title"/>
          </p:nvPr>
        </p:nvSpPr>
        <p:spPr>
          <a:xfrm>
            <a:off x="233680" y="54336"/>
            <a:ext cx="10515600" cy="667808"/>
          </a:xfrm>
        </p:spPr>
        <p:txBody>
          <a:bodyPr>
            <a:normAutofit fontScale="90000"/>
          </a:bodyPr>
          <a:lstStyle/>
          <a:p>
            <a:pPr algn="l"/>
            <a:r>
              <a:rPr lang="en-US" b="1" dirty="0">
                <a:solidFill>
                  <a:schemeClr val="tx2">
                    <a:lumMod val="60000"/>
                    <a:lumOff val="40000"/>
                  </a:schemeClr>
                </a:solidFill>
                <a:latin typeface="+mn-lt"/>
              </a:rPr>
              <a:t>NC </a:t>
            </a:r>
            <a:r>
              <a:rPr lang="en-US" b="1" dirty="0" err="1">
                <a:solidFill>
                  <a:schemeClr val="tx2">
                    <a:lumMod val="60000"/>
                    <a:lumOff val="40000"/>
                  </a:schemeClr>
                </a:solidFill>
                <a:latin typeface="+mn-lt"/>
              </a:rPr>
              <a:t>Linac</a:t>
            </a:r>
            <a:r>
              <a:rPr lang="en-US" b="1" dirty="0">
                <a:solidFill>
                  <a:schemeClr val="tx2">
                    <a:lumMod val="60000"/>
                    <a:lumOff val="40000"/>
                  </a:schemeClr>
                </a:solidFill>
                <a:latin typeface="+mn-lt"/>
              </a:rPr>
              <a:t> Technology status</a:t>
            </a:r>
          </a:p>
        </p:txBody>
      </p:sp>
      <p:sp>
        <p:nvSpPr>
          <p:cNvPr id="4" name="Slide Number Placeholder 3">
            <a:extLst>
              <a:ext uri="{FF2B5EF4-FFF2-40B4-BE49-F238E27FC236}">
                <a16:creationId xmlns:a16="http://schemas.microsoft.com/office/drawing/2014/main" id="{40060B1B-3B2F-8014-4ED4-E7A9D61EA0BC}"/>
              </a:ext>
            </a:extLst>
          </p:cNvPr>
          <p:cNvSpPr>
            <a:spLocks noGrp="1"/>
          </p:cNvSpPr>
          <p:nvPr>
            <p:ph type="sldNum" sz="quarter" idx="12"/>
          </p:nvPr>
        </p:nvSpPr>
        <p:spPr/>
        <p:txBody>
          <a:bodyPr/>
          <a:lstStyle/>
          <a:p>
            <a:fld id="{8C3D0E04-7EED-4935-AAFA-F1C7031611E0}" type="slidenum">
              <a:rPr lang="en-US" smtClean="0"/>
              <a:t>23</a:t>
            </a:fld>
            <a:endParaRPr lang="en-US"/>
          </a:p>
        </p:txBody>
      </p:sp>
      <p:sp>
        <p:nvSpPr>
          <p:cNvPr id="6" name="TextBox 5">
            <a:extLst>
              <a:ext uri="{FF2B5EF4-FFF2-40B4-BE49-F238E27FC236}">
                <a16:creationId xmlns:a16="http://schemas.microsoft.com/office/drawing/2014/main" id="{0157716C-8C85-09BA-0A91-90C0AAC38428}"/>
              </a:ext>
            </a:extLst>
          </p:cNvPr>
          <p:cNvSpPr txBox="1"/>
          <p:nvPr/>
        </p:nvSpPr>
        <p:spPr>
          <a:xfrm>
            <a:off x="198056" y="981629"/>
            <a:ext cx="2729305" cy="5386090"/>
          </a:xfrm>
          <a:prstGeom prst="rect">
            <a:avLst/>
          </a:prstGeom>
          <a:noFill/>
          <a:ln w="15875">
            <a:solidFill>
              <a:schemeClr val="tx1"/>
            </a:solidFill>
          </a:ln>
        </p:spPr>
        <p:txBody>
          <a:bodyPr wrap="square" rtlCol="0">
            <a:spAutoFit/>
          </a:bodyPr>
          <a:lstStyle/>
          <a:p>
            <a:r>
              <a:rPr lang="en-US" sz="2000" b="1" dirty="0"/>
              <a:t>Components:</a:t>
            </a:r>
          </a:p>
          <a:p>
            <a:endParaRPr lang="en-US" dirty="0"/>
          </a:p>
          <a:p>
            <a:r>
              <a:rPr lang="en-US" u="sng" dirty="0"/>
              <a:t>Laboratory</a:t>
            </a:r>
            <a:r>
              <a:rPr lang="en-US" dirty="0"/>
              <a:t> with commercial</a:t>
            </a:r>
          </a:p>
          <a:p>
            <a:pPr marL="285750" indent="-285750">
              <a:buFont typeface="Arial" panose="020B0604020202020204" pitchFamily="34" charset="0"/>
              <a:buChar char="•"/>
            </a:pPr>
            <a:r>
              <a:rPr lang="en-US" b="1" dirty="0">
                <a:solidFill>
                  <a:srgbClr val="0070C0"/>
                </a:solidFill>
              </a:rPr>
              <a:t>Accelerating structures</a:t>
            </a:r>
          </a:p>
          <a:p>
            <a:pPr marL="285750" indent="-285750">
              <a:buFont typeface="Arial" panose="020B0604020202020204" pitchFamily="34" charset="0"/>
              <a:buChar char="•"/>
            </a:pPr>
            <a:r>
              <a:rPr lang="en-US" dirty="0">
                <a:solidFill>
                  <a:schemeClr val="bg1">
                    <a:lumMod val="65000"/>
                  </a:schemeClr>
                </a:solidFill>
              </a:rPr>
              <a:t>pulse compressors</a:t>
            </a:r>
          </a:p>
          <a:p>
            <a:pPr marL="285750" indent="-285750">
              <a:buFont typeface="Arial" panose="020B0604020202020204" pitchFamily="34" charset="0"/>
              <a:buChar char="•"/>
            </a:pPr>
            <a:r>
              <a:rPr lang="en-US" dirty="0">
                <a:solidFill>
                  <a:schemeClr val="bg1">
                    <a:lumMod val="65000"/>
                  </a:schemeClr>
                </a:solidFill>
              </a:rPr>
              <a:t>alignment</a:t>
            </a:r>
          </a:p>
          <a:p>
            <a:pPr marL="285750" indent="-285750">
              <a:buFont typeface="Arial" panose="020B0604020202020204" pitchFamily="34" charset="0"/>
              <a:buChar char="•"/>
            </a:pPr>
            <a:r>
              <a:rPr lang="en-US" dirty="0">
                <a:solidFill>
                  <a:schemeClr val="bg1">
                    <a:lumMod val="65000"/>
                  </a:schemeClr>
                </a:solidFill>
              </a:rPr>
              <a:t>Stabilization, etc</a:t>
            </a:r>
            <a:r>
              <a:rPr lang="en-US" dirty="0"/>
              <a: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u="sng" dirty="0"/>
          </a:p>
          <a:p>
            <a:endParaRPr lang="en-US" u="sng" dirty="0"/>
          </a:p>
          <a:p>
            <a:r>
              <a:rPr lang="en-US" u="sng" dirty="0"/>
              <a:t>Full commercial </a:t>
            </a:r>
            <a:r>
              <a:rPr lang="en-US" dirty="0"/>
              <a:t>supply</a:t>
            </a:r>
          </a:p>
          <a:p>
            <a:pPr marL="285750" indent="-285750">
              <a:buFont typeface="Arial" panose="020B0604020202020204" pitchFamily="34" charset="0"/>
              <a:buChar char="•"/>
            </a:pPr>
            <a:r>
              <a:rPr lang="en-US" dirty="0">
                <a:solidFill>
                  <a:srgbClr val="0070C0"/>
                </a:solidFill>
              </a:rPr>
              <a:t>X-band klystrons</a:t>
            </a:r>
          </a:p>
          <a:p>
            <a:pPr marL="285750" indent="-285750">
              <a:buFont typeface="Arial" panose="020B0604020202020204" pitchFamily="34" charset="0"/>
              <a:buChar char="•"/>
            </a:pPr>
            <a:r>
              <a:rPr lang="en-US" dirty="0">
                <a:solidFill>
                  <a:schemeClr val="bg1">
                    <a:lumMod val="65000"/>
                  </a:schemeClr>
                </a:solidFill>
              </a:rPr>
              <a:t>solid state modulator</a:t>
            </a:r>
            <a:r>
              <a:rPr lang="en-GB" dirty="0">
                <a:solidFill>
                  <a:schemeClr val="bg1">
                    <a:lumMod val="65000"/>
                  </a:schemeClr>
                </a:solidFill>
              </a:rPr>
              <a:t>, </a:t>
            </a:r>
            <a:endParaRPr lang="en-US" dirty="0">
              <a:solidFill>
                <a:schemeClr val="bg1">
                  <a:lumMod val="65000"/>
                </a:schemeClr>
              </a:solidFill>
            </a:endParaRPr>
          </a:p>
        </p:txBody>
      </p:sp>
      <p:sp>
        <p:nvSpPr>
          <p:cNvPr id="7" name="TextBox 6">
            <a:extLst>
              <a:ext uri="{FF2B5EF4-FFF2-40B4-BE49-F238E27FC236}">
                <a16:creationId xmlns:a16="http://schemas.microsoft.com/office/drawing/2014/main" id="{05D7D168-C8F0-13DF-B613-730B6B934110}"/>
              </a:ext>
            </a:extLst>
          </p:cNvPr>
          <p:cNvSpPr txBox="1"/>
          <p:nvPr/>
        </p:nvSpPr>
        <p:spPr>
          <a:xfrm>
            <a:off x="3056177" y="2109073"/>
            <a:ext cx="3169026" cy="4247317"/>
          </a:xfrm>
          <a:prstGeom prst="rect">
            <a:avLst/>
          </a:prstGeom>
          <a:noFill/>
          <a:ln w="15875">
            <a:solidFill>
              <a:schemeClr val="tx1"/>
            </a:solidFill>
          </a:ln>
        </p:spPr>
        <p:txBody>
          <a:bodyPr wrap="square" rtlCol="0">
            <a:spAutoFit/>
          </a:bodyPr>
          <a:lstStyle/>
          <a:p>
            <a:r>
              <a:rPr lang="en-US" b="1" dirty="0"/>
              <a:t>Systems Facilities: </a:t>
            </a:r>
          </a:p>
          <a:p>
            <a:r>
              <a:rPr lang="en-US" dirty="0"/>
              <a:t>(100 MeV-range)</a:t>
            </a:r>
          </a:p>
          <a:p>
            <a:endParaRPr lang="en-US" dirty="0"/>
          </a:p>
          <a:p>
            <a:pPr marL="285750" indent="-285750">
              <a:buFont typeface="Arial" panose="020B0604020202020204" pitchFamily="34" charset="0"/>
              <a:buChar char="•"/>
            </a:pPr>
            <a:r>
              <a:rPr lang="en-US" dirty="0"/>
              <a:t>XBoxes at CERN</a:t>
            </a:r>
          </a:p>
          <a:p>
            <a:pPr marL="285750" indent="-285750">
              <a:buFont typeface="Arial" panose="020B0604020202020204" pitchFamily="34" charset="0"/>
              <a:buChar char="•"/>
            </a:pPr>
            <a:r>
              <a:rPr lang="en-US" dirty="0">
                <a:solidFill>
                  <a:schemeClr val="bg1">
                    <a:lumMod val="65000"/>
                  </a:schemeClr>
                </a:solidFill>
              </a:rPr>
              <a:t>(NEXTEF KEK)</a:t>
            </a:r>
          </a:p>
          <a:p>
            <a:pPr marL="285750" indent="-285750">
              <a:buFont typeface="Arial" panose="020B0604020202020204" pitchFamily="34" charset="0"/>
              <a:buChar char="•"/>
            </a:pPr>
            <a:r>
              <a:rPr lang="en-US" dirty="0">
                <a:solidFill>
                  <a:schemeClr val="bg1">
                    <a:lumMod val="65000"/>
                  </a:schemeClr>
                </a:solidFill>
              </a:rPr>
              <a:t>Frascati</a:t>
            </a:r>
          </a:p>
          <a:p>
            <a:pPr marL="285750" indent="-285750">
              <a:buFont typeface="Arial" panose="020B0604020202020204" pitchFamily="34" charset="0"/>
              <a:buChar char="•"/>
            </a:pPr>
            <a:r>
              <a:rPr lang="en-US" dirty="0">
                <a:solidFill>
                  <a:schemeClr val="bg1">
                    <a:lumMod val="65000"/>
                  </a:schemeClr>
                </a:solidFill>
              </a:rPr>
              <a:t>NLCTA SLAC</a:t>
            </a:r>
          </a:p>
          <a:p>
            <a:pPr marL="285750" indent="-285750">
              <a:buFont typeface="Arial" panose="020B0604020202020204" pitchFamily="34" charset="0"/>
              <a:buChar char="•"/>
            </a:pPr>
            <a:r>
              <a:rPr lang="en-US" dirty="0">
                <a:solidFill>
                  <a:schemeClr val="bg1">
                    <a:lumMod val="65000"/>
                  </a:schemeClr>
                </a:solidFill>
              </a:rPr>
              <a:t>Linearizers at Electra, PSI, Shanghai and Daresbury</a:t>
            </a:r>
          </a:p>
          <a:p>
            <a:pPr marL="285750" indent="-285750">
              <a:buFont typeface="Arial" panose="020B0604020202020204" pitchFamily="34" charset="0"/>
              <a:buChar char="•"/>
            </a:pPr>
            <a:r>
              <a:rPr lang="en-US" dirty="0">
                <a:solidFill>
                  <a:schemeClr val="bg1">
                    <a:lumMod val="65000"/>
                  </a:schemeClr>
                </a:solidFill>
              </a:rPr>
              <a:t>Test stand at Tsinghua</a:t>
            </a:r>
          </a:p>
          <a:p>
            <a:pPr marL="285750" indent="-285750">
              <a:buFont typeface="Arial" panose="020B0604020202020204" pitchFamily="34" charset="0"/>
              <a:buChar char="•"/>
            </a:pPr>
            <a:r>
              <a:rPr lang="en-US" dirty="0">
                <a:solidFill>
                  <a:schemeClr val="bg1">
                    <a:lumMod val="65000"/>
                  </a:schemeClr>
                </a:solidFill>
              </a:rPr>
              <a:t>Deflectors at SLAC, Shanghai, PSI and Trieste </a:t>
            </a:r>
          </a:p>
          <a:p>
            <a:pPr marL="285750" indent="-285750">
              <a:buFont typeface="Arial" panose="020B0604020202020204" pitchFamily="34" charset="0"/>
              <a:buChar char="•"/>
            </a:pPr>
            <a:r>
              <a:rPr lang="en-US" dirty="0">
                <a:solidFill>
                  <a:schemeClr val="bg1">
                    <a:lumMod val="65000"/>
                  </a:schemeClr>
                </a:solidFill>
              </a:rPr>
              <a:t>NLCTA</a:t>
            </a:r>
          </a:p>
          <a:p>
            <a:pPr marL="285750" indent="-285750">
              <a:buFont typeface="Arial" panose="020B0604020202020204" pitchFamily="34" charset="0"/>
              <a:buChar char="•"/>
            </a:pPr>
            <a:r>
              <a:rPr lang="en-US" dirty="0" err="1">
                <a:solidFill>
                  <a:schemeClr val="bg1">
                    <a:lumMod val="65000"/>
                  </a:schemeClr>
                </a:solidFill>
              </a:rPr>
              <a:t>SmartLight</a:t>
            </a:r>
            <a:endParaRPr lang="en-US" dirty="0">
              <a:solidFill>
                <a:schemeClr val="bg1">
                  <a:lumMod val="65000"/>
                </a:schemeClr>
              </a:solidFill>
            </a:endParaRPr>
          </a:p>
          <a:p>
            <a:pPr marL="285750" indent="-285750">
              <a:buFont typeface="Arial" panose="020B0604020202020204" pitchFamily="34" charset="0"/>
              <a:buChar char="•"/>
            </a:pPr>
            <a:r>
              <a:rPr lang="en-US" dirty="0">
                <a:solidFill>
                  <a:schemeClr val="bg1">
                    <a:lumMod val="65000"/>
                  </a:schemeClr>
                </a:solidFill>
              </a:rPr>
              <a:t>FLASH</a:t>
            </a:r>
          </a:p>
        </p:txBody>
      </p:sp>
      <p:sp>
        <p:nvSpPr>
          <p:cNvPr id="8" name="TextBox 7">
            <a:extLst>
              <a:ext uri="{FF2B5EF4-FFF2-40B4-BE49-F238E27FC236}">
                <a16:creationId xmlns:a16="http://schemas.microsoft.com/office/drawing/2014/main" id="{66A8D8A6-74DF-E4F9-4CDA-873A82853A1B}"/>
              </a:ext>
            </a:extLst>
          </p:cNvPr>
          <p:cNvSpPr txBox="1"/>
          <p:nvPr/>
        </p:nvSpPr>
        <p:spPr>
          <a:xfrm>
            <a:off x="6458924" y="1303313"/>
            <a:ext cx="2136935" cy="1723549"/>
          </a:xfrm>
          <a:prstGeom prst="rect">
            <a:avLst/>
          </a:prstGeom>
          <a:noFill/>
          <a:ln w="15875">
            <a:solidFill>
              <a:schemeClr val="tx1"/>
            </a:solidFill>
          </a:ln>
        </p:spPr>
        <p:txBody>
          <a:bodyPr wrap="square" rtlCol="0">
            <a:spAutoFit/>
          </a:bodyPr>
          <a:lstStyle/>
          <a:p>
            <a:r>
              <a:rPr lang="en-US" b="1" dirty="0">
                <a:solidFill>
                  <a:srgbClr val="C00000"/>
                </a:solidFill>
              </a:rPr>
              <a:t>C-band (6 GHz), </a:t>
            </a:r>
          </a:p>
          <a:p>
            <a:r>
              <a:rPr lang="en-US" b="1" dirty="0"/>
              <a:t>l</a:t>
            </a:r>
            <a:r>
              <a:rPr lang="en-US" dirty="0"/>
              <a:t>ow-emittance</a:t>
            </a:r>
          </a:p>
          <a:p>
            <a:r>
              <a:rPr lang="en-US" b="1" dirty="0"/>
              <a:t>GeV-range facilities</a:t>
            </a:r>
          </a:p>
          <a:p>
            <a:r>
              <a:rPr lang="en-US" b="1" u="sng" dirty="0">
                <a:solidFill>
                  <a:srgbClr val="00B050"/>
                </a:solidFill>
              </a:rPr>
              <a:t>Operational:</a:t>
            </a:r>
          </a:p>
          <a:p>
            <a:pPr marL="285750" indent="-285750">
              <a:buFont typeface="Arial" panose="020B0604020202020204" pitchFamily="34" charset="0"/>
              <a:buChar char="•"/>
            </a:pPr>
            <a:r>
              <a:rPr lang="en-US" b="1" dirty="0">
                <a:solidFill>
                  <a:srgbClr val="00B050"/>
                </a:solidFill>
              </a:rPr>
              <a:t>SACLA</a:t>
            </a:r>
          </a:p>
          <a:p>
            <a:pPr marL="285750" indent="-285750">
              <a:buFont typeface="Arial" panose="020B0604020202020204" pitchFamily="34" charset="0"/>
              <a:buChar char="•"/>
            </a:pPr>
            <a:r>
              <a:rPr lang="en-US" sz="1600" b="1" dirty="0" err="1">
                <a:solidFill>
                  <a:srgbClr val="00B050"/>
                </a:solidFill>
              </a:rPr>
              <a:t>SwissXFEL</a:t>
            </a:r>
            <a:r>
              <a:rPr lang="en-US" sz="1600" b="1" dirty="0">
                <a:solidFill>
                  <a:srgbClr val="00B050"/>
                </a:solidFill>
              </a:rPr>
              <a:t> (8 GeV)</a:t>
            </a:r>
          </a:p>
        </p:txBody>
      </p:sp>
      <p:sp>
        <p:nvSpPr>
          <p:cNvPr id="9" name="TextBox 8">
            <a:extLst>
              <a:ext uri="{FF2B5EF4-FFF2-40B4-BE49-F238E27FC236}">
                <a16:creationId xmlns:a16="http://schemas.microsoft.com/office/drawing/2014/main" id="{098D9597-FA68-74D9-A6FF-B752826C1991}"/>
              </a:ext>
            </a:extLst>
          </p:cNvPr>
          <p:cNvSpPr txBox="1"/>
          <p:nvPr/>
        </p:nvSpPr>
        <p:spPr>
          <a:xfrm>
            <a:off x="10302116" y="3900009"/>
            <a:ext cx="1806749" cy="707886"/>
          </a:xfrm>
          <a:prstGeom prst="rect">
            <a:avLst/>
          </a:prstGeom>
          <a:noFill/>
          <a:ln w="15875">
            <a:solidFill>
              <a:srgbClr val="00B0F0"/>
            </a:solidFill>
          </a:ln>
        </p:spPr>
        <p:txBody>
          <a:bodyPr wrap="square" rtlCol="0">
            <a:spAutoFit/>
          </a:bodyPr>
          <a:lstStyle/>
          <a:p>
            <a:pPr algn="ctr"/>
            <a:r>
              <a:rPr lang="en-US" sz="4000" b="1" dirty="0">
                <a:solidFill>
                  <a:srgbClr val="FF0000"/>
                </a:solidFill>
              </a:rPr>
              <a:t>CLIC</a:t>
            </a:r>
            <a:endParaRPr lang="en-GB" sz="4000" b="1" dirty="0">
              <a:solidFill>
                <a:srgbClr val="FF0000"/>
              </a:solidFill>
            </a:endParaRPr>
          </a:p>
        </p:txBody>
      </p:sp>
      <p:sp>
        <p:nvSpPr>
          <p:cNvPr id="10" name="TextBox 9">
            <a:extLst>
              <a:ext uri="{FF2B5EF4-FFF2-40B4-BE49-F238E27FC236}">
                <a16:creationId xmlns:a16="http://schemas.microsoft.com/office/drawing/2014/main" id="{A73CC967-B5D8-0238-F404-35C7C17EE5FE}"/>
              </a:ext>
            </a:extLst>
          </p:cNvPr>
          <p:cNvSpPr txBox="1"/>
          <p:nvPr/>
        </p:nvSpPr>
        <p:spPr>
          <a:xfrm>
            <a:off x="6421322" y="3760056"/>
            <a:ext cx="2174537" cy="2862322"/>
          </a:xfrm>
          <a:prstGeom prst="rect">
            <a:avLst/>
          </a:prstGeom>
          <a:noFill/>
          <a:ln w="15875">
            <a:solidFill>
              <a:schemeClr val="tx1"/>
            </a:solidFill>
          </a:ln>
        </p:spPr>
        <p:txBody>
          <a:bodyPr wrap="square" rtlCol="0">
            <a:spAutoFit/>
          </a:bodyPr>
          <a:lstStyle/>
          <a:p>
            <a:r>
              <a:rPr lang="en-US" b="1" dirty="0">
                <a:solidFill>
                  <a:srgbClr val="FF0000"/>
                </a:solidFill>
              </a:rPr>
              <a:t>X-band (12 GHz)</a:t>
            </a:r>
          </a:p>
          <a:p>
            <a:r>
              <a:rPr lang="en-US" b="1" dirty="0"/>
              <a:t>GeV-range facilities</a:t>
            </a:r>
            <a:endParaRPr lang="en-US" dirty="0"/>
          </a:p>
          <a:p>
            <a:r>
              <a:rPr lang="en-US" b="1" u="sng" dirty="0">
                <a:solidFill>
                  <a:srgbClr val="0070C0"/>
                </a:solidFill>
              </a:rPr>
              <a:t>Planning</a:t>
            </a:r>
            <a:r>
              <a:rPr lang="en-US" b="1" dirty="0">
                <a:solidFill>
                  <a:srgbClr val="0070C0"/>
                </a:solidFill>
              </a:rPr>
              <a:t>:</a:t>
            </a:r>
          </a:p>
          <a:p>
            <a:pPr marL="285750" indent="-285750">
              <a:buFont typeface="Arial" panose="020B0604020202020204" pitchFamily="34" charset="0"/>
              <a:buChar char="•"/>
            </a:pPr>
            <a:r>
              <a:rPr lang="en-US" b="1" dirty="0">
                <a:solidFill>
                  <a:schemeClr val="accent1"/>
                </a:solidFill>
              </a:rPr>
              <a:t>Eu-</a:t>
            </a:r>
            <a:r>
              <a:rPr lang="en-US" b="1" dirty="0" err="1">
                <a:solidFill>
                  <a:schemeClr val="accent1"/>
                </a:solidFill>
              </a:rPr>
              <a:t>Praxia</a:t>
            </a:r>
            <a:endParaRPr lang="en-US" b="1" dirty="0">
              <a:solidFill>
                <a:schemeClr val="accent1"/>
              </a:solidFill>
            </a:endParaRPr>
          </a:p>
          <a:p>
            <a:pPr marL="285750" indent="-285750">
              <a:buFont typeface="Arial" panose="020B0604020202020204" pitchFamily="34" charset="0"/>
              <a:buChar char="•"/>
            </a:pPr>
            <a:r>
              <a:rPr lang="en-US" b="1" dirty="0">
                <a:solidFill>
                  <a:schemeClr val="tx1">
                    <a:lumMod val="50000"/>
                    <a:lumOff val="50000"/>
                  </a:schemeClr>
                </a:solidFill>
              </a:rPr>
              <a:t>e-SPS</a:t>
            </a:r>
          </a:p>
          <a:p>
            <a:pPr marL="285750" indent="-285750">
              <a:buFont typeface="Arial" panose="020B0604020202020204" pitchFamily="34" charset="0"/>
              <a:buChar char="•"/>
            </a:pPr>
            <a:r>
              <a:rPr lang="en-US" b="1" dirty="0" err="1">
                <a:solidFill>
                  <a:schemeClr val="bg1">
                    <a:lumMod val="50000"/>
                  </a:schemeClr>
                </a:solidFill>
              </a:rPr>
              <a:t>CompactLight</a:t>
            </a:r>
            <a:r>
              <a:rPr lang="en-US" b="1" dirty="0">
                <a:solidFill>
                  <a:schemeClr val="bg1">
                    <a:lumMod val="50000"/>
                  </a:schemeClr>
                </a:solidFill>
              </a:rPr>
              <a:t> </a:t>
            </a:r>
            <a:br>
              <a:rPr lang="en-US" b="1" dirty="0">
                <a:solidFill>
                  <a:schemeClr val="bg1">
                    <a:lumMod val="50000"/>
                  </a:schemeClr>
                </a:solidFill>
              </a:rPr>
            </a:br>
            <a:r>
              <a:rPr lang="en-US" b="1" dirty="0">
                <a:solidFill>
                  <a:schemeClr val="bg1">
                    <a:lumMod val="50000"/>
                  </a:schemeClr>
                </a:solidFill>
              </a:rPr>
              <a:t>(EU DS for X-band FEL</a:t>
            </a:r>
            <a:r>
              <a:rPr lang="en-US" b="1" dirty="0">
                <a:solidFill>
                  <a:schemeClr val="bg1">
                    <a:lumMod val="50000"/>
                  </a:schemeClr>
                </a:solidFill>
                <a:sym typeface="Wingdings" panose="05000000000000000000" pitchFamily="2" charset="2"/>
              </a:rPr>
              <a:t> </a:t>
            </a:r>
            <a:r>
              <a:rPr lang="en-US" b="1" dirty="0" err="1">
                <a:solidFill>
                  <a:schemeClr val="bg1">
                    <a:lumMod val="50000"/>
                  </a:schemeClr>
                </a:solidFill>
                <a:sym typeface="Wingdings" panose="05000000000000000000" pitchFamily="2" charset="2"/>
              </a:rPr>
              <a:t>EuPraxia</a:t>
            </a:r>
            <a:br>
              <a:rPr lang="en-US" b="1" dirty="0">
                <a:solidFill>
                  <a:schemeClr val="bg1">
                    <a:lumMod val="50000"/>
                  </a:schemeClr>
                </a:solidFill>
                <a:sym typeface="Wingdings" panose="05000000000000000000" pitchFamily="2" charset="2"/>
              </a:rPr>
            </a:br>
            <a:r>
              <a:rPr lang="en-US" b="1" dirty="0">
                <a:solidFill>
                  <a:schemeClr val="bg1">
                    <a:lumMod val="50000"/>
                  </a:schemeClr>
                </a:solidFill>
                <a:sym typeface="Wingdings" panose="05000000000000000000" pitchFamily="2" charset="2"/>
              </a:rPr>
              <a:t> Flash Therapy</a:t>
            </a:r>
            <a:r>
              <a:rPr lang="en-US" b="1" dirty="0">
                <a:solidFill>
                  <a:schemeClr val="bg1">
                    <a:lumMod val="50000"/>
                  </a:schemeClr>
                </a:solidFill>
              </a:rPr>
              <a:t>)</a:t>
            </a:r>
          </a:p>
          <a:p>
            <a:pPr marL="285750" indent="-285750">
              <a:buFont typeface="Arial" panose="020B0604020202020204" pitchFamily="34" charset="0"/>
              <a:buChar char="•"/>
            </a:pPr>
            <a:endParaRPr lang="en-GB" dirty="0"/>
          </a:p>
        </p:txBody>
      </p:sp>
      <p:pic>
        <p:nvPicPr>
          <p:cNvPr id="11" name="図 18">
            <a:extLst>
              <a:ext uri="{FF2B5EF4-FFF2-40B4-BE49-F238E27FC236}">
                <a16:creationId xmlns:a16="http://schemas.microsoft.com/office/drawing/2014/main" id="{B09F9323-30F9-DBCC-91F2-BD1B4975581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260831" y="980703"/>
            <a:ext cx="1611874" cy="1155005"/>
          </a:xfrm>
          <a:prstGeom prst="rect">
            <a:avLst/>
          </a:prstGeom>
          <a:ln>
            <a:solidFill>
              <a:schemeClr val="bg1"/>
            </a:solidFill>
          </a:ln>
        </p:spPr>
      </p:pic>
      <p:pic>
        <p:nvPicPr>
          <p:cNvPr id="12" name="Picture 9">
            <a:extLst>
              <a:ext uri="{FF2B5EF4-FFF2-40B4-BE49-F238E27FC236}">
                <a16:creationId xmlns:a16="http://schemas.microsoft.com/office/drawing/2014/main" id="{5B635FEE-3E04-D82D-24C9-48F9872535B3}"/>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893713" y="2717955"/>
            <a:ext cx="1540211" cy="950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
            <a:extLst>
              <a:ext uri="{FF2B5EF4-FFF2-40B4-BE49-F238E27FC236}">
                <a16:creationId xmlns:a16="http://schemas.microsoft.com/office/drawing/2014/main" id="{0245968C-FA0E-046F-234C-D292E40B7368}"/>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60808" y="1194529"/>
            <a:ext cx="782391" cy="726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右中かっこ 11">
            <a:extLst>
              <a:ext uri="{FF2B5EF4-FFF2-40B4-BE49-F238E27FC236}">
                <a16:creationId xmlns:a16="http://schemas.microsoft.com/office/drawing/2014/main" id="{DFA05961-DA80-76F5-C1DB-683EBA8B06E7}"/>
              </a:ext>
            </a:extLst>
          </p:cNvPr>
          <p:cNvSpPr/>
          <p:nvPr/>
        </p:nvSpPr>
        <p:spPr>
          <a:xfrm>
            <a:off x="8675815" y="2434281"/>
            <a:ext cx="542323" cy="2451464"/>
          </a:xfrm>
          <a:prstGeom prst="rightBrace">
            <a:avLst>
              <a:gd name="adj1" fmla="val 8333"/>
              <a:gd name="adj2" fmla="val 74184"/>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pic>
        <p:nvPicPr>
          <p:cNvPr id="15" name="Picture 2">
            <a:extLst>
              <a:ext uri="{FF2B5EF4-FFF2-40B4-BE49-F238E27FC236}">
                <a16:creationId xmlns:a16="http://schemas.microsoft.com/office/drawing/2014/main" id="{DA97BDDE-F854-4F94-9920-30274763D34C}"/>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782906" y="5040008"/>
            <a:ext cx="2955850" cy="164023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6" name="Picture 6">
            <a:extLst>
              <a:ext uri="{FF2B5EF4-FFF2-40B4-BE49-F238E27FC236}">
                <a16:creationId xmlns:a16="http://schemas.microsoft.com/office/drawing/2014/main" id="{2F34A1E8-C4A4-3E21-BA9C-F2BC5B666561}"/>
              </a:ext>
            </a:extLst>
          </p:cNvPr>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0422757" y="2434281"/>
            <a:ext cx="1395170" cy="122193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17" name="図 17">
            <a:extLst>
              <a:ext uri="{FF2B5EF4-FFF2-40B4-BE49-F238E27FC236}">
                <a16:creationId xmlns:a16="http://schemas.microsoft.com/office/drawing/2014/main" id="{11CB36C4-6BAA-FF07-7B25-DDE0BF10191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829580" y="729987"/>
            <a:ext cx="1359456" cy="1176296"/>
          </a:xfrm>
          <a:prstGeom prst="rect">
            <a:avLst/>
          </a:prstGeom>
          <a:ln>
            <a:solidFill>
              <a:schemeClr val="bg1"/>
            </a:solidFill>
          </a:ln>
        </p:spPr>
      </p:pic>
      <p:sp>
        <p:nvSpPr>
          <p:cNvPr id="18" name="右矢印 12">
            <a:extLst>
              <a:ext uri="{FF2B5EF4-FFF2-40B4-BE49-F238E27FC236}">
                <a16:creationId xmlns:a16="http://schemas.microsoft.com/office/drawing/2014/main" id="{7B507DAE-6550-418C-CCD1-3C73BF57FEC9}"/>
              </a:ext>
            </a:extLst>
          </p:cNvPr>
          <p:cNvSpPr/>
          <p:nvPr/>
        </p:nvSpPr>
        <p:spPr>
          <a:xfrm>
            <a:off x="2586977" y="2630123"/>
            <a:ext cx="550915" cy="3451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9" name="右矢印 27">
            <a:extLst>
              <a:ext uri="{FF2B5EF4-FFF2-40B4-BE49-F238E27FC236}">
                <a16:creationId xmlns:a16="http://schemas.microsoft.com/office/drawing/2014/main" id="{438295B0-8DCA-1E6E-C733-BC01BF2EE8FE}"/>
              </a:ext>
            </a:extLst>
          </p:cNvPr>
          <p:cNvSpPr/>
          <p:nvPr/>
        </p:nvSpPr>
        <p:spPr>
          <a:xfrm>
            <a:off x="5873393" y="2279989"/>
            <a:ext cx="550915" cy="3451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0" name="右矢印 29">
            <a:extLst>
              <a:ext uri="{FF2B5EF4-FFF2-40B4-BE49-F238E27FC236}">
                <a16:creationId xmlns:a16="http://schemas.microsoft.com/office/drawing/2014/main" id="{9963D940-B6D0-977A-59B8-DE226FC1F13F}"/>
              </a:ext>
            </a:extLst>
          </p:cNvPr>
          <p:cNvSpPr/>
          <p:nvPr/>
        </p:nvSpPr>
        <p:spPr>
          <a:xfrm>
            <a:off x="9419612" y="4132095"/>
            <a:ext cx="769424" cy="3451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21" name="Picture 9" descr="TUPSO43f5.jpg">
            <a:extLst>
              <a:ext uri="{FF2B5EF4-FFF2-40B4-BE49-F238E27FC236}">
                <a16:creationId xmlns:a16="http://schemas.microsoft.com/office/drawing/2014/main" id="{3D38FC34-858B-8545-A126-4CD2B9D9702C}"/>
              </a:ext>
            </a:extLst>
          </p:cNvPr>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bwMode="auto">
          <a:xfrm>
            <a:off x="9205008" y="2317399"/>
            <a:ext cx="1076042" cy="1434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図 5">
            <a:extLst>
              <a:ext uri="{FF2B5EF4-FFF2-40B4-BE49-F238E27FC236}">
                <a16:creationId xmlns:a16="http://schemas.microsoft.com/office/drawing/2014/main" id="{D1FD0CED-2270-D532-1E6F-1641300893DC}"/>
              </a:ext>
            </a:extLst>
          </p:cNvPr>
          <p:cNvPicPr>
            <a:picLocks noChangeAspect="1"/>
          </p:cNvPicPr>
          <p:nvPr/>
        </p:nvPicPr>
        <p:blipFill>
          <a:blip r:embed="rId9" cstate="screen">
            <a:extLst>
              <a:ext uri="{28A0092B-C50C-407E-A947-70E740481C1C}">
                <a14:useLocalDpi xmlns:a14="http://schemas.microsoft.com/office/drawing/2010/main"/>
              </a:ext>
            </a:extLst>
          </a:blip>
          <a:srcRect/>
          <a:stretch>
            <a:fillRect/>
          </a:stretch>
        </p:blipFill>
        <p:spPr bwMode="auto">
          <a:xfrm>
            <a:off x="3056177" y="981629"/>
            <a:ext cx="1748506" cy="105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図 31">
            <a:extLst>
              <a:ext uri="{FF2B5EF4-FFF2-40B4-BE49-F238E27FC236}">
                <a16:creationId xmlns:a16="http://schemas.microsoft.com/office/drawing/2014/main" id="{6EE47003-D66E-5FEC-2AF8-F28F140D4265}"/>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66065" y="3283148"/>
            <a:ext cx="1907188" cy="1625211"/>
          </a:xfrm>
          <a:prstGeom prst="rect">
            <a:avLst/>
          </a:prstGeom>
          <a:ln>
            <a:noFill/>
          </a:ln>
        </p:spPr>
      </p:pic>
      <p:sp>
        <p:nvSpPr>
          <p:cNvPr id="24" name="テキスト ボックス 9">
            <a:extLst>
              <a:ext uri="{FF2B5EF4-FFF2-40B4-BE49-F238E27FC236}">
                <a16:creationId xmlns:a16="http://schemas.microsoft.com/office/drawing/2014/main" id="{C0DDD892-313C-11E5-9602-4BA103099FC6}"/>
              </a:ext>
            </a:extLst>
          </p:cNvPr>
          <p:cNvSpPr txBox="1"/>
          <p:nvPr/>
        </p:nvSpPr>
        <p:spPr>
          <a:xfrm>
            <a:off x="656626" y="4962514"/>
            <a:ext cx="1892762" cy="369332"/>
          </a:xfrm>
          <a:prstGeom prst="rect">
            <a:avLst/>
          </a:prstGeom>
          <a:solidFill>
            <a:srgbClr val="FFFF00"/>
          </a:solidFill>
        </p:spPr>
        <p:txBody>
          <a:bodyPr wrap="none" rtlCol="0">
            <a:spAutoFit/>
          </a:bodyPr>
          <a:lstStyle/>
          <a:p>
            <a:r>
              <a:rPr lang="en-US" altLang="ja-JP" dirty="0"/>
              <a:t>~ </a:t>
            </a:r>
            <a:r>
              <a:rPr lang="en-US" altLang="ja-JP" dirty="0">
                <a:solidFill>
                  <a:srgbClr val="FF0000"/>
                </a:solidFill>
              </a:rPr>
              <a:t>100</a:t>
            </a:r>
            <a:r>
              <a:rPr lang="en-US" altLang="ja-JP" dirty="0"/>
              <a:t> </a:t>
            </a:r>
            <a:r>
              <a:rPr lang="en-US" altLang="ja-JP" sz="1400" dirty="0"/>
              <a:t>(+/-20) </a:t>
            </a:r>
            <a:r>
              <a:rPr lang="en-US" altLang="ja-JP" dirty="0"/>
              <a:t>MV/m</a:t>
            </a:r>
            <a:endParaRPr kumimoji="1" lang="ja-JP" altLang="en-US"/>
          </a:p>
        </p:txBody>
      </p:sp>
      <p:sp>
        <p:nvSpPr>
          <p:cNvPr id="25" name="テキスト ボックス 35">
            <a:extLst>
              <a:ext uri="{FF2B5EF4-FFF2-40B4-BE49-F238E27FC236}">
                <a16:creationId xmlns:a16="http://schemas.microsoft.com/office/drawing/2014/main" id="{2322952E-CBD5-0414-51DB-A926F163E714}"/>
              </a:ext>
            </a:extLst>
          </p:cNvPr>
          <p:cNvSpPr txBox="1"/>
          <p:nvPr/>
        </p:nvSpPr>
        <p:spPr>
          <a:xfrm>
            <a:off x="8041829" y="136525"/>
            <a:ext cx="3776098" cy="276999"/>
          </a:xfrm>
          <a:prstGeom prst="rect">
            <a:avLst/>
          </a:prstGeom>
          <a:solidFill>
            <a:schemeClr val="accent5">
              <a:lumMod val="20000"/>
              <a:lumOff val="80000"/>
            </a:schemeClr>
          </a:solidFill>
        </p:spPr>
        <p:txBody>
          <a:bodyPr wrap="none" rtlCol="0">
            <a:spAutoFit/>
          </a:bodyPr>
          <a:lstStyle/>
          <a:p>
            <a:r>
              <a:rPr kumimoji="1" lang="en-US" altLang="ja-JP" sz="1200" b="1" dirty="0">
                <a:latin typeface="Helvetica" pitchFamily="2" charset="0"/>
              </a:rPr>
              <a:t>Courtesy: W. </a:t>
            </a:r>
            <a:r>
              <a:rPr kumimoji="1" lang="en-US" altLang="ja-JP" sz="1200" b="1" dirty="0" err="1">
                <a:latin typeface="Helvetica" pitchFamily="2" charset="0"/>
              </a:rPr>
              <a:t>Wuensch</a:t>
            </a:r>
            <a:r>
              <a:rPr kumimoji="1" lang="en-US" altLang="ja-JP" sz="1200" b="1" dirty="0">
                <a:latin typeface="Helvetica" pitchFamily="2" charset="0"/>
              </a:rPr>
              <a:t>, S. </a:t>
            </a:r>
            <a:r>
              <a:rPr kumimoji="1" lang="en-US" altLang="ja-JP" sz="1200" b="1" dirty="0" err="1">
                <a:latin typeface="Helvetica" pitchFamily="2" charset="0"/>
              </a:rPr>
              <a:t>Stapnes</a:t>
            </a:r>
            <a:r>
              <a:rPr kumimoji="1" lang="en-US" altLang="ja-JP" sz="1200" b="1" dirty="0">
                <a:latin typeface="Helvetica" pitchFamily="2" charset="0"/>
              </a:rPr>
              <a:t>, A. Yamamoto</a:t>
            </a:r>
            <a:endParaRPr kumimoji="1" lang="ja-JP" altLang="en-US" sz="1200" b="1" dirty="0">
              <a:latin typeface="Helvetica" pitchFamily="2" charset="0"/>
            </a:endParaRPr>
          </a:p>
        </p:txBody>
      </p:sp>
    </p:spTree>
    <p:extLst>
      <p:ext uri="{BB962C8B-B14F-4D97-AF65-F5344CB8AC3E}">
        <p14:creationId xmlns:p14="http://schemas.microsoft.com/office/powerpoint/2010/main" val="3345761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43BFA6-DA18-20E4-1854-AB3A60AAF983}"/>
              </a:ext>
            </a:extLst>
          </p:cNvPr>
          <p:cNvSpPr>
            <a:spLocks noGrp="1"/>
          </p:cNvSpPr>
          <p:nvPr>
            <p:ph type="title"/>
          </p:nvPr>
        </p:nvSpPr>
        <p:spPr/>
        <p:txBody>
          <a:bodyPr/>
          <a:lstStyle/>
          <a:p>
            <a:r>
              <a:rPr lang="en-GB" dirty="0"/>
              <a:t>Roadmap Plan - Overview</a:t>
            </a:r>
          </a:p>
        </p:txBody>
      </p:sp>
      <p:sp>
        <p:nvSpPr>
          <p:cNvPr id="3" name="Slide Number Placeholder 2">
            <a:extLst>
              <a:ext uri="{FF2B5EF4-FFF2-40B4-BE49-F238E27FC236}">
                <a16:creationId xmlns:a16="http://schemas.microsoft.com/office/drawing/2014/main" id="{889C2FDA-3F02-EBE6-66FB-F7EB5A537B7E}"/>
              </a:ext>
            </a:extLst>
          </p:cNvPr>
          <p:cNvSpPr>
            <a:spLocks noGrp="1"/>
          </p:cNvSpPr>
          <p:nvPr>
            <p:ph type="sldNum" sz="quarter" idx="12"/>
          </p:nvPr>
        </p:nvSpPr>
        <p:spPr/>
        <p:txBody>
          <a:bodyPr/>
          <a:lstStyle/>
          <a:p>
            <a:fld id="{1787A23F-BAF2-40F7-981E-A4E481A32A38}" type="slidenum">
              <a:rPr lang="en-US" smtClean="0"/>
              <a:t>24</a:t>
            </a:fld>
            <a:endParaRPr lang="en-US"/>
          </a:p>
        </p:txBody>
      </p:sp>
      <p:pic>
        <p:nvPicPr>
          <p:cNvPr id="4" name="Picture 3">
            <a:extLst>
              <a:ext uri="{FF2B5EF4-FFF2-40B4-BE49-F238E27FC236}">
                <a16:creationId xmlns:a16="http://schemas.microsoft.com/office/drawing/2014/main" id="{E91581C8-D913-7942-600E-D62B9F2C151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24000" y="1135684"/>
            <a:ext cx="8686800" cy="5585791"/>
          </a:xfrm>
          <a:prstGeom prst="rect">
            <a:avLst/>
          </a:prstGeom>
        </p:spPr>
      </p:pic>
    </p:spTree>
    <p:extLst>
      <p:ext uri="{BB962C8B-B14F-4D97-AF65-F5344CB8AC3E}">
        <p14:creationId xmlns:p14="http://schemas.microsoft.com/office/powerpoint/2010/main" val="9925761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3650815-E68C-2F4D-9299-D316152A40F1}"/>
              </a:ext>
            </a:extLst>
          </p:cNvPr>
          <p:cNvSpPr>
            <a:spLocks noGrp="1"/>
          </p:cNvSpPr>
          <p:nvPr>
            <p:ph type="sldNum" sz="quarter" idx="12"/>
          </p:nvPr>
        </p:nvSpPr>
        <p:spPr/>
        <p:txBody>
          <a:bodyPr/>
          <a:lstStyle/>
          <a:p>
            <a:fld id="{1787A23F-BAF2-40F7-981E-A4E481A32A38}" type="slidenum">
              <a:rPr lang="en-US" smtClean="0"/>
              <a:t>25</a:t>
            </a:fld>
            <a:endParaRPr lang="en-US"/>
          </a:p>
        </p:txBody>
      </p:sp>
      <p:pic>
        <p:nvPicPr>
          <p:cNvPr id="3" name="Picture 2">
            <a:extLst>
              <a:ext uri="{FF2B5EF4-FFF2-40B4-BE49-F238E27FC236}">
                <a16:creationId xmlns:a16="http://schemas.microsoft.com/office/drawing/2014/main" id="{BE5E3768-19A0-A248-9F12-F0113C3BEF7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44491" y="2378076"/>
            <a:ext cx="5564777" cy="4114800"/>
          </a:xfrm>
          <a:prstGeom prst="rect">
            <a:avLst/>
          </a:prstGeom>
        </p:spPr>
      </p:pic>
      <p:pic>
        <p:nvPicPr>
          <p:cNvPr id="4" name="Picture 3">
            <a:extLst>
              <a:ext uri="{FF2B5EF4-FFF2-40B4-BE49-F238E27FC236}">
                <a16:creationId xmlns:a16="http://schemas.microsoft.com/office/drawing/2014/main" id="{1AB91087-CB85-484E-BBFC-D086E074E76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75400" y="609600"/>
            <a:ext cx="5638800" cy="1429095"/>
          </a:xfrm>
          <a:prstGeom prst="rect">
            <a:avLst/>
          </a:prstGeom>
          <a:effectLst>
            <a:softEdge rad="31750"/>
          </a:effectLst>
        </p:spPr>
      </p:pic>
      <p:sp>
        <p:nvSpPr>
          <p:cNvPr id="6" name="Content Placeholder 2">
            <a:extLst>
              <a:ext uri="{FF2B5EF4-FFF2-40B4-BE49-F238E27FC236}">
                <a16:creationId xmlns:a16="http://schemas.microsoft.com/office/drawing/2014/main" id="{68FC3C82-3DB6-9742-9BD5-CF8B486B0755}"/>
              </a:ext>
            </a:extLst>
          </p:cNvPr>
          <p:cNvSpPr txBox="1">
            <a:spLocks/>
          </p:cNvSpPr>
          <p:nvPr/>
        </p:nvSpPr>
        <p:spPr>
          <a:xfrm>
            <a:off x="152400" y="2362200"/>
            <a:ext cx="6248400" cy="3581401"/>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b="1" dirty="0"/>
              <a:t>High field superconducting magnets</a:t>
            </a:r>
          </a:p>
          <a:p>
            <a:pPr lvl="1"/>
            <a:r>
              <a:rPr lang="en-US" sz="1600" dirty="0"/>
              <a:t>Collider ring, interaction region, muon cooling, target area, …</a:t>
            </a:r>
          </a:p>
          <a:p>
            <a:r>
              <a:rPr lang="en-US" sz="1600" b="1" dirty="0"/>
              <a:t>Fast-ramping magnets and efficient energy recovery</a:t>
            </a:r>
          </a:p>
          <a:p>
            <a:pPr lvl="1"/>
            <a:r>
              <a:rPr lang="en-US" sz="1600" dirty="0"/>
              <a:t>RT or HTS magnets in accelerator, recovery of magnetic energy</a:t>
            </a:r>
          </a:p>
          <a:p>
            <a:r>
              <a:rPr lang="en-US" sz="1600" b="1" dirty="0"/>
              <a:t>Superconducting RF</a:t>
            </a:r>
          </a:p>
          <a:p>
            <a:pPr lvl="1"/>
            <a:r>
              <a:rPr lang="en-US" sz="1600" dirty="0"/>
              <a:t>Efficient acceleration with high gradients</a:t>
            </a:r>
          </a:p>
          <a:p>
            <a:r>
              <a:rPr lang="en-US" sz="1600" b="1" dirty="0"/>
              <a:t>Normal conducting RF</a:t>
            </a:r>
          </a:p>
          <a:p>
            <a:pPr lvl="1"/>
            <a:r>
              <a:rPr lang="en-US" sz="1600" dirty="0"/>
              <a:t>Very high fields in muon cooling system to minimize muon loss</a:t>
            </a:r>
          </a:p>
          <a:p>
            <a:r>
              <a:rPr lang="en-US" sz="1600" b="1" dirty="0"/>
              <a:t>Target area with high proton beam power </a:t>
            </a:r>
            <a:endParaRPr lang="en-US" sz="1600" dirty="0"/>
          </a:p>
          <a:p>
            <a:pPr lvl="1"/>
            <a:r>
              <a:rPr lang="en-US" sz="1600" dirty="0"/>
              <a:t>Stress in target, radiation in magnets and RF components</a:t>
            </a:r>
          </a:p>
          <a:p>
            <a:r>
              <a:rPr lang="en-US" sz="1600" b="1" dirty="0"/>
              <a:t>Re-optimization of muon cooling system</a:t>
            </a:r>
          </a:p>
        </p:txBody>
      </p:sp>
      <p:sp>
        <p:nvSpPr>
          <p:cNvPr id="7" name="TextBox 6">
            <a:extLst>
              <a:ext uri="{FF2B5EF4-FFF2-40B4-BE49-F238E27FC236}">
                <a16:creationId xmlns:a16="http://schemas.microsoft.com/office/drawing/2014/main" id="{CBAC4965-FFEC-EF42-8A1D-026DD4F1AEAB}"/>
              </a:ext>
            </a:extLst>
          </p:cNvPr>
          <p:cNvSpPr txBox="1"/>
          <p:nvPr/>
        </p:nvSpPr>
        <p:spPr>
          <a:xfrm>
            <a:off x="239070" y="290340"/>
            <a:ext cx="3581400" cy="769441"/>
          </a:xfrm>
          <a:prstGeom prst="rect">
            <a:avLst/>
          </a:prstGeom>
          <a:noFill/>
        </p:spPr>
        <p:txBody>
          <a:bodyPr wrap="square" rtlCol="0">
            <a:spAutoFit/>
          </a:bodyPr>
          <a:lstStyle/>
          <a:p>
            <a:r>
              <a:rPr lang="en-US" sz="4400" b="1" dirty="0">
                <a:solidFill>
                  <a:schemeClr val="tx2"/>
                </a:solidFill>
                <a:latin typeface="Calibri" panose="020F0502020204030204" pitchFamily="34" charset="0"/>
                <a:cs typeface="Calibri" panose="020F0502020204030204" pitchFamily="34" charset="0"/>
              </a:rPr>
              <a:t>Muon Collider</a:t>
            </a:r>
          </a:p>
        </p:txBody>
      </p:sp>
      <p:sp>
        <p:nvSpPr>
          <p:cNvPr id="8" name="TextBox 7">
            <a:extLst>
              <a:ext uri="{FF2B5EF4-FFF2-40B4-BE49-F238E27FC236}">
                <a16:creationId xmlns:a16="http://schemas.microsoft.com/office/drawing/2014/main" id="{4611E9FE-22E5-2B4E-AC33-398E9DE919A6}"/>
              </a:ext>
            </a:extLst>
          </p:cNvPr>
          <p:cNvSpPr txBox="1"/>
          <p:nvPr/>
        </p:nvSpPr>
        <p:spPr>
          <a:xfrm>
            <a:off x="239070" y="1928895"/>
            <a:ext cx="3048000" cy="369332"/>
          </a:xfrm>
          <a:prstGeom prst="rect">
            <a:avLst/>
          </a:prstGeom>
          <a:noFill/>
        </p:spPr>
        <p:txBody>
          <a:bodyPr wrap="square" rtlCol="0">
            <a:spAutoFit/>
          </a:bodyPr>
          <a:lstStyle/>
          <a:p>
            <a:r>
              <a:rPr lang="en-US" dirty="0"/>
              <a:t>Main foreseen R&amp;D lines:</a:t>
            </a:r>
          </a:p>
        </p:txBody>
      </p:sp>
      <p:sp>
        <p:nvSpPr>
          <p:cNvPr id="9" name="TextBox 8">
            <a:extLst>
              <a:ext uri="{FF2B5EF4-FFF2-40B4-BE49-F238E27FC236}">
                <a16:creationId xmlns:a16="http://schemas.microsoft.com/office/drawing/2014/main" id="{76648FA0-1929-4044-9893-8B5EE72921C9}"/>
              </a:ext>
            </a:extLst>
          </p:cNvPr>
          <p:cNvSpPr txBox="1"/>
          <p:nvPr/>
        </p:nvSpPr>
        <p:spPr>
          <a:xfrm>
            <a:off x="239070" y="1030528"/>
            <a:ext cx="3124200" cy="369332"/>
          </a:xfrm>
          <a:prstGeom prst="rect">
            <a:avLst/>
          </a:prstGeom>
          <a:noFill/>
        </p:spPr>
        <p:txBody>
          <a:bodyPr wrap="square" rtlCol="0">
            <a:spAutoFit/>
          </a:bodyPr>
          <a:lstStyle/>
          <a:p>
            <a:r>
              <a:rPr lang="en-US" dirty="0"/>
              <a:t>International Design Study</a:t>
            </a:r>
          </a:p>
        </p:txBody>
      </p:sp>
      <p:sp>
        <p:nvSpPr>
          <p:cNvPr id="10" name="TextBox 9">
            <a:extLst>
              <a:ext uri="{FF2B5EF4-FFF2-40B4-BE49-F238E27FC236}">
                <a16:creationId xmlns:a16="http://schemas.microsoft.com/office/drawing/2014/main" id="{E3AF610F-A518-684D-B5CA-96A8FD16BCA5}"/>
              </a:ext>
            </a:extLst>
          </p:cNvPr>
          <p:cNvSpPr txBox="1"/>
          <p:nvPr/>
        </p:nvSpPr>
        <p:spPr>
          <a:xfrm>
            <a:off x="876300" y="5939529"/>
            <a:ext cx="4114800" cy="369332"/>
          </a:xfrm>
          <a:prstGeom prst="rect">
            <a:avLst/>
          </a:prstGeom>
          <a:noFill/>
        </p:spPr>
        <p:txBody>
          <a:bodyPr wrap="square" rtlCol="0">
            <a:spAutoFit/>
          </a:bodyPr>
          <a:lstStyle/>
          <a:p>
            <a:r>
              <a:rPr lang="en-US" dirty="0">
                <a:solidFill>
                  <a:srgbClr val="00B050"/>
                </a:solidFill>
              </a:rPr>
              <a:t>It is, and will be, intensely collaborative!</a:t>
            </a:r>
          </a:p>
        </p:txBody>
      </p:sp>
      <p:sp>
        <p:nvSpPr>
          <p:cNvPr id="5" name="TextBox 4">
            <a:extLst>
              <a:ext uri="{FF2B5EF4-FFF2-40B4-BE49-F238E27FC236}">
                <a16:creationId xmlns:a16="http://schemas.microsoft.com/office/drawing/2014/main" id="{D5D48492-CC77-5D86-6AEB-7580298F8978}"/>
              </a:ext>
            </a:extLst>
          </p:cNvPr>
          <p:cNvSpPr txBox="1"/>
          <p:nvPr/>
        </p:nvSpPr>
        <p:spPr>
          <a:xfrm>
            <a:off x="6400800" y="81270"/>
            <a:ext cx="2971800" cy="366577"/>
          </a:xfrm>
          <a:prstGeom prst="rect">
            <a:avLst/>
          </a:prstGeom>
          <a:noFill/>
        </p:spPr>
        <p:txBody>
          <a:bodyPr wrap="square" rtlCol="0">
            <a:spAutoFit/>
          </a:bodyPr>
          <a:lstStyle/>
          <a:p>
            <a:r>
              <a:rPr lang="en-GB" dirty="0">
                <a:solidFill>
                  <a:srgbClr val="FF0000"/>
                </a:solidFill>
              </a:rPr>
              <a:t>See Christian Carli – up next</a:t>
            </a:r>
          </a:p>
        </p:txBody>
      </p:sp>
    </p:spTree>
    <p:extLst>
      <p:ext uri="{BB962C8B-B14F-4D97-AF65-F5344CB8AC3E}">
        <p14:creationId xmlns:p14="http://schemas.microsoft.com/office/powerpoint/2010/main" val="20636465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5282854-D5B1-D09B-ABEF-EC0B6A5A9C51}"/>
              </a:ext>
            </a:extLst>
          </p:cNvPr>
          <p:cNvSpPr>
            <a:spLocks noGrp="1"/>
          </p:cNvSpPr>
          <p:nvPr>
            <p:ph type="sldNum" sz="quarter" idx="12"/>
          </p:nvPr>
        </p:nvSpPr>
        <p:spPr/>
        <p:txBody>
          <a:bodyPr/>
          <a:lstStyle/>
          <a:p>
            <a:fld id="{36B5EA5A-BC32-A742-B11B-8E7414D5B535}" type="slidenum">
              <a:rPr lang="en-US" smtClean="0"/>
              <a:pPr/>
              <a:t>26</a:t>
            </a:fld>
            <a:endParaRPr lang="en-US" dirty="0"/>
          </a:p>
        </p:txBody>
      </p:sp>
      <p:pic>
        <p:nvPicPr>
          <p:cNvPr id="4" name="Picture 3">
            <a:extLst>
              <a:ext uri="{FF2B5EF4-FFF2-40B4-BE49-F238E27FC236}">
                <a16:creationId xmlns:a16="http://schemas.microsoft.com/office/drawing/2014/main" id="{F216F31A-0FD7-8D65-B77B-265FE566689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200" y="309603"/>
            <a:ext cx="11590468" cy="6411871"/>
          </a:xfrm>
          <a:prstGeom prst="rect">
            <a:avLst/>
          </a:prstGeom>
        </p:spPr>
      </p:pic>
      <p:sp>
        <p:nvSpPr>
          <p:cNvPr id="5" name="Rectangle 4">
            <a:extLst>
              <a:ext uri="{FF2B5EF4-FFF2-40B4-BE49-F238E27FC236}">
                <a16:creationId xmlns:a16="http://schemas.microsoft.com/office/drawing/2014/main" id="{3F44B239-69E2-C442-4754-4873501AFF4E}"/>
              </a:ext>
            </a:extLst>
          </p:cNvPr>
          <p:cNvSpPr/>
          <p:nvPr/>
        </p:nvSpPr>
        <p:spPr>
          <a:xfrm>
            <a:off x="11107546" y="6248400"/>
            <a:ext cx="474854" cy="4730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887532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545A50E-599A-F9C6-8EF6-584EA44E8373}"/>
              </a:ext>
            </a:extLst>
          </p:cNvPr>
          <p:cNvSpPr>
            <a:spLocks noGrp="1"/>
          </p:cNvSpPr>
          <p:nvPr>
            <p:ph type="sldNum" sz="quarter" idx="12"/>
          </p:nvPr>
        </p:nvSpPr>
        <p:spPr/>
        <p:txBody>
          <a:bodyPr/>
          <a:lstStyle/>
          <a:p>
            <a:fld id="{36B5EA5A-BC32-A742-B11B-8E7414D5B535}" type="slidenum">
              <a:rPr lang="en-US" smtClean="0"/>
              <a:pPr/>
              <a:t>27</a:t>
            </a:fld>
            <a:endParaRPr lang="en-US" dirty="0"/>
          </a:p>
        </p:txBody>
      </p:sp>
      <p:pic>
        <p:nvPicPr>
          <p:cNvPr id="4" name="Picture 3">
            <a:extLst>
              <a:ext uri="{FF2B5EF4-FFF2-40B4-BE49-F238E27FC236}">
                <a16:creationId xmlns:a16="http://schemas.microsoft.com/office/drawing/2014/main" id="{A189AAB0-55EA-2D21-7E61-8621F94DEC87}"/>
              </a:ext>
            </a:extLst>
          </p:cNvPr>
          <p:cNvPicPr>
            <a:picLocks noChangeAspect="1"/>
          </p:cNvPicPr>
          <p:nvPr/>
        </p:nvPicPr>
        <p:blipFill>
          <a:blip r:embed="rId2"/>
          <a:stretch>
            <a:fillRect/>
          </a:stretch>
        </p:blipFill>
        <p:spPr>
          <a:xfrm>
            <a:off x="304800" y="1337578"/>
            <a:ext cx="11243376" cy="4606022"/>
          </a:xfrm>
          <a:prstGeom prst="rect">
            <a:avLst/>
          </a:prstGeom>
        </p:spPr>
      </p:pic>
    </p:spTree>
    <p:extLst>
      <p:ext uri="{BB962C8B-B14F-4D97-AF65-F5344CB8AC3E}">
        <p14:creationId xmlns:p14="http://schemas.microsoft.com/office/powerpoint/2010/main" val="29534619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89BE9ED-BB06-3509-EC0C-B292AF88793B}"/>
              </a:ext>
            </a:extLst>
          </p:cNvPr>
          <p:cNvSpPr>
            <a:spLocks noGrp="1"/>
          </p:cNvSpPr>
          <p:nvPr>
            <p:ph type="sldNum" sz="quarter" idx="12"/>
          </p:nvPr>
        </p:nvSpPr>
        <p:spPr/>
        <p:txBody>
          <a:bodyPr/>
          <a:lstStyle/>
          <a:p>
            <a:fld id="{36B5EA5A-BC32-A742-B11B-8E7414D5B535}" type="slidenum">
              <a:rPr lang="en-US" smtClean="0"/>
              <a:pPr/>
              <a:t>28</a:t>
            </a:fld>
            <a:endParaRPr lang="en-US" dirty="0"/>
          </a:p>
        </p:txBody>
      </p:sp>
      <p:pic>
        <p:nvPicPr>
          <p:cNvPr id="3" name="Picture 2">
            <a:extLst>
              <a:ext uri="{FF2B5EF4-FFF2-40B4-BE49-F238E27FC236}">
                <a16:creationId xmlns:a16="http://schemas.microsoft.com/office/drawing/2014/main" id="{1D09D281-50E9-851E-D744-24C8AB0D7335}"/>
              </a:ext>
            </a:extLst>
          </p:cNvPr>
          <p:cNvPicPr>
            <a:picLocks noChangeAspect="1"/>
          </p:cNvPicPr>
          <p:nvPr/>
        </p:nvPicPr>
        <p:blipFill>
          <a:blip r:embed="rId2"/>
          <a:stretch>
            <a:fillRect/>
          </a:stretch>
        </p:blipFill>
        <p:spPr>
          <a:xfrm>
            <a:off x="304800" y="938766"/>
            <a:ext cx="11179300" cy="4980468"/>
          </a:xfrm>
          <a:prstGeom prst="rect">
            <a:avLst/>
          </a:prstGeom>
        </p:spPr>
      </p:pic>
    </p:spTree>
    <p:extLst>
      <p:ext uri="{BB962C8B-B14F-4D97-AF65-F5344CB8AC3E}">
        <p14:creationId xmlns:p14="http://schemas.microsoft.com/office/powerpoint/2010/main" val="21908006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212A9-682E-0C24-BA96-03C4EAD8CF40}"/>
              </a:ext>
            </a:extLst>
          </p:cNvPr>
          <p:cNvSpPr>
            <a:spLocks noGrp="1"/>
          </p:cNvSpPr>
          <p:nvPr>
            <p:ph type="title"/>
          </p:nvPr>
        </p:nvSpPr>
        <p:spPr/>
        <p:txBody>
          <a:bodyPr/>
          <a:lstStyle/>
          <a:p>
            <a:r>
              <a:rPr lang="en-GB" dirty="0"/>
              <a:t>High Gradient Plasma and laser Accelerators</a:t>
            </a:r>
          </a:p>
        </p:txBody>
      </p:sp>
      <p:sp>
        <p:nvSpPr>
          <p:cNvPr id="3" name="Slide Number Placeholder 2">
            <a:extLst>
              <a:ext uri="{FF2B5EF4-FFF2-40B4-BE49-F238E27FC236}">
                <a16:creationId xmlns:a16="http://schemas.microsoft.com/office/drawing/2014/main" id="{00F658ED-928A-C16B-C505-2C3C8EC3CCDD}"/>
              </a:ext>
            </a:extLst>
          </p:cNvPr>
          <p:cNvSpPr>
            <a:spLocks noGrp="1"/>
          </p:cNvSpPr>
          <p:nvPr>
            <p:ph type="sldNum" sz="quarter" idx="12"/>
          </p:nvPr>
        </p:nvSpPr>
        <p:spPr/>
        <p:txBody>
          <a:bodyPr/>
          <a:lstStyle/>
          <a:p>
            <a:fld id="{36B5EA5A-BC32-A742-B11B-8E7414D5B535}" type="slidenum">
              <a:rPr lang="en-US" smtClean="0"/>
              <a:pPr/>
              <a:t>29</a:t>
            </a:fld>
            <a:endParaRPr lang="en-US" dirty="0"/>
          </a:p>
        </p:txBody>
      </p:sp>
      <p:pic>
        <p:nvPicPr>
          <p:cNvPr id="4" name="Picture 3">
            <a:extLst>
              <a:ext uri="{FF2B5EF4-FFF2-40B4-BE49-F238E27FC236}">
                <a16:creationId xmlns:a16="http://schemas.microsoft.com/office/drawing/2014/main" id="{CF3861A4-93EF-F402-B866-E4CA346FE513}"/>
              </a:ext>
            </a:extLst>
          </p:cNvPr>
          <p:cNvPicPr>
            <a:picLocks noChangeAspect="1"/>
          </p:cNvPicPr>
          <p:nvPr/>
        </p:nvPicPr>
        <p:blipFill>
          <a:blip r:embed="rId2"/>
          <a:stretch>
            <a:fillRect/>
          </a:stretch>
        </p:blipFill>
        <p:spPr>
          <a:xfrm>
            <a:off x="228600" y="1136531"/>
            <a:ext cx="8035476" cy="5576263"/>
          </a:xfrm>
          <a:prstGeom prst="rect">
            <a:avLst/>
          </a:prstGeom>
        </p:spPr>
      </p:pic>
      <p:sp>
        <p:nvSpPr>
          <p:cNvPr id="5" name="TextBox 4">
            <a:extLst>
              <a:ext uri="{FF2B5EF4-FFF2-40B4-BE49-F238E27FC236}">
                <a16:creationId xmlns:a16="http://schemas.microsoft.com/office/drawing/2014/main" id="{7E71109E-FF36-49DB-EEA2-DE5CBF62AC4B}"/>
              </a:ext>
            </a:extLst>
          </p:cNvPr>
          <p:cNvSpPr txBox="1"/>
          <p:nvPr/>
        </p:nvSpPr>
        <p:spPr>
          <a:xfrm>
            <a:off x="8248643" y="3228479"/>
            <a:ext cx="3519937" cy="2215991"/>
          </a:xfrm>
          <a:prstGeom prst="rect">
            <a:avLst/>
          </a:prstGeom>
          <a:noFill/>
        </p:spPr>
        <p:txBody>
          <a:bodyPr wrap="square" lIns="0" tIns="0" rIns="0" bIns="0" rtlCol="0">
            <a:spAutoFit/>
          </a:bodyPr>
          <a:lstStyle/>
          <a:p>
            <a:r>
              <a:rPr lang="en-GB" dirty="0"/>
              <a:t>Goal is to complement large ‘external’ investment in plasmas </a:t>
            </a:r>
            <a:br>
              <a:rPr lang="en-GB" dirty="0"/>
            </a:br>
            <a:endParaRPr lang="en-GB" dirty="0"/>
          </a:p>
          <a:p>
            <a:r>
              <a:rPr lang="en-GB" dirty="0"/>
              <a:t>Ensure that the HEP-specific aspects are fully covered</a:t>
            </a:r>
            <a:br>
              <a:rPr lang="en-GB" dirty="0"/>
            </a:br>
            <a:endParaRPr lang="en-GB" dirty="0"/>
          </a:p>
          <a:p>
            <a:r>
              <a:rPr lang="en-GB" dirty="0"/>
              <a:t>Drive for plausible case for large-scale project at next ESPPU</a:t>
            </a:r>
          </a:p>
        </p:txBody>
      </p:sp>
    </p:spTree>
    <p:extLst>
      <p:ext uri="{BB962C8B-B14F-4D97-AF65-F5344CB8AC3E}">
        <p14:creationId xmlns:p14="http://schemas.microsoft.com/office/powerpoint/2010/main" val="820179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1D6CC2B-323B-6040-8842-1B0D7F4482A7}"/>
              </a:ext>
            </a:extLst>
          </p:cNvPr>
          <p:cNvSpPr>
            <a:spLocks noGrp="1"/>
          </p:cNvSpPr>
          <p:nvPr>
            <p:ph idx="1"/>
          </p:nvPr>
        </p:nvSpPr>
        <p:spPr>
          <a:xfrm>
            <a:off x="1454591" y="1243548"/>
            <a:ext cx="6158064" cy="4884039"/>
          </a:xfrm>
        </p:spPr>
        <p:txBody>
          <a:bodyPr/>
          <a:lstStyle/>
          <a:p>
            <a:r>
              <a:rPr lang="en-GB" sz="2800" dirty="0"/>
              <a:t>Higgs factory </a:t>
            </a:r>
          </a:p>
          <a:p>
            <a:pPr marL="666900" lvl="1" indent="-342900">
              <a:buFont typeface="Arial" panose="020B0604020202020204" pitchFamily="34" charset="0"/>
              <a:buChar char="•"/>
            </a:pPr>
            <a:r>
              <a:rPr lang="en-GB" sz="2400" dirty="0"/>
              <a:t>Plan A1: FCC-</a:t>
            </a:r>
            <a:r>
              <a:rPr lang="en-GB" sz="2400" dirty="0" err="1"/>
              <a:t>ee</a:t>
            </a:r>
            <a:r>
              <a:rPr lang="en-GB" sz="2400" dirty="0"/>
              <a:t> </a:t>
            </a:r>
          </a:p>
          <a:p>
            <a:pPr marL="666900" lvl="1" indent="-342900">
              <a:buFont typeface="Arial" panose="020B0604020202020204" pitchFamily="34" charset="0"/>
              <a:buChar char="•"/>
            </a:pPr>
            <a:r>
              <a:rPr lang="en-GB" sz="2400" dirty="0"/>
              <a:t>Plan A2: ILC</a:t>
            </a:r>
          </a:p>
          <a:p>
            <a:pPr marL="666900" lvl="1" indent="-342900">
              <a:buFont typeface="Arial" panose="020B0604020202020204" pitchFamily="34" charset="0"/>
              <a:buChar char="•"/>
            </a:pPr>
            <a:r>
              <a:rPr lang="en-GB" sz="2400" dirty="0"/>
              <a:t>Plan B: CLIC</a:t>
            </a:r>
          </a:p>
          <a:p>
            <a:pPr marL="666900" lvl="1" indent="-342900">
              <a:buFont typeface="Arial" panose="020B0604020202020204" pitchFamily="34" charset="0"/>
              <a:buChar char="•"/>
            </a:pPr>
            <a:r>
              <a:rPr lang="en-GB" sz="2400" dirty="0"/>
              <a:t>Plan C: </a:t>
            </a:r>
            <a:r>
              <a:rPr lang="en-GB" sz="2400" dirty="0" err="1"/>
              <a:t>CepC</a:t>
            </a:r>
            <a:r>
              <a:rPr lang="en-GB" sz="2400" dirty="0"/>
              <a:t>, C</a:t>
            </a:r>
            <a:r>
              <a:rPr lang="en-GB" sz="2400" baseline="30000" dirty="0"/>
              <a:t>3</a:t>
            </a:r>
          </a:p>
          <a:p>
            <a:r>
              <a:rPr lang="en-GB" sz="2800" dirty="0"/>
              <a:t>Multi-TeV</a:t>
            </a:r>
          </a:p>
          <a:p>
            <a:pPr marL="666900" lvl="1" indent="-342900">
              <a:buFont typeface="Arial" panose="020B0604020202020204" pitchFamily="34" charset="0"/>
              <a:buChar char="•"/>
            </a:pPr>
            <a:r>
              <a:rPr lang="en-GB" sz="2400" dirty="0" err="1"/>
              <a:t>e+e</a:t>
            </a:r>
            <a:r>
              <a:rPr lang="en-GB" sz="2400" dirty="0"/>
              <a:t>- : CLIC, C</a:t>
            </a:r>
            <a:r>
              <a:rPr lang="en-GB" sz="2400" baseline="30000" dirty="0"/>
              <a:t>3</a:t>
            </a:r>
            <a:endParaRPr lang="en-GB" sz="2400" dirty="0"/>
          </a:p>
          <a:p>
            <a:pPr marL="666900" lvl="1" indent="-342900">
              <a:buFont typeface="Arial" panose="020B0604020202020204" pitchFamily="34" charset="0"/>
              <a:buChar char="•"/>
            </a:pPr>
            <a:r>
              <a:rPr lang="en-GB" sz="2400" dirty="0"/>
              <a:t>muons: Muon Collider</a:t>
            </a:r>
          </a:p>
          <a:p>
            <a:pPr marL="666900" lvl="1" indent="-342900">
              <a:buFont typeface="Arial" panose="020B0604020202020204" pitchFamily="34" charset="0"/>
              <a:buChar char="•"/>
            </a:pPr>
            <a:r>
              <a:rPr lang="en-GB" sz="2400" dirty="0"/>
              <a:t>protons: FCC-</a:t>
            </a:r>
            <a:r>
              <a:rPr lang="en-GB" sz="2400" dirty="0" err="1"/>
              <a:t>hh</a:t>
            </a:r>
            <a:r>
              <a:rPr lang="en-GB" sz="2400" dirty="0"/>
              <a:t>, </a:t>
            </a:r>
            <a:r>
              <a:rPr lang="en-GB" sz="2400" dirty="0" err="1"/>
              <a:t>SppC</a:t>
            </a:r>
            <a:endParaRPr lang="en-GB" sz="2400" dirty="0"/>
          </a:p>
          <a:p>
            <a:endParaRPr lang="en-GB" dirty="0"/>
          </a:p>
        </p:txBody>
      </p:sp>
      <p:pic>
        <p:nvPicPr>
          <p:cNvPr id="6" name="CLIC_SummaryYR2018_Cover_Size13.jpg" descr="CLIC_SummaryYR2018_Cover_Size13.jpg">
            <a:extLst>
              <a:ext uri="{FF2B5EF4-FFF2-40B4-BE49-F238E27FC236}">
                <a16:creationId xmlns:a16="http://schemas.microsoft.com/office/drawing/2014/main" id="{763B418E-7437-6B4F-B3AC-2C4CDCE5B1CD}"/>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6592044" y="7407"/>
            <a:ext cx="5592336" cy="6835353"/>
          </a:xfrm>
          <a:prstGeom prst="rect">
            <a:avLst/>
          </a:prstGeom>
          <a:ln w="12700">
            <a:miter lim="400000"/>
          </a:ln>
        </p:spPr>
      </p:pic>
      <p:sp>
        <p:nvSpPr>
          <p:cNvPr id="7" name="Rectangle">
            <a:extLst>
              <a:ext uri="{FF2B5EF4-FFF2-40B4-BE49-F238E27FC236}">
                <a16:creationId xmlns:a16="http://schemas.microsoft.com/office/drawing/2014/main" id="{17DB2567-D804-FE45-B5A8-AE80494A96F8}"/>
              </a:ext>
            </a:extLst>
          </p:cNvPr>
          <p:cNvSpPr/>
          <p:nvPr/>
        </p:nvSpPr>
        <p:spPr>
          <a:xfrm>
            <a:off x="6477000" y="-7833"/>
            <a:ext cx="4419600" cy="6858000"/>
          </a:xfrm>
          <a:prstGeom prst="rect">
            <a:avLst/>
          </a:prstGeom>
          <a:gradFill>
            <a:gsLst>
              <a:gs pos="0">
                <a:srgbClr val="FFFFFF">
                  <a:alpha val="0"/>
                </a:srgbClr>
              </a:gs>
              <a:gs pos="100000">
                <a:srgbClr val="FFFFFF"/>
              </a:gs>
            </a:gsLst>
            <a:lin ang="10800000"/>
          </a:gradFill>
          <a:ln w="12700">
            <a:miter lim="400000"/>
          </a:ln>
        </p:spPr>
        <p:txBody>
          <a:bodyPr lIns="35719" tIns="35719" rIns="35719" bIns="35719" anchor="ctr"/>
          <a:lstStyle/>
          <a:p>
            <a:pPr marL="0" marR="0" lvl="0" indent="0" algn="ctr" defTabSz="914400" rtl="0" eaLnBrk="1" fontAlgn="auto" latinLnBrk="0" hangingPunct="1">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kumimoji="0" sz="28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Arial"/>
              <a:ea typeface="+mn-ea"/>
              <a:cs typeface="+mn-cs"/>
              <a:sym typeface="Gill Sans"/>
            </a:endParaRPr>
          </a:p>
        </p:txBody>
      </p:sp>
      <p:sp>
        <p:nvSpPr>
          <p:cNvPr id="3" name="Title 2">
            <a:extLst>
              <a:ext uri="{FF2B5EF4-FFF2-40B4-BE49-F238E27FC236}">
                <a16:creationId xmlns:a16="http://schemas.microsoft.com/office/drawing/2014/main" id="{6D38A9D6-129A-B248-A6E3-58DF5926903D}"/>
              </a:ext>
            </a:extLst>
          </p:cNvPr>
          <p:cNvSpPr>
            <a:spLocks noGrp="1"/>
          </p:cNvSpPr>
          <p:nvPr>
            <p:ph type="title"/>
          </p:nvPr>
        </p:nvSpPr>
        <p:spPr/>
        <p:txBody>
          <a:bodyPr/>
          <a:lstStyle/>
          <a:p>
            <a:r>
              <a:rPr lang="en-GB" dirty="0"/>
              <a:t>Future Collider options</a:t>
            </a:r>
          </a:p>
        </p:txBody>
      </p:sp>
    </p:spTree>
    <p:extLst>
      <p:ext uri="{BB962C8B-B14F-4D97-AF65-F5344CB8AC3E}">
        <p14:creationId xmlns:p14="http://schemas.microsoft.com/office/powerpoint/2010/main" val="5718268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8A4C897B-BF67-F182-6241-778B7EDB39DF}"/>
              </a:ext>
            </a:extLst>
          </p:cNvPr>
          <p:cNvSpPr>
            <a:spLocks noGrp="1"/>
          </p:cNvSpPr>
          <p:nvPr>
            <p:ph idx="1"/>
          </p:nvPr>
        </p:nvSpPr>
        <p:spPr>
          <a:xfrm>
            <a:off x="407989" y="1188783"/>
            <a:ext cx="11376024" cy="4884039"/>
          </a:xfrm>
        </p:spPr>
        <p:txBody>
          <a:bodyPr/>
          <a:lstStyle/>
          <a:p>
            <a:r>
              <a:rPr lang="en-GB" sz="1800" dirty="0"/>
              <a:t>2025</a:t>
            </a:r>
            <a:r>
              <a:rPr lang="en-GB" sz="1800" b="0" dirty="0"/>
              <a:t> - Feasibility and pre-CDR Report on Advanced Accelerators for Particle Physics. This includes an assessment of Technical Readiness Levels (TRL), taking into account results from technical milestones until 2025.</a:t>
            </a:r>
          </a:p>
          <a:p>
            <a:r>
              <a:rPr lang="en-GB" sz="1800" dirty="0"/>
              <a:t>2027</a:t>
            </a:r>
            <a:r>
              <a:rPr lang="en-GB" sz="1800" b="0" dirty="0"/>
              <a:t> – Definition of physics case and selection of technology base for a Conceptual Design Report (CDR), in accordance with guidance from the European Strategy. An update on the timeline will be provided appropriate to particle physics requirements and realistically achievable goals.</a:t>
            </a:r>
          </a:p>
          <a:p>
            <a:r>
              <a:rPr lang="en-GB" sz="1800" dirty="0"/>
              <a:t>2031</a:t>
            </a:r>
            <a:r>
              <a:rPr lang="en-GB" sz="1800" b="0" dirty="0"/>
              <a:t> – </a:t>
            </a:r>
            <a:r>
              <a:rPr lang="en-GB" sz="1800" b="0" dirty="0">
                <a:solidFill>
                  <a:srgbClr val="FF0000"/>
                </a:solidFill>
              </a:rPr>
              <a:t>Publication of a CDR for a Plasma-Based Particle Physics collider.</a:t>
            </a:r>
          </a:p>
          <a:p>
            <a:r>
              <a:rPr lang="en-GB" sz="1800" dirty="0"/>
              <a:t>2032</a:t>
            </a:r>
            <a:r>
              <a:rPr lang="en-GB" sz="1800" b="0" dirty="0"/>
              <a:t> – Start of Technical Design Report (TDR), prototyping and preparation phase. Eventual start of a dedicated test facility (to be defined in the pre-CDR report).</a:t>
            </a:r>
          </a:p>
          <a:p>
            <a:r>
              <a:rPr lang="en-GB" sz="1800" dirty="0"/>
              <a:t>2039</a:t>
            </a:r>
            <a:r>
              <a:rPr lang="en-GB" sz="1800" b="0" dirty="0"/>
              <a:t> – Decision on construction, taking into account the results of the advanced accelerator R&amp;D and the international landscape of colliders.</a:t>
            </a:r>
          </a:p>
          <a:p>
            <a:r>
              <a:rPr lang="en-GB" sz="1800" dirty="0"/>
              <a:t>2040</a:t>
            </a:r>
            <a:r>
              <a:rPr lang="en-GB" sz="1800" b="0" dirty="0"/>
              <a:t> – Start of advanced collider construction.</a:t>
            </a:r>
          </a:p>
          <a:p>
            <a:r>
              <a:rPr lang="en-GB" sz="1800" dirty="0"/>
              <a:t>Beyond 2050 </a:t>
            </a:r>
            <a:r>
              <a:rPr lang="en-GB" sz="1800" b="0" dirty="0"/>
              <a:t>– It is expected that a plasma-based collider can only become available for particle physics experiments beyond 2050, given the required feasibility and R&amp;D work described in this report</a:t>
            </a:r>
            <a:endParaRPr lang="en-GB" b="0" dirty="0"/>
          </a:p>
        </p:txBody>
      </p:sp>
      <p:sp>
        <p:nvSpPr>
          <p:cNvPr id="2" name="Title 1">
            <a:extLst>
              <a:ext uri="{FF2B5EF4-FFF2-40B4-BE49-F238E27FC236}">
                <a16:creationId xmlns:a16="http://schemas.microsoft.com/office/drawing/2014/main" id="{60C0DBFD-0754-AAF6-6694-3A8B0241D84D}"/>
              </a:ext>
            </a:extLst>
          </p:cNvPr>
          <p:cNvSpPr>
            <a:spLocks noGrp="1"/>
          </p:cNvSpPr>
          <p:nvPr>
            <p:ph type="title"/>
          </p:nvPr>
        </p:nvSpPr>
        <p:spPr/>
        <p:txBody>
          <a:bodyPr/>
          <a:lstStyle/>
          <a:p>
            <a:r>
              <a:rPr lang="en-GB" dirty="0"/>
              <a:t>Long term plans</a:t>
            </a:r>
          </a:p>
        </p:txBody>
      </p:sp>
      <p:sp>
        <p:nvSpPr>
          <p:cNvPr id="3" name="Slide Number Placeholder 2">
            <a:extLst>
              <a:ext uri="{FF2B5EF4-FFF2-40B4-BE49-F238E27FC236}">
                <a16:creationId xmlns:a16="http://schemas.microsoft.com/office/drawing/2014/main" id="{6838CC7F-3056-AB80-75BB-A2F45D9176E5}"/>
              </a:ext>
            </a:extLst>
          </p:cNvPr>
          <p:cNvSpPr>
            <a:spLocks noGrp="1"/>
          </p:cNvSpPr>
          <p:nvPr>
            <p:ph type="sldNum" sz="quarter" idx="12"/>
          </p:nvPr>
        </p:nvSpPr>
        <p:spPr/>
        <p:txBody>
          <a:bodyPr/>
          <a:lstStyle/>
          <a:p>
            <a:fld id="{36B5EA5A-BC32-A742-B11B-8E7414D5B535}" type="slidenum">
              <a:rPr lang="en-US" smtClean="0"/>
              <a:pPr/>
              <a:t>30</a:t>
            </a:fld>
            <a:endParaRPr lang="en-US" dirty="0"/>
          </a:p>
        </p:txBody>
      </p:sp>
    </p:spTree>
    <p:extLst>
      <p:ext uri="{BB962C8B-B14F-4D97-AF65-F5344CB8AC3E}">
        <p14:creationId xmlns:p14="http://schemas.microsoft.com/office/powerpoint/2010/main" val="38159425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23D1359-9775-9349-E18C-2507B9386819}"/>
              </a:ext>
            </a:extLst>
          </p:cNvPr>
          <p:cNvSpPr>
            <a:spLocks noGrp="1"/>
          </p:cNvSpPr>
          <p:nvPr>
            <p:ph type="title"/>
          </p:nvPr>
        </p:nvSpPr>
        <p:spPr/>
        <p:txBody>
          <a:bodyPr/>
          <a:lstStyle/>
          <a:p>
            <a:r>
              <a:rPr lang="en-GB" dirty="0"/>
              <a:t>Task breakdown </a:t>
            </a:r>
            <a:br>
              <a:rPr lang="en-GB" dirty="0"/>
            </a:br>
            <a:r>
              <a:rPr lang="en-GB" dirty="0"/>
              <a:t>Minimal scheme</a:t>
            </a:r>
          </a:p>
        </p:txBody>
      </p:sp>
      <p:sp>
        <p:nvSpPr>
          <p:cNvPr id="4" name="Slide Number Placeholder 3">
            <a:extLst>
              <a:ext uri="{FF2B5EF4-FFF2-40B4-BE49-F238E27FC236}">
                <a16:creationId xmlns:a16="http://schemas.microsoft.com/office/drawing/2014/main" id="{34351A90-4F77-A71C-1986-C0C93EE398BC}"/>
              </a:ext>
            </a:extLst>
          </p:cNvPr>
          <p:cNvSpPr>
            <a:spLocks noGrp="1"/>
          </p:cNvSpPr>
          <p:nvPr>
            <p:ph type="sldNum" sz="quarter" idx="12"/>
          </p:nvPr>
        </p:nvSpPr>
        <p:spPr/>
        <p:txBody>
          <a:bodyPr/>
          <a:lstStyle/>
          <a:p>
            <a:fld id="{36B5EA5A-BC32-A742-B11B-8E7414D5B535}" type="slidenum">
              <a:rPr lang="en-US" smtClean="0"/>
              <a:pPr/>
              <a:t>31</a:t>
            </a:fld>
            <a:endParaRPr lang="en-US" dirty="0"/>
          </a:p>
        </p:txBody>
      </p:sp>
      <p:pic>
        <p:nvPicPr>
          <p:cNvPr id="7" name="Picture 6">
            <a:extLst>
              <a:ext uri="{FF2B5EF4-FFF2-40B4-BE49-F238E27FC236}">
                <a16:creationId xmlns:a16="http://schemas.microsoft.com/office/drawing/2014/main" id="{8FEC8231-5E48-43EE-A135-A02F0482C51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62165" y="0"/>
            <a:ext cx="6928870" cy="6858000"/>
          </a:xfrm>
          <a:prstGeom prst="rect">
            <a:avLst/>
          </a:prstGeom>
        </p:spPr>
      </p:pic>
    </p:spTree>
    <p:extLst>
      <p:ext uri="{BB962C8B-B14F-4D97-AF65-F5344CB8AC3E}">
        <p14:creationId xmlns:p14="http://schemas.microsoft.com/office/powerpoint/2010/main" val="28319928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BB267-82F5-1048-B266-66FAB023F683}"/>
              </a:ext>
            </a:extLst>
          </p:cNvPr>
          <p:cNvSpPr>
            <a:spLocks noGrp="1"/>
          </p:cNvSpPr>
          <p:nvPr>
            <p:ph type="title"/>
          </p:nvPr>
        </p:nvSpPr>
        <p:spPr/>
        <p:txBody>
          <a:bodyPr/>
          <a:lstStyle/>
          <a:p>
            <a:r>
              <a:rPr lang="en-US" dirty="0"/>
              <a:t>Energy Recovery </a:t>
            </a:r>
            <a:r>
              <a:rPr lang="en-US" dirty="0" err="1"/>
              <a:t>Linacs</a:t>
            </a:r>
            <a:r>
              <a:rPr lang="en-US" dirty="0"/>
              <a:t> (ERL) </a:t>
            </a:r>
          </a:p>
        </p:txBody>
      </p:sp>
      <p:sp>
        <p:nvSpPr>
          <p:cNvPr id="8" name="TextBox 7">
            <a:extLst>
              <a:ext uri="{FF2B5EF4-FFF2-40B4-BE49-F238E27FC236}">
                <a16:creationId xmlns:a16="http://schemas.microsoft.com/office/drawing/2014/main" id="{B33A0873-F777-234F-BCEC-58033B985441}"/>
              </a:ext>
            </a:extLst>
          </p:cNvPr>
          <p:cNvSpPr txBox="1"/>
          <p:nvPr/>
        </p:nvSpPr>
        <p:spPr>
          <a:xfrm>
            <a:off x="304800" y="6315130"/>
            <a:ext cx="1242648" cy="338554"/>
          </a:xfrm>
          <a:prstGeom prst="rect">
            <a:avLst/>
          </a:prstGeom>
          <a:noFill/>
        </p:spPr>
        <p:txBody>
          <a:bodyPr wrap="none" rtlCol="0">
            <a:spAutoFit/>
          </a:bodyPr>
          <a:lstStyle/>
          <a:p>
            <a:r>
              <a:rPr lang="en-GB" sz="1600" dirty="0"/>
              <a:t>Mike Seidel</a:t>
            </a:r>
          </a:p>
        </p:txBody>
      </p:sp>
      <p:sp>
        <p:nvSpPr>
          <p:cNvPr id="4" name="Rectangle 3">
            <a:extLst>
              <a:ext uri="{FF2B5EF4-FFF2-40B4-BE49-F238E27FC236}">
                <a16:creationId xmlns:a16="http://schemas.microsoft.com/office/drawing/2014/main" id="{46E04871-1663-2348-ABC3-0CC347FC608A}"/>
              </a:ext>
            </a:extLst>
          </p:cNvPr>
          <p:cNvSpPr/>
          <p:nvPr/>
        </p:nvSpPr>
        <p:spPr>
          <a:xfrm>
            <a:off x="7510682" y="3066525"/>
            <a:ext cx="3715966" cy="285344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28FBF156-8CCC-F929-E7F8-948EA0F0F0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30125" y="1071448"/>
            <a:ext cx="9791700" cy="5077490"/>
          </a:xfrm>
          <a:prstGeom prst="rect">
            <a:avLst/>
          </a:prstGeom>
        </p:spPr>
      </p:pic>
      <p:sp>
        <p:nvSpPr>
          <p:cNvPr id="7" name="Rectangle 6">
            <a:extLst>
              <a:ext uri="{FF2B5EF4-FFF2-40B4-BE49-F238E27FC236}">
                <a16:creationId xmlns:a16="http://schemas.microsoft.com/office/drawing/2014/main" id="{9D759051-CFC4-0C2D-88C8-8756F0D87584}"/>
              </a:ext>
            </a:extLst>
          </p:cNvPr>
          <p:cNvSpPr/>
          <p:nvPr/>
        </p:nvSpPr>
        <p:spPr>
          <a:xfrm>
            <a:off x="965352" y="5791200"/>
            <a:ext cx="1701648" cy="5239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872155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25314-44E1-D5F2-5A82-92F2C82311BE}"/>
              </a:ext>
            </a:extLst>
          </p:cNvPr>
          <p:cNvSpPr>
            <a:spLocks noGrp="1"/>
          </p:cNvSpPr>
          <p:nvPr>
            <p:ph type="title"/>
          </p:nvPr>
        </p:nvSpPr>
        <p:spPr/>
        <p:txBody>
          <a:bodyPr/>
          <a:lstStyle/>
          <a:p>
            <a:r>
              <a:rPr lang="en-GB" dirty="0"/>
              <a:t>ERL Objectives </a:t>
            </a:r>
          </a:p>
        </p:txBody>
      </p:sp>
      <p:sp>
        <p:nvSpPr>
          <p:cNvPr id="3" name="Slide Number Placeholder 2">
            <a:extLst>
              <a:ext uri="{FF2B5EF4-FFF2-40B4-BE49-F238E27FC236}">
                <a16:creationId xmlns:a16="http://schemas.microsoft.com/office/drawing/2014/main" id="{EFB52B58-94A7-EA99-A64A-5FBBEC375D7B}"/>
              </a:ext>
            </a:extLst>
          </p:cNvPr>
          <p:cNvSpPr>
            <a:spLocks noGrp="1"/>
          </p:cNvSpPr>
          <p:nvPr>
            <p:ph type="sldNum" sz="quarter" idx="12"/>
          </p:nvPr>
        </p:nvSpPr>
        <p:spPr/>
        <p:txBody>
          <a:bodyPr/>
          <a:lstStyle/>
          <a:p>
            <a:fld id="{36B5EA5A-BC32-A742-B11B-8E7414D5B535}" type="slidenum">
              <a:rPr lang="en-US" smtClean="0"/>
              <a:pPr/>
              <a:t>33</a:t>
            </a:fld>
            <a:endParaRPr lang="en-US" dirty="0"/>
          </a:p>
        </p:txBody>
      </p:sp>
      <p:pic>
        <p:nvPicPr>
          <p:cNvPr id="5" name="Picture 4">
            <a:extLst>
              <a:ext uri="{FF2B5EF4-FFF2-40B4-BE49-F238E27FC236}">
                <a16:creationId xmlns:a16="http://schemas.microsoft.com/office/drawing/2014/main" id="{05A42483-9D8F-C9EE-2506-8612BE12D90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03654" y="1085531"/>
            <a:ext cx="6934200" cy="3809715"/>
          </a:xfrm>
          <a:prstGeom prst="rect">
            <a:avLst/>
          </a:prstGeom>
        </p:spPr>
      </p:pic>
      <p:sp>
        <p:nvSpPr>
          <p:cNvPr id="6" name="TextBox 5">
            <a:extLst>
              <a:ext uri="{FF2B5EF4-FFF2-40B4-BE49-F238E27FC236}">
                <a16:creationId xmlns:a16="http://schemas.microsoft.com/office/drawing/2014/main" id="{CF8A7147-846E-31FA-AE6E-69C410A3787B}"/>
              </a:ext>
            </a:extLst>
          </p:cNvPr>
          <p:cNvSpPr txBox="1"/>
          <p:nvPr/>
        </p:nvSpPr>
        <p:spPr>
          <a:xfrm>
            <a:off x="2590800" y="5059482"/>
            <a:ext cx="8382000" cy="1661993"/>
          </a:xfrm>
          <a:prstGeom prst="rect">
            <a:avLst/>
          </a:prstGeom>
          <a:noFill/>
        </p:spPr>
        <p:txBody>
          <a:bodyPr wrap="square" lIns="0" tIns="0" rIns="0" bIns="0" rtlCol="0">
            <a:spAutoFit/>
          </a:bodyPr>
          <a:lstStyle/>
          <a:p>
            <a:pPr algn="l"/>
            <a:r>
              <a:rPr lang="en-GB" dirty="0"/>
              <a:t>3 part programme</a:t>
            </a:r>
          </a:p>
          <a:p>
            <a:pPr marL="285750" indent="-285750" algn="l">
              <a:buFont typeface="Arial" panose="020B0604020202020204" pitchFamily="34" charset="0"/>
              <a:buChar char="•"/>
            </a:pPr>
            <a:r>
              <a:rPr lang="en-GB" dirty="0"/>
              <a:t>Support and exploit ongoing facility programmes (worldwide)	</a:t>
            </a:r>
          </a:p>
          <a:p>
            <a:pPr marL="285750" indent="-285750" algn="l">
              <a:buFont typeface="Arial" panose="020B0604020202020204" pitchFamily="34" charset="0"/>
              <a:buChar char="•"/>
            </a:pPr>
            <a:r>
              <a:rPr lang="en-GB" dirty="0"/>
              <a:t>Focussed technical R&amp;D into key technologies</a:t>
            </a:r>
          </a:p>
          <a:p>
            <a:pPr marL="285750" indent="-285750" algn="l">
              <a:buFont typeface="Arial" panose="020B0604020202020204" pitchFamily="34" charset="0"/>
              <a:buChar char="•"/>
            </a:pPr>
            <a:r>
              <a:rPr lang="en-GB" dirty="0"/>
              <a:t>Development or upgrade European facilities for mid-2020s</a:t>
            </a:r>
          </a:p>
          <a:p>
            <a:pPr marL="285750" indent="-285750" algn="l">
              <a:buFont typeface="Arial" panose="020B0604020202020204" pitchFamily="34" charset="0"/>
              <a:buChar char="•"/>
            </a:pPr>
            <a:endParaRPr lang="en-GB" dirty="0"/>
          </a:p>
          <a:p>
            <a:pPr algn="l"/>
            <a:r>
              <a:rPr lang="en-GB" dirty="0"/>
              <a:t>Relevant to both absolute performance and sustainability of future machines</a:t>
            </a:r>
          </a:p>
        </p:txBody>
      </p:sp>
    </p:spTree>
    <p:extLst>
      <p:ext uri="{BB962C8B-B14F-4D97-AF65-F5344CB8AC3E}">
        <p14:creationId xmlns:p14="http://schemas.microsoft.com/office/powerpoint/2010/main" val="16938785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63DC32-39A6-52A3-B85C-734BA0B388F4}"/>
              </a:ext>
            </a:extLst>
          </p:cNvPr>
          <p:cNvSpPr>
            <a:spLocks noGrp="1"/>
          </p:cNvSpPr>
          <p:nvPr>
            <p:ph type="title"/>
          </p:nvPr>
        </p:nvSpPr>
        <p:spPr/>
        <p:txBody>
          <a:bodyPr/>
          <a:lstStyle/>
          <a:p>
            <a:r>
              <a:rPr lang="en-GB" dirty="0"/>
              <a:t>ERL Plan</a:t>
            </a:r>
          </a:p>
        </p:txBody>
      </p:sp>
      <p:sp>
        <p:nvSpPr>
          <p:cNvPr id="3" name="Slide Number Placeholder 2">
            <a:extLst>
              <a:ext uri="{FF2B5EF4-FFF2-40B4-BE49-F238E27FC236}">
                <a16:creationId xmlns:a16="http://schemas.microsoft.com/office/drawing/2014/main" id="{860039EE-3C21-CAB3-5AFB-A1BB5E8FC7E1}"/>
              </a:ext>
            </a:extLst>
          </p:cNvPr>
          <p:cNvSpPr>
            <a:spLocks noGrp="1"/>
          </p:cNvSpPr>
          <p:nvPr>
            <p:ph type="sldNum" sz="quarter" idx="12"/>
          </p:nvPr>
        </p:nvSpPr>
        <p:spPr/>
        <p:txBody>
          <a:bodyPr/>
          <a:lstStyle/>
          <a:p>
            <a:fld id="{36B5EA5A-BC32-A742-B11B-8E7414D5B535}" type="slidenum">
              <a:rPr lang="en-US" smtClean="0"/>
              <a:pPr/>
              <a:t>34</a:t>
            </a:fld>
            <a:endParaRPr lang="en-US" dirty="0"/>
          </a:p>
        </p:txBody>
      </p:sp>
      <p:pic>
        <p:nvPicPr>
          <p:cNvPr id="4" name="Picture 3">
            <a:extLst>
              <a:ext uri="{FF2B5EF4-FFF2-40B4-BE49-F238E27FC236}">
                <a16:creationId xmlns:a16="http://schemas.microsoft.com/office/drawing/2014/main" id="{47829A6A-D222-BD7F-D3E7-871E836DAF7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5800" y="1016587"/>
            <a:ext cx="11122477" cy="5704887"/>
          </a:xfrm>
          <a:prstGeom prst="rect">
            <a:avLst/>
          </a:prstGeom>
        </p:spPr>
      </p:pic>
    </p:spTree>
    <p:extLst>
      <p:ext uri="{BB962C8B-B14F-4D97-AF65-F5344CB8AC3E}">
        <p14:creationId xmlns:p14="http://schemas.microsoft.com/office/powerpoint/2010/main" val="1297584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CE997A-33AC-F144-B325-05FC4F0BEE92}"/>
              </a:ext>
            </a:extLst>
          </p:cNvPr>
          <p:cNvSpPr>
            <a:spLocks noGrp="1"/>
          </p:cNvSpPr>
          <p:nvPr>
            <p:ph type="title"/>
          </p:nvPr>
        </p:nvSpPr>
        <p:spPr/>
        <p:txBody>
          <a:bodyPr/>
          <a:lstStyle/>
          <a:p>
            <a:r>
              <a:rPr lang="en-US" dirty="0"/>
              <a:t>Technology R&amp;D</a:t>
            </a:r>
          </a:p>
        </p:txBody>
      </p:sp>
      <p:sp>
        <p:nvSpPr>
          <p:cNvPr id="4" name="Slide Number Placeholder 3">
            <a:extLst>
              <a:ext uri="{FF2B5EF4-FFF2-40B4-BE49-F238E27FC236}">
                <a16:creationId xmlns:a16="http://schemas.microsoft.com/office/drawing/2014/main" id="{ECF21E4E-1EAB-E242-B0C5-FC2498C23F19}"/>
              </a:ext>
            </a:extLst>
          </p:cNvPr>
          <p:cNvSpPr>
            <a:spLocks noGrp="1"/>
          </p:cNvSpPr>
          <p:nvPr>
            <p:ph type="sldNum" sz="quarter" idx="12"/>
          </p:nvPr>
        </p:nvSpPr>
        <p:spPr/>
        <p:txBody>
          <a:bodyPr/>
          <a:lstStyle/>
          <a:p>
            <a:fld id="{2AB10B23-A2C5-C04B-9AF2-C4F566AE7606}" type="slidenum">
              <a:rPr lang="en-DE" smtClean="0"/>
              <a:t>35</a:t>
            </a:fld>
            <a:endParaRPr lang="en-DE"/>
          </a:p>
        </p:txBody>
      </p:sp>
      <p:sp>
        <p:nvSpPr>
          <p:cNvPr id="3" name="Content Placeholder 2">
            <a:extLst>
              <a:ext uri="{FF2B5EF4-FFF2-40B4-BE49-F238E27FC236}">
                <a16:creationId xmlns:a16="http://schemas.microsoft.com/office/drawing/2014/main" id="{CBAB1F35-3708-DB41-83EE-9BBC2581887A}"/>
              </a:ext>
            </a:extLst>
          </p:cNvPr>
          <p:cNvSpPr>
            <a:spLocks noGrp="1"/>
          </p:cNvSpPr>
          <p:nvPr>
            <p:ph sz="quarter" idx="4294967295"/>
          </p:nvPr>
        </p:nvSpPr>
        <p:spPr>
          <a:xfrm>
            <a:off x="546100" y="946150"/>
            <a:ext cx="11645900" cy="5448300"/>
          </a:xfrm>
        </p:spPr>
        <p:txBody>
          <a:bodyPr>
            <a:normAutofit/>
          </a:bodyPr>
          <a:lstStyle/>
          <a:p>
            <a:r>
              <a:rPr lang="en-US" dirty="0"/>
              <a:t>Two main areas: electron guns and SRF</a:t>
            </a:r>
          </a:p>
          <a:p>
            <a:r>
              <a:rPr lang="en-US" dirty="0">
                <a:solidFill>
                  <a:srgbClr val="FF0000"/>
                </a:solidFill>
              </a:rPr>
              <a:t>Electron Guns </a:t>
            </a:r>
            <a:r>
              <a:rPr lang="en-US" dirty="0"/>
              <a:t>– options include thermionic, CW DC, NCRF and SRF </a:t>
            </a:r>
          </a:p>
          <a:p>
            <a:pPr lvl="1"/>
            <a:r>
              <a:rPr lang="en-US" dirty="0"/>
              <a:t>Examples exist of all of these gun types, mostly at lower performance</a:t>
            </a:r>
          </a:p>
          <a:p>
            <a:pPr lvl="1"/>
            <a:r>
              <a:rPr lang="en-US" dirty="0"/>
              <a:t>Need to down-select two and build prototypes at full specifications</a:t>
            </a:r>
          </a:p>
          <a:p>
            <a:pPr lvl="1"/>
            <a:r>
              <a:rPr lang="en-US" dirty="0">
                <a:solidFill>
                  <a:srgbClr val="080AFF"/>
                </a:solidFill>
              </a:rPr>
              <a:t>Example: PERLE electron gun must deliver 20 mA (same as LHeC)</a:t>
            </a:r>
          </a:p>
          <a:p>
            <a:pPr lvl="2"/>
            <a:r>
              <a:rPr lang="en-US" dirty="0">
                <a:solidFill>
                  <a:srgbClr val="080AFF"/>
                </a:solidFill>
              </a:rPr>
              <a:t>Easy for unpolarized electrons, harder for polarized electrons</a:t>
            </a:r>
          </a:p>
          <a:p>
            <a:r>
              <a:rPr lang="en-US" dirty="0">
                <a:solidFill>
                  <a:srgbClr val="FF0000"/>
                </a:solidFill>
              </a:rPr>
              <a:t>SRF – ERLs have some specific features that require additional R&amp;D to that of SRF accelerators </a:t>
            </a:r>
          </a:p>
          <a:p>
            <a:pPr lvl="1"/>
            <a:r>
              <a:rPr lang="en-US" dirty="0"/>
              <a:t>Higher Order Modes are extremely important, requires careful mode analysis and heavy damping</a:t>
            </a:r>
          </a:p>
          <a:p>
            <a:pPr lvl="1"/>
            <a:r>
              <a:rPr lang="en-US" dirty="0"/>
              <a:t>Fast Reactive Tuner (FRT) technology can drastically reduce RF power requirements</a:t>
            </a:r>
          </a:p>
          <a:p>
            <a:pPr lvl="1"/>
            <a:r>
              <a:rPr lang="en-US" dirty="0">
                <a:solidFill>
                  <a:srgbClr val="080AFF"/>
                </a:solidFill>
              </a:rPr>
              <a:t>Example: PERLE cryomodules must support 120 mA (3-pass accelerating, 3-pass decelerating)</a:t>
            </a:r>
          </a:p>
          <a:p>
            <a:pPr lvl="4"/>
            <a:endParaRPr lang="en-US" dirty="0"/>
          </a:p>
          <a:p>
            <a:r>
              <a:rPr lang="en-US" dirty="0"/>
              <a:t>Other technology areas: arcs, beam dynamics, beam loss, separate recovery transport . . . . </a:t>
            </a:r>
          </a:p>
          <a:p>
            <a:pPr lvl="4"/>
            <a:endParaRPr lang="en-US" dirty="0"/>
          </a:p>
        </p:txBody>
      </p:sp>
    </p:spTree>
    <p:extLst>
      <p:ext uri="{BB962C8B-B14F-4D97-AF65-F5344CB8AC3E}">
        <p14:creationId xmlns:p14="http://schemas.microsoft.com/office/powerpoint/2010/main" val="16655899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ERLs - Sustainability</a:t>
            </a:r>
          </a:p>
        </p:txBody>
      </p:sp>
      <p:sp>
        <p:nvSpPr>
          <p:cNvPr id="6" name="Slide Number Placeholder 5"/>
          <p:cNvSpPr>
            <a:spLocks noGrp="1"/>
          </p:cNvSpPr>
          <p:nvPr>
            <p:ph type="sldNum" sz="quarter" idx="12"/>
          </p:nvPr>
        </p:nvSpPr>
        <p:spPr/>
        <p:txBody>
          <a:bodyPr/>
          <a:lstStyle/>
          <a:p>
            <a:fld id="{DBF39866-D6A0-DB46-ABEE-551451B0E291}" type="slidenum">
              <a:rPr lang="ja-JP" altLang="en-US" smtClean="0"/>
              <a:pPr/>
              <a:t>36</a:t>
            </a:fld>
            <a:endParaRPr lang="ja-JP" altLang="en-US"/>
          </a:p>
        </p:txBody>
      </p:sp>
      <p:sp>
        <p:nvSpPr>
          <p:cNvPr id="3" name="Content Placeholder 2"/>
          <p:cNvSpPr>
            <a:spLocks noGrp="1"/>
          </p:cNvSpPr>
          <p:nvPr>
            <p:ph sz="quarter" idx="4294967295"/>
          </p:nvPr>
        </p:nvSpPr>
        <p:spPr>
          <a:xfrm>
            <a:off x="428278" y="1383154"/>
            <a:ext cx="11645900" cy="5546725"/>
          </a:xfrm>
        </p:spPr>
        <p:txBody>
          <a:bodyPr>
            <a:normAutofit/>
          </a:bodyPr>
          <a:lstStyle/>
          <a:p>
            <a:pPr>
              <a:spcBef>
                <a:spcPts val="1500"/>
              </a:spcBef>
            </a:pPr>
            <a:r>
              <a:rPr lang="en-US" dirty="0"/>
              <a:t>Any future particle accelerator facility is expected to be sustainable!</a:t>
            </a:r>
          </a:p>
          <a:p>
            <a:pPr>
              <a:spcBef>
                <a:spcPts val="1500"/>
              </a:spcBef>
            </a:pPr>
            <a:r>
              <a:rPr lang="en-US" dirty="0"/>
              <a:t>The accelerator community often conceives very large and energy-hungry machines, but we have an obligation to significantly improve energy efficiency to receive support from society </a:t>
            </a:r>
          </a:p>
          <a:p>
            <a:pPr>
              <a:spcBef>
                <a:spcPts val="1500"/>
              </a:spcBef>
            </a:pPr>
            <a:r>
              <a:rPr lang="en-US" dirty="0"/>
              <a:t>Methods to improve energy efficiency are already a part of any strategy towards future accelerator facilities</a:t>
            </a:r>
          </a:p>
          <a:p>
            <a:pPr>
              <a:spcBef>
                <a:spcPts val="1500"/>
              </a:spcBef>
            </a:pPr>
            <a:r>
              <a:rPr lang="en-US" dirty="0"/>
              <a:t>ERLs are an innovative, high luminosity, green accelerator concept, for HEP, NP and industrial applications with far reaching impacts for science and society</a:t>
            </a:r>
          </a:p>
          <a:p>
            <a:pPr>
              <a:spcBef>
                <a:spcPts val="1500"/>
              </a:spcBef>
            </a:pPr>
            <a:r>
              <a:rPr lang="en-US" dirty="0"/>
              <a:t>Dumping the beam at injection energy is environmentally friendly</a:t>
            </a:r>
          </a:p>
          <a:p>
            <a:pPr>
              <a:spcBef>
                <a:spcPts val="1500"/>
              </a:spcBef>
            </a:pPr>
            <a:r>
              <a:rPr lang="en-US" b="1" dirty="0">
                <a:solidFill>
                  <a:srgbClr val="00B050"/>
                </a:solidFill>
              </a:rPr>
              <a:t>ERLs are one of the key technologies for a sustainable HEP future</a:t>
            </a:r>
          </a:p>
        </p:txBody>
      </p:sp>
      <p:sp>
        <p:nvSpPr>
          <p:cNvPr id="4" name="TextBox 3">
            <a:extLst>
              <a:ext uri="{FF2B5EF4-FFF2-40B4-BE49-F238E27FC236}">
                <a16:creationId xmlns:a16="http://schemas.microsoft.com/office/drawing/2014/main" id="{0BD4EFA2-9058-B121-EFF1-F7C5192CF355}"/>
              </a:ext>
            </a:extLst>
          </p:cNvPr>
          <p:cNvSpPr txBox="1"/>
          <p:nvPr/>
        </p:nvSpPr>
        <p:spPr>
          <a:xfrm>
            <a:off x="3165128" y="6082245"/>
            <a:ext cx="6172200" cy="276999"/>
          </a:xfrm>
          <a:prstGeom prst="rect">
            <a:avLst/>
          </a:prstGeom>
          <a:noFill/>
        </p:spPr>
        <p:txBody>
          <a:bodyPr wrap="square" lIns="0" tIns="0" rIns="0" bIns="0" rtlCol="0">
            <a:spAutoFit/>
          </a:bodyPr>
          <a:lstStyle/>
          <a:p>
            <a:pPr algn="ctr"/>
            <a:r>
              <a:rPr lang="en-GB" dirty="0"/>
              <a:t>This message courtesy the ERL community</a:t>
            </a:r>
          </a:p>
        </p:txBody>
      </p:sp>
    </p:spTree>
    <p:extLst>
      <p:ext uri="{BB962C8B-B14F-4D97-AF65-F5344CB8AC3E}">
        <p14:creationId xmlns:p14="http://schemas.microsoft.com/office/powerpoint/2010/main" val="7203233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78AFE72B-D5DC-3C88-E967-E4224D7276C9}"/>
              </a:ext>
            </a:extLst>
          </p:cNvPr>
          <p:cNvSpPr>
            <a:spLocks noGrp="1"/>
          </p:cNvSpPr>
          <p:nvPr>
            <p:ph idx="1"/>
          </p:nvPr>
        </p:nvSpPr>
        <p:spPr>
          <a:xfrm>
            <a:off x="397379" y="1188679"/>
            <a:ext cx="11376024" cy="5167671"/>
          </a:xfrm>
        </p:spPr>
        <p:txBody>
          <a:bodyPr/>
          <a:lstStyle/>
          <a:p>
            <a:pPr marL="0" lvl="1" indent="0">
              <a:buNone/>
            </a:pPr>
            <a:r>
              <a:rPr lang="en-GB" sz="2000" b="1" dirty="0">
                <a:solidFill>
                  <a:srgbClr val="FF0000"/>
                </a:solidFill>
              </a:rPr>
              <a:t>Environmental sustainability </a:t>
            </a:r>
            <a:r>
              <a:rPr lang="en-GB" sz="2000" dirty="0"/>
              <a:t>should be/has become a primary consideration</a:t>
            </a:r>
          </a:p>
          <a:p>
            <a:pPr marL="324000" lvl="2" indent="0">
              <a:buNone/>
            </a:pPr>
            <a:r>
              <a:rPr lang="en-GB" dirty="0"/>
              <a:t>Objective metrics should allow judgment of the cost and impact of future facilities over their entire life cycle.</a:t>
            </a:r>
          </a:p>
          <a:p>
            <a:pPr lvl="2"/>
            <a:endParaRPr lang="en-GB" dirty="0"/>
          </a:p>
          <a:p>
            <a:pPr marL="0" lvl="1" indent="0">
              <a:buNone/>
            </a:pPr>
            <a:r>
              <a:rPr lang="en-GB" sz="2000" dirty="0"/>
              <a:t>Emphasis should be placed on </a:t>
            </a:r>
            <a:r>
              <a:rPr lang="en-GB" sz="2000" b="1" dirty="0">
                <a:solidFill>
                  <a:srgbClr val="FF0000"/>
                </a:solidFill>
              </a:rPr>
              <a:t>prompt scientific exploitation</a:t>
            </a:r>
            <a:r>
              <a:rPr lang="en-GB" sz="2000" dirty="0">
                <a:solidFill>
                  <a:srgbClr val="FF0000"/>
                </a:solidFill>
              </a:rPr>
              <a:t> </a:t>
            </a:r>
            <a:r>
              <a:rPr lang="en-GB" sz="2000" dirty="0"/>
              <a:t>of R&amp;D outputs</a:t>
            </a:r>
          </a:p>
          <a:p>
            <a:pPr marL="324000" lvl="2" indent="0">
              <a:buNone/>
            </a:pPr>
            <a:endParaRPr lang="en-GB" dirty="0"/>
          </a:p>
          <a:p>
            <a:pPr marL="0" lvl="1" indent="0">
              <a:buNone/>
            </a:pPr>
            <a:r>
              <a:rPr lang="en-GB" sz="2000" dirty="0"/>
              <a:t>Practical considerations of manufacturing, assembly, testing, and commissioning should factor into the design and parameters of future machines with the close </a:t>
            </a:r>
            <a:r>
              <a:rPr lang="en-GB" sz="2000" b="1" dirty="0">
                <a:solidFill>
                  <a:srgbClr val="FF0000"/>
                </a:solidFill>
              </a:rPr>
              <a:t>engagement of industry </a:t>
            </a:r>
          </a:p>
          <a:p>
            <a:pPr marL="324000" lvl="2" indent="0">
              <a:buNone/>
            </a:pPr>
            <a:endParaRPr lang="en-GB" dirty="0"/>
          </a:p>
          <a:p>
            <a:pPr marL="0" lvl="1" indent="0">
              <a:buNone/>
            </a:pPr>
            <a:r>
              <a:rPr lang="en-GB" sz="2000" b="1" dirty="0">
                <a:solidFill>
                  <a:srgbClr val="FF0000"/>
                </a:solidFill>
              </a:rPr>
              <a:t>Close cooperation</a:t>
            </a:r>
            <a:r>
              <a:rPr lang="en-GB" sz="2000" b="1" dirty="0"/>
              <a:t> </a:t>
            </a:r>
            <a:r>
              <a:rPr lang="en-GB" sz="2000" dirty="0"/>
              <a:t>between European and international laboratories is required </a:t>
            </a:r>
          </a:p>
          <a:p>
            <a:pPr marL="0" lvl="1" indent="0">
              <a:buNone/>
            </a:pPr>
            <a:endParaRPr lang="en-GB" sz="2000" dirty="0"/>
          </a:p>
          <a:p>
            <a:pPr marL="0" lvl="1" indent="0">
              <a:buNone/>
            </a:pPr>
            <a:r>
              <a:rPr lang="en-GB" sz="2000" b="1" dirty="0">
                <a:solidFill>
                  <a:srgbClr val="FF0000"/>
                </a:solidFill>
              </a:rPr>
              <a:t>Training and professional development </a:t>
            </a:r>
            <a:r>
              <a:rPr lang="en-GB" sz="2000" dirty="0"/>
              <a:t>of accelerator physicists is a key factor in sustaining a vibrant and productive field </a:t>
            </a:r>
          </a:p>
          <a:p>
            <a:endParaRPr lang="en-GB" dirty="0"/>
          </a:p>
        </p:txBody>
      </p:sp>
      <p:sp>
        <p:nvSpPr>
          <p:cNvPr id="4" name="Title 3">
            <a:extLst>
              <a:ext uri="{FF2B5EF4-FFF2-40B4-BE49-F238E27FC236}">
                <a16:creationId xmlns:a16="http://schemas.microsoft.com/office/drawing/2014/main" id="{B0DBADE3-6D02-A983-83C6-5E11E45E5ACF}"/>
              </a:ext>
            </a:extLst>
          </p:cNvPr>
          <p:cNvSpPr>
            <a:spLocks noGrp="1"/>
          </p:cNvSpPr>
          <p:nvPr>
            <p:ph type="title"/>
          </p:nvPr>
        </p:nvSpPr>
        <p:spPr/>
        <p:txBody>
          <a:bodyPr/>
          <a:lstStyle/>
          <a:p>
            <a:r>
              <a:rPr lang="en-GB" dirty="0"/>
              <a:t>Sustainability, societal impact – in general</a:t>
            </a:r>
          </a:p>
        </p:txBody>
      </p:sp>
      <p:sp>
        <p:nvSpPr>
          <p:cNvPr id="3" name="Slide Number Placeholder 2">
            <a:extLst>
              <a:ext uri="{FF2B5EF4-FFF2-40B4-BE49-F238E27FC236}">
                <a16:creationId xmlns:a16="http://schemas.microsoft.com/office/drawing/2014/main" id="{B6CF772C-1B6B-EA6C-73A7-140353F7961A}"/>
              </a:ext>
            </a:extLst>
          </p:cNvPr>
          <p:cNvSpPr>
            <a:spLocks noGrp="1"/>
          </p:cNvSpPr>
          <p:nvPr>
            <p:ph type="sldNum" sz="quarter" idx="12"/>
          </p:nvPr>
        </p:nvSpPr>
        <p:spPr/>
        <p:txBody>
          <a:bodyPr/>
          <a:lstStyle/>
          <a:p>
            <a:fld id="{36B5EA5A-BC32-A742-B11B-8E7414D5B535}" type="slidenum">
              <a:rPr lang="en-US" smtClean="0"/>
              <a:pPr/>
              <a:t>37</a:t>
            </a:fld>
            <a:endParaRPr lang="en-US" dirty="0"/>
          </a:p>
        </p:txBody>
      </p:sp>
    </p:spTree>
    <p:extLst>
      <p:ext uri="{BB962C8B-B14F-4D97-AF65-F5344CB8AC3E}">
        <p14:creationId xmlns:p14="http://schemas.microsoft.com/office/powerpoint/2010/main" val="14832916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216E4948-7B6E-46E3-91A4-F5BFDB3152DE}"/>
              </a:ext>
            </a:extLst>
          </p:cNvPr>
          <p:cNvSpPr>
            <a:spLocks noGrp="1"/>
          </p:cNvSpPr>
          <p:nvPr>
            <p:ph type="ftr" sz="quarter" idx="11"/>
          </p:nvPr>
        </p:nvSpPr>
        <p:spPr>
          <a:xfrm>
            <a:off x="2840019" y="6458624"/>
            <a:ext cx="7547983" cy="353787"/>
          </a:xfrm>
        </p:spPr>
        <p:txBody>
          <a:bodyPr/>
          <a:lstStyle/>
          <a:p>
            <a:pPr>
              <a:defRPr/>
            </a:pPr>
            <a:r>
              <a:rPr lang="en-US"/>
              <a:t>V.Shiltsev | ICHEP'20 | Accelerators, R&amp;D</a:t>
            </a:r>
            <a:endParaRPr lang="en-US" b="1" dirty="0"/>
          </a:p>
        </p:txBody>
      </p:sp>
      <p:sp>
        <p:nvSpPr>
          <p:cNvPr id="4" name="Slide Number Placeholder 3">
            <a:extLst>
              <a:ext uri="{FF2B5EF4-FFF2-40B4-BE49-F238E27FC236}">
                <a16:creationId xmlns:a16="http://schemas.microsoft.com/office/drawing/2014/main" id="{A15094C5-E587-4246-9D99-1604A85A52E5}"/>
              </a:ext>
            </a:extLst>
          </p:cNvPr>
          <p:cNvSpPr>
            <a:spLocks noGrp="1"/>
          </p:cNvSpPr>
          <p:nvPr>
            <p:ph type="sldNum" sz="quarter" idx="12"/>
          </p:nvPr>
        </p:nvSpPr>
        <p:spPr/>
        <p:txBody>
          <a:bodyPr/>
          <a:lstStyle/>
          <a:p>
            <a:pPr>
              <a:defRPr/>
            </a:pPr>
            <a:fld id="{148C009B-CB69-E04A-B9B3-34B26D69E9CF}" type="slidenum">
              <a:rPr lang="en-US" smtClean="0"/>
              <a:pPr>
                <a:defRPr/>
              </a:pPr>
              <a:t>38</a:t>
            </a:fld>
            <a:endParaRPr lang="en-US" dirty="0"/>
          </a:p>
        </p:txBody>
      </p:sp>
      <p:pic>
        <p:nvPicPr>
          <p:cNvPr id="10" name="Picture 9">
            <a:extLst>
              <a:ext uri="{FF2B5EF4-FFF2-40B4-BE49-F238E27FC236}">
                <a16:creationId xmlns:a16="http://schemas.microsoft.com/office/drawing/2014/main" id="{88B04CA4-DD38-4EFF-9871-6646C3B212C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31916" y="22729"/>
            <a:ext cx="8941550" cy="6858000"/>
          </a:xfrm>
          <a:prstGeom prst="rect">
            <a:avLst/>
          </a:prstGeom>
        </p:spPr>
      </p:pic>
      <p:sp>
        <p:nvSpPr>
          <p:cNvPr id="11" name="Title 2">
            <a:extLst>
              <a:ext uri="{FF2B5EF4-FFF2-40B4-BE49-F238E27FC236}">
                <a16:creationId xmlns:a16="http://schemas.microsoft.com/office/drawing/2014/main" id="{3A897BD3-7ED4-4DA0-9259-EE9C8E3D095F}"/>
              </a:ext>
            </a:extLst>
          </p:cNvPr>
          <p:cNvSpPr txBox="1">
            <a:spLocks/>
          </p:cNvSpPr>
          <p:nvPr/>
        </p:nvSpPr>
        <p:spPr>
          <a:xfrm>
            <a:off x="1759291" y="47224"/>
            <a:ext cx="8686800" cy="427877"/>
          </a:xfrm>
          <a:prstGeom prst="rect">
            <a:avLst/>
          </a:prstGeom>
        </p:spPr>
        <p:txBody>
          <a:bodyPr/>
          <a:lst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a:lstStyle>
          <a:p>
            <a:pPr algn="ctr"/>
            <a:r>
              <a:rPr lang="en-US" sz="3200" dirty="0">
                <a:solidFill>
                  <a:schemeClr val="tx1"/>
                </a:solidFill>
              </a:rPr>
              <a:t>Energy Efficiency of Future Colliders</a:t>
            </a:r>
          </a:p>
        </p:txBody>
      </p:sp>
      <p:sp>
        <p:nvSpPr>
          <p:cNvPr id="14" name="TextBox 13">
            <a:extLst>
              <a:ext uri="{FF2B5EF4-FFF2-40B4-BE49-F238E27FC236}">
                <a16:creationId xmlns:a16="http://schemas.microsoft.com/office/drawing/2014/main" id="{F69099B9-4CF2-463C-A9E5-DC90C9F17AAE}"/>
              </a:ext>
            </a:extLst>
          </p:cNvPr>
          <p:cNvSpPr txBox="1"/>
          <p:nvPr/>
        </p:nvSpPr>
        <p:spPr>
          <a:xfrm>
            <a:off x="3932569" y="1117949"/>
            <a:ext cx="885179" cy="584775"/>
          </a:xfrm>
          <a:prstGeom prst="rect">
            <a:avLst/>
          </a:prstGeom>
          <a:noFill/>
        </p:spPr>
        <p:txBody>
          <a:bodyPr wrap="none" rtlCol="0">
            <a:spAutoFit/>
          </a:bodyPr>
          <a:lstStyle/>
          <a:p>
            <a:r>
              <a:rPr lang="en-US" sz="3200" dirty="0" err="1">
                <a:solidFill>
                  <a:srgbClr val="F523EB"/>
                </a:solidFill>
                <a:latin typeface="Aldhabi" panose="01000000000000000000" pitchFamily="2" charset="-78"/>
                <a:cs typeface="Aldhabi" panose="01000000000000000000" pitchFamily="2" charset="-78"/>
              </a:rPr>
              <a:t>FCCee</a:t>
            </a:r>
            <a:endParaRPr lang="en-US" sz="3200" dirty="0">
              <a:solidFill>
                <a:srgbClr val="F523EB"/>
              </a:solidFill>
              <a:latin typeface="Aldhabi" panose="01000000000000000000" pitchFamily="2" charset="-78"/>
              <a:cs typeface="Aldhabi" panose="01000000000000000000" pitchFamily="2" charset="-78"/>
            </a:endParaRPr>
          </a:p>
        </p:txBody>
      </p:sp>
      <p:sp>
        <p:nvSpPr>
          <p:cNvPr id="15" name="TextBox 14">
            <a:extLst>
              <a:ext uri="{FF2B5EF4-FFF2-40B4-BE49-F238E27FC236}">
                <a16:creationId xmlns:a16="http://schemas.microsoft.com/office/drawing/2014/main" id="{16BC28BF-E9F6-4660-8153-EA76BC943EC8}"/>
              </a:ext>
            </a:extLst>
          </p:cNvPr>
          <p:cNvSpPr txBox="1"/>
          <p:nvPr/>
        </p:nvSpPr>
        <p:spPr>
          <a:xfrm>
            <a:off x="4810125" y="2216791"/>
            <a:ext cx="585417" cy="584775"/>
          </a:xfrm>
          <a:prstGeom prst="rect">
            <a:avLst/>
          </a:prstGeom>
          <a:noFill/>
        </p:spPr>
        <p:txBody>
          <a:bodyPr wrap="none" rtlCol="0">
            <a:spAutoFit/>
          </a:bodyPr>
          <a:lstStyle/>
          <a:p>
            <a:r>
              <a:rPr lang="en-US" sz="3200" dirty="0">
                <a:latin typeface="Aldhabi" panose="01000000000000000000" pitchFamily="2" charset="-78"/>
                <a:cs typeface="Aldhabi" panose="01000000000000000000" pitchFamily="2" charset="-78"/>
              </a:rPr>
              <a:t>ILC</a:t>
            </a:r>
          </a:p>
        </p:txBody>
      </p:sp>
      <p:sp>
        <p:nvSpPr>
          <p:cNvPr id="16" name="TextBox 15">
            <a:extLst>
              <a:ext uri="{FF2B5EF4-FFF2-40B4-BE49-F238E27FC236}">
                <a16:creationId xmlns:a16="http://schemas.microsoft.com/office/drawing/2014/main" id="{59846161-A98F-4D76-9346-32A87C67D30B}"/>
              </a:ext>
            </a:extLst>
          </p:cNvPr>
          <p:cNvSpPr txBox="1"/>
          <p:nvPr/>
        </p:nvSpPr>
        <p:spPr>
          <a:xfrm>
            <a:off x="6583530" y="1522061"/>
            <a:ext cx="1755609" cy="584775"/>
          </a:xfrm>
          <a:prstGeom prst="rect">
            <a:avLst/>
          </a:prstGeom>
          <a:noFill/>
        </p:spPr>
        <p:txBody>
          <a:bodyPr wrap="none" rtlCol="0">
            <a:spAutoFit/>
          </a:bodyPr>
          <a:lstStyle/>
          <a:p>
            <a:r>
              <a:rPr lang="en-US" sz="3200" dirty="0">
                <a:solidFill>
                  <a:srgbClr val="FF0000"/>
                </a:solidFill>
                <a:latin typeface="Aldhabi" panose="01000000000000000000" pitchFamily="2" charset="-78"/>
                <a:cs typeface="Aldhabi" panose="01000000000000000000" pitchFamily="2" charset="-78"/>
              </a:rPr>
              <a:t>Muon Collider</a:t>
            </a:r>
          </a:p>
        </p:txBody>
      </p:sp>
      <p:sp>
        <p:nvSpPr>
          <p:cNvPr id="17" name="TextBox 16">
            <a:extLst>
              <a:ext uri="{FF2B5EF4-FFF2-40B4-BE49-F238E27FC236}">
                <a16:creationId xmlns:a16="http://schemas.microsoft.com/office/drawing/2014/main" id="{937A3FDF-C471-431B-B5DF-BD903AA6BE73}"/>
              </a:ext>
            </a:extLst>
          </p:cNvPr>
          <p:cNvSpPr txBox="1"/>
          <p:nvPr/>
        </p:nvSpPr>
        <p:spPr>
          <a:xfrm>
            <a:off x="7543800" y="3213484"/>
            <a:ext cx="1116011" cy="584775"/>
          </a:xfrm>
          <a:prstGeom prst="rect">
            <a:avLst/>
          </a:prstGeom>
          <a:noFill/>
        </p:spPr>
        <p:txBody>
          <a:bodyPr wrap="none" rtlCol="0">
            <a:spAutoFit/>
          </a:bodyPr>
          <a:lstStyle/>
          <a:p>
            <a:r>
              <a:rPr lang="en-US" sz="3200" dirty="0">
                <a:solidFill>
                  <a:srgbClr val="000000"/>
                </a:solidFill>
                <a:latin typeface="Aldhabi" panose="01000000000000000000" pitchFamily="2" charset="-78"/>
                <a:cs typeface="Aldhabi" panose="01000000000000000000" pitchFamily="2" charset="-78"/>
              </a:rPr>
              <a:t>HL-LHC</a:t>
            </a:r>
          </a:p>
        </p:txBody>
      </p:sp>
      <p:sp>
        <p:nvSpPr>
          <p:cNvPr id="18" name="TextBox 17">
            <a:extLst>
              <a:ext uri="{FF2B5EF4-FFF2-40B4-BE49-F238E27FC236}">
                <a16:creationId xmlns:a16="http://schemas.microsoft.com/office/drawing/2014/main" id="{C86251EE-8B2F-444B-8D85-EB0BECB427F8}"/>
              </a:ext>
            </a:extLst>
          </p:cNvPr>
          <p:cNvSpPr txBox="1"/>
          <p:nvPr/>
        </p:nvSpPr>
        <p:spPr>
          <a:xfrm>
            <a:off x="8255773" y="2311851"/>
            <a:ext cx="946093" cy="584775"/>
          </a:xfrm>
          <a:prstGeom prst="rect">
            <a:avLst/>
          </a:prstGeom>
          <a:noFill/>
        </p:spPr>
        <p:txBody>
          <a:bodyPr wrap="none" rtlCol="0">
            <a:spAutoFit/>
          </a:bodyPr>
          <a:lstStyle/>
          <a:p>
            <a:r>
              <a:rPr lang="en-US" sz="3200" dirty="0" err="1">
                <a:solidFill>
                  <a:schemeClr val="accent3">
                    <a:lumMod val="50000"/>
                  </a:schemeClr>
                </a:solidFill>
                <a:latin typeface="Aldhabi" panose="01000000000000000000" pitchFamily="2" charset="-78"/>
                <a:cs typeface="Aldhabi" panose="01000000000000000000" pitchFamily="2" charset="-78"/>
              </a:rPr>
              <a:t>FCChh</a:t>
            </a:r>
            <a:endParaRPr lang="en-US" sz="3200" dirty="0">
              <a:solidFill>
                <a:schemeClr val="accent3">
                  <a:lumMod val="50000"/>
                </a:schemeClr>
              </a:solidFill>
              <a:latin typeface="Aldhabi" panose="01000000000000000000" pitchFamily="2" charset="-78"/>
              <a:cs typeface="Aldhabi" panose="01000000000000000000" pitchFamily="2" charset="-78"/>
            </a:endParaRPr>
          </a:p>
        </p:txBody>
      </p:sp>
      <p:sp>
        <p:nvSpPr>
          <p:cNvPr id="19" name="TextBox 18">
            <a:extLst>
              <a:ext uri="{FF2B5EF4-FFF2-40B4-BE49-F238E27FC236}">
                <a16:creationId xmlns:a16="http://schemas.microsoft.com/office/drawing/2014/main" id="{68750369-32CA-46F7-8CC8-2A8F434A09E7}"/>
              </a:ext>
            </a:extLst>
          </p:cNvPr>
          <p:cNvSpPr txBox="1"/>
          <p:nvPr/>
        </p:nvSpPr>
        <p:spPr>
          <a:xfrm>
            <a:off x="4548346" y="3328900"/>
            <a:ext cx="753732" cy="584775"/>
          </a:xfrm>
          <a:prstGeom prst="rect">
            <a:avLst/>
          </a:prstGeom>
          <a:noFill/>
        </p:spPr>
        <p:txBody>
          <a:bodyPr wrap="none" rtlCol="0">
            <a:spAutoFit/>
          </a:bodyPr>
          <a:lstStyle/>
          <a:p>
            <a:r>
              <a:rPr lang="en-US" sz="3200" dirty="0">
                <a:solidFill>
                  <a:srgbClr val="00B0F0"/>
                </a:solidFill>
                <a:latin typeface="Aldhabi" panose="01000000000000000000" pitchFamily="2" charset="-78"/>
                <a:cs typeface="Aldhabi" panose="01000000000000000000" pitchFamily="2" charset="-78"/>
              </a:rPr>
              <a:t>CLIC</a:t>
            </a:r>
          </a:p>
        </p:txBody>
      </p:sp>
      <p:pic>
        <p:nvPicPr>
          <p:cNvPr id="5" name="Picture 4">
            <a:extLst>
              <a:ext uri="{FF2B5EF4-FFF2-40B4-BE49-F238E27FC236}">
                <a16:creationId xmlns:a16="http://schemas.microsoft.com/office/drawing/2014/main" id="{8F85A535-8224-423C-A07F-52E922C9D8A4}"/>
              </a:ext>
            </a:extLst>
          </p:cNvPr>
          <p:cNvPicPr>
            <a:picLocks noChangeAspect="1"/>
          </p:cNvPicPr>
          <p:nvPr/>
        </p:nvPicPr>
        <p:blipFill>
          <a:blip r:embed="rId3"/>
          <a:stretch>
            <a:fillRect/>
          </a:stretch>
        </p:blipFill>
        <p:spPr>
          <a:xfrm>
            <a:off x="9906000" y="5562600"/>
            <a:ext cx="1756475" cy="245529"/>
          </a:xfrm>
          <a:prstGeom prst="rect">
            <a:avLst/>
          </a:prstGeom>
        </p:spPr>
      </p:pic>
    </p:spTree>
    <p:extLst>
      <p:ext uri="{BB962C8B-B14F-4D97-AF65-F5344CB8AC3E}">
        <p14:creationId xmlns:p14="http://schemas.microsoft.com/office/powerpoint/2010/main" val="22933389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13FC8-94B8-2145-BB76-35FD94D92469}"/>
              </a:ext>
            </a:extLst>
          </p:cNvPr>
          <p:cNvSpPr>
            <a:spLocks noGrp="1"/>
          </p:cNvSpPr>
          <p:nvPr>
            <p:ph type="title"/>
          </p:nvPr>
        </p:nvSpPr>
        <p:spPr/>
        <p:txBody>
          <a:bodyPr/>
          <a:lstStyle/>
          <a:p>
            <a:r>
              <a:rPr lang="en-GB" dirty="0"/>
              <a:t>Accelerators and Sustainability</a:t>
            </a:r>
          </a:p>
        </p:txBody>
      </p:sp>
      <p:sp>
        <p:nvSpPr>
          <p:cNvPr id="3" name="Slide Number Placeholder 2">
            <a:extLst>
              <a:ext uri="{FF2B5EF4-FFF2-40B4-BE49-F238E27FC236}">
                <a16:creationId xmlns:a16="http://schemas.microsoft.com/office/drawing/2014/main" id="{EBB90121-E98F-4440-8C6A-62476BC3303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200" b="0" i="0" u="none" strike="noStrike" kern="1200" cap="none" spc="0" normalizeH="0" baseline="0" noProof="0" smtClean="0">
                <a:ln>
                  <a:noFill/>
                </a:ln>
                <a:solidFill>
                  <a:srgbClr val="0033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sp>
        <p:nvSpPr>
          <p:cNvPr id="4" name="Content Placeholder 3">
            <a:extLst>
              <a:ext uri="{FF2B5EF4-FFF2-40B4-BE49-F238E27FC236}">
                <a16:creationId xmlns:a16="http://schemas.microsoft.com/office/drawing/2014/main" id="{87B9F420-3DCE-144F-9673-74C1A1246A1C}"/>
              </a:ext>
            </a:extLst>
          </p:cNvPr>
          <p:cNvSpPr>
            <a:spLocks noGrp="1"/>
          </p:cNvSpPr>
          <p:nvPr>
            <p:ph idx="1"/>
          </p:nvPr>
        </p:nvSpPr>
        <p:spPr>
          <a:xfrm>
            <a:off x="403200" y="1025486"/>
            <a:ext cx="7635875" cy="5450985"/>
          </a:xfrm>
        </p:spPr>
        <p:txBody>
          <a:bodyPr/>
          <a:lstStyle/>
          <a:p>
            <a:pPr>
              <a:lnSpc>
                <a:spcPct val="100000"/>
              </a:lnSpc>
              <a:spcBef>
                <a:spcPts val="100"/>
              </a:spcBef>
              <a:spcAft>
                <a:spcPts val="100"/>
              </a:spcAft>
            </a:pPr>
            <a:r>
              <a:rPr lang="en-GB" sz="1600" b="1" dirty="0"/>
              <a:t>Future machines – full lifecycle</a:t>
            </a:r>
          </a:p>
          <a:p>
            <a:pPr lvl="2">
              <a:spcBef>
                <a:spcPts val="100"/>
              </a:spcBef>
              <a:spcAft>
                <a:spcPts val="100"/>
              </a:spcAft>
            </a:pPr>
            <a:r>
              <a:rPr lang="en-GB" sz="1600" dirty="0"/>
              <a:t>Construction to dismantling</a:t>
            </a:r>
          </a:p>
          <a:p>
            <a:pPr lvl="2">
              <a:spcBef>
                <a:spcPts val="100"/>
              </a:spcBef>
              <a:spcAft>
                <a:spcPts val="100"/>
              </a:spcAft>
            </a:pPr>
            <a:r>
              <a:rPr lang="en-GB" sz="1600" dirty="0"/>
              <a:t>Technology: SRF, klystrons, magnets (SC, HTS, permanent)</a:t>
            </a:r>
          </a:p>
          <a:p>
            <a:pPr lvl="2">
              <a:spcBef>
                <a:spcPts val="100"/>
              </a:spcBef>
              <a:spcAft>
                <a:spcPts val="100"/>
              </a:spcAft>
            </a:pPr>
            <a:r>
              <a:rPr lang="en-GB" sz="1600" dirty="0"/>
              <a:t>Design: optics, FFA, ERLs</a:t>
            </a:r>
          </a:p>
          <a:p>
            <a:pPr lvl="2">
              <a:spcBef>
                <a:spcPts val="100"/>
              </a:spcBef>
              <a:spcAft>
                <a:spcPts val="100"/>
              </a:spcAft>
            </a:pPr>
            <a:r>
              <a:rPr lang="en-GB" sz="1600" dirty="0"/>
              <a:t>Technical infrastructure: efficiency, heat recovery</a:t>
            </a:r>
          </a:p>
          <a:p>
            <a:pPr>
              <a:lnSpc>
                <a:spcPct val="100000"/>
              </a:lnSpc>
              <a:spcBef>
                <a:spcPts val="100"/>
              </a:spcBef>
              <a:spcAft>
                <a:spcPts val="100"/>
              </a:spcAft>
            </a:pPr>
            <a:r>
              <a:rPr lang="en-GB" sz="1600" b="1" dirty="0"/>
              <a:t>Innovative technology</a:t>
            </a:r>
          </a:p>
          <a:p>
            <a:pPr lvl="2">
              <a:spcBef>
                <a:spcPts val="100"/>
              </a:spcBef>
              <a:spcAft>
                <a:spcPts val="100"/>
              </a:spcAft>
            </a:pPr>
            <a:r>
              <a:rPr lang="en-GB" sz="1600" dirty="0"/>
              <a:t>Power/energy distribution (HTS, smart grids, hydrogen…)</a:t>
            </a:r>
          </a:p>
          <a:p>
            <a:pPr lvl="2">
              <a:spcBef>
                <a:spcPts val="100"/>
              </a:spcBef>
              <a:spcAft>
                <a:spcPts val="100"/>
              </a:spcAft>
            </a:pPr>
            <a:r>
              <a:rPr lang="en-GB" sz="1600" dirty="0"/>
              <a:t>Energy storage (SC magnets, hydrogen…)</a:t>
            </a:r>
          </a:p>
          <a:p>
            <a:pPr>
              <a:lnSpc>
                <a:spcPct val="100000"/>
              </a:lnSpc>
              <a:spcBef>
                <a:spcPts val="100"/>
              </a:spcBef>
              <a:spcAft>
                <a:spcPts val="100"/>
              </a:spcAft>
            </a:pPr>
            <a:r>
              <a:rPr lang="en-GB" sz="1600" b="1" dirty="0"/>
              <a:t>Support to alternatives</a:t>
            </a:r>
          </a:p>
          <a:p>
            <a:pPr lvl="2">
              <a:spcBef>
                <a:spcPts val="100"/>
              </a:spcBef>
              <a:spcAft>
                <a:spcPts val="100"/>
              </a:spcAft>
            </a:pPr>
            <a:r>
              <a:rPr lang="en-GB" sz="1600" dirty="0"/>
              <a:t>Fusion – ITER</a:t>
            </a:r>
          </a:p>
          <a:p>
            <a:pPr lvl="2">
              <a:spcBef>
                <a:spcPts val="100"/>
              </a:spcBef>
              <a:spcAft>
                <a:spcPts val="100"/>
              </a:spcAft>
            </a:pPr>
            <a:r>
              <a:rPr lang="en-GB" sz="1600" dirty="0"/>
              <a:t>ADS, thorium – MYRHHA</a:t>
            </a:r>
          </a:p>
          <a:p>
            <a:pPr>
              <a:lnSpc>
                <a:spcPct val="100000"/>
              </a:lnSpc>
              <a:spcBef>
                <a:spcPts val="100"/>
              </a:spcBef>
              <a:spcAft>
                <a:spcPts val="100"/>
              </a:spcAft>
            </a:pPr>
            <a:r>
              <a:rPr lang="en-GB" sz="1600" b="1" dirty="0"/>
              <a:t>Exploitation/energy use</a:t>
            </a:r>
          </a:p>
          <a:p>
            <a:pPr lvl="2">
              <a:spcBef>
                <a:spcPts val="100"/>
              </a:spcBef>
              <a:spcAft>
                <a:spcPts val="100"/>
              </a:spcAft>
            </a:pPr>
            <a:r>
              <a:rPr lang="en-GB" sz="1600" dirty="0"/>
              <a:t>Energy Management Panel (heat recovery, targeted consolidation (magnets, RF, power converters), greenhouse gases, HVAC efficiency)</a:t>
            </a:r>
          </a:p>
          <a:p>
            <a:pPr lvl="2">
              <a:spcBef>
                <a:spcPts val="100"/>
              </a:spcBef>
              <a:spcAft>
                <a:spcPts val="100"/>
              </a:spcAft>
            </a:pPr>
            <a:r>
              <a:rPr lang="en-GB" sz="1600" dirty="0"/>
              <a:t>CERN to adopt ISO 50001 - efficient energy management standards</a:t>
            </a:r>
          </a:p>
          <a:p>
            <a:pPr>
              <a:lnSpc>
                <a:spcPct val="100000"/>
              </a:lnSpc>
              <a:spcBef>
                <a:spcPts val="100"/>
              </a:spcBef>
              <a:spcAft>
                <a:spcPts val="100"/>
              </a:spcAft>
            </a:pPr>
            <a:r>
              <a:rPr lang="en-GB" sz="1600" b="1" dirty="0"/>
              <a:t>Climate research </a:t>
            </a:r>
          </a:p>
          <a:p>
            <a:pPr lvl="2">
              <a:spcBef>
                <a:spcPts val="100"/>
              </a:spcBef>
              <a:spcAft>
                <a:spcPts val="100"/>
              </a:spcAft>
            </a:pPr>
            <a:r>
              <a:rPr lang="en-GB" sz="1600" dirty="0"/>
              <a:t>CLOUD</a:t>
            </a:r>
          </a:p>
          <a:p>
            <a:pPr>
              <a:lnSpc>
                <a:spcPct val="100000"/>
              </a:lnSpc>
              <a:spcBef>
                <a:spcPts val="100"/>
              </a:spcBef>
              <a:spcAft>
                <a:spcPts val="100"/>
              </a:spcAft>
            </a:pPr>
            <a:r>
              <a:rPr lang="en-GB" sz="1600" b="1" dirty="0"/>
              <a:t>Procurement</a:t>
            </a:r>
          </a:p>
          <a:p>
            <a:pPr marL="609750" lvl="1" indent="-285750">
              <a:spcBef>
                <a:spcPts val="100"/>
              </a:spcBef>
              <a:spcAft>
                <a:spcPts val="100"/>
              </a:spcAft>
              <a:buFont typeface="Arial" panose="020B0604020202020204" pitchFamily="34" charset="0"/>
              <a:buChar char="•"/>
            </a:pPr>
            <a:r>
              <a:rPr lang="en-GB" sz="1600" dirty="0"/>
              <a:t>Energy use considered in system design, specifications, arbitration</a:t>
            </a:r>
          </a:p>
          <a:p>
            <a:endParaRPr lang="en-GB" dirty="0"/>
          </a:p>
        </p:txBody>
      </p:sp>
      <p:pic>
        <p:nvPicPr>
          <p:cNvPr id="5" name="Picture 4">
            <a:extLst>
              <a:ext uri="{FF2B5EF4-FFF2-40B4-BE49-F238E27FC236}">
                <a16:creationId xmlns:a16="http://schemas.microsoft.com/office/drawing/2014/main" id="{38544D45-394B-744E-884D-57B25336CD9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820622" y="2258964"/>
            <a:ext cx="3366078" cy="2231155"/>
          </a:xfrm>
          <a:prstGeom prst="rect">
            <a:avLst/>
          </a:prstGeom>
        </p:spPr>
      </p:pic>
      <p:pic>
        <p:nvPicPr>
          <p:cNvPr id="6" name="Picture 5">
            <a:extLst>
              <a:ext uri="{FF2B5EF4-FFF2-40B4-BE49-F238E27FC236}">
                <a16:creationId xmlns:a16="http://schemas.microsoft.com/office/drawing/2014/main" id="{F786AD15-2220-6041-B364-4EB8B84BCED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20621" y="3609"/>
            <a:ext cx="3326992" cy="2227950"/>
          </a:xfrm>
          <a:prstGeom prst="rect">
            <a:avLst/>
          </a:prstGeom>
        </p:spPr>
      </p:pic>
      <p:pic>
        <p:nvPicPr>
          <p:cNvPr id="7" name="Picture 2">
            <a:extLst>
              <a:ext uri="{FF2B5EF4-FFF2-40B4-BE49-F238E27FC236}">
                <a16:creationId xmlns:a16="http://schemas.microsoft.com/office/drawing/2014/main" id="{106313A9-9F5E-CB45-B0E6-F7E8CEC43A7A}"/>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820621" y="4517524"/>
            <a:ext cx="3366078" cy="2340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23664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Freeform 100"/>
          <p:cNvSpPr/>
          <p:nvPr/>
        </p:nvSpPr>
        <p:spPr>
          <a:xfrm>
            <a:off x="0" y="0"/>
            <a:ext cx="12192000" cy="6858000"/>
          </a:xfrm>
          <a:custGeom>
            <a:avLst/>
            <a:gdLst/>
            <a:ahLst/>
            <a:cxnLst/>
            <a:rect l="0" t="0" r="0" b="0"/>
            <a:pathLst>
              <a:path w="12192000" h="6858000">
                <a:moveTo>
                  <a:pt x="0" y="6858000"/>
                </a:moveTo>
                <a:lnTo>
                  <a:pt x="12192000" y="6858000"/>
                </a:lnTo>
                <a:lnTo>
                  <a:pt x="12192000" y="0"/>
                </a:lnTo>
                <a:lnTo>
                  <a:pt x="0" y="0"/>
                </a:lnTo>
                <a:lnTo>
                  <a:pt x="0" y="6858000"/>
                </a:lnTo>
                <a:close/>
              </a:path>
            </a:pathLst>
          </a:custGeom>
          <a:solidFill>
            <a:srgbClr val="FFFFFF">
              <a:alpha val="100000"/>
            </a:srgbClr>
          </a:solidFill>
          <a:ln w="12700">
            <a:noFill/>
          </a:ln>
        </p:spPr>
        <p:style>
          <a:lnRef idx="2">
            <a:schemeClr val="accent1">
              <a:shade val="50000"/>
            </a:schemeClr>
          </a:lnRef>
          <a:fillRef idx="1">
            <a:schemeClr val="accent1"/>
          </a:fillRef>
          <a:effectRef idx="0">
            <a:schemeClr val="accent1"/>
          </a:effectRef>
          <a:fontRef idx="minor">
            <a:schemeClr val="lt1"/>
          </a:fontRef>
        </p:style>
      </p:sp>
      <p:pic>
        <p:nvPicPr>
          <p:cNvPr id="101" name="Picture 101"/>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a:xfrm>
            <a:off x="-21556" y="0"/>
            <a:ext cx="12213555" cy="6858000"/>
          </a:xfrm>
          <a:prstGeom prst="rect">
            <a:avLst/>
          </a:prstGeom>
          <a:noFill/>
        </p:spPr>
      </p:pic>
      <p:pic>
        <p:nvPicPr>
          <p:cNvPr id="102" name="Picture 102"/>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a:xfrm>
            <a:off x="7355968" y="1079962"/>
            <a:ext cx="341739" cy="422068"/>
          </a:xfrm>
          <a:prstGeom prst="rect">
            <a:avLst/>
          </a:prstGeom>
          <a:noFill/>
        </p:spPr>
      </p:pic>
      <p:pic>
        <p:nvPicPr>
          <p:cNvPr id="103" name="Picture 103"/>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a:xfrm>
            <a:off x="7575550" y="492481"/>
            <a:ext cx="432055" cy="580923"/>
          </a:xfrm>
          <a:prstGeom prst="rect">
            <a:avLst/>
          </a:prstGeom>
          <a:noFill/>
        </p:spPr>
      </p:pic>
      <p:pic>
        <p:nvPicPr>
          <p:cNvPr id="104" name="Picture 104"/>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a:xfrm>
            <a:off x="6652626" y="2892317"/>
            <a:ext cx="678703" cy="236963"/>
          </a:xfrm>
          <a:prstGeom prst="rect">
            <a:avLst/>
          </a:prstGeom>
          <a:noFill/>
        </p:spPr>
      </p:pic>
      <p:sp>
        <p:nvSpPr>
          <p:cNvPr id="105" name="Freeform 105"/>
          <p:cNvSpPr/>
          <p:nvPr/>
        </p:nvSpPr>
        <p:spPr>
          <a:xfrm>
            <a:off x="4303778" y="1872997"/>
            <a:ext cx="4828031" cy="4713731"/>
          </a:xfrm>
          <a:custGeom>
            <a:avLst/>
            <a:gdLst/>
            <a:ahLst/>
            <a:cxnLst/>
            <a:rect l="0" t="0" r="0" b="0"/>
            <a:pathLst>
              <a:path w="4828031" h="4713731">
                <a:moveTo>
                  <a:pt x="0" y="2356865"/>
                </a:moveTo>
                <a:cubicBezTo>
                  <a:pt x="0" y="1055243"/>
                  <a:pt x="1080770" y="0"/>
                  <a:pt x="2414016" y="0"/>
                </a:cubicBezTo>
                <a:cubicBezTo>
                  <a:pt x="3747262" y="0"/>
                  <a:pt x="4828031" y="1055243"/>
                  <a:pt x="4828031" y="2356865"/>
                </a:cubicBezTo>
                <a:cubicBezTo>
                  <a:pt x="4828031" y="3658489"/>
                  <a:pt x="3747262" y="4713731"/>
                  <a:pt x="2414016" y="4713731"/>
                </a:cubicBezTo>
                <a:cubicBezTo>
                  <a:pt x="1080770" y="4713731"/>
                  <a:pt x="0" y="3658489"/>
                  <a:pt x="0" y="2356865"/>
                </a:cubicBezTo>
                <a:close/>
                <a:moveTo>
                  <a:pt x="-1675638" y="4985003"/>
                </a:moveTo>
              </a:path>
            </a:pathLst>
          </a:custGeom>
          <a:noFill/>
          <a:ln w="57150" cap="flat" cmpd="sng">
            <a:solidFill>
              <a:srgbClr val="00B0F0">
                <a:alpha val="100000"/>
              </a:srgbClr>
            </a:solidFill>
            <a:custDash>
              <a:ds d="300000" sp="100000"/>
            </a:custDash>
            <a:miter lim="127000"/>
          </a:ln>
        </p:spPr>
        <p:style>
          <a:lnRef idx="2">
            <a:schemeClr val="accent1">
              <a:shade val="50000"/>
            </a:schemeClr>
          </a:lnRef>
          <a:fillRef idx="1">
            <a:schemeClr val="accent1"/>
          </a:fillRef>
          <a:effectRef idx="0">
            <a:schemeClr val="accent1"/>
          </a:effectRef>
          <a:fontRef idx="minor">
            <a:schemeClr val="lt1"/>
          </a:fontRef>
        </p:style>
      </p:sp>
      <p:sp>
        <p:nvSpPr>
          <p:cNvPr id="106" name="Freeform 106"/>
          <p:cNvSpPr/>
          <p:nvPr/>
        </p:nvSpPr>
        <p:spPr>
          <a:xfrm>
            <a:off x="10076688" y="4574"/>
            <a:ext cx="2023872" cy="1458468"/>
          </a:xfrm>
          <a:custGeom>
            <a:avLst/>
            <a:gdLst/>
            <a:ahLst/>
            <a:cxnLst/>
            <a:rect l="0" t="0" r="0" b="0"/>
            <a:pathLst>
              <a:path w="2023872" h="1458468">
                <a:moveTo>
                  <a:pt x="0" y="1458468"/>
                </a:moveTo>
                <a:lnTo>
                  <a:pt x="2023872" y="1458468"/>
                </a:lnTo>
                <a:lnTo>
                  <a:pt x="2023872" y="0"/>
                </a:lnTo>
                <a:lnTo>
                  <a:pt x="0" y="0"/>
                </a:lnTo>
                <a:lnTo>
                  <a:pt x="0" y="1458468"/>
                </a:lnTo>
                <a:close/>
              </a:path>
            </a:pathLst>
          </a:custGeom>
          <a:solidFill>
            <a:srgbClr val="D0CECE">
              <a:alpha val="76077"/>
            </a:srgbClr>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07" name="Freeform 107"/>
          <p:cNvSpPr/>
          <p:nvPr/>
        </p:nvSpPr>
        <p:spPr>
          <a:xfrm>
            <a:off x="10170415" y="628651"/>
            <a:ext cx="179831" cy="178309"/>
          </a:xfrm>
          <a:custGeom>
            <a:avLst/>
            <a:gdLst/>
            <a:ahLst/>
            <a:cxnLst/>
            <a:rect l="0" t="0" r="0" b="0"/>
            <a:pathLst>
              <a:path w="179831" h="178309">
                <a:moveTo>
                  <a:pt x="0" y="89154"/>
                </a:moveTo>
                <a:cubicBezTo>
                  <a:pt x="0" y="39879"/>
                  <a:pt x="40258" y="0"/>
                  <a:pt x="89916" y="0"/>
                </a:cubicBezTo>
                <a:cubicBezTo>
                  <a:pt x="139572" y="0"/>
                  <a:pt x="179831" y="39879"/>
                  <a:pt x="179831" y="89154"/>
                </a:cubicBezTo>
                <a:cubicBezTo>
                  <a:pt x="179831" y="138430"/>
                  <a:pt x="139572" y="178309"/>
                  <a:pt x="89916" y="178309"/>
                </a:cubicBezTo>
                <a:cubicBezTo>
                  <a:pt x="40258" y="178309"/>
                  <a:pt x="0" y="138430"/>
                  <a:pt x="0" y="89154"/>
                </a:cubicBezTo>
                <a:close/>
                <a:moveTo>
                  <a:pt x="-4030218" y="6229350"/>
                </a:moveTo>
              </a:path>
            </a:pathLst>
          </a:custGeom>
          <a:noFill/>
          <a:ln w="38100" cap="flat" cmpd="sng">
            <a:solidFill>
              <a:srgbClr val="00B0F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8" name="Freeform 108"/>
          <p:cNvSpPr/>
          <p:nvPr/>
        </p:nvSpPr>
        <p:spPr>
          <a:xfrm>
            <a:off x="4578097" y="2510029"/>
            <a:ext cx="1836419" cy="1821179"/>
          </a:xfrm>
          <a:custGeom>
            <a:avLst/>
            <a:gdLst/>
            <a:ahLst/>
            <a:cxnLst/>
            <a:rect l="0" t="0" r="0" b="0"/>
            <a:pathLst>
              <a:path w="1836419" h="1821179">
                <a:moveTo>
                  <a:pt x="0" y="910589"/>
                </a:moveTo>
                <a:cubicBezTo>
                  <a:pt x="0" y="407669"/>
                  <a:pt x="411099" y="0"/>
                  <a:pt x="918209" y="0"/>
                </a:cubicBezTo>
                <a:cubicBezTo>
                  <a:pt x="1425320" y="0"/>
                  <a:pt x="1836419" y="407669"/>
                  <a:pt x="1836419" y="910589"/>
                </a:cubicBezTo>
                <a:cubicBezTo>
                  <a:pt x="1836419" y="1413510"/>
                  <a:pt x="1425320" y="1821179"/>
                  <a:pt x="918209" y="1821179"/>
                </a:cubicBezTo>
                <a:cubicBezTo>
                  <a:pt x="411099" y="1821179"/>
                  <a:pt x="0" y="1413510"/>
                  <a:pt x="0" y="910589"/>
                </a:cubicBezTo>
                <a:close/>
                <a:moveTo>
                  <a:pt x="-1140714" y="4347971"/>
                </a:moveTo>
              </a:path>
            </a:pathLst>
          </a:custGeom>
          <a:noFill/>
          <a:ln w="76200" cap="flat" cmpd="sng">
            <a:solidFill>
              <a:srgbClr val="FF0000">
                <a:alpha val="100000"/>
              </a:srgbClr>
            </a:solidFill>
            <a:custDash>
              <a:ds d="300000" sp="100000"/>
            </a:custDash>
            <a:miter lim="127000"/>
          </a:ln>
        </p:spPr>
        <p:style>
          <a:lnRef idx="2">
            <a:schemeClr val="accent1">
              <a:shade val="50000"/>
            </a:schemeClr>
          </a:lnRef>
          <a:fillRef idx="1">
            <a:schemeClr val="accent1"/>
          </a:fillRef>
          <a:effectRef idx="0">
            <a:schemeClr val="accent1"/>
          </a:effectRef>
          <a:fontRef idx="minor">
            <a:schemeClr val="lt1"/>
          </a:fontRef>
        </p:style>
      </p:sp>
      <p:sp>
        <p:nvSpPr>
          <p:cNvPr id="109" name="Freeform 109"/>
          <p:cNvSpPr/>
          <p:nvPr/>
        </p:nvSpPr>
        <p:spPr>
          <a:xfrm>
            <a:off x="4800600" y="2543556"/>
            <a:ext cx="1341120" cy="1165861"/>
          </a:xfrm>
          <a:custGeom>
            <a:avLst/>
            <a:gdLst/>
            <a:ahLst/>
            <a:cxnLst/>
            <a:rect l="0" t="0" r="0" b="0"/>
            <a:pathLst>
              <a:path w="1341120" h="1165861">
                <a:moveTo>
                  <a:pt x="0" y="582930"/>
                </a:moveTo>
                <a:cubicBezTo>
                  <a:pt x="0" y="260985"/>
                  <a:pt x="300228" y="0"/>
                  <a:pt x="670559" y="0"/>
                </a:cubicBezTo>
                <a:cubicBezTo>
                  <a:pt x="1040891" y="0"/>
                  <a:pt x="1341120" y="260985"/>
                  <a:pt x="1341120" y="582930"/>
                </a:cubicBezTo>
                <a:cubicBezTo>
                  <a:pt x="1341120" y="904875"/>
                  <a:pt x="1040891" y="1165861"/>
                  <a:pt x="670559" y="1165861"/>
                </a:cubicBezTo>
                <a:cubicBezTo>
                  <a:pt x="300228" y="1165861"/>
                  <a:pt x="0" y="904875"/>
                  <a:pt x="0" y="582930"/>
                </a:cubicBezTo>
                <a:close/>
                <a:moveTo>
                  <a:pt x="-1069086" y="4314444"/>
                </a:moveTo>
              </a:path>
            </a:pathLst>
          </a:custGeom>
          <a:noFill/>
          <a:ln w="76200" cap="flat" cmpd="sng">
            <a:solidFill>
              <a:srgbClr val="FF0000">
                <a:alpha val="100000"/>
              </a:srgbClr>
            </a:solidFill>
            <a:custDash>
              <a:ds d="300000" sp="100000"/>
            </a:custDash>
            <a:miter lim="127000"/>
          </a:ln>
        </p:spPr>
        <p:style>
          <a:lnRef idx="2">
            <a:schemeClr val="accent1">
              <a:shade val="50000"/>
            </a:schemeClr>
          </a:lnRef>
          <a:fillRef idx="1">
            <a:schemeClr val="accent1"/>
          </a:fillRef>
          <a:effectRef idx="0">
            <a:schemeClr val="accent1"/>
          </a:effectRef>
          <a:fontRef idx="minor">
            <a:schemeClr val="lt1"/>
          </a:fontRef>
        </p:style>
      </p:sp>
      <p:sp>
        <p:nvSpPr>
          <p:cNvPr id="110" name="Freeform 110"/>
          <p:cNvSpPr/>
          <p:nvPr/>
        </p:nvSpPr>
        <p:spPr>
          <a:xfrm>
            <a:off x="5935979" y="3564636"/>
            <a:ext cx="1647444" cy="307848"/>
          </a:xfrm>
          <a:custGeom>
            <a:avLst/>
            <a:gdLst/>
            <a:ahLst/>
            <a:cxnLst/>
            <a:rect l="0" t="0" r="0" b="0"/>
            <a:pathLst>
              <a:path w="1647444" h="307848">
                <a:moveTo>
                  <a:pt x="0" y="307848"/>
                </a:moveTo>
                <a:lnTo>
                  <a:pt x="1647444" y="307848"/>
                </a:lnTo>
                <a:lnTo>
                  <a:pt x="1647444" y="0"/>
                </a:lnTo>
                <a:lnTo>
                  <a:pt x="0" y="0"/>
                </a:lnTo>
                <a:lnTo>
                  <a:pt x="0" y="307848"/>
                </a:lnTo>
                <a:close/>
              </a:path>
            </a:pathLst>
          </a:custGeom>
          <a:solidFill>
            <a:srgbClr val="FFFF00">
              <a:alpha val="58824"/>
            </a:srgbClr>
          </a:solidFill>
          <a:ln w="38100">
            <a:noFill/>
          </a:ln>
        </p:spPr>
        <p:style>
          <a:lnRef idx="2">
            <a:schemeClr val="accent1">
              <a:shade val="50000"/>
            </a:schemeClr>
          </a:lnRef>
          <a:fillRef idx="1">
            <a:schemeClr val="accent1"/>
          </a:fillRef>
          <a:effectRef idx="0">
            <a:schemeClr val="accent1"/>
          </a:effectRef>
          <a:fontRef idx="minor">
            <a:schemeClr val="lt1"/>
          </a:fontRef>
        </p:style>
      </p:sp>
      <p:sp>
        <p:nvSpPr>
          <p:cNvPr id="111" name="Freeform 111"/>
          <p:cNvSpPr/>
          <p:nvPr/>
        </p:nvSpPr>
        <p:spPr>
          <a:xfrm>
            <a:off x="10170415" y="906019"/>
            <a:ext cx="173736" cy="190500"/>
          </a:xfrm>
          <a:custGeom>
            <a:avLst/>
            <a:gdLst/>
            <a:ahLst/>
            <a:cxnLst/>
            <a:rect l="0" t="0" r="0" b="0"/>
            <a:pathLst>
              <a:path w="173736" h="190500">
                <a:moveTo>
                  <a:pt x="0" y="95250"/>
                </a:moveTo>
                <a:cubicBezTo>
                  <a:pt x="0" y="42673"/>
                  <a:pt x="38862" y="0"/>
                  <a:pt x="86867" y="0"/>
                </a:cubicBezTo>
                <a:cubicBezTo>
                  <a:pt x="134874" y="0"/>
                  <a:pt x="173736" y="42673"/>
                  <a:pt x="173736" y="95250"/>
                </a:cubicBezTo>
                <a:cubicBezTo>
                  <a:pt x="173736" y="147829"/>
                  <a:pt x="134874" y="190500"/>
                  <a:pt x="86867" y="190500"/>
                </a:cubicBezTo>
                <a:cubicBezTo>
                  <a:pt x="38862" y="190500"/>
                  <a:pt x="0" y="147829"/>
                  <a:pt x="0" y="95250"/>
                </a:cubicBezTo>
                <a:close/>
                <a:moveTo>
                  <a:pt x="-4313682" y="5951982"/>
                </a:moveTo>
              </a:path>
            </a:pathLst>
          </a:custGeom>
          <a:noFill/>
          <a:ln w="38100" cap="flat" cmpd="sng">
            <a:solidFill>
              <a:srgbClr val="FF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2" name="Freeform 112"/>
          <p:cNvSpPr/>
          <p:nvPr/>
        </p:nvSpPr>
        <p:spPr>
          <a:xfrm>
            <a:off x="4937760" y="733046"/>
            <a:ext cx="1537717" cy="1517903"/>
          </a:xfrm>
          <a:custGeom>
            <a:avLst/>
            <a:gdLst/>
            <a:ahLst/>
            <a:cxnLst/>
            <a:rect l="0" t="0" r="0" b="0"/>
            <a:pathLst>
              <a:path w="1537717" h="1517903">
                <a:moveTo>
                  <a:pt x="0" y="758952"/>
                </a:moveTo>
                <a:cubicBezTo>
                  <a:pt x="0" y="339852"/>
                  <a:pt x="344170" y="0"/>
                  <a:pt x="768858" y="0"/>
                </a:cubicBezTo>
                <a:cubicBezTo>
                  <a:pt x="1193546" y="0"/>
                  <a:pt x="1537717" y="339852"/>
                  <a:pt x="1537717" y="758952"/>
                </a:cubicBezTo>
                <a:cubicBezTo>
                  <a:pt x="1537717" y="1178052"/>
                  <a:pt x="1193546" y="1517903"/>
                  <a:pt x="768858" y="1517903"/>
                </a:cubicBezTo>
                <a:cubicBezTo>
                  <a:pt x="344170" y="1517903"/>
                  <a:pt x="0" y="1178052"/>
                  <a:pt x="0" y="758952"/>
                </a:cubicBezTo>
                <a:close/>
                <a:moveTo>
                  <a:pt x="428244" y="6124955"/>
                </a:moveTo>
              </a:path>
            </a:pathLst>
          </a:custGeom>
          <a:noFill/>
          <a:ln w="76200" cap="flat" cmpd="sng">
            <a:solidFill>
              <a:srgbClr val="000000">
                <a:alpha val="100000"/>
              </a:srgbClr>
            </a:solidFill>
            <a:custDash>
              <a:ds d="300000" sp="100000"/>
            </a:custDash>
            <a:miter lim="127000"/>
          </a:ln>
        </p:spPr>
        <p:style>
          <a:lnRef idx="2">
            <a:schemeClr val="accent1">
              <a:shade val="50000"/>
            </a:schemeClr>
          </a:lnRef>
          <a:fillRef idx="1">
            <a:schemeClr val="accent1"/>
          </a:fillRef>
          <a:effectRef idx="0">
            <a:schemeClr val="accent1"/>
          </a:effectRef>
          <a:fontRef idx="minor">
            <a:schemeClr val="lt1"/>
          </a:fontRef>
        </p:style>
      </p:sp>
      <p:sp>
        <p:nvSpPr>
          <p:cNvPr id="113" name="Freeform 113"/>
          <p:cNvSpPr/>
          <p:nvPr/>
        </p:nvSpPr>
        <p:spPr>
          <a:xfrm>
            <a:off x="4698491" y="437389"/>
            <a:ext cx="577596" cy="368808"/>
          </a:xfrm>
          <a:custGeom>
            <a:avLst/>
            <a:gdLst/>
            <a:ahLst/>
            <a:cxnLst/>
            <a:rect l="0" t="0" r="0" b="0"/>
            <a:pathLst>
              <a:path w="577596" h="368808">
                <a:moveTo>
                  <a:pt x="0" y="368808"/>
                </a:moveTo>
                <a:lnTo>
                  <a:pt x="577596" y="368808"/>
                </a:lnTo>
                <a:lnTo>
                  <a:pt x="577596" y="0"/>
                </a:lnTo>
                <a:lnTo>
                  <a:pt x="0" y="0"/>
                </a:lnTo>
                <a:lnTo>
                  <a:pt x="0" y="368808"/>
                </a:lnTo>
                <a:close/>
              </a:path>
            </a:pathLst>
          </a:custGeom>
          <a:solidFill>
            <a:srgbClr val="FFFF00">
              <a:alpha val="67058"/>
            </a:srgbClr>
          </a:solidFill>
          <a:ln w="38100">
            <a:noFill/>
          </a:ln>
        </p:spPr>
        <p:style>
          <a:lnRef idx="2">
            <a:schemeClr val="accent1">
              <a:shade val="50000"/>
            </a:schemeClr>
          </a:lnRef>
          <a:fillRef idx="1">
            <a:schemeClr val="accent1"/>
          </a:fillRef>
          <a:effectRef idx="0">
            <a:schemeClr val="accent1"/>
          </a:effectRef>
          <a:fontRef idx="minor">
            <a:schemeClr val="lt1"/>
          </a:fontRef>
        </p:style>
      </p:sp>
      <p:sp>
        <p:nvSpPr>
          <p:cNvPr id="114" name="Freeform 114"/>
          <p:cNvSpPr/>
          <p:nvPr/>
        </p:nvSpPr>
        <p:spPr>
          <a:xfrm>
            <a:off x="10176510" y="305563"/>
            <a:ext cx="179833" cy="192024"/>
          </a:xfrm>
          <a:custGeom>
            <a:avLst/>
            <a:gdLst/>
            <a:ahLst/>
            <a:cxnLst/>
            <a:rect l="0" t="0" r="0" b="0"/>
            <a:pathLst>
              <a:path w="179833" h="192024">
                <a:moveTo>
                  <a:pt x="0" y="96012"/>
                </a:moveTo>
                <a:cubicBezTo>
                  <a:pt x="0" y="42927"/>
                  <a:pt x="40259" y="0"/>
                  <a:pt x="89917" y="0"/>
                </a:cubicBezTo>
                <a:cubicBezTo>
                  <a:pt x="139573" y="0"/>
                  <a:pt x="179833" y="42927"/>
                  <a:pt x="179833" y="96012"/>
                </a:cubicBezTo>
                <a:cubicBezTo>
                  <a:pt x="179833" y="149098"/>
                  <a:pt x="139573" y="192024"/>
                  <a:pt x="89917" y="192024"/>
                </a:cubicBezTo>
                <a:cubicBezTo>
                  <a:pt x="40259" y="192024"/>
                  <a:pt x="0" y="149098"/>
                  <a:pt x="0" y="96012"/>
                </a:cubicBezTo>
                <a:close/>
                <a:moveTo>
                  <a:pt x="-3720083" y="6552438"/>
                </a:moveTo>
              </a:path>
            </a:pathLst>
          </a:custGeom>
          <a:noFill/>
          <a:ln w="3810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pic>
        <p:nvPicPr>
          <p:cNvPr id="115" name="Picture 115"/>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a:xfrm>
            <a:off x="2996831" y="0"/>
            <a:ext cx="4281655" cy="4370848"/>
          </a:xfrm>
          <a:prstGeom prst="rect">
            <a:avLst/>
          </a:prstGeom>
          <a:noFill/>
        </p:spPr>
      </p:pic>
      <p:sp>
        <p:nvSpPr>
          <p:cNvPr id="116" name="Freeform 116"/>
          <p:cNvSpPr/>
          <p:nvPr/>
        </p:nvSpPr>
        <p:spPr>
          <a:xfrm>
            <a:off x="10140695" y="1272541"/>
            <a:ext cx="190500" cy="0"/>
          </a:xfrm>
          <a:custGeom>
            <a:avLst/>
            <a:gdLst/>
            <a:ahLst/>
            <a:cxnLst/>
            <a:rect l="0" t="0" r="0" b="0"/>
            <a:pathLst>
              <a:path w="190500">
                <a:moveTo>
                  <a:pt x="0" y="0"/>
                </a:moveTo>
                <a:lnTo>
                  <a:pt x="190500" y="0"/>
                </a:lnTo>
              </a:path>
            </a:pathLst>
          </a:custGeom>
          <a:noFill/>
          <a:ln w="57150" cap="flat" cmpd="sng">
            <a:solidFill>
              <a:srgbClr val="00FF00">
                <a:alpha val="100000"/>
              </a:srgbClr>
            </a:solidFill>
            <a:custDash>
              <a:ds d="100000" sp="100000"/>
            </a:custDash>
            <a:miter lim="127000"/>
          </a:ln>
        </p:spPr>
        <p:style>
          <a:lnRef idx="2">
            <a:schemeClr val="accent1">
              <a:shade val="50000"/>
            </a:schemeClr>
          </a:lnRef>
          <a:fillRef idx="1">
            <a:schemeClr val="accent1"/>
          </a:fillRef>
          <a:effectRef idx="0">
            <a:schemeClr val="accent1"/>
          </a:effectRef>
          <a:fontRef idx="minor">
            <a:schemeClr val="lt1"/>
          </a:fontRef>
        </p:style>
      </p:sp>
      <p:sp>
        <p:nvSpPr>
          <p:cNvPr id="117" name="Freeform 117"/>
          <p:cNvSpPr/>
          <p:nvPr/>
        </p:nvSpPr>
        <p:spPr>
          <a:xfrm>
            <a:off x="2500883" y="3534157"/>
            <a:ext cx="780288" cy="368808"/>
          </a:xfrm>
          <a:custGeom>
            <a:avLst/>
            <a:gdLst/>
            <a:ahLst/>
            <a:cxnLst/>
            <a:rect l="0" t="0" r="0" b="0"/>
            <a:pathLst>
              <a:path w="780288" h="368808">
                <a:moveTo>
                  <a:pt x="0" y="368808"/>
                </a:moveTo>
                <a:lnTo>
                  <a:pt x="780288" y="368808"/>
                </a:lnTo>
                <a:lnTo>
                  <a:pt x="780288" y="0"/>
                </a:lnTo>
                <a:lnTo>
                  <a:pt x="0" y="0"/>
                </a:lnTo>
                <a:lnTo>
                  <a:pt x="0" y="368808"/>
                </a:lnTo>
                <a:close/>
              </a:path>
            </a:pathLst>
          </a:custGeom>
          <a:solidFill>
            <a:srgbClr val="FFFF00">
              <a:alpha val="67058"/>
            </a:srgbClr>
          </a:solidFill>
          <a:ln w="38100">
            <a:noFill/>
          </a:ln>
        </p:spPr>
        <p:style>
          <a:lnRef idx="2">
            <a:schemeClr val="accent1">
              <a:shade val="50000"/>
            </a:schemeClr>
          </a:lnRef>
          <a:fillRef idx="1">
            <a:schemeClr val="accent1"/>
          </a:fillRef>
          <a:effectRef idx="0">
            <a:schemeClr val="accent1"/>
          </a:effectRef>
          <a:fontRef idx="minor">
            <a:schemeClr val="lt1"/>
          </a:fontRef>
        </p:style>
      </p:sp>
      <p:sp>
        <p:nvSpPr>
          <p:cNvPr id="118" name="Freeform 118"/>
          <p:cNvSpPr/>
          <p:nvPr/>
        </p:nvSpPr>
        <p:spPr>
          <a:xfrm>
            <a:off x="7781543" y="2071116"/>
            <a:ext cx="597408" cy="368808"/>
          </a:xfrm>
          <a:custGeom>
            <a:avLst/>
            <a:gdLst/>
            <a:ahLst/>
            <a:cxnLst/>
            <a:rect l="0" t="0" r="0" b="0"/>
            <a:pathLst>
              <a:path w="597408" h="368808">
                <a:moveTo>
                  <a:pt x="0" y="368808"/>
                </a:moveTo>
                <a:lnTo>
                  <a:pt x="597408" y="368808"/>
                </a:lnTo>
                <a:lnTo>
                  <a:pt x="597408" y="0"/>
                </a:lnTo>
                <a:lnTo>
                  <a:pt x="0" y="0"/>
                </a:lnTo>
                <a:lnTo>
                  <a:pt x="0" y="368808"/>
                </a:lnTo>
                <a:close/>
              </a:path>
            </a:pathLst>
          </a:custGeom>
          <a:solidFill>
            <a:srgbClr val="FFFF00">
              <a:alpha val="67058"/>
            </a:srgbClr>
          </a:solidFill>
          <a:ln w="38100">
            <a:noFill/>
          </a:ln>
        </p:spPr>
        <p:style>
          <a:lnRef idx="2">
            <a:schemeClr val="accent1">
              <a:shade val="50000"/>
            </a:schemeClr>
          </a:lnRef>
          <a:fillRef idx="1">
            <a:schemeClr val="accent1"/>
          </a:fillRef>
          <a:effectRef idx="0">
            <a:schemeClr val="accent1"/>
          </a:effectRef>
          <a:fontRef idx="minor">
            <a:schemeClr val="lt1"/>
          </a:fontRef>
        </p:style>
      </p:sp>
      <p:sp>
        <p:nvSpPr>
          <p:cNvPr id="119" name="Freeform 119"/>
          <p:cNvSpPr/>
          <p:nvPr/>
        </p:nvSpPr>
        <p:spPr>
          <a:xfrm>
            <a:off x="5230367" y="4366260"/>
            <a:ext cx="1994916" cy="307848"/>
          </a:xfrm>
          <a:custGeom>
            <a:avLst/>
            <a:gdLst/>
            <a:ahLst/>
            <a:cxnLst/>
            <a:rect l="0" t="0" r="0" b="0"/>
            <a:pathLst>
              <a:path w="1994916" h="307848">
                <a:moveTo>
                  <a:pt x="0" y="307848"/>
                </a:moveTo>
                <a:lnTo>
                  <a:pt x="1994916" y="307848"/>
                </a:lnTo>
                <a:lnTo>
                  <a:pt x="1994916" y="0"/>
                </a:lnTo>
                <a:lnTo>
                  <a:pt x="0" y="0"/>
                </a:lnTo>
                <a:lnTo>
                  <a:pt x="0" y="307848"/>
                </a:lnTo>
                <a:close/>
              </a:path>
            </a:pathLst>
          </a:custGeom>
          <a:solidFill>
            <a:srgbClr val="FFFF00">
              <a:alpha val="58824"/>
            </a:srgbClr>
          </a:solidFill>
          <a:ln w="38100">
            <a:noFill/>
          </a:ln>
        </p:spPr>
        <p:style>
          <a:lnRef idx="2">
            <a:schemeClr val="accent1">
              <a:shade val="50000"/>
            </a:schemeClr>
          </a:lnRef>
          <a:fillRef idx="1">
            <a:schemeClr val="accent1"/>
          </a:fillRef>
          <a:effectRef idx="0">
            <a:schemeClr val="accent1"/>
          </a:effectRef>
          <a:fontRef idx="minor">
            <a:schemeClr val="lt1"/>
          </a:fontRef>
        </p:style>
      </p:sp>
      <p:sp>
        <p:nvSpPr>
          <p:cNvPr id="120" name="Rectangle 120"/>
          <p:cNvSpPr/>
          <p:nvPr/>
        </p:nvSpPr>
        <p:spPr>
          <a:xfrm>
            <a:off x="10130664" y="-19049"/>
            <a:ext cx="760849" cy="2769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Calibri-Bold"/>
                <a:ea typeface="+mn-ea"/>
                <a:cs typeface="+mn-cs"/>
              </a:rPr>
              <a:t>L</a:t>
            </a:r>
            <a:r>
              <a:rPr kumimoji="0" lang="en-US" sz="1800" b="1" i="0" u="none" strike="noStrike" kern="1200" cap="none" spc="-28" normalizeH="0" baseline="0" noProof="0" dirty="0">
                <a:ln>
                  <a:noFill/>
                </a:ln>
                <a:solidFill>
                  <a:srgbClr val="000000"/>
                </a:solidFill>
                <a:effectLst/>
                <a:uLnTx/>
                <a:uFillTx/>
                <a:latin typeface="Calibri-Bold"/>
                <a:ea typeface="+mn-ea"/>
                <a:cs typeface="+mn-cs"/>
              </a:rPr>
              <a:t>E</a:t>
            </a:r>
            <a:r>
              <a:rPr kumimoji="0" lang="en-US" sz="1800" b="1" i="0" u="none" strike="noStrike" kern="1200" cap="none" spc="0" normalizeH="0" baseline="0" noProof="0" dirty="0">
                <a:ln>
                  <a:noFill/>
                </a:ln>
                <a:solidFill>
                  <a:srgbClr val="000000"/>
                </a:solidFill>
                <a:effectLst/>
                <a:uLnTx/>
                <a:uFillTx/>
                <a:latin typeface="Calibri-Bold"/>
                <a:ea typeface="+mn-ea"/>
                <a:cs typeface="+mn-cs"/>
              </a:rPr>
              <a:t>GEND</a:t>
            </a:r>
          </a:p>
        </p:txBody>
      </p:sp>
      <p:sp>
        <p:nvSpPr>
          <p:cNvPr id="122" name="Rectangle 122"/>
          <p:cNvSpPr/>
          <p:nvPr/>
        </p:nvSpPr>
        <p:spPr>
          <a:xfrm>
            <a:off x="10434194" y="574422"/>
            <a:ext cx="349198" cy="2769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11" normalizeH="0" baseline="0" noProof="0" dirty="0">
                <a:ln>
                  <a:noFill/>
                </a:ln>
                <a:solidFill>
                  <a:srgbClr val="000000"/>
                </a:solidFill>
                <a:effectLst/>
                <a:uLnTx/>
                <a:uFillTx/>
                <a:latin typeface="Calibri"/>
                <a:ea typeface="+mn-ea"/>
                <a:cs typeface="+mn-cs"/>
              </a:rPr>
              <a:t>F</a:t>
            </a:r>
            <a:r>
              <a:rPr kumimoji="0" lang="en-US" sz="1800" b="0" i="0" u="none" strike="noStrike" kern="1200" cap="none" spc="0" normalizeH="0" baseline="0" noProof="0" dirty="0">
                <a:ln>
                  <a:noFill/>
                </a:ln>
                <a:solidFill>
                  <a:srgbClr val="000000"/>
                </a:solidFill>
                <a:effectLst/>
                <a:uLnTx/>
                <a:uFillTx/>
                <a:latin typeface="Calibri"/>
                <a:ea typeface="+mn-ea"/>
                <a:cs typeface="+mn-cs"/>
              </a:rPr>
              <a:t>CC</a:t>
            </a:r>
          </a:p>
        </p:txBody>
      </p:sp>
      <p:sp>
        <p:nvSpPr>
          <p:cNvPr id="124" name="Rectangle 124"/>
          <p:cNvSpPr/>
          <p:nvPr/>
        </p:nvSpPr>
        <p:spPr>
          <a:xfrm>
            <a:off x="6027674" y="3608060"/>
            <a:ext cx="1391663" cy="216534"/>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7" b="1" i="0" u="none" strike="noStrike" kern="1200" cap="none" spc="0" normalizeH="0" baseline="0" noProof="0" dirty="0">
                <a:ln>
                  <a:noFill/>
                </a:ln>
                <a:solidFill>
                  <a:srgbClr val="000000"/>
                </a:solidFill>
                <a:effectLst/>
                <a:uLnTx/>
                <a:uFillTx/>
                <a:latin typeface="Calibri-Bold"/>
                <a:ea typeface="+mn-ea"/>
                <a:cs typeface="+mn-cs"/>
              </a:rPr>
              <a:t>Muon</a:t>
            </a:r>
            <a:r>
              <a:rPr kumimoji="0" lang="en-US" sz="1407" b="1" i="0" u="none" strike="noStrike" kern="1200" cap="none" spc="-17" normalizeH="0" baseline="0" noProof="0" dirty="0">
                <a:ln>
                  <a:noFill/>
                </a:ln>
                <a:solidFill>
                  <a:srgbClr val="000000"/>
                </a:solidFill>
                <a:effectLst/>
                <a:uLnTx/>
                <a:uFillTx/>
                <a:latin typeface="Calibri-Bold"/>
                <a:ea typeface="+mn-ea"/>
                <a:cs typeface="+mn-cs"/>
              </a:rPr>
              <a:t> </a:t>
            </a:r>
            <a:r>
              <a:rPr kumimoji="0" lang="en-US" sz="1407" b="1" i="0" u="none" strike="noStrike" kern="1200" cap="none" spc="0" normalizeH="0" baseline="0" noProof="0" dirty="0">
                <a:ln>
                  <a:noFill/>
                </a:ln>
                <a:solidFill>
                  <a:srgbClr val="000000"/>
                </a:solidFill>
                <a:effectLst/>
                <a:uLnTx/>
                <a:uFillTx/>
                <a:latin typeface="Calibri-Bold"/>
                <a:ea typeface="+mn-ea"/>
                <a:cs typeface="+mn-cs"/>
              </a:rPr>
              <a:t>Collider</a:t>
            </a:r>
            <a:r>
              <a:rPr kumimoji="0" lang="en-US" sz="1407" b="1" i="0" u="none" strike="noStrike" kern="1200" cap="none" spc="-31" normalizeH="0" baseline="0" noProof="0" dirty="0">
                <a:ln>
                  <a:noFill/>
                </a:ln>
                <a:solidFill>
                  <a:srgbClr val="000000"/>
                </a:solidFill>
                <a:effectLst/>
                <a:uLnTx/>
                <a:uFillTx/>
                <a:latin typeface="Calibri-Bold"/>
                <a:ea typeface="+mn-ea"/>
                <a:cs typeface="+mn-cs"/>
              </a:rPr>
              <a:t> </a:t>
            </a:r>
            <a:r>
              <a:rPr kumimoji="0" lang="en-US" sz="1407" b="1" i="0" u="none" strike="noStrike" kern="1200" cap="none" spc="0" normalizeH="0" baseline="0" noProof="0" dirty="0">
                <a:ln>
                  <a:noFill/>
                </a:ln>
                <a:solidFill>
                  <a:srgbClr val="000000"/>
                </a:solidFill>
                <a:effectLst/>
                <a:uLnTx/>
                <a:uFillTx/>
                <a:latin typeface="Calibri-Bold"/>
                <a:ea typeface="+mn-ea"/>
                <a:cs typeface="+mn-cs"/>
              </a:rPr>
              <a:t>ring</a:t>
            </a:r>
          </a:p>
        </p:txBody>
      </p:sp>
      <p:sp>
        <p:nvSpPr>
          <p:cNvPr id="125" name="Rectangle 125"/>
          <p:cNvSpPr/>
          <p:nvPr/>
        </p:nvSpPr>
        <p:spPr>
          <a:xfrm>
            <a:off x="10423525" y="855093"/>
            <a:ext cx="1336904" cy="2769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a:ea typeface="+mn-ea"/>
                <a:cs typeface="+mn-cs"/>
              </a:rPr>
              <a:t>Muon Collider</a:t>
            </a:r>
          </a:p>
        </p:txBody>
      </p:sp>
      <p:sp>
        <p:nvSpPr>
          <p:cNvPr id="126" name="Rectangle 126"/>
          <p:cNvSpPr/>
          <p:nvPr/>
        </p:nvSpPr>
        <p:spPr>
          <a:xfrm>
            <a:off x="4791204" y="479046"/>
            <a:ext cx="365485" cy="2769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Calibri-Bold"/>
                <a:ea typeface="+mn-ea"/>
                <a:cs typeface="+mn-cs"/>
              </a:rPr>
              <a:t>LHC</a:t>
            </a:r>
          </a:p>
        </p:txBody>
      </p:sp>
      <p:sp>
        <p:nvSpPr>
          <p:cNvPr id="127" name="Rectangle 127"/>
          <p:cNvSpPr/>
          <p:nvPr/>
        </p:nvSpPr>
        <p:spPr>
          <a:xfrm>
            <a:off x="10418319" y="264161"/>
            <a:ext cx="1637949" cy="2769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a:ea typeface="+mn-ea"/>
                <a:cs typeface="+mn-cs"/>
              </a:rPr>
              <a:t>CERN Exi</a:t>
            </a:r>
            <a:r>
              <a:rPr kumimoji="0" lang="en-US" sz="1800" b="0" i="0" u="none" strike="noStrike" kern="1200" cap="none" spc="-20" normalizeH="0" baseline="0" noProof="0" dirty="0">
                <a:ln>
                  <a:noFill/>
                </a:ln>
                <a:solidFill>
                  <a:srgbClr val="000000"/>
                </a:solidFill>
                <a:effectLst/>
                <a:uLnTx/>
                <a:uFillTx/>
                <a:latin typeface="Calibri"/>
                <a:ea typeface="+mn-ea"/>
                <a:cs typeface="+mn-cs"/>
              </a:rPr>
              <a:t>s</a:t>
            </a:r>
            <a:r>
              <a:rPr kumimoji="0" lang="en-US" sz="1800" b="0" i="0" u="none" strike="noStrike" kern="1200" cap="none" spc="0" normalizeH="0" baseline="0" noProof="0" dirty="0">
                <a:ln>
                  <a:noFill/>
                </a:ln>
                <a:solidFill>
                  <a:srgbClr val="000000"/>
                </a:solidFill>
                <a:effectLst/>
                <a:uLnTx/>
                <a:uFillTx/>
                <a:latin typeface="Calibri"/>
                <a:ea typeface="+mn-ea"/>
                <a:cs typeface="+mn-cs"/>
              </a:rPr>
              <a:t>tingLHC</a:t>
            </a:r>
          </a:p>
        </p:txBody>
      </p:sp>
      <p:sp>
        <p:nvSpPr>
          <p:cNvPr id="128" name="Rectangle 128"/>
          <p:cNvSpPr/>
          <p:nvPr/>
        </p:nvSpPr>
        <p:spPr>
          <a:xfrm>
            <a:off x="10434193" y="1143473"/>
            <a:ext cx="402354" cy="277448"/>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3" b="0" i="0" u="none" strike="noStrike" kern="1200" cap="none" spc="0" normalizeH="0" baseline="0" noProof="0" dirty="0">
                <a:ln>
                  <a:noFill/>
                </a:ln>
                <a:solidFill>
                  <a:srgbClr val="000000"/>
                </a:solidFill>
                <a:effectLst/>
                <a:uLnTx/>
                <a:uFillTx/>
                <a:latin typeface="Calibri"/>
                <a:ea typeface="+mn-ea"/>
                <a:cs typeface="+mn-cs"/>
              </a:rPr>
              <a:t>CLIC</a:t>
            </a:r>
          </a:p>
        </p:txBody>
      </p:sp>
      <p:sp>
        <p:nvSpPr>
          <p:cNvPr id="129" name="Rectangle 129"/>
          <p:cNvSpPr/>
          <p:nvPr/>
        </p:nvSpPr>
        <p:spPr>
          <a:xfrm>
            <a:off x="2592959" y="3576665"/>
            <a:ext cx="402354" cy="277448"/>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3" b="1" i="0" u="none" strike="noStrike" kern="1200" cap="none" spc="0" normalizeH="0" baseline="0" noProof="0" dirty="0">
                <a:ln>
                  <a:noFill/>
                </a:ln>
                <a:solidFill>
                  <a:srgbClr val="000000"/>
                </a:solidFill>
                <a:effectLst/>
                <a:uLnTx/>
                <a:uFillTx/>
                <a:latin typeface="Calibri-Bold"/>
                <a:ea typeface="+mn-ea"/>
                <a:cs typeface="+mn-cs"/>
              </a:rPr>
              <a:t>CLIC</a:t>
            </a:r>
          </a:p>
        </p:txBody>
      </p:sp>
      <p:sp>
        <p:nvSpPr>
          <p:cNvPr id="130" name="Rectangle 130"/>
          <p:cNvSpPr/>
          <p:nvPr/>
        </p:nvSpPr>
        <p:spPr>
          <a:xfrm>
            <a:off x="7874509" y="2113662"/>
            <a:ext cx="346377" cy="2769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11" normalizeH="0" baseline="0" noProof="0" dirty="0">
                <a:ln>
                  <a:noFill/>
                </a:ln>
                <a:solidFill>
                  <a:srgbClr val="000000"/>
                </a:solidFill>
                <a:effectLst/>
                <a:uLnTx/>
                <a:uFillTx/>
                <a:latin typeface="Calibri-Bold"/>
                <a:ea typeface="+mn-ea"/>
                <a:cs typeface="+mn-cs"/>
              </a:rPr>
              <a:t>F</a:t>
            </a:r>
            <a:r>
              <a:rPr kumimoji="0" lang="en-US" sz="1800" b="1" i="0" u="none" strike="noStrike" kern="1200" cap="none" spc="0" normalizeH="0" baseline="0" noProof="0" dirty="0">
                <a:ln>
                  <a:noFill/>
                </a:ln>
                <a:solidFill>
                  <a:srgbClr val="000000"/>
                </a:solidFill>
                <a:effectLst/>
                <a:uLnTx/>
                <a:uFillTx/>
                <a:latin typeface="Calibri-Bold"/>
                <a:ea typeface="+mn-ea"/>
                <a:cs typeface="+mn-cs"/>
              </a:rPr>
              <a:t>CC</a:t>
            </a:r>
          </a:p>
        </p:txBody>
      </p:sp>
      <p:sp>
        <p:nvSpPr>
          <p:cNvPr id="131" name="Rectangle 131"/>
          <p:cNvSpPr/>
          <p:nvPr/>
        </p:nvSpPr>
        <p:spPr>
          <a:xfrm>
            <a:off x="5323079" y="4409594"/>
            <a:ext cx="1738361" cy="215893"/>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3" b="1" i="0" u="none" strike="noStrike" kern="1200" cap="none" spc="0" normalizeH="0" baseline="0" noProof="0" dirty="0">
                <a:ln>
                  <a:noFill/>
                </a:ln>
                <a:solidFill>
                  <a:srgbClr val="000000"/>
                </a:solidFill>
                <a:effectLst/>
                <a:uLnTx/>
                <a:uFillTx/>
                <a:latin typeface="Calibri-Bold"/>
                <a:ea typeface="+mn-ea"/>
                <a:cs typeface="+mn-cs"/>
              </a:rPr>
              <a:t>Muon</a:t>
            </a:r>
            <a:r>
              <a:rPr kumimoji="0" lang="en-US" sz="1403" b="1" i="0" u="none" strike="noStrike" kern="1200" cap="none" spc="-16" normalizeH="0" baseline="0" noProof="0" dirty="0">
                <a:ln>
                  <a:noFill/>
                </a:ln>
                <a:solidFill>
                  <a:srgbClr val="000000"/>
                </a:solidFill>
                <a:effectLst/>
                <a:uLnTx/>
                <a:uFillTx/>
                <a:latin typeface="Calibri-Bold"/>
                <a:ea typeface="+mn-ea"/>
                <a:cs typeface="+mn-cs"/>
              </a:rPr>
              <a:t> </a:t>
            </a:r>
            <a:r>
              <a:rPr kumimoji="0" lang="en-US" sz="1403" b="1" i="0" u="none" strike="noStrike" kern="1200" cap="none" spc="0" normalizeH="0" baseline="0" noProof="0" dirty="0">
                <a:ln>
                  <a:noFill/>
                </a:ln>
                <a:solidFill>
                  <a:srgbClr val="000000"/>
                </a:solidFill>
                <a:effectLst/>
                <a:uLnTx/>
                <a:uFillTx/>
                <a:latin typeface="Calibri-Bold"/>
                <a:ea typeface="+mn-ea"/>
                <a:cs typeface="+mn-cs"/>
              </a:rPr>
              <a:t>Accele</a:t>
            </a:r>
            <a:r>
              <a:rPr kumimoji="0" lang="en-US" sz="1403" b="1" i="0" u="none" strike="noStrike" kern="1200" cap="none" spc="-31" normalizeH="0" baseline="0" noProof="0" dirty="0">
                <a:ln>
                  <a:noFill/>
                </a:ln>
                <a:solidFill>
                  <a:srgbClr val="000000"/>
                </a:solidFill>
                <a:effectLst/>
                <a:uLnTx/>
                <a:uFillTx/>
                <a:latin typeface="Calibri-Bold"/>
                <a:ea typeface="+mn-ea"/>
                <a:cs typeface="+mn-cs"/>
              </a:rPr>
              <a:t>r</a:t>
            </a:r>
            <a:r>
              <a:rPr kumimoji="0" lang="en-US" sz="1403" b="1" i="0" u="none" strike="noStrike" kern="1200" cap="none" spc="0" normalizeH="0" baseline="0" noProof="0" dirty="0">
                <a:ln>
                  <a:noFill/>
                </a:ln>
                <a:solidFill>
                  <a:srgbClr val="000000"/>
                </a:solidFill>
                <a:effectLst/>
                <a:uLnTx/>
                <a:uFillTx/>
                <a:latin typeface="Calibri-Bold"/>
                <a:ea typeface="+mn-ea"/>
                <a:cs typeface="+mn-cs"/>
              </a:rPr>
              <a:t>ation</a:t>
            </a:r>
            <a:r>
              <a:rPr kumimoji="0" lang="en-US" sz="1403" b="1" i="0" u="none" strike="noStrike" kern="1200" cap="none" spc="-41" normalizeH="0" baseline="0" noProof="0" dirty="0">
                <a:ln>
                  <a:noFill/>
                </a:ln>
                <a:solidFill>
                  <a:srgbClr val="000000"/>
                </a:solidFill>
                <a:effectLst/>
                <a:uLnTx/>
                <a:uFillTx/>
                <a:latin typeface="Calibri-Bold"/>
                <a:ea typeface="+mn-ea"/>
                <a:cs typeface="+mn-cs"/>
              </a:rPr>
              <a:t> </a:t>
            </a:r>
            <a:r>
              <a:rPr kumimoji="0" lang="en-US" sz="1403" b="1" i="0" u="none" strike="noStrike" kern="1200" cap="none" spc="0" normalizeH="0" baseline="0" noProof="0" dirty="0">
                <a:ln>
                  <a:noFill/>
                </a:ln>
                <a:solidFill>
                  <a:srgbClr val="000000"/>
                </a:solidFill>
                <a:effectLst/>
                <a:uLnTx/>
                <a:uFillTx/>
                <a:latin typeface="Calibri-Bold"/>
                <a:ea typeface="+mn-ea"/>
                <a:cs typeface="+mn-cs"/>
              </a:rPr>
              <a:t>ring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5FF022E-102C-7A48-9D28-2C3FA8BA7DED}"/>
              </a:ext>
            </a:extLst>
          </p:cNvPr>
          <p:cNvSpPr>
            <a:spLocks noGrp="1"/>
          </p:cNvSpPr>
          <p:nvPr>
            <p:ph type="sldNum" sz="quarter" idx="12"/>
          </p:nvPr>
        </p:nvSpPr>
        <p:spPr>
          <a:xfrm>
            <a:off x="9403080" y="6520585"/>
            <a:ext cx="1764000" cy="1764000"/>
          </a:xfrm>
        </p:spPr>
        <p:txBody>
          <a:bodyPr/>
          <a:lstStyle/>
          <a:p>
            <a:fld id="{1787A23F-BAF2-40F7-981E-A4E481A32A38}" type="slidenum">
              <a:rPr lang="en-US" smtClean="0"/>
              <a:t>40</a:t>
            </a:fld>
            <a:endParaRPr lang="en-US"/>
          </a:p>
        </p:txBody>
      </p:sp>
      <p:pic>
        <p:nvPicPr>
          <p:cNvPr id="4" name="Picture 3">
            <a:extLst>
              <a:ext uri="{FF2B5EF4-FFF2-40B4-BE49-F238E27FC236}">
                <a16:creationId xmlns:a16="http://schemas.microsoft.com/office/drawing/2014/main" id="{0851DC10-A9B6-5043-8D46-A67E73FF08C4}"/>
              </a:ext>
            </a:extLst>
          </p:cNvPr>
          <p:cNvPicPr>
            <a:picLocks/>
          </p:cNvPicPr>
          <p:nvPr/>
        </p:nvPicPr>
        <p:blipFill>
          <a:blip r:embed="rId3" cstate="screen">
            <a:extLst>
              <a:ext uri="{28A0092B-C50C-407E-A947-70E740481C1C}">
                <a14:useLocalDpi xmlns:a14="http://schemas.microsoft.com/office/drawing/2010/main"/>
              </a:ext>
            </a:extLst>
          </a:blip>
          <a:stretch>
            <a:fillRect/>
          </a:stretch>
        </p:blipFill>
        <p:spPr>
          <a:xfrm>
            <a:off x="3463" y="12713"/>
            <a:ext cx="1764000" cy="1764000"/>
          </a:xfrm>
          <a:prstGeom prst="rect">
            <a:avLst/>
          </a:prstGeom>
        </p:spPr>
      </p:pic>
      <p:pic>
        <p:nvPicPr>
          <p:cNvPr id="8" name="Picture 7">
            <a:extLst>
              <a:ext uri="{FF2B5EF4-FFF2-40B4-BE49-F238E27FC236}">
                <a16:creationId xmlns:a16="http://schemas.microsoft.com/office/drawing/2014/main" id="{95A221E7-3F98-7F48-B44A-193C643363C7}"/>
              </a:ext>
            </a:extLst>
          </p:cNvPr>
          <p:cNvPicPr>
            <a:picLocks/>
          </p:cNvPicPr>
          <p:nvPr/>
        </p:nvPicPr>
        <p:blipFill>
          <a:blip r:embed="rId4" cstate="screen">
            <a:extLst>
              <a:ext uri="{28A0092B-C50C-407E-A947-70E740481C1C}">
                <a14:useLocalDpi xmlns:a14="http://schemas.microsoft.com/office/drawing/2010/main"/>
              </a:ext>
            </a:extLst>
          </a:blip>
          <a:stretch>
            <a:fillRect/>
          </a:stretch>
        </p:blipFill>
        <p:spPr>
          <a:xfrm>
            <a:off x="5217462" y="12713"/>
            <a:ext cx="1764000" cy="1764000"/>
          </a:xfrm>
          <a:prstGeom prst="rect">
            <a:avLst/>
          </a:prstGeom>
        </p:spPr>
      </p:pic>
      <p:pic>
        <p:nvPicPr>
          <p:cNvPr id="10" name="Picture 9">
            <a:extLst>
              <a:ext uri="{FF2B5EF4-FFF2-40B4-BE49-F238E27FC236}">
                <a16:creationId xmlns:a16="http://schemas.microsoft.com/office/drawing/2014/main" id="{C2784501-43FD-BD4E-ABE5-29F8AB318507}"/>
              </a:ext>
            </a:extLst>
          </p:cNvPr>
          <p:cNvPicPr>
            <a:picLocks/>
          </p:cNvPicPr>
          <p:nvPr/>
        </p:nvPicPr>
        <p:blipFill>
          <a:blip r:embed="rId5" cstate="screen">
            <a:extLst>
              <a:ext uri="{28A0092B-C50C-407E-A947-70E740481C1C}">
                <a14:useLocalDpi xmlns:a14="http://schemas.microsoft.com/office/drawing/2010/main"/>
              </a:ext>
            </a:extLst>
          </a:blip>
          <a:stretch>
            <a:fillRect/>
          </a:stretch>
        </p:blipFill>
        <p:spPr>
          <a:xfrm>
            <a:off x="3507772" y="12713"/>
            <a:ext cx="1764000" cy="1764000"/>
          </a:xfrm>
          <a:prstGeom prst="rect">
            <a:avLst/>
          </a:prstGeom>
        </p:spPr>
      </p:pic>
      <p:pic>
        <p:nvPicPr>
          <p:cNvPr id="12" name="Picture 11">
            <a:extLst>
              <a:ext uri="{FF2B5EF4-FFF2-40B4-BE49-F238E27FC236}">
                <a16:creationId xmlns:a16="http://schemas.microsoft.com/office/drawing/2014/main" id="{7B9D103C-D064-6C49-865C-25DC7CE9BCE9}"/>
              </a:ext>
            </a:extLst>
          </p:cNvPr>
          <p:cNvPicPr>
            <a:picLocks/>
          </p:cNvPicPr>
          <p:nvPr/>
        </p:nvPicPr>
        <p:blipFill>
          <a:blip r:embed="rId6" cstate="screen">
            <a:extLst>
              <a:ext uri="{28A0092B-C50C-407E-A947-70E740481C1C}">
                <a14:useLocalDpi xmlns:a14="http://schemas.microsoft.com/office/drawing/2010/main"/>
              </a:ext>
            </a:extLst>
          </a:blip>
          <a:stretch>
            <a:fillRect/>
          </a:stretch>
        </p:blipFill>
        <p:spPr>
          <a:xfrm>
            <a:off x="5215732" y="5105400"/>
            <a:ext cx="1764000" cy="1764000"/>
          </a:xfrm>
          <a:prstGeom prst="rect">
            <a:avLst/>
          </a:prstGeom>
        </p:spPr>
      </p:pic>
      <p:pic>
        <p:nvPicPr>
          <p:cNvPr id="14" name="Picture 13">
            <a:extLst>
              <a:ext uri="{FF2B5EF4-FFF2-40B4-BE49-F238E27FC236}">
                <a16:creationId xmlns:a16="http://schemas.microsoft.com/office/drawing/2014/main" id="{A30B320F-35BB-5742-9B20-0D8C16F57278}"/>
              </a:ext>
            </a:extLst>
          </p:cNvPr>
          <p:cNvPicPr>
            <a:picLocks/>
          </p:cNvPicPr>
          <p:nvPr/>
        </p:nvPicPr>
        <p:blipFill>
          <a:blip r:embed="rId7" cstate="screen">
            <a:extLst>
              <a:ext uri="{28A0092B-C50C-407E-A947-70E740481C1C}">
                <a14:useLocalDpi xmlns:a14="http://schemas.microsoft.com/office/drawing/2010/main"/>
              </a:ext>
            </a:extLst>
          </a:blip>
          <a:stretch>
            <a:fillRect/>
          </a:stretch>
        </p:blipFill>
        <p:spPr>
          <a:xfrm>
            <a:off x="3478309" y="5105400"/>
            <a:ext cx="1764000" cy="1764000"/>
          </a:xfrm>
          <a:prstGeom prst="rect">
            <a:avLst/>
          </a:prstGeom>
        </p:spPr>
      </p:pic>
      <p:pic>
        <p:nvPicPr>
          <p:cNvPr id="16" name="Picture 15">
            <a:extLst>
              <a:ext uri="{FF2B5EF4-FFF2-40B4-BE49-F238E27FC236}">
                <a16:creationId xmlns:a16="http://schemas.microsoft.com/office/drawing/2014/main" id="{9559B822-0A1F-FA40-8532-0617F87306C5}"/>
              </a:ext>
            </a:extLst>
          </p:cNvPr>
          <p:cNvPicPr>
            <a:picLocks/>
          </p:cNvPicPr>
          <p:nvPr/>
        </p:nvPicPr>
        <p:blipFill>
          <a:blip r:embed="rId8" cstate="screen">
            <a:extLst>
              <a:ext uri="{28A0092B-C50C-407E-A947-70E740481C1C}">
                <a14:useLocalDpi xmlns:a14="http://schemas.microsoft.com/office/drawing/2010/main"/>
              </a:ext>
            </a:extLst>
          </a:blip>
          <a:stretch>
            <a:fillRect/>
          </a:stretch>
        </p:blipFill>
        <p:spPr>
          <a:xfrm>
            <a:off x="1740886" y="5105400"/>
            <a:ext cx="1764000" cy="1764000"/>
          </a:xfrm>
          <a:prstGeom prst="rect">
            <a:avLst/>
          </a:prstGeom>
        </p:spPr>
      </p:pic>
      <p:pic>
        <p:nvPicPr>
          <p:cNvPr id="18" name="Picture 17">
            <a:extLst>
              <a:ext uri="{FF2B5EF4-FFF2-40B4-BE49-F238E27FC236}">
                <a16:creationId xmlns:a16="http://schemas.microsoft.com/office/drawing/2014/main" id="{59B418D4-4D51-CB47-BC00-6ADB299ED246}"/>
              </a:ext>
            </a:extLst>
          </p:cNvPr>
          <p:cNvPicPr>
            <a:picLocks/>
          </p:cNvPicPr>
          <p:nvPr/>
        </p:nvPicPr>
        <p:blipFill>
          <a:blip r:embed="rId9" cstate="screen">
            <a:extLst>
              <a:ext uri="{28A0092B-C50C-407E-A947-70E740481C1C}">
                <a14:useLocalDpi xmlns:a14="http://schemas.microsoft.com/office/drawing/2010/main"/>
              </a:ext>
            </a:extLst>
          </a:blip>
          <a:stretch>
            <a:fillRect/>
          </a:stretch>
        </p:blipFill>
        <p:spPr>
          <a:xfrm>
            <a:off x="1751344" y="3398549"/>
            <a:ext cx="1764000" cy="1764000"/>
          </a:xfrm>
          <a:prstGeom prst="rect">
            <a:avLst/>
          </a:prstGeom>
        </p:spPr>
      </p:pic>
      <p:pic>
        <p:nvPicPr>
          <p:cNvPr id="20" name="Picture 19">
            <a:extLst>
              <a:ext uri="{FF2B5EF4-FFF2-40B4-BE49-F238E27FC236}">
                <a16:creationId xmlns:a16="http://schemas.microsoft.com/office/drawing/2014/main" id="{9696F283-E834-0C4D-BAFE-DD843982F36D}"/>
              </a:ext>
            </a:extLst>
          </p:cNvPr>
          <p:cNvPicPr>
            <a:picLocks/>
          </p:cNvPicPr>
          <p:nvPr/>
        </p:nvPicPr>
        <p:blipFill>
          <a:blip r:embed="rId10" cstate="screen">
            <a:extLst>
              <a:ext uri="{28A0092B-C50C-407E-A947-70E740481C1C}">
                <a14:useLocalDpi xmlns:a14="http://schemas.microsoft.com/office/drawing/2010/main"/>
              </a:ext>
            </a:extLst>
          </a:blip>
          <a:stretch>
            <a:fillRect/>
          </a:stretch>
        </p:blipFill>
        <p:spPr>
          <a:xfrm>
            <a:off x="1751344" y="1705631"/>
            <a:ext cx="1764000" cy="1764000"/>
          </a:xfrm>
          <a:prstGeom prst="rect">
            <a:avLst/>
          </a:prstGeom>
        </p:spPr>
      </p:pic>
      <p:pic>
        <p:nvPicPr>
          <p:cNvPr id="22" name="Picture 21">
            <a:extLst>
              <a:ext uri="{FF2B5EF4-FFF2-40B4-BE49-F238E27FC236}">
                <a16:creationId xmlns:a16="http://schemas.microsoft.com/office/drawing/2014/main" id="{64416DC4-C566-C94F-B217-FAE76611C56C}"/>
              </a:ext>
            </a:extLst>
          </p:cNvPr>
          <p:cNvPicPr>
            <a:picLocks/>
          </p:cNvPicPr>
          <p:nvPr/>
        </p:nvPicPr>
        <p:blipFill>
          <a:blip r:embed="rId11" cstate="screen">
            <a:extLst>
              <a:ext uri="{28A0092B-C50C-407E-A947-70E740481C1C}">
                <a14:useLocalDpi xmlns:a14="http://schemas.microsoft.com/office/drawing/2010/main"/>
              </a:ext>
            </a:extLst>
          </a:blip>
          <a:stretch>
            <a:fillRect/>
          </a:stretch>
        </p:blipFill>
        <p:spPr>
          <a:xfrm>
            <a:off x="1751344" y="12713"/>
            <a:ext cx="1764000" cy="1764000"/>
          </a:xfrm>
          <a:prstGeom prst="rect">
            <a:avLst/>
          </a:prstGeom>
        </p:spPr>
      </p:pic>
      <p:pic>
        <p:nvPicPr>
          <p:cNvPr id="24" name="Picture 23">
            <a:extLst>
              <a:ext uri="{FF2B5EF4-FFF2-40B4-BE49-F238E27FC236}">
                <a16:creationId xmlns:a16="http://schemas.microsoft.com/office/drawing/2014/main" id="{78F4BBFE-1B12-6B48-8020-B22C00BF47A9}"/>
              </a:ext>
            </a:extLst>
          </p:cNvPr>
          <p:cNvPicPr>
            <a:picLocks/>
          </p:cNvPicPr>
          <p:nvPr/>
        </p:nvPicPr>
        <p:blipFill>
          <a:blip r:embed="rId12" cstate="screen">
            <a:extLst>
              <a:ext uri="{28A0092B-C50C-407E-A947-70E740481C1C}">
                <a14:useLocalDpi xmlns:a14="http://schemas.microsoft.com/office/drawing/2010/main"/>
              </a:ext>
            </a:extLst>
          </a:blip>
          <a:stretch>
            <a:fillRect/>
          </a:stretch>
        </p:blipFill>
        <p:spPr>
          <a:xfrm>
            <a:off x="3463" y="5105400"/>
            <a:ext cx="1764000" cy="1764000"/>
          </a:xfrm>
          <a:prstGeom prst="rect">
            <a:avLst/>
          </a:prstGeom>
        </p:spPr>
      </p:pic>
      <p:pic>
        <p:nvPicPr>
          <p:cNvPr id="26" name="Picture 25">
            <a:extLst>
              <a:ext uri="{FF2B5EF4-FFF2-40B4-BE49-F238E27FC236}">
                <a16:creationId xmlns:a16="http://schemas.microsoft.com/office/drawing/2014/main" id="{4DF359F3-56E5-1A4C-93CB-7952870DC31D}"/>
              </a:ext>
            </a:extLst>
          </p:cNvPr>
          <p:cNvPicPr>
            <a:picLocks/>
          </p:cNvPicPr>
          <p:nvPr/>
        </p:nvPicPr>
        <p:blipFill>
          <a:blip r:embed="rId13" cstate="screen">
            <a:extLst>
              <a:ext uri="{28A0092B-C50C-407E-A947-70E740481C1C}">
                <a14:useLocalDpi xmlns:a14="http://schemas.microsoft.com/office/drawing/2010/main"/>
              </a:ext>
            </a:extLst>
          </a:blip>
          <a:stretch>
            <a:fillRect/>
          </a:stretch>
        </p:blipFill>
        <p:spPr>
          <a:xfrm>
            <a:off x="3463" y="3417600"/>
            <a:ext cx="1764000" cy="1764000"/>
          </a:xfrm>
          <a:prstGeom prst="rect">
            <a:avLst/>
          </a:prstGeom>
        </p:spPr>
      </p:pic>
      <p:pic>
        <p:nvPicPr>
          <p:cNvPr id="28" name="Picture 27">
            <a:extLst>
              <a:ext uri="{FF2B5EF4-FFF2-40B4-BE49-F238E27FC236}">
                <a16:creationId xmlns:a16="http://schemas.microsoft.com/office/drawing/2014/main" id="{0F0AB554-E98B-3F45-A03B-C555789E719A}"/>
              </a:ext>
            </a:extLst>
          </p:cNvPr>
          <p:cNvPicPr>
            <a:picLocks/>
          </p:cNvPicPr>
          <p:nvPr/>
        </p:nvPicPr>
        <p:blipFill>
          <a:blip r:embed="rId14" cstate="screen">
            <a:extLst>
              <a:ext uri="{28A0092B-C50C-407E-A947-70E740481C1C}">
                <a14:useLocalDpi xmlns:a14="http://schemas.microsoft.com/office/drawing/2010/main"/>
              </a:ext>
            </a:extLst>
          </a:blip>
          <a:stretch>
            <a:fillRect/>
          </a:stretch>
        </p:blipFill>
        <p:spPr>
          <a:xfrm>
            <a:off x="3463" y="1710784"/>
            <a:ext cx="1764000" cy="1764000"/>
          </a:xfrm>
          <a:prstGeom prst="rect">
            <a:avLst/>
          </a:prstGeom>
        </p:spPr>
      </p:pic>
      <p:pic>
        <p:nvPicPr>
          <p:cNvPr id="30" name="Picture 29">
            <a:extLst>
              <a:ext uri="{FF2B5EF4-FFF2-40B4-BE49-F238E27FC236}">
                <a16:creationId xmlns:a16="http://schemas.microsoft.com/office/drawing/2014/main" id="{0B80862D-9C4F-3F43-BFFD-DD75DCEE3CD7}"/>
              </a:ext>
            </a:extLst>
          </p:cNvPr>
          <p:cNvPicPr preferRelativeResize="0">
            <a:picLocks/>
          </p:cNvPicPr>
          <p:nvPr/>
        </p:nvPicPr>
        <p:blipFill>
          <a:blip r:embed="rId15" cstate="screen">
            <a:extLst>
              <a:ext uri="{28A0092B-C50C-407E-A947-70E740481C1C}">
                <a14:useLocalDpi xmlns:a14="http://schemas.microsoft.com/office/drawing/2010/main"/>
              </a:ext>
            </a:extLst>
          </a:blip>
          <a:stretch>
            <a:fillRect/>
          </a:stretch>
        </p:blipFill>
        <p:spPr>
          <a:xfrm>
            <a:off x="10435353" y="1612019"/>
            <a:ext cx="1764000" cy="1764000"/>
          </a:xfrm>
          <a:prstGeom prst="rect">
            <a:avLst/>
          </a:prstGeom>
        </p:spPr>
      </p:pic>
      <p:pic>
        <p:nvPicPr>
          <p:cNvPr id="32" name="Picture 31">
            <a:extLst>
              <a:ext uri="{FF2B5EF4-FFF2-40B4-BE49-F238E27FC236}">
                <a16:creationId xmlns:a16="http://schemas.microsoft.com/office/drawing/2014/main" id="{887464EA-8D32-2641-9398-2CC5950C730A}"/>
              </a:ext>
            </a:extLst>
          </p:cNvPr>
          <p:cNvPicPr preferRelativeResize="0">
            <a:picLocks/>
          </p:cNvPicPr>
          <p:nvPr/>
        </p:nvPicPr>
        <p:blipFill>
          <a:blip r:embed="rId16" cstate="screen">
            <a:extLst>
              <a:ext uri="{28A0092B-C50C-407E-A947-70E740481C1C}">
                <a14:useLocalDpi xmlns:a14="http://schemas.microsoft.com/office/drawing/2010/main"/>
              </a:ext>
            </a:extLst>
          </a:blip>
          <a:stretch>
            <a:fillRect/>
          </a:stretch>
        </p:blipFill>
        <p:spPr>
          <a:xfrm>
            <a:off x="10442706" y="3346225"/>
            <a:ext cx="1764000" cy="1764000"/>
          </a:xfrm>
          <a:prstGeom prst="rect">
            <a:avLst/>
          </a:prstGeom>
        </p:spPr>
      </p:pic>
      <p:pic>
        <p:nvPicPr>
          <p:cNvPr id="34" name="Picture 33">
            <a:extLst>
              <a:ext uri="{FF2B5EF4-FFF2-40B4-BE49-F238E27FC236}">
                <a16:creationId xmlns:a16="http://schemas.microsoft.com/office/drawing/2014/main" id="{6D7C14D3-2436-DD4A-BF59-C2066D31AE97}"/>
              </a:ext>
            </a:extLst>
          </p:cNvPr>
          <p:cNvPicPr preferRelativeResize="0">
            <a:picLocks/>
          </p:cNvPicPr>
          <p:nvPr/>
        </p:nvPicPr>
        <p:blipFill>
          <a:blip r:embed="rId17" cstate="screen">
            <a:extLst>
              <a:ext uri="{28A0092B-C50C-407E-A947-70E740481C1C}">
                <a14:useLocalDpi xmlns:a14="http://schemas.microsoft.com/office/drawing/2010/main"/>
              </a:ext>
            </a:extLst>
          </a:blip>
          <a:stretch>
            <a:fillRect/>
          </a:stretch>
        </p:blipFill>
        <p:spPr>
          <a:xfrm>
            <a:off x="10428000" y="5105400"/>
            <a:ext cx="1764000" cy="1764000"/>
          </a:xfrm>
          <a:prstGeom prst="rect">
            <a:avLst/>
          </a:prstGeom>
        </p:spPr>
      </p:pic>
      <p:pic>
        <p:nvPicPr>
          <p:cNvPr id="36" name="Picture 35">
            <a:extLst>
              <a:ext uri="{FF2B5EF4-FFF2-40B4-BE49-F238E27FC236}">
                <a16:creationId xmlns:a16="http://schemas.microsoft.com/office/drawing/2014/main" id="{83ECE971-E38D-6C40-A74F-19B72CC6522F}"/>
              </a:ext>
            </a:extLst>
          </p:cNvPr>
          <p:cNvPicPr preferRelativeResize="0">
            <a:picLocks/>
          </p:cNvPicPr>
          <p:nvPr/>
        </p:nvPicPr>
        <p:blipFill>
          <a:blip r:embed="rId18" cstate="screen">
            <a:extLst>
              <a:ext uri="{28A0092B-C50C-407E-A947-70E740481C1C}">
                <a14:useLocalDpi xmlns:a14="http://schemas.microsoft.com/office/drawing/2010/main"/>
              </a:ext>
            </a:extLst>
          </a:blip>
          <a:stretch>
            <a:fillRect/>
          </a:stretch>
        </p:blipFill>
        <p:spPr>
          <a:xfrm>
            <a:off x="8690578" y="5105400"/>
            <a:ext cx="1764000" cy="1764000"/>
          </a:xfrm>
          <a:prstGeom prst="rect">
            <a:avLst/>
          </a:prstGeom>
        </p:spPr>
      </p:pic>
      <p:pic>
        <p:nvPicPr>
          <p:cNvPr id="38" name="Picture 37">
            <a:extLst>
              <a:ext uri="{FF2B5EF4-FFF2-40B4-BE49-F238E27FC236}">
                <a16:creationId xmlns:a16="http://schemas.microsoft.com/office/drawing/2014/main" id="{98DDB88C-723A-F145-968B-64191783EB21}"/>
              </a:ext>
            </a:extLst>
          </p:cNvPr>
          <p:cNvPicPr preferRelativeResize="0">
            <a:picLocks/>
          </p:cNvPicPr>
          <p:nvPr/>
        </p:nvPicPr>
        <p:blipFill>
          <a:blip r:embed="rId19" cstate="screen">
            <a:extLst>
              <a:ext uri="{28A0092B-C50C-407E-A947-70E740481C1C}">
                <a14:useLocalDpi xmlns:a14="http://schemas.microsoft.com/office/drawing/2010/main"/>
              </a:ext>
            </a:extLst>
          </a:blip>
          <a:stretch>
            <a:fillRect/>
          </a:stretch>
        </p:blipFill>
        <p:spPr>
          <a:xfrm>
            <a:off x="6953155" y="5105400"/>
            <a:ext cx="1764000" cy="1764000"/>
          </a:xfrm>
          <a:prstGeom prst="rect">
            <a:avLst/>
          </a:prstGeom>
        </p:spPr>
      </p:pic>
      <p:pic>
        <p:nvPicPr>
          <p:cNvPr id="40" name="Picture 39">
            <a:extLst>
              <a:ext uri="{FF2B5EF4-FFF2-40B4-BE49-F238E27FC236}">
                <a16:creationId xmlns:a16="http://schemas.microsoft.com/office/drawing/2014/main" id="{058C1DFA-C898-AE47-A5E8-E7AD593F5722}"/>
              </a:ext>
            </a:extLst>
          </p:cNvPr>
          <p:cNvPicPr preferRelativeResize="0">
            <a:picLocks/>
          </p:cNvPicPr>
          <p:nvPr/>
        </p:nvPicPr>
        <p:blipFill>
          <a:blip r:embed="rId20" cstate="screen">
            <a:extLst>
              <a:ext uri="{28A0092B-C50C-407E-A947-70E740481C1C}">
                <a14:useLocalDpi xmlns:a14="http://schemas.microsoft.com/office/drawing/2010/main"/>
              </a:ext>
            </a:extLst>
          </a:blip>
          <a:stretch>
            <a:fillRect/>
          </a:stretch>
        </p:blipFill>
        <p:spPr>
          <a:xfrm>
            <a:off x="10428000" y="12713"/>
            <a:ext cx="1764000" cy="1764000"/>
          </a:xfrm>
          <a:prstGeom prst="rect">
            <a:avLst/>
          </a:prstGeom>
        </p:spPr>
      </p:pic>
      <p:pic>
        <p:nvPicPr>
          <p:cNvPr id="42" name="Picture 41">
            <a:extLst>
              <a:ext uri="{FF2B5EF4-FFF2-40B4-BE49-F238E27FC236}">
                <a16:creationId xmlns:a16="http://schemas.microsoft.com/office/drawing/2014/main" id="{EFD127F6-EA1D-8747-8BAB-3AB88F9585E1}"/>
              </a:ext>
            </a:extLst>
          </p:cNvPr>
          <p:cNvPicPr preferRelativeResize="0">
            <a:picLocks/>
          </p:cNvPicPr>
          <p:nvPr/>
        </p:nvPicPr>
        <p:blipFill>
          <a:blip r:embed="rId21" cstate="screen">
            <a:extLst>
              <a:ext uri="{28A0092B-C50C-407E-A947-70E740481C1C}">
                <a14:useLocalDpi xmlns:a14="http://schemas.microsoft.com/office/drawing/2010/main"/>
              </a:ext>
            </a:extLst>
          </a:blip>
          <a:stretch>
            <a:fillRect/>
          </a:stretch>
        </p:blipFill>
        <p:spPr>
          <a:xfrm>
            <a:off x="8691152" y="12713"/>
            <a:ext cx="1764000" cy="1764000"/>
          </a:xfrm>
          <a:prstGeom prst="rect">
            <a:avLst/>
          </a:prstGeom>
        </p:spPr>
      </p:pic>
      <p:pic>
        <p:nvPicPr>
          <p:cNvPr id="46" name="Picture 45">
            <a:extLst>
              <a:ext uri="{FF2B5EF4-FFF2-40B4-BE49-F238E27FC236}">
                <a16:creationId xmlns:a16="http://schemas.microsoft.com/office/drawing/2014/main" id="{F3AD8ACD-7A9A-3843-A72B-59C85791D5F9}"/>
              </a:ext>
            </a:extLst>
          </p:cNvPr>
          <p:cNvPicPr preferRelativeResize="0">
            <a:picLocks/>
          </p:cNvPicPr>
          <p:nvPr/>
        </p:nvPicPr>
        <p:blipFill>
          <a:blip r:embed="rId22" cstate="screen">
            <a:extLst>
              <a:ext uri="{28A0092B-C50C-407E-A947-70E740481C1C}">
                <a14:useLocalDpi xmlns:a14="http://schemas.microsoft.com/office/drawing/2010/main"/>
              </a:ext>
            </a:extLst>
          </a:blip>
          <a:stretch>
            <a:fillRect/>
          </a:stretch>
        </p:blipFill>
        <p:spPr>
          <a:xfrm>
            <a:off x="6954307" y="12713"/>
            <a:ext cx="1764000" cy="1764000"/>
          </a:xfrm>
          <a:prstGeom prst="rect">
            <a:avLst/>
          </a:prstGeom>
        </p:spPr>
      </p:pic>
      <p:pic>
        <p:nvPicPr>
          <p:cNvPr id="59" name="Picture 58">
            <a:extLst>
              <a:ext uri="{FF2B5EF4-FFF2-40B4-BE49-F238E27FC236}">
                <a16:creationId xmlns:a16="http://schemas.microsoft.com/office/drawing/2014/main" id="{95BB0B5A-79AF-8B40-B5D1-1C2BF7366BCE}"/>
              </a:ext>
            </a:extLst>
          </p:cNvPr>
          <p:cNvPicPr>
            <a:picLocks noChangeAspect="1"/>
          </p:cNvPicPr>
          <p:nvPr/>
        </p:nvPicPr>
        <p:blipFill>
          <a:blip r:embed="rId23" cstate="screen">
            <a:extLst>
              <a:ext uri="{28A0092B-C50C-407E-A947-70E740481C1C}">
                <a14:useLocalDpi xmlns:a14="http://schemas.microsoft.com/office/drawing/2010/main"/>
              </a:ext>
            </a:extLst>
          </a:blip>
          <a:stretch>
            <a:fillRect/>
          </a:stretch>
        </p:blipFill>
        <p:spPr>
          <a:xfrm>
            <a:off x="3504886" y="3696978"/>
            <a:ext cx="1774303" cy="1424304"/>
          </a:xfrm>
          <a:prstGeom prst="rect">
            <a:avLst/>
          </a:prstGeom>
        </p:spPr>
      </p:pic>
      <p:sp>
        <p:nvSpPr>
          <p:cNvPr id="60" name="TextBox 59">
            <a:extLst>
              <a:ext uri="{FF2B5EF4-FFF2-40B4-BE49-F238E27FC236}">
                <a16:creationId xmlns:a16="http://schemas.microsoft.com/office/drawing/2014/main" id="{E3E184BF-EFB7-9642-A532-E9212E2DF49E}"/>
              </a:ext>
            </a:extLst>
          </p:cNvPr>
          <p:cNvSpPr txBox="1"/>
          <p:nvPr/>
        </p:nvSpPr>
        <p:spPr>
          <a:xfrm>
            <a:off x="3997279" y="1897072"/>
            <a:ext cx="5867400" cy="769441"/>
          </a:xfrm>
          <a:prstGeom prst="rect">
            <a:avLst/>
          </a:prstGeom>
          <a:noFill/>
        </p:spPr>
        <p:txBody>
          <a:bodyPr wrap="square" rtlCol="0">
            <a:spAutoFit/>
          </a:bodyPr>
          <a:lstStyle/>
          <a:p>
            <a:pPr algn="ctr"/>
            <a:r>
              <a:rPr lang="en-GB" sz="4400" dirty="0"/>
              <a:t>Knowledge Transfer</a:t>
            </a:r>
          </a:p>
        </p:txBody>
      </p:sp>
      <p:pic>
        <p:nvPicPr>
          <p:cNvPr id="27" name="Picture 2" descr="https://kt.cern/sites/knowledgetransfer.web.cern.ch/files/styles/cern_image_gallery_large/public/images/basic-page/inline-images/our-mission-content-image-about-us.jpg?itok=LLET3X_g">
            <a:extLst>
              <a:ext uri="{FF2B5EF4-FFF2-40B4-BE49-F238E27FC236}">
                <a16:creationId xmlns:a16="http://schemas.microsoft.com/office/drawing/2014/main" id="{5ED510EE-D979-3544-A803-A1CB059D9EE0}"/>
              </a:ext>
            </a:extLst>
          </p:cNvPr>
          <p:cNvPicPr>
            <a:picLocks noChangeAspect="1" noChangeArrowheads="1"/>
          </p:cNvPicPr>
          <p:nvPr/>
        </p:nvPicPr>
        <p:blipFill>
          <a:blip r:embed="rId24" cstate="screen">
            <a:extLst>
              <a:ext uri="{28A0092B-C50C-407E-A947-70E740481C1C}">
                <a14:useLocalDpi xmlns:a14="http://schemas.microsoft.com/office/drawing/2010/main"/>
              </a:ext>
            </a:extLst>
          </a:blip>
          <a:srcRect/>
          <a:stretch>
            <a:fillRect/>
          </a:stretch>
        </p:blipFill>
        <p:spPr bwMode="auto">
          <a:xfrm>
            <a:off x="5638800" y="2666513"/>
            <a:ext cx="3444416" cy="2255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96539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3CDE9-3583-074A-B1DB-CC97F4D2213D}"/>
              </a:ext>
            </a:extLst>
          </p:cNvPr>
          <p:cNvSpPr>
            <a:spLocks noGrp="1"/>
          </p:cNvSpPr>
          <p:nvPr>
            <p:ph type="title"/>
          </p:nvPr>
        </p:nvSpPr>
        <p:spPr/>
        <p:txBody>
          <a:bodyPr/>
          <a:lstStyle/>
          <a:p>
            <a:r>
              <a:rPr lang="en-US" dirty="0"/>
              <a:t>Conclusions</a:t>
            </a:r>
          </a:p>
        </p:txBody>
      </p:sp>
      <p:sp>
        <p:nvSpPr>
          <p:cNvPr id="4" name="Slide Number Placeholder 3">
            <a:extLst>
              <a:ext uri="{FF2B5EF4-FFF2-40B4-BE49-F238E27FC236}">
                <a16:creationId xmlns:a16="http://schemas.microsoft.com/office/drawing/2014/main" id="{49C268CD-BEC3-6748-ABB0-6EFCE0524282}"/>
              </a:ext>
            </a:extLst>
          </p:cNvPr>
          <p:cNvSpPr>
            <a:spLocks noGrp="1"/>
          </p:cNvSpPr>
          <p:nvPr>
            <p:ph type="sldNum" sz="quarter" idx="12"/>
          </p:nvPr>
        </p:nvSpPr>
        <p:spPr/>
        <p:txBody>
          <a:bodyPr/>
          <a:lstStyle/>
          <a:p>
            <a:fld id="{1787A23F-BAF2-40F7-981E-A4E481A32A38}" type="slidenum">
              <a:rPr lang="en-US" smtClean="0"/>
              <a:t>41</a:t>
            </a:fld>
            <a:endParaRPr lang="en-US"/>
          </a:p>
        </p:txBody>
      </p:sp>
      <p:sp>
        <p:nvSpPr>
          <p:cNvPr id="3" name="Content Placeholder 2">
            <a:extLst>
              <a:ext uri="{FF2B5EF4-FFF2-40B4-BE49-F238E27FC236}">
                <a16:creationId xmlns:a16="http://schemas.microsoft.com/office/drawing/2014/main" id="{990E1DC0-F784-AF46-B6BC-520174594FDE}"/>
              </a:ext>
            </a:extLst>
          </p:cNvPr>
          <p:cNvSpPr>
            <a:spLocks noGrp="1"/>
          </p:cNvSpPr>
          <p:nvPr>
            <p:ph idx="4294967295"/>
          </p:nvPr>
        </p:nvSpPr>
        <p:spPr>
          <a:xfrm>
            <a:off x="609600" y="1367821"/>
            <a:ext cx="10972800" cy="4525963"/>
          </a:xfrm>
        </p:spPr>
        <p:txBody>
          <a:bodyPr/>
          <a:lstStyle/>
          <a:p>
            <a:r>
              <a:rPr lang="en-US" dirty="0"/>
              <a:t>ESPP has bequeathed a challenging charge with the aim of providing a technological base for possible future developments in the field</a:t>
            </a:r>
          </a:p>
          <a:p>
            <a:r>
              <a:rPr lang="en-US" dirty="0"/>
              <a:t>Development of the Roadmap – has been an interesting, not obvious process</a:t>
            </a:r>
          </a:p>
          <a:p>
            <a:r>
              <a:rPr lang="en-US" dirty="0"/>
              <a:t>Implementation, funding, working together is going to required the strengthening of existing collaborative links… ongoing</a:t>
            </a:r>
          </a:p>
          <a:p>
            <a:r>
              <a:rPr lang="en-US" dirty="0"/>
              <a:t>But the initiative does provide an opportunity, visible and important focus for funding agencies, a formal reporting line to CERN Council and member state representatives. </a:t>
            </a:r>
          </a:p>
          <a:p>
            <a:r>
              <a:rPr lang="en-US" dirty="0"/>
              <a:t>We must recognize the increasing importance of sustainability and societal impact and look for these to become a core component of future developments</a:t>
            </a:r>
          </a:p>
          <a:p>
            <a:endParaRPr lang="en-US" dirty="0"/>
          </a:p>
        </p:txBody>
      </p:sp>
    </p:spTree>
    <p:extLst>
      <p:ext uri="{BB962C8B-B14F-4D97-AF65-F5344CB8AC3E}">
        <p14:creationId xmlns:p14="http://schemas.microsoft.com/office/powerpoint/2010/main" val="2438531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2924A56-4802-58F0-B80F-1EB40CDFF427}"/>
              </a:ext>
            </a:extLst>
          </p:cNvPr>
          <p:cNvSpPr>
            <a:spLocks noGrp="1"/>
          </p:cNvSpPr>
          <p:nvPr>
            <p:ph sz="quarter" idx="13"/>
          </p:nvPr>
        </p:nvSpPr>
        <p:spPr>
          <a:xfrm>
            <a:off x="407988" y="1128141"/>
            <a:ext cx="7212012" cy="5229238"/>
          </a:xfrm>
        </p:spPr>
        <p:txBody>
          <a:bodyPr/>
          <a:lstStyle/>
          <a:p>
            <a:pPr marL="292100" lvl="1" indent="-285750">
              <a:buFont typeface="Arial" panose="020B0604020202020204" pitchFamily="34" charset="0"/>
              <a:buChar char="•"/>
            </a:pPr>
            <a:r>
              <a:rPr lang="en-US" sz="2000" b="1" i="1" dirty="0"/>
              <a:t>“The technologies under consideration include high-field magnets, high-temperature superconductors</a:t>
            </a:r>
            <a:r>
              <a:rPr lang="en-US" sz="2000" dirty="0"/>
              <a:t>, plasma wakefield acceleration and other high-gradient accelerating structures, bright muon beams, energy recovery </a:t>
            </a:r>
            <a:r>
              <a:rPr lang="en-US" sz="2000" dirty="0" err="1"/>
              <a:t>linacs</a:t>
            </a:r>
            <a:r>
              <a:rPr lang="en-US" sz="2000" dirty="0"/>
              <a:t>.</a:t>
            </a:r>
            <a:br>
              <a:rPr lang="en-US" sz="2000" dirty="0"/>
            </a:br>
            <a:r>
              <a:rPr lang="en-US" sz="2000" dirty="0">
                <a:solidFill>
                  <a:srgbClr val="FF0000"/>
                </a:solidFill>
              </a:rPr>
              <a:t>The European particle physics community must intensify accelerator R&amp;D and sustain it with adequate resources. </a:t>
            </a:r>
          </a:p>
          <a:p>
            <a:pPr marL="292100" lvl="1" indent="-285750">
              <a:buFont typeface="Arial" panose="020B0604020202020204" pitchFamily="34" charset="0"/>
              <a:buChar char="•"/>
            </a:pPr>
            <a:endParaRPr lang="en-US" sz="2000" dirty="0"/>
          </a:p>
          <a:p>
            <a:pPr marL="292100" lvl="1" indent="-285750">
              <a:buFont typeface="Arial" panose="020B0604020202020204" pitchFamily="34" charset="0"/>
              <a:buChar char="•"/>
            </a:pPr>
            <a:r>
              <a:rPr lang="en-US" sz="2000" b="1" i="1" dirty="0"/>
              <a:t>A roadmap should </a:t>
            </a:r>
            <a:r>
              <a:rPr lang="en-US" sz="2000" b="1" i="1" dirty="0" err="1"/>
              <a:t>prioritise</a:t>
            </a:r>
            <a:r>
              <a:rPr lang="en-US" sz="2000" b="1" i="1" dirty="0"/>
              <a:t> the technology, </a:t>
            </a:r>
            <a:r>
              <a:rPr lang="en-US" sz="2000" dirty="0"/>
              <a:t>taking into account synergies with international partners and other communities such as photon and neutron sources, fusion energy and industry. </a:t>
            </a:r>
            <a:r>
              <a:rPr lang="en-US" sz="2000" b="1" i="1" dirty="0"/>
              <a:t>Deliverables for this decade should be defined in a timely fashion and coordinated among CERN and national laboratories and institutes.“</a:t>
            </a:r>
          </a:p>
          <a:p>
            <a:pPr marL="0" indent="0">
              <a:buNone/>
            </a:pPr>
            <a:endParaRPr lang="en-CH" sz="1400" dirty="0"/>
          </a:p>
        </p:txBody>
      </p:sp>
      <p:sp>
        <p:nvSpPr>
          <p:cNvPr id="3" name="Title 2">
            <a:extLst>
              <a:ext uri="{FF2B5EF4-FFF2-40B4-BE49-F238E27FC236}">
                <a16:creationId xmlns:a16="http://schemas.microsoft.com/office/drawing/2014/main" id="{82F9B6DA-644D-49FE-5777-CD6769CF89B2}"/>
              </a:ext>
            </a:extLst>
          </p:cNvPr>
          <p:cNvSpPr>
            <a:spLocks noGrp="1"/>
          </p:cNvSpPr>
          <p:nvPr>
            <p:ph type="title"/>
          </p:nvPr>
        </p:nvSpPr>
        <p:spPr/>
        <p:txBody>
          <a:bodyPr/>
          <a:lstStyle/>
          <a:p>
            <a:r>
              <a:rPr lang="en-US" sz="2400" dirty="0"/>
              <a:t>2020 Update of the European Strategy for Particle Physics</a:t>
            </a:r>
            <a:br>
              <a:rPr lang="en-US" sz="2400" dirty="0"/>
            </a:br>
            <a:endParaRPr lang="en-CH" sz="2400" dirty="0"/>
          </a:p>
        </p:txBody>
      </p:sp>
      <p:pic>
        <p:nvPicPr>
          <p:cNvPr id="5" name="Picture 4">
            <a:extLst>
              <a:ext uri="{FF2B5EF4-FFF2-40B4-BE49-F238E27FC236}">
                <a16:creationId xmlns:a16="http://schemas.microsoft.com/office/drawing/2014/main" id="{4F7627E7-C0A9-960B-32BD-1EB233A3D0F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58200" y="1128141"/>
            <a:ext cx="2693507" cy="3960440"/>
          </a:xfrm>
          <a:prstGeom prst="rect">
            <a:avLst/>
          </a:prstGeom>
        </p:spPr>
      </p:pic>
      <p:sp>
        <p:nvSpPr>
          <p:cNvPr id="7" name="Rectangle 6">
            <a:extLst>
              <a:ext uri="{FF2B5EF4-FFF2-40B4-BE49-F238E27FC236}">
                <a16:creationId xmlns:a16="http://schemas.microsoft.com/office/drawing/2014/main" id="{2FDDB742-A295-70FE-FA20-5CC47A6DA0B3}"/>
              </a:ext>
            </a:extLst>
          </p:cNvPr>
          <p:cNvSpPr/>
          <p:nvPr/>
        </p:nvSpPr>
        <p:spPr>
          <a:xfrm>
            <a:off x="8715982" y="5307481"/>
            <a:ext cx="2415469" cy="276999"/>
          </a:xfrm>
          <a:prstGeom prst="rect">
            <a:avLst/>
          </a:prstGeom>
        </p:spPr>
        <p:txBody>
          <a:bodyPr wrap="none">
            <a:spAutoFit/>
          </a:bodyPr>
          <a:lstStyle/>
          <a:p>
            <a:r>
              <a:rPr lang="en-US" sz="1200" u="sng" dirty="0">
                <a:latin typeface="CMTT9"/>
              </a:rPr>
              <a:t>http://</a:t>
            </a:r>
            <a:r>
              <a:rPr lang="en-US" sz="1200" u="sng" dirty="0" err="1">
                <a:latin typeface="CMTT9"/>
              </a:rPr>
              <a:t>cds.cern.ch</a:t>
            </a:r>
            <a:r>
              <a:rPr lang="en-US" sz="1200" u="sng" dirty="0">
                <a:latin typeface="CMTT9"/>
              </a:rPr>
              <a:t>/record/2721370 </a:t>
            </a:r>
            <a:endParaRPr lang="en-US" sz="1200" u="sng" dirty="0"/>
          </a:p>
        </p:txBody>
      </p:sp>
    </p:spTree>
    <p:extLst>
      <p:ext uri="{BB962C8B-B14F-4D97-AF65-F5344CB8AC3E}">
        <p14:creationId xmlns:p14="http://schemas.microsoft.com/office/powerpoint/2010/main" val="2579545350"/>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93E02-8DE9-D33F-F905-9B3A4580C99F}"/>
              </a:ext>
            </a:extLst>
          </p:cNvPr>
          <p:cNvSpPr>
            <a:spLocks noGrp="1"/>
          </p:cNvSpPr>
          <p:nvPr>
            <p:ph type="title"/>
          </p:nvPr>
        </p:nvSpPr>
        <p:spPr/>
        <p:txBody>
          <a:bodyPr/>
          <a:lstStyle/>
          <a:p>
            <a:r>
              <a:rPr lang="en-GB" dirty="0"/>
              <a:t>Future Facilities Timeline</a:t>
            </a:r>
          </a:p>
        </p:txBody>
      </p:sp>
      <p:sp>
        <p:nvSpPr>
          <p:cNvPr id="4" name="Slide Number Placeholder 3">
            <a:extLst>
              <a:ext uri="{FF2B5EF4-FFF2-40B4-BE49-F238E27FC236}">
                <a16:creationId xmlns:a16="http://schemas.microsoft.com/office/drawing/2014/main" id="{7552B7A5-C986-1FFC-26D7-ADA2528FF5E7}"/>
              </a:ext>
            </a:extLst>
          </p:cNvPr>
          <p:cNvSpPr>
            <a:spLocks noGrp="1"/>
          </p:cNvSpPr>
          <p:nvPr>
            <p:ph type="sldNum" sz="quarter" idx="12"/>
          </p:nvPr>
        </p:nvSpPr>
        <p:spPr/>
        <p:txBody>
          <a:bodyPr/>
          <a:lstStyle/>
          <a:p>
            <a:fld id="{1787A23F-BAF2-40F7-981E-A4E481A32A38}" type="slidenum">
              <a:rPr lang="en-US" smtClean="0"/>
              <a:t>6</a:t>
            </a:fld>
            <a:endParaRPr lang="en-US"/>
          </a:p>
        </p:txBody>
      </p:sp>
      <p:pic>
        <p:nvPicPr>
          <p:cNvPr id="5" name="Picture 4">
            <a:extLst>
              <a:ext uri="{FF2B5EF4-FFF2-40B4-BE49-F238E27FC236}">
                <a16:creationId xmlns:a16="http://schemas.microsoft.com/office/drawing/2014/main" id="{53D7E30E-E381-25EC-BA73-627E04DCB29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1326698"/>
            <a:ext cx="10894864" cy="2478911"/>
          </a:xfrm>
          <a:prstGeom prst="rect">
            <a:avLst/>
          </a:prstGeom>
        </p:spPr>
      </p:pic>
      <p:sp>
        <p:nvSpPr>
          <p:cNvPr id="6" name="TextBox 5">
            <a:extLst>
              <a:ext uri="{FF2B5EF4-FFF2-40B4-BE49-F238E27FC236}">
                <a16:creationId xmlns:a16="http://schemas.microsoft.com/office/drawing/2014/main" id="{A303E351-3C77-454A-EF42-7B29EEA4BABC}"/>
              </a:ext>
            </a:extLst>
          </p:cNvPr>
          <p:cNvSpPr txBox="1"/>
          <p:nvPr/>
        </p:nvSpPr>
        <p:spPr>
          <a:xfrm>
            <a:off x="522443" y="3902703"/>
            <a:ext cx="11261570" cy="2031325"/>
          </a:xfrm>
          <a:prstGeom prst="rect">
            <a:avLst/>
          </a:prstGeom>
          <a:noFill/>
        </p:spPr>
        <p:txBody>
          <a:bodyPr wrap="square" rtlCol="0">
            <a:spAutoFit/>
          </a:bodyPr>
          <a:lstStyle/>
          <a:p>
            <a:r>
              <a:rPr lang="en-GB" b="1" dirty="0"/>
              <a:t>‘Chicken-and-egg’ problem</a:t>
            </a:r>
          </a:p>
          <a:p>
            <a:pPr lvl="1"/>
            <a:r>
              <a:rPr lang="en-GB" dirty="0"/>
              <a:t>‣ Need the approximate dates of future facilities to define an R&amp;D timeline </a:t>
            </a:r>
          </a:p>
          <a:p>
            <a:pPr lvl="1"/>
            <a:r>
              <a:rPr lang="en-GB" dirty="0"/>
              <a:t>‣ Cannot predict dates of future facilities without knowing R&amp;D needs</a:t>
            </a:r>
          </a:p>
          <a:p>
            <a:r>
              <a:rPr lang="en-GB" dirty="0"/>
              <a:t>‣ Detector / accelerator roadmaps have used a common timeline</a:t>
            </a:r>
          </a:p>
          <a:p>
            <a:r>
              <a:rPr lang="en-GB" dirty="0"/>
              <a:t>‣ Highly approximate, and not to be used out of context</a:t>
            </a:r>
          </a:p>
          <a:p>
            <a:r>
              <a:rPr lang="en-GB" dirty="0"/>
              <a:t>‣ Dates represent the ‘earliest feasible date’, driven by both technical considerations and approval processes </a:t>
            </a:r>
          </a:p>
          <a:p>
            <a:r>
              <a:rPr lang="en-GB" dirty="0"/>
              <a:t>‣ The goal on both sides is that R&amp;D shall not be the rate-limiting step</a:t>
            </a:r>
          </a:p>
        </p:txBody>
      </p:sp>
    </p:spTree>
    <p:extLst>
      <p:ext uri="{BB962C8B-B14F-4D97-AF65-F5344CB8AC3E}">
        <p14:creationId xmlns:p14="http://schemas.microsoft.com/office/powerpoint/2010/main" val="18287481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AD7581-526E-294F-8013-A39A6CF7B011}"/>
              </a:ext>
            </a:extLst>
          </p:cNvPr>
          <p:cNvSpPr>
            <a:spLocks noGrp="1"/>
          </p:cNvSpPr>
          <p:nvPr>
            <p:ph idx="1"/>
          </p:nvPr>
        </p:nvSpPr>
        <p:spPr>
          <a:xfrm>
            <a:off x="533400" y="1837436"/>
            <a:ext cx="11376024" cy="4884039"/>
          </a:xfrm>
        </p:spPr>
        <p:txBody>
          <a:bodyPr>
            <a:normAutofit/>
          </a:bodyPr>
          <a:lstStyle/>
          <a:p>
            <a:r>
              <a:rPr lang="en-US" dirty="0"/>
              <a:t>successful </a:t>
            </a:r>
            <a:r>
              <a:rPr lang="en-US" b="1" dirty="0">
                <a:solidFill>
                  <a:srgbClr val="FF0000"/>
                </a:solidFill>
              </a:rPr>
              <a:t>completion of the high-luminosity upgrade</a:t>
            </a:r>
            <a:r>
              <a:rPr lang="en-US" b="1" dirty="0">
                <a:solidFill>
                  <a:srgbClr val="00B050"/>
                </a:solidFill>
              </a:rPr>
              <a:t> </a:t>
            </a:r>
            <a:r>
              <a:rPr lang="en-US" dirty="0"/>
              <a:t>of the LHC machine and experiments, with a view to the full exploitation of the LHC physics potential;</a:t>
            </a:r>
          </a:p>
          <a:p>
            <a:r>
              <a:rPr lang="en-US" b="1" dirty="0">
                <a:solidFill>
                  <a:srgbClr val="FF0000"/>
                </a:solidFill>
              </a:rPr>
              <a:t>increased R&amp;D efforts on advanced accelerator technologies</a:t>
            </a:r>
            <a:r>
              <a:rPr lang="en-US" dirty="0">
                <a:solidFill>
                  <a:srgbClr val="0432FF"/>
                </a:solidFill>
              </a:rPr>
              <a:t>,</a:t>
            </a:r>
            <a:r>
              <a:rPr lang="en-US" dirty="0"/>
              <a:t> including high-field superconducting magnets, high-gradient accelerating structures, plasma </a:t>
            </a:r>
            <a:r>
              <a:rPr lang="en-US" dirty="0" err="1"/>
              <a:t>wakefield</a:t>
            </a:r>
            <a:r>
              <a:rPr lang="en-US" dirty="0"/>
              <a:t> acceleration, muon colliders, etc.;</a:t>
            </a:r>
          </a:p>
          <a:p>
            <a:r>
              <a:rPr lang="en-US" dirty="0"/>
              <a:t>investigation of the </a:t>
            </a:r>
            <a:r>
              <a:rPr lang="en-US" b="1" dirty="0">
                <a:solidFill>
                  <a:srgbClr val="FF0000"/>
                </a:solidFill>
              </a:rPr>
              <a:t>technical and financial feasibility of a future hadron collider at CERN</a:t>
            </a:r>
            <a:r>
              <a:rPr lang="en-US" dirty="0"/>
              <a:t>, with a </a:t>
            </a:r>
            <a:r>
              <a:rPr lang="en-US" dirty="0" err="1"/>
              <a:t>centre</a:t>
            </a:r>
            <a:r>
              <a:rPr lang="en-US" dirty="0"/>
              <a:t>-of-mass energy of at least 100 TeV, and with </a:t>
            </a:r>
            <a:r>
              <a:rPr lang="en-US" dirty="0">
                <a:solidFill>
                  <a:srgbClr val="FF0000"/>
                </a:solidFill>
              </a:rPr>
              <a:t>an </a:t>
            </a:r>
            <a:r>
              <a:rPr lang="en-US" b="1" dirty="0">
                <a:solidFill>
                  <a:srgbClr val="FF0000"/>
                </a:solidFill>
              </a:rPr>
              <a:t>electron-positron Higgs and electroweak factory as a possible first stage</a:t>
            </a:r>
            <a:r>
              <a:rPr lang="en-US" dirty="0">
                <a:solidFill>
                  <a:srgbClr val="FF0000"/>
                </a:solidFill>
              </a:rPr>
              <a:t>;</a:t>
            </a:r>
          </a:p>
          <a:p>
            <a:r>
              <a:rPr lang="en-US" dirty="0"/>
              <a:t>support to long-baseline neutrino experiments in Japan and the United States; and support to a diverse, high-impact scientific programme complementary to high-energy colliders.</a:t>
            </a:r>
          </a:p>
          <a:p>
            <a:endParaRPr lang="en-US" dirty="0"/>
          </a:p>
        </p:txBody>
      </p:sp>
      <p:sp>
        <p:nvSpPr>
          <p:cNvPr id="2" name="Title 1">
            <a:extLst>
              <a:ext uri="{FF2B5EF4-FFF2-40B4-BE49-F238E27FC236}">
                <a16:creationId xmlns:a16="http://schemas.microsoft.com/office/drawing/2014/main" id="{43C46000-B387-584E-9D51-87A20D28AC1D}"/>
              </a:ext>
            </a:extLst>
          </p:cNvPr>
          <p:cNvSpPr>
            <a:spLocks noGrp="1"/>
          </p:cNvSpPr>
          <p:nvPr>
            <p:ph type="title"/>
          </p:nvPr>
        </p:nvSpPr>
        <p:spPr/>
        <p:txBody>
          <a:bodyPr/>
          <a:lstStyle/>
          <a:p>
            <a:r>
              <a:rPr lang="en-US" dirty="0"/>
              <a:t>CERN’s scientific priorities</a:t>
            </a:r>
          </a:p>
        </p:txBody>
      </p:sp>
      <p:sp>
        <p:nvSpPr>
          <p:cNvPr id="4" name="Slide Number Placeholder 3">
            <a:extLst>
              <a:ext uri="{FF2B5EF4-FFF2-40B4-BE49-F238E27FC236}">
                <a16:creationId xmlns:a16="http://schemas.microsoft.com/office/drawing/2014/main" id="{63A587FC-9E2B-8448-9AFF-BF4755F5655B}"/>
              </a:ext>
            </a:extLst>
          </p:cNvPr>
          <p:cNvSpPr>
            <a:spLocks noGrp="1"/>
          </p:cNvSpPr>
          <p:nvPr>
            <p:ph type="sldNum" sz="quarter" idx="12"/>
          </p:nvPr>
        </p:nvSpPr>
        <p:spPr/>
        <p:txBody>
          <a:bodyPr/>
          <a:lstStyle/>
          <a:p>
            <a:fld id="{1787A23F-BAF2-40F7-981E-A4E481A32A38}" type="slidenum">
              <a:rPr lang="en-US" smtClean="0"/>
              <a:t>7</a:t>
            </a:fld>
            <a:endParaRPr lang="en-US"/>
          </a:p>
        </p:txBody>
      </p:sp>
      <p:sp>
        <p:nvSpPr>
          <p:cNvPr id="5" name="TextBox 4">
            <a:extLst>
              <a:ext uri="{FF2B5EF4-FFF2-40B4-BE49-F238E27FC236}">
                <a16:creationId xmlns:a16="http://schemas.microsoft.com/office/drawing/2014/main" id="{4002216C-B87D-254E-8099-34C3E52E6D8D}"/>
              </a:ext>
            </a:extLst>
          </p:cNvPr>
          <p:cNvSpPr txBox="1"/>
          <p:nvPr/>
        </p:nvSpPr>
        <p:spPr>
          <a:xfrm>
            <a:off x="3581400" y="1067933"/>
            <a:ext cx="4038600" cy="461665"/>
          </a:xfrm>
          <a:prstGeom prst="rect">
            <a:avLst/>
          </a:prstGeom>
          <a:noFill/>
        </p:spPr>
        <p:txBody>
          <a:bodyPr wrap="square" rtlCol="0">
            <a:spAutoFit/>
          </a:bodyPr>
          <a:lstStyle/>
          <a:p>
            <a:r>
              <a:rPr lang="en-US" sz="2400" dirty="0"/>
              <a:t>Following the ESPP update</a:t>
            </a:r>
          </a:p>
        </p:txBody>
      </p:sp>
    </p:spTree>
    <p:extLst>
      <p:ext uri="{BB962C8B-B14F-4D97-AF65-F5344CB8AC3E}">
        <p14:creationId xmlns:p14="http://schemas.microsoft.com/office/powerpoint/2010/main" val="5007117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3D8F007-16D7-56C3-7D33-59CCF4A9C7CF}"/>
              </a:ext>
            </a:extLst>
          </p:cNvPr>
          <p:cNvSpPr>
            <a:spLocks noGrp="1"/>
          </p:cNvSpPr>
          <p:nvPr>
            <p:ph type="title"/>
          </p:nvPr>
        </p:nvSpPr>
        <p:spPr/>
        <p:txBody>
          <a:bodyPr/>
          <a:lstStyle/>
          <a:p>
            <a:r>
              <a:rPr lang="en-CH" dirty="0"/>
              <a:t>HFM R&amp;D Goals</a:t>
            </a:r>
          </a:p>
        </p:txBody>
      </p:sp>
      <p:sp>
        <p:nvSpPr>
          <p:cNvPr id="12" name="Content Placeholder 11">
            <a:extLst>
              <a:ext uri="{FF2B5EF4-FFF2-40B4-BE49-F238E27FC236}">
                <a16:creationId xmlns:a16="http://schemas.microsoft.com/office/drawing/2014/main" id="{4E7F5766-DF12-F45C-E7D7-2C5377E4A045}"/>
              </a:ext>
            </a:extLst>
          </p:cNvPr>
          <p:cNvSpPr>
            <a:spLocks noGrp="1"/>
          </p:cNvSpPr>
          <p:nvPr>
            <p:ph sz="quarter" idx="13"/>
          </p:nvPr>
        </p:nvSpPr>
        <p:spPr>
          <a:xfrm>
            <a:off x="284834" y="1022470"/>
            <a:ext cx="6866385" cy="4679951"/>
          </a:xfrm>
        </p:spPr>
        <p:txBody>
          <a:bodyPr/>
          <a:lstStyle/>
          <a:p>
            <a:pPr marL="342900" indent="-342900">
              <a:buFont typeface="+mj-lt"/>
              <a:buAutoNum type="arabicPeriod"/>
            </a:pPr>
            <a:r>
              <a:rPr lang="en-US" sz="2000" dirty="0"/>
              <a:t>Demonstrate Nb</a:t>
            </a:r>
            <a:r>
              <a:rPr lang="en-US" sz="2000" baseline="-25000" dirty="0"/>
              <a:t>3</a:t>
            </a:r>
            <a:r>
              <a:rPr lang="en-US" sz="2000" dirty="0"/>
              <a:t>Sn magnet technology for large scale deployment, pushing it to its limits in terms of maximum field and production scale. </a:t>
            </a:r>
          </a:p>
          <a:p>
            <a:pPr marL="520700" lvl="1" indent="-342900">
              <a:buFont typeface="+mj-lt"/>
              <a:buAutoNum type="alphaLcPeriod"/>
            </a:pPr>
            <a:r>
              <a:rPr lang="en-US" sz="2000" dirty="0">
                <a:solidFill>
                  <a:schemeClr val="accent1">
                    <a:lumMod val="60000"/>
                    <a:lumOff val="40000"/>
                  </a:schemeClr>
                </a:solidFill>
              </a:rPr>
              <a:t>The effort to quantify and demonstrate Nb</a:t>
            </a:r>
            <a:r>
              <a:rPr lang="en-US" sz="2000" baseline="-25000" dirty="0">
                <a:solidFill>
                  <a:schemeClr val="accent1">
                    <a:lumMod val="60000"/>
                    <a:lumOff val="40000"/>
                  </a:schemeClr>
                </a:solidFill>
              </a:rPr>
              <a:t>3</a:t>
            </a:r>
            <a:r>
              <a:rPr lang="en-US" sz="2000" dirty="0">
                <a:solidFill>
                  <a:schemeClr val="accent1">
                    <a:lumMod val="60000"/>
                    <a:lumOff val="40000"/>
                  </a:schemeClr>
                </a:solidFill>
              </a:rPr>
              <a:t>Sn ultimate field comprises the development of conductor and magnet technology towards the ultimate Nb</a:t>
            </a:r>
            <a:r>
              <a:rPr lang="en-US" sz="2000" baseline="-25000" dirty="0">
                <a:solidFill>
                  <a:schemeClr val="accent1">
                    <a:lumMod val="60000"/>
                    <a:lumOff val="40000"/>
                  </a:schemeClr>
                </a:solidFill>
              </a:rPr>
              <a:t>3</a:t>
            </a:r>
            <a:r>
              <a:rPr lang="en-US" sz="2000" dirty="0">
                <a:solidFill>
                  <a:schemeClr val="accent1">
                    <a:lumMod val="60000"/>
                    <a:lumOff val="40000"/>
                  </a:schemeClr>
                </a:solidFill>
              </a:rPr>
              <a:t>Sn performance. </a:t>
            </a:r>
          </a:p>
          <a:p>
            <a:pPr marL="520700" lvl="1" indent="-342900">
              <a:buFont typeface="+mj-lt"/>
              <a:buAutoNum type="alphaLcPeriod"/>
            </a:pPr>
            <a:r>
              <a:rPr lang="en-US" sz="2000" dirty="0">
                <a:solidFill>
                  <a:schemeClr val="accent1">
                    <a:lumMod val="60000"/>
                    <a:lumOff val="40000"/>
                  </a:schemeClr>
                </a:solidFill>
              </a:rPr>
              <a:t>Develop Nb</a:t>
            </a:r>
            <a:r>
              <a:rPr lang="en-US" sz="2000" baseline="-25000" dirty="0">
                <a:solidFill>
                  <a:schemeClr val="accent1">
                    <a:lumMod val="60000"/>
                    <a:lumOff val="40000"/>
                  </a:schemeClr>
                </a:solidFill>
              </a:rPr>
              <a:t>3</a:t>
            </a:r>
            <a:r>
              <a:rPr lang="en-US" sz="2000" dirty="0">
                <a:solidFill>
                  <a:schemeClr val="accent1">
                    <a:lumMod val="60000"/>
                    <a:lumOff val="40000"/>
                  </a:schemeClr>
                </a:solidFill>
              </a:rPr>
              <a:t>Sn magnet technology for collider-scale production, through robust design, industrial manufacturing and cost reduction. </a:t>
            </a:r>
          </a:p>
          <a:p>
            <a:pPr marL="342900" indent="-342900">
              <a:buFont typeface="+mj-lt"/>
              <a:buAutoNum type="arabicPeriod"/>
            </a:pPr>
            <a:r>
              <a:rPr lang="en-US" sz="2000" dirty="0"/>
              <a:t>Demonstrate the suitability of HTS for accelerator magnets, </a:t>
            </a:r>
            <a:r>
              <a:rPr lang="en-US" sz="2000" b="0" dirty="0">
                <a:solidFill>
                  <a:schemeClr val="accent1">
                    <a:lumMod val="60000"/>
                    <a:lumOff val="40000"/>
                  </a:schemeClr>
                </a:solidFill>
              </a:rPr>
              <a:t>providing a proof-of-principle of HTS magnet technology beyond the reach of Nb</a:t>
            </a:r>
            <a:r>
              <a:rPr lang="en-US" sz="2000" b="0" baseline="-25000" dirty="0">
                <a:solidFill>
                  <a:schemeClr val="accent1">
                    <a:lumMod val="60000"/>
                    <a:lumOff val="40000"/>
                  </a:schemeClr>
                </a:solidFill>
              </a:rPr>
              <a:t>3</a:t>
            </a:r>
            <a:r>
              <a:rPr lang="en-US" sz="2000" b="0" dirty="0">
                <a:solidFill>
                  <a:schemeClr val="accent1">
                    <a:lumMod val="60000"/>
                    <a:lumOff val="40000"/>
                  </a:schemeClr>
                </a:solidFill>
              </a:rPr>
              <a:t>Sn. </a:t>
            </a:r>
          </a:p>
          <a:p>
            <a:endParaRPr lang="en-US" sz="1600" b="0" dirty="0"/>
          </a:p>
          <a:p>
            <a:pPr lvl="1"/>
            <a:endParaRPr lang="en-US" sz="1600" dirty="0"/>
          </a:p>
        </p:txBody>
      </p:sp>
      <p:graphicFrame>
        <p:nvGraphicFramePr>
          <p:cNvPr id="7" name="Diagram 6">
            <a:extLst>
              <a:ext uri="{FF2B5EF4-FFF2-40B4-BE49-F238E27FC236}">
                <a16:creationId xmlns:a16="http://schemas.microsoft.com/office/drawing/2014/main" id="{CAC7B658-C055-FDA5-64D7-99997DA5E2DD}"/>
              </a:ext>
            </a:extLst>
          </p:cNvPr>
          <p:cNvGraphicFramePr/>
          <p:nvPr>
            <p:extLst>
              <p:ext uri="{D42A27DB-BD31-4B8C-83A1-F6EECF244321}">
                <p14:modId xmlns:p14="http://schemas.microsoft.com/office/powerpoint/2010/main" val="1054003619"/>
              </p:ext>
            </p:extLst>
          </p:nvPr>
        </p:nvGraphicFramePr>
        <p:xfrm>
          <a:off x="7682407" y="1912058"/>
          <a:ext cx="4191000" cy="30338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3031849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a:extLst>
              <a:ext uri="{FF2B5EF4-FFF2-40B4-BE49-F238E27FC236}">
                <a16:creationId xmlns:a16="http://schemas.microsoft.com/office/drawing/2014/main" id="{243216E7-1EBC-B148-B173-EA29524ADA2F}"/>
              </a:ext>
            </a:extLst>
          </p:cNvPr>
          <p:cNvSpPr/>
          <p:nvPr/>
        </p:nvSpPr>
        <p:spPr>
          <a:xfrm>
            <a:off x="2329922" y="1580370"/>
            <a:ext cx="2629857" cy="3390904"/>
          </a:xfrm>
          <a:custGeom>
            <a:avLst/>
            <a:gdLst>
              <a:gd name="connsiteX0" fmla="*/ 0 w 1759226"/>
              <a:gd name="connsiteY0" fmla="*/ 0 h 2872408"/>
              <a:gd name="connsiteX1" fmla="*/ 735496 w 1759226"/>
              <a:gd name="connsiteY1" fmla="*/ 1838739 h 2872408"/>
              <a:gd name="connsiteX2" fmla="*/ 1381539 w 1759226"/>
              <a:gd name="connsiteY2" fmla="*/ 2862469 h 2872408"/>
              <a:gd name="connsiteX3" fmla="*/ 1759226 w 1759226"/>
              <a:gd name="connsiteY3" fmla="*/ 2872408 h 2872408"/>
              <a:gd name="connsiteX4" fmla="*/ 735496 w 1759226"/>
              <a:gd name="connsiteY4" fmla="*/ 188843 h 2872408"/>
              <a:gd name="connsiteX5" fmla="*/ 0 w 1759226"/>
              <a:gd name="connsiteY5" fmla="*/ 0 h 2872408"/>
              <a:gd name="connsiteX0" fmla="*/ 0 w 1849291"/>
              <a:gd name="connsiteY0" fmla="*/ 0 h 3064686"/>
              <a:gd name="connsiteX1" fmla="*/ 825561 w 1849291"/>
              <a:gd name="connsiteY1" fmla="*/ 2031017 h 3064686"/>
              <a:gd name="connsiteX2" fmla="*/ 1471604 w 1849291"/>
              <a:gd name="connsiteY2" fmla="*/ 3054747 h 3064686"/>
              <a:gd name="connsiteX3" fmla="*/ 1849291 w 1849291"/>
              <a:gd name="connsiteY3" fmla="*/ 3064686 h 3064686"/>
              <a:gd name="connsiteX4" fmla="*/ 825561 w 1849291"/>
              <a:gd name="connsiteY4" fmla="*/ 381121 h 3064686"/>
              <a:gd name="connsiteX5" fmla="*/ 0 w 1849291"/>
              <a:gd name="connsiteY5" fmla="*/ 0 h 3064686"/>
              <a:gd name="connsiteX0" fmla="*/ 0 w 1849291"/>
              <a:gd name="connsiteY0" fmla="*/ 0 h 3064686"/>
              <a:gd name="connsiteX1" fmla="*/ 780529 w 1849291"/>
              <a:gd name="connsiteY1" fmla="*/ 1964138 h 3064686"/>
              <a:gd name="connsiteX2" fmla="*/ 1471604 w 1849291"/>
              <a:gd name="connsiteY2" fmla="*/ 3054747 h 3064686"/>
              <a:gd name="connsiteX3" fmla="*/ 1849291 w 1849291"/>
              <a:gd name="connsiteY3" fmla="*/ 3064686 h 3064686"/>
              <a:gd name="connsiteX4" fmla="*/ 825561 w 1849291"/>
              <a:gd name="connsiteY4" fmla="*/ 381121 h 3064686"/>
              <a:gd name="connsiteX5" fmla="*/ 0 w 1849291"/>
              <a:gd name="connsiteY5" fmla="*/ 0 h 3064686"/>
              <a:gd name="connsiteX0" fmla="*/ 0 w 1849291"/>
              <a:gd name="connsiteY0" fmla="*/ 0 h 3064686"/>
              <a:gd name="connsiteX1" fmla="*/ 780529 w 1849291"/>
              <a:gd name="connsiteY1" fmla="*/ 1964138 h 3064686"/>
              <a:gd name="connsiteX2" fmla="*/ 1462599 w 1849291"/>
              <a:gd name="connsiteY2" fmla="*/ 3021308 h 3064686"/>
              <a:gd name="connsiteX3" fmla="*/ 1849291 w 1849291"/>
              <a:gd name="connsiteY3" fmla="*/ 3064686 h 3064686"/>
              <a:gd name="connsiteX4" fmla="*/ 825561 w 1849291"/>
              <a:gd name="connsiteY4" fmla="*/ 381121 h 3064686"/>
              <a:gd name="connsiteX5" fmla="*/ 0 w 1849291"/>
              <a:gd name="connsiteY5" fmla="*/ 0 h 3064686"/>
              <a:gd name="connsiteX0" fmla="*/ 0 w 2840011"/>
              <a:gd name="connsiteY0" fmla="*/ 0 h 3323842"/>
              <a:gd name="connsiteX1" fmla="*/ 780529 w 2840011"/>
              <a:gd name="connsiteY1" fmla="*/ 1964138 h 3323842"/>
              <a:gd name="connsiteX2" fmla="*/ 1462599 w 2840011"/>
              <a:gd name="connsiteY2" fmla="*/ 3021308 h 3323842"/>
              <a:gd name="connsiteX3" fmla="*/ 2840011 w 2840011"/>
              <a:gd name="connsiteY3" fmla="*/ 3323842 h 3323842"/>
              <a:gd name="connsiteX4" fmla="*/ 825561 w 2840011"/>
              <a:gd name="connsiteY4" fmla="*/ 381121 h 3323842"/>
              <a:gd name="connsiteX5" fmla="*/ 0 w 2840011"/>
              <a:gd name="connsiteY5" fmla="*/ 0 h 3323842"/>
              <a:gd name="connsiteX0" fmla="*/ 0 w 2787146"/>
              <a:gd name="connsiteY0" fmla="*/ 0 h 3333657"/>
              <a:gd name="connsiteX1" fmla="*/ 727664 w 2787146"/>
              <a:gd name="connsiteY1" fmla="*/ 1973953 h 3333657"/>
              <a:gd name="connsiteX2" fmla="*/ 1409734 w 2787146"/>
              <a:gd name="connsiteY2" fmla="*/ 3031123 h 3333657"/>
              <a:gd name="connsiteX3" fmla="*/ 2787146 w 2787146"/>
              <a:gd name="connsiteY3" fmla="*/ 3333657 h 3333657"/>
              <a:gd name="connsiteX4" fmla="*/ 772696 w 2787146"/>
              <a:gd name="connsiteY4" fmla="*/ 390936 h 3333657"/>
              <a:gd name="connsiteX5" fmla="*/ 0 w 2787146"/>
              <a:gd name="connsiteY5" fmla="*/ 0 h 3333657"/>
              <a:gd name="connsiteX0" fmla="*/ 0 w 2787146"/>
              <a:gd name="connsiteY0" fmla="*/ 0 h 3333657"/>
              <a:gd name="connsiteX1" fmla="*/ 706518 w 2787146"/>
              <a:gd name="connsiteY1" fmla="*/ 1689354 h 3333657"/>
              <a:gd name="connsiteX2" fmla="*/ 1409734 w 2787146"/>
              <a:gd name="connsiteY2" fmla="*/ 3031123 h 3333657"/>
              <a:gd name="connsiteX3" fmla="*/ 2787146 w 2787146"/>
              <a:gd name="connsiteY3" fmla="*/ 3333657 h 3333657"/>
              <a:gd name="connsiteX4" fmla="*/ 772696 w 2787146"/>
              <a:gd name="connsiteY4" fmla="*/ 390936 h 3333657"/>
              <a:gd name="connsiteX5" fmla="*/ 0 w 2787146"/>
              <a:gd name="connsiteY5" fmla="*/ 0 h 3333657"/>
              <a:gd name="connsiteX0" fmla="*/ 0 w 2787146"/>
              <a:gd name="connsiteY0" fmla="*/ 0 h 3333657"/>
              <a:gd name="connsiteX1" fmla="*/ 706518 w 2787146"/>
              <a:gd name="connsiteY1" fmla="*/ 1689354 h 3333657"/>
              <a:gd name="connsiteX2" fmla="*/ 1000726 w 2787146"/>
              <a:gd name="connsiteY2" fmla="*/ 2276876 h 3333657"/>
              <a:gd name="connsiteX3" fmla="*/ 1409734 w 2787146"/>
              <a:gd name="connsiteY3" fmla="*/ 3031123 h 3333657"/>
              <a:gd name="connsiteX4" fmla="*/ 2787146 w 2787146"/>
              <a:gd name="connsiteY4" fmla="*/ 3333657 h 3333657"/>
              <a:gd name="connsiteX5" fmla="*/ 772696 w 2787146"/>
              <a:gd name="connsiteY5" fmla="*/ 390936 h 3333657"/>
              <a:gd name="connsiteX6" fmla="*/ 0 w 2787146"/>
              <a:gd name="connsiteY6" fmla="*/ 0 h 3333657"/>
              <a:gd name="connsiteX0" fmla="*/ 0 w 2787146"/>
              <a:gd name="connsiteY0" fmla="*/ 0 h 3333657"/>
              <a:gd name="connsiteX1" fmla="*/ 313488 w 2787146"/>
              <a:gd name="connsiteY1" fmla="*/ 804808 h 3333657"/>
              <a:gd name="connsiteX2" fmla="*/ 706518 w 2787146"/>
              <a:gd name="connsiteY2" fmla="*/ 1689354 h 3333657"/>
              <a:gd name="connsiteX3" fmla="*/ 1000726 w 2787146"/>
              <a:gd name="connsiteY3" fmla="*/ 2276876 h 3333657"/>
              <a:gd name="connsiteX4" fmla="*/ 1409734 w 2787146"/>
              <a:gd name="connsiteY4" fmla="*/ 3031123 h 3333657"/>
              <a:gd name="connsiteX5" fmla="*/ 2787146 w 2787146"/>
              <a:gd name="connsiteY5" fmla="*/ 3333657 h 3333657"/>
              <a:gd name="connsiteX6" fmla="*/ 772696 w 2787146"/>
              <a:gd name="connsiteY6" fmla="*/ 390936 h 3333657"/>
              <a:gd name="connsiteX7" fmla="*/ 0 w 2787146"/>
              <a:gd name="connsiteY7" fmla="*/ 0 h 3333657"/>
              <a:gd name="connsiteX0" fmla="*/ 0 w 2787146"/>
              <a:gd name="connsiteY0" fmla="*/ 0 h 3333657"/>
              <a:gd name="connsiteX1" fmla="*/ 313488 w 2787146"/>
              <a:gd name="connsiteY1" fmla="*/ 804808 h 3333657"/>
              <a:gd name="connsiteX2" fmla="*/ 706518 w 2787146"/>
              <a:gd name="connsiteY2" fmla="*/ 1689354 h 3333657"/>
              <a:gd name="connsiteX3" fmla="*/ 1000726 w 2787146"/>
              <a:gd name="connsiteY3" fmla="*/ 2276876 h 3333657"/>
              <a:gd name="connsiteX4" fmla="*/ 1420306 w 2787146"/>
              <a:gd name="connsiteY4" fmla="*/ 3001682 h 3333657"/>
              <a:gd name="connsiteX5" fmla="*/ 2787146 w 2787146"/>
              <a:gd name="connsiteY5" fmla="*/ 3333657 h 3333657"/>
              <a:gd name="connsiteX6" fmla="*/ 772696 w 2787146"/>
              <a:gd name="connsiteY6" fmla="*/ 390936 h 3333657"/>
              <a:gd name="connsiteX7" fmla="*/ 0 w 2787146"/>
              <a:gd name="connsiteY7" fmla="*/ 0 h 3333657"/>
              <a:gd name="connsiteX0" fmla="*/ 0 w 2797549"/>
              <a:gd name="connsiteY0" fmla="*/ 0 h 3348141"/>
              <a:gd name="connsiteX1" fmla="*/ 323891 w 2797549"/>
              <a:gd name="connsiteY1" fmla="*/ 819292 h 3348141"/>
              <a:gd name="connsiteX2" fmla="*/ 716921 w 2797549"/>
              <a:gd name="connsiteY2" fmla="*/ 1703838 h 3348141"/>
              <a:gd name="connsiteX3" fmla="*/ 1011129 w 2797549"/>
              <a:gd name="connsiteY3" fmla="*/ 2291360 h 3348141"/>
              <a:gd name="connsiteX4" fmla="*/ 1430709 w 2797549"/>
              <a:gd name="connsiteY4" fmla="*/ 3016166 h 3348141"/>
              <a:gd name="connsiteX5" fmla="*/ 2797549 w 2797549"/>
              <a:gd name="connsiteY5" fmla="*/ 3348141 h 3348141"/>
              <a:gd name="connsiteX6" fmla="*/ 783099 w 2797549"/>
              <a:gd name="connsiteY6" fmla="*/ 405420 h 3348141"/>
              <a:gd name="connsiteX7" fmla="*/ 0 w 2797549"/>
              <a:gd name="connsiteY7" fmla="*/ 0 h 3348141"/>
              <a:gd name="connsiteX0" fmla="*/ 0 w 2797549"/>
              <a:gd name="connsiteY0" fmla="*/ 0 h 3348141"/>
              <a:gd name="connsiteX1" fmla="*/ 271875 w 2797549"/>
              <a:gd name="connsiteY1" fmla="*/ 713073 h 3348141"/>
              <a:gd name="connsiteX2" fmla="*/ 716921 w 2797549"/>
              <a:gd name="connsiteY2" fmla="*/ 1703838 h 3348141"/>
              <a:gd name="connsiteX3" fmla="*/ 1011129 w 2797549"/>
              <a:gd name="connsiteY3" fmla="*/ 2291360 h 3348141"/>
              <a:gd name="connsiteX4" fmla="*/ 1430709 w 2797549"/>
              <a:gd name="connsiteY4" fmla="*/ 3016166 h 3348141"/>
              <a:gd name="connsiteX5" fmla="*/ 2797549 w 2797549"/>
              <a:gd name="connsiteY5" fmla="*/ 3348141 h 3348141"/>
              <a:gd name="connsiteX6" fmla="*/ 783099 w 2797549"/>
              <a:gd name="connsiteY6" fmla="*/ 405420 h 3348141"/>
              <a:gd name="connsiteX7" fmla="*/ 0 w 2797549"/>
              <a:gd name="connsiteY7" fmla="*/ 0 h 3348141"/>
              <a:gd name="connsiteX0" fmla="*/ 0 w 2797549"/>
              <a:gd name="connsiteY0" fmla="*/ 0 h 3348141"/>
              <a:gd name="connsiteX1" fmla="*/ 271875 w 2797549"/>
              <a:gd name="connsiteY1" fmla="*/ 713073 h 3348141"/>
              <a:gd name="connsiteX2" fmla="*/ 479149 w 2797549"/>
              <a:gd name="connsiteY2" fmla="*/ 1205598 h 3348141"/>
              <a:gd name="connsiteX3" fmla="*/ 716921 w 2797549"/>
              <a:gd name="connsiteY3" fmla="*/ 1703838 h 3348141"/>
              <a:gd name="connsiteX4" fmla="*/ 1011129 w 2797549"/>
              <a:gd name="connsiteY4" fmla="*/ 2291360 h 3348141"/>
              <a:gd name="connsiteX5" fmla="*/ 1430709 w 2797549"/>
              <a:gd name="connsiteY5" fmla="*/ 3016166 h 3348141"/>
              <a:gd name="connsiteX6" fmla="*/ 2797549 w 2797549"/>
              <a:gd name="connsiteY6" fmla="*/ 3348141 h 3348141"/>
              <a:gd name="connsiteX7" fmla="*/ 783099 w 2797549"/>
              <a:gd name="connsiteY7" fmla="*/ 405420 h 3348141"/>
              <a:gd name="connsiteX8" fmla="*/ 0 w 2797549"/>
              <a:gd name="connsiteY8" fmla="*/ 0 h 3348141"/>
              <a:gd name="connsiteX0" fmla="*/ 0 w 2797549"/>
              <a:gd name="connsiteY0" fmla="*/ 0 h 3348141"/>
              <a:gd name="connsiteX1" fmla="*/ 271875 w 2797549"/>
              <a:gd name="connsiteY1" fmla="*/ 713073 h 3348141"/>
              <a:gd name="connsiteX2" fmla="*/ 479149 w 2797549"/>
              <a:gd name="connsiteY2" fmla="*/ 1205598 h 3348141"/>
              <a:gd name="connsiteX3" fmla="*/ 701316 w 2797549"/>
              <a:gd name="connsiteY3" fmla="*/ 1689354 h 3348141"/>
              <a:gd name="connsiteX4" fmla="*/ 1011129 w 2797549"/>
              <a:gd name="connsiteY4" fmla="*/ 2291360 h 3348141"/>
              <a:gd name="connsiteX5" fmla="*/ 1430709 w 2797549"/>
              <a:gd name="connsiteY5" fmla="*/ 3016166 h 3348141"/>
              <a:gd name="connsiteX6" fmla="*/ 2797549 w 2797549"/>
              <a:gd name="connsiteY6" fmla="*/ 3348141 h 3348141"/>
              <a:gd name="connsiteX7" fmla="*/ 783099 w 2797549"/>
              <a:gd name="connsiteY7" fmla="*/ 405420 h 3348141"/>
              <a:gd name="connsiteX8" fmla="*/ 0 w 2797549"/>
              <a:gd name="connsiteY8" fmla="*/ 0 h 3348141"/>
              <a:gd name="connsiteX0" fmla="*/ 0 w 2797549"/>
              <a:gd name="connsiteY0" fmla="*/ 0 h 3348141"/>
              <a:gd name="connsiteX1" fmla="*/ 271875 w 2797549"/>
              <a:gd name="connsiteY1" fmla="*/ 713073 h 3348141"/>
              <a:gd name="connsiteX2" fmla="*/ 479149 w 2797549"/>
              <a:gd name="connsiteY2" fmla="*/ 1205598 h 3348141"/>
              <a:gd name="connsiteX3" fmla="*/ 701316 w 2797549"/>
              <a:gd name="connsiteY3" fmla="*/ 1689354 h 3348141"/>
              <a:gd name="connsiteX4" fmla="*/ 1037137 w 2797549"/>
              <a:gd name="connsiteY4" fmla="*/ 2349298 h 3348141"/>
              <a:gd name="connsiteX5" fmla="*/ 1430709 w 2797549"/>
              <a:gd name="connsiteY5" fmla="*/ 3016166 h 3348141"/>
              <a:gd name="connsiteX6" fmla="*/ 2797549 w 2797549"/>
              <a:gd name="connsiteY6" fmla="*/ 3348141 h 3348141"/>
              <a:gd name="connsiteX7" fmla="*/ 783099 w 2797549"/>
              <a:gd name="connsiteY7" fmla="*/ 405420 h 3348141"/>
              <a:gd name="connsiteX8" fmla="*/ 0 w 2797549"/>
              <a:gd name="connsiteY8" fmla="*/ 0 h 3348141"/>
              <a:gd name="connsiteX0" fmla="*/ 0 w 2797549"/>
              <a:gd name="connsiteY0" fmla="*/ 0 h 3348141"/>
              <a:gd name="connsiteX1" fmla="*/ 271875 w 2797549"/>
              <a:gd name="connsiteY1" fmla="*/ 713073 h 3348141"/>
              <a:gd name="connsiteX2" fmla="*/ 479149 w 2797549"/>
              <a:gd name="connsiteY2" fmla="*/ 1205598 h 3348141"/>
              <a:gd name="connsiteX3" fmla="*/ 701316 w 2797549"/>
              <a:gd name="connsiteY3" fmla="*/ 1689354 h 3348141"/>
              <a:gd name="connsiteX4" fmla="*/ 1037137 w 2797549"/>
              <a:gd name="connsiteY4" fmla="*/ 2349298 h 3348141"/>
              <a:gd name="connsiteX5" fmla="*/ 1430709 w 2797549"/>
              <a:gd name="connsiteY5" fmla="*/ 3059620 h 3348141"/>
              <a:gd name="connsiteX6" fmla="*/ 2797549 w 2797549"/>
              <a:gd name="connsiteY6" fmla="*/ 3348141 h 3348141"/>
              <a:gd name="connsiteX7" fmla="*/ 783099 w 2797549"/>
              <a:gd name="connsiteY7" fmla="*/ 405420 h 3348141"/>
              <a:gd name="connsiteX8" fmla="*/ 0 w 2797549"/>
              <a:gd name="connsiteY8" fmla="*/ 0 h 3348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97549" h="3348141">
                <a:moveTo>
                  <a:pt x="0" y="0"/>
                </a:moveTo>
                <a:cubicBezTo>
                  <a:pt x="104496" y="258456"/>
                  <a:pt x="167379" y="454617"/>
                  <a:pt x="271875" y="713073"/>
                </a:cubicBezTo>
                <a:cubicBezTo>
                  <a:pt x="346168" y="875639"/>
                  <a:pt x="404856" y="1043032"/>
                  <a:pt x="479149" y="1205598"/>
                </a:cubicBezTo>
                <a:lnTo>
                  <a:pt x="701316" y="1689354"/>
                </a:lnTo>
                <a:cubicBezTo>
                  <a:pt x="802910" y="1878652"/>
                  <a:pt x="935543" y="2160000"/>
                  <a:pt x="1037137" y="2349298"/>
                </a:cubicBezTo>
                <a:lnTo>
                  <a:pt x="1430709" y="3059620"/>
                </a:lnTo>
                <a:lnTo>
                  <a:pt x="2797549" y="3348141"/>
                </a:lnTo>
                <a:lnTo>
                  <a:pt x="783099" y="405420"/>
                </a:lnTo>
                <a:lnTo>
                  <a:pt x="0" y="0"/>
                </a:lnTo>
                <a:close/>
              </a:path>
            </a:pathLst>
          </a:custGeom>
          <a:gradFill>
            <a:gsLst>
              <a:gs pos="0">
                <a:srgbClr val="FF0000">
                  <a:alpha val="70000"/>
                </a:srgbClr>
              </a:gs>
              <a:gs pos="54000">
                <a:schemeClr val="accent1">
                  <a:lumMod val="29000"/>
                  <a:lumOff val="71000"/>
                  <a:alpha val="40000"/>
                </a:schemeClr>
              </a:gs>
              <a:gs pos="99000">
                <a:schemeClr val="accent1">
                  <a:lumMod val="26000"/>
                  <a:lumOff val="74000"/>
                  <a:alpha val="12000"/>
                </a:schemeClr>
              </a:gs>
            </a:gsLst>
            <a:lin ang="1980000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descr="Chart, line chart&#10;&#10;Description automatically generated">
            <a:extLst>
              <a:ext uri="{FF2B5EF4-FFF2-40B4-BE49-F238E27FC236}">
                <a16:creationId xmlns:a16="http://schemas.microsoft.com/office/drawing/2014/main" id="{79150BB6-F5BD-324A-A20B-690E665ECE09}"/>
              </a:ext>
            </a:extLst>
          </p:cNvPr>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24680" y="908720"/>
            <a:ext cx="6402194" cy="5328000"/>
          </a:xfrm>
          <a:prstGeom prst="rect">
            <a:avLst/>
          </a:prstGeom>
        </p:spPr>
      </p:pic>
      <p:grpSp>
        <p:nvGrpSpPr>
          <p:cNvPr id="32" name="Group 31">
            <a:extLst>
              <a:ext uri="{FF2B5EF4-FFF2-40B4-BE49-F238E27FC236}">
                <a16:creationId xmlns:a16="http://schemas.microsoft.com/office/drawing/2014/main" id="{33D07C34-FEE5-4C4B-B551-87E05C17FAF3}"/>
              </a:ext>
            </a:extLst>
          </p:cNvPr>
          <p:cNvGrpSpPr/>
          <p:nvPr/>
        </p:nvGrpSpPr>
        <p:grpSpPr>
          <a:xfrm>
            <a:off x="1315026" y="4459057"/>
            <a:ext cx="6950473" cy="928282"/>
            <a:chOff x="2102079" y="4415917"/>
            <a:chExt cx="6950473" cy="928282"/>
          </a:xfrm>
        </p:grpSpPr>
        <p:sp>
          <p:nvSpPr>
            <p:cNvPr id="12" name="TextBox 11">
              <a:extLst>
                <a:ext uri="{FF2B5EF4-FFF2-40B4-BE49-F238E27FC236}">
                  <a16:creationId xmlns:a16="http://schemas.microsoft.com/office/drawing/2014/main" id="{80CCA8F9-C6F6-8D4A-A921-0624B986C8BC}"/>
                </a:ext>
              </a:extLst>
            </p:cNvPr>
            <p:cNvSpPr txBox="1"/>
            <p:nvPr/>
          </p:nvSpPr>
          <p:spPr>
            <a:xfrm>
              <a:off x="7119631" y="4415917"/>
              <a:ext cx="1932921" cy="923330"/>
            </a:xfrm>
            <a:prstGeom prst="rect">
              <a:avLst/>
            </a:prstGeom>
            <a:noFill/>
          </p:spPr>
          <p:txBody>
            <a:bodyPr wrap="square" rtlCol="0">
              <a:spAutoFit/>
            </a:bodyPr>
            <a:lstStyle/>
            <a:p>
              <a:r>
                <a:rPr lang="en-US" i="1" dirty="0">
                  <a:solidFill>
                    <a:schemeClr val="accent6">
                      <a:lumMod val="50000"/>
                    </a:schemeClr>
                  </a:solidFill>
                </a:rPr>
                <a:t>Exploration of new concepts and technologies</a:t>
              </a:r>
            </a:p>
          </p:txBody>
        </p:sp>
        <p:cxnSp>
          <p:nvCxnSpPr>
            <p:cNvPr id="27" name="Straight Arrow Connector 26">
              <a:extLst>
                <a:ext uri="{FF2B5EF4-FFF2-40B4-BE49-F238E27FC236}">
                  <a16:creationId xmlns:a16="http://schemas.microsoft.com/office/drawing/2014/main" id="{86A34588-68A2-8845-AD4E-BD8E01708356}"/>
                </a:ext>
              </a:extLst>
            </p:cNvPr>
            <p:cNvCxnSpPr>
              <a:cxnSpLocks/>
            </p:cNvCxnSpPr>
            <p:nvPr/>
          </p:nvCxnSpPr>
          <p:spPr>
            <a:xfrm>
              <a:off x="2102079" y="5344199"/>
              <a:ext cx="6432331" cy="0"/>
            </a:xfrm>
            <a:prstGeom prst="straightConnector1">
              <a:avLst/>
            </a:prstGeom>
            <a:ln w="25400">
              <a:solidFill>
                <a:schemeClr val="accent6">
                  <a:lumMod val="50000"/>
                </a:schemeClr>
              </a:solidFill>
              <a:tailEnd type="triangle" w="med" len="lg"/>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DA8F8796-A8EC-5545-8D74-330B321A20DA}"/>
              </a:ext>
            </a:extLst>
          </p:cNvPr>
          <p:cNvGrpSpPr/>
          <p:nvPr/>
        </p:nvGrpSpPr>
        <p:grpSpPr>
          <a:xfrm>
            <a:off x="1315025" y="776755"/>
            <a:ext cx="3192646" cy="4612628"/>
            <a:chOff x="2102079" y="742082"/>
            <a:chExt cx="3192646" cy="4612628"/>
          </a:xfrm>
        </p:grpSpPr>
        <p:cxnSp>
          <p:nvCxnSpPr>
            <p:cNvPr id="28" name="Straight Arrow Connector 27">
              <a:extLst>
                <a:ext uri="{FF2B5EF4-FFF2-40B4-BE49-F238E27FC236}">
                  <a16:creationId xmlns:a16="http://schemas.microsoft.com/office/drawing/2014/main" id="{1FECD099-53BE-434D-A90A-424A376C7C11}"/>
                </a:ext>
              </a:extLst>
            </p:cNvPr>
            <p:cNvCxnSpPr>
              <a:cxnSpLocks/>
            </p:cNvCxnSpPr>
            <p:nvPr/>
          </p:nvCxnSpPr>
          <p:spPr>
            <a:xfrm flipV="1">
              <a:off x="2102079" y="777764"/>
              <a:ext cx="0" cy="4576946"/>
            </a:xfrm>
            <a:prstGeom prst="straightConnector1">
              <a:avLst/>
            </a:prstGeom>
            <a:ln w="25400">
              <a:solidFill>
                <a:schemeClr val="accent6">
                  <a:lumMod val="50000"/>
                </a:schemeClr>
              </a:solidFill>
              <a:tailEnd type="triangle" w="med" len="lg"/>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61B24001-4319-ED40-AE84-F255FF206DF5}"/>
                </a:ext>
              </a:extLst>
            </p:cNvPr>
            <p:cNvSpPr txBox="1"/>
            <p:nvPr/>
          </p:nvSpPr>
          <p:spPr>
            <a:xfrm>
              <a:off x="2169814" y="742082"/>
              <a:ext cx="3124911" cy="646331"/>
            </a:xfrm>
            <a:prstGeom prst="rect">
              <a:avLst/>
            </a:prstGeom>
            <a:solidFill>
              <a:schemeClr val="bg1"/>
            </a:solidFill>
          </p:spPr>
          <p:txBody>
            <a:bodyPr wrap="square" rtlCol="0">
              <a:spAutoFit/>
            </a:bodyPr>
            <a:lstStyle/>
            <a:p>
              <a:r>
                <a:rPr lang="en-US" i="1" dirty="0">
                  <a:solidFill>
                    <a:schemeClr val="accent6">
                      <a:lumMod val="50000"/>
                    </a:schemeClr>
                  </a:solidFill>
                </a:rPr>
                <a:t>Development of robust and cost-efficient processes</a:t>
              </a:r>
            </a:p>
          </p:txBody>
        </p:sp>
      </p:grpSp>
      <p:sp>
        <p:nvSpPr>
          <p:cNvPr id="14" name="TextBox 13">
            <a:extLst>
              <a:ext uri="{FF2B5EF4-FFF2-40B4-BE49-F238E27FC236}">
                <a16:creationId xmlns:a16="http://schemas.microsoft.com/office/drawing/2014/main" id="{774070BD-E8B4-A544-90B4-6D555B7C3144}"/>
              </a:ext>
            </a:extLst>
          </p:cNvPr>
          <p:cNvSpPr txBox="1"/>
          <p:nvPr/>
        </p:nvSpPr>
        <p:spPr>
          <a:xfrm>
            <a:off x="1655329" y="3397568"/>
            <a:ext cx="1318759" cy="338554"/>
          </a:xfrm>
          <a:prstGeom prst="rect">
            <a:avLst/>
          </a:prstGeom>
          <a:noFill/>
        </p:spPr>
        <p:txBody>
          <a:bodyPr wrap="none" rtlCol="0">
            <a:spAutoFit/>
          </a:bodyPr>
          <a:lstStyle/>
          <a:p>
            <a:pPr algn="r"/>
            <a:r>
              <a:rPr lang="en-US" sz="1600" dirty="0"/>
              <a:t>HL-LHC 11T</a:t>
            </a:r>
          </a:p>
        </p:txBody>
      </p:sp>
      <p:sp>
        <p:nvSpPr>
          <p:cNvPr id="15" name="TextBox 14">
            <a:extLst>
              <a:ext uri="{FF2B5EF4-FFF2-40B4-BE49-F238E27FC236}">
                <a16:creationId xmlns:a16="http://schemas.microsoft.com/office/drawing/2014/main" id="{0C25D5D1-94D6-E440-91A8-54240ACE44AA}"/>
              </a:ext>
            </a:extLst>
          </p:cNvPr>
          <p:cNvSpPr txBox="1"/>
          <p:nvPr/>
        </p:nvSpPr>
        <p:spPr>
          <a:xfrm>
            <a:off x="2702721" y="4462036"/>
            <a:ext cx="1026242" cy="584775"/>
          </a:xfrm>
          <a:prstGeom prst="rect">
            <a:avLst/>
          </a:prstGeom>
          <a:noFill/>
        </p:spPr>
        <p:txBody>
          <a:bodyPr wrap="none" rtlCol="0">
            <a:spAutoFit/>
          </a:bodyPr>
          <a:lstStyle/>
          <a:p>
            <a:r>
              <a:rPr lang="en-US" sz="1600" dirty="0"/>
              <a:t>Fresca2</a:t>
            </a:r>
          </a:p>
          <a:p>
            <a:r>
              <a:rPr lang="en-US" sz="1600" dirty="0"/>
              <a:t>MDPCT1</a:t>
            </a:r>
          </a:p>
        </p:txBody>
      </p:sp>
      <p:sp>
        <p:nvSpPr>
          <p:cNvPr id="34" name="Freeform 33">
            <a:extLst>
              <a:ext uri="{FF2B5EF4-FFF2-40B4-BE49-F238E27FC236}">
                <a16:creationId xmlns:a16="http://schemas.microsoft.com/office/drawing/2014/main" id="{78108359-9A7D-9149-8FF7-A3ADFE22AC7C}"/>
              </a:ext>
            </a:extLst>
          </p:cNvPr>
          <p:cNvSpPr/>
          <p:nvPr/>
        </p:nvSpPr>
        <p:spPr>
          <a:xfrm>
            <a:off x="1941992" y="2193893"/>
            <a:ext cx="569454" cy="223864"/>
          </a:xfrm>
          <a:custGeom>
            <a:avLst/>
            <a:gdLst>
              <a:gd name="connsiteX0" fmla="*/ 0 w 569454"/>
              <a:gd name="connsiteY0" fmla="*/ 0 h 223864"/>
              <a:gd name="connsiteX1" fmla="*/ 569454 w 569454"/>
              <a:gd name="connsiteY1" fmla="*/ 0 h 223864"/>
              <a:gd name="connsiteX2" fmla="*/ 569454 w 569454"/>
              <a:gd name="connsiteY2" fmla="*/ 223864 h 223864"/>
              <a:gd name="connsiteX3" fmla="*/ 0 w 569454"/>
              <a:gd name="connsiteY3" fmla="*/ 223864 h 223864"/>
              <a:gd name="connsiteX4" fmla="*/ 0 w 569454"/>
              <a:gd name="connsiteY4" fmla="*/ 0 h 223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9454" h="223864">
                <a:moveTo>
                  <a:pt x="0" y="0"/>
                </a:moveTo>
                <a:lnTo>
                  <a:pt x="569454" y="0"/>
                </a:lnTo>
                <a:lnTo>
                  <a:pt x="569454" y="223864"/>
                </a:lnTo>
                <a:lnTo>
                  <a:pt x="0" y="22386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780" tIns="17780" rIns="17780" bIns="17780" numCol="1" spcCol="1270" anchor="b" anchorCtr="0">
            <a:noAutofit/>
          </a:bodyPr>
          <a:lstStyle/>
          <a:p>
            <a:pPr algn="ctr" defTabSz="622300">
              <a:lnSpc>
                <a:spcPct val="90000"/>
              </a:lnSpc>
              <a:spcBef>
                <a:spcPct val="0"/>
              </a:spcBef>
              <a:spcAft>
                <a:spcPct val="35000"/>
              </a:spcAft>
            </a:pPr>
            <a:endParaRPr lang="en-US" sz="1400" dirty="0"/>
          </a:p>
        </p:txBody>
      </p:sp>
      <p:sp>
        <p:nvSpPr>
          <p:cNvPr id="6" name="TextBox 5">
            <a:extLst>
              <a:ext uri="{FF2B5EF4-FFF2-40B4-BE49-F238E27FC236}">
                <a16:creationId xmlns:a16="http://schemas.microsoft.com/office/drawing/2014/main" id="{1EBFE6EF-A67F-3C4F-8595-3AC0A0C476B4}"/>
              </a:ext>
            </a:extLst>
          </p:cNvPr>
          <p:cNvSpPr txBox="1"/>
          <p:nvPr/>
        </p:nvSpPr>
        <p:spPr>
          <a:xfrm>
            <a:off x="1556709" y="1418566"/>
            <a:ext cx="593432" cy="338554"/>
          </a:xfrm>
          <a:prstGeom prst="rect">
            <a:avLst/>
          </a:prstGeom>
          <a:noFill/>
        </p:spPr>
        <p:txBody>
          <a:bodyPr wrap="none" rtlCol="0">
            <a:spAutoFit/>
          </a:bodyPr>
          <a:lstStyle/>
          <a:p>
            <a:pPr algn="r"/>
            <a:r>
              <a:rPr lang="en-US" sz="1600" dirty="0"/>
              <a:t>LHC</a:t>
            </a:r>
          </a:p>
        </p:txBody>
      </p:sp>
      <p:grpSp>
        <p:nvGrpSpPr>
          <p:cNvPr id="5" name="Group 4">
            <a:extLst>
              <a:ext uri="{FF2B5EF4-FFF2-40B4-BE49-F238E27FC236}">
                <a16:creationId xmlns:a16="http://schemas.microsoft.com/office/drawing/2014/main" id="{EA95D5A1-936E-7B4E-9B0B-71C06604AD4B}"/>
              </a:ext>
            </a:extLst>
          </p:cNvPr>
          <p:cNvGrpSpPr/>
          <p:nvPr/>
        </p:nvGrpSpPr>
        <p:grpSpPr>
          <a:xfrm>
            <a:off x="3753424" y="4417932"/>
            <a:ext cx="2129870" cy="400110"/>
            <a:chOff x="5034454" y="3734364"/>
            <a:chExt cx="2129870" cy="400110"/>
          </a:xfrm>
        </p:grpSpPr>
        <p:cxnSp>
          <p:nvCxnSpPr>
            <p:cNvPr id="19" name="Straight Arrow Connector 18">
              <a:extLst>
                <a:ext uri="{FF2B5EF4-FFF2-40B4-BE49-F238E27FC236}">
                  <a16:creationId xmlns:a16="http://schemas.microsoft.com/office/drawing/2014/main" id="{CC67143C-7B74-9042-A3F4-6F58B1D326D6}"/>
                </a:ext>
              </a:extLst>
            </p:cNvPr>
            <p:cNvCxnSpPr>
              <a:cxnSpLocks/>
            </p:cNvCxnSpPr>
            <p:nvPr/>
          </p:nvCxnSpPr>
          <p:spPr>
            <a:xfrm>
              <a:off x="5034454" y="3999839"/>
              <a:ext cx="201011" cy="0"/>
            </a:xfrm>
            <a:prstGeom prst="straightConnector1">
              <a:avLst/>
            </a:prstGeom>
            <a:ln w="25400">
              <a:solidFill>
                <a:srgbClr val="FF0000"/>
              </a:solidFill>
              <a:tailEnd type="triangle" w="med" len="lg"/>
            </a:ln>
            <a:effectLst>
              <a:outerShdw blurRad="50800" dist="762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4101D293-7975-6549-882F-8E8F66AB7E02}"/>
                </a:ext>
              </a:extLst>
            </p:cNvPr>
            <p:cNvSpPr txBox="1"/>
            <p:nvPr/>
          </p:nvSpPr>
          <p:spPr>
            <a:xfrm>
              <a:off x="5231400" y="3734364"/>
              <a:ext cx="1932924" cy="400110"/>
            </a:xfrm>
            <a:prstGeom prst="rect">
              <a:avLst/>
            </a:prstGeom>
            <a:noFill/>
          </p:spPr>
          <p:txBody>
            <a:bodyPr wrap="square" rtlCol="0">
              <a:spAutoFit/>
            </a:bodyPr>
            <a:lstStyle/>
            <a:p>
              <a:r>
                <a:rPr lang="en-US" sz="2000" i="1" dirty="0">
                  <a:solidFill>
                    <a:srgbClr val="FF0000"/>
                  </a:solidFill>
                </a:rPr>
                <a:t>Ultimate</a:t>
              </a:r>
              <a:r>
                <a:rPr lang="en-US" sz="2000" dirty="0">
                  <a:solidFill>
                    <a:srgbClr val="FF0000"/>
                  </a:solidFill>
                </a:rPr>
                <a:t> Nb</a:t>
              </a:r>
              <a:r>
                <a:rPr lang="en-US" sz="2000" baseline="-25000" dirty="0">
                  <a:solidFill>
                    <a:srgbClr val="FF0000"/>
                  </a:solidFill>
                </a:rPr>
                <a:t>3</a:t>
              </a:r>
              <a:r>
                <a:rPr lang="en-US" sz="2000" dirty="0">
                  <a:solidFill>
                    <a:srgbClr val="FF0000"/>
                  </a:solidFill>
                </a:rPr>
                <a:t>Sn</a:t>
              </a:r>
            </a:p>
          </p:txBody>
        </p:sp>
      </p:grpSp>
      <p:grpSp>
        <p:nvGrpSpPr>
          <p:cNvPr id="47" name="Group 46">
            <a:extLst>
              <a:ext uri="{FF2B5EF4-FFF2-40B4-BE49-F238E27FC236}">
                <a16:creationId xmlns:a16="http://schemas.microsoft.com/office/drawing/2014/main" id="{618775BF-163C-1F40-B8B1-08C8D6869D73}"/>
              </a:ext>
            </a:extLst>
          </p:cNvPr>
          <p:cNvGrpSpPr/>
          <p:nvPr/>
        </p:nvGrpSpPr>
        <p:grpSpPr>
          <a:xfrm>
            <a:off x="3841851" y="4632455"/>
            <a:ext cx="1628350" cy="519552"/>
            <a:chOff x="4628905" y="4597782"/>
            <a:chExt cx="1628350" cy="519552"/>
          </a:xfrm>
        </p:grpSpPr>
        <p:sp>
          <p:nvSpPr>
            <p:cNvPr id="26" name="TextBox 25">
              <a:extLst>
                <a:ext uri="{FF2B5EF4-FFF2-40B4-BE49-F238E27FC236}">
                  <a16:creationId xmlns:a16="http://schemas.microsoft.com/office/drawing/2014/main" id="{9A8AE9C2-1B48-0D4A-8E08-51BA1B0E5632}"/>
                </a:ext>
              </a:extLst>
            </p:cNvPr>
            <p:cNvSpPr txBox="1"/>
            <p:nvPr/>
          </p:nvSpPr>
          <p:spPr>
            <a:xfrm>
              <a:off x="5539779" y="4717224"/>
              <a:ext cx="717476" cy="400110"/>
            </a:xfrm>
            <a:prstGeom prst="rect">
              <a:avLst/>
            </a:prstGeom>
            <a:noFill/>
          </p:spPr>
          <p:txBody>
            <a:bodyPr wrap="square" rtlCol="0">
              <a:spAutoFit/>
            </a:bodyPr>
            <a:lstStyle/>
            <a:p>
              <a:r>
                <a:rPr lang="en-US" sz="2000" dirty="0">
                  <a:solidFill>
                    <a:srgbClr val="7030A0"/>
                  </a:solidFill>
                </a:rPr>
                <a:t>HTS</a:t>
              </a:r>
            </a:p>
          </p:txBody>
        </p:sp>
        <p:sp>
          <p:nvSpPr>
            <p:cNvPr id="44" name="Shape 43">
              <a:extLst>
                <a:ext uri="{FF2B5EF4-FFF2-40B4-BE49-F238E27FC236}">
                  <a16:creationId xmlns:a16="http://schemas.microsoft.com/office/drawing/2014/main" id="{FA58C20E-1D0B-CA45-8AE3-0191B6D4634C}"/>
                </a:ext>
              </a:extLst>
            </p:cNvPr>
            <p:cNvSpPr/>
            <p:nvPr/>
          </p:nvSpPr>
          <p:spPr>
            <a:xfrm rot="20671414" flipV="1">
              <a:off x="4628905" y="4597782"/>
              <a:ext cx="910622" cy="515513"/>
            </a:xfrm>
            <a:prstGeom prst="swooshArrow">
              <a:avLst>
                <a:gd name="adj1" fmla="val 23406"/>
                <a:gd name="adj2" fmla="val 61979"/>
              </a:avLst>
            </a:prstGeom>
            <a:solidFill>
              <a:srgbClr val="7030A0">
                <a:alpha val="70000"/>
              </a:srgbClr>
            </a:solidFill>
            <a:ln>
              <a:solidFill>
                <a:srgbClr val="7030A0"/>
              </a:solidFill>
            </a:ln>
            <a:effectLst>
              <a:outerShdw blurRad="50800" dist="762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51" name="Group 50">
            <a:extLst>
              <a:ext uri="{FF2B5EF4-FFF2-40B4-BE49-F238E27FC236}">
                <a16:creationId xmlns:a16="http://schemas.microsoft.com/office/drawing/2014/main" id="{1784FFA7-CDD9-9F46-99A6-B374E9458627}"/>
              </a:ext>
            </a:extLst>
          </p:cNvPr>
          <p:cNvGrpSpPr/>
          <p:nvPr/>
        </p:nvGrpSpPr>
        <p:grpSpPr>
          <a:xfrm>
            <a:off x="3698041" y="3177742"/>
            <a:ext cx="2832095" cy="1314317"/>
            <a:chOff x="4485094" y="3143068"/>
            <a:chExt cx="2832095" cy="1314317"/>
          </a:xfrm>
        </p:grpSpPr>
        <p:sp>
          <p:nvSpPr>
            <p:cNvPr id="10" name="TextBox 9">
              <a:extLst>
                <a:ext uri="{FF2B5EF4-FFF2-40B4-BE49-F238E27FC236}">
                  <a16:creationId xmlns:a16="http://schemas.microsoft.com/office/drawing/2014/main" id="{D3D949FA-F76B-7C4F-B498-863C1C5EEC08}"/>
                </a:ext>
              </a:extLst>
            </p:cNvPr>
            <p:cNvSpPr txBox="1"/>
            <p:nvPr/>
          </p:nvSpPr>
          <p:spPr>
            <a:xfrm>
              <a:off x="4555921" y="3143068"/>
              <a:ext cx="2761268" cy="707886"/>
            </a:xfrm>
            <a:prstGeom prst="rect">
              <a:avLst/>
            </a:prstGeom>
            <a:noFill/>
          </p:spPr>
          <p:txBody>
            <a:bodyPr wrap="square" rtlCol="0">
              <a:spAutoFit/>
            </a:bodyPr>
            <a:lstStyle/>
            <a:p>
              <a:pPr algn="r"/>
              <a:r>
                <a:rPr lang="en-US" sz="2000" dirty="0">
                  <a:solidFill>
                    <a:srgbClr val="00B050"/>
                  </a:solidFill>
                </a:rPr>
                <a:t>Logical step for a next phase (2027-2034)</a:t>
              </a:r>
            </a:p>
          </p:txBody>
        </p:sp>
        <p:sp>
          <p:nvSpPr>
            <p:cNvPr id="39" name="Shape 38">
              <a:extLst>
                <a:ext uri="{FF2B5EF4-FFF2-40B4-BE49-F238E27FC236}">
                  <a16:creationId xmlns:a16="http://schemas.microsoft.com/office/drawing/2014/main" id="{010B31E5-4935-DC47-A1B1-A567C469A7D0}"/>
                </a:ext>
              </a:extLst>
            </p:cNvPr>
            <p:cNvSpPr/>
            <p:nvPr/>
          </p:nvSpPr>
          <p:spPr>
            <a:xfrm rot="15144546" flipV="1">
              <a:off x="4360543" y="3754726"/>
              <a:ext cx="827210" cy="578108"/>
            </a:xfrm>
            <a:prstGeom prst="swooshArrow">
              <a:avLst>
                <a:gd name="adj1" fmla="val 17779"/>
                <a:gd name="adj2" fmla="val 50744"/>
              </a:avLst>
            </a:prstGeom>
            <a:solidFill>
              <a:srgbClr val="00B050">
                <a:alpha val="70000"/>
              </a:srgbClr>
            </a:solidFill>
            <a:ln>
              <a:solidFill>
                <a:srgbClr val="00B050"/>
              </a:solidFill>
            </a:ln>
            <a:effectLst>
              <a:outerShdw blurRad="50800" dist="762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50" name="Group 49">
            <a:extLst>
              <a:ext uri="{FF2B5EF4-FFF2-40B4-BE49-F238E27FC236}">
                <a16:creationId xmlns:a16="http://schemas.microsoft.com/office/drawing/2014/main" id="{9EB873F4-C1DD-F94D-88FB-C2BC78487410}"/>
              </a:ext>
            </a:extLst>
          </p:cNvPr>
          <p:cNvGrpSpPr/>
          <p:nvPr/>
        </p:nvGrpSpPr>
        <p:grpSpPr>
          <a:xfrm>
            <a:off x="2711624" y="1841079"/>
            <a:ext cx="2363708" cy="1442083"/>
            <a:chOff x="3498678" y="1806405"/>
            <a:chExt cx="2363708" cy="1442083"/>
          </a:xfrm>
        </p:grpSpPr>
        <p:sp>
          <p:nvSpPr>
            <p:cNvPr id="21" name="TextBox 20">
              <a:extLst>
                <a:ext uri="{FF2B5EF4-FFF2-40B4-BE49-F238E27FC236}">
                  <a16:creationId xmlns:a16="http://schemas.microsoft.com/office/drawing/2014/main" id="{21757AF1-C632-0447-A2C4-C453D1099864}"/>
                </a:ext>
              </a:extLst>
            </p:cNvPr>
            <p:cNvSpPr txBox="1"/>
            <p:nvPr/>
          </p:nvSpPr>
          <p:spPr>
            <a:xfrm>
              <a:off x="3925466" y="1806405"/>
              <a:ext cx="1936920" cy="400110"/>
            </a:xfrm>
            <a:prstGeom prst="rect">
              <a:avLst/>
            </a:prstGeom>
            <a:noFill/>
          </p:spPr>
          <p:txBody>
            <a:bodyPr wrap="square" rtlCol="0">
              <a:spAutoFit/>
            </a:bodyPr>
            <a:lstStyle/>
            <a:p>
              <a:r>
                <a:rPr lang="en-US" sz="2000" i="1" dirty="0">
                  <a:solidFill>
                    <a:srgbClr val="0024F4"/>
                  </a:solidFill>
                </a:rPr>
                <a:t>Robust </a:t>
              </a:r>
              <a:r>
                <a:rPr lang="en-US" sz="2000" dirty="0">
                  <a:solidFill>
                    <a:srgbClr val="0024F4"/>
                  </a:solidFill>
                </a:rPr>
                <a:t>Nb</a:t>
              </a:r>
              <a:r>
                <a:rPr lang="en-US" sz="2000" baseline="-25000" dirty="0">
                  <a:solidFill>
                    <a:srgbClr val="0024F4"/>
                  </a:solidFill>
                </a:rPr>
                <a:t>3</a:t>
              </a:r>
              <a:r>
                <a:rPr lang="en-US" sz="2000" dirty="0">
                  <a:solidFill>
                    <a:srgbClr val="0024F4"/>
                  </a:solidFill>
                </a:rPr>
                <a:t>Sn</a:t>
              </a:r>
            </a:p>
          </p:txBody>
        </p:sp>
        <p:sp>
          <p:nvSpPr>
            <p:cNvPr id="35" name="Shape 34">
              <a:extLst>
                <a:ext uri="{FF2B5EF4-FFF2-40B4-BE49-F238E27FC236}">
                  <a16:creationId xmlns:a16="http://schemas.microsoft.com/office/drawing/2014/main" id="{F1C1AAF9-6878-7849-AD31-DF54C02B0E02}"/>
                </a:ext>
              </a:extLst>
            </p:cNvPr>
            <p:cNvSpPr/>
            <p:nvPr/>
          </p:nvSpPr>
          <p:spPr>
            <a:xfrm rot="14044714" flipV="1">
              <a:off x="3500085" y="2340186"/>
              <a:ext cx="906895" cy="909710"/>
            </a:xfrm>
            <a:prstGeom prst="swooshArrow">
              <a:avLst>
                <a:gd name="adj1" fmla="val 18671"/>
                <a:gd name="adj2" fmla="val 41164"/>
              </a:avLst>
            </a:prstGeom>
            <a:solidFill>
              <a:srgbClr val="0024F4">
                <a:alpha val="70000"/>
              </a:srgbClr>
            </a:solidFill>
            <a:ln>
              <a:solidFill>
                <a:srgbClr val="0024F4"/>
              </a:solidFill>
            </a:ln>
            <a:effectLst>
              <a:outerShdw blurRad="50800" dist="762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
        <p:nvSpPr>
          <p:cNvPr id="30" name="TextBox 29">
            <a:extLst>
              <a:ext uri="{FF2B5EF4-FFF2-40B4-BE49-F238E27FC236}">
                <a16:creationId xmlns:a16="http://schemas.microsoft.com/office/drawing/2014/main" id="{B2300EC3-BA7C-0D4E-A4E4-4FA9D7BA4BE4}"/>
              </a:ext>
            </a:extLst>
          </p:cNvPr>
          <p:cNvSpPr txBox="1"/>
          <p:nvPr/>
        </p:nvSpPr>
        <p:spPr>
          <a:xfrm>
            <a:off x="2860634" y="4202962"/>
            <a:ext cx="559769" cy="338554"/>
          </a:xfrm>
          <a:prstGeom prst="rect">
            <a:avLst/>
          </a:prstGeom>
          <a:noFill/>
        </p:spPr>
        <p:txBody>
          <a:bodyPr wrap="none" rtlCol="0">
            <a:spAutoFit/>
          </a:bodyPr>
          <a:lstStyle/>
          <a:p>
            <a:r>
              <a:rPr lang="en-US" sz="1600" dirty="0"/>
              <a:t>D20</a:t>
            </a:r>
          </a:p>
        </p:txBody>
      </p:sp>
      <p:sp>
        <p:nvSpPr>
          <p:cNvPr id="36" name="TextBox 35">
            <a:extLst>
              <a:ext uri="{FF2B5EF4-FFF2-40B4-BE49-F238E27FC236}">
                <a16:creationId xmlns:a16="http://schemas.microsoft.com/office/drawing/2014/main" id="{ACD3C2CC-8C67-E943-AC4F-17554F98212E}"/>
              </a:ext>
            </a:extLst>
          </p:cNvPr>
          <p:cNvSpPr txBox="1"/>
          <p:nvPr/>
        </p:nvSpPr>
        <p:spPr>
          <a:xfrm>
            <a:off x="1511419" y="3076566"/>
            <a:ext cx="1402949" cy="338554"/>
          </a:xfrm>
          <a:prstGeom prst="rect">
            <a:avLst/>
          </a:prstGeom>
          <a:noFill/>
        </p:spPr>
        <p:txBody>
          <a:bodyPr wrap="none" rtlCol="0">
            <a:spAutoFit/>
          </a:bodyPr>
          <a:lstStyle/>
          <a:p>
            <a:pPr algn="r"/>
            <a:r>
              <a:rPr lang="en-US" sz="1600" dirty="0"/>
              <a:t>HL-LHC QXF</a:t>
            </a:r>
          </a:p>
        </p:txBody>
      </p:sp>
      <p:sp>
        <p:nvSpPr>
          <p:cNvPr id="7" name="Rectangle 6"/>
          <p:cNvSpPr/>
          <p:nvPr/>
        </p:nvSpPr>
        <p:spPr>
          <a:xfrm>
            <a:off x="7717219" y="2260045"/>
            <a:ext cx="4267200" cy="1477328"/>
          </a:xfrm>
          <a:prstGeom prst="rect">
            <a:avLst/>
          </a:prstGeom>
        </p:spPr>
        <p:txBody>
          <a:bodyPr wrap="square">
            <a:spAutoFit/>
          </a:bodyPr>
          <a:lstStyle/>
          <a:p>
            <a:pPr marL="180975" indent="-180975"/>
            <a:r>
              <a:rPr lang="en-GB" dirty="0">
                <a:solidFill>
                  <a:srgbClr val="C00000"/>
                </a:solidFill>
              </a:rPr>
              <a:t>Other key parameters:</a:t>
            </a:r>
          </a:p>
          <a:p>
            <a:pPr marL="180975" indent="-180975"/>
            <a:r>
              <a:rPr lang="en-GB" dirty="0">
                <a:solidFill>
                  <a:srgbClr val="C00000"/>
                </a:solidFill>
              </a:rPr>
              <a:t>• Cost of Magnets &amp; R&amp;D</a:t>
            </a:r>
          </a:p>
          <a:p>
            <a:pPr marL="180975" indent="-180975"/>
            <a:r>
              <a:rPr lang="en-GB" dirty="0">
                <a:solidFill>
                  <a:srgbClr val="C00000"/>
                </a:solidFill>
              </a:rPr>
              <a:t>• Timeline of a realistic development</a:t>
            </a:r>
          </a:p>
          <a:p>
            <a:pPr marL="180975" indent="-180975"/>
            <a:r>
              <a:rPr lang="en-GB" dirty="0">
                <a:solidFill>
                  <a:srgbClr val="C00000"/>
                </a:solidFill>
              </a:rPr>
              <a:t>• Potential for wider societal applications</a:t>
            </a:r>
          </a:p>
          <a:p>
            <a:pPr marL="180975" indent="-180975"/>
            <a:r>
              <a:rPr lang="en-GB" dirty="0">
                <a:solidFill>
                  <a:srgbClr val="C00000"/>
                </a:solidFill>
              </a:rPr>
              <a:t>• Training and education</a:t>
            </a:r>
          </a:p>
        </p:txBody>
      </p:sp>
      <p:sp>
        <p:nvSpPr>
          <p:cNvPr id="37" name="Rectangle 36"/>
          <p:cNvSpPr/>
          <p:nvPr/>
        </p:nvSpPr>
        <p:spPr>
          <a:xfrm>
            <a:off x="408992" y="75224"/>
            <a:ext cx="2441694" cy="523220"/>
          </a:xfrm>
          <a:prstGeom prst="rect">
            <a:avLst/>
          </a:prstGeom>
          <a:solidFill>
            <a:schemeClr val="tx2">
              <a:lumMod val="60000"/>
              <a:lumOff val="40000"/>
            </a:schemeClr>
          </a:solidFill>
        </p:spPr>
        <p:txBody>
          <a:bodyPr wrap="none">
            <a:spAutoFit/>
          </a:bodyPr>
          <a:lstStyle/>
          <a:p>
            <a:r>
              <a:rPr lang="en-GB" sz="2800" dirty="0">
                <a:solidFill>
                  <a:schemeClr val="bg1"/>
                </a:solidFill>
              </a:rPr>
              <a:t>HFM strategy </a:t>
            </a:r>
            <a:endParaRPr lang="fr-FR" sz="2800" dirty="0">
              <a:solidFill>
                <a:schemeClr val="bg1"/>
              </a:solidFill>
            </a:endParaRPr>
          </a:p>
        </p:txBody>
      </p:sp>
    </p:spTree>
    <p:extLst>
      <p:ext uri="{BB962C8B-B14F-4D97-AF65-F5344CB8AC3E}">
        <p14:creationId xmlns:p14="http://schemas.microsoft.com/office/powerpoint/2010/main" val="345979126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par>
                                <p:cTn id="8" presetID="22" presetClass="entr" presetSubtype="4" fill="hold"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wipe(down)">
                                      <p:cBhvr>
                                        <p:cTn id="10" dur="500"/>
                                        <p:tgtEl>
                                          <p:spTgt spid="33"/>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50"/>
                                        </p:tgtEl>
                                        <p:attrNameLst>
                                          <p:attrName>style.visibility</p:attrName>
                                        </p:attrNameLst>
                                      </p:cBhvr>
                                      <p:to>
                                        <p:strVal val="visible"/>
                                      </p:to>
                                    </p:set>
                                    <p:animEffect transition="in" filter="wipe(down)">
                                      <p:cBhvr>
                                        <p:cTn id="20" dur="500"/>
                                        <p:tgtEl>
                                          <p:spTgt spid="5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wipe(left)">
                                      <p:cBhvr>
                                        <p:cTn id="25" dur="500"/>
                                        <p:tgtEl>
                                          <p:spTgt spid="47"/>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3"/>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down)">
                                      <p:cBhvr>
                                        <p:cTn id="34" dur="500"/>
                                        <p:tgtEl>
                                          <p:spTgt spid="51"/>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7">
                                            <p:txEl>
                                              <p:pRg st="1" end="1"/>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
                                            <p:txEl>
                                              <p:pRg st="3" end="3"/>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reflective ball">
      <a:majorFont>
        <a:latin typeface="Franklin Gothic Heavy"/>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tIns="0" bIns="46800" rtlCol="0" anchor="ctr"/>
      <a:lstStyle>
        <a:defPPr algn="ctr">
          <a:defRPr dirty="0" smtClean="0"/>
        </a:defPPr>
      </a:lstStyle>
      <a:style>
        <a:lnRef idx="1">
          <a:schemeClr val="accent1"/>
        </a:lnRef>
        <a:fillRef idx="3">
          <a:schemeClr val="accent1"/>
        </a:fillRef>
        <a:effectRef idx="2">
          <a:schemeClr val="accent1"/>
        </a:effectRef>
        <a:fontRef idx="minor">
          <a:schemeClr val="lt1"/>
        </a:fontRef>
      </a:style>
    </a:spDef>
  </a:objectDefaults>
  <a:extraClrSchemeLst/>
</a:theme>
</file>

<file path=ppt/theme/theme2.xml><?xml version="1.0" encoding="utf-8"?>
<a:theme xmlns:a="http://schemas.openxmlformats.org/drawingml/2006/main" name="3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16x9_PPT_Arial" id="{569F216B-1B24-6141-93CF-C73AF1D64B76}" vid="{4EA1D941-2A3C-524E-9DAF-1A4982674E1E}"/>
    </a:ext>
  </a:extLst>
</a:theme>
</file>

<file path=ppt/theme/theme3.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reflective ball">
      <a:majorFont>
        <a:latin typeface="Franklin Gothic Heavy"/>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tIns="0" bIns="46800" rtlCol="0" anchor="ctr"/>
      <a:lstStyle>
        <a:defPPr algn="ctr">
          <a:defRPr dirty="0" smtClean="0"/>
        </a:defPPr>
      </a:lstStyle>
      <a:style>
        <a:lnRef idx="1">
          <a:schemeClr val="accent1"/>
        </a:lnRef>
        <a:fillRef idx="3">
          <a:schemeClr val="accent1"/>
        </a:fillRef>
        <a:effectRef idx="2">
          <a:schemeClr val="accent1"/>
        </a:effectRef>
        <a:fontRef idx="minor">
          <a:schemeClr val="lt1"/>
        </a:fontRef>
      </a:style>
    </a:spDef>
  </a:objectDefaults>
  <a:extraClrSchemeLst/>
</a:theme>
</file>

<file path=ppt/theme/theme4.xml><?xml version="1.0" encoding="utf-8"?>
<a:theme xmlns:a="http://schemas.openxmlformats.org/drawingml/2006/main" name="1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16x9_PPT_Arial" id="{569F216B-1B24-6141-93CF-C73AF1D64B76}" vid="{4EA1D941-2A3C-524E-9DAF-1A4982674E1E}"/>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6623025</TotalTime>
  <Words>3001</Words>
  <Application>Microsoft Macintosh PowerPoint</Application>
  <PresentationFormat>Widescreen</PresentationFormat>
  <Paragraphs>373</Paragraphs>
  <Slides>41</Slides>
  <Notes>2</Notes>
  <HiddenSlides>0</HiddenSlides>
  <MMClips>0</MMClips>
  <ScaleCrop>false</ScaleCrop>
  <HeadingPairs>
    <vt:vector size="6" baseType="variant">
      <vt:variant>
        <vt:lpstr>Fonts Used</vt:lpstr>
      </vt:variant>
      <vt:variant>
        <vt:i4>12</vt:i4>
      </vt:variant>
      <vt:variant>
        <vt:lpstr>Theme</vt:lpstr>
      </vt:variant>
      <vt:variant>
        <vt:i4>4</vt:i4>
      </vt:variant>
      <vt:variant>
        <vt:lpstr>Slide Titles</vt:lpstr>
      </vt:variant>
      <vt:variant>
        <vt:i4>41</vt:i4>
      </vt:variant>
    </vt:vector>
  </HeadingPairs>
  <TitlesOfParts>
    <vt:vector size="57" baseType="lpstr">
      <vt:lpstr>Aldhabi</vt:lpstr>
      <vt:lpstr>Arial</vt:lpstr>
      <vt:lpstr>Arial Narrow</vt:lpstr>
      <vt:lpstr>Calibri</vt:lpstr>
      <vt:lpstr>Calibri-Bold</vt:lpstr>
      <vt:lpstr>Cambria Math</vt:lpstr>
      <vt:lpstr>CMTT9</vt:lpstr>
      <vt:lpstr>Franklin Gothic Heavy</vt:lpstr>
      <vt:lpstr>Helvetica</vt:lpstr>
      <vt:lpstr>Rockwell</vt:lpstr>
      <vt:lpstr>Symbol</vt:lpstr>
      <vt:lpstr>Wingdings</vt:lpstr>
      <vt:lpstr>Office Theme</vt:lpstr>
      <vt:lpstr>3_Office Theme</vt:lpstr>
      <vt:lpstr>4_Office Theme</vt:lpstr>
      <vt:lpstr>1_Office Theme</vt:lpstr>
      <vt:lpstr>European Roadmaps for Accelerator - R&amp;D</vt:lpstr>
      <vt:lpstr>European Strategy for Particle Physics update 2020</vt:lpstr>
      <vt:lpstr>Future Collider options</vt:lpstr>
      <vt:lpstr>PowerPoint Presentation</vt:lpstr>
      <vt:lpstr>2020 Update of the European Strategy for Particle Physics </vt:lpstr>
      <vt:lpstr>Future Facilities Timeline</vt:lpstr>
      <vt:lpstr>CERN’s scientific priorities</vt:lpstr>
      <vt:lpstr>HFM R&amp;D Goals</vt:lpstr>
      <vt:lpstr>PowerPoint Presentation</vt:lpstr>
      <vt:lpstr>R&amp;D Focus Areas and Cross-Cutting Activities</vt:lpstr>
      <vt:lpstr>HFM - Overall vision</vt:lpstr>
      <vt:lpstr>HFM</vt:lpstr>
      <vt:lpstr>In practice… implementation of HFM Roadmap</vt:lpstr>
      <vt:lpstr>FCC-hh high field dipole R&amp;D: world effort</vt:lpstr>
      <vt:lpstr>2 weeks ago at CERN</vt:lpstr>
      <vt:lpstr>RF</vt:lpstr>
      <vt:lpstr>SRF Technology: vast experience, diffuse know-how</vt:lpstr>
      <vt:lpstr>Recent trends</vt:lpstr>
      <vt:lpstr>E.g. SRF at CERN</vt:lpstr>
      <vt:lpstr>PowerPoint Presentation</vt:lpstr>
      <vt:lpstr>PowerPoint Presentation</vt:lpstr>
      <vt:lpstr>CLIC – X-band</vt:lpstr>
      <vt:lpstr>NC Linac Technology status</vt:lpstr>
      <vt:lpstr>Roadmap Plan - Overview</vt:lpstr>
      <vt:lpstr>PowerPoint Presentation</vt:lpstr>
      <vt:lpstr>PowerPoint Presentation</vt:lpstr>
      <vt:lpstr>PowerPoint Presentation</vt:lpstr>
      <vt:lpstr>PowerPoint Presentation</vt:lpstr>
      <vt:lpstr>High Gradient Plasma and laser Accelerators</vt:lpstr>
      <vt:lpstr>Long term plans</vt:lpstr>
      <vt:lpstr>Task breakdown  Minimal scheme</vt:lpstr>
      <vt:lpstr>Energy Recovery Linacs (ERL) </vt:lpstr>
      <vt:lpstr>ERL Objectives </vt:lpstr>
      <vt:lpstr>ERL Plan</vt:lpstr>
      <vt:lpstr>Technology R&amp;D</vt:lpstr>
      <vt:lpstr>ERLs - Sustainability</vt:lpstr>
      <vt:lpstr>Sustainability, societal impact – in general</vt:lpstr>
      <vt:lpstr>PowerPoint Presentation</vt:lpstr>
      <vt:lpstr>Accelerators and Sustainability</vt:lpstr>
      <vt:lpstr>PowerPoint Presentation</vt:lpstr>
      <vt:lpstr>Conclusions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ATS</dc:title>
  <dc:subject/>
  <dc:creator>Mike Lamont</dc:creator>
  <cp:keywords/>
  <dc:description/>
  <cp:lastModifiedBy>Mike Lamont</cp:lastModifiedBy>
  <cp:revision>5534</cp:revision>
  <cp:lastPrinted>2021-02-25T06:41:57Z</cp:lastPrinted>
  <dcterms:created xsi:type="dcterms:W3CDTF">2011-01-18T19:25:28Z</dcterms:created>
  <dcterms:modified xsi:type="dcterms:W3CDTF">2022-09-05T06:35:39Z</dcterms:modified>
  <cp:category/>
</cp:coreProperties>
</file>