
<file path=[Content_Types].xml><?xml version="1.0" encoding="utf-8"?>
<Types xmlns="http://schemas.openxmlformats.org/package/2006/content-types">
  <Default Extension="gif" ContentType="image/gi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70"/>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 id="294" r:id="rId40"/>
    <p:sldId id="295" r:id="rId41"/>
    <p:sldId id="296" r:id="rId42"/>
    <p:sldId id="297" r:id="rId43"/>
    <p:sldId id="298" r:id="rId44"/>
    <p:sldId id="299" r:id="rId45"/>
    <p:sldId id="300" r:id="rId46"/>
    <p:sldId id="301" r:id="rId47"/>
    <p:sldId id="302" r:id="rId48"/>
    <p:sldId id="303" r:id="rId49"/>
    <p:sldId id="304" r:id="rId50"/>
    <p:sldId id="305" r:id="rId51"/>
    <p:sldId id="306" r:id="rId52"/>
    <p:sldId id="307" r:id="rId53"/>
    <p:sldId id="308" r:id="rId54"/>
    <p:sldId id="309" r:id="rId55"/>
    <p:sldId id="310" r:id="rId56"/>
    <p:sldId id="311" r:id="rId57"/>
    <p:sldId id="312" r:id="rId58"/>
    <p:sldId id="313" r:id="rId59"/>
    <p:sldId id="314" r:id="rId60"/>
    <p:sldId id="315" r:id="rId61"/>
    <p:sldId id="316" r:id="rId62"/>
    <p:sldId id="317" r:id="rId63"/>
    <p:sldId id="318" r:id="rId64"/>
    <p:sldId id="319" r:id="rId65"/>
    <p:sldId id="320" r:id="rId66"/>
    <p:sldId id="321" r:id="rId67"/>
    <p:sldId id="322" r:id="rId68"/>
    <p:sldId id="323" r:id="rId69"/>
  </p:sldIdLst>
  <p:sldSz cx="24384000" cy="137160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ctr" defTabSz="8255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414141"/>
        </a:solidFill>
        <a:effectLst/>
        <a:uFillTx/>
        <a:latin typeface="Palatino"/>
        <a:ea typeface="Palatino"/>
        <a:cs typeface="Palatino"/>
        <a:sym typeface="Palatino"/>
      </a:defRPr>
    </a:lvl1pPr>
    <a:lvl2pPr marL="0" marR="0" indent="0" algn="ctr" defTabSz="8255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414141"/>
        </a:solidFill>
        <a:effectLst/>
        <a:uFillTx/>
        <a:latin typeface="Palatino"/>
        <a:ea typeface="Palatino"/>
        <a:cs typeface="Palatino"/>
        <a:sym typeface="Palatino"/>
      </a:defRPr>
    </a:lvl2pPr>
    <a:lvl3pPr marL="0" marR="0" indent="0" algn="ctr" defTabSz="8255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414141"/>
        </a:solidFill>
        <a:effectLst/>
        <a:uFillTx/>
        <a:latin typeface="Palatino"/>
        <a:ea typeface="Palatino"/>
        <a:cs typeface="Palatino"/>
        <a:sym typeface="Palatino"/>
      </a:defRPr>
    </a:lvl3pPr>
    <a:lvl4pPr marL="0" marR="0" indent="0" algn="ctr" defTabSz="8255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414141"/>
        </a:solidFill>
        <a:effectLst/>
        <a:uFillTx/>
        <a:latin typeface="Palatino"/>
        <a:ea typeface="Palatino"/>
        <a:cs typeface="Palatino"/>
        <a:sym typeface="Palatino"/>
      </a:defRPr>
    </a:lvl4pPr>
    <a:lvl5pPr marL="0" marR="0" indent="0" algn="ctr" defTabSz="8255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414141"/>
        </a:solidFill>
        <a:effectLst/>
        <a:uFillTx/>
        <a:latin typeface="Palatino"/>
        <a:ea typeface="Palatino"/>
        <a:cs typeface="Palatino"/>
        <a:sym typeface="Palatino"/>
      </a:defRPr>
    </a:lvl5pPr>
    <a:lvl6pPr marL="0" marR="0" indent="0" algn="ctr" defTabSz="8255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414141"/>
        </a:solidFill>
        <a:effectLst/>
        <a:uFillTx/>
        <a:latin typeface="Palatino"/>
        <a:ea typeface="Palatino"/>
        <a:cs typeface="Palatino"/>
        <a:sym typeface="Palatino"/>
      </a:defRPr>
    </a:lvl6pPr>
    <a:lvl7pPr marL="0" marR="0" indent="0" algn="ctr" defTabSz="8255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414141"/>
        </a:solidFill>
        <a:effectLst/>
        <a:uFillTx/>
        <a:latin typeface="Palatino"/>
        <a:ea typeface="Palatino"/>
        <a:cs typeface="Palatino"/>
        <a:sym typeface="Palatino"/>
      </a:defRPr>
    </a:lvl7pPr>
    <a:lvl8pPr marL="0" marR="0" indent="0" algn="ctr" defTabSz="8255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414141"/>
        </a:solidFill>
        <a:effectLst/>
        <a:uFillTx/>
        <a:latin typeface="Palatino"/>
        <a:ea typeface="Palatino"/>
        <a:cs typeface="Palatino"/>
        <a:sym typeface="Palatino"/>
      </a:defRPr>
    </a:lvl8pPr>
    <a:lvl9pPr marL="0" marR="0" indent="0" algn="ctr" defTabSz="8255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414141"/>
        </a:solidFill>
        <a:effectLst/>
        <a:uFillTx/>
        <a:latin typeface="Palatino"/>
        <a:ea typeface="Palatino"/>
        <a:cs typeface="Palatino"/>
        <a:sym typeface="Palatino"/>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
          <a:latin typeface="Palatino"/>
          <a:ea typeface="Palatino"/>
          <a:cs typeface="Palatino"/>
        </a:font>
        <a:srgbClr val="414141"/>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noFill/>
        </a:fill>
      </a:tcStyle>
    </a:wholeTbl>
    <a:band2H>
      <a:tcTxStyle/>
      <a:tcStyle>
        <a:tcBdr/>
        <a:fill>
          <a:solidFill>
            <a:srgbClr val="C9C3BA">
              <a:alpha val="50000"/>
            </a:srgbClr>
          </a:solidFill>
        </a:fill>
      </a:tcStyle>
    </a:band2H>
    <a:firstCol>
      <a:tcTxStyle b="off" i="off">
        <a:font>
          <a:latin typeface="Palatino"/>
          <a:ea typeface="Palatino"/>
          <a:cs typeface="Palatino"/>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89847F"/>
          </a:solidFill>
        </a:fill>
      </a:tcStyle>
    </a:firstCol>
    <a:lastRow>
      <a:tcTxStyle b="off" i="off">
        <a:font>
          <a:latin typeface="Palatino"/>
          <a:ea typeface="Palatino"/>
          <a:cs typeface="Palatino"/>
        </a:font>
        <a:srgbClr val="414141"/>
      </a:tcTxStyle>
      <a:tcStyle>
        <a:tcBdr>
          <a:left>
            <a:ln w="12700" cap="flat">
              <a:noFill/>
              <a:miter lim="400000"/>
            </a:ln>
          </a:left>
          <a:right>
            <a:ln w="12700" cap="flat">
              <a:noFill/>
              <a:miter lim="400000"/>
            </a:ln>
          </a:right>
          <a:top>
            <a:ln w="25400" cap="flat">
              <a:solidFill>
                <a:srgbClr val="525252"/>
              </a:solidFill>
              <a:prstDash val="solid"/>
              <a:miter lim="400000"/>
            </a:ln>
          </a:top>
          <a:bottom>
            <a:ln w="12700" cap="flat">
              <a:noFill/>
              <a:miter lim="400000"/>
            </a:ln>
          </a:bottom>
          <a:insideH>
            <a:ln w="12700" cap="flat">
              <a:solidFill>
                <a:srgbClr val="C9C3BA"/>
              </a:solidFill>
              <a:prstDash val="solid"/>
              <a:miter lim="400000"/>
            </a:ln>
          </a:insideH>
          <a:insideV>
            <a:ln w="12700" cap="flat">
              <a:noFill/>
              <a:miter lim="400000"/>
            </a:ln>
          </a:insideV>
        </a:tcBdr>
        <a:fill>
          <a:noFill/>
        </a:fill>
      </a:tcStyle>
    </a:lastRow>
    <a:firstRow>
      <a:tcTxStyle b="off" i="off">
        <a:font>
          <a:latin typeface="Palatino"/>
          <a:ea typeface="Palatino"/>
          <a:cs typeface="Palatino"/>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solidFill>
                <a:srgbClr val="C9C3BA"/>
              </a:solidFill>
              <a:prstDash val="solid"/>
              <a:miter lim="400000"/>
            </a:ln>
          </a:insideH>
          <a:insideV>
            <a:ln w="12700" cap="flat">
              <a:noFill/>
              <a:miter lim="400000"/>
            </a:ln>
          </a:insideV>
        </a:tcBdr>
        <a:fill>
          <a:solidFill>
            <a:schemeClr val="accent5">
              <a:hueOff val="-375889"/>
              <a:satOff val="-9195"/>
              <a:lumOff val="-14901"/>
            </a:schemeClr>
          </a:solidFill>
        </a:fill>
      </a:tcStyle>
    </a:firstRow>
  </a:tblStyle>
  <a:tblStyle styleId="{C7B018BB-80A7-4F77-B60F-C8B233D01FF8}" styleName="">
    <a:tblBg/>
    <a:wholeTbl>
      <a:tcTxStyle b="off" i="off">
        <a:font>
          <a:latin typeface="Palatino"/>
          <a:ea typeface="Palatino"/>
          <a:cs typeface="Palatino"/>
        </a:font>
        <a:srgbClr val="414141"/>
      </a:tcTxStyle>
      <a:tcStyle>
        <a:tcBdr>
          <a:left>
            <a:ln w="25400" cap="rnd">
              <a:solidFill>
                <a:srgbClr val="C9C3BA"/>
              </a:solidFill>
              <a:custDash>
                <a:ds d="100000" sp="200000"/>
              </a:custDash>
              <a:miter lim="400000"/>
            </a:ln>
          </a:left>
          <a:right>
            <a:ln w="25400" cap="rnd">
              <a:solidFill>
                <a:srgbClr val="C9C3BA"/>
              </a:solidFill>
              <a:custDash>
                <a:ds d="100000" sp="200000"/>
              </a:custDash>
              <a:miter lim="400000"/>
            </a:ln>
          </a:right>
          <a:top>
            <a:ln w="25400" cap="rnd">
              <a:solidFill>
                <a:srgbClr val="C9C3BA"/>
              </a:solidFill>
              <a:custDash>
                <a:ds d="100000" sp="200000"/>
              </a:custDash>
              <a:miter lim="400000"/>
            </a:ln>
          </a:top>
          <a:bottom>
            <a:ln w="25400" cap="rnd">
              <a:solidFill>
                <a:srgbClr val="C9C3BA"/>
              </a:solidFill>
              <a:custDash>
                <a:ds d="100000" sp="200000"/>
              </a:custDash>
              <a:miter lim="400000"/>
            </a:ln>
          </a:bottom>
          <a:insideH>
            <a:ln w="25400" cap="rnd">
              <a:solidFill>
                <a:srgbClr val="C9C3BA"/>
              </a:solidFill>
              <a:custDash>
                <a:ds d="100000" sp="200000"/>
              </a:custDash>
              <a:miter lim="400000"/>
            </a:ln>
          </a:insideH>
          <a:insideV>
            <a:ln w="25400" cap="rnd">
              <a:solidFill>
                <a:srgbClr val="C9C3BA"/>
              </a:solidFill>
              <a:custDash>
                <a:ds d="100000" sp="200000"/>
              </a:custDash>
              <a:miter lim="400000"/>
            </a:ln>
          </a:insideV>
        </a:tcBdr>
        <a:fill>
          <a:noFill/>
        </a:fill>
      </a:tcStyle>
    </a:wholeTbl>
    <a:band2H>
      <a:tcTxStyle/>
      <a:tcStyle>
        <a:tcBdr/>
        <a:fill>
          <a:solidFill>
            <a:srgbClr val="C9C3BA">
              <a:alpha val="75000"/>
            </a:srgbClr>
          </a:solidFill>
        </a:fill>
      </a:tcStyle>
    </a:band2H>
    <a:firstCol>
      <a:tcTxStyle b="off" i="off">
        <a:font>
          <a:latin typeface="Palatino"/>
          <a:ea typeface="Palatino"/>
          <a:cs typeface="Palatino"/>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solidFill>
                <a:srgbClr val="FFFFFF">
                  <a:alpha val="50000"/>
                </a:srgbClr>
              </a:solidFill>
              <a:prstDash val="solid"/>
              <a:miter lim="400000"/>
            </a:ln>
          </a:insideV>
        </a:tcBdr>
        <a:fill>
          <a:noFill/>
        </a:fill>
      </a:tcStyle>
    </a:firstCol>
    <a:lastRow>
      <a:tcTxStyle b="off" i="off">
        <a:font>
          <a:latin typeface="Palatino"/>
          <a:ea typeface="Palatino"/>
          <a:cs typeface="Palatino"/>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noFill/>
        </a:fill>
      </a:tcStyle>
    </a:lastRow>
    <a:firstRow>
      <a:tcTxStyle b="off" i="off">
        <a:font>
          <a:latin typeface="Palatino"/>
          <a:ea typeface="Palatino"/>
          <a:cs typeface="Palatino"/>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solidFill>
                <a:srgbClr val="FFFFFF">
                  <a:alpha val="50000"/>
                </a:srgbClr>
              </a:solidFill>
              <a:prstDash val="solid"/>
              <a:miter lim="400000"/>
            </a:ln>
          </a:insideH>
          <a:insideV>
            <a:ln w="12700" cap="flat">
              <a:noFill/>
              <a:miter lim="400000"/>
            </a:ln>
          </a:insideV>
        </a:tcBdr>
        <a:fill>
          <a:noFill/>
        </a:fill>
      </a:tcStyle>
    </a:firstRow>
  </a:tblStyle>
  <a:tblStyle styleId="{EEE7283C-3CF3-47DC-8721-378D4A62B228}" styleName="">
    <a:tblBg/>
    <a:wholeTbl>
      <a:tcTxStyle b="off" i="off">
        <a:font>
          <a:latin typeface="Palatino"/>
          <a:ea typeface="Palatino"/>
          <a:cs typeface="Palatino"/>
        </a:font>
        <a:srgbClr val="414141"/>
      </a:tcTxStyle>
      <a:tcStyle>
        <a:tcBdr>
          <a:left>
            <a:ln w="12700" cap="flat">
              <a:noFill/>
              <a:miter lim="400000"/>
            </a:ln>
          </a:left>
          <a:right>
            <a:ln w="12700" cap="flat">
              <a:noFill/>
              <a:miter lim="400000"/>
            </a:ln>
          </a:right>
          <a:top>
            <a:ln w="12700" cap="flat">
              <a:solidFill>
                <a:srgbClr val="C9C3BA"/>
              </a:solidFill>
              <a:prstDash val="solid"/>
              <a:miter lim="400000"/>
            </a:ln>
          </a:top>
          <a:bottom>
            <a:ln w="12700" cap="flat">
              <a:solidFill>
                <a:srgbClr val="C9C3BA"/>
              </a:solidFill>
              <a:prstDash val="solid"/>
              <a:miter lim="400000"/>
            </a:ln>
          </a:bottom>
          <a:insideH>
            <a:ln w="12700" cap="flat">
              <a:solidFill>
                <a:srgbClr val="C9C3BA"/>
              </a:solidFill>
              <a:prstDash val="solid"/>
              <a:miter lim="400000"/>
            </a:ln>
          </a:insideH>
          <a:insideV>
            <a:ln w="12700" cap="flat">
              <a:noFill/>
              <a:miter lim="400000"/>
            </a:ln>
          </a:insideV>
        </a:tcBdr>
        <a:fill>
          <a:noFill/>
        </a:fill>
      </a:tcStyle>
    </a:wholeTbl>
    <a:band2H>
      <a:tcTxStyle/>
      <a:tcStyle>
        <a:tcBdr/>
        <a:fill>
          <a:solidFill>
            <a:srgbClr val="C9C3BA">
              <a:alpha val="50000"/>
            </a:srgbClr>
          </a:solidFill>
        </a:fill>
      </a:tcStyle>
    </a:band2H>
    <a:firstCol>
      <a:tcTxStyle b="off" i="off">
        <a:font>
          <a:latin typeface="Palatino"/>
          <a:ea typeface="Palatino"/>
          <a:cs typeface="Palatino"/>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939D60"/>
          </a:solidFill>
        </a:fill>
      </a:tcStyle>
    </a:firstCol>
    <a:lastRow>
      <a:tcTxStyle b="off" i="off">
        <a:font>
          <a:latin typeface="Palatino"/>
          <a:ea typeface="Palatino"/>
          <a:cs typeface="Palatino"/>
        </a:font>
        <a:srgbClr val="414141"/>
      </a:tcTxStyle>
      <a:tcStyle>
        <a:tcBdr>
          <a:left>
            <a:ln w="12700" cap="flat">
              <a:noFill/>
              <a:miter lim="400000"/>
            </a:ln>
          </a:left>
          <a:right>
            <a:ln w="12700" cap="flat">
              <a:noFill/>
              <a:miter lim="400000"/>
            </a:ln>
          </a:right>
          <a:top>
            <a:ln w="25400" cap="flat">
              <a:solidFill>
                <a:srgbClr val="525252"/>
              </a:solidFill>
              <a:prstDash val="solid"/>
              <a:miter lim="400000"/>
            </a:ln>
          </a:top>
          <a:bottom>
            <a:ln w="12700" cap="flat">
              <a:noFill/>
              <a:miter lim="400000"/>
            </a:ln>
          </a:bottom>
          <a:insideH>
            <a:ln w="12700" cap="flat">
              <a:solidFill>
                <a:srgbClr val="C9C3BA"/>
              </a:solidFill>
              <a:prstDash val="solid"/>
              <a:miter lim="400000"/>
            </a:ln>
          </a:insideH>
          <a:insideV>
            <a:ln w="12700" cap="flat">
              <a:noFill/>
              <a:miter lim="400000"/>
            </a:ln>
          </a:insideV>
        </a:tcBdr>
        <a:fill>
          <a:noFill/>
        </a:fill>
      </a:tcStyle>
    </a:lastRow>
    <a:firstRow>
      <a:tcTxStyle b="off" i="off">
        <a:font>
          <a:latin typeface="Palatino"/>
          <a:ea typeface="Palatino"/>
          <a:cs typeface="Palatino"/>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solidFill>
                <a:srgbClr val="C9C3BA"/>
              </a:solidFill>
              <a:prstDash val="solid"/>
              <a:miter lim="400000"/>
            </a:ln>
          </a:insideH>
          <a:insideV>
            <a:ln w="12700" cap="flat">
              <a:noFill/>
              <a:miter lim="400000"/>
            </a:ln>
          </a:insideV>
        </a:tcBdr>
        <a:fill>
          <a:solidFill>
            <a:schemeClr val="accent3">
              <a:hueOff val="708446"/>
              <a:satOff val="-4821"/>
              <a:lumOff val="-14251"/>
            </a:schemeClr>
          </a:solidFill>
        </a:fill>
      </a:tcStyle>
    </a:firstRow>
  </a:tblStyle>
  <a:tblStyle styleId="{CF821DB8-F4EB-4A41-A1BA-3FCAFE7338EE}" styleName="">
    <a:tblBg/>
    <a:wholeTbl>
      <a:tcTxStyle b="off" i="off">
        <a:font>
          <a:latin typeface="Palatino"/>
          <a:ea typeface="Palatino"/>
          <a:cs typeface="Palatino"/>
        </a:font>
        <a:srgbClr val="414141"/>
      </a:tcTxStyle>
      <a:tcStyle>
        <a:tcBdr>
          <a:left>
            <a:ln w="12700" cap="flat">
              <a:solidFill>
                <a:schemeClr val="accent1">
                  <a:hueOff val="-113918"/>
                  <a:satOff val="19024"/>
                  <a:lumOff val="19749"/>
                </a:schemeClr>
              </a:solidFill>
              <a:prstDash val="solid"/>
              <a:miter lim="400000"/>
            </a:ln>
          </a:left>
          <a:right>
            <a:ln w="12700" cap="flat">
              <a:solidFill>
                <a:schemeClr val="accent1">
                  <a:hueOff val="-113918"/>
                  <a:satOff val="19024"/>
                  <a:lumOff val="19749"/>
                </a:schemeClr>
              </a:solidFill>
              <a:prstDash val="solid"/>
              <a:miter lim="400000"/>
            </a:ln>
          </a:right>
          <a:top>
            <a:ln w="12700" cap="flat">
              <a:solidFill>
                <a:schemeClr val="accent1">
                  <a:hueOff val="-113918"/>
                  <a:satOff val="19024"/>
                  <a:lumOff val="19749"/>
                </a:schemeClr>
              </a:solidFill>
              <a:prstDash val="solid"/>
              <a:miter lim="400000"/>
            </a:ln>
          </a:top>
          <a:bottom>
            <a:ln w="12700" cap="flat">
              <a:solidFill>
                <a:schemeClr val="accent1">
                  <a:hueOff val="-113918"/>
                  <a:satOff val="19024"/>
                  <a:lumOff val="19749"/>
                </a:schemeClr>
              </a:solidFill>
              <a:prstDash val="solid"/>
              <a:miter lim="400000"/>
            </a:ln>
          </a:bottom>
          <a:insideH>
            <a:ln w="12700" cap="flat">
              <a:solidFill>
                <a:schemeClr val="accent1">
                  <a:hueOff val="-113918"/>
                  <a:satOff val="19024"/>
                  <a:lumOff val="19749"/>
                </a:schemeClr>
              </a:solidFill>
              <a:prstDash val="solid"/>
              <a:miter lim="400000"/>
            </a:ln>
          </a:insideH>
          <a:insideV>
            <a:ln w="12700" cap="flat">
              <a:solidFill>
                <a:schemeClr val="accent1">
                  <a:hueOff val="-113918"/>
                  <a:satOff val="19024"/>
                  <a:lumOff val="19749"/>
                </a:schemeClr>
              </a:solidFill>
              <a:prstDash val="solid"/>
              <a:miter lim="400000"/>
            </a:ln>
          </a:insideV>
        </a:tcBdr>
        <a:fill>
          <a:noFill/>
        </a:fill>
      </a:tcStyle>
    </a:wholeTbl>
    <a:band2H>
      <a:tcTxStyle/>
      <a:tcStyle>
        <a:tcBdr/>
        <a:fill>
          <a:solidFill>
            <a:schemeClr val="accent1">
              <a:hueOff val="-113918"/>
              <a:satOff val="19024"/>
              <a:lumOff val="19749"/>
              <a:alpha val="35000"/>
            </a:schemeClr>
          </a:solidFill>
        </a:fill>
      </a:tcStyle>
    </a:band2H>
    <a:firstCol>
      <a:tcTxStyle b="off" i="off">
        <a:font>
          <a:latin typeface="Palatino"/>
          <a:ea typeface="Palatino"/>
          <a:cs typeface="Palatino"/>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738AAF"/>
          </a:solidFill>
        </a:fill>
      </a:tcStyle>
    </a:firstCol>
    <a:lastRow>
      <a:tcTxStyle b="off" i="off">
        <a:font>
          <a:latin typeface="Palatino"/>
          <a:ea typeface="Palatino"/>
          <a:cs typeface="Palatino"/>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solidFill>
                <a:schemeClr val="accent1">
                  <a:hueOff val="-113918"/>
                  <a:satOff val="19024"/>
                  <a:lumOff val="19749"/>
                </a:schemeClr>
              </a:solidFill>
              <a:prstDash val="solid"/>
              <a:miter lim="400000"/>
            </a:ln>
          </a:insideH>
          <a:insideV>
            <a:ln w="12700" cap="flat">
              <a:noFill/>
              <a:miter lim="400000"/>
            </a:ln>
          </a:insideV>
        </a:tcBdr>
        <a:fill>
          <a:solidFill>
            <a:schemeClr val="accent1">
              <a:hueOff val="369196"/>
              <a:satOff val="13972"/>
              <a:lumOff val="-24493"/>
            </a:schemeClr>
          </a:solidFill>
        </a:fill>
      </a:tcStyle>
    </a:lastRow>
    <a:firstRow>
      <a:tcTxStyle b="off" i="off">
        <a:font>
          <a:latin typeface="Palatino"/>
          <a:ea typeface="Palatino"/>
          <a:cs typeface="Palatino"/>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solidFill>
                <a:schemeClr val="accent1">
                  <a:hueOff val="-113918"/>
                  <a:satOff val="19024"/>
                  <a:lumOff val="19749"/>
                </a:schemeClr>
              </a:solidFill>
              <a:prstDash val="solid"/>
              <a:miter lim="400000"/>
            </a:ln>
          </a:insideH>
          <a:insideV>
            <a:ln w="12700" cap="flat">
              <a:noFill/>
              <a:miter lim="400000"/>
            </a:ln>
          </a:insideV>
        </a:tcBdr>
        <a:fill>
          <a:solidFill>
            <a:schemeClr val="accent1">
              <a:hueOff val="369194"/>
              <a:satOff val="6343"/>
              <a:lumOff val="-13963"/>
            </a:schemeClr>
          </a:solidFill>
        </a:fill>
      </a:tcStyle>
    </a:firstRow>
  </a:tblStyle>
  <a:tblStyle styleId="{33BA23B1-9221-436E-865A-0063620EA4FD}" styleName="">
    <a:tblBg/>
    <a:wholeTbl>
      <a:tcTxStyle b="off" i="off">
        <a:font>
          <a:latin typeface="Palatino"/>
          <a:ea typeface="Palatino"/>
          <a:cs typeface="Palatino"/>
        </a:font>
        <a:srgbClr val="414141"/>
      </a:tcTxStyle>
      <a:tcStyle>
        <a:tcBdr>
          <a:left>
            <a:ln w="12700" cap="flat">
              <a:solidFill>
                <a:srgbClr val="C9C3BA"/>
              </a:solidFill>
              <a:prstDash val="solid"/>
              <a:miter lim="400000"/>
            </a:ln>
          </a:left>
          <a:right>
            <a:ln w="12700" cap="flat">
              <a:solidFill>
                <a:srgbClr val="C9C3BA"/>
              </a:solidFill>
              <a:prstDash val="solid"/>
              <a:miter lim="400000"/>
            </a:ln>
          </a:right>
          <a:top>
            <a:ln w="12700" cap="flat">
              <a:solidFill>
                <a:srgbClr val="C9C3BA"/>
              </a:solidFill>
              <a:prstDash val="solid"/>
              <a:miter lim="400000"/>
            </a:ln>
          </a:top>
          <a:bottom>
            <a:ln w="12700" cap="flat">
              <a:solidFill>
                <a:srgbClr val="C9C3BA"/>
              </a:solidFill>
              <a:prstDash val="solid"/>
              <a:miter lim="400000"/>
            </a:ln>
          </a:bottom>
          <a:insideH>
            <a:ln w="12700" cap="flat">
              <a:solidFill>
                <a:srgbClr val="C9C3BA"/>
              </a:solidFill>
              <a:prstDash val="solid"/>
              <a:miter lim="400000"/>
            </a:ln>
          </a:insideH>
          <a:insideV>
            <a:ln w="12700" cap="flat">
              <a:solidFill>
                <a:srgbClr val="C9C3BA"/>
              </a:solidFill>
              <a:prstDash val="solid"/>
              <a:miter lim="400000"/>
            </a:ln>
          </a:insideV>
        </a:tcBdr>
        <a:fill>
          <a:noFill/>
        </a:fill>
      </a:tcStyle>
    </a:wholeTbl>
    <a:band2H>
      <a:tcTxStyle/>
      <a:tcStyle>
        <a:tcBdr/>
        <a:fill>
          <a:solidFill>
            <a:srgbClr val="C9C3BA">
              <a:alpha val="50000"/>
            </a:srgbClr>
          </a:solidFill>
        </a:fill>
      </a:tcStyle>
    </a:band2H>
    <a:firstCol>
      <a:tcTxStyle b="off" i="off">
        <a:font>
          <a:latin typeface="Palatino"/>
          <a:ea typeface="Palatino"/>
          <a:cs typeface="Palatino"/>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66635F"/>
          </a:solidFill>
        </a:fill>
      </a:tcStyle>
    </a:firstCol>
    <a:lastRow>
      <a:tcTxStyle b="off" i="off">
        <a:font>
          <a:latin typeface="Palatino"/>
          <a:ea typeface="Palatino"/>
          <a:cs typeface="Palatino"/>
        </a:font>
        <a:srgbClr val="414141"/>
      </a:tcTxStyle>
      <a:tcStyle>
        <a:tcBdr>
          <a:left>
            <a:ln w="12700" cap="flat">
              <a:noFill/>
              <a:miter lim="400000"/>
            </a:ln>
          </a:left>
          <a:right>
            <a:ln w="12700" cap="flat">
              <a:noFill/>
              <a:miter lim="400000"/>
            </a:ln>
          </a:right>
          <a:top>
            <a:ln w="12700" cap="flat">
              <a:solidFill>
                <a:srgbClr val="000000"/>
              </a:solidFill>
              <a:prstDash val="solid"/>
              <a:miter lim="400000"/>
            </a:ln>
          </a:top>
          <a:bottom>
            <a:ln w="12700" cap="flat">
              <a:noFill/>
              <a:miter lim="400000"/>
            </a:ln>
          </a:bottom>
          <a:insideH>
            <a:ln w="12700" cap="flat">
              <a:solidFill>
                <a:srgbClr val="C9C3BA"/>
              </a:solidFill>
              <a:prstDash val="solid"/>
              <a:miter lim="400000"/>
            </a:ln>
          </a:insideH>
          <a:insideV>
            <a:ln w="12700" cap="flat">
              <a:noFill/>
              <a:miter lim="400000"/>
            </a:ln>
          </a:insideV>
        </a:tcBdr>
        <a:fill>
          <a:noFill/>
        </a:fill>
      </a:tcStyle>
    </a:lastRow>
    <a:firstRow>
      <a:tcTxStyle b="off" i="off">
        <a:font>
          <a:latin typeface="Palatino"/>
          <a:ea typeface="Palatino"/>
          <a:cs typeface="Palatino"/>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solidFill>
                <a:srgbClr val="C9C3BA"/>
              </a:solidFill>
              <a:prstDash val="solid"/>
              <a:miter lim="400000"/>
            </a:ln>
          </a:insideH>
          <a:insideV>
            <a:ln w="12700" cap="flat">
              <a:noFill/>
              <a:miter lim="400000"/>
            </a:ln>
          </a:insideV>
        </a:tcBdr>
        <a:fill>
          <a:solidFill>
            <a:srgbClr val="89847F"/>
          </a:solidFill>
        </a:fill>
      </a:tcStyle>
    </a:firstRow>
  </a:tblStyle>
  <a:tblStyle styleId="{2708684C-4D16-4618-839F-0558EEFCDFE6}" styleName="">
    <a:tblBg/>
    <a:wholeTbl>
      <a:tcTxStyle b="off" i="off">
        <a:font>
          <a:latin typeface="Palatino"/>
          <a:ea typeface="Palatino"/>
          <a:cs typeface="Palatino"/>
        </a:font>
        <a:srgbClr val="414141"/>
      </a:tcTxStyle>
      <a:tcStyle>
        <a:tcBdr>
          <a:left>
            <a:ln w="12700" cap="flat">
              <a:noFill/>
              <a:miter lim="400000"/>
            </a:ln>
          </a:left>
          <a:right>
            <a:ln w="12700" cap="flat">
              <a:noFill/>
              <a:miter lim="400000"/>
            </a:ln>
          </a:right>
          <a:top>
            <a:ln w="12700" cap="flat">
              <a:solidFill>
                <a:srgbClr val="89847F"/>
              </a:solidFill>
              <a:custDash>
                <a:ds d="200000" sp="200000"/>
              </a:custDash>
              <a:miter lim="400000"/>
            </a:ln>
          </a:top>
          <a:bottom>
            <a:ln w="12700" cap="flat">
              <a:solidFill>
                <a:srgbClr val="89847F"/>
              </a:solidFill>
              <a:custDash>
                <a:ds d="200000" sp="200000"/>
              </a:custDash>
              <a:miter lim="400000"/>
            </a:ln>
          </a:bottom>
          <a:insideH>
            <a:ln w="12700" cap="flat">
              <a:solidFill>
                <a:srgbClr val="89847F"/>
              </a:solidFill>
              <a:custDash>
                <a:ds d="200000" sp="200000"/>
              </a:custDash>
              <a:miter lim="400000"/>
            </a:ln>
          </a:insideH>
          <a:insideV>
            <a:ln w="12700" cap="flat">
              <a:noFill/>
              <a:miter lim="400000"/>
            </a:ln>
          </a:insideV>
        </a:tcBdr>
        <a:fill>
          <a:noFill/>
        </a:fill>
      </a:tcStyle>
    </a:wholeTbl>
    <a:band2H>
      <a:tcTxStyle/>
      <a:tcStyle>
        <a:tcBdr/>
        <a:fill>
          <a:solidFill>
            <a:srgbClr val="C9C3BA">
              <a:alpha val="35000"/>
            </a:srgbClr>
          </a:solidFill>
        </a:fill>
      </a:tcStyle>
    </a:band2H>
    <a:firstCol>
      <a:tcTxStyle b="off" i="off">
        <a:font>
          <a:latin typeface="Palatino"/>
          <a:ea typeface="Palatino"/>
          <a:cs typeface="Palatino"/>
        </a:font>
        <a:srgbClr val="414141"/>
      </a:tcTxStyle>
      <a:tcStyle>
        <a:tcBdr>
          <a:left>
            <a:ln w="12700" cap="flat">
              <a:noFill/>
              <a:miter lim="400000"/>
            </a:ln>
          </a:left>
          <a:right>
            <a:ln w="25400" cap="flat">
              <a:solidFill>
                <a:srgbClr val="000000"/>
              </a:solidFill>
              <a:prstDash val="solid"/>
              <a:miter lim="400000"/>
            </a:ln>
          </a:right>
          <a:top>
            <a:ln w="12700" cap="flat">
              <a:solidFill>
                <a:srgbClr val="89847F"/>
              </a:solidFill>
              <a:custDash>
                <a:ds d="200000" sp="200000"/>
              </a:custDash>
              <a:miter lim="400000"/>
            </a:ln>
          </a:top>
          <a:bottom>
            <a:ln w="12700" cap="flat">
              <a:solidFill>
                <a:srgbClr val="89847F"/>
              </a:solidFill>
              <a:custDash>
                <a:ds d="200000" sp="200000"/>
              </a:custDash>
              <a:miter lim="400000"/>
            </a:ln>
          </a:bottom>
          <a:insideH>
            <a:ln w="12700" cap="flat">
              <a:solidFill>
                <a:srgbClr val="89847F"/>
              </a:solidFill>
              <a:custDash>
                <a:ds d="200000" sp="200000"/>
              </a:custDash>
              <a:miter lim="400000"/>
            </a:ln>
          </a:insideH>
          <a:insideV>
            <a:ln w="12700" cap="flat">
              <a:noFill/>
              <a:miter lim="400000"/>
            </a:ln>
          </a:insideV>
        </a:tcBdr>
        <a:fill>
          <a:noFill/>
        </a:fill>
      </a:tcStyle>
    </a:firstCol>
    <a:lastRow>
      <a:tcTxStyle b="off" i="off">
        <a:font>
          <a:latin typeface="Palatino"/>
          <a:ea typeface="Palatino"/>
          <a:cs typeface="Palatino"/>
        </a:font>
        <a:srgbClr val="414141"/>
      </a:tcTxStyle>
      <a:tcStyle>
        <a:tcBdr>
          <a:left>
            <a:ln w="12700" cap="flat">
              <a:noFill/>
              <a:miter lim="400000"/>
            </a:ln>
          </a:left>
          <a:right>
            <a:ln w="12700" cap="flat">
              <a:noFill/>
              <a:miter lim="400000"/>
            </a:ln>
          </a:right>
          <a:top>
            <a:ln w="25400" cap="flat">
              <a:solidFill>
                <a:srgbClr val="000000"/>
              </a:solidFill>
              <a:prstDash val="solid"/>
              <a:miter lim="400000"/>
            </a:ln>
          </a:top>
          <a:bottom>
            <a:ln w="12700" cap="flat">
              <a:noFill/>
              <a:miter lim="400000"/>
            </a:ln>
          </a:bottom>
          <a:insideH>
            <a:ln w="12700" cap="flat">
              <a:solidFill>
                <a:srgbClr val="89847F"/>
              </a:solidFill>
              <a:prstDash val="solid"/>
              <a:miter lim="400000"/>
            </a:ln>
          </a:insideH>
          <a:insideV>
            <a:ln w="12700" cap="flat">
              <a:noFill/>
              <a:miter lim="400000"/>
            </a:ln>
          </a:insideV>
        </a:tcBdr>
        <a:fill>
          <a:noFill/>
        </a:fill>
      </a:tcStyle>
    </a:lastRow>
    <a:firstRow>
      <a:tcTxStyle b="off" i="off">
        <a:font>
          <a:latin typeface="Palatino"/>
          <a:ea typeface="Palatino"/>
          <a:cs typeface="Palatino"/>
        </a:font>
        <a:srgbClr val="414141"/>
      </a:tcTxStyle>
      <a:tcStyle>
        <a:tcBdr>
          <a:left>
            <a:ln w="12700" cap="flat">
              <a:noFill/>
              <a:miter lim="400000"/>
            </a:ln>
          </a:left>
          <a:right>
            <a:ln w="12700" cap="flat">
              <a:noFill/>
              <a:miter lim="400000"/>
            </a:ln>
          </a:right>
          <a:top>
            <a:ln w="12700" cap="flat">
              <a:noFill/>
              <a:miter lim="400000"/>
            </a:ln>
          </a:top>
          <a:bottom>
            <a:ln w="25400" cap="flat">
              <a:solidFill>
                <a:srgbClr val="000000"/>
              </a:solidFill>
              <a:prstDash val="solid"/>
              <a:miter lim="400000"/>
            </a:ln>
          </a:bottom>
          <a:insideH>
            <a:ln w="12700" cap="flat">
              <a:solidFill>
                <a:srgbClr val="89847F"/>
              </a:solidFill>
              <a:prstDash val="solid"/>
              <a:miter lim="400000"/>
            </a:ln>
          </a:insideH>
          <a:insideV>
            <a:ln w="12700" cap="flat">
              <a:noFill/>
              <a:miter lim="400000"/>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11"/>
    <p:restoredTop sz="94694"/>
  </p:normalViewPr>
  <p:slideViewPr>
    <p:cSldViewPr snapToGrid="0" snapToObjects="1">
      <p:cViewPr varScale="1">
        <p:scale>
          <a:sx n="60" d="100"/>
          <a:sy n="60" d="100"/>
        </p:scale>
        <p:origin x="800" y="20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tableStyles" Target="tableStyles.xml"/><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viewProps" Target="view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71"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82" name="Shape 182"/>
          <p:cNvSpPr>
            <a:spLocks noGrp="1" noRot="1" noChangeAspect="1"/>
          </p:cNvSpPr>
          <p:nvPr>
            <p:ph type="sldImg"/>
          </p:nvPr>
        </p:nvSpPr>
        <p:spPr>
          <a:xfrm>
            <a:off x="1143000" y="685800"/>
            <a:ext cx="4572000" cy="3429000"/>
          </a:xfrm>
          <a:prstGeom prst="rect">
            <a:avLst/>
          </a:prstGeom>
        </p:spPr>
        <p:txBody>
          <a:bodyPr/>
          <a:lstStyle/>
          <a:p>
            <a:endParaRPr/>
          </a:p>
        </p:txBody>
      </p:sp>
      <p:sp>
        <p:nvSpPr>
          <p:cNvPr id="183" name="Shape 183"/>
          <p:cNvSpPr>
            <a:spLocks noGrp="1"/>
          </p:cNvSpPr>
          <p:nvPr>
            <p:ph type="body" sz="quarter" idx="1"/>
          </p:nvPr>
        </p:nvSpPr>
        <p:spPr>
          <a:xfrm>
            <a:off x="914400" y="4343400"/>
            <a:ext cx="5029200" cy="4114800"/>
          </a:xfrm>
          <a:prstGeom prst="rect">
            <a:avLst/>
          </a:prstGeom>
        </p:spPr>
        <p:txBody>
          <a:bodyPr/>
          <a:lstStyle/>
          <a:p>
            <a:endParaRPr/>
          </a:p>
        </p:txBody>
      </p:sp>
    </p:spTree>
  </p:cSld>
  <p:clrMap bg1="lt1" tx1="dk1" bg2="lt2" tx2="dk2" accent1="accent1" accent2="accent2" accent3="accent3" accent4="accent4" accent5="accent5" accent6="accent6" hlink="hlink" folHlink="folHlink"/>
  <p:notesStyle>
    <a:lvl1pPr defTabSz="457200" latinLnBrk="0">
      <a:lnSpc>
        <a:spcPct val="117999"/>
      </a:lnSpc>
      <a:defRPr sz="2200">
        <a:latin typeface="Helvetica Neue"/>
        <a:ea typeface="Helvetica Neue"/>
        <a:cs typeface="Helvetica Neue"/>
        <a:sym typeface="Helvetica Neue"/>
      </a:defRPr>
    </a:lvl1pPr>
    <a:lvl2pPr indent="228600" defTabSz="457200" latinLnBrk="0">
      <a:lnSpc>
        <a:spcPct val="117999"/>
      </a:lnSpc>
      <a:defRPr sz="2200">
        <a:latin typeface="Helvetica Neue"/>
        <a:ea typeface="Helvetica Neue"/>
        <a:cs typeface="Helvetica Neue"/>
        <a:sym typeface="Helvetica Neue"/>
      </a:defRPr>
    </a:lvl2pPr>
    <a:lvl3pPr indent="457200" defTabSz="457200" latinLnBrk="0">
      <a:lnSpc>
        <a:spcPct val="117999"/>
      </a:lnSpc>
      <a:defRPr sz="2200">
        <a:latin typeface="Helvetica Neue"/>
        <a:ea typeface="Helvetica Neue"/>
        <a:cs typeface="Helvetica Neue"/>
        <a:sym typeface="Helvetica Neue"/>
      </a:defRPr>
    </a:lvl3pPr>
    <a:lvl4pPr indent="685800" defTabSz="457200" latinLnBrk="0">
      <a:lnSpc>
        <a:spcPct val="117999"/>
      </a:lnSpc>
      <a:defRPr sz="2200">
        <a:latin typeface="Helvetica Neue"/>
        <a:ea typeface="Helvetica Neue"/>
        <a:cs typeface="Helvetica Neue"/>
        <a:sym typeface="Helvetica Neue"/>
      </a:defRPr>
    </a:lvl4pPr>
    <a:lvl5pPr indent="914400" defTabSz="457200" latinLnBrk="0">
      <a:lnSpc>
        <a:spcPct val="117999"/>
      </a:lnSpc>
      <a:defRPr sz="2200">
        <a:latin typeface="Helvetica Neue"/>
        <a:ea typeface="Helvetica Neue"/>
        <a:cs typeface="Helvetica Neue"/>
        <a:sym typeface="Helvetica Neue"/>
      </a:defRPr>
    </a:lvl5pPr>
    <a:lvl6pPr indent="1143000" defTabSz="457200" latinLnBrk="0">
      <a:lnSpc>
        <a:spcPct val="117999"/>
      </a:lnSpc>
      <a:defRPr sz="2200">
        <a:latin typeface="Helvetica Neue"/>
        <a:ea typeface="Helvetica Neue"/>
        <a:cs typeface="Helvetica Neue"/>
        <a:sym typeface="Helvetica Neue"/>
      </a:defRPr>
    </a:lvl6pPr>
    <a:lvl7pPr indent="1371600" defTabSz="457200" latinLnBrk="0">
      <a:lnSpc>
        <a:spcPct val="117999"/>
      </a:lnSpc>
      <a:defRPr sz="2200">
        <a:latin typeface="Helvetica Neue"/>
        <a:ea typeface="Helvetica Neue"/>
        <a:cs typeface="Helvetica Neue"/>
        <a:sym typeface="Helvetica Neue"/>
      </a:defRPr>
    </a:lvl7pPr>
    <a:lvl8pPr indent="1600200" defTabSz="457200" latinLnBrk="0">
      <a:lnSpc>
        <a:spcPct val="117999"/>
      </a:lnSpc>
      <a:defRPr sz="2200">
        <a:latin typeface="Helvetica Neue"/>
        <a:ea typeface="Helvetica Neue"/>
        <a:cs typeface="Helvetica Neue"/>
        <a:sym typeface="Helvetica Neue"/>
      </a:defRPr>
    </a:lvl8pPr>
    <a:lvl9pPr indent="1828800" defTabSz="457200" latinLnBrk="0">
      <a:lnSpc>
        <a:spcPct val="117999"/>
      </a:lnSpc>
      <a:defRPr sz="2200">
        <a:latin typeface="Helvetica Neue"/>
        <a:ea typeface="Helvetica Neue"/>
        <a:cs typeface="Helvetica Neue"/>
        <a:sym typeface="Helvetica Neue"/>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cSld name="Title &amp; Subtitle">
    <p:bg>
      <p:bgPr>
        <a:blipFill rotWithShape="1">
          <a:blip r:embed="rId2"/>
          <a:srcRect/>
          <a:stretch>
            <a:fillRect/>
          </a:stretch>
        </a:blipFill>
        <a:effectLst/>
      </p:bgPr>
    </p:bg>
    <p:spTree>
      <p:nvGrpSpPr>
        <p:cNvPr id="1" name=""/>
        <p:cNvGrpSpPr/>
        <p:nvPr/>
      </p:nvGrpSpPr>
      <p:grpSpPr>
        <a:xfrm>
          <a:off x="0" y="0"/>
          <a:ext cx="0" cy="0"/>
          <a:chOff x="0" y="0"/>
          <a:chExt cx="0" cy="0"/>
        </a:xfrm>
      </p:grpSpPr>
      <p:sp>
        <p:nvSpPr>
          <p:cNvPr id="13" name="Line"/>
          <p:cNvSpPr/>
          <p:nvPr/>
        </p:nvSpPr>
        <p:spPr>
          <a:xfrm>
            <a:off x="1186511" y="7257720"/>
            <a:ext cx="22498975" cy="1"/>
          </a:xfrm>
          <a:prstGeom prst="line">
            <a:avLst/>
          </a:prstGeom>
          <a:ln w="12700">
            <a:solidFill>
              <a:srgbClr val="444444">
                <a:alpha val="30000"/>
              </a:srgbClr>
            </a:solidFill>
            <a:miter lim="400000"/>
          </a:ln>
        </p:spPr>
        <p:txBody>
          <a:bodyPr lIns="50800" tIns="50800" rIns="50800" bIns="50800" anchor="ctr"/>
          <a:lstStyle/>
          <a:p>
            <a:pPr algn="l" defTabSz="457200">
              <a:defRPr sz="1200">
                <a:solidFill>
                  <a:srgbClr val="000000"/>
                </a:solidFill>
                <a:latin typeface="Helvetica"/>
                <a:ea typeface="Helvetica"/>
                <a:cs typeface="Helvetica"/>
                <a:sym typeface="Helvetica"/>
              </a:defRPr>
            </a:pPr>
            <a:endParaRPr/>
          </a:p>
        </p:txBody>
      </p:sp>
      <p:sp>
        <p:nvSpPr>
          <p:cNvPr id="14" name="Line"/>
          <p:cNvSpPr/>
          <p:nvPr/>
        </p:nvSpPr>
        <p:spPr>
          <a:xfrm>
            <a:off x="951969" y="3823504"/>
            <a:ext cx="22500036" cy="1"/>
          </a:xfrm>
          <a:prstGeom prst="line">
            <a:avLst/>
          </a:prstGeom>
          <a:ln w="12700">
            <a:solidFill>
              <a:srgbClr val="444444">
                <a:alpha val="30000"/>
              </a:srgbClr>
            </a:solidFill>
            <a:miter lim="400000"/>
          </a:ln>
        </p:spPr>
        <p:txBody>
          <a:bodyPr lIns="50800" tIns="50800" rIns="50800" bIns="50800" anchor="ctr"/>
          <a:lstStyle/>
          <a:p>
            <a:pPr algn="l" defTabSz="457200">
              <a:defRPr sz="1200">
                <a:solidFill>
                  <a:srgbClr val="000000"/>
                </a:solidFill>
                <a:latin typeface="Helvetica"/>
                <a:ea typeface="Helvetica"/>
                <a:cs typeface="Helvetica"/>
                <a:sym typeface="Helvetica"/>
              </a:defRPr>
            </a:pPr>
            <a:endParaRPr/>
          </a:p>
        </p:txBody>
      </p:sp>
      <p:sp>
        <p:nvSpPr>
          <p:cNvPr id="15" name="Lorem Ipsum Dolor"/>
          <p:cNvSpPr txBox="1">
            <a:spLocks noGrp="1"/>
          </p:cNvSpPr>
          <p:nvPr>
            <p:ph type="body" sz="quarter" idx="21"/>
          </p:nvPr>
        </p:nvSpPr>
        <p:spPr>
          <a:xfrm>
            <a:off x="952500" y="4965700"/>
            <a:ext cx="13500100" cy="635000"/>
          </a:xfrm>
          <a:prstGeom prst="rect">
            <a:avLst/>
          </a:prstGeom>
        </p:spPr>
        <p:txBody>
          <a:bodyPr>
            <a:spAutoFit/>
          </a:bodyPr>
          <a:lstStyle>
            <a:lvl1pPr marL="0" indent="0">
              <a:lnSpc>
                <a:spcPct val="110000"/>
              </a:lnSpc>
              <a:spcBef>
                <a:spcPts val="0"/>
              </a:spcBef>
              <a:buClrTx/>
              <a:buSzTx/>
              <a:buFontTx/>
              <a:buNone/>
              <a:defRPr sz="3200" i="1"/>
            </a:lvl1pPr>
          </a:lstStyle>
          <a:p>
            <a:r>
              <a:t>Lorem Ipsum Dolor</a:t>
            </a:r>
          </a:p>
        </p:txBody>
      </p:sp>
      <p:sp>
        <p:nvSpPr>
          <p:cNvPr id="16" name="Title Text"/>
          <p:cNvSpPr txBox="1">
            <a:spLocks noGrp="1"/>
          </p:cNvSpPr>
          <p:nvPr>
            <p:ph type="title"/>
          </p:nvPr>
        </p:nvSpPr>
        <p:spPr>
          <a:xfrm>
            <a:off x="952500" y="3933806"/>
            <a:ext cx="13500100" cy="3340101"/>
          </a:xfrm>
          <a:prstGeom prst="rect">
            <a:avLst/>
          </a:prstGeom>
        </p:spPr>
        <p:txBody>
          <a:bodyPr/>
          <a:lstStyle>
            <a:lvl1pPr algn="l"/>
          </a:lstStyle>
          <a:p>
            <a:r>
              <a:t>Title Text</a:t>
            </a:r>
          </a:p>
        </p:txBody>
      </p:sp>
      <p:sp>
        <p:nvSpPr>
          <p:cNvPr id="17" name="Body Level One…"/>
          <p:cNvSpPr txBox="1">
            <a:spLocks noGrp="1"/>
          </p:cNvSpPr>
          <p:nvPr>
            <p:ph type="body" sz="quarter" idx="1"/>
          </p:nvPr>
        </p:nvSpPr>
        <p:spPr>
          <a:xfrm>
            <a:off x="17731807" y="3933806"/>
            <a:ext cx="7950201" cy="3340101"/>
          </a:xfrm>
          <a:prstGeom prst="rect">
            <a:avLst/>
          </a:prstGeom>
        </p:spPr>
        <p:txBody>
          <a:bodyPr/>
          <a:lstStyle>
            <a:lvl1pPr marL="0" indent="0">
              <a:spcBef>
                <a:spcPts val="0"/>
              </a:spcBef>
              <a:buClrTx/>
              <a:buSzTx/>
              <a:buFontTx/>
              <a:buNone/>
              <a:defRPr sz="3200"/>
            </a:lvl1pPr>
            <a:lvl2pPr marL="0" indent="0">
              <a:spcBef>
                <a:spcPts val="0"/>
              </a:spcBef>
              <a:buClrTx/>
              <a:buSzTx/>
              <a:buFontTx/>
              <a:buNone/>
              <a:defRPr sz="3200"/>
            </a:lvl2pPr>
            <a:lvl3pPr marL="0" indent="0">
              <a:spcBef>
                <a:spcPts val="0"/>
              </a:spcBef>
              <a:buClrTx/>
              <a:buSzTx/>
              <a:buFontTx/>
              <a:buNone/>
              <a:defRPr sz="3200"/>
            </a:lvl3pPr>
            <a:lvl4pPr marL="0" indent="0">
              <a:spcBef>
                <a:spcPts val="0"/>
              </a:spcBef>
              <a:buClrTx/>
              <a:buSzTx/>
              <a:buFontTx/>
              <a:buNone/>
              <a:defRPr sz="3200"/>
            </a:lvl4pPr>
            <a:lvl5pPr marL="0" indent="0">
              <a:spcBef>
                <a:spcPts val="0"/>
              </a:spcBef>
              <a:buClrTx/>
              <a:buSzTx/>
              <a:buFontTx/>
              <a:buNone/>
              <a:defRPr sz="3200"/>
            </a:lvl5pPr>
          </a:lstStyle>
          <a:p>
            <a:r>
              <a:t>Body Level One</a:t>
            </a:r>
          </a:p>
          <a:p>
            <a:pPr lvl="1"/>
            <a:r>
              <a:t>Body Level Two</a:t>
            </a:r>
          </a:p>
          <a:p>
            <a:pPr lvl="2"/>
            <a:r>
              <a:t>Body Level Three</a:t>
            </a:r>
          </a:p>
          <a:p>
            <a:pPr lvl="3"/>
            <a:r>
              <a:t>Body Level Four</a:t>
            </a:r>
          </a:p>
          <a:p>
            <a:pPr lvl="4"/>
            <a:r>
              <a:t>Body Level Five</a:t>
            </a:r>
          </a:p>
        </p:txBody>
      </p:sp>
      <p:sp>
        <p:nvSpPr>
          <p:cNvPr id="18"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tx">
  <p:cSld name="Quote">
    <p:spTree>
      <p:nvGrpSpPr>
        <p:cNvPr id="1" name=""/>
        <p:cNvGrpSpPr/>
        <p:nvPr/>
      </p:nvGrpSpPr>
      <p:grpSpPr>
        <a:xfrm>
          <a:off x="0" y="0"/>
          <a:ext cx="0" cy="0"/>
          <a:chOff x="0" y="0"/>
          <a:chExt cx="0" cy="0"/>
        </a:xfrm>
      </p:grpSpPr>
      <p:sp>
        <p:nvSpPr>
          <p:cNvPr id="110" name="–Johnny Appleseed"/>
          <p:cNvSpPr txBox="1">
            <a:spLocks noGrp="1"/>
          </p:cNvSpPr>
          <p:nvPr>
            <p:ph type="body" sz="quarter" idx="21"/>
          </p:nvPr>
        </p:nvSpPr>
        <p:spPr>
          <a:xfrm>
            <a:off x="990600" y="8420100"/>
            <a:ext cx="22390100" cy="812800"/>
          </a:xfrm>
          <a:prstGeom prst="rect">
            <a:avLst/>
          </a:prstGeom>
        </p:spPr>
        <p:txBody>
          <a:bodyPr anchor="t">
            <a:spAutoFit/>
          </a:bodyPr>
          <a:lstStyle>
            <a:lvl1pPr marL="0" indent="0" algn="ctr">
              <a:spcBef>
                <a:spcPts val="1700"/>
              </a:spcBef>
              <a:buClrTx/>
              <a:buSzTx/>
              <a:buFontTx/>
              <a:buNone/>
              <a:defRPr sz="4200" i="1"/>
            </a:lvl1pPr>
          </a:lstStyle>
          <a:p>
            <a:r>
              <a:t>–Johnny Appleseed</a:t>
            </a:r>
          </a:p>
        </p:txBody>
      </p:sp>
      <p:sp>
        <p:nvSpPr>
          <p:cNvPr id="111" name="“Type a quote here.”"/>
          <p:cNvSpPr txBox="1">
            <a:spLocks noGrp="1"/>
          </p:cNvSpPr>
          <p:nvPr>
            <p:ph type="body" sz="quarter" idx="22"/>
          </p:nvPr>
        </p:nvSpPr>
        <p:spPr>
          <a:xfrm>
            <a:off x="2374900" y="6000750"/>
            <a:ext cx="19621500" cy="939800"/>
          </a:xfrm>
          <a:prstGeom prst="rect">
            <a:avLst/>
          </a:prstGeom>
        </p:spPr>
        <p:txBody>
          <a:bodyPr>
            <a:spAutoFit/>
          </a:bodyPr>
          <a:lstStyle>
            <a:lvl1pPr marL="0" indent="0" algn="ctr">
              <a:spcBef>
                <a:spcPts val="0"/>
              </a:spcBef>
              <a:buClrTx/>
              <a:buSzTx/>
              <a:buFontTx/>
              <a:buNone/>
            </a:lvl1pPr>
          </a:lstStyle>
          <a:p>
            <a:r>
              <a:t>“Type a quote here.” </a:t>
            </a:r>
          </a:p>
        </p:txBody>
      </p:sp>
      <p:sp>
        <p:nvSpPr>
          <p:cNvPr id="112"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tx">
  <p:cSld name="Photo">
    <p:spTree>
      <p:nvGrpSpPr>
        <p:cNvPr id="1" name=""/>
        <p:cNvGrpSpPr/>
        <p:nvPr/>
      </p:nvGrpSpPr>
      <p:grpSpPr>
        <a:xfrm>
          <a:off x="0" y="0"/>
          <a:ext cx="0" cy="0"/>
          <a:chOff x="0" y="0"/>
          <a:chExt cx="0" cy="0"/>
        </a:xfrm>
      </p:grpSpPr>
      <p:sp>
        <p:nvSpPr>
          <p:cNvPr id="119" name="Image"/>
          <p:cNvSpPr>
            <a:spLocks noGrp="1"/>
          </p:cNvSpPr>
          <p:nvPr>
            <p:ph type="pic" idx="21"/>
          </p:nvPr>
        </p:nvSpPr>
        <p:spPr>
          <a:xfrm>
            <a:off x="0" y="-2654300"/>
            <a:ext cx="24384000" cy="17153467"/>
          </a:xfrm>
          <a:prstGeom prst="rect">
            <a:avLst/>
          </a:prstGeom>
        </p:spPr>
        <p:txBody>
          <a:bodyPr lIns="91439" tIns="45719" rIns="91439" bIns="45719" anchor="t">
            <a:noAutofit/>
          </a:bodyPr>
          <a:lstStyle/>
          <a:p>
            <a:endParaRPr/>
          </a:p>
        </p:txBody>
      </p:sp>
      <p:sp>
        <p:nvSpPr>
          <p:cNvPr id="120"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x">
  <p:cSld name="Blank">
    <p:spTree>
      <p:nvGrpSpPr>
        <p:cNvPr id="1" name=""/>
        <p:cNvGrpSpPr/>
        <p:nvPr/>
      </p:nvGrpSpPr>
      <p:grpSpPr>
        <a:xfrm>
          <a:off x="0" y="0"/>
          <a:ext cx="0" cy="0"/>
          <a:chOff x="0" y="0"/>
          <a:chExt cx="0" cy="0"/>
        </a:xfrm>
      </p:grpSpPr>
      <p:sp>
        <p:nvSpPr>
          <p:cNvPr id="127"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tx">
  <p:cSld name="Title &amp; Bullets">
    <p:bg>
      <p:bgPr>
        <a:blipFill rotWithShape="1">
          <a:blip r:embed="rId2"/>
          <a:srcRect/>
          <a:stretch>
            <a:fillRect/>
          </a:stretch>
        </a:blipFill>
        <a:effectLst/>
      </p:bgPr>
    </p:bg>
    <p:spTree>
      <p:nvGrpSpPr>
        <p:cNvPr id="1" name=""/>
        <p:cNvGrpSpPr/>
        <p:nvPr/>
      </p:nvGrpSpPr>
      <p:grpSpPr>
        <a:xfrm>
          <a:off x="0" y="0"/>
          <a:ext cx="0" cy="0"/>
          <a:chOff x="0" y="0"/>
          <a:chExt cx="0" cy="0"/>
        </a:xfrm>
      </p:grpSpPr>
      <p:sp>
        <p:nvSpPr>
          <p:cNvPr id="134" name="Title Text"/>
          <p:cNvSpPr txBox="1">
            <a:spLocks noGrp="1"/>
          </p:cNvSpPr>
          <p:nvPr>
            <p:ph type="title"/>
          </p:nvPr>
        </p:nvSpPr>
        <p:spPr>
          <a:xfrm>
            <a:off x="2374900" y="889000"/>
            <a:ext cx="19621500" cy="2959100"/>
          </a:xfrm>
          <a:prstGeom prst="rect">
            <a:avLst/>
          </a:prstGeom>
        </p:spPr>
        <p:txBody>
          <a:bodyPr/>
          <a:lstStyle>
            <a:lvl1pPr>
              <a:lnSpc>
                <a:spcPct val="100000"/>
              </a:lnSpc>
              <a:spcBef>
                <a:spcPts val="0"/>
              </a:spcBef>
              <a:defRPr sz="10000">
                <a:solidFill>
                  <a:srgbClr val="3E231A"/>
                </a:solidFill>
                <a:latin typeface="Papyrus"/>
                <a:ea typeface="Papyrus"/>
                <a:cs typeface="Papyrus"/>
                <a:sym typeface="Papyrus"/>
              </a:defRPr>
            </a:lvl1pPr>
          </a:lstStyle>
          <a:p>
            <a:r>
              <a:t>Title Text</a:t>
            </a:r>
          </a:p>
        </p:txBody>
      </p:sp>
      <p:sp>
        <p:nvSpPr>
          <p:cNvPr id="135" name="Body Level One…"/>
          <p:cNvSpPr txBox="1">
            <a:spLocks noGrp="1"/>
          </p:cNvSpPr>
          <p:nvPr>
            <p:ph type="body" idx="1"/>
          </p:nvPr>
        </p:nvSpPr>
        <p:spPr>
          <a:xfrm>
            <a:off x="2374900" y="4127500"/>
            <a:ext cx="19621500" cy="8191500"/>
          </a:xfrm>
          <a:prstGeom prst="rect">
            <a:avLst/>
          </a:prstGeom>
        </p:spPr>
        <p:txBody>
          <a:bodyPr/>
          <a:lstStyle>
            <a:lvl1pPr marL="660400" indent="-660400">
              <a:spcBef>
                <a:spcPts val="4200"/>
              </a:spcBef>
              <a:buClrTx/>
              <a:buSzPct val="25000"/>
              <a:buFontTx/>
              <a:buBlip>
                <a:blip r:embed="rId3"/>
              </a:buBlip>
              <a:defRPr sz="5200">
                <a:solidFill>
                  <a:srgbClr val="3E231A"/>
                </a:solidFill>
                <a:latin typeface="Papyrus"/>
                <a:ea typeface="Papyrus"/>
                <a:cs typeface="Papyrus"/>
                <a:sym typeface="Papyrus"/>
              </a:defRPr>
            </a:lvl1pPr>
            <a:lvl2pPr marL="1320800" indent="-660400">
              <a:spcBef>
                <a:spcPts val="4200"/>
              </a:spcBef>
              <a:buClrTx/>
              <a:buSzPct val="25000"/>
              <a:buFontTx/>
              <a:buBlip>
                <a:blip r:embed="rId3"/>
              </a:buBlip>
              <a:defRPr sz="5200">
                <a:solidFill>
                  <a:srgbClr val="3E231A"/>
                </a:solidFill>
                <a:latin typeface="Papyrus"/>
                <a:ea typeface="Papyrus"/>
                <a:cs typeface="Papyrus"/>
                <a:sym typeface="Papyrus"/>
              </a:defRPr>
            </a:lvl2pPr>
            <a:lvl3pPr marL="1981200" indent="-660400">
              <a:spcBef>
                <a:spcPts val="4200"/>
              </a:spcBef>
              <a:buClrTx/>
              <a:buSzPct val="25000"/>
              <a:buFontTx/>
              <a:buBlip>
                <a:blip r:embed="rId3"/>
              </a:buBlip>
              <a:defRPr sz="5200">
                <a:solidFill>
                  <a:srgbClr val="3E231A"/>
                </a:solidFill>
                <a:latin typeface="Papyrus"/>
                <a:ea typeface="Papyrus"/>
                <a:cs typeface="Papyrus"/>
                <a:sym typeface="Papyrus"/>
              </a:defRPr>
            </a:lvl3pPr>
            <a:lvl4pPr marL="2641600" indent="-660400">
              <a:spcBef>
                <a:spcPts val="4200"/>
              </a:spcBef>
              <a:buClrTx/>
              <a:buSzPct val="25000"/>
              <a:buFontTx/>
              <a:buBlip>
                <a:blip r:embed="rId3"/>
              </a:buBlip>
              <a:defRPr sz="5200">
                <a:solidFill>
                  <a:srgbClr val="3E231A"/>
                </a:solidFill>
                <a:latin typeface="Papyrus"/>
                <a:ea typeface="Papyrus"/>
                <a:cs typeface="Papyrus"/>
                <a:sym typeface="Papyrus"/>
              </a:defRPr>
            </a:lvl4pPr>
            <a:lvl5pPr marL="3302000" indent="-660400">
              <a:spcBef>
                <a:spcPts val="4200"/>
              </a:spcBef>
              <a:buClrTx/>
              <a:buSzPct val="25000"/>
              <a:buFontTx/>
              <a:buBlip>
                <a:blip r:embed="rId3"/>
              </a:buBlip>
              <a:defRPr sz="5200">
                <a:solidFill>
                  <a:srgbClr val="3E231A"/>
                </a:solidFill>
                <a:latin typeface="Papyrus"/>
                <a:ea typeface="Papyrus"/>
                <a:cs typeface="Papyrus"/>
                <a:sym typeface="Papyrus"/>
              </a:defRPr>
            </a:lvl5pPr>
          </a:lstStyle>
          <a:p>
            <a:r>
              <a:t>Body Level One</a:t>
            </a:r>
          </a:p>
          <a:p>
            <a:pPr lvl="1"/>
            <a:r>
              <a:t>Body Level Two</a:t>
            </a:r>
          </a:p>
          <a:p>
            <a:pPr lvl="2"/>
            <a:r>
              <a:t>Body Level Three</a:t>
            </a:r>
          </a:p>
          <a:p>
            <a:pPr lvl="3"/>
            <a:r>
              <a:t>Body Level Four</a:t>
            </a:r>
          </a:p>
          <a:p>
            <a:pPr lvl="4"/>
            <a:r>
              <a:t>Body Level Five</a:t>
            </a:r>
          </a:p>
        </p:txBody>
      </p:sp>
      <p:sp>
        <p:nvSpPr>
          <p:cNvPr id="136" name="Slide Number"/>
          <p:cNvSpPr txBox="1">
            <a:spLocks noGrp="1"/>
          </p:cNvSpPr>
          <p:nvPr>
            <p:ph type="sldNum" sz="quarter" idx="2"/>
          </p:nvPr>
        </p:nvSpPr>
        <p:spPr>
          <a:xfrm>
            <a:off x="11993858" y="13144500"/>
            <a:ext cx="393205" cy="571500"/>
          </a:xfrm>
          <a:prstGeom prst="rect">
            <a:avLst/>
          </a:prstGeom>
        </p:spPr>
        <p:txBody>
          <a:bodyPr anchor="b"/>
          <a:lstStyle>
            <a:lvl1pPr>
              <a:defRPr>
                <a:solidFill>
                  <a:srgbClr val="3E231A"/>
                </a:solidFill>
                <a:latin typeface="Papyrus"/>
                <a:ea typeface="Papyrus"/>
                <a:cs typeface="Papyrus"/>
                <a:sym typeface="Papyrus"/>
              </a:defRPr>
            </a:lvl1pPr>
          </a:lstStyle>
          <a:p>
            <a:fld id="{86CB4B4D-7CA3-9044-876B-883B54F8677D}" type="slidenum">
              <a:t>‹#›</a:t>
            </a:fld>
            <a:endParaRPr/>
          </a:p>
        </p:txBody>
      </p:sp>
    </p:spTree>
  </p:cSld>
  <p:clrMapOvr>
    <a:masterClrMapping/>
  </p:clrMapOvr>
  <p:transition spd="med"/>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tx">
  <p:cSld name="Title, Bullets &amp; Photo">
    <p:bg>
      <p:bgPr>
        <a:blipFill rotWithShape="1">
          <a:blip r:embed="rId2"/>
          <a:srcRect/>
          <a:stretch>
            <a:fillRect/>
          </a:stretch>
        </a:blipFill>
        <a:effectLst/>
      </p:bgPr>
    </p:bg>
    <p:spTree>
      <p:nvGrpSpPr>
        <p:cNvPr id="1" name=""/>
        <p:cNvGrpSpPr/>
        <p:nvPr/>
      </p:nvGrpSpPr>
      <p:grpSpPr>
        <a:xfrm>
          <a:off x="0" y="0"/>
          <a:ext cx="0" cy="0"/>
          <a:chOff x="0" y="0"/>
          <a:chExt cx="0" cy="0"/>
        </a:xfrm>
      </p:grpSpPr>
      <p:sp>
        <p:nvSpPr>
          <p:cNvPr id="143" name="Image"/>
          <p:cNvSpPr>
            <a:spLocks noGrp="1"/>
          </p:cNvSpPr>
          <p:nvPr>
            <p:ph type="pic" sz="half" idx="21"/>
          </p:nvPr>
        </p:nvSpPr>
        <p:spPr>
          <a:xfrm>
            <a:off x="10109200" y="3606800"/>
            <a:ext cx="12472592" cy="8382000"/>
          </a:xfrm>
          <a:prstGeom prst="rect">
            <a:avLst/>
          </a:prstGeom>
          <a:ln w="9525">
            <a:round/>
          </a:ln>
        </p:spPr>
        <p:txBody>
          <a:bodyPr lIns="91439" tIns="45719" rIns="91439" bIns="45719" anchor="t">
            <a:noAutofit/>
          </a:bodyPr>
          <a:lstStyle/>
          <a:p>
            <a:endParaRPr/>
          </a:p>
        </p:txBody>
      </p:sp>
      <p:sp>
        <p:nvSpPr>
          <p:cNvPr id="144" name="Title Text"/>
          <p:cNvSpPr txBox="1">
            <a:spLocks noGrp="1"/>
          </p:cNvSpPr>
          <p:nvPr>
            <p:ph type="title"/>
          </p:nvPr>
        </p:nvSpPr>
        <p:spPr>
          <a:xfrm>
            <a:off x="2374900" y="889000"/>
            <a:ext cx="19621500" cy="2959100"/>
          </a:xfrm>
          <a:prstGeom prst="rect">
            <a:avLst/>
          </a:prstGeom>
        </p:spPr>
        <p:txBody>
          <a:bodyPr/>
          <a:lstStyle>
            <a:lvl1pPr>
              <a:lnSpc>
                <a:spcPct val="100000"/>
              </a:lnSpc>
              <a:spcBef>
                <a:spcPts val="0"/>
              </a:spcBef>
              <a:defRPr sz="10000">
                <a:solidFill>
                  <a:srgbClr val="3E231A"/>
                </a:solidFill>
                <a:latin typeface="Papyrus"/>
                <a:ea typeface="Papyrus"/>
                <a:cs typeface="Papyrus"/>
                <a:sym typeface="Papyrus"/>
              </a:defRPr>
            </a:lvl1pPr>
          </a:lstStyle>
          <a:p>
            <a:r>
              <a:t>Title Text</a:t>
            </a:r>
          </a:p>
        </p:txBody>
      </p:sp>
      <p:sp>
        <p:nvSpPr>
          <p:cNvPr id="145" name="Body Level One…"/>
          <p:cNvSpPr txBox="1">
            <a:spLocks noGrp="1"/>
          </p:cNvSpPr>
          <p:nvPr>
            <p:ph type="body" sz="half" idx="1"/>
          </p:nvPr>
        </p:nvSpPr>
        <p:spPr>
          <a:xfrm>
            <a:off x="2374900" y="4140200"/>
            <a:ext cx="9410700" cy="7874000"/>
          </a:xfrm>
          <a:prstGeom prst="rect">
            <a:avLst/>
          </a:prstGeom>
        </p:spPr>
        <p:txBody>
          <a:bodyPr/>
          <a:lstStyle>
            <a:lvl1pPr marL="533400" indent="-533400">
              <a:spcBef>
                <a:spcPts val="3900"/>
              </a:spcBef>
              <a:buClrTx/>
              <a:buSzPct val="25000"/>
              <a:buFontTx/>
              <a:buBlip>
                <a:blip r:embed="rId3"/>
              </a:buBlip>
              <a:defRPr sz="4200">
                <a:solidFill>
                  <a:srgbClr val="3E231A"/>
                </a:solidFill>
                <a:latin typeface="Papyrus"/>
                <a:ea typeface="Papyrus"/>
                <a:cs typeface="Papyrus"/>
                <a:sym typeface="Papyrus"/>
              </a:defRPr>
            </a:lvl1pPr>
            <a:lvl2pPr marL="1066800" indent="-533400">
              <a:spcBef>
                <a:spcPts val="3900"/>
              </a:spcBef>
              <a:buClrTx/>
              <a:buSzPct val="25000"/>
              <a:buFontTx/>
              <a:buBlip>
                <a:blip r:embed="rId3"/>
              </a:buBlip>
              <a:defRPr sz="4200">
                <a:solidFill>
                  <a:srgbClr val="3E231A"/>
                </a:solidFill>
                <a:latin typeface="Papyrus"/>
                <a:ea typeface="Papyrus"/>
                <a:cs typeface="Papyrus"/>
                <a:sym typeface="Papyrus"/>
              </a:defRPr>
            </a:lvl2pPr>
            <a:lvl3pPr marL="1600200" indent="-533400">
              <a:spcBef>
                <a:spcPts val="3900"/>
              </a:spcBef>
              <a:buClrTx/>
              <a:buSzPct val="25000"/>
              <a:buFontTx/>
              <a:buBlip>
                <a:blip r:embed="rId3"/>
              </a:buBlip>
              <a:defRPr sz="4200">
                <a:solidFill>
                  <a:srgbClr val="3E231A"/>
                </a:solidFill>
                <a:latin typeface="Papyrus"/>
                <a:ea typeface="Papyrus"/>
                <a:cs typeface="Papyrus"/>
                <a:sym typeface="Papyrus"/>
              </a:defRPr>
            </a:lvl3pPr>
            <a:lvl4pPr marL="2133600" indent="-533400">
              <a:spcBef>
                <a:spcPts val="3900"/>
              </a:spcBef>
              <a:buClrTx/>
              <a:buSzPct val="25000"/>
              <a:buFontTx/>
              <a:buBlip>
                <a:blip r:embed="rId3"/>
              </a:buBlip>
              <a:defRPr sz="4200">
                <a:solidFill>
                  <a:srgbClr val="3E231A"/>
                </a:solidFill>
                <a:latin typeface="Papyrus"/>
                <a:ea typeface="Papyrus"/>
                <a:cs typeface="Papyrus"/>
                <a:sym typeface="Papyrus"/>
              </a:defRPr>
            </a:lvl4pPr>
            <a:lvl5pPr marL="2667000" indent="-533400">
              <a:spcBef>
                <a:spcPts val="3900"/>
              </a:spcBef>
              <a:buClrTx/>
              <a:buSzPct val="25000"/>
              <a:buFontTx/>
              <a:buBlip>
                <a:blip r:embed="rId3"/>
              </a:buBlip>
              <a:defRPr sz="4200">
                <a:solidFill>
                  <a:srgbClr val="3E231A"/>
                </a:solidFill>
                <a:latin typeface="Papyrus"/>
                <a:ea typeface="Papyrus"/>
                <a:cs typeface="Papyrus"/>
                <a:sym typeface="Papyrus"/>
              </a:defRPr>
            </a:lvl5pPr>
          </a:lstStyle>
          <a:p>
            <a:r>
              <a:t>Body Level One</a:t>
            </a:r>
          </a:p>
          <a:p>
            <a:pPr lvl="1"/>
            <a:r>
              <a:t>Body Level Two</a:t>
            </a:r>
          </a:p>
          <a:p>
            <a:pPr lvl="2"/>
            <a:r>
              <a:t>Body Level Three</a:t>
            </a:r>
          </a:p>
          <a:p>
            <a:pPr lvl="3"/>
            <a:r>
              <a:t>Body Level Four</a:t>
            </a:r>
          </a:p>
          <a:p>
            <a:pPr lvl="4"/>
            <a:r>
              <a:t>Body Level Five</a:t>
            </a:r>
          </a:p>
        </p:txBody>
      </p:sp>
      <p:sp>
        <p:nvSpPr>
          <p:cNvPr id="146" name="Slide Number"/>
          <p:cNvSpPr txBox="1">
            <a:spLocks noGrp="1"/>
          </p:cNvSpPr>
          <p:nvPr>
            <p:ph type="sldNum" sz="quarter" idx="2"/>
          </p:nvPr>
        </p:nvSpPr>
        <p:spPr>
          <a:xfrm>
            <a:off x="11993858" y="13144500"/>
            <a:ext cx="393205" cy="571500"/>
          </a:xfrm>
          <a:prstGeom prst="rect">
            <a:avLst/>
          </a:prstGeom>
        </p:spPr>
        <p:txBody>
          <a:bodyPr anchor="b"/>
          <a:lstStyle>
            <a:lvl1pPr>
              <a:defRPr>
                <a:solidFill>
                  <a:srgbClr val="3E231A"/>
                </a:solidFill>
                <a:latin typeface="Papyrus"/>
                <a:ea typeface="Papyrus"/>
                <a:cs typeface="Papyrus"/>
                <a:sym typeface="Papyrus"/>
              </a:defRPr>
            </a:lvl1pPr>
          </a:lstStyle>
          <a:p>
            <a:fld id="{86CB4B4D-7CA3-9044-876B-883B54F8677D}" type="slidenum">
              <a:t>‹#›</a:t>
            </a:fld>
            <a:endParaRPr/>
          </a:p>
        </p:txBody>
      </p:sp>
    </p:spTree>
  </p:cSld>
  <p:clrMapOvr>
    <a:masterClrMapping/>
  </p:clrMapOvr>
  <p:transition spd="med"/>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type="tx">
  <p:cSld name="Title &amp; Bullets">
    <p:bg>
      <p:bgPr>
        <a:blipFill rotWithShape="1">
          <a:blip r:embed="rId2"/>
          <a:srcRect/>
          <a:stretch>
            <a:fillRect/>
          </a:stretch>
        </a:blipFill>
        <a:effectLst/>
      </p:bgPr>
    </p:bg>
    <p:spTree>
      <p:nvGrpSpPr>
        <p:cNvPr id="1" name=""/>
        <p:cNvGrpSpPr/>
        <p:nvPr/>
      </p:nvGrpSpPr>
      <p:grpSpPr>
        <a:xfrm>
          <a:off x="0" y="0"/>
          <a:ext cx="0" cy="0"/>
          <a:chOff x="0" y="0"/>
          <a:chExt cx="0" cy="0"/>
        </a:xfrm>
      </p:grpSpPr>
      <p:sp>
        <p:nvSpPr>
          <p:cNvPr id="153" name="Line"/>
          <p:cNvSpPr/>
          <p:nvPr/>
        </p:nvSpPr>
        <p:spPr>
          <a:xfrm>
            <a:off x="3619499" y="2493923"/>
            <a:ext cx="17145002" cy="128"/>
          </a:xfrm>
          <a:prstGeom prst="line">
            <a:avLst/>
          </a:prstGeom>
          <a:ln w="12700">
            <a:solidFill>
              <a:srgbClr val="7996B9"/>
            </a:solidFill>
            <a:miter lim="400000"/>
          </a:ln>
        </p:spPr>
        <p:txBody>
          <a:bodyPr lIns="71437" tIns="71437" rIns="71437" bIns="71437" anchor="ctr"/>
          <a:lstStyle/>
          <a:p>
            <a:pPr algn="l" defTabSz="642937">
              <a:defRPr sz="1600">
                <a:solidFill>
                  <a:srgbClr val="000000"/>
                </a:solidFill>
                <a:latin typeface="Helvetica"/>
                <a:ea typeface="Helvetica"/>
                <a:cs typeface="Helvetica"/>
                <a:sym typeface="Helvetica"/>
              </a:defRPr>
            </a:pPr>
            <a:endParaRPr/>
          </a:p>
        </p:txBody>
      </p:sp>
      <p:sp>
        <p:nvSpPr>
          <p:cNvPr id="154" name="Line"/>
          <p:cNvSpPr/>
          <p:nvPr/>
        </p:nvSpPr>
        <p:spPr>
          <a:xfrm>
            <a:off x="3619499" y="2565360"/>
            <a:ext cx="17145002" cy="128"/>
          </a:xfrm>
          <a:prstGeom prst="line">
            <a:avLst/>
          </a:prstGeom>
          <a:ln w="12700">
            <a:solidFill>
              <a:srgbClr val="7996B9"/>
            </a:solidFill>
            <a:miter lim="400000"/>
          </a:ln>
        </p:spPr>
        <p:txBody>
          <a:bodyPr lIns="71437" tIns="71437" rIns="71437" bIns="71437" anchor="ctr"/>
          <a:lstStyle/>
          <a:p>
            <a:pPr algn="l" defTabSz="642937">
              <a:defRPr sz="1600">
                <a:solidFill>
                  <a:srgbClr val="000000"/>
                </a:solidFill>
                <a:latin typeface="Helvetica"/>
                <a:ea typeface="Helvetica"/>
                <a:cs typeface="Helvetica"/>
                <a:sym typeface="Helvetica"/>
              </a:defRPr>
            </a:pPr>
            <a:endParaRPr/>
          </a:p>
        </p:txBody>
      </p:sp>
      <p:sp>
        <p:nvSpPr>
          <p:cNvPr id="155" name="Title Text"/>
          <p:cNvSpPr txBox="1">
            <a:spLocks noGrp="1"/>
          </p:cNvSpPr>
          <p:nvPr>
            <p:ph type="title"/>
          </p:nvPr>
        </p:nvSpPr>
        <p:spPr>
          <a:xfrm>
            <a:off x="3548062" y="625078"/>
            <a:ext cx="17287876" cy="1893728"/>
          </a:xfrm>
          <a:prstGeom prst="rect">
            <a:avLst/>
          </a:prstGeom>
        </p:spPr>
        <p:txBody>
          <a:bodyPr lIns="71437" tIns="71437" rIns="71437" bIns="71437"/>
          <a:lstStyle>
            <a:lvl1pPr algn="l" defTabSz="821531">
              <a:lnSpc>
                <a:spcPct val="100000"/>
              </a:lnSpc>
              <a:spcBef>
                <a:spcPts val="0"/>
              </a:spcBef>
              <a:defRPr sz="9000" spc="-180">
                <a:solidFill>
                  <a:srgbClr val="314864"/>
                </a:solidFill>
                <a:latin typeface="Didot"/>
                <a:ea typeface="Didot"/>
                <a:cs typeface="Didot"/>
                <a:sym typeface="Didot"/>
              </a:defRPr>
            </a:lvl1pPr>
          </a:lstStyle>
          <a:p>
            <a:r>
              <a:t>Title Text</a:t>
            </a:r>
          </a:p>
        </p:txBody>
      </p:sp>
      <p:sp>
        <p:nvSpPr>
          <p:cNvPr id="156" name="Body Level One…"/>
          <p:cNvSpPr txBox="1">
            <a:spLocks noGrp="1"/>
          </p:cNvSpPr>
          <p:nvPr>
            <p:ph type="body" idx="1"/>
          </p:nvPr>
        </p:nvSpPr>
        <p:spPr>
          <a:xfrm>
            <a:off x="3548062" y="4196953"/>
            <a:ext cx="17287876" cy="8893969"/>
          </a:xfrm>
          <a:prstGeom prst="rect">
            <a:avLst/>
          </a:prstGeom>
        </p:spPr>
        <p:txBody>
          <a:bodyPr lIns="71437" tIns="71437" rIns="71437" bIns="71437"/>
          <a:lstStyle>
            <a:lvl1pPr marL="695157" indent="-695157" defTabSz="821531">
              <a:spcBef>
                <a:spcPts val="5900"/>
              </a:spcBef>
              <a:buClr>
                <a:srgbClr val="5C86B9"/>
              </a:buClr>
              <a:buSzPct val="70000"/>
              <a:buChar char="✤"/>
              <a:defRPr sz="5200">
                <a:solidFill>
                  <a:srgbClr val="000000"/>
                </a:solidFill>
              </a:defRPr>
            </a:lvl1pPr>
            <a:lvl2pPr marL="1203157" indent="-695157" defTabSz="821531">
              <a:spcBef>
                <a:spcPts val="5900"/>
              </a:spcBef>
              <a:buClr>
                <a:srgbClr val="5C86B9"/>
              </a:buClr>
              <a:buSzPct val="70000"/>
              <a:buChar char="✤"/>
              <a:defRPr sz="5200">
                <a:solidFill>
                  <a:srgbClr val="000000"/>
                </a:solidFill>
              </a:defRPr>
            </a:lvl2pPr>
            <a:lvl3pPr marL="1711157" indent="-695157" defTabSz="821531">
              <a:spcBef>
                <a:spcPts val="5900"/>
              </a:spcBef>
              <a:buClr>
                <a:srgbClr val="5C86B9"/>
              </a:buClr>
              <a:buSzPct val="70000"/>
              <a:buChar char="✤"/>
              <a:defRPr sz="5200">
                <a:solidFill>
                  <a:srgbClr val="000000"/>
                </a:solidFill>
              </a:defRPr>
            </a:lvl3pPr>
            <a:lvl4pPr marL="2219157" indent="-695157" defTabSz="821531">
              <a:spcBef>
                <a:spcPts val="5900"/>
              </a:spcBef>
              <a:buClr>
                <a:srgbClr val="5C86B9"/>
              </a:buClr>
              <a:buSzPct val="70000"/>
              <a:buChar char="✤"/>
              <a:defRPr sz="5200">
                <a:solidFill>
                  <a:srgbClr val="000000"/>
                </a:solidFill>
              </a:defRPr>
            </a:lvl4pPr>
            <a:lvl5pPr marL="2727157" indent="-695157" defTabSz="821531">
              <a:spcBef>
                <a:spcPts val="5900"/>
              </a:spcBef>
              <a:buClr>
                <a:srgbClr val="5C86B9"/>
              </a:buClr>
              <a:buSzPct val="70000"/>
              <a:buChar char="✤"/>
              <a:defRPr sz="5200">
                <a:solidFill>
                  <a:srgbClr val="000000"/>
                </a:solidFill>
              </a:defRPr>
            </a:lvl5pPr>
          </a:lstStyle>
          <a:p>
            <a:r>
              <a:t>Body Level One</a:t>
            </a:r>
          </a:p>
          <a:p>
            <a:pPr lvl="1"/>
            <a:r>
              <a:t>Body Level Two</a:t>
            </a:r>
          </a:p>
          <a:p>
            <a:pPr lvl="2"/>
            <a:r>
              <a:t>Body Level Three</a:t>
            </a:r>
          </a:p>
          <a:p>
            <a:pPr lvl="3"/>
            <a:r>
              <a:t>Body Level Four</a:t>
            </a:r>
          </a:p>
          <a:p>
            <a:pPr lvl="4"/>
            <a:r>
              <a:t>Body Level Five</a:t>
            </a:r>
          </a:p>
        </p:txBody>
      </p:sp>
      <p:sp>
        <p:nvSpPr>
          <p:cNvPr id="157" name="Slide Number"/>
          <p:cNvSpPr txBox="1">
            <a:spLocks noGrp="1"/>
          </p:cNvSpPr>
          <p:nvPr>
            <p:ph type="sldNum" sz="quarter" idx="2"/>
          </p:nvPr>
        </p:nvSpPr>
        <p:spPr>
          <a:xfrm>
            <a:off x="20395207" y="12960349"/>
            <a:ext cx="434976" cy="511176"/>
          </a:xfrm>
          <a:prstGeom prst="rect">
            <a:avLst/>
          </a:prstGeom>
        </p:spPr>
        <p:txBody>
          <a:bodyPr lIns="71437" tIns="71437" rIns="71437" bIns="71437" anchor="ctr"/>
          <a:lstStyle>
            <a:lvl1pPr defTabSz="821531">
              <a:defRPr sz="2200">
                <a:solidFill>
                  <a:srgbClr val="314864"/>
                </a:solidFill>
              </a:defRPr>
            </a:lvl1pPr>
          </a:lstStyle>
          <a:p>
            <a:fld id="{86CB4B4D-7CA3-9044-876B-883B54F8677D}" type="slidenum">
              <a:t>‹#›</a:t>
            </a:fld>
            <a:endParaRPr/>
          </a:p>
        </p:txBody>
      </p:sp>
    </p:spTree>
  </p:cSld>
  <p:clrMapOvr>
    <a:masterClrMapping/>
  </p:clrMapOvr>
  <p:transition spd="med"/>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tx">
  <p:cSld name="Photo - Horizontal">
    <p:bg>
      <p:bgPr>
        <a:blipFill rotWithShape="1">
          <a:blip r:embed="rId2"/>
          <a:srcRect/>
          <a:stretch>
            <a:fillRect/>
          </a:stretch>
        </a:blipFill>
        <a:effectLst/>
      </p:bgPr>
    </p:bg>
    <p:spTree>
      <p:nvGrpSpPr>
        <p:cNvPr id="1" name=""/>
        <p:cNvGrpSpPr/>
        <p:nvPr/>
      </p:nvGrpSpPr>
      <p:grpSpPr>
        <a:xfrm>
          <a:off x="0" y="0"/>
          <a:ext cx="0" cy="0"/>
          <a:chOff x="0" y="0"/>
          <a:chExt cx="0" cy="0"/>
        </a:xfrm>
      </p:grpSpPr>
      <p:sp>
        <p:nvSpPr>
          <p:cNvPr id="164" name="Image"/>
          <p:cNvSpPr>
            <a:spLocks noGrp="1"/>
          </p:cNvSpPr>
          <p:nvPr>
            <p:ph type="pic" idx="21"/>
          </p:nvPr>
        </p:nvSpPr>
        <p:spPr>
          <a:xfrm>
            <a:off x="2273300" y="-2463557"/>
            <a:ext cx="19850100" cy="12946561"/>
          </a:xfrm>
          <a:prstGeom prst="rect">
            <a:avLst/>
          </a:prstGeom>
          <a:ln w="9525">
            <a:round/>
          </a:ln>
        </p:spPr>
        <p:txBody>
          <a:bodyPr lIns="91439" tIns="45719" rIns="91439" bIns="45719" anchor="t">
            <a:noAutofit/>
          </a:bodyPr>
          <a:lstStyle/>
          <a:p>
            <a:endParaRPr/>
          </a:p>
        </p:txBody>
      </p:sp>
      <p:sp>
        <p:nvSpPr>
          <p:cNvPr id="165" name="Title Text"/>
          <p:cNvSpPr txBox="1">
            <a:spLocks noGrp="1"/>
          </p:cNvSpPr>
          <p:nvPr>
            <p:ph type="title"/>
          </p:nvPr>
        </p:nvSpPr>
        <p:spPr>
          <a:xfrm>
            <a:off x="2381250" y="1007102"/>
            <a:ext cx="19621500" cy="1905001"/>
          </a:xfrm>
          <a:prstGeom prst="rect">
            <a:avLst/>
          </a:prstGeom>
        </p:spPr>
        <p:txBody>
          <a:bodyPr anchor="b"/>
          <a:lstStyle>
            <a:lvl1pPr>
              <a:lnSpc>
                <a:spcPct val="100000"/>
              </a:lnSpc>
              <a:spcBef>
                <a:spcPts val="0"/>
              </a:spcBef>
              <a:defRPr sz="10000">
                <a:solidFill>
                  <a:srgbClr val="3E231A"/>
                </a:solidFill>
                <a:latin typeface="Papyrus"/>
                <a:ea typeface="Papyrus"/>
                <a:cs typeface="Papyrus"/>
                <a:sym typeface="Papyrus"/>
              </a:defRPr>
            </a:lvl1pPr>
          </a:lstStyle>
          <a:p>
            <a:r>
              <a:t>Title Text</a:t>
            </a:r>
          </a:p>
        </p:txBody>
      </p:sp>
      <p:sp>
        <p:nvSpPr>
          <p:cNvPr id="166" name="Body Level One…"/>
          <p:cNvSpPr txBox="1">
            <a:spLocks noGrp="1"/>
          </p:cNvSpPr>
          <p:nvPr>
            <p:ph type="body" sz="quarter" idx="1"/>
          </p:nvPr>
        </p:nvSpPr>
        <p:spPr>
          <a:xfrm>
            <a:off x="2381250" y="10402469"/>
            <a:ext cx="19621500" cy="1930401"/>
          </a:xfrm>
          <a:prstGeom prst="rect">
            <a:avLst/>
          </a:prstGeom>
        </p:spPr>
        <p:txBody>
          <a:bodyPr anchor="t"/>
          <a:lstStyle>
            <a:lvl1pPr marL="0" indent="0" algn="ctr">
              <a:spcBef>
                <a:spcPts val="0"/>
              </a:spcBef>
              <a:buClrTx/>
              <a:buSzTx/>
              <a:buFontTx/>
              <a:buNone/>
              <a:defRPr>
                <a:solidFill>
                  <a:srgbClr val="3E231A"/>
                </a:solidFill>
                <a:latin typeface="Papyrus"/>
                <a:ea typeface="Papyrus"/>
                <a:cs typeface="Papyrus"/>
                <a:sym typeface="Papyrus"/>
              </a:defRPr>
            </a:lvl1pPr>
            <a:lvl2pPr marL="0" indent="0" algn="ctr">
              <a:spcBef>
                <a:spcPts val="0"/>
              </a:spcBef>
              <a:buClrTx/>
              <a:buSzTx/>
              <a:buFontTx/>
              <a:buNone/>
              <a:defRPr>
                <a:solidFill>
                  <a:srgbClr val="3E231A"/>
                </a:solidFill>
                <a:latin typeface="Papyrus"/>
                <a:ea typeface="Papyrus"/>
                <a:cs typeface="Papyrus"/>
                <a:sym typeface="Papyrus"/>
              </a:defRPr>
            </a:lvl2pPr>
            <a:lvl3pPr marL="0" indent="0" algn="ctr">
              <a:spcBef>
                <a:spcPts val="0"/>
              </a:spcBef>
              <a:buClrTx/>
              <a:buSzTx/>
              <a:buFontTx/>
              <a:buNone/>
              <a:defRPr>
                <a:solidFill>
                  <a:srgbClr val="3E231A"/>
                </a:solidFill>
                <a:latin typeface="Papyrus"/>
                <a:ea typeface="Papyrus"/>
                <a:cs typeface="Papyrus"/>
                <a:sym typeface="Papyrus"/>
              </a:defRPr>
            </a:lvl3pPr>
            <a:lvl4pPr marL="0" indent="0" algn="ctr">
              <a:spcBef>
                <a:spcPts val="0"/>
              </a:spcBef>
              <a:buClrTx/>
              <a:buSzTx/>
              <a:buFontTx/>
              <a:buNone/>
              <a:defRPr>
                <a:solidFill>
                  <a:srgbClr val="3E231A"/>
                </a:solidFill>
                <a:latin typeface="Papyrus"/>
                <a:ea typeface="Papyrus"/>
                <a:cs typeface="Papyrus"/>
                <a:sym typeface="Papyrus"/>
              </a:defRPr>
            </a:lvl4pPr>
            <a:lvl5pPr marL="0" indent="0" algn="ctr">
              <a:spcBef>
                <a:spcPts val="0"/>
              </a:spcBef>
              <a:buClrTx/>
              <a:buSzTx/>
              <a:buFontTx/>
              <a:buNone/>
              <a:defRPr>
                <a:solidFill>
                  <a:srgbClr val="3E231A"/>
                </a:solidFill>
                <a:latin typeface="Papyrus"/>
                <a:ea typeface="Papyrus"/>
                <a:cs typeface="Papyrus"/>
                <a:sym typeface="Papyrus"/>
              </a:defRPr>
            </a:lvl5pPr>
          </a:lstStyle>
          <a:p>
            <a:r>
              <a:t>Body Level One</a:t>
            </a:r>
          </a:p>
          <a:p>
            <a:pPr lvl="1"/>
            <a:r>
              <a:t>Body Level Two</a:t>
            </a:r>
          </a:p>
          <a:p>
            <a:pPr lvl="2"/>
            <a:r>
              <a:t>Body Level Three</a:t>
            </a:r>
          </a:p>
          <a:p>
            <a:pPr lvl="3"/>
            <a:r>
              <a:t>Body Level Four</a:t>
            </a:r>
          </a:p>
          <a:p>
            <a:pPr lvl="4"/>
            <a:r>
              <a:t>Body Level Five</a:t>
            </a:r>
          </a:p>
        </p:txBody>
      </p:sp>
      <p:sp>
        <p:nvSpPr>
          <p:cNvPr id="167" name="Slide Number"/>
          <p:cNvSpPr txBox="1">
            <a:spLocks noGrp="1"/>
          </p:cNvSpPr>
          <p:nvPr>
            <p:ph type="sldNum" sz="quarter" idx="2"/>
          </p:nvPr>
        </p:nvSpPr>
        <p:spPr>
          <a:xfrm>
            <a:off x="11993858" y="13144500"/>
            <a:ext cx="393205" cy="571500"/>
          </a:xfrm>
          <a:prstGeom prst="rect">
            <a:avLst/>
          </a:prstGeom>
        </p:spPr>
        <p:txBody>
          <a:bodyPr anchor="b"/>
          <a:lstStyle>
            <a:lvl1pPr>
              <a:defRPr>
                <a:solidFill>
                  <a:srgbClr val="3E231A"/>
                </a:solidFill>
                <a:latin typeface="Papyrus"/>
                <a:ea typeface="Papyrus"/>
                <a:cs typeface="Papyrus"/>
                <a:sym typeface="Papyrus"/>
              </a:defRPr>
            </a:lvl1pPr>
          </a:lstStyle>
          <a:p>
            <a:fld id="{86CB4B4D-7CA3-9044-876B-883B54F8677D}" type="slidenum">
              <a:t>‹#›</a:t>
            </a:fld>
            <a:endParaRPr/>
          </a:p>
        </p:txBody>
      </p:sp>
    </p:spTree>
  </p:cSld>
  <p:clrMapOvr>
    <a:masterClrMapping/>
  </p:clrMapOvr>
  <p:transition spd="med"/>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tx">
  <p:cSld name="Diapositive de titre">
    <p:bg>
      <p:bgPr>
        <a:solidFill>
          <a:srgbClr val="FFFFFF"/>
        </a:solidFill>
        <a:effectLst/>
      </p:bgPr>
    </p:bg>
    <p:spTree>
      <p:nvGrpSpPr>
        <p:cNvPr id="1" name=""/>
        <p:cNvGrpSpPr/>
        <p:nvPr/>
      </p:nvGrpSpPr>
      <p:grpSpPr>
        <a:xfrm>
          <a:off x="0" y="0"/>
          <a:ext cx="0" cy="0"/>
          <a:chOff x="0" y="0"/>
          <a:chExt cx="0" cy="0"/>
        </a:xfrm>
      </p:grpSpPr>
      <p:sp>
        <p:nvSpPr>
          <p:cNvPr id="174" name="Title Text"/>
          <p:cNvSpPr txBox="1">
            <a:spLocks noGrp="1"/>
          </p:cNvSpPr>
          <p:nvPr>
            <p:ph type="title"/>
          </p:nvPr>
        </p:nvSpPr>
        <p:spPr>
          <a:xfrm>
            <a:off x="3048000" y="2244725"/>
            <a:ext cx="18288000" cy="4775201"/>
          </a:xfrm>
          <a:prstGeom prst="rect">
            <a:avLst/>
          </a:prstGeom>
        </p:spPr>
        <p:txBody>
          <a:bodyPr lIns="91439" tIns="91439" rIns="91439" bIns="91439" anchor="b"/>
          <a:lstStyle>
            <a:lvl1pPr defTabSz="1828800">
              <a:spcBef>
                <a:spcPts val="0"/>
              </a:spcBef>
              <a:defRPr sz="12000">
                <a:solidFill>
                  <a:srgbClr val="000000"/>
                </a:solidFill>
                <a:latin typeface="Calibri Light"/>
                <a:ea typeface="Calibri Light"/>
                <a:cs typeface="Calibri Light"/>
                <a:sym typeface="Calibri Light"/>
              </a:defRPr>
            </a:lvl1pPr>
          </a:lstStyle>
          <a:p>
            <a:r>
              <a:t>Title Text</a:t>
            </a:r>
          </a:p>
        </p:txBody>
      </p:sp>
      <p:sp>
        <p:nvSpPr>
          <p:cNvPr id="175" name="Body Level One…"/>
          <p:cNvSpPr txBox="1">
            <a:spLocks noGrp="1"/>
          </p:cNvSpPr>
          <p:nvPr>
            <p:ph type="body" sz="quarter" idx="1"/>
          </p:nvPr>
        </p:nvSpPr>
        <p:spPr>
          <a:xfrm>
            <a:off x="3048000" y="7204075"/>
            <a:ext cx="18288000" cy="3311525"/>
          </a:xfrm>
          <a:prstGeom prst="rect">
            <a:avLst/>
          </a:prstGeom>
        </p:spPr>
        <p:txBody>
          <a:bodyPr lIns="91439" tIns="91439" rIns="91439" bIns="91439" anchor="t"/>
          <a:lstStyle>
            <a:lvl1pPr marL="0" indent="0" algn="ctr" defTabSz="1828800">
              <a:lnSpc>
                <a:spcPct val="90000"/>
              </a:lnSpc>
              <a:spcBef>
                <a:spcPts val="2000"/>
              </a:spcBef>
              <a:buClrTx/>
              <a:buSzTx/>
              <a:buFontTx/>
              <a:buNone/>
              <a:defRPr sz="4800">
                <a:solidFill>
                  <a:srgbClr val="000000"/>
                </a:solidFill>
                <a:latin typeface="Calibri"/>
                <a:ea typeface="Calibri"/>
                <a:cs typeface="Calibri"/>
                <a:sym typeface="Calibri"/>
              </a:defRPr>
            </a:lvl1pPr>
            <a:lvl2pPr marL="0" indent="457200" algn="ctr" defTabSz="1828800">
              <a:lnSpc>
                <a:spcPct val="90000"/>
              </a:lnSpc>
              <a:spcBef>
                <a:spcPts val="2000"/>
              </a:spcBef>
              <a:buClrTx/>
              <a:buSzTx/>
              <a:buFontTx/>
              <a:buNone/>
              <a:defRPr sz="4800">
                <a:solidFill>
                  <a:srgbClr val="000000"/>
                </a:solidFill>
                <a:latin typeface="Calibri"/>
                <a:ea typeface="Calibri"/>
                <a:cs typeface="Calibri"/>
                <a:sym typeface="Calibri"/>
              </a:defRPr>
            </a:lvl2pPr>
            <a:lvl3pPr marL="0" indent="914400" algn="ctr" defTabSz="1828800">
              <a:lnSpc>
                <a:spcPct val="90000"/>
              </a:lnSpc>
              <a:spcBef>
                <a:spcPts val="2000"/>
              </a:spcBef>
              <a:buClrTx/>
              <a:buSzTx/>
              <a:buFontTx/>
              <a:buNone/>
              <a:defRPr sz="4800">
                <a:solidFill>
                  <a:srgbClr val="000000"/>
                </a:solidFill>
                <a:latin typeface="Calibri"/>
                <a:ea typeface="Calibri"/>
                <a:cs typeface="Calibri"/>
                <a:sym typeface="Calibri"/>
              </a:defRPr>
            </a:lvl3pPr>
            <a:lvl4pPr marL="0" indent="1371600" algn="ctr" defTabSz="1828800">
              <a:lnSpc>
                <a:spcPct val="90000"/>
              </a:lnSpc>
              <a:spcBef>
                <a:spcPts val="2000"/>
              </a:spcBef>
              <a:buClrTx/>
              <a:buSzTx/>
              <a:buFontTx/>
              <a:buNone/>
              <a:defRPr sz="4800">
                <a:solidFill>
                  <a:srgbClr val="000000"/>
                </a:solidFill>
                <a:latin typeface="Calibri"/>
                <a:ea typeface="Calibri"/>
                <a:cs typeface="Calibri"/>
                <a:sym typeface="Calibri"/>
              </a:defRPr>
            </a:lvl4pPr>
            <a:lvl5pPr marL="0" indent="1828800" algn="ctr" defTabSz="1828800">
              <a:lnSpc>
                <a:spcPct val="90000"/>
              </a:lnSpc>
              <a:spcBef>
                <a:spcPts val="2000"/>
              </a:spcBef>
              <a:buClrTx/>
              <a:buSzTx/>
              <a:buFontTx/>
              <a:buNone/>
              <a:defRPr sz="4800">
                <a:solidFill>
                  <a:srgbClr val="000000"/>
                </a:solidFill>
                <a:latin typeface="Calibri"/>
                <a:ea typeface="Calibri"/>
                <a:cs typeface="Calibri"/>
                <a:sym typeface="Calibri"/>
              </a:defRPr>
            </a:lvl5pPr>
          </a:lstStyle>
          <a:p>
            <a:r>
              <a:t>Body Level One</a:t>
            </a:r>
          </a:p>
          <a:p>
            <a:pPr lvl="1"/>
            <a:r>
              <a:t>Body Level Two</a:t>
            </a:r>
          </a:p>
          <a:p>
            <a:pPr lvl="2"/>
            <a:r>
              <a:t>Body Level Three</a:t>
            </a:r>
          </a:p>
          <a:p>
            <a:pPr lvl="3"/>
            <a:r>
              <a:t>Body Level Four</a:t>
            </a:r>
          </a:p>
          <a:p>
            <a:pPr lvl="4"/>
            <a:r>
              <a:t>Body Level Five</a:t>
            </a:r>
          </a:p>
        </p:txBody>
      </p:sp>
      <p:sp>
        <p:nvSpPr>
          <p:cNvPr id="176" name="Slide Number"/>
          <p:cNvSpPr txBox="1">
            <a:spLocks noGrp="1"/>
          </p:cNvSpPr>
          <p:nvPr>
            <p:ph type="sldNum" sz="quarter" idx="2"/>
          </p:nvPr>
        </p:nvSpPr>
        <p:spPr>
          <a:xfrm>
            <a:off x="22203052" y="12802235"/>
            <a:ext cx="504548" cy="551181"/>
          </a:xfrm>
          <a:prstGeom prst="rect">
            <a:avLst/>
          </a:prstGeom>
        </p:spPr>
        <p:txBody>
          <a:bodyPr lIns="91439" tIns="91439" rIns="91439" bIns="91439" anchor="ctr"/>
          <a:lstStyle>
            <a:lvl1pPr algn="r" defTabSz="1828800">
              <a:defRPr>
                <a:solidFill>
                  <a:srgbClr val="888888"/>
                </a:solidFill>
                <a:latin typeface="Calibri"/>
                <a:ea typeface="Calibri"/>
                <a:cs typeface="Calibri"/>
                <a:sym typeface="Calibri"/>
              </a:defRPr>
            </a:lvl1pPr>
          </a:lstStyle>
          <a:p>
            <a:fld id="{86CB4B4D-7CA3-9044-876B-883B54F8677D}" type="slidenum">
              <a:t>‹#›</a:t>
            </a:fld>
            <a:endParaRPr/>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x">
  <p:cSld name="Photo - Horizontal">
    <p:spTree>
      <p:nvGrpSpPr>
        <p:cNvPr id="1" name=""/>
        <p:cNvGrpSpPr/>
        <p:nvPr/>
      </p:nvGrpSpPr>
      <p:grpSpPr>
        <a:xfrm>
          <a:off x="0" y="0"/>
          <a:ext cx="0" cy="0"/>
          <a:chOff x="0" y="0"/>
          <a:chExt cx="0" cy="0"/>
        </a:xfrm>
      </p:grpSpPr>
      <p:sp>
        <p:nvSpPr>
          <p:cNvPr id="25" name="Line"/>
          <p:cNvSpPr/>
          <p:nvPr/>
        </p:nvSpPr>
        <p:spPr>
          <a:xfrm flipV="1">
            <a:off x="14989317" y="9919062"/>
            <a:ext cx="1" cy="2310130"/>
          </a:xfrm>
          <a:prstGeom prst="line">
            <a:avLst/>
          </a:prstGeom>
          <a:ln w="12700">
            <a:solidFill>
              <a:srgbClr val="444444">
                <a:alpha val="30000"/>
              </a:srgbClr>
            </a:solidFill>
            <a:miter lim="400000"/>
          </a:ln>
        </p:spPr>
        <p:txBody>
          <a:bodyPr lIns="50800" tIns="50800" rIns="50800" bIns="50800" anchor="ctr"/>
          <a:lstStyle/>
          <a:p>
            <a:pPr algn="l" defTabSz="457200">
              <a:defRPr sz="1200">
                <a:solidFill>
                  <a:srgbClr val="000000"/>
                </a:solidFill>
                <a:latin typeface="Helvetica"/>
                <a:ea typeface="Helvetica"/>
                <a:cs typeface="Helvetica"/>
                <a:sym typeface="Helvetica"/>
              </a:defRPr>
            </a:pPr>
            <a:endParaRPr/>
          </a:p>
        </p:txBody>
      </p:sp>
      <p:sp>
        <p:nvSpPr>
          <p:cNvPr id="26" name="Line"/>
          <p:cNvSpPr/>
          <p:nvPr/>
        </p:nvSpPr>
        <p:spPr>
          <a:xfrm>
            <a:off x="952500" y="12801600"/>
            <a:ext cx="22498974" cy="0"/>
          </a:xfrm>
          <a:prstGeom prst="line">
            <a:avLst/>
          </a:prstGeom>
          <a:ln w="12700">
            <a:solidFill>
              <a:srgbClr val="444444">
                <a:alpha val="30000"/>
              </a:srgbClr>
            </a:solidFill>
            <a:miter lim="400000"/>
          </a:ln>
        </p:spPr>
        <p:txBody>
          <a:bodyPr lIns="50800" tIns="50800" rIns="50800" bIns="50800" anchor="ctr"/>
          <a:lstStyle/>
          <a:p>
            <a:pPr algn="l" defTabSz="457200">
              <a:defRPr sz="1200">
                <a:solidFill>
                  <a:srgbClr val="000000"/>
                </a:solidFill>
                <a:latin typeface="Helvetica"/>
                <a:ea typeface="Helvetica"/>
                <a:cs typeface="Helvetica"/>
                <a:sym typeface="Helvetica"/>
              </a:defRPr>
            </a:pPr>
            <a:endParaRPr/>
          </a:p>
        </p:txBody>
      </p:sp>
      <p:sp>
        <p:nvSpPr>
          <p:cNvPr id="27" name="Line"/>
          <p:cNvSpPr/>
          <p:nvPr/>
        </p:nvSpPr>
        <p:spPr>
          <a:xfrm>
            <a:off x="952500" y="9321800"/>
            <a:ext cx="22500035" cy="0"/>
          </a:xfrm>
          <a:prstGeom prst="line">
            <a:avLst/>
          </a:prstGeom>
          <a:ln w="12700">
            <a:solidFill>
              <a:srgbClr val="444444">
                <a:alpha val="30000"/>
              </a:srgbClr>
            </a:solidFill>
            <a:miter lim="400000"/>
          </a:ln>
        </p:spPr>
        <p:txBody>
          <a:bodyPr lIns="50800" tIns="50800" rIns="50800" bIns="50800" anchor="ctr"/>
          <a:lstStyle/>
          <a:p>
            <a:pPr algn="l" defTabSz="457200">
              <a:defRPr sz="1200">
                <a:solidFill>
                  <a:srgbClr val="000000"/>
                </a:solidFill>
                <a:latin typeface="Helvetica"/>
                <a:ea typeface="Helvetica"/>
                <a:cs typeface="Helvetica"/>
                <a:sym typeface="Helvetica"/>
              </a:defRPr>
            </a:pPr>
            <a:endParaRPr/>
          </a:p>
        </p:txBody>
      </p:sp>
      <p:sp>
        <p:nvSpPr>
          <p:cNvPr id="28" name="Line"/>
          <p:cNvSpPr/>
          <p:nvPr/>
        </p:nvSpPr>
        <p:spPr>
          <a:xfrm flipV="1">
            <a:off x="14989317" y="9919062"/>
            <a:ext cx="1" cy="2310130"/>
          </a:xfrm>
          <a:prstGeom prst="line">
            <a:avLst/>
          </a:prstGeom>
          <a:ln w="12700">
            <a:solidFill>
              <a:srgbClr val="444444">
                <a:alpha val="30000"/>
              </a:srgbClr>
            </a:solidFill>
            <a:miter lim="400000"/>
          </a:ln>
        </p:spPr>
        <p:txBody>
          <a:bodyPr lIns="50800" tIns="50800" rIns="50800" bIns="50800" anchor="ctr"/>
          <a:lstStyle/>
          <a:p>
            <a:pPr algn="l" defTabSz="457200">
              <a:defRPr sz="1200">
                <a:solidFill>
                  <a:srgbClr val="000000"/>
                </a:solidFill>
                <a:latin typeface="Helvetica"/>
                <a:ea typeface="Helvetica"/>
                <a:cs typeface="Helvetica"/>
                <a:sym typeface="Helvetica"/>
              </a:defRPr>
            </a:pPr>
            <a:endParaRPr/>
          </a:p>
        </p:txBody>
      </p:sp>
      <p:sp>
        <p:nvSpPr>
          <p:cNvPr id="29" name="Lorem Ipsum Dolor"/>
          <p:cNvSpPr txBox="1">
            <a:spLocks noGrp="1"/>
          </p:cNvSpPr>
          <p:nvPr>
            <p:ph type="body" sz="quarter" idx="21"/>
          </p:nvPr>
        </p:nvSpPr>
        <p:spPr>
          <a:xfrm>
            <a:off x="952500" y="8610600"/>
            <a:ext cx="13500100" cy="635000"/>
          </a:xfrm>
          <a:prstGeom prst="rect">
            <a:avLst/>
          </a:prstGeom>
        </p:spPr>
        <p:txBody>
          <a:bodyPr>
            <a:spAutoFit/>
          </a:bodyPr>
          <a:lstStyle>
            <a:lvl1pPr marL="0" indent="0">
              <a:lnSpc>
                <a:spcPct val="110000"/>
              </a:lnSpc>
              <a:spcBef>
                <a:spcPts val="0"/>
              </a:spcBef>
              <a:buClrTx/>
              <a:buSzTx/>
              <a:buFontTx/>
              <a:buNone/>
              <a:defRPr sz="3200" i="1"/>
            </a:lvl1pPr>
          </a:lstStyle>
          <a:p>
            <a:r>
              <a:t>Lorem Ipsum Dolor</a:t>
            </a:r>
          </a:p>
        </p:txBody>
      </p:sp>
      <p:sp>
        <p:nvSpPr>
          <p:cNvPr id="30" name="Image"/>
          <p:cNvSpPr>
            <a:spLocks noGrp="1"/>
          </p:cNvSpPr>
          <p:nvPr>
            <p:ph type="pic" idx="22"/>
          </p:nvPr>
        </p:nvSpPr>
        <p:spPr>
          <a:xfrm>
            <a:off x="952500" y="-1460500"/>
            <a:ext cx="22479000" cy="13893800"/>
          </a:xfrm>
          <a:prstGeom prst="rect">
            <a:avLst/>
          </a:prstGeom>
          <a:ln w="9525">
            <a:round/>
          </a:ln>
        </p:spPr>
        <p:txBody>
          <a:bodyPr lIns="91439" tIns="45719" rIns="91439" bIns="45719" anchor="t">
            <a:noAutofit/>
          </a:bodyPr>
          <a:lstStyle/>
          <a:p>
            <a:endParaRPr/>
          </a:p>
        </p:txBody>
      </p:sp>
      <p:sp>
        <p:nvSpPr>
          <p:cNvPr id="31" name="Title Text"/>
          <p:cNvSpPr txBox="1">
            <a:spLocks noGrp="1"/>
          </p:cNvSpPr>
          <p:nvPr>
            <p:ph type="title"/>
          </p:nvPr>
        </p:nvSpPr>
        <p:spPr>
          <a:xfrm>
            <a:off x="952500" y="9398000"/>
            <a:ext cx="13500100" cy="3340100"/>
          </a:xfrm>
          <a:prstGeom prst="rect">
            <a:avLst/>
          </a:prstGeom>
        </p:spPr>
        <p:txBody>
          <a:bodyPr/>
          <a:lstStyle>
            <a:lvl1pPr algn="l"/>
          </a:lstStyle>
          <a:p>
            <a:r>
              <a:t>Title Text</a:t>
            </a:r>
          </a:p>
        </p:txBody>
      </p:sp>
      <p:sp>
        <p:nvSpPr>
          <p:cNvPr id="32" name="Body Level One…"/>
          <p:cNvSpPr txBox="1">
            <a:spLocks noGrp="1"/>
          </p:cNvSpPr>
          <p:nvPr>
            <p:ph type="body" sz="quarter" idx="1"/>
          </p:nvPr>
        </p:nvSpPr>
        <p:spPr>
          <a:xfrm>
            <a:off x="15532100" y="9398000"/>
            <a:ext cx="7950200" cy="3340100"/>
          </a:xfrm>
          <a:prstGeom prst="rect">
            <a:avLst/>
          </a:prstGeom>
        </p:spPr>
        <p:txBody>
          <a:bodyPr/>
          <a:lstStyle>
            <a:lvl1pPr marL="0" indent="0">
              <a:spcBef>
                <a:spcPts val="0"/>
              </a:spcBef>
              <a:buClrTx/>
              <a:buSzTx/>
              <a:buFontTx/>
              <a:buNone/>
              <a:defRPr sz="3200"/>
            </a:lvl1pPr>
            <a:lvl2pPr marL="0" indent="0">
              <a:spcBef>
                <a:spcPts val="0"/>
              </a:spcBef>
              <a:buClrTx/>
              <a:buSzTx/>
              <a:buFontTx/>
              <a:buNone/>
              <a:defRPr sz="3200"/>
            </a:lvl2pPr>
            <a:lvl3pPr marL="0" indent="0">
              <a:spcBef>
                <a:spcPts val="0"/>
              </a:spcBef>
              <a:buClrTx/>
              <a:buSzTx/>
              <a:buFontTx/>
              <a:buNone/>
              <a:defRPr sz="3200"/>
            </a:lvl3pPr>
            <a:lvl4pPr marL="0" indent="0">
              <a:spcBef>
                <a:spcPts val="0"/>
              </a:spcBef>
              <a:buClrTx/>
              <a:buSzTx/>
              <a:buFontTx/>
              <a:buNone/>
              <a:defRPr sz="3200"/>
            </a:lvl4pPr>
            <a:lvl5pPr marL="0" indent="0">
              <a:spcBef>
                <a:spcPts val="0"/>
              </a:spcBef>
              <a:buClrTx/>
              <a:buSzTx/>
              <a:buFontTx/>
              <a:buNone/>
              <a:defRPr sz="3200"/>
            </a:lvl5pPr>
          </a:lstStyle>
          <a:p>
            <a:r>
              <a:t>Body Level One</a:t>
            </a:r>
          </a:p>
          <a:p>
            <a:pPr lvl="1"/>
            <a:r>
              <a:t>Body Level Two</a:t>
            </a:r>
          </a:p>
          <a:p>
            <a:pPr lvl="2"/>
            <a:r>
              <a:t>Body Level Three</a:t>
            </a:r>
          </a:p>
          <a:p>
            <a:pPr lvl="3"/>
            <a:r>
              <a:t>Body Level Four</a:t>
            </a:r>
          </a:p>
          <a:p>
            <a:pPr lvl="4"/>
            <a:r>
              <a:t>Body Level Five</a:t>
            </a:r>
          </a:p>
        </p:txBody>
      </p:sp>
      <p:sp>
        <p:nvSpPr>
          <p:cNvPr id="33"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tx">
  <p:cSld name="Title - Center">
    <p:spTree>
      <p:nvGrpSpPr>
        <p:cNvPr id="1" name=""/>
        <p:cNvGrpSpPr/>
        <p:nvPr/>
      </p:nvGrpSpPr>
      <p:grpSpPr>
        <a:xfrm>
          <a:off x="0" y="0"/>
          <a:ext cx="0" cy="0"/>
          <a:chOff x="0" y="0"/>
          <a:chExt cx="0" cy="0"/>
        </a:xfrm>
      </p:grpSpPr>
      <p:sp>
        <p:nvSpPr>
          <p:cNvPr id="40" name="Title Text"/>
          <p:cNvSpPr txBox="1">
            <a:spLocks noGrp="1"/>
          </p:cNvSpPr>
          <p:nvPr>
            <p:ph type="title"/>
          </p:nvPr>
        </p:nvSpPr>
        <p:spPr>
          <a:xfrm>
            <a:off x="952500" y="5194300"/>
            <a:ext cx="22479000" cy="3340100"/>
          </a:xfrm>
          <a:prstGeom prst="rect">
            <a:avLst/>
          </a:prstGeom>
        </p:spPr>
        <p:txBody>
          <a:bodyPr/>
          <a:lstStyle/>
          <a:p>
            <a:r>
              <a:t>Title Text</a:t>
            </a:r>
          </a:p>
        </p:txBody>
      </p:sp>
      <p:sp>
        <p:nvSpPr>
          <p:cNvPr id="41"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x">
  <p:cSld name="Photo - Vertical">
    <p:spTree>
      <p:nvGrpSpPr>
        <p:cNvPr id="1" name=""/>
        <p:cNvGrpSpPr/>
        <p:nvPr/>
      </p:nvGrpSpPr>
      <p:grpSpPr>
        <a:xfrm>
          <a:off x="0" y="0"/>
          <a:ext cx="0" cy="0"/>
          <a:chOff x="0" y="0"/>
          <a:chExt cx="0" cy="0"/>
        </a:xfrm>
      </p:grpSpPr>
      <p:sp>
        <p:nvSpPr>
          <p:cNvPr id="48" name="Line"/>
          <p:cNvSpPr/>
          <p:nvPr/>
        </p:nvSpPr>
        <p:spPr>
          <a:xfrm>
            <a:off x="952500" y="6858000"/>
            <a:ext cx="10643200" cy="0"/>
          </a:xfrm>
          <a:prstGeom prst="line">
            <a:avLst/>
          </a:prstGeom>
          <a:ln w="12700">
            <a:solidFill>
              <a:srgbClr val="444444">
                <a:alpha val="30000"/>
              </a:srgbClr>
            </a:solidFill>
            <a:miter lim="400000"/>
          </a:ln>
        </p:spPr>
        <p:txBody>
          <a:bodyPr lIns="50800" tIns="50800" rIns="50800" bIns="50800" anchor="ctr"/>
          <a:lstStyle/>
          <a:p>
            <a:pPr algn="l" defTabSz="457200">
              <a:defRPr sz="1200">
                <a:solidFill>
                  <a:srgbClr val="000000"/>
                </a:solidFill>
                <a:latin typeface="Helvetica"/>
                <a:ea typeface="Helvetica"/>
                <a:cs typeface="Helvetica"/>
                <a:sym typeface="Helvetica"/>
              </a:defRPr>
            </a:pPr>
            <a:endParaRPr/>
          </a:p>
        </p:txBody>
      </p:sp>
      <p:sp>
        <p:nvSpPr>
          <p:cNvPr id="49" name="Line"/>
          <p:cNvSpPr/>
          <p:nvPr/>
        </p:nvSpPr>
        <p:spPr>
          <a:xfrm>
            <a:off x="952500" y="3898900"/>
            <a:ext cx="10643093" cy="0"/>
          </a:xfrm>
          <a:prstGeom prst="line">
            <a:avLst/>
          </a:prstGeom>
          <a:ln w="12700">
            <a:solidFill>
              <a:srgbClr val="444444">
                <a:alpha val="30000"/>
              </a:srgbClr>
            </a:solidFill>
            <a:miter lim="400000"/>
          </a:ln>
        </p:spPr>
        <p:txBody>
          <a:bodyPr lIns="50800" tIns="50800" rIns="50800" bIns="50800" anchor="ctr"/>
          <a:lstStyle/>
          <a:p>
            <a:pPr algn="l" defTabSz="457200">
              <a:defRPr sz="1200">
                <a:solidFill>
                  <a:srgbClr val="000000"/>
                </a:solidFill>
                <a:latin typeface="Helvetica"/>
                <a:ea typeface="Helvetica"/>
                <a:cs typeface="Helvetica"/>
                <a:sym typeface="Helvetica"/>
              </a:defRPr>
            </a:pPr>
            <a:endParaRPr/>
          </a:p>
        </p:txBody>
      </p:sp>
      <p:sp>
        <p:nvSpPr>
          <p:cNvPr id="50" name="Lorem Ipsum Dolor"/>
          <p:cNvSpPr txBox="1">
            <a:spLocks noGrp="1"/>
          </p:cNvSpPr>
          <p:nvPr>
            <p:ph type="body" sz="quarter" idx="21"/>
          </p:nvPr>
        </p:nvSpPr>
        <p:spPr>
          <a:xfrm>
            <a:off x="952500" y="3124200"/>
            <a:ext cx="10642600" cy="635000"/>
          </a:xfrm>
          <a:prstGeom prst="rect">
            <a:avLst/>
          </a:prstGeom>
        </p:spPr>
        <p:txBody>
          <a:bodyPr anchor="b">
            <a:spAutoFit/>
          </a:bodyPr>
          <a:lstStyle>
            <a:lvl1pPr marL="0" indent="0">
              <a:lnSpc>
                <a:spcPct val="110000"/>
              </a:lnSpc>
              <a:spcBef>
                <a:spcPts val="0"/>
              </a:spcBef>
              <a:buClrTx/>
              <a:buSzTx/>
              <a:buFontTx/>
              <a:buNone/>
              <a:defRPr sz="3200" i="1"/>
            </a:lvl1pPr>
          </a:lstStyle>
          <a:p>
            <a:r>
              <a:t>Lorem Ipsum Dolor</a:t>
            </a:r>
          </a:p>
        </p:txBody>
      </p:sp>
      <p:sp>
        <p:nvSpPr>
          <p:cNvPr id="51" name="Image"/>
          <p:cNvSpPr>
            <a:spLocks noGrp="1"/>
          </p:cNvSpPr>
          <p:nvPr>
            <p:ph type="pic" idx="22"/>
          </p:nvPr>
        </p:nvSpPr>
        <p:spPr>
          <a:xfrm>
            <a:off x="12534900" y="-1651000"/>
            <a:ext cx="10799069" cy="15824200"/>
          </a:xfrm>
          <a:prstGeom prst="rect">
            <a:avLst/>
          </a:prstGeom>
          <a:ln w="9525">
            <a:round/>
          </a:ln>
        </p:spPr>
        <p:txBody>
          <a:bodyPr lIns="91439" tIns="45719" rIns="91439" bIns="45719" anchor="t">
            <a:noAutofit/>
          </a:bodyPr>
          <a:lstStyle/>
          <a:p>
            <a:endParaRPr/>
          </a:p>
        </p:txBody>
      </p:sp>
      <p:sp>
        <p:nvSpPr>
          <p:cNvPr id="52" name="Title Text"/>
          <p:cNvSpPr txBox="1">
            <a:spLocks noGrp="1"/>
          </p:cNvSpPr>
          <p:nvPr>
            <p:ph type="title"/>
          </p:nvPr>
        </p:nvSpPr>
        <p:spPr>
          <a:xfrm>
            <a:off x="952500" y="3975100"/>
            <a:ext cx="10642600" cy="2806700"/>
          </a:xfrm>
          <a:prstGeom prst="rect">
            <a:avLst/>
          </a:prstGeom>
        </p:spPr>
        <p:txBody>
          <a:bodyPr/>
          <a:lstStyle>
            <a:lvl1pPr algn="l">
              <a:defRPr sz="7800"/>
            </a:lvl1pPr>
          </a:lstStyle>
          <a:p>
            <a:r>
              <a:t>Title Text</a:t>
            </a:r>
          </a:p>
        </p:txBody>
      </p:sp>
      <p:sp>
        <p:nvSpPr>
          <p:cNvPr id="53" name="Body Level One…"/>
          <p:cNvSpPr txBox="1">
            <a:spLocks noGrp="1"/>
          </p:cNvSpPr>
          <p:nvPr>
            <p:ph type="body" sz="quarter" idx="1"/>
          </p:nvPr>
        </p:nvSpPr>
        <p:spPr>
          <a:xfrm>
            <a:off x="952500" y="7086600"/>
            <a:ext cx="10642600" cy="5638800"/>
          </a:xfrm>
          <a:prstGeom prst="rect">
            <a:avLst/>
          </a:prstGeom>
        </p:spPr>
        <p:txBody>
          <a:bodyPr anchor="t"/>
          <a:lstStyle>
            <a:lvl1pPr marL="0" indent="0">
              <a:spcBef>
                <a:spcPts val="0"/>
              </a:spcBef>
              <a:buClrTx/>
              <a:buSzTx/>
              <a:buFontTx/>
              <a:buNone/>
              <a:defRPr sz="3200"/>
            </a:lvl1pPr>
            <a:lvl2pPr marL="0" indent="0">
              <a:spcBef>
                <a:spcPts val="0"/>
              </a:spcBef>
              <a:buClrTx/>
              <a:buSzTx/>
              <a:buFontTx/>
              <a:buNone/>
              <a:defRPr sz="3200"/>
            </a:lvl2pPr>
            <a:lvl3pPr marL="0" indent="0">
              <a:spcBef>
                <a:spcPts val="0"/>
              </a:spcBef>
              <a:buClrTx/>
              <a:buSzTx/>
              <a:buFontTx/>
              <a:buNone/>
              <a:defRPr sz="3200"/>
            </a:lvl3pPr>
            <a:lvl4pPr marL="0" indent="0">
              <a:spcBef>
                <a:spcPts val="0"/>
              </a:spcBef>
              <a:buClrTx/>
              <a:buSzTx/>
              <a:buFontTx/>
              <a:buNone/>
              <a:defRPr sz="3200"/>
            </a:lvl4pPr>
            <a:lvl5pPr marL="0" indent="0">
              <a:spcBef>
                <a:spcPts val="0"/>
              </a:spcBef>
              <a:buClrTx/>
              <a:buSzTx/>
              <a:buFontTx/>
              <a:buNone/>
              <a:defRPr sz="3200"/>
            </a:lvl5pPr>
          </a:lstStyle>
          <a:p>
            <a:r>
              <a:t>Body Level One</a:t>
            </a:r>
          </a:p>
          <a:p>
            <a:pPr lvl="1"/>
            <a:r>
              <a:t>Body Level Two</a:t>
            </a:r>
          </a:p>
          <a:p>
            <a:pPr lvl="2"/>
            <a:r>
              <a:t>Body Level Three</a:t>
            </a:r>
          </a:p>
          <a:p>
            <a:pPr lvl="3"/>
            <a:r>
              <a:t>Body Level Four</a:t>
            </a:r>
          </a:p>
          <a:p>
            <a:pPr lvl="4"/>
            <a:r>
              <a:t>Body Level Five</a:t>
            </a:r>
          </a:p>
        </p:txBody>
      </p:sp>
      <p:sp>
        <p:nvSpPr>
          <p:cNvPr id="54"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type="tx">
  <p:cSld name="Title - Top">
    <p:spTree>
      <p:nvGrpSpPr>
        <p:cNvPr id="1" name=""/>
        <p:cNvGrpSpPr/>
        <p:nvPr/>
      </p:nvGrpSpPr>
      <p:grpSpPr>
        <a:xfrm>
          <a:off x="0" y="0"/>
          <a:ext cx="0" cy="0"/>
          <a:chOff x="0" y="0"/>
          <a:chExt cx="0" cy="0"/>
        </a:xfrm>
      </p:grpSpPr>
      <p:sp>
        <p:nvSpPr>
          <p:cNvPr id="61" name="Title Text"/>
          <p:cNvSpPr txBox="1">
            <a:spLocks noGrp="1"/>
          </p:cNvSpPr>
          <p:nvPr>
            <p:ph type="title"/>
          </p:nvPr>
        </p:nvSpPr>
        <p:spPr>
          <a:prstGeom prst="rect">
            <a:avLst/>
          </a:prstGeom>
        </p:spPr>
        <p:txBody>
          <a:bodyPr/>
          <a:lstStyle/>
          <a:p>
            <a:r>
              <a:t>Title Text</a:t>
            </a:r>
          </a:p>
        </p:txBody>
      </p:sp>
      <p:sp>
        <p:nvSpPr>
          <p:cNvPr id="62"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x">
  <p:cSld name="Title &amp; Bullets">
    <p:spTree>
      <p:nvGrpSpPr>
        <p:cNvPr id="1" name=""/>
        <p:cNvGrpSpPr/>
        <p:nvPr/>
      </p:nvGrpSpPr>
      <p:grpSpPr>
        <a:xfrm>
          <a:off x="0" y="0"/>
          <a:ext cx="0" cy="0"/>
          <a:chOff x="0" y="0"/>
          <a:chExt cx="0" cy="0"/>
        </a:xfrm>
      </p:grpSpPr>
      <p:sp>
        <p:nvSpPr>
          <p:cNvPr id="69" name="Line"/>
          <p:cNvSpPr/>
          <p:nvPr/>
        </p:nvSpPr>
        <p:spPr>
          <a:xfrm>
            <a:off x="952500" y="3048000"/>
            <a:ext cx="22494922" cy="0"/>
          </a:xfrm>
          <a:prstGeom prst="line">
            <a:avLst/>
          </a:prstGeom>
          <a:ln w="12700">
            <a:solidFill>
              <a:srgbClr val="444444">
                <a:alpha val="30000"/>
              </a:srgbClr>
            </a:solidFill>
            <a:miter lim="400000"/>
          </a:ln>
        </p:spPr>
        <p:txBody>
          <a:bodyPr lIns="50800" tIns="50800" rIns="50800" bIns="50800" anchor="ctr"/>
          <a:lstStyle/>
          <a:p>
            <a:pPr algn="l" defTabSz="457200">
              <a:defRPr sz="1200">
                <a:solidFill>
                  <a:srgbClr val="000000"/>
                </a:solidFill>
                <a:latin typeface="Helvetica"/>
                <a:ea typeface="Helvetica"/>
                <a:cs typeface="Helvetica"/>
                <a:sym typeface="Helvetica"/>
              </a:defRPr>
            </a:pPr>
            <a:endParaRPr/>
          </a:p>
        </p:txBody>
      </p:sp>
      <p:sp>
        <p:nvSpPr>
          <p:cNvPr id="70" name="Line"/>
          <p:cNvSpPr/>
          <p:nvPr/>
        </p:nvSpPr>
        <p:spPr>
          <a:xfrm>
            <a:off x="952500" y="889000"/>
            <a:ext cx="22494922" cy="0"/>
          </a:xfrm>
          <a:prstGeom prst="line">
            <a:avLst/>
          </a:prstGeom>
          <a:ln w="12700">
            <a:solidFill>
              <a:srgbClr val="444444">
                <a:alpha val="30000"/>
              </a:srgbClr>
            </a:solidFill>
            <a:miter lim="400000"/>
          </a:ln>
        </p:spPr>
        <p:txBody>
          <a:bodyPr lIns="50800" tIns="50800" rIns="50800" bIns="50800" anchor="ctr"/>
          <a:lstStyle/>
          <a:p>
            <a:pPr algn="l" defTabSz="457200">
              <a:defRPr sz="1200">
                <a:solidFill>
                  <a:srgbClr val="000000"/>
                </a:solidFill>
                <a:latin typeface="Helvetica"/>
                <a:ea typeface="Helvetica"/>
                <a:cs typeface="Helvetica"/>
                <a:sym typeface="Helvetica"/>
              </a:defRPr>
            </a:pPr>
            <a:endParaRPr/>
          </a:p>
        </p:txBody>
      </p:sp>
      <p:sp>
        <p:nvSpPr>
          <p:cNvPr id="71" name="Title Text"/>
          <p:cNvSpPr txBox="1">
            <a:spLocks noGrp="1"/>
          </p:cNvSpPr>
          <p:nvPr>
            <p:ph type="title"/>
          </p:nvPr>
        </p:nvSpPr>
        <p:spPr>
          <a:prstGeom prst="rect">
            <a:avLst/>
          </a:prstGeom>
        </p:spPr>
        <p:txBody>
          <a:bodyPr/>
          <a:lstStyle/>
          <a:p>
            <a:r>
              <a:t>Title Text</a:t>
            </a:r>
          </a:p>
        </p:txBody>
      </p:sp>
      <p:sp>
        <p:nvSpPr>
          <p:cNvPr id="72" name="Body Level One…"/>
          <p:cNvSpPr txBox="1">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73"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tx">
  <p:cSld name="Title, Bullets &amp; Photo">
    <p:spTree>
      <p:nvGrpSpPr>
        <p:cNvPr id="1" name=""/>
        <p:cNvGrpSpPr/>
        <p:nvPr/>
      </p:nvGrpSpPr>
      <p:grpSpPr>
        <a:xfrm>
          <a:off x="0" y="0"/>
          <a:ext cx="0" cy="0"/>
          <a:chOff x="0" y="0"/>
          <a:chExt cx="0" cy="0"/>
        </a:xfrm>
      </p:grpSpPr>
      <p:sp>
        <p:nvSpPr>
          <p:cNvPr id="80" name="Line"/>
          <p:cNvSpPr/>
          <p:nvPr/>
        </p:nvSpPr>
        <p:spPr>
          <a:xfrm>
            <a:off x="952500" y="3048000"/>
            <a:ext cx="22494922" cy="0"/>
          </a:xfrm>
          <a:prstGeom prst="line">
            <a:avLst/>
          </a:prstGeom>
          <a:ln w="12700">
            <a:solidFill>
              <a:srgbClr val="444444">
                <a:alpha val="30000"/>
              </a:srgbClr>
            </a:solidFill>
            <a:miter lim="400000"/>
          </a:ln>
        </p:spPr>
        <p:txBody>
          <a:bodyPr lIns="50800" tIns="50800" rIns="50800" bIns="50800" anchor="ctr"/>
          <a:lstStyle/>
          <a:p>
            <a:pPr algn="l" defTabSz="457200">
              <a:defRPr sz="1200">
                <a:solidFill>
                  <a:srgbClr val="000000"/>
                </a:solidFill>
                <a:latin typeface="Helvetica"/>
                <a:ea typeface="Helvetica"/>
                <a:cs typeface="Helvetica"/>
                <a:sym typeface="Helvetica"/>
              </a:defRPr>
            </a:pPr>
            <a:endParaRPr/>
          </a:p>
        </p:txBody>
      </p:sp>
      <p:sp>
        <p:nvSpPr>
          <p:cNvPr id="81" name="Line"/>
          <p:cNvSpPr/>
          <p:nvPr/>
        </p:nvSpPr>
        <p:spPr>
          <a:xfrm>
            <a:off x="952500" y="889000"/>
            <a:ext cx="22494922" cy="0"/>
          </a:xfrm>
          <a:prstGeom prst="line">
            <a:avLst/>
          </a:prstGeom>
          <a:ln w="12700">
            <a:solidFill>
              <a:srgbClr val="444444">
                <a:alpha val="30000"/>
              </a:srgbClr>
            </a:solidFill>
            <a:miter lim="400000"/>
          </a:ln>
        </p:spPr>
        <p:txBody>
          <a:bodyPr lIns="50800" tIns="50800" rIns="50800" bIns="50800" anchor="ctr"/>
          <a:lstStyle/>
          <a:p>
            <a:pPr algn="l" defTabSz="457200">
              <a:defRPr sz="1200">
                <a:solidFill>
                  <a:srgbClr val="000000"/>
                </a:solidFill>
                <a:latin typeface="Helvetica"/>
                <a:ea typeface="Helvetica"/>
                <a:cs typeface="Helvetica"/>
                <a:sym typeface="Helvetica"/>
              </a:defRPr>
            </a:pPr>
            <a:endParaRPr/>
          </a:p>
        </p:txBody>
      </p:sp>
      <p:sp>
        <p:nvSpPr>
          <p:cNvPr id="82" name="Image"/>
          <p:cNvSpPr>
            <a:spLocks noGrp="1"/>
          </p:cNvSpPr>
          <p:nvPr>
            <p:ph type="pic" idx="21"/>
          </p:nvPr>
        </p:nvSpPr>
        <p:spPr>
          <a:xfrm>
            <a:off x="12636500" y="-2413000"/>
            <a:ext cx="11024412" cy="16154400"/>
          </a:xfrm>
          <a:prstGeom prst="rect">
            <a:avLst/>
          </a:prstGeom>
          <a:ln w="9525">
            <a:round/>
          </a:ln>
        </p:spPr>
        <p:txBody>
          <a:bodyPr lIns="91439" tIns="45719" rIns="91439" bIns="45719" anchor="t">
            <a:noAutofit/>
          </a:bodyPr>
          <a:lstStyle/>
          <a:p>
            <a:endParaRPr/>
          </a:p>
        </p:txBody>
      </p:sp>
      <p:sp>
        <p:nvSpPr>
          <p:cNvPr id="83" name="Title Text"/>
          <p:cNvSpPr txBox="1">
            <a:spLocks noGrp="1"/>
          </p:cNvSpPr>
          <p:nvPr>
            <p:ph type="title"/>
          </p:nvPr>
        </p:nvSpPr>
        <p:spPr>
          <a:prstGeom prst="rect">
            <a:avLst/>
          </a:prstGeom>
        </p:spPr>
        <p:txBody>
          <a:bodyPr/>
          <a:lstStyle/>
          <a:p>
            <a:r>
              <a:t>Title Text</a:t>
            </a:r>
          </a:p>
        </p:txBody>
      </p:sp>
      <p:sp>
        <p:nvSpPr>
          <p:cNvPr id="84" name="Body Level One…"/>
          <p:cNvSpPr txBox="1">
            <a:spLocks noGrp="1"/>
          </p:cNvSpPr>
          <p:nvPr>
            <p:ph type="body" sz="half" idx="1"/>
          </p:nvPr>
        </p:nvSpPr>
        <p:spPr>
          <a:xfrm>
            <a:off x="952500" y="3797300"/>
            <a:ext cx="10909300" cy="8928100"/>
          </a:xfrm>
          <a:prstGeom prst="rect">
            <a:avLst/>
          </a:prstGeom>
        </p:spPr>
        <p:txBody>
          <a:bodyPr/>
          <a:lstStyle>
            <a:lvl1pPr marL="508000" indent="-508000">
              <a:spcBef>
                <a:spcPts val="2500"/>
              </a:spcBef>
              <a:buSzPct val="65000"/>
              <a:defRPr sz="4200"/>
            </a:lvl1pPr>
            <a:lvl2pPr marL="1016000" indent="-508000">
              <a:spcBef>
                <a:spcPts val="2500"/>
              </a:spcBef>
              <a:buSzPct val="65000"/>
              <a:defRPr sz="4200"/>
            </a:lvl2pPr>
            <a:lvl3pPr marL="1524000" indent="-508000">
              <a:spcBef>
                <a:spcPts val="2500"/>
              </a:spcBef>
              <a:buSzPct val="65000"/>
              <a:defRPr sz="4200"/>
            </a:lvl3pPr>
            <a:lvl4pPr marL="2032000" indent="-508000">
              <a:spcBef>
                <a:spcPts val="2500"/>
              </a:spcBef>
              <a:buSzPct val="65000"/>
              <a:defRPr sz="4200"/>
            </a:lvl4pPr>
            <a:lvl5pPr marL="2540000" indent="-508000">
              <a:spcBef>
                <a:spcPts val="2500"/>
              </a:spcBef>
              <a:buSzPct val="65000"/>
              <a:defRPr sz="4200"/>
            </a:lvl5pPr>
          </a:lstStyle>
          <a:p>
            <a:r>
              <a:t>Body Level One</a:t>
            </a:r>
          </a:p>
          <a:p>
            <a:pPr lvl="1"/>
            <a:r>
              <a:t>Body Level Two</a:t>
            </a:r>
          </a:p>
          <a:p>
            <a:pPr lvl="2"/>
            <a:r>
              <a:t>Body Level Three</a:t>
            </a:r>
          </a:p>
          <a:p>
            <a:pPr lvl="3"/>
            <a:r>
              <a:t>Body Level Four</a:t>
            </a:r>
          </a:p>
          <a:p>
            <a:pPr lvl="4"/>
            <a:r>
              <a:t>Body Level Five</a:t>
            </a:r>
          </a:p>
        </p:txBody>
      </p:sp>
      <p:sp>
        <p:nvSpPr>
          <p:cNvPr id="85"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tx">
  <p:cSld name="Bullets">
    <p:spTree>
      <p:nvGrpSpPr>
        <p:cNvPr id="1" name=""/>
        <p:cNvGrpSpPr/>
        <p:nvPr/>
      </p:nvGrpSpPr>
      <p:grpSpPr>
        <a:xfrm>
          <a:off x="0" y="0"/>
          <a:ext cx="0" cy="0"/>
          <a:chOff x="0" y="0"/>
          <a:chExt cx="0" cy="0"/>
        </a:xfrm>
      </p:grpSpPr>
      <p:sp>
        <p:nvSpPr>
          <p:cNvPr id="92" name="Body Level One…"/>
          <p:cNvSpPr txBox="1">
            <a:spLocks noGrp="1"/>
          </p:cNvSpPr>
          <p:nvPr>
            <p:ph type="body" idx="1"/>
          </p:nvPr>
        </p:nvSpPr>
        <p:spPr>
          <a:xfrm>
            <a:off x="952500" y="1778000"/>
            <a:ext cx="22479000" cy="10147300"/>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93"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tx">
  <p:cSld name="Photo - 3 Up">
    <p:spTree>
      <p:nvGrpSpPr>
        <p:cNvPr id="1" name=""/>
        <p:cNvGrpSpPr/>
        <p:nvPr/>
      </p:nvGrpSpPr>
      <p:grpSpPr>
        <a:xfrm>
          <a:off x="0" y="0"/>
          <a:ext cx="0" cy="0"/>
          <a:chOff x="0" y="0"/>
          <a:chExt cx="0" cy="0"/>
        </a:xfrm>
      </p:grpSpPr>
      <p:sp>
        <p:nvSpPr>
          <p:cNvPr id="100" name="Image"/>
          <p:cNvSpPr>
            <a:spLocks noGrp="1"/>
          </p:cNvSpPr>
          <p:nvPr>
            <p:ph type="pic" sz="half" idx="21"/>
          </p:nvPr>
        </p:nvSpPr>
        <p:spPr>
          <a:xfrm>
            <a:off x="12232231" y="6024722"/>
            <a:ext cx="11497993" cy="8088517"/>
          </a:xfrm>
          <a:prstGeom prst="rect">
            <a:avLst/>
          </a:prstGeom>
          <a:ln w="9525">
            <a:round/>
          </a:ln>
        </p:spPr>
        <p:txBody>
          <a:bodyPr lIns="91439" tIns="45719" rIns="91439" bIns="45719" anchor="t">
            <a:noAutofit/>
          </a:bodyPr>
          <a:lstStyle/>
          <a:p>
            <a:endParaRPr/>
          </a:p>
        </p:txBody>
      </p:sp>
      <p:sp>
        <p:nvSpPr>
          <p:cNvPr id="101" name="Image"/>
          <p:cNvSpPr>
            <a:spLocks noGrp="1"/>
          </p:cNvSpPr>
          <p:nvPr>
            <p:ph type="pic" sz="half" idx="22"/>
          </p:nvPr>
        </p:nvSpPr>
        <p:spPr>
          <a:xfrm>
            <a:off x="12349986" y="635000"/>
            <a:ext cx="11226801" cy="6807200"/>
          </a:xfrm>
          <a:prstGeom prst="rect">
            <a:avLst/>
          </a:prstGeom>
          <a:ln w="9525">
            <a:round/>
          </a:ln>
        </p:spPr>
        <p:txBody>
          <a:bodyPr lIns="91439" tIns="45719" rIns="91439" bIns="45719" anchor="t">
            <a:noAutofit/>
          </a:bodyPr>
          <a:lstStyle/>
          <a:p>
            <a:endParaRPr/>
          </a:p>
        </p:txBody>
      </p:sp>
      <p:sp>
        <p:nvSpPr>
          <p:cNvPr id="102" name="Image"/>
          <p:cNvSpPr>
            <a:spLocks noGrp="1"/>
          </p:cNvSpPr>
          <p:nvPr>
            <p:ph type="pic" idx="23"/>
          </p:nvPr>
        </p:nvSpPr>
        <p:spPr>
          <a:xfrm>
            <a:off x="730989" y="-2438400"/>
            <a:ext cx="11050413" cy="16192500"/>
          </a:xfrm>
          <a:prstGeom prst="rect">
            <a:avLst/>
          </a:prstGeom>
          <a:ln w="9525">
            <a:round/>
          </a:ln>
        </p:spPr>
        <p:txBody>
          <a:bodyPr lIns="91439" tIns="45719" rIns="91439" bIns="45719" anchor="t">
            <a:noAutofit/>
          </a:bodyPr>
          <a:lstStyle/>
          <a:p>
            <a:endParaRPr/>
          </a:p>
        </p:txBody>
      </p:sp>
      <p:sp>
        <p:nvSpPr>
          <p:cNvPr id="103"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jpe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rotWithShape="1">
          <a:blip r:embed="rId19"/>
          <a:srcRect/>
          <a:stretch>
            <a:fillRect/>
          </a:stretch>
        </a:blipFill>
        <a:effectLst/>
      </p:bgPr>
    </p:bg>
    <p:spTree>
      <p:nvGrpSpPr>
        <p:cNvPr id="1" name=""/>
        <p:cNvGrpSpPr/>
        <p:nvPr/>
      </p:nvGrpSpPr>
      <p:grpSpPr>
        <a:xfrm>
          <a:off x="0" y="0"/>
          <a:ext cx="0" cy="0"/>
          <a:chOff x="0" y="0"/>
          <a:chExt cx="0" cy="0"/>
        </a:xfrm>
      </p:grpSpPr>
      <p:sp>
        <p:nvSpPr>
          <p:cNvPr id="2" name="Line"/>
          <p:cNvSpPr/>
          <p:nvPr/>
        </p:nvSpPr>
        <p:spPr>
          <a:xfrm>
            <a:off x="952500" y="3060700"/>
            <a:ext cx="22494922" cy="0"/>
          </a:xfrm>
          <a:prstGeom prst="line">
            <a:avLst/>
          </a:prstGeom>
          <a:ln w="12700">
            <a:solidFill>
              <a:srgbClr val="444444">
                <a:alpha val="30000"/>
              </a:srgbClr>
            </a:solidFill>
            <a:miter lim="400000"/>
          </a:ln>
        </p:spPr>
        <p:txBody>
          <a:bodyPr lIns="50800" tIns="50800" rIns="50800" bIns="50800" anchor="ctr"/>
          <a:lstStyle/>
          <a:p>
            <a:pPr algn="l" defTabSz="457200">
              <a:defRPr sz="1200">
                <a:solidFill>
                  <a:srgbClr val="000000"/>
                </a:solidFill>
                <a:latin typeface="Helvetica"/>
                <a:ea typeface="Helvetica"/>
                <a:cs typeface="Helvetica"/>
                <a:sym typeface="Helvetica"/>
              </a:defRPr>
            </a:pPr>
            <a:endParaRPr/>
          </a:p>
        </p:txBody>
      </p:sp>
      <p:sp>
        <p:nvSpPr>
          <p:cNvPr id="3" name="Line"/>
          <p:cNvSpPr/>
          <p:nvPr/>
        </p:nvSpPr>
        <p:spPr>
          <a:xfrm>
            <a:off x="952500" y="889000"/>
            <a:ext cx="22494922" cy="0"/>
          </a:xfrm>
          <a:prstGeom prst="line">
            <a:avLst/>
          </a:prstGeom>
          <a:ln w="12700">
            <a:solidFill>
              <a:srgbClr val="444444">
                <a:alpha val="30000"/>
              </a:srgbClr>
            </a:solidFill>
            <a:miter lim="400000"/>
          </a:ln>
        </p:spPr>
        <p:txBody>
          <a:bodyPr lIns="50800" tIns="50800" rIns="50800" bIns="50800" anchor="ctr"/>
          <a:lstStyle/>
          <a:p>
            <a:pPr algn="l" defTabSz="457200">
              <a:defRPr sz="1200">
                <a:solidFill>
                  <a:srgbClr val="000000"/>
                </a:solidFill>
                <a:latin typeface="Helvetica"/>
                <a:ea typeface="Helvetica"/>
                <a:cs typeface="Helvetica"/>
                <a:sym typeface="Helvetica"/>
              </a:defRPr>
            </a:pPr>
            <a:endParaRPr/>
          </a:p>
        </p:txBody>
      </p:sp>
      <p:sp>
        <p:nvSpPr>
          <p:cNvPr id="4" name="Title Text"/>
          <p:cNvSpPr txBox="1">
            <a:spLocks noGrp="1"/>
          </p:cNvSpPr>
          <p:nvPr>
            <p:ph type="title"/>
          </p:nvPr>
        </p:nvSpPr>
        <p:spPr>
          <a:xfrm>
            <a:off x="952500" y="1143000"/>
            <a:ext cx="22479000" cy="16637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normAutofit/>
          </a:bodyPr>
          <a:lstStyle/>
          <a:p>
            <a:r>
              <a:t>Title Text</a:t>
            </a:r>
          </a:p>
        </p:txBody>
      </p:sp>
      <p:sp>
        <p:nvSpPr>
          <p:cNvPr id="5" name="Slide Number"/>
          <p:cNvSpPr txBox="1">
            <a:spLocks noGrp="1"/>
          </p:cNvSpPr>
          <p:nvPr>
            <p:ph type="sldNum" sz="quarter" idx="2"/>
          </p:nvPr>
        </p:nvSpPr>
        <p:spPr>
          <a:xfrm>
            <a:off x="11976100" y="13017500"/>
            <a:ext cx="419100" cy="508000"/>
          </a:xfrm>
          <a:prstGeom prst="rect">
            <a:avLst/>
          </a:prstGeom>
          <a:ln w="12700">
            <a:miter lim="400000"/>
          </a:ln>
        </p:spPr>
        <p:txBody>
          <a:bodyPr wrap="none" lIns="50800" tIns="50800" rIns="50800" bIns="50800">
            <a:spAutoFit/>
          </a:bodyPr>
          <a:lstStyle>
            <a:lvl1pPr>
              <a:defRPr sz="2400">
                <a:solidFill>
                  <a:srgbClr val="4C4946"/>
                </a:solidFill>
              </a:defRPr>
            </a:lvl1pPr>
          </a:lstStyle>
          <a:p>
            <a:fld id="{86CB4B4D-7CA3-9044-876B-883B54F8677D}" type="slidenum">
              <a:t>‹#›</a:t>
            </a:fld>
            <a:endParaRPr/>
          </a:p>
        </p:txBody>
      </p:sp>
      <p:sp>
        <p:nvSpPr>
          <p:cNvPr id="6" name="Body Level One…"/>
          <p:cNvSpPr txBox="1">
            <a:spLocks noGrp="1"/>
          </p:cNvSpPr>
          <p:nvPr>
            <p:ph type="body" idx="1"/>
          </p:nvPr>
        </p:nvSpPr>
        <p:spPr>
          <a:xfrm>
            <a:off x="952500" y="3695700"/>
            <a:ext cx="22479000" cy="85725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normAutofit/>
          </a:bodyPr>
          <a:lstStyle/>
          <a:p>
            <a:r>
              <a:t>Body Level One</a:t>
            </a:r>
          </a:p>
          <a:p>
            <a:pPr lvl="1"/>
            <a:r>
              <a:t>Body Level Two</a:t>
            </a:r>
          </a:p>
          <a:p>
            <a:pPr lvl="2"/>
            <a:r>
              <a:t>Body Level Three</a:t>
            </a:r>
          </a:p>
          <a:p>
            <a:pPr lvl="3"/>
            <a:r>
              <a:t>Body Level Four</a:t>
            </a:r>
          </a:p>
          <a:p>
            <a:pPr lvl="4"/>
            <a:r>
              <a:t>Body Level Five</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Lst>
  <p:transition spd="med"/>
  <p:txStyles>
    <p:titleStyle>
      <a:lvl1pPr marL="0" marR="0" indent="0" algn="ctr" defTabSz="825500" rtl="0" latinLnBrk="0">
        <a:lnSpc>
          <a:spcPct val="90000"/>
        </a:lnSpc>
        <a:spcBef>
          <a:spcPts val="2300"/>
        </a:spcBef>
        <a:spcAft>
          <a:spcPts val="0"/>
        </a:spcAft>
        <a:buClrTx/>
        <a:buSzTx/>
        <a:buFontTx/>
        <a:buNone/>
        <a:tabLst/>
        <a:defRPr sz="9800" b="0" i="0" u="none" strike="noStrike" cap="none" spc="0" baseline="0">
          <a:solidFill>
            <a:srgbClr val="D93E2B"/>
          </a:solidFill>
          <a:uFillTx/>
          <a:latin typeface="+mn-lt"/>
          <a:ea typeface="+mn-ea"/>
          <a:cs typeface="+mn-cs"/>
          <a:sym typeface="Bodoni SvtyTwo ITC TT-Book"/>
        </a:defRPr>
      </a:lvl1pPr>
      <a:lvl2pPr marL="0" marR="0" indent="0" algn="ctr" defTabSz="825500" rtl="0" latinLnBrk="0">
        <a:lnSpc>
          <a:spcPct val="90000"/>
        </a:lnSpc>
        <a:spcBef>
          <a:spcPts val="2300"/>
        </a:spcBef>
        <a:spcAft>
          <a:spcPts val="0"/>
        </a:spcAft>
        <a:buClrTx/>
        <a:buSzTx/>
        <a:buFontTx/>
        <a:buNone/>
        <a:tabLst/>
        <a:defRPr sz="9800" b="0" i="0" u="none" strike="noStrike" cap="none" spc="0" baseline="0">
          <a:solidFill>
            <a:srgbClr val="D93E2B"/>
          </a:solidFill>
          <a:uFillTx/>
          <a:latin typeface="+mn-lt"/>
          <a:ea typeface="+mn-ea"/>
          <a:cs typeface="+mn-cs"/>
          <a:sym typeface="Bodoni SvtyTwo ITC TT-Book"/>
        </a:defRPr>
      </a:lvl2pPr>
      <a:lvl3pPr marL="0" marR="0" indent="0" algn="ctr" defTabSz="825500" rtl="0" latinLnBrk="0">
        <a:lnSpc>
          <a:spcPct val="90000"/>
        </a:lnSpc>
        <a:spcBef>
          <a:spcPts val="2300"/>
        </a:spcBef>
        <a:spcAft>
          <a:spcPts val="0"/>
        </a:spcAft>
        <a:buClrTx/>
        <a:buSzTx/>
        <a:buFontTx/>
        <a:buNone/>
        <a:tabLst/>
        <a:defRPr sz="9800" b="0" i="0" u="none" strike="noStrike" cap="none" spc="0" baseline="0">
          <a:solidFill>
            <a:srgbClr val="D93E2B"/>
          </a:solidFill>
          <a:uFillTx/>
          <a:latin typeface="+mn-lt"/>
          <a:ea typeface="+mn-ea"/>
          <a:cs typeface="+mn-cs"/>
          <a:sym typeface="Bodoni SvtyTwo ITC TT-Book"/>
        </a:defRPr>
      </a:lvl3pPr>
      <a:lvl4pPr marL="0" marR="0" indent="0" algn="ctr" defTabSz="825500" rtl="0" latinLnBrk="0">
        <a:lnSpc>
          <a:spcPct val="90000"/>
        </a:lnSpc>
        <a:spcBef>
          <a:spcPts val="2300"/>
        </a:spcBef>
        <a:spcAft>
          <a:spcPts val="0"/>
        </a:spcAft>
        <a:buClrTx/>
        <a:buSzTx/>
        <a:buFontTx/>
        <a:buNone/>
        <a:tabLst/>
        <a:defRPr sz="9800" b="0" i="0" u="none" strike="noStrike" cap="none" spc="0" baseline="0">
          <a:solidFill>
            <a:srgbClr val="D93E2B"/>
          </a:solidFill>
          <a:uFillTx/>
          <a:latin typeface="+mn-lt"/>
          <a:ea typeface="+mn-ea"/>
          <a:cs typeface="+mn-cs"/>
          <a:sym typeface="Bodoni SvtyTwo ITC TT-Book"/>
        </a:defRPr>
      </a:lvl4pPr>
      <a:lvl5pPr marL="0" marR="0" indent="0" algn="ctr" defTabSz="825500" rtl="0" latinLnBrk="0">
        <a:lnSpc>
          <a:spcPct val="90000"/>
        </a:lnSpc>
        <a:spcBef>
          <a:spcPts val="2300"/>
        </a:spcBef>
        <a:spcAft>
          <a:spcPts val="0"/>
        </a:spcAft>
        <a:buClrTx/>
        <a:buSzTx/>
        <a:buFontTx/>
        <a:buNone/>
        <a:tabLst/>
        <a:defRPr sz="9800" b="0" i="0" u="none" strike="noStrike" cap="none" spc="0" baseline="0">
          <a:solidFill>
            <a:srgbClr val="D93E2B"/>
          </a:solidFill>
          <a:uFillTx/>
          <a:latin typeface="+mn-lt"/>
          <a:ea typeface="+mn-ea"/>
          <a:cs typeface="+mn-cs"/>
          <a:sym typeface="Bodoni SvtyTwo ITC TT-Book"/>
        </a:defRPr>
      </a:lvl5pPr>
      <a:lvl6pPr marL="0" marR="0" indent="0" algn="ctr" defTabSz="825500" rtl="0" latinLnBrk="0">
        <a:lnSpc>
          <a:spcPct val="90000"/>
        </a:lnSpc>
        <a:spcBef>
          <a:spcPts val="2300"/>
        </a:spcBef>
        <a:spcAft>
          <a:spcPts val="0"/>
        </a:spcAft>
        <a:buClrTx/>
        <a:buSzTx/>
        <a:buFontTx/>
        <a:buNone/>
        <a:tabLst/>
        <a:defRPr sz="9800" b="0" i="0" u="none" strike="noStrike" cap="none" spc="0" baseline="0">
          <a:solidFill>
            <a:srgbClr val="D93E2B"/>
          </a:solidFill>
          <a:uFillTx/>
          <a:latin typeface="+mn-lt"/>
          <a:ea typeface="+mn-ea"/>
          <a:cs typeface="+mn-cs"/>
          <a:sym typeface="Bodoni SvtyTwo ITC TT-Book"/>
        </a:defRPr>
      </a:lvl6pPr>
      <a:lvl7pPr marL="0" marR="0" indent="0" algn="ctr" defTabSz="825500" rtl="0" latinLnBrk="0">
        <a:lnSpc>
          <a:spcPct val="90000"/>
        </a:lnSpc>
        <a:spcBef>
          <a:spcPts val="2300"/>
        </a:spcBef>
        <a:spcAft>
          <a:spcPts val="0"/>
        </a:spcAft>
        <a:buClrTx/>
        <a:buSzTx/>
        <a:buFontTx/>
        <a:buNone/>
        <a:tabLst/>
        <a:defRPr sz="9800" b="0" i="0" u="none" strike="noStrike" cap="none" spc="0" baseline="0">
          <a:solidFill>
            <a:srgbClr val="D93E2B"/>
          </a:solidFill>
          <a:uFillTx/>
          <a:latin typeface="+mn-lt"/>
          <a:ea typeface="+mn-ea"/>
          <a:cs typeface="+mn-cs"/>
          <a:sym typeface="Bodoni SvtyTwo ITC TT-Book"/>
        </a:defRPr>
      </a:lvl7pPr>
      <a:lvl8pPr marL="0" marR="0" indent="0" algn="ctr" defTabSz="825500" rtl="0" latinLnBrk="0">
        <a:lnSpc>
          <a:spcPct val="90000"/>
        </a:lnSpc>
        <a:spcBef>
          <a:spcPts val="2300"/>
        </a:spcBef>
        <a:spcAft>
          <a:spcPts val="0"/>
        </a:spcAft>
        <a:buClrTx/>
        <a:buSzTx/>
        <a:buFontTx/>
        <a:buNone/>
        <a:tabLst/>
        <a:defRPr sz="9800" b="0" i="0" u="none" strike="noStrike" cap="none" spc="0" baseline="0">
          <a:solidFill>
            <a:srgbClr val="D93E2B"/>
          </a:solidFill>
          <a:uFillTx/>
          <a:latin typeface="+mn-lt"/>
          <a:ea typeface="+mn-ea"/>
          <a:cs typeface="+mn-cs"/>
          <a:sym typeface="Bodoni SvtyTwo ITC TT-Book"/>
        </a:defRPr>
      </a:lvl8pPr>
      <a:lvl9pPr marL="0" marR="0" indent="0" algn="ctr" defTabSz="825500" rtl="0" latinLnBrk="0">
        <a:lnSpc>
          <a:spcPct val="90000"/>
        </a:lnSpc>
        <a:spcBef>
          <a:spcPts val="2300"/>
        </a:spcBef>
        <a:spcAft>
          <a:spcPts val="0"/>
        </a:spcAft>
        <a:buClrTx/>
        <a:buSzTx/>
        <a:buFontTx/>
        <a:buNone/>
        <a:tabLst/>
        <a:defRPr sz="9800" b="0" i="0" u="none" strike="noStrike" cap="none" spc="0" baseline="0">
          <a:solidFill>
            <a:srgbClr val="D93E2B"/>
          </a:solidFill>
          <a:uFillTx/>
          <a:latin typeface="+mn-lt"/>
          <a:ea typeface="+mn-ea"/>
          <a:cs typeface="+mn-cs"/>
          <a:sym typeface="Bodoni SvtyTwo ITC TT-Book"/>
        </a:defRPr>
      </a:lvl9pPr>
    </p:titleStyle>
    <p:bodyStyle>
      <a:lvl1pPr marL="609600" marR="0" indent="-609600" algn="l" defTabSz="825500" rtl="0" latinLnBrk="0">
        <a:lnSpc>
          <a:spcPct val="100000"/>
        </a:lnSpc>
        <a:spcBef>
          <a:spcPts val="3400"/>
        </a:spcBef>
        <a:spcAft>
          <a:spcPts val="0"/>
        </a:spcAft>
        <a:buClr>
          <a:srgbClr val="929292"/>
        </a:buClr>
        <a:buSzPct val="60000"/>
        <a:buFont typeface="Zapf Dingbats"/>
        <a:buChar char="❖"/>
        <a:tabLst/>
        <a:defRPr sz="5000" b="0" i="0" u="none" strike="noStrike" cap="none" spc="0" baseline="0">
          <a:solidFill>
            <a:srgbClr val="414141"/>
          </a:solidFill>
          <a:uFillTx/>
          <a:latin typeface="Palatino"/>
          <a:ea typeface="Palatino"/>
          <a:cs typeface="Palatino"/>
          <a:sym typeface="Palatino"/>
        </a:defRPr>
      </a:lvl1pPr>
      <a:lvl2pPr marL="1219200" marR="0" indent="-609600" algn="l" defTabSz="825500" rtl="0" latinLnBrk="0">
        <a:lnSpc>
          <a:spcPct val="100000"/>
        </a:lnSpc>
        <a:spcBef>
          <a:spcPts val="3400"/>
        </a:spcBef>
        <a:spcAft>
          <a:spcPts val="0"/>
        </a:spcAft>
        <a:buClr>
          <a:srgbClr val="929292"/>
        </a:buClr>
        <a:buSzPct val="60000"/>
        <a:buFont typeface="Zapf Dingbats"/>
        <a:buChar char="❖"/>
        <a:tabLst/>
        <a:defRPr sz="5000" b="0" i="0" u="none" strike="noStrike" cap="none" spc="0" baseline="0">
          <a:solidFill>
            <a:srgbClr val="414141"/>
          </a:solidFill>
          <a:uFillTx/>
          <a:latin typeface="Palatino"/>
          <a:ea typeface="Palatino"/>
          <a:cs typeface="Palatino"/>
          <a:sym typeface="Palatino"/>
        </a:defRPr>
      </a:lvl2pPr>
      <a:lvl3pPr marL="1828800" marR="0" indent="-609600" algn="l" defTabSz="825500" rtl="0" latinLnBrk="0">
        <a:lnSpc>
          <a:spcPct val="100000"/>
        </a:lnSpc>
        <a:spcBef>
          <a:spcPts val="3400"/>
        </a:spcBef>
        <a:spcAft>
          <a:spcPts val="0"/>
        </a:spcAft>
        <a:buClr>
          <a:srgbClr val="929292"/>
        </a:buClr>
        <a:buSzPct val="60000"/>
        <a:buFont typeface="Zapf Dingbats"/>
        <a:buChar char="❖"/>
        <a:tabLst/>
        <a:defRPr sz="5000" b="0" i="0" u="none" strike="noStrike" cap="none" spc="0" baseline="0">
          <a:solidFill>
            <a:srgbClr val="414141"/>
          </a:solidFill>
          <a:uFillTx/>
          <a:latin typeface="Palatino"/>
          <a:ea typeface="Palatino"/>
          <a:cs typeface="Palatino"/>
          <a:sym typeface="Palatino"/>
        </a:defRPr>
      </a:lvl3pPr>
      <a:lvl4pPr marL="2438400" marR="0" indent="-609600" algn="l" defTabSz="825500" rtl="0" latinLnBrk="0">
        <a:lnSpc>
          <a:spcPct val="100000"/>
        </a:lnSpc>
        <a:spcBef>
          <a:spcPts val="3400"/>
        </a:spcBef>
        <a:spcAft>
          <a:spcPts val="0"/>
        </a:spcAft>
        <a:buClr>
          <a:srgbClr val="929292"/>
        </a:buClr>
        <a:buSzPct val="60000"/>
        <a:buFont typeface="Zapf Dingbats"/>
        <a:buChar char="❖"/>
        <a:tabLst/>
        <a:defRPr sz="5000" b="0" i="0" u="none" strike="noStrike" cap="none" spc="0" baseline="0">
          <a:solidFill>
            <a:srgbClr val="414141"/>
          </a:solidFill>
          <a:uFillTx/>
          <a:latin typeface="Palatino"/>
          <a:ea typeface="Palatino"/>
          <a:cs typeface="Palatino"/>
          <a:sym typeface="Palatino"/>
        </a:defRPr>
      </a:lvl4pPr>
      <a:lvl5pPr marL="3048000" marR="0" indent="-609600" algn="l" defTabSz="825500" rtl="0" latinLnBrk="0">
        <a:lnSpc>
          <a:spcPct val="100000"/>
        </a:lnSpc>
        <a:spcBef>
          <a:spcPts val="3400"/>
        </a:spcBef>
        <a:spcAft>
          <a:spcPts val="0"/>
        </a:spcAft>
        <a:buClr>
          <a:srgbClr val="929292"/>
        </a:buClr>
        <a:buSzPct val="60000"/>
        <a:buFont typeface="Zapf Dingbats"/>
        <a:buChar char="❖"/>
        <a:tabLst/>
        <a:defRPr sz="5000" b="0" i="0" u="none" strike="noStrike" cap="none" spc="0" baseline="0">
          <a:solidFill>
            <a:srgbClr val="414141"/>
          </a:solidFill>
          <a:uFillTx/>
          <a:latin typeface="Palatino"/>
          <a:ea typeface="Palatino"/>
          <a:cs typeface="Palatino"/>
          <a:sym typeface="Palatino"/>
        </a:defRPr>
      </a:lvl5pPr>
      <a:lvl6pPr marL="3657600" marR="0" indent="-609600" algn="l" defTabSz="825500" rtl="0" latinLnBrk="0">
        <a:lnSpc>
          <a:spcPct val="100000"/>
        </a:lnSpc>
        <a:spcBef>
          <a:spcPts val="3400"/>
        </a:spcBef>
        <a:spcAft>
          <a:spcPts val="0"/>
        </a:spcAft>
        <a:buClr>
          <a:srgbClr val="929292"/>
        </a:buClr>
        <a:buSzPct val="60000"/>
        <a:buFont typeface="Zapf Dingbats"/>
        <a:buChar char="❖"/>
        <a:tabLst/>
        <a:defRPr sz="5000" b="0" i="0" u="none" strike="noStrike" cap="none" spc="0" baseline="0">
          <a:solidFill>
            <a:srgbClr val="414141"/>
          </a:solidFill>
          <a:uFillTx/>
          <a:latin typeface="Palatino"/>
          <a:ea typeface="Palatino"/>
          <a:cs typeface="Palatino"/>
          <a:sym typeface="Palatino"/>
        </a:defRPr>
      </a:lvl6pPr>
      <a:lvl7pPr marL="4267200" marR="0" indent="-609600" algn="l" defTabSz="825500" rtl="0" latinLnBrk="0">
        <a:lnSpc>
          <a:spcPct val="100000"/>
        </a:lnSpc>
        <a:spcBef>
          <a:spcPts val="3400"/>
        </a:spcBef>
        <a:spcAft>
          <a:spcPts val="0"/>
        </a:spcAft>
        <a:buClr>
          <a:srgbClr val="929292"/>
        </a:buClr>
        <a:buSzPct val="60000"/>
        <a:buFont typeface="Zapf Dingbats"/>
        <a:buChar char="❖"/>
        <a:tabLst/>
        <a:defRPr sz="5000" b="0" i="0" u="none" strike="noStrike" cap="none" spc="0" baseline="0">
          <a:solidFill>
            <a:srgbClr val="414141"/>
          </a:solidFill>
          <a:uFillTx/>
          <a:latin typeface="Palatino"/>
          <a:ea typeface="Palatino"/>
          <a:cs typeface="Palatino"/>
          <a:sym typeface="Palatino"/>
        </a:defRPr>
      </a:lvl7pPr>
      <a:lvl8pPr marL="4876800" marR="0" indent="-609600" algn="l" defTabSz="825500" rtl="0" latinLnBrk="0">
        <a:lnSpc>
          <a:spcPct val="100000"/>
        </a:lnSpc>
        <a:spcBef>
          <a:spcPts val="3400"/>
        </a:spcBef>
        <a:spcAft>
          <a:spcPts val="0"/>
        </a:spcAft>
        <a:buClr>
          <a:srgbClr val="929292"/>
        </a:buClr>
        <a:buSzPct val="60000"/>
        <a:buFont typeface="Zapf Dingbats"/>
        <a:buChar char="❖"/>
        <a:tabLst/>
        <a:defRPr sz="5000" b="0" i="0" u="none" strike="noStrike" cap="none" spc="0" baseline="0">
          <a:solidFill>
            <a:srgbClr val="414141"/>
          </a:solidFill>
          <a:uFillTx/>
          <a:latin typeface="Palatino"/>
          <a:ea typeface="Palatino"/>
          <a:cs typeface="Palatino"/>
          <a:sym typeface="Palatino"/>
        </a:defRPr>
      </a:lvl8pPr>
      <a:lvl9pPr marL="5486400" marR="0" indent="-609600" algn="l" defTabSz="825500" rtl="0" latinLnBrk="0">
        <a:lnSpc>
          <a:spcPct val="100000"/>
        </a:lnSpc>
        <a:spcBef>
          <a:spcPts val="3400"/>
        </a:spcBef>
        <a:spcAft>
          <a:spcPts val="0"/>
        </a:spcAft>
        <a:buClr>
          <a:srgbClr val="929292"/>
        </a:buClr>
        <a:buSzPct val="60000"/>
        <a:buFont typeface="Zapf Dingbats"/>
        <a:buChar char="❖"/>
        <a:tabLst/>
        <a:defRPr sz="5000" b="0" i="0" u="none" strike="noStrike" cap="none" spc="0" baseline="0">
          <a:solidFill>
            <a:srgbClr val="414141"/>
          </a:solidFill>
          <a:uFillTx/>
          <a:latin typeface="Palatino"/>
          <a:ea typeface="Palatino"/>
          <a:cs typeface="Palatino"/>
          <a:sym typeface="Palatino"/>
        </a:defRPr>
      </a:lvl9pPr>
    </p:bodyStyle>
    <p:otherStyle>
      <a:lvl1pPr marL="0" marR="0" indent="0" algn="ctr" defTabSz="825500" latinLnBrk="0">
        <a:lnSpc>
          <a:spcPct val="100000"/>
        </a:lnSpc>
        <a:spcBef>
          <a:spcPts val="0"/>
        </a:spcBef>
        <a:spcAft>
          <a:spcPts val="0"/>
        </a:spcAft>
        <a:buClrTx/>
        <a:buSzTx/>
        <a:buFontTx/>
        <a:buNone/>
        <a:tabLst/>
        <a:defRPr sz="2400" b="0" i="0" u="none" strike="noStrike" cap="none" spc="0" baseline="0">
          <a:solidFill>
            <a:schemeClr val="tx1"/>
          </a:solidFill>
          <a:uFillTx/>
          <a:latin typeface="+mn-lt"/>
          <a:ea typeface="+mn-ea"/>
          <a:cs typeface="+mn-cs"/>
          <a:sym typeface="Palatino"/>
        </a:defRPr>
      </a:lvl1pPr>
      <a:lvl2pPr marL="0" marR="0" indent="228600" algn="ctr" defTabSz="825500" latinLnBrk="0">
        <a:lnSpc>
          <a:spcPct val="100000"/>
        </a:lnSpc>
        <a:spcBef>
          <a:spcPts val="0"/>
        </a:spcBef>
        <a:spcAft>
          <a:spcPts val="0"/>
        </a:spcAft>
        <a:buClrTx/>
        <a:buSzTx/>
        <a:buFontTx/>
        <a:buNone/>
        <a:tabLst/>
        <a:defRPr sz="2400" b="0" i="0" u="none" strike="noStrike" cap="none" spc="0" baseline="0">
          <a:solidFill>
            <a:schemeClr val="tx1"/>
          </a:solidFill>
          <a:uFillTx/>
          <a:latin typeface="+mn-lt"/>
          <a:ea typeface="+mn-ea"/>
          <a:cs typeface="+mn-cs"/>
          <a:sym typeface="Palatino"/>
        </a:defRPr>
      </a:lvl2pPr>
      <a:lvl3pPr marL="0" marR="0" indent="457200" algn="ctr" defTabSz="825500" latinLnBrk="0">
        <a:lnSpc>
          <a:spcPct val="100000"/>
        </a:lnSpc>
        <a:spcBef>
          <a:spcPts val="0"/>
        </a:spcBef>
        <a:spcAft>
          <a:spcPts val="0"/>
        </a:spcAft>
        <a:buClrTx/>
        <a:buSzTx/>
        <a:buFontTx/>
        <a:buNone/>
        <a:tabLst/>
        <a:defRPr sz="2400" b="0" i="0" u="none" strike="noStrike" cap="none" spc="0" baseline="0">
          <a:solidFill>
            <a:schemeClr val="tx1"/>
          </a:solidFill>
          <a:uFillTx/>
          <a:latin typeface="+mn-lt"/>
          <a:ea typeface="+mn-ea"/>
          <a:cs typeface="+mn-cs"/>
          <a:sym typeface="Palatino"/>
        </a:defRPr>
      </a:lvl3pPr>
      <a:lvl4pPr marL="0" marR="0" indent="685800" algn="ctr" defTabSz="825500" latinLnBrk="0">
        <a:lnSpc>
          <a:spcPct val="100000"/>
        </a:lnSpc>
        <a:spcBef>
          <a:spcPts val="0"/>
        </a:spcBef>
        <a:spcAft>
          <a:spcPts val="0"/>
        </a:spcAft>
        <a:buClrTx/>
        <a:buSzTx/>
        <a:buFontTx/>
        <a:buNone/>
        <a:tabLst/>
        <a:defRPr sz="2400" b="0" i="0" u="none" strike="noStrike" cap="none" spc="0" baseline="0">
          <a:solidFill>
            <a:schemeClr val="tx1"/>
          </a:solidFill>
          <a:uFillTx/>
          <a:latin typeface="+mn-lt"/>
          <a:ea typeface="+mn-ea"/>
          <a:cs typeface="+mn-cs"/>
          <a:sym typeface="Palatino"/>
        </a:defRPr>
      </a:lvl4pPr>
      <a:lvl5pPr marL="0" marR="0" indent="914400" algn="ctr" defTabSz="825500" latinLnBrk="0">
        <a:lnSpc>
          <a:spcPct val="100000"/>
        </a:lnSpc>
        <a:spcBef>
          <a:spcPts val="0"/>
        </a:spcBef>
        <a:spcAft>
          <a:spcPts val="0"/>
        </a:spcAft>
        <a:buClrTx/>
        <a:buSzTx/>
        <a:buFontTx/>
        <a:buNone/>
        <a:tabLst/>
        <a:defRPr sz="2400" b="0" i="0" u="none" strike="noStrike" cap="none" spc="0" baseline="0">
          <a:solidFill>
            <a:schemeClr val="tx1"/>
          </a:solidFill>
          <a:uFillTx/>
          <a:latin typeface="+mn-lt"/>
          <a:ea typeface="+mn-ea"/>
          <a:cs typeface="+mn-cs"/>
          <a:sym typeface="Palatino"/>
        </a:defRPr>
      </a:lvl5pPr>
      <a:lvl6pPr marL="0" marR="0" indent="1143000" algn="ctr" defTabSz="825500" latinLnBrk="0">
        <a:lnSpc>
          <a:spcPct val="100000"/>
        </a:lnSpc>
        <a:spcBef>
          <a:spcPts val="0"/>
        </a:spcBef>
        <a:spcAft>
          <a:spcPts val="0"/>
        </a:spcAft>
        <a:buClrTx/>
        <a:buSzTx/>
        <a:buFontTx/>
        <a:buNone/>
        <a:tabLst/>
        <a:defRPr sz="2400" b="0" i="0" u="none" strike="noStrike" cap="none" spc="0" baseline="0">
          <a:solidFill>
            <a:schemeClr val="tx1"/>
          </a:solidFill>
          <a:uFillTx/>
          <a:latin typeface="+mn-lt"/>
          <a:ea typeface="+mn-ea"/>
          <a:cs typeface="+mn-cs"/>
          <a:sym typeface="Palatino"/>
        </a:defRPr>
      </a:lvl6pPr>
      <a:lvl7pPr marL="0" marR="0" indent="1371600" algn="ctr" defTabSz="825500" latinLnBrk="0">
        <a:lnSpc>
          <a:spcPct val="100000"/>
        </a:lnSpc>
        <a:spcBef>
          <a:spcPts val="0"/>
        </a:spcBef>
        <a:spcAft>
          <a:spcPts val="0"/>
        </a:spcAft>
        <a:buClrTx/>
        <a:buSzTx/>
        <a:buFontTx/>
        <a:buNone/>
        <a:tabLst/>
        <a:defRPr sz="2400" b="0" i="0" u="none" strike="noStrike" cap="none" spc="0" baseline="0">
          <a:solidFill>
            <a:schemeClr val="tx1"/>
          </a:solidFill>
          <a:uFillTx/>
          <a:latin typeface="+mn-lt"/>
          <a:ea typeface="+mn-ea"/>
          <a:cs typeface="+mn-cs"/>
          <a:sym typeface="Palatino"/>
        </a:defRPr>
      </a:lvl7pPr>
      <a:lvl8pPr marL="0" marR="0" indent="1600200" algn="ctr" defTabSz="825500" latinLnBrk="0">
        <a:lnSpc>
          <a:spcPct val="100000"/>
        </a:lnSpc>
        <a:spcBef>
          <a:spcPts val="0"/>
        </a:spcBef>
        <a:spcAft>
          <a:spcPts val="0"/>
        </a:spcAft>
        <a:buClrTx/>
        <a:buSzTx/>
        <a:buFontTx/>
        <a:buNone/>
        <a:tabLst/>
        <a:defRPr sz="2400" b="0" i="0" u="none" strike="noStrike" cap="none" spc="0" baseline="0">
          <a:solidFill>
            <a:schemeClr val="tx1"/>
          </a:solidFill>
          <a:uFillTx/>
          <a:latin typeface="+mn-lt"/>
          <a:ea typeface="+mn-ea"/>
          <a:cs typeface="+mn-cs"/>
          <a:sym typeface="Palatino"/>
        </a:defRPr>
      </a:lvl8pPr>
      <a:lvl9pPr marL="0" marR="0" indent="1828800" algn="ctr" defTabSz="825500" latinLnBrk="0">
        <a:lnSpc>
          <a:spcPct val="100000"/>
        </a:lnSpc>
        <a:spcBef>
          <a:spcPts val="0"/>
        </a:spcBef>
        <a:spcAft>
          <a:spcPts val="0"/>
        </a:spcAft>
        <a:buClrTx/>
        <a:buSzTx/>
        <a:buFontTx/>
        <a:buNone/>
        <a:tabLst/>
        <a:defRPr sz="2400" b="0" i="0" u="none" strike="noStrike" cap="none" spc="0" baseline="0">
          <a:solidFill>
            <a:schemeClr val="tx1"/>
          </a:solidFill>
          <a:uFillTx/>
          <a:latin typeface="+mn-lt"/>
          <a:ea typeface="+mn-ea"/>
          <a:cs typeface="+mn-cs"/>
          <a:sym typeface="Palatino"/>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1.xml"/><Relationship Id="rId4" Type="http://schemas.openxmlformats.org/officeDocument/2006/relationships/image" Target="../media/image8.png"/></Relationships>
</file>

<file path=ppt/slides/_rels/slide10.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5.xml"/><Relationship Id="rId6" Type="http://schemas.openxmlformats.org/officeDocument/2006/relationships/image" Target="../media/image22.png"/><Relationship Id="rId5" Type="http://schemas.openxmlformats.org/officeDocument/2006/relationships/image" Target="../media/image21.png"/><Relationship Id="rId4" Type="http://schemas.openxmlformats.org/officeDocument/2006/relationships/image" Target="../media/image20.png"/></Relationships>
</file>

<file path=ppt/slides/_rels/slide11.xml.rels><?xml version="1.0" encoding="UTF-8" standalone="yes"?>
<Relationships xmlns="http://schemas.openxmlformats.org/package/2006/relationships"><Relationship Id="rId3" Type="http://schemas.openxmlformats.org/officeDocument/2006/relationships/image" Target="../media/image20.png"/><Relationship Id="rId7" Type="http://schemas.openxmlformats.org/officeDocument/2006/relationships/image" Target="../media/image24.jpeg"/><Relationship Id="rId2" Type="http://schemas.openxmlformats.org/officeDocument/2006/relationships/image" Target="../media/image19.png"/><Relationship Id="rId1" Type="http://schemas.openxmlformats.org/officeDocument/2006/relationships/slideLayout" Target="../slideLayouts/slideLayout5.xml"/><Relationship Id="rId6" Type="http://schemas.openxmlformats.org/officeDocument/2006/relationships/image" Target="../media/image21.png"/><Relationship Id="rId5" Type="http://schemas.openxmlformats.org/officeDocument/2006/relationships/image" Target="../media/image23.png"/><Relationship Id="rId4" Type="http://schemas.openxmlformats.org/officeDocument/2006/relationships/image" Target="../media/image22.png"/></Relationships>
</file>

<file path=ppt/slides/_rels/slide12.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5.xml"/><Relationship Id="rId6" Type="http://schemas.openxmlformats.org/officeDocument/2006/relationships/image" Target="../media/image26.png"/><Relationship Id="rId5" Type="http://schemas.openxmlformats.org/officeDocument/2006/relationships/image" Target="../media/image23.png"/><Relationship Id="rId4" Type="http://schemas.openxmlformats.org/officeDocument/2006/relationships/image" Target="../media/image25.png"/></Relationships>
</file>

<file path=ppt/slides/_rels/slide13.xml.rels><?xml version="1.0" encoding="UTF-8" standalone="yes"?>
<Relationships xmlns="http://schemas.openxmlformats.org/package/2006/relationships"><Relationship Id="rId3" Type="http://schemas.openxmlformats.org/officeDocument/2006/relationships/image" Target="../media/image19.png"/><Relationship Id="rId7" Type="http://schemas.openxmlformats.org/officeDocument/2006/relationships/image" Target="../media/image23.png"/><Relationship Id="rId2" Type="http://schemas.openxmlformats.org/officeDocument/2006/relationships/image" Target="../media/image18.png"/><Relationship Id="rId1" Type="http://schemas.openxmlformats.org/officeDocument/2006/relationships/slideLayout" Target="../slideLayouts/slideLayout5.xml"/><Relationship Id="rId6" Type="http://schemas.openxmlformats.org/officeDocument/2006/relationships/image" Target="../media/image22.png"/><Relationship Id="rId5" Type="http://schemas.openxmlformats.org/officeDocument/2006/relationships/image" Target="../media/image21.png"/><Relationship Id="rId4" Type="http://schemas.openxmlformats.org/officeDocument/2006/relationships/image" Target="../media/image20.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8" Type="http://schemas.openxmlformats.org/officeDocument/2006/relationships/image" Target="../media/image31.png"/><Relationship Id="rId3" Type="http://schemas.openxmlformats.org/officeDocument/2006/relationships/image" Target="../media/image27.png"/><Relationship Id="rId7" Type="http://schemas.openxmlformats.org/officeDocument/2006/relationships/image" Target="../media/image30.png"/><Relationship Id="rId2" Type="http://schemas.openxmlformats.org/officeDocument/2006/relationships/image" Target="../media/image21.png"/><Relationship Id="rId1" Type="http://schemas.openxmlformats.org/officeDocument/2006/relationships/slideLayout" Target="../slideLayouts/slideLayout6.xml"/><Relationship Id="rId6" Type="http://schemas.openxmlformats.org/officeDocument/2006/relationships/image" Target="../media/image29.png"/><Relationship Id="rId5" Type="http://schemas.openxmlformats.org/officeDocument/2006/relationships/image" Target="../media/image20.png"/><Relationship Id="rId4" Type="http://schemas.openxmlformats.org/officeDocument/2006/relationships/image" Target="../media/image28.png"/><Relationship Id="rId9" Type="http://schemas.openxmlformats.org/officeDocument/2006/relationships/image" Target="../media/image32.png"/></Relationships>
</file>

<file path=ppt/slides/_rels/slide16.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2" Type="http://schemas.openxmlformats.org/officeDocument/2006/relationships/image" Target="../media/image34.gif"/><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5.png"/><Relationship Id="rId1" Type="http://schemas.openxmlformats.org/officeDocument/2006/relationships/slideLayout" Target="../slideLayouts/slideLayout6.xml"/><Relationship Id="rId6" Type="http://schemas.openxmlformats.org/officeDocument/2006/relationships/image" Target="../media/image33.png"/><Relationship Id="rId5" Type="http://schemas.openxmlformats.org/officeDocument/2006/relationships/image" Target="../media/image38.png"/><Relationship Id="rId4" Type="http://schemas.openxmlformats.org/officeDocument/2006/relationships/image" Target="../media/image37.png"/></Relationships>
</file>

<file path=ppt/slides/_rels/slide19.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39.png"/><Relationship Id="rId1" Type="http://schemas.openxmlformats.org/officeDocument/2006/relationships/slideLayout" Target="../slideLayouts/slideLayout6.xml"/><Relationship Id="rId5" Type="http://schemas.openxmlformats.org/officeDocument/2006/relationships/image" Target="../media/image33.png"/><Relationship Id="rId4" Type="http://schemas.openxmlformats.org/officeDocument/2006/relationships/image" Target="../media/image41.png"/></Relationships>
</file>

<file path=ppt/slides/_rels/slide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3" Type="http://schemas.openxmlformats.org/officeDocument/2006/relationships/image" Target="../media/image21.png"/><Relationship Id="rId7" Type="http://schemas.openxmlformats.org/officeDocument/2006/relationships/image" Target="../media/image46.png"/><Relationship Id="rId2" Type="http://schemas.openxmlformats.org/officeDocument/2006/relationships/image" Target="../media/image42.png"/><Relationship Id="rId1" Type="http://schemas.openxmlformats.org/officeDocument/2006/relationships/slideLayout" Target="../slideLayouts/slideLayout6.xml"/><Relationship Id="rId6" Type="http://schemas.openxmlformats.org/officeDocument/2006/relationships/image" Target="../media/image45.png"/><Relationship Id="rId5" Type="http://schemas.openxmlformats.org/officeDocument/2006/relationships/image" Target="../media/image44.png"/><Relationship Id="rId4" Type="http://schemas.openxmlformats.org/officeDocument/2006/relationships/image" Target="../media/image43.png"/></Relationships>
</file>

<file path=ppt/slides/_rels/slide21.xml.rels><?xml version="1.0" encoding="UTF-8" standalone="yes"?>
<Relationships xmlns="http://schemas.openxmlformats.org/package/2006/relationships"><Relationship Id="rId3" Type="http://schemas.openxmlformats.org/officeDocument/2006/relationships/image" Target="../media/image21.png"/><Relationship Id="rId7" Type="http://schemas.openxmlformats.org/officeDocument/2006/relationships/image" Target="../media/image51.png"/><Relationship Id="rId2" Type="http://schemas.openxmlformats.org/officeDocument/2006/relationships/image" Target="../media/image47.png"/><Relationship Id="rId1" Type="http://schemas.openxmlformats.org/officeDocument/2006/relationships/slideLayout" Target="../slideLayouts/slideLayout6.xml"/><Relationship Id="rId6" Type="http://schemas.openxmlformats.org/officeDocument/2006/relationships/image" Target="../media/image50.png"/><Relationship Id="rId5" Type="http://schemas.openxmlformats.org/officeDocument/2006/relationships/image" Target="../media/image49.png"/><Relationship Id="rId4" Type="http://schemas.openxmlformats.org/officeDocument/2006/relationships/image" Target="../media/image48.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2" Type="http://schemas.openxmlformats.org/officeDocument/2006/relationships/image" Target="../media/image52.png"/><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image" Target="../media/image53.png"/><Relationship Id="rId1" Type="http://schemas.openxmlformats.org/officeDocument/2006/relationships/slideLayout" Target="../slideLayouts/slideLayout6.xml"/><Relationship Id="rId5" Type="http://schemas.openxmlformats.org/officeDocument/2006/relationships/image" Target="../media/image33.png"/><Relationship Id="rId4" Type="http://schemas.openxmlformats.org/officeDocument/2006/relationships/image" Target="../media/image55.png"/></Relationships>
</file>

<file path=ppt/slides/_rels/slide27.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image" Target="../media/image53.png"/><Relationship Id="rId1" Type="http://schemas.openxmlformats.org/officeDocument/2006/relationships/slideLayout" Target="../slideLayouts/slideLayout6.xml"/><Relationship Id="rId4" Type="http://schemas.openxmlformats.org/officeDocument/2006/relationships/image" Target="../media/image55.png"/></Relationships>
</file>

<file path=ppt/slides/_rels/slide28.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image" Target="../media/image56.png"/><Relationship Id="rId1" Type="http://schemas.openxmlformats.org/officeDocument/2006/relationships/slideLayout" Target="../slideLayouts/slideLayout5.xml"/><Relationship Id="rId6" Type="http://schemas.openxmlformats.org/officeDocument/2006/relationships/image" Target="../media/image60.png"/><Relationship Id="rId5" Type="http://schemas.openxmlformats.org/officeDocument/2006/relationships/image" Target="../media/image59.png"/><Relationship Id="rId4" Type="http://schemas.openxmlformats.org/officeDocument/2006/relationships/image" Target="../media/image58.png"/></Relationships>
</file>

<file path=ppt/slides/_rels/slide29.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image" Target="../media/image61.png"/><Relationship Id="rId1" Type="http://schemas.openxmlformats.org/officeDocument/2006/relationships/slideLayout" Target="../slideLayouts/slideLayout5.xml"/><Relationship Id="rId4" Type="http://schemas.openxmlformats.org/officeDocument/2006/relationships/image" Target="../media/image63.png"/></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5.xml"/></Relationships>
</file>

<file path=ppt/slides/_rels/slide30.xml.rels><?xml version="1.0" encoding="UTF-8" standalone="yes"?>
<Relationships xmlns="http://schemas.openxmlformats.org/package/2006/relationships"><Relationship Id="rId2" Type="http://schemas.openxmlformats.org/officeDocument/2006/relationships/image" Target="../media/image64.png"/><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65.jpeg"/><Relationship Id="rId1" Type="http://schemas.openxmlformats.org/officeDocument/2006/relationships/slideLayout" Target="../slideLayouts/slideLayout6.xml"/><Relationship Id="rId4" Type="http://schemas.openxmlformats.org/officeDocument/2006/relationships/image" Target="../media/image66.png"/></Relationships>
</file>

<file path=ppt/slides/_rels/slide32.xml.rels><?xml version="1.0" encoding="UTF-8" standalone="yes"?>
<Relationships xmlns="http://schemas.openxmlformats.org/package/2006/relationships"><Relationship Id="rId8" Type="http://schemas.openxmlformats.org/officeDocument/2006/relationships/image" Target="../media/image73.png"/><Relationship Id="rId3" Type="http://schemas.openxmlformats.org/officeDocument/2006/relationships/image" Target="../media/image68.png"/><Relationship Id="rId7" Type="http://schemas.openxmlformats.org/officeDocument/2006/relationships/image" Target="../media/image72.png"/><Relationship Id="rId12" Type="http://schemas.openxmlformats.org/officeDocument/2006/relationships/image" Target="../media/image77.png"/><Relationship Id="rId2" Type="http://schemas.openxmlformats.org/officeDocument/2006/relationships/image" Target="../media/image67.png"/><Relationship Id="rId1" Type="http://schemas.openxmlformats.org/officeDocument/2006/relationships/slideLayout" Target="../slideLayouts/slideLayout6.xml"/><Relationship Id="rId6" Type="http://schemas.openxmlformats.org/officeDocument/2006/relationships/image" Target="../media/image71.png"/><Relationship Id="rId11" Type="http://schemas.openxmlformats.org/officeDocument/2006/relationships/image" Target="../media/image76.png"/><Relationship Id="rId5" Type="http://schemas.openxmlformats.org/officeDocument/2006/relationships/image" Target="../media/image70.png"/><Relationship Id="rId10" Type="http://schemas.openxmlformats.org/officeDocument/2006/relationships/image" Target="../media/image75.png"/><Relationship Id="rId4" Type="http://schemas.openxmlformats.org/officeDocument/2006/relationships/image" Target="../media/image69.png"/><Relationship Id="rId9" Type="http://schemas.openxmlformats.org/officeDocument/2006/relationships/image" Target="../media/image74.png"/></Relationships>
</file>

<file path=ppt/slides/_rels/slide33.xml.rels><?xml version="1.0" encoding="UTF-8" standalone="yes"?>
<Relationships xmlns="http://schemas.openxmlformats.org/package/2006/relationships"><Relationship Id="rId3" Type="http://schemas.openxmlformats.org/officeDocument/2006/relationships/image" Target="../media/image79.png"/><Relationship Id="rId7" Type="http://schemas.openxmlformats.org/officeDocument/2006/relationships/image" Target="../media/image82.png"/><Relationship Id="rId2" Type="http://schemas.openxmlformats.org/officeDocument/2006/relationships/image" Target="../media/image78.png"/><Relationship Id="rId1" Type="http://schemas.openxmlformats.org/officeDocument/2006/relationships/slideLayout" Target="../slideLayouts/slideLayout6.xml"/><Relationship Id="rId6" Type="http://schemas.openxmlformats.org/officeDocument/2006/relationships/image" Target="../media/image81.jpeg"/><Relationship Id="rId5" Type="http://schemas.openxmlformats.org/officeDocument/2006/relationships/image" Target="../media/image80.png"/><Relationship Id="rId4" Type="http://schemas.openxmlformats.org/officeDocument/2006/relationships/image" Target="../media/image21.png"/></Relationships>
</file>

<file path=ppt/slides/_rels/slide34.xml.rels><?xml version="1.0" encoding="UTF-8" standalone="yes"?>
<Relationships xmlns="http://schemas.openxmlformats.org/package/2006/relationships"><Relationship Id="rId3" Type="http://schemas.openxmlformats.org/officeDocument/2006/relationships/image" Target="../media/image84.jpeg"/><Relationship Id="rId2" Type="http://schemas.openxmlformats.org/officeDocument/2006/relationships/image" Target="../media/image83.png"/><Relationship Id="rId1" Type="http://schemas.openxmlformats.org/officeDocument/2006/relationships/slideLayout" Target="../slideLayouts/slideLayout12.xml"/></Relationships>
</file>

<file path=ppt/slides/_rels/slide35.xml.rels><?xml version="1.0" encoding="UTF-8" standalone="yes"?>
<Relationships xmlns="http://schemas.openxmlformats.org/package/2006/relationships"><Relationship Id="rId8" Type="http://schemas.openxmlformats.org/officeDocument/2006/relationships/image" Target="../media/image90.png"/><Relationship Id="rId3" Type="http://schemas.openxmlformats.org/officeDocument/2006/relationships/image" Target="../media/image86.png"/><Relationship Id="rId7" Type="http://schemas.openxmlformats.org/officeDocument/2006/relationships/image" Target="../media/image89.png"/><Relationship Id="rId2" Type="http://schemas.openxmlformats.org/officeDocument/2006/relationships/image" Target="../media/image85.png"/><Relationship Id="rId1" Type="http://schemas.openxmlformats.org/officeDocument/2006/relationships/slideLayout" Target="../slideLayouts/slideLayout6.xml"/><Relationship Id="rId6" Type="http://schemas.openxmlformats.org/officeDocument/2006/relationships/image" Target="../media/image88.png"/><Relationship Id="rId5" Type="http://schemas.openxmlformats.org/officeDocument/2006/relationships/image" Target="../media/image87.png"/><Relationship Id="rId4" Type="http://schemas.openxmlformats.org/officeDocument/2006/relationships/image" Target="../media/image21.png"/></Relationships>
</file>

<file path=ppt/slides/_rels/slide36.xml.rels><?xml version="1.0" encoding="UTF-8" standalone="yes"?>
<Relationships xmlns="http://schemas.openxmlformats.org/package/2006/relationships"><Relationship Id="rId3" Type="http://schemas.openxmlformats.org/officeDocument/2006/relationships/image" Target="../media/image92.png"/><Relationship Id="rId2" Type="http://schemas.openxmlformats.org/officeDocument/2006/relationships/image" Target="../media/image91.png"/><Relationship Id="rId1" Type="http://schemas.openxmlformats.org/officeDocument/2006/relationships/slideLayout" Target="../slideLayouts/slideLayout6.xml"/><Relationship Id="rId4" Type="http://schemas.openxmlformats.org/officeDocument/2006/relationships/image" Target="../media/image33.png"/></Relationships>
</file>

<file path=ppt/slides/_rels/slide37.xml.rels><?xml version="1.0" encoding="UTF-8" standalone="yes"?>
<Relationships xmlns="http://schemas.openxmlformats.org/package/2006/relationships"><Relationship Id="rId2" Type="http://schemas.openxmlformats.org/officeDocument/2006/relationships/image" Target="../media/image93.png"/><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3" Type="http://schemas.openxmlformats.org/officeDocument/2006/relationships/image" Target="../media/image95.png"/><Relationship Id="rId2" Type="http://schemas.openxmlformats.org/officeDocument/2006/relationships/image" Target="../media/image94.png"/><Relationship Id="rId1" Type="http://schemas.openxmlformats.org/officeDocument/2006/relationships/slideLayout" Target="../slideLayouts/slideLayout6.xml"/></Relationships>
</file>

<file path=ppt/slides/_rels/slide39.xml.rels><?xml version="1.0" encoding="UTF-8" standalone="yes"?>
<Relationships xmlns="http://schemas.openxmlformats.org/package/2006/relationships"><Relationship Id="rId3" Type="http://schemas.openxmlformats.org/officeDocument/2006/relationships/image" Target="../media/image97.png"/><Relationship Id="rId2" Type="http://schemas.openxmlformats.org/officeDocument/2006/relationships/image" Target="../media/image96.png"/><Relationship Id="rId1" Type="http://schemas.openxmlformats.org/officeDocument/2006/relationships/slideLayout" Target="../slideLayouts/slideLayout5.xml"/><Relationship Id="rId4" Type="http://schemas.openxmlformats.org/officeDocument/2006/relationships/image" Target="../media/image98.png"/></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5.xml"/></Relationships>
</file>

<file path=ppt/slides/_rels/slide40.xml.rels><?xml version="1.0" encoding="UTF-8" standalone="yes"?>
<Relationships xmlns="http://schemas.openxmlformats.org/package/2006/relationships"><Relationship Id="rId8" Type="http://schemas.openxmlformats.org/officeDocument/2006/relationships/image" Target="../media/image104.png"/><Relationship Id="rId13" Type="http://schemas.openxmlformats.org/officeDocument/2006/relationships/image" Target="../media/image109.png"/><Relationship Id="rId3" Type="http://schemas.openxmlformats.org/officeDocument/2006/relationships/image" Target="../media/image99.png"/><Relationship Id="rId7" Type="http://schemas.openxmlformats.org/officeDocument/2006/relationships/image" Target="../media/image103.png"/><Relationship Id="rId12" Type="http://schemas.openxmlformats.org/officeDocument/2006/relationships/image" Target="../media/image108.png"/><Relationship Id="rId2" Type="http://schemas.openxmlformats.org/officeDocument/2006/relationships/image" Target="../media/image21.png"/><Relationship Id="rId1" Type="http://schemas.openxmlformats.org/officeDocument/2006/relationships/slideLayout" Target="../slideLayouts/slideLayout6.xml"/><Relationship Id="rId6" Type="http://schemas.openxmlformats.org/officeDocument/2006/relationships/image" Target="../media/image102.png"/><Relationship Id="rId11" Type="http://schemas.openxmlformats.org/officeDocument/2006/relationships/image" Target="../media/image107.png"/><Relationship Id="rId5" Type="http://schemas.openxmlformats.org/officeDocument/2006/relationships/image" Target="../media/image101.png"/><Relationship Id="rId10" Type="http://schemas.openxmlformats.org/officeDocument/2006/relationships/image" Target="../media/image106.png"/><Relationship Id="rId4" Type="http://schemas.openxmlformats.org/officeDocument/2006/relationships/image" Target="../media/image100.png"/><Relationship Id="rId9" Type="http://schemas.openxmlformats.org/officeDocument/2006/relationships/image" Target="../media/image105.png"/></Relationships>
</file>

<file path=ppt/slides/_rels/slide41.xml.rels><?xml version="1.0" encoding="UTF-8" standalone="yes"?>
<Relationships xmlns="http://schemas.openxmlformats.org/package/2006/relationships"><Relationship Id="rId2" Type="http://schemas.openxmlformats.org/officeDocument/2006/relationships/image" Target="../media/image110.jpeg"/><Relationship Id="rId1" Type="http://schemas.openxmlformats.org/officeDocument/2006/relationships/slideLayout" Target="../slideLayouts/slideLayout6.xml"/></Relationships>
</file>

<file path=ppt/slides/_rels/slide42.xml.rels><?xml version="1.0" encoding="UTF-8" standalone="yes"?>
<Relationships xmlns="http://schemas.openxmlformats.org/package/2006/relationships"><Relationship Id="rId3" Type="http://schemas.openxmlformats.org/officeDocument/2006/relationships/image" Target="../media/image111.png"/><Relationship Id="rId2" Type="http://schemas.openxmlformats.org/officeDocument/2006/relationships/image" Target="../media/image110.jpeg"/><Relationship Id="rId1" Type="http://schemas.openxmlformats.org/officeDocument/2006/relationships/slideLayout" Target="../slideLayouts/slideLayout6.xml"/></Relationships>
</file>

<file path=ppt/slides/_rels/slide43.xml.rels><?xml version="1.0" encoding="UTF-8" standalone="yes"?>
<Relationships xmlns="http://schemas.openxmlformats.org/package/2006/relationships"><Relationship Id="rId2" Type="http://schemas.openxmlformats.org/officeDocument/2006/relationships/image" Target="../media/image112.png"/><Relationship Id="rId1" Type="http://schemas.openxmlformats.org/officeDocument/2006/relationships/slideLayout" Target="../slideLayouts/slideLayout5.xml"/></Relationships>
</file>

<file path=ppt/slides/_rels/slide44.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112.png"/><Relationship Id="rId1" Type="http://schemas.openxmlformats.org/officeDocument/2006/relationships/slideLayout" Target="../slideLayouts/slideLayout5.xml"/></Relationships>
</file>

<file path=ppt/slides/_rels/slide45.xml.rels><?xml version="1.0" encoding="UTF-8" standalone="yes"?>
<Relationships xmlns="http://schemas.openxmlformats.org/package/2006/relationships"><Relationship Id="rId2" Type="http://schemas.openxmlformats.org/officeDocument/2006/relationships/image" Target="../media/image113.png"/><Relationship Id="rId1" Type="http://schemas.openxmlformats.org/officeDocument/2006/relationships/slideLayout" Target="../slideLayouts/slideLayout5.xml"/></Relationships>
</file>

<file path=ppt/slides/_rels/slide46.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113.png"/><Relationship Id="rId1" Type="http://schemas.openxmlformats.org/officeDocument/2006/relationships/slideLayout" Target="../slideLayouts/slideLayout5.xml"/></Relationships>
</file>

<file path=ppt/slides/_rels/slide47.xml.rels><?xml version="1.0" encoding="UTF-8" standalone="yes"?>
<Relationships xmlns="http://schemas.openxmlformats.org/package/2006/relationships"><Relationship Id="rId2" Type="http://schemas.openxmlformats.org/officeDocument/2006/relationships/image" Target="../media/image113.png"/><Relationship Id="rId1" Type="http://schemas.openxmlformats.org/officeDocument/2006/relationships/slideLayout" Target="../slideLayouts/slideLayout5.xml"/></Relationships>
</file>

<file path=ppt/slides/_rels/slide48.xml.rels><?xml version="1.0" encoding="UTF-8" standalone="yes"?>
<Relationships xmlns="http://schemas.openxmlformats.org/package/2006/relationships"><Relationship Id="rId3" Type="http://schemas.openxmlformats.org/officeDocument/2006/relationships/image" Target="../media/image115.png"/><Relationship Id="rId2" Type="http://schemas.openxmlformats.org/officeDocument/2006/relationships/image" Target="../media/image114.png"/><Relationship Id="rId1" Type="http://schemas.openxmlformats.org/officeDocument/2006/relationships/slideLayout" Target="../slideLayouts/slideLayout6.xml"/></Relationships>
</file>

<file path=ppt/slides/_rels/slide49.xml.rels><?xml version="1.0" encoding="UTF-8" standalone="yes"?>
<Relationships xmlns="http://schemas.openxmlformats.org/package/2006/relationships"><Relationship Id="rId3" Type="http://schemas.openxmlformats.org/officeDocument/2006/relationships/image" Target="../media/image117.png"/><Relationship Id="rId2" Type="http://schemas.openxmlformats.org/officeDocument/2006/relationships/image" Target="../media/image116.png"/><Relationship Id="rId1" Type="http://schemas.openxmlformats.org/officeDocument/2006/relationships/slideLayout" Target="../slideLayouts/slideLayout5.xml"/><Relationship Id="rId4" Type="http://schemas.openxmlformats.org/officeDocument/2006/relationships/image" Target="../media/image21.png"/></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5.xml"/></Relationships>
</file>

<file path=ppt/slides/_rels/slide50.xml.rels><?xml version="1.0" encoding="UTF-8" standalone="yes"?>
<Relationships xmlns="http://schemas.openxmlformats.org/package/2006/relationships"><Relationship Id="rId2" Type="http://schemas.openxmlformats.org/officeDocument/2006/relationships/image" Target="../media/image118.jpeg"/><Relationship Id="rId1" Type="http://schemas.openxmlformats.org/officeDocument/2006/relationships/slideLayout" Target="../slideLayouts/slideLayout6.xml"/></Relationships>
</file>

<file path=ppt/slides/_rels/slide51.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119.png"/><Relationship Id="rId1" Type="http://schemas.openxmlformats.org/officeDocument/2006/relationships/slideLayout" Target="../slideLayouts/slideLayout6.xml"/><Relationship Id="rId4" Type="http://schemas.openxmlformats.org/officeDocument/2006/relationships/image" Target="../media/image120.png"/></Relationships>
</file>

<file path=ppt/slides/_rels/slide52.xml.rels><?xml version="1.0" encoding="UTF-8" standalone="yes"?>
<Relationships xmlns="http://schemas.openxmlformats.org/package/2006/relationships"><Relationship Id="rId8" Type="http://schemas.openxmlformats.org/officeDocument/2006/relationships/image" Target="../media/image127.jpeg"/><Relationship Id="rId3" Type="http://schemas.openxmlformats.org/officeDocument/2006/relationships/image" Target="../media/image122.jpeg"/><Relationship Id="rId7" Type="http://schemas.openxmlformats.org/officeDocument/2006/relationships/image" Target="../media/image126.png"/><Relationship Id="rId2" Type="http://schemas.openxmlformats.org/officeDocument/2006/relationships/image" Target="../media/image121.png"/><Relationship Id="rId1" Type="http://schemas.openxmlformats.org/officeDocument/2006/relationships/slideLayout" Target="../slideLayouts/slideLayout5.xml"/><Relationship Id="rId6" Type="http://schemas.openxmlformats.org/officeDocument/2006/relationships/image" Target="../media/image125.png"/><Relationship Id="rId5" Type="http://schemas.openxmlformats.org/officeDocument/2006/relationships/image" Target="../media/image124.png"/><Relationship Id="rId4" Type="http://schemas.openxmlformats.org/officeDocument/2006/relationships/image" Target="../media/image123.png"/><Relationship Id="rId9" Type="http://schemas.openxmlformats.org/officeDocument/2006/relationships/image" Target="../media/image88.png"/></Relationships>
</file>

<file path=ppt/slides/_rels/slide53.xml.rels><?xml version="1.0" encoding="UTF-8" standalone="yes"?>
<Relationships xmlns="http://schemas.openxmlformats.org/package/2006/relationships"><Relationship Id="rId2" Type="http://schemas.openxmlformats.org/officeDocument/2006/relationships/image" Target="../media/image128.png"/><Relationship Id="rId1" Type="http://schemas.openxmlformats.org/officeDocument/2006/relationships/slideLayout" Target="../slideLayouts/slideLayout5.xml"/></Relationships>
</file>

<file path=ppt/slides/_rels/slide54.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128.png"/><Relationship Id="rId1" Type="http://schemas.openxmlformats.org/officeDocument/2006/relationships/slideLayout" Target="../slideLayouts/slideLayout5.xml"/></Relationships>
</file>

<file path=ppt/slides/_rels/slide55.xml.rels><?xml version="1.0" encoding="UTF-8" standalone="yes"?>
<Relationships xmlns="http://schemas.openxmlformats.org/package/2006/relationships"><Relationship Id="rId3" Type="http://schemas.openxmlformats.org/officeDocument/2006/relationships/image" Target="../media/image129.jpeg"/><Relationship Id="rId2" Type="http://schemas.openxmlformats.org/officeDocument/2006/relationships/image" Target="../media/image88.png"/><Relationship Id="rId1" Type="http://schemas.openxmlformats.org/officeDocument/2006/relationships/slideLayout" Target="../slideLayouts/slideLayout5.xml"/><Relationship Id="rId5" Type="http://schemas.openxmlformats.org/officeDocument/2006/relationships/image" Target="../media/image130.png"/><Relationship Id="rId4" Type="http://schemas.openxmlformats.org/officeDocument/2006/relationships/image" Target="../media/image21.png"/></Relationships>
</file>

<file path=ppt/slides/_rels/slide56.xml.rels><?xml version="1.0" encoding="UTF-8" standalone="yes"?>
<Relationships xmlns="http://schemas.openxmlformats.org/package/2006/relationships"><Relationship Id="rId2" Type="http://schemas.openxmlformats.org/officeDocument/2006/relationships/image" Target="../media/image131.png"/><Relationship Id="rId1" Type="http://schemas.openxmlformats.org/officeDocument/2006/relationships/slideLayout" Target="../slideLayouts/slideLayout5.xml"/></Relationships>
</file>

<file path=ppt/slides/_rels/slide57.xml.rels><?xml version="1.0" encoding="UTF-8" standalone="yes"?>
<Relationships xmlns="http://schemas.openxmlformats.org/package/2006/relationships"><Relationship Id="rId3" Type="http://schemas.openxmlformats.org/officeDocument/2006/relationships/image" Target="../media/image132.png"/><Relationship Id="rId2" Type="http://schemas.openxmlformats.org/officeDocument/2006/relationships/image" Target="../media/image23.png"/><Relationship Id="rId1" Type="http://schemas.openxmlformats.org/officeDocument/2006/relationships/slideLayout" Target="../slideLayouts/slideLayout6.xml"/><Relationship Id="rId4" Type="http://schemas.openxmlformats.org/officeDocument/2006/relationships/image" Target="../media/image133.png"/></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5.xml"/></Relationships>
</file>

<file path=ppt/slides/_rels/slide60.xml.rels><?xml version="1.0" encoding="UTF-8" standalone="yes"?>
<Relationships xmlns="http://schemas.openxmlformats.org/package/2006/relationships"><Relationship Id="rId3" Type="http://schemas.openxmlformats.org/officeDocument/2006/relationships/image" Target="../media/image135.png"/><Relationship Id="rId2" Type="http://schemas.openxmlformats.org/officeDocument/2006/relationships/image" Target="../media/image134.png"/><Relationship Id="rId1" Type="http://schemas.openxmlformats.org/officeDocument/2006/relationships/slideLayout" Target="../slideLayouts/slideLayout6.xml"/></Relationships>
</file>

<file path=ppt/slides/_rels/slide61.xml.rels><?xml version="1.0" encoding="UTF-8" standalone="yes"?>
<Relationships xmlns="http://schemas.openxmlformats.org/package/2006/relationships"><Relationship Id="rId2" Type="http://schemas.openxmlformats.org/officeDocument/2006/relationships/image" Target="../media/image136.png"/><Relationship Id="rId1" Type="http://schemas.openxmlformats.org/officeDocument/2006/relationships/slideLayout" Target="../slideLayouts/slideLayout5.xml"/></Relationships>
</file>

<file path=ppt/slides/_rels/slide62.xml.rels><?xml version="1.0" encoding="UTF-8" standalone="yes"?>
<Relationships xmlns="http://schemas.openxmlformats.org/package/2006/relationships"><Relationship Id="rId3" Type="http://schemas.openxmlformats.org/officeDocument/2006/relationships/image" Target="../media/image137.png"/><Relationship Id="rId2" Type="http://schemas.openxmlformats.org/officeDocument/2006/relationships/image" Target="../media/image24.jpeg"/><Relationship Id="rId1" Type="http://schemas.openxmlformats.org/officeDocument/2006/relationships/slideLayout" Target="../slideLayouts/slideLayout5.xml"/></Relationships>
</file>

<file path=ppt/slides/_rels/slide63.xml.rels><?xml version="1.0" encoding="UTF-8" standalone="yes"?>
<Relationships xmlns="http://schemas.openxmlformats.org/package/2006/relationships"><Relationship Id="rId3" Type="http://schemas.openxmlformats.org/officeDocument/2006/relationships/image" Target="../media/image139.jpeg"/><Relationship Id="rId2" Type="http://schemas.openxmlformats.org/officeDocument/2006/relationships/image" Target="../media/image138.jpeg"/><Relationship Id="rId1" Type="http://schemas.openxmlformats.org/officeDocument/2006/relationships/slideLayout" Target="../slideLayouts/slideLayout6.xml"/><Relationship Id="rId6" Type="http://schemas.openxmlformats.org/officeDocument/2006/relationships/image" Target="../media/image142.png"/><Relationship Id="rId5" Type="http://schemas.openxmlformats.org/officeDocument/2006/relationships/image" Target="../media/image141.png"/><Relationship Id="rId4" Type="http://schemas.openxmlformats.org/officeDocument/2006/relationships/image" Target="../media/image140.png"/></Relationships>
</file>

<file path=ppt/slides/_rels/slide64.xml.rels><?xml version="1.0" encoding="UTF-8" standalone="yes"?>
<Relationships xmlns="http://schemas.openxmlformats.org/package/2006/relationships"><Relationship Id="rId3" Type="http://schemas.openxmlformats.org/officeDocument/2006/relationships/image" Target="../media/image144.png"/><Relationship Id="rId2" Type="http://schemas.openxmlformats.org/officeDocument/2006/relationships/image" Target="../media/image143.png"/><Relationship Id="rId1" Type="http://schemas.openxmlformats.org/officeDocument/2006/relationships/slideLayout" Target="../slideLayouts/slideLayout6.xml"/><Relationship Id="rId4" Type="http://schemas.openxmlformats.org/officeDocument/2006/relationships/image" Target="../media/image145.png"/></Relationships>
</file>

<file path=ppt/slides/_rels/slide65.xml.rels><?xml version="1.0" encoding="UTF-8" standalone="yes"?>
<Relationships xmlns="http://schemas.openxmlformats.org/package/2006/relationships"><Relationship Id="rId8" Type="http://schemas.openxmlformats.org/officeDocument/2006/relationships/image" Target="../media/image152.png"/><Relationship Id="rId3" Type="http://schemas.openxmlformats.org/officeDocument/2006/relationships/image" Target="../media/image147.png"/><Relationship Id="rId7" Type="http://schemas.openxmlformats.org/officeDocument/2006/relationships/image" Target="../media/image151.png"/><Relationship Id="rId12" Type="http://schemas.openxmlformats.org/officeDocument/2006/relationships/image" Target="../media/image156.png"/><Relationship Id="rId2" Type="http://schemas.openxmlformats.org/officeDocument/2006/relationships/image" Target="../media/image146.png"/><Relationship Id="rId1" Type="http://schemas.openxmlformats.org/officeDocument/2006/relationships/slideLayout" Target="../slideLayouts/slideLayout6.xml"/><Relationship Id="rId6" Type="http://schemas.openxmlformats.org/officeDocument/2006/relationships/image" Target="../media/image150.png"/><Relationship Id="rId11" Type="http://schemas.openxmlformats.org/officeDocument/2006/relationships/image" Target="../media/image155.png"/><Relationship Id="rId5" Type="http://schemas.openxmlformats.org/officeDocument/2006/relationships/image" Target="../media/image149.png"/><Relationship Id="rId10" Type="http://schemas.openxmlformats.org/officeDocument/2006/relationships/image" Target="../media/image154.png"/><Relationship Id="rId4" Type="http://schemas.openxmlformats.org/officeDocument/2006/relationships/image" Target="../media/image148.png"/><Relationship Id="rId9" Type="http://schemas.openxmlformats.org/officeDocument/2006/relationships/image" Target="../media/image153.png"/></Relationships>
</file>

<file path=ppt/slides/_rels/slide66.xml.rels><?xml version="1.0" encoding="UTF-8" standalone="yes"?>
<Relationships xmlns="http://schemas.openxmlformats.org/package/2006/relationships"><Relationship Id="rId3" Type="http://schemas.openxmlformats.org/officeDocument/2006/relationships/image" Target="../media/image158.png"/><Relationship Id="rId2" Type="http://schemas.openxmlformats.org/officeDocument/2006/relationships/image" Target="../media/image157.png"/><Relationship Id="rId1" Type="http://schemas.openxmlformats.org/officeDocument/2006/relationships/slideLayout" Target="../slideLayouts/slideLayout6.xml"/></Relationships>
</file>

<file path=ppt/slides/_rels/slide67.xml.rels><?xml version="1.0" encoding="UTF-8" standalone="yes"?>
<Relationships xmlns="http://schemas.openxmlformats.org/package/2006/relationships"><Relationship Id="rId2" Type="http://schemas.openxmlformats.org/officeDocument/2006/relationships/image" Target="../media/image159.png"/><Relationship Id="rId1" Type="http://schemas.openxmlformats.org/officeDocument/2006/relationships/slideLayout" Target="../slideLayouts/slideLayout6.xml"/></Relationships>
</file>

<file path=ppt/slides/_rels/slide68.xml.rels><?xml version="1.0" encoding="UTF-8" standalone="yes"?>
<Relationships xmlns="http://schemas.openxmlformats.org/package/2006/relationships"><Relationship Id="rId3" Type="http://schemas.openxmlformats.org/officeDocument/2006/relationships/image" Target="../media/image161.jpeg"/><Relationship Id="rId2" Type="http://schemas.openxmlformats.org/officeDocument/2006/relationships/image" Target="../media/image160.jpeg"/><Relationship Id="rId1" Type="http://schemas.openxmlformats.org/officeDocument/2006/relationships/slideLayout" Target="../slideLayouts/slideLayout3.xml"/><Relationship Id="rId4" Type="http://schemas.openxmlformats.org/officeDocument/2006/relationships/image" Target="../media/image162.png"/></Relationships>
</file>

<file path=ppt/slides/_rels/slide7.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6.xml"/><Relationship Id="rId4" Type="http://schemas.openxmlformats.org/officeDocument/2006/relationships/image" Target="../media/image11.png"/></Relationships>
</file>

<file path=ppt/slides/_rels/slide8.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5.xml"/><Relationship Id="rId6" Type="http://schemas.openxmlformats.org/officeDocument/2006/relationships/image" Target="../media/image17.png"/><Relationship Id="rId5" Type="http://schemas.openxmlformats.org/officeDocument/2006/relationships/image" Target="../media/image16.png"/><Relationship Id="rId4" Type="http://schemas.openxmlformats.org/officeDocument/2006/relationships/image" Target="../media/image1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5" name="Image 13" descr="Image 13"/>
          <p:cNvPicPr>
            <a:picLocks noChangeAspect="1"/>
          </p:cNvPicPr>
          <p:nvPr/>
        </p:nvPicPr>
        <p:blipFill>
          <a:blip r:embed="rId2"/>
          <a:stretch>
            <a:fillRect/>
          </a:stretch>
        </p:blipFill>
        <p:spPr>
          <a:xfrm>
            <a:off x="8814042" y="10128945"/>
            <a:ext cx="7595672" cy="1601443"/>
          </a:xfrm>
          <a:prstGeom prst="rect">
            <a:avLst/>
          </a:prstGeom>
          <a:ln w="12700">
            <a:miter lim="400000"/>
          </a:ln>
        </p:spPr>
      </p:pic>
      <p:pic>
        <p:nvPicPr>
          <p:cNvPr id="186" name="Image 11" descr="Image 11"/>
          <p:cNvPicPr>
            <a:picLocks noChangeAspect="1"/>
          </p:cNvPicPr>
          <p:nvPr/>
        </p:nvPicPr>
        <p:blipFill>
          <a:blip r:embed="rId3"/>
          <a:stretch>
            <a:fillRect/>
          </a:stretch>
        </p:blipFill>
        <p:spPr>
          <a:xfrm>
            <a:off x="3858045" y="8963447"/>
            <a:ext cx="2963290" cy="3172178"/>
          </a:xfrm>
          <a:prstGeom prst="rect">
            <a:avLst/>
          </a:prstGeom>
          <a:ln w="12700">
            <a:miter lim="400000"/>
          </a:ln>
        </p:spPr>
      </p:pic>
      <p:pic>
        <p:nvPicPr>
          <p:cNvPr id="187" name="Screen Shot 2021-09-16 at 00.05.09.png" descr="Screen Shot 2021-09-16 at 00.05.09.png"/>
          <p:cNvPicPr>
            <a:picLocks noChangeAspect="1"/>
          </p:cNvPicPr>
          <p:nvPr/>
        </p:nvPicPr>
        <p:blipFill>
          <a:blip r:embed="rId4"/>
          <a:stretch>
            <a:fillRect/>
          </a:stretch>
        </p:blipFill>
        <p:spPr>
          <a:xfrm>
            <a:off x="18402422" y="9177459"/>
            <a:ext cx="3258498" cy="2310129"/>
          </a:xfrm>
          <a:prstGeom prst="rect">
            <a:avLst/>
          </a:prstGeom>
          <a:ln w="12700">
            <a:miter lim="400000"/>
          </a:ln>
        </p:spPr>
      </p:pic>
      <p:sp>
        <p:nvSpPr>
          <p:cNvPr id="188" name="Longitudinal and Transverse Impedance Measurements and Simulations for ThomX"/>
          <p:cNvSpPr txBox="1"/>
          <p:nvPr/>
        </p:nvSpPr>
        <p:spPr>
          <a:xfrm>
            <a:off x="3956539" y="643673"/>
            <a:ext cx="16958918" cy="345237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normAutofit/>
          </a:bodyPr>
          <a:lstStyle>
            <a:lvl1pPr defTabSz="693419">
              <a:lnSpc>
                <a:spcPct val="90000"/>
              </a:lnSpc>
              <a:spcBef>
                <a:spcPts val="1900"/>
              </a:spcBef>
              <a:defRPr sz="8232">
                <a:solidFill>
                  <a:srgbClr val="D93E2B"/>
                </a:solidFill>
                <a:latin typeface="+mn-lt"/>
                <a:ea typeface="+mn-ea"/>
                <a:cs typeface="+mn-cs"/>
                <a:sym typeface="Bodoni SvtyTwo ITC TT-Book"/>
              </a:defRPr>
            </a:lvl1pPr>
          </a:lstStyle>
          <a:p>
            <a:r>
              <a:t>Longitudinal and Transverse Impedance Measurements and Simulations for ThomX</a:t>
            </a:r>
          </a:p>
        </p:txBody>
      </p:sp>
      <p:sp>
        <p:nvSpPr>
          <p:cNvPr id="189" name="Ezgi Ergenlik (HZB-2022)…"/>
          <p:cNvSpPr txBox="1"/>
          <p:nvPr/>
        </p:nvSpPr>
        <p:spPr>
          <a:xfrm>
            <a:off x="9582066" y="4794352"/>
            <a:ext cx="13946667" cy="231013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normAutofit/>
          </a:bodyPr>
          <a:lstStyle/>
          <a:p>
            <a:pPr algn="l" defTabSz="387984">
              <a:lnSpc>
                <a:spcPct val="110000"/>
              </a:lnSpc>
              <a:defRPr sz="3008" i="1"/>
            </a:pPr>
            <a:r>
              <a:t>Ezgi Ergenlik (HZB-2022)</a:t>
            </a:r>
          </a:p>
          <a:p>
            <a:pPr algn="l" defTabSz="387984">
              <a:lnSpc>
                <a:spcPct val="110000"/>
              </a:lnSpc>
              <a:defRPr sz="3008" i="1"/>
            </a:pPr>
            <a:r>
              <a:t>BIMP-IJCLab(2020-2022)</a:t>
            </a:r>
          </a:p>
          <a:p>
            <a:pPr algn="l" defTabSz="387984">
              <a:lnSpc>
                <a:spcPct val="110000"/>
              </a:lnSpc>
              <a:defRPr sz="3008" i="1"/>
            </a:pPr>
            <a:r>
              <a:t>DEPACC-LAL(2018-2020)</a:t>
            </a:r>
          </a:p>
        </p:txBody>
      </p:sp>
      <p:sp>
        <p:nvSpPr>
          <p:cNvPr id="190" name="Slide Number"/>
          <p:cNvSpPr txBox="1">
            <a:spLocks noGrp="1"/>
          </p:cNvSpPr>
          <p:nvPr>
            <p:ph type="sldNum" sz="quarter" idx="4294967295"/>
          </p:nvPr>
        </p:nvSpPr>
        <p:spPr>
          <a:xfrm>
            <a:off x="12052300" y="13017500"/>
            <a:ext cx="266701" cy="508000"/>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t>1</a:t>
            </a:fld>
            <a:endParaRPr/>
          </a:p>
        </p:txBody>
      </p:sp>
    </p:spTree>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 name="Compton Backscattering"/>
          <p:cNvSpPr txBox="1">
            <a:spLocks noGrp="1"/>
          </p:cNvSpPr>
          <p:nvPr>
            <p:ph type="title"/>
          </p:nvPr>
        </p:nvSpPr>
        <p:spPr>
          <a:prstGeom prst="rect">
            <a:avLst/>
          </a:prstGeom>
        </p:spPr>
        <p:txBody>
          <a:bodyPr/>
          <a:lstStyle/>
          <a:p>
            <a:r>
              <a:t>Compton Backscattering</a:t>
            </a:r>
          </a:p>
        </p:txBody>
      </p:sp>
      <mc:AlternateContent xmlns:mc="http://schemas.openxmlformats.org/markup-compatibility/2006">
        <mc:Choice xmlns:a14="http://schemas.microsoft.com/office/drawing/2010/main" Requires="a14">
          <p:sp>
            <p:nvSpPr>
              <p:cNvPr id="277" name="Equation"/>
              <p:cNvSpPr txBox="1"/>
              <p:nvPr/>
            </p:nvSpPr>
            <p:spPr>
              <a:xfrm>
                <a:off x="7124058" y="3871776"/>
                <a:ext cx="5876875" cy="839310"/>
              </a:xfrm>
              <a:prstGeom prst="rect">
                <a:avLst/>
              </a:prstGeom>
              <a:ln w="12700">
                <a:miter lim="400000"/>
              </a:ln>
            </p:spPr>
            <p:txBody>
              <a:bodyPr wrap="none" lIns="0" tIns="0" rIns="0" bIns="0">
                <a:spAutoFit/>
              </a:bodyPr>
              <a:lstStyle/>
              <a:p>
                <a:pPr algn="l" defTabSz="914400" latinLnBrk="1">
                  <a:defRPr sz="1800">
                    <a:solidFill>
                      <a:srgbClr val="000000"/>
                    </a:solidFill>
                  </a:defRPr>
                </a:pPr>
                <a14:m>
                  <m:oMathPara xmlns:m="http://schemas.openxmlformats.org/officeDocument/2006/math">
                    <m:oMathParaPr>
                      <m:jc m:val="centerGroup"/>
                    </m:oMathParaPr>
                    <m:oMath xmlns:m="http://schemas.openxmlformats.org/officeDocument/2006/math">
                      <m:sSub>
                        <m:sSubPr>
                          <m:ctrlPr>
                            <a:rPr sz="5300">
                              <a:solidFill>
                                <a:srgbClr val="150101"/>
                              </a:solidFill>
                              <a:latin typeface="Cambria Math" panose="02040503050406030204" pitchFamily="18" charset="0"/>
                            </a:rPr>
                          </m:ctrlPr>
                        </m:sSubPr>
                        <m:e>
                          <m:r>
                            <a:rPr sz="5300" i="1">
                              <a:solidFill>
                                <a:srgbClr val="150101"/>
                              </a:solidFill>
                              <a:latin typeface="Cambria Math" panose="02040503050406030204" pitchFamily="18" charset="0"/>
                            </a:rPr>
                            <m:t>𝐸</m:t>
                          </m:r>
                        </m:e>
                        <m:sub>
                          <m:r>
                            <a:rPr sz="5300" i="1">
                              <a:solidFill>
                                <a:srgbClr val="150101"/>
                              </a:solidFill>
                              <a:latin typeface="Cambria Math" panose="02040503050406030204" pitchFamily="18" charset="0"/>
                            </a:rPr>
                            <m:t>𝑋</m:t>
                          </m:r>
                          <m:r>
                            <a:rPr sz="5300" i="1">
                              <a:solidFill>
                                <a:srgbClr val="150101"/>
                              </a:solidFill>
                              <a:latin typeface="Cambria Math" panose="02040503050406030204" pitchFamily="18" charset="0"/>
                            </a:rPr>
                            <m:t>−</m:t>
                          </m:r>
                          <m:r>
                            <a:rPr sz="5300" i="1">
                              <a:solidFill>
                                <a:srgbClr val="150101"/>
                              </a:solidFill>
                              <a:latin typeface="Cambria Math" panose="02040503050406030204" pitchFamily="18" charset="0"/>
                            </a:rPr>
                            <m:t>𝑟𝑎𝑦𝑚𝑎𝑥</m:t>
                          </m:r>
                        </m:sub>
                      </m:sSub>
                      <m:r>
                        <a:rPr sz="5300" i="1">
                          <a:solidFill>
                            <a:srgbClr val="150101"/>
                          </a:solidFill>
                          <a:latin typeface="Cambria Math" panose="02040503050406030204" pitchFamily="18" charset="0"/>
                        </a:rPr>
                        <m:t>≈4</m:t>
                      </m:r>
                      <m:sSup>
                        <m:sSupPr>
                          <m:ctrlPr>
                            <a:rPr sz="5300" i="1">
                              <a:solidFill>
                                <a:srgbClr val="150101"/>
                              </a:solidFill>
                              <a:latin typeface="Cambria Math" panose="02040503050406030204" pitchFamily="18" charset="0"/>
                            </a:rPr>
                          </m:ctrlPr>
                        </m:sSupPr>
                        <m:e>
                          <m:r>
                            <a:rPr sz="5300" i="1">
                              <a:solidFill>
                                <a:srgbClr val="150101"/>
                              </a:solidFill>
                              <a:latin typeface="Cambria Math" panose="02040503050406030204" pitchFamily="18" charset="0"/>
                            </a:rPr>
                            <m:t>𝛾</m:t>
                          </m:r>
                        </m:e>
                        <m:sup>
                          <m:r>
                            <a:rPr sz="5300" i="1">
                              <a:solidFill>
                                <a:srgbClr val="150101"/>
                              </a:solidFill>
                              <a:latin typeface="Cambria Math" panose="02040503050406030204" pitchFamily="18" charset="0"/>
                            </a:rPr>
                            <m:t>2</m:t>
                          </m:r>
                        </m:sup>
                      </m:sSup>
                      <m:sSub>
                        <m:sSubPr>
                          <m:ctrlPr>
                            <a:rPr sz="5300" i="1">
                              <a:solidFill>
                                <a:srgbClr val="150101"/>
                              </a:solidFill>
                              <a:latin typeface="Cambria Math" panose="02040503050406030204" pitchFamily="18" charset="0"/>
                            </a:rPr>
                          </m:ctrlPr>
                        </m:sSubPr>
                        <m:e>
                          <m:r>
                            <a:rPr sz="5300" i="1">
                              <a:solidFill>
                                <a:srgbClr val="150101"/>
                              </a:solidFill>
                              <a:latin typeface="Cambria Math" panose="02040503050406030204" pitchFamily="18" charset="0"/>
                            </a:rPr>
                            <m:t>𝐸</m:t>
                          </m:r>
                        </m:e>
                        <m:sub>
                          <m:r>
                            <a:rPr sz="5300" i="1">
                              <a:solidFill>
                                <a:srgbClr val="150101"/>
                              </a:solidFill>
                              <a:latin typeface="Cambria Math" panose="02040503050406030204" pitchFamily="18" charset="0"/>
                            </a:rPr>
                            <m:t>𝑝h𝑜𝑡𝑜𝑛</m:t>
                          </m:r>
                        </m:sub>
                      </m:sSub>
                    </m:oMath>
                  </m:oMathPara>
                </a14:m>
                <a:endParaRPr sz="5300">
                  <a:solidFill>
                    <a:srgbClr val="160201"/>
                  </a:solidFill>
                </a:endParaRPr>
              </a:p>
            </p:txBody>
          </p:sp>
        </mc:Choice>
        <mc:Fallback>
          <p:sp>
            <p:nvSpPr>
              <p:cNvPr id="277" name="Equation"/>
              <p:cNvSpPr txBox="1">
                <a:spLocks noRot="1" noChangeAspect="1" noMove="1" noResize="1" noEditPoints="1" noAdjustHandles="1" noChangeArrowheads="1" noChangeShapeType="1" noTextEdit="1"/>
              </p:cNvSpPr>
              <p:nvPr/>
            </p:nvSpPr>
            <p:spPr>
              <a:xfrm>
                <a:off x="7124058" y="3871776"/>
                <a:ext cx="5876875" cy="839310"/>
              </a:xfrm>
              <a:prstGeom prst="rect">
                <a:avLst/>
              </a:prstGeom>
              <a:blipFill>
                <a:blip r:embed="rId2"/>
                <a:stretch>
                  <a:fillRect l="-3888" r="-24838" b="-32353"/>
                </a:stretch>
              </a:blipFill>
              <a:ln w="12700">
                <a:miter lim="400000"/>
              </a:ln>
            </p:spPr>
            <p:txBody>
              <a:bodyPr/>
              <a:lstStyle/>
              <a:p>
                <a:r>
                  <a:rPr lang="en-US">
                    <a:noFill/>
                  </a:rPr>
                  <a:t> </a:t>
                </a:r>
              </a:p>
            </p:txBody>
          </p:sp>
        </mc:Fallback>
      </mc:AlternateContent>
      <p:grpSp>
        <p:nvGrpSpPr>
          <p:cNvPr id="285" name="Group"/>
          <p:cNvGrpSpPr/>
          <p:nvPr/>
        </p:nvGrpSpPr>
        <p:grpSpPr>
          <a:xfrm>
            <a:off x="1534508" y="5534502"/>
            <a:ext cx="4202462" cy="3968856"/>
            <a:chOff x="0" y="0"/>
            <a:chExt cx="4202461" cy="3968854"/>
          </a:xfrm>
        </p:grpSpPr>
        <p:sp>
          <p:nvSpPr>
            <p:cNvPr id="278" name="Line"/>
            <p:cNvSpPr/>
            <p:nvPr/>
          </p:nvSpPr>
          <p:spPr>
            <a:xfrm>
              <a:off x="0" y="2170194"/>
              <a:ext cx="2580216" cy="1"/>
            </a:xfrm>
            <a:prstGeom prst="line">
              <a:avLst/>
            </a:prstGeom>
            <a:noFill/>
            <a:ln w="63500" cap="flat">
              <a:solidFill>
                <a:srgbClr val="7996B9"/>
              </a:solidFill>
              <a:prstDash val="solid"/>
              <a:miter lim="400000"/>
              <a:tailEnd type="triangle" w="med" len="med"/>
            </a:ln>
            <a:effectLst/>
          </p:spPr>
          <p:txBody>
            <a:bodyPr wrap="square" lIns="71437" tIns="71437" rIns="71437" bIns="71437" numCol="1" anchor="ctr">
              <a:noAutofit/>
            </a:bodyPr>
            <a:lstStyle/>
            <a:p>
              <a:pPr defTabSz="821531">
                <a:defRPr sz="4200">
                  <a:solidFill>
                    <a:srgbClr val="202020"/>
                  </a:solidFill>
                </a:defRPr>
              </a:pPr>
              <a:endParaRPr/>
            </a:p>
          </p:txBody>
        </p:sp>
        <mc:AlternateContent xmlns:mc="http://schemas.openxmlformats.org/markup-compatibility/2006">
          <mc:Choice xmlns:a14="http://schemas.microsoft.com/office/drawing/2010/main" Requires="a14">
            <p:sp>
              <p:nvSpPr>
                <p:cNvPr id="279" name="Equation"/>
                <p:cNvSpPr txBox="1"/>
                <p:nvPr/>
              </p:nvSpPr>
              <p:spPr>
                <a:xfrm>
                  <a:off x="304785" y="2303240"/>
                  <a:ext cx="483592" cy="312072"/>
                </a:xfrm>
                <a:prstGeom prst="rect">
                  <a:avLst/>
                </a:prstGeom>
                <a:noFill/>
                <a:ln w="12700" cap="flat">
                  <a:noFill/>
                  <a:miter lim="400000"/>
                </a:ln>
                <a:effectLst/>
              </p:spPr>
              <p:txBody>
                <a:bodyPr wrap="none" lIns="0" tIns="0" rIns="0" bIns="0">
                  <a:spAutoFit/>
                </a:bodyPr>
                <a:lstStyle/>
                <a:p>
                  <a:pPr algn="l" defTabSz="914400" latinLnBrk="1">
                    <a:defRPr sz="1800">
                      <a:solidFill>
                        <a:srgbClr val="000000"/>
                      </a:solidFill>
                    </a:defRPr>
                  </a:pPr>
                  <a14:m>
                    <m:oMathPara xmlns:m="http://schemas.openxmlformats.org/officeDocument/2006/math">
                      <m:oMathParaPr>
                        <m:jc m:val="centerGroup"/>
                      </m:oMathParaPr>
                      <m:oMath xmlns:m="http://schemas.openxmlformats.org/officeDocument/2006/math">
                        <m:sSup>
                          <m:sSupPr>
                            <m:ctrlPr>
                              <a:rPr sz="4200">
                                <a:solidFill>
                                  <a:srgbClr val="150101"/>
                                </a:solidFill>
                                <a:latin typeface="Cambria Math" panose="02040503050406030204" pitchFamily="18" charset="0"/>
                              </a:rPr>
                            </m:ctrlPr>
                          </m:sSupPr>
                          <m:e>
                            <m:r>
                              <a:rPr sz="4200" i="1">
                                <a:solidFill>
                                  <a:srgbClr val="150101"/>
                                </a:solidFill>
                                <a:latin typeface="Cambria Math" panose="02040503050406030204" pitchFamily="18" charset="0"/>
                              </a:rPr>
                              <m:t>𝑒</m:t>
                            </m:r>
                          </m:e>
                          <m:sup>
                            <m:r>
                              <a:rPr sz="4200" i="1">
                                <a:solidFill>
                                  <a:srgbClr val="150101"/>
                                </a:solidFill>
                                <a:latin typeface="Cambria Math" panose="02040503050406030204" pitchFamily="18" charset="0"/>
                              </a:rPr>
                              <m:t>−</m:t>
                            </m:r>
                          </m:sup>
                        </m:sSup>
                      </m:oMath>
                    </m:oMathPara>
                  </a14:m>
                  <a:endParaRPr sz="4200">
                    <a:solidFill>
                      <a:srgbClr val="160201"/>
                    </a:solidFill>
                  </a:endParaRPr>
                </a:p>
              </p:txBody>
            </p:sp>
          </mc:Choice>
          <mc:Fallback>
            <p:sp>
              <p:nvSpPr>
                <p:cNvPr id="279" name="Equation"/>
                <p:cNvSpPr txBox="1">
                  <a:spLocks noRot="1" noChangeAspect="1" noMove="1" noResize="1" noEditPoints="1" noAdjustHandles="1" noChangeArrowheads="1" noChangeShapeType="1" noTextEdit="1"/>
                </p:cNvSpPr>
                <p:nvPr/>
              </p:nvSpPr>
              <p:spPr>
                <a:xfrm>
                  <a:off x="304785" y="2303240"/>
                  <a:ext cx="483592" cy="312072"/>
                </a:xfrm>
                <a:prstGeom prst="rect">
                  <a:avLst/>
                </a:prstGeom>
                <a:blipFill>
                  <a:blip r:embed="rId3"/>
                  <a:stretch>
                    <a:fillRect l="-25641" r="-33333" b="-96000"/>
                  </a:stretch>
                </a:blipFill>
                <a:ln w="12700" cap="flat">
                  <a:noFill/>
                  <a:miter lim="400000"/>
                </a:ln>
                <a:effectLst/>
              </p:spPr>
              <p:txBody>
                <a:bodyPr/>
                <a:lstStyle/>
                <a:p>
                  <a:r>
                    <a:rPr lang="en-US">
                      <a:noFill/>
                    </a:rPr>
                    <a:t> </a:t>
                  </a:r>
                </a:p>
              </p:txBody>
            </p:sp>
          </mc:Fallback>
        </mc:AlternateContent>
        <p:sp>
          <p:nvSpPr>
            <p:cNvPr id="280" name="Line"/>
            <p:cNvSpPr/>
            <p:nvPr/>
          </p:nvSpPr>
          <p:spPr>
            <a:xfrm flipH="1">
              <a:off x="2668822" y="947223"/>
              <a:ext cx="1349788" cy="1157726"/>
            </a:xfrm>
            <a:prstGeom prst="line">
              <a:avLst/>
            </a:prstGeom>
            <a:noFill/>
            <a:ln w="63500" cap="flat">
              <a:solidFill>
                <a:srgbClr val="79F8B9"/>
              </a:solidFill>
              <a:prstDash val="solid"/>
              <a:miter lim="400000"/>
              <a:tailEnd type="triangle" w="med" len="med"/>
            </a:ln>
            <a:effectLst/>
          </p:spPr>
          <p:txBody>
            <a:bodyPr wrap="square" lIns="71437" tIns="71437" rIns="71437" bIns="71437" numCol="1" anchor="ctr">
              <a:noAutofit/>
            </a:bodyPr>
            <a:lstStyle/>
            <a:p>
              <a:pPr defTabSz="821531">
                <a:defRPr sz="4200">
                  <a:solidFill>
                    <a:srgbClr val="202020"/>
                  </a:solidFill>
                </a:defRPr>
              </a:pPr>
              <a:endParaRPr/>
            </a:p>
          </p:txBody>
        </p:sp>
        <p:sp>
          <p:nvSpPr>
            <p:cNvPr id="281" name="Line"/>
            <p:cNvSpPr/>
            <p:nvPr/>
          </p:nvSpPr>
          <p:spPr>
            <a:xfrm>
              <a:off x="2515321" y="2124966"/>
              <a:ext cx="1687141" cy="510631"/>
            </a:xfrm>
            <a:prstGeom prst="line">
              <a:avLst/>
            </a:prstGeom>
            <a:noFill/>
            <a:ln w="63500" cap="flat">
              <a:solidFill>
                <a:srgbClr val="F87663"/>
              </a:solidFill>
              <a:prstDash val="solid"/>
              <a:miter lim="400000"/>
              <a:tailEnd type="triangle" w="med" len="med"/>
            </a:ln>
            <a:effectLst/>
          </p:spPr>
          <p:txBody>
            <a:bodyPr wrap="square" lIns="71437" tIns="71437" rIns="71437" bIns="71437" numCol="1" anchor="ctr">
              <a:noAutofit/>
            </a:bodyPr>
            <a:lstStyle/>
            <a:p>
              <a:pPr defTabSz="821531">
                <a:defRPr sz="4200">
                  <a:solidFill>
                    <a:srgbClr val="202020"/>
                  </a:solidFill>
                </a:defRPr>
              </a:pPr>
              <a:endParaRPr/>
            </a:p>
          </p:txBody>
        </p:sp>
        <p:sp>
          <p:nvSpPr>
            <p:cNvPr id="282" name="Photon"/>
            <p:cNvSpPr txBox="1"/>
            <p:nvPr/>
          </p:nvSpPr>
          <p:spPr>
            <a:xfrm rot="18805261">
              <a:off x="2254677" y="540154"/>
              <a:ext cx="1855007" cy="854076"/>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71437" tIns="71437" rIns="71437" bIns="71437" numCol="1" anchor="ctr">
              <a:spAutoFit/>
            </a:bodyPr>
            <a:lstStyle>
              <a:lvl1pPr defTabSz="821531">
                <a:defRPr sz="4200">
                  <a:solidFill>
                    <a:srgbClr val="160201"/>
                  </a:solidFill>
                </a:defRPr>
              </a:lvl1pPr>
            </a:lstStyle>
            <a:p>
              <a:r>
                <a:t>Photon</a:t>
              </a:r>
            </a:p>
          </p:txBody>
        </p:sp>
        <p:sp>
          <p:nvSpPr>
            <p:cNvPr id="283" name="X-Ray"/>
            <p:cNvSpPr txBox="1"/>
            <p:nvPr/>
          </p:nvSpPr>
          <p:spPr>
            <a:xfrm rot="2183800">
              <a:off x="2377869" y="2720827"/>
              <a:ext cx="1608622" cy="854076"/>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71437" tIns="71437" rIns="71437" bIns="71437" numCol="1" anchor="ctr">
              <a:spAutoFit/>
            </a:bodyPr>
            <a:lstStyle>
              <a:lvl1pPr defTabSz="821531">
                <a:defRPr sz="4200">
                  <a:solidFill>
                    <a:srgbClr val="160201"/>
                  </a:solidFill>
                </a:defRPr>
              </a:lvl1pPr>
            </a:lstStyle>
            <a:p>
              <a:r>
                <a:t>X-Ray</a:t>
              </a:r>
            </a:p>
          </p:txBody>
        </p:sp>
        <p:sp>
          <p:nvSpPr>
            <p:cNvPr id="284" name="Star"/>
            <p:cNvSpPr/>
            <p:nvPr/>
          </p:nvSpPr>
          <p:spPr>
            <a:xfrm>
              <a:off x="2314298" y="1869405"/>
              <a:ext cx="693831" cy="601578"/>
            </a:xfrm>
            <a:prstGeom prst="star5">
              <a:avLst>
                <a:gd name="adj" fmla="val 19100"/>
                <a:gd name="hf" fmla="val 105146"/>
                <a:gd name="vf" fmla="val 110557"/>
              </a:avLst>
            </a:prstGeom>
            <a:blipFill rotWithShape="1">
              <a:blip r:embed="rId4"/>
              <a:srcRect/>
              <a:tile tx="0" ty="0" sx="100000" sy="100000" flip="none" algn="tl"/>
            </a:blipFill>
            <a:ln w="12700" cap="flat">
              <a:noFill/>
              <a:miter lim="400000"/>
            </a:ln>
            <a:effectLst/>
          </p:spPr>
          <p:txBody>
            <a:bodyPr wrap="square" lIns="71437" tIns="71437" rIns="71437" bIns="71437" numCol="1" anchor="ctr">
              <a:noAutofit/>
            </a:bodyPr>
            <a:lstStyle/>
            <a:p>
              <a:pPr defTabSz="821531">
                <a:defRPr sz="4200">
                  <a:solidFill>
                    <a:srgbClr val="FFFFFF"/>
                  </a:solidFill>
                </a:defRPr>
              </a:pPr>
              <a:endParaRPr/>
            </a:p>
          </p:txBody>
        </p:sp>
      </p:grpSp>
      <p:sp>
        <p:nvSpPr>
          <p:cNvPr id="286" name="50 MeV electrons"/>
          <p:cNvSpPr txBox="1"/>
          <p:nvPr/>
        </p:nvSpPr>
        <p:spPr>
          <a:xfrm>
            <a:off x="6458416" y="7205662"/>
            <a:ext cx="3457168" cy="156527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71437" tIns="71437" rIns="71437" bIns="71437" anchor="ctr">
            <a:spAutoFit/>
          </a:bodyPr>
          <a:lstStyle>
            <a:lvl1pPr defTabSz="821531">
              <a:defRPr sz="4200">
                <a:solidFill>
                  <a:srgbClr val="160201"/>
                </a:solidFill>
              </a:defRPr>
            </a:lvl1pPr>
          </a:lstStyle>
          <a:p>
            <a:r>
              <a:t>50 MeV electrons </a:t>
            </a:r>
          </a:p>
        </p:txBody>
      </p:sp>
      <p:sp>
        <p:nvSpPr>
          <p:cNvPr id="287" name="ThomX"/>
          <p:cNvSpPr txBox="1"/>
          <p:nvPr/>
        </p:nvSpPr>
        <p:spPr>
          <a:xfrm>
            <a:off x="10352733" y="6561021"/>
            <a:ext cx="1910743" cy="85407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71437" tIns="71437" rIns="71437" bIns="71437" anchor="ctr">
            <a:spAutoFit/>
          </a:bodyPr>
          <a:lstStyle>
            <a:lvl1pPr defTabSz="821531">
              <a:defRPr sz="4200">
                <a:solidFill>
                  <a:srgbClr val="160201"/>
                </a:solidFill>
              </a:defRPr>
            </a:lvl1pPr>
          </a:lstStyle>
          <a:p>
            <a:r>
              <a:t>ThomX</a:t>
            </a:r>
          </a:p>
        </p:txBody>
      </p:sp>
      <p:sp>
        <p:nvSpPr>
          <p:cNvPr id="288" name="Arrow"/>
          <p:cNvSpPr/>
          <p:nvPr/>
        </p:nvSpPr>
        <p:spPr>
          <a:xfrm>
            <a:off x="10346235" y="7687511"/>
            <a:ext cx="1923739" cy="601578"/>
          </a:xfrm>
          <a:prstGeom prst="rightArrow">
            <a:avLst>
              <a:gd name="adj1" fmla="val 20938"/>
              <a:gd name="adj2" fmla="val 140117"/>
            </a:avLst>
          </a:prstGeom>
          <a:blipFill>
            <a:blip r:embed="rId5"/>
          </a:blipFill>
          <a:ln w="12700">
            <a:miter lim="400000"/>
          </a:ln>
        </p:spPr>
        <p:txBody>
          <a:bodyPr lIns="71437" tIns="71437" rIns="71437" bIns="71437" anchor="ctr"/>
          <a:lstStyle/>
          <a:p>
            <a:pPr defTabSz="821531">
              <a:defRPr sz="4200">
                <a:solidFill>
                  <a:srgbClr val="160201"/>
                </a:solidFill>
              </a:defRPr>
            </a:pPr>
            <a:endParaRPr/>
          </a:p>
        </p:txBody>
      </p:sp>
      <p:sp>
        <p:nvSpPr>
          <p:cNvPr id="289" name="40 k times of the laser energy"/>
          <p:cNvSpPr txBox="1"/>
          <p:nvPr/>
        </p:nvSpPr>
        <p:spPr>
          <a:xfrm>
            <a:off x="12707122" y="6850062"/>
            <a:ext cx="3457169" cy="227647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71437" tIns="71437" rIns="71437" bIns="71437" anchor="ctr">
            <a:spAutoFit/>
          </a:bodyPr>
          <a:lstStyle>
            <a:lvl1pPr defTabSz="821531">
              <a:defRPr sz="4200">
                <a:solidFill>
                  <a:srgbClr val="160201"/>
                </a:solidFill>
              </a:defRPr>
            </a:lvl1pPr>
          </a:lstStyle>
          <a:p>
            <a:r>
              <a:t>40 k times of the laser energy</a:t>
            </a:r>
          </a:p>
        </p:txBody>
      </p:sp>
      <mc:AlternateContent xmlns:mc="http://schemas.openxmlformats.org/markup-compatibility/2006">
        <mc:Choice xmlns:a14="http://schemas.microsoft.com/office/drawing/2010/main" Requires="a14">
          <p:sp>
            <p:nvSpPr>
              <p:cNvPr id="290" name="Equation"/>
              <p:cNvSpPr txBox="1"/>
              <p:nvPr/>
            </p:nvSpPr>
            <p:spPr>
              <a:xfrm>
                <a:off x="3162938" y="10909066"/>
                <a:ext cx="15833999" cy="1806878"/>
              </a:xfrm>
              <a:prstGeom prst="rect">
                <a:avLst/>
              </a:prstGeom>
              <a:ln w="12700">
                <a:miter lim="400000"/>
              </a:ln>
            </p:spPr>
            <p:txBody>
              <a:bodyPr wrap="none" lIns="0" tIns="0" rIns="0" bIns="0">
                <a:spAutoFit/>
              </a:bodyPr>
              <a:lstStyle/>
              <a:p>
                <a:pPr algn="l" defTabSz="914400" latinLnBrk="1">
                  <a:defRPr sz="1800">
                    <a:solidFill>
                      <a:srgbClr val="000000"/>
                    </a:solidFill>
                  </a:defRPr>
                </a:pPr>
                <a14:m>
                  <m:oMathPara xmlns:m="http://schemas.openxmlformats.org/officeDocument/2006/math">
                    <m:oMathParaPr>
                      <m:jc m:val="centerGroup"/>
                    </m:oMathParaPr>
                    <m:oMath xmlns:m="http://schemas.openxmlformats.org/officeDocument/2006/math">
                      <m:r>
                        <a:rPr sz="4200" i="1">
                          <a:solidFill>
                            <a:srgbClr val="150101"/>
                          </a:solidFill>
                          <a:latin typeface="Cambria Math" panose="02040503050406030204" pitchFamily="18" charset="0"/>
                        </a:rPr>
                        <m:t>𝐹𝑙𝑢𝑥</m:t>
                      </m:r>
                      <m:r>
                        <a:rPr sz="4200" i="1">
                          <a:solidFill>
                            <a:srgbClr val="150101"/>
                          </a:solidFill>
                          <a:latin typeface="Cambria Math" panose="02040503050406030204" pitchFamily="18" charset="0"/>
                        </a:rPr>
                        <m:t>=</m:t>
                      </m:r>
                      <m:sSub>
                        <m:sSubPr>
                          <m:ctrlPr>
                            <a:rPr sz="4200" i="1">
                              <a:solidFill>
                                <a:srgbClr val="150101"/>
                              </a:solidFill>
                              <a:latin typeface="Cambria Math" panose="02040503050406030204" pitchFamily="18" charset="0"/>
                            </a:rPr>
                          </m:ctrlPr>
                        </m:sSubPr>
                        <m:e>
                          <m:r>
                            <a:rPr sz="4200" i="1">
                              <a:solidFill>
                                <a:srgbClr val="150101"/>
                              </a:solidFill>
                              <a:latin typeface="Cambria Math" panose="02040503050406030204" pitchFamily="18" charset="0"/>
                            </a:rPr>
                            <m:t>𝑁</m:t>
                          </m:r>
                        </m:e>
                        <m:sub>
                          <m:r>
                            <a:rPr sz="4200" i="1">
                              <a:solidFill>
                                <a:srgbClr val="150101"/>
                              </a:solidFill>
                              <a:latin typeface="Cambria Math" panose="02040503050406030204" pitchFamily="18" charset="0"/>
                            </a:rPr>
                            <m:t>𝑒</m:t>
                          </m:r>
                        </m:sub>
                      </m:sSub>
                      <m:sSub>
                        <m:sSubPr>
                          <m:ctrlPr>
                            <a:rPr sz="4200" i="1">
                              <a:solidFill>
                                <a:srgbClr val="150101"/>
                              </a:solidFill>
                              <a:latin typeface="Cambria Math" panose="02040503050406030204" pitchFamily="18" charset="0"/>
                            </a:rPr>
                          </m:ctrlPr>
                        </m:sSubPr>
                        <m:e>
                          <m:r>
                            <a:rPr sz="4200" i="1">
                              <a:solidFill>
                                <a:srgbClr val="150101"/>
                              </a:solidFill>
                              <a:latin typeface="Cambria Math" panose="02040503050406030204" pitchFamily="18" charset="0"/>
                            </a:rPr>
                            <m:t>𝑁</m:t>
                          </m:r>
                        </m:e>
                        <m:sub>
                          <m:r>
                            <a:rPr sz="4200" i="1">
                              <a:solidFill>
                                <a:srgbClr val="150101"/>
                              </a:solidFill>
                              <a:latin typeface="Cambria Math" panose="02040503050406030204" pitchFamily="18" charset="0"/>
                            </a:rPr>
                            <m:t>𝑝h</m:t>
                          </m:r>
                        </m:sub>
                      </m:sSub>
                      <m:sSub>
                        <m:sSubPr>
                          <m:ctrlPr>
                            <a:rPr sz="4200" i="1">
                              <a:solidFill>
                                <a:srgbClr val="150101"/>
                              </a:solidFill>
                              <a:latin typeface="Cambria Math" panose="02040503050406030204" pitchFamily="18" charset="0"/>
                            </a:rPr>
                          </m:ctrlPr>
                        </m:sSubPr>
                        <m:e>
                          <m:r>
                            <a:rPr sz="4200" i="1">
                              <a:solidFill>
                                <a:srgbClr val="150101"/>
                              </a:solidFill>
                              <a:latin typeface="Cambria Math" panose="02040503050406030204" pitchFamily="18" charset="0"/>
                            </a:rPr>
                            <m:t>𝑓</m:t>
                          </m:r>
                        </m:e>
                        <m:sub>
                          <m:r>
                            <a:rPr sz="4200" i="1">
                              <a:solidFill>
                                <a:srgbClr val="150101"/>
                              </a:solidFill>
                              <a:latin typeface="Cambria Math" panose="02040503050406030204" pitchFamily="18" charset="0"/>
                            </a:rPr>
                            <m:t>𝑟𝑒𝑝</m:t>
                          </m:r>
                        </m:sub>
                      </m:sSub>
                      <m:r>
                        <a:rPr sz="4200" i="1">
                          <a:solidFill>
                            <a:srgbClr val="150101"/>
                          </a:solidFill>
                          <a:latin typeface="Cambria Math" panose="02040503050406030204" pitchFamily="18" charset="0"/>
                        </a:rPr>
                        <m:t>𝑐𝑜𝑠</m:t>
                      </m:r>
                      <m:f>
                        <m:fPr>
                          <m:ctrlPr>
                            <a:rPr sz="4200" i="1">
                              <a:solidFill>
                                <a:srgbClr val="150101"/>
                              </a:solidFill>
                              <a:latin typeface="Cambria Math" panose="02040503050406030204" pitchFamily="18" charset="0"/>
                            </a:rPr>
                          </m:ctrlPr>
                        </m:fPr>
                        <m:num>
                          <m:r>
                            <a:rPr sz="4200" i="1">
                              <a:solidFill>
                                <a:srgbClr val="150101"/>
                              </a:solidFill>
                              <a:latin typeface="Cambria Math" panose="02040503050406030204" pitchFamily="18" charset="0"/>
                            </a:rPr>
                            <m:t>𝜃</m:t>
                          </m:r>
                        </m:num>
                        <m:den>
                          <m:r>
                            <a:rPr sz="4200" i="1">
                              <a:solidFill>
                                <a:srgbClr val="150101"/>
                              </a:solidFill>
                              <a:latin typeface="Cambria Math" panose="02040503050406030204" pitchFamily="18" charset="0"/>
                            </a:rPr>
                            <m:t>2</m:t>
                          </m:r>
                        </m:den>
                      </m:f>
                      <m:f>
                        <m:fPr>
                          <m:ctrlPr>
                            <a:rPr sz="4200" i="1">
                              <a:solidFill>
                                <a:srgbClr val="150101"/>
                              </a:solidFill>
                              <a:latin typeface="Cambria Math" panose="02040503050406030204" pitchFamily="18" charset="0"/>
                            </a:rPr>
                          </m:ctrlPr>
                        </m:fPr>
                        <m:num>
                          <m:r>
                            <a:rPr sz="4200" i="1">
                              <a:solidFill>
                                <a:srgbClr val="150101"/>
                              </a:solidFill>
                              <a:latin typeface="Cambria Math" panose="02040503050406030204" pitchFamily="18" charset="0"/>
                            </a:rPr>
                            <m:t>1</m:t>
                          </m:r>
                        </m:num>
                        <m:den>
                          <m:rad>
                            <m:radPr>
                              <m:degHide m:val="on"/>
                              <m:ctrlPr>
                                <a:rPr sz="4200" i="1">
                                  <a:solidFill>
                                    <a:srgbClr val="150101"/>
                                  </a:solidFill>
                                  <a:latin typeface="Cambria Math" panose="02040503050406030204" pitchFamily="18" charset="0"/>
                                </a:rPr>
                              </m:ctrlPr>
                            </m:radPr>
                            <m:deg/>
                            <m:e>
                              <m:sSubSup>
                                <m:sSubSupPr>
                                  <m:ctrlPr>
                                    <a:rPr sz="4200" i="1">
                                      <a:solidFill>
                                        <a:srgbClr val="150101"/>
                                      </a:solidFill>
                                      <a:latin typeface="Cambria Math" panose="02040503050406030204" pitchFamily="18" charset="0"/>
                                    </a:rPr>
                                  </m:ctrlPr>
                                </m:sSubSupPr>
                                <m:e>
                                  <m:r>
                                    <a:rPr sz="4200" i="1">
                                      <a:solidFill>
                                        <a:srgbClr val="150101"/>
                                      </a:solidFill>
                                      <a:latin typeface="Cambria Math" panose="02040503050406030204" pitchFamily="18" charset="0"/>
                                    </a:rPr>
                                    <m:t>𝜎</m:t>
                                  </m:r>
                                </m:e>
                                <m:sub>
                                  <m:r>
                                    <a:rPr sz="4200" i="1">
                                      <a:solidFill>
                                        <a:srgbClr val="150101"/>
                                      </a:solidFill>
                                      <a:latin typeface="Cambria Math" panose="02040503050406030204" pitchFamily="18" charset="0"/>
                                    </a:rPr>
                                    <m:t>𝑦𝑒</m:t>
                                  </m:r>
                                </m:sub>
                                <m:sup>
                                  <m:r>
                                    <a:rPr sz="4200" i="1">
                                      <a:solidFill>
                                        <a:srgbClr val="150101"/>
                                      </a:solidFill>
                                      <a:latin typeface="Cambria Math" panose="02040503050406030204" pitchFamily="18" charset="0"/>
                                    </a:rPr>
                                    <m:t>2</m:t>
                                  </m:r>
                                </m:sup>
                              </m:sSubSup>
                              <m:r>
                                <a:rPr sz="4200" i="1">
                                  <a:solidFill>
                                    <a:srgbClr val="150101"/>
                                  </a:solidFill>
                                  <a:latin typeface="Cambria Math" panose="02040503050406030204" pitchFamily="18" charset="0"/>
                                </a:rPr>
                                <m:t>+</m:t>
                              </m:r>
                              <m:sSubSup>
                                <m:sSubSupPr>
                                  <m:ctrlPr>
                                    <a:rPr sz="4200" i="1">
                                      <a:solidFill>
                                        <a:srgbClr val="150101"/>
                                      </a:solidFill>
                                      <a:latin typeface="Cambria Math" panose="02040503050406030204" pitchFamily="18" charset="0"/>
                                    </a:rPr>
                                  </m:ctrlPr>
                                </m:sSubSupPr>
                                <m:e>
                                  <m:r>
                                    <a:rPr sz="4200" i="1">
                                      <a:solidFill>
                                        <a:srgbClr val="150101"/>
                                      </a:solidFill>
                                      <a:latin typeface="Cambria Math" panose="02040503050406030204" pitchFamily="18" charset="0"/>
                                    </a:rPr>
                                    <m:t>𝜎</m:t>
                                  </m:r>
                                </m:e>
                                <m:sub>
                                  <m:r>
                                    <a:rPr sz="4200" i="1">
                                      <a:solidFill>
                                        <a:srgbClr val="150101"/>
                                      </a:solidFill>
                                      <a:latin typeface="Cambria Math" panose="02040503050406030204" pitchFamily="18" charset="0"/>
                                    </a:rPr>
                                    <m:t>𝑦𝑝h</m:t>
                                  </m:r>
                                </m:sub>
                                <m:sup>
                                  <m:r>
                                    <a:rPr sz="4200" i="1">
                                      <a:solidFill>
                                        <a:srgbClr val="150101"/>
                                      </a:solidFill>
                                      <a:latin typeface="Cambria Math" panose="02040503050406030204" pitchFamily="18" charset="0"/>
                                    </a:rPr>
                                    <m:t>2</m:t>
                                  </m:r>
                                </m:sup>
                              </m:sSubSup>
                            </m:e>
                          </m:rad>
                          <m:rad>
                            <m:radPr>
                              <m:degHide m:val="on"/>
                              <m:ctrlPr>
                                <a:rPr sz="4200" i="1">
                                  <a:solidFill>
                                    <a:srgbClr val="150101"/>
                                  </a:solidFill>
                                  <a:latin typeface="Cambria Math" panose="02040503050406030204" pitchFamily="18" charset="0"/>
                                </a:rPr>
                              </m:ctrlPr>
                            </m:radPr>
                            <m:deg/>
                            <m:e>
                              <m:r>
                                <a:rPr sz="4200" i="1">
                                  <a:solidFill>
                                    <a:srgbClr val="150101"/>
                                  </a:solidFill>
                                  <a:latin typeface="Cambria Math" panose="02040503050406030204" pitchFamily="18" charset="0"/>
                                </a:rPr>
                                <m:t>(</m:t>
                              </m:r>
                              <m:sSubSup>
                                <m:sSubSupPr>
                                  <m:ctrlPr>
                                    <a:rPr sz="4200" i="1">
                                      <a:solidFill>
                                        <a:srgbClr val="150101"/>
                                      </a:solidFill>
                                      <a:latin typeface="Cambria Math" panose="02040503050406030204" pitchFamily="18" charset="0"/>
                                    </a:rPr>
                                  </m:ctrlPr>
                                </m:sSubSupPr>
                                <m:e>
                                  <m:r>
                                    <a:rPr sz="4200" i="1">
                                      <a:solidFill>
                                        <a:srgbClr val="150101"/>
                                      </a:solidFill>
                                      <a:latin typeface="Cambria Math" panose="02040503050406030204" pitchFamily="18" charset="0"/>
                                    </a:rPr>
                                    <m:t>𝜎</m:t>
                                  </m:r>
                                </m:e>
                                <m:sub>
                                  <m:r>
                                    <a:rPr sz="4200" i="1">
                                      <a:solidFill>
                                        <a:srgbClr val="150101"/>
                                      </a:solidFill>
                                      <a:latin typeface="Cambria Math" panose="02040503050406030204" pitchFamily="18" charset="0"/>
                                    </a:rPr>
                                    <m:t>𝑥𝑒</m:t>
                                  </m:r>
                                </m:sub>
                                <m:sup>
                                  <m:r>
                                    <a:rPr sz="4200" i="1">
                                      <a:solidFill>
                                        <a:srgbClr val="150101"/>
                                      </a:solidFill>
                                      <a:latin typeface="Cambria Math" panose="02040503050406030204" pitchFamily="18" charset="0"/>
                                    </a:rPr>
                                    <m:t>2</m:t>
                                  </m:r>
                                </m:sup>
                              </m:sSubSup>
                              <m:r>
                                <a:rPr sz="4200" i="1">
                                  <a:solidFill>
                                    <a:srgbClr val="150101"/>
                                  </a:solidFill>
                                  <a:latin typeface="Cambria Math" panose="02040503050406030204" pitchFamily="18" charset="0"/>
                                </a:rPr>
                                <m:t>+</m:t>
                              </m:r>
                              <m:sSubSup>
                                <m:sSubSupPr>
                                  <m:ctrlPr>
                                    <a:rPr sz="4200" i="1">
                                      <a:solidFill>
                                        <a:srgbClr val="150101"/>
                                      </a:solidFill>
                                      <a:latin typeface="Cambria Math" panose="02040503050406030204" pitchFamily="18" charset="0"/>
                                    </a:rPr>
                                  </m:ctrlPr>
                                </m:sSubSupPr>
                                <m:e>
                                  <m:r>
                                    <a:rPr sz="4200" i="1">
                                      <a:solidFill>
                                        <a:srgbClr val="150101"/>
                                      </a:solidFill>
                                      <a:latin typeface="Cambria Math" panose="02040503050406030204" pitchFamily="18" charset="0"/>
                                    </a:rPr>
                                    <m:t>𝜎</m:t>
                                  </m:r>
                                </m:e>
                                <m:sub>
                                  <m:r>
                                    <a:rPr sz="4200" i="1">
                                      <a:solidFill>
                                        <a:srgbClr val="150101"/>
                                      </a:solidFill>
                                      <a:latin typeface="Cambria Math" panose="02040503050406030204" pitchFamily="18" charset="0"/>
                                    </a:rPr>
                                    <m:t>𝑥𝑝h</m:t>
                                  </m:r>
                                </m:sub>
                                <m:sup>
                                  <m:r>
                                    <a:rPr sz="4200" i="1">
                                      <a:solidFill>
                                        <a:srgbClr val="150101"/>
                                      </a:solidFill>
                                      <a:latin typeface="Cambria Math" panose="02040503050406030204" pitchFamily="18" charset="0"/>
                                    </a:rPr>
                                    <m:t>2</m:t>
                                  </m:r>
                                </m:sup>
                              </m:sSubSup>
                              <m:r>
                                <a:rPr sz="4200" i="1">
                                  <a:solidFill>
                                    <a:srgbClr val="150101"/>
                                  </a:solidFill>
                                  <a:latin typeface="Cambria Math" panose="02040503050406030204" pitchFamily="18" charset="0"/>
                                </a:rPr>
                                <m:t>)</m:t>
                              </m:r>
                              <m:sSup>
                                <m:sSupPr>
                                  <m:ctrlPr>
                                    <a:rPr sz="4200" i="1">
                                      <a:solidFill>
                                        <a:srgbClr val="150101"/>
                                      </a:solidFill>
                                      <a:latin typeface="Cambria Math" panose="02040503050406030204" pitchFamily="18" charset="0"/>
                                    </a:rPr>
                                  </m:ctrlPr>
                                </m:sSupPr>
                                <m:e>
                                  <m:r>
                                    <m:rPr>
                                      <m:sty m:val="p"/>
                                    </m:rPr>
                                    <a:rPr sz="4200" i="1">
                                      <a:solidFill>
                                        <a:srgbClr val="150101"/>
                                      </a:solidFill>
                                      <a:latin typeface="Cambria Math" panose="02040503050406030204" pitchFamily="18" charset="0"/>
                                    </a:rPr>
                                    <m:t>cos</m:t>
                                  </m:r>
                                </m:e>
                                <m:sup>
                                  <m:r>
                                    <a:rPr sz="4200" i="1">
                                      <a:solidFill>
                                        <a:srgbClr val="150101"/>
                                      </a:solidFill>
                                      <a:latin typeface="Cambria Math" panose="02040503050406030204" pitchFamily="18" charset="0"/>
                                    </a:rPr>
                                    <m:t>2</m:t>
                                  </m:r>
                                </m:sup>
                              </m:sSup>
                              <m:f>
                                <m:fPr>
                                  <m:ctrlPr>
                                    <a:rPr sz="4200" i="1">
                                      <a:solidFill>
                                        <a:srgbClr val="150101"/>
                                      </a:solidFill>
                                      <a:latin typeface="Cambria Math" panose="02040503050406030204" pitchFamily="18" charset="0"/>
                                    </a:rPr>
                                  </m:ctrlPr>
                                </m:fPr>
                                <m:num>
                                  <m:r>
                                    <a:rPr sz="4200" i="1">
                                      <a:solidFill>
                                        <a:srgbClr val="150101"/>
                                      </a:solidFill>
                                      <a:latin typeface="Cambria Math" panose="02040503050406030204" pitchFamily="18" charset="0"/>
                                    </a:rPr>
                                    <m:t>𝜃</m:t>
                                  </m:r>
                                </m:num>
                                <m:den>
                                  <m:r>
                                    <a:rPr sz="4200" i="1">
                                      <a:solidFill>
                                        <a:srgbClr val="150101"/>
                                      </a:solidFill>
                                      <a:latin typeface="Cambria Math" panose="02040503050406030204" pitchFamily="18" charset="0"/>
                                    </a:rPr>
                                    <m:t>2</m:t>
                                  </m:r>
                                </m:den>
                              </m:f>
                              <m:r>
                                <a:rPr sz="4200" i="1">
                                  <a:solidFill>
                                    <a:srgbClr val="150101"/>
                                  </a:solidFill>
                                  <a:latin typeface="Cambria Math" panose="02040503050406030204" pitchFamily="18" charset="0"/>
                                </a:rPr>
                                <m:t>+(</m:t>
                              </m:r>
                              <m:sSubSup>
                                <m:sSubSupPr>
                                  <m:ctrlPr>
                                    <a:rPr sz="4200" i="1">
                                      <a:solidFill>
                                        <a:srgbClr val="150101"/>
                                      </a:solidFill>
                                      <a:latin typeface="Cambria Math" panose="02040503050406030204" pitchFamily="18" charset="0"/>
                                    </a:rPr>
                                  </m:ctrlPr>
                                </m:sSubSupPr>
                                <m:e>
                                  <m:r>
                                    <a:rPr sz="4200" i="1">
                                      <a:solidFill>
                                        <a:srgbClr val="150101"/>
                                      </a:solidFill>
                                      <a:latin typeface="Cambria Math" panose="02040503050406030204" pitchFamily="18" charset="0"/>
                                    </a:rPr>
                                    <m:t>𝜎</m:t>
                                  </m:r>
                                </m:e>
                                <m:sub>
                                  <m:r>
                                    <a:rPr sz="4200" i="1">
                                      <a:solidFill>
                                        <a:srgbClr val="150101"/>
                                      </a:solidFill>
                                      <a:latin typeface="Cambria Math" panose="02040503050406030204" pitchFamily="18" charset="0"/>
                                    </a:rPr>
                                    <m:t>𝑧𝑒</m:t>
                                  </m:r>
                                </m:sub>
                                <m:sup>
                                  <m:r>
                                    <a:rPr sz="4200" i="1">
                                      <a:solidFill>
                                        <a:srgbClr val="150101"/>
                                      </a:solidFill>
                                      <a:latin typeface="Cambria Math" panose="02040503050406030204" pitchFamily="18" charset="0"/>
                                    </a:rPr>
                                    <m:t>2</m:t>
                                  </m:r>
                                </m:sup>
                              </m:sSubSup>
                              <m:r>
                                <a:rPr sz="4200" i="1">
                                  <a:solidFill>
                                    <a:srgbClr val="150101"/>
                                  </a:solidFill>
                                  <a:latin typeface="Cambria Math" panose="02040503050406030204" pitchFamily="18" charset="0"/>
                                </a:rPr>
                                <m:t>+</m:t>
                              </m:r>
                              <m:sSubSup>
                                <m:sSubSupPr>
                                  <m:ctrlPr>
                                    <a:rPr sz="4200" i="1">
                                      <a:solidFill>
                                        <a:srgbClr val="150101"/>
                                      </a:solidFill>
                                      <a:latin typeface="Cambria Math" panose="02040503050406030204" pitchFamily="18" charset="0"/>
                                    </a:rPr>
                                  </m:ctrlPr>
                                </m:sSubSupPr>
                                <m:e>
                                  <m:r>
                                    <a:rPr sz="4200" i="1">
                                      <a:solidFill>
                                        <a:srgbClr val="150101"/>
                                      </a:solidFill>
                                      <a:latin typeface="Cambria Math" panose="02040503050406030204" pitchFamily="18" charset="0"/>
                                    </a:rPr>
                                    <m:t>𝜎</m:t>
                                  </m:r>
                                </m:e>
                                <m:sub>
                                  <m:r>
                                    <a:rPr sz="4200" i="1">
                                      <a:solidFill>
                                        <a:srgbClr val="150101"/>
                                      </a:solidFill>
                                      <a:latin typeface="Cambria Math" panose="02040503050406030204" pitchFamily="18" charset="0"/>
                                    </a:rPr>
                                    <m:t>𝑧𝑝h</m:t>
                                  </m:r>
                                </m:sub>
                                <m:sup>
                                  <m:r>
                                    <a:rPr sz="4200" i="1">
                                      <a:solidFill>
                                        <a:srgbClr val="150101"/>
                                      </a:solidFill>
                                      <a:latin typeface="Cambria Math" panose="02040503050406030204" pitchFamily="18" charset="0"/>
                                    </a:rPr>
                                    <m:t>2</m:t>
                                  </m:r>
                                </m:sup>
                              </m:sSubSup>
                              <m:r>
                                <a:rPr sz="4200" i="1">
                                  <a:solidFill>
                                    <a:srgbClr val="150101"/>
                                  </a:solidFill>
                                  <a:latin typeface="Cambria Math" panose="02040503050406030204" pitchFamily="18" charset="0"/>
                                </a:rPr>
                                <m:t>)</m:t>
                              </m:r>
                              <m:sSup>
                                <m:sSupPr>
                                  <m:ctrlPr>
                                    <a:rPr sz="4200" i="1">
                                      <a:solidFill>
                                        <a:srgbClr val="150101"/>
                                      </a:solidFill>
                                      <a:latin typeface="Cambria Math" panose="02040503050406030204" pitchFamily="18" charset="0"/>
                                    </a:rPr>
                                  </m:ctrlPr>
                                </m:sSupPr>
                                <m:e>
                                  <m:r>
                                    <m:rPr>
                                      <m:sty m:val="p"/>
                                    </m:rPr>
                                    <a:rPr sz="4200" i="1">
                                      <a:solidFill>
                                        <a:srgbClr val="150101"/>
                                      </a:solidFill>
                                      <a:latin typeface="Cambria Math" panose="02040503050406030204" pitchFamily="18" charset="0"/>
                                    </a:rPr>
                                    <m:t>sin</m:t>
                                  </m:r>
                                </m:e>
                                <m:sup>
                                  <m:r>
                                    <a:rPr sz="4200" i="1">
                                      <a:solidFill>
                                        <a:srgbClr val="150101"/>
                                      </a:solidFill>
                                      <a:latin typeface="Cambria Math" panose="02040503050406030204" pitchFamily="18" charset="0"/>
                                    </a:rPr>
                                    <m:t>2</m:t>
                                  </m:r>
                                </m:sup>
                              </m:sSup>
                              <m:f>
                                <m:fPr>
                                  <m:ctrlPr>
                                    <a:rPr sz="4200" i="1">
                                      <a:solidFill>
                                        <a:srgbClr val="150101"/>
                                      </a:solidFill>
                                      <a:latin typeface="Cambria Math" panose="02040503050406030204" pitchFamily="18" charset="0"/>
                                    </a:rPr>
                                  </m:ctrlPr>
                                </m:fPr>
                                <m:num>
                                  <m:r>
                                    <a:rPr sz="4200" i="1">
                                      <a:solidFill>
                                        <a:srgbClr val="150101"/>
                                      </a:solidFill>
                                      <a:latin typeface="Cambria Math" panose="02040503050406030204" pitchFamily="18" charset="0"/>
                                    </a:rPr>
                                    <m:t>𝜃</m:t>
                                  </m:r>
                                </m:num>
                                <m:den>
                                  <m:r>
                                    <a:rPr sz="4200" i="1">
                                      <a:solidFill>
                                        <a:srgbClr val="150101"/>
                                      </a:solidFill>
                                      <a:latin typeface="Cambria Math" panose="02040503050406030204" pitchFamily="18" charset="0"/>
                                    </a:rPr>
                                    <m:t>2</m:t>
                                  </m:r>
                                </m:den>
                              </m:f>
                            </m:e>
                          </m:rad>
                        </m:den>
                      </m:f>
                    </m:oMath>
                  </m:oMathPara>
                </a14:m>
                <a:endParaRPr sz="4200">
                  <a:solidFill>
                    <a:srgbClr val="160201"/>
                  </a:solidFill>
                </a:endParaRPr>
              </a:p>
            </p:txBody>
          </p:sp>
        </mc:Choice>
        <mc:Fallback>
          <p:sp>
            <p:nvSpPr>
              <p:cNvPr id="290" name="Equation"/>
              <p:cNvSpPr txBox="1">
                <a:spLocks noRot="1" noChangeAspect="1" noMove="1" noResize="1" noEditPoints="1" noAdjustHandles="1" noChangeArrowheads="1" noChangeShapeType="1" noTextEdit="1"/>
              </p:cNvSpPr>
              <p:nvPr/>
            </p:nvSpPr>
            <p:spPr>
              <a:xfrm>
                <a:off x="3162938" y="10909066"/>
                <a:ext cx="15833999" cy="1806878"/>
              </a:xfrm>
              <a:prstGeom prst="rect">
                <a:avLst/>
              </a:prstGeom>
              <a:blipFill>
                <a:blip r:embed="rId6"/>
                <a:stretch>
                  <a:fillRect l="-1203" t="-1399" r="-12911" b="-16084"/>
                </a:stretch>
              </a:blipFill>
              <a:ln w="12700">
                <a:miter lim="400000"/>
              </a:ln>
            </p:spPr>
            <p:txBody>
              <a:bodyPr/>
              <a:lstStyle/>
              <a:p>
                <a:r>
                  <a:rPr lang="en-US">
                    <a:noFill/>
                  </a:rPr>
                  <a:t> </a:t>
                </a:r>
              </a:p>
            </p:txBody>
          </p:sp>
        </mc:Fallback>
      </mc:AlternateContent>
      <p:sp>
        <p:nvSpPr>
          <p:cNvPr id="291" name="To maximizing the flux of the light sources we need:…"/>
          <p:cNvSpPr txBox="1">
            <a:spLocks noGrp="1"/>
          </p:cNvSpPr>
          <p:nvPr>
            <p:ph type="body" sz="quarter" idx="4294967295"/>
          </p:nvPr>
        </p:nvSpPr>
        <p:spPr>
          <a:xfrm>
            <a:off x="17629203" y="3308530"/>
            <a:ext cx="6363925" cy="7838382"/>
          </a:xfrm>
          <a:prstGeom prst="rect">
            <a:avLst/>
          </a:prstGeom>
        </p:spPr>
        <p:txBody>
          <a:bodyPr/>
          <a:lstStyle/>
          <a:p>
            <a:pPr marL="585215" indent="-585215" defTabSz="792479">
              <a:spcBef>
                <a:spcPts val="3200"/>
              </a:spcBef>
              <a:defRPr sz="4800"/>
            </a:pPr>
            <a:r>
              <a:t>To maximizing the flux of the light sources we need:</a:t>
            </a:r>
          </a:p>
          <a:p>
            <a:pPr marL="1170431" lvl="1" indent="-585215" defTabSz="792479">
              <a:spcBef>
                <a:spcPts val="3200"/>
              </a:spcBef>
              <a:buSzPct val="47000"/>
              <a:defRPr sz="4800"/>
            </a:pPr>
            <a:r>
              <a:t>High repetition rate</a:t>
            </a:r>
          </a:p>
          <a:p>
            <a:pPr marL="1170431" lvl="1" indent="-585215" defTabSz="792479">
              <a:spcBef>
                <a:spcPts val="3200"/>
              </a:spcBef>
              <a:buSzPct val="47000"/>
              <a:defRPr sz="4800"/>
            </a:pPr>
            <a:r>
              <a:t>Small interaction angle</a:t>
            </a:r>
          </a:p>
          <a:p>
            <a:pPr marL="1170431" lvl="1" indent="-585215" defTabSz="792479">
              <a:spcBef>
                <a:spcPts val="3200"/>
              </a:spcBef>
              <a:buSzPct val="47000"/>
              <a:defRPr sz="4800"/>
            </a:pPr>
            <a:r>
              <a:t>High charge</a:t>
            </a:r>
          </a:p>
        </p:txBody>
      </p:sp>
      <p:sp>
        <p:nvSpPr>
          <p:cNvPr id="292" name="Slide Number"/>
          <p:cNvSpPr txBox="1">
            <a:spLocks noGrp="1"/>
          </p:cNvSpPr>
          <p:nvPr>
            <p:ph type="sldNum" sz="quarter" idx="2"/>
          </p:nvPr>
        </p:nvSpPr>
        <p:spPr>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t>10</a:t>
            </a:fld>
            <a:endParaRPr/>
          </a:p>
        </p:txBody>
      </p:sp>
    </p:spTree>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94" name="Compton Backscattering-Repetition Rate"/>
          <p:cNvSpPr txBox="1">
            <a:spLocks noGrp="1"/>
          </p:cNvSpPr>
          <p:nvPr>
            <p:ph type="title"/>
          </p:nvPr>
        </p:nvSpPr>
        <p:spPr>
          <a:prstGeom prst="rect">
            <a:avLst/>
          </a:prstGeom>
        </p:spPr>
        <p:txBody>
          <a:bodyPr/>
          <a:lstStyle/>
          <a:p>
            <a:r>
              <a:t>Compton Backscattering-Repetition Rate</a:t>
            </a:r>
          </a:p>
        </p:txBody>
      </p:sp>
      <p:grpSp>
        <p:nvGrpSpPr>
          <p:cNvPr id="302" name="Group"/>
          <p:cNvGrpSpPr/>
          <p:nvPr/>
        </p:nvGrpSpPr>
        <p:grpSpPr>
          <a:xfrm>
            <a:off x="1534508" y="5534502"/>
            <a:ext cx="4202462" cy="3968856"/>
            <a:chOff x="0" y="0"/>
            <a:chExt cx="4202461" cy="3968854"/>
          </a:xfrm>
        </p:grpSpPr>
        <p:sp>
          <p:nvSpPr>
            <p:cNvPr id="295" name="Line"/>
            <p:cNvSpPr/>
            <p:nvPr/>
          </p:nvSpPr>
          <p:spPr>
            <a:xfrm>
              <a:off x="0" y="2170194"/>
              <a:ext cx="2580216" cy="1"/>
            </a:xfrm>
            <a:prstGeom prst="line">
              <a:avLst/>
            </a:prstGeom>
            <a:noFill/>
            <a:ln w="63500" cap="flat">
              <a:solidFill>
                <a:srgbClr val="7996B9"/>
              </a:solidFill>
              <a:prstDash val="solid"/>
              <a:miter lim="400000"/>
              <a:tailEnd type="triangle" w="med" len="med"/>
            </a:ln>
            <a:effectLst/>
          </p:spPr>
          <p:txBody>
            <a:bodyPr wrap="square" lIns="71437" tIns="71437" rIns="71437" bIns="71437" numCol="1" anchor="ctr">
              <a:noAutofit/>
            </a:bodyPr>
            <a:lstStyle/>
            <a:p>
              <a:pPr defTabSz="821531">
                <a:defRPr sz="4200">
                  <a:solidFill>
                    <a:srgbClr val="202020"/>
                  </a:solidFill>
                </a:defRPr>
              </a:pPr>
              <a:endParaRPr/>
            </a:p>
          </p:txBody>
        </p:sp>
        <mc:AlternateContent xmlns:mc="http://schemas.openxmlformats.org/markup-compatibility/2006">
          <mc:Choice xmlns:a14="http://schemas.microsoft.com/office/drawing/2010/main" Requires="a14">
            <p:sp>
              <p:nvSpPr>
                <p:cNvPr id="296" name="Equation"/>
                <p:cNvSpPr txBox="1"/>
                <p:nvPr/>
              </p:nvSpPr>
              <p:spPr>
                <a:xfrm>
                  <a:off x="304785" y="2303240"/>
                  <a:ext cx="483592" cy="312072"/>
                </a:xfrm>
                <a:prstGeom prst="rect">
                  <a:avLst/>
                </a:prstGeom>
                <a:noFill/>
                <a:ln w="12700" cap="flat">
                  <a:noFill/>
                  <a:miter lim="400000"/>
                </a:ln>
                <a:effectLst/>
              </p:spPr>
              <p:txBody>
                <a:bodyPr wrap="none" lIns="0" tIns="0" rIns="0" bIns="0">
                  <a:spAutoFit/>
                </a:bodyPr>
                <a:lstStyle/>
                <a:p>
                  <a:pPr algn="l" defTabSz="914400" latinLnBrk="1">
                    <a:defRPr sz="1800">
                      <a:solidFill>
                        <a:srgbClr val="000000"/>
                      </a:solidFill>
                    </a:defRPr>
                  </a:pPr>
                  <a14:m>
                    <m:oMathPara xmlns:m="http://schemas.openxmlformats.org/officeDocument/2006/math">
                      <m:oMathParaPr>
                        <m:jc m:val="centerGroup"/>
                      </m:oMathParaPr>
                      <m:oMath xmlns:m="http://schemas.openxmlformats.org/officeDocument/2006/math">
                        <m:sSup>
                          <m:sSupPr>
                            <m:ctrlPr>
                              <a:rPr sz="4200">
                                <a:solidFill>
                                  <a:srgbClr val="150101"/>
                                </a:solidFill>
                                <a:latin typeface="Cambria Math" panose="02040503050406030204" pitchFamily="18" charset="0"/>
                              </a:rPr>
                            </m:ctrlPr>
                          </m:sSupPr>
                          <m:e>
                            <m:r>
                              <a:rPr sz="4200" i="1">
                                <a:solidFill>
                                  <a:srgbClr val="150101"/>
                                </a:solidFill>
                                <a:latin typeface="Cambria Math" panose="02040503050406030204" pitchFamily="18" charset="0"/>
                              </a:rPr>
                              <m:t>𝑒</m:t>
                            </m:r>
                          </m:e>
                          <m:sup>
                            <m:r>
                              <a:rPr sz="4200" i="1">
                                <a:solidFill>
                                  <a:srgbClr val="150101"/>
                                </a:solidFill>
                                <a:latin typeface="Cambria Math" panose="02040503050406030204" pitchFamily="18" charset="0"/>
                              </a:rPr>
                              <m:t>−</m:t>
                            </m:r>
                          </m:sup>
                        </m:sSup>
                      </m:oMath>
                    </m:oMathPara>
                  </a14:m>
                  <a:endParaRPr sz="4200">
                    <a:solidFill>
                      <a:srgbClr val="160201"/>
                    </a:solidFill>
                  </a:endParaRPr>
                </a:p>
              </p:txBody>
            </p:sp>
          </mc:Choice>
          <mc:Fallback>
            <p:sp>
              <p:nvSpPr>
                <p:cNvPr id="296" name="Equation"/>
                <p:cNvSpPr txBox="1">
                  <a:spLocks noRot="1" noChangeAspect="1" noMove="1" noResize="1" noEditPoints="1" noAdjustHandles="1" noChangeArrowheads="1" noChangeShapeType="1" noTextEdit="1"/>
                </p:cNvSpPr>
                <p:nvPr/>
              </p:nvSpPr>
              <p:spPr>
                <a:xfrm>
                  <a:off x="304785" y="2303240"/>
                  <a:ext cx="483592" cy="312072"/>
                </a:xfrm>
                <a:prstGeom prst="rect">
                  <a:avLst/>
                </a:prstGeom>
                <a:blipFill>
                  <a:blip r:embed="rId2"/>
                  <a:stretch>
                    <a:fillRect l="-25641" r="-33333" b="-96000"/>
                  </a:stretch>
                </a:blipFill>
                <a:ln w="12700" cap="flat">
                  <a:noFill/>
                  <a:miter lim="400000"/>
                </a:ln>
                <a:effectLst/>
              </p:spPr>
              <p:txBody>
                <a:bodyPr/>
                <a:lstStyle/>
                <a:p>
                  <a:r>
                    <a:rPr lang="en-US">
                      <a:noFill/>
                    </a:rPr>
                    <a:t> </a:t>
                  </a:r>
                </a:p>
              </p:txBody>
            </p:sp>
          </mc:Fallback>
        </mc:AlternateContent>
        <p:sp>
          <p:nvSpPr>
            <p:cNvPr id="297" name="Line"/>
            <p:cNvSpPr/>
            <p:nvPr/>
          </p:nvSpPr>
          <p:spPr>
            <a:xfrm flipH="1">
              <a:off x="2668822" y="947223"/>
              <a:ext cx="1349788" cy="1157726"/>
            </a:xfrm>
            <a:prstGeom prst="line">
              <a:avLst/>
            </a:prstGeom>
            <a:noFill/>
            <a:ln w="63500" cap="flat">
              <a:solidFill>
                <a:srgbClr val="79F8B9"/>
              </a:solidFill>
              <a:prstDash val="solid"/>
              <a:miter lim="400000"/>
              <a:tailEnd type="triangle" w="med" len="med"/>
            </a:ln>
            <a:effectLst/>
          </p:spPr>
          <p:txBody>
            <a:bodyPr wrap="square" lIns="71437" tIns="71437" rIns="71437" bIns="71437" numCol="1" anchor="ctr">
              <a:noAutofit/>
            </a:bodyPr>
            <a:lstStyle/>
            <a:p>
              <a:pPr defTabSz="821531">
                <a:defRPr sz="4200">
                  <a:solidFill>
                    <a:srgbClr val="202020"/>
                  </a:solidFill>
                </a:defRPr>
              </a:pPr>
              <a:endParaRPr/>
            </a:p>
          </p:txBody>
        </p:sp>
        <p:sp>
          <p:nvSpPr>
            <p:cNvPr id="298" name="Line"/>
            <p:cNvSpPr/>
            <p:nvPr/>
          </p:nvSpPr>
          <p:spPr>
            <a:xfrm>
              <a:off x="2515321" y="2124966"/>
              <a:ext cx="1687141" cy="510631"/>
            </a:xfrm>
            <a:prstGeom prst="line">
              <a:avLst/>
            </a:prstGeom>
            <a:noFill/>
            <a:ln w="63500" cap="flat">
              <a:solidFill>
                <a:srgbClr val="F87663"/>
              </a:solidFill>
              <a:prstDash val="solid"/>
              <a:miter lim="400000"/>
              <a:tailEnd type="triangle" w="med" len="med"/>
            </a:ln>
            <a:effectLst/>
          </p:spPr>
          <p:txBody>
            <a:bodyPr wrap="square" lIns="71437" tIns="71437" rIns="71437" bIns="71437" numCol="1" anchor="ctr">
              <a:noAutofit/>
            </a:bodyPr>
            <a:lstStyle/>
            <a:p>
              <a:pPr defTabSz="821531">
                <a:defRPr sz="4200">
                  <a:solidFill>
                    <a:srgbClr val="202020"/>
                  </a:solidFill>
                </a:defRPr>
              </a:pPr>
              <a:endParaRPr/>
            </a:p>
          </p:txBody>
        </p:sp>
        <p:sp>
          <p:nvSpPr>
            <p:cNvPr id="299" name="Photon"/>
            <p:cNvSpPr txBox="1"/>
            <p:nvPr/>
          </p:nvSpPr>
          <p:spPr>
            <a:xfrm rot="18805261">
              <a:off x="2254677" y="540154"/>
              <a:ext cx="1855007" cy="854076"/>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71437" tIns="71437" rIns="71437" bIns="71437" numCol="1" anchor="ctr">
              <a:spAutoFit/>
            </a:bodyPr>
            <a:lstStyle>
              <a:lvl1pPr defTabSz="821531">
                <a:defRPr sz="4200">
                  <a:solidFill>
                    <a:srgbClr val="160201"/>
                  </a:solidFill>
                </a:defRPr>
              </a:lvl1pPr>
            </a:lstStyle>
            <a:p>
              <a:r>
                <a:t>Photon</a:t>
              </a:r>
            </a:p>
          </p:txBody>
        </p:sp>
        <p:sp>
          <p:nvSpPr>
            <p:cNvPr id="300" name="X-Ray"/>
            <p:cNvSpPr txBox="1"/>
            <p:nvPr/>
          </p:nvSpPr>
          <p:spPr>
            <a:xfrm rot="2183800">
              <a:off x="2377869" y="2720827"/>
              <a:ext cx="1608622" cy="854076"/>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71437" tIns="71437" rIns="71437" bIns="71437" numCol="1" anchor="ctr">
              <a:spAutoFit/>
            </a:bodyPr>
            <a:lstStyle>
              <a:lvl1pPr defTabSz="821531">
                <a:defRPr sz="4200">
                  <a:solidFill>
                    <a:srgbClr val="160201"/>
                  </a:solidFill>
                </a:defRPr>
              </a:lvl1pPr>
            </a:lstStyle>
            <a:p>
              <a:r>
                <a:t>X-Ray</a:t>
              </a:r>
            </a:p>
          </p:txBody>
        </p:sp>
        <p:sp>
          <p:nvSpPr>
            <p:cNvPr id="301" name="Star"/>
            <p:cNvSpPr/>
            <p:nvPr/>
          </p:nvSpPr>
          <p:spPr>
            <a:xfrm>
              <a:off x="2314298" y="1869405"/>
              <a:ext cx="693831" cy="601578"/>
            </a:xfrm>
            <a:prstGeom prst="star5">
              <a:avLst>
                <a:gd name="adj" fmla="val 19100"/>
                <a:gd name="hf" fmla="val 105146"/>
                <a:gd name="vf" fmla="val 110557"/>
              </a:avLst>
            </a:prstGeom>
            <a:blipFill rotWithShape="1">
              <a:blip r:embed="rId3"/>
              <a:srcRect/>
              <a:tile tx="0" ty="0" sx="100000" sy="100000" flip="none" algn="tl"/>
            </a:blipFill>
            <a:ln w="12700" cap="flat">
              <a:noFill/>
              <a:miter lim="400000"/>
            </a:ln>
            <a:effectLst/>
          </p:spPr>
          <p:txBody>
            <a:bodyPr wrap="square" lIns="71437" tIns="71437" rIns="71437" bIns="71437" numCol="1" anchor="ctr">
              <a:noAutofit/>
            </a:bodyPr>
            <a:lstStyle/>
            <a:p>
              <a:pPr defTabSz="821531">
                <a:defRPr sz="4200">
                  <a:solidFill>
                    <a:srgbClr val="FFFFFF"/>
                  </a:solidFill>
                </a:defRPr>
              </a:pPr>
              <a:endParaRPr/>
            </a:p>
          </p:txBody>
        </p:sp>
      </p:grpSp>
      <p:sp>
        <p:nvSpPr>
          <p:cNvPr id="303" name="Repetition Frequency"/>
          <p:cNvSpPr txBox="1"/>
          <p:nvPr/>
        </p:nvSpPr>
        <p:spPr>
          <a:xfrm>
            <a:off x="4421357" y="4049974"/>
            <a:ext cx="5876873" cy="85407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71437" tIns="71437" rIns="71437" bIns="71437" anchor="ctr">
            <a:spAutoFit/>
          </a:bodyPr>
          <a:lstStyle>
            <a:lvl1pPr defTabSz="821531">
              <a:defRPr sz="4200">
                <a:solidFill>
                  <a:srgbClr val="160201"/>
                </a:solidFill>
              </a:defRPr>
            </a:lvl1pPr>
          </a:lstStyle>
          <a:p>
            <a:r>
              <a:t>Repetition Frequency</a:t>
            </a:r>
          </a:p>
        </p:txBody>
      </p:sp>
      <mc:AlternateContent xmlns:mc="http://schemas.openxmlformats.org/markup-compatibility/2006">
        <mc:Choice xmlns:a14="http://schemas.microsoft.com/office/drawing/2010/main" Requires="a14">
          <p:sp>
            <p:nvSpPr>
              <p:cNvPr id="304" name="Equation"/>
              <p:cNvSpPr txBox="1"/>
              <p:nvPr/>
            </p:nvSpPr>
            <p:spPr>
              <a:xfrm>
                <a:off x="3162938" y="10909066"/>
                <a:ext cx="15833999" cy="1806878"/>
              </a:xfrm>
              <a:prstGeom prst="rect">
                <a:avLst/>
              </a:prstGeom>
              <a:ln w="12700">
                <a:miter lim="400000"/>
              </a:ln>
            </p:spPr>
            <p:txBody>
              <a:bodyPr wrap="none" lIns="0" tIns="0" rIns="0" bIns="0">
                <a:spAutoFit/>
              </a:bodyPr>
              <a:lstStyle/>
              <a:p>
                <a:pPr algn="l" defTabSz="914400" latinLnBrk="1">
                  <a:defRPr sz="1800">
                    <a:solidFill>
                      <a:srgbClr val="000000"/>
                    </a:solidFill>
                  </a:defRPr>
                </a:pPr>
                <a14:m>
                  <m:oMathPara xmlns:m="http://schemas.openxmlformats.org/officeDocument/2006/math">
                    <m:oMathParaPr>
                      <m:jc m:val="centerGroup"/>
                    </m:oMathParaPr>
                    <m:oMath xmlns:m="http://schemas.openxmlformats.org/officeDocument/2006/math">
                      <m:r>
                        <a:rPr sz="4200" i="1">
                          <a:solidFill>
                            <a:srgbClr val="150101"/>
                          </a:solidFill>
                          <a:latin typeface="Cambria Math" panose="02040503050406030204" pitchFamily="18" charset="0"/>
                        </a:rPr>
                        <m:t>𝐹𝑙𝑢𝑥</m:t>
                      </m:r>
                      <m:r>
                        <a:rPr sz="4200" i="1">
                          <a:solidFill>
                            <a:srgbClr val="150101"/>
                          </a:solidFill>
                          <a:latin typeface="Cambria Math" panose="02040503050406030204" pitchFamily="18" charset="0"/>
                        </a:rPr>
                        <m:t>=</m:t>
                      </m:r>
                      <m:sSub>
                        <m:sSubPr>
                          <m:ctrlPr>
                            <a:rPr sz="4200" i="1">
                              <a:solidFill>
                                <a:srgbClr val="150101"/>
                              </a:solidFill>
                              <a:latin typeface="Cambria Math" panose="02040503050406030204" pitchFamily="18" charset="0"/>
                            </a:rPr>
                          </m:ctrlPr>
                        </m:sSubPr>
                        <m:e>
                          <m:r>
                            <a:rPr sz="4200" i="1">
                              <a:solidFill>
                                <a:srgbClr val="150101"/>
                              </a:solidFill>
                              <a:latin typeface="Cambria Math" panose="02040503050406030204" pitchFamily="18" charset="0"/>
                            </a:rPr>
                            <m:t>𝑁</m:t>
                          </m:r>
                        </m:e>
                        <m:sub>
                          <m:r>
                            <a:rPr sz="4200" i="1">
                              <a:solidFill>
                                <a:srgbClr val="150101"/>
                              </a:solidFill>
                              <a:latin typeface="Cambria Math" panose="02040503050406030204" pitchFamily="18" charset="0"/>
                            </a:rPr>
                            <m:t>𝑒</m:t>
                          </m:r>
                        </m:sub>
                      </m:sSub>
                      <m:sSub>
                        <m:sSubPr>
                          <m:ctrlPr>
                            <a:rPr sz="4200" i="1">
                              <a:solidFill>
                                <a:srgbClr val="150101"/>
                              </a:solidFill>
                              <a:latin typeface="Cambria Math" panose="02040503050406030204" pitchFamily="18" charset="0"/>
                            </a:rPr>
                          </m:ctrlPr>
                        </m:sSubPr>
                        <m:e>
                          <m:r>
                            <a:rPr sz="4200" i="1">
                              <a:solidFill>
                                <a:srgbClr val="150101"/>
                              </a:solidFill>
                              <a:latin typeface="Cambria Math" panose="02040503050406030204" pitchFamily="18" charset="0"/>
                            </a:rPr>
                            <m:t>𝑁</m:t>
                          </m:r>
                        </m:e>
                        <m:sub>
                          <m:r>
                            <a:rPr sz="4200" i="1">
                              <a:solidFill>
                                <a:srgbClr val="150101"/>
                              </a:solidFill>
                              <a:latin typeface="Cambria Math" panose="02040503050406030204" pitchFamily="18" charset="0"/>
                            </a:rPr>
                            <m:t>𝑝h</m:t>
                          </m:r>
                        </m:sub>
                      </m:sSub>
                      <m:sSub>
                        <m:sSubPr>
                          <m:ctrlPr>
                            <a:rPr sz="4200" i="1">
                              <a:solidFill>
                                <a:srgbClr val="150101"/>
                              </a:solidFill>
                              <a:latin typeface="Cambria Math" panose="02040503050406030204" pitchFamily="18" charset="0"/>
                            </a:rPr>
                          </m:ctrlPr>
                        </m:sSubPr>
                        <m:e>
                          <m:r>
                            <a:rPr sz="4200" i="1">
                              <a:solidFill>
                                <a:srgbClr val="150101"/>
                              </a:solidFill>
                              <a:latin typeface="Cambria Math" panose="02040503050406030204" pitchFamily="18" charset="0"/>
                            </a:rPr>
                            <m:t>𝑓</m:t>
                          </m:r>
                        </m:e>
                        <m:sub>
                          <m:r>
                            <a:rPr sz="4200" i="1">
                              <a:solidFill>
                                <a:srgbClr val="150101"/>
                              </a:solidFill>
                              <a:latin typeface="Cambria Math" panose="02040503050406030204" pitchFamily="18" charset="0"/>
                            </a:rPr>
                            <m:t>𝑟𝑒𝑝</m:t>
                          </m:r>
                        </m:sub>
                      </m:sSub>
                      <m:r>
                        <a:rPr sz="4200" i="1">
                          <a:solidFill>
                            <a:srgbClr val="150101"/>
                          </a:solidFill>
                          <a:latin typeface="Cambria Math" panose="02040503050406030204" pitchFamily="18" charset="0"/>
                        </a:rPr>
                        <m:t>𝑐𝑜𝑠</m:t>
                      </m:r>
                      <m:f>
                        <m:fPr>
                          <m:ctrlPr>
                            <a:rPr sz="4200" i="1">
                              <a:solidFill>
                                <a:srgbClr val="150101"/>
                              </a:solidFill>
                              <a:latin typeface="Cambria Math" panose="02040503050406030204" pitchFamily="18" charset="0"/>
                            </a:rPr>
                          </m:ctrlPr>
                        </m:fPr>
                        <m:num>
                          <m:r>
                            <a:rPr sz="4200" i="1">
                              <a:solidFill>
                                <a:srgbClr val="150101"/>
                              </a:solidFill>
                              <a:latin typeface="Cambria Math" panose="02040503050406030204" pitchFamily="18" charset="0"/>
                            </a:rPr>
                            <m:t>𝜃</m:t>
                          </m:r>
                        </m:num>
                        <m:den>
                          <m:r>
                            <a:rPr sz="4200" i="1">
                              <a:solidFill>
                                <a:srgbClr val="150101"/>
                              </a:solidFill>
                              <a:latin typeface="Cambria Math" panose="02040503050406030204" pitchFamily="18" charset="0"/>
                            </a:rPr>
                            <m:t>2</m:t>
                          </m:r>
                        </m:den>
                      </m:f>
                      <m:f>
                        <m:fPr>
                          <m:ctrlPr>
                            <a:rPr sz="4200" i="1">
                              <a:solidFill>
                                <a:srgbClr val="150101"/>
                              </a:solidFill>
                              <a:latin typeface="Cambria Math" panose="02040503050406030204" pitchFamily="18" charset="0"/>
                            </a:rPr>
                          </m:ctrlPr>
                        </m:fPr>
                        <m:num>
                          <m:r>
                            <a:rPr sz="4200" i="1">
                              <a:solidFill>
                                <a:srgbClr val="150101"/>
                              </a:solidFill>
                              <a:latin typeface="Cambria Math" panose="02040503050406030204" pitchFamily="18" charset="0"/>
                            </a:rPr>
                            <m:t>1</m:t>
                          </m:r>
                        </m:num>
                        <m:den>
                          <m:rad>
                            <m:radPr>
                              <m:degHide m:val="on"/>
                              <m:ctrlPr>
                                <a:rPr sz="4200" i="1">
                                  <a:solidFill>
                                    <a:srgbClr val="150101"/>
                                  </a:solidFill>
                                  <a:latin typeface="Cambria Math" panose="02040503050406030204" pitchFamily="18" charset="0"/>
                                </a:rPr>
                              </m:ctrlPr>
                            </m:radPr>
                            <m:deg/>
                            <m:e>
                              <m:sSubSup>
                                <m:sSubSupPr>
                                  <m:ctrlPr>
                                    <a:rPr sz="4200" i="1">
                                      <a:solidFill>
                                        <a:srgbClr val="150101"/>
                                      </a:solidFill>
                                      <a:latin typeface="Cambria Math" panose="02040503050406030204" pitchFamily="18" charset="0"/>
                                    </a:rPr>
                                  </m:ctrlPr>
                                </m:sSubSupPr>
                                <m:e>
                                  <m:r>
                                    <a:rPr sz="4200" i="1">
                                      <a:solidFill>
                                        <a:srgbClr val="150101"/>
                                      </a:solidFill>
                                      <a:latin typeface="Cambria Math" panose="02040503050406030204" pitchFamily="18" charset="0"/>
                                    </a:rPr>
                                    <m:t>𝜎</m:t>
                                  </m:r>
                                </m:e>
                                <m:sub>
                                  <m:r>
                                    <a:rPr sz="4200" i="1">
                                      <a:solidFill>
                                        <a:srgbClr val="150101"/>
                                      </a:solidFill>
                                      <a:latin typeface="Cambria Math" panose="02040503050406030204" pitchFamily="18" charset="0"/>
                                    </a:rPr>
                                    <m:t>𝑦𝑒</m:t>
                                  </m:r>
                                </m:sub>
                                <m:sup>
                                  <m:r>
                                    <a:rPr sz="4200" i="1">
                                      <a:solidFill>
                                        <a:srgbClr val="150101"/>
                                      </a:solidFill>
                                      <a:latin typeface="Cambria Math" panose="02040503050406030204" pitchFamily="18" charset="0"/>
                                    </a:rPr>
                                    <m:t>2</m:t>
                                  </m:r>
                                </m:sup>
                              </m:sSubSup>
                              <m:r>
                                <a:rPr sz="4200" i="1">
                                  <a:solidFill>
                                    <a:srgbClr val="150101"/>
                                  </a:solidFill>
                                  <a:latin typeface="Cambria Math" panose="02040503050406030204" pitchFamily="18" charset="0"/>
                                </a:rPr>
                                <m:t>+</m:t>
                              </m:r>
                              <m:sSubSup>
                                <m:sSubSupPr>
                                  <m:ctrlPr>
                                    <a:rPr sz="4200" i="1">
                                      <a:solidFill>
                                        <a:srgbClr val="150101"/>
                                      </a:solidFill>
                                      <a:latin typeface="Cambria Math" panose="02040503050406030204" pitchFamily="18" charset="0"/>
                                    </a:rPr>
                                  </m:ctrlPr>
                                </m:sSubSupPr>
                                <m:e>
                                  <m:r>
                                    <a:rPr sz="4200" i="1">
                                      <a:solidFill>
                                        <a:srgbClr val="150101"/>
                                      </a:solidFill>
                                      <a:latin typeface="Cambria Math" panose="02040503050406030204" pitchFamily="18" charset="0"/>
                                    </a:rPr>
                                    <m:t>𝜎</m:t>
                                  </m:r>
                                </m:e>
                                <m:sub>
                                  <m:r>
                                    <a:rPr sz="4200" i="1">
                                      <a:solidFill>
                                        <a:srgbClr val="150101"/>
                                      </a:solidFill>
                                      <a:latin typeface="Cambria Math" panose="02040503050406030204" pitchFamily="18" charset="0"/>
                                    </a:rPr>
                                    <m:t>𝑦𝑝h</m:t>
                                  </m:r>
                                </m:sub>
                                <m:sup>
                                  <m:r>
                                    <a:rPr sz="4200" i="1">
                                      <a:solidFill>
                                        <a:srgbClr val="150101"/>
                                      </a:solidFill>
                                      <a:latin typeface="Cambria Math" panose="02040503050406030204" pitchFamily="18" charset="0"/>
                                    </a:rPr>
                                    <m:t>2</m:t>
                                  </m:r>
                                </m:sup>
                              </m:sSubSup>
                            </m:e>
                          </m:rad>
                          <m:rad>
                            <m:radPr>
                              <m:degHide m:val="on"/>
                              <m:ctrlPr>
                                <a:rPr sz="4200" i="1">
                                  <a:solidFill>
                                    <a:srgbClr val="150101"/>
                                  </a:solidFill>
                                  <a:latin typeface="Cambria Math" panose="02040503050406030204" pitchFamily="18" charset="0"/>
                                </a:rPr>
                              </m:ctrlPr>
                            </m:radPr>
                            <m:deg/>
                            <m:e>
                              <m:r>
                                <a:rPr sz="4200" i="1">
                                  <a:solidFill>
                                    <a:srgbClr val="150101"/>
                                  </a:solidFill>
                                  <a:latin typeface="Cambria Math" panose="02040503050406030204" pitchFamily="18" charset="0"/>
                                </a:rPr>
                                <m:t>(</m:t>
                              </m:r>
                              <m:sSubSup>
                                <m:sSubSupPr>
                                  <m:ctrlPr>
                                    <a:rPr sz="4200" i="1">
                                      <a:solidFill>
                                        <a:srgbClr val="150101"/>
                                      </a:solidFill>
                                      <a:latin typeface="Cambria Math" panose="02040503050406030204" pitchFamily="18" charset="0"/>
                                    </a:rPr>
                                  </m:ctrlPr>
                                </m:sSubSupPr>
                                <m:e>
                                  <m:r>
                                    <a:rPr sz="4200" i="1">
                                      <a:solidFill>
                                        <a:srgbClr val="150101"/>
                                      </a:solidFill>
                                      <a:latin typeface="Cambria Math" panose="02040503050406030204" pitchFamily="18" charset="0"/>
                                    </a:rPr>
                                    <m:t>𝜎</m:t>
                                  </m:r>
                                </m:e>
                                <m:sub>
                                  <m:r>
                                    <a:rPr sz="4200" i="1">
                                      <a:solidFill>
                                        <a:srgbClr val="150101"/>
                                      </a:solidFill>
                                      <a:latin typeface="Cambria Math" panose="02040503050406030204" pitchFamily="18" charset="0"/>
                                    </a:rPr>
                                    <m:t>𝑥𝑒</m:t>
                                  </m:r>
                                </m:sub>
                                <m:sup>
                                  <m:r>
                                    <a:rPr sz="4200" i="1">
                                      <a:solidFill>
                                        <a:srgbClr val="150101"/>
                                      </a:solidFill>
                                      <a:latin typeface="Cambria Math" panose="02040503050406030204" pitchFamily="18" charset="0"/>
                                    </a:rPr>
                                    <m:t>2</m:t>
                                  </m:r>
                                </m:sup>
                              </m:sSubSup>
                              <m:r>
                                <a:rPr sz="4200" i="1">
                                  <a:solidFill>
                                    <a:srgbClr val="150101"/>
                                  </a:solidFill>
                                  <a:latin typeface="Cambria Math" panose="02040503050406030204" pitchFamily="18" charset="0"/>
                                </a:rPr>
                                <m:t>+</m:t>
                              </m:r>
                              <m:sSubSup>
                                <m:sSubSupPr>
                                  <m:ctrlPr>
                                    <a:rPr sz="4200" i="1">
                                      <a:solidFill>
                                        <a:srgbClr val="150101"/>
                                      </a:solidFill>
                                      <a:latin typeface="Cambria Math" panose="02040503050406030204" pitchFamily="18" charset="0"/>
                                    </a:rPr>
                                  </m:ctrlPr>
                                </m:sSubSupPr>
                                <m:e>
                                  <m:r>
                                    <a:rPr sz="4200" i="1">
                                      <a:solidFill>
                                        <a:srgbClr val="150101"/>
                                      </a:solidFill>
                                      <a:latin typeface="Cambria Math" panose="02040503050406030204" pitchFamily="18" charset="0"/>
                                    </a:rPr>
                                    <m:t>𝜎</m:t>
                                  </m:r>
                                </m:e>
                                <m:sub>
                                  <m:r>
                                    <a:rPr sz="4200" i="1">
                                      <a:solidFill>
                                        <a:srgbClr val="150101"/>
                                      </a:solidFill>
                                      <a:latin typeface="Cambria Math" panose="02040503050406030204" pitchFamily="18" charset="0"/>
                                    </a:rPr>
                                    <m:t>𝑥𝑝h</m:t>
                                  </m:r>
                                </m:sub>
                                <m:sup>
                                  <m:r>
                                    <a:rPr sz="4200" i="1">
                                      <a:solidFill>
                                        <a:srgbClr val="150101"/>
                                      </a:solidFill>
                                      <a:latin typeface="Cambria Math" panose="02040503050406030204" pitchFamily="18" charset="0"/>
                                    </a:rPr>
                                    <m:t>2</m:t>
                                  </m:r>
                                </m:sup>
                              </m:sSubSup>
                              <m:r>
                                <a:rPr sz="4200" i="1">
                                  <a:solidFill>
                                    <a:srgbClr val="150101"/>
                                  </a:solidFill>
                                  <a:latin typeface="Cambria Math" panose="02040503050406030204" pitchFamily="18" charset="0"/>
                                </a:rPr>
                                <m:t>)</m:t>
                              </m:r>
                              <m:sSup>
                                <m:sSupPr>
                                  <m:ctrlPr>
                                    <a:rPr sz="4200" i="1">
                                      <a:solidFill>
                                        <a:srgbClr val="150101"/>
                                      </a:solidFill>
                                      <a:latin typeface="Cambria Math" panose="02040503050406030204" pitchFamily="18" charset="0"/>
                                    </a:rPr>
                                  </m:ctrlPr>
                                </m:sSupPr>
                                <m:e>
                                  <m:r>
                                    <m:rPr>
                                      <m:sty m:val="p"/>
                                    </m:rPr>
                                    <a:rPr sz="4200" i="1">
                                      <a:solidFill>
                                        <a:srgbClr val="150101"/>
                                      </a:solidFill>
                                      <a:latin typeface="Cambria Math" panose="02040503050406030204" pitchFamily="18" charset="0"/>
                                    </a:rPr>
                                    <m:t>cos</m:t>
                                  </m:r>
                                </m:e>
                                <m:sup>
                                  <m:r>
                                    <a:rPr sz="4200" i="1">
                                      <a:solidFill>
                                        <a:srgbClr val="150101"/>
                                      </a:solidFill>
                                      <a:latin typeface="Cambria Math" panose="02040503050406030204" pitchFamily="18" charset="0"/>
                                    </a:rPr>
                                    <m:t>2</m:t>
                                  </m:r>
                                </m:sup>
                              </m:sSup>
                              <m:f>
                                <m:fPr>
                                  <m:ctrlPr>
                                    <a:rPr sz="4200" i="1">
                                      <a:solidFill>
                                        <a:srgbClr val="150101"/>
                                      </a:solidFill>
                                      <a:latin typeface="Cambria Math" panose="02040503050406030204" pitchFamily="18" charset="0"/>
                                    </a:rPr>
                                  </m:ctrlPr>
                                </m:fPr>
                                <m:num>
                                  <m:r>
                                    <a:rPr sz="4200" i="1">
                                      <a:solidFill>
                                        <a:srgbClr val="150101"/>
                                      </a:solidFill>
                                      <a:latin typeface="Cambria Math" panose="02040503050406030204" pitchFamily="18" charset="0"/>
                                    </a:rPr>
                                    <m:t>𝜃</m:t>
                                  </m:r>
                                </m:num>
                                <m:den>
                                  <m:r>
                                    <a:rPr sz="4200" i="1">
                                      <a:solidFill>
                                        <a:srgbClr val="150101"/>
                                      </a:solidFill>
                                      <a:latin typeface="Cambria Math" panose="02040503050406030204" pitchFamily="18" charset="0"/>
                                    </a:rPr>
                                    <m:t>2</m:t>
                                  </m:r>
                                </m:den>
                              </m:f>
                              <m:r>
                                <a:rPr sz="4200" i="1">
                                  <a:solidFill>
                                    <a:srgbClr val="150101"/>
                                  </a:solidFill>
                                  <a:latin typeface="Cambria Math" panose="02040503050406030204" pitchFamily="18" charset="0"/>
                                </a:rPr>
                                <m:t>+(</m:t>
                              </m:r>
                              <m:sSubSup>
                                <m:sSubSupPr>
                                  <m:ctrlPr>
                                    <a:rPr sz="4200" i="1">
                                      <a:solidFill>
                                        <a:srgbClr val="150101"/>
                                      </a:solidFill>
                                      <a:latin typeface="Cambria Math" panose="02040503050406030204" pitchFamily="18" charset="0"/>
                                    </a:rPr>
                                  </m:ctrlPr>
                                </m:sSubSupPr>
                                <m:e>
                                  <m:r>
                                    <a:rPr sz="4200" i="1">
                                      <a:solidFill>
                                        <a:srgbClr val="150101"/>
                                      </a:solidFill>
                                      <a:latin typeface="Cambria Math" panose="02040503050406030204" pitchFamily="18" charset="0"/>
                                    </a:rPr>
                                    <m:t>𝜎</m:t>
                                  </m:r>
                                </m:e>
                                <m:sub>
                                  <m:r>
                                    <a:rPr sz="4200" i="1">
                                      <a:solidFill>
                                        <a:srgbClr val="150101"/>
                                      </a:solidFill>
                                      <a:latin typeface="Cambria Math" panose="02040503050406030204" pitchFamily="18" charset="0"/>
                                    </a:rPr>
                                    <m:t>𝑧𝑒</m:t>
                                  </m:r>
                                </m:sub>
                                <m:sup>
                                  <m:r>
                                    <a:rPr sz="4200" i="1">
                                      <a:solidFill>
                                        <a:srgbClr val="150101"/>
                                      </a:solidFill>
                                      <a:latin typeface="Cambria Math" panose="02040503050406030204" pitchFamily="18" charset="0"/>
                                    </a:rPr>
                                    <m:t>2</m:t>
                                  </m:r>
                                </m:sup>
                              </m:sSubSup>
                              <m:r>
                                <a:rPr sz="4200" i="1">
                                  <a:solidFill>
                                    <a:srgbClr val="150101"/>
                                  </a:solidFill>
                                  <a:latin typeface="Cambria Math" panose="02040503050406030204" pitchFamily="18" charset="0"/>
                                </a:rPr>
                                <m:t>+</m:t>
                              </m:r>
                              <m:sSubSup>
                                <m:sSubSupPr>
                                  <m:ctrlPr>
                                    <a:rPr sz="4200" i="1">
                                      <a:solidFill>
                                        <a:srgbClr val="150101"/>
                                      </a:solidFill>
                                      <a:latin typeface="Cambria Math" panose="02040503050406030204" pitchFamily="18" charset="0"/>
                                    </a:rPr>
                                  </m:ctrlPr>
                                </m:sSubSupPr>
                                <m:e>
                                  <m:r>
                                    <a:rPr sz="4200" i="1">
                                      <a:solidFill>
                                        <a:srgbClr val="150101"/>
                                      </a:solidFill>
                                      <a:latin typeface="Cambria Math" panose="02040503050406030204" pitchFamily="18" charset="0"/>
                                    </a:rPr>
                                    <m:t>𝜎</m:t>
                                  </m:r>
                                </m:e>
                                <m:sub>
                                  <m:r>
                                    <a:rPr sz="4200" i="1">
                                      <a:solidFill>
                                        <a:srgbClr val="150101"/>
                                      </a:solidFill>
                                      <a:latin typeface="Cambria Math" panose="02040503050406030204" pitchFamily="18" charset="0"/>
                                    </a:rPr>
                                    <m:t>𝑧𝑝h</m:t>
                                  </m:r>
                                </m:sub>
                                <m:sup>
                                  <m:r>
                                    <a:rPr sz="4200" i="1">
                                      <a:solidFill>
                                        <a:srgbClr val="150101"/>
                                      </a:solidFill>
                                      <a:latin typeface="Cambria Math" panose="02040503050406030204" pitchFamily="18" charset="0"/>
                                    </a:rPr>
                                    <m:t>2</m:t>
                                  </m:r>
                                </m:sup>
                              </m:sSubSup>
                              <m:r>
                                <a:rPr sz="4200" i="1">
                                  <a:solidFill>
                                    <a:srgbClr val="150101"/>
                                  </a:solidFill>
                                  <a:latin typeface="Cambria Math" panose="02040503050406030204" pitchFamily="18" charset="0"/>
                                </a:rPr>
                                <m:t>)</m:t>
                              </m:r>
                              <m:sSup>
                                <m:sSupPr>
                                  <m:ctrlPr>
                                    <a:rPr sz="4200" i="1">
                                      <a:solidFill>
                                        <a:srgbClr val="150101"/>
                                      </a:solidFill>
                                      <a:latin typeface="Cambria Math" panose="02040503050406030204" pitchFamily="18" charset="0"/>
                                    </a:rPr>
                                  </m:ctrlPr>
                                </m:sSupPr>
                                <m:e>
                                  <m:r>
                                    <m:rPr>
                                      <m:sty m:val="p"/>
                                    </m:rPr>
                                    <a:rPr sz="4200" i="1">
                                      <a:solidFill>
                                        <a:srgbClr val="150101"/>
                                      </a:solidFill>
                                      <a:latin typeface="Cambria Math" panose="02040503050406030204" pitchFamily="18" charset="0"/>
                                    </a:rPr>
                                    <m:t>sin</m:t>
                                  </m:r>
                                </m:e>
                                <m:sup>
                                  <m:r>
                                    <a:rPr sz="4200" i="1">
                                      <a:solidFill>
                                        <a:srgbClr val="150101"/>
                                      </a:solidFill>
                                      <a:latin typeface="Cambria Math" panose="02040503050406030204" pitchFamily="18" charset="0"/>
                                    </a:rPr>
                                    <m:t>2</m:t>
                                  </m:r>
                                </m:sup>
                              </m:sSup>
                              <m:f>
                                <m:fPr>
                                  <m:ctrlPr>
                                    <a:rPr sz="4200" i="1">
                                      <a:solidFill>
                                        <a:srgbClr val="150101"/>
                                      </a:solidFill>
                                      <a:latin typeface="Cambria Math" panose="02040503050406030204" pitchFamily="18" charset="0"/>
                                    </a:rPr>
                                  </m:ctrlPr>
                                </m:fPr>
                                <m:num>
                                  <m:r>
                                    <a:rPr sz="4200" i="1">
                                      <a:solidFill>
                                        <a:srgbClr val="150101"/>
                                      </a:solidFill>
                                      <a:latin typeface="Cambria Math" panose="02040503050406030204" pitchFamily="18" charset="0"/>
                                    </a:rPr>
                                    <m:t>𝜃</m:t>
                                  </m:r>
                                </m:num>
                                <m:den>
                                  <m:r>
                                    <a:rPr sz="4200" i="1">
                                      <a:solidFill>
                                        <a:srgbClr val="150101"/>
                                      </a:solidFill>
                                      <a:latin typeface="Cambria Math" panose="02040503050406030204" pitchFamily="18" charset="0"/>
                                    </a:rPr>
                                    <m:t>2</m:t>
                                  </m:r>
                                </m:den>
                              </m:f>
                            </m:e>
                          </m:rad>
                        </m:den>
                      </m:f>
                    </m:oMath>
                  </m:oMathPara>
                </a14:m>
                <a:endParaRPr sz="4200">
                  <a:solidFill>
                    <a:srgbClr val="160201"/>
                  </a:solidFill>
                </a:endParaRPr>
              </a:p>
            </p:txBody>
          </p:sp>
        </mc:Choice>
        <mc:Fallback>
          <p:sp>
            <p:nvSpPr>
              <p:cNvPr id="304" name="Equation"/>
              <p:cNvSpPr txBox="1">
                <a:spLocks noRot="1" noChangeAspect="1" noMove="1" noResize="1" noEditPoints="1" noAdjustHandles="1" noChangeArrowheads="1" noChangeShapeType="1" noTextEdit="1"/>
              </p:cNvSpPr>
              <p:nvPr/>
            </p:nvSpPr>
            <p:spPr>
              <a:xfrm>
                <a:off x="3162938" y="10909066"/>
                <a:ext cx="15833999" cy="1806878"/>
              </a:xfrm>
              <a:prstGeom prst="rect">
                <a:avLst/>
              </a:prstGeom>
              <a:blipFill>
                <a:blip r:embed="rId4"/>
                <a:stretch>
                  <a:fillRect l="-1203" t="-1399" r="-12911" b="-16084"/>
                </a:stretch>
              </a:blipFill>
              <a:ln w="12700">
                <a:miter lim="400000"/>
              </a:ln>
            </p:spPr>
            <p:txBody>
              <a:bodyPr/>
              <a:lstStyle/>
              <a:p>
                <a:r>
                  <a:rPr lang="en-US">
                    <a:noFill/>
                  </a:rPr>
                  <a:t> </a:t>
                </a:r>
              </a:p>
            </p:txBody>
          </p:sp>
        </mc:Fallback>
      </mc:AlternateContent>
      <p:sp>
        <p:nvSpPr>
          <p:cNvPr id="305" name="To maximizing the flux of the light sources we need:…"/>
          <p:cNvSpPr txBox="1">
            <a:spLocks noGrp="1"/>
          </p:cNvSpPr>
          <p:nvPr>
            <p:ph type="body" sz="quarter" idx="4294967295"/>
          </p:nvPr>
        </p:nvSpPr>
        <p:spPr>
          <a:xfrm>
            <a:off x="17629203" y="3308530"/>
            <a:ext cx="6363925" cy="7838382"/>
          </a:xfrm>
          <a:prstGeom prst="rect">
            <a:avLst/>
          </a:prstGeom>
        </p:spPr>
        <p:txBody>
          <a:bodyPr/>
          <a:lstStyle>
            <a:lvl2pPr>
              <a:buSzPct val="47000"/>
            </a:lvl2pPr>
          </a:lstStyle>
          <a:p>
            <a:r>
              <a:t>To maximizing the flux of the light sources we need:</a:t>
            </a:r>
          </a:p>
          <a:p>
            <a:pPr lvl="1"/>
            <a:r>
              <a:t>High repetition rate</a:t>
            </a:r>
          </a:p>
        </p:txBody>
      </p:sp>
      <p:sp>
        <p:nvSpPr>
          <p:cNvPr id="306" name="Oval"/>
          <p:cNvSpPr/>
          <p:nvPr/>
        </p:nvSpPr>
        <p:spPr>
          <a:xfrm>
            <a:off x="5854735" y="10909066"/>
            <a:ext cx="1045770" cy="1270001"/>
          </a:xfrm>
          <a:prstGeom prst="ellipse">
            <a:avLst/>
          </a:prstGeom>
          <a:blipFill>
            <a:blip r:embed="rId5">
              <a:alphaModFix amt="27790"/>
            </a:blip>
          </a:blipFill>
          <a:ln w="12700">
            <a:miter lim="400000"/>
          </a:ln>
        </p:spPr>
        <p:txBody>
          <a:bodyPr lIns="50800" tIns="50800" rIns="50800" bIns="50800" anchor="ctr"/>
          <a:lstStyle/>
          <a:p>
            <a:pPr>
              <a:defRPr sz="4400">
                <a:solidFill>
                  <a:srgbClr val="FFFFFF"/>
                </a:solidFill>
                <a:effectLst>
                  <a:outerShdw blurRad="25400" dist="33948" dir="2700000" rotWithShape="0">
                    <a:srgbClr val="3B3936"/>
                  </a:outerShdw>
                </a:effectLst>
              </a:defRPr>
            </a:pPr>
            <a:endParaRPr/>
          </a:p>
        </p:txBody>
      </p:sp>
      <p:sp>
        <p:nvSpPr>
          <p:cNvPr id="307" name="Arrow"/>
          <p:cNvSpPr/>
          <p:nvPr/>
        </p:nvSpPr>
        <p:spPr>
          <a:xfrm>
            <a:off x="11054268" y="4176223"/>
            <a:ext cx="1923738" cy="601579"/>
          </a:xfrm>
          <a:prstGeom prst="rightArrow">
            <a:avLst>
              <a:gd name="adj1" fmla="val 20938"/>
              <a:gd name="adj2" fmla="val 140117"/>
            </a:avLst>
          </a:prstGeom>
          <a:blipFill>
            <a:blip r:embed="rId6"/>
          </a:blipFill>
          <a:ln w="12700">
            <a:miter lim="400000"/>
          </a:ln>
        </p:spPr>
        <p:txBody>
          <a:bodyPr lIns="71437" tIns="71437" rIns="71437" bIns="71437" anchor="ctr"/>
          <a:lstStyle/>
          <a:p>
            <a:pPr defTabSz="821531">
              <a:defRPr sz="4200">
                <a:solidFill>
                  <a:srgbClr val="160201"/>
                </a:solidFill>
              </a:defRPr>
            </a:pPr>
            <a:endParaRPr/>
          </a:p>
        </p:txBody>
      </p:sp>
      <p:sp>
        <p:nvSpPr>
          <p:cNvPr id="308" name="17 MHz"/>
          <p:cNvSpPr txBox="1"/>
          <p:nvPr/>
        </p:nvSpPr>
        <p:spPr>
          <a:xfrm>
            <a:off x="13734045" y="4096012"/>
            <a:ext cx="2818744" cy="7620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lgn="l" defTabSz="457200">
              <a:lnSpc>
                <a:spcPts val="6800"/>
              </a:lnSpc>
              <a:spcBef>
                <a:spcPts val="1200"/>
              </a:spcBef>
              <a:defRPr sz="4200">
                <a:solidFill>
                  <a:srgbClr val="000000"/>
                </a:solidFill>
                <a:latin typeface="Times Roman"/>
                <a:ea typeface="Times Roman"/>
                <a:cs typeface="Times Roman"/>
                <a:sym typeface="Times Roman"/>
              </a:defRPr>
            </a:lvl1pPr>
          </a:lstStyle>
          <a:p>
            <a:r>
              <a:t>17 MHz </a:t>
            </a:r>
          </a:p>
        </p:txBody>
      </p:sp>
      <p:pic>
        <p:nvPicPr>
          <p:cNvPr id="309" name="Anneau 75,73207.jpg" descr="Anneau 75,73207.jpg"/>
          <p:cNvPicPr>
            <a:picLocks noChangeAspect="1"/>
          </p:cNvPicPr>
          <p:nvPr/>
        </p:nvPicPr>
        <p:blipFill>
          <a:blip r:embed="rId7"/>
          <a:stretch>
            <a:fillRect/>
          </a:stretch>
        </p:blipFill>
        <p:spPr>
          <a:xfrm>
            <a:off x="8660818" y="5794978"/>
            <a:ext cx="7078285" cy="4096912"/>
          </a:xfrm>
          <a:prstGeom prst="rect">
            <a:avLst/>
          </a:prstGeom>
          <a:ln w="12700">
            <a:miter lim="400000"/>
          </a:ln>
        </p:spPr>
      </p:pic>
      <p:sp>
        <p:nvSpPr>
          <p:cNvPr id="310" name="Slide Number"/>
          <p:cNvSpPr txBox="1">
            <a:spLocks noGrp="1"/>
          </p:cNvSpPr>
          <p:nvPr>
            <p:ph type="sldNum" sz="quarter" idx="2"/>
          </p:nvPr>
        </p:nvSpPr>
        <p:spPr>
          <a:xfrm>
            <a:off x="12026850" y="13017500"/>
            <a:ext cx="317600" cy="508000"/>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t>11</a:t>
            </a:fld>
            <a:endParaRPr/>
          </a:p>
        </p:txBody>
      </p:sp>
    </p:spTree>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12" name="Compton Backscattering-Interaction"/>
          <p:cNvSpPr txBox="1">
            <a:spLocks noGrp="1"/>
          </p:cNvSpPr>
          <p:nvPr>
            <p:ph type="title"/>
          </p:nvPr>
        </p:nvSpPr>
        <p:spPr>
          <a:prstGeom prst="rect">
            <a:avLst/>
          </a:prstGeom>
        </p:spPr>
        <p:txBody>
          <a:bodyPr/>
          <a:lstStyle/>
          <a:p>
            <a:r>
              <a:t>Compton Backscattering-Interaction</a:t>
            </a:r>
          </a:p>
        </p:txBody>
      </p:sp>
      <p:grpSp>
        <p:nvGrpSpPr>
          <p:cNvPr id="320" name="Group"/>
          <p:cNvGrpSpPr/>
          <p:nvPr/>
        </p:nvGrpSpPr>
        <p:grpSpPr>
          <a:xfrm>
            <a:off x="1534508" y="5534502"/>
            <a:ext cx="4202462" cy="3968856"/>
            <a:chOff x="0" y="0"/>
            <a:chExt cx="4202461" cy="3968854"/>
          </a:xfrm>
        </p:grpSpPr>
        <p:sp>
          <p:nvSpPr>
            <p:cNvPr id="313" name="Line"/>
            <p:cNvSpPr/>
            <p:nvPr/>
          </p:nvSpPr>
          <p:spPr>
            <a:xfrm>
              <a:off x="0" y="2170194"/>
              <a:ext cx="2580216" cy="1"/>
            </a:xfrm>
            <a:prstGeom prst="line">
              <a:avLst/>
            </a:prstGeom>
            <a:noFill/>
            <a:ln w="63500" cap="flat">
              <a:solidFill>
                <a:srgbClr val="7996B9"/>
              </a:solidFill>
              <a:prstDash val="solid"/>
              <a:miter lim="400000"/>
              <a:tailEnd type="triangle" w="med" len="med"/>
            </a:ln>
            <a:effectLst/>
          </p:spPr>
          <p:txBody>
            <a:bodyPr wrap="square" lIns="71437" tIns="71437" rIns="71437" bIns="71437" numCol="1" anchor="ctr">
              <a:noAutofit/>
            </a:bodyPr>
            <a:lstStyle/>
            <a:p>
              <a:pPr defTabSz="821531">
                <a:defRPr sz="4200">
                  <a:solidFill>
                    <a:srgbClr val="202020"/>
                  </a:solidFill>
                </a:defRPr>
              </a:pPr>
              <a:endParaRPr/>
            </a:p>
          </p:txBody>
        </p:sp>
        <mc:AlternateContent xmlns:mc="http://schemas.openxmlformats.org/markup-compatibility/2006">
          <mc:Choice xmlns:a14="http://schemas.microsoft.com/office/drawing/2010/main" Requires="a14">
            <p:sp>
              <p:nvSpPr>
                <p:cNvPr id="314" name="Equation"/>
                <p:cNvSpPr txBox="1"/>
                <p:nvPr/>
              </p:nvSpPr>
              <p:spPr>
                <a:xfrm>
                  <a:off x="304785" y="2303240"/>
                  <a:ext cx="483592" cy="312072"/>
                </a:xfrm>
                <a:prstGeom prst="rect">
                  <a:avLst/>
                </a:prstGeom>
                <a:noFill/>
                <a:ln w="12700" cap="flat">
                  <a:noFill/>
                  <a:miter lim="400000"/>
                </a:ln>
                <a:effectLst/>
              </p:spPr>
              <p:txBody>
                <a:bodyPr wrap="none" lIns="0" tIns="0" rIns="0" bIns="0">
                  <a:spAutoFit/>
                </a:bodyPr>
                <a:lstStyle/>
                <a:p>
                  <a:pPr algn="l" defTabSz="914400" latinLnBrk="1">
                    <a:defRPr sz="1800">
                      <a:solidFill>
                        <a:srgbClr val="000000"/>
                      </a:solidFill>
                    </a:defRPr>
                  </a:pPr>
                  <a14:m>
                    <m:oMathPara xmlns:m="http://schemas.openxmlformats.org/officeDocument/2006/math">
                      <m:oMathParaPr>
                        <m:jc m:val="centerGroup"/>
                      </m:oMathParaPr>
                      <m:oMath xmlns:m="http://schemas.openxmlformats.org/officeDocument/2006/math">
                        <m:sSup>
                          <m:sSupPr>
                            <m:ctrlPr>
                              <a:rPr sz="4200">
                                <a:solidFill>
                                  <a:srgbClr val="150101"/>
                                </a:solidFill>
                                <a:latin typeface="Cambria Math" panose="02040503050406030204" pitchFamily="18" charset="0"/>
                              </a:rPr>
                            </m:ctrlPr>
                          </m:sSupPr>
                          <m:e>
                            <m:r>
                              <a:rPr sz="4200" i="1">
                                <a:solidFill>
                                  <a:srgbClr val="150101"/>
                                </a:solidFill>
                                <a:latin typeface="Cambria Math" panose="02040503050406030204" pitchFamily="18" charset="0"/>
                              </a:rPr>
                              <m:t>𝑒</m:t>
                            </m:r>
                          </m:e>
                          <m:sup>
                            <m:r>
                              <a:rPr sz="4200" i="1">
                                <a:solidFill>
                                  <a:srgbClr val="150101"/>
                                </a:solidFill>
                                <a:latin typeface="Cambria Math" panose="02040503050406030204" pitchFamily="18" charset="0"/>
                              </a:rPr>
                              <m:t>−</m:t>
                            </m:r>
                          </m:sup>
                        </m:sSup>
                      </m:oMath>
                    </m:oMathPara>
                  </a14:m>
                  <a:endParaRPr sz="4200">
                    <a:solidFill>
                      <a:srgbClr val="160201"/>
                    </a:solidFill>
                  </a:endParaRPr>
                </a:p>
              </p:txBody>
            </p:sp>
          </mc:Choice>
          <mc:Fallback>
            <p:sp>
              <p:nvSpPr>
                <p:cNvPr id="314" name="Equation"/>
                <p:cNvSpPr txBox="1">
                  <a:spLocks noRot="1" noChangeAspect="1" noMove="1" noResize="1" noEditPoints="1" noAdjustHandles="1" noChangeArrowheads="1" noChangeShapeType="1" noTextEdit="1"/>
                </p:cNvSpPr>
                <p:nvPr/>
              </p:nvSpPr>
              <p:spPr>
                <a:xfrm>
                  <a:off x="304785" y="2303240"/>
                  <a:ext cx="483592" cy="312072"/>
                </a:xfrm>
                <a:prstGeom prst="rect">
                  <a:avLst/>
                </a:prstGeom>
                <a:blipFill>
                  <a:blip r:embed="rId2"/>
                  <a:stretch>
                    <a:fillRect l="-25641" r="-33333" b="-96000"/>
                  </a:stretch>
                </a:blipFill>
                <a:ln w="12700" cap="flat">
                  <a:noFill/>
                  <a:miter lim="400000"/>
                </a:ln>
                <a:effectLst/>
              </p:spPr>
              <p:txBody>
                <a:bodyPr/>
                <a:lstStyle/>
                <a:p>
                  <a:r>
                    <a:rPr lang="en-US">
                      <a:noFill/>
                    </a:rPr>
                    <a:t> </a:t>
                  </a:r>
                </a:p>
              </p:txBody>
            </p:sp>
          </mc:Fallback>
        </mc:AlternateContent>
        <p:sp>
          <p:nvSpPr>
            <p:cNvPr id="315" name="Line"/>
            <p:cNvSpPr/>
            <p:nvPr/>
          </p:nvSpPr>
          <p:spPr>
            <a:xfrm flipH="1">
              <a:off x="2668822" y="947223"/>
              <a:ext cx="1349788" cy="1157726"/>
            </a:xfrm>
            <a:prstGeom prst="line">
              <a:avLst/>
            </a:prstGeom>
            <a:noFill/>
            <a:ln w="63500" cap="flat">
              <a:solidFill>
                <a:srgbClr val="79F8B9"/>
              </a:solidFill>
              <a:prstDash val="solid"/>
              <a:miter lim="400000"/>
              <a:tailEnd type="triangle" w="med" len="med"/>
            </a:ln>
            <a:effectLst/>
          </p:spPr>
          <p:txBody>
            <a:bodyPr wrap="square" lIns="71437" tIns="71437" rIns="71437" bIns="71437" numCol="1" anchor="ctr">
              <a:noAutofit/>
            </a:bodyPr>
            <a:lstStyle/>
            <a:p>
              <a:pPr defTabSz="821531">
                <a:defRPr sz="4200">
                  <a:solidFill>
                    <a:srgbClr val="202020"/>
                  </a:solidFill>
                </a:defRPr>
              </a:pPr>
              <a:endParaRPr/>
            </a:p>
          </p:txBody>
        </p:sp>
        <p:sp>
          <p:nvSpPr>
            <p:cNvPr id="316" name="Line"/>
            <p:cNvSpPr/>
            <p:nvPr/>
          </p:nvSpPr>
          <p:spPr>
            <a:xfrm>
              <a:off x="2515321" y="2124966"/>
              <a:ext cx="1687141" cy="510631"/>
            </a:xfrm>
            <a:prstGeom prst="line">
              <a:avLst/>
            </a:prstGeom>
            <a:noFill/>
            <a:ln w="63500" cap="flat">
              <a:solidFill>
                <a:srgbClr val="F87663"/>
              </a:solidFill>
              <a:prstDash val="solid"/>
              <a:miter lim="400000"/>
              <a:tailEnd type="triangle" w="med" len="med"/>
            </a:ln>
            <a:effectLst/>
          </p:spPr>
          <p:txBody>
            <a:bodyPr wrap="square" lIns="71437" tIns="71437" rIns="71437" bIns="71437" numCol="1" anchor="ctr">
              <a:noAutofit/>
            </a:bodyPr>
            <a:lstStyle/>
            <a:p>
              <a:pPr defTabSz="821531">
                <a:defRPr sz="4200">
                  <a:solidFill>
                    <a:srgbClr val="202020"/>
                  </a:solidFill>
                </a:defRPr>
              </a:pPr>
              <a:endParaRPr/>
            </a:p>
          </p:txBody>
        </p:sp>
        <p:sp>
          <p:nvSpPr>
            <p:cNvPr id="317" name="Photon"/>
            <p:cNvSpPr txBox="1"/>
            <p:nvPr/>
          </p:nvSpPr>
          <p:spPr>
            <a:xfrm rot="18805261">
              <a:off x="2254677" y="540154"/>
              <a:ext cx="1855007" cy="854076"/>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71437" tIns="71437" rIns="71437" bIns="71437" numCol="1" anchor="ctr">
              <a:spAutoFit/>
            </a:bodyPr>
            <a:lstStyle>
              <a:lvl1pPr defTabSz="821531">
                <a:defRPr sz="4200">
                  <a:solidFill>
                    <a:srgbClr val="160201"/>
                  </a:solidFill>
                </a:defRPr>
              </a:lvl1pPr>
            </a:lstStyle>
            <a:p>
              <a:r>
                <a:t>Photon</a:t>
              </a:r>
            </a:p>
          </p:txBody>
        </p:sp>
        <p:sp>
          <p:nvSpPr>
            <p:cNvPr id="318" name="X-Ray"/>
            <p:cNvSpPr txBox="1"/>
            <p:nvPr/>
          </p:nvSpPr>
          <p:spPr>
            <a:xfrm rot="2183800">
              <a:off x="2377869" y="2720827"/>
              <a:ext cx="1608622" cy="854076"/>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71437" tIns="71437" rIns="71437" bIns="71437" numCol="1" anchor="ctr">
              <a:spAutoFit/>
            </a:bodyPr>
            <a:lstStyle>
              <a:lvl1pPr defTabSz="821531">
                <a:defRPr sz="4200">
                  <a:solidFill>
                    <a:srgbClr val="160201"/>
                  </a:solidFill>
                </a:defRPr>
              </a:lvl1pPr>
            </a:lstStyle>
            <a:p>
              <a:r>
                <a:t>X-Ray</a:t>
              </a:r>
            </a:p>
          </p:txBody>
        </p:sp>
        <p:sp>
          <p:nvSpPr>
            <p:cNvPr id="319" name="Star"/>
            <p:cNvSpPr/>
            <p:nvPr/>
          </p:nvSpPr>
          <p:spPr>
            <a:xfrm>
              <a:off x="2314298" y="1869405"/>
              <a:ext cx="693831" cy="601578"/>
            </a:xfrm>
            <a:prstGeom prst="star5">
              <a:avLst>
                <a:gd name="adj" fmla="val 19100"/>
                <a:gd name="hf" fmla="val 105146"/>
                <a:gd name="vf" fmla="val 110557"/>
              </a:avLst>
            </a:prstGeom>
            <a:blipFill rotWithShape="1">
              <a:blip r:embed="rId3"/>
              <a:srcRect/>
              <a:tile tx="0" ty="0" sx="100000" sy="100000" flip="none" algn="tl"/>
            </a:blipFill>
            <a:ln w="12700" cap="flat">
              <a:noFill/>
              <a:miter lim="400000"/>
            </a:ln>
            <a:effectLst/>
          </p:spPr>
          <p:txBody>
            <a:bodyPr wrap="square" lIns="71437" tIns="71437" rIns="71437" bIns="71437" numCol="1" anchor="ctr">
              <a:noAutofit/>
            </a:bodyPr>
            <a:lstStyle/>
            <a:p>
              <a:pPr defTabSz="821531">
                <a:defRPr sz="4200">
                  <a:solidFill>
                    <a:srgbClr val="FFFFFF"/>
                  </a:solidFill>
                </a:defRPr>
              </a:pPr>
              <a:endParaRPr/>
            </a:p>
          </p:txBody>
        </p:sp>
      </p:grpSp>
      <mc:AlternateContent xmlns:mc="http://schemas.openxmlformats.org/markup-compatibility/2006">
        <mc:Choice xmlns:a14="http://schemas.microsoft.com/office/drawing/2010/main" Requires="a14">
          <p:sp>
            <p:nvSpPr>
              <p:cNvPr id="321" name="Equation"/>
              <p:cNvSpPr txBox="1"/>
              <p:nvPr/>
            </p:nvSpPr>
            <p:spPr>
              <a:xfrm>
                <a:off x="3215385" y="10909067"/>
                <a:ext cx="15833999" cy="1806877"/>
              </a:xfrm>
              <a:prstGeom prst="rect">
                <a:avLst/>
              </a:prstGeom>
              <a:ln w="12700">
                <a:miter lim="400000"/>
              </a:ln>
            </p:spPr>
            <p:txBody>
              <a:bodyPr wrap="none" lIns="0" tIns="0" rIns="0" bIns="0">
                <a:spAutoFit/>
              </a:bodyPr>
              <a:lstStyle/>
              <a:p>
                <a:pPr algn="l" defTabSz="914400" latinLnBrk="1">
                  <a:defRPr sz="1800">
                    <a:solidFill>
                      <a:srgbClr val="000000"/>
                    </a:solidFill>
                  </a:defRPr>
                </a:pPr>
                <a14:m>
                  <m:oMathPara xmlns:m="http://schemas.openxmlformats.org/officeDocument/2006/math">
                    <m:oMathParaPr>
                      <m:jc m:val="centerGroup"/>
                    </m:oMathParaPr>
                    <m:oMath xmlns:m="http://schemas.openxmlformats.org/officeDocument/2006/math">
                      <m:r>
                        <a:rPr sz="4200" i="1">
                          <a:solidFill>
                            <a:srgbClr val="150101"/>
                          </a:solidFill>
                          <a:latin typeface="Cambria Math" panose="02040503050406030204" pitchFamily="18" charset="0"/>
                        </a:rPr>
                        <m:t>𝐹𝑙𝑢𝑥</m:t>
                      </m:r>
                      <m:r>
                        <a:rPr sz="4200" i="1">
                          <a:solidFill>
                            <a:srgbClr val="150101"/>
                          </a:solidFill>
                          <a:latin typeface="Cambria Math" panose="02040503050406030204" pitchFamily="18" charset="0"/>
                        </a:rPr>
                        <m:t>=</m:t>
                      </m:r>
                      <m:sSub>
                        <m:sSubPr>
                          <m:ctrlPr>
                            <a:rPr sz="4200" i="1">
                              <a:solidFill>
                                <a:srgbClr val="150101"/>
                              </a:solidFill>
                              <a:latin typeface="Cambria Math" panose="02040503050406030204" pitchFamily="18" charset="0"/>
                            </a:rPr>
                          </m:ctrlPr>
                        </m:sSubPr>
                        <m:e>
                          <m:r>
                            <a:rPr sz="4200" i="1">
                              <a:solidFill>
                                <a:srgbClr val="150101"/>
                              </a:solidFill>
                              <a:latin typeface="Cambria Math" panose="02040503050406030204" pitchFamily="18" charset="0"/>
                            </a:rPr>
                            <m:t>𝑁</m:t>
                          </m:r>
                        </m:e>
                        <m:sub>
                          <m:r>
                            <a:rPr sz="4200" i="1">
                              <a:solidFill>
                                <a:srgbClr val="150101"/>
                              </a:solidFill>
                              <a:latin typeface="Cambria Math" panose="02040503050406030204" pitchFamily="18" charset="0"/>
                            </a:rPr>
                            <m:t>𝑒</m:t>
                          </m:r>
                        </m:sub>
                      </m:sSub>
                      <m:sSub>
                        <m:sSubPr>
                          <m:ctrlPr>
                            <a:rPr sz="4200" i="1">
                              <a:solidFill>
                                <a:srgbClr val="150101"/>
                              </a:solidFill>
                              <a:latin typeface="Cambria Math" panose="02040503050406030204" pitchFamily="18" charset="0"/>
                            </a:rPr>
                          </m:ctrlPr>
                        </m:sSubPr>
                        <m:e>
                          <m:r>
                            <a:rPr sz="4200" i="1">
                              <a:solidFill>
                                <a:srgbClr val="150101"/>
                              </a:solidFill>
                              <a:latin typeface="Cambria Math" panose="02040503050406030204" pitchFamily="18" charset="0"/>
                            </a:rPr>
                            <m:t>𝑁</m:t>
                          </m:r>
                        </m:e>
                        <m:sub>
                          <m:r>
                            <a:rPr sz="4200" i="1">
                              <a:solidFill>
                                <a:srgbClr val="150101"/>
                              </a:solidFill>
                              <a:latin typeface="Cambria Math" panose="02040503050406030204" pitchFamily="18" charset="0"/>
                            </a:rPr>
                            <m:t>𝑝h</m:t>
                          </m:r>
                        </m:sub>
                      </m:sSub>
                      <m:sSub>
                        <m:sSubPr>
                          <m:ctrlPr>
                            <a:rPr sz="4200" i="1">
                              <a:solidFill>
                                <a:srgbClr val="150101"/>
                              </a:solidFill>
                              <a:latin typeface="Cambria Math" panose="02040503050406030204" pitchFamily="18" charset="0"/>
                            </a:rPr>
                          </m:ctrlPr>
                        </m:sSubPr>
                        <m:e>
                          <m:r>
                            <a:rPr sz="4200" i="1">
                              <a:solidFill>
                                <a:srgbClr val="150101"/>
                              </a:solidFill>
                              <a:latin typeface="Cambria Math" panose="02040503050406030204" pitchFamily="18" charset="0"/>
                            </a:rPr>
                            <m:t>𝑓</m:t>
                          </m:r>
                        </m:e>
                        <m:sub>
                          <m:r>
                            <a:rPr sz="4200" i="1">
                              <a:solidFill>
                                <a:srgbClr val="150101"/>
                              </a:solidFill>
                              <a:latin typeface="Cambria Math" panose="02040503050406030204" pitchFamily="18" charset="0"/>
                            </a:rPr>
                            <m:t>𝑟𝑒𝑝</m:t>
                          </m:r>
                        </m:sub>
                      </m:sSub>
                      <m:r>
                        <a:rPr sz="4200" i="1">
                          <a:solidFill>
                            <a:srgbClr val="150101"/>
                          </a:solidFill>
                          <a:latin typeface="Cambria Math" panose="02040503050406030204" pitchFamily="18" charset="0"/>
                        </a:rPr>
                        <m:t>𝑐𝑜𝑠</m:t>
                      </m:r>
                      <m:f>
                        <m:fPr>
                          <m:ctrlPr>
                            <a:rPr sz="4200" i="1">
                              <a:solidFill>
                                <a:srgbClr val="150101"/>
                              </a:solidFill>
                              <a:latin typeface="Cambria Math" panose="02040503050406030204" pitchFamily="18" charset="0"/>
                            </a:rPr>
                          </m:ctrlPr>
                        </m:fPr>
                        <m:num>
                          <m:r>
                            <a:rPr sz="4200" i="1">
                              <a:solidFill>
                                <a:srgbClr val="150101"/>
                              </a:solidFill>
                              <a:latin typeface="Cambria Math" panose="02040503050406030204" pitchFamily="18" charset="0"/>
                            </a:rPr>
                            <m:t>𝜃</m:t>
                          </m:r>
                        </m:num>
                        <m:den>
                          <m:r>
                            <a:rPr sz="4200" i="1">
                              <a:solidFill>
                                <a:srgbClr val="150101"/>
                              </a:solidFill>
                              <a:latin typeface="Cambria Math" panose="02040503050406030204" pitchFamily="18" charset="0"/>
                            </a:rPr>
                            <m:t>2</m:t>
                          </m:r>
                        </m:den>
                      </m:f>
                      <m:f>
                        <m:fPr>
                          <m:ctrlPr>
                            <a:rPr sz="4200" i="1">
                              <a:solidFill>
                                <a:srgbClr val="150101"/>
                              </a:solidFill>
                              <a:latin typeface="Cambria Math" panose="02040503050406030204" pitchFamily="18" charset="0"/>
                            </a:rPr>
                          </m:ctrlPr>
                        </m:fPr>
                        <m:num>
                          <m:r>
                            <a:rPr sz="4200" i="1">
                              <a:solidFill>
                                <a:srgbClr val="150101"/>
                              </a:solidFill>
                              <a:latin typeface="Cambria Math" panose="02040503050406030204" pitchFamily="18" charset="0"/>
                            </a:rPr>
                            <m:t>1</m:t>
                          </m:r>
                        </m:num>
                        <m:den>
                          <m:rad>
                            <m:radPr>
                              <m:degHide m:val="on"/>
                              <m:ctrlPr>
                                <a:rPr sz="4200" i="1">
                                  <a:solidFill>
                                    <a:srgbClr val="150101"/>
                                  </a:solidFill>
                                  <a:latin typeface="Cambria Math" panose="02040503050406030204" pitchFamily="18" charset="0"/>
                                </a:rPr>
                              </m:ctrlPr>
                            </m:radPr>
                            <m:deg/>
                            <m:e>
                              <m:sSubSup>
                                <m:sSubSupPr>
                                  <m:ctrlPr>
                                    <a:rPr sz="4200" i="1">
                                      <a:solidFill>
                                        <a:srgbClr val="150101"/>
                                      </a:solidFill>
                                      <a:latin typeface="Cambria Math" panose="02040503050406030204" pitchFamily="18" charset="0"/>
                                    </a:rPr>
                                  </m:ctrlPr>
                                </m:sSubSupPr>
                                <m:e>
                                  <m:r>
                                    <a:rPr sz="4200" i="1">
                                      <a:solidFill>
                                        <a:srgbClr val="150101"/>
                                      </a:solidFill>
                                      <a:latin typeface="Cambria Math" panose="02040503050406030204" pitchFamily="18" charset="0"/>
                                    </a:rPr>
                                    <m:t>𝜎</m:t>
                                  </m:r>
                                </m:e>
                                <m:sub>
                                  <m:r>
                                    <a:rPr sz="4200" i="1">
                                      <a:solidFill>
                                        <a:srgbClr val="150101"/>
                                      </a:solidFill>
                                      <a:latin typeface="Cambria Math" panose="02040503050406030204" pitchFamily="18" charset="0"/>
                                    </a:rPr>
                                    <m:t>𝑦𝑒</m:t>
                                  </m:r>
                                </m:sub>
                                <m:sup>
                                  <m:r>
                                    <a:rPr sz="4200" i="1">
                                      <a:solidFill>
                                        <a:srgbClr val="150101"/>
                                      </a:solidFill>
                                      <a:latin typeface="Cambria Math" panose="02040503050406030204" pitchFamily="18" charset="0"/>
                                    </a:rPr>
                                    <m:t>2</m:t>
                                  </m:r>
                                </m:sup>
                              </m:sSubSup>
                              <m:r>
                                <a:rPr sz="4200" i="1">
                                  <a:solidFill>
                                    <a:srgbClr val="150101"/>
                                  </a:solidFill>
                                  <a:latin typeface="Cambria Math" panose="02040503050406030204" pitchFamily="18" charset="0"/>
                                </a:rPr>
                                <m:t>+</m:t>
                              </m:r>
                              <m:sSubSup>
                                <m:sSubSupPr>
                                  <m:ctrlPr>
                                    <a:rPr sz="4200" i="1">
                                      <a:solidFill>
                                        <a:srgbClr val="150101"/>
                                      </a:solidFill>
                                      <a:latin typeface="Cambria Math" panose="02040503050406030204" pitchFamily="18" charset="0"/>
                                    </a:rPr>
                                  </m:ctrlPr>
                                </m:sSubSupPr>
                                <m:e>
                                  <m:r>
                                    <a:rPr sz="4200" i="1">
                                      <a:solidFill>
                                        <a:srgbClr val="150101"/>
                                      </a:solidFill>
                                      <a:latin typeface="Cambria Math" panose="02040503050406030204" pitchFamily="18" charset="0"/>
                                    </a:rPr>
                                    <m:t>𝜎</m:t>
                                  </m:r>
                                </m:e>
                                <m:sub>
                                  <m:r>
                                    <a:rPr sz="4200" i="1">
                                      <a:solidFill>
                                        <a:srgbClr val="150101"/>
                                      </a:solidFill>
                                      <a:latin typeface="Cambria Math" panose="02040503050406030204" pitchFamily="18" charset="0"/>
                                    </a:rPr>
                                    <m:t>𝑦𝑝h</m:t>
                                  </m:r>
                                </m:sub>
                                <m:sup>
                                  <m:r>
                                    <a:rPr sz="4200" i="1">
                                      <a:solidFill>
                                        <a:srgbClr val="150101"/>
                                      </a:solidFill>
                                      <a:latin typeface="Cambria Math" panose="02040503050406030204" pitchFamily="18" charset="0"/>
                                    </a:rPr>
                                    <m:t>2</m:t>
                                  </m:r>
                                </m:sup>
                              </m:sSubSup>
                            </m:e>
                          </m:rad>
                          <m:rad>
                            <m:radPr>
                              <m:degHide m:val="on"/>
                              <m:ctrlPr>
                                <a:rPr sz="4200" i="1">
                                  <a:solidFill>
                                    <a:srgbClr val="150101"/>
                                  </a:solidFill>
                                  <a:latin typeface="Cambria Math" panose="02040503050406030204" pitchFamily="18" charset="0"/>
                                </a:rPr>
                              </m:ctrlPr>
                            </m:radPr>
                            <m:deg/>
                            <m:e>
                              <m:r>
                                <a:rPr sz="4200" i="1">
                                  <a:solidFill>
                                    <a:srgbClr val="150101"/>
                                  </a:solidFill>
                                  <a:latin typeface="Cambria Math" panose="02040503050406030204" pitchFamily="18" charset="0"/>
                                </a:rPr>
                                <m:t>(</m:t>
                              </m:r>
                              <m:sSubSup>
                                <m:sSubSupPr>
                                  <m:ctrlPr>
                                    <a:rPr sz="4200" i="1">
                                      <a:solidFill>
                                        <a:srgbClr val="150101"/>
                                      </a:solidFill>
                                      <a:latin typeface="Cambria Math" panose="02040503050406030204" pitchFamily="18" charset="0"/>
                                    </a:rPr>
                                  </m:ctrlPr>
                                </m:sSubSupPr>
                                <m:e>
                                  <m:r>
                                    <a:rPr sz="4200" i="1">
                                      <a:solidFill>
                                        <a:srgbClr val="150101"/>
                                      </a:solidFill>
                                      <a:latin typeface="Cambria Math" panose="02040503050406030204" pitchFamily="18" charset="0"/>
                                    </a:rPr>
                                    <m:t>𝜎</m:t>
                                  </m:r>
                                </m:e>
                                <m:sub>
                                  <m:r>
                                    <a:rPr sz="4200" i="1">
                                      <a:solidFill>
                                        <a:srgbClr val="150101"/>
                                      </a:solidFill>
                                      <a:latin typeface="Cambria Math" panose="02040503050406030204" pitchFamily="18" charset="0"/>
                                    </a:rPr>
                                    <m:t>𝑥𝑒</m:t>
                                  </m:r>
                                </m:sub>
                                <m:sup>
                                  <m:r>
                                    <a:rPr sz="4200" i="1">
                                      <a:solidFill>
                                        <a:srgbClr val="150101"/>
                                      </a:solidFill>
                                      <a:latin typeface="Cambria Math" panose="02040503050406030204" pitchFamily="18" charset="0"/>
                                    </a:rPr>
                                    <m:t>2</m:t>
                                  </m:r>
                                </m:sup>
                              </m:sSubSup>
                              <m:r>
                                <a:rPr sz="4200" i="1">
                                  <a:solidFill>
                                    <a:srgbClr val="150101"/>
                                  </a:solidFill>
                                  <a:latin typeface="Cambria Math" panose="02040503050406030204" pitchFamily="18" charset="0"/>
                                </a:rPr>
                                <m:t>+</m:t>
                              </m:r>
                              <m:sSubSup>
                                <m:sSubSupPr>
                                  <m:ctrlPr>
                                    <a:rPr sz="4200" i="1">
                                      <a:solidFill>
                                        <a:srgbClr val="150101"/>
                                      </a:solidFill>
                                      <a:latin typeface="Cambria Math" panose="02040503050406030204" pitchFamily="18" charset="0"/>
                                    </a:rPr>
                                  </m:ctrlPr>
                                </m:sSubSupPr>
                                <m:e>
                                  <m:r>
                                    <a:rPr sz="4200" i="1">
                                      <a:solidFill>
                                        <a:srgbClr val="150101"/>
                                      </a:solidFill>
                                      <a:latin typeface="Cambria Math" panose="02040503050406030204" pitchFamily="18" charset="0"/>
                                    </a:rPr>
                                    <m:t>𝜎</m:t>
                                  </m:r>
                                </m:e>
                                <m:sub>
                                  <m:r>
                                    <a:rPr sz="4200" i="1">
                                      <a:solidFill>
                                        <a:srgbClr val="150101"/>
                                      </a:solidFill>
                                      <a:latin typeface="Cambria Math" panose="02040503050406030204" pitchFamily="18" charset="0"/>
                                    </a:rPr>
                                    <m:t>𝑥𝑝h</m:t>
                                  </m:r>
                                </m:sub>
                                <m:sup>
                                  <m:r>
                                    <a:rPr sz="4200" i="1">
                                      <a:solidFill>
                                        <a:srgbClr val="150101"/>
                                      </a:solidFill>
                                      <a:latin typeface="Cambria Math" panose="02040503050406030204" pitchFamily="18" charset="0"/>
                                    </a:rPr>
                                    <m:t>2</m:t>
                                  </m:r>
                                </m:sup>
                              </m:sSubSup>
                              <m:r>
                                <a:rPr sz="4200" i="1">
                                  <a:solidFill>
                                    <a:srgbClr val="150101"/>
                                  </a:solidFill>
                                  <a:latin typeface="Cambria Math" panose="02040503050406030204" pitchFamily="18" charset="0"/>
                                </a:rPr>
                                <m:t>)</m:t>
                              </m:r>
                              <m:sSup>
                                <m:sSupPr>
                                  <m:ctrlPr>
                                    <a:rPr sz="4200" i="1">
                                      <a:solidFill>
                                        <a:srgbClr val="150101"/>
                                      </a:solidFill>
                                      <a:latin typeface="Cambria Math" panose="02040503050406030204" pitchFamily="18" charset="0"/>
                                    </a:rPr>
                                  </m:ctrlPr>
                                </m:sSupPr>
                                <m:e>
                                  <m:r>
                                    <m:rPr>
                                      <m:sty m:val="p"/>
                                    </m:rPr>
                                    <a:rPr sz="4200" i="1">
                                      <a:solidFill>
                                        <a:srgbClr val="150101"/>
                                      </a:solidFill>
                                      <a:latin typeface="Cambria Math" panose="02040503050406030204" pitchFamily="18" charset="0"/>
                                    </a:rPr>
                                    <m:t>cos</m:t>
                                  </m:r>
                                </m:e>
                                <m:sup>
                                  <m:r>
                                    <a:rPr sz="4200" i="1">
                                      <a:solidFill>
                                        <a:srgbClr val="150101"/>
                                      </a:solidFill>
                                      <a:latin typeface="Cambria Math" panose="02040503050406030204" pitchFamily="18" charset="0"/>
                                    </a:rPr>
                                    <m:t>2</m:t>
                                  </m:r>
                                </m:sup>
                              </m:sSup>
                              <m:f>
                                <m:fPr>
                                  <m:ctrlPr>
                                    <a:rPr sz="4200" i="1">
                                      <a:solidFill>
                                        <a:srgbClr val="150101"/>
                                      </a:solidFill>
                                      <a:latin typeface="Cambria Math" panose="02040503050406030204" pitchFamily="18" charset="0"/>
                                    </a:rPr>
                                  </m:ctrlPr>
                                </m:fPr>
                                <m:num>
                                  <m:r>
                                    <a:rPr sz="4200" i="1">
                                      <a:solidFill>
                                        <a:srgbClr val="150101"/>
                                      </a:solidFill>
                                      <a:latin typeface="Cambria Math" panose="02040503050406030204" pitchFamily="18" charset="0"/>
                                    </a:rPr>
                                    <m:t>𝜃</m:t>
                                  </m:r>
                                </m:num>
                                <m:den>
                                  <m:r>
                                    <a:rPr sz="4200" i="1">
                                      <a:solidFill>
                                        <a:srgbClr val="150101"/>
                                      </a:solidFill>
                                      <a:latin typeface="Cambria Math" panose="02040503050406030204" pitchFamily="18" charset="0"/>
                                    </a:rPr>
                                    <m:t>2</m:t>
                                  </m:r>
                                </m:den>
                              </m:f>
                              <m:r>
                                <a:rPr sz="4200" i="1">
                                  <a:solidFill>
                                    <a:srgbClr val="150101"/>
                                  </a:solidFill>
                                  <a:latin typeface="Cambria Math" panose="02040503050406030204" pitchFamily="18" charset="0"/>
                                </a:rPr>
                                <m:t>+(</m:t>
                              </m:r>
                              <m:sSubSup>
                                <m:sSubSupPr>
                                  <m:ctrlPr>
                                    <a:rPr sz="4200" i="1">
                                      <a:solidFill>
                                        <a:srgbClr val="150101"/>
                                      </a:solidFill>
                                      <a:latin typeface="Cambria Math" panose="02040503050406030204" pitchFamily="18" charset="0"/>
                                    </a:rPr>
                                  </m:ctrlPr>
                                </m:sSubSupPr>
                                <m:e>
                                  <m:r>
                                    <a:rPr sz="4200" i="1">
                                      <a:solidFill>
                                        <a:srgbClr val="150101"/>
                                      </a:solidFill>
                                      <a:latin typeface="Cambria Math" panose="02040503050406030204" pitchFamily="18" charset="0"/>
                                    </a:rPr>
                                    <m:t>𝜎</m:t>
                                  </m:r>
                                </m:e>
                                <m:sub>
                                  <m:r>
                                    <a:rPr sz="4200" i="1">
                                      <a:solidFill>
                                        <a:srgbClr val="150101"/>
                                      </a:solidFill>
                                      <a:latin typeface="Cambria Math" panose="02040503050406030204" pitchFamily="18" charset="0"/>
                                    </a:rPr>
                                    <m:t>𝑧𝑒</m:t>
                                  </m:r>
                                </m:sub>
                                <m:sup>
                                  <m:r>
                                    <a:rPr sz="4200" i="1">
                                      <a:solidFill>
                                        <a:srgbClr val="150101"/>
                                      </a:solidFill>
                                      <a:latin typeface="Cambria Math" panose="02040503050406030204" pitchFamily="18" charset="0"/>
                                    </a:rPr>
                                    <m:t>2</m:t>
                                  </m:r>
                                </m:sup>
                              </m:sSubSup>
                              <m:r>
                                <a:rPr sz="4200" i="1">
                                  <a:solidFill>
                                    <a:srgbClr val="150101"/>
                                  </a:solidFill>
                                  <a:latin typeface="Cambria Math" panose="02040503050406030204" pitchFamily="18" charset="0"/>
                                </a:rPr>
                                <m:t>+</m:t>
                              </m:r>
                              <m:sSubSup>
                                <m:sSubSupPr>
                                  <m:ctrlPr>
                                    <a:rPr sz="4200" i="1">
                                      <a:solidFill>
                                        <a:srgbClr val="150101"/>
                                      </a:solidFill>
                                      <a:latin typeface="Cambria Math" panose="02040503050406030204" pitchFamily="18" charset="0"/>
                                    </a:rPr>
                                  </m:ctrlPr>
                                </m:sSubSupPr>
                                <m:e>
                                  <m:r>
                                    <a:rPr sz="4200" i="1">
                                      <a:solidFill>
                                        <a:srgbClr val="150101"/>
                                      </a:solidFill>
                                      <a:latin typeface="Cambria Math" panose="02040503050406030204" pitchFamily="18" charset="0"/>
                                    </a:rPr>
                                    <m:t>𝜎</m:t>
                                  </m:r>
                                </m:e>
                                <m:sub>
                                  <m:r>
                                    <a:rPr sz="4200" i="1">
                                      <a:solidFill>
                                        <a:srgbClr val="150101"/>
                                      </a:solidFill>
                                      <a:latin typeface="Cambria Math" panose="02040503050406030204" pitchFamily="18" charset="0"/>
                                    </a:rPr>
                                    <m:t>𝑧𝑝h</m:t>
                                  </m:r>
                                </m:sub>
                                <m:sup>
                                  <m:r>
                                    <a:rPr sz="4200" i="1">
                                      <a:solidFill>
                                        <a:srgbClr val="150101"/>
                                      </a:solidFill>
                                      <a:latin typeface="Cambria Math" panose="02040503050406030204" pitchFamily="18" charset="0"/>
                                    </a:rPr>
                                    <m:t>2</m:t>
                                  </m:r>
                                </m:sup>
                              </m:sSubSup>
                              <m:r>
                                <a:rPr sz="4200" i="1">
                                  <a:solidFill>
                                    <a:srgbClr val="150101"/>
                                  </a:solidFill>
                                  <a:latin typeface="Cambria Math" panose="02040503050406030204" pitchFamily="18" charset="0"/>
                                </a:rPr>
                                <m:t>)</m:t>
                              </m:r>
                              <m:sSup>
                                <m:sSupPr>
                                  <m:ctrlPr>
                                    <a:rPr sz="4200" i="1">
                                      <a:solidFill>
                                        <a:srgbClr val="150101"/>
                                      </a:solidFill>
                                      <a:latin typeface="Cambria Math" panose="02040503050406030204" pitchFamily="18" charset="0"/>
                                    </a:rPr>
                                  </m:ctrlPr>
                                </m:sSupPr>
                                <m:e>
                                  <m:r>
                                    <m:rPr>
                                      <m:sty m:val="p"/>
                                    </m:rPr>
                                    <a:rPr sz="4200" i="1">
                                      <a:solidFill>
                                        <a:srgbClr val="150101"/>
                                      </a:solidFill>
                                      <a:latin typeface="Cambria Math" panose="02040503050406030204" pitchFamily="18" charset="0"/>
                                    </a:rPr>
                                    <m:t>sin</m:t>
                                  </m:r>
                                </m:e>
                                <m:sup>
                                  <m:r>
                                    <a:rPr sz="4200" i="1">
                                      <a:solidFill>
                                        <a:srgbClr val="150101"/>
                                      </a:solidFill>
                                      <a:latin typeface="Cambria Math" panose="02040503050406030204" pitchFamily="18" charset="0"/>
                                    </a:rPr>
                                    <m:t>2</m:t>
                                  </m:r>
                                </m:sup>
                              </m:sSup>
                              <m:f>
                                <m:fPr>
                                  <m:ctrlPr>
                                    <a:rPr sz="4200" i="1">
                                      <a:solidFill>
                                        <a:srgbClr val="150101"/>
                                      </a:solidFill>
                                      <a:latin typeface="Cambria Math" panose="02040503050406030204" pitchFamily="18" charset="0"/>
                                    </a:rPr>
                                  </m:ctrlPr>
                                </m:fPr>
                                <m:num>
                                  <m:r>
                                    <a:rPr sz="4200" i="1">
                                      <a:solidFill>
                                        <a:srgbClr val="150101"/>
                                      </a:solidFill>
                                      <a:latin typeface="Cambria Math" panose="02040503050406030204" pitchFamily="18" charset="0"/>
                                    </a:rPr>
                                    <m:t>𝜃</m:t>
                                  </m:r>
                                </m:num>
                                <m:den>
                                  <m:r>
                                    <a:rPr sz="4200" i="1">
                                      <a:solidFill>
                                        <a:srgbClr val="150101"/>
                                      </a:solidFill>
                                      <a:latin typeface="Cambria Math" panose="02040503050406030204" pitchFamily="18" charset="0"/>
                                    </a:rPr>
                                    <m:t>2</m:t>
                                  </m:r>
                                </m:den>
                              </m:f>
                            </m:e>
                          </m:rad>
                        </m:den>
                      </m:f>
                    </m:oMath>
                  </m:oMathPara>
                </a14:m>
                <a:endParaRPr sz="4200">
                  <a:solidFill>
                    <a:srgbClr val="160201"/>
                  </a:solidFill>
                </a:endParaRPr>
              </a:p>
            </p:txBody>
          </p:sp>
        </mc:Choice>
        <mc:Fallback>
          <p:sp>
            <p:nvSpPr>
              <p:cNvPr id="321" name="Equation"/>
              <p:cNvSpPr txBox="1">
                <a:spLocks noRot="1" noChangeAspect="1" noMove="1" noResize="1" noEditPoints="1" noAdjustHandles="1" noChangeArrowheads="1" noChangeShapeType="1" noTextEdit="1"/>
              </p:cNvSpPr>
              <p:nvPr/>
            </p:nvSpPr>
            <p:spPr>
              <a:xfrm>
                <a:off x="3215385" y="10909067"/>
                <a:ext cx="15833999" cy="1806877"/>
              </a:xfrm>
              <a:prstGeom prst="rect">
                <a:avLst/>
              </a:prstGeom>
              <a:blipFill>
                <a:blip r:embed="rId4"/>
                <a:stretch>
                  <a:fillRect l="-1122" t="-1399" r="-12821" b="-16084"/>
                </a:stretch>
              </a:blipFill>
              <a:ln w="12700">
                <a:miter lim="400000"/>
              </a:ln>
            </p:spPr>
            <p:txBody>
              <a:bodyPr/>
              <a:lstStyle/>
              <a:p>
                <a:r>
                  <a:rPr lang="en-US">
                    <a:noFill/>
                  </a:rPr>
                  <a:t> </a:t>
                </a:r>
              </a:p>
            </p:txBody>
          </p:sp>
        </mc:Fallback>
      </mc:AlternateContent>
      <p:sp>
        <p:nvSpPr>
          <p:cNvPr id="322" name="Oval"/>
          <p:cNvSpPr/>
          <p:nvPr/>
        </p:nvSpPr>
        <p:spPr>
          <a:xfrm>
            <a:off x="7933383" y="10802804"/>
            <a:ext cx="817647" cy="854076"/>
          </a:xfrm>
          <a:prstGeom prst="ellipse">
            <a:avLst/>
          </a:prstGeom>
          <a:blipFill>
            <a:blip r:embed="rId5">
              <a:alphaModFix amt="27790"/>
            </a:blip>
          </a:blipFill>
          <a:ln w="12700">
            <a:miter lim="400000"/>
          </a:ln>
        </p:spPr>
        <p:txBody>
          <a:bodyPr lIns="50800" tIns="50800" rIns="50800" bIns="50800" anchor="ctr"/>
          <a:lstStyle/>
          <a:p>
            <a:pPr>
              <a:defRPr sz="4400">
                <a:solidFill>
                  <a:srgbClr val="FFFFFF"/>
                </a:solidFill>
                <a:effectLst>
                  <a:outerShdw blurRad="25400" dist="33948" dir="2700000" rotWithShape="0">
                    <a:srgbClr val="3B3936"/>
                  </a:outerShdw>
                </a:effectLst>
              </a:defRPr>
            </a:pPr>
            <a:endParaRPr/>
          </a:p>
        </p:txBody>
      </p:sp>
      <p:sp>
        <p:nvSpPr>
          <p:cNvPr id="323" name="Oval"/>
          <p:cNvSpPr/>
          <p:nvPr/>
        </p:nvSpPr>
        <p:spPr>
          <a:xfrm>
            <a:off x="15708905" y="11656880"/>
            <a:ext cx="817647" cy="854076"/>
          </a:xfrm>
          <a:prstGeom prst="ellipse">
            <a:avLst/>
          </a:prstGeom>
          <a:blipFill>
            <a:blip r:embed="rId5">
              <a:alphaModFix amt="27790"/>
            </a:blip>
          </a:blipFill>
          <a:ln w="12700">
            <a:miter lim="400000"/>
          </a:ln>
        </p:spPr>
        <p:txBody>
          <a:bodyPr lIns="50800" tIns="50800" rIns="50800" bIns="50800" anchor="ctr"/>
          <a:lstStyle/>
          <a:p>
            <a:pPr>
              <a:defRPr sz="4400">
                <a:solidFill>
                  <a:srgbClr val="FFFFFF"/>
                </a:solidFill>
                <a:effectLst>
                  <a:outerShdw blurRad="25400" dist="33948" dir="2700000" rotWithShape="0">
                    <a:srgbClr val="3B3936"/>
                  </a:outerShdw>
                </a:effectLst>
              </a:defRPr>
            </a:pPr>
            <a:endParaRPr/>
          </a:p>
        </p:txBody>
      </p:sp>
      <p:sp>
        <p:nvSpPr>
          <p:cNvPr id="324" name="Oval"/>
          <p:cNvSpPr/>
          <p:nvPr/>
        </p:nvSpPr>
        <p:spPr>
          <a:xfrm>
            <a:off x="20402341" y="11656880"/>
            <a:ext cx="817647" cy="854076"/>
          </a:xfrm>
          <a:prstGeom prst="ellipse">
            <a:avLst/>
          </a:prstGeom>
          <a:blipFill>
            <a:blip r:embed="rId5">
              <a:alphaModFix amt="27790"/>
            </a:blip>
          </a:blipFill>
          <a:ln w="12700">
            <a:miter lim="400000"/>
          </a:ln>
        </p:spPr>
        <p:txBody>
          <a:bodyPr lIns="50800" tIns="50800" rIns="50800" bIns="50800" anchor="ctr"/>
          <a:lstStyle/>
          <a:p>
            <a:pPr>
              <a:defRPr sz="4400">
                <a:solidFill>
                  <a:srgbClr val="FFFFFF"/>
                </a:solidFill>
                <a:effectLst>
                  <a:outerShdw blurRad="25400" dist="33948" dir="2700000" rotWithShape="0">
                    <a:srgbClr val="3B3936"/>
                  </a:outerShdw>
                </a:effectLst>
              </a:defRPr>
            </a:pPr>
            <a:endParaRPr/>
          </a:p>
        </p:txBody>
      </p:sp>
      <p:pic>
        <p:nvPicPr>
          <p:cNvPr id="325" name="Screen Shot 2021-11-28 at 18.10.38.png" descr="Screen Shot 2021-11-28 at 18.10.38.png"/>
          <p:cNvPicPr>
            <a:picLocks noChangeAspect="1"/>
          </p:cNvPicPr>
          <p:nvPr/>
        </p:nvPicPr>
        <p:blipFill>
          <a:blip r:embed="rId6"/>
          <a:stretch>
            <a:fillRect/>
          </a:stretch>
        </p:blipFill>
        <p:spPr>
          <a:xfrm>
            <a:off x="11065386" y="4095750"/>
            <a:ext cx="6159501" cy="5524500"/>
          </a:xfrm>
          <a:prstGeom prst="rect">
            <a:avLst/>
          </a:prstGeom>
          <a:ln w="12700">
            <a:miter lim="400000"/>
          </a:ln>
        </p:spPr>
      </p:pic>
      <p:sp>
        <p:nvSpPr>
          <p:cNvPr id="326" name="The electrons beam, the broken red line, interacts with the laser beam, in blue, to produce X-rays, the green cone, via Compton backscattering"/>
          <p:cNvSpPr txBox="1"/>
          <p:nvPr/>
        </p:nvSpPr>
        <p:spPr>
          <a:xfrm>
            <a:off x="6366258" y="3759199"/>
            <a:ext cx="3661846" cy="61976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lgn="l">
              <a:spcBef>
                <a:spcPts val="3400"/>
              </a:spcBef>
              <a:defRPr sz="3700"/>
            </a:lvl1pPr>
          </a:lstStyle>
          <a:p>
            <a:r>
              <a:t>The electrons beam, the broken red line, interacts with the laser beam, in blue, to produce X-rays, the green cone, via Compton backscattering</a:t>
            </a:r>
          </a:p>
        </p:txBody>
      </p:sp>
      <p:sp>
        <p:nvSpPr>
          <p:cNvPr id="327" name="To maximizing the flux of the light sources we need:…"/>
          <p:cNvSpPr txBox="1">
            <a:spLocks noGrp="1"/>
          </p:cNvSpPr>
          <p:nvPr>
            <p:ph type="body" sz="quarter" idx="4294967295"/>
          </p:nvPr>
        </p:nvSpPr>
        <p:spPr>
          <a:xfrm>
            <a:off x="17629203" y="3314700"/>
            <a:ext cx="6363925" cy="7838381"/>
          </a:xfrm>
          <a:prstGeom prst="rect">
            <a:avLst/>
          </a:prstGeom>
        </p:spPr>
        <p:txBody>
          <a:bodyPr/>
          <a:lstStyle/>
          <a:p>
            <a:r>
              <a:t>To maximizing the flux of the light sources we need:</a:t>
            </a:r>
          </a:p>
          <a:p>
            <a:pPr lvl="1">
              <a:buSzPct val="47000"/>
            </a:pPr>
            <a:r>
              <a:t>Small interaction angle</a:t>
            </a:r>
          </a:p>
          <a:p>
            <a:pPr lvl="1">
              <a:buSzPct val="47000"/>
            </a:pPr>
            <a:r>
              <a:t>High laser intensity</a:t>
            </a:r>
          </a:p>
        </p:txBody>
      </p:sp>
      <p:sp>
        <p:nvSpPr>
          <p:cNvPr id="328" name="Oval"/>
          <p:cNvSpPr/>
          <p:nvPr/>
        </p:nvSpPr>
        <p:spPr>
          <a:xfrm>
            <a:off x="5295098" y="11144600"/>
            <a:ext cx="817647" cy="854076"/>
          </a:xfrm>
          <a:prstGeom prst="ellipse">
            <a:avLst/>
          </a:prstGeom>
          <a:blipFill>
            <a:blip r:embed="rId5">
              <a:alphaModFix amt="27790"/>
            </a:blip>
          </a:blipFill>
          <a:ln w="12700">
            <a:miter lim="400000"/>
          </a:ln>
        </p:spPr>
        <p:txBody>
          <a:bodyPr lIns="50800" tIns="50800" rIns="50800" bIns="50800" anchor="ctr"/>
          <a:lstStyle/>
          <a:p>
            <a:pPr>
              <a:defRPr sz="4400">
                <a:solidFill>
                  <a:srgbClr val="FFFFFF"/>
                </a:solidFill>
                <a:effectLst>
                  <a:outerShdw blurRad="25400" dist="33948" dir="2700000" rotWithShape="0">
                    <a:srgbClr val="3B3936"/>
                  </a:outerShdw>
                </a:effectLst>
              </a:defRPr>
            </a:pPr>
            <a:endParaRPr/>
          </a:p>
        </p:txBody>
      </p:sp>
      <p:sp>
        <p:nvSpPr>
          <p:cNvPr id="329" name="Slide Number"/>
          <p:cNvSpPr txBox="1">
            <a:spLocks noGrp="1"/>
          </p:cNvSpPr>
          <p:nvPr>
            <p:ph type="sldNum" sz="quarter" idx="2"/>
          </p:nvPr>
        </p:nvSpPr>
        <p:spPr>
          <a:xfrm>
            <a:off x="12026850" y="13017500"/>
            <a:ext cx="317600" cy="508000"/>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t>12</a:t>
            </a:fld>
            <a:endParaRPr/>
          </a:p>
        </p:txBody>
      </p:sp>
    </p:spTree>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31" name="Compton Backscattering-High charge and Energy"/>
          <p:cNvSpPr txBox="1">
            <a:spLocks noGrp="1"/>
          </p:cNvSpPr>
          <p:nvPr>
            <p:ph type="title"/>
          </p:nvPr>
        </p:nvSpPr>
        <p:spPr>
          <a:prstGeom prst="rect">
            <a:avLst/>
          </a:prstGeom>
        </p:spPr>
        <p:txBody>
          <a:bodyPr/>
          <a:lstStyle>
            <a:lvl1pPr defTabSz="792479">
              <a:spcBef>
                <a:spcPts val="2200"/>
              </a:spcBef>
              <a:defRPr sz="9407"/>
            </a:lvl1pPr>
          </a:lstStyle>
          <a:p>
            <a:r>
              <a:t>Compton Backscattering-High charge and Energy</a:t>
            </a:r>
          </a:p>
        </p:txBody>
      </p:sp>
      <mc:AlternateContent xmlns:mc="http://schemas.openxmlformats.org/markup-compatibility/2006">
        <mc:Choice xmlns:a14="http://schemas.microsoft.com/office/drawing/2010/main" Requires="a14">
          <p:sp>
            <p:nvSpPr>
              <p:cNvPr id="332" name="Equation"/>
              <p:cNvSpPr txBox="1"/>
              <p:nvPr/>
            </p:nvSpPr>
            <p:spPr>
              <a:xfrm>
                <a:off x="7124058" y="3871776"/>
                <a:ext cx="5876875" cy="839310"/>
              </a:xfrm>
              <a:prstGeom prst="rect">
                <a:avLst/>
              </a:prstGeom>
              <a:ln w="12700">
                <a:miter lim="400000"/>
              </a:ln>
            </p:spPr>
            <p:txBody>
              <a:bodyPr wrap="none" lIns="0" tIns="0" rIns="0" bIns="0">
                <a:spAutoFit/>
              </a:bodyPr>
              <a:lstStyle/>
              <a:p>
                <a:pPr algn="l" defTabSz="914400" latinLnBrk="1">
                  <a:defRPr sz="1800">
                    <a:solidFill>
                      <a:srgbClr val="000000"/>
                    </a:solidFill>
                  </a:defRPr>
                </a:pPr>
                <a14:m>
                  <m:oMathPara xmlns:m="http://schemas.openxmlformats.org/officeDocument/2006/math">
                    <m:oMathParaPr>
                      <m:jc m:val="centerGroup"/>
                    </m:oMathParaPr>
                    <m:oMath xmlns:m="http://schemas.openxmlformats.org/officeDocument/2006/math">
                      <m:sSub>
                        <m:sSubPr>
                          <m:ctrlPr>
                            <a:rPr sz="5300">
                              <a:solidFill>
                                <a:srgbClr val="150101"/>
                              </a:solidFill>
                              <a:latin typeface="Cambria Math" panose="02040503050406030204" pitchFamily="18" charset="0"/>
                            </a:rPr>
                          </m:ctrlPr>
                        </m:sSubPr>
                        <m:e>
                          <m:r>
                            <a:rPr sz="5300" i="1">
                              <a:solidFill>
                                <a:srgbClr val="150101"/>
                              </a:solidFill>
                              <a:latin typeface="Cambria Math" panose="02040503050406030204" pitchFamily="18" charset="0"/>
                            </a:rPr>
                            <m:t>𝐸</m:t>
                          </m:r>
                        </m:e>
                        <m:sub>
                          <m:r>
                            <a:rPr sz="5300" i="1">
                              <a:solidFill>
                                <a:srgbClr val="150101"/>
                              </a:solidFill>
                              <a:latin typeface="Cambria Math" panose="02040503050406030204" pitchFamily="18" charset="0"/>
                            </a:rPr>
                            <m:t>𝑋</m:t>
                          </m:r>
                          <m:r>
                            <a:rPr sz="5300" i="1">
                              <a:solidFill>
                                <a:srgbClr val="150101"/>
                              </a:solidFill>
                              <a:latin typeface="Cambria Math" panose="02040503050406030204" pitchFamily="18" charset="0"/>
                            </a:rPr>
                            <m:t>−</m:t>
                          </m:r>
                          <m:r>
                            <a:rPr sz="5300" i="1">
                              <a:solidFill>
                                <a:srgbClr val="150101"/>
                              </a:solidFill>
                              <a:latin typeface="Cambria Math" panose="02040503050406030204" pitchFamily="18" charset="0"/>
                            </a:rPr>
                            <m:t>𝑟𝑎𝑦𝑚𝑎𝑥</m:t>
                          </m:r>
                        </m:sub>
                      </m:sSub>
                      <m:r>
                        <a:rPr sz="5300" i="1">
                          <a:solidFill>
                            <a:srgbClr val="150101"/>
                          </a:solidFill>
                          <a:latin typeface="Cambria Math" panose="02040503050406030204" pitchFamily="18" charset="0"/>
                        </a:rPr>
                        <m:t>≈4</m:t>
                      </m:r>
                      <m:sSup>
                        <m:sSupPr>
                          <m:ctrlPr>
                            <a:rPr sz="5300" i="1">
                              <a:solidFill>
                                <a:srgbClr val="150101"/>
                              </a:solidFill>
                              <a:latin typeface="Cambria Math" panose="02040503050406030204" pitchFamily="18" charset="0"/>
                            </a:rPr>
                          </m:ctrlPr>
                        </m:sSupPr>
                        <m:e>
                          <m:r>
                            <a:rPr sz="5300" i="1">
                              <a:solidFill>
                                <a:srgbClr val="150101"/>
                              </a:solidFill>
                              <a:latin typeface="Cambria Math" panose="02040503050406030204" pitchFamily="18" charset="0"/>
                            </a:rPr>
                            <m:t>𝛾</m:t>
                          </m:r>
                        </m:e>
                        <m:sup>
                          <m:r>
                            <a:rPr sz="5300" i="1">
                              <a:solidFill>
                                <a:srgbClr val="150101"/>
                              </a:solidFill>
                              <a:latin typeface="Cambria Math" panose="02040503050406030204" pitchFamily="18" charset="0"/>
                            </a:rPr>
                            <m:t>2</m:t>
                          </m:r>
                        </m:sup>
                      </m:sSup>
                      <m:sSub>
                        <m:sSubPr>
                          <m:ctrlPr>
                            <a:rPr sz="5300" i="1">
                              <a:solidFill>
                                <a:srgbClr val="150101"/>
                              </a:solidFill>
                              <a:latin typeface="Cambria Math" panose="02040503050406030204" pitchFamily="18" charset="0"/>
                            </a:rPr>
                          </m:ctrlPr>
                        </m:sSubPr>
                        <m:e>
                          <m:r>
                            <a:rPr sz="5300" i="1">
                              <a:solidFill>
                                <a:srgbClr val="150101"/>
                              </a:solidFill>
                              <a:latin typeface="Cambria Math" panose="02040503050406030204" pitchFamily="18" charset="0"/>
                            </a:rPr>
                            <m:t>𝐸</m:t>
                          </m:r>
                        </m:e>
                        <m:sub>
                          <m:r>
                            <a:rPr sz="5300" i="1">
                              <a:solidFill>
                                <a:srgbClr val="150101"/>
                              </a:solidFill>
                              <a:latin typeface="Cambria Math" panose="02040503050406030204" pitchFamily="18" charset="0"/>
                            </a:rPr>
                            <m:t>𝑝h𝑜𝑡𝑜𝑛</m:t>
                          </m:r>
                        </m:sub>
                      </m:sSub>
                    </m:oMath>
                  </m:oMathPara>
                </a14:m>
                <a:endParaRPr sz="5300">
                  <a:solidFill>
                    <a:srgbClr val="160201"/>
                  </a:solidFill>
                </a:endParaRPr>
              </a:p>
            </p:txBody>
          </p:sp>
        </mc:Choice>
        <mc:Fallback>
          <p:sp>
            <p:nvSpPr>
              <p:cNvPr id="332" name="Equation"/>
              <p:cNvSpPr txBox="1">
                <a:spLocks noRot="1" noChangeAspect="1" noMove="1" noResize="1" noEditPoints="1" noAdjustHandles="1" noChangeArrowheads="1" noChangeShapeType="1" noTextEdit="1"/>
              </p:cNvSpPr>
              <p:nvPr/>
            </p:nvSpPr>
            <p:spPr>
              <a:xfrm>
                <a:off x="7124058" y="3871776"/>
                <a:ext cx="5876875" cy="839310"/>
              </a:xfrm>
              <a:prstGeom prst="rect">
                <a:avLst/>
              </a:prstGeom>
              <a:blipFill>
                <a:blip r:embed="rId2"/>
                <a:stretch>
                  <a:fillRect l="-3888" r="-24838" b="-32353"/>
                </a:stretch>
              </a:blipFill>
              <a:ln w="12700">
                <a:miter lim="400000"/>
              </a:ln>
            </p:spPr>
            <p:txBody>
              <a:bodyPr/>
              <a:lstStyle/>
              <a:p>
                <a:r>
                  <a:rPr lang="en-US">
                    <a:noFill/>
                  </a:rPr>
                  <a:t> </a:t>
                </a:r>
              </a:p>
            </p:txBody>
          </p:sp>
        </mc:Fallback>
      </mc:AlternateContent>
      <p:grpSp>
        <p:nvGrpSpPr>
          <p:cNvPr id="340" name="Group"/>
          <p:cNvGrpSpPr/>
          <p:nvPr/>
        </p:nvGrpSpPr>
        <p:grpSpPr>
          <a:xfrm>
            <a:off x="1534508" y="5534502"/>
            <a:ext cx="4202462" cy="3968856"/>
            <a:chOff x="0" y="0"/>
            <a:chExt cx="4202461" cy="3968854"/>
          </a:xfrm>
        </p:grpSpPr>
        <p:sp>
          <p:nvSpPr>
            <p:cNvPr id="333" name="Line"/>
            <p:cNvSpPr/>
            <p:nvPr/>
          </p:nvSpPr>
          <p:spPr>
            <a:xfrm>
              <a:off x="0" y="2170194"/>
              <a:ext cx="2580216" cy="1"/>
            </a:xfrm>
            <a:prstGeom prst="line">
              <a:avLst/>
            </a:prstGeom>
            <a:noFill/>
            <a:ln w="63500" cap="flat">
              <a:solidFill>
                <a:srgbClr val="7996B9"/>
              </a:solidFill>
              <a:prstDash val="solid"/>
              <a:miter lim="400000"/>
              <a:tailEnd type="triangle" w="med" len="med"/>
            </a:ln>
            <a:effectLst/>
          </p:spPr>
          <p:txBody>
            <a:bodyPr wrap="square" lIns="71437" tIns="71437" rIns="71437" bIns="71437" numCol="1" anchor="ctr">
              <a:noAutofit/>
            </a:bodyPr>
            <a:lstStyle/>
            <a:p>
              <a:pPr defTabSz="821531">
                <a:defRPr sz="4200">
                  <a:solidFill>
                    <a:srgbClr val="202020"/>
                  </a:solidFill>
                </a:defRPr>
              </a:pPr>
              <a:endParaRPr/>
            </a:p>
          </p:txBody>
        </p:sp>
        <mc:AlternateContent xmlns:mc="http://schemas.openxmlformats.org/markup-compatibility/2006">
          <mc:Choice xmlns:a14="http://schemas.microsoft.com/office/drawing/2010/main" Requires="a14">
            <p:sp>
              <p:nvSpPr>
                <p:cNvPr id="334" name="Equation"/>
                <p:cNvSpPr txBox="1"/>
                <p:nvPr/>
              </p:nvSpPr>
              <p:spPr>
                <a:xfrm>
                  <a:off x="304785" y="2303240"/>
                  <a:ext cx="483592" cy="312072"/>
                </a:xfrm>
                <a:prstGeom prst="rect">
                  <a:avLst/>
                </a:prstGeom>
                <a:noFill/>
                <a:ln w="12700" cap="flat">
                  <a:noFill/>
                  <a:miter lim="400000"/>
                </a:ln>
                <a:effectLst/>
              </p:spPr>
              <p:txBody>
                <a:bodyPr wrap="none" lIns="0" tIns="0" rIns="0" bIns="0">
                  <a:spAutoFit/>
                </a:bodyPr>
                <a:lstStyle/>
                <a:p>
                  <a:pPr algn="l" defTabSz="914400" latinLnBrk="1">
                    <a:defRPr sz="1800">
                      <a:solidFill>
                        <a:srgbClr val="000000"/>
                      </a:solidFill>
                    </a:defRPr>
                  </a:pPr>
                  <a14:m>
                    <m:oMathPara xmlns:m="http://schemas.openxmlformats.org/officeDocument/2006/math">
                      <m:oMathParaPr>
                        <m:jc m:val="centerGroup"/>
                      </m:oMathParaPr>
                      <m:oMath xmlns:m="http://schemas.openxmlformats.org/officeDocument/2006/math">
                        <m:sSup>
                          <m:sSupPr>
                            <m:ctrlPr>
                              <a:rPr sz="4200">
                                <a:solidFill>
                                  <a:srgbClr val="150101"/>
                                </a:solidFill>
                                <a:latin typeface="Cambria Math" panose="02040503050406030204" pitchFamily="18" charset="0"/>
                              </a:rPr>
                            </m:ctrlPr>
                          </m:sSupPr>
                          <m:e>
                            <m:r>
                              <a:rPr sz="4200" i="1">
                                <a:solidFill>
                                  <a:srgbClr val="150101"/>
                                </a:solidFill>
                                <a:latin typeface="Cambria Math" panose="02040503050406030204" pitchFamily="18" charset="0"/>
                              </a:rPr>
                              <m:t>𝑒</m:t>
                            </m:r>
                          </m:e>
                          <m:sup>
                            <m:r>
                              <a:rPr sz="4200" i="1">
                                <a:solidFill>
                                  <a:srgbClr val="150101"/>
                                </a:solidFill>
                                <a:latin typeface="Cambria Math" panose="02040503050406030204" pitchFamily="18" charset="0"/>
                              </a:rPr>
                              <m:t>−</m:t>
                            </m:r>
                          </m:sup>
                        </m:sSup>
                      </m:oMath>
                    </m:oMathPara>
                  </a14:m>
                  <a:endParaRPr sz="4200">
                    <a:solidFill>
                      <a:srgbClr val="160201"/>
                    </a:solidFill>
                  </a:endParaRPr>
                </a:p>
              </p:txBody>
            </p:sp>
          </mc:Choice>
          <mc:Fallback>
            <p:sp>
              <p:nvSpPr>
                <p:cNvPr id="334" name="Equation"/>
                <p:cNvSpPr txBox="1">
                  <a:spLocks noRot="1" noChangeAspect="1" noMove="1" noResize="1" noEditPoints="1" noAdjustHandles="1" noChangeArrowheads="1" noChangeShapeType="1" noTextEdit="1"/>
                </p:cNvSpPr>
                <p:nvPr/>
              </p:nvSpPr>
              <p:spPr>
                <a:xfrm>
                  <a:off x="304785" y="2303240"/>
                  <a:ext cx="483592" cy="312072"/>
                </a:xfrm>
                <a:prstGeom prst="rect">
                  <a:avLst/>
                </a:prstGeom>
                <a:blipFill>
                  <a:blip r:embed="rId3"/>
                  <a:stretch>
                    <a:fillRect l="-25641" r="-33333" b="-96000"/>
                  </a:stretch>
                </a:blipFill>
                <a:ln w="12700" cap="flat">
                  <a:noFill/>
                  <a:miter lim="400000"/>
                </a:ln>
                <a:effectLst/>
              </p:spPr>
              <p:txBody>
                <a:bodyPr/>
                <a:lstStyle/>
                <a:p>
                  <a:r>
                    <a:rPr lang="en-US">
                      <a:noFill/>
                    </a:rPr>
                    <a:t> </a:t>
                  </a:r>
                </a:p>
              </p:txBody>
            </p:sp>
          </mc:Fallback>
        </mc:AlternateContent>
        <p:sp>
          <p:nvSpPr>
            <p:cNvPr id="335" name="Line"/>
            <p:cNvSpPr/>
            <p:nvPr/>
          </p:nvSpPr>
          <p:spPr>
            <a:xfrm flipH="1">
              <a:off x="2668822" y="947223"/>
              <a:ext cx="1349788" cy="1157726"/>
            </a:xfrm>
            <a:prstGeom prst="line">
              <a:avLst/>
            </a:prstGeom>
            <a:noFill/>
            <a:ln w="63500" cap="flat">
              <a:solidFill>
                <a:srgbClr val="79F8B9"/>
              </a:solidFill>
              <a:prstDash val="solid"/>
              <a:miter lim="400000"/>
              <a:tailEnd type="triangle" w="med" len="med"/>
            </a:ln>
            <a:effectLst/>
          </p:spPr>
          <p:txBody>
            <a:bodyPr wrap="square" lIns="71437" tIns="71437" rIns="71437" bIns="71437" numCol="1" anchor="ctr">
              <a:noAutofit/>
            </a:bodyPr>
            <a:lstStyle/>
            <a:p>
              <a:pPr defTabSz="821531">
                <a:defRPr sz="4200">
                  <a:solidFill>
                    <a:srgbClr val="202020"/>
                  </a:solidFill>
                </a:defRPr>
              </a:pPr>
              <a:endParaRPr/>
            </a:p>
          </p:txBody>
        </p:sp>
        <p:sp>
          <p:nvSpPr>
            <p:cNvPr id="336" name="Line"/>
            <p:cNvSpPr/>
            <p:nvPr/>
          </p:nvSpPr>
          <p:spPr>
            <a:xfrm>
              <a:off x="2515321" y="2124966"/>
              <a:ext cx="1687141" cy="510631"/>
            </a:xfrm>
            <a:prstGeom prst="line">
              <a:avLst/>
            </a:prstGeom>
            <a:noFill/>
            <a:ln w="63500" cap="flat">
              <a:solidFill>
                <a:srgbClr val="F87663"/>
              </a:solidFill>
              <a:prstDash val="solid"/>
              <a:miter lim="400000"/>
              <a:tailEnd type="triangle" w="med" len="med"/>
            </a:ln>
            <a:effectLst/>
          </p:spPr>
          <p:txBody>
            <a:bodyPr wrap="square" lIns="71437" tIns="71437" rIns="71437" bIns="71437" numCol="1" anchor="ctr">
              <a:noAutofit/>
            </a:bodyPr>
            <a:lstStyle/>
            <a:p>
              <a:pPr defTabSz="821531">
                <a:defRPr sz="4200">
                  <a:solidFill>
                    <a:srgbClr val="202020"/>
                  </a:solidFill>
                </a:defRPr>
              </a:pPr>
              <a:endParaRPr/>
            </a:p>
          </p:txBody>
        </p:sp>
        <p:sp>
          <p:nvSpPr>
            <p:cNvPr id="337" name="Photon"/>
            <p:cNvSpPr txBox="1"/>
            <p:nvPr/>
          </p:nvSpPr>
          <p:spPr>
            <a:xfrm rot="18805261">
              <a:off x="2254677" y="540154"/>
              <a:ext cx="1855007" cy="854076"/>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71437" tIns="71437" rIns="71437" bIns="71437" numCol="1" anchor="ctr">
              <a:spAutoFit/>
            </a:bodyPr>
            <a:lstStyle>
              <a:lvl1pPr defTabSz="821531">
                <a:defRPr sz="4200">
                  <a:solidFill>
                    <a:srgbClr val="160201"/>
                  </a:solidFill>
                </a:defRPr>
              </a:lvl1pPr>
            </a:lstStyle>
            <a:p>
              <a:r>
                <a:t>Photon</a:t>
              </a:r>
            </a:p>
          </p:txBody>
        </p:sp>
        <p:sp>
          <p:nvSpPr>
            <p:cNvPr id="338" name="X-Ray"/>
            <p:cNvSpPr txBox="1"/>
            <p:nvPr/>
          </p:nvSpPr>
          <p:spPr>
            <a:xfrm rot="2183800">
              <a:off x="2377869" y="2720827"/>
              <a:ext cx="1608622" cy="854076"/>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71437" tIns="71437" rIns="71437" bIns="71437" numCol="1" anchor="ctr">
              <a:spAutoFit/>
            </a:bodyPr>
            <a:lstStyle>
              <a:lvl1pPr defTabSz="821531">
                <a:defRPr sz="4200">
                  <a:solidFill>
                    <a:srgbClr val="160201"/>
                  </a:solidFill>
                </a:defRPr>
              </a:lvl1pPr>
            </a:lstStyle>
            <a:p>
              <a:r>
                <a:t>X-Ray</a:t>
              </a:r>
            </a:p>
          </p:txBody>
        </p:sp>
        <p:sp>
          <p:nvSpPr>
            <p:cNvPr id="339" name="Star"/>
            <p:cNvSpPr/>
            <p:nvPr/>
          </p:nvSpPr>
          <p:spPr>
            <a:xfrm>
              <a:off x="2314298" y="1869405"/>
              <a:ext cx="693831" cy="601578"/>
            </a:xfrm>
            <a:prstGeom prst="star5">
              <a:avLst>
                <a:gd name="adj" fmla="val 19100"/>
                <a:gd name="hf" fmla="val 105146"/>
                <a:gd name="vf" fmla="val 110557"/>
              </a:avLst>
            </a:prstGeom>
            <a:blipFill rotWithShape="1">
              <a:blip r:embed="rId4"/>
              <a:srcRect/>
              <a:tile tx="0" ty="0" sx="100000" sy="100000" flip="none" algn="tl"/>
            </a:blipFill>
            <a:ln w="12700" cap="flat">
              <a:noFill/>
              <a:miter lim="400000"/>
            </a:ln>
            <a:effectLst/>
          </p:spPr>
          <p:txBody>
            <a:bodyPr wrap="square" lIns="71437" tIns="71437" rIns="71437" bIns="71437" numCol="1" anchor="ctr">
              <a:noAutofit/>
            </a:bodyPr>
            <a:lstStyle/>
            <a:p>
              <a:pPr defTabSz="821531">
                <a:defRPr sz="4200">
                  <a:solidFill>
                    <a:srgbClr val="FFFFFF"/>
                  </a:solidFill>
                </a:defRPr>
              </a:pPr>
              <a:endParaRPr/>
            </a:p>
          </p:txBody>
        </p:sp>
      </p:grpSp>
      <p:sp>
        <p:nvSpPr>
          <p:cNvPr id="341" name="50 MeV electrons"/>
          <p:cNvSpPr txBox="1"/>
          <p:nvPr/>
        </p:nvSpPr>
        <p:spPr>
          <a:xfrm>
            <a:off x="6458416" y="7205662"/>
            <a:ext cx="3457168" cy="156527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71437" tIns="71437" rIns="71437" bIns="71437" anchor="ctr">
            <a:spAutoFit/>
          </a:bodyPr>
          <a:lstStyle>
            <a:lvl1pPr defTabSz="821531">
              <a:defRPr sz="4200">
                <a:solidFill>
                  <a:srgbClr val="160201"/>
                </a:solidFill>
              </a:defRPr>
            </a:lvl1pPr>
          </a:lstStyle>
          <a:p>
            <a:r>
              <a:t>50 MeV electrons </a:t>
            </a:r>
          </a:p>
        </p:txBody>
      </p:sp>
      <p:sp>
        <p:nvSpPr>
          <p:cNvPr id="342" name="ThomX"/>
          <p:cNvSpPr txBox="1"/>
          <p:nvPr/>
        </p:nvSpPr>
        <p:spPr>
          <a:xfrm>
            <a:off x="10352733" y="6561021"/>
            <a:ext cx="1910743" cy="85407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71437" tIns="71437" rIns="71437" bIns="71437" anchor="ctr">
            <a:spAutoFit/>
          </a:bodyPr>
          <a:lstStyle>
            <a:lvl1pPr defTabSz="821531">
              <a:defRPr sz="4200">
                <a:solidFill>
                  <a:srgbClr val="160201"/>
                </a:solidFill>
              </a:defRPr>
            </a:lvl1pPr>
          </a:lstStyle>
          <a:p>
            <a:r>
              <a:t>ThomX</a:t>
            </a:r>
          </a:p>
        </p:txBody>
      </p:sp>
      <p:sp>
        <p:nvSpPr>
          <p:cNvPr id="343" name="Arrow"/>
          <p:cNvSpPr/>
          <p:nvPr/>
        </p:nvSpPr>
        <p:spPr>
          <a:xfrm>
            <a:off x="10346235" y="7687511"/>
            <a:ext cx="1923739" cy="601578"/>
          </a:xfrm>
          <a:prstGeom prst="rightArrow">
            <a:avLst>
              <a:gd name="adj1" fmla="val 20938"/>
              <a:gd name="adj2" fmla="val 140117"/>
            </a:avLst>
          </a:prstGeom>
          <a:blipFill>
            <a:blip r:embed="rId5"/>
          </a:blipFill>
          <a:ln w="12700">
            <a:miter lim="400000"/>
          </a:ln>
        </p:spPr>
        <p:txBody>
          <a:bodyPr lIns="71437" tIns="71437" rIns="71437" bIns="71437" anchor="ctr"/>
          <a:lstStyle/>
          <a:p>
            <a:pPr defTabSz="821531">
              <a:defRPr sz="4200">
                <a:solidFill>
                  <a:srgbClr val="160201"/>
                </a:solidFill>
              </a:defRPr>
            </a:pPr>
            <a:endParaRPr/>
          </a:p>
        </p:txBody>
      </p:sp>
      <p:sp>
        <p:nvSpPr>
          <p:cNvPr id="344" name="40 k times of the laser energy"/>
          <p:cNvSpPr txBox="1"/>
          <p:nvPr/>
        </p:nvSpPr>
        <p:spPr>
          <a:xfrm>
            <a:off x="12707122" y="6850062"/>
            <a:ext cx="3457169" cy="227647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71437" tIns="71437" rIns="71437" bIns="71437" anchor="ctr">
            <a:spAutoFit/>
          </a:bodyPr>
          <a:lstStyle>
            <a:lvl1pPr defTabSz="821531">
              <a:defRPr sz="4200">
                <a:solidFill>
                  <a:srgbClr val="160201"/>
                </a:solidFill>
              </a:defRPr>
            </a:lvl1pPr>
          </a:lstStyle>
          <a:p>
            <a:r>
              <a:t>40 k times of the laser energy</a:t>
            </a:r>
          </a:p>
        </p:txBody>
      </p:sp>
      <mc:AlternateContent xmlns:mc="http://schemas.openxmlformats.org/markup-compatibility/2006">
        <mc:Choice xmlns:a14="http://schemas.microsoft.com/office/drawing/2010/main" Requires="a14">
          <p:sp>
            <p:nvSpPr>
              <p:cNvPr id="345" name="Equation"/>
              <p:cNvSpPr txBox="1"/>
              <p:nvPr/>
            </p:nvSpPr>
            <p:spPr>
              <a:xfrm>
                <a:off x="3162938" y="10909066"/>
                <a:ext cx="15833999" cy="1806878"/>
              </a:xfrm>
              <a:prstGeom prst="rect">
                <a:avLst/>
              </a:prstGeom>
              <a:ln w="12700">
                <a:miter lim="400000"/>
              </a:ln>
            </p:spPr>
            <p:txBody>
              <a:bodyPr wrap="none" lIns="0" tIns="0" rIns="0" bIns="0">
                <a:spAutoFit/>
              </a:bodyPr>
              <a:lstStyle/>
              <a:p>
                <a:pPr algn="l" defTabSz="914400" latinLnBrk="1">
                  <a:defRPr sz="1800">
                    <a:solidFill>
                      <a:srgbClr val="000000"/>
                    </a:solidFill>
                  </a:defRPr>
                </a:pPr>
                <a14:m>
                  <m:oMathPara xmlns:m="http://schemas.openxmlformats.org/officeDocument/2006/math">
                    <m:oMathParaPr>
                      <m:jc m:val="centerGroup"/>
                    </m:oMathParaPr>
                    <m:oMath xmlns:m="http://schemas.openxmlformats.org/officeDocument/2006/math">
                      <m:r>
                        <a:rPr sz="4200" i="1">
                          <a:solidFill>
                            <a:srgbClr val="150101"/>
                          </a:solidFill>
                          <a:latin typeface="Cambria Math" panose="02040503050406030204" pitchFamily="18" charset="0"/>
                        </a:rPr>
                        <m:t>𝐹𝑙𝑢𝑥</m:t>
                      </m:r>
                      <m:r>
                        <a:rPr sz="4200" i="1">
                          <a:solidFill>
                            <a:srgbClr val="150101"/>
                          </a:solidFill>
                          <a:latin typeface="Cambria Math" panose="02040503050406030204" pitchFamily="18" charset="0"/>
                        </a:rPr>
                        <m:t>=</m:t>
                      </m:r>
                      <m:sSub>
                        <m:sSubPr>
                          <m:ctrlPr>
                            <a:rPr sz="4200" i="1">
                              <a:solidFill>
                                <a:srgbClr val="150101"/>
                              </a:solidFill>
                              <a:latin typeface="Cambria Math" panose="02040503050406030204" pitchFamily="18" charset="0"/>
                            </a:rPr>
                          </m:ctrlPr>
                        </m:sSubPr>
                        <m:e>
                          <m:r>
                            <a:rPr sz="4200" i="1">
                              <a:solidFill>
                                <a:srgbClr val="150101"/>
                              </a:solidFill>
                              <a:latin typeface="Cambria Math" panose="02040503050406030204" pitchFamily="18" charset="0"/>
                            </a:rPr>
                            <m:t>𝑁</m:t>
                          </m:r>
                        </m:e>
                        <m:sub>
                          <m:r>
                            <a:rPr sz="4200" i="1">
                              <a:solidFill>
                                <a:srgbClr val="150101"/>
                              </a:solidFill>
                              <a:latin typeface="Cambria Math" panose="02040503050406030204" pitchFamily="18" charset="0"/>
                            </a:rPr>
                            <m:t>𝑒</m:t>
                          </m:r>
                        </m:sub>
                      </m:sSub>
                      <m:sSub>
                        <m:sSubPr>
                          <m:ctrlPr>
                            <a:rPr sz="4200" i="1">
                              <a:solidFill>
                                <a:srgbClr val="150101"/>
                              </a:solidFill>
                              <a:latin typeface="Cambria Math" panose="02040503050406030204" pitchFamily="18" charset="0"/>
                            </a:rPr>
                          </m:ctrlPr>
                        </m:sSubPr>
                        <m:e>
                          <m:r>
                            <a:rPr sz="4200" i="1">
                              <a:solidFill>
                                <a:srgbClr val="150101"/>
                              </a:solidFill>
                              <a:latin typeface="Cambria Math" panose="02040503050406030204" pitchFamily="18" charset="0"/>
                            </a:rPr>
                            <m:t>𝑁</m:t>
                          </m:r>
                        </m:e>
                        <m:sub>
                          <m:r>
                            <a:rPr sz="4200" i="1">
                              <a:solidFill>
                                <a:srgbClr val="150101"/>
                              </a:solidFill>
                              <a:latin typeface="Cambria Math" panose="02040503050406030204" pitchFamily="18" charset="0"/>
                            </a:rPr>
                            <m:t>𝑝h</m:t>
                          </m:r>
                        </m:sub>
                      </m:sSub>
                      <m:sSub>
                        <m:sSubPr>
                          <m:ctrlPr>
                            <a:rPr sz="4200" i="1">
                              <a:solidFill>
                                <a:srgbClr val="150101"/>
                              </a:solidFill>
                              <a:latin typeface="Cambria Math" panose="02040503050406030204" pitchFamily="18" charset="0"/>
                            </a:rPr>
                          </m:ctrlPr>
                        </m:sSubPr>
                        <m:e>
                          <m:r>
                            <a:rPr sz="4200" i="1">
                              <a:solidFill>
                                <a:srgbClr val="150101"/>
                              </a:solidFill>
                              <a:latin typeface="Cambria Math" panose="02040503050406030204" pitchFamily="18" charset="0"/>
                            </a:rPr>
                            <m:t>𝑓</m:t>
                          </m:r>
                        </m:e>
                        <m:sub>
                          <m:r>
                            <a:rPr sz="4200" i="1">
                              <a:solidFill>
                                <a:srgbClr val="150101"/>
                              </a:solidFill>
                              <a:latin typeface="Cambria Math" panose="02040503050406030204" pitchFamily="18" charset="0"/>
                            </a:rPr>
                            <m:t>𝑟𝑒𝑝</m:t>
                          </m:r>
                        </m:sub>
                      </m:sSub>
                      <m:r>
                        <a:rPr sz="4200" i="1">
                          <a:solidFill>
                            <a:srgbClr val="150101"/>
                          </a:solidFill>
                          <a:latin typeface="Cambria Math" panose="02040503050406030204" pitchFamily="18" charset="0"/>
                        </a:rPr>
                        <m:t>𝑐𝑜𝑠</m:t>
                      </m:r>
                      <m:f>
                        <m:fPr>
                          <m:ctrlPr>
                            <a:rPr sz="4200" i="1">
                              <a:solidFill>
                                <a:srgbClr val="150101"/>
                              </a:solidFill>
                              <a:latin typeface="Cambria Math" panose="02040503050406030204" pitchFamily="18" charset="0"/>
                            </a:rPr>
                          </m:ctrlPr>
                        </m:fPr>
                        <m:num>
                          <m:r>
                            <a:rPr sz="4200" i="1">
                              <a:solidFill>
                                <a:srgbClr val="150101"/>
                              </a:solidFill>
                              <a:latin typeface="Cambria Math" panose="02040503050406030204" pitchFamily="18" charset="0"/>
                            </a:rPr>
                            <m:t>𝜃</m:t>
                          </m:r>
                        </m:num>
                        <m:den>
                          <m:r>
                            <a:rPr sz="4200" i="1">
                              <a:solidFill>
                                <a:srgbClr val="150101"/>
                              </a:solidFill>
                              <a:latin typeface="Cambria Math" panose="02040503050406030204" pitchFamily="18" charset="0"/>
                            </a:rPr>
                            <m:t>2</m:t>
                          </m:r>
                        </m:den>
                      </m:f>
                      <m:f>
                        <m:fPr>
                          <m:ctrlPr>
                            <a:rPr sz="4200" i="1">
                              <a:solidFill>
                                <a:srgbClr val="150101"/>
                              </a:solidFill>
                              <a:latin typeface="Cambria Math" panose="02040503050406030204" pitchFamily="18" charset="0"/>
                            </a:rPr>
                          </m:ctrlPr>
                        </m:fPr>
                        <m:num>
                          <m:r>
                            <a:rPr sz="4200" i="1">
                              <a:solidFill>
                                <a:srgbClr val="150101"/>
                              </a:solidFill>
                              <a:latin typeface="Cambria Math" panose="02040503050406030204" pitchFamily="18" charset="0"/>
                            </a:rPr>
                            <m:t>1</m:t>
                          </m:r>
                        </m:num>
                        <m:den>
                          <m:rad>
                            <m:radPr>
                              <m:degHide m:val="on"/>
                              <m:ctrlPr>
                                <a:rPr sz="4200" i="1">
                                  <a:solidFill>
                                    <a:srgbClr val="150101"/>
                                  </a:solidFill>
                                  <a:latin typeface="Cambria Math" panose="02040503050406030204" pitchFamily="18" charset="0"/>
                                </a:rPr>
                              </m:ctrlPr>
                            </m:radPr>
                            <m:deg/>
                            <m:e>
                              <m:sSubSup>
                                <m:sSubSupPr>
                                  <m:ctrlPr>
                                    <a:rPr sz="4200" i="1">
                                      <a:solidFill>
                                        <a:srgbClr val="150101"/>
                                      </a:solidFill>
                                      <a:latin typeface="Cambria Math" panose="02040503050406030204" pitchFamily="18" charset="0"/>
                                    </a:rPr>
                                  </m:ctrlPr>
                                </m:sSubSupPr>
                                <m:e>
                                  <m:r>
                                    <a:rPr sz="4200" i="1">
                                      <a:solidFill>
                                        <a:srgbClr val="150101"/>
                                      </a:solidFill>
                                      <a:latin typeface="Cambria Math" panose="02040503050406030204" pitchFamily="18" charset="0"/>
                                    </a:rPr>
                                    <m:t>𝜎</m:t>
                                  </m:r>
                                </m:e>
                                <m:sub>
                                  <m:r>
                                    <a:rPr sz="4200" i="1">
                                      <a:solidFill>
                                        <a:srgbClr val="150101"/>
                                      </a:solidFill>
                                      <a:latin typeface="Cambria Math" panose="02040503050406030204" pitchFamily="18" charset="0"/>
                                    </a:rPr>
                                    <m:t>𝑦𝑒</m:t>
                                  </m:r>
                                </m:sub>
                                <m:sup>
                                  <m:r>
                                    <a:rPr sz="4200" i="1">
                                      <a:solidFill>
                                        <a:srgbClr val="150101"/>
                                      </a:solidFill>
                                      <a:latin typeface="Cambria Math" panose="02040503050406030204" pitchFamily="18" charset="0"/>
                                    </a:rPr>
                                    <m:t>2</m:t>
                                  </m:r>
                                </m:sup>
                              </m:sSubSup>
                              <m:r>
                                <a:rPr sz="4200" i="1">
                                  <a:solidFill>
                                    <a:srgbClr val="150101"/>
                                  </a:solidFill>
                                  <a:latin typeface="Cambria Math" panose="02040503050406030204" pitchFamily="18" charset="0"/>
                                </a:rPr>
                                <m:t>+</m:t>
                              </m:r>
                              <m:sSubSup>
                                <m:sSubSupPr>
                                  <m:ctrlPr>
                                    <a:rPr sz="4200" i="1">
                                      <a:solidFill>
                                        <a:srgbClr val="150101"/>
                                      </a:solidFill>
                                      <a:latin typeface="Cambria Math" panose="02040503050406030204" pitchFamily="18" charset="0"/>
                                    </a:rPr>
                                  </m:ctrlPr>
                                </m:sSubSupPr>
                                <m:e>
                                  <m:r>
                                    <a:rPr sz="4200" i="1">
                                      <a:solidFill>
                                        <a:srgbClr val="150101"/>
                                      </a:solidFill>
                                      <a:latin typeface="Cambria Math" panose="02040503050406030204" pitchFamily="18" charset="0"/>
                                    </a:rPr>
                                    <m:t>𝜎</m:t>
                                  </m:r>
                                </m:e>
                                <m:sub>
                                  <m:r>
                                    <a:rPr sz="4200" i="1">
                                      <a:solidFill>
                                        <a:srgbClr val="150101"/>
                                      </a:solidFill>
                                      <a:latin typeface="Cambria Math" panose="02040503050406030204" pitchFamily="18" charset="0"/>
                                    </a:rPr>
                                    <m:t>𝑦𝑝h</m:t>
                                  </m:r>
                                </m:sub>
                                <m:sup>
                                  <m:r>
                                    <a:rPr sz="4200" i="1">
                                      <a:solidFill>
                                        <a:srgbClr val="150101"/>
                                      </a:solidFill>
                                      <a:latin typeface="Cambria Math" panose="02040503050406030204" pitchFamily="18" charset="0"/>
                                    </a:rPr>
                                    <m:t>2</m:t>
                                  </m:r>
                                </m:sup>
                              </m:sSubSup>
                            </m:e>
                          </m:rad>
                          <m:rad>
                            <m:radPr>
                              <m:degHide m:val="on"/>
                              <m:ctrlPr>
                                <a:rPr sz="4200" i="1">
                                  <a:solidFill>
                                    <a:srgbClr val="150101"/>
                                  </a:solidFill>
                                  <a:latin typeface="Cambria Math" panose="02040503050406030204" pitchFamily="18" charset="0"/>
                                </a:rPr>
                              </m:ctrlPr>
                            </m:radPr>
                            <m:deg/>
                            <m:e>
                              <m:r>
                                <a:rPr sz="4200" i="1">
                                  <a:solidFill>
                                    <a:srgbClr val="150101"/>
                                  </a:solidFill>
                                  <a:latin typeface="Cambria Math" panose="02040503050406030204" pitchFamily="18" charset="0"/>
                                </a:rPr>
                                <m:t>(</m:t>
                              </m:r>
                              <m:sSubSup>
                                <m:sSubSupPr>
                                  <m:ctrlPr>
                                    <a:rPr sz="4200" i="1">
                                      <a:solidFill>
                                        <a:srgbClr val="150101"/>
                                      </a:solidFill>
                                      <a:latin typeface="Cambria Math" panose="02040503050406030204" pitchFamily="18" charset="0"/>
                                    </a:rPr>
                                  </m:ctrlPr>
                                </m:sSubSupPr>
                                <m:e>
                                  <m:r>
                                    <a:rPr sz="4200" i="1">
                                      <a:solidFill>
                                        <a:srgbClr val="150101"/>
                                      </a:solidFill>
                                      <a:latin typeface="Cambria Math" panose="02040503050406030204" pitchFamily="18" charset="0"/>
                                    </a:rPr>
                                    <m:t>𝜎</m:t>
                                  </m:r>
                                </m:e>
                                <m:sub>
                                  <m:r>
                                    <a:rPr sz="4200" i="1">
                                      <a:solidFill>
                                        <a:srgbClr val="150101"/>
                                      </a:solidFill>
                                      <a:latin typeface="Cambria Math" panose="02040503050406030204" pitchFamily="18" charset="0"/>
                                    </a:rPr>
                                    <m:t>𝑥𝑒</m:t>
                                  </m:r>
                                </m:sub>
                                <m:sup>
                                  <m:r>
                                    <a:rPr sz="4200" i="1">
                                      <a:solidFill>
                                        <a:srgbClr val="150101"/>
                                      </a:solidFill>
                                      <a:latin typeface="Cambria Math" panose="02040503050406030204" pitchFamily="18" charset="0"/>
                                    </a:rPr>
                                    <m:t>2</m:t>
                                  </m:r>
                                </m:sup>
                              </m:sSubSup>
                              <m:r>
                                <a:rPr sz="4200" i="1">
                                  <a:solidFill>
                                    <a:srgbClr val="150101"/>
                                  </a:solidFill>
                                  <a:latin typeface="Cambria Math" panose="02040503050406030204" pitchFamily="18" charset="0"/>
                                </a:rPr>
                                <m:t>+</m:t>
                              </m:r>
                              <m:sSubSup>
                                <m:sSubSupPr>
                                  <m:ctrlPr>
                                    <a:rPr sz="4200" i="1">
                                      <a:solidFill>
                                        <a:srgbClr val="150101"/>
                                      </a:solidFill>
                                      <a:latin typeface="Cambria Math" panose="02040503050406030204" pitchFamily="18" charset="0"/>
                                    </a:rPr>
                                  </m:ctrlPr>
                                </m:sSubSupPr>
                                <m:e>
                                  <m:r>
                                    <a:rPr sz="4200" i="1">
                                      <a:solidFill>
                                        <a:srgbClr val="150101"/>
                                      </a:solidFill>
                                      <a:latin typeface="Cambria Math" panose="02040503050406030204" pitchFamily="18" charset="0"/>
                                    </a:rPr>
                                    <m:t>𝜎</m:t>
                                  </m:r>
                                </m:e>
                                <m:sub>
                                  <m:r>
                                    <a:rPr sz="4200" i="1">
                                      <a:solidFill>
                                        <a:srgbClr val="150101"/>
                                      </a:solidFill>
                                      <a:latin typeface="Cambria Math" panose="02040503050406030204" pitchFamily="18" charset="0"/>
                                    </a:rPr>
                                    <m:t>𝑥𝑝h</m:t>
                                  </m:r>
                                </m:sub>
                                <m:sup>
                                  <m:r>
                                    <a:rPr sz="4200" i="1">
                                      <a:solidFill>
                                        <a:srgbClr val="150101"/>
                                      </a:solidFill>
                                      <a:latin typeface="Cambria Math" panose="02040503050406030204" pitchFamily="18" charset="0"/>
                                    </a:rPr>
                                    <m:t>2</m:t>
                                  </m:r>
                                </m:sup>
                              </m:sSubSup>
                              <m:r>
                                <a:rPr sz="4200" i="1">
                                  <a:solidFill>
                                    <a:srgbClr val="150101"/>
                                  </a:solidFill>
                                  <a:latin typeface="Cambria Math" panose="02040503050406030204" pitchFamily="18" charset="0"/>
                                </a:rPr>
                                <m:t>)</m:t>
                              </m:r>
                              <m:sSup>
                                <m:sSupPr>
                                  <m:ctrlPr>
                                    <a:rPr sz="4200" i="1">
                                      <a:solidFill>
                                        <a:srgbClr val="150101"/>
                                      </a:solidFill>
                                      <a:latin typeface="Cambria Math" panose="02040503050406030204" pitchFamily="18" charset="0"/>
                                    </a:rPr>
                                  </m:ctrlPr>
                                </m:sSupPr>
                                <m:e>
                                  <m:r>
                                    <m:rPr>
                                      <m:sty m:val="p"/>
                                    </m:rPr>
                                    <a:rPr sz="4200" i="1">
                                      <a:solidFill>
                                        <a:srgbClr val="150101"/>
                                      </a:solidFill>
                                      <a:latin typeface="Cambria Math" panose="02040503050406030204" pitchFamily="18" charset="0"/>
                                    </a:rPr>
                                    <m:t>cos</m:t>
                                  </m:r>
                                </m:e>
                                <m:sup>
                                  <m:r>
                                    <a:rPr sz="4200" i="1">
                                      <a:solidFill>
                                        <a:srgbClr val="150101"/>
                                      </a:solidFill>
                                      <a:latin typeface="Cambria Math" panose="02040503050406030204" pitchFamily="18" charset="0"/>
                                    </a:rPr>
                                    <m:t>2</m:t>
                                  </m:r>
                                </m:sup>
                              </m:sSup>
                              <m:f>
                                <m:fPr>
                                  <m:ctrlPr>
                                    <a:rPr sz="4200" i="1">
                                      <a:solidFill>
                                        <a:srgbClr val="150101"/>
                                      </a:solidFill>
                                      <a:latin typeface="Cambria Math" panose="02040503050406030204" pitchFamily="18" charset="0"/>
                                    </a:rPr>
                                  </m:ctrlPr>
                                </m:fPr>
                                <m:num>
                                  <m:r>
                                    <a:rPr sz="4200" i="1">
                                      <a:solidFill>
                                        <a:srgbClr val="150101"/>
                                      </a:solidFill>
                                      <a:latin typeface="Cambria Math" panose="02040503050406030204" pitchFamily="18" charset="0"/>
                                    </a:rPr>
                                    <m:t>𝜃</m:t>
                                  </m:r>
                                </m:num>
                                <m:den>
                                  <m:r>
                                    <a:rPr sz="4200" i="1">
                                      <a:solidFill>
                                        <a:srgbClr val="150101"/>
                                      </a:solidFill>
                                      <a:latin typeface="Cambria Math" panose="02040503050406030204" pitchFamily="18" charset="0"/>
                                    </a:rPr>
                                    <m:t>2</m:t>
                                  </m:r>
                                </m:den>
                              </m:f>
                              <m:r>
                                <a:rPr sz="4200" i="1">
                                  <a:solidFill>
                                    <a:srgbClr val="150101"/>
                                  </a:solidFill>
                                  <a:latin typeface="Cambria Math" panose="02040503050406030204" pitchFamily="18" charset="0"/>
                                </a:rPr>
                                <m:t>+(</m:t>
                              </m:r>
                              <m:sSubSup>
                                <m:sSubSupPr>
                                  <m:ctrlPr>
                                    <a:rPr sz="4200" i="1">
                                      <a:solidFill>
                                        <a:srgbClr val="150101"/>
                                      </a:solidFill>
                                      <a:latin typeface="Cambria Math" panose="02040503050406030204" pitchFamily="18" charset="0"/>
                                    </a:rPr>
                                  </m:ctrlPr>
                                </m:sSubSupPr>
                                <m:e>
                                  <m:r>
                                    <a:rPr sz="4200" i="1">
                                      <a:solidFill>
                                        <a:srgbClr val="150101"/>
                                      </a:solidFill>
                                      <a:latin typeface="Cambria Math" panose="02040503050406030204" pitchFamily="18" charset="0"/>
                                    </a:rPr>
                                    <m:t>𝜎</m:t>
                                  </m:r>
                                </m:e>
                                <m:sub>
                                  <m:r>
                                    <a:rPr sz="4200" i="1">
                                      <a:solidFill>
                                        <a:srgbClr val="150101"/>
                                      </a:solidFill>
                                      <a:latin typeface="Cambria Math" panose="02040503050406030204" pitchFamily="18" charset="0"/>
                                    </a:rPr>
                                    <m:t>𝑧𝑒</m:t>
                                  </m:r>
                                </m:sub>
                                <m:sup>
                                  <m:r>
                                    <a:rPr sz="4200" i="1">
                                      <a:solidFill>
                                        <a:srgbClr val="150101"/>
                                      </a:solidFill>
                                      <a:latin typeface="Cambria Math" panose="02040503050406030204" pitchFamily="18" charset="0"/>
                                    </a:rPr>
                                    <m:t>2</m:t>
                                  </m:r>
                                </m:sup>
                              </m:sSubSup>
                              <m:r>
                                <a:rPr sz="4200" i="1">
                                  <a:solidFill>
                                    <a:srgbClr val="150101"/>
                                  </a:solidFill>
                                  <a:latin typeface="Cambria Math" panose="02040503050406030204" pitchFamily="18" charset="0"/>
                                </a:rPr>
                                <m:t>+</m:t>
                              </m:r>
                              <m:sSubSup>
                                <m:sSubSupPr>
                                  <m:ctrlPr>
                                    <a:rPr sz="4200" i="1">
                                      <a:solidFill>
                                        <a:srgbClr val="150101"/>
                                      </a:solidFill>
                                      <a:latin typeface="Cambria Math" panose="02040503050406030204" pitchFamily="18" charset="0"/>
                                    </a:rPr>
                                  </m:ctrlPr>
                                </m:sSubSupPr>
                                <m:e>
                                  <m:r>
                                    <a:rPr sz="4200" i="1">
                                      <a:solidFill>
                                        <a:srgbClr val="150101"/>
                                      </a:solidFill>
                                      <a:latin typeface="Cambria Math" panose="02040503050406030204" pitchFamily="18" charset="0"/>
                                    </a:rPr>
                                    <m:t>𝜎</m:t>
                                  </m:r>
                                </m:e>
                                <m:sub>
                                  <m:r>
                                    <a:rPr sz="4200" i="1">
                                      <a:solidFill>
                                        <a:srgbClr val="150101"/>
                                      </a:solidFill>
                                      <a:latin typeface="Cambria Math" panose="02040503050406030204" pitchFamily="18" charset="0"/>
                                    </a:rPr>
                                    <m:t>𝑧𝑝h</m:t>
                                  </m:r>
                                </m:sub>
                                <m:sup>
                                  <m:r>
                                    <a:rPr sz="4200" i="1">
                                      <a:solidFill>
                                        <a:srgbClr val="150101"/>
                                      </a:solidFill>
                                      <a:latin typeface="Cambria Math" panose="02040503050406030204" pitchFamily="18" charset="0"/>
                                    </a:rPr>
                                    <m:t>2</m:t>
                                  </m:r>
                                </m:sup>
                              </m:sSubSup>
                              <m:r>
                                <a:rPr sz="4200" i="1">
                                  <a:solidFill>
                                    <a:srgbClr val="150101"/>
                                  </a:solidFill>
                                  <a:latin typeface="Cambria Math" panose="02040503050406030204" pitchFamily="18" charset="0"/>
                                </a:rPr>
                                <m:t>)</m:t>
                              </m:r>
                              <m:sSup>
                                <m:sSupPr>
                                  <m:ctrlPr>
                                    <a:rPr sz="4200" i="1">
                                      <a:solidFill>
                                        <a:srgbClr val="150101"/>
                                      </a:solidFill>
                                      <a:latin typeface="Cambria Math" panose="02040503050406030204" pitchFamily="18" charset="0"/>
                                    </a:rPr>
                                  </m:ctrlPr>
                                </m:sSupPr>
                                <m:e>
                                  <m:r>
                                    <m:rPr>
                                      <m:sty m:val="p"/>
                                    </m:rPr>
                                    <a:rPr sz="4200" i="1">
                                      <a:solidFill>
                                        <a:srgbClr val="150101"/>
                                      </a:solidFill>
                                      <a:latin typeface="Cambria Math" panose="02040503050406030204" pitchFamily="18" charset="0"/>
                                    </a:rPr>
                                    <m:t>sin</m:t>
                                  </m:r>
                                </m:e>
                                <m:sup>
                                  <m:r>
                                    <a:rPr sz="4200" i="1">
                                      <a:solidFill>
                                        <a:srgbClr val="150101"/>
                                      </a:solidFill>
                                      <a:latin typeface="Cambria Math" panose="02040503050406030204" pitchFamily="18" charset="0"/>
                                    </a:rPr>
                                    <m:t>2</m:t>
                                  </m:r>
                                </m:sup>
                              </m:sSup>
                              <m:f>
                                <m:fPr>
                                  <m:ctrlPr>
                                    <a:rPr sz="4200" i="1">
                                      <a:solidFill>
                                        <a:srgbClr val="150101"/>
                                      </a:solidFill>
                                      <a:latin typeface="Cambria Math" panose="02040503050406030204" pitchFamily="18" charset="0"/>
                                    </a:rPr>
                                  </m:ctrlPr>
                                </m:fPr>
                                <m:num>
                                  <m:r>
                                    <a:rPr sz="4200" i="1">
                                      <a:solidFill>
                                        <a:srgbClr val="150101"/>
                                      </a:solidFill>
                                      <a:latin typeface="Cambria Math" panose="02040503050406030204" pitchFamily="18" charset="0"/>
                                    </a:rPr>
                                    <m:t>𝜃</m:t>
                                  </m:r>
                                </m:num>
                                <m:den>
                                  <m:r>
                                    <a:rPr sz="4200" i="1">
                                      <a:solidFill>
                                        <a:srgbClr val="150101"/>
                                      </a:solidFill>
                                      <a:latin typeface="Cambria Math" panose="02040503050406030204" pitchFamily="18" charset="0"/>
                                    </a:rPr>
                                    <m:t>2</m:t>
                                  </m:r>
                                </m:den>
                              </m:f>
                            </m:e>
                          </m:rad>
                        </m:den>
                      </m:f>
                    </m:oMath>
                  </m:oMathPara>
                </a14:m>
                <a:endParaRPr sz="4200">
                  <a:solidFill>
                    <a:srgbClr val="160201"/>
                  </a:solidFill>
                </a:endParaRPr>
              </a:p>
            </p:txBody>
          </p:sp>
        </mc:Choice>
        <mc:Fallback>
          <p:sp>
            <p:nvSpPr>
              <p:cNvPr id="345" name="Equation"/>
              <p:cNvSpPr txBox="1">
                <a:spLocks noRot="1" noChangeAspect="1" noMove="1" noResize="1" noEditPoints="1" noAdjustHandles="1" noChangeArrowheads="1" noChangeShapeType="1" noTextEdit="1"/>
              </p:cNvSpPr>
              <p:nvPr/>
            </p:nvSpPr>
            <p:spPr>
              <a:xfrm>
                <a:off x="3162938" y="10909066"/>
                <a:ext cx="15833999" cy="1806878"/>
              </a:xfrm>
              <a:prstGeom prst="rect">
                <a:avLst/>
              </a:prstGeom>
              <a:blipFill>
                <a:blip r:embed="rId6"/>
                <a:stretch>
                  <a:fillRect l="-1203" t="-1399" r="-12911" b="-16084"/>
                </a:stretch>
              </a:blipFill>
              <a:ln w="12700">
                <a:miter lim="400000"/>
              </a:ln>
            </p:spPr>
            <p:txBody>
              <a:bodyPr/>
              <a:lstStyle/>
              <a:p>
                <a:r>
                  <a:rPr lang="en-US">
                    <a:noFill/>
                  </a:rPr>
                  <a:t> </a:t>
                </a:r>
              </a:p>
            </p:txBody>
          </p:sp>
        </mc:Fallback>
      </mc:AlternateContent>
      <p:sp>
        <p:nvSpPr>
          <p:cNvPr id="346" name="To maximizing the flux of the light sources we need:…"/>
          <p:cNvSpPr txBox="1">
            <a:spLocks noGrp="1"/>
          </p:cNvSpPr>
          <p:nvPr>
            <p:ph type="body" sz="quarter" idx="4294967295"/>
          </p:nvPr>
        </p:nvSpPr>
        <p:spPr>
          <a:xfrm>
            <a:off x="17629203" y="3308530"/>
            <a:ext cx="6363925" cy="7838382"/>
          </a:xfrm>
          <a:prstGeom prst="rect">
            <a:avLst/>
          </a:prstGeom>
        </p:spPr>
        <p:txBody>
          <a:bodyPr/>
          <a:lstStyle>
            <a:lvl2pPr>
              <a:buSzPct val="47000"/>
            </a:lvl2pPr>
          </a:lstStyle>
          <a:p>
            <a:r>
              <a:t>To maximizing the flux of the light sources we need:</a:t>
            </a:r>
          </a:p>
          <a:p>
            <a:pPr lvl="1"/>
            <a:r>
              <a:t>High beam charge</a:t>
            </a:r>
          </a:p>
        </p:txBody>
      </p:sp>
      <p:sp>
        <p:nvSpPr>
          <p:cNvPr id="347" name="Oval"/>
          <p:cNvSpPr/>
          <p:nvPr/>
        </p:nvSpPr>
        <p:spPr>
          <a:xfrm>
            <a:off x="4596010" y="10882843"/>
            <a:ext cx="1045771" cy="1270001"/>
          </a:xfrm>
          <a:prstGeom prst="ellipse">
            <a:avLst/>
          </a:prstGeom>
          <a:blipFill>
            <a:blip r:embed="rId7">
              <a:alphaModFix amt="27790"/>
            </a:blip>
          </a:blipFill>
          <a:ln w="12700">
            <a:miter lim="400000"/>
          </a:ln>
        </p:spPr>
        <p:txBody>
          <a:bodyPr lIns="50800" tIns="50800" rIns="50800" bIns="50800" anchor="ctr"/>
          <a:lstStyle/>
          <a:p>
            <a:pPr>
              <a:defRPr sz="4400">
                <a:solidFill>
                  <a:srgbClr val="FFFFFF"/>
                </a:solidFill>
                <a:effectLst>
                  <a:outerShdw blurRad="25400" dist="33948" dir="2700000" rotWithShape="0">
                    <a:srgbClr val="3B3936"/>
                  </a:outerShdw>
                </a:effectLst>
              </a:defRPr>
            </a:pPr>
            <a:endParaRPr/>
          </a:p>
        </p:txBody>
      </p:sp>
      <p:sp>
        <p:nvSpPr>
          <p:cNvPr id="348" name="Slide Number"/>
          <p:cNvSpPr txBox="1">
            <a:spLocks noGrp="1"/>
          </p:cNvSpPr>
          <p:nvPr>
            <p:ph type="sldNum" sz="quarter" idx="2"/>
          </p:nvPr>
        </p:nvSpPr>
        <p:spPr>
          <a:xfrm>
            <a:off x="12026850" y="13017500"/>
            <a:ext cx="317600" cy="508000"/>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t>13</a:t>
            </a:fld>
            <a:endParaRPr/>
          </a:p>
        </p:txBody>
      </p:sp>
    </p:spTree>
  </p:cSld>
  <p:clrMapOvr>
    <a:masterClrMapping/>
  </p:clrMapOvr>
  <p:transition spd="med"/>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0" name="What is the collective effects?"/>
          <p:cNvSpPr txBox="1">
            <a:spLocks noGrp="1"/>
          </p:cNvSpPr>
          <p:nvPr>
            <p:ph type="title"/>
          </p:nvPr>
        </p:nvSpPr>
        <p:spPr>
          <a:prstGeom prst="rect">
            <a:avLst/>
          </a:prstGeom>
        </p:spPr>
        <p:txBody>
          <a:bodyPr/>
          <a:lstStyle/>
          <a:p>
            <a:r>
              <a:t>What is the collective effects?</a:t>
            </a:r>
          </a:p>
        </p:txBody>
      </p:sp>
      <p:sp>
        <p:nvSpPr>
          <p:cNvPr id="351" name="The Collective Effect term is used for defining the interaction of the particles with each other and surroundings."/>
          <p:cNvSpPr txBox="1">
            <a:spLocks noGrp="1"/>
          </p:cNvSpPr>
          <p:nvPr>
            <p:ph type="body" sz="quarter" idx="1"/>
          </p:nvPr>
        </p:nvSpPr>
        <p:spPr>
          <a:xfrm>
            <a:off x="952500" y="3695700"/>
            <a:ext cx="22115868" cy="2184022"/>
          </a:xfrm>
          <a:prstGeom prst="rect">
            <a:avLst/>
          </a:prstGeom>
        </p:spPr>
        <p:txBody>
          <a:bodyPr/>
          <a:lstStyle/>
          <a:p>
            <a:r>
              <a:t>The Collective Effect term is used for defining the interaction of the particles with each other and surroundings.</a:t>
            </a:r>
          </a:p>
        </p:txBody>
      </p:sp>
      <p:sp>
        <p:nvSpPr>
          <p:cNvPr id="352" name="There are different type of collective effects which are act on accelerators."/>
          <p:cNvSpPr txBox="1"/>
          <p:nvPr/>
        </p:nvSpPr>
        <p:spPr>
          <a:xfrm>
            <a:off x="952500" y="8181826"/>
            <a:ext cx="22115868" cy="21840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normAutofit/>
          </a:bodyPr>
          <a:lstStyle>
            <a:lvl1pPr marL="609600" indent="-609600" algn="l">
              <a:spcBef>
                <a:spcPts val="3400"/>
              </a:spcBef>
              <a:buClr>
                <a:srgbClr val="929292"/>
              </a:buClr>
              <a:buSzPct val="60000"/>
              <a:buFont typeface="Zapf Dingbats"/>
              <a:buChar char="❖"/>
              <a:defRPr sz="5000"/>
            </a:lvl1pPr>
          </a:lstStyle>
          <a:p>
            <a:r>
              <a:t>There are different type of collective effects which are act on accelerators.</a:t>
            </a:r>
          </a:p>
        </p:txBody>
      </p:sp>
      <p:sp>
        <p:nvSpPr>
          <p:cNvPr id="353" name="The Wakefield and Impedance formalism  are generally used the collective effects."/>
          <p:cNvSpPr txBox="1"/>
          <p:nvPr/>
        </p:nvSpPr>
        <p:spPr>
          <a:xfrm>
            <a:off x="952500" y="6187885"/>
            <a:ext cx="22115868" cy="218402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normAutofit/>
          </a:bodyPr>
          <a:lstStyle>
            <a:lvl1pPr marL="609600" indent="-609600" algn="l">
              <a:spcBef>
                <a:spcPts val="3400"/>
              </a:spcBef>
              <a:buClr>
                <a:srgbClr val="929292"/>
              </a:buClr>
              <a:buSzPct val="60000"/>
              <a:buFont typeface="Zapf Dingbats"/>
              <a:buChar char="❖"/>
              <a:defRPr sz="5000"/>
            </a:lvl1pPr>
          </a:lstStyle>
          <a:p>
            <a:r>
              <a:t>The Wakefield and Impedance formalism  are generally used the collective effects. </a:t>
            </a:r>
          </a:p>
        </p:txBody>
      </p:sp>
      <p:sp>
        <p:nvSpPr>
          <p:cNvPr id="354" name="Slide Number"/>
          <p:cNvSpPr txBox="1">
            <a:spLocks noGrp="1"/>
          </p:cNvSpPr>
          <p:nvPr>
            <p:ph type="sldNum" sz="quarter" idx="4294967295"/>
          </p:nvPr>
        </p:nvSpPr>
        <p:spPr>
          <a:xfrm>
            <a:off x="11984434" y="13017500"/>
            <a:ext cx="402432" cy="508000"/>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t>14</a:t>
            </a:fld>
            <a:endParaRPr/>
          </a:p>
        </p:txBody>
      </p:sp>
    </p:spTree>
  </p:cSld>
  <p:clrMapOvr>
    <a:masterClrMapping/>
  </p:clrMapOvr>
  <p:transition spd="med"/>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6" name="Collective Effects"/>
          <p:cNvSpPr txBox="1">
            <a:spLocks noGrp="1"/>
          </p:cNvSpPr>
          <p:nvPr>
            <p:ph type="title"/>
          </p:nvPr>
        </p:nvSpPr>
        <p:spPr>
          <a:xfrm>
            <a:off x="960460" y="1149350"/>
            <a:ext cx="22479001" cy="1663700"/>
          </a:xfrm>
          <a:prstGeom prst="rect">
            <a:avLst/>
          </a:prstGeom>
        </p:spPr>
        <p:txBody>
          <a:bodyPr/>
          <a:lstStyle/>
          <a:p>
            <a:r>
              <a:t>Collective Effects</a:t>
            </a:r>
          </a:p>
        </p:txBody>
      </p:sp>
      <p:sp>
        <p:nvSpPr>
          <p:cNvPr id="357" name="Intra beam Scattering"/>
          <p:cNvSpPr txBox="1"/>
          <p:nvPr/>
        </p:nvSpPr>
        <p:spPr>
          <a:xfrm>
            <a:off x="17201323" y="8523203"/>
            <a:ext cx="5211937" cy="85407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71437" tIns="71437" rIns="71437" bIns="71437" anchor="ctr">
            <a:spAutoFit/>
          </a:bodyPr>
          <a:lstStyle>
            <a:lvl1pPr defTabSz="821531">
              <a:defRPr sz="4200">
                <a:solidFill>
                  <a:srgbClr val="160201"/>
                </a:solidFill>
              </a:defRPr>
            </a:lvl1pPr>
          </a:lstStyle>
          <a:p>
            <a:r>
              <a:t>Intra beam Scattering</a:t>
            </a:r>
          </a:p>
        </p:txBody>
      </p:sp>
      <p:sp>
        <p:nvSpPr>
          <p:cNvPr id="358" name="Beam Coupling Impedance"/>
          <p:cNvSpPr txBox="1"/>
          <p:nvPr/>
        </p:nvSpPr>
        <p:spPr>
          <a:xfrm>
            <a:off x="15860422" y="3284350"/>
            <a:ext cx="6725668" cy="85407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71437" tIns="71437" rIns="71437" bIns="71437" anchor="ctr">
            <a:spAutoFit/>
          </a:bodyPr>
          <a:lstStyle>
            <a:lvl1pPr defTabSz="821531">
              <a:defRPr sz="4200">
                <a:solidFill>
                  <a:srgbClr val="160201"/>
                </a:solidFill>
              </a:defRPr>
            </a:lvl1pPr>
          </a:lstStyle>
          <a:p>
            <a:r>
              <a:t>Beam Coupling Impedance </a:t>
            </a:r>
          </a:p>
        </p:txBody>
      </p:sp>
      <p:sp>
        <p:nvSpPr>
          <p:cNvPr id="359" name="Space Charge"/>
          <p:cNvSpPr txBox="1"/>
          <p:nvPr/>
        </p:nvSpPr>
        <p:spPr>
          <a:xfrm>
            <a:off x="3888449" y="3217976"/>
            <a:ext cx="3357278" cy="85407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71437" tIns="71437" rIns="71437" bIns="71437" anchor="ctr">
            <a:spAutoFit/>
          </a:bodyPr>
          <a:lstStyle>
            <a:lvl1pPr defTabSz="821531">
              <a:defRPr sz="4200">
                <a:solidFill>
                  <a:srgbClr val="160201"/>
                </a:solidFill>
              </a:defRPr>
            </a:lvl1pPr>
          </a:lstStyle>
          <a:p>
            <a:r>
              <a:t>Space Charge</a:t>
            </a:r>
          </a:p>
        </p:txBody>
      </p:sp>
      <p:sp>
        <p:nvSpPr>
          <p:cNvPr id="360" name="Coherent Synchrotron…"/>
          <p:cNvSpPr txBox="1"/>
          <p:nvPr/>
        </p:nvSpPr>
        <p:spPr>
          <a:xfrm>
            <a:off x="1524969" y="8148198"/>
            <a:ext cx="5369249" cy="156527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71437" tIns="71437" rIns="71437" bIns="71437" anchor="ctr">
            <a:spAutoFit/>
          </a:bodyPr>
          <a:lstStyle/>
          <a:p>
            <a:pPr defTabSz="821531">
              <a:defRPr sz="4200">
                <a:solidFill>
                  <a:srgbClr val="160201"/>
                </a:solidFill>
              </a:defRPr>
            </a:pPr>
            <a:r>
              <a:t>Coherent Synchrotron</a:t>
            </a:r>
          </a:p>
          <a:p>
            <a:pPr defTabSz="821531">
              <a:defRPr sz="4200">
                <a:solidFill>
                  <a:srgbClr val="160201"/>
                </a:solidFill>
              </a:defRPr>
            </a:pPr>
            <a:r>
              <a:t>Radiation</a:t>
            </a:r>
          </a:p>
        </p:txBody>
      </p:sp>
      <p:sp>
        <p:nvSpPr>
          <p:cNvPr id="361" name="Beam-Ion Interaction"/>
          <p:cNvSpPr txBox="1"/>
          <p:nvPr/>
        </p:nvSpPr>
        <p:spPr>
          <a:xfrm>
            <a:off x="9626271" y="9538189"/>
            <a:ext cx="5131458" cy="85407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71437" tIns="71437" rIns="71437" bIns="71437" anchor="ctr">
            <a:spAutoFit/>
          </a:bodyPr>
          <a:lstStyle>
            <a:lvl1pPr defTabSz="821531">
              <a:defRPr sz="4200">
                <a:solidFill>
                  <a:srgbClr val="160201"/>
                </a:solidFill>
              </a:defRPr>
            </a:lvl1pPr>
          </a:lstStyle>
          <a:p>
            <a:r>
              <a:t>Beam-Ion Interaction</a:t>
            </a:r>
          </a:p>
        </p:txBody>
      </p:sp>
      <p:sp>
        <p:nvSpPr>
          <p:cNvPr id="362" name="Coulomb repulsion with the particles inside the beam"/>
          <p:cNvSpPr txBox="1"/>
          <p:nvPr/>
        </p:nvSpPr>
        <p:spPr>
          <a:xfrm>
            <a:off x="1759589" y="4108914"/>
            <a:ext cx="5703968" cy="120967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71437" tIns="71437" rIns="71437" bIns="71437" anchor="ctr">
            <a:spAutoFit/>
          </a:bodyPr>
          <a:lstStyle>
            <a:lvl1pPr algn="l" defTabSz="821531">
              <a:spcBef>
                <a:spcPts val="5300"/>
              </a:spcBef>
              <a:defRPr>
                <a:solidFill>
                  <a:srgbClr val="000000"/>
                </a:solidFill>
              </a:defRPr>
            </a:lvl1pPr>
          </a:lstStyle>
          <a:p>
            <a:r>
              <a:t>Coulomb repulsion with the particles inside the beam</a:t>
            </a:r>
          </a:p>
        </p:txBody>
      </p:sp>
      <p:sp>
        <p:nvSpPr>
          <p:cNvPr id="363" name="Coulomb attraction of the particles with the ions of residual gases"/>
          <p:cNvSpPr txBox="1"/>
          <p:nvPr/>
        </p:nvSpPr>
        <p:spPr>
          <a:xfrm>
            <a:off x="12987577" y="11380889"/>
            <a:ext cx="4428656" cy="174307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71437" tIns="71437" rIns="71437" bIns="71437" anchor="ctr">
            <a:spAutoFit/>
          </a:bodyPr>
          <a:lstStyle>
            <a:lvl1pPr algn="l" defTabSz="821531">
              <a:spcBef>
                <a:spcPts val="5300"/>
              </a:spcBef>
              <a:defRPr>
                <a:solidFill>
                  <a:srgbClr val="000000"/>
                </a:solidFill>
              </a:defRPr>
            </a:lvl1pPr>
          </a:lstStyle>
          <a:p>
            <a:r>
              <a:t>Coulomb attraction of the particles with the ions of residual gases</a:t>
            </a:r>
          </a:p>
        </p:txBody>
      </p:sp>
      <mc:AlternateContent xmlns:mc="http://schemas.openxmlformats.org/markup-compatibility/2006">
        <mc:Choice xmlns:a14="http://schemas.microsoft.com/office/drawing/2010/main" Requires="a14">
          <p:sp>
            <p:nvSpPr>
              <p:cNvPr id="364" name="Oval"/>
              <p:cNvSpPr/>
              <p:nvPr/>
            </p:nvSpPr>
            <p:spPr>
              <a:xfrm>
                <a:off x="1934284" y="6011872"/>
                <a:ext cx="3749283" cy="1785939"/>
              </a:xfrm>
              <a:prstGeom prst="ellipse">
                <a:avLst/>
              </a:prstGeom>
              <a:blipFill>
                <a:blip r:embed="rId2"/>
              </a:blipFill>
              <a:ln w="12700">
                <a:miter lim="400000"/>
              </a:ln>
              <a:extLst>
                <a:ext uri="{C572A759-6A51-4108-AA02-DFA0A04FC94B}">
                  <ma14:wrappingTextBoxFlag xmlns:ma14="http://schemas.microsoft.com/office/mac/drawingml/2011/main" xmlns:m="http://schemas.openxmlformats.org/officeDocument/2006/math" xmlns="" val="1"/>
                </a:ext>
              </a:extLst>
            </p:spPr>
            <p:txBody>
              <a:bodyPr lIns="71437" tIns="71437" rIns="71437" bIns="71437" anchor="ctr"/>
              <a:lstStyle>
                <a:lvl1pPr defTabSz="821531">
                  <a:defRPr sz="2600">
                    <a:solidFill>
                      <a:srgbClr val="160201"/>
                    </a:solidFill>
                  </a:defRPr>
                </a:lvl1pPr>
              </a:lstStyle>
              <a:p>
                <a:pPr/>
                <a14:m>
                  <m:oMathPara xmlns:m="http://schemas.openxmlformats.org/officeDocument/2006/math">
                    <m:oMathParaPr>
                      <m:jc m:val="center"/>
                    </m:oMathParaPr>
                    <m:oMath xmlns:m="http://schemas.openxmlformats.org/officeDocument/2006/math">
                      <m:sSub>
                        <m:sSubPr>
                          <m:ctrlPr>
                            <a:rPr sz="2900">
                              <a:solidFill>
                                <a:srgbClr val="150101"/>
                              </a:solidFill>
                              <a:latin typeface="Cambria Math" panose="02040503050406030204" pitchFamily="18" charset="0"/>
                            </a:rPr>
                          </m:ctrlPr>
                        </m:sSubPr>
                        <m:e>
                          <m:r>
                            <a:rPr sz="2900" i="1">
                              <a:solidFill>
                                <a:srgbClr val="150101"/>
                              </a:solidFill>
                              <a:latin typeface="Cambria Math" panose="02040503050406030204" pitchFamily="18" charset="0"/>
                            </a:rPr>
                            <m:t>𝐹</m:t>
                          </m:r>
                        </m:e>
                        <m:sub>
                          <m:r>
                            <a:rPr sz="2900" i="1">
                              <a:solidFill>
                                <a:srgbClr val="150101"/>
                              </a:solidFill>
                              <a:latin typeface="Cambria Math" panose="02040503050406030204" pitchFamily="18" charset="0"/>
                            </a:rPr>
                            <m:t>𝐵</m:t>
                          </m:r>
                        </m:sub>
                      </m:sSub>
                    </m:oMath>
                  </m:oMathPara>
                </a14:m>
                <a:endParaRPr/>
              </a:p>
            </p:txBody>
          </p:sp>
        </mc:Choice>
        <mc:Fallback>
          <p:sp>
            <p:nvSpPr>
              <p:cNvPr id="364" name="Oval"/>
              <p:cNvSpPr>
                <a:spLocks noRot="1" noChangeAspect="1" noMove="1" noResize="1" noEditPoints="1" noAdjustHandles="1" noChangeArrowheads="1" noChangeShapeType="1" noTextEdit="1"/>
              </p:cNvSpPr>
              <p:nvPr/>
            </p:nvSpPr>
            <p:spPr>
              <a:xfrm>
                <a:off x="1934284" y="6011872"/>
                <a:ext cx="3749283" cy="1785939"/>
              </a:xfrm>
              <a:prstGeom prst="ellipse">
                <a:avLst/>
              </a:prstGeom>
              <a:blipFill>
                <a:blip r:embed="rId3"/>
                <a:stretch>
                  <a:fillRect/>
                </a:stretch>
              </a:blipFill>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r>
                  <a:rPr lang="en-US">
                    <a:noFill/>
                  </a:rPr>
                  <a:t> </a:t>
                </a:r>
              </a:p>
            </p:txBody>
          </p:sp>
        </mc:Fallback>
      </mc:AlternateContent>
      <p:sp>
        <p:nvSpPr>
          <p:cNvPr id="365" name="Line"/>
          <p:cNvSpPr/>
          <p:nvPr/>
        </p:nvSpPr>
        <p:spPr>
          <a:xfrm flipV="1">
            <a:off x="3808925" y="5355001"/>
            <a:ext cx="1" cy="658560"/>
          </a:xfrm>
          <a:prstGeom prst="line">
            <a:avLst/>
          </a:prstGeom>
          <a:ln w="63500">
            <a:solidFill>
              <a:srgbClr val="B9151C"/>
            </a:solidFill>
            <a:miter lim="400000"/>
            <a:tailEnd type="triangle"/>
          </a:ln>
        </p:spPr>
        <p:txBody>
          <a:bodyPr lIns="71437" tIns="71437" rIns="71437" bIns="71437" anchor="ctr"/>
          <a:lstStyle/>
          <a:p>
            <a:pPr defTabSz="821531">
              <a:defRPr sz="4200">
                <a:solidFill>
                  <a:srgbClr val="202020"/>
                </a:solidFill>
              </a:defRPr>
            </a:pPr>
            <a:endParaRPr/>
          </a:p>
        </p:txBody>
      </p:sp>
      <p:sp>
        <p:nvSpPr>
          <p:cNvPr id="366" name="Line"/>
          <p:cNvSpPr/>
          <p:nvPr/>
        </p:nvSpPr>
        <p:spPr>
          <a:xfrm>
            <a:off x="3808925" y="6011872"/>
            <a:ext cx="1" cy="857251"/>
          </a:xfrm>
          <a:prstGeom prst="line">
            <a:avLst/>
          </a:prstGeom>
          <a:ln w="63500">
            <a:solidFill>
              <a:srgbClr val="3AB943"/>
            </a:solidFill>
            <a:miter lim="400000"/>
            <a:tailEnd type="triangle"/>
          </a:ln>
        </p:spPr>
        <p:txBody>
          <a:bodyPr lIns="71437" tIns="71437" rIns="71437" bIns="71437" anchor="ctr"/>
          <a:lstStyle/>
          <a:p>
            <a:pPr defTabSz="821531">
              <a:defRPr sz="4200">
                <a:solidFill>
                  <a:srgbClr val="202020"/>
                </a:solidFill>
              </a:defRPr>
            </a:pPr>
            <a:endParaRPr/>
          </a:p>
        </p:txBody>
      </p:sp>
      <mc:AlternateContent xmlns:mc="http://schemas.openxmlformats.org/markup-compatibility/2006">
        <mc:Choice xmlns:a14="http://schemas.microsoft.com/office/drawing/2010/main" Requires="a14">
          <p:sp>
            <p:nvSpPr>
              <p:cNvPr id="367" name="Text"/>
              <p:cNvSpPr txBox="1"/>
              <p:nvPr/>
            </p:nvSpPr>
            <p:spPr>
              <a:xfrm>
                <a:off x="3938111" y="5157898"/>
                <a:ext cx="542966" cy="854076"/>
              </a:xfrm>
              <a:prstGeom prst="rect">
                <a:avLst/>
              </a:prstGeom>
              <a:ln w="12700">
                <a:miter lim="400000"/>
              </a:ln>
              <a:extLst>
                <a:ext uri="{C572A759-6A51-4108-AA02-DFA0A04FC94B}">
                  <ma14:wrappingTextBoxFlag xmlns:ma14="http://schemas.microsoft.com/office/mac/drawingml/2011/main" xmlns:m="http://schemas.openxmlformats.org/officeDocument/2006/math" xmlns="" val="1"/>
                </a:ext>
              </a:extLst>
            </p:spPr>
            <p:txBody>
              <a:bodyPr lIns="71437" tIns="71437" rIns="71437" bIns="71437" anchor="ctr">
                <a:spAutoFit/>
              </a:bodyPr>
              <a:lstStyle>
                <a:lvl1pPr defTabSz="821531">
                  <a:defRPr sz="4200">
                    <a:solidFill>
                      <a:srgbClr val="324863"/>
                    </a:solidFill>
                  </a:defRPr>
                </a:lvl1pPr>
              </a:lstStyle>
              <a:p>
                <a:pPr/>
                <a14:m>
                  <m:oMathPara xmlns:m="http://schemas.openxmlformats.org/officeDocument/2006/math">
                    <m:oMathParaPr>
                      <m:jc m:val="center"/>
                    </m:oMathParaPr>
                    <m:oMath xmlns:m="http://schemas.openxmlformats.org/officeDocument/2006/math">
                      <m:sSub>
                        <m:sSubPr>
                          <m:ctrlPr>
                            <a:rPr sz="3050">
                              <a:solidFill>
                                <a:srgbClr val="324763"/>
                              </a:solidFill>
                              <a:latin typeface="Cambria Math" panose="02040503050406030204" pitchFamily="18" charset="0"/>
                            </a:rPr>
                          </m:ctrlPr>
                        </m:sSubPr>
                        <m:e>
                          <m:r>
                            <a:rPr sz="3050" i="1">
                              <a:solidFill>
                                <a:srgbClr val="324763"/>
                              </a:solidFill>
                              <a:latin typeface="Cambria Math" panose="02040503050406030204" pitchFamily="18" charset="0"/>
                            </a:rPr>
                            <m:t>𝐹</m:t>
                          </m:r>
                        </m:e>
                        <m:sub>
                          <m:r>
                            <a:rPr sz="3050" i="1">
                              <a:solidFill>
                                <a:srgbClr val="324763"/>
                              </a:solidFill>
                              <a:latin typeface="Cambria Math" panose="02040503050406030204" pitchFamily="18" charset="0"/>
                            </a:rPr>
                            <m:t>𝐸</m:t>
                          </m:r>
                        </m:sub>
                      </m:sSub>
                    </m:oMath>
                  </m:oMathPara>
                </a14:m>
                <a:endParaRPr sz="3000"/>
              </a:p>
            </p:txBody>
          </p:sp>
        </mc:Choice>
        <mc:Fallback>
          <p:sp>
            <p:nvSpPr>
              <p:cNvPr id="367" name="Text"/>
              <p:cNvSpPr txBox="1">
                <a:spLocks noRot="1" noChangeAspect="1" noMove="1" noResize="1" noEditPoints="1" noAdjustHandles="1" noChangeArrowheads="1" noChangeShapeType="1" noTextEdit="1"/>
              </p:cNvSpPr>
              <p:nvPr/>
            </p:nvSpPr>
            <p:spPr>
              <a:xfrm>
                <a:off x="3938111" y="5157898"/>
                <a:ext cx="542966" cy="854076"/>
              </a:xfrm>
              <a:prstGeom prst="rect">
                <a:avLst/>
              </a:prstGeom>
              <a:blipFill>
                <a:blip r:embed="rId4"/>
                <a:stretch>
                  <a:fillRect l="-20930"/>
                </a:stretch>
              </a:blipFill>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r>
                  <a:rPr lang="en-US">
                    <a:noFill/>
                  </a:rPr>
                  <a:t> </a:t>
                </a:r>
              </a:p>
            </p:txBody>
          </p:sp>
        </mc:Fallback>
      </mc:AlternateContent>
      <p:sp>
        <p:nvSpPr>
          <p:cNvPr id="368" name="Oval"/>
          <p:cNvSpPr/>
          <p:nvPr/>
        </p:nvSpPr>
        <p:spPr>
          <a:xfrm>
            <a:off x="8617972" y="11545281"/>
            <a:ext cx="3001116" cy="1785938"/>
          </a:xfrm>
          <a:prstGeom prst="ellipse">
            <a:avLst/>
          </a:prstGeom>
          <a:blipFill>
            <a:blip r:embed="rId2"/>
          </a:blipFill>
          <a:ln w="12700">
            <a:miter lim="400000"/>
          </a:ln>
        </p:spPr>
        <p:txBody>
          <a:bodyPr lIns="71437" tIns="71437" rIns="71437" bIns="71437" anchor="ctr"/>
          <a:lstStyle/>
          <a:p>
            <a:pPr defTabSz="821531">
              <a:defRPr sz="4200">
                <a:solidFill>
                  <a:srgbClr val="160201"/>
                </a:solidFill>
              </a:defRPr>
            </a:pPr>
            <a:endParaRPr/>
          </a:p>
        </p:txBody>
      </p:sp>
      <p:sp>
        <p:nvSpPr>
          <p:cNvPr id="369" name="Oval"/>
          <p:cNvSpPr/>
          <p:nvPr/>
        </p:nvSpPr>
        <p:spPr>
          <a:xfrm>
            <a:off x="9394863" y="11216583"/>
            <a:ext cx="125019" cy="233857"/>
          </a:xfrm>
          <a:prstGeom prst="ellipse">
            <a:avLst/>
          </a:prstGeom>
          <a:blipFill>
            <a:blip r:embed="rId5"/>
          </a:blipFill>
          <a:ln w="12700">
            <a:miter lim="400000"/>
          </a:ln>
        </p:spPr>
        <p:txBody>
          <a:bodyPr lIns="71437" tIns="71437" rIns="71437" bIns="71437" anchor="ctr"/>
          <a:lstStyle/>
          <a:p>
            <a:pPr defTabSz="821531">
              <a:defRPr sz="4200">
                <a:solidFill>
                  <a:srgbClr val="FFFFFF"/>
                </a:solidFill>
              </a:defRPr>
            </a:pPr>
            <a:endParaRPr/>
          </a:p>
        </p:txBody>
      </p:sp>
      <p:sp>
        <p:nvSpPr>
          <p:cNvPr id="370" name="Oval"/>
          <p:cNvSpPr/>
          <p:nvPr/>
        </p:nvSpPr>
        <p:spPr>
          <a:xfrm>
            <a:off x="10046729" y="11216583"/>
            <a:ext cx="125019" cy="233857"/>
          </a:xfrm>
          <a:prstGeom prst="ellipse">
            <a:avLst/>
          </a:prstGeom>
          <a:blipFill>
            <a:blip r:embed="rId5"/>
          </a:blipFill>
          <a:ln w="12700">
            <a:miter lim="400000"/>
          </a:ln>
        </p:spPr>
        <p:txBody>
          <a:bodyPr lIns="71437" tIns="71437" rIns="71437" bIns="71437" anchor="ctr"/>
          <a:lstStyle/>
          <a:p>
            <a:pPr defTabSz="821531">
              <a:defRPr sz="4200">
                <a:solidFill>
                  <a:srgbClr val="FFFFFF"/>
                </a:solidFill>
              </a:defRPr>
            </a:pPr>
            <a:endParaRPr/>
          </a:p>
        </p:txBody>
      </p:sp>
      <p:sp>
        <p:nvSpPr>
          <p:cNvPr id="371" name="Oval"/>
          <p:cNvSpPr/>
          <p:nvPr/>
        </p:nvSpPr>
        <p:spPr>
          <a:xfrm>
            <a:off x="10198535" y="10886885"/>
            <a:ext cx="125019" cy="233856"/>
          </a:xfrm>
          <a:prstGeom prst="ellipse">
            <a:avLst/>
          </a:prstGeom>
          <a:blipFill>
            <a:blip r:embed="rId5"/>
          </a:blipFill>
          <a:ln w="12700">
            <a:miter lim="400000"/>
          </a:ln>
        </p:spPr>
        <p:txBody>
          <a:bodyPr lIns="71437" tIns="71437" rIns="71437" bIns="71437" anchor="ctr"/>
          <a:lstStyle/>
          <a:p>
            <a:pPr defTabSz="821531">
              <a:defRPr sz="4200">
                <a:solidFill>
                  <a:srgbClr val="FFFFFF"/>
                </a:solidFill>
              </a:defRPr>
            </a:pPr>
            <a:endParaRPr/>
          </a:p>
        </p:txBody>
      </p:sp>
      <p:sp>
        <p:nvSpPr>
          <p:cNvPr id="372" name="Oval"/>
          <p:cNvSpPr/>
          <p:nvPr/>
        </p:nvSpPr>
        <p:spPr>
          <a:xfrm>
            <a:off x="9662754" y="11037989"/>
            <a:ext cx="125019" cy="233857"/>
          </a:xfrm>
          <a:prstGeom prst="ellipse">
            <a:avLst/>
          </a:prstGeom>
          <a:blipFill>
            <a:blip r:embed="rId5"/>
          </a:blipFill>
          <a:ln w="12700">
            <a:miter lim="400000"/>
          </a:ln>
        </p:spPr>
        <p:txBody>
          <a:bodyPr lIns="71437" tIns="71437" rIns="71437" bIns="71437" anchor="ctr"/>
          <a:lstStyle/>
          <a:p>
            <a:pPr defTabSz="821531">
              <a:defRPr sz="4200">
                <a:solidFill>
                  <a:srgbClr val="FFFFFF"/>
                </a:solidFill>
              </a:defRPr>
            </a:pPr>
            <a:endParaRPr/>
          </a:p>
        </p:txBody>
      </p:sp>
      <p:sp>
        <p:nvSpPr>
          <p:cNvPr id="373" name="Oval"/>
          <p:cNvSpPr/>
          <p:nvPr/>
        </p:nvSpPr>
        <p:spPr>
          <a:xfrm>
            <a:off x="9126973" y="11216583"/>
            <a:ext cx="125019" cy="233857"/>
          </a:xfrm>
          <a:prstGeom prst="ellipse">
            <a:avLst/>
          </a:prstGeom>
          <a:blipFill>
            <a:blip r:embed="rId5"/>
          </a:blipFill>
          <a:ln w="12700">
            <a:miter lim="400000"/>
          </a:ln>
        </p:spPr>
        <p:txBody>
          <a:bodyPr lIns="71437" tIns="71437" rIns="71437" bIns="71437" anchor="ctr"/>
          <a:lstStyle/>
          <a:p>
            <a:pPr defTabSz="821531">
              <a:defRPr sz="4200">
                <a:solidFill>
                  <a:srgbClr val="FFFFFF"/>
                </a:solidFill>
              </a:defRPr>
            </a:pPr>
            <a:endParaRPr/>
          </a:p>
        </p:txBody>
      </p:sp>
      <p:sp>
        <p:nvSpPr>
          <p:cNvPr id="374" name="Oval"/>
          <p:cNvSpPr/>
          <p:nvPr/>
        </p:nvSpPr>
        <p:spPr>
          <a:xfrm>
            <a:off x="10555723" y="11037989"/>
            <a:ext cx="125019" cy="233857"/>
          </a:xfrm>
          <a:prstGeom prst="ellipse">
            <a:avLst/>
          </a:prstGeom>
          <a:blipFill>
            <a:blip r:embed="rId5"/>
          </a:blipFill>
          <a:ln w="12700">
            <a:miter lim="400000"/>
          </a:ln>
        </p:spPr>
        <p:txBody>
          <a:bodyPr lIns="71437" tIns="71437" rIns="71437" bIns="71437" anchor="ctr"/>
          <a:lstStyle/>
          <a:p>
            <a:pPr defTabSz="821531">
              <a:defRPr sz="4200">
                <a:solidFill>
                  <a:srgbClr val="FFFFFF"/>
                </a:solidFill>
              </a:defRPr>
            </a:pPr>
            <a:endParaRPr/>
          </a:p>
        </p:txBody>
      </p:sp>
      <p:sp>
        <p:nvSpPr>
          <p:cNvPr id="375" name="Oval"/>
          <p:cNvSpPr/>
          <p:nvPr/>
        </p:nvSpPr>
        <p:spPr>
          <a:xfrm>
            <a:off x="10698595" y="11291635"/>
            <a:ext cx="125019" cy="233857"/>
          </a:xfrm>
          <a:prstGeom prst="ellipse">
            <a:avLst/>
          </a:prstGeom>
          <a:blipFill>
            <a:blip r:embed="rId5"/>
          </a:blipFill>
          <a:ln w="12700">
            <a:miter lim="400000"/>
          </a:ln>
        </p:spPr>
        <p:txBody>
          <a:bodyPr lIns="71437" tIns="71437" rIns="71437" bIns="71437" anchor="ctr"/>
          <a:lstStyle/>
          <a:p>
            <a:pPr defTabSz="821531">
              <a:defRPr sz="4200">
                <a:solidFill>
                  <a:srgbClr val="FFFFFF"/>
                </a:solidFill>
              </a:defRPr>
            </a:pPr>
            <a:endParaRPr/>
          </a:p>
        </p:txBody>
      </p:sp>
      <p:sp>
        <p:nvSpPr>
          <p:cNvPr id="376" name="Oval"/>
          <p:cNvSpPr/>
          <p:nvPr/>
        </p:nvSpPr>
        <p:spPr>
          <a:xfrm>
            <a:off x="10734316" y="10886885"/>
            <a:ext cx="125020" cy="233856"/>
          </a:xfrm>
          <a:prstGeom prst="ellipse">
            <a:avLst/>
          </a:prstGeom>
          <a:blipFill>
            <a:blip r:embed="rId5"/>
          </a:blipFill>
          <a:ln w="12700">
            <a:miter lim="400000"/>
          </a:ln>
        </p:spPr>
        <p:txBody>
          <a:bodyPr lIns="71437" tIns="71437" rIns="71437" bIns="71437" anchor="ctr"/>
          <a:lstStyle/>
          <a:p>
            <a:pPr defTabSz="821531">
              <a:defRPr sz="4200">
                <a:solidFill>
                  <a:srgbClr val="FFFFFF"/>
                </a:solidFill>
              </a:defRPr>
            </a:pPr>
            <a:endParaRPr/>
          </a:p>
        </p:txBody>
      </p:sp>
      <p:sp>
        <p:nvSpPr>
          <p:cNvPr id="377" name="Oval"/>
          <p:cNvSpPr/>
          <p:nvPr/>
        </p:nvSpPr>
        <p:spPr>
          <a:xfrm>
            <a:off x="11057275" y="11216583"/>
            <a:ext cx="125019" cy="233857"/>
          </a:xfrm>
          <a:prstGeom prst="ellipse">
            <a:avLst/>
          </a:prstGeom>
          <a:blipFill>
            <a:blip r:embed="rId5"/>
          </a:blipFill>
          <a:ln w="12700">
            <a:miter lim="400000"/>
          </a:ln>
        </p:spPr>
        <p:txBody>
          <a:bodyPr lIns="71437" tIns="71437" rIns="71437" bIns="71437" anchor="ctr"/>
          <a:lstStyle/>
          <a:p>
            <a:pPr defTabSz="821531">
              <a:defRPr sz="4200">
                <a:solidFill>
                  <a:srgbClr val="FFFFFF"/>
                </a:solidFill>
              </a:defRPr>
            </a:pPr>
            <a:endParaRPr/>
          </a:p>
        </p:txBody>
      </p:sp>
      <mc:AlternateContent xmlns:mc="http://schemas.openxmlformats.org/markup-compatibility/2006">
        <mc:Choice xmlns:a14="http://schemas.microsoft.com/office/drawing/2010/main" Requires="a14">
          <p:sp>
            <p:nvSpPr>
              <p:cNvPr id="378" name="Ions( )"/>
              <p:cNvSpPr txBox="1"/>
              <p:nvPr/>
            </p:nvSpPr>
            <p:spPr>
              <a:xfrm>
                <a:off x="11392979" y="10629676"/>
                <a:ext cx="2091872" cy="513803"/>
              </a:xfrm>
              <a:prstGeom prst="rect">
                <a:avLst/>
              </a:prstGeom>
              <a:ln w="12700">
                <a:miter lim="400000"/>
              </a:ln>
              <a:extLst>
                <a:ext uri="{C572A759-6A51-4108-AA02-DFA0A04FC94B}">
                  <ma14:wrappingTextBoxFlag xmlns:ma14="http://schemas.microsoft.com/office/mac/drawingml/2011/main" xmlns:m="http://schemas.openxmlformats.org/officeDocument/2006/math" xmlns="" val="1"/>
                </a:ext>
              </a:extLst>
            </p:spPr>
            <p:txBody>
              <a:bodyPr wrap="none" lIns="71437" tIns="71437" rIns="71437" bIns="71437" anchor="ctr">
                <a:spAutoFit/>
              </a:bodyPr>
              <a:lstStyle/>
              <a:p>
                <a:pPr defTabSz="821531">
                  <a:defRPr sz="2200">
                    <a:solidFill>
                      <a:srgbClr val="63191A"/>
                    </a:solidFill>
                  </a:defRPr>
                </a:pPr>
                <a:r>
                  <a:t>Ions(</a:t>
                </a:r>
                <a14:m>
                  <m:oMath xmlns:m="http://schemas.openxmlformats.org/officeDocument/2006/math">
                    <m:sSup>
                      <m:sSupPr>
                        <m:ctrlPr>
                          <a:rPr sz="1850">
                            <a:solidFill>
                              <a:srgbClr val="63191A"/>
                            </a:solidFill>
                            <a:latin typeface="Cambria Math" panose="02040503050406030204" pitchFamily="18" charset="0"/>
                          </a:rPr>
                        </m:ctrlPr>
                      </m:sSupPr>
                      <m:e>
                        <m:r>
                          <a:rPr sz="1850" i="1">
                            <a:solidFill>
                              <a:srgbClr val="63191A"/>
                            </a:solidFill>
                            <a:latin typeface="Cambria Math" panose="02040503050406030204" pitchFamily="18" charset="0"/>
                          </a:rPr>
                          <m:t>𝐻</m:t>
                        </m:r>
                      </m:e>
                      <m:sup>
                        <m:r>
                          <a:rPr sz="1850" i="1">
                            <a:solidFill>
                              <a:srgbClr val="63191A"/>
                            </a:solidFill>
                            <a:latin typeface="Cambria Math" panose="02040503050406030204" pitchFamily="18" charset="0"/>
                          </a:rPr>
                          <m:t>+</m:t>
                        </m:r>
                      </m:sup>
                    </m:sSup>
                    <m:r>
                      <a:rPr sz="1850" i="1">
                        <a:solidFill>
                          <a:srgbClr val="63191A"/>
                        </a:solidFill>
                        <a:latin typeface="Cambria Math" panose="02040503050406030204" pitchFamily="18" charset="0"/>
                      </a:rPr>
                      <m:t>,</m:t>
                    </m:r>
                    <m:sSubSup>
                      <m:sSubSupPr>
                        <m:ctrlPr>
                          <a:rPr sz="1850" i="1">
                            <a:solidFill>
                              <a:srgbClr val="63191A"/>
                            </a:solidFill>
                            <a:latin typeface="Cambria Math" panose="02040503050406030204" pitchFamily="18" charset="0"/>
                          </a:rPr>
                        </m:ctrlPr>
                      </m:sSubSupPr>
                      <m:e>
                        <m:r>
                          <a:rPr sz="1850" i="1">
                            <a:solidFill>
                              <a:srgbClr val="63191A"/>
                            </a:solidFill>
                            <a:latin typeface="Cambria Math" panose="02040503050406030204" pitchFamily="18" charset="0"/>
                          </a:rPr>
                          <m:t>𝐻</m:t>
                        </m:r>
                      </m:e>
                      <m:sub>
                        <m:r>
                          <a:rPr sz="1850" i="1">
                            <a:solidFill>
                              <a:srgbClr val="63191A"/>
                            </a:solidFill>
                            <a:latin typeface="Cambria Math" panose="02040503050406030204" pitchFamily="18" charset="0"/>
                          </a:rPr>
                          <m:t>2</m:t>
                        </m:r>
                      </m:sub>
                      <m:sup>
                        <m:r>
                          <a:rPr sz="1850" i="1">
                            <a:solidFill>
                              <a:srgbClr val="63191A"/>
                            </a:solidFill>
                            <a:latin typeface="Cambria Math" panose="02040503050406030204" pitchFamily="18" charset="0"/>
                          </a:rPr>
                          <m:t>+</m:t>
                        </m:r>
                      </m:sup>
                    </m:sSubSup>
                    <m:r>
                      <a:rPr sz="1850" i="1">
                        <a:solidFill>
                          <a:srgbClr val="63191A"/>
                        </a:solidFill>
                        <a:latin typeface="Cambria Math" panose="02040503050406030204" pitchFamily="18" charset="0"/>
                      </a:rPr>
                      <m:t>𝑒𝑡𝑐</m:t>
                    </m:r>
                    <m:r>
                      <a:rPr sz="1850" i="1">
                        <a:solidFill>
                          <a:srgbClr val="63191A"/>
                        </a:solidFill>
                        <a:latin typeface="Cambria Math" panose="02040503050406030204" pitchFamily="18" charset="0"/>
                      </a:rPr>
                      <m:t>..</m:t>
                    </m:r>
                  </m:oMath>
                </a14:m>
                <a:r>
                  <a:t>)</a:t>
                </a:r>
                <a:endParaRPr sz="1700"/>
              </a:p>
            </p:txBody>
          </p:sp>
        </mc:Choice>
        <mc:Fallback>
          <p:sp>
            <p:nvSpPr>
              <p:cNvPr id="378" name="Ions( )"/>
              <p:cNvSpPr txBox="1">
                <a:spLocks noRot="1" noChangeAspect="1" noMove="1" noResize="1" noEditPoints="1" noAdjustHandles="1" noChangeArrowheads="1" noChangeShapeType="1" noTextEdit="1"/>
              </p:cNvSpPr>
              <p:nvPr/>
            </p:nvSpPr>
            <p:spPr>
              <a:xfrm>
                <a:off x="11392979" y="10629676"/>
                <a:ext cx="2091872" cy="513803"/>
              </a:xfrm>
              <a:prstGeom prst="rect">
                <a:avLst/>
              </a:prstGeom>
              <a:blipFill>
                <a:blip r:embed="rId6"/>
                <a:stretch>
                  <a:fillRect l="-3636" r="-3636" b="-17073"/>
                </a:stretch>
              </a:blipFill>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r>
                  <a:rPr lang="en-US">
                    <a:noFill/>
                  </a:rPr>
                  <a:t> </a:t>
                </a:r>
              </a:p>
            </p:txBody>
          </p:sp>
        </mc:Fallback>
      </mc:AlternateContent>
      <p:sp>
        <p:nvSpPr>
          <p:cNvPr id="379" name="Line"/>
          <p:cNvSpPr/>
          <p:nvPr/>
        </p:nvSpPr>
        <p:spPr>
          <a:xfrm flipV="1">
            <a:off x="9975293" y="10825638"/>
            <a:ext cx="1" cy="658560"/>
          </a:xfrm>
          <a:prstGeom prst="line">
            <a:avLst/>
          </a:prstGeom>
          <a:ln w="63500">
            <a:solidFill>
              <a:srgbClr val="B9151C"/>
            </a:solidFill>
            <a:miter lim="400000"/>
            <a:tailEnd type="triangle"/>
          </a:ln>
        </p:spPr>
        <p:txBody>
          <a:bodyPr lIns="71437" tIns="71437" rIns="71437" bIns="71437" anchor="ctr"/>
          <a:lstStyle/>
          <a:p>
            <a:pPr defTabSz="821531">
              <a:defRPr sz="4200">
                <a:solidFill>
                  <a:srgbClr val="202020"/>
                </a:solidFill>
              </a:defRPr>
            </a:pPr>
            <a:endParaRPr/>
          </a:p>
        </p:txBody>
      </p:sp>
      <mc:AlternateContent xmlns:mc="http://schemas.openxmlformats.org/markup-compatibility/2006">
        <mc:Choice xmlns:a14="http://schemas.microsoft.com/office/drawing/2010/main" Requires="a14">
          <p:sp>
            <p:nvSpPr>
              <p:cNvPr id="380" name="Text"/>
              <p:cNvSpPr txBox="1"/>
              <p:nvPr/>
            </p:nvSpPr>
            <p:spPr>
              <a:xfrm>
                <a:off x="9364483" y="10266078"/>
                <a:ext cx="542967" cy="854076"/>
              </a:xfrm>
              <a:prstGeom prst="rect">
                <a:avLst/>
              </a:prstGeom>
              <a:ln w="12700">
                <a:miter lim="400000"/>
              </a:ln>
              <a:extLst>
                <a:ext uri="{C572A759-6A51-4108-AA02-DFA0A04FC94B}">
                  <ma14:wrappingTextBoxFlag xmlns:ma14="http://schemas.microsoft.com/office/mac/drawingml/2011/main" xmlns:m="http://schemas.openxmlformats.org/officeDocument/2006/math" xmlns="" val="1"/>
                </a:ext>
              </a:extLst>
            </p:spPr>
            <p:txBody>
              <a:bodyPr lIns="71437" tIns="71437" rIns="71437" bIns="71437" anchor="ctr">
                <a:spAutoFit/>
              </a:bodyPr>
              <a:lstStyle>
                <a:lvl1pPr defTabSz="821531">
                  <a:defRPr sz="4200">
                    <a:solidFill>
                      <a:srgbClr val="631512"/>
                    </a:solidFill>
                  </a:defRPr>
                </a:lvl1pPr>
              </a:lstStyle>
              <a:p>
                <a:pPr/>
                <a14:m>
                  <m:oMathPara xmlns:m="http://schemas.openxmlformats.org/officeDocument/2006/math">
                    <m:oMathParaPr>
                      <m:jc m:val="center"/>
                    </m:oMathParaPr>
                    <m:oMath xmlns:m="http://schemas.openxmlformats.org/officeDocument/2006/math">
                      <m:sSub>
                        <m:sSubPr>
                          <m:ctrlPr>
                            <a:rPr sz="3050">
                              <a:solidFill>
                                <a:srgbClr val="631512"/>
                              </a:solidFill>
                              <a:latin typeface="Cambria Math" panose="02040503050406030204" pitchFamily="18" charset="0"/>
                            </a:rPr>
                          </m:ctrlPr>
                        </m:sSubPr>
                        <m:e>
                          <m:r>
                            <a:rPr sz="3050" i="1">
                              <a:solidFill>
                                <a:srgbClr val="631512"/>
                              </a:solidFill>
                              <a:latin typeface="Cambria Math" panose="02040503050406030204" pitchFamily="18" charset="0"/>
                            </a:rPr>
                            <m:t>𝐹</m:t>
                          </m:r>
                        </m:e>
                        <m:sub>
                          <m:r>
                            <a:rPr sz="3050" i="1">
                              <a:solidFill>
                                <a:srgbClr val="631512"/>
                              </a:solidFill>
                              <a:latin typeface="Cambria Math" panose="02040503050406030204" pitchFamily="18" charset="0"/>
                            </a:rPr>
                            <m:t>𝐸</m:t>
                          </m:r>
                        </m:sub>
                      </m:sSub>
                    </m:oMath>
                  </m:oMathPara>
                </a14:m>
                <a:endParaRPr sz="3000"/>
              </a:p>
            </p:txBody>
          </p:sp>
        </mc:Choice>
        <mc:Fallback>
          <p:sp>
            <p:nvSpPr>
              <p:cNvPr id="380" name="Text"/>
              <p:cNvSpPr txBox="1">
                <a:spLocks noRot="1" noChangeAspect="1" noMove="1" noResize="1" noEditPoints="1" noAdjustHandles="1" noChangeArrowheads="1" noChangeShapeType="1" noTextEdit="1"/>
              </p:cNvSpPr>
              <p:nvPr/>
            </p:nvSpPr>
            <p:spPr>
              <a:xfrm>
                <a:off x="9364483" y="10266078"/>
                <a:ext cx="542967" cy="854076"/>
              </a:xfrm>
              <a:prstGeom prst="rect">
                <a:avLst/>
              </a:prstGeom>
              <a:blipFill>
                <a:blip r:embed="rId7"/>
                <a:stretch>
                  <a:fillRect l="-20930"/>
                </a:stretch>
              </a:blipFill>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r>
                  <a:rPr lang="en-US">
                    <a:noFill/>
                  </a:rPr>
                  <a:t> </a:t>
                </a:r>
              </a:p>
            </p:txBody>
          </p:sp>
        </mc:Fallback>
      </mc:AlternateContent>
      <p:sp>
        <p:nvSpPr>
          <p:cNvPr id="381" name="Oval"/>
          <p:cNvSpPr/>
          <p:nvPr/>
        </p:nvSpPr>
        <p:spPr>
          <a:xfrm>
            <a:off x="18306733" y="5152001"/>
            <a:ext cx="3001116" cy="1785939"/>
          </a:xfrm>
          <a:prstGeom prst="ellipse">
            <a:avLst/>
          </a:prstGeom>
          <a:blipFill>
            <a:blip r:embed="rId2"/>
          </a:blipFill>
          <a:ln w="12700">
            <a:miter lim="400000"/>
          </a:ln>
        </p:spPr>
        <p:txBody>
          <a:bodyPr lIns="71437" tIns="71437" rIns="71437" bIns="71437" anchor="ctr"/>
          <a:lstStyle/>
          <a:p>
            <a:pPr defTabSz="821531">
              <a:defRPr sz="4200">
                <a:solidFill>
                  <a:srgbClr val="160201"/>
                </a:solidFill>
              </a:defRPr>
            </a:pPr>
            <a:endParaRPr/>
          </a:p>
        </p:txBody>
      </p:sp>
      <p:pic>
        <p:nvPicPr>
          <p:cNvPr id="382" name="Rectangle Rectangle" descr="Rectangle Rectangle"/>
          <p:cNvPicPr>
            <a:picLocks/>
          </p:cNvPicPr>
          <p:nvPr/>
        </p:nvPicPr>
        <p:blipFill>
          <a:blip r:embed="rId8"/>
          <a:stretch>
            <a:fillRect/>
          </a:stretch>
        </p:blipFill>
        <p:spPr>
          <a:xfrm>
            <a:off x="18310702" y="4527530"/>
            <a:ext cx="3054143" cy="173374"/>
          </a:xfrm>
          <a:prstGeom prst="rect">
            <a:avLst/>
          </a:prstGeom>
        </p:spPr>
      </p:pic>
      <p:pic>
        <p:nvPicPr>
          <p:cNvPr id="384" name="Rectangle Rectangle" descr="Rectangle Rectangle"/>
          <p:cNvPicPr>
            <a:picLocks/>
          </p:cNvPicPr>
          <p:nvPr/>
        </p:nvPicPr>
        <p:blipFill>
          <a:blip r:embed="rId8"/>
          <a:stretch>
            <a:fillRect/>
          </a:stretch>
        </p:blipFill>
        <p:spPr>
          <a:xfrm>
            <a:off x="18310702" y="7477746"/>
            <a:ext cx="3054143" cy="173374"/>
          </a:xfrm>
          <a:prstGeom prst="rect">
            <a:avLst/>
          </a:prstGeom>
        </p:spPr>
      </p:pic>
      <p:sp>
        <p:nvSpPr>
          <p:cNvPr id="386" name="I-&gt;"/>
          <p:cNvSpPr txBox="1"/>
          <p:nvPr/>
        </p:nvSpPr>
        <p:spPr>
          <a:xfrm>
            <a:off x="19419707" y="5576685"/>
            <a:ext cx="836130" cy="85407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71437" tIns="71437" rIns="71437" bIns="71437" anchor="ctr">
            <a:spAutoFit/>
          </a:bodyPr>
          <a:lstStyle>
            <a:lvl1pPr defTabSz="821531">
              <a:defRPr sz="4200">
                <a:solidFill>
                  <a:srgbClr val="FFFFFF"/>
                </a:solidFill>
              </a:defRPr>
            </a:lvl1pPr>
          </a:lstStyle>
          <a:p>
            <a:r>
              <a:t>I-&gt;</a:t>
            </a:r>
          </a:p>
        </p:txBody>
      </p:sp>
      <p:sp>
        <p:nvSpPr>
          <p:cNvPr id="387" name="Line"/>
          <p:cNvSpPr/>
          <p:nvPr/>
        </p:nvSpPr>
        <p:spPr>
          <a:xfrm flipH="1">
            <a:off x="17348126" y="4614216"/>
            <a:ext cx="1440277" cy="1440277"/>
          </a:xfrm>
          <a:prstGeom prst="line">
            <a:avLst/>
          </a:prstGeom>
          <a:ln w="12700">
            <a:solidFill>
              <a:srgbClr val="7996B9"/>
            </a:solidFill>
            <a:miter lim="400000"/>
            <a:tailEnd type="triangle"/>
          </a:ln>
        </p:spPr>
        <p:txBody>
          <a:bodyPr lIns="71437" tIns="71437" rIns="71437" bIns="71437" anchor="ctr"/>
          <a:lstStyle/>
          <a:p>
            <a:pPr defTabSz="821531">
              <a:defRPr sz="4200">
                <a:solidFill>
                  <a:srgbClr val="202020"/>
                </a:solidFill>
              </a:defRPr>
            </a:pPr>
            <a:endParaRPr/>
          </a:p>
        </p:txBody>
      </p:sp>
      <p:sp>
        <p:nvSpPr>
          <p:cNvPr id="388" name="Line"/>
          <p:cNvSpPr/>
          <p:nvPr/>
        </p:nvSpPr>
        <p:spPr>
          <a:xfrm flipH="1" flipV="1">
            <a:off x="17376921" y="6364853"/>
            <a:ext cx="1383558" cy="1064405"/>
          </a:xfrm>
          <a:prstGeom prst="line">
            <a:avLst/>
          </a:prstGeom>
          <a:ln w="12700">
            <a:solidFill>
              <a:srgbClr val="7996B9"/>
            </a:solidFill>
            <a:miter lim="400000"/>
            <a:tailEnd type="triangle"/>
          </a:ln>
        </p:spPr>
        <p:txBody>
          <a:bodyPr lIns="71437" tIns="71437" rIns="71437" bIns="71437" anchor="ctr"/>
          <a:lstStyle/>
          <a:p>
            <a:pPr defTabSz="821531">
              <a:defRPr sz="4200">
                <a:solidFill>
                  <a:srgbClr val="202020"/>
                </a:solidFill>
              </a:defRPr>
            </a:pPr>
            <a:endParaRPr/>
          </a:p>
        </p:txBody>
      </p:sp>
      <p:sp>
        <p:nvSpPr>
          <p:cNvPr id="389" name="Beam pipe"/>
          <p:cNvSpPr txBox="1"/>
          <p:nvPr/>
        </p:nvSpPr>
        <p:spPr>
          <a:xfrm>
            <a:off x="15648708" y="5906817"/>
            <a:ext cx="1825055" cy="61277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71437" tIns="71437" rIns="71437" bIns="71437" anchor="ctr">
            <a:spAutoFit/>
          </a:bodyPr>
          <a:lstStyle>
            <a:lvl1pPr algn="l" defTabSz="821531">
              <a:spcBef>
                <a:spcPts val="5300"/>
              </a:spcBef>
              <a:defRPr sz="2800">
                <a:solidFill>
                  <a:srgbClr val="000000"/>
                </a:solidFill>
              </a:defRPr>
            </a:lvl1pPr>
          </a:lstStyle>
          <a:p>
            <a:r>
              <a:t>Beam pipe</a:t>
            </a:r>
          </a:p>
        </p:txBody>
      </p:sp>
      <p:sp>
        <p:nvSpPr>
          <p:cNvPr id="401" name="Connection Line"/>
          <p:cNvSpPr/>
          <p:nvPr/>
        </p:nvSpPr>
        <p:spPr>
          <a:xfrm>
            <a:off x="19117918" y="4595113"/>
            <a:ext cx="220944" cy="631448"/>
          </a:xfrm>
          <a:custGeom>
            <a:avLst/>
            <a:gdLst/>
            <a:ahLst/>
            <a:cxnLst>
              <a:cxn ang="0">
                <a:pos x="wd2" y="hd2"/>
              </a:cxn>
              <a:cxn ang="5400000">
                <a:pos x="wd2" y="hd2"/>
              </a:cxn>
              <a:cxn ang="10800000">
                <a:pos x="wd2" y="hd2"/>
              </a:cxn>
              <a:cxn ang="16200000">
                <a:pos x="wd2" y="hd2"/>
              </a:cxn>
            </a:cxnLst>
            <a:rect l="0" t="0" r="r" b="b"/>
            <a:pathLst>
              <a:path w="16215" h="21600" extrusionOk="0">
                <a:moveTo>
                  <a:pt x="14281" y="0"/>
                </a:moveTo>
                <a:cubicBezTo>
                  <a:pt x="-5385" y="12498"/>
                  <a:pt x="-4740" y="19698"/>
                  <a:pt x="16215" y="21600"/>
                </a:cubicBezTo>
              </a:path>
            </a:pathLst>
          </a:custGeom>
          <a:ln w="25400">
            <a:solidFill>
              <a:srgbClr val="B95059"/>
            </a:solidFill>
            <a:miter lim="400000"/>
            <a:headEnd type="triangle"/>
          </a:ln>
        </p:spPr>
        <p:txBody>
          <a:bodyPr/>
          <a:lstStyle/>
          <a:p>
            <a:endParaRPr/>
          </a:p>
        </p:txBody>
      </p:sp>
      <p:sp>
        <p:nvSpPr>
          <p:cNvPr id="402" name="Connection Line"/>
          <p:cNvSpPr/>
          <p:nvPr/>
        </p:nvSpPr>
        <p:spPr>
          <a:xfrm>
            <a:off x="19128248" y="6859568"/>
            <a:ext cx="63304" cy="222615"/>
          </a:xfrm>
          <a:custGeom>
            <a:avLst/>
            <a:gdLst/>
            <a:ahLst/>
            <a:cxnLst>
              <a:cxn ang="0">
                <a:pos x="wd2" y="hd2"/>
              </a:cxn>
              <a:cxn ang="5400000">
                <a:pos x="wd2" y="hd2"/>
              </a:cxn>
              <a:cxn ang="10800000">
                <a:pos x="wd2" y="hd2"/>
              </a:cxn>
              <a:cxn ang="16200000">
                <a:pos x="wd2" y="hd2"/>
              </a:cxn>
            </a:cxnLst>
            <a:rect l="0" t="0" r="r" b="b"/>
            <a:pathLst>
              <a:path w="16526" h="21600" extrusionOk="0">
                <a:moveTo>
                  <a:pt x="16526" y="0"/>
                </a:moveTo>
                <a:cubicBezTo>
                  <a:pt x="-2414" y="12669"/>
                  <a:pt x="-5074" y="19869"/>
                  <a:pt x="8546" y="21600"/>
                </a:cubicBezTo>
              </a:path>
            </a:pathLst>
          </a:custGeom>
          <a:ln w="25400">
            <a:solidFill>
              <a:srgbClr val="B95059"/>
            </a:solidFill>
            <a:miter lim="400000"/>
            <a:headEnd type="triangle"/>
          </a:ln>
        </p:spPr>
        <p:txBody>
          <a:bodyPr/>
          <a:lstStyle/>
          <a:p>
            <a:endParaRPr/>
          </a:p>
        </p:txBody>
      </p:sp>
      <p:sp>
        <p:nvSpPr>
          <p:cNvPr id="403" name="Connection Line"/>
          <p:cNvSpPr/>
          <p:nvPr/>
        </p:nvSpPr>
        <p:spPr>
          <a:xfrm>
            <a:off x="19667477" y="4652289"/>
            <a:ext cx="154641" cy="499761"/>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9186" y="7873"/>
                  <a:pt x="16386" y="15073"/>
                  <a:pt x="21600" y="21600"/>
                </a:cubicBezTo>
              </a:path>
            </a:pathLst>
          </a:custGeom>
          <a:ln w="25400">
            <a:solidFill>
              <a:srgbClr val="B95059"/>
            </a:solidFill>
            <a:miter lim="400000"/>
            <a:headEnd type="triangle"/>
          </a:ln>
        </p:spPr>
        <p:txBody>
          <a:bodyPr/>
          <a:lstStyle/>
          <a:p>
            <a:endParaRPr/>
          </a:p>
        </p:txBody>
      </p:sp>
      <p:sp>
        <p:nvSpPr>
          <p:cNvPr id="404" name="Connection Line"/>
          <p:cNvSpPr/>
          <p:nvPr/>
        </p:nvSpPr>
        <p:spPr>
          <a:xfrm>
            <a:off x="20528678" y="4600981"/>
            <a:ext cx="217013" cy="631448"/>
          </a:xfrm>
          <a:custGeom>
            <a:avLst/>
            <a:gdLst/>
            <a:ahLst/>
            <a:cxnLst>
              <a:cxn ang="0">
                <a:pos x="wd2" y="hd2"/>
              </a:cxn>
              <a:cxn ang="5400000">
                <a:pos x="wd2" y="hd2"/>
              </a:cxn>
              <a:cxn ang="10800000">
                <a:pos x="wd2" y="hd2"/>
              </a:cxn>
              <a:cxn ang="16200000">
                <a:pos x="wd2" y="hd2"/>
              </a:cxn>
            </a:cxnLst>
            <a:rect l="0" t="0" r="r" b="b"/>
            <a:pathLst>
              <a:path w="16216" h="21600" extrusionOk="0">
                <a:moveTo>
                  <a:pt x="0" y="0"/>
                </a:moveTo>
                <a:cubicBezTo>
                  <a:pt x="20943" y="11991"/>
                  <a:pt x="21600" y="19191"/>
                  <a:pt x="1970" y="21600"/>
                </a:cubicBezTo>
              </a:path>
            </a:pathLst>
          </a:custGeom>
          <a:ln w="25400">
            <a:solidFill>
              <a:srgbClr val="B95059"/>
            </a:solidFill>
            <a:miter lim="400000"/>
            <a:headEnd type="triangle"/>
          </a:ln>
        </p:spPr>
        <p:txBody>
          <a:bodyPr/>
          <a:lstStyle/>
          <a:p>
            <a:endParaRPr/>
          </a:p>
        </p:txBody>
      </p:sp>
      <p:sp>
        <p:nvSpPr>
          <p:cNvPr id="405" name="Connection Line"/>
          <p:cNvSpPr/>
          <p:nvPr/>
        </p:nvSpPr>
        <p:spPr>
          <a:xfrm>
            <a:off x="20052164" y="6868557"/>
            <a:ext cx="414753" cy="609191"/>
          </a:xfrm>
          <a:custGeom>
            <a:avLst/>
            <a:gdLst/>
            <a:ahLst/>
            <a:cxnLst>
              <a:cxn ang="0">
                <a:pos x="wd2" y="hd2"/>
              </a:cxn>
              <a:cxn ang="5400000">
                <a:pos x="wd2" y="hd2"/>
              </a:cxn>
              <a:cxn ang="10800000">
                <a:pos x="wd2" y="hd2"/>
              </a:cxn>
              <a:cxn ang="16200000">
                <a:pos x="wd2" y="hd2"/>
              </a:cxn>
            </a:cxnLst>
            <a:rect l="0" t="0" r="r" b="b"/>
            <a:pathLst>
              <a:path w="17574" h="21600" extrusionOk="0">
                <a:moveTo>
                  <a:pt x="0" y="21600"/>
                </a:moveTo>
                <a:cubicBezTo>
                  <a:pt x="16881" y="15112"/>
                  <a:pt x="21600" y="7912"/>
                  <a:pt x="14158" y="0"/>
                </a:cubicBezTo>
              </a:path>
            </a:pathLst>
          </a:custGeom>
          <a:ln w="25400">
            <a:solidFill>
              <a:srgbClr val="B95059"/>
            </a:solidFill>
            <a:miter lim="400000"/>
            <a:headEnd type="triangle"/>
          </a:ln>
        </p:spPr>
        <p:txBody>
          <a:bodyPr/>
          <a:lstStyle/>
          <a:p>
            <a:endParaRPr/>
          </a:p>
        </p:txBody>
      </p:sp>
      <p:sp>
        <p:nvSpPr>
          <p:cNvPr id="406" name="Connection Line"/>
          <p:cNvSpPr/>
          <p:nvPr/>
        </p:nvSpPr>
        <p:spPr>
          <a:xfrm>
            <a:off x="19748609" y="6937289"/>
            <a:ext cx="37889" cy="540458"/>
          </a:xfrm>
          <a:custGeom>
            <a:avLst/>
            <a:gdLst/>
            <a:ahLst/>
            <a:cxnLst>
              <a:cxn ang="0">
                <a:pos x="wd2" y="hd2"/>
              </a:cxn>
              <a:cxn ang="5400000">
                <a:pos x="wd2" y="hd2"/>
              </a:cxn>
              <a:cxn ang="10800000">
                <a:pos x="wd2" y="hd2"/>
              </a:cxn>
              <a:cxn ang="16200000">
                <a:pos x="wd2" y="hd2"/>
              </a:cxn>
            </a:cxnLst>
            <a:rect l="0" t="0" r="r" b="b"/>
            <a:pathLst>
              <a:path w="19439" h="21600" extrusionOk="0">
                <a:moveTo>
                  <a:pt x="656" y="0"/>
                </a:moveTo>
                <a:cubicBezTo>
                  <a:pt x="-2161" y="10398"/>
                  <a:pt x="4100" y="17598"/>
                  <a:pt x="19439" y="21600"/>
                </a:cubicBezTo>
              </a:path>
            </a:pathLst>
          </a:custGeom>
          <a:ln w="25400">
            <a:solidFill>
              <a:srgbClr val="B95059"/>
            </a:solidFill>
            <a:miter lim="400000"/>
            <a:headEnd type="triangle"/>
          </a:ln>
        </p:spPr>
        <p:txBody>
          <a:bodyPr/>
          <a:lstStyle/>
          <a:p>
            <a:endParaRPr/>
          </a:p>
        </p:txBody>
      </p:sp>
      <p:sp>
        <p:nvSpPr>
          <p:cNvPr id="396" name="Impedance"/>
          <p:cNvSpPr txBox="1"/>
          <p:nvPr/>
        </p:nvSpPr>
        <p:spPr>
          <a:xfrm>
            <a:off x="20859443" y="4149277"/>
            <a:ext cx="1923738" cy="44767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71437" tIns="71437" rIns="71437" bIns="71437" anchor="ctr">
            <a:spAutoFit/>
          </a:bodyPr>
          <a:lstStyle>
            <a:lvl1pPr algn="l" defTabSz="821531">
              <a:spcBef>
                <a:spcPts val="5300"/>
              </a:spcBef>
              <a:defRPr sz="1800">
                <a:solidFill>
                  <a:srgbClr val="000000"/>
                </a:solidFill>
              </a:defRPr>
            </a:lvl1pPr>
          </a:lstStyle>
          <a:p>
            <a:r>
              <a:t>Impedance</a:t>
            </a:r>
          </a:p>
        </p:txBody>
      </p:sp>
      <p:pic>
        <p:nvPicPr>
          <p:cNvPr id="397" name="Screen Shot 2019-11-19 at 17.56.12.png" descr="Screen Shot 2019-11-19 at 17.56.12.png"/>
          <p:cNvPicPr>
            <a:picLocks noChangeAspect="1"/>
          </p:cNvPicPr>
          <p:nvPr/>
        </p:nvPicPr>
        <p:blipFill>
          <a:blip r:embed="rId9"/>
          <a:stretch>
            <a:fillRect/>
          </a:stretch>
        </p:blipFill>
        <p:spPr>
          <a:xfrm>
            <a:off x="2253992" y="10067945"/>
            <a:ext cx="3911204" cy="2768205"/>
          </a:xfrm>
          <a:prstGeom prst="rect">
            <a:avLst/>
          </a:prstGeom>
          <a:ln w="12700">
            <a:miter lim="400000"/>
          </a:ln>
        </p:spPr>
      </p:pic>
      <p:sp>
        <p:nvSpPr>
          <p:cNvPr id="398" name="Collisions of the particles inside the beam change the colliding particles momentum by addition of multiple random small-angle scattering events."/>
          <p:cNvSpPr txBox="1"/>
          <p:nvPr/>
        </p:nvSpPr>
        <p:spPr>
          <a:xfrm>
            <a:off x="18218804" y="10067945"/>
            <a:ext cx="5531628" cy="176847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71437" tIns="71437" rIns="71437" bIns="71437" anchor="ctr">
            <a:spAutoFit/>
          </a:bodyPr>
          <a:lstStyle>
            <a:lvl1pPr algn="l" defTabSz="642937">
              <a:lnSpc>
                <a:spcPts val="5000"/>
              </a:lnSpc>
              <a:defRPr sz="2600">
                <a:solidFill>
                  <a:srgbClr val="000000"/>
                </a:solidFill>
                <a:latin typeface="Times Roman"/>
                <a:ea typeface="Times Roman"/>
                <a:cs typeface="Times Roman"/>
                <a:sym typeface="Times Roman"/>
              </a:defRPr>
            </a:lvl1pPr>
          </a:lstStyle>
          <a:p>
            <a:r>
              <a:t>Collisions of the particles inside the beam change the colliding particles momentum by addition of multiple random small-angle scattering events.</a:t>
            </a:r>
          </a:p>
        </p:txBody>
      </p:sp>
      <p:sp>
        <p:nvSpPr>
          <p:cNvPr id="399" name="Distortions…"/>
          <p:cNvSpPr txBox="1"/>
          <p:nvPr/>
        </p:nvSpPr>
        <p:spPr>
          <a:xfrm>
            <a:off x="9486810" y="4808163"/>
            <a:ext cx="5838063" cy="382587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71437" tIns="71437" rIns="71437" bIns="71437" anchor="ctr">
            <a:spAutoFit/>
          </a:bodyPr>
          <a:lstStyle/>
          <a:p>
            <a:pPr algn="l" defTabSz="642937">
              <a:lnSpc>
                <a:spcPts val="7700"/>
              </a:lnSpc>
              <a:defRPr sz="4800">
                <a:solidFill>
                  <a:srgbClr val="000000"/>
                </a:solidFill>
                <a:latin typeface="Times Roman"/>
                <a:ea typeface="Times Roman"/>
                <a:cs typeface="Times Roman"/>
                <a:sym typeface="Times Roman"/>
              </a:defRPr>
            </a:pPr>
            <a:r>
              <a:t>Distortions</a:t>
            </a:r>
          </a:p>
          <a:p>
            <a:pPr algn="l" defTabSz="642937">
              <a:lnSpc>
                <a:spcPts val="7700"/>
              </a:lnSpc>
              <a:defRPr sz="4800">
                <a:solidFill>
                  <a:srgbClr val="000000"/>
                </a:solidFill>
                <a:latin typeface="Times Roman"/>
                <a:ea typeface="Times Roman"/>
                <a:cs typeface="Times Roman"/>
                <a:sym typeface="Times Roman"/>
              </a:defRPr>
            </a:pPr>
            <a:r>
              <a:t>Emittance growth</a:t>
            </a:r>
          </a:p>
          <a:p>
            <a:pPr algn="l" defTabSz="642937">
              <a:lnSpc>
                <a:spcPts val="7700"/>
              </a:lnSpc>
              <a:defRPr sz="4800">
                <a:solidFill>
                  <a:srgbClr val="000000"/>
                </a:solidFill>
                <a:latin typeface="Times Roman"/>
                <a:ea typeface="Times Roman"/>
                <a:cs typeface="Times Roman"/>
                <a:sym typeface="Times Roman"/>
              </a:defRPr>
            </a:pPr>
            <a:r>
              <a:t>Bunch oscillations </a:t>
            </a:r>
          </a:p>
          <a:p>
            <a:pPr algn="l" defTabSz="642937">
              <a:lnSpc>
                <a:spcPts val="7700"/>
              </a:lnSpc>
              <a:defRPr sz="4800">
                <a:solidFill>
                  <a:srgbClr val="000000"/>
                </a:solidFill>
                <a:latin typeface="Times Roman"/>
                <a:ea typeface="Times Roman"/>
                <a:cs typeface="Times Roman"/>
                <a:sym typeface="Times Roman"/>
              </a:defRPr>
            </a:pPr>
            <a:r>
              <a:t>Instabilities </a:t>
            </a:r>
          </a:p>
          <a:p>
            <a:pPr algn="l" defTabSz="642937">
              <a:lnSpc>
                <a:spcPts val="7700"/>
              </a:lnSpc>
              <a:defRPr sz="4800">
                <a:solidFill>
                  <a:srgbClr val="000000"/>
                </a:solidFill>
                <a:latin typeface="Times Roman"/>
                <a:ea typeface="Times Roman"/>
                <a:cs typeface="Times Roman"/>
                <a:sym typeface="Times Roman"/>
              </a:defRPr>
            </a:pPr>
            <a:r>
              <a:t>Beam losses</a:t>
            </a:r>
          </a:p>
        </p:txBody>
      </p:sp>
      <p:sp>
        <p:nvSpPr>
          <p:cNvPr id="400" name="Slide Number"/>
          <p:cNvSpPr txBox="1">
            <a:spLocks noGrp="1"/>
          </p:cNvSpPr>
          <p:nvPr>
            <p:ph type="sldNum" sz="quarter" idx="4294967295"/>
          </p:nvPr>
        </p:nvSpPr>
        <p:spPr>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t>15</a:t>
            </a:fld>
            <a:endParaRPr/>
          </a:p>
        </p:txBody>
      </p:sp>
    </p:spTree>
  </p:cSld>
  <p:clrMapOvr>
    <a:masterClrMapping/>
  </p:clrMapOvr>
  <p:transition spd="med"/>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8" name="Screen Shot 2022-02-07 at 07.16.59.png" descr="Screen Shot 2022-02-07 at 07.16.59.png"/>
          <p:cNvPicPr>
            <a:picLocks noChangeAspect="1"/>
          </p:cNvPicPr>
          <p:nvPr/>
        </p:nvPicPr>
        <p:blipFill>
          <a:blip r:embed="rId2"/>
          <a:stretch>
            <a:fillRect/>
          </a:stretch>
        </p:blipFill>
        <p:spPr>
          <a:xfrm>
            <a:off x="3763626" y="3356419"/>
            <a:ext cx="16872669" cy="6642041"/>
          </a:xfrm>
          <a:prstGeom prst="rect">
            <a:avLst/>
          </a:prstGeom>
          <a:ln w="12700">
            <a:miter lim="400000"/>
          </a:ln>
        </p:spPr>
      </p:pic>
      <p:sp>
        <p:nvSpPr>
          <p:cNvPr id="409" name="Impedance"/>
          <p:cNvSpPr txBox="1">
            <a:spLocks noGrp="1"/>
          </p:cNvSpPr>
          <p:nvPr>
            <p:ph type="title"/>
          </p:nvPr>
        </p:nvSpPr>
        <p:spPr>
          <a:prstGeom prst="rect">
            <a:avLst/>
          </a:prstGeom>
        </p:spPr>
        <p:txBody>
          <a:bodyPr/>
          <a:lstStyle/>
          <a:p>
            <a:r>
              <a:t>Impedance</a:t>
            </a:r>
          </a:p>
        </p:txBody>
      </p:sp>
      <p:sp>
        <p:nvSpPr>
          <p:cNvPr id="410" name="When a particle beam passing through inside the beam  pipe it can create electromagnetic fields behind it. These fields,which are called the wake fields, can have big effect on the beam dynamics for causing the energy lost. These fields can be define by "/>
          <p:cNvSpPr txBox="1">
            <a:spLocks noGrp="1"/>
          </p:cNvSpPr>
          <p:nvPr>
            <p:ph type="body" sz="quarter" idx="1"/>
          </p:nvPr>
        </p:nvSpPr>
        <p:spPr>
          <a:xfrm>
            <a:off x="1093775" y="10300528"/>
            <a:ext cx="22196450" cy="2194773"/>
          </a:xfrm>
          <a:prstGeom prst="rect">
            <a:avLst/>
          </a:prstGeom>
        </p:spPr>
        <p:txBody>
          <a:bodyPr/>
          <a:lstStyle>
            <a:lvl1pPr marL="481584" indent="-481584" defTabSz="652145">
              <a:spcBef>
                <a:spcPts val="2600"/>
              </a:spcBef>
              <a:defRPr sz="3950"/>
            </a:lvl1pPr>
          </a:lstStyle>
          <a:p>
            <a:r>
              <a:t>When a particle beam passing through inside the beam  pipe it can create electromagnetic fields behind it. These fields,which are called the wake fields, can have big effect on the beam dynamics for causing the energy lost. These fields can be define by wake potential or Impedance.</a:t>
            </a:r>
          </a:p>
        </p:txBody>
      </p:sp>
      <p:sp>
        <p:nvSpPr>
          <p:cNvPr id="411" name="Slide Number"/>
          <p:cNvSpPr txBox="1">
            <a:spLocks noGrp="1"/>
          </p:cNvSpPr>
          <p:nvPr>
            <p:ph type="sldNum" sz="quarter" idx="4294967295"/>
          </p:nvPr>
        </p:nvSpPr>
        <p:spPr>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t>16</a:t>
            </a:fld>
            <a:endParaRPr/>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cond evt="onBegin" delay="0">
                          <p:tn val="2"/>
                        </p:cond>
                      </p:stCondLst>
                      <p:childTnLst>
                        <p:par>
                          <p:cTn id="4" fill="hold">
                            <p:stCondLst>
                              <p:cond delay="0"/>
                            </p:stCondLst>
                            <p:childTnLst>
                              <p:par>
                                <p:cTn id="5" presetID="1" presetClass="exit" presetSubtype="0" fill="hold" grpId="1" nodeType="afterEffect">
                                  <p:stCondLst>
                                    <p:cond delay="0"/>
                                  </p:stCondLst>
                                  <p:iterate>
                                    <p:tmAbs val="0"/>
                                  </p:iterate>
                                  <p:childTnLst>
                                    <p:set>
                                      <p:cBhvr>
                                        <p:cTn id="6" fill="hold">
                                          <p:stCondLst>
                                            <p:cond delay="0"/>
                                          </p:stCondLst>
                                        </p:cTn>
                                        <p:tgtEl>
                                          <p:spTgt spid="408"/>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8" grpId="1" animBg="1" advAuto="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3" name="Impedance"/>
          <p:cNvSpPr txBox="1">
            <a:spLocks noGrp="1"/>
          </p:cNvSpPr>
          <p:nvPr>
            <p:ph type="title"/>
          </p:nvPr>
        </p:nvSpPr>
        <p:spPr>
          <a:prstGeom prst="rect">
            <a:avLst/>
          </a:prstGeom>
        </p:spPr>
        <p:txBody>
          <a:bodyPr/>
          <a:lstStyle/>
          <a:p>
            <a:r>
              <a:t>Impedance</a:t>
            </a:r>
          </a:p>
        </p:txBody>
      </p:sp>
      <p:sp>
        <p:nvSpPr>
          <p:cNvPr id="414" name="When a particle beam passing through inside the beam  pipe it can create electromagnetic fields behind it. These fields,which are called the wake fields, can have big effect on the beam dynamics for causing the energy lost. These fields can be define by "/>
          <p:cNvSpPr txBox="1">
            <a:spLocks noGrp="1"/>
          </p:cNvSpPr>
          <p:nvPr>
            <p:ph type="body" sz="quarter" idx="1"/>
          </p:nvPr>
        </p:nvSpPr>
        <p:spPr>
          <a:xfrm>
            <a:off x="1093775" y="10300528"/>
            <a:ext cx="22196450" cy="2194773"/>
          </a:xfrm>
          <a:prstGeom prst="rect">
            <a:avLst/>
          </a:prstGeom>
        </p:spPr>
        <p:txBody>
          <a:bodyPr/>
          <a:lstStyle>
            <a:lvl1pPr marL="481584" indent="-481584" defTabSz="652145">
              <a:spcBef>
                <a:spcPts val="2600"/>
              </a:spcBef>
              <a:defRPr sz="3950"/>
            </a:lvl1pPr>
          </a:lstStyle>
          <a:p>
            <a:r>
              <a:t>When a particle beam passing through inside the beam  pipe it can create electromagnetic fields behind it. These fields,which are called the wake fields, can have big effect on the beam dynamics for causing the energy lost. These fields can be define by wake potential or Impedance.</a:t>
            </a:r>
          </a:p>
        </p:txBody>
      </p:sp>
      <p:pic>
        <p:nvPicPr>
          <p:cNvPr id="415" name="unnamed-1.gif" descr="unnamed-1.gif"/>
          <p:cNvPicPr>
            <a:picLocks/>
          </p:cNvPicPr>
          <p:nvPr/>
        </p:nvPicPr>
        <p:blipFill>
          <a:blip r:embed="rId2"/>
          <a:stretch>
            <a:fillRect/>
          </a:stretch>
        </p:blipFill>
        <p:spPr>
          <a:xfrm>
            <a:off x="1741002" y="3547821"/>
            <a:ext cx="20152873" cy="5680890"/>
          </a:xfrm>
          <a:prstGeom prst="rect">
            <a:avLst/>
          </a:prstGeom>
          <a:ln w="12700">
            <a:miter lim="400000"/>
          </a:ln>
        </p:spPr>
      </p:pic>
      <p:sp>
        <p:nvSpPr>
          <p:cNvPr id="416" name="Slide Number"/>
          <p:cNvSpPr txBox="1">
            <a:spLocks noGrp="1"/>
          </p:cNvSpPr>
          <p:nvPr>
            <p:ph type="sldNum" sz="quarter" idx="4294967295"/>
          </p:nvPr>
        </p:nvSpPr>
        <p:spPr>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t>17</a:t>
            </a:fld>
            <a:endParaRPr/>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entr" presetSubtype="0" fill="hold" grpId="1" nodeType="clickEffect">
                                  <p:stCondLst>
                                    <p:cond delay="0"/>
                                  </p:stCondLst>
                                  <p:iterate>
                                    <p:tmAbs val="0"/>
                                  </p:iterate>
                                  <p:childTnLst>
                                    <p:set>
                                      <p:cBhvr>
                                        <p:cTn id="6" fill="hold"/>
                                        <p:tgtEl>
                                          <p:spTgt spid="4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5" grpId="1" animBg="1" advAuto="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8" name="Longitudinal impedance"/>
          <p:cNvSpPr txBox="1">
            <a:spLocks noGrp="1"/>
          </p:cNvSpPr>
          <p:nvPr>
            <p:ph type="title"/>
          </p:nvPr>
        </p:nvSpPr>
        <p:spPr>
          <a:prstGeom prst="rect">
            <a:avLst/>
          </a:prstGeom>
        </p:spPr>
        <p:txBody>
          <a:bodyPr/>
          <a:lstStyle/>
          <a:p>
            <a:r>
              <a:t>Longitudinal impedance</a:t>
            </a:r>
          </a:p>
        </p:txBody>
      </p:sp>
      <mc:AlternateContent xmlns:mc="http://schemas.openxmlformats.org/markup-compatibility/2006">
        <mc:Choice xmlns:a14="http://schemas.microsoft.com/office/drawing/2010/main" Requires="a14">
          <p:sp>
            <p:nvSpPr>
              <p:cNvPr id="419" name="ZoneTexte 11"/>
              <p:cNvSpPr txBox="1"/>
              <p:nvPr/>
            </p:nvSpPr>
            <p:spPr>
              <a:xfrm>
                <a:off x="1816946" y="5683355"/>
                <a:ext cx="11524595" cy="1705764"/>
              </a:xfrm>
              <a:prstGeom prst="rect">
                <a:avLst/>
              </a:prstGeom>
              <a:ln w="12700">
                <a:miter lim="400000"/>
              </a:ln>
            </p:spPr>
            <p:txBody>
              <a:bodyPr wrap="none" lIns="0" tIns="0" rIns="0" bIns="0">
                <a:spAutoFit/>
              </a:bodyPr>
              <a:lstStyle/>
              <a:p>
                <a:pPr algn="l" defTabSz="914400" latinLnBrk="1">
                  <a:defRPr sz="1800">
                    <a:solidFill>
                      <a:srgbClr val="000000"/>
                    </a:solidFill>
                  </a:defRPr>
                </a:pPr>
                <a14:m>
                  <m:oMathPara xmlns:m="http://schemas.openxmlformats.org/officeDocument/2006/math">
                    <m:oMathParaPr>
                      <m:jc m:val="centerGroup"/>
                    </m:oMathParaPr>
                    <m:oMath xmlns:m="http://schemas.openxmlformats.org/officeDocument/2006/math">
                      <m:sSub>
                        <m:sSubPr>
                          <m:ctrlPr>
                            <a:rPr sz="5400">
                              <a:solidFill>
                                <a:srgbClr val="000000"/>
                              </a:solidFill>
                              <a:latin typeface="Cambria Math" panose="02040503050406030204" pitchFamily="18" charset="0"/>
                            </a:rPr>
                          </m:ctrlPr>
                        </m:sSubPr>
                        <m:e>
                          <m:r>
                            <a:rPr sz="5400" i="1">
                              <a:solidFill>
                                <a:srgbClr val="000000"/>
                              </a:solidFill>
                              <a:latin typeface="Cambria Math" panose="02040503050406030204" pitchFamily="18" charset="0"/>
                            </a:rPr>
                            <m:t>𝑊</m:t>
                          </m:r>
                        </m:e>
                        <m:sub>
                          <m:r>
                            <a:rPr sz="5400" i="1">
                              <a:solidFill>
                                <a:srgbClr val="000000"/>
                              </a:solidFill>
                              <a:latin typeface="Cambria Math" panose="02040503050406030204" pitchFamily="18" charset="0"/>
                            </a:rPr>
                            <m:t>//</m:t>
                          </m:r>
                        </m:sub>
                      </m:sSub>
                      <m:r>
                        <a:rPr sz="5400" i="1">
                          <a:solidFill>
                            <a:srgbClr val="000000"/>
                          </a:solidFill>
                          <a:latin typeface="Cambria Math" panose="02040503050406030204" pitchFamily="18" charset="0"/>
                        </a:rPr>
                        <m:t>=</m:t>
                      </m:r>
                      <m:sSubSup>
                        <m:sSubSupPr>
                          <m:ctrlPr>
                            <a:rPr sz="5400" i="1">
                              <a:solidFill>
                                <a:srgbClr val="000000"/>
                              </a:solidFill>
                              <a:latin typeface="Cambria Math" panose="02040503050406030204" pitchFamily="18" charset="0"/>
                            </a:rPr>
                          </m:ctrlPr>
                        </m:sSubSupPr>
                        <m:e>
                          <m:r>
                            <a:rPr sz="5400" i="1">
                              <a:solidFill>
                                <a:srgbClr val="000000"/>
                              </a:solidFill>
                              <a:latin typeface="Cambria Math" panose="02040503050406030204" pitchFamily="18" charset="0"/>
                            </a:rPr>
                            <m:t>∫</m:t>
                          </m:r>
                        </m:e>
                        <m:sub>
                          <m:r>
                            <a:rPr sz="5400" i="1">
                              <a:solidFill>
                                <a:srgbClr val="000000"/>
                              </a:solidFill>
                              <a:latin typeface="Cambria Math" panose="02040503050406030204" pitchFamily="18" charset="0"/>
                            </a:rPr>
                            <m:t>−∞</m:t>
                          </m:r>
                        </m:sub>
                        <m:sup>
                          <m:r>
                            <a:rPr sz="5400" i="1">
                              <a:solidFill>
                                <a:srgbClr val="000000"/>
                              </a:solidFill>
                              <a:latin typeface="Cambria Math" panose="02040503050406030204" pitchFamily="18" charset="0"/>
                            </a:rPr>
                            <m:t>∞</m:t>
                          </m:r>
                        </m:sup>
                      </m:sSubSup>
                      <m:r>
                        <a:rPr sz="5400" i="1">
                          <a:solidFill>
                            <a:srgbClr val="000000"/>
                          </a:solidFill>
                          <a:latin typeface="Cambria Math" panose="02040503050406030204" pitchFamily="18" charset="0"/>
                        </a:rPr>
                        <m:t>−</m:t>
                      </m:r>
                      <m:r>
                        <a:rPr sz="5400" i="1">
                          <a:solidFill>
                            <a:srgbClr val="000000"/>
                          </a:solidFill>
                          <a:latin typeface="Cambria Math" panose="02040503050406030204" pitchFamily="18" charset="0"/>
                        </a:rPr>
                        <m:t>𝑑𝑡</m:t>
                      </m:r>
                      <m:f>
                        <m:fPr>
                          <m:ctrlPr>
                            <a:rPr sz="5400" i="1">
                              <a:solidFill>
                                <a:srgbClr val="000000"/>
                              </a:solidFill>
                              <a:latin typeface="Cambria Math" panose="02040503050406030204" pitchFamily="18" charset="0"/>
                            </a:rPr>
                          </m:ctrlPr>
                        </m:fPr>
                        <m:num>
                          <m:r>
                            <a:rPr sz="5400" i="1">
                              <a:solidFill>
                                <a:srgbClr val="000000"/>
                              </a:solidFill>
                              <a:latin typeface="Cambria Math" panose="02040503050406030204" pitchFamily="18" charset="0"/>
                            </a:rPr>
                            <m:t>1</m:t>
                          </m:r>
                        </m:num>
                        <m:den>
                          <m:r>
                            <a:rPr sz="5400" i="1">
                              <a:solidFill>
                                <a:srgbClr val="000000"/>
                              </a:solidFill>
                              <a:latin typeface="Cambria Math" panose="02040503050406030204" pitchFamily="18" charset="0"/>
                            </a:rPr>
                            <m:t>𝑞</m:t>
                          </m:r>
                        </m:den>
                      </m:f>
                      <m:sSub>
                        <m:sSubPr>
                          <m:ctrlPr>
                            <a:rPr sz="5400" i="1">
                              <a:solidFill>
                                <a:srgbClr val="000000"/>
                              </a:solidFill>
                              <a:latin typeface="Cambria Math" panose="02040503050406030204" pitchFamily="18" charset="0"/>
                            </a:rPr>
                          </m:ctrlPr>
                        </m:sSubPr>
                        <m:e>
                          <m:r>
                            <a:rPr sz="5400" i="1">
                              <a:solidFill>
                                <a:srgbClr val="000000"/>
                              </a:solidFill>
                              <a:latin typeface="Cambria Math" panose="02040503050406030204" pitchFamily="18" charset="0"/>
                            </a:rPr>
                            <m:t>𝐸</m:t>
                          </m:r>
                        </m:e>
                        <m:sub>
                          <m:r>
                            <a:rPr sz="5400" i="1">
                              <a:solidFill>
                                <a:srgbClr val="000000"/>
                              </a:solidFill>
                              <a:latin typeface="Cambria Math" panose="02040503050406030204" pitchFamily="18" charset="0"/>
                            </a:rPr>
                            <m:t>//</m:t>
                          </m:r>
                        </m:sub>
                      </m:sSub>
                      <m:r>
                        <a:rPr sz="5400" i="1">
                          <a:solidFill>
                            <a:srgbClr val="000000"/>
                          </a:solidFill>
                          <a:latin typeface="Cambria Math" panose="02040503050406030204" pitchFamily="18" charset="0"/>
                        </a:rPr>
                        <m:t>(</m:t>
                      </m:r>
                      <m:sSub>
                        <m:sSubPr>
                          <m:ctrlPr>
                            <a:rPr sz="5400" i="1">
                              <a:solidFill>
                                <a:srgbClr val="000000"/>
                              </a:solidFill>
                              <a:latin typeface="Cambria Math" panose="02040503050406030204" pitchFamily="18" charset="0"/>
                            </a:rPr>
                          </m:ctrlPr>
                        </m:sSubPr>
                        <m:e>
                          <m:r>
                            <a:rPr sz="5400" i="1">
                              <a:solidFill>
                                <a:srgbClr val="000000"/>
                              </a:solidFill>
                              <a:latin typeface="Cambria Math" panose="02040503050406030204" pitchFamily="18" charset="0"/>
                            </a:rPr>
                            <m:t>𝑟</m:t>
                          </m:r>
                        </m:e>
                        <m:sub>
                          <m:r>
                            <a:rPr sz="5400" i="1">
                              <a:solidFill>
                                <a:srgbClr val="000000"/>
                              </a:solidFill>
                              <a:latin typeface="Cambria Math" panose="02040503050406030204" pitchFamily="18" charset="0"/>
                            </a:rPr>
                            <m:t>𝑠𝑜𝑢𝑟𝑐𝑒</m:t>
                          </m:r>
                        </m:sub>
                      </m:sSub>
                      <m:r>
                        <a:rPr sz="5400" i="1">
                          <a:solidFill>
                            <a:srgbClr val="000000"/>
                          </a:solidFill>
                          <a:latin typeface="Cambria Math" panose="02040503050406030204" pitchFamily="18" charset="0"/>
                        </a:rPr>
                        <m:t>,</m:t>
                      </m:r>
                      <m:sSub>
                        <m:sSubPr>
                          <m:ctrlPr>
                            <a:rPr sz="5400" i="1">
                              <a:solidFill>
                                <a:srgbClr val="000000"/>
                              </a:solidFill>
                              <a:latin typeface="Cambria Math" panose="02040503050406030204" pitchFamily="18" charset="0"/>
                            </a:rPr>
                          </m:ctrlPr>
                        </m:sSubPr>
                        <m:e>
                          <m:r>
                            <a:rPr sz="5400" i="1">
                              <a:solidFill>
                                <a:srgbClr val="000000"/>
                              </a:solidFill>
                              <a:latin typeface="Cambria Math" panose="02040503050406030204" pitchFamily="18" charset="0"/>
                            </a:rPr>
                            <m:t>𝑟</m:t>
                          </m:r>
                        </m:e>
                        <m:sub>
                          <m:r>
                            <a:rPr sz="5400" i="1">
                              <a:solidFill>
                                <a:srgbClr val="000000"/>
                              </a:solidFill>
                              <a:latin typeface="Cambria Math" panose="02040503050406030204" pitchFamily="18" charset="0"/>
                            </a:rPr>
                            <m:t>𝑤𝑖𝑡𝑛𝑒𝑠𝑠</m:t>
                          </m:r>
                        </m:sub>
                      </m:sSub>
                      <m:r>
                        <a:rPr sz="5400" i="1">
                          <a:solidFill>
                            <a:srgbClr val="000000"/>
                          </a:solidFill>
                          <a:latin typeface="Cambria Math" panose="02040503050406030204" pitchFamily="18" charset="0"/>
                        </a:rPr>
                        <m:t>,</m:t>
                      </m:r>
                      <m:r>
                        <a:rPr sz="5400" i="1">
                          <a:solidFill>
                            <a:srgbClr val="000000"/>
                          </a:solidFill>
                          <a:latin typeface="Cambria Math" panose="02040503050406030204" pitchFamily="18" charset="0"/>
                        </a:rPr>
                        <m:t>𝑣𝑡</m:t>
                      </m:r>
                      <m:r>
                        <a:rPr sz="5400" i="1">
                          <a:solidFill>
                            <a:srgbClr val="000000"/>
                          </a:solidFill>
                          <a:latin typeface="Cambria Math" panose="02040503050406030204" pitchFamily="18" charset="0"/>
                        </a:rPr>
                        <m:t>−</m:t>
                      </m:r>
                      <m:r>
                        <a:rPr sz="5400" i="1">
                          <a:solidFill>
                            <a:srgbClr val="000000"/>
                          </a:solidFill>
                          <a:latin typeface="Cambria Math" panose="02040503050406030204" pitchFamily="18" charset="0"/>
                        </a:rPr>
                        <m:t>𝑧</m:t>
                      </m:r>
                      <m:r>
                        <a:rPr sz="5400" i="1">
                          <a:solidFill>
                            <a:srgbClr val="000000"/>
                          </a:solidFill>
                          <a:latin typeface="Cambria Math" panose="02040503050406030204" pitchFamily="18" charset="0"/>
                        </a:rPr>
                        <m:t>,</m:t>
                      </m:r>
                      <m:r>
                        <a:rPr sz="5400" i="1">
                          <a:solidFill>
                            <a:srgbClr val="000000"/>
                          </a:solidFill>
                          <a:latin typeface="Cambria Math" panose="02040503050406030204" pitchFamily="18" charset="0"/>
                        </a:rPr>
                        <m:t>𝑡</m:t>
                      </m:r>
                      <m:r>
                        <a:rPr sz="5400" i="1">
                          <a:solidFill>
                            <a:srgbClr val="000000"/>
                          </a:solidFill>
                          <a:latin typeface="Cambria Math" panose="02040503050406030204" pitchFamily="18" charset="0"/>
                        </a:rPr>
                        <m:t>)</m:t>
                      </m:r>
                    </m:oMath>
                  </m:oMathPara>
                </a14:m>
                <a:endParaRPr sz="5400"/>
              </a:p>
            </p:txBody>
          </p:sp>
        </mc:Choice>
        <mc:Fallback>
          <p:sp>
            <p:nvSpPr>
              <p:cNvPr id="419" name="ZoneTexte 11"/>
              <p:cNvSpPr txBox="1">
                <a:spLocks noRot="1" noChangeAspect="1" noMove="1" noResize="1" noEditPoints="1" noAdjustHandles="1" noChangeArrowheads="1" noChangeShapeType="1" noTextEdit="1"/>
              </p:cNvSpPr>
              <p:nvPr/>
            </p:nvSpPr>
            <p:spPr>
              <a:xfrm>
                <a:off x="1816946" y="5683355"/>
                <a:ext cx="11524595" cy="1705764"/>
              </a:xfrm>
              <a:prstGeom prst="rect">
                <a:avLst/>
              </a:prstGeom>
              <a:blipFill>
                <a:blip r:embed="rId2"/>
                <a:stretch>
                  <a:fillRect l="-2093" t="-2222" r="-22467" b="-12593"/>
                </a:stretch>
              </a:blipFill>
              <a:ln w="12700">
                <a:miter lim="400000"/>
              </a:ln>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420" name="ZoneTexte 12"/>
              <p:cNvSpPr txBox="1"/>
              <p:nvPr/>
            </p:nvSpPr>
            <p:spPr>
              <a:xfrm>
                <a:off x="3136884" y="11285543"/>
                <a:ext cx="13458382" cy="1895293"/>
              </a:xfrm>
              <a:prstGeom prst="rect">
                <a:avLst/>
              </a:prstGeom>
              <a:ln w="12700">
                <a:miter lim="400000"/>
              </a:ln>
            </p:spPr>
            <p:txBody>
              <a:bodyPr wrap="none" lIns="0" tIns="0" rIns="0" bIns="0">
                <a:spAutoFit/>
              </a:bodyPr>
              <a:lstStyle/>
              <a:p>
                <a:pPr algn="l" defTabSz="914400" latinLnBrk="1">
                  <a:defRPr sz="1800">
                    <a:solidFill>
                      <a:srgbClr val="000000"/>
                    </a:solidFill>
                  </a:defRPr>
                </a:pPr>
                <a14:m>
                  <m:oMathPara xmlns:m="http://schemas.openxmlformats.org/officeDocument/2006/math">
                    <m:oMathParaPr>
                      <m:jc m:val="centerGroup"/>
                    </m:oMathParaPr>
                    <m:oMath xmlns:m="http://schemas.openxmlformats.org/officeDocument/2006/math">
                      <m:sSub>
                        <m:sSubPr>
                          <m:ctrlPr>
                            <a:rPr sz="6000">
                              <a:solidFill>
                                <a:srgbClr val="000000"/>
                              </a:solidFill>
                              <a:latin typeface="Cambria Math" panose="02040503050406030204" pitchFamily="18" charset="0"/>
                            </a:rPr>
                          </m:ctrlPr>
                        </m:sSubPr>
                        <m:e>
                          <m:r>
                            <a:rPr sz="6000" i="1">
                              <a:solidFill>
                                <a:srgbClr val="000000"/>
                              </a:solidFill>
                              <a:latin typeface="Cambria Math" panose="02040503050406030204" pitchFamily="18" charset="0"/>
                            </a:rPr>
                            <m:t>𝑍</m:t>
                          </m:r>
                        </m:e>
                        <m:sub>
                          <m:r>
                            <a:rPr sz="6000" i="1">
                              <a:solidFill>
                                <a:srgbClr val="000000"/>
                              </a:solidFill>
                              <a:latin typeface="Cambria Math" panose="02040503050406030204" pitchFamily="18" charset="0"/>
                            </a:rPr>
                            <m:t>𝐿</m:t>
                          </m:r>
                        </m:sub>
                      </m:sSub>
                      <m:r>
                        <a:rPr sz="6000" i="1">
                          <a:solidFill>
                            <a:srgbClr val="000000"/>
                          </a:solidFill>
                          <a:latin typeface="Cambria Math" panose="02040503050406030204" pitchFamily="18" charset="0"/>
                        </a:rPr>
                        <m:t>(</m:t>
                      </m:r>
                      <m:sSub>
                        <m:sSubPr>
                          <m:ctrlPr>
                            <a:rPr sz="6000" i="1">
                              <a:solidFill>
                                <a:srgbClr val="000000"/>
                              </a:solidFill>
                              <a:latin typeface="Cambria Math" panose="02040503050406030204" pitchFamily="18" charset="0"/>
                            </a:rPr>
                          </m:ctrlPr>
                        </m:sSubPr>
                        <m:e>
                          <m:r>
                            <a:rPr sz="6000" i="1">
                              <a:solidFill>
                                <a:srgbClr val="000000"/>
                              </a:solidFill>
                              <a:latin typeface="Cambria Math" panose="02040503050406030204" pitchFamily="18" charset="0"/>
                            </a:rPr>
                            <m:t>𝑢</m:t>
                          </m:r>
                        </m:e>
                        <m:sub>
                          <m:r>
                            <a:rPr sz="6000" i="1">
                              <a:solidFill>
                                <a:srgbClr val="000000"/>
                              </a:solidFill>
                              <a:latin typeface="Cambria Math" panose="02040503050406030204" pitchFamily="18" charset="0"/>
                            </a:rPr>
                            <m:t>𝑠</m:t>
                          </m:r>
                        </m:sub>
                      </m:sSub>
                      <m:r>
                        <a:rPr sz="6000" i="1">
                          <a:solidFill>
                            <a:srgbClr val="000000"/>
                          </a:solidFill>
                          <a:latin typeface="Cambria Math" panose="02040503050406030204" pitchFamily="18" charset="0"/>
                        </a:rPr>
                        <m:t>,</m:t>
                      </m:r>
                      <m:sSub>
                        <m:sSubPr>
                          <m:ctrlPr>
                            <a:rPr sz="6000" i="1">
                              <a:solidFill>
                                <a:srgbClr val="000000"/>
                              </a:solidFill>
                              <a:latin typeface="Cambria Math" panose="02040503050406030204" pitchFamily="18" charset="0"/>
                            </a:rPr>
                          </m:ctrlPr>
                        </m:sSubPr>
                        <m:e>
                          <m:r>
                            <a:rPr sz="6000" i="1">
                              <a:solidFill>
                                <a:srgbClr val="000000"/>
                              </a:solidFill>
                              <a:latin typeface="Cambria Math" panose="02040503050406030204" pitchFamily="18" charset="0"/>
                            </a:rPr>
                            <m:t>𝑢</m:t>
                          </m:r>
                        </m:e>
                        <m:sub>
                          <m:r>
                            <a:rPr sz="6000" i="1">
                              <a:solidFill>
                                <a:srgbClr val="000000"/>
                              </a:solidFill>
                              <a:latin typeface="Cambria Math" panose="02040503050406030204" pitchFamily="18" charset="0"/>
                            </a:rPr>
                            <m:t>𝑡</m:t>
                          </m:r>
                        </m:sub>
                      </m:sSub>
                      <m:r>
                        <a:rPr sz="6000" i="1">
                          <a:solidFill>
                            <a:srgbClr val="000000"/>
                          </a:solidFill>
                          <a:latin typeface="Cambria Math" panose="02040503050406030204" pitchFamily="18" charset="0"/>
                        </a:rPr>
                        <m:t>,</m:t>
                      </m:r>
                      <m:r>
                        <a:rPr sz="6000" i="1">
                          <a:solidFill>
                            <a:srgbClr val="000000"/>
                          </a:solidFill>
                          <a:latin typeface="Cambria Math" panose="02040503050406030204" pitchFamily="18" charset="0"/>
                        </a:rPr>
                        <m:t>𝑧</m:t>
                      </m:r>
                      <m:r>
                        <a:rPr sz="6000" i="1">
                          <a:solidFill>
                            <a:srgbClr val="000000"/>
                          </a:solidFill>
                          <a:latin typeface="Cambria Math" panose="02040503050406030204" pitchFamily="18" charset="0"/>
                        </a:rPr>
                        <m:t>)=−</m:t>
                      </m:r>
                      <m:sSubSup>
                        <m:sSubSupPr>
                          <m:ctrlPr>
                            <a:rPr sz="6000" i="1">
                              <a:solidFill>
                                <a:srgbClr val="000000"/>
                              </a:solidFill>
                              <a:latin typeface="Cambria Math" panose="02040503050406030204" pitchFamily="18" charset="0"/>
                            </a:rPr>
                          </m:ctrlPr>
                        </m:sSubSupPr>
                        <m:e>
                          <m:r>
                            <a:rPr sz="6000" i="1">
                              <a:solidFill>
                                <a:srgbClr val="000000"/>
                              </a:solidFill>
                              <a:latin typeface="Cambria Math" panose="02040503050406030204" pitchFamily="18" charset="0"/>
                            </a:rPr>
                            <m:t>∫</m:t>
                          </m:r>
                        </m:e>
                        <m:sub>
                          <m:r>
                            <a:rPr sz="6000" i="1">
                              <a:solidFill>
                                <a:srgbClr val="000000"/>
                              </a:solidFill>
                              <a:latin typeface="Cambria Math" panose="02040503050406030204" pitchFamily="18" charset="0"/>
                            </a:rPr>
                            <m:t>−∞</m:t>
                          </m:r>
                        </m:sub>
                        <m:sup>
                          <m:r>
                            <a:rPr sz="6000" i="1">
                              <a:solidFill>
                                <a:srgbClr val="000000"/>
                              </a:solidFill>
                              <a:latin typeface="Cambria Math" panose="02040503050406030204" pitchFamily="18" charset="0"/>
                            </a:rPr>
                            <m:t>∞</m:t>
                          </m:r>
                        </m:sup>
                      </m:sSubSup>
                      <m:sSub>
                        <m:sSubPr>
                          <m:ctrlPr>
                            <a:rPr sz="6000" i="1">
                              <a:solidFill>
                                <a:srgbClr val="000000"/>
                              </a:solidFill>
                              <a:latin typeface="Cambria Math" panose="02040503050406030204" pitchFamily="18" charset="0"/>
                            </a:rPr>
                          </m:ctrlPr>
                        </m:sSubPr>
                        <m:e>
                          <m:r>
                            <a:rPr sz="6000" i="1">
                              <a:solidFill>
                                <a:srgbClr val="000000"/>
                              </a:solidFill>
                              <a:latin typeface="Cambria Math" panose="02040503050406030204" pitchFamily="18" charset="0"/>
                            </a:rPr>
                            <m:t>𝑊</m:t>
                          </m:r>
                        </m:e>
                        <m:sub>
                          <m:r>
                            <a:rPr sz="6000" i="1">
                              <a:solidFill>
                                <a:srgbClr val="000000"/>
                              </a:solidFill>
                              <a:latin typeface="Cambria Math" panose="02040503050406030204" pitchFamily="18" charset="0"/>
                            </a:rPr>
                            <m:t>𝐿</m:t>
                          </m:r>
                        </m:sub>
                      </m:sSub>
                      <m:r>
                        <a:rPr sz="6000" i="1">
                          <a:solidFill>
                            <a:srgbClr val="000000"/>
                          </a:solidFill>
                          <a:latin typeface="Cambria Math" panose="02040503050406030204" pitchFamily="18" charset="0"/>
                        </a:rPr>
                        <m:t>(</m:t>
                      </m:r>
                      <m:sSub>
                        <m:sSubPr>
                          <m:ctrlPr>
                            <a:rPr sz="6000" i="1">
                              <a:solidFill>
                                <a:srgbClr val="000000"/>
                              </a:solidFill>
                              <a:latin typeface="Cambria Math" panose="02040503050406030204" pitchFamily="18" charset="0"/>
                            </a:rPr>
                          </m:ctrlPr>
                        </m:sSubPr>
                        <m:e>
                          <m:r>
                            <a:rPr sz="6000" i="1">
                              <a:solidFill>
                                <a:srgbClr val="000000"/>
                              </a:solidFill>
                              <a:latin typeface="Cambria Math" panose="02040503050406030204" pitchFamily="18" charset="0"/>
                            </a:rPr>
                            <m:t>𝑥</m:t>
                          </m:r>
                        </m:e>
                        <m:sub>
                          <m:r>
                            <a:rPr sz="6000" i="1">
                              <a:solidFill>
                                <a:srgbClr val="000000"/>
                              </a:solidFill>
                              <a:latin typeface="Cambria Math" panose="02040503050406030204" pitchFamily="18" charset="0"/>
                            </a:rPr>
                            <m:t>𝑠</m:t>
                          </m:r>
                        </m:sub>
                      </m:sSub>
                      <m:r>
                        <a:rPr sz="6000" i="1">
                          <a:solidFill>
                            <a:srgbClr val="000000"/>
                          </a:solidFill>
                          <a:latin typeface="Cambria Math" panose="02040503050406030204" pitchFamily="18" charset="0"/>
                        </a:rPr>
                        <m:t>,</m:t>
                      </m:r>
                      <m:sSub>
                        <m:sSubPr>
                          <m:ctrlPr>
                            <a:rPr sz="6000" i="1">
                              <a:solidFill>
                                <a:srgbClr val="000000"/>
                              </a:solidFill>
                              <a:latin typeface="Cambria Math" panose="02040503050406030204" pitchFamily="18" charset="0"/>
                            </a:rPr>
                          </m:ctrlPr>
                        </m:sSubPr>
                        <m:e>
                          <m:r>
                            <a:rPr sz="6000" i="1">
                              <a:solidFill>
                                <a:srgbClr val="000000"/>
                              </a:solidFill>
                              <a:latin typeface="Cambria Math" panose="02040503050406030204" pitchFamily="18" charset="0"/>
                            </a:rPr>
                            <m:t>𝑦</m:t>
                          </m:r>
                        </m:e>
                        <m:sub>
                          <m:r>
                            <a:rPr sz="6000" i="1">
                              <a:solidFill>
                                <a:srgbClr val="000000"/>
                              </a:solidFill>
                              <a:latin typeface="Cambria Math" panose="02040503050406030204" pitchFamily="18" charset="0"/>
                            </a:rPr>
                            <m:t>𝑠</m:t>
                          </m:r>
                        </m:sub>
                      </m:sSub>
                      <m:r>
                        <a:rPr sz="6000" i="1">
                          <a:solidFill>
                            <a:srgbClr val="000000"/>
                          </a:solidFill>
                          <a:latin typeface="Cambria Math" panose="02040503050406030204" pitchFamily="18" charset="0"/>
                        </a:rPr>
                        <m:t>,</m:t>
                      </m:r>
                      <m:sSub>
                        <m:sSubPr>
                          <m:ctrlPr>
                            <a:rPr sz="6000" i="1">
                              <a:solidFill>
                                <a:srgbClr val="000000"/>
                              </a:solidFill>
                              <a:latin typeface="Cambria Math" panose="02040503050406030204" pitchFamily="18" charset="0"/>
                            </a:rPr>
                          </m:ctrlPr>
                        </m:sSubPr>
                        <m:e>
                          <m:r>
                            <a:rPr sz="6000" i="1">
                              <a:solidFill>
                                <a:srgbClr val="000000"/>
                              </a:solidFill>
                              <a:latin typeface="Cambria Math" panose="02040503050406030204" pitchFamily="18" charset="0"/>
                            </a:rPr>
                            <m:t>𝑥</m:t>
                          </m:r>
                        </m:e>
                        <m:sub>
                          <m:r>
                            <a:rPr sz="6000" i="1">
                              <a:solidFill>
                                <a:srgbClr val="000000"/>
                              </a:solidFill>
                              <a:latin typeface="Cambria Math" panose="02040503050406030204" pitchFamily="18" charset="0"/>
                            </a:rPr>
                            <m:t>𝑤</m:t>
                          </m:r>
                        </m:sub>
                      </m:sSub>
                      <m:r>
                        <a:rPr sz="6000" i="1">
                          <a:solidFill>
                            <a:srgbClr val="000000"/>
                          </a:solidFill>
                          <a:latin typeface="Cambria Math" panose="02040503050406030204" pitchFamily="18" charset="0"/>
                        </a:rPr>
                        <m:t>,</m:t>
                      </m:r>
                      <m:sSub>
                        <m:sSubPr>
                          <m:ctrlPr>
                            <a:rPr sz="6000" i="1">
                              <a:solidFill>
                                <a:srgbClr val="000000"/>
                              </a:solidFill>
                              <a:latin typeface="Cambria Math" panose="02040503050406030204" pitchFamily="18" charset="0"/>
                            </a:rPr>
                          </m:ctrlPr>
                        </m:sSubPr>
                        <m:e>
                          <m:r>
                            <a:rPr sz="6000" i="1">
                              <a:solidFill>
                                <a:srgbClr val="000000"/>
                              </a:solidFill>
                              <a:latin typeface="Cambria Math" panose="02040503050406030204" pitchFamily="18" charset="0"/>
                            </a:rPr>
                            <m:t>𝑦</m:t>
                          </m:r>
                        </m:e>
                        <m:sub>
                          <m:r>
                            <a:rPr sz="6000" i="1">
                              <a:solidFill>
                                <a:srgbClr val="000000"/>
                              </a:solidFill>
                              <a:latin typeface="Cambria Math" panose="02040503050406030204" pitchFamily="18" charset="0"/>
                            </a:rPr>
                            <m:t>𝑤</m:t>
                          </m:r>
                        </m:sub>
                      </m:sSub>
                      <m:r>
                        <a:rPr sz="6000" i="1">
                          <a:solidFill>
                            <a:srgbClr val="000000"/>
                          </a:solidFill>
                          <a:latin typeface="Cambria Math" panose="02040503050406030204" pitchFamily="18" charset="0"/>
                        </a:rPr>
                        <m:t>,</m:t>
                      </m:r>
                      <m:r>
                        <a:rPr sz="6000" i="1">
                          <a:solidFill>
                            <a:srgbClr val="000000"/>
                          </a:solidFill>
                          <a:latin typeface="Cambria Math" panose="02040503050406030204" pitchFamily="18" charset="0"/>
                        </a:rPr>
                        <m:t>𝑣𝑡</m:t>
                      </m:r>
                      <m:r>
                        <a:rPr sz="6000" i="1">
                          <a:solidFill>
                            <a:srgbClr val="000000"/>
                          </a:solidFill>
                          <a:latin typeface="Cambria Math" panose="02040503050406030204" pitchFamily="18" charset="0"/>
                        </a:rPr>
                        <m:t>)</m:t>
                      </m:r>
                      <m:sSup>
                        <m:sSupPr>
                          <m:ctrlPr>
                            <a:rPr sz="6000" i="1">
                              <a:solidFill>
                                <a:srgbClr val="000000"/>
                              </a:solidFill>
                              <a:latin typeface="Cambria Math" panose="02040503050406030204" pitchFamily="18" charset="0"/>
                            </a:rPr>
                          </m:ctrlPr>
                        </m:sSupPr>
                        <m:e>
                          <m:r>
                            <a:rPr sz="6000" i="1">
                              <a:solidFill>
                                <a:srgbClr val="000000"/>
                              </a:solidFill>
                              <a:latin typeface="Cambria Math" panose="02040503050406030204" pitchFamily="18" charset="0"/>
                            </a:rPr>
                            <m:t>𝑒</m:t>
                          </m:r>
                        </m:e>
                        <m:sup>
                          <m:f>
                            <m:fPr>
                              <m:ctrlPr>
                                <a:rPr sz="6000" i="1">
                                  <a:solidFill>
                                    <a:srgbClr val="000000"/>
                                  </a:solidFill>
                                  <a:latin typeface="Cambria Math" panose="02040503050406030204" pitchFamily="18" charset="0"/>
                                </a:rPr>
                              </m:ctrlPr>
                            </m:fPr>
                            <m:num>
                              <m:r>
                                <a:rPr sz="6000" i="1">
                                  <a:solidFill>
                                    <a:srgbClr val="000000"/>
                                  </a:solidFill>
                                  <a:latin typeface="Cambria Math" panose="02040503050406030204" pitchFamily="18" charset="0"/>
                                </a:rPr>
                                <m:t>𝑗𝑤𝑧</m:t>
                              </m:r>
                            </m:num>
                            <m:den>
                              <m:r>
                                <a:rPr sz="6000" i="1">
                                  <a:solidFill>
                                    <a:srgbClr val="000000"/>
                                  </a:solidFill>
                                  <a:latin typeface="Cambria Math" panose="02040503050406030204" pitchFamily="18" charset="0"/>
                                </a:rPr>
                                <m:t>𝑣</m:t>
                              </m:r>
                            </m:den>
                          </m:f>
                        </m:sup>
                      </m:sSup>
                      <m:r>
                        <a:rPr sz="6000" i="1">
                          <a:solidFill>
                            <a:srgbClr val="000000"/>
                          </a:solidFill>
                          <a:latin typeface="Cambria Math" panose="02040503050406030204" pitchFamily="18" charset="0"/>
                        </a:rPr>
                        <m:t>𝑑𝑧</m:t>
                      </m:r>
                    </m:oMath>
                  </m:oMathPara>
                </a14:m>
                <a:endParaRPr sz="6000"/>
              </a:p>
            </p:txBody>
          </p:sp>
        </mc:Choice>
        <mc:Fallback>
          <p:sp>
            <p:nvSpPr>
              <p:cNvPr id="420" name="ZoneTexte 12"/>
              <p:cNvSpPr txBox="1">
                <a:spLocks noRot="1" noChangeAspect="1" noMove="1" noResize="1" noEditPoints="1" noAdjustHandles="1" noChangeArrowheads="1" noChangeShapeType="1" noTextEdit="1"/>
              </p:cNvSpPr>
              <p:nvPr/>
            </p:nvSpPr>
            <p:spPr>
              <a:xfrm>
                <a:off x="3136884" y="11285543"/>
                <a:ext cx="13458382" cy="1895293"/>
              </a:xfrm>
              <a:prstGeom prst="rect">
                <a:avLst/>
              </a:prstGeom>
              <a:blipFill>
                <a:blip r:embed="rId3"/>
                <a:stretch>
                  <a:fillRect l="-1981" t="-667" r="-18585"/>
                </a:stretch>
              </a:blipFill>
              <a:ln w="12700">
                <a:miter lim="400000"/>
              </a:ln>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421" name="ZoneTexte 19"/>
              <p:cNvSpPr txBox="1"/>
              <p:nvPr/>
            </p:nvSpPr>
            <p:spPr>
              <a:xfrm>
                <a:off x="1535942" y="3438451"/>
                <a:ext cx="19523899" cy="1860307"/>
              </a:xfrm>
              <a:prstGeom prst="rect">
                <a:avLst/>
              </a:prstGeom>
              <a:ln w="12700">
                <a:miter lim="400000"/>
              </a:ln>
              <a:extLst>
                <a:ext uri="{C572A759-6A51-4108-AA02-DFA0A04FC94B}">
                  <ma14:wrappingTextBoxFlag xmlns:ma14="http://schemas.microsoft.com/office/mac/drawingml/2011/main" xmlns:m="http://schemas.openxmlformats.org/officeDocument/2006/math" xmlns="" val="1"/>
                </a:ext>
              </a:extLst>
            </p:spPr>
            <p:txBody>
              <a:bodyPr lIns="45719" rIns="45719">
                <a:spAutoFit/>
              </a:bodyPr>
              <a:lstStyle/>
              <a:p>
                <a:pPr marL="793750" indent="-793750" algn="l">
                  <a:spcBef>
                    <a:spcPts val="3400"/>
                  </a:spcBef>
                  <a:buSzPct val="100000"/>
                  <a:buFont typeface="Arial"/>
                  <a:buChar char="•"/>
                  <a:defRPr sz="5000"/>
                </a:pPr>
                <a:r>
                  <a:t>The longitudinal wake function </a:t>
                </a:r>
                <a14:m>
                  <m:oMath xmlns:m="http://schemas.openxmlformats.org/officeDocument/2006/math">
                    <m:sSub>
                      <m:sSubPr>
                        <m:ctrlPr>
                          <a:rPr sz="6250">
                            <a:solidFill>
                              <a:srgbClr val="000000"/>
                            </a:solidFill>
                            <a:latin typeface="Cambria Math" panose="02040503050406030204" pitchFamily="18" charset="0"/>
                          </a:rPr>
                        </m:ctrlPr>
                      </m:sSubPr>
                      <m:e>
                        <m:r>
                          <a:rPr sz="6250" i="1">
                            <a:solidFill>
                              <a:srgbClr val="000000"/>
                            </a:solidFill>
                            <a:latin typeface="Cambria Math" panose="02040503050406030204" pitchFamily="18" charset="0"/>
                          </a:rPr>
                          <m:t>𝑊</m:t>
                        </m:r>
                      </m:e>
                      <m:sub>
                        <m:r>
                          <a:rPr sz="6250" i="1">
                            <a:solidFill>
                              <a:srgbClr val="000000"/>
                            </a:solidFill>
                            <a:latin typeface="Cambria Math" panose="02040503050406030204" pitchFamily="18" charset="0"/>
                          </a:rPr>
                          <m:t>∥</m:t>
                        </m:r>
                      </m:sub>
                    </m:sSub>
                  </m:oMath>
                </a14:m>
                <a:r>
                  <a:t> is define the single source particle effect on the witness particle in the direction of motion: </a:t>
                </a:r>
              </a:p>
            </p:txBody>
          </p:sp>
        </mc:Choice>
        <mc:Fallback>
          <p:sp>
            <p:nvSpPr>
              <p:cNvPr id="421" name="ZoneTexte 19"/>
              <p:cNvSpPr txBox="1">
                <a:spLocks noRot="1" noChangeAspect="1" noMove="1" noResize="1" noEditPoints="1" noAdjustHandles="1" noChangeArrowheads="1" noChangeShapeType="1" noTextEdit="1"/>
              </p:cNvSpPr>
              <p:nvPr/>
            </p:nvSpPr>
            <p:spPr>
              <a:xfrm>
                <a:off x="1535942" y="3438451"/>
                <a:ext cx="19523899" cy="1860307"/>
              </a:xfrm>
              <a:prstGeom prst="rect">
                <a:avLst/>
              </a:prstGeom>
              <a:blipFill>
                <a:blip r:embed="rId4"/>
                <a:stretch>
                  <a:fillRect l="-1559" b="-15541"/>
                </a:stretch>
              </a:blipFill>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422" name="Rectangle 20"/>
              <p:cNvSpPr txBox="1"/>
              <p:nvPr/>
            </p:nvSpPr>
            <p:spPr>
              <a:xfrm>
                <a:off x="316647" y="8268520"/>
                <a:ext cx="14904289" cy="1785613"/>
              </a:xfrm>
              <a:prstGeom prst="rect">
                <a:avLst/>
              </a:prstGeom>
              <a:ln w="12700">
                <a:miter lim="400000"/>
              </a:ln>
              <a:extLst>
                <a:ext uri="{C572A759-6A51-4108-AA02-DFA0A04FC94B}">
                  <ma14:wrappingTextBoxFlag xmlns:ma14="http://schemas.microsoft.com/office/mac/drawingml/2011/main" xmlns:m="http://schemas.openxmlformats.org/officeDocument/2006/math" xmlns="" val="1"/>
                </a:ext>
              </a:extLst>
            </p:spPr>
            <p:txBody>
              <a:bodyPr lIns="45719" rIns="45719">
                <a:spAutoFit/>
              </a:bodyPr>
              <a:lstStyle/>
              <a:p>
                <a:pPr marL="793750" indent="-793750" algn="l">
                  <a:spcBef>
                    <a:spcPts val="3400"/>
                  </a:spcBef>
                  <a:buSzPct val="100000"/>
                  <a:buFont typeface="Arial"/>
                  <a:buChar char="•"/>
                  <a:defRPr sz="5000"/>
                </a:pPr>
                <a:r>
                  <a:t>The effect can also be represented in the frequency domain by its impedance </a:t>
                </a:r>
                <a14:m>
                  <m:oMath xmlns:m="http://schemas.openxmlformats.org/officeDocument/2006/math">
                    <m:sSub>
                      <m:sSubPr>
                        <m:ctrlPr>
                          <a:rPr sz="5450">
                            <a:solidFill>
                              <a:srgbClr val="414040"/>
                            </a:solidFill>
                            <a:latin typeface="Cambria Math" panose="02040503050406030204" pitchFamily="18" charset="0"/>
                          </a:rPr>
                        </m:ctrlPr>
                      </m:sSubPr>
                      <m:e>
                        <m:r>
                          <a:rPr sz="5450" i="1">
                            <a:solidFill>
                              <a:srgbClr val="414040"/>
                            </a:solidFill>
                            <a:latin typeface="Cambria Math" panose="02040503050406030204" pitchFamily="18" charset="0"/>
                          </a:rPr>
                          <m:t>𝑍</m:t>
                        </m:r>
                      </m:e>
                      <m:sub>
                        <m:r>
                          <a:rPr sz="5450" i="1">
                            <a:solidFill>
                              <a:srgbClr val="414040"/>
                            </a:solidFill>
                            <a:latin typeface="Cambria Math" panose="02040503050406030204" pitchFamily="18" charset="0"/>
                          </a:rPr>
                          <m:t>𝐿</m:t>
                        </m:r>
                      </m:sub>
                    </m:sSub>
                  </m:oMath>
                </a14:m>
                <a:r>
                  <a:t>:</a:t>
                </a:r>
              </a:p>
            </p:txBody>
          </p:sp>
        </mc:Choice>
        <mc:Fallback>
          <p:sp>
            <p:nvSpPr>
              <p:cNvPr id="422" name="Rectangle 20"/>
              <p:cNvSpPr txBox="1">
                <a:spLocks noRot="1" noChangeAspect="1" noMove="1" noResize="1" noEditPoints="1" noAdjustHandles="1" noChangeArrowheads="1" noChangeShapeType="1" noTextEdit="1"/>
              </p:cNvSpPr>
              <p:nvPr/>
            </p:nvSpPr>
            <p:spPr>
              <a:xfrm>
                <a:off x="316647" y="8268520"/>
                <a:ext cx="14904289" cy="1785613"/>
              </a:xfrm>
              <a:prstGeom prst="rect">
                <a:avLst/>
              </a:prstGeom>
              <a:blipFill>
                <a:blip r:embed="rId5"/>
                <a:stretch>
                  <a:fillRect l="-2043" t="-7746" b="-11972"/>
                </a:stretch>
              </a:blipFill>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r>
                  <a:rPr lang="en-US">
                    <a:noFill/>
                  </a:rPr>
                  <a:t> </a:t>
                </a:r>
              </a:p>
            </p:txBody>
          </p:sp>
        </mc:Fallback>
      </mc:AlternateContent>
      <p:pic>
        <p:nvPicPr>
          <p:cNvPr id="423" name="Screen Shot 2022-02-07 at 07.16.59.png" descr="Screen Shot 2022-02-07 at 07.16.59.png"/>
          <p:cNvPicPr>
            <a:picLocks noChangeAspect="1"/>
          </p:cNvPicPr>
          <p:nvPr/>
        </p:nvPicPr>
        <p:blipFill>
          <a:blip r:embed="rId6"/>
          <a:stretch>
            <a:fillRect/>
          </a:stretch>
        </p:blipFill>
        <p:spPr>
          <a:xfrm>
            <a:off x="13302233" y="7042084"/>
            <a:ext cx="10766950" cy="4238484"/>
          </a:xfrm>
          <a:prstGeom prst="rect">
            <a:avLst/>
          </a:prstGeom>
          <a:ln w="12700">
            <a:miter lim="400000"/>
          </a:ln>
        </p:spPr>
      </p:pic>
      <p:sp>
        <p:nvSpPr>
          <p:cNvPr id="424" name="Slide Number"/>
          <p:cNvSpPr txBox="1">
            <a:spLocks noGrp="1"/>
          </p:cNvSpPr>
          <p:nvPr>
            <p:ph type="sldNum" sz="quarter" idx="4294967295"/>
          </p:nvPr>
        </p:nvSpPr>
        <p:spPr>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t>18</a:t>
            </a:fld>
            <a:endParaRPr/>
          </a:p>
        </p:txBody>
      </p:sp>
    </p:spTree>
  </p:cSld>
  <p:clrMapOvr>
    <a:masterClrMapping/>
  </p:clrMapOvr>
  <p:transition spd="med"/>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6" name="Transverse impedance"/>
          <p:cNvSpPr txBox="1">
            <a:spLocks noGrp="1"/>
          </p:cNvSpPr>
          <p:nvPr>
            <p:ph type="title"/>
          </p:nvPr>
        </p:nvSpPr>
        <p:spPr>
          <a:prstGeom prst="rect">
            <a:avLst/>
          </a:prstGeom>
        </p:spPr>
        <p:txBody>
          <a:bodyPr/>
          <a:lstStyle/>
          <a:p>
            <a:r>
              <a:t>Transverse impedance</a:t>
            </a:r>
          </a:p>
        </p:txBody>
      </p:sp>
      <mc:AlternateContent xmlns:mc="http://schemas.openxmlformats.org/markup-compatibility/2006">
        <mc:Choice xmlns:a14="http://schemas.microsoft.com/office/drawing/2010/main" Requires="a14">
          <p:sp>
            <p:nvSpPr>
              <p:cNvPr id="427" name="Equation"/>
              <p:cNvSpPr txBox="1"/>
              <p:nvPr/>
            </p:nvSpPr>
            <p:spPr>
              <a:xfrm>
                <a:off x="3858802" y="5388707"/>
                <a:ext cx="14458604" cy="1674175"/>
              </a:xfrm>
              <a:prstGeom prst="rect">
                <a:avLst/>
              </a:prstGeom>
              <a:ln w="12700">
                <a:miter lim="400000"/>
              </a:ln>
            </p:spPr>
            <p:txBody>
              <a:bodyPr wrap="none" lIns="0" tIns="0" rIns="0" bIns="0">
                <a:spAutoFit/>
              </a:bodyPr>
              <a:lstStyle/>
              <a:p>
                <a:pPr algn="l" defTabSz="914400" latinLnBrk="1">
                  <a:defRPr sz="1800">
                    <a:solidFill>
                      <a:srgbClr val="000000"/>
                    </a:solidFill>
                  </a:defRPr>
                </a:pPr>
                <a14:m>
                  <m:oMathPara xmlns:m="http://schemas.openxmlformats.org/officeDocument/2006/math">
                    <m:oMathParaPr>
                      <m:jc m:val="centerGroup"/>
                    </m:oMathParaPr>
                    <m:oMath xmlns:m="http://schemas.openxmlformats.org/officeDocument/2006/math">
                      <m:sSub>
                        <m:sSubPr>
                          <m:ctrlPr>
                            <a:rPr sz="5300">
                              <a:solidFill>
                                <a:srgbClr val="414040"/>
                              </a:solidFill>
                              <a:latin typeface="Cambria Math" panose="02040503050406030204" pitchFamily="18" charset="0"/>
                            </a:rPr>
                          </m:ctrlPr>
                        </m:sSubPr>
                        <m:e>
                          <m:r>
                            <a:rPr sz="5300" i="1">
                              <a:solidFill>
                                <a:srgbClr val="414040"/>
                              </a:solidFill>
                              <a:latin typeface="Cambria Math" panose="02040503050406030204" pitchFamily="18" charset="0"/>
                            </a:rPr>
                            <m:t>𝑊</m:t>
                          </m:r>
                        </m:e>
                        <m:sub>
                          <m:r>
                            <a:rPr sz="5300" i="1">
                              <a:solidFill>
                                <a:srgbClr val="414040"/>
                              </a:solidFill>
                              <a:latin typeface="Cambria Math" panose="02040503050406030204" pitchFamily="18" charset="0"/>
                            </a:rPr>
                            <m:t>⊥</m:t>
                          </m:r>
                        </m:sub>
                      </m:sSub>
                      <m:r>
                        <a:rPr sz="5300" i="1">
                          <a:solidFill>
                            <a:srgbClr val="414040"/>
                          </a:solidFill>
                          <a:latin typeface="Cambria Math" panose="02040503050406030204" pitchFamily="18" charset="0"/>
                        </a:rPr>
                        <m:t>=−</m:t>
                      </m:r>
                      <m:f>
                        <m:fPr>
                          <m:ctrlPr>
                            <a:rPr sz="5300" i="1">
                              <a:solidFill>
                                <a:srgbClr val="414040"/>
                              </a:solidFill>
                              <a:latin typeface="Cambria Math" panose="02040503050406030204" pitchFamily="18" charset="0"/>
                            </a:rPr>
                          </m:ctrlPr>
                        </m:fPr>
                        <m:num>
                          <m:r>
                            <a:rPr sz="5300" i="1">
                              <a:solidFill>
                                <a:srgbClr val="414040"/>
                              </a:solidFill>
                              <a:latin typeface="Cambria Math" panose="02040503050406030204" pitchFamily="18" charset="0"/>
                            </a:rPr>
                            <m:t>1</m:t>
                          </m:r>
                        </m:num>
                        <m:den>
                          <m:r>
                            <a:rPr sz="5300" i="1">
                              <a:solidFill>
                                <a:srgbClr val="414040"/>
                              </a:solidFill>
                              <a:latin typeface="Cambria Math" panose="02040503050406030204" pitchFamily="18" charset="0"/>
                            </a:rPr>
                            <m:t>𝑞</m:t>
                          </m:r>
                        </m:den>
                      </m:f>
                      <m:sSubSup>
                        <m:sSubSupPr>
                          <m:ctrlPr>
                            <a:rPr sz="5300" i="1">
                              <a:solidFill>
                                <a:srgbClr val="414040"/>
                              </a:solidFill>
                              <a:latin typeface="Cambria Math" panose="02040503050406030204" pitchFamily="18" charset="0"/>
                            </a:rPr>
                          </m:ctrlPr>
                        </m:sSubSupPr>
                        <m:e>
                          <m:r>
                            <a:rPr sz="5300" i="1">
                              <a:solidFill>
                                <a:srgbClr val="414040"/>
                              </a:solidFill>
                              <a:latin typeface="Cambria Math" panose="02040503050406030204" pitchFamily="18" charset="0"/>
                            </a:rPr>
                            <m:t>∫</m:t>
                          </m:r>
                        </m:e>
                        <m:sub>
                          <m:r>
                            <a:rPr sz="5300" i="1">
                              <a:solidFill>
                                <a:srgbClr val="414040"/>
                              </a:solidFill>
                              <a:latin typeface="Cambria Math" panose="02040503050406030204" pitchFamily="18" charset="0"/>
                            </a:rPr>
                            <m:t>−∞</m:t>
                          </m:r>
                        </m:sub>
                        <m:sup>
                          <m:r>
                            <a:rPr sz="5300" i="1">
                              <a:solidFill>
                                <a:srgbClr val="414040"/>
                              </a:solidFill>
                              <a:latin typeface="Cambria Math" panose="02040503050406030204" pitchFamily="18" charset="0"/>
                            </a:rPr>
                            <m:t>∞</m:t>
                          </m:r>
                        </m:sup>
                      </m:sSubSup>
                      <m:r>
                        <a:rPr sz="5300" i="1">
                          <a:solidFill>
                            <a:srgbClr val="414040"/>
                          </a:solidFill>
                          <a:latin typeface="Cambria Math" panose="02040503050406030204" pitchFamily="18" charset="0"/>
                        </a:rPr>
                        <m:t>𝑑𝑡</m:t>
                      </m:r>
                      <m:r>
                        <a:rPr sz="5300" i="1">
                          <a:solidFill>
                            <a:srgbClr val="414040"/>
                          </a:solidFill>
                          <a:latin typeface="Cambria Math" panose="02040503050406030204" pitchFamily="18" charset="0"/>
                        </a:rPr>
                        <m:t>(</m:t>
                      </m:r>
                      <m:r>
                        <m:rPr>
                          <m:nor/>
                        </m:rPr>
                        <a:rPr sz="5300" i="1">
                          <a:solidFill>
                            <a:srgbClr val="414040"/>
                          </a:solidFill>
                          <a:latin typeface="Cambria Math" panose="02040503050406030204" pitchFamily="18" charset="0"/>
                        </a:rPr>
                        <m:t>E</m:t>
                      </m:r>
                      <m:r>
                        <a:rPr sz="5300" i="1">
                          <a:solidFill>
                            <a:srgbClr val="414040"/>
                          </a:solidFill>
                          <a:latin typeface="Cambria Math" panose="02040503050406030204" pitchFamily="18" charset="0"/>
                        </a:rPr>
                        <m:t>+</m:t>
                      </m:r>
                      <m:f>
                        <m:fPr>
                          <m:ctrlPr>
                            <a:rPr sz="5300" i="1">
                              <a:solidFill>
                                <a:srgbClr val="414040"/>
                              </a:solidFill>
                              <a:latin typeface="Cambria Math" panose="02040503050406030204" pitchFamily="18" charset="0"/>
                            </a:rPr>
                          </m:ctrlPr>
                        </m:fPr>
                        <m:num>
                          <m:r>
                            <m:rPr>
                              <m:nor/>
                            </m:rPr>
                            <a:rPr sz="5300" i="1">
                              <a:solidFill>
                                <a:srgbClr val="414040"/>
                              </a:solidFill>
                              <a:latin typeface="Cambria Math" panose="02040503050406030204" pitchFamily="18" charset="0"/>
                            </a:rPr>
                            <m:t>v</m:t>
                          </m:r>
                        </m:num>
                        <m:den>
                          <m:r>
                            <a:rPr sz="5300" i="1">
                              <a:solidFill>
                                <a:srgbClr val="414040"/>
                              </a:solidFill>
                              <a:latin typeface="Cambria Math" panose="02040503050406030204" pitchFamily="18" charset="0"/>
                            </a:rPr>
                            <m:t>𝑐</m:t>
                          </m:r>
                        </m:den>
                      </m:f>
                      <m:r>
                        <a:rPr sz="5300" i="1">
                          <a:solidFill>
                            <a:srgbClr val="414040"/>
                          </a:solidFill>
                          <a:latin typeface="Cambria Math" panose="02040503050406030204" pitchFamily="18" charset="0"/>
                        </a:rPr>
                        <m:t>×</m:t>
                      </m:r>
                      <m:r>
                        <m:rPr>
                          <m:nor/>
                        </m:rPr>
                        <a:rPr sz="5300" i="1">
                          <a:solidFill>
                            <a:srgbClr val="414040"/>
                          </a:solidFill>
                          <a:latin typeface="Cambria Math" panose="02040503050406030204" pitchFamily="18" charset="0"/>
                        </a:rPr>
                        <m:t>H</m:t>
                      </m:r>
                      <m:sSub>
                        <m:sSubPr>
                          <m:ctrlPr>
                            <a:rPr sz="5300" i="1">
                              <a:solidFill>
                                <a:srgbClr val="414040"/>
                              </a:solidFill>
                              <a:latin typeface="Cambria Math" panose="02040503050406030204" pitchFamily="18" charset="0"/>
                            </a:rPr>
                          </m:ctrlPr>
                        </m:sSubPr>
                        <m:e>
                          <m:r>
                            <a:rPr sz="5300" i="1">
                              <a:solidFill>
                                <a:srgbClr val="414040"/>
                              </a:solidFill>
                              <a:latin typeface="Cambria Math" panose="02040503050406030204" pitchFamily="18" charset="0"/>
                            </a:rPr>
                            <m:t>)</m:t>
                          </m:r>
                        </m:e>
                        <m:sub>
                          <m:r>
                            <a:rPr sz="5300" i="1">
                              <a:solidFill>
                                <a:srgbClr val="414040"/>
                              </a:solidFill>
                              <a:latin typeface="Cambria Math" panose="02040503050406030204" pitchFamily="18" charset="0"/>
                            </a:rPr>
                            <m:t>⊥</m:t>
                          </m:r>
                        </m:sub>
                      </m:sSub>
                      <m:r>
                        <a:rPr sz="5300" i="1">
                          <a:solidFill>
                            <a:srgbClr val="414040"/>
                          </a:solidFill>
                          <a:latin typeface="Cambria Math" panose="02040503050406030204" pitchFamily="18" charset="0"/>
                        </a:rPr>
                        <m:t>(</m:t>
                      </m:r>
                      <m:sSub>
                        <m:sSubPr>
                          <m:ctrlPr>
                            <a:rPr sz="5300" i="1">
                              <a:solidFill>
                                <a:srgbClr val="414040"/>
                              </a:solidFill>
                              <a:latin typeface="Cambria Math" panose="02040503050406030204" pitchFamily="18" charset="0"/>
                            </a:rPr>
                          </m:ctrlPr>
                        </m:sSubPr>
                        <m:e>
                          <m:r>
                            <a:rPr sz="5300" i="1">
                              <a:solidFill>
                                <a:srgbClr val="414040"/>
                              </a:solidFill>
                              <a:latin typeface="Cambria Math" panose="02040503050406030204" pitchFamily="18" charset="0"/>
                            </a:rPr>
                            <m:t>𝑟</m:t>
                          </m:r>
                        </m:e>
                        <m:sub>
                          <m:r>
                            <a:rPr sz="5300" i="1">
                              <a:solidFill>
                                <a:srgbClr val="414040"/>
                              </a:solidFill>
                              <a:latin typeface="Cambria Math" panose="02040503050406030204" pitchFamily="18" charset="0"/>
                            </a:rPr>
                            <m:t>𝑠𝑜𝑢𝑟𝑐𝑒</m:t>
                          </m:r>
                        </m:sub>
                      </m:sSub>
                      <m:r>
                        <a:rPr sz="5300" i="1">
                          <a:solidFill>
                            <a:srgbClr val="414040"/>
                          </a:solidFill>
                          <a:latin typeface="Cambria Math" panose="02040503050406030204" pitchFamily="18" charset="0"/>
                        </a:rPr>
                        <m:t>,</m:t>
                      </m:r>
                      <m:sSub>
                        <m:sSubPr>
                          <m:ctrlPr>
                            <a:rPr sz="5300" i="1">
                              <a:solidFill>
                                <a:srgbClr val="414040"/>
                              </a:solidFill>
                              <a:latin typeface="Cambria Math" panose="02040503050406030204" pitchFamily="18" charset="0"/>
                            </a:rPr>
                          </m:ctrlPr>
                        </m:sSubPr>
                        <m:e>
                          <m:r>
                            <a:rPr sz="5300" i="1">
                              <a:solidFill>
                                <a:srgbClr val="414040"/>
                              </a:solidFill>
                              <a:latin typeface="Cambria Math" panose="02040503050406030204" pitchFamily="18" charset="0"/>
                            </a:rPr>
                            <m:t>𝑟</m:t>
                          </m:r>
                        </m:e>
                        <m:sub>
                          <m:r>
                            <a:rPr sz="5300" i="1">
                              <a:solidFill>
                                <a:srgbClr val="414040"/>
                              </a:solidFill>
                              <a:latin typeface="Cambria Math" panose="02040503050406030204" pitchFamily="18" charset="0"/>
                            </a:rPr>
                            <m:t>𝑤𝑖𝑡𝑛𝑒𝑠𝑠</m:t>
                          </m:r>
                        </m:sub>
                      </m:sSub>
                      <m:r>
                        <a:rPr sz="5300" i="1">
                          <a:solidFill>
                            <a:srgbClr val="414040"/>
                          </a:solidFill>
                          <a:latin typeface="Cambria Math" panose="02040503050406030204" pitchFamily="18" charset="0"/>
                        </a:rPr>
                        <m:t>,</m:t>
                      </m:r>
                      <m:r>
                        <a:rPr sz="5300" i="1">
                          <a:solidFill>
                            <a:srgbClr val="414040"/>
                          </a:solidFill>
                          <a:latin typeface="Cambria Math" panose="02040503050406030204" pitchFamily="18" charset="0"/>
                        </a:rPr>
                        <m:t>𝑣𝑡</m:t>
                      </m:r>
                      <m:r>
                        <a:rPr sz="5300" i="1">
                          <a:solidFill>
                            <a:srgbClr val="414040"/>
                          </a:solidFill>
                          <a:latin typeface="Cambria Math" panose="02040503050406030204" pitchFamily="18" charset="0"/>
                        </a:rPr>
                        <m:t>−</m:t>
                      </m:r>
                      <m:r>
                        <a:rPr sz="5300" i="1">
                          <a:solidFill>
                            <a:srgbClr val="414040"/>
                          </a:solidFill>
                          <a:latin typeface="Cambria Math" panose="02040503050406030204" pitchFamily="18" charset="0"/>
                        </a:rPr>
                        <m:t>𝑧</m:t>
                      </m:r>
                      <m:r>
                        <a:rPr sz="5300" i="1">
                          <a:solidFill>
                            <a:srgbClr val="414040"/>
                          </a:solidFill>
                          <a:latin typeface="Cambria Math" panose="02040503050406030204" pitchFamily="18" charset="0"/>
                        </a:rPr>
                        <m:t>,</m:t>
                      </m:r>
                      <m:r>
                        <a:rPr sz="5300" i="1">
                          <a:solidFill>
                            <a:srgbClr val="414040"/>
                          </a:solidFill>
                          <a:latin typeface="Cambria Math" panose="02040503050406030204" pitchFamily="18" charset="0"/>
                        </a:rPr>
                        <m:t>𝑡</m:t>
                      </m:r>
                      <m:r>
                        <a:rPr sz="5300" i="1">
                          <a:solidFill>
                            <a:srgbClr val="414040"/>
                          </a:solidFill>
                          <a:latin typeface="Cambria Math" panose="02040503050406030204" pitchFamily="18" charset="0"/>
                        </a:rPr>
                        <m:t>)</m:t>
                      </m:r>
                    </m:oMath>
                  </m:oMathPara>
                </a14:m>
                <a:endParaRPr sz="5300">
                  <a:solidFill>
                    <a:srgbClr val="414141"/>
                  </a:solidFill>
                </a:endParaRPr>
              </a:p>
            </p:txBody>
          </p:sp>
        </mc:Choice>
        <mc:Fallback>
          <p:sp>
            <p:nvSpPr>
              <p:cNvPr id="427" name="Equation"/>
              <p:cNvSpPr txBox="1">
                <a:spLocks noRot="1" noChangeAspect="1" noMove="1" noResize="1" noEditPoints="1" noAdjustHandles="1" noChangeArrowheads="1" noChangeShapeType="1" noTextEdit="1"/>
              </p:cNvSpPr>
              <p:nvPr/>
            </p:nvSpPr>
            <p:spPr>
              <a:xfrm>
                <a:off x="3858802" y="5388707"/>
                <a:ext cx="14458604" cy="1674175"/>
              </a:xfrm>
              <a:prstGeom prst="rect">
                <a:avLst/>
              </a:prstGeom>
              <a:blipFill>
                <a:blip r:embed="rId2"/>
                <a:stretch>
                  <a:fillRect l="-1491" t="-1504" r="-10877" b="-12782"/>
                </a:stretch>
              </a:blipFill>
              <a:ln w="12700">
                <a:miter lim="400000"/>
              </a:ln>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428" name="Equation"/>
              <p:cNvSpPr txBox="1"/>
              <p:nvPr/>
            </p:nvSpPr>
            <p:spPr>
              <a:xfrm>
                <a:off x="5082710" y="11556238"/>
                <a:ext cx="14810773" cy="1895293"/>
              </a:xfrm>
              <a:prstGeom prst="rect">
                <a:avLst/>
              </a:prstGeom>
              <a:ln w="12700">
                <a:miter lim="400000"/>
              </a:ln>
            </p:spPr>
            <p:txBody>
              <a:bodyPr wrap="none" lIns="0" tIns="0" rIns="0" bIns="0">
                <a:spAutoFit/>
              </a:bodyPr>
              <a:lstStyle/>
              <a:p>
                <a:pPr algn="l" defTabSz="914400" latinLnBrk="1">
                  <a:defRPr sz="1800">
                    <a:solidFill>
                      <a:srgbClr val="000000"/>
                    </a:solidFill>
                  </a:defRPr>
                </a:pPr>
                <a14:m>
                  <m:oMathPara xmlns:m="http://schemas.openxmlformats.org/officeDocument/2006/math">
                    <m:oMathParaPr>
                      <m:jc m:val="centerGroup"/>
                    </m:oMathParaPr>
                    <m:oMath xmlns:m="http://schemas.openxmlformats.org/officeDocument/2006/math">
                      <m:sSub>
                        <m:sSubPr>
                          <m:ctrlPr>
                            <a:rPr sz="6000">
                              <a:solidFill>
                                <a:srgbClr val="414040"/>
                              </a:solidFill>
                              <a:latin typeface="Cambria Math" panose="02040503050406030204" pitchFamily="18" charset="0"/>
                            </a:rPr>
                          </m:ctrlPr>
                        </m:sSubPr>
                        <m:e>
                          <m:r>
                            <a:rPr sz="6000" i="1">
                              <a:solidFill>
                                <a:srgbClr val="414040"/>
                              </a:solidFill>
                              <a:latin typeface="Cambria Math" panose="02040503050406030204" pitchFamily="18" charset="0"/>
                            </a:rPr>
                            <m:t>𝑍</m:t>
                          </m:r>
                        </m:e>
                        <m:sub>
                          <m:r>
                            <a:rPr sz="6000" i="1">
                              <a:solidFill>
                                <a:srgbClr val="414040"/>
                              </a:solidFill>
                              <a:latin typeface="Cambria Math" panose="02040503050406030204" pitchFamily="18" charset="0"/>
                            </a:rPr>
                            <m:t>⊥</m:t>
                          </m:r>
                        </m:sub>
                      </m:sSub>
                      <m:r>
                        <a:rPr sz="6000" i="1">
                          <a:solidFill>
                            <a:srgbClr val="414040"/>
                          </a:solidFill>
                          <a:latin typeface="Cambria Math" panose="02040503050406030204" pitchFamily="18" charset="0"/>
                        </a:rPr>
                        <m:t>(</m:t>
                      </m:r>
                      <m:limUpp>
                        <m:limUppPr>
                          <m:ctrlPr>
                            <a:rPr sz="6000" i="1">
                              <a:solidFill>
                                <a:srgbClr val="414040"/>
                              </a:solidFill>
                              <a:latin typeface="Cambria Math" panose="02040503050406030204" pitchFamily="18" charset="0"/>
                            </a:rPr>
                          </m:ctrlPr>
                        </m:limUppPr>
                        <m:e>
                          <m:sSub>
                            <m:sSubPr>
                              <m:ctrlPr>
                                <a:rPr sz="6000" i="1">
                                  <a:solidFill>
                                    <a:srgbClr val="414040"/>
                                  </a:solidFill>
                                  <a:latin typeface="Cambria Math" panose="02040503050406030204" pitchFamily="18" charset="0"/>
                                </a:rPr>
                              </m:ctrlPr>
                            </m:sSubPr>
                            <m:e>
                              <m:r>
                                <a:rPr sz="6000" i="1">
                                  <a:solidFill>
                                    <a:srgbClr val="414040"/>
                                  </a:solidFill>
                                  <a:latin typeface="Cambria Math" panose="02040503050406030204" pitchFamily="18" charset="0"/>
                                </a:rPr>
                                <m:t>𝑢</m:t>
                              </m:r>
                            </m:e>
                            <m:sub>
                              <m:r>
                                <a:rPr sz="6000" i="1">
                                  <a:solidFill>
                                    <a:srgbClr val="414040"/>
                                  </a:solidFill>
                                  <a:latin typeface="Cambria Math" panose="02040503050406030204" pitchFamily="18" charset="0"/>
                                </a:rPr>
                                <m:t>𝑠</m:t>
                              </m:r>
                            </m:sub>
                          </m:sSub>
                        </m:e>
                        <m:lim>
                          <m:r>
                            <a:rPr sz="6000" i="1">
                              <a:solidFill>
                                <a:srgbClr val="414040"/>
                              </a:solidFill>
                              <a:latin typeface="Cambria Math" panose="02040503050406030204" pitchFamily="18" charset="0"/>
                            </a:rPr>
                            <m:t>⃗</m:t>
                          </m:r>
                        </m:lim>
                      </m:limUpp>
                      <m:r>
                        <a:rPr sz="6000" i="1">
                          <a:solidFill>
                            <a:srgbClr val="414040"/>
                          </a:solidFill>
                          <a:latin typeface="Cambria Math" panose="02040503050406030204" pitchFamily="18" charset="0"/>
                        </a:rPr>
                        <m:t>,</m:t>
                      </m:r>
                      <m:limUpp>
                        <m:limUppPr>
                          <m:ctrlPr>
                            <a:rPr sz="6000" i="1">
                              <a:solidFill>
                                <a:srgbClr val="414040"/>
                              </a:solidFill>
                              <a:latin typeface="Cambria Math" panose="02040503050406030204" pitchFamily="18" charset="0"/>
                            </a:rPr>
                          </m:ctrlPr>
                        </m:limUppPr>
                        <m:e>
                          <m:sSub>
                            <m:sSubPr>
                              <m:ctrlPr>
                                <a:rPr sz="6000" i="1">
                                  <a:solidFill>
                                    <a:srgbClr val="414040"/>
                                  </a:solidFill>
                                  <a:latin typeface="Cambria Math" panose="02040503050406030204" pitchFamily="18" charset="0"/>
                                </a:rPr>
                              </m:ctrlPr>
                            </m:sSubPr>
                            <m:e>
                              <m:r>
                                <a:rPr sz="6000" i="1">
                                  <a:solidFill>
                                    <a:srgbClr val="414040"/>
                                  </a:solidFill>
                                  <a:latin typeface="Cambria Math" panose="02040503050406030204" pitchFamily="18" charset="0"/>
                                </a:rPr>
                                <m:t>𝑢</m:t>
                              </m:r>
                            </m:e>
                            <m:sub>
                              <m:r>
                                <a:rPr sz="6000" i="1">
                                  <a:solidFill>
                                    <a:srgbClr val="414040"/>
                                  </a:solidFill>
                                  <a:latin typeface="Cambria Math" panose="02040503050406030204" pitchFamily="18" charset="0"/>
                                </a:rPr>
                                <m:t>𝑤</m:t>
                              </m:r>
                            </m:sub>
                          </m:sSub>
                        </m:e>
                        <m:lim>
                          <m:r>
                            <a:rPr sz="6000" i="1">
                              <a:solidFill>
                                <a:srgbClr val="414040"/>
                              </a:solidFill>
                              <a:latin typeface="Cambria Math" panose="02040503050406030204" pitchFamily="18" charset="0"/>
                            </a:rPr>
                            <m:t>⃗</m:t>
                          </m:r>
                        </m:lim>
                      </m:limUpp>
                      <m:r>
                        <a:rPr sz="6000" i="1">
                          <a:solidFill>
                            <a:srgbClr val="414040"/>
                          </a:solidFill>
                          <a:latin typeface="Cambria Math" panose="02040503050406030204" pitchFamily="18" charset="0"/>
                        </a:rPr>
                        <m:t>,</m:t>
                      </m:r>
                      <m:r>
                        <a:rPr sz="6000" i="1">
                          <a:solidFill>
                            <a:srgbClr val="414040"/>
                          </a:solidFill>
                          <a:latin typeface="Cambria Math" panose="02040503050406030204" pitchFamily="18" charset="0"/>
                        </a:rPr>
                        <m:t>𝑧</m:t>
                      </m:r>
                      <m:r>
                        <a:rPr sz="6000" i="1">
                          <a:solidFill>
                            <a:srgbClr val="414040"/>
                          </a:solidFill>
                          <a:latin typeface="Cambria Math" panose="02040503050406030204" pitchFamily="18" charset="0"/>
                        </a:rPr>
                        <m:t>)=</m:t>
                      </m:r>
                      <m:r>
                        <a:rPr sz="6000" i="1">
                          <a:solidFill>
                            <a:srgbClr val="414040"/>
                          </a:solidFill>
                          <a:latin typeface="Cambria Math" panose="02040503050406030204" pitchFamily="18" charset="0"/>
                        </a:rPr>
                        <m:t>𝑗</m:t>
                      </m:r>
                      <m:sSubSup>
                        <m:sSubSupPr>
                          <m:ctrlPr>
                            <a:rPr sz="6000" i="1">
                              <a:solidFill>
                                <a:srgbClr val="414040"/>
                              </a:solidFill>
                              <a:latin typeface="Cambria Math" panose="02040503050406030204" pitchFamily="18" charset="0"/>
                            </a:rPr>
                          </m:ctrlPr>
                        </m:sSubSupPr>
                        <m:e>
                          <m:r>
                            <a:rPr sz="6000" i="1">
                              <a:solidFill>
                                <a:srgbClr val="414040"/>
                              </a:solidFill>
                              <a:latin typeface="Cambria Math" panose="02040503050406030204" pitchFamily="18" charset="0"/>
                            </a:rPr>
                            <m:t>∫</m:t>
                          </m:r>
                        </m:e>
                        <m:sub>
                          <m:r>
                            <a:rPr sz="6000" i="1">
                              <a:solidFill>
                                <a:srgbClr val="414040"/>
                              </a:solidFill>
                              <a:latin typeface="Cambria Math" panose="02040503050406030204" pitchFamily="18" charset="0"/>
                            </a:rPr>
                            <m:t>−∞</m:t>
                          </m:r>
                        </m:sub>
                        <m:sup>
                          <m:r>
                            <a:rPr sz="6000" i="1">
                              <a:solidFill>
                                <a:srgbClr val="414040"/>
                              </a:solidFill>
                              <a:latin typeface="Cambria Math" panose="02040503050406030204" pitchFamily="18" charset="0"/>
                            </a:rPr>
                            <m:t>∞</m:t>
                          </m:r>
                        </m:sup>
                      </m:sSubSup>
                      <m:sSub>
                        <m:sSubPr>
                          <m:ctrlPr>
                            <a:rPr sz="6000" i="1">
                              <a:solidFill>
                                <a:srgbClr val="414040"/>
                              </a:solidFill>
                              <a:latin typeface="Cambria Math" panose="02040503050406030204" pitchFamily="18" charset="0"/>
                            </a:rPr>
                          </m:ctrlPr>
                        </m:sSubPr>
                        <m:e>
                          <m:r>
                            <a:rPr sz="6000" i="1">
                              <a:solidFill>
                                <a:srgbClr val="414040"/>
                              </a:solidFill>
                              <a:latin typeface="Cambria Math" panose="02040503050406030204" pitchFamily="18" charset="0"/>
                            </a:rPr>
                            <m:t>𝑊</m:t>
                          </m:r>
                        </m:e>
                        <m:sub>
                          <m:r>
                            <a:rPr sz="6000" i="1">
                              <a:solidFill>
                                <a:srgbClr val="414040"/>
                              </a:solidFill>
                              <a:latin typeface="Cambria Math" panose="02040503050406030204" pitchFamily="18" charset="0"/>
                            </a:rPr>
                            <m:t>⊥</m:t>
                          </m:r>
                        </m:sub>
                      </m:sSub>
                      <m:r>
                        <a:rPr sz="6000" i="1">
                          <a:solidFill>
                            <a:srgbClr val="414040"/>
                          </a:solidFill>
                          <a:latin typeface="Cambria Math" panose="02040503050406030204" pitchFamily="18" charset="0"/>
                        </a:rPr>
                        <m:t>(</m:t>
                      </m:r>
                      <m:limUpp>
                        <m:limUppPr>
                          <m:ctrlPr>
                            <a:rPr sz="6000" i="1">
                              <a:solidFill>
                                <a:srgbClr val="414040"/>
                              </a:solidFill>
                              <a:latin typeface="Cambria Math" panose="02040503050406030204" pitchFamily="18" charset="0"/>
                            </a:rPr>
                          </m:ctrlPr>
                        </m:limUppPr>
                        <m:e>
                          <m:sSub>
                            <m:sSubPr>
                              <m:ctrlPr>
                                <a:rPr sz="6000" i="1">
                                  <a:solidFill>
                                    <a:srgbClr val="414040"/>
                                  </a:solidFill>
                                  <a:latin typeface="Cambria Math" panose="02040503050406030204" pitchFamily="18" charset="0"/>
                                </a:rPr>
                              </m:ctrlPr>
                            </m:sSubPr>
                            <m:e>
                              <m:r>
                                <a:rPr sz="6000" i="1">
                                  <a:solidFill>
                                    <a:srgbClr val="414040"/>
                                  </a:solidFill>
                                  <a:latin typeface="Cambria Math" panose="02040503050406030204" pitchFamily="18" charset="0"/>
                                </a:rPr>
                                <m:t>𝑥</m:t>
                              </m:r>
                            </m:e>
                            <m:sub>
                              <m:r>
                                <a:rPr sz="6000" i="1">
                                  <a:solidFill>
                                    <a:srgbClr val="414040"/>
                                  </a:solidFill>
                                  <a:latin typeface="Cambria Math" panose="02040503050406030204" pitchFamily="18" charset="0"/>
                                </a:rPr>
                                <m:t>𝑠</m:t>
                              </m:r>
                            </m:sub>
                          </m:sSub>
                        </m:e>
                        <m:lim>
                          <m:r>
                            <a:rPr sz="6000" i="1">
                              <a:solidFill>
                                <a:srgbClr val="414040"/>
                              </a:solidFill>
                              <a:latin typeface="Cambria Math" panose="02040503050406030204" pitchFamily="18" charset="0"/>
                            </a:rPr>
                            <m:t>⃗</m:t>
                          </m:r>
                        </m:lim>
                      </m:limUpp>
                      <m:r>
                        <a:rPr sz="6000" i="1">
                          <a:solidFill>
                            <a:srgbClr val="414040"/>
                          </a:solidFill>
                          <a:latin typeface="Cambria Math" panose="02040503050406030204" pitchFamily="18" charset="0"/>
                        </a:rPr>
                        <m:t>,</m:t>
                      </m:r>
                      <m:limUpp>
                        <m:limUppPr>
                          <m:ctrlPr>
                            <a:rPr sz="6000" i="1">
                              <a:solidFill>
                                <a:srgbClr val="414040"/>
                              </a:solidFill>
                              <a:latin typeface="Cambria Math" panose="02040503050406030204" pitchFamily="18" charset="0"/>
                            </a:rPr>
                          </m:ctrlPr>
                        </m:limUppPr>
                        <m:e>
                          <m:sSub>
                            <m:sSubPr>
                              <m:ctrlPr>
                                <a:rPr sz="6000" i="1">
                                  <a:solidFill>
                                    <a:srgbClr val="414040"/>
                                  </a:solidFill>
                                  <a:latin typeface="Cambria Math" panose="02040503050406030204" pitchFamily="18" charset="0"/>
                                </a:rPr>
                              </m:ctrlPr>
                            </m:sSubPr>
                            <m:e>
                              <m:r>
                                <a:rPr sz="6000" i="1">
                                  <a:solidFill>
                                    <a:srgbClr val="414040"/>
                                  </a:solidFill>
                                  <a:latin typeface="Cambria Math" panose="02040503050406030204" pitchFamily="18" charset="0"/>
                                </a:rPr>
                                <m:t>𝑥</m:t>
                              </m:r>
                            </m:e>
                            <m:sub>
                              <m:r>
                                <a:rPr sz="6000" i="1">
                                  <a:solidFill>
                                    <a:srgbClr val="414040"/>
                                  </a:solidFill>
                                  <a:latin typeface="Cambria Math" panose="02040503050406030204" pitchFamily="18" charset="0"/>
                                </a:rPr>
                                <m:t>𝑤</m:t>
                              </m:r>
                            </m:sub>
                          </m:sSub>
                        </m:e>
                        <m:lim>
                          <m:r>
                            <a:rPr sz="6000" i="1">
                              <a:solidFill>
                                <a:srgbClr val="414040"/>
                              </a:solidFill>
                              <a:latin typeface="Cambria Math" panose="02040503050406030204" pitchFamily="18" charset="0"/>
                            </a:rPr>
                            <m:t>⃗</m:t>
                          </m:r>
                        </m:lim>
                      </m:limUpp>
                      <m:r>
                        <a:rPr sz="6000" i="1">
                          <a:solidFill>
                            <a:srgbClr val="414040"/>
                          </a:solidFill>
                          <a:latin typeface="Cambria Math" panose="02040503050406030204" pitchFamily="18" charset="0"/>
                        </a:rPr>
                        <m:t>,</m:t>
                      </m:r>
                      <m:limUpp>
                        <m:limUppPr>
                          <m:ctrlPr>
                            <a:rPr sz="6000" i="1">
                              <a:solidFill>
                                <a:srgbClr val="414040"/>
                              </a:solidFill>
                              <a:latin typeface="Cambria Math" panose="02040503050406030204" pitchFamily="18" charset="0"/>
                            </a:rPr>
                          </m:ctrlPr>
                        </m:limUppPr>
                        <m:e>
                          <m:sSub>
                            <m:sSubPr>
                              <m:ctrlPr>
                                <a:rPr sz="6000" i="1">
                                  <a:solidFill>
                                    <a:srgbClr val="414040"/>
                                  </a:solidFill>
                                  <a:latin typeface="Cambria Math" panose="02040503050406030204" pitchFamily="18" charset="0"/>
                                </a:rPr>
                              </m:ctrlPr>
                            </m:sSubPr>
                            <m:e>
                              <m:r>
                                <a:rPr sz="6000" i="1">
                                  <a:solidFill>
                                    <a:srgbClr val="414040"/>
                                  </a:solidFill>
                                  <a:latin typeface="Cambria Math" panose="02040503050406030204" pitchFamily="18" charset="0"/>
                                </a:rPr>
                                <m:t>𝑦</m:t>
                              </m:r>
                            </m:e>
                            <m:sub>
                              <m:r>
                                <a:rPr sz="6000" i="1">
                                  <a:solidFill>
                                    <a:srgbClr val="414040"/>
                                  </a:solidFill>
                                  <a:latin typeface="Cambria Math" panose="02040503050406030204" pitchFamily="18" charset="0"/>
                                </a:rPr>
                                <m:t>𝑠</m:t>
                              </m:r>
                            </m:sub>
                          </m:sSub>
                        </m:e>
                        <m:lim>
                          <m:r>
                            <a:rPr sz="6000" i="1">
                              <a:solidFill>
                                <a:srgbClr val="414040"/>
                              </a:solidFill>
                              <a:latin typeface="Cambria Math" panose="02040503050406030204" pitchFamily="18" charset="0"/>
                            </a:rPr>
                            <m:t>⃗</m:t>
                          </m:r>
                        </m:lim>
                      </m:limUpp>
                      <m:r>
                        <a:rPr sz="6000" i="1">
                          <a:solidFill>
                            <a:srgbClr val="414040"/>
                          </a:solidFill>
                          <a:latin typeface="Cambria Math" panose="02040503050406030204" pitchFamily="18" charset="0"/>
                        </a:rPr>
                        <m:t>,</m:t>
                      </m:r>
                      <m:limUpp>
                        <m:limUppPr>
                          <m:ctrlPr>
                            <a:rPr sz="6000" i="1">
                              <a:solidFill>
                                <a:srgbClr val="414040"/>
                              </a:solidFill>
                              <a:latin typeface="Cambria Math" panose="02040503050406030204" pitchFamily="18" charset="0"/>
                            </a:rPr>
                          </m:ctrlPr>
                        </m:limUppPr>
                        <m:e>
                          <m:sSub>
                            <m:sSubPr>
                              <m:ctrlPr>
                                <a:rPr sz="6000" i="1">
                                  <a:solidFill>
                                    <a:srgbClr val="414040"/>
                                  </a:solidFill>
                                  <a:latin typeface="Cambria Math" panose="02040503050406030204" pitchFamily="18" charset="0"/>
                                </a:rPr>
                              </m:ctrlPr>
                            </m:sSubPr>
                            <m:e>
                              <m:r>
                                <a:rPr sz="6000" i="1">
                                  <a:solidFill>
                                    <a:srgbClr val="414040"/>
                                  </a:solidFill>
                                  <a:latin typeface="Cambria Math" panose="02040503050406030204" pitchFamily="18" charset="0"/>
                                </a:rPr>
                                <m:t>𝑦</m:t>
                              </m:r>
                            </m:e>
                            <m:sub>
                              <m:r>
                                <a:rPr sz="6000" i="1">
                                  <a:solidFill>
                                    <a:srgbClr val="414040"/>
                                  </a:solidFill>
                                  <a:latin typeface="Cambria Math" panose="02040503050406030204" pitchFamily="18" charset="0"/>
                                </a:rPr>
                                <m:t>𝑤</m:t>
                              </m:r>
                            </m:sub>
                          </m:sSub>
                        </m:e>
                        <m:lim>
                          <m:r>
                            <a:rPr sz="6000" i="1">
                              <a:solidFill>
                                <a:srgbClr val="414040"/>
                              </a:solidFill>
                              <a:latin typeface="Cambria Math" panose="02040503050406030204" pitchFamily="18" charset="0"/>
                            </a:rPr>
                            <m:t>⃗</m:t>
                          </m:r>
                        </m:lim>
                      </m:limUpp>
                      <m:r>
                        <a:rPr sz="6000" i="1">
                          <a:solidFill>
                            <a:srgbClr val="414040"/>
                          </a:solidFill>
                          <a:latin typeface="Cambria Math" panose="02040503050406030204" pitchFamily="18" charset="0"/>
                        </a:rPr>
                        <m:t>,</m:t>
                      </m:r>
                      <m:r>
                        <a:rPr sz="6000" i="1">
                          <a:solidFill>
                            <a:srgbClr val="414040"/>
                          </a:solidFill>
                          <a:latin typeface="Cambria Math" panose="02040503050406030204" pitchFamily="18" charset="0"/>
                        </a:rPr>
                        <m:t>𝑣𝑡</m:t>
                      </m:r>
                      <m:r>
                        <a:rPr sz="6000" i="1">
                          <a:solidFill>
                            <a:srgbClr val="414040"/>
                          </a:solidFill>
                          <a:latin typeface="Cambria Math" panose="02040503050406030204" pitchFamily="18" charset="0"/>
                        </a:rPr>
                        <m:t>)</m:t>
                      </m:r>
                      <m:sSup>
                        <m:sSupPr>
                          <m:ctrlPr>
                            <a:rPr sz="6000" i="1">
                              <a:solidFill>
                                <a:srgbClr val="414040"/>
                              </a:solidFill>
                              <a:latin typeface="Cambria Math" panose="02040503050406030204" pitchFamily="18" charset="0"/>
                            </a:rPr>
                          </m:ctrlPr>
                        </m:sSupPr>
                        <m:e>
                          <m:r>
                            <a:rPr sz="6000" i="1">
                              <a:solidFill>
                                <a:srgbClr val="414040"/>
                              </a:solidFill>
                              <a:latin typeface="Cambria Math" panose="02040503050406030204" pitchFamily="18" charset="0"/>
                            </a:rPr>
                            <m:t>𝑒</m:t>
                          </m:r>
                        </m:e>
                        <m:sup>
                          <m:f>
                            <m:fPr>
                              <m:ctrlPr>
                                <a:rPr sz="6000" i="1">
                                  <a:solidFill>
                                    <a:srgbClr val="414040"/>
                                  </a:solidFill>
                                  <a:latin typeface="Cambria Math" panose="02040503050406030204" pitchFamily="18" charset="0"/>
                                </a:rPr>
                              </m:ctrlPr>
                            </m:fPr>
                            <m:num>
                              <m:r>
                                <a:rPr sz="6000" i="1">
                                  <a:solidFill>
                                    <a:srgbClr val="414040"/>
                                  </a:solidFill>
                                  <a:latin typeface="Cambria Math" panose="02040503050406030204" pitchFamily="18" charset="0"/>
                                </a:rPr>
                                <m:t>𝑗𝑤𝑧</m:t>
                              </m:r>
                            </m:num>
                            <m:den>
                              <m:r>
                                <a:rPr sz="6000" i="1">
                                  <a:solidFill>
                                    <a:srgbClr val="414040"/>
                                  </a:solidFill>
                                  <a:latin typeface="Cambria Math" panose="02040503050406030204" pitchFamily="18" charset="0"/>
                                </a:rPr>
                                <m:t>𝑣</m:t>
                              </m:r>
                            </m:den>
                          </m:f>
                        </m:sup>
                      </m:sSup>
                      <m:r>
                        <a:rPr sz="6000" i="1">
                          <a:solidFill>
                            <a:srgbClr val="414040"/>
                          </a:solidFill>
                          <a:latin typeface="Cambria Math" panose="02040503050406030204" pitchFamily="18" charset="0"/>
                        </a:rPr>
                        <m:t>𝑑𝑧</m:t>
                      </m:r>
                    </m:oMath>
                  </m:oMathPara>
                </a14:m>
                <a:endParaRPr sz="6000">
                  <a:solidFill>
                    <a:srgbClr val="414141"/>
                  </a:solidFill>
                </a:endParaRPr>
              </a:p>
            </p:txBody>
          </p:sp>
        </mc:Choice>
        <mc:Fallback>
          <p:sp>
            <p:nvSpPr>
              <p:cNvPr id="428" name="Equation"/>
              <p:cNvSpPr txBox="1">
                <a:spLocks noRot="1" noChangeAspect="1" noMove="1" noResize="1" noEditPoints="1" noAdjustHandles="1" noChangeArrowheads="1" noChangeShapeType="1" noTextEdit="1"/>
              </p:cNvSpPr>
              <p:nvPr/>
            </p:nvSpPr>
            <p:spPr>
              <a:xfrm>
                <a:off x="5082710" y="11556238"/>
                <a:ext cx="14810773" cy="1895293"/>
              </a:xfrm>
              <a:prstGeom prst="rect">
                <a:avLst/>
              </a:prstGeom>
              <a:blipFill>
                <a:blip r:embed="rId3"/>
                <a:stretch>
                  <a:fillRect l="-1714" t="-667" r="-8226"/>
                </a:stretch>
              </a:blipFill>
              <a:ln w="12700">
                <a:miter lim="400000"/>
              </a:ln>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429" name="ZoneTexte 19"/>
              <p:cNvSpPr txBox="1"/>
              <p:nvPr/>
            </p:nvSpPr>
            <p:spPr>
              <a:xfrm>
                <a:off x="1535942" y="3438451"/>
                <a:ext cx="19523899" cy="1785613"/>
              </a:xfrm>
              <a:prstGeom prst="rect">
                <a:avLst/>
              </a:prstGeom>
              <a:ln w="12700">
                <a:miter lim="400000"/>
              </a:ln>
              <a:extLst>
                <a:ext uri="{C572A759-6A51-4108-AA02-DFA0A04FC94B}">
                  <ma14:wrappingTextBoxFlag xmlns:ma14="http://schemas.microsoft.com/office/mac/drawingml/2011/main" xmlns:m="http://schemas.openxmlformats.org/officeDocument/2006/math" xmlns="" val="1"/>
                </a:ext>
              </a:extLst>
            </p:spPr>
            <p:txBody>
              <a:bodyPr lIns="45719" rIns="45719">
                <a:spAutoFit/>
              </a:bodyPr>
              <a:lstStyle/>
              <a:p>
                <a:pPr marL="793750" indent="-793750" algn="l">
                  <a:spcBef>
                    <a:spcPts val="3400"/>
                  </a:spcBef>
                  <a:buSzPct val="100000"/>
                  <a:buFont typeface="Arial"/>
                  <a:buChar char="•"/>
                  <a:defRPr sz="5000"/>
                </a:pPr>
                <a:r>
                  <a:t>Also the wake function </a:t>
                </a:r>
                <a14:m>
                  <m:oMath xmlns:m="http://schemas.openxmlformats.org/officeDocument/2006/math">
                    <m:sSub>
                      <m:sSubPr>
                        <m:ctrlPr>
                          <a:rPr sz="5950">
                            <a:solidFill>
                              <a:srgbClr val="414040"/>
                            </a:solidFill>
                            <a:latin typeface="Cambria Math" panose="02040503050406030204" pitchFamily="18" charset="0"/>
                          </a:rPr>
                        </m:ctrlPr>
                      </m:sSubPr>
                      <m:e>
                        <m:r>
                          <a:rPr sz="5950" i="1">
                            <a:solidFill>
                              <a:srgbClr val="414040"/>
                            </a:solidFill>
                            <a:latin typeface="Cambria Math" panose="02040503050406030204" pitchFamily="18" charset="0"/>
                          </a:rPr>
                          <m:t>𝑊</m:t>
                        </m:r>
                      </m:e>
                      <m:sub>
                        <m:r>
                          <a:rPr sz="5950" i="1">
                            <a:solidFill>
                              <a:srgbClr val="414040"/>
                            </a:solidFill>
                            <a:latin typeface="Cambria Math" panose="02040503050406030204" pitchFamily="18" charset="0"/>
                          </a:rPr>
                          <m:t>⊥</m:t>
                        </m:r>
                      </m:sub>
                    </m:sSub>
                  </m:oMath>
                </a14:m>
                <a:r>
                  <a:t> is  used for defining the single source particle effect on the witness particle in the transverse planes: </a:t>
                </a:r>
              </a:p>
            </p:txBody>
          </p:sp>
        </mc:Choice>
        <mc:Fallback>
          <p:sp>
            <p:nvSpPr>
              <p:cNvPr id="429" name="ZoneTexte 19"/>
              <p:cNvSpPr txBox="1">
                <a:spLocks noRot="1" noChangeAspect="1" noMove="1" noResize="1" noEditPoints="1" noAdjustHandles="1" noChangeArrowheads="1" noChangeShapeType="1" noTextEdit="1"/>
              </p:cNvSpPr>
              <p:nvPr/>
            </p:nvSpPr>
            <p:spPr>
              <a:xfrm>
                <a:off x="1535942" y="3438451"/>
                <a:ext cx="19523899" cy="1785613"/>
              </a:xfrm>
              <a:prstGeom prst="rect">
                <a:avLst/>
              </a:prstGeom>
              <a:blipFill>
                <a:blip r:embed="rId4"/>
                <a:stretch>
                  <a:fillRect l="-1559" t="-704" r="-910" b="-16197"/>
                </a:stretch>
              </a:blipFill>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r>
                  <a:rPr lang="en-US">
                    <a:noFill/>
                  </a:rPr>
                  <a:t> </a:t>
                </a:r>
              </a:p>
            </p:txBody>
          </p:sp>
        </mc:Fallback>
      </mc:AlternateContent>
      <p:sp>
        <p:nvSpPr>
          <p:cNvPr id="430" name="ZoneTexte 19"/>
          <p:cNvSpPr txBox="1"/>
          <p:nvPr/>
        </p:nvSpPr>
        <p:spPr>
          <a:xfrm>
            <a:off x="1326155" y="9397238"/>
            <a:ext cx="19523899" cy="9296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marL="793750" indent="-793750" algn="l">
              <a:spcBef>
                <a:spcPts val="3400"/>
              </a:spcBef>
              <a:buSzPct val="100000"/>
              <a:buFont typeface="Arial"/>
              <a:buChar char="•"/>
              <a:defRPr sz="5000"/>
            </a:lvl1pPr>
          </a:lstStyle>
          <a:p>
            <a:r>
              <a:t>The impedance becomes:</a:t>
            </a:r>
          </a:p>
        </p:txBody>
      </p:sp>
      <p:pic>
        <p:nvPicPr>
          <p:cNvPr id="431" name="Screen Shot 2022-02-07 at 07.16.59.png" descr="Screen Shot 2022-02-07 at 07.16.59.png"/>
          <p:cNvPicPr>
            <a:picLocks noChangeAspect="1"/>
          </p:cNvPicPr>
          <p:nvPr/>
        </p:nvPicPr>
        <p:blipFill>
          <a:blip r:embed="rId5"/>
          <a:stretch>
            <a:fillRect/>
          </a:stretch>
        </p:blipFill>
        <p:spPr>
          <a:xfrm>
            <a:off x="12105657" y="7015861"/>
            <a:ext cx="10766951" cy="4238484"/>
          </a:xfrm>
          <a:prstGeom prst="rect">
            <a:avLst/>
          </a:prstGeom>
          <a:ln w="12700">
            <a:miter lim="400000"/>
          </a:ln>
        </p:spPr>
      </p:pic>
      <p:sp>
        <p:nvSpPr>
          <p:cNvPr id="432" name="Slide Number"/>
          <p:cNvSpPr txBox="1">
            <a:spLocks noGrp="1"/>
          </p:cNvSpPr>
          <p:nvPr>
            <p:ph type="sldNum" sz="quarter" idx="4294967295"/>
          </p:nvPr>
        </p:nvSpPr>
        <p:spPr>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t>19</a:t>
            </a:fld>
            <a:endParaRPr/>
          </a:p>
        </p:txBody>
      </p:sp>
    </p:spTree>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2" name="Outline"/>
          <p:cNvSpPr txBox="1">
            <a:spLocks noGrp="1"/>
          </p:cNvSpPr>
          <p:nvPr>
            <p:ph type="title"/>
          </p:nvPr>
        </p:nvSpPr>
        <p:spPr>
          <a:xfrm>
            <a:off x="960460" y="1149350"/>
            <a:ext cx="22479001" cy="1663700"/>
          </a:xfrm>
          <a:prstGeom prst="rect">
            <a:avLst/>
          </a:prstGeom>
        </p:spPr>
        <p:txBody>
          <a:bodyPr/>
          <a:lstStyle/>
          <a:p>
            <a:r>
              <a:t>Outline</a:t>
            </a:r>
          </a:p>
        </p:txBody>
      </p:sp>
      <p:sp>
        <p:nvSpPr>
          <p:cNvPr id="193" name="1.Introduction to Accelerators and Collective Effects…"/>
          <p:cNvSpPr txBox="1"/>
          <p:nvPr/>
        </p:nvSpPr>
        <p:spPr>
          <a:xfrm>
            <a:off x="741370" y="2006599"/>
            <a:ext cx="10649774" cy="122428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p>
            <a:pPr marL="635000" indent="-635000" algn="l">
              <a:spcBef>
                <a:spcPts val="3400"/>
              </a:spcBef>
              <a:buSzPct val="25000"/>
              <a:buBlip>
                <a:blip r:embed="rId2"/>
              </a:buBlip>
              <a:defRPr sz="4200"/>
            </a:pPr>
            <a:endParaRPr/>
          </a:p>
          <a:p>
            <a:pPr algn="l">
              <a:spcBef>
                <a:spcPts val="3400"/>
              </a:spcBef>
              <a:defRPr sz="4200" b="1"/>
            </a:pPr>
            <a:r>
              <a:t>1.Introduction to Accelerators and Collective Effects</a:t>
            </a:r>
          </a:p>
          <a:p>
            <a:pPr lvl="1" indent="660400" algn="l">
              <a:spcBef>
                <a:spcPts val="3400"/>
              </a:spcBef>
              <a:defRPr sz="4200" b="1"/>
            </a:pPr>
            <a:endParaRPr/>
          </a:p>
          <a:p>
            <a:pPr algn="l">
              <a:spcBef>
                <a:spcPts val="3400"/>
              </a:spcBef>
              <a:defRPr sz="4200" b="1"/>
            </a:pPr>
            <a:r>
              <a:t>2.Wakefield and Impedances</a:t>
            </a:r>
          </a:p>
          <a:p>
            <a:pPr algn="l">
              <a:spcBef>
                <a:spcPts val="3400"/>
              </a:spcBef>
              <a:defRPr sz="4200" b="1"/>
            </a:pPr>
            <a:endParaRPr/>
          </a:p>
          <a:p>
            <a:pPr algn="l">
              <a:spcBef>
                <a:spcPts val="3400"/>
              </a:spcBef>
              <a:defRPr sz="4200" b="1"/>
            </a:pPr>
            <a:r>
              <a:t>3.Studying The Wakefield and Impedance</a:t>
            </a:r>
          </a:p>
          <a:p>
            <a:pPr algn="l">
              <a:spcBef>
                <a:spcPts val="3400"/>
              </a:spcBef>
              <a:defRPr sz="4200" b="1"/>
            </a:pPr>
            <a:endParaRPr/>
          </a:p>
          <a:p>
            <a:pPr algn="l">
              <a:spcBef>
                <a:spcPts val="3400"/>
              </a:spcBef>
              <a:defRPr sz="4200" b="1"/>
            </a:pPr>
            <a:r>
              <a:t>3.Two examples</a:t>
            </a:r>
          </a:p>
          <a:p>
            <a:pPr algn="l">
              <a:spcBef>
                <a:spcPts val="3400"/>
              </a:spcBef>
              <a:defRPr sz="4200" b="1"/>
            </a:pPr>
            <a:r>
              <a:t>4.Conclusion</a:t>
            </a:r>
          </a:p>
        </p:txBody>
      </p:sp>
      <p:sp>
        <p:nvSpPr>
          <p:cNvPr id="194" name="Slide Number"/>
          <p:cNvSpPr txBox="1">
            <a:spLocks noGrp="1"/>
          </p:cNvSpPr>
          <p:nvPr>
            <p:ph type="sldNum" sz="quarter" idx="2"/>
          </p:nvPr>
        </p:nvSpPr>
        <p:spPr>
          <a:xfrm>
            <a:off x="12052300" y="13017500"/>
            <a:ext cx="266701" cy="508000"/>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t>2</a:t>
            </a:fld>
            <a:endParaRPr/>
          </a:p>
        </p:txBody>
      </p:sp>
    </p:spTree>
  </p:cSld>
  <p:clrMapOvr>
    <a:masterClrMapping/>
  </p:clrMapOvr>
  <p:transition spd="med"/>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4" name="Dipolar-Quadrupolar Impedance"/>
          <p:cNvSpPr txBox="1">
            <a:spLocks noGrp="1"/>
          </p:cNvSpPr>
          <p:nvPr>
            <p:ph type="title"/>
          </p:nvPr>
        </p:nvSpPr>
        <p:spPr>
          <a:prstGeom prst="rect">
            <a:avLst/>
          </a:prstGeom>
        </p:spPr>
        <p:txBody>
          <a:bodyPr/>
          <a:lstStyle/>
          <a:p>
            <a:r>
              <a:t>Dipolar-Quadrupolar Impedance</a:t>
            </a:r>
          </a:p>
        </p:txBody>
      </p:sp>
      <mc:AlternateContent xmlns:mc="http://schemas.openxmlformats.org/markup-compatibility/2006">
        <mc:Choice xmlns:a14="http://schemas.microsoft.com/office/drawing/2010/main" Requires="a14">
          <p:sp>
            <p:nvSpPr>
              <p:cNvPr id="435" name="The detuning(quadrupolar) kick depends only on the witness location( ). Incoherent effect -&gt; detunes single particles…"/>
              <p:cNvSpPr txBox="1"/>
              <p:nvPr/>
            </p:nvSpPr>
            <p:spPr>
              <a:xfrm>
                <a:off x="837669" y="7911129"/>
                <a:ext cx="10631303" cy="5065745"/>
              </a:xfrm>
              <a:prstGeom prst="rect">
                <a:avLst/>
              </a:prstGeom>
              <a:ln w="12700">
                <a:miter lim="400000"/>
              </a:ln>
              <a:extLst>
                <a:ext uri="{C572A759-6A51-4108-AA02-DFA0A04FC94B}">
                  <ma14:wrappingTextBoxFlag xmlns:ma14="http://schemas.microsoft.com/office/mac/drawingml/2011/main" xmlns:m="http://schemas.openxmlformats.org/officeDocument/2006/math" xmlns="" val="1"/>
                </a:ext>
              </a:extLst>
            </p:spPr>
            <p:txBody>
              <a:bodyPr lIns="71437" tIns="71437" rIns="71437" bIns="71437" anchor="ctr">
                <a:normAutofit/>
              </a:bodyPr>
              <a:lstStyle/>
              <a:p>
                <a:pPr marL="548105" indent="-548105" algn="l" defTabSz="676909">
                  <a:spcBef>
                    <a:spcPts val="2700"/>
                  </a:spcBef>
                  <a:buClr>
                    <a:srgbClr val="89847F"/>
                  </a:buClr>
                  <a:buSzPct val="70000"/>
                  <a:buFont typeface="Zapf Dingbats"/>
                  <a:buChar char="❖"/>
                  <a:defRPr sz="4100"/>
                </a:pPr>
                <a:r>
                  <a:t>The detuning(quadrupolar) kick depends only on the witness location(</a:t>
                </a:r>
                <a14:m>
                  <m:oMath xmlns:m="http://schemas.openxmlformats.org/officeDocument/2006/math">
                    <m:sSub>
                      <m:sSubPr>
                        <m:ctrlPr>
                          <a:rPr sz="4200">
                            <a:solidFill>
                              <a:srgbClr val="414040"/>
                            </a:solidFill>
                            <a:latin typeface="Cambria Math" panose="02040503050406030204" pitchFamily="18" charset="0"/>
                          </a:rPr>
                        </m:ctrlPr>
                      </m:sSubPr>
                      <m:e>
                        <m:r>
                          <a:rPr sz="4200" i="1">
                            <a:solidFill>
                              <a:srgbClr val="414040"/>
                            </a:solidFill>
                            <a:latin typeface="Cambria Math" panose="02040503050406030204" pitchFamily="18" charset="0"/>
                          </a:rPr>
                          <m:t>𝑥</m:t>
                        </m:r>
                      </m:e>
                      <m:sub>
                        <m:r>
                          <a:rPr sz="4200" i="1">
                            <a:solidFill>
                              <a:srgbClr val="414040"/>
                            </a:solidFill>
                            <a:latin typeface="Cambria Math" panose="02040503050406030204" pitchFamily="18" charset="0"/>
                          </a:rPr>
                          <m:t>𝑡</m:t>
                        </m:r>
                      </m:sub>
                    </m:sSub>
                  </m:oMath>
                </a14:m>
                <a:r>
                  <a:t>). Incoherent effect -&gt; detunes single particles</a:t>
                </a:r>
              </a:p>
              <a:p>
                <a:pPr marL="499872" indent="-499872" algn="l" defTabSz="676909">
                  <a:spcBef>
                    <a:spcPts val="2700"/>
                  </a:spcBef>
                  <a:buClr>
                    <a:srgbClr val="929292"/>
                  </a:buClr>
                  <a:buSzPct val="60000"/>
                  <a:buFont typeface="Zapf Dingbats"/>
                  <a:buChar char="❖"/>
                  <a:defRPr sz="4100"/>
                </a:pPr>
                <a:r>
                  <a:t>The driving(dipolar) kick depends only on the source location(</a:t>
                </a:r>
                <a14:m>
                  <m:oMath xmlns:m="http://schemas.openxmlformats.org/officeDocument/2006/math">
                    <m:sSub>
                      <m:sSubPr>
                        <m:ctrlPr>
                          <a:rPr sz="4400">
                            <a:solidFill>
                              <a:srgbClr val="414040"/>
                            </a:solidFill>
                            <a:latin typeface="Cambria Math" panose="02040503050406030204" pitchFamily="18" charset="0"/>
                          </a:rPr>
                        </m:ctrlPr>
                      </m:sSubPr>
                      <m:e>
                        <m:r>
                          <a:rPr sz="4400" i="1">
                            <a:solidFill>
                              <a:srgbClr val="414040"/>
                            </a:solidFill>
                            <a:latin typeface="Cambria Math" panose="02040503050406030204" pitchFamily="18" charset="0"/>
                          </a:rPr>
                          <m:t>𝑥</m:t>
                        </m:r>
                      </m:e>
                      <m:sub>
                        <m:r>
                          <a:rPr sz="4400" i="1">
                            <a:solidFill>
                              <a:srgbClr val="414040"/>
                            </a:solidFill>
                            <a:latin typeface="Cambria Math" panose="02040503050406030204" pitchFamily="18" charset="0"/>
                          </a:rPr>
                          <m:t>𝑠</m:t>
                        </m:r>
                      </m:sub>
                    </m:sSub>
                  </m:oMath>
                </a14:m>
                <a:r>
                  <a:t>).Coherent effect -&gt; drives coherent instabilities</a:t>
                </a:r>
                <a:endParaRPr sz="5000"/>
              </a:p>
            </p:txBody>
          </p:sp>
        </mc:Choice>
        <mc:Fallback>
          <p:sp>
            <p:nvSpPr>
              <p:cNvPr id="435" name="The detuning(quadrupolar) kick depends only on the witness location( ). Incoherent effect -&gt; detunes single particles…"/>
              <p:cNvSpPr txBox="1">
                <a:spLocks noRot="1" noChangeAspect="1" noMove="1" noResize="1" noEditPoints="1" noAdjustHandles="1" noChangeArrowheads="1" noChangeShapeType="1" noTextEdit="1"/>
              </p:cNvSpPr>
              <p:nvPr/>
            </p:nvSpPr>
            <p:spPr>
              <a:xfrm>
                <a:off x="837669" y="7911129"/>
                <a:ext cx="10631303" cy="5065745"/>
              </a:xfrm>
              <a:prstGeom prst="rect">
                <a:avLst/>
              </a:prstGeom>
              <a:blipFill>
                <a:blip r:embed="rId2"/>
                <a:stretch>
                  <a:fillRect l="-1551" r="-1909" b="-2757"/>
                </a:stretch>
              </a:blipFill>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r>
                  <a:rPr lang="en-US">
                    <a:noFill/>
                  </a:rPr>
                  <a:t> </a:t>
                </a:r>
              </a:p>
            </p:txBody>
          </p:sp>
        </mc:Fallback>
      </mc:AlternateContent>
      <p:grpSp>
        <p:nvGrpSpPr>
          <p:cNvPr id="444" name="Group"/>
          <p:cNvGrpSpPr/>
          <p:nvPr/>
        </p:nvGrpSpPr>
        <p:grpSpPr>
          <a:xfrm>
            <a:off x="3009260" y="3592114"/>
            <a:ext cx="6510926" cy="3266653"/>
            <a:chOff x="0" y="0"/>
            <a:chExt cx="6510924" cy="3266652"/>
          </a:xfrm>
        </p:grpSpPr>
        <p:sp>
          <p:nvSpPr>
            <p:cNvPr id="436" name="Cylinder"/>
            <p:cNvSpPr/>
            <p:nvPr/>
          </p:nvSpPr>
          <p:spPr>
            <a:xfrm rot="16200000">
              <a:off x="833641" y="-522888"/>
              <a:ext cx="3266654" cy="4312429"/>
            </a:xfrm>
            <a:custGeom>
              <a:avLst/>
              <a:gdLst/>
              <a:ahLst/>
              <a:cxnLst>
                <a:cxn ang="0">
                  <a:pos x="wd2" y="hd2"/>
                </a:cxn>
                <a:cxn ang="5400000">
                  <a:pos x="wd2" y="hd2"/>
                </a:cxn>
                <a:cxn ang="10800000">
                  <a:pos x="wd2" y="hd2"/>
                </a:cxn>
                <a:cxn ang="16200000">
                  <a:pos x="wd2" y="hd2"/>
                </a:cxn>
              </a:cxnLst>
              <a:rect l="0" t="0" r="r" b="b"/>
              <a:pathLst>
                <a:path w="19679" h="21600" extrusionOk="0">
                  <a:moveTo>
                    <a:pt x="9839" y="0"/>
                  </a:moveTo>
                  <a:cubicBezTo>
                    <a:pt x="7321" y="0"/>
                    <a:pt x="4803" y="241"/>
                    <a:pt x="2882" y="724"/>
                  </a:cubicBezTo>
                  <a:cubicBezTo>
                    <a:pt x="-961" y="1689"/>
                    <a:pt x="-961" y="3255"/>
                    <a:pt x="2882" y="4221"/>
                  </a:cubicBezTo>
                  <a:cubicBezTo>
                    <a:pt x="6724" y="5186"/>
                    <a:pt x="12954" y="5186"/>
                    <a:pt x="16796" y="4221"/>
                  </a:cubicBezTo>
                  <a:cubicBezTo>
                    <a:pt x="20639" y="3255"/>
                    <a:pt x="20639" y="1689"/>
                    <a:pt x="16796" y="724"/>
                  </a:cubicBezTo>
                  <a:cubicBezTo>
                    <a:pt x="14875" y="241"/>
                    <a:pt x="12357" y="0"/>
                    <a:pt x="9839" y="0"/>
                  </a:cubicBezTo>
                  <a:close/>
                  <a:moveTo>
                    <a:pt x="0" y="3593"/>
                  </a:moveTo>
                  <a:lnTo>
                    <a:pt x="0" y="18993"/>
                  </a:lnTo>
                  <a:cubicBezTo>
                    <a:pt x="0" y="20356"/>
                    <a:pt x="4405" y="21600"/>
                    <a:pt x="9839" y="21600"/>
                  </a:cubicBezTo>
                  <a:cubicBezTo>
                    <a:pt x="15273" y="21600"/>
                    <a:pt x="19678" y="20356"/>
                    <a:pt x="19678" y="18993"/>
                  </a:cubicBezTo>
                  <a:lnTo>
                    <a:pt x="19678" y="3593"/>
                  </a:lnTo>
                  <a:cubicBezTo>
                    <a:pt x="18279" y="4621"/>
                    <a:pt x="14401" y="5357"/>
                    <a:pt x="9839" y="5357"/>
                  </a:cubicBezTo>
                  <a:cubicBezTo>
                    <a:pt x="5277" y="5357"/>
                    <a:pt x="1399" y="4621"/>
                    <a:pt x="0" y="3593"/>
                  </a:cubicBezTo>
                  <a:close/>
                </a:path>
              </a:pathLst>
            </a:custGeom>
            <a:blipFill rotWithShape="1">
              <a:blip r:embed="rId3">
                <a:alphaModFix amt="54232"/>
              </a:blip>
              <a:srcRect/>
              <a:tile tx="0" ty="0" sx="100000" sy="100000" flip="none" algn="tl"/>
            </a:blipFill>
            <a:ln w="12700" cap="flat">
              <a:noFill/>
              <a:miter lim="400000"/>
            </a:ln>
            <a:effectLst/>
          </p:spPr>
          <p:txBody>
            <a:bodyPr wrap="square" lIns="71437" tIns="71437" rIns="71437" bIns="71437" numCol="1" anchor="ctr">
              <a:noAutofit/>
            </a:bodyPr>
            <a:lstStyle/>
            <a:p>
              <a:pPr defTabSz="821531">
                <a:defRPr sz="4200">
                  <a:solidFill>
                    <a:srgbClr val="160201"/>
                  </a:solidFill>
                </a:defRPr>
              </a:pPr>
              <a:endParaRPr/>
            </a:p>
          </p:txBody>
        </p:sp>
        <p:sp>
          <p:nvSpPr>
            <p:cNvPr id="437" name="Line"/>
            <p:cNvSpPr/>
            <p:nvPr/>
          </p:nvSpPr>
          <p:spPr>
            <a:xfrm>
              <a:off x="0" y="1597607"/>
              <a:ext cx="4933936" cy="1"/>
            </a:xfrm>
            <a:prstGeom prst="line">
              <a:avLst/>
            </a:prstGeom>
            <a:noFill/>
            <a:ln w="50800" cap="flat">
              <a:solidFill>
                <a:srgbClr val="202020"/>
              </a:solidFill>
              <a:custDash>
                <a:ds d="200000" sp="200000"/>
              </a:custDash>
              <a:miter lim="400000"/>
            </a:ln>
            <a:effectLst/>
          </p:spPr>
          <p:txBody>
            <a:bodyPr wrap="square" lIns="71437" tIns="71437" rIns="71437" bIns="71437" numCol="1" anchor="ctr">
              <a:noAutofit/>
            </a:bodyPr>
            <a:lstStyle/>
            <a:p>
              <a:pPr defTabSz="821531">
                <a:defRPr sz="4200">
                  <a:solidFill>
                    <a:srgbClr val="202020"/>
                  </a:solidFill>
                </a:defRPr>
              </a:pPr>
              <a:endParaRPr/>
            </a:p>
          </p:txBody>
        </p:sp>
        <p:sp>
          <p:nvSpPr>
            <p:cNvPr id="438" name="Line"/>
            <p:cNvSpPr/>
            <p:nvPr/>
          </p:nvSpPr>
          <p:spPr>
            <a:xfrm>
              <a:off x="0" y="1058190"/>
              <a:ext cx="4933936" cy="1"/>
            </a:xfrm>
            <a:prstGeom prst="line">
              <a:avLst/>
            </a:prstGeom>
            <a:noFill/>
            <a:ln w="50800" cap="flat">
              <a:solidFill>
                <a:srgbClr val="2020C8"/>
              </a:solidFill>
              <a:custDash>
                <a:ds d="200000" sp="200000"/>
              </a:custDash>
              <a:miter lim="400000"/>
            </a:ln>
            <a:effectLst/>
          </p:spPr>
          <p:txBody>
            <a:bodyPr wrap="square" lIns="71437" tIns="71437" rIns="71437" bIns="71437" numCol="1" anchor="ctr">
              <a:noAutofit/>
            </a:bodyPr>
            <a:lstStyle/>
            <a:p>
              <a:pPr defTabSz="821531">
                <a:defRPr sz="4200">
                  <a:solidFill>
                    <a:srgbClr val="202020"/>
                  </a:solidFill>
                </a:defRPr>
              </a:pPr>
              <a:endParaRPr/>
            </a:p>
          </p:txBody>
        </p:sp>
        <p:sp>
          <p:nvSpPr>
            <p:cNvPr id="439" name="Line"/>
            <p:cNvSpPr/>
            <p:nvPr/>
          </p:nvSpPr>
          <p:spPr>
            <a:xfrm>
              <a:off x="0" y="1955703"/>
              <a:ext cx="4933936" cy="1"/>
            </a:xfrm>
            <a:prstGeom prst="line">
              <a:avLst/>
            </a:prstGeom>
            <a:noFill/>
            <a:ln w="50800" cap="flat">
              <a:solidFill>
                <a:srgbClr val="BB484A"/>
              </a:solidFill>
              <a:custDash>
                <a:ds d="200000" sp="200000"/>
              </a:custDash>
              <a:miter lim="400000"/>
            </a:ln>
            <a:effectLst/>
          </p:spPr>
          <p:txBody>
            <a:bodyPr wrap="square" lIns="71437" tIns="71437" rIns="71437" bIns="71437" numCol="1" anchor="ctr">
              <a:noAutofit/>
            </a:bodyPr>
            <a:lstStyle/>
            <a:p>
              <a:pPr defTabSz="821531">
                <a:defRPr sz="4200">
                  <a:solidFill>
                    <a:srgbClr val="202020"/>
                  </a:solidFill>
                </a:defRPr>
              </a:pPr>
              <a:endParaRPr/>
            </a:p>
          </p:txBody>
        </p:sp>
        <p:sp>
          <p:nvSpPr>
            <p:cNvPr id="440" name="Oval"/>
            <p:cNvSpPr/>
            <p:nvPr/>
          </p:nvSpPr>
          <p:spPr>
            <a:xfrm>
              <a:off x="3031602" y="1780980"/>
              <a:ext cx="446486" cy="349448"/>
            </a:xfrm>
            <a:prstGeom prst="ellipse">
              <a:avLst/>
            </a:prstGeom>
            <a:solidFill>
              <a:srgbClr val="A53234"/>
            </a:solidFill>
            <a:ln w="12700" cap="flat">
              <a:noFill/>
              <a:miter lim="400000"/>
            </a:ln>
            <a:effectLst/>
          </p:spPr>
          <p:txBody>
            <a:bodyPr wrap="square" lIns="71437" tIns="71437" rIns="71437" bIns="71437" numCol="1" anchor="ctr">
              <a:noAutofit/>
            </a:bodyPr>
            <a:lstStyle/>
            <a:p>
              <a:pPr defTabSz="821531">
                <a:defRPr sz="4200">
                  <a:solidFill>
                    <a:srgbClr val="FFFFFF"/>
                  </a:solidFill>
                </a:defRPr>
              </a:pPr>
              <a:endParaRPr/>
            </a:p>
          </p:txBody>
        </p:sp>
        <p:sp>
          <p:nvSpPr>
            <p:cNvPr id="441" name="Oval"/>
            <p:cNvSpPr/>
            <p:nvPr/>
          </p:nvSpPr>
          <p:spPr>
            <a:xfrm>
              <a:off x="1634561" y="916852"/>
              <a:ext cx="446485" cy="349449"/>
            </a:xfrm>
            <a:prstGeom prst="ellipse">
              <a:avLst/>
            </a:prstGeom>
            <a:solidFill>
              <a:srgbClr val="3D5B85"/>
            </a:solidFill>
            <a:ln w="12700" cap="flat">
              <a:noFill/>
              <a:miter lim="400000"/>
            </a:ln>
            <a:effectLst/>
          </p:spPr>
          <p:txBody>
            <a:bodyPr wrap="square" lIns="71437" tIns="71437" rIns="71437" bIns="71437" numCol="1" anchor="ctr">
              <a:noAutofit/>
            </a:bodyPr>
            <a:lstStyle/>
            <a:p>
              <a:pPr defTabSz="821531">
                <a:defRPr sz="4200">
                  <a:solidFill>
                    <a:srgbClr val="FFFFFF"/>
                  </a:solidFill>
                </a:defRPr>
              </a:pPr>
              <a:endParaRPr/>
            </a:p>
          </p:txBody>
        </p:sp>
        <mc:AlternateContent xmlns:mc="http://schemas.openxmlformats.org/markup-compatibility/2006">
          <mc:Choice xmlns:a14="http://schemas.microsoft.com/office/drawing/2010/main" Requires="a14">
            <p:sp>
              <p:nvSpPr>
                <p:cNvPr id="442" name="Text"/>
                <p:cNvSpPr/>
                <p:nvPr/>
              </p:nvSpPr>
              <p:spPr>
                <a:xfrm>
                  <a:off x="5240924" y="1955703"/>
                  <a:ext cx="1270001" cy="1270001"/>
                </a:xfrm>
                <a:prstGeom prst="line">
                  <a:avLst/>
                </a:prstGeom>
                <a:noFill/>
                <a:ln w="12700" cap="flat">
                  <a:noFill/>
                  <a:miter lim="400000"/>
                </a:ln>
                <a:effectLst/>
                <a:extLst>
                  <a:ext uri="{C572A759-6A51-4108-AA02-DFA0A04FC94B}">
                    <ma14:wrappingTextBoxFlag xmlns:ma14="http://schemas.microsoft.com/office/mac/drawingml/2011/main" xmlns:m="http://schemas.openxmlformats.org/officeDocument/2006/math" xmlns="" val="1"/>
                  </a:ext>
                </a:extLst>
              </p:spPr>
              <p:txBody>
                <a:bodyPr wrap="none" lIns="71437" tIns="71437" rIns="71437" bIns="71437" numCol="1" anchor="ctr">
                  <a:spAutoFit/>
                </a:bodyPr>
                <a:lstStyle>
                  <a:lvl1pPr defTabSz="821531">
                    <a:defRPr sz="4200">
                      <a:solidFill>
                        <a:srgbClr val="324863"/>
                      </a:solidFill>
                    </a:defRPr>
                  </a:lvl1pPr>
                </a:lstStyle>
                <a:p>
                  <a:pPr/>
                  <a14:m>
                    <m:oMathPara xmlns:m="http://schemas.openxmlformats.org/officeDocument/2006/math">
                      <m:oMathParaPr>
                        <m:jc m:val="center"/>
                      </m:oMathParaPr>
                      <m:oMath xmlns:m="http://schemas.openxmlformats.org/officeDocument/2006/math">
                        <m:sSub>
                          <m:sSubPr>
                            <m:ctrlPr>
                              <a:rPr sz="3200">
                                <a:solidFill>
                                  <a:srgbClr val="324763"/>
                                </a:solidFill>
                                <a:latin typeface="Cambria Math" panose="02040503050406030204" pitchFamily="18" charset="0"/>
                              </a:rPr>
                            </m:ctrlPr>
                          </m:sSubPr>
                          <m:e>
                            <m:r>
                              <a:rPr sz="3200" i="1">
                                <a:solidFill>
                                  <a:srgbClr val="324763"/>
                                </a:solidFill>
                                <a:latin typeface="Cambria Math" panose="02040503050406030204" pitchFamily="18" charset="0"/>
                              </a:rPr>
                              <m:t>𝑥</m:t>
                            </m:r>
                          </m:e>
                          <m:sub>
                            <m:r>
                              <a:rPr sz="3200" i="1">
                                <a:solidFill>
                                  <a:srgbClr val="324763"/>
                                </a:solidFill>
                                <a:latin typeface="Cambria Math" panose="02040503050406030204" pitchFamily="18" charset="0"/>
                              </a:rPr>
                              <m:t>𝑠</m:t>
                            </m:r>
                          </m:sub>
                        </m:sSub>
                      </m:oMath>
                    </m:oMathPara>
                  </a14:m>
                  <a:endParaRPr sz="3000"/>
                </a:p>
              </p:txBody>
            </p:sp>
          </mc:Choice>
          <mc:Fallback>
            <p:sp>
              <p:nvSpPr>
                <p:cNvPr id="442" name="Text"/>
                <p:cNvSpPr>
                  <a:spLocks noRot="1" noChangeAspect="1" noMove="1" noResize="1" noEditPoints="1" noAdjustHandles="1" noChangeArrowheads="1" noChangeShapeType="1" noTextEdit="1"/>
                </p:cNvSpPr>
                <p:nvPr/>
              </p:nvSpPr>
              <p:spPr>
                <a:xfrm>
                  <a:off x="5240924" y="1955703"/>
                  <a:ext cx="1270001" cy="1270001"/>
                </a:xfrm>
                <a:prstGeom prst="line">
                  <a:avLst/>
                </a:prstGeom>
                <a:blipFill>
                  <a:blip r:embed="rId4"/>
                  <a:stretch>
                    <a:fillRect l="-25743" t="-8911"/>
                  </a:stretch>
                </a:blip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443" name="Text"/>
                <p:cNvSpPr/>
                <p:nvPr/>
              </p:nvSpPr>
              <p:spPr>
                <a:xfrm>
                  <a:off x="5240924" y="982436"/>
                  <a:ext cx="1270001" cy="1270001"/>
                </a:xfrm>
                <a:prstGeom prst="line">
                  <a:avLst/>
                </a:prstGeom>
                <a:noFill/>
                <a:ln w="12700" cap="flat">
                  <a:noFill/>
                  <a:miter lim="400000"/>
                </a:ln>
                <a:effectLst/>
                <a:extLst>
                  <a:ext uri="{C572A759-6A51-4108-AA02-DFA0A04FC94B}">
                    <ma14:wrappingTextBoxFlag xmlns:ma14="http://schemas.microsoft.com/office/mac/drawingml/2011/main" xmlns:m="http://schemas.openxmlformats.org/officeDocument/2006/math" xmlns="" val="1"/>
                  </a:ext>
                </a:extLst>
              </p:spPr>
              <p:txBody>
                <a:bodyPr wrap="none" lIns="71437" tIns="71437" rIns="71437" bIns="71437" numCol="1" anchor="ctr">
                  <a:spAutoFit/>
                </a:bodyPr>
                <a:lstStyle>
                  <a:lvl1pPr defTabSz="821531">
                    <a:defRPr sz="4200">
                      <a:solidFill>
                        <a:srgbClr val="324863"/>
                      </a:solidFill>
                    </a:defRPr>
                  </a:lvl1pPr>
                </a:lstStyle>
                <a:p>
                  <a:pPr/>
                  <a14:m>
                    <m:oMathPara xmlns:m="http://schemas.openxmlformats.org/officeDocument/2006/math">
                      <m:oMathParaPr>
                        <m:jc m:val="center"/>
                      </m:oMathParaPr>
                      <m:oMath xmlns:m="http://schemas.openxmlformats.org/officeDocument/2006/math">
                        <m:sSub>
                          <m:sSubPr>
                            <m:ctrlPr>
                              <a:rPr sz="4500">
                                <a:solidFill>
                                  <a:srgbClr val="324763"/>
                                </a:solidFill>
                                <a:latin typeface="Cambria Math" panose="02040503050406030204" pitchFamily="18" charset="0"/>
                              </a:rPr>
                            </m:ctrlPr>
                          </m:sSubPr>
                          <m:e>
                            <m:r>
                              <a:rPr sz="4500" i="1">
                                <a:solidFill>
                                  <a:srgbClr val="324763"/>
                                </a:solidFill>
                                <a:latin typeface="Cambria Math" panose="02040503050406030204" pitchFamily="18" charset="0"/>
                              </a:rPr>
                              <m:t>𝑥</m:t>
                            </m:r>
                          </m:e>
                          <m:sub>
                            <m:r>
                              <a:rPr sz="4500" i="1">
                                <a:solidFill>
                                  <a:srgbClr val="324763"/>
                                </a:solidFill>
                                <a:latin typeface="Cambria Math" panose="02040503050406030204" pitchFamily="18" charset="0"/>
                              </a:rPr>
                              <m:t>𝑤</m:t>
                            </m:r>
                          </m:sub>
                        </m:sSub>
                      </m:oMath>
                    </m:oMathPara>
                  </a14:m>
                  <a:endParaRPr/>
                </a:p>
              </p:txBody>
            </p:sp>
          </mc:Choice>
          <mc:Fallback>
            <p:sp>
              <p:nvSpPr>
                <p:cNvPr id="443" name="Text"/>
                <p:cNvSpPr>
                  <a:spLocks noRot="1" noChangeAspect="1" noMove="1" noResize="1" noEditPoints="1" noAdjustHandles="1" noChangeArrowheads="1" noChangeShapeType="1" noTextEdit="1"/>
                </p:cNvSpPr>
                <p:nvPr/>
              </p:nvSpPr>
              <p:spPr>
                <a:xfrm>
                  <a:off x="5240924" y="982436"/>
                  <a:ext cx="1270001" cy="1270001"/>
                </a:xfrm>
                <a:prstGeom prst="line">
                  <a:avLst/>
                </a:prstGeom>
                <a:blipFill>
                  <a:blip r:embed="rId5"/>
                  <a:stretch>
                    <a:fillRect l="-42574" t="-12871"/>
                  </a:stretch>
                </a:blip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r>
                    <a:rPr lang="en-US">
                      <a:noFill/>
                    </a:rPr>
                    <a:t> </a:t>
                  </a:r>
                </a:p>
              </p:txBody>
            </p:sp>
          </mc:Fallback>
        </mc:AlternateContent>
      </p:grpSp>
      <mc:AlternateContent xmlns:mc="http://schemas.openxmlformats.org/markup-compatibility/2006">
        <mc:Choice xmlns:a14="http://schemas.microsoft.com/office/drawing/2010/main" Requires="a14">
          <p:sp>
            <p:nvSpPr>
              <p:cNvPr id="445" name="Text"/>
              <p:cNvSpPr txBox="1"/>
              <p:nvPr/>
            </p:nvSpPr>
            <p:spPr>
              <a:xfrm>
                <a:off x="7858076" y="3200277"/>
                <a:ext cx="9862144" cy="854484"/>
              </a:xfrm>
              <a:prstGeom prst="rect">
                <a:avLst/>
              </a:prstGeom>
              <a:ln w="12700">
                <a:miter lim="400000"/>
              </a:ln>
              <a:extLst>
                <a:ext uri="{C572A759-6A51-4108-AA02-DFA0A04FC94B}">
                  <ma14:wrappingTextBoxFlag xmlns:ma14="http://schemas.microsoft.com/office/mac/drawingml/2011/main" xmlns:m="http://schemas.openxmlformats.org/officeDocument/2006/math" xmlns="" val="1"/>
                </a:ext>
              </a:extLst>
            </p:spPr>
            <p:txBody>
              <a:bodyPr lIns="71437" tIns="71437" rIns="71437" bIns="71437" anchor="ctr">
                <a:spAutoFit/>
              </a:bodyPr>
              <a:lstStyle>
                <a:lvl1pPr defTabSz="821531">
                  <a:defRPr sz="4200">
                    <a:solidFill>
                      <a:srgbClr val="160201"/>
                    </a:solidFill>
                  </a:defRPr>
                </a:lvl1pPr>
              </a:lstStyle>
              <a:p>
                <a:pPr/>
                <a14:m>
                  <m:oMathPara xmlns:m="http://schemas.openxmlformats.org/officeDocument/2006/math">
                    <m:oMathParaPr>
                      <m:jc m:val="center"/>
                    </m:oMathParaPr>
                    <m:oMath xmlns:m="http://schemas.openxmlformats.org/officeDocument/2006/math">
                      <m:sSub>
                        <m:sSubPr>
                          <m:ctrlPr>
                            <a:rPr sz="3300">
                              <a:solidFill>
                                <a:srgbClr val="150101"/>
                              </a:solidFill>
                              <a:latin typeface="Cambria Math" panose="02040503050406030204" pitchFamily="18" charset="0"/>
                            </a:rPr>
                          </m:ctrlPr>
                        </m:sSubPr>
                        <m:e>
                          <m:r>
                            <a:rPr sz="3300" i="1">
                              <a:solidFill>
                                <a:srgbClr val="150101"/>
                              </a:solidFill>
                              <a:latin typeface="Cambria Math" panose="02040503050406030204" pitchFamily="18" charset="0"/>
                            </a:rPr>
                            <m:t>𝑍</m:t>
                          </m:r>
                        </m:e>
                        <m:sub>
                          <m:r>
                            <a:rPr sz="3300" i="1">
                              <a:solidFill>
                                <a:srgbClr val="150101"/>
                              </a:solidFill>
                              <a:latin typeface="Cambria Math" panose="02040503050406030204" pitchFamily="18" charset="0"/>
                            </a:rPr>
                            <m:t>𝑥</m:t>
                          </m:r>
                        </m:sub>
                      </m:sSub>
                      <m:r>
                        <a:rPr sz="3300" i="1">
                          <a:solidFill>
                            <a:srgbClr val="150101"/>
                          </a:solidFill>
                          <a:latin typeface="Cambria Math" panose="02040503050406030204" pitchFamily="18" charset="0"/>
                        </a:rPr>
                        <m:t>(</m:t>
                      </m:r>
                      <m:sSub>
                        <m:sSubPr>
                          <m:ctrlPr>
                            <a:rPr sz="3300" i="1">
                              <a:solidFill>
                                <a:srgbClr val="150101"/>
                              </a:solidFill>
                              <a:latin typeface="Cambria Math" panose="02040503050406030204" pitchFamily="18" charset="0"/>
                            </a:rPr>
                          </m:ctrlPr>
                        </m:sSubPr>
                        <m:e>
                          <m:r>
                            <a:rPr sz="3300" i="1">
                              <a:solidFill>
                                <a:srgbClr val="150101"/>
                              </a:solidFill>
                              <a:latin typeface="Cambria Math" panose="02040503050406030204" pitchFamily="18" charset="0"/>
                            </a:rPr>
                            <m:t>𝑥</m:t>
                          </m:r>
                        </m:e>
                        <m:sub>
                          <m:r>
                            <a:rPr sz="3300" i="1">
                              <a:solidFill>
                                <a:srgbClr val="150101"/>
                              </a:solidFill>
                              <a:latin typeface="Cambria Math" panose="02040503050406030204" pitchFamily="18" charset="0"/>
                            </a:rPr>
                            <m:t>𝑠</m:t>
                          </m:r>
                        </m:sub>
                      </m:sSub>
                      <m:r>
                        <a:rPr sz="3300" i="1">
                          <a:solidFill>
                            <a:srgbClr val="150101"/>
                          </a:solidFill>
                          <a:latin typeface="Cambria Math" panose="02040503050406030204" pitchFamily="18" charset="0"/>
                        </a:rPr>
                        <m:t>,</m:t>
                      </m:r>
                      <m:sSub>
                        <m:sSubPr>
                          <m:ctrlPr>
                            <a:rPr sz="3300" i="1">
                              <a:solidFill>
                                <a:srgbClr val="150101"/>
                              </a:solidFill>
                              <a:latin typeface="Cambria Math" panose="02040503050406030204" pitchFamily="18" charset="0"/>
                            </a:rPr>
                          </m:ctrlPr>
                        </m:sSubPr>
                        <m:e>
                          <m:r>
                            <a:rPr sz="3300" i="1">
                              <a:solidFill>
                                <a:srgbClr val="150101"/>
                              </a:solidFill>
                              <a:latin typeface="Cambria Math" panose="02040503050406030204" pitchFamily="18" charset="0"/>
                            </a:rPr>
                            <m:t>𝑥</m:t>
                          </m:r>
                        </m:e>
                        <m:sub>
                          <m:r>
                            <a:rPr sz="3300" i="1">
                              <a:solidFill>
                                <a:srgbClr val="150101"/>
                              </a:solidFill>
                              <a:latin typeface="Cambria Math" panose="02040503050406030204" pitchFamily="18" charset="0"/>
                            </a:rPr>
                            <m:t>𝑤</m:t>
                          </m:r>
                        </m:sub>
                      </m:sSub>
                      <m:r>
                        <a:rPr sz="3300" i="1">
                          <a:solidFill>
                            <a:srgbClr val="150101"/>
                          </a:solidFill>
                          <a:latin typeface="Cambria Math" panose="02040503050406030204" pitchFamily="18" charset="0"/>
                        </a:rPr>
                        <m:t>,</m:t>
                      </m:r>
                      <m:r>
                        <a:rPr sz="3300" i="1">
                          <a:solidFill>
                            <a:srgbClr val="150101"/>
                          </a:solidFill>
                          <a:latin typeface="Cambria Math" panose="02040503050406030204" pitchFamily="18" charset="0"/>
                        </a:rPr>
                        <m:t>𝑓</m:t>
                      </m:r>
                      <m:r>
                        <a:rPr sz="3300" i="1">
                          <a:solidFill>
                            <a:srgbClr val="150101"/>
                          </a:solidFill>
                          <a:latin typeface="Cambria Math" panose="02040503050406030204" pitchFamily="18" charset="0"/>
                        </a:rPr>
                        <m:t>)=</m:t>
                      </m:r>
                      <m:sSub>
                        <m:sSubPr>
                          <m:ctrlPr>
                            <a:rPr sz="3300" i="1">
                              <a:solidFill>
                                <a:srgbClr val="150101"/>
                              </a:solidFill>
                              <a:latin typeface="Cambria Math" panose="02040503050406030204" pitchFamily="18" charset="0"/>
                            </a:rPr>
                          </m:ctrlPr>
                        </m:sSubPr>
                        <m:e>
                          <m:r>
                            <a:rPr sz="3300" i="1">
                              <a:solidFill>
                                <a:srgbClr val="150101"/>
                              </a:solidFill>
                              <a:latin typeface="Cambria Math" panose="02040503050406030204" pitchFamily="18" charset="0"/>
                            </a:rPr>
                            <m:t>𝑍</m:t>
                          </m:r>
                        </m:e>
                        <m:sub>
                          <m:r>
                            <a:rPr sz="3300" i="1">
                              <a:solidFill>
                                <a:srgbClr val="150101"/>
                              </a:solidFill>
                              <a:latin typeface="Cambria Math" panose="02040503050406030204" pitchFamily="18" charset="0"/>
                            </a:rPr>
                            <m:t>𝑥</m:t>
                          </m:r>
                          <m:r>
                            <a:rPr sz="3300" i="1">
                              <a:solidFill>
                                <a:srgbClr val="150101"/>
                              </a:solidFill>
                              <a:latin typeface="Cambria Math" panose="02040503050406030204" pitchFamily="18" charset="0"/>
                            </a:rPr>
                            <m:t>0</m:t>
                          </m:r>
                        </m:sub>
                      </m:sSub>
                      <m:r>
                        <a:rPr sz="3300" i="1">
                          <a:solidFill>
                            <a:srgbClr val="150101"/>
                          </a:solidFill>
                          <a:latin typeface="Cambria Math" panose="02040503050406030204" pitchFamily="18" charset="0"/>
                        </a:rPr>
                        <m:t>(</m:t>
                      </m:r>
                      <m:r>
                        <a:rPr sz="3300" i="1">
                          <a:solidFill>
                            <a:srgbClr val="150101"/>
                          </a:solidFill>
                          <a:latin typeface="Cambria Math" panose="02040503050406030204" pitchFamily="18" charset="0"/>
                        </a:rPr>
                        <m:t>𝑓</m:t>
                      </m:r>
                      <m:r>
                        <a:rPr sz="3300" i="1">
                          <a:solidFill>
                            <a:srgbClr val="150101"/>
                          </a:solidFill>
                          <a:latin typeface="Cambria Math" panose="02040503050406030204" pitchFamily="18" charset="0"/>
                        </a:rPr>
                        <m:t>)+</m:t>
                      </m:r>
                      <m:sSub>
                        <m:sSubPr>
                          <m:ctrlPr>
                            <a:rPr sz="3300" i="1">
                              <a:solidFill>
                                <a:srgbClr val="150101"/>
                              </a:solidFill>
                              <a:latin typeface="Cambria Math" panose="02040503050406030204" pitchFamily="18" charset="0"/>
                            </a:rPr>
                          </m:ctrlPr>
                        </m:sSubPr>
                        <m:e>
                          <m:r>
                            <a:rPr sz="3300" i="1">
                              <a:solidFill>
                                <a:srgbClr val="150101"/>
                              </a:solidFill>
                              <a:latin typeface="Cambria Math" panose="02040503050406030204" pitchFamily="18" charset="0"/>
                            </a:rPr>
                            <m:t>𝑍</m:t>
                          </m:r>
                        </m:e>
                        <m:sub>
                          <m:r>
                            <a:rPr sz="3300" i="1">
                              <a:solidFill>
                                <a:srgbClr val="150101"/>
                              </a:solidFill>
                              <a:latin typeface="Cambria Math" panose="02040503050406030204" pitchFamily="18" charset="0"/>
                            </a:rPr>
                            <m:t>𝑥</m:t>
                          </m:r>
                          <m:r>
                            <a:rPr sz="3300" i="1">
                              <a:solidFill>
                                <a:srgbClr val="150101"/>
                              </a:solidFill>
                              <a:latin typeface="Cambria Math" panose="02040503050406030204" pitchFamily="18" charset="0"/>
                            </a:rPr>
                            <m:t>,</m:t>
                          </m:r>
                          <m:r>
                            <a:rPr sz="3300" i="1">
                              <a:solidFill>
                                <a:srgbClr val="150101"/>
                              </a:solidFill>
                              <a:latin typeface="Cambria Math" panose="02040503050406030204" pitchFamily="18" charset="0"/>
                            </a:rPr>
                            <m:t>𝑑𝑟𝑖𝑣</m:t>
                          </m:r>
                        </m:sub>
                      </m:sSub>
                      <m:r>
                        <a:rPr sz="3300" i="1">
                          <a:solidFill>
                            <a:srgbClr val="150101"/>
                          </a:solidFill>
                          <a:latin typeface="Cambria Math" panose="02040503050406030204" pitchFamily="18" charset="0"/>
                        </a:rPr>
                        <m:t>(</m:t>
                      </m:r>
                      <m:r>
                        <a:rPr sz="3300" i="1">
                          <a:solidFill>
                            <a:srgbClr val="150101"/>
                          </a:solidFill>
                          <a:latin typeface="Cambria Math" panose="02040503050406030204" pitchFamily="18" charset="0"/>
                        </a:rPr>
                        <m:t>𝑓</m:t>
                      </m:r>
                      <m:r>
                        <a:rPr sz="3300" i="1">
                          <a:solidFill>
                            <a:srgbClr val="150101"/>
                          </a:solidFill>
                          <a:latin typeface="Cambria Math" panose="02040503050406030204" pitchFamily="18" charset="0"/>
                        </a:rPr>
                        <m:t>)</m:t>
                      </m:r>
                      <m:sSub>
                        <m:sSubPr>
                          <m:ctrlPr>
                            <a:rPr sz="3300" i="1">
                              <a:solidFill>
                                <a:srgbClr val="150101"/>
                              </a:solidFill>
                              <a:latin typeface="Cambria Math" panose="02040503050406030204" pitchFamily="18" charset="0"/>
                            </a:rPr>
                          </m:ctrlPr>
                        </m:sSubPr>
                        <m:e>
                          <m:r>
                            <a:rPr sz="3300" i="1">
                              <a:solidFill>
                                <a:srgbClr val="150101"/>
                              </a:solidFill>
                              <a:latin typeface="Cambria Math" panose="02040503050406030204" pitchFamily="18" charset="0"/>
                            </a:rPr>
                            <m:t>𝑥</m:t>
                          </m:r>
                        </m:e>
                        <m:sub>
                          <m:r>
                            <a:rPr sz="3300" i="1">
                              <a:solidFill>
                                <a:srgbClr val="150101"/>
                              </a:solidFill>
                              <a:latin typeface="Cambria Math" panose="02040503050406030204" pitchFamily="18" charset="0"/>
                            </a:rPr>
                            <m:t>𝑠</m:t>
                          </m:r>
                        </m:sub>
                      </m:sSub>
                      <m:r>
                        <a:rPr sz="3300" i="1">
                          <a:solidFill>
                            <a:srgbClr val="150101"/>
                          </a:solidFill>
                          <a:latin typeface="Cambria Math" panose="02040503050406030204" pitchFamily="18" charset="0"/>
                        </a:rPr>
                        <m:t>+</m:t>
                      </m:r>
                      <m:sSub>
                        <m:sSubPr>
                          <m:ctrlPr>
                            <a:rPr sz="3300" i="1">
                              <a:solidFill>
                                <a:srgbClr val="150101"/>
                              </a:solidFill>
                              <a:latin typeface="Cambria Math" panose="02040503050406030204" pitchFamily="18" charset="0"/>
                            </a:rPr>
                          </m:ctrlPr>
                        </m:sSubPr>
                        <m:e>
                          <m:r>
                            <a:rPr sz="3300" i="1">
                              <a:solidFill>
                                <a:srgbClr val="150101"/>
                              </a:solidFill>
                              <a:latin typeface="Cambria Math" panose="02040503050406030204" pitchFamily="18" charset="0"/>
                            </a:rPr>
                            <m:t>𝑍</m:t>
                          </m:r>
                        </m:e>
                        <m:sub>
                          <m:r>
                            <a:rPr sz="3300" i="1">
                              <a:solidFill>
                                <a:srgbClr val="150101"/>
                              </a:solidFill>
                              <a:latin typeface="Cambria Math" panose="02040503050406030204" pitchFamily="18" charset="0"/>
                            </a:rPr>
                            <m:t>𝑥</m:t>
                          </m:r>
                          <m:r>
                            <a:rPr sz="3300" i="1">
                              <a:solidFill>
                                <a:srgbClr val="150101"/>
                              </a:solidFill>
                              <a:latin typeface="Cambria Math" panose="02040503050406030204" pitchFamily="18" charset="0"/>
                            </a:rPr>
                            <m:t>,</m:t>
                          </m:r>
                          <m:r>
                            <a:rPr sz="3300" i="1">
                              <a:solidFill>
                                <a:srgbClr val="150101"/>
                              </a:solidFill>
                              <a:latin typeface="Cambria Math" panose="02040503050406030204" pitchFamily="18" charset="0"/>
                            </a:rPr>
                            <m:t>𝑑𝑒𝑡</m:t>
                          </m:r>
                        </m:sub>
                      </m:sSub>
                      <m:r>
                        <a:rPr sz="3300" i="1">
                          <a:solidFill>
                            <a:srgbClr val="150101"/>
                          </a:solidFill>
                          <a:latin typeface="Cambria Math" panose="02040503050406030204" pitchFamily="18" charset="0"/>
                        </a:rPr>
                        <m:t>(</m:t>
                      </m:r>
                      <m:r>
                        <a:rPr sz="3300" i="1">
                          <a:solidFill>
                            <a:srgbClr val="150101"/>
                          </a:solidFill>
                          <a:latin typeface="Cambria Math" panose="02040503050406030204" pitchFamily="18" charset="0"/>
                        </a:rPr>
                        <m:t>𝑓</m:t>
                      </m:r>
                      <m:r>
                        <a:rPr sz="3300" i="1">
                          <a:solidFill>
                            <a:srgbClr val="150101"/>
                          </a:solidFill>
                          <a:latin typeface="Cambria Math" panose="02040503050406030204" pitchFamily="18" charset="0"/>
                        </a:rPr>
                        <m:t>)</m:t>
                      </m:r>
                      <m:sSub>
                        <m:sSubPr>
                          <m:ctrlPr>
                            <a:rPr sz="3300" i="1">
                              <a:solidFill>
                                <a:srgbClr val="150101"/>
                              </a:solidFill>
                              <a:latin typeface="Cambria Math" panose="02040503050406030204" pitchFamily="18" charset="0"/>
                            </a:rPr>
                          </m:ctrlPr>
                        </m:sSubPr>
                        <m:e>
                          <m:r>
                            <a:rPr sz="3300" i="1">
                              <a:solidFill>
                                <a:srgbClr val="150101"/>
                              </a:solidFill>
                              <a:latin typeface="Cambria Math" panose="02040503050406030204" pitchFamily="18" charset="0"/>
                            </a:rPr>
                            <m:t>𝑥</m:t>
                          </m:r>
                        </m:e>
                        <m:sub>
                          <m:r>
                            <a:rPr sz="3300" i="1">
                              <a:solidFill>
                                <a:srgbClr val="150101"/>
                              </a:solidFill>
                              <a:latin typeface="Cambria Math" panose="02040503050406030204" pitchFamily="18" charset="0"/>
                            </a:rPr>
                            <m:t>𝑤</m:t>
                          </m:r>
                        </m:sub>
                      </m:sSub>
                      <m:r>
                        <a:rPr sz="3300" i="1">
                          <a:solidFill>
                            <a:srgbClr val="150101"/>
                          </a:solidFill>
                          <a:latin typeface="Cambria Math" panose="02040503050406030204" pitchFamily="18" charset="0"/>
                        </a:rPr>
                        <m:t>+</m:t>
                      </m:r>
                      <m:r>
                        <a:rPr sz="3300" i="1">
                          <a:solidFill>
                            <a:srgbClr val="150101"/>
                          </a:solidFill>
                          <a:latin typeface="Cambria Math" panose="02040503050406030204" pitchFamily="18" charset="0"/>
                        </a:rPr>
                        <m:t>𝑂</m:t>
                      </m:r>
                      <m:r>
                        <a:rPr sz="3300" i="1">
                          <a:solidFill>
                            <a:srgbClr val="150101"/>
                          </a:solidFill>
                          <a:latin typeface="Cambria Math" panose="02040503050406030204" pitchFamily="18" charset="0"/>
                        </a:rPr>
                        <m:t>(</m:t>
                      </m:r>
                      <m:sSub>
                        <m:sSubPr>
                          <m:ctrlPr>
                            <a:rPr sz="3300" i="1">
                              <a:solidFill>
                                <a:srgbClr val="150101"/>
                              </a:solidFill>
                              <a:latin typeface="Cambria Math" panose="02040503050406030204" pitchFamily="18" charset="0"/>
                            </a:rPr>
                          </m:ctrlPr>
                        </m:sSubPr>
                        <m:e>
                          <m:r>
                            <a:rPr sz="3300" i="1">
                              <a:solidFill>
                                <a:srgbClr val="150101"/>
                              </a:solidFill>
                              <a:latin typeface="Cambria Math" panose="02040503050406030204" pitchFamily="18" charset="0"/>
                            </a:rPr>
                            <m:t>𝑥</m:t>
                          </m:r>
                        </m:e>
                        <m:sub>
                          <m:r>
                            <a:rPr sz="3300" i="1">
                              <a:solidFill>
                                <a:srgbClr val="150101"/>
                              </a:solidFill>
                              <a:latin typeface="Cambria Math" panose="02040503050406030204" pitchFamily="18" charset="0"/>
                            </a:rPr>
                            <m:t>𝑠</m:t>
                          </m:r>
                        </m:sub>
                      </m:sSub>
                      <m:r>
                        <a:rPr sz="3300" i="1">
                          <a:solidFill>
                            <a:srgbClr val="150101"/>
                          </a:solidFill>
                          <a:latin typeface="Cambria Math" panose="02040503050406030204" pitchFamily="18" charset="0"/>
                        </a:rPr>
                        <m:t>,</m:t>
                      </m:r>
                      <m:sSub>
                        <m:sSubPr>
                          <m:ctrlPr>
                            <a:rPr sz="3300" i="1">
                              <a:solidFill>
                                <a:srgbClr val="150101"/>
                              </a:solidFill>
                              <a:latin typeface="Cambria Math" panose="02040503050406030204" pitchFamily="18" charset="0"/>
                            </a:rPr>
                          </m:ctrlPr>
                        </m:sSubPr>
                        <m:e>
                          <m:r>
                            <a:rPr sz="3300" i="1">
                              <a:solidFill>
                                <a:srgbClr val="150101"/>
                              </a:solidFill>
                              <a:latin typeface="Cambria Math" panose="02040503050406030204" pitchFamily="18" charset="0"/>
                            </a:rPr>
                            <m:t>𝑥</m:t>
                          </m:r>
                        </m:e>
                        <m:sub>
                          <m:r>
                            <a:rPr sz="3300" i="1">
                              <a:solidFill>
                                <a:srgbClr val="150101"/>
                              </a:solidFill>
                              <a:latin typeface="Cambria Math" panose="02040503050406030204" pitchFamily="18" charset="0"/>
                            </a:rPr>
                            <m:t>𝑤</m:t>
                          </m:r>
                        </m:sub>
                      </m:sSub>
                      <m:r>
                        <a:rPr sz="3300" i="1">
                          <a:solidFill>
                            <a:srgbClr val="150101"/>
                          </a:solidFill>
                          <a:latin typeface="Cambria Math" panose="02040503050406030204" pitchFamily="18" charset="0"/>
                        </a:rPr>
                        <m:t>)</m:t>
                      </m:r>
                    </m:oMath>
                  </m:oMathPara>
                </a14:m>
                <a:endParaRPr/>
              </a:p>
            </p:txBody>
          </p:sp>
        </mc:Choice>
        <mc:Fallback>
          <p:sp>
            <p:nvSpPr>
              <p:cNvPr id="445" name="Text"/>
              <p:cNvSpPr txBox="1">
                <a:spLocks noRot="1" noChangeAspect="1" noMove="1" noResize="1" noEditPoints="1" noAdjustHandles="1" noChangeArrowheads="1" noChangeShapeType="1" noTextEdit="1"/>
              </p:cNvSpPr>
              <p:nvPr/>
            </p:nvSpPr>
            <p:spPr>
              <a:xfrm>
                <a:off x="7858076" y="3200277"/>
                <a:ext cx="9862144" cy="854484"/>
              </a:xfrm>
              <a:prstGeom prst="rect">
                <a:avLst/>
              </a:prstGeom>
              <a:blipFill>
                <a:blip r:embed="rId6"/>
                <a:stretch>
                  <a:fillRect t="-10294" b="-26471"/>
                </a:stretch>
              </a:blipFill>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r>
                  <a:rPr lang="en-US">
                    <a:noFill/>
                  </a:rPr>
                  <a:t> </a:t>
                </a:r>
              </a:p>
            </p:txBody>
          </p:sp>
        </mc:Fallback>
      </mc:AlternateContent>
      <p:pic>
        <p:nvPicPr>
          <p:cNvPr id="446" name="Screen Shot 2022-02-07 at 06.26.57.png" descr="Screen Shot 2022-02-07 at 06.26.57.png"/>
          <p:cNvPicPr>
            <a:picLocks noChangeAspect="1"/>
          </p:cNvPicPr>
          <p:nvPr/>
        </p:nvPicPr>
        <p:blipFill>
          <a:blip r:embed="rId7"/>
          <a:stretch>
            <a:fillRect/>
          </a:stretch>
        </p:blipFill>
        <p:spPr>
          <a:xfrm>
            <a:off x="14456330" y="4200687"/>
            <a:ext cx="9202385" cy="9369322"/>
          </a:xfrm>
          <a:prstGeom prst="rect">
            <a:avLst/>
          </a:prstGeom>
          <a:ln w="12700">
            <a:miter lim="400000"/>
          </a:ln>
        </p:spPr>
      </p:pic>
      <p:sp>
        <p:nvSpPr>
          <p:cNvPr id="447" name="Slide Number"/>
          <p:cNvSpPr txBox="1">
            <a:spLocks noGrp="1"/>
          </p:cNvSpPr>
          <p:nvPr>
            <p:ph type="sldNum" sz="quarter" idx="4294967295"/>
          </p:nvPr>
        </p:nvSpPr>
        <p:spPr>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t>20</a:t>
            </a:fld>
            <a:endParaRPr/>
          </a:p>
        </p:txBody>
      </p:sp>
    </p:spTree>
  </p:cSld>
  <p:clrMapOvr>
    <a:masterClrMapping/>
  </p:clrMapOvr>
  <p:transition spd="med"/>
</p:sld>
</file>

<file path=ppt/slides/slide2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49" name="Dipolar-Quadrupolar Impedance"/>
          <p:cNvSpPr txBox="1">
            <a:spLocks noGrp="1"/>
          </p:cNvSpPr>
          <p:nvPr>
            <p:ph type="title"/>
          </p:nvPr>
        </p:nvSpPr>
        <p:spPr>
          <a:prstGeom prst="rect">
            <a:avLst/>
          </a:prstGeom>
        </p:spPr>
        <p:txBody>
          <a:bodyPr/>
          <a:lstStyle/>
          <a:p>
            <a:r>
              <a:t>Dipolar-Quadrupolar Impedance</a:t>
            </a:r>
          </a:p>
        </p:txBody>
      </p:sp>
      <mc:AlternateContent xmlns:mc="http://schemas.openxmlformats.org/markup-compatibility/2006">
        <mc:Choice xmlns:a14="http://schemas.microsoft.com/office/drawing/2010/main" Requires="a14">
          <p:sp>
            <p:nvSpPr>
              <p:cNvPr id="450" name="The detuning(quadrupolar) kick depends only on the test location( ). Incoherent effect -&gt; detunes single particles…"/>
              <p:cNvSpPr txBox="1"/>
              <p:nvPr/>
            </p:nvSpPr>
            <p:spPr>
              <a:xfrm>
                <a:off x="837669" y="7911129"/>
                <a:ext cx="10631303" cy="5065745"/>
              </a:xfrm>
              <a:prstGeom prst="rect">
                <a:avLst/>
              </a:prstGeom>
              <a:ln w="12700">
                <a:miter lim="400000"/>
              </a:ln>
              <a:extLst>
                <a:ext uri="{C572A759-6A51-4108-AA02-DFA0A04FC94B}">
                  <ma14:wrappingTextBoxFlag xmlns:ma14="http://schemas.microsoft.com/office/mac/drawingml/2011/main" xmlns:m="http://schemas.openxmlformats.org/officeDocument/2006/math" xmlns="" val="1"/>
                </a:ext>
              </a:extLst>
            </p:spPr>
            <p:txBody>
              <a:bodyPr lIns="71437" tIns="71437" rIns="71437" bIns="71437" anchor="ctr">
                <a:normAutofit/>
              </a:bodyPr>
              <a:lstStyle/>
              <a:p>
                <a:pPr marL="568157" indent="-568157" algn="l" defTabSz="701675">
                  <a:spcBef>
                    <a:spcPts val="2800"/>
                  </a:spcBef>
                  <a:buClr>
                    <a:srgbClr val="89847F"/>
                  </a:buClr>
                  <a:buSzPct val="70000"/>
                  <a:buFont typeface="Zapf Dingbats"/>
                  <a:buChar char="❖"/>
                  <a:defRPr sz="4250"/>
                </a:pPr>
                <a:r>
                  <a:t>The detuning(quadrupolar) kick depends only on the test location(</a:t>
                </a:r>
                <a14:m>
                  <m:oMath xmlns:m="http://schemas.openxmlformats.org/officeDocument/2006/math">
                    <m:sSub>
                      <m:sSubPr>
                        <m:ctrlPr>
                          <a:rPr sz="4350">
                            <a:solidFill>
                              <a:srgbClr val="414040"/>
                            </a:solidFill>
                            <a:latin typeface="Cambria Math" panose="02040503050406030204" pitchFamily="18" charset="0"/>
                          </a:rPr>
                        </m:ctrlPr>
                      </m:sSubPr>
                      <m:e>
                        <m:r>
                          <a:rPr sz="4350" i="1">
                            <a:solidFill>
                              <a:srgbClr val="414040"/>
                            </a:solidFill>
                            <a:latin typeface="Cambria Math" panose="02040503050406030204" pitchFamily="18" charset="0"/>
                          </a:rPr>
                          <m:t>𝑥</m:t>
                        </m:r>
                      </m:e>
                      <m:sub>
                        <m:r>
                          <a:rPr sz="4350" i="1">
                            <a:solidFill>
                              <a:srgbClr val="414040"/>
                            </a:solidFill>
                            <a:latin typeface="Cambria Math" panose="02040503050406030204" pitchFamily="18" charset="0"/>
                          </a:rPr>
                          <m:t>𝑡</m:t>
                        </m:r>
                      </m:sub>
                    </m:sSub>
                  </m:oMath>
                </a14:m>
                <a:r>
                  <a:t>). Incoherent effect -&gt; detunes single particles</a:t>
                </a:r>
              </a:p>
              <a:p>
                <a:pPr marL="518160" indent="-518160" algn="l" defTabSz="701675">
                  <a:spcBef>
                    <a:spcPts val="2800"/>
                  </a:spcBef>
                  <a:buClr>
                    <a:srgbClr val="929292"/>
                  </a:buClr>
                  <a:buSzPct val="60000"/>
                  <a:buFont typeface="Zapf Dingbats"/>
                  <a:buChar char="❖"/>
                  <a:defRPr sz="4250"/>
                </a:pPr>
                <a:r>
                  <a:t>The driving(dipolar) kick depends only on the source location(</a:t>
                </a:r>
                <a14:m>
                  <m:oMath xmlns:m="http://schemas.openxmlformats.org/officeDocument/2006/math">
                    <m:sSub>
                      <m:sSubPr>
                        <m:ctrlPr>
                          <a:rPr sz="4600">
                            <a:solidFill>
                              <a:srgbClr val="414040"/>
                            </a:solidFill>
                            <a:latin typeface="Cambria Math" panose="02040503050406030204" pitchFamily="18" charset="0"/>
                          </a:rPr>
                        </m:ctrlPr>
                      </m:sSubPr>
                      <m:e>
                        <m:r>
                          <a:rPr sz="4600" i="1">
                            <a:solidFill>
                              <a:srgbClr val="414040"/>
                            </a:solidFill>
                            <a:latin typeface="Cambria Math" panose="02040503050406030204" pitchFamily="18" charset="0"/>
                          </a:rPr>
                          <m:t>𝑥</m:t>
                        </m:r>
                      </m:e>
                      <m:sub>
                        <m:r>
                          <a:rPr sz="4600" i="1">
                            <a:solidFill>
                              <a:srgbClr val="414040"/>
                            </a:solidFill>
                            <a:latin typeface="Cambria Math" panose="02040503050406030204" pitchFamily="18" charset="0"/>
                          </a:rPr>
                          <m:t>𝑠</m:t>
                        </m:r>
                      </m:sub>
                    </m:sSub>
                  </m:oMath>
                </a14:m>
                <a:r>
                  <a:t>).Coherent effect -&gt; drives coherent instabilities</a:t>
                </a:r>
                <a:endParaRPr sz="5000"/>
              </a:p>
            </p:txBody>
          </p:sp>
        </mc:Choice>
        <mc:Fallback>
          <p:sp>
            <p:nvSpPr>
              <p:cNvPr id="450" name="The detuning(quadrupolar) kick depends only on the test location( ). Incoherent effect -&gt; detunes single particles…"/>
              <p:cNvSpPr txBox="1">
                <a:spLocks noRot="1" noChangeAspect="1" noMove="1" noResize="1" noEditPoints="1" noAdjustHandles="1" noChangeArrowheads="1" noChangeShapeType="1" noTextEdit="1"/>
              </p:cNvSpPr>
              <p:nvPr/>
            </p:nvSpPr>
            <p:spPr>
              <a:xfrm>
                <a:off x="837669" y="7911129"/>
                <a:ext cx="10631303" cy="5065745"/>
              </a:xfrm>
              <a:prstGeom prst="rect">
                <a:avLst/>
              </a:prstGeom>
              <a:blipFill>
                <a:blip r:embed="rId2"/>
                <a:stretch>
                  <a:fillRect l="-1671" r="-3699"/>
                </a:stretch>
              </a:blipFill>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r>
                  <a:rPr lang="en-US">
                    <a:noFill/>
                  </a:rPr>
                  <a:t> </a:t>
                </a:r>
              </a:p>
            </p:txBody>
          </p:sp>
        </mc:Fallback>
      </mc:AlternateContent>
      <p:grpSp>
        <p:nvGrpSpPr>
          <p:cNvPr id="459" name="Group"/>
          <p:cNvGrpSpPr/>
          <p:nvPr/>
        </p:nvGrpSpPr>
        <p:grpSpPr>
          <a:xfrm>
            <a:off x="3009260" y="3592114"/>
            <a:ext cx="5462386" cy="3266653"/>
            <a:chOff x="0" y="0"/>
            <a:chExt cx="5462384" cy="3266652"/>
          </a:xfrm>
        </p:grpSpPr>
        <p:sp>
          <p:nvSpPr>
            <p:cNvPr id="451" name="Cylinder"/>
            <p:cNvSpPr/>
            <p:nvPr/>
          </p:nvSpPr>
          <p:spPr>
            <a:xfrm rot="16200000">
              <a:off x="833641" y="-522888"/>
              <a:ext cx="3266654" cy="4312429"/>
            </a:xfrm>
            <a:custGeom>
              <a:avLst/>
              <a:gdLst/>
              <a:ahLst/>
              <a:cxnLst>
                <a:cxn ang="0">
                  <a:pos x="wd2" y="hd2"/>
                </a:cxn>
                <a:cxn ang="5400000">
                  <a:pos x="wd2" y="hd2"/>
                </a:cxn>
                <a:cxn ang="10800000">
                  <a:pos x="wd2" y="hd2"/>
                </a:cxn>
                <a:cxn ang="16200000">
                  <a:pos x="wd2" y="hd2"/>
                </a:cxn>
              </a:cxnLst>
              <a:rect l="0" t="0" r="r" b="b"/>
              <a:pathLst>
                <a:path w="19679" h="21600" extrusionOk="0">
                  <a:moveTo>
                    <a:pt x="9839" y="0"/>
                  </a:moveTo>
                  <a:cubicBezTo>
                    <a:pt x="7321" y="0"/>
                    <a:pt x="4803" y="241"/>
                    <a:pt x="2882" y="724"/>
                  </a:cubicBezTo>
                  <a:cubicBezTo>
                    <a:pt x="-961" y="1689"/>
                    <a:pt x="-961" y="3255"/>
                    <a:pt x="2882" y="4221"/>
                  </a:cubicBezTo>
                  <a:cubicBezTo>
                    <a:pt x="6724" y="5186"/>
                    <a:pt x="12954" y="5186"/>
                    <a:pt x="16796" y="4221"/>
                  </a:cubicBezTo>
                  <a:cubicBezTo>
                    <a:pt x="20639" y="3255"/>
                    <a:pt x="20639" y="1689"/>
                    <a:pt x="16796" y="724"/>
                  </a:cubicBezTo>
                  <a:cubicBezTo>
                    <a:pt x="14875" y="241"/>
                    <a:pt x="12357" y="0"/>
                    <a:pt x="9839" y="0"/>
                  </a:cubicBezTo>
                  <a:close/>
                  <a:moveTo>
                    <a:pt x="0" y="3593"/>
                  </a:moveTo>
                  <a:lnTo>
                    <a:pt x="0" y="18993"/>
                  </a:lnTo>
                  <a:cubicBezTo>
                    <a:pt x="0" y="20356"/>
                    <a:pt x="4405" y="21600"/>
                    <a:pt x="9839" y="21600"/>
                  </a:cubicBezTo>
                  <a:cubicBezTo>
                    <a:pt x="15273" y="21600"/>
                    <a:pt x="19678" y="20356"/>
                    <a:pt x="19678" y="18993"/>
                  </a:cubicBezTo>
                  <a:lnTo>
                    <a:pt x="19678" y="3593"/>
                  </a:lnTo>
                  <a:cubicBezTo>
                    <a:pt x="18279" y="4621"/>
                    <a:pt x="14401" y="5357"/>
                    <a:pt x="9839" y="5357"/>
                  </a:cubicBezTo>
                  <a:cubicBezTo>
                    <a:pt x="5277" y="5357"/>
                    <a:pt x="1399" y="4621"/>
                    <a:pt x="0" y="3593"/>
                  </a:cubicBezTo>
                  <a:close/>
                </a:path>
              </a:pathLst>
            </a:custGeom>
            <a:blipFill rotWithShape="1">
              <a:blip r:embed="rId3">
                <a:alphaModFix amt="54232"/>
              </a:blip>
              <a:srcRect/>
              <a:tile tx="0" ty="0" sx="100000" sy="100000" flip="none" algn="tl"/>
            </a:blipFill>
            <a:ln w="12700" cap="flat">
              <a:noFill/>
              <a:miter lim="400000"/>
            </a:ln>
            <a:effectLst/>
          </p:spPr>
          <p:txBody>
            <a:bodyPr wrap="square" lIns="71437" tIns="71437" rIns="71437" bIns="71437" numCol="1" anchor="ctr">
              <a:noAutofit/>
            </a:bodyPr>
            <a:lstStyle/>
            <a:p>
              <a:pPr defTabSz="821531">
                <a:defRPr sz="4200">
                  <a:solidFill>
                    <a:srgbClr val="160201"/>
                  </a:solidFill>
                </a:defRPr>
              </a:pPr>
              <a:endParaRPr/>
            </a:p>
          </p:txBody>
        </p:sp>
        <p:sp>
          <p:nvSpPr>
            <p:cNvPr id="452" name="Line"/>
            <p:cNvSpPr/>
            <p:nvPr/>
          </p:nvSpPr>
          <p:spPr>
            <a:xfrm>
              <a:off x="0" y="1597607"/>
              <a:ext cx="4933936" cy="1"/>
            </a:xfrm>
            <a:prstGeom prst="line">
              <a:avLst/>
            </a:prstGeom>
            <a:noFill/>
            <a:ln w="50800" cap="flat">
              <a:solidFill>
                <a:srgbClr val="202020"/>
              </a:solidFill>
              <a:custDash>
                <a:ds d="200000" sp="200000"/>
              </a:custDash>
              <a:miter lim="400000"/>
            </a:ln>
            <a:effectLst/>
          </p:spPr>
          <p:txBody>
            <a:bodyPr wrap="square" lIns="71437" tIns="71437" rIns="71437" bIns="71437" numCol="1" anchor="ctr">
              <a:noAutofit/>
            </a:bodyPr>
            <a:lstStyle/>
            <a:p>
              <a:pPr defTabSz="821531">
                <a:defRPr sz="4200">
                  <a:solidFill>
                    <a:srgbClr val="202020"/>
                  </a:solidFill>
                </a:defRPr>
              </a:pPr>
              <a:endParaRPr/>
            </a:p>
          </p:txBody>
        </p:sp>
        <p:sp>
          <p:nvSpPr>
            <p:cNvPr id="453" name="Line"/>
            <p:cNvSpPr/>
            <p:nvPr/>
          </p:nvSpPr>
          <p:spPr>
            <a:xfrm>
              <a:off x="0" y="1058190"/>
              <a:ext cx="4933936" cy="1"/>
            </a:xfrm>
            <a:prstGeom prst="line">
              <a:avLst/>
            </a:prstGeom>
            <a:noFill/>
            <a:ln w="50800" cap="flat">
              <a:solidFill>
                <a:srgbClr val="2020C8"/>
              </a:solidFill>
              <a:custDash>
                <a:ds d="200000" sp="200000"/>
              </a:custDash>
              <a:miter lim="400000"/>
            </a:ln>
            <a:effectLst/>
          </p:spPr>
          <p:txBody>
            <a:bodyPr wrap="square" lIns="71437" tIns="71437" rIns="71437" bIns="71437" numCol="1" anchor="ctr">
              <a:noAutofit/>
            </a:bodyPr>
            <a:lstStyle/>
            <a:p>
              <a:pPr defTabSz="821531">
                <a:defRPr sz="4200">
                  <a:solidFill>
                    <a:srgbClr val="202020"/>
                  </a:solidFill>
                </a:defRPr>
              </a:pPr>
              <a:endParaRPr/>
            </a:p>
          </p:txBody>
        </p:sp>
        <p:sp>
          <p:nvSpPr>
            <p:cNvPr id="454" name="Line"/>
            <p:cNvSpPr/>
            <p:nvPr/>
          </p:nvSpPr>
          <p:spPr>
            <a:xfrm>
              <a:off x="0" y="1955703"/>
              <a:ext cx="4933936" cy="1"/>
            </a:xfrm>
            <a:prstGeom prst="line">
              <a:avLst/>
            </a:prstGeom>
            <a:noFill/>
            <a:ln w="50800" cap="flat">
              <a:solidFill>
                <a:srgbClr val="BB484A"/>
              </a:solidFill>
              <a:custDash>
                <a:ds d="200000" sp="200000"/>
              </a:custDash>
              <a:miter lim="400000"/>
            </a:ln>
            <a:effectLst/>
          </p:spPr>
          <p:txBody>
            <a:bodyPr wrap="square" lIns="71437" tIns="71437" rIns="71437" bIns="71437" numCol="1" anchor="ctr">
              <a:noAutofit/>
            </a:bodyPr>
            <a:lstStyle/>
            <a:p>
              <a:pPr defTabSz="821531">
                <a:defRPr sz="4200">
                  <a:solidFill>
                    <a:srgbClr val="202020"/>
                  </a:solidFill>
                </a:defRPr>
              </a:pPr>
              <a:endParaRPr/>
            </a:p>
          </p:txBody>
        </p:sp>
        <p:sp>
          <p:nvSpPr>
            <p:cNvPr id="455" name="Oval"/>
            <p:cNvSpPr/>
            <p:nvPr/>
          </p:nvSpPr>
          <p:spPr>
            <a:xfrm>
              <a:off x="3031602" y="1780980"/>
              <a:ext cx="446486" cy="349448"/>
            </a:xfrm>
            <a:prstGeom prst="ellipse">
              <a:avLst/>
            </a:prstGeom>
            <a:solidFill>
              <a:srgbClr val="A53234"/>
            </a:solidFill>
            <a:ln w="12700" cap="flat">
              <a:noFill/>
              <a:miter lim="400000"/>
            </a:ln>
            <a:effectLst/>
          </p:spPr>
          <p:txBody>
            <a:bodyPr wrap="square" lIns="71437" tIns="71437" rIns="71437" bIns="71437" numCol="1" anchor="ctr">
              <a:noAutofit/>
            </a:bodyPr>
            <a:lstStyle/>
            <a:p>
              <a:pPr defTabSz="821531">
                <a:defRPr sz="4200">
                  <a:solidFill>
                    <a:srgbClr val="FFFFFF"/>
                  </a:solidFill>
                </a:defRPr>
              </a:pPr>
              <a:endParaRPr/>
            </a:p>
          </p:txBody>
        </p:sp>
        <p:sp>
          <p:nvSpPr>
            <p:cNvPr id="456" name="Oval"/>
            <p:cNvSpPr/>
            <p:nvPr/>
          </p:nvSpPr>
          <p:spPr>
            <a:xfrm>
              <a:off x="1634561" y="916852"/>
              <a:ext cx="446485" cy="349449"/>
            </a:xfrm>
            <a:prstGeom prst="ellipse">
              <a:avLst/>
            </a:prstGeom>
            <a:solidFill>
              <a:srgbClr val="3D5B85"/>
            </a:solidFill>
            <a:ln w="12700" cap="flat">
              <a:noFill/>
              <a:miter lim="400000"/>
            </a:ln>
            <a:effectLst/>
          </p:spPr>
          <p:txBody>
            <a:bodyPr wrap="square" lIns="71437" tIns="71437" rIns="71437" bIns="71437" numCol="1" anchor="ctr">
              <a:noAutofit/>
            </a:bodyPr>
            <a:lstStyle/>
            <a:p>
              <a:pPr defTabSz="821531">
                <a:defRPr sz="4200">
                  <a:solidFill>
                    <a:srgbClr val="FFFFFF"/>
                  </a:solidFill>
                </a:defRPr>
              </a:pPr>
              <a:endParaRPr/>
            </a:p>
          </p:txBody>
        </p:sp>
        <mc:AlternateContent xmlns:mc="http://schemas.openxmlformats.org/markup-compatibility/2006">
          <mc:Choice xmlns:a14="http://schemas.microsoft.com/office/drawing/2010/main" Requires="a14">
            <p:sp>
              <p:nvSpPr>
                <p:cNvPr id="457" name="Text"/>
                <p:cNvSpPr txBox="1"/>
                <p:nvPr/>
              </p:nvSpPr>
              <p:spPr>
                <a:xfrm>
                  <a:off x="5019464" y="1528666"/>
                  <a:ext cx="442921" cy="854076"/>
                </a:xfrm>
                <a:prstGeom prst="rect">
                  <a:avLst/>
                </a:prstGeom>
                <a:noFill/>
                <a:ln w="12700" cap="flat">
                  <a:noFill/>
                  <a:miter lim="400000"/>
                </a:ln>
                <a:effectLst/>
                <a:extLst>
                  <a:ext uri="{C572A759-6A51-4108-AA02-DFA0A04FC94B}">
                    <ma14:wrappingTextBoxFlag xmlns:ma14="http://schemas.microsoft.com/office/mac/drawingml/2011/main" xmlns:m="http://schemas.openxmlformats.org/officeDocument/2006/math" xmlns="" val="1"/>
                  </a:ext>
                </a:extLst>
              </p:spPr>
              <p:txBody>
                <a:bodyPr wrap="none" lIns="71437" tIns="71437" rIns="71437" bIns="71437" numCol="1" anchor="ctr">
                  <a:spAutoFit/>
                </a:bodyPr>
                <a:lstStyle>
                  <a:lvl1pPr defTabSz="821531">
                    <a:defRPr sz="4200">
                      <a:solidFill>
                        <a:srgbClr val="324863"/>
                      </a:solidFill>
                    </a:defRPr>
                  </a:lvl1pPr>
                </a:lstStyle>
                <a:p>
                  <a:pPr/>
                  <a14:m>
                    <m:oMathPara xmlns:m="http://schemas.openxmlformats.org/officeDocument/2006/math">
                      <m:oMathParaPr>
                        <m:jc m:val="center"/>
                      </m:oMathParaPr>
                      <m:oMath xmlns:m="http://schemas.openxmlformats.org/officeDocument/2006/math">
                        <m:sSub>
                          <m:sSubPr>
                            <m:ctrlPr>
                              <a:rPr sz="3200">
                                <a:solidFill>
                                  <a:srgbClr val="324763"/>
                                </a:solidFill>
                                <a:latin typeface="Cambria Math" panose="02040503050406030204" pitchFamily="18" charset="0"/>
                              </a:rPr>
                            </m:ctrlPr>
                          </m:sSubPr>
                          <m:e>
                            <m:r>
                              <a:rPr sz="3200" i="1">
                                <a:solidFill>
                                  <a:srgbClr val="324763"/>
                                </a:solidFill>
                                <a:latin typeface="Cambria Math" panose="02040503050406030204" pitchFamily="18" charset="0"/>
                              </a:rPr>
                              <m:t>𝑥</m:t>
                            </m:r>
                          </m:e>
                          <m:sub>
                            <m:r>
                              <a:rPr sz="3200" i="1">
                                <a:solidFill>
                                  <a:srgbClr val="324763"/>
                                </a:solidFill>
                                <a:latin typeface="Cambria Math" panose="02040503050406030204" pitchFamily="18" charset="0"/>
                              </a:rPr>
                              <m:t>𝑠</m:t>
                            </m:r>
                          </m:sub>
                        </m:sSub>
                      </m:oMath>
                    </m:oMathPara>
                  </a14:m>
                  <a:endParaRPr sz="3000"/>
                </a:p>
              </p:txBody>
            </p:sp>
          </mc:Choice>
          <mc:Fallback>
            <p:sp>
              <p:nvSpPr>
                <p:cNvPr id="457" name="Text"/>
                <p:cNvSpPr txBox="1">
                  <a:spLocks noRot="1" noChangeAspect="1" noMove="1" noResize="1" noEditPoints="1" noAdjustHandles="1" noChangeArrowheads="1" noChangeShapeType="1" noTextEdit="1"/>
                </p:cNvSpPr>
                <p:nvPr/>
              </p:nvSpPr>
              <p:spPr>
                <a:xfrm>
                  <a:off x="5019464" y="1528666"/>
                  <a:ext cx="442921" cy="854076"/>
                </a:xfrm>
                <a:prstGeom prst="rect">
                  <a:avLst/>
                </a:prstGeom>
                <a:blipFill>
                  <a:blip r:embed="rId4"/>
                  <a:stretch>
                    <a:fillRect l="-25000"/>
                  </a:stretch>
                </a:blip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458" name="Text"/>
                <p:cNvSpPr txBox="1"/>
                <p:nvPr/>
              </p:nvSpPr>
              <p:spPr>
                <a:xfrm>
                  <a:off x="5035992" y="555399"/>
                  <a:ext cx="409865" cy="854076"/>
                </a:xfrm>
                <a:prstGeom prst="rect">
                  <a:avLst/>
                </a:prstGeom>
                <a:noFill/>
                <a:ln w="12700" cap="flat">
                  <a:noFill/>
                  <a:miter lim="400000"/>
                </a:ln>
                <a:effectLst/>
                <a:extLst>
                  <a:ext uri="{C572A759-6A51-4108-AA02-DFA0A04FC94B}">
                    <ma14:wrappingTextBoxFlag xmlns:ma14="http://schemas.microsoft.com/office/mac/drawingml/2011/main" xmlns:m="http://schemas.openxmlformats.org/officeDocument/2006/math" xmlns="" val="1"/>
                  </a:ext>
                </a:extLst>
              </p:spPr>
              <p:txBody>
                <a:bodyPr wrap="none" lIns="71437" tIns="71437" rIns="71437" bIns="71437" numCol="1" anchor="ctr">
                  <a:spAutoFit/>
                </a:bodyPr>
                <a:lstStyle>
                  <a:lvl1pPr defTabSz="821531">
                    <a:defRPr sz="4200">
                      <a:solidFill>
                        <a:srgbClr val="324863"/>
                      </a:solidFill>
                    </a:defRPr>
                  </a:lvl1pPr>
                </a:lstStyle>
                <a:p>
                  <a:pPr/>
                  <a14:m>
                    <m:oMathPara xmlns:m="http://schemas.openxmlformats.org/officeDocument/2006/math">
                      <m:oMathParaPr>
                        <m:jc m:val="center"/>
                      </m:oMathParaPr>
                      <m:oMath xmlns:m="http://schemas.openxmlformats.org/officeDocument/2006/math">
                        <m:sSub>
                          <m:sSubPr>
                            <m:ctrlPr>
                              <a:rPr sz="3050">
                                <a:solidFill>
                                  <a:srgbClr val="324763"/>
                                </a:solidFill>
                                <a:latin typeface="Cambria Math" panose="02040503050406030204" pitchFamily="18" charset="0"/>
                              </a:rPr>
                            </m:ctrlPr>
                          </m:sSubPr>
                          <m:e>
                            <m:r>
                              <a:rPr sz="3050" i="1">
                                <a:solidFill>
                                  <a:srgbClr val="324763"/>
                                </a:solidFill>
                                <a:latin typeface="Cambria Math" panose="02040503050406030204" pitchFamily="18" charset="0"/>
                              </a:rPr>
                              <m:t>𝑥</m:t>
                            </m:r>
                          </m:e>
                          <m:sub>
                            <m:r>
                              <a:rPr sz="3050" i="1">
                                <a:solidFill>
                                  <a:srgbClr val="324763"/>
                                </a:solidFill>
                                <a:latin typeface="Cambria Math" panose="02040503050406030204" pitchFamily="18" charset="0"/>
                              </a:rPr>
                              <m:t>𝑡</m:t>
                            </m:r>
                          </m:sub>
                        </m:sSub>
                      </m:oMath>
                    </m:oMathPara>
                  </a14:m>
                  <a:endParaRPr sz="3000"/>
                </a:p>
              </p:txBody>
            </p:sp>
          </mc:Choice>
          <mc:Fallback>
            <p:sp>
              <p:nvSpPr>
                <p:cNvPr id="458" name="Text"/>
                <p:cNvSpPr txBox="1">
                  <a:spLocks noRot="1" noChangeAspect="1" noMove="1" noResize="1" noEditPoints="1" noAdjustHandles="1" noChangeArrowheads="1" noChangeShapeType="1" noTextEdit="1"/>
                </p:cNvSpPr>
                <p:nvPr/>
              </p:nvSpPr>
              <p:spPr>
                <a:xfrm>
                  <a:off x="5035992" y="555399"/>
                  <a:ext cx="409865" cy="854076"/>
                </a:xfrm>
                <a:prstGeom prst="rect">
                  <a:avLst/>
                </a:prstGeom>
                <a:blipFill>
                  <a:blip r:embed="rId5"/>
                  <a:stretch>
                    <a:fillRect l="-27273"/>
                  </a:stretch>
                </a:blip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r>
                    <a:rPr lang="en-US">
                      <a:noFill/>
                    </a:rPr>
                    <a:t> </a:t>
                  </a:r>
                </a:p>
              </p:txBody>
            </p:sp>
          </mc:Fallback>
        </mc:AlternateContent>
      </p:grpSp>
      <mc:AlternateContent xmlns:mc="http://schemas.openxmlformats.org/markup-compatibility/2006">
        <mc:Choice xmlns:a14="http://schemas.microsoft.com/office/drawing/2010/main" Requires="a14">
          <p:sp>
            <p:nvSpPr>
              <p:cNvPr id="460" name="Text"/>
              <p:cNvSpPr txBox="1"/>
              <p:nvPr/>
            </p:nvSpPr>
            <p:spPr>
              <a:xfrm>
                <a:off x="14126450" y="3076452"/>
                <a:ext cx="9862144" cy="854484"/>
              </a:xfrm>
              <a:prstGeom prst="rect">
                <a:avLst/>
              </a:prstGeom>
              <a:ln w="12700">
                <a:miter lim="400000"/>
              </a:ln>
              <a:extLst>
                <a:ext uri="{C572A759-6A51-4108-AA02-DFA0A04FC94B}">
                  <ma14:wrappingTextBoxFlag xmlns:ma14="http://schemas.microsoft.com/office/mac/drawingml/2011/main" xmlns:m="http://schemas.openxmlformats.org/officeDocument/2006/math" xmlns="" val="1"/>
                </a:ext>
              </a:extLst>
            </p:spPr>
            <p:txBody>
              <a:bodyPr lIns="71437" tIns="71437" rIns="71437" bIns="71437" anchor="ctr">
                <a:spAutoFit/>
              </a:bodyPr>
              <a:lstStyle>
                <a:lvl1pPr defTabSz="821531">
                  <a:defRPr sz="4200">
                    <a:solidFill>
                      <a:srgbClr val="160201"/>
                    </a:solidFill>
                  </a:defRPr>
                </a:lvl1pPr>
              </a:lstStyle>
              <a:p>
                <a:pPr/>
                <a14:m>
                  <m:oMathPara xmlns:m="http://schemas.openxmlformats.org/officeDocument/2006/math">
                    <m:oMathParaPr>
                      <m:jc m:val="center"/>
                    </m:oMathParaPr>
                    <m:oMath xmlns:m="http://schemas.openxmlformats.org/officeDocument/2006/math">
                      <m:sSub>
                        <m:sSubPr>
                          <m:ctrlPr>
                            <a:rPr sz="3300">
                              <a:solidFill>
                                <a:srgbClr val="150101"/>
                              </a:solidFill>
                              <a:latin typeface="Cambria Math" panose="02040503050406030204" pitchFamily="18" charset="0"/>
                            </a:rPr>
                          </m:ctrlPr>
                        </m:sSubPr>
                        <m:e>
                          <m:r>
                            <a:rPr sz="3300" i="1">
                              <a:solidFill>
                                <a:srgbClr val="150101"/>
                              </a:solidFill>
                              <a:latin typeface="Cambria Math" panose="02040503050406030204" pitchFamily="18" charset="0"/>
                            </a:rPr>
                            <m:t>𝑍</m:t>
                          </m:r>
                        </m:e>
                        <m:sub>
                          <m:r>
                            <a:rPr sz="3300" i="1">
                              <a:solidFill>
                                <a:srgbClr val="150101"/>
                              </a:solidFill>
                              <a:latin typeface="Cambria Math" panose="02040503050406030204" pitchFamily="18" charset="0"/>
                            </a:rPr>
                            <m:t>𝑥</m:t>
                          </m:r>
                        </m:sub>
                      </m:sSub>
                      <m:r>
                        <a:rPr sz="3300" i="1">
                          <a:solidFill>
                            <a:srgbClr val="150101"/>
                          </a:solidFill>
                          <a:latin typeface="Cambria Math" panose="02040503050406030204" pitchFamily="18" charset="0"/>
                        </a:rPr>
                        <m:t>(</m:t>
                      </m:r>
                      <m:sSub>
                        <m:sSubPr>
                          <m:ctrlPr>
                            <a:rPr sz="3300" i="1">
                              <a:solidFill>
                                <a:srgbClr val="150101"/>
                              </a:solidFill>
                              <a:latin typeface="Cambria Math" panose="02040503050406030204" pitchFamily="18" charset="0"/>
                            </a:rPr>
                          </m:ctrlPr>
                        </m:sSubPr>
                        <m:e>
                          <m:r>
                            <a:rPr sz="3300" i="1">
                              <a:solidFill>
                                <a:srgbClr val="150101"/>
                              </a:solidFill>
                              <a:latin typeface="Cambria Math" panose="02040503050406030204" pitchFamily="18" charset="0"/>
                            </a:rPr>
                            <m:t>𝑥</m:t>
                          </m:r>
                        </m:e>
                        <m:sub>
                          <m:r>
                            <a:rPr sz="3300" i="1">
                              <a:solidFill>
                                <a:srgbClr val="150101"/>
                              </a:solidFill>
                              <a:latin typeface="Cambria Math" panose="02040503050406030204" pitchFamily="18" charset="0"/>
                            </a:rPr>
                            <m:t>𝑠</m:t>
                          </m:r>
                        </m:sub>
                      </m:sSub>
                      <m:r>
                        <a:rPr sz="3300" i="1">
                          <a:solidFill>
                            <a:srgbClr val="150101"/>
                          </a:solidFill>
                          <a:latin typeface="Cambria Math" panose="02040503050406030204" pitchFamily="18" charset="0"/>
                        </a:rPr>
                        <m:t>,</m:t>
                      </m:r>
                      <m:sSub>
                        <m:sSubPr>
                          <m:ctrlPr>
                            <a:rPr sz="3300" i="1">
                              <a:solidFill>
                                <a:srgbClr val="150101"/>
                              </a:solidFill>
                              <a:latin typeface="Cambria Math" panose="02040503050406030204" pitchFamily="18" charset="0"/>
                            </a:rPr>
                          </m:ctrlPr>
                        </m:sSubPr>
                        <m:e>
                          <m:r>
                            <a:rPr sz="3300" i="1">
                              <a:solidFill>
                                <a:srgbClr val="150101"/>
                              </a:solidFill>
                              <a:latin typeface="Cambria Math" panose="02040503050406030204" pitchFamily="18" charset="0"/>
                            </a:rPr>
                            <m:t>𝑥</m:t>
                          </m:r>
                        </m:e>
                        <m:sub>
                          <m:r>
                            <a:rPr sz="3300" i="1">
                              <a:solidFill>
                                <a:srgbClr val="150101"/>
                              </a:solidFill>
                              <a:latin typeface="Cambria Math" panose="02040503050406030204" pitchFamily="18" charset="0"/>
                            </a:rPr>
                            <m:t>𝑤</m:t>
                          </m:r>
                        </m:sub>
                      </m:sSub>
                      <m:r>
                        <a:rPr sz="3300" i="1">
                          <a:solidFill>
                            <a:srgbClr val="150101"/>
                          </a:solidFill>
                          <a:latin typeface="Cambria Math" panose="02040503050406030204" pitchFamily="18" charset="0"/>
                        </a:rPr>
                        <m:t>,</m:t>
                      </m:r>
                      <m:r>
                        <a:rPr sz="3300" i="1">
                          <a:solidFill>
                            <a:srgbClr val="150101"/>
                          </a:solidFill>
                          <a:latin typeface="Cambria Math" panose="02040503050406030204" pitchFamily="18" charset="0"/>
                        </a:rPr>
                        <m:t>𝑓</m:t>
                      </m:r>
                      <m:r>
                        <a:rPr sz="3300" i="1">
                          <a:solidFill>
                            <a:srgbClr val="150101"/>
                          </a:solidFill>
                          <a:latin typeface="Cambria Math" panose="02040503050406030204" pitchFamily="18" charset="0"/>
                        </a:rPr>
                        <m:t>)=</m:t>
                      </m:r>
                      <m:sSub>
                        <m:sSubPr>
                          <m:ctrlPr>
                            <a:rPr sz="3300" i="1">
                              <a:solidFill>
                                <a:srgbClr val="150101"/>
                              </a:solidFill>
                              <a:latin typeface="Cambria Math" panose="02040503050406030204" pitchFamily="18" charset="0"/>
                            </a:rPr>
                          </m:ctrlPr>
                        </m:sSubPr>
                        <m:e>
                          <m:r>
                            <a:rPr sz="3300" i="1">
                              <a:solidFill>
                                <a:srgbClr val="150101"/>
                              </a:solidFill>
                              <a:latin typeface="Cambria Math" panose="02040503050406030204" pitchFamily="18" charset="0"/>
                            </a:rPr>
                            <m:t>𝑍</m:t>
                          </m:r>
                        </m:e>
                        <m:sub>
                          <m:r>
                            <a:rPr sz="3300" i="1">
                              <a:solidFill>
                                <a:srgbClr val="150101"/>
                              </a:solidFill>
                              <a:latin typeface="Cambria Math" panose="02040503050406030204" pitchFamily="18" charset="0"/>
                            </a:rPr>
                            <m:t>𝑥</m:t>
                          </m:r>
                          <m:r>
                            <a:rPr sz="3300" i="1">
                              <a:solidFill>
                                <a:srgbClr val="150101"/>
                              </a:solidFill>
                              <a:latin typeface="Cambria Math" panose="02040503050406030204" pitchFamily="18" charset="0"/>
                            </a:rPr>
                            <m:t>0</m:t>
                          </m:r>
                        </m:sub>
                      </m:sSub>
                      <m:r>
                        <a:rPr sz="3300" i="1">
                          <a:solidFill>
                            <a:srgbClr val="150101"/>
                          </a:solidFill>
                          <a:latin typeface="Cambria Math" panose="02040503050406030204" pitchFamily="18" charset="0"/>
                        </a:rPr>
                        <m:t>(</m:t>
                      </m:r>
                      <m:r>
                        <a:rPr sz="3300" i="1">
                          <a:solidFill>
                            <a:srgbClr val="150101"/>
                          </a:solidFill>
                          <a:latin typeface="Cambria Math" panose="02040503050406030204" pitchFamily="18" charset="0"/>
                        </a:rPr>
                        <m:t>𝑓</m:t>
                      </m:r>
                      <m:r>
                        <a:rPr sz="3300" i="1">
                          <a:solidFill>
                            <a:srgbClr val="150101"/>
                          </a:solidFill>
                          <a:latin typeface="Cambria Math" panose="02040503050406030204" pitchFamily="18" charset="0"/>
                        </a:rPr>
                        <m:t>)+</m:t>
                      </m:r>
                      <m:sSub>
                        <m:sSubPr>
                          <m:ctrlPr>
                            <a:rPr sz="3300" i="1">
                              <a:solidFill>
                                <a:srgbClr val="150101"/>
                              </a:solidFill>
                              <a:latin typeface="Cambria Math" panose="02040503050406030204" pitchFamily="18" charset="0"/>
                            </a:rPr>
                          </m:ctrlPr>
                        </m:sSubPr>
                        <m:e>
                          <m:r>
                            <a:rPr sz="3300" i="1">
                              <a:solidFill>
                                <a:srgbClr val="150101"/>
                              </a:solidFill>
                              <a:latin typeface="Cambria Math" panose="02040503050406030204" pitchFamily="18" charset="0"/>
                            </a:rPr>
                            <m:t>𝑍</m:t>
                          </m:r>
                        </m:e>
                        <m:sub>
                          <m:r>
                            <a:rPr sz="3300" i="1">
                              <a:solidFill>
                                <a:srgbClr val="150101"/>
                              </a:solidFill>
                              <a:latin typeface="Cambria Math" panose="02040503050406030204" pitchFamily="18" charset="0"/>
                            </a:rPr>
                            <m:t>𝑥</m:t>
                          </m:r>
                          <m:r>
                            <a:rPr sz="3300" i="1">
                              <a:solidFill>
                                <a:srgbClr val="150101"/>
                              </a:solidFill>
                              <a:latin typeface="Cambria Math" panose="02040503050406030204" pitchFamily="18" charset="0"/>
                            </a:rPr>
                            <m:t>,</m:t>
                          </m:r>
                          <m:r>
                            <a:rPr sz="3300" i="1">
                              <a:solidFill>
                                <a:srgbClr val="150101"/>
                              </a:solidFill>
                              <a:latin typeface="Cambria Math" panose="02040503050406030204" pitchFamily="18" charset="0"/>
                            </a:rPr>
                            <m:t>𝑑𝑟𝑖𝑣</m:t>
                          </m:r>
                        </m:sub>
                      </m:sSub>
                      <m:r>
                        <a:rPr sz="3300" i="1">
                          <a:solidFill>
                            <a:srgbClr val="150101"/>
                          </a:solidFill>
                          <a:latin typeface="Cambria Math" panose="02040503050406030204" pitchFamily="18" charset="0"/>
                        </a:rPr>
                        <m:t>(</m:t>
                      </m:r>
                      <m:r>
                        <a:rPr sz="3300" i="1">
                          <a:solidFill>
                            <a:srgbClr val="150101"/>
                          </a:solidFill>
                          <a:latin typeface="Cambria Math" panose="02040503050406030204" pitchFamily="18" charset="0"/>
                        </a:rPr>
                        <m:t>𝑓</m:t>
                      </m:r>
                      <m:r>
                        <a:rPr sz="3300" i="1">
                          <a:solidFill>
                            <a:srgbClr val="150101"/>
                          </a:solidFill>
                          <a:latin typeface="Cambria Math" panose="02040503050406030204" pitchFamily="18" charset="0"/>
                        </a:rPr>
                        <m:t>)</m:t>
                      </m:r>
                      <m:sSub>
                        <m:sSubPr>
                          <m:ctrlPr>
                            <a:rPr sz="3300" i="1">
                              <a:solidFill>
                                <a:srgbClr val="150101"/>
                              </a:solidFill>
                              <a:latin typeface="Cambria Math" panose="02040503050406030204" pitchFamily="18" charset="0"/>
                            </a:rPr>
                          </m:ctrlPr>
                        </m:sSubPr>
                        <m:e>
                          <m:r>
                            <a:rPr sz="3300" i="1">
                              <a:solidFill>
                                <a:srgbClr val="150101"/>
                              </a:solidFill>
                              <a:latin typeface="Cambria Math" panose="02040503050406030204" pitchFamily="18" charset="0"/>
                            </a:rPr>
                            <m:t>𝑥</m:t>
                          </m:r>
                        </m:e>
                        <m:sub>
                          <m:r>
                            <a:rPr sz="3300" i="1">
                              <a:solidFill>
                                <a:srgbClr val="150101"/>
                              </a:solidFill>
                              <a:latin typeface="Cambria Math" panose="02040503050406030204" pitchFamily="18" charset="0"/>
                            </a:rPr>
                            <m:t>𝑠</m:t>
                          </m:r>
                        </m:sub>
                      </m:sSub>
                      <m:r>
                        <a:rPr sz="3300" i="1">
                          <a:solidFill>
                            <a:srgbClr val="150101"/>
                          </a:solidFill>
                          <a:latin typeface="Cambria Math" panose="02040503050406030204" pitchFamily="18" charset="0"/>
                        </a:rPr>
                        <m:t>+</m:t>
                      </m:r>
                      <m:sSub>
                        <m:sSubPr>
                          <m:ctrlPr>
                            <a:rPr sz="3300" i="1">
                              <a:solidFill>
                                <a:srgbClr val="150101"/>
                              </a:solidFill>
                              <a:latin typeface="Cambria Math" panose="02040503050406030204" pitchFamily="18" charset="0"/>
                            </a:rPr>
                          </m:ctrlPr>
                        </m:sSubPr>
                        <m:e>
                          <m:r>
                            <a:rPr sz="3300" i="1">
                              <a:solidFill>
                                <a:srgbClr val="150101"/>
                              </a:solidFill>
                              <a:latin typeface="Cambria Math" panose="02040503050406030204" pitchFamily="18" charset="0"/>
                            </a:rPr>
                            <m:t>𝑍</m:t>
                          </m:r>
                        </m:e>
                        <m:sub>
                          <m:r>
                            <a:rPr sz="3300" i="1">
                              <a:solidFill>
                                <a:srgbClr val="150101"/>
                              </a:solidFill>
                              <a:latin typeface="Cambria Math" panose="02040503050406030204" pitchFamily="18" charset="0"/>
                            </a:rPr>
                            <m:t>𝑥</m:t>
                          </m:r>
                          <m:r>
                            <a:rPr sz="3300" i="1">
                              <a:solidFill>
                                <a:srgbClr val="150101"/>
                              </a:solidFill>
                              <a:latin typeface="Cambria Math" panose="02040503050406030204" pitchFamily="18" charset="0"/>
                            </a:rPr>
                            <m:t>,</m:t>
                          </m:r>
                          <m:r>
                            <a:rPr sz="3300" i="1">
                              <a:solidFill>
                                <a:srgbClr val="150101"/>
                              </a:solidFill>
                              <a:latin typeface="Cambria Math" panose="02040503050406030204" pitchFamily="18" charset="0"/>
                            </a:rPr>
                            <m:t>𝑑𝑒𝑡</m:t>
                          </m:r>
                        </m:sub>
                      </m:sSub>
                      <m:r>
                        <a:rPr sz="3300" i="1">
                          <a:solidFill>
                            <a:srgbClr val="150101"/>
                          </a:solidFill>
                          <a:latin typeface="Cambria Math" panose="02040503050406030204" pitchFamily="18" charset="0"/>
                        </a:rPr>
                        <m:t>(</m:t>
                      </m:r>
                      <m:r>
                        <a:rPr sz="3300" i="1">
                          <a:solidFill>
                            <a:srgbClr val="150101"/>
                          </a:solidFill>
                          <a:latin typeface="Cambria Math" panose="02040503050406030204" pitchFamily="18" charset="0"/>
                        </a:rPr>
                        <m:t>𝑓</m:t>
                      </m:r>
                      <m:r>
                        <a:rPr sz="3300" i="1">
                          <a:solidFill>
                            <a:srgbClr val="150101"/>
                          </a:solidFill>
                          <a:latin typeface="Cambria Math" panose="02040503050406030204" pitchFamily="18" charset="0"/>
                        </a:rPr>
                        <m:t>)</m:t>
                      </m:r>
                      <m:sSub>
                        <m:sSubPr>
                          <m:ctrlPr>
                            <a:rPr sz="3300" i="1">
                              <a:solidFill>
                                <a:srgbClr val="150101"/>
                              </a:solidFill>
                              <a:latin typeface="Cambria Math" panose="02040503050406030204" pitchFamily="18" charset="0"/>
                            </a:rPr>
                          </m:ctrlPr>
                        </m:sSubPr>
                        <m:e>
                          <m:r>
                            <a:rPr sz="3300" i="1">
                              <a:solidFill>
                                <a:srgbClr val="150101"/>
                              </a:solidFill>
                              <a:latin typeface="Cambria Math" panose="02040503050406030204" pitchFamily="18" charset="0"/>
                            </a:rPr>
                            <m:t>𝑥</m:t>
                          </m:r>
                        </m:e>
                        <m:sub>
                          <m:r>
                            <a:rPr sz="3300" i="1">
                              <a:solidFill>
                                <a:srgbClr val="150101"/>
                              </a:solidFill>
                              <a:latin typeface="Cambria Math" panose="02040503050406030204" pitchFamily="18" charset="0"/>
                            </a:rPr>
                            <m:t>𝑤</m:t>
                          </m:r>
                        </m:sub>
                      </m:sSub>
                      <m:r>
                        <a:rPr sz="3300" i="1">
                          <a:solidFill>
                            <a:srgbClr val="150101"/>
                          </a:solidFill>
                          <a:latin typeface="Cambria Math" panose="02040503050406030204" pitchFamily="18" charset="0"/>
                        </a:rPr>
                        <m:t>+</m:t>
                      </m:r>
                      <m:r>
                        <a:rPr sz="3300" i="1">
                          <a:solidFill>
                            <a:srgbClr val="150101"/>
                          </a:solidFill>
                          <a:latin typeface="Cambria Math" panose="02040503050406030204" pitchFamily="18" charset="0"/>
                        </a:rPr>
                        <m:t>𝑂</m:t>
                      </m:r>
                      <m:r>
                        <a:rPr sz="3300" i="1">
                          <a:solidFill>
                            <a:srgbClr val="150101"/>
                          </a:solidFill>
                          <a:latin typeface="Cambria Math" panose="02040503050406030204" pitchFamily="18" charset="0"/>
                        </a:rPr>
                        <m:t>(</m:t>
                      </m:r>
                      <m:sSub>
                        <m:sSubPr>
                          <m:ctrlPr>
                            <a:rPr sz="3300" i="1">
                              <a:solidFill>
                                <a:srgbClr val="150101"/>
                              </a:solidFill>
                              <a:latin typeface="Cambria Math" panose="02040503050406030204" pitchFamily="18" charset="0"/>
                            </a:rPr>
                          </m:ctrlPr>
                        </m:sSubPr>
                        <m:e>
                          <m:r>
                            <a:rPr sz="3300" i="1">
                              <a:solidFill>
                                <a:srgbClr val="150101"/>
                              </a:solidFill>
                              <a:latin typeface="Cambria Math" panose="02040503050406030204" pitchFamily="18" charset="0"/>
                            </a:rPr>
                            <m:t>𝑥</m:t>
                          </m:r>
                        </m:e>
                        <m:sub>
                          <m:r>
                            <a:rPr sz="3300" i="1">
                              <a:solidFill>
                                <a:srgbClr val="150101"/>
                              </a:solidFill>
                              <a:latin typeface="Cambria Math" panose="02040503050406030204" pitchFamily="18" charset="0"/>
                            </a:rPr>
                            <m:t>𝑠</m:t>
                          </m:r>
                        </m:sub>
                      </m:sSub>
                      <m:r>
                        <a:rPr sz="3300" i="1">
                          <a:solidFill>
                            <a:srgbClr val="150101"/>
                          </a:solidFill>
                          <a:latin typeface="Cambria Math" panose="02040503050406030204" pitchFamily="18" charset="0"/>
                        </a:rPr>
                        <m:t>,</m:t>
                      </m:r>
                      <m:sSub>
                        <m:sSubPr>
                          <m:ctrlPr>
                            <a:rPr sz="3300" i="1">
                              <a:solidFill>
                                <a:srgbClr val="150101"/>
                              </a:solidFill>
                              <a:latin typeface="Cambria Math" panose="02040503050406030204" pitchFamily="18" charset="0"/>
                            </a:rPr>
                          </m:ctrlPr>
                        </m:sSubPr>
                        <m:e>
                          <m:r>
                            <a:rPr sz="3300" i="1">
                              <a:solidFill>
                                <a:srgbClr val="150101"/>
                              </a:solidFill>
                              <a:latin typeface="Cambria Math" panose="02040503050406030204" pitchFamily="18" charset="0"/>
                            </a:rPr>
                            <m:t>𝑥</m:t>
                          </m:r>
                        </m:e>
                        <m:sub>
                          <m:r>
                            <a:rPr sz="3300" i="1">
                              <a:solidFill>
                                <a:srgbClr val="150101"/>
                              </a:solidFill>
                              <a:latin typeface="Cambria Math" panose="02040503050406030204" pitchFamily="18" charset="0"/>
                            </a:rPr>
                            <m:t>𝑤</m:t>
                          </m:r>
                        </m:sub>
                      </m:sSub>
                      <m:r>
                        <a:rPr sz="3300" i="1">
                          <a:solidFill>
                            <a:srgbClr val="150101"/>
                          </a:solidFill>
                          <a:latin typeface="Cambria Math" panose="02040503050406030204" pitchFamily="18" charset="0"/>
                        </a:rPr>
                        <m:t>)</m:t>
                      </m:r>
                    </m:oMath>
                  </m:oMathPara>
                </a14:m>
                <a:endParaRPr/>
              </a:p>
            </p:txBody>
          </p:sp>
        </mc:Choice>
        <mc:Fallback>
          <p:sp>
            <p:nvSpPr>
              <p:cNvPr id="460" name="Text"/>
              <p:cNvSpPr txBox="1">
                <a:spLocks noRot="1" noChangeAspect="1" noMove="1" noResize="1" noEditPoints="1" noAdjustHandles="1" noChangeArrowheads="1" noChangeShapeType="1" noTextEdit="1"/>
              </p:cNvSpPr>
              <p:nvPr/>
            </p:nvSpPr>
            <p:spPr>
              <a:xfrm>
                <a:off x="14126450" y="3076452"/>
                <a:ext cx="9862144" cy="854484"/>
              </a:xfrm>
              <a:prstGeom prst="rect">
                <a:avLst/>
              </a:prstGeom>
              <a:blipFill>
                <a:blip r:embed="rId6"/>
                <a:stretch>
                  <a:fillRect t="-8824" b="-27941"/>
                </a:stretch>
              </a:blipFill>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r>
                  <a:rPr lang="en-US">
                    <a:noFill/>
                  </a:rPr>
                  <a:t> </a:t>
                </a:r>
              </a:p>
            </p:txBody>
          </p:sp>
        </mc:Fallback>
      </mc:AlternateContent>
      <p:pic>
        <p:nvPicPr>
          <p:cNvPr id="461" name="Screen Shot 2022-02-07 at 06.53.16.png" descr="Screen Shot 2022-02-07 at 06.53.16.png"/>
          <p:cNvPicPr>
            <a:picLocks noChangeAspect="1"/>
          </p:cNvPicPr>
          <p:nvPr/>
        </p:nvPicPr>
        <p:blipFill>
          <a:blip r:embed="rId7"/>
          <a:stretch>
            <a:fillRect/>
          </a:stretch>
        </p:blipFill>
        <p:spPr>
          <a:xfrm>
            <a:off x="13154704" y="5745479"/>
            <a:ext cx="11141613" cy="5662886"/>
          </a:xfrm>
          <a:prstGeom prst="rect">
            <a:avLst/>
          </a:prstGeom>
          <a:ln w="12700">
            <a:miter lim="400000"/>
          </a:ln>
        </p:spPr>
      </p:pic>
      <p:sp>
        <p:nvSpPr>
          <p:cNvPr id="462" name="Slide Number"/>
          <p:cNvSpPr txBox="1">
            <a:spLocks noGrp="1"/>
          </p:cNvSpPr>
          <p:nvPr>
            <p:ph type="sldNum" sz="quarter" idx="4294967295"/>
          </p:nvPr>
        </p:nvSpPr>
        <p:spPr>
          <a:xfrm>
            <a:off x="12026850" y="13017500"/>
            <a:ext cx="317600" cy="508000"/>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t>21</a:t>
            </a:fld>
            <a:endParaRPr/>
          </a:p>
        </p:txBody>
      </p:sp>
    </p:spTree>
  </p:cSld>
  <p:clrMapOvr>
    <a:masterClrMapping/>
  </p:clrMapOvr>
  <p:transition spd="med"/>
</p:sld>
</file>

<file path=ppt/slides/slide2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64" name="The effect of the impedances"/>
          <p:cNvSpPr txBox="1">
            <a:spLocks noGrp="1"/>
          </p:cNvSpPr>
          <p:nvPr>
            <p:ph type="title"/>
          </p:nvPr>
        </p:nvSpPr>
        <p:spPr>
          <a:prstGeom prst="rect">
            <a:avLst/>
          </a:prstGeom>
        </p:spPr>
        <p:txBody>
          <a:bodyPr/>
          <a:lstStyle/>
          <a:p>
            <a:r>
              <a:t>The effect of the impedances</a:t>
            </a:r>
          </a:p>
        </p:txBody>
      </p:sp>
      <p:graphicFrame>
        <p:nvGraphicFramePr>
          <p:cNvPr id="465" name="Table"/>
          <p:cNvGraphicFramePr/>
          <p:nvPr/>
        </p:nvGraphicFramePr>
        <p:xfrm>
          <a:off x="952500" y="3695700"/>
          <a:ext cx="22479000" cy="8572499"/>
        </p:xfrm>
        <a:graphic>
          <a:graphicData uri="http://schemas.openxmlformats.org/drawingml/2006/table">
            <a:tbl>
              <a:tblPr>
                <a:tableStyleId>{CF821DB8-F4EB-4A41-A1BA-3FCAFE7338EE}</a:tableStyleId>
              </a:tblPr>
              <a:tblGrid>
                <a:gridCol w="11239500">
                  <a:extLst>
                    <a:ext uri="{9D8B030D-6E8A-4147-A177-3AD203B41FA5}">
                      <a16:colId xmlns:a16="http://schemas.microsoft.com/office/drawing/2014/main" val="20000"/>
                    </a:ext>
                  </a:extLst>
                </a:gridCol>
                <a:gridCol w="11239500">
                  <a:extLst>
                    <a:ext uri="{9D8B030D-6E8A-4147-A177-3AD203B41FA5}">
                      <a16:colId xmlns:a16="http://schemas.microsoft.com/office/drawing/2014/main" val="20001"/>
                    </a:ext>
                  </a:extLst>
                </a:gridCol>
              </a:tblGrid>
              <a:tr h="912553">
                <a:tc>
                  <a:txBody>
                    <a:bodyPr/>
                    <a:lstStyle/>
                    <a:p>
                      <a:pPr defTabSz="914400">
                        <a:defRPr sz="1800">
                          <a:solidFill>
                            <a:srgbClr val="000000"/>
                          </a:solidFill>
                        </a:defRPr>
                      </a:pPr>
                      <a:r>
                        <a:rPr sz="4200">
                          <a:solidFill>
                            <a:schemeClr val="accent5">
                              <a:hueOff val="-411174"/>
                              <a:satOff val="4030"/>
                              <a:lumOff val="-29867"/>
                            </a:schemeClr>
                          </a:solidFill>
                        </a:rPr>
                        <a:t>Impedances</a:t>
                      </a:r>
                    </a:p>
                  </a:txBody>
                  <a:tcPr marL="50800" marR="50800" marT="50800" marB="50800" anchor="ctr" horzOverflow="overflow">
                    <a:lnL w="0">
                      <a:miter lim="400000"/>
                    </a:lnL>
                    <a:lnR w="12700">
                      <a:solidFill>
                        <a:schemeClr val="accent5">
                          <a:hueOff val="-411174"/>
                          <a:satOff val="4030"/>
                          <a:lumOff val="-29867"/>
                        </a:schemeClr>
                      </a:solidFill>
                      <a:miter lim="400000"/>
                    </a:lnR>
                    <a:lnT w="0">
                      <a:miter lim="400000"/>
                    </a:lnT>
                    <a:lnB w="12700">
                      <a:solidFill>
                        <a:schemeClr val="accent5">
                          <a:hueOff val="-411174"/>
                          <a:satOff val="4030"/>
                          <a:lumOff val="-29867"/>
                        </a:schemeClr>
                      </a:solidFill>
                      <a:miter lim="400000"/>
                    </a:lnB>
                  </a:tcPr>
                </a:tc>
                <a:tc>
                  <a:txBody>
                    <a:bodyPr/>
                    <a:lstStyle/>
                    <a:p>
                      <a:pPr defTabSz="914400">
                        <a:defRPr sz="1800">
                          <a:solidFill>
                            <a:srgbClr val="000000"/>
                          </a:solidFill>
                        </a:defRPr>
                      </a:pPr>
                      <a:r>
                        <a:rPr sz="4200">
                          <a:solidFill>
                            <a:schemeClr val="accent5">
                              <a:hueOff val="-411174"/>
                              <a:satOff val="4030"/>
                              <a:lumOff val="-29867"/>
                            </a:schemeClr>
                          </a:solidFill>
                        </a:rPr>
                        <a:t>Measurable effects</a:t>
                      </a:r>
                    </a:p>
                  </a:txBody>
                  <a:tcPr marL="50800" marR="50800" marT="50800" marB="50800" anchor="ctr" horzOverflow="overflow">
                    <a:lnL w="12700">
                      <a:solidFill>
                        <a:schemeClr val="accent5">
                          <a:hueOff val="-411174"/>
                          <a:satOff val="4030"/>
                          <a:lumOff val="-29867"/>
                        </a:schemeClr>
                      </a:solidFill>
                      <a:miter lim="400000"/>
                    </a:lnL>
                    <a:lnR w="0">
                      <a:miter lim="400000"/>
                    </a:lnR>
                    <a:lnT w="0">
                      <a:miter lim="400000"/>
                    </a:lnT>
                    <a:lnB w="12700">
                      <a:solidFill>
                        <a:schemeClr val="accent5">
                          <a:hueOff val="-411174"/>
                          <a:satOff val="4030"/>
                          <a:lumOff val="-29867"/>
                        </a:schemeClr>
                      </a:solidFill>
                      <a:miter lim="400000"/>
                    </a:lnB>
                  </a:tcPr>
                </a:tc>
                <a:extLst>
                  <a:ext uri="{0D108BD9-81ED-4DB2-BD59-A6C34878D82A}">
                    <a16:rowId xmlns:a16="http://schemas.microsoft.com/office/drawing/2014/main" val="10000"/>
                  </a:ext>
                </a:extLst>
              </a:tr>
              <a:tr h="4045451">
                <a:tc>
                  <a:txBody>
                    <a:bodyPr/>
                    <a:lstStyle/>
                    <a:p>
                      <a:pPr defTabSz="914400">
                        <a:defRPr sz="1800">
                          <a:solidFill>
                            <a:srgbClr val="000000"/>
                          </a:solidFill>
                        </a:defRPr>
                      </a:pPr>
                      <a:r>
                        <a:rPr sz="4400">
                          <a:solidFill>
                            <a:srgbClr val="414141"/>
                          </a:solidFill>
                        </a:rPr>
                        <a:t>Longitudinal broad band</a:t>
                      </a:r>
                    </a:p>
                  </a:txBody>
                  <a:tcPr marL="50800" marR="50800" marT="50800" marB="50800" anchor="ctr" horzOverflow="overflow">
                    <a:lnL w="0">
                      <a:miter lim="400000"/>
                    </a:lnL>
                    <a:lnR w="12700">
                      <a:solidFill>
                        <a:schemeClr val="accent5">
                          <a:hueOff val="-411174"/>
                          <a:satOff val="4030"/>
                          <a:lumOff val="-29867"/>
                        </a:schemeClr>
                      </a:solidFill>
                      <a:miter lim="400000"/>
                    </a:lnR>
                    <a:lnT w="12700">
                      <a:solidFill>
                        <a:schemeClr val="accent5">
                          <a:hueOff val="-411174"/>
                          <a:satOff val="4030"/>
                          <a:lumOff val="-29867"/>
                        </a:schemeClr>
                      </a:solidFill>
                      <a:miter lim="400000"/>
                    </a:lnT>
                    <a:lnB w="12700">
                      <a:solidFill>
                        <a:schemeClr val="accent5">
                          <a:hueOff val="-411174"/>
                          <a:satOff val="4030"/>
                          <a:lumOff val="-29867"/>
                        </a:schemeClr>
                      </a:solidFill>
                      <a:miter lim="400000"/>
                    </a:lnB>
                  </a:tcPr>
                </a:tc>
                <a:tc>
                  <a:txBody>
                    <a:bodyPr/>
                    <a:lstStyle/>
                    <a:p>
                      <a:pPr marL="279400" indent="-279400" algn="l" defTabSz="914400">
                        <a:buSzPct val="100000"/>
                        <a:buChar char="•"/>
                        <a:defRPr sz="4400"/>
                      </a:pPr>
                      <a:r>
                        <a:t>Bunch lengthening</a:t>
                      </a:r>
                    </a:p>
                    <a:p>
                      <a:pPr marL="279400" indent="-279400" algn="l" defTabSz="914400">
                        <a:buSzPct val="100000"/>
                        <a:buChar char="•"/>
                        <a:defRPr sz="4400"/>
                      </a:pPr>
                      <a:r>
                        <a:t>Synchronous phase shift</a:t>
                      </a:r>
                    </a:p>
                    <a:p>
                      <a:pPr marL="279400" indent="-279400" algn="l" defTabSz="914400">
                        <a:buSzPct val="100000"/>
                        <a:buChar char="•"/>
                        <a:defRPr sz="4400"/>
                      </a:pPr>
                      <a:r>
                        <a:t>Orbit distortion</a:t>
                      </a:r>
                    </a:p>
                    <a:p>
                      <a:pPr marL="279400" indent="-279400" algn="l" defTabSz="914400">
                        <a:buSzPct val="100000"/>
                        <a:buChar char="•"/>
                        <a:defRPr sz="4400"/>
                      </a:pPr>
                      <a:r>
                        <a:t>Energy spread growth</a:t>
                      </a:r>
                    </a:p>
                  </a:txBody>
                  <a:tcPr marL="50800" marR="50800" marT="50800" marB="50800" anchor="ctr" horzOverflow="overflow">
                    <a:lnL w="12700">
                      <a:solidFill>
                        <a:schemeClr val="accent5">
                          <a:hueOff val="-411174"/>
                          <a:satOff val="4030"/>
                          <a:lumOff val="-29867"/>
                        </a:schemeClr>
                      </a:solidFill>
                      <a:miter lim="400000"/>
                    </a:lnL>
                    <a:lnR w="0">
                      <a:miter lim="400000"/>
                    </a:lnR>
                    <a:lnT w="12700">
                      <a:solidFill>
                        <a:schemeClr val="accent5">
                          <a:hueOff val="-411174"/>
                          <a:satOff val="4030"/>
                          <a:lumOff val="-29867"/>
                        </a:schemeClr>
                      </a:solidFill>
                      <a:miter lim="400000"/>
                    </a:lnT>
                    <a:lnB w="12700">
                      <a:solidFill>
                        <a:schemeClr val="accent5">
                          <a:hueOff val="-411174"/>
                          <a:satOff val="4030"/>
                          <a:lumOff val="-29867"/>
                        </a:schemeClr>
                      </a:solidFill>
                      <a:miter lim="400000"/>
                    </a:lnB>
                  </a:tcPr>
                </a:tc>
                <a:extLst>
                  <a:ext uri="{0D108BD9-81ED-4DB2-BD59-A6C34878D82A}">
                    <a16:rowId xmlns:a16="http://schemas.microsoft.com/office/drawing/2014/main" val="10001"/>
                  </a:ext>
                </a:extLst>
              </a:tr>
              <a:tr h="2258988">
                <a:tc>
                  <a:txBody>
                    <a:bodyPr/>
                    <a:lstStyle/>
                    <a:p>
                      <a:pPr defTabSz="914400">
                        <a:defRPr sz="1800">
                          <a:solidFill>
                            <a:srgbClr val="000000"/>
                          </a:solidFill>
                        </a:defRPr>
                      </a:pPr>
                      <a:r>
                        <a:rPr sz="4400">
                          <a:solidFill>
                            <a:srgbClr val="414141"/>
                          </a:solidFill>
                        </a:rPr>
                        <a:t>Transverse broad band</a:t>
                      </a:r>
                    </a:p>
                  </a:txBody>
                  <a:tcPr marL="50800" marR="50800" marT="50800" marB="50800" anchor="ctr" horzOverflow="overflow">
                    <a:lnL w="0">
                      <a:miter lim="400000"/>
                    </a:lnL>
                    <a:lnR w="12700">
                      <a:solidFill>
                        <a:schemeClr val="accent5">
                          <a:hueOff val="-411174"/>
                          <a:satOff val="4030"/>
                          <a:lumOff val="-29867"/>
                        </a:schemeClr>
                      </a:solidFill>
                      <a:miter lim="400000"/>
                    </a:lnR>
                    <a:lnT w="12700">
                      <a:solidFill>
                        <a:schemeClr val="accent5">
                          <a:hueOff val="-411174"/>
                          <a:satOff val="4030"/>
                          <a:lumOff val="-29867"/>
                        </a:schemeClr>
                      </a:solidFill>
                      <a:miter lim="400000"/>
                    </a:lnT>
                    <a:lnB w="12700">
                      <a:solidFill>
                        <a:schemeClr val="accent5">
                          <a:hueOff val="-411174"/>
                          <a:satOff val="4030"/>
                          <a:lumOff val="-29867"/>
                        </a:schemeClr>
                      </a:solidFill>
                      <a:miter lim="400000"/>
                    </a:lnB>
                  </a:tcPr>
                </a:tc>
                <a:tc>
                  <a:txBody>
                    <a:bodyPr/>
                    <a:lstStyle/>
                    <a:p>
                      <a:pPr marL="279400" indent="-279400" algn="l" defTabSz="914400">
                        <a:buSzPct val="100000"/>
                        <a:buChar char="•"/>
                        <a:defRPr sz="4400"/>
                      </a:pPr>
                      <a:r>
                        <a:t>Coherent betatron tune shift</a:t>
                      </a:r>
                    </a:p>
                    <a:p>
                      <a:pPr marL="279400" indent="-279400" algn="l" defTabSz="914400">
                        <a:buSzPct val="100000"/>
                        <a:buChar char="•"/>
                        <a:defRPr sz="4400"/>
                      </a:pPr>
                      <a:r>
                        <a:t>Chromatic head-tail</a:t>
                      </a:r>
                    </a:p>
                    <a:p>
                      <a:pPr marL="279400" indent="-279400" algn="l" defTabSz="914400">
                        <a:buSzPct val="100000"/>
                        <a:buChar char="•"/>
                        <a:defRPr sz="4400"/>
                      </a:pPr>
                      <a:r>
                        <a:t>Orbit distortion</a:t>
                      </a:r>
                    </a:p>
                  </a:txBody>
                  <a:tcPr marL="50800" marR="50800" marT="50800" marB="50800" anchor="ctr" horzOverflow="overflow">
                    <a:lnL w="12700">
                      <a:solidFill>
                        <a:schemeClr val="accent5">
                          <a:hueOff val="-411174"/>
                          <a:satOff val="4030"/>
                          <a:lumOff val="-29867"/>
                        </a:schemeClr>
                      </a:solidFill>
                      <a:miter lim="400000"/>
                    </a:lnL>
                    <a:lnR w="0">
                      <a:miter lim="400000"/>
                    </a:lnR>
                    <a:lnT w="12700">
                      <a:solidFill>
                        <a:schemeClr val="accent5">
                          <a:hueOff val="-411174"/>
                          <a:satOff val="4030"/>
                          <a:lumOff val="-29867"/>
                        </a:schemeClr>
                      </a:solidFill>
                      <a:miter lim="400000"/>
                    </a:lnT>
                    <a:lnB w="12700">
                      <a:solidFill>
                        <a:schemeClr val="accent5">
                          <a:hueOff val="-411174"/>
                          <a:satOff val="4030"/>
                          <a:lumOff val="-29867"/>
                        </a:schemeClr>
                      </a:solidFill>
                      <a:miter lim="400000"/>
                    </a:lnB>
                  </a:tcPr>
                </a:tc>
                <a:extLst>
                  <a:ext uri="{0D108BD9-81ED-4DB2-BD59-A6C34878D82A}">
                    <a16:rowId xmlns:a16="http://schemas.microsoft.com/office/drawing/2014/main" val="10002"/>
                  </a:ext>
                </a:extLst>
              </a:tr>
              <a:tr h="1355507">
                <a:tc>
                  <a:txBody>
                    <a:bodyPr/>
                    <a:lstStyle/>
                    <a:p>
                      <a:pPr defTabSz="914400">
                        <a:defRPr sz="1800">
                          <a:solidFill>
                            <a:srgbClr val="000000"/>
                          </a:solidFill>
                        </a:defRPr>
                      </a:pPr>
                      <a:r>
                        <a:rPr sz="4400">
                          <a:solidFill>
                            <a:srgbClr val="414141"/>
                          </a:solidFill>
                        </a:rPr>
                        <a:t>Transverse narrow band</a:t>
                      </a:r>
                    </a:p>
                  </a:txBody>
                  <a:tcPr marL="50800" marR="50800" marT="50800" marB="50800" anchor="ctr" horzOverflow="overflow">
                    <a:lnL w="0">
                      <a:miter lim="400000"/>
                    </a:lnL>
                    <a:lnR w="12700">
                      <a:solidFill>
                        <a:schemeClr val="accent5">
                          <a:hueOff val="-411174"/>
                          <a:satOff val="4030"/>
                          <a:lumOff val="-29867"/>
                        </a:schemeClr>
                      </a:solidFill>
                      <a:miter lim="400000"/>
                    </a:lnR>
                    <a:lnT w="12700">
                      <a:solidFill>
                        <a:schemeClr val="accent5">
                          <a:hueOff val="-411174"/>
                          <a:satOff val="4030"/>
                          <a:lumOff val="-29867"/>
                        </a:schemeClr>
                      </a:solidFill>
                      <a:miter lim="400000"/>
                    </a:lnT>
                    <a:lnB w="0">
                      <a:miter lim="400000"/>
                    </a:lnB>
                  </a:tcPr>
                </a:tc>
                <a:tc>
                  <a:txBody>
                    <a:bodyPr/>
                    <a:lstStyle/>
                    <a:p>
                      <a:pPr marL="279400" indent="-279400" algn="l" defTabSz="914400">
                        <a:buSzPct val="100000"/>
                        <a:buChar char="•"/>
                        <a:defRPr sz="4400"/>
                      </a:pPr>
                      <a:r>
                        <a:t>Transverse coupled bunch instability</a:t>
                      </a:r>
                    </a:p>
                  </a:txBody>
                  <a:tcPr marL="50800" marR="50800" marT="50800" marB="50800" anchor="ctr" horzOverflow="overflow">
                    <a:lnL w="12700">
                      <a:solidFill>
                        <a:schemeClr val="accent5">
                          <a:hueOff val="-411174"/>
                          <a:satOff val="4030"/>
                          <a:lumOff val="-29867"/>
                        </a:schemeClr>
                      </a:solidFill>
                      <a:miter lim="400000"/>
                    </a:lnL>
                    <a:lnR w="0">
                      <a:miter lim="400000"/>
                    </a:lnR>
                    <a:lnT w="12700">
                      <a:solidFill>
                        <a:schemeClr val="accent5">
                          <a:hueOff val="-411174"/>
                          <a:satOff val="4030"/>
                          <a:lumOff val="-29867"/>
                        </a:schemeClr>
                      </a:solidFill>
                      <a:miter lim="400000"/>
                    </a:lnT>
                    <a:lnB w="0">
                      <a:miter lim="400000"/>
                    </a:lnB>
                  </a:tcPr>
                </a:tc>
                <a:extLst>
                  <a:ext uri="{0D108BD9-81ED-4DB2-BD59-A6C34878D82A}">
                    <a16:rowId xmlns:a16="http://schemas.microsoft.com/office/drawing/2014/main" val="10003"/>
                  </a:ext>
                </a:extLst>
              </a:tr>
            </a:tbl>
          </a:graphicData>
        </a:graphic>
      </p:graphicFrame>
      <p:sp>
        <p:nvSpPr>
          <p:cNvPr id="466" name="Slide Number"/>
          <p:cNvSpPr txBox="1">
            <a:spLocks noGrp="1"/>
          </p:cNvSpPr>
          <p:nvPr>
            <p:ph type="sldNum" sz="quarter" idx="2"/>
          </p:nvPr>
        </p:nvSpPr>
        <p:spPr>
          <a:xfrm>
            <a:off x="12026850" y="13017500"/>
            <a:ext cx="317600" cy="508000"/>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t>22</a:t>
            </a:fld>
            <a:endParaRPr/>
          </a:p>
        </p:txBody>
      </p:sp>
    </p:spTree>
  </p:cSld>
  <p:clrMapOvr>
    <a:masterClrMapping/>
  </p:clrMapOvr>
  <p:transition spd="med"/>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8" name="Rounded Rectangle"/>
          <p:cNvSpPr/>
          <p:nvPr/>
        </p:nvSpPr>
        <p:spPr>
          <a:xfrm>
            <a:off x="2552361" y="3054350"/>
            <a:ext cx="10263472" cy="4830747"/>
          </a:xfrm>
          <a:prstGeom prst="roundRect">
            <a:avLst>
              <a:gd name="adj" fmla="val 15000"/>
            </a:avLst>
          </a:prstGeom>
          <a:blipFill>
            <a:blip r:embed="rId2">
              <a:alphaModFix amt="32723"/>
            </a:blip>
          </a:blipFill>
          <a:ln w="12700">
            <a:miter lim="400000"/>
          </a:ln>
        </p:spPr>
        <p:txBody>
          <a:bodyPr lIns="71437" tIns="71437" rIns="71437" bIns="71437" anchor="ctr"/>
          <a:lstStyle/>
          <a:p>
            <a:pPr defTabSz="821531">
              <a:defRPr sz="4200">
                <a:solidFill>
                  <a:srgbClr val="FFFFFF"/>
                </a:solidFill>
              </a:defRPr>
            </a:pPr>
            <a:endParaRPr/>
          </a:p>
        </p:txBody>
      </p:sp>
      <p:sp>
        <p:nvSpPr>
          <p:cNvPr id="469" name="The Goal of Impedance Study"/>
          <p:cNvSpPr txBox="1">
            <a:spLocks noGrp="1"/>
          </p:cNvSpPr>
          <p:nvPr>
            <p:ph type="title"/>
          </p:nvPr>
        </p:nvSpPr>
        <p:spPr>
          <a:prstGeom prst="rect">
            <a:avLst/>
          </a:prstGeom>
        </p:spPr>
        <p:txBody>
          <a:bodyPr/>
          <a:lstStyle/>
          <a:p>
            <a:r>
              <a:t>The Goal of Impedance Study</a:t>
            </a:r>
          </a:p>
        </p:txBody>
      </p:sp>
      <p:sp>
        <p:nvSpPr>
          <p:cNvPr id="470" name="Rounded Rectangle"/>
          <p:cNvSpPr/>
          <p:nvPr/>
        </p:nvSpPr>
        <p:spPr>
          <a:xfrm>
            <a:off x="10595672" y="11059167"/>
            <a:ext cx="4937794" cy="2476182"/>
          </a:xfrm>
          <a:prstGeom prst="roundRect">
            <a:avLst>
              <a:gd name="adj" fmla="val 15000"/>
            </a:avLst>
          </a:prstGeom>
          <a:solidFill>
            <a:srgbClr val="66635F">
              <a:alpha val="63755"/>
            </a:srgbClr>
          </a:solidFill>
          <a:ln w="12700">
            <a:miter lim="400000"/>
          </a:ln>
        </p:spPr>
        <p:txBody>
          <a:bodyPr lIns="71437" tIns="71437" rIns="71437" bIns="71437" anchor="ctr"/>
          <a:lstStyle/>
          <a:p>
            <a:pPr defTabSz="821531">
              <a:defRPr sz="4200">
                <a:solidFill>
                  <a:srgbClr val="FFFFFF"/>
                </a:solidFill>
              </a:defRPr>
            </a:pPr>
            <a:endParaRPr/>
          </a:p>
        </p:txBody>
      </p:sp>
      <p:sp>
        <p:nvSpPr>
          <p:cNvPr id="471" name="Rounded Rectangle"/>
          <p:cNvSpPr/>
          <p:nvPr/>
        </p:nvSpPr>
        <p:spPr>
          <a:xfrm>
            <a:off x="15373314" y="7821521"/>
            <a:ext cx="4937794" cy="2476183"/>
          </a:xfrm>
          <a:prstGeom prst="roundRect">
            <a:avLst>
              <a:gd name="adj" fmla="val 15000"/>
            </a:avLst>
          </a:prstGeom>
          <a:solidFill>
            <a:srgbClr val="66635F">
              <a:alpha val="64092"/>
            </a:srgbClr>
          </a:solidFill>
          <a:ln w="12700">
            <a:miter lim="400000"/>
          </a:ln>
        </p:spPr>
        <p:txBody>
          <a:bodyPr lIns="71437" tIns="71437" rIns="71437" bIns="71437" anchor="ctr"/>
          <a:lstStyle/>
          <a:p>
            <a:pPr defTabSz="821531">
              <a:defRPr sz="4200">
                <a:solidFill>
                  <a:srgbClr val="FFFFFF"/>
                </a:solidFill>
              </a:defRPr>
            </a:pPr>
            <a:endParaRPr/>
          </a:p>
        </p:txBody>
      </p:sp>
      <p:sp>
        <p:nvSpPr>
          <p:cNvPr id="472" name="Rounded Rectangle"/>
          <p:cNvSpPr/>
          <p:nvPr/>
        </p:nvSpPr>
        <p:spPr>
          <a:xfrm>
            <a:off x="13482967" y="3401249"/>
            <a:ext cx="4937794" cy="2476182"/>
          </a:xfrm>
          <a:prstGeom prst="roundRect">
            <a:avLst>
              <a:gd name="adj" fmla="val 15000"/>
            </a:avLst>
          </a:prstGeom>
          <a:solidFill>
            <a:srgbClr val="66635F">
              <a:alpha val="64224"/>
            </a:srgbClr>
          </a:solidFill>
          <a:ln w="12700">
            <a:miter lim="400000"/>
          </a:ln>
        </p:spPr>
        <p:txBody>
          <a:bodyPr lIns="71437" tIns="71437" rIns="71437" bIns="71437" anchor="ctr"/>
          <a:lstStyle/>
          <a:p>
            <a:pPr defTabSz="821531">
              <a:defRPr sz="4200">
                <a:solidFill>
                  <a:srgbClr val="FFFFFF"/>
                </a:solidFill>
              </a:defRPr>
            </a:pPr>
            <a:endParaRPr/>
          </a:p>
        </p:txBody>
      </p:sp>
      <p:sp>
        <p:nvSpPr>
          <p:cNvPr id="473" name="Rounded Rectangle"/>
          <p:cNvSpPr/>
          <p:nvPr/>
        </p:nvSpPr>
        <p:spPr>
          <a:xfrm>
            <a:off x="4931219" y="7667569"/>
            <a:ext cx="5903960" cy="3083852"/>
          </a:xfrm>
          <a:prstGeom prst="roundRect">
            <a:avLst>
              <a:gd name="adj" fmla="val 14401"/>
            </a:avLst>
          </a:prstGeom>
          <a:solidFill>
            <a:srgbClr val="66635F">
              <a:alpha val="64412"/>
            </a:srgbClr>
          </a:solidFill>
          <a:ln w="12700">
            <a:miter lim="400000"/>
          </a:ln>
        </p:spPr>
        <p:txBody>
          <a:bodyPr lIns="71437" tIns="71437" rIns="71437" bIns="71437" anchor="ctr"/>
          <a:lstStyle/>
          <a:p>
            <a:pPr defTabSz="821531">
              <a:defRPr sz="4200">
                <a:solidFill>
                  <a:srgbClr val="FFFFFF"/>
                </a:solidFill>
              </a:defRPr>
            </a:pPr>
            <a:endParaRPr/>
          </a:p>
        </p:txBody>
      </p:sp>
      <p:sp>
        <p:nvSpPr>
          <p:cNvPr id="474" name="Arrow"/>
          <p:cNvSpPr/>
          <p:nvPr/>
        </p:nvSpPr>
        <p:spPr>
          <a:xfrm>
            <a:off x="11369234" y="3746371"/>
            <a:ext cx="1785939" cy="1785939"/>
          </a:xfrm>
          <a:prstGeom prst="rightArrow">
            <a:avLst>
              <a:gd name="adj1" fmla="val 25865"/>
              <a:gd name="adj2" fmla="val 50201"/>
            </a:avLst>
          </a:prstGeom>
          <a:solidFill>
            <a:srgbClr val="000000"/>
          </a:solidFill>
          <a:ln w="12700">
            <a:miter lim="400000"/>
          </a:ln>
        </p:spPr>
        <p:txBody>
          <a:bodyPr lIns="71437" tIns="71437" rIns="71437" bIns="71437" anchor="ctr"/>
          <a:lstStyle/>
          <a:p>
            <a:pPr defTabSz="821531">
              <a:defRPr sz="4200">
                <a:solidFill>
                  <a:srgbClr val="FFFFFF"/>
                </a:solidFill>
              </a:defRPr>
            </a:pPr>
            <a:endParaRPr/>
          </a:p>
        </p:txBody>
      </p:sp>
      <p:sp>
        <p:nvSpPr>
          <p:cNvPr id="475" name="Arrow"/>
          <p:cNvSpPr/>
          <p:nvPr/>
        </p:nvSpPr>
        <p:spPr>
          <a:xfrm rot="3060000">
            <a:off x="15528170" y="6038783"/>
            <a:ext cx="1785938" cy="1785939"/>
          </a:xfrm>
          <a:prstGeom prst="rightArrow">
            <a:avLst>
              <a:gd name="adj1" fmla="val 31197"/>
              <a:gd name="adj2" fmla="val 39714"/>
            </a:avLst>
          </a:prstGeom>
          <a:solidFill>
            <a:srgbClr val="000000"/>
          </a:solidFill>
          <a:ln w="12700">
            <a:miter lim="400000"/>
          </a:ln>
        </p:spPr>
        <p:txBody>
          <a:bodyPr lIns="71437" tIns="71437" rIns="71437" bIns="71437" anchor="ctr"/>
          <a:lstStyle/>
          <a:p>
            <a:pPr defTabSz="821531">
              <a:defRPr sz="4200">
                <a:solidFill>
                  <a:srgbClr val="FFFFFF"/>
                </a:solidFill>
              </a:defRPr>
            </a:pPr>
            <a:endParaRPr/>
          </a:p>
        </p:txBody>
      </p:sp>
      <p:sp>
        <p:nvSpPr>
          <p:cNvPr id="476" name="Arrow"/>
          <p:cNvSpPr/>
          <p:nvPr/>
        </p:nvSpPr>
        <p:spPr>
          <a:xfrm rot="8421884">
            <a:off x="15809881" y="10373935"/>
            <a:ext cx="1785938" cy="1785938"/>
          </a:xfrm>
          <a:prstGeom prst="rightArrow">
            <a:avLst>
              <a:gd name="adj1" fmla="val 31197"/>
              <a:gd name="adj2" fmla="val 39714"/>
            </a:avLst>
          </a:prstGeom>
          <a:solidFill>
            <a:srgbClr val="000000"/>
          </a:solidFill>
          <a:ln w="12700">
            <a:miter lim="400000"/>
          </a:ln>
        </p:spPr>
        <p:txBody>
          <a:bodyPr lIns="71437" tIns="71437" rIns="71437" bIns="71437" anchor="ctr"/>
          <a:lstStyle/>
          <a:p>
            <a:pPr defTabSz="821531">
              <a:defRPr sz="4200">
                <a:solidFill>
                  <a:srgbClr val="FFFFFF"/>
                </a:solidFill>
              </a:defRPr>
            </a:pPr>
            <a:endParaRPr/>
          </a:p>
        </p:txBody>
      </p:sp>
      <p:sp>
        <p:nvSpPr>
          <p:cNvPr id="477" name="Arrow"/>
          <p:cNvSpPr/>
          <p:nvPr/>
        </p:nvSpPr>
        <p:spPr>
          <a:xfrm rot="13198960">
            <a:off x="8058977" y="10878295"/>
            <a:ext cx="1785939" cy="1785939"/>
          </a:xfrm>
          <a:prstGeom prst="rightArrow">
            <a:avLst>
              <a:gd name="adj1" fmla="val 31197"/>
              <a:gd name="adj2" fmla="val 39714"/>
            </a:avLst>
          </a:prstGeom>
          <a:solidFill>
            <a:srgbClr val="000000"/>
          </a:solidFill>
          <a:ln w="12700">
            <a:miter lim="400000"/>
          </a:ln>
        </p:spPr>
        <p:txBody>
          <a:bodyPr lIns="71437" tIns="71437" rIns="71437" bIns="71437" anchor="ctr"/>
          <a:lstStyle/>
          <a:p>
            <a:pPr defTabSz="821531">
              <a:defRPr sz="4200">
                <a:solidFill>
                  <a:srgbClr val="FFFFFF"/>
                </a:solidFill>
              </a:defRPr>
            </a:pPr>
            <a:endParaRPr/>
          </a:p>
        </p:txBody>
      </p:sp>
      <p:sp>
        <p:nvSpPr>
          <p:cNvPr id="478" name="Wake Function…"/>
          <p:cNvSpPr txBox="1"/>
          <p:nvPr/>
        </p:nvSpPr>
        <p:spPr>
          <a:xfrm>
            <a:off x="14204306" y="3707950"/>
            <a:ext cx="3821920" cy="156527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71437" tIns="71437" rIns="71437" bIns="71437" anchor="ctr">
            <a:spAutoFit/>
          </a:bodyPr>
          <a:lstStyle/>
          <a:p>
            <a:pPr defTabSz="821531">
              <a:defRPr sz="4200">
                <a:solidFill>
                  <a:srgbClr val="000000"/>
                </a:solidFill>
              </a:defRPr>
            </a:pPr>
            <a:r>
              <a:t>Wake Function </a:t>
            </a:r>
          </a:p>
          <a:p>
            <a:pPr defTabSz="821531">
              <a:defRPr sz="4200">
                <a:solidFill>
                  <a:srgbClr val="000000"/>
                </a:solidFill>
              </a:defRPr>
            </a:pPr>
            <a:r>
              <a:t>Calculations</a:t>
            </a:r>
          </a:p>
        </p:txBody>
      </p:sp>
      <p:sp>
        <p:nvSpPr>
          <p:cNvPr id="479" name="Beam Dynamics…"/>
          <p:cNvSpPr txBox="1"/>
          <p:nvPr/>
        </p:nvSpPr>
        <p:spPr>
          <a:xfrm>
            <a:off x="15850511" y="8085825"/>
            <a:ext cx="3983398" cy="156527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71437" tIns="71437" rIns="71437" bIns="71437" anchor="ctr">
            <a:spAutoFit/>
          </a:bodyPr>
          <a:lstStyle/>
          <a:p>
            <a:pPr defTabSz="821531">
              <a:defRPr sz="4200">
                <a:solidFill>
                  <a:srgbClr val="000000"/>
                </a:solidFill>
              </a:defRPr>
            </a:pPr>
            <a:r>
              <a:t>Beam Dynamics</a:t>
            </a:r>
          </a:p>
          <a:p>
            <a:pPr defTabSz="821531">
              <a:defRPr sz="4200">
                <a:solidFill>
                  <a:srgbClr val="000000"/>
                </a:solidFill>
              </a:defRPr>
            </a:pPr>
            <a:r>
              <a:t>Program</a:t>
            </a:r>
          </a:p>
        </p:txBody>
      </p:sp>
      <p:sp>
        <p:nvSpPr>
          <p:cNvPr id="480" name="Study of Beam…"/>
          <p:cNvSpPr txBox="1"/>
          <p:nvPr/>
        </p:nvSpPr>
        <p:spPr>
          <a:xfrm>
            <a:off x="11260525" y="11514620"/>
            <a:ext cx="3608090" cy="156527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71437" tIns="71437" rIns="71437" bIns="71437" anchor="ctr">
            <a:spAutoFit/>
          </a:bodyPr>
          <a:lstStyle/>
          <a:p>
            <a:pPr defTabSz="821531">
              <a:defRPr sz="4200">
                <a:solidFill>
                  <a:srgbClr val="000000"/>
                </a:solidFill>
              </a:defRPr>
            </a:pPr>
            <a:r>
              <a:t>Study of Beam</a:t>
            </a:r>
          </a:p>
          <a:p>
            <a:pPr defTabSz="821531">
              <a:defRPr sz="4200">
                <a:solidFill>
                  <a:srgbClr val="000000"/>
                </a:solidFill>
              </a:defRPr>
            </a:pPr>
            <a:r>
              <a:t>Dynamics</a:t>
            </a:r>
          </a:p>
        </p:txBody>
      </p:sp>
      <p:sp>
        <p:nvSpPr>
          <p:cNvPr id="481" name="Comparison Results with…"/>
          <p:cNvSpPr txBox="1"/>
          <p:nvPr/>
        </p:nvSpPr>
        <p:spPr>
          <a:xfrm>
            <a:off x="4931219" y="8071257"/>
            <a:ext cx="5903960" cy="227647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71437" tIns="71437" rIns="71437" bIns="71437" anchor="ctr">
            <a:spAutoFit/>
          </a:bodyPr>
          <a:lstStyle/>
          <a:p>
            <a:pPr defTabSz="821531">
              <a:defRPr sz="4200">
                <a:solidFill>
                  <a:srgbClr val="000000"/>
                </a:solidFill>
              </a:defRPr>
            </a:pPr>
            <a:r>
              <a:t>Comparison Results with</a:t>
            </a:r>
          </a:p>
          <a:p>
            <a:pPr defTabSz="821531">
              <a:defRPr sz="4200">
                <a:solidFill>
                  <a:srgbClr val="000000"/>
                </a:solidFill>
              </a:defRPr>
            </a:pPr>
            <a:r>
              <a:t>Machine Measurements</a:t>
            </a:r>
          </a:p>
        </p:txBody>
      </p:sp>
      <p:sp>
        <p:nvSpPr>
          <p:cNvPr id="482" name="Rounded Rectangle"/>
          <p:cNvSpPr/>
          <p:nvPr/>
        </p:nvSpPr>
        <p:spPr>
          <a:xfrm>
            <a:off x="3650043" y="3368257"/>
            <a:ext cx="3977392" cy="2216269"/>
          </a:xfrm>
          <a:prstGeom prst="roundRect">
            <a:avLst>
              <a:gd name="adj" fmla="val 15729"/>
            </a:avLst>
          </a:prstGeom>
          <a:solidFill>
            <a:srgbClr val="66635F">
              <a:alpha val="63690"/>
            </a:srgbClr>
          </a:solidFill>
          <a:ln w="12700">
            <a:miter lim="400000"/>
          </a:ln>
        </p:spPr>
        <p:txBody>
          <a:bodyPr lIns="71437" tIns="71437" rIns="71437" bIns="71437" anchor="ctr"/>
          <a:lstStyle/>
          <a:p>
            <a:pPr defTabSz="821531">
              <a:defRPr sz="4200">
                <a:solidFill>
                  <a:srgbClr val="FFFFFF"/>
                </a:solidFill>
              </a:defRPr>
            </a:pPr>
            <a:endParaRPr/>
          </a:p>
        </p:txBody>
      </p:sp>
      <p:sp>
        <p:nvSpPr>
          <p:cNvPr id="483" name="Arrow"/>
          <p:cNvSpPr/>
          <p:nvPr/>
        </p:nvSpPr>
        <p:spPr>
          <a:xfrm>
            <a:off x="12171600" y="8020739"/>
            <a:ext cx="1785938" cy="1785939"/>
          </a:xfrm>
          <a:prstGeom prst="rightArrow">
            <a:avLst>
              <a:gd name="adj1" fmla="val 25865"/>
              <a:gd name="adj2" fmla="val 50201"/>
            </a:avLst>
          </a:prstGeom>
          <a:solidFill>
            <a:srgbClr val="000000"/>
          </a:solidFill>
          <a:ln w="12700">
            <a:miter lim="400000"/>
          </a:ln>
        </p:spPr>
        <p:txBody>
          <a:bodyPr lIns="71437" tIns="71437" rIns="71437" bIns="71437" anchor="ctr"/>
          <a:lstStyle/>
          <a:p>
            <a:pPr defTabSz="821531">
              <a:defRPr sz="4200">
                <a:solidFill>
                  <a:srgbClr val="FFFFFF"/>
                </a:solidFill>
              </a:defRPr>
            </a:pPr>
            <a:endParaRPr/>
          </a:p>
        </p:txBody>
      </p:sp>
      <p:sp>
        <p:nvSpPr>
          <p:cNvPr id="484" name="Manufacturing"/>
          <p:cNvSpPr/>
          <p:nvPr/>
        </p:nvSpPr>
        <p:spPr>
          <a:xfrm>
            <a:off x="8485509" y="5802556"/>
            <a:ext cx="3977392" cy="1785938"/>
          </a:xfrm>
          <a:prstGeom prst="roundRect">
            <a:avLst>
              <a:gd name="adj" fmla="val 14950"/>
            </a:avLst>
          </a:prstGeom>
          <a:solidFill>
            <a:srgbClr val="66635F">
              <a:alpha val="63690"/>
            </a:srgbClr>
          </a:solidFill>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71437" tIns="71437" rIns="71437" bIns="71437" anchor="ctr"/>
          <a:lstStyle>
            <a:lvl1pPr defTabSz="821531">
              <a:defRPr sz="4200">
                <a:solidFill>
                  <a:srgbClr val="FFFFFF"/>
                </a:solidFill>
              </a:defRPr>
            </a:lvl1pPr>
          </a:lstStyle>
          <a:p>
            <a:r>
              <a:t>Manufacturing</a:t>
            </a:r>
          </a:p>
        </p:txBody>
      </p:sp>
      <p:sp>
        <p:nvSpPr>
          <p:cNvPr id="485" name="Design"/>
          <p:cNvSpPr/>
          <p:nvPr/>
        </p:nvSpPr>
        <p:spPr>
          <a:xfrm>
            <a:off x="3120076" y="5807754"/>
            <a:ext cx="3762608" cy="1785938"/>
          </a:xfrm>
          <a:prstGeom prst="roundRect">
            <a:avLst>
              <a:gd name="adj" fmla="val 15729"/>
            </a:avLst>
          </a:prstGeom>
          <a:solidFill>
            <a:srgbClr val="66635F">
              <a:alpha val="63690"/>
            </a:srgbClr>
          </a:solidFill>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71437" tIns="71437" rIns="71437" bIns="71437" anchor="ctr"/>
          <a:lstStyle>
            <a:lvl1pPr defTabSz="821531">
              <a:defRPr sz="4200">
                <a:solidFill>
                  <a:srgbClr val="FFFFFF"/>
                </a:solidFill>
              </a:defRPr>
            </a:lvl1pPr>
          </a:lstStyle>
          <a:p>
            <a:r>
              <a:t>Design</a:t>
            </a:r>
          </a:p>
        </p:txBody>
      </p:sp>
      <p:sp>
        <p:nvSpPr>
          <p:cNvPr id="486" name="Arrow"/>
          <p:cNvSpPr/>
          <p:nvPr/>
        </p:nvSpPr>
        <p:spPr>
          <a:xfrm rot="7474679">
            <a:off x="5396474" y="5657200"/>
            <a:ext cx="1351818" cy="534821"/>
          </a:xfrm>
          <a:prstGeom prst="rightArrow">
            <a:avLst>
              <a:gd name="adj1" fmla="val 13311"/>
              <a:gd name="adj2" fmla="val 126029"/>
            </a:avLst>
          </a:prstGeom>
          <a:solidFill>
            <a:srgbClr val="000000"/>
          </a:solidFill>
          <a:ln w="12700">
            <a:miter lim="400000"/>
          </a:ln>
        </p:spPr>
        <p:txBody>
          <a:bodyPr lIns="71437" tIns="71437" rIns="71437" bIns="71437" anchor="ctr"/>
          <a:lstStyle/>
          <a:p>
            <a:pPr defTabSz="821531">
              <a:defRPr sz="4200">
                <a:solidFill>
                  <a:srgbClr val="FFFFFF"/>
                </a:solidFill>
              </a:defRPr>
            </a:pPr>
            <a:endParaRPr/>
          </a:p>
        </p:txBody>
      </p:sp>
      <p:sp>
        <p:nvSpPr>
          <p:cNvPr id="487" name="Arrow"/>
          <p:cNvSpPr/>
          <p:nvPr/>
        </p:nvSpPr>
        <p:spPr>
          <a:xfrm>
            <a:off x="7008188" y="6428115"/>
            <a:ext cx="1351818" cy="534821"/>
          </a:xfrm>
          <a:prstGeom prst="rightArrow">
            <a:avLst>
              <a:gd name="adj1" fmla="val 13311"/>
              <a:gd name="adj2" fmla="val 126029"/>
            </a:avLst>
          </a:prstGeom>
          <a:solidFill>
            <a:srgbClr val="000000"/>
          </a:solidFill>
          <a:ln w="12700">
            <a:miter lim="400000"/>
          </a:ln>
        </p:spPr>
        <p:txBody>
          <a:bodyPr lIns="71437" tIns="71437" rIns="71437" bIns="71437" anchor="ctr"/>
          <a:lstStyle/>
          <a:p>
            <a:pPr defTabSz="821531">
              <a:defRPr sz="4200">
                <a:solidFill>
                  <a:srgbClr val="FFFFFF"/>
                </a:solidFill>
              </a:defRPr>
            </a:pPr>
            <a:endParaRPr/>
          </a:p>
        </p:txBody>
      </p:sp>
      <p:sp>
        <p:nvSpPr>
          <p:cNvPr id="488" name="Rounded Rectangle"/>
          <p:cNvSpPr/>
          <p:nvPr/>
        </p:nvSpPr>
        <p:spPr>
          <a:xfrm>
            <a:off x="7738717" y="3395922"/>
            <a:ext cx="3977392" cy="2189331"/>
          </a:xfrm>
          <a:prstGeom prst="roundRect">
            <a:avLst>
              <a:gd name="adj" fmla="val 15308"/>
            </a:avLst>
          </a:prstGeom>
          <a:solidFill>
            <a:srgbClr val="66635F">
              <a:alpha val="63690"/>
            </a:srgbClr>
          </a:solidFill>
          <a:ln w="12700">
            <a:miter lim="400000"/>
          </a:ln>
        </p:spPr>
        <p:txBody>
          <a:bodyPr lIns="71437" tIns="71437" rIns="71437" bIns="71437" anchor="ctr"/>
          <a:lstStyle/>
          <a:p>
            <a:pPr defTabSz="821531">
              <a:defRPr sz="4200">
                <a:solidFill>
                  <a:srgbClr val="FFFFFF"/>
                </a:solidFill>
              </a:defRPr>
            </a:pPr>
            <a:endParaRPr/>
          </a:p>
        </p:txBody>
      </p:sp>
      <p:sp>
        <p:nvSpPr>
          <p:cNvPr id="489" name="Impedance Simulations"/>
          <p:cNvSpPr txBox="1"/>
          <p:nvPr/>
        </p:nvSpPr>
        <p:spPr>
          <a:xfrm>
            <a:off x="3757434" y="3613712"/>
            <a:ext cx="3762609" cy="156527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71437" tIns="71437" rIns="71437" bIns="71437" anchor="ctr">
            <a:spAutoFit/>
          </a:bodyPr>
          <a:lstStyle>
            <a:lvl1pPr defTabSz="821531">
              <a:defRPr sz="4200">
                <a:solidFill>
                  <a:srgbClr val="000000"/>
                </a:solidFill>
              </a:defRPr>
            </a:lvl1pPr>
          </a:lstStyle>
          <a:p>
            <a:r>
              <a:t>Impedance Simulations</a:t>
            </a:r>
          </a:p>
        </p:txBody>
      </p:sp>
      <p:sp>
        <p:nvSpPr>
          <p:cNvPr id="490" name="Impedance…"/>
          <p:cNvSpPr txBox="1"/>
          <p:nvPr/>
        </p:nvSpPr>
        <p:spPr>
          <a:xfrm>
            <a:off x="7915554" y="3693754"/>
            <a:ext cx="3623718" cy="156527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71437" tIns="71437" rIns="71437" bIns="71437" anchor="ctr">
            <a:spAutoFit/>
          </a:bodyPr>
          <a:lstStyle/>
          <a:p>
            <a:pPr defTabSz="821531">
              <a:defRPr sz="4200">
                <a:solidFill>
                  <a:srgbClr val="000000"/>
                </a:solidFill>
              </a:defRPr>
            </a:pPr>
            <a:r>
              <a:t> Impedance</a:t>
            </a:r>
          </a:p>
          <a:p>
            <a:pPr defTabSz="821531">
              <a:defRPr sz="4200">
                <a:solidFill>
                  <a:srgbClr val="000000"/>
                </a:solidFill>
              </a:defRPr>
            </a:pPr>
            <a:r>
              <a:t>Measurements</a:t>
            </a:r>
          </a:p>
        </p:txBody>
      </p:sp>
      <p:sp>
        <p:nvSpPr>
          <p:cNvPr id="491" name="Line"/>
          <p:cNvSpPr/>
          <p:nvPr/>
        </p:nvSpPr>
        <p:spPr>
          <a:xfrm flipH="1" flipV="1">
            <a:off x="9862339" y="5128697"/>
            <a:ext cx="640972" cy="1334389"/>
          </a:xfrm>
          <a:prstGeom prst="line">
            <a:avLst/>
          </a:prstGeom>
          <a:ln w="152400">
            <a:solidFill>
              <a:srgbClr val="160201"/>
            </a:solidFill>
            <a:miter lim="400000"/>
            <a:headEnd type="triangle"/>
            <a:tailEnd type="triangle"/>
          </a:ln>
        </p:spPr>
        <p:txBody>
          <a:bodyPr lIns="71437" tIns="71437" rIns="71437" bIns="71437" anchor="ctr"/>
          <a:lstStyle/>
          <a:p>
            <a:pPr defTabSz="821531">
              <a:defRPr sz="4200">
                <a:solidFill>
                  <a:srgbClr val="202020"/>
                </a:solidFill>
              </a:defRPr>
            </a:pPr>
            <a:endParaRPr/>
          </a:p>
        </p:txBody>
      </p:sp>
      <p:sp>
        <p:nvSpPr>
          <p:cNvPr id="492" name="Slide Number"/>
          <p:cNvSpPr txBox="1">
            <a:spLocks noGrp="1"/>
          </p:cNvSpPr>
          <p:nvPr>
            <p:ph type="sldNum" sz="quarter" idx="4294967295"/>
          </p:nvPr>
        </p:nvSpPr>
        <p:spPr>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t>23</a:t>
            </a:fld>
            <a:endParaRPr/>
          </a:p>
        </p:txBody>
      </p:sp>
    </p:spTree>
  </p:cSld>
  <p:clrMapOvr>
    <a:masterClrMapping/>
  </p:clrMapOvr>
  <p:transition spd="med"/>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4" name="The Methods for Defining the Impedance"/>
          <p:cNvSpPr txBox="1">
            <a:spLocks noGrp="1"/>
          </p:cNvSpPr>
          <p:nvPr>
            <p:ph type="title"/>
          </p:nvPr>
        </p:nvSpPr>
        <p:spPr>
          <a:prstGeom prst="rect">
            <a:avLst/>
          </a:prstGeom>
        </p:spPr>
        <p:txBody>
          <a:bodyPr/>
          <a:lstStyle/>
          <a:p>
            <a:r>
              <a:t>The Methods for Defining the Impedance</a:t>
            </a:r>
          </a:p>
        </p:txBody>
      </p:sp>
      <p:sp>
        <p:nvSpPr>
          <p:cNvPr id="495" name="Beam Measurements(after comissioning)…"/>
          <p:cNvSpPr txBox="1">
            <a:spLocks noGrp="1"/>
          </p:cNvSpPr>
          <p:nvPr>
            <p:ph type="body" idx="1"/>
          </p:nvPr>
        </p:nvSpPr>
        <p:spPr>
          <a:prstGeom prst="rect">
            <a:avLst/>
          </a:prstGeom>
        </p:spPr>
        <p:txBody>
          <a:bodyPr/>
          <a:lstStyle/>
          <a:p>
            <a:r>
              <a:t>Beam Measurements(after comissioning)</a:t>
            </a:r>
          </a:p>
          <a:p>
            <a:r>
              <a:t>Simulations(CST particle studio-Wakefield Solver)</a:t>
            </a:r>
          </a:p>
          <a:p>
            <a:r>
              <a:t>Wire Measurements</a:t>
            </a:r>
          </a:p>
          <a:p>
            <a:pPr lvl="1"/>
            <a:r>
              <a:t>Longitudinal One Wire</a:t>
            </a:r>
          </a:p>
          <a:p>
            <a:pPr lvl="1"/>
            <a:r>
              <a:t>Moving wire </a:t>
            </a:r>
          </a:p>
          <a:p>
            <a:pPr lvl="1"/>
            <a:r>
              <a:t>Two wires </a:t>
            </a:r>
          </a:p>
          <a:p>
            <a:pPr lvl="1"/>
            <a:r>
              <a:t>Wire Resonance Measurements</a:t>
            </a:r>
          </a:p>
        </p:txBody>
      </p:sp>
      <p:sp>
        <p:nvSpPr>
          <p:cNvPr id="496" name="Slide Number"/>
          <p:cNvSpPr txBox="1">
            <a:spLocks noGrp="1"/>
          </p:cNvSpPr>
          <p:nvPr>
            <p:ph type="sldNum" sz="quarter" idx="4294967295"/>
          </p:nvPr>
        </p:nvSpPr>
        <p:spPr>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t>24</a:t>
            </a:fld>
            <a:endParaRPr/>
          </a:p>
        </p:txBody>
      </p:sp>
    </p:spTree>
  </p:cSld>
  <p:clrMapOvr>
    <a:masterClrMapping/>
  </p:clrMapOvr>
  <p:transition spd="med"/>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8" name="Simulations"/>
          <p:cNvSpPr txBox="1">
            <a:spLocks noGrp="1"/>
          </p:cNvSpPr>
          <p:nvPr>
            <p:ph type="title"/>
          </p:nvPr>
        </p:nvSpPr>
        <p:spPr>
          <a:prstGeom prst="rect">
            <a:avLst/>
          </a:prstGeom>
        </p:spPr>
        <p:txBody>
          <a:bodyPr/>
          <a:lstStyle/>
          <a:p>
            <a:r>
              <a:t>Simulations</a:t>
            </a:r>
          </a:p>
        </p:txBody>
      </p:sp>
      <p:sp>
        <p:nvSpPr>
          <p:cNvPr id="499" name="The main method used to design this model is 3D electromagnetic time domain simulations using the wakefield solver of CST Particle Studio…"/>
          <p:cNvSpPr txBox="1">
            <a:spLocks noGrp="1"/>
          </p:cNvSpPr>
          <p:nvPr>
            <p:ph type="body" idx="1"/>
          </p:nvPr>
        </p:nvSpPr>
        <p:spPr>
          <a:prstGeom prst="rect">
            <a:avLst/>
          </a:prstGeom>
        </p:spPr>
        <p:txBody>
          <a:bodyPr/>
          <a:lstStyle/>
          <a:p>
            <a:pPr marL="793750" indent="-793750">
              <a:buClrTx/>
              <a:buSzPct val="100000"/>
              <a:buFont typeface="Arial"/>
              <a:buChar char="•"/>
            </a:pPr>
            <a:r>
              <a:t>The main method used to design this model is 3D electromagnetic time domain simulations using the wakefield solver of CST Particle Studio </a:t>
            </a:r>
          </a:p>
          <a:p>
            <a:pPr marL="793750" indent="-793750">
              <a:buClrTx/>
              <a:buSzPct val="100000"/>
              <a:buFont typeface="Arial"/>
              <a:buChar char="•"/>
            </a:pPr>
            <a:r>
              <a:t>It allows to study complex structures which are close to the geometry of the real objects.</a:t>
            </a:r>
          </a:p>
          <a:p>
            <a:pPr marL="793750" indent="-793750">
              <a:buClrTx/>
              <a:buSzPct val="100000"/>
              <a:buFont typeface="Arial"/>
              <a:buChar char="•"/>
            </a:pPr>
            <a:r>
              <a:t>The standard output is the wake potential and the impedance is computed by Fourier Transform</a:t>
            </a:r>
          </a:p>
          <a:p>
            <a:pPr marL="793750" indent="-793750">
              <a:buClrTx/>
              <a:buSzPct val="100000"/>
              <a:buFont typeface="Arial"/>
              <a:buChar char="•"/>
            </a:pPr>
            <a:r>
              <a:t>expected problems</a:t>
            </a:r>
          </a:p>
        </p:txBody>
      </p:sp>
      <p:sp>
        <p:nvSpPr>
          <p:cNvPr id="500" name="Slide Number"/>
          <p:cNvSpPr txBox="1">
            <a:spLocks noGrp="1"/>
          </p:cNvSpPr>
          <p:nvPr>
            <p:ph type="sldNum" sz="quarter" idx="4294967295"/>
          </p:nvPr>
        </p:nvSpPr>
        <p:spPr>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t>25</a:t>
            </a:fld>
            <a:endParaRPr/>
          </a:p>
        </p:txBody>
      </p:sp>
    </p:spTree>
  </p:cSld>
  <p:clrMapOvr>
    <a:masterClrMapping/>
  </p:clrMapOvr>
  <p:transition spd="med"/>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2" name="CST Simulation example"/>
          <p:cNvSpPr txBox="1">
            <a:spLocks noGrp="1"/>
          </p:cNvSpPr>
          <p:nvPr>
            <p:ph type="title"/>
          </p:nvPr>
        </p:nvSpPr>
        <p:spPr>
          <a:prstGeom prst="rect">
            <a:avLst/>
          </a:prstGeom>
        </p:spPr>
        <p:txBody>
          <a:bodyPr/>
          <a:lstStyle/>
          <a:p>
            <a:r>
              <a:t>CST Simulation example</a:t>
            </a:r>
          </a:p>
        </p:txBody>
      </p:sp>
      <p:sp>
        <p:nvSpPr>
          <p:cNvPr id="503" name="All simulations were performed with CST Particle Studio…"/>
          <p:cNvSpPr txBox="1">
            <a:spLocks noGrp="1"/>
          </p:cNvSpPr>
          <p:nvPr>
            <p:ph type="body" sz="half" idx="1"/>
          </p:nvPr>
        </p:nvSpPr>
        <p:spPr>
          <a:xfrm>
            <a:off x="952500" y="3695700"/>
            <a:ext cx="10749539" cy="9588714"/>
          </a:xfrm>
          <a:prstGeom prst="rect">
            <a:avLst/>
          </a:prstGeom>
        </p:spPr>
        <p:txBody>
          <a:bodyPr/>
          <a:lstStyle/>
          <a:p>
            <a:pPr marL="438912" indent="-438912" defTabSz="594360">
              <a:spcBef>
                <a:spcPts val="2400"/>
              </a:spcBef>
              <a:defRPr sz="3600"/>
            </a:pPr>
            <a:r>
              <a:t>All simulations were performed with CST Particle Studio</a:t>
            </a:r>
          </a:p>
          <a:p>
            <a:pPr marL="438912" indent="-438912" defTabSz="594360">
              <a:spcBef>
                <a:spcPts val="2400"/>
              </a:spcBef>
              <a:defRPr sz="3600"/>
            </a:pPr>
            <a:r>
              <a:t>There are many parameters should be checked:</a:t>
            </a:r>
          </a:p>
          <a:p>
            <a:pPr marL="877824" lvl="1" indent="-438912" defTabSz="594360">
              <a:spcBef>
                <a:spcPts val="2400"/>
              </a:spcBef>
              <a:defRPr sz="3600"/>
            </a:pPr>
            <a:r>
              <a:t>Number of Mesh cell</a:t>
            </a:r>
          </a:p>
          <a:p>
            <a:pPr marL="877824" lvl="1" indent="-438912" defTabSz="594360">
              <a:spcBef>
                <a:spcPts val="2400"/>
              </a:spcBef>
              <a:defRPr sz="3600"/>
            </a:pPr>
            <a:r>
              <a:t>Mesh cell equilibrium ratio</a:t>
            </a:r>
          </a:p>
          <a:p>
            <a:pPr marL="877824" lvl="1" indent="-438912" defTabSz="594360">
              <a:spcBef>
                <a:spcPts val="2400"/>
              </a:spcBef>
              <a:defRPr sz="3600"/>
            </a:pPr>
            <a:r>
              <a:t>Mesh cell per wavelength </a:t>
            </a:r>
            <a:endParaRPr sz="864"/>
          </a:p>
          <a:p>
            <a:pPr marL="877824" lvl="1" indent="-438912" defTabSz="594360">
              <a:spcBef>
                <a:spcPts val="2400"/>
              </a:spcBef>
              <a:defRPr sz="3600"/>
            </a:pPr>
            <a:r>
              <a:t> Integration methods</a:t>
            </a:r>
          </a:p>
          <a:p>
            <a:pPr marL="438912" indent="-438912" defTabSz="594360">
              <a:spcBef>
                <a:spcPts val="2400"/>
              </a:spcBef>
              <a:defRPr sz="3600"/>
            </a:pPr>
            <a:r>
              <a:t>Many simulations were performed with step in out and rectangular cavity to optimizing the computational time , power and the accuracy. </a:t>
            </a:r>
            <a:endParaRPr sz="864"/>
          </a:p>
          <a:p>
            <a:pPr marL="877824" lvl="1" indent="-438912" defTabSz="594360">
              <a:spcBef>
                <a:spcPts val="2400"/>
              </a:spcBef>
              <a:defRPr sz="3600"/>
            </a:pPr>
            <a:endParaRPr sz="864"/>
          </a:p>
          <a:p>
            <a:pPr marL="544250" lvl="1" indent="-105338" defTabSz="594360">
              <a:spcBef>
                <a:spcPts val="2400"/>
              </a:spcBef>
              <a:defRPr sz="3600"/>
            </a:pPr>
            <a:br>
              <a:rPr sz="864"/>
            </a:br>
            <a:endParaRPr sz="864"/>
          </a:p>
        </p:txBody>
      </p:sp>
      <p:pic>
        <p:nvPicPr>
          <p:cNvPr id="504" name="Screen Shot 2022-02-03 at 22.56.23.png" descr="Screen Shot 2022-02-03 at 22.56.23.png"/>
          <p:cNvPicPr>
            <a:picLocks noChangeAspect="1"/>
          </p:cNvPicPr>
          <p:nvPr/>
        </p:nvPicPr>
        <p:blipFill>
          <a:blip r:embed="rId2"/>
          <a:stretch>
            <a:fillRect/>
          </a:stretch>
        </p:blipFill>
        <p:spPr>
          <a:xfrm>
            <a:off x="11815033" y="8544155"/>
            <a:ext cx="11812904" cy="4338863"/>
          </a:xfrm>
          <a:prstGeom prst="rect">
            <a:avLst/>
          </a:prstGeom>
          <a:ln w="12700">
            <a:miter lim="400000"/>
          </a:ln>
        </p:spPr>
      </p:pic>
      <p:sp>
        <p:nvSpPr>
          <p:cNvPr id="505" name="Rectangle"/>
          <p:cNvSpPr/>
          <p:nvPr/>
        </p:nvSpPr>
        <p:spPr>
          <a:xfrm>
            <a:off x="12012782" y="11070504"/>
            <a:ext cx="374358" cy="519975"/>
          </a:xfrm>
          <a:prstGeom prst="rect">
            <a:avLst/>
          </a:prstGeom>
          <a:solidFill>
            <a:srgbClr val="FFFFFF"/>
          </a:solidFill>
          <a:ln w="12700">
            <a:miter lim="400000"/>
          </a:ln>
        </p:spPr>
        <p:txBody>
          <a:bodyPr lIns="50800" tIns="50800" rIns="50800" bIns="50800" anchor="ctr"/>
          <a:lstStyle/>
          <a:p>
            <a:pPr>
              <a:defRPr sz="4400">
                <a:solidFill>
                  <a:srgbClr val="FFFFFF"/>
                </a:solidFill>
                <a:effectLst>
                  <a:outerShdw blurRad="25400" dist="33948" dir="2700000" rotWithShape="0">
                    <a:srgbClr val="3B3936"/>
                  </a:outerShdw>
                </a:effectLst>
              </a:defRPr>
            </a:pPr>
            <a:endParaRPr/>
          </a:p>
        </p:txBody>
      </p:sp>
      <p:pic>
        <p:nvPicPr>
          <p:cNvPr id="506" name="Screen Shot 2022-02-03 at 22.59.09.png" descr="Screen Shot 2022-02-03 at 22.59.09.png"/>
          <p:cNvPicPr>
            <a:picLocks noChangeAspect="1"/>
          </p:cNvPicPr>
          <p:nvPr/>
        </p:nvPicPr>
        <p:blipFill>
          <a:blip r:embed="rId3"/>
          <a:stretch>
            <a:fillRect/>
          </a:stretch>
        </p:blipFill>
        <p:spPr>
          <a:xfrm>
            <a:off x="12282208" y="11089329"/>
            <a:ext cx="983941" cy="482324"/>
          </a:xfrm>
          <a:prstGeom prst="rect">
            <a:avLst/>
          </a:prstGeom>
          <a:ln w="12700">
            <a:miter lim="400000"/>
          </a:ln>
        </p:spPr>
      </p:pic>
      <p:pic>
        <p:nvPicPr>
          <p:cNvPr id="507" name="unnamed.png" descr="unnamed.png"/>
          <p:cNvPicPr>
            <a:picLocks noChangeAspect="1"/>
          </p:cNvPicPr>
          <p:nvPr/>
        </p:nvPicPr>
        <p:blipFill>
          <a:blip r:embed="rId4"/>
          <a:stretch>
            <a:fillRect/>
          </a:stretch>
        </p:blipFill>
        <p:spPr>
          <a:xfrm>
            <a:off x="12294937" y="3289300"/>
            <a:ext cx="10853097" cy="4856103"/>
          </a:xfrm>
          <a:prstGeom prst="rect">
            <a:avLst/>
          </a:prstGeom>
          <a:ln w="12700">
            <a:miter lim="400000"/>
          </a:ln>
        </p:spPr>
      </p:pic>
      <p:pic>
        <p:nvPicPr>
          <p:cNvPr id="508" name="Screen Shot 2022-02-07 at 07.16.59.png" descr="Screen Shot 2022-02-07 at 07.16.59.png"/>
          <p:cNvPicPr>
            <a:picLocks noChangeAspect="1"/>
          </p:cNvPicPr>
          <p:nvPr/>
        </p:nvPicPr>
        <p:blipFill>
          <a:blip r:embed="rId5"/>
          <a:stretch>
            <a:fillRect/>
          </a:stretch>
        </p:blipFill>
        <p:spPr>
          <a:xfrm>
            <a:off x="12338009" y="3556186"/>
            <a:ext cx="10766951" cy="4238484"/>
          </a:xfrm>
          <a:prstGeom prst="rect">
            <a:avLst/>
          </a:prstGeom>
          <a:ln w="12700">
            <a:miter lim="400000"/>
          </a:ln>
        </p:spPr>
      </p:pic>
      <p:sp>
        <p:nvSpPr>
          <p:cNvPr id="509" name="Slide Number"/>
          <p:cNvSpPr txBox="1">
            <a:spLocks noGrp="1"/>
          </p:cNvSpPr>
          <p:nvPr>
            <p:ph type="sldNum" sz="quarter" idx="4294967295"/>
          </p:nvPr>
        </p:nvSpPr>
        <p:spPr>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t>26</a:t>
            </a:fld>
            <a:endParaRPr/>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entr" presetSubtype="0" fill="hold" grpId="1" nodeType="clickEffect">
                                  <p:stCondLst>
                                    <p:cond delay="0"/>
                                  </p:stCondLst>
                                  <p:iterate>
                                    <p:tmAbs val="0"/>
                                  </p:iterate>
                                  <p:childTnLst>
                                    <p:set>
                                      <p:cBhvr>
                                        <p:cTn id="6" fill="hold"/>
                                        <p:tgtEl>
                                          <p:spTgt spid="507"/>
                                        </p:tgtEl>
                                        <p:attrNameLst>
                                          <p:attrName>style.visibility</p:attrName>
                                        </p:attrNameLst>
                                      </p:cBhvr>
                                      <p:to>
                                        <p:strVal val="visible"/>
                                      </p:to>
                                    </p:set>
                                  </p:childTnLst>
                                </p:cTn>
                              </p:par>
                            </p:childTnLst>
                          </p:cTn>
                        </p:par>
                        <p:par>
                          <p:cTn id="7" fill="hold">
                            <p:stCondLst>
                              <p:cond delay="0"/>
                            </p:stCondLst>
                            <p:childTnLst>
                              <p:par>
                                <p:cTn id="8" presetID="1" presetClass="exit" presetSubtype="0" fill="hold" grpId="2" nodeType="afterEffect">
                                  <p:stCondLst>
                                    <p:cond delay="0"/>
                                  </p:stCondLst>
                                  <p:iterate>
                                    <p:tmAbs val="0"/>
                                  </p:iterate>
                                  <p:childTnLst>
                                    <p:set>
                                      <p:cBhvr>
                                        <p:cTn id="9" fill="hold">
                                          <p:stCondLst>
                                            <p:cond delay="0"/>
                                          </p:stCondLst>
                                        </p:cTn>
                                        <p:tgtEl>
                                          <p:spTgt spid="508"/>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7" grpId="1" animBg="1" advAuto="0"/>
      <p:bldP spid="508" grpId="2" animBg="1" advAuto="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1" name="CST Simulation example"/>
          <p:cNvSpPr txBox="1">
            <a:spLocks noGrp="1"/>
          </p:cNvSpPr>
          <p:nvPr>
            <p:ph type="title"/>
          </p:nvPr>
        </p:nvSpPr>
        <p:spPr>
          <a:prstGeom prst="rect">
            <a:avLst/>
          </a:prstGeom>
        </p:spPr>
        <p:txBody>
          <a:bodyPr/>
          <a:lstStyle/>
          <a:p>
            <a:r>
              <a:t>CST Simulation example</a:t>
            </a:r>
          </a:p>
        </p:txBody>
      </p:sp>
      <p:sp>
        <p:nvSpPr>
          <p:cNvPr id="512" name="All simulations were performed with CST Particle Studio…"/>
          <p:cNvSpPr txBox="1">
            <a:spLocks noGrp="1"/>
          </p:cNvSpPr>
          <p:nvPr>
            <p:ph type="body" sz="half" idx="1"/>
          </p:nvPr>
        </p:nvSpPr>
        <p:spPr>
          <a:xfrm>
            <a:off x="952500" y="3695700"/>
            <a:ext cx="10749539" cy="9588714"/>
          </a:xfrm>
          <a:prstGeom prst="rect">
            <a:avLst/>
          </a:prstGeom>
        </p:spPr>
        <p:txBody>
          <a:bodyPr/>
          <a:lstStyle/>
          <a:p>
            <a:pPr marL="438912" indent="-438912" defTabSz="594360">
              <a:spcBef>
                <a:spcPts val="2400"/>
              </a:spcBef>
              <a:defRPr sz="3600"/>
            </a:pPr>
            <a:r>
              <a:t>All simulations were performed with CST Particle Studio</a:t>
            </a:r>
          </a:p>
          <a:p>
            <a:pPr marL="438912" indent="-438912" defTabSz="594360">
              <a:spcBef>
                <a:spcPts val="2400"/>
              </a:spcBef>
              <a:defRPr sz="3600"/>
            </a:pPr>
            <a:r>
              <a:t>There are many parameters should be checked:</a:t>
            </a:r>
          </a:p>
          <a:p>
            <a:pPr marL="877824" lvl="1" indent="-438912" defTabSz="594360">
              <a:spcBef>
                <a:spcPts val="2400"/>
              </a:spcBef>
              <a:defRPr sz="3600"/>
            </a:pPr>
            <a:r>
              <a:t>Number of Mesh cell</a:t>
            </a:r>
          </a:p>
          <a:p>
            <a:pPr marL="877824" lvl="1" indent="-438912" defTabSz="594360">
              <a:spcBef>
                <a:spcPts val="2400"/>
              </a:spcBef>
              <a:defRPr sz="3600"/>
            </a:pPr>
            <a:r>
              <a:t>Mesh cell equilibrium ratio</a:t>
            </a:r>
          </a:p>
          <a:p>
            <a:pPr marL="877824" lvl="1" indent="-438912" defTabSz="594360">
              <a:spcBef>
                <a:spcPts val="2400"/>
              </a:spcBef>
              <a:defRPr sz="3600"/>
            </a:pPr>
            <a:r>
              <a:t>Mesh cell per wavelength </a:t>
            </a:r>
            <a:endParaRPr sz="864"/>
          </a:p>
          <a:p>
            <a:pPr marL="877824" lvl="1" indent="-438912" defTabSz="594360">
              <a:spcBef>
                <a:spcPts val="2400"/>
              </a:spcBef>
              <a:defRPr sz="3600"/>
            </a:pPr>
            <a:r>
              <a:t> Integration methods</a:t>
            </a:r>
          </a:p>
          <a:p>
            <a:pPr marL="438912" indent="-438912" defTabSz="594360">
              <a:spcBef>
                <a:spcPts val="2400"/>
              </a:spcBef>
              <a:defRPr sz="3600"/>
            </a:pPr>
            <a:r>
              <a:t>Many simulations were performed with step in out and rectangular cavity to optimizing the computational time , power and the accuracy. </a:t>
            </a:r>
            <a:endParaRPr sz="864"/>
          </a:p>
          <a:p>
            <a:pPr marL="877824" lvl="1" indent="-438912" defTabSz="594360">
              <a:spcBef>
                <a:spcPts val="2400"/>
              </a:spcBef>
              <a:defRPr sz="3600"/>
            </a:pPr>
            <a:endParaRPr sz="864"/>
          </a:p>
          <a:p>
            <a:pPr marL="544250" lvl="1" indent="-105338" defTabSz="594360">
              <a:spcBef>
                <a:spcPts val="2400"/>
              </a:spcBef>
              <a:defRPr sz="3600"/>
            </a:pPr>
            <a:br>
              <a:rPr sz="864"/>
            </a:br>
            <a:endParaRPr sz="864"/>
          </a:p>
        </p:txBody>
      </p:sp>
      <p:pic>
        <p:nvPicPr>
          <p:cNvPr id="513" name="Screen Shot 2022-02-03 at 22.56.23.png" descr="Screen Shot 2022-02-03 at 22.56.23.png"/>
          <p:cNvPicPr>
            <a:picLocks noChangeAspect="1"/>
          </p:cNvPicPr>
          <p:nvPr/>
        </p:nvPicPr>
        <p:blipFill>
          <a:blip r:embed="rId2"/>
          <a:stretch>
            <a:fillRect/>
          </a:stretch>
        </p:blipFill>
        <p:spPr>
          <a:xfrm>
            <a:off x="11815033" y="8544155"/>
            <a:ext cx="11812904" cy="4338863"/>
          </a:xfrm>
          <a:prstGeom prst="rect">
            <a:avLst/>
          </a:prstGeom>
          <a:ln w="12700">
            <a:miter lim="400000"/>
          </a:ln>
        </p:spPr>
      </p:pic>
      <p:sp>
        <p:nvSpPr>
          <p:cNvPr id="514" name="Rectangle"/>
          <p:cNvSpPr/>
          <p:nvPr/>
        </p:nvSpPr>
        <p:spPr>
          <a:xfrm>
            <a:off x="12012782" y="11070504"/>
            <a:ext cx="374358" cy="519975"/>
          </a:xfrm>
          <a:prstGeom prst="rect">
            <a:avLst/>
          </a:prstGeom>
          <a:solidFill>
            <a:srgbClr val="FFFFFF"/>
          </a:solidFill>
          <a:ln w="12700">
            <a:miter lim="400000"/>
          </a:ln>
        </p:spPr>
        <p:txBody>
          <a:bodyPr lIns="50800" tIns="50800" rIns="50800" bIns="50800" anchor="ctr"/>
          <a:lstStyle/>
          <a:p>
            <a:pPr>
              <a:defRPr sz="4400">
                <a:solidFill>
                  <a:srgbClr val="FFFFFF"/>
                </a:solidFill>
                <a:effectLst>
                  <a:outerShdw blurRad="25400" dist="33948" dir="2700000" rotWithShape="0">
                    <a:srgbClr val="3B3936"/>
                  </a:outerShdw>
                </a:effectLst>
              </a:defRPr>
            </a:pPr>
            <a:endParaRPr/>
          </a:p>
        </p:txBody>
      </p:sp>
      <p:pic>
        <p:nvPicPr>
          <p:cNvPr id="515" name="Screen Shot 2022-02-03 at 22.59.09.png" descr="Screen Shot 2022-02-03 at 22.59.09.png"/>
          <p:cNvPicPr>
            <a:picLocks noChangeAspect="1"/>
          </p:cNvPicPr>
          <p:nvPr/>
        </p:nvPicPr>
        <p:blipFill>
          <a:blip r:embed="rId3"/>
          <a:stretch>
            <a:fillRect/>
          </a:stretch>
        </p:blipFill>
        <p:spPr>
          <a:xfrm>
            <a:off x="12282208" y="11089329"/>
            <a:ext cx="983941" cy="482324"/>
          </a:xfrm>
          <a:prstGeom prst="rect">
            <a:avLst/>
          </a:prstGeom>
          <a:ln w="12700">
            <a:miter lim="400000"/>
          </a:ln>
        </p:spPr>
      </p:pic>
      <p:pic>
        <p:nvPicPr>
          <p:cNvPr id="516" name="unnamed.png" descr="unnamed.png"/>
          <p:cNvPicPr>
            <a:picLocks noChangeAspect="1"/>
          </p:cNvPicPr>
          <p:nvPr/>
        </p:nvPicPr>
        <p:blipFill>
          <a:blip r:embed="rId4"/>
          <a:stretch>
            <a:fillRect/>
          </a:stretch>
        </p:blipFill>
        <p:spPr>
          <a:xfrm>
            <a:off x="12294937" y="3289300"/>
            <a:ext cx="10853097" cy="4856103"/>
          </a:xfrm>
          <a:prstGeom prst="rect">
            <a:avLst/>
          </a:prstGeom>
          <a:ln w="12700">
            <a:miter lim="400000"/>
          </a:ln>
        </p:spPr>
      </p:pic>
      <p:sp>
        <p:nvSpPr>
          <p:cNvPr id="517" name="Slide Number"/>
          <p:cNvSpPr txBox="1">
            <a:spLocks noGrp="1"/>
          </p:cNvSpPr>
          <p:nvPr>
            <p:ph type="sldNum" sz="quarter" idx="4294967295"/>
          </p:nvPr>
        </p:nvSpPr>
        <p:spPr>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t>27</a:t>
            </a:fld>
            <a:endParaRPr/>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entr" presetSubtype="0" fill="hold" grpId="1" nodeType="clickEffect">
                                  <p:stCondLst>
                                    <p:cond delay="0"/>
                                  </p:stCondLst>
                                  <p:iterate>
                                    <p:tmAbs val="0"/>
                                  </p:iterate>
                                  <p:childTnLst>
                                    <p:set>
                                      <p:cBhvr>
                                        <p:cTn id="6" fill="hold"/>
                                        <p:tgtEl>
                                          <p:spTgt spid="5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6" grpId="1" animBg="1" advAuto="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9" name="Kick Factors"/>
          <p:cNvSpPr txBox="1">
            <a:spLocks noGrp="1"/>
          </p:cNvSpPr>
          <p:nvPr>
            <p:ph type="title"/>
          </p:nvPr>
        </p:nvSpPr>
        <p:spPr>
          <a:prstGeom prst="rect">
            <a:avLst/>
          </a:prstGeom>
        </p:spPr>
        <p:txBody>
          <a:bodyPr/>
          <a:lstStyle/>
          <a:p>
            <a:r>
              <a:t>Kick Factors</a:t>
            </a:r>
          </a:p>
        </p:txBody>
      </p:sp>
      <mc:AlternateContent xmlns:mc="http://schemas.openxmlformats.org/markup-compatibility/2006">
        <mc:Choice xmlns:a14="http://schemas.microsoft.com/office/drawing/2010/main" Requires="a14">
          <p:sp>
            <p:nvSpPr>
              <p:cNvPr id="520" name="Equation"/>
              <p:cNvSpPr txBox="1"/>
              <p:nvPr/>
            </p:nvSpPr>
            <p:spPr>
              <a:xfrm>
                <a:off x="13567223" y="4380264"/>
                <a:ext cx="8782214" cy="1737352"/>
              </a:xfrm>
              <a:prstGeom prst="rect">
                <a:avLst/>
              </a:prstGeom>
              <a:ln w="12700">
                <a:miter lim="400000"/>
              </a:ln>
            </p:spPr>
            <p:txBody>
              <a:bodyPr wrap="none" lIns="0" tIns="0" rIns="0" bIns="0">
                <a:spAutoFit/>
              </a:bodyPr>
              <a:lstStyle/>
              <a:p>
                <a:pPr algn="l" defTabSz="914400" latinLnBrk="1">
                  <a:defRPr sz="1800">
                    <a:solidFill>
                      <a:srgbClr val="000000"/>
                    </a:solidFill>
                  </a:defRPr>
                </a:pPr>
                <a14:m>
                  <m:oMathPara xmlns:m="http://schemas.openxmlformats.org/officeDocument/2006/math">
                    <m:oMathParaPr>
                      <m:jc m:val="centerGroup"/>
                    </m:oMathParaPr>
                    <m:oMath xmlns:m="http://schemas.openxmlformats.org/officeDocument/2006/math">
                      <m:sSub>
                        <m:sSubPr>
                          <m:ctrlPr>
                            <a:rPr sz="5500">
                              <a:solidFill>
                                <a:srgbClr val="414040"/>
                              </a:solidFill>
                              <a:latin typeface="Cambria Math" panose="02040503050406030204" pitchFamily="18" charset="0"/>
                            </a:rPr>
                          </m:ctrlPr>
                        </m:sSubPr>
                        <m:e>
                          <m:r>
                            <a:rPr sz="5500" i="1">
                              <a:solidFill>
                                <a:srgbClr val="414040"/>
                              </a:solidFill>
                              <a:latin typeface="Cambria Math" panose="02040503050406030204" pitchFamily="18" charset="0"/>
                            </a:rPr>
                            <m:t>𝑘</m:t>
                          </m:r>
                        </m:e>
                        <m:sub>
                          <m:r>
                            <a:rPr sz="5500" i="1">
                              <a:solidFill>
                                <a:srgbClr val="414040"/>
                              </a:solidFill>
                              <a:latin typeface="Cambria Math" panose="02040503050406030204" pitchFamily="18" charset="0"/>
                            </a:rPr>
                            <m:t>𝑇</m:t>
                          </m:r>
                        </m:sub>
                      </m:sSub>
                      <m:r>
                        <a:rPr sz="5500" i="1">
                          <a:solidFill>
                            <a:srgbClr val="414040"/>
                          </a:solidFill>
                          <a:latin typeface="Cambria Math" panose="02040503050406030204" pitchFamily="18" charset="0"/>
                        </a:rPr>
                        <m:t>=</m:t>
                      </m:r>
                      <m:f>
                        <m:fPr>
                          <m:ctrlPr>
                            <a:rPr sz="5500" i="1">
                              <a:solidFill>
                                <a:srgbClr val="414040"/>
                              </a:solidFill>
                              <a:latin typeface="Cambria Math" panose="02040503050406030204" pitchFamily="18" charset="0"/>
                            </a:rPr>
                          </m:ctrlPr>
                        </m:fPr>
                        <m:num>
                          <m:r>
                            <a:rPr sz="5500" i="1">
                              <a:solidFill>
                                <a:srgbClr val="414040"/>
                              </a:solidFill>
                              <a:latin typeface="Cambria Math" panose="02040503050406030204" pitchFamily="18" charset="0"/>
                            </a:rPr>
                            <m:t>1</m:t>
                          </m:r>
                        </m:num>
                        <m:den>
                          <m:r>
                            <a:rPr sz="5500" i="1">
                              <a:solidFill>
                                <a:srgbClr val="414040"/>
                              </a:solidFill>
                              <a:latin typeface="Cambria Math" panose="02040503050406030204" pitchFamily="18" charset="0"/>
                            </a:rPr>
                            <m:t>𝜋</m:t>
                          </m:r>
                        </m:den>
                      </m:f>
                      <m:sSubSup>
                        <m:sSubSupPr>
                          <m:ctrlPr>
                            <a:rPr sz="5500" i="1">
                              <a:solidFill>
                                <a:srgbClr val="414040"/>
                              </a:solidFill>
                              <a:latin typeface="Cambria Math" panose="02040503050406030204" pitchFamily="18" charset="0"/>
                            </a:rPr>
                          </m:ctrlPr>
                        </m:sSubSupPr>
                        <m:e>
                          <m:r>
                            <a:rPr sz="5500" i="1">
                              <a:solidFill>
                                <a:srgbClr val="414040"/>
                              </a:solidFill>
                              <a:latin typeface="Cambria Math" panose="02040503050406030204" pitchFamily="18" charset="0"/>
                            </a:rPr>
                            <m:t>∫</m:t>
                          </m:r>
                        </m:e>
                        <m:sub>
                          <m:r>
                            <a:rPr sz="5500" i="1">
                              <a:solidFill>
                                <a:srgbClr val="414040"/>
                              </a:solidFill>
                              <a:latin typeface="Cambria Math" panose="02040503050406030204" pitchFamily="18" charset="0"/>
                            </a:rPr>
                            <m:t>−∞</m:t>
                          </m:r>
                        </m:sub>
                        <m:sup>
                          <m:r>
                            <a:rPr sz="5500" i="1">
                              <a:solidFill>
                                <a:srgbClr val="414040"/>
                              </a:solidFill>
                              <a:latin typeface="Cambria Math" panose="02040503050406030204" pitchFamily="18" charset="0"/>
                            </a:rPr>
                            <m:t>∞</m:t>
                          </m:r>
                        </m:sup>
                      </m:sSubSup>
                      <m:r>
                        <a:rPr sz="5500" i="1">
                          <a:solidFill>
                            <a:srgbClr val="414040"/>
                          </a:solidFill>
                          <a:latin typeface="Cambria Math" panose="02040503050406030204" pitchFamily="18" charset="0"/>
                        </a:rPr>
                        <m:t>𝐼𝑚</m:t>
                      </m:r>
                      <m:r>
                        <a:rPr sz="5500" i="1">
                          <a:solidFill>
                            <a:srgbClr val="414040"/>
                          </a:solidFill>
                          <a:latin typeface="Cambria Math" panose="02040503050406030204" pitchFamily="18" charset="0"/>
                        </a:rPr>
                        <m:t>[</m:t>
                      </m:r>
                      <m:sSub>
                        <m:sSubPr>
                          <m:ctrlPr>
                            <a:rPr sz="5500" i="1">
                              <a:solidFill>
                                <a:srgbClr val="414040"/>
                              </a:solidFill>
                              <a:latin typeface="Cambria Math" panose="02040503050406030204" pitchFamily="18" charset="0"/>
                            </a:rPr>
                          </m:ctrlPr>
                        </m:sSubPr>
                        <m:e>
                          <m:r>
                            <a:rPr sz="5500" i="1">
                              <a:solidFill>
                                <a:srgbClr val="414040"/>
                              </a:solidFill>
                              <a:latin typeface="Cambria Math" panose="02040503050406030204" pitchFamily="18" charset="0"/>
                            </a:rPr>
                            <m:t>𝑍</m:t>
                          </m:r>
                        </m:e>
                        <m:sub>
                          <m:r>
                            <a:rPr sz="5500" i="1">
                              <a:solidFill>
                                <a:srgbClr val="414040"/>
                              </a:solidFill>
                              <a:latin typeface="Cambria Math" panose="02040503050406030204" pitchFamily="18" charset="0"/>
                            </a:rPr>
                            <m:t>𝑇</m:t>
                          </m:r>
                        </m:sub>
                      </m:sSub>
                      <m:r>
                        <a:rPr sz="5500" i="1">
                          <a:solidFill>
                            <a:srgbClr val="414040"/>
                          </a:solidFill>
                          <a:latin typeface="Cambria Math" panose="02040503050406030204" pitchFamily="18" charset="0"/>
                        </a:rPr>
                        <m:t>(</m:t>
                      </m:r>
                      <m:r>
                        <a:rPr sz="5500" i="1">
                          <a:solidFill>
                            <a:srgbClr val="414040"/>
                          </a:solidFill>
                          <a:latin typeface="Cambria Math" panose="02040503050406030204" pitchFamily="18" charset="0"/>
                        </a:rPr>
                        <m:t>𝑤</m:t>
                      </m:r>
                      <m:r>
                        <a:rPr sz="5500" i="1">
                          <a:solidFill>
                            <a:srgbClr val="414040"/>
                          </a:solidFill>
                          <a:latin typeface="Cambria Math" panose="02040503050406030204" pitchFamily="18" charset="0"/>
                        </a:rPr>
                        <m:t>)]</m:t>
                      </m:r>
                      <m:sSup>
                        <m:sSupPr>
                          <m:ctrlPr>
                            <a:rPr sz="5500" i="1">
                              <a:solidFill>
                                <a:srgbClr val="414040"/>
                              </a:solidFill>
                              <a:latin typeface="Cambria Math" panose="02040503050406030204" pitchFamily="18" charset="0"/>
                            </a:rPr>
                          </m:ctrlPr>
                        </m:sSupPr>
                        <m:e>
                          <m:r>
                            <a:rPr sz="5500" i="1">
                              <a:solidFill>
                                <a:srgbClr val="414040"/>
                              </a:solidFill>
                              <a:latin typeface="Cambria Math" panose="02040503050406030204" pitchFamily="18" charset="0"/>
                            </a:rPr>
                            <m:t>|</m:t>
                          </m:r>
                          <m:limUpp>
                            <m:limUppPr>
                              <m:ctrlPr>
                                <a:rPr sz="5500" i="1">
                                  <a:solidFill>
                                    <a:srgbClr val="414040"/>
                                  </a:solidFill>
                                  <a:latin typeface="Cambria Math" panose="02040503050406030204" pitchFamily="18" charset="0"/>
                                </a:rPr>
                              </m:ctrlPr>
                            </m:limUppPr>
                            <m:e>
                              <m:r>
                                <a:rPr sz="5500" i="1">
                                  <a:solidFill>
                                    <a:srgbClr val="414040"/>
                                  </a:solidFill>
                                  <a:latin typeface="Cambria Math" panose="02040503050406030204" pitchFamily="18" charset="0"/>
                                </a:rPr>
                                <m:t>𝜌</m:t>
                              </m:r>
                            </m:e>
                            <m:lim>
                              <m:r>
                                <a:rPr sz="5500" i="1">
                                  <a:solidFill>
                                    <a:srgbClr val="414040"/>
                                  </a:solidFill>
                                  <a:latin typeface="Cambria Math" panose="02040503050406030204" pitchFamily="18" charset="0"/>
                                </a:rPr>
                                <m:t>˜</m:t>
                              </m:r>
                            </m:lim>
                          </m:limUpp>
                          <m:r>
                            <a:rPr sz="5500" i="1">
                              <a:solidFill>
                                <a:srgbClr val="414040"/>
                              </a:solidFill>
                              <a:latin typeface="Cambria Math" panose="02040503050406030204" pitchFamily="18" charset="0"/>
                            </a:rPr>
                            <m:t>(</m:t>
                          </m:r>
                          <m:r>
                            <a:rPr sz="5500" i="1">
                              <a:solidFill>
                                <a:srgbClr val="414040"/>
                              </a:solidFill>
                              <a:latin typeface="Cambria Math" panose="02040503050406030204" pitchFamily="18" charset="0"/>
                            </a:rPr>
                            <m:t>𝑧</m:t>
                          </m:r>
                          <m:r>
                            <a:rPr sz="5500" i="1">
                              <a:solidFill>
                                <a:srgbClr val="414040"/>
                              </a:solidFill>
                              <a:latin typeface="Cambria Math" panose="02040503050406030204" pitchFamily="18" charset="0"/>
                            </a:rPr>
                            <m:t>)|</m:t>
                          </m:r>
                        </m:e>
                        <m:sup>
                          <m:r>
                            <a:rPr sz="5500" i="1">
                              <a:solidFill>
                                <a:srgbClr val="414040"/>
                              </a:solidFill>
                              <a:latin typeface="Cambria Math" panose="02040503050406030204" pitchFamily="18" charset="0"/>
                            </a:rPr>
                            <m:t>2</m:t>
                          </m:r>
                        </m:sup>
                      </m:sSup>
                      <m:r>
                        <a:rPr sz="5500" i="1">
                          <a:solidFill>
                            <a:srgbClr val="414040"/>
                          </a:solidFill>
                          <a:latin typeface="Cambria Math" panose="02040503050406030204" pitchFamily="18" charset="0"/>
                        </a:rPr>
                        <m:t>𝑑𝑧</m:t>
                      </m:r>
                    </m:oMath>
                  </m:oMathPara>
                </a14:m>
                <a:endParaRPr sz="5500">
                  <a:solidFill>
                    <a:srgbClr val="414141"/>
                  </a:solidFill>
                </a:endParaRPr>
              </a:p>
            </p:txBody>
          </p:sp>
        </mc:Choice>
        <mc:Fallback>
          <p:sp>
            <p:nvSpPr>
              <p:cNvPr id="520" name="Equation"/>
              <p:cNvSpPr txBox="1">
                <a:spLocks noRot="1" noChangeAspect="1" noMove="1" noResize="1" noEditPoints="1" noAdjustHandles="1" noChangeArrowheads="1" noChangeShapeType="1" noTextEdit="1"/>
              </p:cNvSpPr>
              <p:nvPr/>
            </p:nvSpPr>
            <p:spPr>
              <a:xfrm>
                <a:off x="13567223" y="4380264"/>
                <a:ext cx="8782214" cy="1737352"/>
              </a:xfrm>
              <a:prstGeom prst="rect">
                <a:avLst/>
              </a:prstGeom>
              <a:blipFill>
                <a:blip r:embed="rId2"/>
                <a:stretch>
                  <a:fillRect l="-2746" t="-1460" r="-11994" b="-730"/>
                </a:stretch>
              </a:blipFill>
              <a:ln w="12700">
                <a:miter lim="400000"/>
              </a:ln>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521" name="Equation"/>
              <p:cNvSpPr txBox="1"/>
              <p:nvPr/>
            </p:nvSpPr>
            <p:spPr>
              <a:xfrm>
                <a:off x="13931915" y="8634065"/>
                <a:ext cx="7397653" cy="2017699"/>
              </a:xfrm>
              <a:prstGeom prst="rect">
                <a:avLst/>
              </a:prstGeom>
              <a:ln w="12700">
                <a:miter lim="400000"/>
              </a:ln>
            </p:spPr>
            <p:txBody>
              <a:bodyPr wrap="none" lIns="0" tIns="0" rIns="0" bIns="0">
                <a:spAutoFit/>
              </a:bodyPr>
              <a:lstStyle/>
              <a:p>
                <a:pPr algn="l" defTabSz="914400" latinLnBrk="1">
                  <a:defRPr sz="1800">
                    <a:solidFill>
                      <a:srgbClr val="000000"/>
                    </a:solidFill>
                  </a:defRPr>
                </a:pPr>
                <a14:m>
                  <m:oMathPara xmlns:m="http://schemas.openxmlformats.org/officeDocument/2006/math">
                    <m:oMathParaPr>
                      <m:jc m:val="centerGroup"/>
                    </m:oMathParaPr>
                    <m:oMath xmlns:m="http://schemas.openxmlformats.org/officeDocument/2006/math">
                      <m:sSub>
                        <m:sSubPr>
                          <m:ctrlPr>
                            <a:rPr sz="6600">
                              <a:solidFill>
                                <a:srgbClr val="414040"/>
                              </a:solidFill>
                              <a:latin typeface="Cambria Math" panose="02040503050406030204" pitchFamily="18" charset="0"/>
                            </a:rPr>
                          </m:ctrlPr>
                        </m:sSubPr>
                        <m:e>
                          <m:r>
                            <a:rPr sz="6600" i="1">
                              <a:solidFill>
                                <a:srgbClr val="414040"/>
                              </a:solidFill>
                              <a:latin typeface="Cambria Math" panose="02040503050406030204" pitchFamily="18" charset="0"/>
                            </a:rPr>
                            <m:t>h</m:t>
                          </m:r>
                        </m:e>
                        <m:sub>
                          <m:r>
                            <a:rPr sz="6600" i="1">
                              <a:solidFill>
                                <a:srgbClr val="414040"/>
                              </a:solidFill>
                              <a:latin typeface="Cambria Math" panose="02040503050406030204" pitchFamily="18" charset="0"/>
                            </a:rPr>
                            <m:t>𝑙</m:t>
                          </m:r>
                        </m:sub>
                      </m:sSub>
                      <m:r>
                        <a:rPr sz="6600" i="1">
                          <a:solidFill>
                            <a:srgbClr val="414040"/>
                          </a:solidFill>
                          <a:latin typeface="Cambria Math" panose="02040503050406030204" pitchFamily="18" charset="0"/>
                        </a:rPr>
                        <m:t>(</m:t>
                      </m:r>
                      <m:r>
                        <a:rPr sz="6600" i="1">
                          <a:solidFill>
                            <a:srgbClr val="414040"/>
                          </a:solidFill>
                          <a:latin typeface="Cambria Math" panose="02040503050406030204" pitchFamily="18" charset="0"/>
                        </a:rPr>
                        <m:t>𝑤</m:t>
                      </m:r>
                      <m:r>
                        <a:rPr sz="6600" i="1">
                          <a:solidFill>
                            <a:srgbClr val="414040"/>
                          </a:solidFill>
                          <a:latin typeface="Cambria Math" panose="02040503050406030204" pitchFamily="18" charset="0"/>
                        </a:rPr>
                        <m:t>)=</m:t>
                      </m:r>
                      <m:sSup>
                        <m:sSupPr>
                          <m:ctrlPr>
                            <a:rPr sz="6600" i="1">
                              <a:solidFill>
                                <a:srgbClr val="414040"/>
                              </a:solidFill>
                              <a:latin typeface="Cambria Math" panose="02040503050406030204" pitchFamily="18" charset="0"/>
                            </a:rPr>
                          </m:ctrlPr>
                        </m:sSupPr>
                        <m:e>
                          <m:f>
                            <m:fPr>
                              <m:ctrlPr>
                                <a:rPr sz="6600" i="1">
                                  <a:solidFill>
                                    <a:srgbClr val="414040"/>
                                  </a:solidFill>
                                  <a:latin typeface="Cambria Math" panose="02040503050406030204" pitchFamily="18" charset="0"/>
                                </a:rPr>
                              </m:ctrlPr>
                            </m:fPr>
                            <m:num>
                              <m:r>
                                <a:rPr sz="6600" i="1">
                                  <a:solidFill>
                                    <a:srgbClr val="414040"/>
                                  </a:solidFill>
                                  <a:latin typeface="Cambria Math" panose="02040503050406030204" pitchFamily="18" charset="0"/>
                                </a:rPr>
                                <m:t>𝑤</m:t>
                              </m:r>
                              <m:sSub>
                                <m:sSubPr>
                                  <m:ctrlPr>
                                    <a:rPr sz="6600" i="1">
                                      <a:solidFill>
                                        <a:srgbClr val="414040"/>
                                      </a:solidFill>
                                      <a:latin typeface="Cambria Math" panose="02040503050406030204" pitchFamily="18" charset="0"/>
                                    </a:rPr>
                                  </m:ctrlPr>
                                </m:sSubPr>
                                <m:e>
                                  <m:r>
                                    <a:rPr sz="6600" i="1">
                                      <a:solidFill>
                                        <a:srgbClr val="414040"/>
                                      </a:solidFill>
                                      <a:latin typeface="Cambria Math" panose="02040503050406030204" pitchFamily="18" charset="0"/>
                                    </a:rPr>
                                    <m:t>𝜎</m:t>
                                  </m:r>
                                </m:e>
                                <m:sub>
                                  <m:r>
                                    <a:rPr sz="6600" i="1">
                                      <a:solidFill>
                                        <a:srgbClr val="414040"/>
                                      </a:solidFill>
                                      <a:latin typeface="Cambria Math" panose="02040503050406030204" pitchFamily="18" charset="0"/>
                                    </a:rPr>
                                    <m:t>𝑧</m:t>
                                  </m:r>
                                </m:sub>
                              </m:sSub>
                            </m:num>
                            <m:den>
                              <m:r>
                                <a:rPr sz="6600" i="1">
                                  <a:solidFill>
                                    <a:srgbClr val="414040"/>
                                  </a:solidFill>
                                  <a:latin typeface="Cambria Math" panose="02040503050406030204" pitchFamily="18" charset="0"/>
                                </a:rPr>
                                <m:t>𝑐</m:t>
                              </m:r>
                            </m:den>
                          </m:f>
                        </m:e>
                        <m:sup>
                          <m:r>
                            <a:rPr sz="6600" i="1">
                              <a:solidFill>
                                <a:srgbClr val="414040"/>
                              </a:solidFill>
                              <a:latin typeface="Cambria Math" panose="02040503050406030204" pitchFamily="18" charset="0"/>
                            </a:rPr>
                            <m:t>2</m:t>
                          </m:r>
                          <m:r>
                            <a:rPr sz="6600" i="1">
                              <a:solidFill>
                                <a:srgbClr val="414040"/>
                              </a:solidFill>
                              <a:latin typeface="Cambria Math" panose="02040503050406030204" pitchFamily="18" charset="0"/>
                            </a:rPr>
                            <m:t>𝑙</m:t>
                          </m:r>
                        </m:sup>
                      </m:sSup>
                      <m:sSup>
                        <m:sSupPr>
                          <m:ctrlPr>
                            <a:rPr sz="6600" i="1">
                              <a:solidFill>
                                <a:srgbClr val="414040"/>
                              </a:solidFill>
                              <a:latin typeface="Cambria Math" panose="02040503050406030204" pitchFamily="18" charset="0"/>
                            </a:rPr>
                          </m:ctrlPr>
                        </m:sSupPr>
                        <m:e>
                          <m:r>
                            <a:rPr sz="6600" i="1">
                              <a:solidFill>
                                <a:srgbClr val="414040"/>
                              </a:solidFill>
                              <a:latin typeface="Cambria Math" panose="02040503050406030204" pitchFamily="18" charset="0"/>
                            </a:rPr>
                            <m:t>𝑒</m:t>
                          </m:r>
                        </m:e>
                        <m:sup>
                          <m:r>
                            <a:rPr sz="6600" i="1">
                              <a:solidFill>
                                <a:srgbClr val="414040"/>
                              </a:solidFill>
                              <a:latin typeface="Cambria Math" panose="02040503050406030204" pitchFamily="18" charset="0"/>
                            </a:rPr>
                            <m:t>−</m:t>
                          </m:r>
                        </m:sup>
                      </m:sSup>
                      <m:f>
                        <m:fPr>
                          <m:ctrlPr>
                            <a:rPr sz="6600" i="1">
                              <a:solidFill>
                                <a:srgbClr val="414040"/>
                              </a:solidFill>
                              <a:latin typeface="Cambria Math" panose="02040503050406030204" pitchFamily="18" charset="0"/>
                            </a:rPr>
                          </m:ctrlPr>
                        </m:fPr>
                        <m:num>
                          <m:sSup>
                            <m:sSupPr>
                              <m:ctrlPr>
                                <a:rPr sz="6600" i="1">
                                  <a:solidFill>
                                    <a:srgbClr val="414040"/>
                                  </a:solidFill>
                                  <a:latin typeface="Cambria Math" panose="02040503050406030204" pitchFamily="18" charset="0"/>
                                </a:rPr>
                              </m:ctrlPr>
                            </m:sSupPr>
                            <m:e>
                              <m:r>
                                <a:rPr sz="6600" i="1">
                                  <a:solidFill>
                                    <a:srgbClr val="414040"/>
                                  </a:solidFill>
                                  <a:latin typeface="Cambria Math" panose="02040503050406030204" pitchFamily="18" charset="0"/>
                                </a:rPr>
                                <m:t>𝑤</m:t>
                              </m:r>
                            </m:e>
                            <m:sup>
                              <m:r>
                                <a:rPr sz="6600" i="1">
                                  <a:solidFill>
                                    <a:srgbClr val="414040"/>
                                  </a:solidFill>
                                  <a:latin typeface="Cambria Math" panose="02040503050406030204" pitchFamily="18" charset="0"/>
                                </a:rPr>
                                <m:t>2</m:t>
                              </m:r>
                            </m:sup>
                          </m:sSup>
                          <m:sSup>
                            <m:sSupPr>
                              <m:ctrlPr>
                                <a:rPr sz="6600" i="1">
                                  <a:solidFill>
                                    <a:srgbClr val="414040"/>
                                  </a:solidFill>
                                  <a:latin typeface="Cambria Math" panose="02040503050406030204" pitchFamily="18" charset="0"/>
                                </a:rPr>
                              </m:ctrlPr>
                            </m:sSupPr>
                            <m:e>
                              <m:sSub>
                                <m:sSubPr>
                                  <m:ctrlPr>
                                    <a:rPr sz="6600" i="1">
                                      <a:solidFill>
                                        <a:srgbClr val="414040"/>
                                      </a:solidFill>
                                      <a:latin typeface="Cambria Math" panose="02040503050406030204" pitchFamily="18" charset="0"/>
                                    </a:rPr>
                                  </m:ctrlPr>
                                </m:sSubPr>
                                <m:e>
                                  <m:r>
                                    <a:rPr sz="6600" i="1">
                                      <a:solidFill>
                                        <a:srgbClr val="414040"/>
                                      </a:solidFill>
                                      <a:latin typeface="Cambria Math" panose="02040503050406030204" pitchFamily="18" charset="0"/>
                                    </a:rPr>
                                    <m:t>𝜎</m:t>
                                  </m:r>
                                </m:e>
                                <m:sub>
                                  <m:r>
                                    <a:rPr sz="6600" i="1">
                                      <a:solidFill>
                                        <a:srgbClr val="414040"/>
                                      </a:solidFill>
                                      <a:latin typeface="Cambria Math" panose="02040503050406030204" pitchFamily="18" charset="0"/>
                                    </a:rPr>
                                    <m:t>𝑧</m:t>
                                  </m:r>
                                </m:sub>
                              </m:sSub>
                            </m:e>
                            <m:sup>
                              <m:r>
                                <a:rPr sz="6600" i="1">
                                  <a:solidFill>
                                    <a:srgbClr val="414040"/>
                                  </a:solidFill>
                                  <a:latin typeface="Cambria Math" panose="02040503050406030204" pitchFamily="18" charset="0"/>
                                </a:rPr>
                                <m:t>2</m:t>
                              </m:r>
                            </m:sup>
                          </m:sSup>
                        </m:num>
                        <m:den>
                          <m:sSup>
                            <m:sSupPr>
                              <m:ctrlPr>
                                <a:rPr sz="6600" i="1">
                                  <a:solidFill>
                                    <a:srgbClr val="414040"/>
                                  </a:solidFill>
                                  <a:latin typeface="Cambria Math" panose="02040503050406030204" pitchFamily="18" charset="0"/>
                                </a:rPr>
                              </m:ctrlPr>
                            </m:sSupPr>
                            <m:e>
                              <m:r>
                                <a:rPr sz="6600" i="1">
                                  <a:solidFill>
                                    <a:srgbClr val="414040"/>
                                  </a:solidFill>
                                  <a:latin typeface="Cambria Math" panose="02040503050406030204" pitchFamily="18" charset="0"/>
                                </a:rPr>
                                <m:t>𝑐</m:t>
                              </m:r>
                            </m:e>
                            <m:sup>
                              <m:r>
                                <a:rPr sz="6600" i="1">
                                  <a:solidFill>
                                    <a:srgbClr val="414040"/>
                                  </a:solidFill>
                                  <a:latin typeface="Cambria Math" panose="02040503050406030204" pitchFamily="18" charset="0"/>
                                </a:rPr>
                                <m:t>2</m:t>
                              </m:r>
                            </m:sup>
                          </m:sSup>
                        </m:den>
                      </m:f>
                    </m:oMath>
                  </m:oMathPara>
                </a14:m>
                <a:endParaRPr sz="6600">
                  <a:solidFill>
                    <a:srgbClr val="414141"/>
                  </a:solidFill>
                </a:endParaRPr>
              </a:p>
            </p:txBody>
          </p:sp>
        </mc:Choice>
        <mc:Fallback>
          <p:sp>
            <p:nvSpPr>
              <p:cNvPr id="521" name="Equation"/>
              <p:cNvSpPr txBox="1">
                <a:spLocks noRot="1" noChangeAspect="1" noMove="1" noResize="1" noEditPoints="1" noAdjustHandles="1" noChangeArrowheads="1" noChangeShapeType="1" noTextEdit="1"/>
              </p:cNvSpPr>
              <p:nvPr/>
            </p:nvSpPr>
            <p:spPr>
              <a:xfrm>
                <a:off x="13931915" y="8634065"/>
                <a:ext cx="7397653" cy="2017699"/>
              </a:xfrm>
              <a:prstGeom prst="rect">
                <a:avLst/>
              </a:prstGeom>
              <a:blipFill>
                <a:blip r:embed="rId3"/>
                <a:stretch>
                  <a:fillRect l="-3938" r="-19863" b="-9375"/>
                </a:stretch>
              </a:blipFill>
              <a:ln w="12700">
                <a:miter lim="400000"/>
              </a:ln>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522" name="where     is equal to spectral density (  )"/>
              <p:cNvSpPr txBox="1"/>
              <p:nvPr/>
            </p:nvSpPr>
            <p:spPr>
              <a:xfrm>
                <a:off x="13536902" y="6926665"/>
                <a:ext cx="9217274" cy="646376"/>
              </a:xfrm>
              <a:prstGeom prst="rect">
                <a:avLst/>
              </a:prstGeom>
              <a:ln w="12700">
                <a:miter lim="400000"/>
              </a:ln>
              <a:extLst>
                <a:ext uri="{C572A759-6A51-4108-AA02-DFA0A04FC94B}">
                  <ma14:wrappingTextBoxFlag xmlns:ma14="http://schemas.microsoft.com/office/mac/drawingml/2011/main" xmlns:m="http://schemas.openxmlformats.org/officeDocument/2006/math" xmlns="" val="1"/>
                </a:ext>
              </a:extLst>
            </p:spPr>
            <p:txBody>
              <a:bodyPr wrap="none" lIns="50800" tIns="50800" rIns="50800" bIns="50800" anchor="ctr">
                <a:spAutoFit/>
              </a:bodyPr>
              <a:lstStyle/>
              <a:p>
                <a:r>
                  <a:t>where  </a:t>
                </a:r>
                <a14:m>
                  <m:oMath xmlns:m="http://schemas.openxmlformats.org/officeDocument/2006/math">
                    <m:sSup>
                      <m:sSupPr>
                        <m:ctrlPr>
                          <a:rPr sz="3700">
                            <a:solidFill>
                              <a:srgbClr val="414040"/>
                            </a:solidFill>
                            <a:latin typeface="Cambria Math" panose="02040503050406030204" pitchFamily="18" charset="0"/>
                          </a:rPr>
                        </m:ctrlPr>
                      </m:sSupPr>
                      <m:e>
                        <m:r>
                          <a:rPr sz="3700" i="1">
                            <a:solidFill>
                              <a:srgbClr val="414040"/>
                            </a:solidFill>
                            <a:latin typeface="Cambria Math" panose="02040503050406030204" pitchFamily="18" charset="0"/>
                          </a:rPr>
                          <m:t>|</m:t>
                        </m:r>
                        <m:limUpp>
                          <m:limUppPr>
                            <m:ctrlPr>
                              <a:rPr sz="3700" i="1">
                                <a:solidFill>
                                  <a:srgbClr val="414040"/>
                                </a:solidFill>
                                <a:latin typeface="Cambria Math" panose="02040503050406030204" pitchFamily="18" charset="0"/>
                              </a:rPr>
                            </m:ctrlPr>
                          </m:limUppPr>
                          <m:e>
                            <m:r>
                              <a:rPr sz="3700" i="1">
                                <a:solidFill>
                                  <a:srgbClr val="414040"/>
                                </a:solidFill>
                                <a:latin typeface="Cambria Math" panose="02040503050406030204" pitchFamily="18" charset="0"/>
                              </a:rPr>
                              <m:t>𝜌</m:t>
                            </m:r>
                          </m:e>
                          <m:lim>
                            <m:r>
                              <a:rPr sz="3700" i="1">
                                <a:solidFill>
                                  <a:srgbClr val="414040"/>
                                </a:solidFill>
                                <a:latin typeface="Cambria Math" panose="02040503050406030204" pitchFamily="18" charset="0"/>
                              </a:rPr>
                              <m:t>˜</m:t>
                            </m:r>
                          </m:lim>
                        </m:limUpp>
                        <m:r>
                          <a:rPr sz="3700" i="1">
                            <a:solidFill>
                              <a:srgbClr val="414040"/>
                            </a:solidFill>
                            <a:latin typeface="Cambria Math" panose="02040503050406030204" pitchFamily="18" charset="0"/>
                          </a:rPr>
                          <m:t>(</m:t>
                        </m:r>
                        <m:r>
                          <a:rPr sz="3700" i="1">
                            <a:solidFill>
                              <a:srgbClr val="414040"/>
                            </a:solidFill>
                            <a:latin typeface="Cambria Math" panose="02040503050406030204" pitchFamily="18" charset="0"/>
                          </a:rPr>
                          <m:t>𝑧</m:t>
                        </m:r>
                        <m:r>
                          <a:rPr sz="3700" i="1">
                            <a:solidFill>
                              <a:srgbClr val="414040"/>
                            </a:solidFill>
                            <a:latin typeface="Cambria Math" panose="02040503050406030204" pitchFamily="18" charset="0"/>
                          </a:rPr>
                          <m:t>)|</m:t>
                        </m:r>
                      </m:e>
                      <m:sup>
                        <m:r>
                          <a:rPr sz="3700" i="1">
                            <a:solidFill>
                              <a:srgbClr val="414040"/>
                            </a:solidFill>
                            <a:latin typeface="Cambria Math" panose="02040503050406030204" pitchFamily="18" charset="0"/>
                          </a:rPr>
                          <m:t>2</m:t>
                        </m:r>
                      </m:sup>
                    </m:sSup>
                  </m:oMath>
                </a14:m>
                <a:r>
                  <a:t>  is equal to spectral density (</a:t>
                </a:r>
                <a14:m>
                  <m:oMath xmlns:m="http://schemas.openxmlformats.org/officeDocument/2006/math">
                    <m:sSub>
                      <m:sSubPr>
                        <m:ctrlPr>
                          <a:rPr sz="3600">
                            <a:solidFill>
                              <a:srgbClr val="414040"/>
                            </a:solidFill>
                            <a:latin typeface="Cambria Math" panose="02040503050406030204" pitchFamily="18" charset="0"/>
                          </a:rPr>
                        </m:ctrlPr>
                      </m:sSubPr>
                      <m:e>
                        <m:r>
                          <a:rPr sz="3600" i="1">
                            <a:solidFill>
                              <a:srgbClr val="414040"/>
                            </a:solidFill>
                            <a:latin typeface="Cambria Math" panose="02040503050406030204" pitchFamily="18" charset="0"/>
                          </a:rPr>
                          <m:t>h</m:t>
                        </m:r>
                      </m:e>
                      <m:sub>
                        <m:r>
                          <a:rPr sz="3600" i="1">
                            <a:solidFill>
                              <a:srgbClr val="414040"/>
                            </a:solidFill>
                            <a:latin typeface="Cambria Math" panose="02040503050406030204" pitchFamily="18" charset="0"/>
                          </a:rPr>
                          <m:t>𝑙</m:t>
                        </m:r>
                      </m:sub>
                    </m:sSub>
                    <m:r>
                      <a:rPr sz="3600" i="1">
                        <a:solidFill>
                          <a:srgbClr val="414040"/>
                        </a:solidFill>
                        <a:latin typeface="Cambria Math" panose="02040503050406030204" pitchFamily="18" charset="0"/>
                      </a:rPr>
                      <m:t>(</m:t>
                    </m:r>
                    <m:sSup>
                      <m:sSupPr>
                        <m:ctrlPr>
                          <a:rPr sz="3600" i="1">
                            <a:solidFill>
                              <a:srgbClr val="414040"/>
                            </a:solidFill>
                            <a:latin typeface="Cambria Math" panose="02040503050406030204" pitchFamily="18" charset="0"/>
                          </a:rPr>
                        </m:ctrlPr>
                      </m:sSupPr>
                      <m:e>
                        <m:r>
                          <a:rPr sz="3600" i="1">
                            <a:solidFill>
                              <a:srgbClr val="414040"/>
                            </a:solidFill>
                            <a:latin typeface="Cambria Math" panose="02040503050406030204" pitchFamily="18" charset="0"/>
                          </a:rPr>
                          <m:t>𝑤</m:t>
                        </m:r>
                      </m:e>
                      <m:sup>
                        <m:r>
                          <a:rPr sz="3600" i="1">
                            <a:solidFill>
                              <a:srgbClr val="414040"/>
                            </a:solidFill>
                            <a:latin typeface="Cambria Math" panose="02040503050406030204" pitchFamily="18" charset="0"/>
                          </a:rPr>
                          <m:t>′</m:t>
                        </m:r>
                      </m:sup>
                    </m:sSup>
                    <m:r>
                      <a:rPr sz="3600" i="1">
                        <a:solidFill>
                          <a:srgbClr val="414040"/>
                        </a:solidFill>
                        <a:latin typeface="Cambria Math" panose="02040503050406030204" pitchFamily="18" charset="0"/>
                      </a:rPr>
                      <m:t>)</m:t>
                    </m:r>
                  </m:oMath>
                </a14:m>
                <a:r>
                  <a:t> )</a:t>
                </a:r>
              </a:p>
            </p:txBody>
          </p:sp>
        </mc:Choice>
        <mc:Fallback>
          <p:sp>
            <p:nvSpPr>
              <p:cNvPr id="522" name="where     is equal to spectral density (  )"/>
              <p:cNvSpPr txBox="1">
                <a:spLocks noRot="1" noChangeAspect="1" noMove="1" noResize="1" noEditPoints="1" noAdjustHandles="1" noChangeArrowheads="1" noChangeShapeType="1" noTextEdit="1"/>
              </p:cNvSpPr>
              <p:nvPr/>
            </p:nvSpPr>
            <p:spPr>
              <a:xfrm>
                <a:off x="13536902" y="6926665"/>
                <a:ext cx="9217274" cy="646376"/>
              </a:xfrm>
              <a:prstGeom prst="rect">
                <a:avLst/>
              </a:prstGeom>
              <a:blipFill>
                <a:blip r:embed="rId4"/>
                <a:stretch>
                  <a:fillRect l="-4270" t="-7692" r="-4132" b="-46154"/>
                </a:stretch>
              </a:blipFill>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523" name="where   is equal to standart deviation of the gaussian bunch."/>
              <p:cNvSpPr txBox="1"/>
              <p:nvPr/>
            </p:nvSpPr>
            <p:spPr>
              <a:xfrm>
                <a:off x="13143244" y="11946958"/>
                <a:ext cx="11127846" cy="659872"/>
              </a:xfrm>
              <a:prstGeom prst="rect">
                <a:avLst/>
              </a:prstGeom>
              <a:ln w="12700">
                <a:miter lim="400000"/>
              </a:ln>
              <a:extLst>
                <a:ext uri="{C572A759-6A51-4108-AA02-DFA0A04FC94B}">
                  <ma14:wrappingTextBoxFlag xmlns:ma14="http://schemas.microsoft.com/office/mac/drawingml/2011/main" xmlns:m="http://schemas.openxmlformats.org/officeDocument/2006/math" xmlns="" val="1"/>
                </a:ext>
              </a:extLst>
            </p:spPr>
            <p:txBody>
              <a:bodyPr wrap="none" lIns="50800" tIns="50800" rIns="50800" bIns="50800" anchor="ctr">
                <a:spAutoFit/>
              </a:bodyPr>
              <a:lstStyle/>
              <a:p>
                <a:r>
                  <a:t>where </a:t>
                </a:r>
                <a14:m>
                  <m:oMath xmlns:m="http://schemas.openxmlformats.org/officeDocument/2006/math">
                    <m:sSub>
                      <m:sSubPr>
                        <m:ctrlPr>
                          <a:rPr sz="3650">
                            <a:solidFill>
                              <a:srgbClr val="414040"/>
                            </a:solidFill>
                            <a:latin typeface="Cambria Math" panose="02040503050406030204" pitchFamily="18" charset="0"/>
                          </a:rPr>
                        </m:ctrlPr>
                      </m:sSubPr>
                      <m:e>
                        <m:r>
                          <a:rPr sz="3650" i="1">
                            <a:solidFill>
                              <a:srgbClr val="414040"/>
                            </a:solidFill>
                            <a:latin typeface="Cambria Math" panose="02040503050406030204" pitchFamily="18" charset="0"/>
                          </a:rPr>
                          <m:t>𝜎</m:t>
                        </m:r>
                      </m:e>
                      <m:sub>
                        <m:r>
                          <a:rPr sz="3650" i="1">
                            <a:solidFill>
                              <a:srgbClr val="414040"/>
                            </a:solidFill>
                            <a:latin typeface="Cambria Math" panose="02040503050406030204" pitchFamily="18" charset="0"/>
                          </a:rPr>
                          <m:t>𝑧</m:t>
                        </m:r>
                      </m:sub>
                    </m:sSub>
                  </m:oMath>
                </a14:m>
                <a:r>
                  <a:t> is equal to standart deviation of the gaussian bunch.</a:t>
                </a:r>
              </a:p>
            </p:txBody>
          </p:sp>
        </mc:Choice>
        <mc:Fallback>
          <p:sp>
            <p:nvSpPr>
              <p:cNvPr id="523" name="where   is equal to standart deviation of the gaussian bunch."/>
              <p:cNvSpPr txBox="1">
                <a:spLocks noRot="1" noChangeAspect="1" noMove="1" noResize="1" noEditPoints="1" noAdjustHandles="1" noChangeArrowheads="1" noChangeShapeType="1" noTextEdit="1"/>
              </p:cNvSpPr>
              <p:nvPr/>
            </p:nvSpPr>
            <p:spPr>
              <a:xfrm>
                <a:off x="13143244" y="11946958"/>
                <a:ext cx="11127846" cy="659872"/>
              </a:xfrm>
              <a:prstGeom prst="rect">
                <a:avLst/>
              </a:prstGeom>
              <a:blipFill>
                <a:blip r:embed="rId5"/>
                <a:stretch>
                  <a:fillRect l="-2281" t="-1887" r="-2395" b="-28302"/>
                </a:stretch>
              </a:blipFill>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r>
                  <a:rPr lang="en-US">
                    <a:noFill/>
                  </a:rPr>
                  <a:t> </a:t>
                </a:r>
              </a:p>
            </p:txBody>
          </p:sp>
        </mc:Fallback>
      </mc:AlternateContent>
      <p:sp>
        <p:nvSpPr>
          <p:cNvPr id="524" name="The kick factors describes the transverse kick that a particle feel due to the impedance."/>
          <p:cNvSpPr txBox="1"/>
          <p:nvPr/>
        </p:nvSpPr>
        <p:spPr>
          <a:xfrm>
            <a:off x="1383698" y="4664549"/>
            <a:ext cx="10303797" cy="23495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marL="548640" indent="-548640" algn="l">
              <a:buClr>
                <a:srgbClr val="929292"/>
              </a:buClr>
              <a:buSzPct val="60000"/>
              <a:buFont typeface="Zapf Dingbats"/>
              <a:buChar char="❖"/>
              <a:defRPr sz="4500"/>
            </a:lvl1pPr>
          </a:lstStyle>
          <a:p>
            <a:r>
              <a:t>The kick factors describes the transverse kick that a particle feel due to the impedance.</a:t>
            </a:r>
          </a:p>
        </p:txBody>
      </p:sp>
      <mc:AlternateContent xmlns:mc="http://schemas.openxmlformats.org/markup-compatibility/2006">
        <mc:Choice xmlns:a14="http://schemas.microsoft.com/office/drawing/2010/main" Requires="a14">
          <p:sp>
            <p:nvSpPr>
              <p:cNvPr id="525" name="Transverse case only effective impedance is the    on the kick factor."/>
              <p:cNvSpPr txBox="1"/>
              <p:nvPr/>
            </p:nvSpPr>
            <p:spPr>
              <a:xfrm>
                <a:off x="1383698" y="8223520"/>
                <a:ext cx="10303797" cy="2365497"/>
              </a:xfrm>
              <a:prstGeom prst="rect">
                <a:avLst/>
              </a:prstGeom>
              <a:ln w="12700">
                <a:miter lim="400000"/>
              </a:ln>
              <a:extLst>
                <a:ext uri="{C572A759-6A51-4108-AA02-DFA0A04FC94B}">
                  <ma14:wrappingTextBoxFlag xmlns:ma14="http://schemas.microsoft.com/office/mac/drawingml/2011/main" xmlns:m="http://schemas.openxmlformats.org/officeDocument/2006/math" xmlns="" val="1"/>
                </a:ext>
              </a:extLst>
            </p:spPr>
            <p:txBody>
              <a:bodyPr lIns="50800" tIns="50800" rIns="50800" bIns="50800" anchor="ctr">
                <a:spAutoFit/>
              </a:bodyPr>
              <a:lstStyle/>
              <a:p>
                <a:pPr marL="548640" indent="-548640" algn="l">
                  <a:buClr>
                    <a:srgbClr val="929292"/>
                  </a:buClr>
                  <a:buSzPct val="60000"/>
                  <a:buFont typeface="Zapf Dingbats"/>
                  <a:buChar char="❖"/>
                  <a:defRPr sz="4500"/>
                </a:pPr>
                <a:r>
                  <a:t>Transverse case only effective impedance is the  </a:t>
                </a:r>
                <a14:m>
                  <m:oMath xmlns:m="http://schemas.openxmlformats.org/officeDocument/2006/math">
                    <m:r>
                      <a:rPr sz="5050" i="1">
                        <a:solidFill>
                          <a:srgbClr val="414040"/>
                        </a:solidFill>
                        <a:latin typeface="Cambria Math" panose="02040503050406030204" pitchFamily="18" charset="0"/>
                      </a:rPr>
                      <m:t>𝐼𝑚</m:t>
                    </m:r>
                    <m:r>
                      <a:rPr sz="5050" i="1">
                        <a:solidFill>
                          <a:srgbClr val="414040"/>
                        </a:solidFill>
                        <a:latin typeface="Cambria Math" panose="02040503050406030204" pitchFamily="18" charset="0"/>
                      </a:rPr>
                      <m:t>[</m:t>
                    </m:r>
                    <m:r>
                      <a:rPr sz="5050" i="1">
                        <a:solidFill>
                          <a:srgbClr val="414040"/>
                        </a:solidFill>
                        <a:latin typeface="Cambria Math" panose="02040503050406030204" pitchFamily="18" charset="0"/>
                      </a:rPr>
                      <m:t>𝑍</m:t>
                    </m:r>
                    <m:r>
                      <a:rPr sz="5050" i="1">
                        <a:solidFill>
                          <a:srgbClr val="414040"/>
                        </a:solidFill>
                        <a:latin typeface="Cambria Math" panose="02040503050406030204" pitchFamily="18" charset="0"/>
                      </a:rPr>
                      <m:t>(</m:t>
                    </m:r>
                    <m:r>
                      <a:rPr sz="5050" i="1">
                        <a:solidFill>
                          <a:srgbClr val="414040"/>
                        </a:solidFill>
                        <a:latin typeface="Cambria Math" panose="02040503050406030204" pitchFamily="18" charset="0"/>
                      </a:rPr>
                      <m:t>𝑤</m:t>
                    </m:r>
                    <m:r>
                      <a:rPr sz="5050" i="1">
                        <a:solidFill>
                          <a:srgbClr val="414040"/>
                        </a:solidFill>
                        <a:latin typeface="Cambria Math" panose="02040503050406030204" pitchFamily="18" charset="0"/>
                      </a:rPr>
                      <m:t>)]</m:t>
                    </m:r>
                  </m:oMath>
                </a14:m>
                <a:r>
                  <a:t> on the kick factor.</a:t>
                </a:r>
              </a:p>
            </p:txBody>
          </p:sp>
        </mc:Choice>
        <mc:Fallback>
          <p:sp>
            <p:nvSpPr>
              <p:cNvPr id="525" name="Transverse case only effective impedance is the    on the kick factor."/>
              <p:cNvSpPr txBox="1">
                <a:spLocks noRot="1" noChangeAspect="1" noMove="1" noResize="1" noEditPoints="1" noAdjustHandles="1" noChangeArrowheads="1" noChangeShapeType="1" noTextEdit="1"/>
              </p:cNvSpPr>
              <p:nvPr/>
            </p:nvSpPr>
            <p:spPr>
              <a:xfrm>
                <a:off x="1383698" y="8223520"/>
                <a:ext cx="10303797" cy="2365497"/>
              </a:xfrm>
              <a:prstGeom prst="rect">
                <a:avLst/>
              </a:prstGeom>
              <a:blipFill>
                <a:blip r:embed="rId6"/>
                <a:stretch>
                  <a:fillRect l="-1722" t="-2139" b="-10160"/>
                </a:stretch>
              </a:blipFill>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r>
                  <a:rPr lang="en-US">
                    <a:noFill/>
                  </a:rPr>
                  <a:t> </a:t>
                </a:r>
              </a:p>
            </p:txBody>
          </p:sp>
        </mc:Fallback>
      </mc:AlternateContent>
      <p:sp>
        <p:nvSpPr>
          <p:cNvPr id="526" name="Slide Number"/>
          <p:cNvSpPr txBox="1">
            <a:spLocks noGrp="1"/>
          </p:cNvSpPr>
          <p:nvPr>
            <p:ph type="sldNum" sz="quarter" idx="2"/>
          </p:nvPr>
        </p:nvSpPr>
        <p:spPr>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t>28</a:t>
            </a:fld>
            <a:endParaRPr/>
          </a:p>
        </p:txBody>
      </p:sp>
    </p:spTree>
  </p:cSld>
  <p:clrMapOvr>
    <a:masterClrMapping/>
  </p:clrMapOvr>
  <p:transition spd="med"/>
</p:sld>
</file>

<file path=ppt/slides/slide2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528" name="Kick Factors"/>
          <p:cNvSpPr txBox="1">
            <a:spLocks noGrp="1"/>
          </p:cNvSpPr>
          <p:nvPr>
            <p:ph type="title"/>
          </p:nvPr>
        </p:nvSpPr>
        <p:spPr>
          <a:prstGeom prst="rect">
            <a:avLst/>
          </a:prstGeom>
        </p:spPr>
        <p:txBody>
          <a:bodyPr/>
          <a:lstStyle/>
          <a:p>
            <a:r>
              <a:t>Kick Factors</a:t>
            </a:r>
          </a:p>
        </p:txBody>
      </p:sp>
      <p:pic>
        <p:nvPicPr>
          <p:cNvPr id="529" name="Screen Shot 2022-02-03 at 23.11.50.png" descr="Screen Shot 2022-02-03 at 23.11.50.png"/>
          <p:cNvPicPr>
            <a:picLocks noChangeAspect="1"/>
          </p:cNvPicPr>
          <p:nvPr/>
        </p:nvPicPr>
        <p:blipFill>
          <a:blip r:embed="rId2"/>
          <a:stretch>
            <a:fillRect/>
          </a:stretch>
        </p:blipFill>
        <p:spPr>
          <a:xfrm>
            <a:off x="1545851" y="3569138"/>
            <a:ext cx="10171083" cy="5633414"/>
          </a:xfrm>
          <a:prstGeom prst="rect">
            <a:avLst/>
          </a:prstGeom>
          <a:ln w="12700">
            <a:miter lim="400000"/>
          </a:ln>
        </p:spPr>
      </p:pic>
      <p:pic>
        <p:nvPicPr>
          <p:cNvPr id="530" name="Screen Shot 2022-02-03 at 23.13.02.png" descr="Screen Shot 2022-02-03 at 23.13.02.png"/>
          <p:cNvPicPr>
            <a:picLocks noChangeAspect="1"/>
          </p:cNvPicPr>
          <p:nvPr/>
        </p:nvPicPr>
        <p:blipFill>
          <a:blip r:embed="rId3"/>
          <a:stretch>
            <a:fillRect/>
          </a:stretch>
        </p:blipFill>
        <p:spPr>
          <a:xfrm>
            <a:off x="12793220" y="3692531"/>
            <a:ext cx="10684427" cy="9448060"/>
          </a:xfrm>
          <a:prstGeom prst="rect">
            <a:avLst/>
          </a:prstGeom>
          <a:ln w="12700">
            <a:miter lim="400000"/>
          </a:ln>
        </p:spPr>
      </p:pic>
      <p:pic>
        <p:nvPicPr>
          <p:cNvPr id="531" name="Screen Shot 2022-02-03 at 23.13.12.png" descr="Screen Shot 2022-02-03 at 23.13.12.png"/>
          <p:cNvPicPr>
            <a:picLocks noChangeAspect="1"/>
          </p:cNvPicPr>
          <p:nvPr/>
        </p:nvPicPr>
        <p:blipFill>
          <a:blip r:embed="rId4"/>
          <a:stretch>
            <a:fillRect/>
          </a:stretch>
        </p:blipFill>
        <p:spPr>
          <a:xfrm>
            <a:off x="1545851" y="9112493"/>
            <a:ext cx="10171083" cy="4559451"/>
          </a:xfrm>
          <a:prstGeom prst="rect">
            <a:avLst/>
          </a:prstGeom>
          <a:ln w="12700">
            <a:miter lim="400000"/>
          </a:ln>
        </p:spPr>
      </p:pic>
      <p:sp>
        <p:nvSpPr>
          <p:cNvPr id="532" name="Dipolar"/>
          <p:cNvSpPr txBox="1"/>
          <p:nvPr/>
        </p:nvSpPr>
        <p:spPr>
          <a:xfrm>
            <a:off x="2343162" y="2462861"/>
            <a:ext cx="8156856" cy="16637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normAutofit/>
          </a:bodyPr>
          <a:lstStyle>
            <a:lvl1pPr>
              <a:lnSpc>
                <a:spcPct val="90000"/>
              </a:lnSpc>
              <a:spcBef>
                <a:spcPts val="2300"/>
              </a:spcBef>
              <a:defRPr sz="6000">
                <a:solidFill>
                  <a:srgbClr val="D93E2B"/>
                </a:solidFill>
                <a:latin typeface="+mn-lt"/>
                <a:ea typeface="+mn-ea"/>
                <a:cs typeface="+mn-cs"/>
                <a:sym typeface="Bodoni SvtyTwo ITC TT-Book"/>
              </a:defRPr>
            </a:lvl1pPr>
          </a:lstStyle>
          <a:p>
            <a:r>
              <a:t>Dipolar</a:t>
            </a:r>
          </a:p>
        </p:txBody>
      </p:sp>
      <p:sp>
        <p:nvSpPr>
          <p:cNvPr id="533" name="Quadrupolar"/>
          <p:cNvSpPr txBox="1"/>
          <p:nvPr/>
        </p:nvSpPr>
        <p:spPr>
          <a:xfrm>
            <a:off x="13749517" y="2636663"/>
            <a:ext cx="8156856" cy="16637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normAutofit/>
          </a:bodyPr>
          <a:lstStyle>
            <a:lvl1pPr>
              <a:lnSpc>
                <a:spcPct val="90000"/>
              </a:lnSpc>
              <a:spcBef>
                <a:spcPts val="2300"/>
              </a:spcBef>
              <a:defRPr sz="6000">
                <a:solidFill>
                  <a:srgbClr val="D93E2B"/>
                </a:solidFill>
                <a:latin typeface="+mn-lt"/>
                <a:ea typeface="+mn-ea"/>
                <a:cs typeface="+mn-cs"/>
                <a:sym typeface="Bodoni SvtyTwo ITC TT-Book"/>
              </a:defRPr>
            </a:lvl1pPr>
          </a:lstStyle>
          <a:p>
            <a:r>
              <a:t>Quadrupolar</a:t>
            </a:r>
          </a:p>
        </p:txBody>
      </p:sp>
      <p:sp>
        <p:nvSpPr>
          <p:cNvPr id="534" name="Slide Number"/>
          <p:cNvSpPr txBox="1">
            <a:spLocks noGrp="1"/>
          </p:cNvSpPr>
          <p:nvPr>
            <p:ph type="sldNum" sz="quarter" idx="2"/>
          </p:nvPr>
        </p:nvSpPr>
        <p:spPr>
          <a:xfrm>
            <a:off x="12026850" y="13017500"/>
            <a:ext cx="317600" cy="508000"/>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t>29</a:t>
            </a:fld>
            <a:endParaRPr/>
          </a:p>
        </p:txBody>
      </p:sp>
    </p:spTree>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6" name="Outline"/>
          <p:cNvSpPr txBox="1">
            <a:spLocks noGrp="1"/>
          </p:cNvSpPr>
          <p:nvPr>
            <p:ph type="title"/>
          </p:nvPr>
        </p:nvSpPr>
        <p:spPr>
          <a:xfrm>
            <a:off x="960460" y="1149350"/>
            <a:ext cx="22479001" cy="1663700"/>
          </a:xfrm>
          <a:prstGeom prst="rect">
            <a:avLst/>
          </a:prstGeom>
        </p:spPr>
        <p:txBody>
          <a:bodyPr/>
          <a:lstStyle/>
          <a:p>
            <a:r>
              <a:t>Outline</a:t>
            </a:r>
          </a:p>
        </p:txBody>
      </p:sp>
      <p:sp>
        <p:nvSpPr>
          <p:cNvPr id="197" name="1.Introduction to Accelerators and Collective Effects…"/>
          <p:cNvSpPr txBox="1"/>
          <p:nvPr/>
        </p:nvSpPr>
        <p:spPr>
          <a:xfrm>
            <a:off x="741370" y="2006599"/>
            <a:ext cx="10649774" cy="122428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p>
            <a:pPr marL="635000" indent="-635000" algn="l">
              <a:spcBef>
                <a:spcPts val="3400"/>
              </a:spcBef>
              <a:buSzPct val="25000"/>
              <a:buBlip>
                <a:blip r:embed="rId2"/>
              </a:buBlip>
              <a:defRPr sz="4200"/>
            </a:pPr>
            <a:endParaRPr/>
          </a:p>
          <a:p>
            <a:pPr algn="l">
              <a:spcBef>
                <a:spcPts val="3400"/>
              </a:spcBef>
              <a:defRPr sz="4200" b="1"/>
            </a:pPr>
            <a:r>
              <a:t>1.Introduction to Accelerators and Collective Effects</a:t>
            </a:r>
          </a:p>
          <a:p>
            <a:pPr lvl="1" indent="660400" algn="l">
              <a:spcBef>
                <a:spcPts val="3400"/>
              </a:spcBef>
              <a:defRPr sz="4200" b="1"/>
            </a:pPr>
            <a:endParaRPr/>
          </a:p>
          <a:p>
            <a:pPr algn="l">
              <a:spcBef>
                <a:spcPts val="3400"/>
              </a:spcBef>
              <a:defRPr sz="4200" b="1"/>
            </a:pPr>
            <a:r>
              <a:t>2.Wakefield and Impedances</a:t>
            </a:r>
          </a:p>
          <a:p>
            <a:pPr algn="l">
              <a:spcBef>
                <a:spcPts val="3400"/>
              </a:spcBef>
              <a:defRPr sz="4200" b="1"/>
            </a:pPr>
            <a:endParaRPr/>
          </a:p>
          <a:p>
            <a:pPr algn="l">
              <a:spcBef>
                <a:spcPts val="3400"/>
              </a:spcBef>
              <a:defRPr sz="4200" b="1"/>
            </a:pPr>
            <a:r>
              <a:t>3.Studying The Wakefield and Impedance</a:t>
            </a:r>
          </a:p>
          <a:p>
            <a:pPr algn="l">
              <a:spcBef>
                <a:spcPts val="3400"/>
              </a:spcBef>
              <a:defRPr sz="4200" b="1"/>
            </a:pPr>
            <a:endParaRPr/>
          </a:p>
          <a:p>
            <a:pPr algn="l">
              <a:spcBef>
                <a:spcPts val="3400"/>
              </a:spcBef>
              <a:defRPr sz="4200" b="1"/>
            </a:pPr>
            <a:r>
              <a:t>3.Two example</a:t>
            </a:r>
          </a:p>
          <a:p>
            <a:pPr algn="l">
              <a:spcBef>
                <a:spcPts val="3400"/>
              </a:spcBef>
              <a:defRPr sz="4200" b="1"/>
            </a:pPr>
            <a:r>
              <a:t>4.Conclusion</a:t>
            </a:r>
          </a:p>
        </p:txBody>
      </p:sp>
      <p:sp>
        <p:nvSpPr>
          <p:cNvPr id="198" name="How we achieved expected performance in accelerator?…"/>
          <p:cNvSpPr txBox="1"/>
          <p:nvPr/>
        </p:nvSpPr>
        <p:spPr>
          <a:xfrm>
            <a:off x="12048294" y="3308349"/>
            <a:ext cx="12698843" cy="31242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p>
            <a:pPr lvl="1" indent="660400" algn="l">
              <a:spcBef>
                <a:spcPts val="3400"/>
              </a:spcBef>
              <a:defRPr sz="2500" b="1"/>
            </a:pPr>
            <a:r>
              <a:t>How we achieved expected performance in accelerator?</a:t>
            </a:r>
          </a:p>
          <a:p>
            <a:pPr lvl="1" indent="660400" algn="l">
              <a:spcBef>
                <a:spcPts val="3400"/>
              </a:spcBef>
              <a:defRPr sz="2500" b="1"/>
            </a:pPr>
            <a:r>
              <a:t>Why are the Collective effects are important?</a:t>
            </a:r>
          </a:p>
          <a:p>
            <a:pPr lvl="1" indent="660400" algn="l">
              <a:spcBef>
                <a:spcPts val="3400"/>
              </a:spcBef>
              <a:defRPr sz="2500" b="1"/>
            </a:pPr>
            <a:r>
              <a:t>What is ThomX and what are the effects of collective effects on ThomX?</a:t>
            </a:r>
          </a:p>
        </p:txBody>
      </p:sp>
      <p:sp>
        <p:nvSpPr>
          <p:cNvPr id="199" name="{"/>
          <p:cNvSpPr txBox="1"/>
          <p:nvPr/>
        </p:nvSpPr>
        <p:spPr>
          <a:xfrm>
            <a:off x="11719890" y="2507073"/>
            <a:ext cx="960141" cy="34544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0000"/>
            </a:lvl1pPr>
          </a:lstStyle>
          <a:p>
            <a:r>
              <a:t>{</a:t>
            </a:r>
          </a:p>
        </p:txBody>
      </p:sp>
      <p:sp>
        <p:nvSpPr>
          <p:cNvPr id="200" name="1"/>
          <p:cNvSpPr txBox="1"/>
          <p:nvPr/>
        </p:nvSpPr>
        <p:spPr>
          <a:xfrm>
            <a:off x="11093474" y="4072679"/>
            <a:ext cx="431801" cy="9398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5000">
                <a:solidFill>
                  <a:srgbClr val="A12820"/>
                </a:solidFill>
              </a:defRPr>
            </a:lvl1pPr>
          </a:lstStyle>
          <a:p>
            <a:r>
              <a:t>1</a:t>
            </a:r>
          </a:p>
        </p:txBody>
      </p:sp>
      <p:sp>
        <p:nvSpPr>
          <p:cNvPr id="201" name="Slide Number"/>
          <p:cNvSpPr txBox="1">
            <a:spLocks noGrp="1"/>
          </p:cNvSpPr>
          <p:nvPr>
            <p:ph type="sldNum" sz="quarter" idx="2"/>
          </p:nvPr>
        </p:nvSpPr>
        <p:spPr>
          <a:xfrm>
            <a:off x="12052300" y="13017500"/>
            <a:ext cx="266701" cy="508000"/>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t>3</a:t>
            </a:fld>
            <a:endParaRPr/>
          </a:p>
        </p:txBody>
      </p:sp>
    </p:spTree>
  </p:cSld>
  <p:clrMapOvr>
    <a:masterClrMapping/>
  </p:clrMapOvr>
  <p:transition spd="med"/>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6" name="Beam vs. Coaxial Cable"/>
          <p:cNvSpPr txBox="1">
            <a:spLocks noGrp="1"/>
          </p:cNvSpPr>
          <p:nvPr>
            <p:ph type="title"/>
          </p:nvPr>
        </p:nvSpPr>
        <p:spPr>
          <a:prstGeom prst="rect">
            <a:avLst/>
          </a:prstGeom>
        </p:spPr>
        <p:txBody>
          <a:bodyPr/>
          <a:lstStyle/>
          <a:p>
            <a:r>
              <a:t>Beam vs. Coaxial Cable</a:t>
            </a:r>
          </a:p>
        </p:txBody>
      </p:sp>
      <mc:AlternateContent xmlns:mc="http://schemas.openxmlformats.org/markup-compatibility/2006">
        <mc:Choice xmlns:a14="http://schemas.microsoft.com/office/drawing/2010/main" Requires="a14">
          <p:sp>
            <p:nvSpPr>
              <p:cNvPr id="537" name="The bunch interacts with a beam pipe in exactly the same way as a coaxial cable.…"/>
              <p:cNvSpPr txBox="1">
                <a:spLocks noGrp="1"/>
              </p:cNvSpPr>
              <p:nvPr>
                <p:ph type="body" idx="1"/>
              </p:nvPr>
            </p:nvSpPr>
            <p:spPr>
              <a:xfrm>
                <a:off x="952500" y="3695700"/>
                <a:ext cx="22479000" cy="9591548"/>
              </a:xfrm>
              <a:prstGeom prst="rect">
                <a:avLst/>
              </a:prstGeom>
            </p:spPr>
            <p:txBody>
              <a:bodyPr/>
              <a:lstStyle/>
              <a:p>
                <a:pPr marL="633983" indent="-633983" defTabSz="821531">
                  <a:spcBef>
                    <a:spcPts val="5900"/>
                  </a:spcBef>
                  <a:defRPr sz="5200">
                    <a:solidFill>
                      <a:srgbClr val="000000"/>
                    </a:solidFill>
                  </a:defRPr>
                </a:pPr>
                <a:r>
                  <a:rPr dirty="0"/>
                  <a:t>The bunch interacts with a beam pipe in exactly the same way as a coaxial cable.     </a:t>
                </a:r>
              </a:p>
              <a:p>
                <a:pPr marL="633983" indent="-633983" defTabSz="821531">
                  <a:spcBef>
                    <a:spcPts val="5900"/>
                  </a:spcBef>
                  <a:defRPr sz="5200">
                    <a:solidFill>
                      <a:srgbClr val="000000"/>
                    </a:solidFill>
                  </a:defRPr>
                </a:pPr>
                <a:r>
                  <a:rPr dirty="0" err="1"/>
                  <a:t>Ultrarelativistic</a:t>
                </a:r>
                <a:r>
                  <a:rPr dirty="0"/>
                  <a:t> beam field                    </a:t>
                </a:r>
                <a:endParaRPr lang="en-US" dirty="0"/>
              </a:p>
              <a:p>
                <a:pPr marL="1243583" lvl="1" indent="-633983" defTabSz="821531">
                  <a:spcBef>
                    <a:spcPts val="5900"/>
                  </a:spcBef>
                  <a:defRPr sz="5200">
                    <a:solidFill>
                      <a:srgbClr val="000000"/>
                    </a:solidFill>
                  </a:defRPr>
                </a:pPr>
                <a14:m>
                  <m:oMath xmlns:m="http://schemas.openxmlformats.org/officeDocument/2006/math">
                    <m:sSub>
                      <m:sSubPr>
                        <m:ctrlPr>
                          <a:rPr sz="5700">
                            <a:solidFill>
                              <a:srgbClr val="000000"/>
                            </a:solidFill>
                            <a:latin typeface="Cambria Math" panose="02040503050406030204" pitchFamily="18" charset="0"/>
                          </a:rPr>
                        </m:ctrlPr>
                      </m:sSubPr>
                      <m:e>
                        <m:r>
                          <a:rPr sz="5700" i="1">
                            <a:solidFill>
                              <a:srgbClr val="000000"/>
                            </a:solidFill>
                            <a:latin typeface="Cambria Math" panose="02040503050406030204" pitchFamily="18" charset="0"/>
                          </a:rPr>
                          <m:t>𝐸</m:t>
                        </m:r>
                      </m:e>
                      <m:sub>
                        <m:r>
                          <a:rPr sz="5700" i="1">
                            <a:solidFill>
                              <a:srgbClr val="000000"/>
                            </a:solidFill>
                            <a:latin typeface="Cambria Math" panose="02040503050406030204" pitchFamily="18" charset="0"/>
                          </a:rPr>
                          <m:t>𝑟</m:t>
                        </m:r>
                      </m:sub>
                    </m:sSub>
                    <m:r>
                      <a:rPr sz="5700" i="1">
                        <a:solidFill>
                          <a:srgbClr val="000000"/>
                        </a:solidFill>
                        <a:latin typeface="Cambria Math" panose="02040503050406030204" pitchFamily="18" charset="0"/>
                      </a:rPr>
                      <m:t>(</m:t>
                    </m:r>
                    <m:r>
                      <a:rPr sz="5700" i="1">
                        <a:solidFill>
                          <a:srgbClr val="000000"/>
                        </a:solidFill>
                        <a:latin typeface="Cambria Math" panose="02040503050406030204" pitchFamily="18" charset="0"/>
                      </a:rPr>
                      <m:t>𝑟</m:t>
                    </m:r>
                    <m:r>
                      <a:rPr sz="5700" i="1">
                        <a:solidFill>
                          <a:srgbClr val="000000"/>
                        </a:solidFill>
                        <a:latin typeface="Cambria Math" panose="02040503050406030204" pitchFamily="18" charset="0"/>
                      </a:rPr>
                      <m:t>,</m:t>
                    </m:r>
                    <m:r>
                      <a:rPr sz="5700" i="1">
                        <a:solidFill>
                          <a:srgbClr val="000000"/>
                        </a:solidFill>
                        <a:latin typeface="Cambria Math" panose="02040503050406030204" pitchFamily="18" charset="0"/>
                      </a:rPr>
                      <m:t>𝑤</m:t>
                    </m:r>
                    <m:r>
                      <a:rPr sz="5700" i="1">
                        <a:solidFill>
                          <a:srgbClr val="000000"/>
                        </a:solidFill>
                        <a:latin typeface="Cambria Math" panose="02040503050406030204" pitchFamily="18" charset="0"/>
                      </a:rPr>
                      <m:t>)=</m:t>
                    </m:r>
                    <m:sSub>
                      <m:sSubPr>
                        <m:ctrlPr>
                          <a:rPr sz="5700" i="1">
                            <a:solidFill>
                              <a:srgbClr val="000000"/>
                            </a:solidFill>
                            <a:latin typeface="Cambria Math" panose="02040503050406030204" pitchFamily="18" charset="0"/>
                          </a:rPr>
                        </m:ctrlPr>
                      </m:sSubPr>
                      <m:e>
                        <m:r>
                          <a:rPr sz="5700" i="1">
                            <a:solidFill>
                              <a:srgbClr val="000000"/>
                            </a:solidFill>
                            <a:latin typeface="Cambria Math" panose="02040503050406030204" pitchFamily="18" charset="0"/>
                          </a:rPr>
                          <m:t>𝑍</m:t>
                        </m:r>
                      </m:e>
                      <m:sub>
                        <m:r>
                          <a:rPr sz="5700" i="1">
                            <a:solidFill>
                              <a:srgbClr val="000000"/>
                            </a:solidFill>
                            <a:latin typeface="Cambria Math" panose="02040503050406030204" pitchFamily="18" charset="0"/>
                          </a:rPr>
                          <m:t>0</m:t>
                        </m:r>
                      </m:sub>
                    </m:sSub>
                    <m:sSub>
                      <m:sSubPr>
                        <m:ctrlPr>
                          <a:rPr sz="5700" i="1">
                            <a:solidFill>
                              <a:srgbClr val="000000"/>
                            </a:solidFill>
                            <a:latin typeface="Cambria Math" panose="02040503050406030204" pitchFamily="18" charset="0"/>
                          </a:rPr>
                        </m:ctrlPr>
                      </m:sSubPr>
                      <m:e>
                        <m:r>
                          <a:rPr sz="5700" i="1">
                            <a:solidFill>
                              <a:srgbClr val="000000"/>
                            </a:solidFill>
                            <a:latin typeface="Cambria Math" panose="02040503050406030204" pitchFamily="18" charset="0"/>
                          </a:rPr>
                          <m:t>𝐻</m:t>
                        </m:r>
                      </m:e>
                      <m:sub>
                        <m:r>
                          <a:rPr sz="5700" i="1">
                            <a:solidFill>
                              <a:srgbClr val="000000"/>
                            </a:solidFill>
                            <a:latin typeface="Cambria Math" panose="02040503050406030204" pitchFamily="18" charset="0"/>
                          </a:rPr>
                          <m:t>𝜙</m:t>
                        </m:r>
                      </m:sub>
                    </m:sSub>
                    <m:r>
                      <a:rPr sz="5700" i="1">
                        <a:solidFill>
                          <a:srgbClr val="000000"/>
                        </a:solidFill>
                        <a:latin typeface="Cambria Math" panose="02040503050406030204" pitchFamily="18" charset="0"/>
                      </a:rPr>
                      <m:t>(</m:t>
                    </m:r>
                    <m:r>
                      <a:rPr sz="5700" i="1">
                        <a:solidFill>
                          <a:srgbClr val="000000"/>
                        </a:solidFill>
                        <a:latin typeface="Cambria Math" panose="02040503050406030204" pitchFamily="18" charset="0"/>
                      </a:rPr>
                      <m:t>𝑟</m:t>
                    </m:r>
                    <m:r>
                      <a:rPr sz="5700" i="1">
                        <a:solidFill>
                          <a:srgbClr val="000000"/>
                        </a:solidFill>
                        <a:latin typeface="Cambria Math" panose="02040503050406030204" pitchFamily="18" charset="0"/>
                      </a:rPr>
                      <m:t>,</m:t>
                    </m:r>
                    <m:r>
                      <a:rPr sz="5700" i="1">
                        <a:solidFill>
                          <a:srgbClr val="000000"/>
                        </a:solidFill>
                        <a:latin typeface="Cambria Math" panose="02040503050406030204" pitchFamily="18" charset="0"/>
                      </a:rPr>
                      <m:t>𝑤</m:t>
                    </m:r>
                    <m:r>
                      <a:rPr sz="5700" i="1">
                        <a:solidFill>
                          <a:srgbClr val="000000"/>
                        </a:solidFill>
                        <a:latin typeface="Cambria Math" panose="02040503050406030204" pitchFamily="18" charset="0"/>
                      </a:rPr>
                      <m:t>)=</m:t>
                    </m:r>
                    <m:f>
                      <m:fPr>
                        <m:ctrlPr>
                          <a:rPr sz="5700" i="1">
                            <a:solidFill>
                              <a:srgbClr val="000000"/>
                            </a:solidFill>
                            <a:latin typeface="Cambria Math" panose="02040503050406030204" pitchFamily="18" charset="0"/>
                          </a:rPr>
                        </m:ctrlPr>
                      </m:fPr>
                      <m:num>
                        <m:sSub>
                          <m:sSubPr>
                            <m:ctrlPr>
                              <a:rPr sz="5700" i="1">
                                <a:solidFill>
                                  <a:srgbClr val="000000"/>
                                </a:solidFill>
                                <a:latin typeface="Cambria Math" panose="02040503050406030204" pitchFamily="18" charset="0"/>
                              </a:rPr>
                            </m:ctrlPr>
                          </m:sSubPr>
                          <m:e>
                            <m:r>
                              <a:rPr sz="5700" i="1">
                                <a:solidFill>
                                  <a:srgbClr val="000000"/>
                                </a:solidFill>
                                <a:latin typeface="Cambria Math" panose="02040503050406030204" pitchFamily="18" charset="0"/>
                              </a:rPr>
                              <m:t>𝑍</m:t>
                            </m:r>
                          </m:e>
                          <m:sub>
                            <m:r>
                              <a:rPr sz="5700" i="1">
                                <a:solidFill>
                                  <a:srgbClr val="000000"/>
                                </a:solidFill>
                                <a:latin typeface="Cambria Math" panose="02040503050406030204" pitchFamily="18" charset="0"/>
                              </a:rPr>
                              <m:t>0</m:t>
                            </m:r>
                          </m:sub>
                        </m:sSub>
                        <m:r>
                          <a:rPr sz="5700" i="1">
                            <a:solidFill>
                              <a:srgbClr val="000000"/>
                            </a:solidFill>
                            <a:latin typeface="Cambria Math" panose="02040503050406030204" pitchFamily="18" charset="0"/>
                          </a:rPr>
                          <m:t>𝑞</m:t>
                        </m:r>
                      </m:num>
                      <m:den>
                        <m:r>
                          <a:rPr sz="5700" i="1">
                            <a:solidFill>
                              <a:srgbClr val="000000"/>
                            </a:solidFill>
                            <a:latin typeface="Cambria Math" panose="02040503050406030204" pitchFamily="18" charset="0"/>
                          </a:rPr>
                          <m:t>2</m:t>
                        </m:r>
                        <m:r>
                          <a:rPr sz="5700" i="1">
                            <a:solidFill>
                              <a:srgbClr val="000000"/>
                            </a:solidFill>
                            <a:latin typeface="Cambria Math" panose="02040503050406030204" pitchFamily="18" charset="0"/>
                          </a:rPr>
                          <m:t>𝜋</m:t>
                        </m:r>
                        <m:r>
                          <a:rPr sz="5700" i="1">
                            <a:solidFill>
                              <a:srgbClr val="000000"/>
                            </a:solidFill>
                            <a:latin typeface="Cambria Math" panose="02040503050406030204" pitchFamily="18" charset="0"/>
                          </a:rPr>
                          <m:t>𝑟</m:t>
                        </m:r>
                      </m:den>
                    </m:f>
                    <m:r>
                      <m:rPr>
                        <m:sty m:val="p"/>
                      </m:rPr>
                      <a:rPr sz="5700" i="1">
                        <a:solidFill>
                          <a:srgbClr val="000000"/>
                        </a:solidFill>
                        <a:latin typeface="Cambria Math" panose="02040503050406030204" pitchFamily="18" charset="0"/>
                      </a:rPr>
                      <m:t>exp</m:t>
                    </m:r>
                    <m:r>
                      <a:rPr sz="5700" i="1">
                        <a:solidFill>
                          <a:srgbClr val="000000"/>
                        </a:solidFill>
                        <a:latin typeface="Cambria Math" panose="02040503050406030204" pitchFamily="18" charset="0"/>
                      </a:rPr>
                      <m:t>(−</m:t>
                    </m:r>
                    <m:r>
                      <a:rPr sz="5700" i="1">
                        <a:solidFill>
                          <a:srgbClr val="000000"/>
                        </a:solidFill>
                        <a:latin typeface="Cambria Math" panose="02040503050406030204" pitchFamily="18" charset="0"/>
                      </a:rPr>
                      <m:t>𝑗</m:t>
                    </m:r>
                    <m:f>
                      <m:fPr>
                        <m:ctrlPr>
                          <a:rPr sz="5700" i="1">
                            <a:solidFill>
                              <a:srgbClr val="000000"/>
                            </a:solidFill>
                            <a:latin typeface="Cambria Math" panose="02040503050406030204" pitchFamily="18" charset="0"/>
                          </a:rPr>
                        </m:ctrlPr>
                      </m:fPr>
                      <m:num>
                        <m:r>
                          <a:rPr sz="5700" i="1">
                            <a:solidFill>
                              <a:srgbClr val="000000"/>
                            </a:solidFill>
                            <a:latin typeface="Cambria Math" panose="02040503050406030204" pitchFamily="18" charset="0"/>
                          </a:rPr>
                          <m:t>𝑤</m:t>
                        </m:r>
                      </m:num>
                      <m:den>
                        <m:r>
                          <a:rPr sz="5700" i="1">
                            <a:solidFill>
                              <a:srgbClr val="000000"/>
                            </a:solidFill>
                            <a:latin typeface="Cambria Math" panose="02040503050406030204" pitchFamily="18" charset="0"/>
                          </a:rPr>
                          <m:t>𝑐</m:t>
                        </m:r>
                      </m:den>
                    </m:f>
                    <m:r>
                      <a:rPr sz="5700" i="1">
                        <a:solidFill>
                          <a:srgbClr val="000000"/>
                        </a:solidFill>
                        <a:latin typeface="Cambria Math" panose="02040503050406030204" pitchFamily="18" charset="0"/>
                      </a:rPr>
                      <m:t>𝑧</m:t>
                    </m:r>
                    <m:r>
                      <a:rPr sz="5700" i="1">
                        <a:solidFill>
                          <a:srgbClr val="000000"/>
                        </a:solidFill>
                        <a:latin typeface="Cambria Math" panose="02040503050406030204" pitchFamily="18" charset="0"/>
                      </a:rPr>
                      <m:t>)</m:t>
                    </m:r>
                  </m:oMath>
                </a14:m>
                <a:endParaRPr dirty="0"/>
              </a:p>
              <a:p>
                <a:pPr marL="633983" indent="-633983" defTabSz="821531">
                  <a:spcBef>
                    <a:spcPts val="5900"/>
                  </a:spcBef>
                  <a:defRPr sz="5200">
                    <a:solidFill>
                      <a:srgbClr val="000000"/>
                    </a:solidFill>
                  </a:defRPr>
                </a:pPr>
                <a:r>
                  <a:rPr dirty="0"/>
                  <a:t>TEM mode coaxial wave guide           </a:t>
                </a:r>
                <a:endParaRPr lang="en-US" dirty="0"/>
              </a:p>
              <a:p>
                <a:pPr marL="1243583" lvl="1" indent="-633983" defTabSz="821531">
                  <a:spcBef>
                    <a:spcPts val="5900"/>
                  </a:spcBef>
                  <a:defRPr sz="5200">
                    <a:solidFill>
                      <a:srgbClr val="000000"/>
                    </a:solidFill>
                  </a:defRPr>
                </a:pPr>
                <a14:m>
                  <m:oMath xmlns:m="http://schemas.openxmlformats.org/officeDocument/2006/math">
                    <m:sSub>
                      <m:sSubPr>
                        <m:ctrlPr>
                          <a:rPr sz="5700">
                            <a:solidFill>
                              <a:srgbClr val="000000"/>
                            </a:solidFill>
                            <a:latin typeface="Cambria Math" panose="02040503050406030204" pitchFamily="18" charset="0"/>
                          </a:rPr>
                        </m:ctrlPr>
                      </m:sSubPr>
                      <m:e>
                        <m:r>
                          <a:rPr sz="5700" i="1">
                            <a:solidFill>
                              <a:srgbClr val="000000"/>
                            </a:solidFill>
                            <a:latin typeface="Cambria Math" panose="02040503050406030204" pitchFamily="18" charset="0"/>
                          </a:rPr>
                          <m:t>𝐸</m:t>
                        </m:r>
                      </m:e>
                      <m:sub>
                        <m:r>
                          <a:rPr sz="5700" i="1">
                            <a:solidFill>
                              <a:srgbClr val="000000"/>
                            </a:solidFill>
                            <a:latin typeface="Cambria Math" panose="02040503050406030204" pitchFamily="18" charset="0"/>
                          </a:rPr>
                          <m:t>𝑟</m:t>
                        </m:r>
                      </m:sub>
                    </m:sSub>
                    <m:r>
                      <a:rPr sz="5700" i="1">
                        <a:solidFill>
                          <a:srgbClr val="000000"/>
                        </a:solidFill>
                        <a:latin typeface="Cambria Math" panose="02040503050406030204" pitchFamily="18" charset="0"/>
                      </a:rPr>
                      <m:t>(</m:t>
                    </m:r>
                    <m:r>
                      <a:rPr sz="5700" i="1">
                        <a:solidFill>
                          <a:srgbClr val="000000"/>
                        </a:solidFill>
                        <a:latin typeface="Cambria Math" panose="02040503050406030204" pitchFamily="18" charset="0"/>
                      </a:rPr>
                      <m:t>𝑟</m:t>
                    </m:r>
                    <m:r>
                      <a:rPr sz="5700" i="1">
                        <a:solidFill>
                          <a:srgbClr val="000000"/>
                        </a:solidFill>
                        <a:latin typeface="Cambria Math" panose="02040503050406030204" pitchFamily="18" charset="0"/>
                      </a:rPr>
                      <m:t>,</m:t>
                    </m:r>
                    <m:r>
                      <a:rPr sz="5700" i="1">
                        <a:solidFill>
                          <a:srgbClr val="000000"/>
                        </a:solidFill>
                        <a:latin typeface="Cambria Math" panose="02040503050406030204" pitchFamily="18" charset="0"/>
                      </a:rPr>
                      <m:t>𝑤</m:t>
                    </m:r>
                    <m:r>
                      <a:rPr sz="5700" i="1">
                        <a:solidFill>
                          <a:srgbClr val="000000"/>
                        </a:solidFill>
                        <a:latin typeface="Cambria Math" panose="02040503050406030204" pitchFamily="18" charset="0"/>
                      </a:rPr>
                      <m:t>)=</m:t>
                    </m:r>
                    <m:sSub>
                      <m:sSubPr>
                        <m:ctrlPr>
                          <a:rPr sz="5700" i="1">
                            <a:solidFill>
                              <a:srgbClr val="000000"/>
                            </a:solidFill>
                            <a:latin typeface="Cambria Math" panose="02040503050406030204" pitchFamily="18" charset="0"/>
                          </a:rPr>
                        </m:ctrlPr>
                      </m:sSubPr>
                      <m:e>
                        <m:r>
                          <a:rPr sz="5700" i="1">
                            <a:solidFill>
                              <a:srgbClr val="000000"/>
                            </a:solidFill>
                            <a:latin typeface="Cambria Math" panose="02040503050406030204" pitchFamily="18" charset="0"/>
                          </a:rPr>
                          <m:t>𝑍</m:t>
                        </m:r>
                      </m:e>
                      <m:sub>
                        <m:r>
                          <a:rPr sz="5700" i="1">
                            <a:solidFill>
                              <a:srgbClr val="000000"/>
                            </a:solidFill>
                            <a:latin typeface="Cambria Math" panose="02040503050406030204" pitchFamily="18" charset="0"/>
                          </a:rPr>
                          <m:t>0</m:t>
                        </m:r>
                      </m:sub>
                    </m:sSub>
                    <m:sSub>
                      <m:sSubPr>
                        <m:ctrlPr>
                          <a:rPr sz="5700" i="1">
                            <a:solidFill>
                              <a:srgbClr val="000000"/>
                            </a:solidFill>
                            <a:latin typeface="Cambria Math" panose="02040503050406030204" pitchFamily="18" charset="0"/>
                          </a:rPr>
                        </m:ctrlPr>
                      </m:sSubPr>
                      <m:e>
                        <m:r>
                          <a:rPr sz="5700" i="1">
                            <a:solidFill>
                              <a:srgbClr val="000000"/>
                            </a:solidFill>
                            <a:latin typeface="Cambria Math" panose="02040503050406030204" pitchFamily="18" charset="0"/>
                          </a:rPr>
                          <m:t>𝐻</m:t>
                        </m:r>
                      </m:e>
                      <m:sub>
                        <m:r>
                          <a:rPr sz="5700" i="1">
                            <a:solidFill>
                              <a:srgbClr val="000000"/>
                            </a:solidFill>
                            <a:latin typeface="Cambria Math" panose="02040503050406030204" pitchFamily="18" charset="0"/>
                          </a:rPr>
                          <m:t>𝜙</m:t>
                        </m:r>
                      </m:sub>
                    </m:sSub>
                    <m:r>
                      <a:rPr sz="5700" i="1">
                        <a:solidFill>
                          <a:srgbClr val="000000"/>
                        </a:solidFill>
                        <a:latin typeface="Cambria Math" panose="02040503050406030204" pitchFamily="18" charset="0"/>
                      </a:rPr>
                      <m:t>(</m:t>
                    </m:r>
                    <m:r>
                      <a:rPr sz="5700" i="1">
                        <a:solidFill>
                          <a:srgbClr val="000000"/>
                        </a:solidFill>
                        <a:latin typeface="Cambria Math" panose="02040503050406030204" pitchFamily="18" charset="0"/>
                      </a:rPr>
                      <m:t>𝑟</m:t>
                    </m:r>
                    <m:r>
                      <a:rPr sz="5700" i="1">
                        <a:solidFill>
                          <a:srgbClr val="000000"/>
                        </a:solidFill>
                        <a:latin typeface="Cambria Math" panose="02040503050406030204" pitchFamily="18" charset="0"/>
                      </a:rPr>
                      <m:t>,</m:t>
                    </m:r>
                    <m:r>
                      <a:rPr sz="5700" i="1">
                        <a:solidFill>
                          <a:srgbClr val="000000"/>
                        </a:solidFill>
                        <a:latin typeface="Cambria Math" panose="02040503050406030204" pitchFamily="18" charset="0"/>
                      </a:rPr>
                      <m:t>𝑤</m:t>
                    </m:r>
                    <m:r>
                      <a:rPr sz="5700" i="1">
                        <a:solidFill>
                          <a:srgbClr val="000000"/>
                        </a:solidFill>
                        <a:latin typeface="Cambria Math" panose="02040503050406030204" pitchFamily="18" charset="0"/>
                      </a:rPr>
                      <m:t>)=</m:t>
                    </m:r>
                    <m:f>
                      <m:fPr>
                        <m:ctrlPr>
                          <a:rPr sz="5700" i="1">
                            <a:solidFill>
                              <a:srgbClr val="000000"/>
                            </a:solidFill>
                            <a:latin typeface="Cambria Math" panose="02040503050406030204" pitchFamily="18" charset="0"/>
                          </a:rPr>
                        </m:ctrlPr>
                      </m:fPr>
                      <m:num>
                        <m:sSub>
                          <m:sSubPr>
                            <m:ctrlPr>
                              <a:rPr sz="5700" i="1">
                                <a:solidFill>
                                  <a:srgbClr val="000000"/>
                                </a:solidFill>
                                <a:latin typeface="Cambria Math" panose="02040503050406030204" pitchFamily="18" charset="0"/>
                              </a:rPr>
                            </m:ctrlPr>
                          </m:sSubPr>
                          <m:e>
                            <m:r>
                              <a:rPr sz="5700" i="1">
                                <a:solidFill>
                                  <a:srgbClr val="000000"/>
                                </a:solidFill>
                                <a:latin typeface="Cambria Math" panose="02040503050406030204" pitchFamily="18" charset="0"/>
                              </a:rPr>
                              <m:t>𝑍</m:t>
                            </m:r>
                          </m:e>
                          <m:sub>
                            <m:r>
                              <a:rPr sz="5700" i="1">
                                <a:solidFill>
                                  <a:srgbClr val="000000"/>
                                </a:solidFill>
                                <a:latin typeface="Cambria Math" panose="02040503050406030204" pitchFamily="18" charset="0"/>
                              </a:rPr>
                              <m:t>0</m:t>
                            </m:r>
                          </m:sub>
                        </m:sSub>
                        <m:r>
                          <a:rPr sz="5700" i="1">
                            <a:solidFill>
                              <a:srgbClr val="000000"/>
                            </a:solidFill>
                            <a:latin typeface="Cambria Math" panose="02040503050406030204" pitchFamily="18" charset="0"/>
                          </a:rPr>
                          <m:t>𝑞</m:t>
                        </m:r>
                      </m:num>
                      <m:den>
                        <m:r>
                          <a:rPr sz="5700" i="1">
                            <a:solidFill>
                              <a:srgbClr val="000000"/>
                            </a:solidFill>
                            <a:latin typeface="Cambria Math" panose="02040503050406030204" pitchFamily="18" charset="0"/>
                          </a:rPr>
                          <m:t>2</m:t>
                        </m:r>
                        <m:r>
                          <a:rPr sz="5700" i="1">
                            <a:solidFill>
                              <a:srgbClr val="000000"/>
                            </a:solidFill>
                            <a:latin typeface="Cambria Math" panose="02040503050406030204" pitchFamily="18" charset="0"/>
                          </a:rPr>
                          <m:t>𝜋</m:t>
                        </m:r>
                        <m:r>
                          <a:rPr sz="5700" i="1">
                            <a:solidFill>
                              <a:srgbClr val="000000"/>
                            </a:solidFill>
                            <a:latin typeface="Cambria Math" panose="02040503050406030204" pitchFamily="18" charset="0"/>
                          </a:rPr>
                          <m:t>𝑟</m:t>
                        </m:r>
                      </m:den>
                    </m:f>
                    <m:r>
                      <m:rPr>
                        <m:sty m:val="p"/>
                      </m:rPr>
                      <a:rPr sz="5700" i="1">
                        <a:solidFill>
                          <a:srgbClr val="000000"/>
                        </a:solidFill>
                        <a:latin typeface="Cambria Math" panose="02040503050406030204" pitchFamily="18" charset="0"/>
                      </a:rPr>
                      <m:t>exp</m:t>
                    </m:r>
                    <m:r>
                      <a:rPr sz="5700" i="1">
                        <a:solidFill>
                          <a:srgbClr val="000000"/>
                        </a:solidFill>
                        <a:latin typeface="Cambria Math" panose="02040503050406030204" pitchFamily="18" charset="0"/>
                      </a:rPr>
                      <m:t>(−</m:t>
                    </m:r>
                    <m:r>
                      <a:rPr sz="5700" i="1">
                        <a:solidFill>
                          <a:srgbClr val="000000"/>
                        </a:solidFill>
                        <a:latin typeface="Cambria Math" panose="02040503050406030204" pitchFamily="18" charset="0"/>
                      </a:rPr>
                      <m:t>𝑗</m:t>
                    </m:r>
                    <m:f>
                      <m:fPr>
                        <m:ctrlPr>
                          <a:rPr sz="5700" i="1">
                            <a:solidFill>
                              <a:srgbClr val="000000"/>
                            </a:solidFill>
                            <a:latin typeface="Cambria Math" panose="02040503050406030204" pitchFamily="18" charset="0"/>
                          </a:rPr>
                        </m:ctrlPr>
                      </m:fPr>
                      <m:num>
                        <m:r>
                          <a:rPr sz="5700" i="1">
                            <a:solidFill>
                              <a:srgbClr val="000000"/>
                            </a:solidFill>
                            <a:latin typeface="Cambria Math" panose="02040503050406030204" pitchFamily="18" charset="0"/>
                          </a:rPr>
                          <m:t>𝑤</m:t>
                        </m:r>
                      </m:num>
                      <m:den>
                        <m:r>
                          <a:rPr sz="5700" i="1">
                            <a:solidFill>
                              <a:srgbClr val="000000"/>
                            </a:solidFill>
                            <a:latin typeface="Cambria Math" panose="02040503050406030204" pitchFamily="18" charset="0"/>
                          </a:rPr>
                          <m:t>𝑐</m:t>
                        </m:r>
                      </m:den>
                    </m:f>
                    <m:r>
                      <a:rPr sz="5700" i="1">
                        <a:solidFill>
                          <a:srgbClr val="000000"/>
                        </a:solidFill>
                        <a:latin typeface="Cambria Math" panose="02040503050406030204" pitchFamily="18" charset="0"/>
                      </a:rPr>
                      <m:t>𝑧</m:t>
                    </m:r>
                    <m:r>
                      <a:rPr sz="5700" i="1">
                        <a:solidFill>
                          <a:srgbClr val="000000"/>
                        </a:solidFill>
                        <a:latin typeface="Cambria Math" panose="02040503050406030204" pitchFamily="18" charset="0"/>
                      </a:rPr>
                      <m:t>)</m:t>
                    </m:r>
                  </m:oMath>
                </a14:m>
                <a:endParaRPr dirty="0"/>
              </a:p>
            </p:txBody>
          </p:sp>
        </mc:Choice>
        <mc:Fallback>
          <p:sp>
            <p:nvSpPr>
              <p:cNvPr id="537" name="The bunch interacts with a beam pipe in exactly the same way as a coaxial cable.…"/>
              <p:cNvSpPr txBox="1">
                <a:spLocks noGrp="1" noRot="1" noChangeAspect="1" noMove="1" noResize="1" noEditPoints="1" noAdjustHandles="1" noChangeArrowheads="1" noChangeShapeType="1" noTextEdit="1"/>
              </p:cNvSpPr>
              <p:nvPr>
                <p:ph type="body" idx="1"/>
              </p:nvPr>
            </p:nvSpPr>
            <p:spPr>
              <a:xfrm>
                <a:off x="952500" y="3695700"/>
                <a:ext cx="22479000" cy="9591548"/>
              </a:xfrm>
              <a:prstGeom prst="rect">
                <a:avLst/>
              </a:prstGeom>
              <a:blipFill>
                <a:blip r:embed="rId2"/>
                <a:stretch>
                  <a:fillRect l="-959" r="-1524"/>
                </a:stretch>
              </a:blipFill>
            </p:spPr>
            <p:txBody>
              <a:bodyPr/>
              <a:lstStyle/>
              <a:p>
                <a:r>
                  <a:rPr lang="en-US">
                    <a:noFill/>
                  </a:rPr>
                  <a:t> </a:t>
                </a:r>
              </a:p>
            </p:txBody>
          </p:sp>
        </mc:Fallback>
      </mc:AlternateContent>
      <p:sp>
        <p:nvSpPr>
          <p:cNvPr id="538" name="Slide Number"/>
          <p:cNvSpPr txBox="1">
            <a:spLocks noGrp="1"/>
          </p:cNvSpPr>
          <p:nvPr>
            <p:ph type="sldNum" sz="quarter" idx="4294967295"/>
          </p:nvPr>
        </p:nvSpPr>
        <p:spPr>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rPr/>
              <a:t>30</a:t>
            </a:fld>
            <a:endParaRPr/>
          </a:p>
        </p:txBody>
      </p:sp>
    </p:spTree>
  </p:cSld>
  <p:clrMapOvr>
    <a:masterClrMapping/>
  </p:clrMapOvr>
  <p:transition spd="med"/>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0" name="Experimental Procedure"/>
          <p:cNvSpPr txBox="1">
            <a:spLocks noGrp="1"/>
          </p:cNvSpPr>
          <p:nvPr>
            <p:ph type="title"/>
          </p:nvPr>
        </p:nvSpPr>
        <p:spPr>
          <a:prstGeom prst="rect">
            <a:avLst/>
          </a:prstGeom>
        </p:spPr>
        <p:txBody>
          <a:bodyPr/>
          <a:lstStyle/>
          <a:p>
            <a:r>
              <a:t>Experimental Procedure </a:t>
            </a:r>
          </a:p>
        </p:txBody>
      </p:sp>
      <p:sp>
        <p:nvSpPr>
          <p:cNvPr id="541" name="Cylinder"/>
          <p:cNvSpPr/>
          <p:nvPr/>
        </p:nvSpPr>
        <p:spPr>
          <a:xfrm rot="16200000" flipH="1">
            <a:off x="3328656" y="3512850"/>
            <a:ext cx="4069569" cy="5372386"/>
          </a:xfrm>
          <a:custGeom>
            <a:avLst/>
            <a:gdLst/>
            <a:ahLst/>
            <a:cxnLst>
              <a:cxn ang="0">
                <a:pos x="wd2" y="hd2"/>
              </a:cxn>
              <a:cxn ang="5400000">
                <a:pos x="wd2" y="hd2"/>
              </a:cxn>
              <a:cxn ang="10800000">
                <a:pos x="wd2" y="hd2"/>
              </a:cxn>
              <a:cxn ang="16200000">
                <a:pos x="wd2" y="hd2"/>
              </a:cxn>
            </a:cxnLst>
            <a:rect l="0" t="0" r="r" b="b"/>
            <a:pathLst>
              <a:path w="19679" h="21600" extrusionOk="0">
                <a:moveTo>
                  <a:pt x="9839" y="0"/>
                </a:moveTo>
                <a:cubicBezTo>
                  <a:pt x="7321" y="0"/>
                  <a:pt x="4803" y="241"/>
                  <a:pt x="2882" y="724"/>
                </a:cubicBezTo>
                <a:cubicBezTo>
                  <a:pt x="-961" y="1689"/>
                  <a:pt x="-961" y="3255"/>
                  <a:pt x="2882" y="4221"/>
                </a:cubicBezTo>
                <a:cubicBezTo>
                  <a:pt x="6724" y="5186"/>
                  <a:pt x="12954" y="5186"/>
                  <a:pt x="16796" y="4221"/>
                </a:cubicBezTo>
                <a:cubicBezTo>
                  <a:pt x="20639" y="3255"/>
                  <a:pt x="20639" y="1689"/>
                  <a:pt x="16796" y="724"/>
                </a:cubicBezTo>
                <a:cubicBezTo>
                  <a:pt x="14875" y="241"/>
                  <a:pt x="12357" y="0"/>
                  <a:pt x="9839" y="0"/>
                </a:cubicBezTo>
                <a:close/>
                <a:moveTo>
                  <a:pt x="0" y="3593"/>
                </a:moveTo>
                <a:lnTo>
                  <a:pt x="0" y="18993"/>
                </a:lnTo>
                <a:cubicBezTo>
                  <a:pt x="0" y="20356"/>
                  <a:pt x="4405" y="21600"/>
                  <a:pt x="9839" y="21600"/>
                </a:cubicBezTo>
                <a:cubicBezTo>
                  <a:pt x="15273" y="21600"/>
                  <a:pt x="19678" y="20356"/>
                  <a:pt x="19678" y="18993"/>
                </a:cubicBezTo>
                <a:lnTo>
                  <a:pt x="19678" y="3593"/>
                </a:lnTo>
                <a:cubicBezTo>
                  <a:pt x="18279" y="4621"/>
                  <a:pt x="14401" y="5357"/>
                  <a:pt x="9839" y="5357"/>
                </a:cubicBezTo>
                <a:cubicBezTo>
                  <a:pt x="5277" y="5357"/>
                  <a:pt x="1399" y="4621"/>
                  <a:pt x="0" y="3593"/>
                </a:cubicBezTo>
                <a:close/>
              </a:path>
            </a:pathLst>
          </a:custGeom>
          <a:solidFill>
            <a:srgbClr val="FFFFFF"/>
          </a:solidFill>
          <a:ln w="25400">
            <a:solidFill>
              <a:srgbClr val="160201"/>
            </a:solidFill>
            <a:miter lim="400000"/>
          </a:ln>
        </p:spPr>
        <p:txBody>
          <a:bodyPr lIns="71437" tIns="71437" rIns="71437" bIns="71437" anchor="ctr"/>
          <a:lstStyle/>
          <a:p>
            <a:pPr defTabSz="821531">
              <a:defRPr sz="4200">
                <a:solidFill>
                  <a:srgbClr val="FFFFFF"/>
                </a:solidFill>
              </a:defRPr>
            </a:pPr>
            <a:endParaRPr/>
          </a:p>
        </p:txBody>
      </p:sp>
      <p:sp>
        <p:nvSpPr>
          <p:cNvPr id="542" name="Line"/>
          <p:cNvSpPr/>
          <p:nvPr/>
        </p:nvSpPr>
        <p:spPr>
          <a:xfrm>
            <a:off x="6296658" y="6199042"/>
            <a:ext cx="3281189" cy="1"/>
          </a:xfrm>
          <a:prstGeom prst="line">
            <a:avLst/>
          </a:prstGeom>
          <a:ln w="88900">
            <a:solidFill>
              <a:srgbClr val="160201"/>
            </a:solidFill>
            <a:miter lim="400000"/>
            <a:tailEnd type="triangle"/>
          </a:ln>
        </p:spPr>
        <p:txBody>
          <a:bodyPr lIns="71437" tIns="71437" rIns="71437" bIns="71437" anchor="ctr"/>
          <a:lstStyle/>
          <a:p>
            <a:pPr defTabSz="821531">
              <a:defRPr sz="4200">
                <a:solidFill>
                  <a:srgbClr val="202020"/>
                </a:solidFill>
              </a:defRPr>
            </a:pPr>
            <a:endParaRPr/>
          </a:p>
        </p:txBody>
      </p:sp>
      <p:sp>
        <p:nvSpPr>
          <p:cNvPr id="543" name="Line"/>
          <p:cNvSpPr/>
          <p:nvPr/>
        </p:nvSpPr>
        <p:spPr>
          <a:xfrm flipH="1" flipV="1">
            <a:off x="5641346" y="5525871"/>
            <a:ext cx="673173" cy="673173"/>
          </a:xfrm>
          <a:prstGeom prst="line">
            <a:avLst/>
          </a:prstGeom>
          <a:ln w="88900">
            <a:solidFill>
              <a:srgbClr val="160201"/>
            </a:solidFill>
            <a:miter lim="400000"/>
          </a:ln>
        </p:spPr>
        <p:txBody>
          <a:bodyPr lIns="71437" tIns="71437" rIns="71437" bIns="71437" anchor="ctr"/>
          <a:lstStyle/>
          <a:p>
            <a:pPr defTabSz="821531">
              <a:defRPr sz="4200">
                <a:solidFill>
                  <a:srgbClr val="202020"/>
                </a:solidFill>
              </a:defRPr>
            </a:pPr>
            <a:endParaRPr/>
          </a:p>
        </p:txBody>
      </p:sp>
      <p:sp>
        <p:nvSpPr>
          <p:cNvPr id="544" name="Line"/>
          <p:cNvSpPr/>
          <p:nvPr/>
        </p:nvSpPr>
        <p:spPr>
          <a:xfrm flipV="1">
            <a:off x="5078095" y="5577113"/>
            <a:ext cx="570690" cy="570689"/>
          </a:xfrm>
          <a:prstGeom prst="line">
            <a:avLst/>
          </a:prstGeom>
          <a:ln w="88900">
            <a:solidFill>
              <a:srgbClr val="160201"/>
            </a:solidFill>
            <a:miter lim="400000"/>
          </a:ln>
        </p:spPr>
        <p:txBody>
          <a:bodyPr lIns="71437" tIns="71437" rIns="71437" bIns="71437" anchor="ctr"/>
          <a:lstStyle/>
          <a:p>
            <a:pPr defTabSz="821531">
              <a:defRPr sz="4200">
                <a:solidFill>
                  <a:srgbClr val="202020"/>
                </a:solidFill>
              </a:defRPr>
            </a:pPr>
            <a:endParaRPr/>
          </a:p>
        </p:txBody>
      </p:sp>
      <p:sp>
        <p:nvSpPr>
          <p:cNvPr id="545" name="Line"/>
          <p:cNvSpPr/>
          <p:nvPr/>
        </p:nvSpPr>
        <p:spPr>
          <a:xfrm flipH="1" flipV="1">
            <a:off x="1413112" y="6199042"/>
            <a:ext cx="3665794" cy="1"/>
          </a:xfrm>
          <a:prstGeom prst="line">
            <a:avLst/>
          </a:prstGeom>
          <a:ln w="88900">
            <a:solidFill>
              <a:srgbClr val="160201"/>
            </a:solidFill>
            <a:miter lim="400000"/>
            <a:tailEnd type="triangle" len="sm"/>
          </a:ln>
        </p:spPr>
        <p:txBody>
          <a:bodyPr lIns="71437" tIns="71437" rIns="71437" bIns="71437" anchor="ctr"/>
          <a:lstStyle/>
          <a:p>
            <a:pPr defTabSz="821531">
              <a:defRPr sz="4200">
                <a:solidFill>
                  <a:srgbClr val="202020"/>
                </a:solidFill>
              </a:defRPr>
            </a:pPr>
            <a:endParaRPr/>
          </a:p>
        </p:txBody>
      </p:sp>
      <p:sp>
        <p:nvSpPr>
          <p:cNvPr id="546" name="VNA port 2"/>
          <p:cNvSpPr txBox="1"/>
          <p:nvPr/>
        </p:nvSpPr>
        <p:spPr>
          <a:xfrm>
            <a:off x="8569399" y="5016817"/>
            <a:ext cx="2899669" cy="85407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71437" tIns="71437" rIns="71437" bIns="71437" anchor="ctr">
            <a:spAutoFit/>
          </a:bodyPr>
          <a:lstStyle>
            <a:lvl1pPr defTabSz="821531">
              <a:defRPr sz="4200">
                <a:solidFill>
                  <a:srgbClr val="160201"/>
                </a:solidFill>
              </a:defRPr>
            </a:lvl1pPr>
          </a:lstStyle>
          <a:p>
            <a:r>
              <a:t>VNA port 2</a:t>
            </a:r>
          </a:p>
        </p:txBody>
      </p:sp>
      <p:sp>
        <p:nvSpPr>
          <p:cNvPr id="547" name="VNA port 1"/>
          <p:cNvSpPr txBox="1"/>
          <p:nvPr/>
        </p:nvSpPr>
        <p:spPr>
          <a:xfrm>
            <a:off x="474394" y="5016817"/>
            <a:ext cx="2920777" cy="85407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71437" tIns="71437" rIns="71437" bIns="71437" anchor="ctr">
            <a:spAutoFit/>
          </a:bodyPr>
          <a:lstStyle>
            <a:lvl1pPr defTabSz="821531">
              <a:defRPr sz="4200">
                <a:solidFill>
                  <a:srgbClr val="160201"/>
                </a:solidFill>
              </a:defRPr>
            </a:lvl1pPr>
          </a:lstStyle>
          <a:p>
            <a:r>
              <a:t>VNA port 1</a:t>
            </a:r>
          </a:p>
        </p:txBody>
      </p:sp>
      <p:sp>
        <p:nvSpPr>
          <p:cNvPr id="548" name="DUT…"/>
          <p:cNvSpPr txBox="1"/>
          <p:nvPr/>
        </p:nvSpPr>
        <p:spPr>
          <a:xfrm>
            <a:off x="2992657" y="2484397"/>
            <a:ext cx="4741566" cy="156527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71437" tIns="71437" rIns="71437" bIns="71437" anchor="ctr">
            <a:spAutoFit/>
          </a:bodyPr>
          <a:lstStyle/>
          <a:p>
            <a:pPr defTabSz="821531">
              <a:defRPr sz="4200">
                <a:solidFill>
                  <a:srgbClr val="160201"/>
                </a:solidFill>
              </a:defRPr>
            </a:pPr>
            <a:r>
              <a:t>DUT</a:t>
            </a:r>
          </a:p>
          <a:p>
            <a:pPr defTabSz="821531">
              <a:defRPr sz="4200">
                <a:solidFill>
                  <a:srgbClr val="160201"/>
                </a:solidFill>
              </a:defRPr>
            </a:pPr>
            <a:r>
              <a:t>(Device Under test)</a:t>
            </a:r>
          </a:p>
        </p:txBody>
      </p:sp>
      <p:pic>
        <p:nvPicPr>
          <p:cNvPr id="549" name="acc5a198-a421-4584-ae43-4748b4963f57.jpg" descr="acc5a198-a421-4584-ae43-4748b4963f57.jpg"/>
          <p:cNvPicPr>
            <a:picLocks noChangeAspect="1"/>
          </p:cNvPicPr>
          <p:nvPr/>
        </p:nvPicPr>
        <p:blipFill>
          <a:blip r:embed="rId2"/>
          <a:stretch>
            <a:fillRect/>
          </a:stretch>
        </p:blipFill>
        <p:spPr>
          <a:xfrm>
            <a:off x="2429387" y="8670564"/>
            <a:ext cx="6338653" cy="4753988"/>
          </a:xfrm>
          <a:prstGeom prst="rect">
            <a:avLst/>
          </a:prstGeom>
          <a:ln w="12700">
            <a:miter lim="400000"/>
          </a:ln>
        </p:spPr>
      </p:pic>
      <p:sp>
        <p:nvSpPr>
          <p:cNvPr id="550" name="Line"/>
          <p:cNvSpPr/>
          <p:nvPr/>
        </p:nvSpPr>
        <p:spPr>
          <a:xfrm>
            <a:off x="1837706" y="6360117"/>
            <a:ext cx="7051469" cy="1"/>
          </a:xfrm>
          <a:prstGeom prst="line">
            <a:avLst/>
          </a:prstGeom>
          <a:ln w="63500">
            <a:solidFill>
              <a:srgbClr val="A12820"/>
            </a:solidFill>
            <a:miter lim="400000"/>
          </a:ln>
        </p:spPr>
        <p:txBody>
          <a:bodyPr lIns="71437" tIns="71437" rIns="71437" bIns="71437" anchor="ctr"/>
          <a:lstStyle/>
          <a:p>
            <a:pPr defTabSz="821531">
              <a:defRPr sz="4200">
                <a:solidFill>
                  <a:srgbClr val="202020"/>
                </a:solidFill>
              </a:defRPr>
            </a:pPr>
            <a:endParaRPr/>
          </a:p>
        </p:txBody>
      </p:sp>
      <p:sp>
        <p:nvSpPr>
          <p:cNvPr id="551" name="Cylinder"/>
          <p:cNvSpPr/>
          <p:nvPr/>
        </p:nvSpPr>
        <p:spPr>
          <a:xfrm rot="16200000">
            <a:off x="2097425" y="6202384"/>
            <a:ext cx="238966" cy="315468"/>
          </a:xfrm>
          <a:custGeom>
            <a:avLst/>
            <a:gdLst/>
            <a:ahLst/>
            <a:cxnLst>
              <a:cxn ang="0">
                <a:pos x="wd2" y="hd2"/>
              </a:cxn>
              <a:cxn ang="5400000">
                <a:pos x="wd2" y="hd2"/>
              </a:cxn>
              <a:cxn ang="10800000">
                <a:pos x="wd2" y="hd2"/>
              </a:cxn>
              <a:cxn ang="16200000">
                <a:pos x="wd2" y="hd2"/>
              </a:cxn>
            </a:cxnLst>
            <a:rect l="0" t="0" r="r" b="b"/>
            <a:pathLst>
              <a:path w="19679" h="21600" extrusionOk="0">
                <a:moveTo>
                  <a:pt x="9839" y="0"/>
                </a:moveTo>
                <a:cubicBezTo>
                  <a:pt x="12357" y="0"/>
                  <a:pt x="14875" y="241"/>
                  <a:pt x="16796" y="724"/>
                </a:cubicBezTo>
                <a:cubicBezTo>
                  <a:pt x="20639" y="1689"/>
                  <a:pt x="20639" y="3255"/>
                  <a:pt x="16796" y="4221"/>
                </a:cubicBezTo>
                <a:cubicBezTo>
                  <a:pt x="12954" y="5186"/>
                  <a:pt x="6724" y="5186"/>
                  <a:pt x="2882" y="4221"/>
                </a:cubicBezTo>
                <a:cubicBezTo>
                  <a:pt x="-961" y="3255"/>
                  <a:pt x="-961" y="1689"/>
                  <a:pt x="2882" y="724"/>
                </a:cubicBezTo>
                <a:cubicBezTo>
                  <a:pt x="4803" y="241"/>
                  <a:pt x="7321" y="0"/>
                  <a:pt x="9839" y="0"/>
                </a:cubicBezTo>
                <a:close/>
                <a:moveTo>
                  <a:pt x="19678" y="3593"/>
                </a:moveTo>
                <a:lnTo>
                  <a:pt x="19678" y="18993"/>
                </a:lnTo>
                <a:cubicBezTo>
                  <a:pt x="19678" y="20356"/>
                  <a:pt x="15273" y="21600"/>
                  <a:pt x="9839" y="21600"/>
                </a:cubicBezTo>
                <a:cubicBezTo>
                  <a:pt x="4405" y="21600"/>
                  <a:pt x="0" y="20356"/>
                  <a:pt x="0" y="18993"/>
                </a:cubicBezTo>
                <a:lnTo>
                  <a:pt x="0" y="3593"/>
                </a:lnTo>
                <a:cubicBezTo>
                  <a:pt x="1399" y="4621"/>
                  <a:pt x="5277" y="5357"/>
                  <a:pt x="9839" y="5357"/>
                </a:cubicBezTo>
                <a:cubicBezTo>
                  <a:pt x="14401" y="5357"/>
                  <a:pt x="18279" y="4621"/>
                  <a:pt x="19678" y="3593"/>
                </a:cubicBezTo>
                <a:close/>
              </a:path>
            </a:pathLst>
          </a:custGeom>
          <a:blipFill>
            <a:blip r:embed="rId3">
              <a:alphaModFix amt="51923"/>
            </a:blip>
          </a:blipFill>
          <a:ln w="12700">
            <a:miter lim="400000"/>
          </a:ln>
        </p:spPr>
        <p:txBody>
          <a:bodyPr lIns="71437" tIns="71437" rIns="71437" bIns="71437" anchor="ctr"/>
          <a:lstStyle/>
          <a:p>
            <a:pPr defTabSz="821531">
              <a:defRPr sz="4200">
                <a:solidFill>
                  <a:srgbClr val="FFFFFF"/>
                </a:solidFill>
              </a:defRPr>
            </a:pPr>
            <a:endParaRPr/>
          </a:p>
        </p:txBody>
      </p:sp>
      <p:sp>
        <p:nvSpPr>
          <p:cNvPr id="552" name="Cylinder"/>
          <p:cNvSpPr/>
          <p:nvPr/>
        </p:nvSpPr>
        <p:spPr>
          <a:xfrm rot="16200000">
            <a:off x="8390490" y="6202384"/>
            <a:ext cx="238966" cy="315468"/>
          </a:xfrm>
          <a:custGeom>
            <a:avLst/>
            <a:gdLst/>
            <a:ahLst/>
            <a:cxnLst>
              <a:cxn ang="0">
                <a:pos x="wd2" y="hd2"/>
              </a:cxn>
              <a:cxn ang="5400000">
                <a:pos x="wd2" y="hd2"/>
              </a:cxn>
              <a:cxn ang="10800000">
                <a:pos x="wd2" y="hd2"/>
              </a:cxn>
              <a:cxn ang="16200000">
                <a:pos x="wd2" y="hd2"/>
              </a:cxn>
            </a:cxnLst>
            <a:rect l="0" t="0" r="r" b="b"/>
            <a:pathLst>
              <a:path w="19679" h="21600" extrusionOk="0">
                <a:moveTo>
                  <a:pt x="9839" y="0"/>
                </a:moveTo>
                <a:cubicBezTo>
                  <a:pt x="12357" y="0"/>
                  <a:pt x="14875" y="241"/>
                  <a:pt x="16796" y="724"/>
                </a:cubicBezTo>
                <a:cubicBezTo>
                  <a:pt x="20639" y="1689"/>
                  <a:pt x="20639" y="3255"/>
                  <a:pt x="16796" y="4221"/>
                </a:cubicBezTo>
                <a:cubicBezTo>
                  <a:pt x="12954" y="5186"/>
                  <a:pt x="6724" y="5186"/>
                  <a:pt x="2882" y="4221"/>
                </a:cubicBezTo>
                <a:cubicBezTo>
                  <a:pt x="-961" y="3255"/>
                  <a:pt x="-961" y="1689"/>
                  <a:pt x="2882" y="724"/>
                </a:cubicBezTo>
                <a:cubicBezTo>
                  <a:pt x="4803" y="241"/>
                  <a:pt x="7321" y="0"/>
                  <a:pt x="9839" y="0"/>
                </a:cubicBezTo>
                <a:close/>
                <a:moveTo>
                  <a:pt x="19678" y="3593"/>
                </a:moveTo>
                <a:lnTo>
                  <a:pt x="19678" y="18993"/>
                </a:lnTo>
                <a:cubicBezTo>
                  <a:pt x="19678" y="20356"/>
                  <a:pt x="15273" y="21600"/>
                  <a:pt x="9839" y="21600"/>
                </a:cubicBezTo>
                <a:cubicBezTo>
                  <a:pt x="4405" y="21600"/>
                  <a:pt x="0" y="20356"/>
                  <a:pt x="0" y="18993"/>
                </a:cubicBezTo>
                <a:lnTo>
                  <a:pt x="0" y="3593"/>
                </a:lnTo>
                <a:cubicBezTo>
                  <a:pt x="1399" y="4621"/>
                  <a:pt x="5277" y="5357"/>
                  <a:pt x="9839" y="5357"/>
                </a:cubicBezTo>
                <a:cubicBezTo>
                  <a:pt x="14401" y="5357"/>
                  <a:pt x="18279" y="4621"/>
                  <a:pt x="19678" y="3593"/>
                </a:cubicBezTo>
                <a:close/>
              </a:path>
            </a:pathLst>
          </a:custGeom>
          <a:blipFill>
            <a:blip r:embed="rId3">
              <a:alphaModFix amt="51923"/>
            </a:blip>
          </a:blipFill>
          <a:ln w="12700">
            <a:miter lim="400000"/>
          </a:ln>
        </p:spPr>
        <p:txBody>
          <a:bodyPr lIns="71437" tIns="71437" rIns="71437" bIns="71437" anchor="ctr"/>
          <a:lstStyle/>
          <a:p>
            <a:pPr defTabSz="821531">
              <a:defRPr sz="4200">
                <a:solidFill>
                  <a:srgbClr val="FFFFFF"/>
                </a:solidFill>
              </a:defRPr>
            </a:pPr>
            <a:endParaRPr/>
          </a:p>
        </p:txBody>
      </p:sp>
      <p:sp>
        <p:nvSpPr>
          <p:cNvPr id="553" name="The electromagnetic wave propagate through wire to VNA."/>
          <p:cNvSpPr txBox="1"/>
          <p:nvPr/>
        </p:nvSpPr>
        <p:spPr>
          <a:xfrm>
            <a:off x="12299422" y="3937257"/>
            <a:ext cx="11496295" cy="142517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normAutofit/>
          </a:bodyPr>
          <a:lstStyle>
            <a:lvl1pPr marL="528052" indent="-528052" algn="l" defTabSz="652145">
              <a:spcBef>
                <a:spcPts val="2600"/>
              </a:spcBef>
              <a:buClr>
                <a:srgbClr val="66635F"/>
              </a:buClr>
              <a:buSzPct val="70000"/>
              <a:buFont typeface="Zapf Dingbats"/>
              <a:buChar char="❖"/>
              <a:defRPr sz="3950"/>
            </a:lvl1pPr>
          </a:lstStyle>
          <a:p>
            <a:r>
              <a:t>The electromagnetic wave propagate through wire to VNA.</a:t>
            </a:r>
          </a:p>
        </p:txBody>
      </p:sp>
      <p:sp>
        <p:nvSpPr>
          <p:cNvPr id="554" name="Line"/>
          <p:cNvSpPr/>
          <p:nvPr/>
        </p:nvSpPr>
        <p:spPr>
          <a:xfrm>
            <a:off x="15119269" y="8012038"/>
            <a:ext cx="5397786" cy="1"/>
          </a:xfrm>
          <a:prstGeom prst="line">
            <a:avLst/>
          </a:prstGeom>
          <a:ln w="101600">
            <a:solidFill>
              <a:srgbClr val="D93E2B"/>
            </a:solidFill>
            <a:miter lim="400000"/>
          </a:ln>
        </p:spPr>
        <p:txBody>
          <a:bodyPr lIns="50800" tIns="50800" rIns="50800" bIns="50800" anchor="ctr"/>
          <a:lstStyle/>
          <a:p>
            <a:pPr>
              <a:defRPr sz="4400"/>
            </a:pPr>
            <a:endParaRPr/>
          </a:p>
        </p:txBody>
      </p:sp>
      <p:sp>
        <p:nvSpPr>
          <p:cNvPr id="555" name="Line"/>
          <p:cNvSpPr/>
          <p:nvPr/>
        </p:nvSpPr>
        <p:spPr>
          <a:xfrm>
            <a:off x="15119269" y="10722609"/>
            <a:ext cx="5397786" cy="1"/>
          </a:xfrm>
          <a:prstGeom prst="line">
            <a:avLst/>
          </a:prstGeom>
          <a:ln w="101600">
            <a:solidFill>
              <a:srgbClr val="D93E2B"/>
            </a:solidFill>
            <a:miter lim="400000"/>
          </a:ln>
        </p:spPr>
        <p:txBody>
          <a:bodyPr lIns="50800" tIns="50800" rIns="50800" bIns="50800" anchor="ctr"/>
          <a:lstStyle/>
          <a:p>
            <a:pPr>
              <a:defRPr sz="4400"/>
            </a:pPr>
            <a:endParaRPr/>
          </a:p>
        </p:txBody>
      </p:sp>
      <p:sp>
        <p:nvSpPr>
          <p:cNvPr id="556" name="Shape"/>
          <p:cNvSpPr/>
          <p:nvPr/>
        </p:nvSpPr>
        <p:spPr>
          <a:xfrm>
            <a:off x="12072504" y="8909626"/>
            <a:ext cx="2666518" cy="481815"/>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3728"/>
                </a:lnTo>
                <a:cubicBezTo>
                  <a:pt x="292" y="3728"/>
                  <a:pt x="665" y="4209"/>
                  <a:pt x="1059" y="4708"/>
                </a:cubicBezTo>
                <a:cubicBezTo>
                  <a:pt x="1551" y="5332"/>
                  <a:pt x="2109" y="6053"/>
                  <a:pt x="2703" y="6053"/>
                </a:cubicBezTo>
                <a:cubicBezTo>
                  <a:pt x="3287" y="6053"/>
                  <a:pt x="3802" y="5365"/>
                  <a:pt x="4256" y="4757"/>
                </a:cubicBezTo>
                <a:cubicBezTo>
                  <a:pt x="4656" y="4226"/>
                  <a:pt x="5034" y="3728"/>
                  <a:pt x="5402" y="3728"/>
                </a:cubicBezTo>
                <a:cubicBezTo>
                  <a:pt x="5769" y="3728"/>
                  <a:pt x="6142" y="4226"/>
                  <a:pt x="6542" y="4757"/>
                </a:cubicBezTo>
                <a:cubicBezTo>
                  <a:pt x="6996" y="5365"/>
                  <a:pt x="7516" y="6053"/>
                  <a:pt x="8105" y="6053"/>
                </a:cubicBezTo>
                <a:cubicBezTo>
                  <a:pt x="8689" y="6053"/>
                  <a:pt x="9186" y="5380"/>
                  <a:pt x="9624" y="4771"/>
                </a:cubicBezTo>
                <a:cubicBezTo>
                  <a:pt x="10019" y="4225"/>
                  <a:pt x="10392" y="3728"/>
                  <a:pt x="10803" y="3728"/>
                </a:cubicBezTo>
                <a:cubicBezTo>
                  <a:pt x="11187" y="3728"/>
                  <a:pt x="11512" y="4178"/>
                  <a:pt x="11885" y="4708"/>
                </a:cubicBezTo>
                <a:cubicBezTo>
                  <a:pt x="12328" y="5332"/>
                  <a:pt x="12837" y="6053"/>
                  <a:pt x="13502" y="6053"/>
                </a:cubicBezTo>
                <a:cubicBezTo>
                  <a:pt x="14172" y="6053"/>
                  <a:pt x="14690" y="5333"/>
                  <a:pt x="15144" y="4693"/>
                </a:cubicBezTo>
                <a:cubicBezTo>
                  <a:pt x="15517" y="4179"/>
                  <a:pt x="15836" y="3728"/>
                  <a:pt x="16198" y="3728"/>
                </a:cubicBezTo>
                <a:cubicBezTo>
                  <a:pt x="16566" y="3728"/>
                  <a:pt x="16902" y="4182"/>
                  <a:pt x="17291" y="4727"/>
                </a:cubicBezTo>
                <a:cubicBezTo>
                  <a:pt x="17746" y="5351"/>
                  <a:pt x="18264" y="6053"/>
                  <a:pt x="18902" y="6053"/>
                </a:cubicBezTo>
                <a:cubicBezTo>
                  <a:pt x="19556" y="6053"/>
                  <a:pt x="20113" y="5319"/>
                  <a:pt x="20605" y="4664"/>
                </a:cubicBezTo>
                <a:cubicBezTo>
                  <a:pt x="20972" y="4181"/>
                  <a:pt x="21319" y="3728"/>
                  <a:pt x="21600" y="3728"/>
                </a:cubicBezTo>
                <a:lnTo>
                  <a:pt x="21600" y="0"/>
                </a:lnTo>
                <a:cubicBezTo>
                  <a:pt x="21038" y="0"/>
                  <a:pt x="20547" y="653"/>
                  <a:pt x="20071" y="1277"/>
                </a:cubicBezTo>
                <a:cubicBezTo>
                  <a:pt x="19655" y="1807"/>
                  <a:pt x="19270" y="2325"/>
                  <a:pt x="18897" y="2325"/>
                </a:cubicBezTo>
                <a:cubicBezTo>
                  <a:pt x="18551" y="2325"/>
                  <a:pt x="18221" y="1870"/>
                  <a:pt x="17842" y="1355"/>
                </a:cubicBezTo>
                <a:cubicBezTo>
                  <a:pt x="17377" y="715"/>
                  <a:pt x="16853" y="0"/>
                  <a:pt x="16198" y="0"/>
                </a:cubicBezTo>
                <a:cubicBezTo>
                  <a:pt x="15544" y="0"/>
                  <a:pt x="15037" y="716"/>
                  <a:pt x="14583" y="1340"/>
                </a:cubicBezTo>
                <a:cubicBezTo>
                  <a:pt x="14205" y="1871"/>
                  <a:pt x="13875" y="2325"/>
                  <a:pt x="13502" y="2325"/>
                </a:cubicBezTo>
                <a:cubicBezTo>
                  <a:pt x="13134" y="2325"/>
                  <a:pt x="12820" y="1870"/>
                  <a:pt x="12452" y="1355"/>
                </a:cubicBezTo>
                <a:cubicBezTo>
                  <a:pt x="11998" y="715"/>
                  <a:pt x="11485" y="0"/>
                  <a:pt x="10803" y="0"/>
                </a:cubicBezTo>
                <a:cubicBezTo>
                  <a:pt x="10106" y="0"/>
                  <a:pt x="9554" y="749"/>
                  <a:pt x="9073" y="1404"/>
                </a:cubicBezTo>
                <a:cubicBezTo>
                  <a:pt x="8711" y="1903"/>
                  <a:pt x="8402" y="2325"/>
                  <a:pt x="8105" y="2325"/>
                </a:cubicBezTo>
                <a:cubicBezTo>
                  <a:pt x="7802" y="2325"/>
                  <a:pt x="7467" y="1889"/>
                  <a:pt x="7083" y="1374"/>
                </a:cubicBezTo>
                <a:cubicBezTo>
                  <a:pt x="6602" y="735"/>
                  <a:pt x="6050" y="0"/>
                  <a:pt x="5402" y="0"/>
                </a:cubicBezTo>
                <a:cubicBezTo>
                  <a:pt x="4747" y="0"/>
                  <a:pt x="4202" y="735"/>
                  <a:pt x="3715" y="1374"/>
                </a:cubicBezTo>
                <a:cubicBezTo>
                  <a:pt x="3348" y="1858"/>
                  <a:pt x="3001" y="2325"/>
                  <a:pt x="2703" y="2325"/>
                </a:cubicBezTo>
                <a:cubicBezTo>
                  <a:pt x="2384" y="2325"/>
                  <a:pt x="1996" y="1827"/>
                  <a:pt x="1585" y="1296"/>
                </a:cubicBezTo>
                <a:cubicBezTo>
                  <a:pt x="1082" y="657"/>
                  <a:pt x="568" y="0"/>
                  <a:pt x="0" y="0"/>
                </a:cubicBezTo>
                <a:close/>
                <a:moveTo>
                  <a:pt x="0" y="7769"/>
                </a:moveTo>
                <a:lnTo>
                  <a:pt x="0" y="11492"/>
                </a:lnTo>
                <a:cubicBezTo>
                  <a:pt x="292" y="11492"/>
                  <a:pt x="665" y="11977"/>
                  <a:pt x="1059" y="12477"/>
                </a:cubicBezTo>
                <a:cubicBezTo>
                  <a:pt x="1551" y="13100"/>
                  <a:pt x="2109" y="13817"/>
                  <a:pt x="2703" y="13817"/>
                </a:cubicBezTo>
                <a:cubicBezTo>
                  <a:pt x="3287" y="13817"/>
                  <a:pt x="3802" y="13133"/>
                  <a:pt x="4256" y="12525"/>
                </a:cubicBezTo>
                <a:cubicBezTo>
                  <a:pt x="4656" y="11995"/>
                  <a:pt x="5034" y="11492"/>
                  <a:pt x="5402" y="11492"/>
                </a:cubicBezTo>
                <a:cubicBezTo>
                  <a:pt x="5769" y="11492"/>
                  <a:pt x="6142" y="11995"/>
                  <a:pt x="6542" y="12525"/>
                </a:cubicBezTo>
                <a:cubicBezTo>
                  <a:pt x="6996" y="13133"/>
                  <a:pt x="7516" y="13817"/>
                  <a:pt x="8105" y="13817"/>
                </a:cubicBezTo>
                <a:cubicBezTo>
                  <a:pt x="8689" y="13817"/>
                  <a:pt x="9186" y="13148"/>
                  <a:pt x="9624" y="12540"/>
                </a:cubicBezTo>
                <a:cubicBezTo>
                  <a:pt x="10019" y="11994"/>
                  <a:pt x="10392" y="11492"/>
                  <a:pt x="10803" y="11492"/>
                </a:cubicBezTo>
                <a:cubicBezTo>
                  <a:pt x="11187" y="11492"/>
                  <a:pt x="11512" y="11946"/>
                  <a:pt x="11885" y="12477"/>
                </a:cubicBezTo>
                <a:cubicBezTo>
                  <a:pt x="12328" y="13100"/>
                  <a:pt x="12837" y="13817"/>
                  <a:pt x="13502" y="13817"/>
                </a:cubicBezTo>
                <a:cubicBezTo>
                  <a:pt x="14172" y="13817"/>
                  <a:pt x="14690" y="13101"/>
                  <a:pt x="15144" y="12462"/>
                </a:cubicBezTo>
                <a:cubicBezTo>
                  <a:pt x="15517" y="11947"/>
                  <a:pt x="15836" y="11492"/>
                  <a:pt x="16198" y="11492"/>
                </a:cubicBezTo>
                <a:cubicBezTo>
                  <a:pt x="16566" y="11492"/>
                  <a:pt x="16902" y="11945"/>
                  <a:pt x="17291" y="12491"/>
                </a:cubicBezTo>
                <a:cubicBezTo>
                  <a:pt x="17746" y="13115"/>
                  <a:pt x="18264" y="13817"/>
                  <a:pt x="18902" y="13817"/>
                </a:cubicBezTo>
                <a:cubicBezTo>
                  <a:pt x="19556" y="13817"/>
                  <a:pt x="20113" y="13083"/>
                  <a:pt x="20605" y="12428"/>
                </a:cubicBezTo>
                <a:cubicBezTo>
                  <a:pt x="20972" y="11944"/>
                  <a:pt x="21319" y="11492"/>
                  <a:pt x="21600" y="11492"/>
                </a:cubicBezTo>
                <a:lnTo>
                  <a:pt x="21600" y="7769"/>
                </a:lnTo>
                <a:cubicBezTo>
                  <a:pt x="21038" y="7769"/>
                  <a:pt x="20547" y="8422"/>
                  <a:pt x="20071" y="9045"/>
                </a:cubicBezTo>
                <a:cubicBezTo>
                  <a:pt x="19655" y="9591"/>
                  <a:pt x="19270" y="10088"/>
                  <a:pt x="18897" y="10088"/>
                </a:cubicBezTo>
                <a:cubicBezTo>
                  <a:pt x="18551" y="10088"/>
                  <a:pt x="18221" y="9638"/>
                  <a:pt x="17842" y="9123"/>
                </a:cubicBezTo>
                <a:cubicBezTo>
                  <a:pt x="17377" y="8484"/>
                  <a:pt x="16853" y="7769"/>
                  <a:pt x="16198" y="7769"/>
                </a:cubicBezTo>
                <a:cubicBezTo>
                  <a:pt x="15544" y="7769"/>
                  <a:pt x="15037" y="8485"/>
                  <a:pt x="14583" y="9109"/>
                </a:cubicBezTo>
                <a:cubicBezTo>
                  <a:pt x="14205" y="9639"/>
                  <a:pt x="13875" y="10088"/>
                  <a:pt x="13502" y="10088"/>
                </a:cubicBezTo>
                <a:cubicBezTo>
                  <a:pt x="13134" y="10088"/>
                  <a:pt x="12820" y="9638"/>
                  <a:pt x="12452" y="9123"/>
                </a:cubicBezTo>
                <a:cubicBezTo>
                  <a:pt x="11998" y="8484"/>
                  <a:pt x="11485" y="7769"/>
                  <a:pt x="10803" y="7769"/>
                </a:cubicBezTo>
                <a:cubicBezTo>
                  <a:pt x="10106" y="7769"/>
                  <a:pt x="9554" y="8517"/>
                  <a:pt x="9073" y="9172"/>
                </a:cubicBezTo>
                <a:cubicBezTo>
                  <a:pt x="8711" y="9671"/>
                  <a:pt x="8402" y="10088"/>
                  <a:pt x="8105" y="10088"/>
                </a:cubicBezTo>
                <a:cubicBezTo>
                  <a:pt x="7802" y="10088"/>
                  <a:pt x="7467" y="9653"/>
                  <a:pt x="7083" y="9138"/>
                </a:cubicBezTo>
                <a:cubicBezTo>
                  <a:pt x="6602" y="8499"/>
                  <a:pt x="6050" y="7769"/>
                  <a:pt x="5402" y="7769"/>
                </a:cubicBezTo>
                <a:cubicBezTo>
                  <a:pt x="4747" y="7769"/>
                  <a:pt x="4202" y="8499"/>
                  <a:pt x="3715" y="9138"/>
                </a:cubicBezTo>
                <a:cubicBezTo>
                  <a:pt x="3348" y="9622"/>
                  <a:pt x="3001" y="10088"/>
                  <a:pt x="2703" y="10088"/>
                </a:cubicBezTo>
                <a:cubicBezTo>
                  <a:pt x="2384" y="10088"/>
                  <a:pt x="1996" y="9590"/>
                  <a:pt x="1585" y="9060"/>
                </a:cubicBezTo>
                <a:cubicBezTo>
                  <a:pt x="1082" y="8421"/>
                  <a:pt x="568" y="7769"/>
                  <a:pt x="0" y="7769"/>
                </a:cubicBezTo>
                <a:close/>
                <a:moveTo>
                  <a:pt x="0" y="15547"/>
                </a:moveTo>
                <a:lnTo>
                  <a:pt x="0" y="19275"/>
                </a:lnTo>
                <a:cubicBezTo>
                  <a:pt x="292" y="19275"/>
                  <a:pt x="665" y="19761"/>
                  <a:pt x="1059" y="20260"/>
                </a:cubicBezTo>
                <a:cubicBezTo>
                  <a:pt x="1551" y="20884"/>
                  <a:pt x="2109" y="21600"/>
                  <a:pt x="2703" y="21600"/>
                </a:cubicBezTo>
                <a:cubicBezTo>
                  <a:pt x="3287" y="21600"/>
                  <a:pt x="3802" y="20912"/>
                  <a:pt x="4256" y="20304"/>
                </a:cubicBezTo>
                <a:cubicBezTo>
                  <a:pt x="4656" y="19773"/>
                  <a:pt x="5034" y="19275"/>
                  <a:pt x="5402" y="19275"/>
                </a:cubicBezTo>
                <a:cubicBezTo>
                  <a:pt x="5769" y="19275"/>
                  <a:pt x="6142" y="19773"/>
                  <a:pt x="6542" y="20304"/>
                </a:cubicBezTo>
                <a:cubicBezTo>
                  <a:pt x="6996" y="20912"/>
                  <a:pt x="7516" y="21600"/>
                  <a:pt x="8105" y="21600"/>
                </a:cubicBezTo>
                <a:cubicBezTo>
                  <a:pt x="8689" y="21600"/>
                  <a:pt x="9186" y="20931"/>
                  <a:pt x="9624" y="20323"/>
                </a:cubicBezTo>
                <a:cubicBezTo>
                  <a:pt x="10019" y="19777"/>
                  <a:pt x="10392" y="19275"/>
                  <a:pt x="10803" y="19275"/>
                </a:cubicBezTo>
                <a:cubicBezTo>
                  <a:pt x="11187" y="19275"/>
                  <a:pt x="11512" y="19729"/>
                  <a:pt x="11885" y="20260"/>
                </a:cubicBezTo>
                <a:cubicBezTo>
                  <a:pt x="12328" y="20884"/>
                  <a:pt x="12837" y="21600"/>
                  <a:pt x="13502" y="21600"/>
                </a:cubicBezTo>
                <a:cubicBezTo>
                  <a:pt x="14172" y="21600"/>
                  <a:pt x="14690" y="20885"/>
                  <a:pt x="15144" y="20245"/>
                </a:cubicBezTo>
                <a:cubicBezTo>
                  <a:pt x="15517" y="19730"/>
                  <a:pt x="15836" y="19275"/>
                  <a:pt x="16198" y="19275"/>
                </a:cubicBezTo>
                <a:cubicBezTo>
                  <a:pt x="16566" y="19275"/>
                  <a:pt x="16902" y="19729"/>
                  <a:pt x="17291" y="20274"/>
                </a:cubicBezTo>
                <a:cubicBezTo>
                  <a:pt x="17746" y="20898"/>
                  <a:pt x="18264" y="21600"/>
                  <a:pt x="18902" y="21600"/>
                </a:cubicBezTo>
                <a:cubicBezTo>
                  <a:pt x="19556" y="21600"/>
                  <a:pt x="20113" y="20866"/>
                  <a:pt x="20605" y="20211"/>
                </a:cubicBezTo>
                <a:cubicBezTo>
                  <a:pt x="20972" y="19728"/>
                  <a:pt x="21319" y="19275"/>
                  <a:pt x="21600" y="19275"/>
                </a:cubicBezTo>
                <a:lnTo>
                  <a:pt x="21600" y="15547"/>
                </a:lnTo>
                <a:cubicBezTo>
                  <a:pt x="21038" y="15547"/>
                  <a:pt x="20547" y="16205"/>
                  <a:pt x="20071" y="16829"/>
                </a:cubicBezTo>
                <a:cubicBezTo>
                  <a:pt x="19655" y="17359"/>
                  <a:pt x="19270" y="17872"/>
                  <a:pt x="18897" y="17872"/>
                </a:cubicBezTo>
                <a:cubicBezTo>
                  <a:pt x="18551" y="17872"/>
                  <a:pt x="18221" y="17421"/>
                  <a:pt x="17842" y="16907"/>
                </a:cubicBezTo>
                <a:cubicBezTo>
                  <a:pt x="17377" y="16267"/>
                  <a:pt x="16853" y="15547"/>
                  <a:pt x="16198" y="15547"/>
                </a:cubicBezTo>
                <a:cubicBezTo>
                  <a:pt x="15544" y="15547"/>
                  <a:pt x="15037" y="16268"/>
                  <a:pt x="14583" y="16892"/>
                </a:cubicBezTo>
                <a:cubicBezTo>
                  <a:pt x="14205" y="17422"/>
                  <a:pt x="13875" y="17872"/>
                  <a:pt x="13502" y="17872"/>
                </a:cubicBezTo>
                <a:cubicBezTo>
                  <a:pt x="13134" y="17872"/>
                  <a:pt x="12820" y="17421"/>
                  <a:pt x="12452" y="16907"/>
                </a:cubicBezTo>
                <a:cubicBezTo>
                  <a:pt x="11998" y="16267"/>
                  <a:pt x="11485" y="15547"/>
                  <a:pt x="10803" y="15547"/>
                </a:cubicBezTo>
                <a:cubicBezTo>
                  <a:pt x="10106" y="15547"/>
                  <a:pt x="9554" y="16296"/>
                  <a:pt x="9073" y="16951"/>
                </a:cubicBezTo>
                <a:cubicBezTo>
                  <a:pt x="8711" y="17450"/>
                  <a:pt x="8402" y="17872"/>
                  <a:pt x="8105" y="17872"/>
                </a:cubicBezTo>
                <a:cubicBezTo>
                  <a:pt x="7802" y="17872"/>
                  <a:pt x="7467" y="17436"/>
                  <a:pt x="7083" y="16921"/>
                </a:cubicBezTo>
                <a:cubicBezTo>
                  <a:pt x="6602" y="16282"/>
                  <a:pt x="6050" y="15547"/>
                  <a:pt x="5402" y="15547"/>
                </a:cubicBezTo>
                <a:cubicBezTo>
                  <a:pt x="4747" y="15547"/>
                  <a:pt x="4202" y="16282"/>
                  <a:pt x="3715" y="16921"/>
                </a:cubicBezTo>
                <a:cubicBezTo>
                  <a:pt x="3348" y="17405"/>
                  <a:pt x="3001" y="17872"/>
                  <a:pt x="2703" y="17872"/>
                </a:cubicBezTo>
                <a:cubicBezTo>
                  <a:pt x="2384" y="17872"/>
                  <a:pt x="1996" y="17374"/>
                  <a:pt x="1585" y="16843"/>
                </a:cubicBezTo>
                <a:cubicBezTo>
                  <a:pt x="1082" y="16204"/>
                  <a:pt x="568" y="15547"/>
                  <a:pt x="0" y="15547"/>
                </a:cubicBezTo>
                <a:close/>
              </a:path>
            </a:pathLst>
          </a:custGeom>
          <a:blipFill>
            <a:blip r:embed="rId4"/>
          </a:blipFill>
          <a:ln w="12700">
            <a:miter lim="400000"/>
          </a:ln>
        </p:spPr>
        <p:txBody>
          <a:bodyPr lIns="50800" tIns="50800" rIns="50800" bIns="50800" anchor="ctr"/>
          <a:lstStyle/>
          <a:p>
            <a:pPr>
              <a:defRPr sz="4400">
                <a:solidFill>
                  <a:srgbClr val="FFFFFF"/>
                </a:solidFill>
                <a:effectLst>
                  <a:outerShdw blurRad="25400" dist="33948" dir="2700000" rotWithShape="0">
                    <a:srgbClr val="3B3936"/>
                  </a:outerShdw>
                </a:effectLst>
              </a:defRPr>
            </a:pPr>
            <a:endParaRPr/>
          </a:p>
        </p:txBody>
      </p:sp>
      <p:sp>
        <p:nvSpPr>
          <p:cNvPr id="557" name="VNA port 1"/>
          <p:cNvSpPr txBox="1"/>
          <p:nvPr/>
        </p:nvSpPr>
        <p:spPr>
          <a:xfrm>
            <a:off x="11994998" y="7961238"/>
            <a:ext cx="2920776" cy="85407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71437" tIns="71437" rIns="71437" bIns="71437" anchor="ctr">
            <a:spAutoFit/>
          </a:bodyPr>
          <a:lstStyle>
            <a:lvl1pPr defTabSz="821531">
              <a:defRPr sz="4200">
                <a:solidFill>
                  <a:srgbClr val="160201"/>
                </a:solidFill>
              </a:defRPr>
            </a:lvl1pPr>
          </a:lstStyle>
          <a:p>
            <a:r>
              <a:t>VNA port 1</a:t>
            </a:r>
          </a:p>
        </p:txBody>
      </p:sp>
      <p:sp>
        <p:nvSpPr>
          <p:cNvPr id="558" name="Line"/>
          <p:cNvSpPr/>
          <p:nvPr/>
        </p:nvSpPr>
        <p:spPr>
          <a:xfrm>
            <a:off x="12504065" y="9615293"/>
            <a:ext cx="1902641" cy="1"/>
          </a:xfrm>
          <a:prstGeom prst="line">
            <a:avLst/>
          </a:prstGeom>
          <a:ln w="63500">
            <a:solidFill>
              <a:srgbClr val="414141"/>
            </a:solidFill>
            <a:miter lim="400000"/>
            <a:tailEnd type="triangle"/>
          </a:ln>
        </p:spPr>
        <p:txBody>
          <a:bodyPr lIns="50800" tIns="50800" rIns="50800" bIns="50800" anchor="ctr"/>
          <a:lstStyle/>
          <a:p>
            <a:pPr>
              <a:defRPr sz="4400"/>
            </a:pPr>
            <a:endParaRPr/>
          </a:p>
        </p:txBody>
      </p:sp>
      <p:sp>
        <p:nvSpPr>
          <p:cNvPr id="559" name="Line"/>
          <p:cNvSpPr/>
          <p:nvPr/>
        </p:nvSpPr>
        <p:spPr>
          <a:xfrm>
            <a:off x="21211033" y="9693907"/>
            <a:ext cx="1902642" cy="1"/>
          </a:xfrm>
          <a:prstGeom prst="line">
            <a:avLst/>
          </a:prstGeom>
          <a:ln w="63500">
            <a:solidFill>
              <a:srgbClr val="414141"/>
            </a:solidFill>
            <a:miter lim="400000"/>
            <a:tailEnd type="triangle"/>
          </a:ln>
        </p:spPr>
        <p:txBody>
          <a:bodyPr lIns="50800" tIns="50800" rIns="50800" bIns="50800" anchor="ctr"/>
          <a:lstStyle/>
          <a:p>
            <a:pPr>
              <a:defRPr sz="4400"/>
            </a:pPr>
            <a:endParaRPr/>
          </a:p>
        </p:txBody>
      </p:sp>
      <p:sp>
        <p:nvSpPr>
          <p:cNvPr id="560" name="Line"/>
          <p:cNvSpPr/>
          <p:nvPr/>
        </p:nvSpPr>
        <p:spPr>
          <a:xfrm>
            <a:off x="17096249" y="9367324"/>
            <a:ext cx="1902641" cy="1"/>
          </a:xfrm>
          <a:prstGeom prst="line">
            <a:avLst/>
          </a:prstGeom>
          <a:ln w="63500">
            <a:solidFill>
              <a:srgbClr val="414141"/>
            </a:solidFill>
            <a:miter lim="400000"/>
            <a:headEnd type="triangle"/>
          </a:ln>
        </p:spPr>
        <p:txBody>
          <a:bodyPr lIns="50800" tIns="50800" rIns="50800" bIns="50800" anchor="ctr"/>
          <a:lstStyle/>
          <a:p>
            <a:pPr>
              <a:defRPr sz="4400"/>
            </a:pPr>
            <a:endParaRPr/>
          </a:p>
        </p:txBody>
      </p:sp>
      <p:sp>
        <p:nvSpPr>
          <p:cNvPr id="561" name="Transmitted"/>
          <p:cNvSpPr txBox="1"/>
          <p:nvPr/>
        </p:nvSpPr>
        <p:spPr>
          <a:xfrm>
            <a:off x="21020147" y="10006721"/>
            <a:ext cx="2284414" cy="6350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p>
            <a:r>
              <a:t>Transmitted</a:t>
            </a:r>
          </a:p>
        </p:txBody>
      </p:sp>
      <p:sp>
        <p:nvSpPr>
          <p:cNvPr id="562" name="incident"/>
          <p:cNvSpPr txBox="1"/>
          <p:nvPr/>
        </p:nvSpPr>
        <p:spPr>
          <a:xfrm>
            <a:off x="12696665" y="9723301"/>
            <a:ext cx="1579762" cy="6350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p>
            <a:r>
              <a:t>incident</a:t>
            </a:r>
          </a:p>
        </p:txBody>
      </p:sp>
      <p:sp>
        <p:nvSpPr>
          <p:cNvPr id="563" name="Reflected"/>
          <p:cNvSpPr txBox="1"/>
          <p:nvPr/>
        </p:nvSpPr>
        <p:spPr>
          <a:xfrm>
            <a:off x="17158569" y="8635634"/>
            <a:ext cx="1778001" cy="6350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p>
            <a:r>
              <a:t>Reflected</a:t>
            </a:r>
          </a:p>
        </p:txBody>
      </p:sp>
      <p:sp>
        <p:nvSpPr>
          <p:cNvPr id="564" name="Shape"/>
          <p:cNvSpPr/>
          <p:nvPr/>
        </p:nvSpPr>
        <p:spPr>
          <a:xfrm>
            <a:off x="16714311" y="9843430"/>
            <a:ext cx="2666518" cy="481815"/>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3728"/>
                </a:lnTo>
                <a:cubicBezTo>
                  <a:pt x="292" y="3728"/>
                  <a:pt x="665" y="4209"/>
                  <a:pt x="1059" y="4708"/>
                </a:cubicBezTo>
                <a:cubicBezTo>
                  <a:pt x="1551" y="5332"/>
                  <a:pt x="2109" y="6053"/>
                  <a:pt x="2703" y="6053"/>
                </a:cubicBezTo>
                <a:cubicBezTo>
                  <a:pt x="3287" y="6053"/>
                  <a:pt x="3802" y="5365"/>
                  <a:pt x="4256" y="4757"/>
                </a:cubicBezTo>
                <a:cubicBezTo>
                  <a:pt x="4656" y="4226"/>
                  <a:pt x="5034" y="3728"/>
                  <a:pt x="5402" y="3728"/>
                </a:cubicBezTo>
                <a:cubicBezTo>
                  <a:pt x="5769" y="3728"/>
                  <a:pt x="6142" y="4226"/>
                  <a:pt x="6542" y="4757"/>
                </a:cubicBezTo>
                <a:cubicBezTo>
                  <a:pt x="6996" y="5365"/>
                  <a:pt x="7516" y="6053"/>
                  <a:pt x="8105" y="6053"/>
                </a:cubicBezTo>
                <a:cubicBezTo>
                  <a:pt x="8689" y="6053"/>
                  <a:pt x="9186" y="5380"/>
                  <a:pt x="9624" y="4771"/>
                </a:cubicBezTo>
                <a:cubicBezTo>
                  <a:pt x="10019" y="4225"/>
                  <a:pt x="10392" y="3728"/>
                  <a:pt x="10803" y="3728"/>
                </a:cubicBezTo>
                <a:cubicBezTo>
                  <a:pt x="11187" y="3728"/>
                  <a:pt x="11512" y="4178"/>
                  <a:pt x="11885" y="4708"/>
                </a:cubicBezTo>
                <a:cubicBezTo>
                  <a:pt x="12328" y="5332"/>
                  <a:pt x="12837" y="6053"/>
                  <a:pt x="13502" y="6053"/>
                </a:cubicBezTo>
                <a:cubicBezTo>
                  <a:pt x="14172" y="6053"/>
                  <a:pt x="14690" y="5333"/>
                  <a:pt x="15144" y="4693"/>
                </a:cubicBezTo>
                <a:cubicBezTo>
                  <a:pt x="15517" y="4179"/>
                  <a:pt x="15836" y="3728"/>
                  <a:pt x="16198" y="3728"/>
                </a:cubicBezTo>
                <a:cubicBezTo>
                  <a:pt x="16566" y="3728"/>
                  <a:pt x="16902" y="4182"/>
                  <a:pt x="17291" y="4727"/>
                </a:cubicBezTo>
                <a:cubicBezTo>
                  <a:pt x="17746" y="5351"/>
                  <a:pt x="18264" y="6053"/>
                  <a:pt x="18902" y="6053"/>
                </a:cubicBezTo>
                <a:cubicBezTo>
                  <a:pt x="19556" y="6053"/>
                  <a:pt x="20113" y="5319"/>
                  <a:pt x="20605" y="4664"/>
                </a:cubicBezTo>
                <a:cubicBezTo>
                  <a:pt x="20972" y="4181"/>
                  <a:pt x="21319" y="3728"/>
                  <a:pt x="21600" y="3728"/>
                </a:cubicBezTo>
                <a:lnTo>
                  <a:pt x="21600" y="0"/>
                </a:lnTo>
                <a:cubicBezTo>
                  <a:pt x="21038" y="0"/>
                  <a:pt x="20547" y="653"/>
                  <a:pt x="20071" y="1277"/>
                </a:cubicBezTo>
                <a:cubicBezTo>
                  <a:pt x="19655" y="1807"/>
                  <a:pt x="19270" y="2325"/>
                  <a:pt x="18897" y="2325"/>
                </a:cubicBezTo>
                <a:cubicBezTo>
                  <a:pt x="18551" y="2325"/>
                  <a:pt x="18221" y="1870"/>
                  <a:pt x="17842" y="1355"/>
                </a:cubicBezTo>
                <a:cubicBezTo>
                  <a:pt x="17377" y="715"/>
                  <a:pt x="16853" y="0"/>
                  <a:pt x="16198" y="0"/>
                </a:cubicBezTo>
                <a:cubicBezTo>
                  <a:pt x="15544" y="0"/>
                  <a:pt x="15037" y="716"/>
                  <a:pt x="14583" y="1340"/>
                </a:cubicBezTo>
                <a:cubicBezTo>
                  <a:pt x="14205" y="1871"/>
                  <a:pt x="13875" y="2325"/>
                  <a:pt x="13502" y="2325"/>
                </a:cubicBezTo>
                <a:cubicBezTo>
                  <a:pt x="13134" y="2325"/>
                  <a:pt x="12820" y="1870"/>
                  <a:pt x="12452" y="1355"/>
                </a:cubicBezTo>
                <a:cubicBezTo>
                  <a:pt x="11998" y="715"/>
                  <a:pt x="11485" y="0"/>
                  <a:pt x="10803" y="0"/>
                </a:cubicBezTo>
                <a:cubicBezTo>
                  <a:pt x="10106" y="0"/>
                  <a:pt x="9554" y="749"/>
                  <a:pt x="9073" y="1404"/>
                </a:cubicBezTo>
                <a:cubicBezTo>
                  <a:pt x="8711" y="1903"/>
                  <a:pt x="8402" y="2325"/>
                  <a:pt x="8105" y="2325"/>
                </a:cubicBezTo>
                <a:cubicBezTo>
                  <a:pt x="7802" y="2325"/>
                  <a:pt x="7467" y="1889"/>
                  <a:pt x="7083" y="1374"/>
                </a:cubicBezTo>
                <a:cubicBezTo>
                  <a:pt x="6602" y="735"/>
                  <a:pt x="6050" y="0"/>
                  <a:pt x="5402" y="0"/>
                </a:cubicBezTo>
                <a:cubicBezTo>
                  <a:pt x="4747" y="0"/>
                  <a:pt x="4202" y="735"/>
                  <a:pt x="3715" y="1374"/>
                </a:cubicBezTo>
                <a:cubicBezTo>
                  <a:pt x="3348" y="1858"/>
                  <a:pt x="3001" y="2325"/>
                  <a:pt x="2703" y="2325"/>
                </a:cubicBezTo>
                <a:cubicBezTo>
                  <a:pt x="2384" y="2325"/>
                  <a:pt x="1996" y="1827"/>
                  <a:pt x="1585" y="1296"/>
                </a:cubicBezTo>
                <a:cubicBezTo>
                  <a:pt x="1082" y="657"/>
                  <a:pt x="568" y="0"/>
                  <a:pt x="0" y="0"/>
                </a:cubicBezTo>
                <a:close/>
                <a:moveTo>
                  <a:pt x="0" y="7769"/>
                </a:moveTo>
                <a:lnTo>
                  <a:pt x="0" y="11492"/>
                </a:lnTo>
                <a:cubicBezTo>
                  <a:pt x="292" y="11492"/>
                  <a:pt x="665" y="11977"/>
                  <a:pt x="1059" y="12477"/>
                </a:cubicBezTo>
                <a:cubicBezTo>
                  <a:pt x="1551" y="13100"/>
                  <a:pt x="2109" y="13817"/>
                  <a:pt x="2703" y="13817"/>
                </a:cubicBezTo>
                <a:cubicBezTo>
                  <a:pt x="3287" y="13817"/>
                  <a:pt x="3802" y="13133"/>
                  <a:pt x="4256" y="12525"/>
                </a:cubicBezTo>
                <a:cubicBezTo>
                  <a:pt x="4656" y="11995"/>
                  <a:pt x="5034" y="11492"/>
                  <a:pt x="5402" y="11492"/>
                </a:cubicBezTo>
                <a:cubicBezTo>
                  <a:pt x="5769" y="11492"/>
                  <a:pt x="6142" y="11995"/>
                  <a:pt x="6542" y="12525"/>
                </a:cubicBezTo>
                <a:cubicBezTo>
                  <a:pt x="6996" y="13133"/>
                  <a:pt x="7516" y="13817"/>
                  <a:pt x="8105" y="13817"/>
                </a:cubicBezTo>
                <a:cubicBezTo>
                  <a:pt x="8689" y="13817"/>
                  <a:pt x="9186" y="13148"/>
                  <a:pt x="9624" y="12540"/>
                </a:cubicBezTo>
                <a:cubicBezTo>
                  <a:pt x="10019" y="11994"/>
                  <a:pt x="10392" y="11492"/>
                  <a:pt x="10803" y="11492"/>
                </a:cubicBezTo>
                <a:cubicBezTo>
                  <a:pt x="11187" y="11492"/>
                  <a:pt x="11512" y="11946"/>
                  <a:pt x="11885" y="12477"/>
                </a:cubicBezTo>
                <a:cubicBezTo>
                  <a:pt x="12328" y="13100"/>
                  <a:pt x="12837" y="13817"/>
                  <a:pt x="13502" y="13817"/>
                </a:cubicBezTo>
                <a:cubicBezTo>
                  <a:pt x="14172" y="13817"/>
                  <a:pt x="14690" y="13101"/>
                  <a:pt x="15144" y="12462"/>
                </a:cubicBezTo>
                <a:cubicBezTo>
                  <a:pt x="15517" y="11947"/>
                  <a:pt x="15836" y="11492"/>
                  <a:pt x="16198" y="11492"/>
                </a:cubicBezTo>
                <a:cubicBezTo>
                  <a:pt x="16566" y="11492"/>
                  <a:pt x="16902" y="11945"/>
                  <a:pt x="17291" y="12491"/>
                </a:cubicBezTo>
                <a:cubicBezTo>
                  <a:pt x="17746" y="13115"/>
                  <a:pt x="18264" y="13817"/>
                  <a:pt x="18902" y="13817"/>
                </a:cubicBezTo>
                <a:cubicBezTo>
                  <a:pt x="19556" y="13817"/>
                  <a:pt x="20113" y="13083"/>
                  <a:pt x="20605" y="12428"/>
                </a:cubicBezTo>
                <a:cubicBezTo>
                  <a:pt x="20972" y="11944"/>
                  <a:pt x="21319" y="11492"/>
                  <a:pt x="21600" y="11492"/>
                </a:cubicBezTo>
                <a:lnTo>
                  <a:pt x="21600" y="7769"/>
                </a:lnTo>
                <a:cubicBezTo>
                  <a:pt x="21038" y="7769"/>
                  <a:pt x="20547" y="8422"/>
                  <a:pt x="20071" y="9045"/>
                </a:cubicBezTo>
                <a:cubicBezTo>
                  <a:pt x="19655" y="9591"/>
                  <a:pt x="19270" y="10088"/>
                  <a:pt x="18897" y="10088"/>
                </a:cubicBezTo>
                <a:cubicBezTo>
                  <a:pt x="18551" y="10088"/>
                  <a:pt x="18221" y="9638"/>
                  <a:pt x="17842" y="9123"/>
                </a:cubicBezTo>
                <a:cubicBezTo>
                  <a:pt x="17377" y="8484"/>
                  <a:pt x="16853" y="7769"/>
                  <a:pt x="16198" y="7769"/>
                </a:cubicBezTo>
                <a:cubicBezTo>
                  <a:pt x="15544" y="7769"/>
                  <a:pt x="15037" y="8485"/>
                  <a:pt x="14583" y="9109"/>
                </a:cubicBezTo>
                <a:cubicBezTo>
                  <a:pt x="14205" y="9639"/>
                  <a:pt x="13875" y="10088"/>
                  <a:pt x="13502" y="10088"/>
                </a:cubicBezTo>
                <a:cubicBezTo>
                  <a:pt x="13134" y="10088"/>
                  <a:pt x="12820" y="9638"/>
                  <a:pt x="12452" y="9123"/>
                </a:cubicBezTo>
                <a:cubicBezTo>
                  <a:pt x="11998" y="8484"/>
                  <a:pt x="11485" y="7769"/>
                  <a:pt x="10803" y="7769"/>
                </a:cubicBezTo>
                <a:cubicBezTo>
                  <a:pt x="10106" y="7769"/>
                  <a:pt x="9554" y="8517"/>
                  <a:pt x="9073" y="9172"/>
                </a:cubicBezTo>
                <a:cubicBezTo>
                  <a:pt x="8711" y="9671"/>
                  <a:pt x="8402" y="10088"/>
                  <a:pt x="8105" y="10088"/>
                </a:cubicBezTo>
                <a:cubicBezTo>
                  <a:pt x="7802" y="10088"/>
                  <a:pt x="7467" y="9653"/>
                  <a:pt x="7083" y="9138"/>
                </a:cubicBezTo>
                <a:cubicBezTo>
                  <a:pt x="6602" y="8499"/>
                  <a:pt x="6050" y="7769"/>
                  <a:pt x="5402" y="7769"/>
                </a:cubicBezTo>
                <a:cubicBezTo>
                  <a:pt x="4747" y="7769"/>
                  <a:pt x="4202" y="8499"/>
                  <a:pt x="3715" y="9138"/>
                </a:cubicBezTo>
                <a:cubicBezTo>
                  <a:pt x="3348" y="9622"/>
                  <a:pt x="3001" y="10088"/>
                  <a:pt x="2703" y="10088"/>
                </a:cubicBezTo>
                <a:cubicBezTo>
                  <a:pt x="2384" y="10088"/>
                  <a:pt x="1996" y="9590"/>
                  <a:pt x="1585" y="9060"/>
                </a:cubicBezTo>
                <a:cubicBezTo>
                  <a:pt x="1082" y="8421"/>
                  <a:pt x="568" y="7769"/>
                  <a:pt x="0" y="7769"/>
                </a:cubicBezTo>
                <a:close/>
                <a:moveTo>
                  <a:pt x="0" y="15547"/>
                </a:moveTo>
                <a:lnTo>
                  <a:pt x="0" y="19275"/>
                </a:lnTo>
                <a:cubicBezTo>
                  <a:pt x="292" y="19275"/>
                  <a:pt x="665" y="19761"/>
                  <a:pt x="1059" y="20260"/>
                </a:cubicBezTo>
                <a:cubicBezTo>
                  <a:pt x="1551" y="20884"/>
                  <a:pt x="2109" y="21600"/>
                  <a:pt x="2703" y="21600"/>
                </a:cubicBezTo>
                <a:cubicBezTo>
                  <a:pt x="3287" y="21600"/>
                  <a:pt x="3802" y="20912"/>
                  <a:pt x="4256" y="20304"/>
                </a:cubicBezTo>
                <a:cubicBezTo>
                  <a:pt x="4656" y="19773"/>
                  <a:pt x="5034" y="19275"/>
                  <a:pt x="5402" y="19275"/>
                </a:cubicBezTo>
                <a:cubicBezTo>
                  <a:pt x="5769" y="19275"/>
                  <a:pt x="6142" y="19773"/>
                  <a:pt x="6542" y="20304"/>
                </a:cubicBezTo>
                <a:cubicBezTo>
                  <a:pt x="6996" y="20912"/>
                  <a:pt x="7516" y="21600"/>
                  <a:pt x="8105" y="21600"/>
                </a:cubicBezTo>
                <a:cubicBezTo>
                  <a:pt x="8689" y="21600"/>
                  <a:pt x="9186" y="20931"/>
                  <a:pt x="9624" y="20323"/>
                </a:cubicBezTo>
                <a:cubicBezTo>
                  <a:pt x="10019" y="19777"/>
                  <a:pt x="10392" y="19275"/>
                  <a:pt x="10803" y="19275"/>
                </a:cubicBezTo>
                <a:cubicBezTo>
                  <a:pt x="11187" y="19275"/>
                  <a:pt x="11512" y="19729"/>
                  <a:pt x="11885" y="20260"/>
                </a:cubicBezTo>
                <a:cubicBezTo>
                  <a:pt x="12328" y="20884"/>
                  <a:pt x="12837" y="21600"/>
                  <a:pt x="13502" y="21600"/>
                </a:cubicBezTo>
                <a:cubicBezTo>
                  <a:pt x="14172" y="21600"/>
                  <a:pt x="14690" y="20885"/>
                  <a:pt x="15144" y="20245"/>
                </a:cubicBezTo>
                <a:cubicBezTo>
                  <a:pt x="15517" y="19730"/>
                  <a:pt x="15836" y="19275"/>
                  <a:pt x="16198" y="19275"/>
                </a:cubicBezTo>
                <a:cubicBezTo>
                  <a:pt x="16566" y="19275"/>
                  <a:pt x="16902" y="19729"/>
                  <a:pt x="17291" y="20274"/>
                </a:cubicBezTo>
                <a:cubicBezTo>
                  <a:pt x="17746" y="20898"/>
                  <a:pt x="18264" y="21600"/>
                  <a:pt x="18902" y="21600"/>
                </a:cubicBezTo>
                <a:cubicBezTo>
                  <a:pt x="19556" y="21600"/>
                  <a:pt x="20113" y="20866"/>
                  <a:pt x="20605" y="20211"/>
                </a:cubicBezTo>
                <a:cubicBezTo>
                  <a:pt x="20972" y="19728"/>
                  <a:pt x="21319" y="19275"/>
                  <a:pt x="21600" y="19275"/>
                </a:cubicBezTo>
                <a:lnTo>
                  <a:pt x="21600" y="15547"/>
                </a:lnTo>
                <a:cubicBezTo>
                  <a:pt x="21038" y="15547"/>
                  <a:pt x="20547" y="16205"/>
                  <a:pt x="20071" y="16829"/>
                </a:cubicBezTo>
                <a:cubicBezTo>
                  <a:pt x="19655" y="17359"/>
                  <a:pt x="19270" y="17872"/>
                  <a:pt x="18897" y="17872"/>
                </a:cubicBezTo>
                <a:cubicBezTo>
                  <a:pt x="18551" y="17872"/>
                  <a:pt x="18221" y="17421"/>
                  <a:pt x="17842" y="16907"/>
                </a:cubicBezTo>
                <a:cubicBezTo>
                  <a:pt x="17377" y="16267"/>
                  <a:pt x="16853" y="15547"/>
                  <a:pt x="16198" y="15547"/>
                </a:cubicBezTo>
                <a:cubicBezTo>
                  <a:pt x="15544" y="15547"/>
                  <a:pt x="15037" y="16268"/>
                  <a:pt x="14583" y="16892"/>
                </a:cubicBezTo>
                <a:cubicBezTo>
                  <a:pt x="14205" y="17422"/>
                  <a:pt x="13875" y="17872"/>
                  <a:pt x="13502" y="17872"/>
                </a:cubicBezTo>
                <a:cubicBezTo>
                  <a:pt x="13134" y="17872"/>
                  <a:pt x="12820" y="17421"/>
                  <a:pt x="12452" y="16907"/>
                </a:cubicBezTo>
                <a:cubicBezTo>
                  <a:pt x="11998" y="16267"/>
                  <a:pt x="11485" y="15547"/>
                  <a:pt x="10803" y="15547"/>
                </a:cubicBezTo>
                <a:cubicBezTo>
                  <a:pt x="10106" y="15547"/>
                  <a:pt x="9554" y="16296"/>
                  <a:pt x="9073" y="16951"/>
                </a:cubicBezTo>
                <a:cubicBezTo>
                  <a:pt x="8711" y="17450"/>
                  <a:pt x="8402" y="17872"/>
                  <a:pt x="8105" y="17872"/>
                </a:cubicBezTo>
                <a:cubicBezTo>
                  <a:pt x="7802" y="17872"/>
                  <a:pt x="7467" y="17436"/>
                  <a:pt x="7083" y="16921"/>
                </a:cubicBezTo>
                <a:cubicBezTo>
                  <a:pt x="6602" y="16282"/>
                  <a:pt x="6050" y="15547"/>
                  <a:pt x="5402" y="15547"/>
                </a:cubicBezTo>
                <a:cubicBezTo>
                  <a:pt x="4747" y="15547"/>
                  <a:pt x="4202" y="16282"/>
                  <a:pt x="3715" y="16921"/>
                </a:cubicBezTo>
                <a:cubicBezTo>
                  <a:pt x="3348" y="17405"/>
                  <a:pt x="3001" y="17872"/>
                  <a:pt x="2703" y="17872"/>
                </a:cubicBezTo>
                <a:cubicBezTo>
                  <a:pt x="2384" y="17872"/>
                  <a:pt x="1996" y="17374"/>
                  <a:pt x="1585" y="16843"/>
                </a:cubicBezTo>
                <a:cubicBezTo>
                  <a:pt x="1082" y="16204"/>
                  <a:pt x="568" y="15547"/>
                  <a:pt x="0" y="15547"/>
                </a:cubicBezTo>
                <a:close/>
              </a:path>
            </a:pathLst>
          </a:custGeom>
          <a:blipFill>
            <a:blip r:embed="rId4"/>
          </a:blipFill>
          <a:ln w="12700">
            <a:miter lim="400000"/>
          </a:ln>
        </p:spPr>
        <p:txBody>
          <a:bodyPr lIns="50800" tIns="50800" rIns="50800" bIns="50800" anchor="ctr"/>
          <a:lstStyle/>
          <a:p>
            <a:pPr>
              <a:defRPr sz="4400">
                <a:solidFill>
                  <a:srgbClr val="FFFFFF"/>
                </a:solidFill>
                <a:effectLst>
                  <a:outerShdw blurRad="25400" dist="33948" dir="2700000" rotWithShape="0">
                    <a:srgbClr val="3B3936"/>
                  </a:outerShdw>
                </a:effectLst>
              </a:defRPr>
            </a:pPr>
            <a:endParaRPr/>
          </a:p>
        </p:txBody>
      </p:sp>
      <p:sp>
        <p:nvSpPr>
          <p:cNvPr id="565" name="Shape"/>
          <p:cNvSpPr/>
          <p:nvPr/>
        </p:nvSpPr>
        <p:spPr>
          <a:xfrm>
            <a:off x="20829096" y="8909626"/>
            <a:ext cx="2666517" cy="481815"/>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3728"/>
                </a:lnTo>
                <a:cubicBezTo>
                  <a:pt x="292" y="3728"/>
                  <a:pt x="665" y="4209"/>
                  <a:pt x="1059" y="4708"/>
                </a:cubicBezTo>
                <a:cubicBezTo>
                  <a:pt x="1551" y="5332"/>
                  <a:pt x="2109" y="6053"/>
                  <a:pt x="2703" y="6053"/>
                </a:cubicBezTo>
                <a:cubicBezTo>
                  <a:pt x="3287" y="6053"/>
                  <a:pt x="3802" y="5365"/>
                  <a:pt x="4256" y="4757"/>
                </a:cubicBezTo>
                <a:cubicBezTo>
                  <a:pt x="4656" y="4226"/>
                  <a:pt x="5034" y="3728"/>
                  <a:pt x="5402" y="3728"/>
                </a:cubicBezTo>
                <a:cubicBezTo>
                  <a:pt x="5769" y="3728"/>
                  <a:pt x="6142" y="4226"/>
                  <a:pt x="6542" y="4757"/>
                </a:cubicBezTo>
                <a:cubicBezTo>
                  <a:pt x="6996" y="5365"/>
                  <a:pt x="7516" y="6053"/>
                  <a:pt x="8105" y="6053"/>
                </a:cubicBezTo>
                <a:cubicBezTo>
                  <a:pt x="8689" y="6053"/>
                  <a:pt x="9186" y="5380"/>
                  <a:pt x="9624" y="4771"/>
                </a:cubicBezTo>
                <a:cubicBezTo>
                  <a:pt x="10019" y="4225"/>
                  <a:pt x="10392" y="3728"/>
                  <a:pt x="10803" y="3728"/>
                </a:cubicBezTo>
                <a:cubicBezTo>
                  <a:pt x="11187" y="3728"/>
                  <a:pt x="11512" y="4178"/>
                  <a:pt x="11885" y="4708"/>
                </a:cubicBezTo>
                <a:cubicBezTo>
                  <a:pt x="12328" y="5332"/>
                  <a:pt x="12837" y="6053"/>
                  <a:pt x="13502" y="6053"/>
                </a:cubicBezTo>
                <a:cubicBezTo>
                  <a:pt x="14172" y="6053"/>
                  <a:pt x="14690" y="5333"/>
                  <a:pt x="15144" y="4693"/>
                </a:cubicBezTo>
                <a:cubicBezTo>
                  <a:pt x="15517" y="4179"/>
                  <a:pt x="15836" y="3728"/>
                  <a:pt x="16198" y="3728"/>
                </a:cubicBezTo>
                <a:cubicBezTo>
                  <a:pt x="16566" y="3728"/>
                  <a:pt x="16902" y="4182"/>
                  <a:pt x="17291" y="4727"/>
                </a:cubicBezTo>
                <a:cubicBezTo>
                  <a:pt x="17746" y="5351"/>
                  <a:pt x="18264" y="6053"/>
                  <a:pt x="18902" y="6053"/>
                </a:cubicBezTo>
                <a:cubicBezTo>
                  <a:pt x="19556" y="6053"/>
                  <a:pt x="20113" y="5319"/>
                  <a:pt x="20605" y="4664"/>
                </a:cubicBezTo>
                <a:cubicBezTo>
                  <a:pt x="20972" y="4181"/>
                  <a:pt x="21319" y="3728"/>
                  <a:pt x="21600" y="3728"/>
                </a:cubicBezTo>
                <a:lnTo>
                  <a:pt x="21600" y="0"/>
                </a:lnTo>
                <a:cubicBezTo>
                  <a:pt x="21038" y="0"/>
                  <a:pt x="20547" y="653"/>
                  <a:pt x="20071" y="1277"/>
                </a:cubicBezTo>
                <a:cubicBezTo>
                  <a:pt x="19655" y="1807"/>
                  <a:pt x="19270" y="2325"/>
                  <a:pt x="18897" y="2325"/>
                </a:cubicBezTo>
                <a:cubicBezTo>
                  <a:pt x="18551" y="2325"/>
                  <a:pt x="18221" y="1870"/>
                  <a:pt x="17842" y="1355"/>
                </a:cubicBezTo>
                <a:cubicBezTo>
                  <a:pt x="17377" y="715"/>
                  <a:pt x="16853" y="0"/>
                  <a:pt x="16198" y="0"/>
                </a:cubicBezTo>
                <a:cubicBezTo>
                  <a:pt x="15544" y="0"/>
                  <a:pt x="15037" y="716"/>
                  <a:pt x="14583" y="1340"/>
                </a:cubicBezTo>
                <a:cubicBezTo>
                  <a:pt x="14205" y="1871"/>
                  <a:pt x="13875" y="2325"/>
                  <a:pt x="13502" y="2325"/>
                </a:cubicBezTo>
                <a:cubicBezTo>
                  <a:pt x="13134" y="2325"/>
                  <a:pt x="12820" y="1870"/>
                  <a:pt x="12452" y="1355"/>
                </a:cubicBezTo>
                <a:cubicBezTo>
                  <a:pt x="11998" y="715"/>
                  <a:pt x="11485" y="0"/>
                  <a:pt x="10803" y="0"/>
                </a:cubicBezTo>
                <a:cubicBezTo>
                  <a:pt x="10106" y="0"/>
                  <a:pt x="9554" y="749"/>
                  <a:pt x="9073" y="1404"/>
                </a:cubicBezTo>
                <a:cubicBezTo>
                  <a:pt x="8711" y="1903"/>
                  <a:pt x="8402" y="2325"/>
                  <a:pt x="8105" y="2325"/>
                </a:cubicBezTo>
                <a:cubicBezTo>
                  <a:pt x="7802" y="2325"/>
                  <a:pt x="7467" y="1889"/>
                  <a:pt x="7083" y="1374"/>
                </a:cubicBezTo>
                <a:cubicBezTo>
                  <a:pt x="6602" y="735"/>
                  <a:pt x="6050" y="0"/>
                  <a:pt x="5402" y="0"/>
                </a:cubicBezTo>
                <a:cubicBezTo>
                  <a:pt x="4747" y="0"/>
                  <a:pt x="4202" y="735"/>
                  <a:pt x="3715" y="1374"/>
                </a:cubicBezTo>
                <a:cubicBezTo>
                  <a:pt x="3348" y="1858"/>
                  <a:pt x="3001" y="2325"/>
                  <a:pt x="2703" y="2325"/>
                </a:cubicBezTo>
                <a:cubicBezTo>
                  <a:pt x="2384" y="2325"/>
                  <a:pt x="1996" y="1827"/>
                  <a:pt x="1585" y="1296"/>
                </a:cubicBezTo>
                <a:cubicBezTo>
                  <a:pt x="1082" y="657"/>
                  <a:pt x="568" y="0"/>
                  <a:pt x="0" y="0"/>
                </a:cubicBezTo>
                <a:close/>
                <a:moveTo>
                  <a:pt x="0" y="7769"/>
                </a:moveTo>
                <a:lnTo>
                  <a:pt x="0" y="11492"/>
                </a:lnTo>
                <a:cubicBezTo>
                  <a:pt x="292" y="11492"/>
                  <a:pt x="665" y="11977"/>
                  <a:pt x="1059" y="12477"/>
                </a:cubicBezTo>
                <a:cubicBezTo>
                  <a:pt x="1551" y="13100"/>
                  <a:pt x="2109" y="13817"/>
                  <a:pt x="2703" y="13817"/>
                </a:cubicBezTo>
                <a:cubicBezTo>
                  <a:pt x="3287" y="13817"/>
                  <a:pt x="3802" y="13133"/>
                  <a:pt x="4256" y="12525"/>
                </a:cubicBezTo>
                <a:cubicBezTo>
                  <a:pt x="4656" y="11995"/>
                  <a:pt x="5034" y="11492"/>
                  <a:pt x="5402" y="11492"/>
                </a:cubicBezTo>
                <a:cubicBezTo>
                  <a:pt x="5769" y="11492"/>
                  <a:pt x="6142" y="11995"/>
                  <a:pt x="6542" y="12525"/>
                </a:cubicBezTo>
                <a:cubicBezTo>
                  <a:pt x="6996" y="13133"/>
                  <a:pt x="7516" y="13817"/>
                  <a:pt x="8105" y="13817"/>
                </a:cubicBezTo>
                <a:cubicBezTo>
                  <a:pt x="8689" y="13817"/>
                  <a:pt x="9186" y="13148"/>
                  <a:pt x="9624" y="12540"/>
                </a:cubicBezTo>
                <a:cubicBezTo>
                  <a:pt x="10019" y="11994"/>
                  <a:pt x="10392" y="11492"/>
                  <a:pt x="10803" y="11492"/>
                </a:cubicBezTo>
                <a:cubicBezTo>
                  <a:pt x="11187" y="11492"/>
                  <a:pt x="11512" y="11946"/>
                  <a:pt x="11885" y="12477"/>
                </a:cubicBezTo>
                <a:cubicBezTo>
                  <a:pt x="12328" y="13100"/>
                  <a:pt x="12837" y="13817"/>
                  <a:pt x="13502" y="13817"/>
                </a:cubicBezTo>
                <a:cubicBezTo>
                  <a:pt x="14172" y="13817"/>
                  <a:pt x="14690" y="13101"/>
                  <a:pt x="15144" y="12462"/>
                </a:cubicBezTo>
                <a:cubicBezTo>
                  <a:pt x="15517" y="11947"/>
                  <a:pt x="15836" y="11492"/>
                  <a:pt x="16198" y="11492"/>
                </a:cubicBezTo>
                <a:cubicBezTo>
                  <a:pt x="16566" y="11492"/>
                  <a:pt x="16902" y="11945"/>
                  <a:pt x="17291" y="12491"/>
                </a:cubicBezTo>
                <a:cubicBezTo>
                  <a:pt x="17746" y="13115"/>
                  <a:pt x="18264" y="13817"/>
                  <a:pt x="18902" y="13817"/>
                </a:cubicBezTo>
                <a:cubicBezTo>
                  <a:pt x="19556" y="13817"/>
                  <a:pt x="20113" y="13083"/>
                  <a:pt x="20605" y="12428"/>
                </a:cubicBezTo>
                <a:cubicBezTo>
                  <a:pt x="20972" y="11944"/>
                  <a:pt x="21319" y="11492"/>
                  <a:pt x="21600" y="11492"/>
                </a:cubicBezTo>
                <a:lnTo>
                  <a:pt x="21600" y="7769"/>
                </a:lnTo>
                <a:cubicBezTo>
                  <a:pt x="21038" y="7769"/>
                  <a:pt x="20547" y="8422"/>
                  <a:pt x="20071" y="9045"/>
                </a:cubicBezTo>
                <a:cubicBezTo>
                  <a:pt x="19655" y="9591"/>
                  <a:pt x="19270" y="10088"/>
                  <a:pt x="18897" y="10088"/>
                </a:cubicBezTo>
                <a:cubicBezTo>
                  <a:pt x="18551" y="10088"/>
                  <a:pt x="18221" y="9638"/>
                  <a:pt x="17842" y="9123"/>
                </a:cubicBezTo>
                <a:cubicBezTo>
                  <a:pt x="17377" y="8484"/>
                  <a:pt x="16853" y="7769"/>
                  <a:pt x="16198" y="7769"/>
                </a:cubicBezTo>
                <a:cubicBezTo>
                  <a:pt x="15544" y="7769"/>
                  <a:pt x="15037" y="8485"/>
                  <a:pt x="14583" y="9109"/>
                </a:cubicBezTo>
                <a:cubicBezTo>
                  <a:pt x="14205" y="9639"/>
                  <a:pt x="13875" y="10088"/>
                  <a:pt x="13502" y="10088"/>
                </a:cubicBezTo>
                <a:cubicBezTo>
                  <a:pt x="13134" y="10088"/>
                  <a:pt x="12820" y="9638"/>
                  <a:pt x="12452" y="9123"/>
                </a:cubicBezTo>
                <a:cubicBezTo>
                  <a:pt x="11998" y="8484"/>
                  <a:pt x="11485" y="7769"/>
                  <a:pt x="10803" y="7769"/>
                </a:cubicBezTo>
                <a:cubicBezTo>
                  <a:pt x="10106" y="7769"/>
                  <a:pt x="9554" y="8517"/>
                  <a:pt x="9073" y="9172"/>
                </a:cubicBezTo>
                <a:cubicBezTo>
                  <a:pt x="8711" y="9671"/>
                  <a:pt x="8402" y="10088"/>
                  <a:pt x="8105" y="10088"/>
                </a:cubicBezTo>
                <a:cubicBezTo>
                  <a:pt x="7802" y="10088"/>
                  <a:pt x="7467" y="9653"/>
                  <a:pt x="7083" y="9138"/>
                </a:cubicBezTo>
                <a:cubicBezTo>
                  <a:pt x="6602" y="8499"/>
                  <a:pt x="6050" y="7769"/>
                  <a:pt x="5402" y="7769"/>
                </a:cubicBezTo>
                <a:cubicBezTo>
                  <a:pt x="4747" y="7769"/>
                  <a:pt x="4202" y="8499"/>
                  <a:pt x="3715" y="9138"/>
                </a:cubicBezTo>
                <a:cubicBezTo>
                  <a:pt x="3348" y="9622"/>
                  <a:pt x="3001" y="10088"/>
                  <a:pt x="2703" y="10088"/>
                </a:cubicBezTo>
                <a:cubicBezTo>
                  <a:pt x="2384" y="10088"/>
                  <a:pt x="1996" y="9590"/>
                  <a:pt x="1585" y="9060"/>
                </a:cubicBezTo>
                <a:cubicBezTo>
                  <a:pt x="1082" y="8421"/>
                  <a:pt x="568" y="7769"/>
                  <a:pt x="0" y="7769"/>
                </a:cubicBezTo>
                <a:close/>
                <a:moveTo>
                  <a:pt x="0" y="15547"/>
                </a:moveTo>
                <a:lnTo>
                  <a:pt x="0" y="19275"/>
                </a:lnTo>
                <a:cubicBezTo>
                  <a:pt x="292" y="19275"/>
                  <a:pt x="665" y="19761"/>
                  <a:pt x="1059" y="20260"/>
                </a:cubicBezTo>
                <a:cubicBezTo>
                  <a:pt x="1551" y="20884"/>
                  <a:pt x="2109" y="21600"/>
                  <a:pt x="2703" y="21600"/>
                </a:cubicBezTo>
                <a:cubicBezTo>
                  <a:pt x="3287" y="21600"/>
                  <a:pt x="3802" y="20912"/>
                  <a:pt x="4256" y="20304"/>
                </a:cubicBezTo>
                <a:cubicBezTo>
                  <a:pt x="4656" y="19773"/>
                  <a:pt x="5034" y="19275"/>
                  <a:pt x="5402" y="19275"/>
                </a:cubicBezTo>
                <a:cubicBezTo>
                  <a:pt x="5769" y="19275"/>
                  <a:pt x="6142" y="19773"/>
                  <a:pt x="6542" y="20304"/>
                </a:cubicBezTo>
                <a:cubicBezTo>
                  <a:pt x="6996" y="20912"/>
                  <a:pt x="7516" y="21600"/>
                  <a:pt x="8105" y="21600"/>
                </a:cubicBezTo>
                <a:cubicBezTo>
                  <a:pt x="8689" y="21600"/>
                  <a:pt x="9186" y="20931"/>
                  <a:pt x="9624" y="20323"/>
                </a:cubicBezTo>
                <a:cubicBezTo>
                  <a:pt x="10019" y="19777"/>
                  <a:pt x="10392" y="19275"/>
                  <a:pt x="10803" y="19275"/>
                </a:cubicBezTo>
                <a:cubicBezTo>
                  <a:pt x="11187" y="19275"/>
                  <a:pt x="11512" y="19729"/>
                  <a:pt x="11885" y="20260"/>
                </a:cubicBezTo>
                <a:cubicBezTo>
                  <a:pt x="12328" y="20884"/>
                  <a:pt x="12837" y="21600"/>
                  <a:pt x="13502" y="21600"/>
                </a:cubicBezTo>
                <a:cubicBezTo>
                  <a:pt x="14172" y="21600"/>
                  <a:pt x="14690" y="20885"/>
                  <a:pt x="15144" y="20245"/>
                </a:cubicBezTo>
                <a:cubicBezTo>
                  <a:pt x="15517" y="19730"/>
                  <a:pt x="15836" y="19275"/>
                  <a:pt x="16198" y="19275"/>
                </a:cubicBezTo>
                <a:cubicBezTo>
                  <a:pt x="16566" y="19275"/>
                  <a:pt x="16902" y="19729"/>
                  <a:pt x="17291" y="20274"/>
                </a:cubicBezTo>
                <a:cubicBezTo>
                  <a:pt x="17746" y="20898"/>
                  <a:pt x="18264" y="21600"/>
                  <a:pt x="18902" y="21600"/>
                </a:cubicBezTo>
                <a:cubicBezTo>
                  <a:pt x="19556" y="21600"/>
                  <a:pt x="20113" y="20866"/>
                  <a:pt x="20605" y="20211"/>
                </a:cubicBezTo>
                <a:cubicBezTo>
                  <a:pt x="20972" y="19728"/>
                  <a:pt x="21319" y="19275"/>
                  <a:pt x="21600" y="19275"/>
                </a:cubicBezTo>
                <a:lnTo>
                  <a:pt x="21600" y="15547"/>
                </a:lnTo>
                <a:cubicBezTo>
                  <a:pt x="21038" y="15547"/>
                  <a:pt x="20547" y="16205"/>
                  <a:pt x="20071" y="16829"/>
                </a:cubicBezTo>
                <a:cubicBezTo>
                  <a:pt x="19655" y="17359"/>
                  <a:pt x="19270" y="17872"/>
                  <a:pt x="18897" y="17872"/>
                </a:cubicBezTo>
                <a:cubicBezTo>
                  <a:pt x="18551" y="17872"/>
                  <a:pt x="18221" y="17421"/>
                  <a:pt x="17842" y="16907"/>
                </a:cubicBezTo>
                <a:cubicBezTo>
                  <a:pt x="17377" y="16267"/>
                  <a:pt x="16853" y="15547"/>
                  <a:pt x="16198" y="15547"/>
                </a:cubicBezTo>
                <a:cubicBezTo>
                  <a:pt x="15544" y="15547"/>
                  <a:pt x="15037" y="16268"/>
                  <a:pt x="14583" y="16892"/>
                </a:cubicBezTo>
                <a:cubicBezTo>
                  <a:pt x="14205" y="17422"/>
                  <a:pt x="13875" y="17872"/>
                  <a:pt x="13502" y="17872"/>
                </a:cubicBezTo>
                <a:cubicBezTo>
                  <a:pt x="13134" y="17872"/>
                  <a:pt x="12820" y="17421"/>
                  <a:pt x="12452" y="16907"/>
                </a:cubicBezTo>
                <a:cubicBezTo>
                  <a:pt x="11998" y="16267"/>
                  <a:pt x="11485" y="15547"/>
                  <a:pt x="10803" y="15547"/>
                </a:cubicBezTo>
                <a:cubicBezTo>
                  <a:pt x="10106" y="15547"/>
                  <a:pt x="9554" y="16296"/>
                  <a:pt x="9073" y="16951"/>
                </a:cubicBezTo>
                <a:cubicBezTo>
                  <a:pt x="8711" y="17450"/>
                  <a:pt x="8402" y="17872"/>
                  <a:pt x="8105" y="17872"/>
                </a:cubicBezTo>
                <a:cubicBezTo>
                  <a:pt x="7802" y="17872"/>
                  <a:pt x="7467" y="17436"/>
                  <a:pt x="7083" y="16921"/>
                </a:cubicBezTo>
                <a:cubicBezTo>
                  <a:pt x="6602" y="16282"/>
                  <a:pt x="6050" y="15547"/>
                  <a:pt x="5402" y="15547"/>
                </a:cubicBezTo>
                <a:cubicBezTo>
                  <a:pt x="4747" y="15547"/>
                  <a:pt x="4202" y="16282"/>
                  <a:pt x="3715" y="16921"/>
                </a:cubicBezTo>
                <a:cubicBezTo>
                  <a:pt x="3348" y="17405"/>
                  <a:pt x="3001" y="17872"/>
                  <a:pt x="2703" y="17872"/>
                </a:cubicBezTo>
                <a:cubicBezTo>
                  <a:pt x="2384" y="17872"/>
                  <a:pt x="1996" y="17374"/>
                  <a:pt x="1585" y="16843"/>
                </a:cubicBezTo>
                <a:cubicBezTo>
                  <a:pt x="1082" y="16204"/>
                  <a:pt x="568" y="15547"/>
                  <a:pt x="0" y="15547"/>
                </a:cubicBezTo>
                <a:close/>
              </a:path>
            </a:pathLst>
          </a:custGeom>
          <a:blipFill>
            <a:blip r:embed="rId4"/>
          </a:blipFill>
          <a:ln w="12700">
            <a:miter lim="400000"/>
          </a:ln>
        </p:spPr>
        <p:txBody>
          <a:bodyPr lIns="50800" tIns="50800" rIns="50800" bIns="50800" anchor="ctr"/>
          <a:lstStyle/>
          <a:p>
            <a:pPr>
              <a:defRPr sz="4400">
                <a:solidFill>
                  <a:srgbClr val="FFFFFF"/>
                </a:solidFill>
                <a:effectLst>
                  <a:outerShdw blurRad="25400" dist="33948" dir="2700000" rotWithShape="0">
                    <a:srgbClr val="3B3936"/>
                  </a:outerShdw>
                </a:effectLst>
              </a:defRPr>
            </a:pPr>
            <a:endParaRPr/>
          </a:p>
        </p:txBody>
      </p:sp>
      <p:sp>
        <p:nvSpPr>
          <p:cNvPr id="566" name="VNA port 2"/>
          <p:cNvSpPr txBox="1"/>
          <p:nvPr/>
        </p:nvSpPr>
        <p:spPr>
          <a:xfrm>
            <a:off x="20701965" y="7961238"/>
            <a:ext cx="2920777" cy="85407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71437" tIns="71437" rIns="71437" bIns="71437" anchor="ctr">
            <a:spAutoFit/>
          </a:bodyPr>
          <a:lstStyle>
            <a:lvl1pPr defTabSz="821531">
              <a:defRPr sz="4200">
                <a:solidFill>
                  <a:srgbClr val="160201"/>
                </a:solidFill>
              </a:defRPr>
            </a:lvl1pPr>
          </a:lstStyle>
          <a:p>
            <a:r>
              <a:t>VNA port 2</a:t>
            </a:r>
          </a:p>
        </p:txBody>
      </p:sp>
      <p:sp>
        <p:nvSpPr>
          <p:cNvPr id="567" name="Slide Number"/>
          <p:cNvSpPr txBox="1">
            <a:spLocks noGrp="1"/>
          </p:cNvSpPr>
          <p:nvPr>
            <p:ph type="sldNum" sz="quarter" idx="4294967295"/>
          </p:nvPr>
        </p:nvSpPr>
        <p:spPr>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t>31</a:t>
            </a:fld>
            <a:endParaRPr/>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entr" presetSubtype="0" fill="hold" grpId="1" nodeType="clickEffect">
                                  <p:stCondLst>
                                    <p:cond delay="0"/>
                                  </p:stCondLst>
                                  <p:iterate>
                                    <p:tmAbs val="0"/>
                                  </p:iterate>
                                  <p:childTnLst>
                                    <p:set>
                                      <p:cBhvr>
                                        <p:cTn id="6" fill="hold"/>
                                        <p:tgtEl>
                                          <p:spTgt spid="54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9" grpId="1" animBg="1" advAuto="0"/>
    </p:bldLst>
  </p:timing>
</p:sld>
</file>

<file path=ppt/slides/slide3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569" name="S parameters"/>
          <p:cNvSpPr txBox="1">
            <a:spLocks noGrp="1"/>
          </p:cNvSpPr>
          <p:nvPr>
            <p:ph type="title"/>
          </p:nvPr>
        </p:nvSpPr>
        <p:spPr>
          <a:prstGeom prst="rect">
            <a:avLst/>
          </a:prstGeom>
        </p:spPr>
        <p:txBody>
          <a:bodyPr/>
          <a:lstStyle/>
          <a:p>
            <a:r>
              <a:t>S parameters</a:t>
            </a:r>
          </a:p>
        </p:txBody>
      </p:sp>
      <p:pic>
        <p:nvPicPr>
          <p:cNvPr id="570" name="Screen Shot 2019-11-20 at 16.08.53.png" descr="Screen Shot 2019-11-20 at 16.08.53.png"/>
          <p:cNvPicPr>
            <a:picLocks noChangeAspect="1"/>
          </p:cNvPicPr>
          <p:nvPr/>
        </p:nvPicPr>
        <p:blipFill>
          <a:blip r:embed="rId2"/>
          <a:stretch>
            <a:fillRect/>
          </a:stretch>
        </p:blipFill>
        <p:spPr>
          <a:xfrm>
            <a:off x="4514144" y="8332042"/>
            <a:ext cx="3251564" cy="4877346"/>
          </a:xfrm>
          <a:prstGeom prst="rect">
            <a:avLst/>
          </a:prstGeom>
          <a:ln w="12700">
            <a:miter lim="400000"/>
          </a:ln>
        </p:spPr>
      </p:pic>
      <p:pic>
        <p:nvPicPr>
          <p:cNvPr id="571" name="Screen Shot 2019-11-20 at 15.24.04.png" descr="Screen Shot 2019-11-20 at 15.24.04.png"/>
          <p:cNvPicPr>
            <a:picLocks noChangeAspect="1"/>
          </p:cNvPicPr>
          <p:nvPr/>
        </p:nvPicPr>
        <p:blipFill>
          <a:blip r:embed="rId3"/>
          <a:stretch>
            <a:fillRect/>
          </a:stretch>
        </p:blipFill>
        <p:spPr>
          <a:xfrm>
            <a:off x="1721948" y="4357022"/>
            <a:ext cx="8835989" cy="2672349"/>
          </a:xfrm>
          <a:prstGeom prst="rect">
            <a:avLst/>
          </a:prstGeom>
          <a:ln w="12700">
            <a:miter lim="400000"/>
          </a:ln>
        </p:spPr>
      </p:pic>
      <p:sp>
        <p:nvSpPr>
          <p:cNvPr id="572" name="The scattering matrix is a mathematical construct that quantifies how RF energy propagates through a multi-port network"/>
          <p:cNvSpPr txBox="1"/>
          <p:nvPr/>
        </p:nvSpPr>
        <p:spPr>
          <a:xfrm>
            <a:off x="10526300" y="4269201"/>
            <a:ext cx="12649070" cy="19304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p>
            <a:pPr marL="1892300" lvl="3" indent="-368300" algn="l" defTabSz="584200">
              <a:spcBef>
                <a:spcPts val="3900"/>
              </a:spcBef>
              <a:buClr>
                <a:srgbClr val="FFFFFF"/>
              </a:buClr>
              <a:buSzPct val="70000"/>
              <a:buFont typeface="Zapf Dingbats"/>
              <a:buChar char="✤"/>
              <a:defRPr sz="3600">
                <a:solidFill>
                  <a:srgbClr val="66635F"/>
                </a:solidFill>
              </a:defRPr>
            </a:pPr>
            <a:r>
              <a:t>  The scattering matrix is a mathematical construct that quantifies how RF energy propagates through a multi-port network</a:t>
            </a:r>
          </a:p>
        </p:txBody>
      </p:sp>
      <mc:AlternateContent xmlns:mc="http://schemas.openxmlformats.org/markup-compatibility/2006">
        <mc:Choice xmlns:a14="http://schemas.microsoft.com/office/drawing/2010/main" Requires="a14">
          <p:sp>
            <p:nvSpPr>
              <p:cNvPr id="573" name="The impedance of the VNA ( ) must be matched with the line impedance for electromagnetic wave propagate through wire to VNA without refection."/>
              <p:cNvSpPr txBox="1">
                <a:spLocks noGrp="1"/>
              </p:cNvSpPr>
              <p:nvPr>
                <p:ph type="body" sz="quarter" idx="1"/>
              </p:nvPr>
            </p:nvSpPr>
            <p:spPr>
              <a:xfrm>
                <a:off x="12925673" y="12187118"/>
                <a:ext cx="9266388" cy="1147694"/>
              </a:xfrm>
              <a:prstGeom prst="rect">
                <a:avLst/>
              </a:prstGeom>
            </p:spPr>
            <p:txBody>
              <a:bodyPr/>
              <a:lstStyle/>
              <a:p>
                <a:pPr marL="243840" indent="-243840" defTabSz="330200">
                  <a:spcBef>
                    <a:spcPts val="1300"/>
                  </a:spcBef>
                  <a:defRPr sz="2000"/>
                </a:pPr>
                <a:r>
                  <a:t>The impedance of the VNA (</a:t>
                </a:r>
                <a14:m>
                  <m:oMath xmlns:m="http://schemas.openxmlformats.org/officeDocument/2006/math">
                    <m:sSub>
                      <m:sSubPr>
                        <m:ctrlPr>
                          <a:rPr sz="2200">
                            <a:solidFill>
                              <a:srgbClr val="414040"/>
                            </a:solidFill>
                            <a:latin typeface="Cambria Math" panose="02040503050406030204" pitchFamily="18" charset="0"/>
                          </a:rPr>
                        </m:ctrlPr>
                      </m:sSubPr>
                      <m:e>
                        <m:r>
                          <a:rPr sz="2200" i="1">
                            <a:solidFill>
                              <a:srgbClr val="414040"/>
                            </a:solidFill>
                            <a:latin typeface="Cambria Math" panose="02040503050406030204" pitchFamily="18" charset="0"/>
                          </a:rPr>
                          <m:t>𝑍</m:t>
                        </m:r>
                      </m:e>
                      <m:sub>
                        <m:r>
                          <a:rPr sz="2200" i="1">
                            <a:solidFill>
                              <a:srgbClr val="414040"/>
                            </a:solidFill>
                            <a:latin typeface="Cambria Math" panose="02040503050406030204" pitchFamily="18" charset="0"/>
                          </a:rPr>
                          <m:t>0</m:t>
                        </m:r>
                      </m:sub>
                    </m:sSub>
                    <m:r>
                      <a:rPr sz="2200" i="1">
                        <a:solidFill>
                          <a:srgbClr val="414040"/>
                        </a:solidFill>
                        <a:latin typeface="Cambria Math" panose="02040503050406030204" pitchFamily="18" charset="0"/>
                      </a:rPr>
                      <m:t>=50</m:t>
                    </m:r>
                    <m:r>
                      <m:rPr>
                        <m:sty m:val="p"/>
                      </m:rPr>
                      <a:rPr sz="2200" i="1">
                        <a:solidFill>
                          <a:srgbClr val="414040"/>
                        </a:solidFill>
                        <a:latin typeface="Cambria Math" panose="02040503050406030204" pitchFamily="18" charset="0"/>
                      </a:rPr>
                      <m:t>Ω</m:t>
                    </m:r>
                  </m:oMath>
                </a14:m>
                <a:r>
                  <a:t>) must be matched with the line impedance for electromagnetic wave propagate through wire to VNA without refection.</a:t>
                </a:r>
                <a:endParaRPr sz="5000"/>
              </a:p>
            </p:txBody>
          </p:sp>
        </mc:Choice>
        <mc:Fallback>
          <p:sp>
            <p:nvSpPr>
              <p:cNvPr id="573" name="The impedance of the VNA ( ) must be matched with the line impedance for electromagnetic wave propagate through wire to VNA without refection."/>
              <p:cNvSpPr txBox="1">
                <a:spLocks noGrp="1" noRot="1" noChangeAspect="1" noMove="1" noResize="1" noEditPoints="1" noAdjustHandles="1" noChangeArrowheads="1" noChangeShapeType="1" noTextEdit="1"/>
              </p:cNvSpPr>
              <p:nvPr>
                <p:ph type="body" sz="quarter" idx="1"/>
              </p:nvPr>
            </p:nvSpPr>
            <p:spPr>
              <a:xfrm>
                <a:off x="12925673" y="12187118"/>
                <a:ext cx="9266388" cy="1147694"/>
              </a:xfrm>
              <a:prstGeom prst="rect">
                <a:avLst/>
              </a:prstGeom>
              <a:blipFill>
                <a:blip r:embed="rId4"/>
                <a:stretch>
                  <a:fillRect l="-547" r="-274" b="-5495"/>
                </a:stretch>
              </a:blipFill>
            </p:spPr>
            <p:txBody>
              <a:bodyPr/>
              <a:lstStyle/>
              <a:p>
                <a:r>
                  <a:rPr lang="en-US">
                    <a:noFill/>
                  </a:rPr>
                  <a:t> </a:t>
                </a:r>
              </a:p>
            </p:txBody>
          </p:sp>
        </mc:Fallback>
      </mc:AlternateContent>
      <p:sp>
        <p:nvSpPr>
          <p:cNvPr id="574" name="Rectangle"/>
          <p:cNvSpPr/>
          <p:nvPr/>
        </p:nvSpPr>
        <p:spPr>
          <a:xfrm>
            <a:off x="13704735" y="7083712"/>
            <a:ext cx="7708263" cy="3932909"/>
          </a:xfrm>
          <a:prstGeom prst="rect">
            <a:avLst/>
          </a:prstGeom>
          <a:blipFill>
            <a:blip r:embed="rId5">
              <a:alphaModFix amt="30762"/>
            </a:blip>
          </a:blipFill>
          <a:ln w="12700">
            <a:miter lim="400000"/>
          </a:ln>
        </p:spPr>
        <p:txBody>
          <a:bodyPr lIns="50800" tIns="50800" rIns="50800" bIns="50800" anchor="ctr"/>
          <a:lstStyle/>
          <a:p>
            <a:pPr>
              <a:defRPr sz="4400">
                <a:solidFill>
                  <a:srgbClr val="FFFFFF"/>
                </a:solidFill>
                <a:effectLst>
                  <a:outerShdw blurRad="25400" dist="33948" dir="2700000" rotWithShape="0">
                    <a:srgbClr val="3B3936"/>
                  </a:outerShdw>
                </a:effectLst>
              </a:defRPr>
            </a:pPr>
            <a:endParaRPr/>
          </a:p>
        </p:txBody>
      </p:sp>
      <p:sp>
        <p:nvSpPr>
          <p:cNvPr id="575" name="Arrow"/>
          <p:cNvSpPr/>
          <p:nvPr/>
        </p:nvSpPr>
        <p:spPr>
          <a:xfrm>
            <a:off x="15461859" y="7662103"/>
            <a:ext cx="4194016" cy="1270001"/>
          </a:xfrm>
          <a:prstGeom prst="rightArrow">
            <a:avLst>
              <a:gd name="adj1" fmla="val 32000"/>
              <a:gd name="adj2" fmla="val 64000"/>
            </a:avLst>
          </a:prstGeom>
          <a:gradFill>
            <a:gsLst>
              <a:gs pos="0">
                <a:srgbClr val="011993"/>
              </a:gs>
              <a:gs pos="100000">
                <a:srgbClr val="FF2600"/>
              </a:gs>
            </a:gsLst>
          </a:gradFill>
          <a:ln w="12700">
            <a:miter lim="400000"/>
          </a:ln>
        </p:spPr>
        <p:txBody>
          <a:bodyPr lIns="50800" tIns="50800" rIns="50800" bIns="50800" anchor="ctr"/>
          <a:lstStyle/>
          <a:p>
            <a:pPr>
              <a:defRPr sz="4400">
                <a:solidFill>
                  <a:srgbClr val="FFFFFF"/>
                </a:solidFill>
                <a:effectLst>
                  <a:outerShdw blurRad="25400" dist="33948" dir="2700000" rotWithShape="0">
                    <a:srgbClr val="3B3936"/>
                  </a:outerShdw>
                </a:effectLst>
              </a:defRPr>
            </a:pPr>
            <a:endParaRPr/>
          </a:p>
        </p:txBody>
      </p:sp>
      <p:sp>
        <p:nvSpPr>
          <p:cNvPr id="576" name="Arrow"/>
          <p:cNvSpPr/>
          <p:nvPr/>
        </p:nvSpPr>
        <p:spPr>
          <a:xfrm>
            <a:off x="15417513" y="9409869"/>
            <a:ext cx="3968029" cy="1270001"/>
          </a:xfrm>
          <a:custGeom>
            <a:avLst/>
            <a:gdLst/>
            <a:ahLst/>
            <a:cxnLst>
              <a:cxn ang="0">
                <a:pos x="wd2" y="hd2"/>
              </a:cxn>
              <a:cxn ang="5400000">
                <a:pos x="wd2" y="hd2"/>
              </a:cxn>
              <a:cxn ang="10800000">
                <a:pos x="wd2" y="hd2"/>
              </a:cxn>
              <a:cxn ang="16200000">
                <a:pos x="wd2" y="hd2"/>
              </a:cxn>
            </a:cxnLst>
            <a:rect l="0" t="0" r="r" b="b"/>
            <a:pathLst>
              <a:path w="21600" h="21600" extrusionOk="0">
                <a:moveTo>
                  <a:pt x="4424" y="14256"/>
                </a:moveTo>
                <a:lnTo>
                  <a:pt x="4424" y="21600"/>
                </a:lnTo>
                <a:lnTo>
                  <a:pt x="0" y="10800"/>
                </a:lnTo>
                <a:lnTo>
                  <a:pt x="4424" y="0"/>
                </a:lnTo>
                <a:lnTo>
                  <a:pt x="4424" y="7344"/>
                </a:lnTo>
                <a:lnTo>
                  <a:pt x="21600" y="7344"/>
                </a:lnTo>
                <a:lnTo>
                  <a:pt x="21600" y="14256"/>
                </a:lnTo>
                <a:close/>
              </a:path>
            </a:pathLst>
          </a:custGeom>
          <a:gradFill>
            <a:gsLst>
              <a:gs pos="0">
                <a:srgbClr val="011993"/>
              </a:gs>
              <a:gs pos="100000">
                <a:srgbClr val="FF2600"/>
              </a:gs>
            </a:gsLst>
          </a:gradFill>
          <a:ln w="12700">
            <a:miter lim="400000"/>
          </a:ln>
        </p:spPr>
        <p:txBody>
          <a:bodyPr lIns="50800" tIns="50800" rIns="50800" bIns="50800" anchor="ctr"/>
          <a:lstStyle/>
          <a:p>
            <a:pPr>
              <a:defRPr sz="4400">
                <a:solidFill>
                  <a:srgbClr val="FFFFFF"/>
                </a:solidFill>
                <a:effectLst>
                  <a:outerShdw blurRad="25400" dist="33948" dir="2700000" rotWithShape="0">
                    <a:srgbClr val="3B3936"/>
                  </a:outerShdw>
                </a:effectLst>
              </a:defRPr>
            </a:pPr>
            <a:endParaRPr/>
          </a:p>
        </p:txBody>
      </p:sp>
      <mc:AlternateContent xmlns:mc="http://schemas.openxmlformats.org/markup-compatibility/2006">
        <mc:Choice xmlns:a14="http://schemas.microsoft.com/office/drawing/2010/main" Requires="a14">
          <p:sp>
            <p:nvSpPr>
              <p:cNvPr id="577" name="Shape"/>
              <p:cNvSpPr/>
              <p:nvPr/>
            </p:nvSpPr>
            <p:spPr>
              <a:xfrm rot="5400000">
                <a:off x="10803937" y="8064968"/>
                <a:ext cx="2776126" cy="1970395"/>
              </a:xfrm>
              <a:custGeom>
                <a:avLst/>
                <a:gdLst/>
                <a:ahLst/>
                <a:cxnLst>
                  <a:cxn ang="0">
                    <a:pos x="wd2" y="hd2"/>
                  </a:cxn>
                  <a:cxn ang="5400000">
                    <a:pos x="wd2" y="hd2"/>
                  </a:cxn>
                  <a:cxn ang="10800000">
                    <a:pos x="wd2" y="hd2"/>
                  </a:cxn>
                  <a:cxn ang="16200000">
                    <a:pos x="wd2" y="hd2"/>
                  </a:cxn>
                </a:cxnLst>
                <a:rect l="0" t="0" r="r" b="b"/>
                <a:pathLst>
                  <a:path w="21600" h="21600" extrusionOk="0">
                    <a:moveTo>
                      <a:pt x="12228" y="0"/>
                    </a:moveTo>
                    <a:cubicBezTo>
                      <a:pt x="7061" y="0"/>
                      <a:pt x="2855" y="4119"/>
                      <a:pt x="2855" y="9181"/>
                    </a:cubicBezTo>
                    <a:cubicBezTo>
                      <a:pt x="2855" y="9198"/>
                      <a:pt x="2856" y="9214"/>
                      <a:pt x="2857" y="9231"/>
                    </a:cubicBezTo>
                    <a:lnTo>
                      <a:pt x="2855" y="14548"/>
                    </a:lnTo>
                    <a:lnTo>
                      <a:pt x="0" y="14548"/>
                    </a:lnTo>
                    <a:lnTo>
                      <a:pt x="5299" y="21597"/>
                    </a:lnTo>
                    <a:lnTo>
                      <a:pt x="10598" y="14548"/>
                    </a:lnTo>
                    <a:lnTo>
                      <a:pt x="7729" y="14548"/>
                    </a:lnTo>
                    <a:lnTo>
                      <a:pt x="7729" y="9231"/>
                    </a:lnTo>
                    <a:lnTo>
                      <a:pt x="7729" y="9210"/>
                    </a:lnTo>
                    <a:cubicBezTo>
                      <a:pt x="7729" y="9201"/>
                      <a:pt x="7729" y="9191"/>
                      <a:pt x="7729" y="9181"/>
                    </a:cubicBezTo>
                    <a:cubicBezTo>
                      <a:pt x="7729" y="6751"/>
                      <a:pt x="9747" y="4773"/>
                      <a:pt x="12228" y="4773"/>
                    </a:cubicBezTo>
                    <a:lnTo>
                      <a:pt x="12230" y="4773"/>
                    </a:lnTo>
                    <a:cubicBezTo>
                      <a:pt x="14711" y="4774"/>
                      <a:pt x="16728" y="6751"/>
                      <a:pt x="16728" y="9181"/>
                    </a:cubicBezTo>
                    <a:cubicBezTo>
                      <a:pt x="16728" y="9191"/>
                      <a:pt x="16714" y="21600"/>
                      <a:pt x="16714" y="21600"/>
                    </a:cubicBezTo>
                    <a:lnTo>
                      <a:pt x="21591" y="21600"/>
                    </a:lnTo>
                    <a:cubicBezTo>
                      <a:pt x="21591" y="21600"/>
                      <a:pt x="21600" y="9202"/>
                      <a:pt x="21600" y="9181"/>
                    </a:cubicBezTo>
                    <a:cubicBezTo>
                      <a:pt x="21600" y="4144"/>
                      <a:pt x="17438" y="41"/>
                      <a:pt x="12306" y="0"/>
                    </a:cubicBezTo>
                    <a:lnTo>
                      <a:pt x="12230" y="0"/>
                    </a:lnTo>
                    <a:cubicBezTo>
                      <a:pt x="12230" y="0"/>
                      <a:pt x="12229" y="0"/>
                      <a:pt x="12228" y="0"/>
                    </a:cubicBezTo>
                    <a:close/>
                  </a:path>
                </a:pathLst>
              </a:custGeom>
              <a:blipFill>
                <a:blip r:embed="rId6"/>
              </a:blipFill>
              <a:ln w="12700">
                <a:miter lim="400000"/>
              </a:ln>
              <a:extLst>
                <a:ext uri="{C572A759-6A51-4108-AA02-DFA0A04FC94B}">
                  <ma14:wrappingTextBoxFlag xmlns:ma14="http://schemas.microsoft.com/office/mac/drawingml/2011/main" xmlns:m="http://schemas.openxmlformats.org/officeDocument/2006/math" xmlns="" val="1"/>
                </a:ext>
              </a:extLst>
            </p:spPr>
            <p:txBody>
              <a:bodyPr lIns="50800" tIns="50800" rIns="50800" bIns="50800" anchor="ctr"/>
              <a:lstStyle>
                <a:lvl1pPr>
                  <a:defRPr sz="4400">
                    <a:solidFill>
                      <a:srgbClr val="FFFFFF"/>
                    </a:solidFill>
                    <a:effectLst>
                      <a:outerShdw blurRad="25400" dist="33948" dir="2700000" rotWithShape="0">
                        <a:srgbClr val="3B3936"/>
                      </a:outerShdw>
                    </a:effectLst>
                  </a:defRPr>
                </a:lvl1pPr>
              </a:lstStyle>
              <a:p>
                <a:pPr/>
                <a14:m>
                  <m:oMathPara xmlns:m="http://schemas.openxmlformats.org/officeDocument/2006/math">
                    <m:oMathParaPr>
                      <m:jc m:val="center"/>
                    </m:oMathParaPr>
                    <m:oMath xmlns:m="http://schemas.openxmlformats.org/officeDocument/2006/math">
                      <m:sSub>
                        <m:sSubPr>
                          <m:ctrlPr>
                            <a:rPr sz="1550">
                              <a:solidFill>
                                <a:srgbClr val="FEFFFE"/>
                              </a:solidFill>
                              <a:latin typeface="Cambria Math" panose="02040503050406030204" pitchFamily="18" charset="0"/>
                            </a:rPr>
                          </m:ctrlPr>
                        </m:sSubPr>
                        <m:e>
                          <m:r>
                            <a:rPr sz="1550" i="1">
                              <a:solidFill>
                                <a:srgbClr val="FEFFFE"/>
                              </a:solidFill>
                              <a:latin typeface="Cambria Math" panose="02040503050406030204" pitchFamily="18" charset="0"/>
                            </a:rPr>
                            <m:t>𝑆</m:t>
                          </m:r>
                        </m:e>
                        <m:sub>
                          <m:r>
                            <a:rPr sz="1550" i="1">
                              <a:solidFill>
                                <a:srgbClr val="FEFFFE"/>
                              </a:solidFill>
                              <a:latin typeface="Cambria Math" panose="02040503050406030204" pitchFamily="18" charset="0"/>
                            </a:rPr>
                            <m:t>11</m:t>
                          </m:r>
                        </m:sub>
                      </m:sSub>
                    </m:oMath>
                  </m:oMathPara>
                </a14:m>
                <a:endParaRPr/>
              </a:p>
            </p:txBody>
          </p:sp>
        </mc:Choice>
        <mc:Fallback>
          <p:sp>
            <p:nvSpPr>
              <p:cNvPr id="577" name="Shape"/>
              <p:cNvSpPr>
                <a:spLocks noRot="1" noChangeAspect="1" noMove="1" noResize="1" noEditPoints="1" noAdjustHandles="1" noChangeArrowheads="1" noChangeShapeType="1" noTextEdit="1"/>
              </p:cNvSpPr>
              <p:nvPr/>
            </p:nvSpPr>
            <p:spPr>
              <a:xfrm rot="5400000">
                <a:off x="10803937" y="8064968"/>
                <a:ext cx="2776126" cy="1970395"/>
              </a:xfrm>
              <a:custGeom>
                <a:avLst/>
                <a:gdLst/>
                <a:ahLst/>
                <a:cxnLst>
                  <a:cxn ang="0">
                    <a:pos x="wd2" y="hd2"/>
                  </a:cxn>
                  <a:cxn ang="5400000">
                    <a:pos x="wd2" y="hd2"/>
                  </a:cxn>
                  <a:cxn ang="10800000">
                    <a:pos x="wd2" y="hd2"/>
                  </a:cxn>
                  <a:cxn ang="16200000">
                    <a:pos x="wd2" y="hd2"/>
                  </a:cxn>
                </a:cxnLst>
                <a:rect l="0" t="0" r="r" b="b"/>
                <a:pathLst>
                  <a:path w="21600" h="21600" extrusionOk="0">
                    <a:moveTo>
                      <a:pt x="12228" y="0"/>
                    </a:moveTo>
                    <a:cubicBezTo>
                      <a:pt x="7061" y="0"/>
                      <a:pt x="2855" y="4119"/>
                      <a:pt x="2855" y="9181"/>
                    </a:cubicBezTo>
                    <a:cubicBezTo>
                      <a:pt x="2855" y="9198"/>
                      <a:pt x="2856" y="9214"/>
                      <a:pt x="2857" y="9231"/>
                    </a:cubicBezTo>
                    <a:lnTo>
                      <a:pt x="2855" y="14548"/>
                    </a:lnTo>
                    <a:lnTo>
                      <a:pt x="0" y="14548"/>
                    </a:lnTo>
                    <a:lnTo>
                      <a:pt x="5299" y="21597"/>
                    </a:lnTo>
                    <a:lnTo>
                      <a:pt x="10598" y="14548"/>
                    </a:lnTo>
                    <a:lnTo>
                      <a:pt x="7729" y="14548"/>
                    </a:lnTo>
                    <a:lnTo>
                      <a:pt x="7729" y="9231"/>
                    </a:lnTo>
                    <a:lnTo>
                      <a:pt x="7729" y="9210"/>
                    </a:lnTo>
                    <a:cubicBezTo>
                      <a:pt x="7729" y="9201"/>
                      <a:pt x="7729" y="9191"/>
                      <a:pt x="7729" y="9181"/>
                    </a:cubicBezTo>
                    <a:cubicBezTo>
                      <a:pt x="7729" y="6751"/>
                      <a:pt x="9747" y="4773"/>
                      <a:pt x="12228" y="4773"/>
                    </a:cubicBezTo>
                    <a:lnTo>
                      <a:pt x="12230" y="4773"/>
                    </a:lnTo>
                    <a:cubicBezTo>
                      <a:pt x="14711" y="4774"/>
                      <a:pt x="16728" y="6751"/>
                      <a:pt x="16728" y="9181"/>
                    </a:cubicBezTo>
                    <a:cubicBezTo>
                      <a:pt x="16728" y="9191"/>
                      <a:pt x="16714" y="21600"/>
                      <a:pt x="16714" y="21600"/>
                    </a:cubicBezTo>
                    <a:lnTo>
                      <a:pt x="21591" y="21600"/>
                    </a:lnTo>
                    <a:cubicBezTo>
                      <a:pt x="21591" y="21600"/>
                      <a:pt x="21600" y="9202"/>
                      <a:pt x="21600" y="9181"/>
                    </a:cubicBezTo>
                    <a:cubicBezTo>
                      <a:pt x="21600" y="4144"/>
                      <a:pt x="17438" y="41"/>
                      <a:pt x="12306" y="0"/>
                    </a:cubicBezTo>
                    <a:lnTo>
                      <a:pt x="12230" y="0"/>
                    </a:lnTo>
                    <a:cubicBezTo>
                      <a:pt x="12230" y="0"/>
                      <a:pt x="12229" y="0"/>
                      <a:pt x="12228" y="0"/>
                    </a:cubicBezTo>
                    <a:close/>
                  </a:path>
                </a:pathLst>
              </a:custGeom>
              <a:blipFill>
                <a:blip r:embed="rId7"/>
                <a:stretch>
                  <a:fillRect/>
                </a:stretch>
              </a:blipFill>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r>
                  <a:rPr lang="en-US">
                    <a:noFill/>
                  </a:rPr>
                  <a:t> </a:t>
                </a:r>
              </a:p>
            </p:txBody>
          </p:sp>
        </mc:Fallback>
      </mc:AlternateContent>
      <p:sp>
        <p:nvSpPr>
          <p:cNvPr id="578" name="Shape"/>
          <p:cNvSpPr/>
          <p:nvPr/>
        </p:nvSpPr>
        <p:spPr>
          <a:xfrm rot="16200000">
            <a:off x="21222989" y="8208163"/>
            <a:ext cx="2776126" cy="1970395"/>
          </a:xfrm>
          <a:custGeom>
            <a:avLst/>
            <a:gdLst/>
            <a:ahLst/>
            <a:cxnLst>
              <a:cxn ang="0">
                <a:pos x="wd2" y="hd2"/>
              </a:cxn>
              <a:cxn ang="5400000">
                <a:pos x="wd2" y="hd2"/>
              </a:cxn>
              <a:cxn ang="10800000">
                <a:pos x="wd2" y="hd2"/>
              </a:cxn>
              <a:cxn ang="16200000">
                <a:pos x="wd2" y="hd2"/>
              </a:cxn>
            </a:cxnLst>
            <a:rect l="0" t="0" r="r" b="b"/>
            <a:pathLst>
              <a:path w="21600" h="21600" extrusionOk="0">
                <a:moveTo>
                  <a:pt x="12228" y="0"/>
                </a:moveTo>
                <a:cubicBezTo>
                  <a:pt x="7061" y="0"/>
                  <a:pt x="2855" y="4119"/>
                  <a:pt x="2855" y="9181"/>
                </a:cubicBezTo>
                <a:cubicBezTo>
                  <a:pt x="2855" y="9198"/>
                  <a:pt x="2856" y="9214"/>
                  <a:pt x="2857" y="9231"/>
                </a:cubicBezTo>
                <a:lnTo>
                  <a:pt x="2855" y="14548"/>
                </a:lnTo>
                <a:lnTo>
                  <a:pt x="0" y="14548"/>
                </a:lnTo>
                <a:lnTo>
                  <a:pt x="5299" y="21597"/>
                </a:lnTo>
                <a:lnTo>
                  <a:pt x="10598" y="14548"/>
                </a:lnTo>
                <a:lnTo>
                  <a:pt x="7729" y="14548"/>
                </a:lnTo>
                <a:lnTo>
                  <a:pt x="7729" y="9231"/>
                </a:lnTo>
                <a:lnTo>
                  <a:pt x="7729" y="9210"/>
                </a:lnTo>
                <a:cubicBezTo>
                  <a:pt x="7729" y="9201"/>
                  <a:pt x="7729" y="9191"/>
                  <a:pt x="7729" y="9181"/>
                </a:cubicBezTo>
                <a:cubicBezTo>
                  <a:pt x="7729" y="6751"/>
                  <a:pt x="9747" y="4773"/>
                  <a:pt x="12228" y="4773"/>
                </a:cubicBezTo>
                <a:lnTo>
                  <a:pt x="12230" y="4773"/>
                </a:lnTo>
                <a:cubicBezTo>
                  <a:pt x="14711" y="4774"/>
                  <a:pt x="16728" y="6751"/>
                  <a:pt x="16728" y="9181"/>
                </a:cubicBezTo>
                <a:cubicBezTo>
                  <a:pt x="16728" y="9191"/>
                  <a:pt x="16714" y="21600"/>
                  <a:pt x="16714" y="21600"/>
                </a:cubicBezTo>
                <a:lnTo>
                  <a:pt x="21591" y="21600"/>
                </a:lnTo>
                <a:cubicBezTo>
                  <a:pt x="21591" y="21600"/>
                  <a:pt x="21600" y="9202"/>
                  <a:pt x="21600" y="9181"/>
                </a:cubicBezTo>
                <a:cubicBezTo>
                  <a:pt x="21600" y="4144"/>
                  <a:pt x="17438" y="41"/>
                  <a:pt x="12306" y="0"/>
                </a:cubicBezTo>
                <a:lnTo>
                  <a:pt x="12230" y="0"/>
                </a:lnTo>
                <a:cubicBezTo>
                  <a:pt x="12230" y="0"/>
                  <a:pt x="12229" y="0"/>
                  <a:pt x="12228" y="0"/>
                </a:cubicBezTo>
                <a:close/>
              </a:path>
            </a:pathLst>
          </a:custGeom>
          <a:blipFill>
            <a:blip r:embed="rId8"/>
          </a:blipFill>
          <a:ln w="12700">
            <a:miter lim="400000"/>
          </a:ln>
        </p:spPr>
        <p:txBody>
          <a:bodyPr lIns="50800" tIns="50800" rIns="50800" bIns="50800" anchor="ctr"/>
          <a:lstStyle/>
          <a:p>
            <a:pPr>
              <a:defRPr sz="4400">
                <a:solidFill>
                  <a:srgbClr val="FFFFFF"/>
                </a:solidFill>
                <a:effectLst>
                  <a:outerShdw blurRad="25400" dist="33948" dir="2700000" rotWithShape="0">
                    <a:srgbClr val="3B3936"/>
                  </a:outerShdw>
                </a:effectLst>
              </a:defRPr>
            </a:pPr>
            <a:endParaRPr/>
          </a:p>
        </p:txBody>
      </p:sp>
      <mc:AlternateContent xmlns:mc="http://schemas.openxmlformats.org/markup-compatibility/2006">
        <mc:Choice xmlns:a14="http://schemas.microsoft.com/office/drawing/2010/main" Requires="a14">
          <p:sp>
            <p:nvSpPr>
              <p:cNvPr id="579" name="Text"/>
              <p:cNvSpPr txBox="1"/>
              <p:nvPr/>
            </p:nvSpPr>
            <p:spPr>
              <a:xfrm>
                <a:off x="11789893" y="6889933"/>
                <a:ext cx="804214" cy="827730"/>
              </a:xfrm>
              <a:prstGeom prst="rect">
                <a:avLst/>
              </a:prstGeom>
              <a:ln w="12700">
                <a:miter lim="400000"/>
              </a:ln>
              <a:extLst>
                <a:ext uri="{C572A759-6A51-4108-AA02-DFA0A04FC94B}">
                  <ma14:wrappingTextBoxFlag xmlns:ma14="http://schemas.microsoft.com/office/mac/drawingml/2011/main" xmlns:m="http://schemas.openxmlformats.org/officeDocument/2006/math" xmlns="" val="1"/>
                </a:ext>
              </a:extLst>
            </p:spPr>
            <p:txBody>
              <a:bodyPr wrap="none" lIns="50800" tIns="50800" rIns="50800" bIns="50800" anchor="ctr">
                <a:spAutoFit/>
              </a:bodyPr>
              <a:lstStyle>
                <a:lvl1pPr>
                  <a:defRPr sz="4200" b="1">
                    <a:solidFill>
                      <a:srgbClr val="000000"/>
                    </a:solidFill>
                  </a:defRPr>
                </a:lvl1pPr>
              </a:lstStyle>
              <a:p>
                <a:pPr/>
                <a14:m>
                  <m:oMathPara xmlns:m="http://schemas.openxmlformats.org/officeDocument/2006/math">
                    <m:oMathParaPr>
                      <m:jc m:val="center"/>
                    </m:oMathParaPr>
                    <m:oMath xmlns:m="http://schemas.openxmlformats.org/officeDocument/2006/math">
                      <m:sSub>
                        <m:sSubPr>
                          <m:ctrlPr>
                            <a:rPr sz="5000">
                              <a:solidFill>
                                <a:srgbClr val="000000"/>
                              </a:solidFill>
                              <a:latin typeface="Cambria Math" panose="02040503050406030204" pitchFamily="18" charset="0"/>
                            </a:rPr>
                          </m:ctrlPr>
                        </m:sSubPr>
                        <m:e>
                          <m:r>
                            <a:rPr sz="5000" i="1">
                              <a:solidFill>
                                <a:srgbClr val="000000"/>
                              </a:solidFill>
                              <a:latin typeface="Cambria Math" panose="02040503050406030204" pitchFamily="18" charset="0"/>
                            </a:rPr>
                            <m:t>𝑆</m:t>
                          </m:r>
                        </m:e>
                        <m:sub>
                          <m:r>
                            <a:rPr sz="5000" i="1">
                              <a:solidFill>
                                <a:srgbClr val="000000"/>
                              </a:solidFill>
                              <a:latin typeface="Cambria Math" panose="02040503050406030204" pitchFamily="18" charset="0"/>
                            </a:rPr>
                            <m:t>11</m:t>
                          </m:r>
                        </m:sub>
                      </m:sSub>
                    </m:oMath>
                  </m:oMathPara>
                </a14:m>
                <a:endParaRPr/>
              </a:p>
            </p:txBody>
          </p:sp>
        </mc:Choice>
        <mc:Fallback>
          <p:sp>
            <p:nvSpPr>
              <p:cNvPr id="579" name="Text"/>
              <p:cNvSpPr txBox="1">
                <a:spLocks noRot="1" noChangeAspect="1" noMove="1" noResize="1" noEditPoints="1" noAdjustHandles="1" noChangeArrowheads="1" noChangeShapeType="1" noTextEdit="1"/>
              </p:cNvSpPr>
              <p:nvPr/>
            </p:nvSpPr>
            <p:spPr>
              <a:xfrm>
                <a:off x="11789893" y="6889933"/>
                <a:ext cx="804214" cy="827730"/>
              </a:xfrm>
              <a:prstGeom prst="rect">
                <a:avLst/>
              </a:prstGeom>
              <a:blipFill>
                <a:blip r:embed="rId9"/>
                <a:stretch>
                  <a:fillRect l="-40625" r="-7813" b="-7576"/>
                </a:stretch>
              </a:blipFill>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580" name="Text"/>
              <p:cNvSpPr txBox="1"/>
              <p:nvPr/>
            </p:nvSpPr>
            <p:spPr>
              <a:xfrm>
                <a:off x="17156761" y="7083044"/>
                <a:ext cx="804214" cy="827730"/>
              </a:xfrm>
              <a:prstGeom prst="rect">
                <a:avLst/>
              </a:prstGeom>
              <a:ln w="12700">
                <a:miter lim="400000"/>
              </a:ln>
              <a:extLst>
                <a:ext uri="{C572A759-6A51-4108-AA02-DFA0A04FC94B}">
                  <ma14:wrappingTextBoxFlag xmlns:ma14="http://schemas.microsoft.com/office/mac/drawingml/2011/main" xmlns:m="http://schemas.openxmlformats.org/officeDocument/2006/math" xmlns="" val="1"/>
                </a:ext>
              </a:extLst>
            </p:spPr>
            <p:txBody>
              <a:bodyPr wrap="none" lIns="50800" tIns="50800" rIns="50800" bIns="50800" anchor="ctr">
                <a:spAutoFit/>
              </a:bodyPr>
              <a:lstStyle>
                <a:lvl1pPr>
                  <a:defRPr sz="4200" b="1">
                    <a:solidFill>
                      <a:srgbClr val="000000"/>
                    </a:solidFill>
                  </a:defRPr>
                </a:lvl1pPr>
              </a:lstStyle>
              <a:p>
                <a:pPr/>
                <a14:m>
                  <m:oMathPara xmlns:m="http://schemas.openxmlformats.org/officeDocument/2006/math">
                    <m:oMathParaPr>
                      <m:jc m:val="center"/>
                    </m:oMathParaPr>
                    <m:oMath xmlns:m="http://schemas.openxmlformats.org/officeDocument/2006/math">
                      <m:sSub>
                        <m:sSubPr>
                          <m:ctrlPr>
                            <a:rPr sz="5000">
                              <a:solidFill>
                                <a:srgbClr val="000000"/>
                              </a:solidFill>
                              <a:latin typeface="Cambria Math" panose="02040503050406030204" pitchFamily="18" charset="0"/>
                            </a:rPr>
                          </m:ctrlPr>
                        </m:sSubPr>
                        <m:e>
                          <m:r>
                            <a:rPr sz="5000" i="1">
                              <a:solidFill>
                                <a:srgbClr val="000000"/>
                              </a:solidFill>
                              <a:latin typeface="Cambria Math" panose="02040503050406030204" pitchFamily="18" charset="0"/>
                            </a:rPr>
                            <m:t>𝑆</m:t>
                          </m:r>
                        </m:e>
                        <m:sub>
                          <m:r>
                            <a:rPr sz="5000" i="1">
                              <a:solidFill>
                                <a:srgbClr val="000000"/>
                              </a:solidFill>
                              <a:latin typeface="Cambria Math" panose="02040503050406030204" pitchFamily="18" charset="0"/>
                            </a:rPr>
                            <m:t>21</m:t>
                          </m:r>
                        </m:sub>
                      </m:sSub>
                    </m:oMath>
                  </m:oMathPara>
                </a14:m>
                <a:endParaRPr/>
              </a:p>
            </p:txBody>
          </p:sp>
        </mc:Choice>
        <mc:Fallback>
          <p:sp>
            <p:nvSpPr>
              <p:cNvPr id="580" name="Text"/>
              <p:cNvSpPr txBox="1">
                <a:spLocks noRot="1" noChangeAspect="1" noMove="1" noResize="1" noEditPoints="1" noAdjustHandles="1" noChangeArrowheads="1" noChangeShapeType="1" noTextEdit="1"/>
              </p:cNvSpPr>
              <p:nvPr/>
            </p:nvSpPr>
            <p:spPr>
              <a:xfrm>
                <a:off x="17156761" y="7083044"/>
                <a:ext cx="804214" cy="827730"/>
              </a:xfrm>
              <a:prstGeom prst="rect">
                <a:avLst/>
              </a:prstGeom>
              <a:blipFill>
                <a:blip r:embed="rId10"/>
                <a:stretch>
                  <a:fillRect l="-40000" r="-9231" b="-7463"/>
                </a:stretch>
              </a:blipFill>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581" name="Text"/>
              <p:cNvSpPr txBox="1"/>
              <p:nvPr/>
            </p:nvSpPr>
            <p:spPr>
              <a:xfrm>
                <a:off x="17156761" y="8949233"/>
                <a:ext cx="804214" cy="827729"/>
              </a:xfrm>
              <a:prstGeom prst="rect">
                <a:avLst/>
              </a:prstGeom>
              <a:ln w="12700">
                <a:miter lim="400000"/>
              </a:ln>
              <a:extLst>
                <a:ext uri="{C572A759-6A51-4108-AA02-DFA0A04FC94B}">
                  <ma14:wrappingTextBoxFlag xmlns:ma14="http://schemas.microsoft.com/office/mac/drawingml/2011/main" xmlns:m="http://schemas.openxmlformats.org/officeDocument/2006/math" xmlns="" val="1"/>
                </a:ext>
              </a:extLst>
            </p:spPr>
            <p:txBody>
              <a:bodyPr wrap="none" lIns="50800" tIns="50800" rIns="50800" bIns="50800" anchor="ctr">
                <a:spAutoFit/>
              </a:bodyPr>
              <a:lstStyle>
                <a:lvl1pPr>
                  <a:defRPr sz="4200" b="1">
                    <a:solidFill>
                      <a:srgbClr val="000000"/>
                    </a:solidFill>
                  </a:defRPr>
                </a:lvl1pPr>
              </a:lstStyle>
              <a:p>
                <a:pPr/>
                <a14:m>
                  <m:oMathPara xmlns:m="http://schemas.openxmlformats.org/officeDocument/2006/math">
                    <m:oMathParaPr>
                      <m:jc m:val="center"/>
                    </m:oMathParaPr>
                    <m:oMath xmlns:m="http://schemas.openxmlformats.org/officeDocument/2006/math">
                      <m:sSub>
                        <m:sSubPr>
                          <m:ctrlPr>
                            <a:rPr sz="4750">
                              <a:solidFill>
                                <a:srgbClr val="000000"/>
                              </a:solidFill>
                              <a:latin typeface="Cambria Math" panose="02040503050406030204" pitchFamily="18" charset="0"/>
                            </a:rPr>
                          </m:ctrlPr>
                        </m:sSubPr>
                        <m:e>
                          <m:r>
                            <a:rPr sz="4750" i="1">
                              <a:solidFill>
                                <a:srgbClr val="000000"/>
                              </a:solidFill>
                              <a:latin typeface="Cambria Math" panose="02040503050406030204" pitchFamily="18" charset="0"/>
                            </a:rPr>
                            <m:t>𝑆</m:t>
                          </m:r>
                        </m:e>
                        <m:sub>
                          <m:r>
                            <a:rPr sz="4750" i="1">
                              <a:solidFill>
                                <a:srgbClr val="000000"/>
                              </a:solidFill>
                              <a:latin typeface="Cambria Math" panose="02040503050406030204" pitchFamily="18" charset="0"/>
                            </a:rPr>
                            <m:t>12</m:t>
                          </m:r>
                        </m:sub>
                      </m:sSub>
                    </m:oMath>
                  </m:oMathPara>
                </a14:m>
                <a:endParaRPr/>
              </a:p>
            </p:txBody>
          </p:sp>
        </mc:Choice>
        <mc:Fallback>
          <p:sp>
            <p:nvSpPr>
              <p:cNvPr id="581" name="Text"/>
              <p:cNvSpPr txBox="1">
                <a:spLocks noRot="1" noChangeAspect="1" noMove="1" noResize="1" noEditPoints="1" noAdjustHandles="1" noChangeArrowheads="1" noChangeShapeType="1" noTextEdit="1"/>
              </p:cNvSpPr>
              <p:nvPr/>
            </p:nvSpPr>
            <p:spPr>
              <a:xfrm>
                <a:off x="17156761" y="8949233"/>
                <a:ext cx="804214" cy="827729"/>
              </a:xfrm>
              <a:prstGeom prst="rect">
                <a:avLst/>
              </a:prstGeom>
              <a:blipFill>
                <a:blip r:embed="rId11"/>
                <a:stretch>
                  <a:fillRect l="-33846" r="-4615" b="-4545"/>
                </a:stretch>
              </a:blipFill>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582" name="Text"/>
              <p:cNvSpPr txBox="1"/>
              <p:nvPr/>
            </p:nvSpPr>
            <p:spPr>
              <a:xfrm>
                <a:off x="22208945" y="6889933"/>
                <a:ext cx="804215" cy="827730"/>
              </a:xfrm>
              <a:prstGeom prst="rect">
                <a:avLst/>
              </a:prstGeom>
              <a:ln w="12700">
                <a:miter lim="400000"/>
              </a:ln>
              <a:extLst>
                <a:ext uri="{C572A759-6A51-4108-AA02-DFA0A04FC94B}">
                  <ma14:wrappingTextBoxFlag xmlns:ma14="http://schemas.microsoft.com/office/mac/drawingml/2011/main" xmlns:m="http://schemas.openxmlformats.org/officeDocument/2006/math" xmlns="" val="1"/>
                </a:ext>
              </a:extLst>
            </p:spPr>
            <p:txBody>
              <a:bodyPr wrap="none" lIns="50800" tIns="50800" rIns="50800" bIns="50800" anchor="ctr">
                <a:spAutoFit/>
              </a:bodyPr>
              <a:lstStyle>
                <a:lvl1pPr>
                  <a:defRPr sz="4200" b="1">
                    <a:solidFill>
                      <a:srgbClr val="000000"/>
                    </a:solidFill>
                  </a:defRPr>
                </a:lvl1pPr>
              </a:lstStyle>
              <a:p>
                <a:pPr/>
                <a14:m>
                  <m:oMathPara xmlns:m="http://schemas.openxmlformats.org/officeDocument/2006/math">
                    <m:oMathParaPr>
                      <m:jc m:val="center"/>
                    </m:oMathParaPr>
                    <m:oMath xmlns:m="http://schemas.openxmlformats.org/officeDocument/2006/math">
                      <m:sSub>
                        <m:sSubPr>
                          <m:ctrlPr>
                            <a:rPr sz="4750">
                              <a:solidFill>
                                <a:srgbClr val="000000"/>
                              </a:solidFill>
                              <a:latin typeface="Cambria Math" panose="02040503050406030204" pitchFamily="18" charset="0"/>
                            </a:rPr>
                          </m:ctrlPr>
                        </m:sSubPr>
                        <m:e>
                          <m:r>
                            <a:rPr sz="4750" i="1">
                              <a:solidFill>
                                <a:srgbClr val="000000"/>
                              </a:solidFill>
                              <a:latin typeface="Cambria Math" panose="02040503050406030204" pitchFamily="18" charset="0"/>
                            </a:rPr>
                            <m:t>𝑆</m:t>
                          </m:r>
                        </m:e>
                        <m:sub>
                          <m:r>
                            <a:rPr sz="4750" i="1">
                              <a:solidFill>
                                <a:srgbClr val="000000"/>
                              </a:solidFill>
                              <a:latin typeface="Cambria Math" panose="02040503050406030204" pitchFamily="18" charset="0"/>
                            </a:rPr>
                            <m:t>22</m:t>
                          </m:r>
                        </m:sub>
                      </m:sSub>
                    </m:oMath>
                  </m:oMathPara>
                </a14:m>
                <a:endParaRPr/>
              </a:p>
            </p:txBody>
          </p:sp>
        </mc:Choice>
        <mc:Fallback>
          <p:sp>
            <p:nvSpPr>
              <p:cNvPr id="582" name="Text"/>
              <p:cNvSpPr txBox="1">
                <a:spLocks noRot="1" noChangeAspect="1" noMove="1" noResize="1" noEditPoints="1" noAdjustHandles="1" noChangeArrowheads="1" noChangeShapeType="1" noTextEdit="1"/>
              </p:cNvSpPr>
              <p:nvPr/>
            </p:nvSpPr>
            <p:spPr>
              <a:xfrm>
                <a:off x="22208945" y="6889933"/>
                <a:ext cx="804215" cy="827730"/>
              </a:xfrm>
              <a:prstGeom prst="rect">
                <a:avLst/>
              </a:prstGeom>
              <a:blipFill>
                <a:blip r:embed="rId12"/>
                <a:stretch>
                  <a:fillRect l="-35385" r="-6154" b="-4545"/>
                </a:stretch>
              </a:blipFill>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r>
                  <a:rPr lang="en-US">
                    <a:noFill/>
                  </a:rPr>
                  <a:t> </a:t>
                </a:r>
              </a:p>
            </p:txBody>
          </p:sp>
        </mc:Fallback>
      </mc:AlternateContent>
      <p:sp>
        <p:nvSpPr>
          <p:cNvPr id="583" name="Slide Number"/>
          <p:cNvSpPr txBox="1">
            <a:spLocks noGrp="1"/>
          </p:cNvSpPr>
          <p:nvPr>
            <p:ph type="sldNum" sz="quarter" idx="4294967295"/>
          </p:nvPr>
        </p:nvSpPr>
        <p:spPr>
          <a:xfrm>
            <a:off x="12026850" y="13017500"/>
            <a:ext cx="317600" cy="508000"/>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t>32</a:t>
            </a:fld>
            <a:endParaRPr/>
          </a:p>
        </p:txBody>
      </p:sp>
    </p:spTree>
  </p:cSld>
  <p:clrMapOvr>
    <a:masterClrMapping/>
  </p:clrMapOvr>
  <p:transition spd="med"/>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5" name="Reference Piece"/>
          <p:cNvSpPr txBox="1">
            <a:spLocks noGrp="1"/>
          </p:cNvSpPr>
          <p:nvPr>
            <p:ph type="title"/>
          </p:nvPr>
        </p:nvSpPr>
        <p:spPr>
          <a:xfrm>
            <a:off x="960460" y="924389"/>
            <a:ext cx="22479001" cy="1663701"/>
          </a:xfrm>
          <a:prstGeom prst="rect">
            <a:avLst/>
          </a:prstGeom>
        </p:spPr>
        <p:txBody>
          <a:bodyPr/>
          <a:lstStyle/>
          <a:p>
            <a:r>
              <a:t>Reference Piece</a:t>
            </a:r>
          </a:p>
        </p:txBody>
      </p:sp>
      <mc:AlternateContent xmlns:mc="http://schemas.openxmlformats.org/markup-compatibility/2006">
        <mc:Choice xmlns:a14="http://schemas.microsoft.com/office/drawing/2010/main" Requires="a14">
          <p:sp>
            <p:nvSpPr>
              <p:cNvPr id="586" name="Text"/>
              <p:cNvSpPr txBox="1"/>
              <p:nvPr/>
            </p:nvSpPr>
            <p:spPr>
              <a:xfrm>
                <a:off x="13178691" y="5749459"/>
                <a:ext cx="8125661" cy="2217082"/>
              </a:xfrm>
              <a:prstGeom prst="rect">
                <a:avLst/>
              </a:prstGeom>
              <a:ln w="12700">
                <a:miter lim="400000"/>
              </a:ln>
              <a:extLst>
                <a:ext uri="{C572A759-6A51-4108-AA02-DFA0A04FC94B}">
                  <ma14:wrappingTextBoxFlag xmlns:ma14="http://schemas.microsoft.com/office/mac/drawingml/2011/main" xmlns:m="http://schemas.openxmlformats.org/officeDocument/2006/math" xmlns="" val="1"/>
                </a:ext>
              </a:extLst>
            </p:spPr>
            <p:txBody>
              <a:bodyPr lIns="71437" tIns="71437" rIns="71437" bIns="71437" anchor="ctr">
                <a:spAutoFit/>
              </a:bodyPr>
              <a:lstStyle>
                <a:lvl1pPr defTabSz="821531">
                  <a:defRPr sz="6200">
                    <a:solidFill>
                      <a:srgbClr val="160201"/>
                    </a:solidFill>
                  </a:defRPr>
                </a:lvl1pPr>
              </a:lstStyle>
              <a:p>
                <a:pPr/>
                <a14:m>
                  <m:oMathPara xmlns:m="http://schemas.openxmlformats.org/officeDocument/2006/math">
                    <m:oMathParaPr>
                      <m:jc m:val="center"/>
                    </m:oMathParaPr>
                    <m:oMath xmlns:m="http://schemas.openxmlformats.org/officeDocument/2006/math">
                      <m:r>
                        <a:rPr sz="6800" i="1">
                          <a:solidFill>
                            <a:srgbClr val="150101"/>
                          </a:solidFill>
                          <a:latin typeface="Cambria Math" panose="02040503050406030204" pitchFamily="18" charset="0"/>
                        </a:rPr>
                        <m:t>𝑍</m:t>
                      </m:r>
                      <m:r>
                        <a:rPr sz="6800" i="1">
                          <a:solidFill>
                            <a:srgbClr val="150101"/>
                          </a:solidFill>
                          <a:latin typeface="Cambria Math" panose="02040503050406030204" pitchFamily="18" charset="0"/>
                        </a:rPr>
                        <m:t>=−2</m:t>
                      </m:r>
                      <m:sSub>
                        <m:sSubPr>
                          <m:ctrlPr>
                            <a:rPr sz="6800" i="1">
                              <a:solidFill>
                                <a:srgbClr val="150101"/>
                              </a:solidFill>
                              <a:latin typeface="Cambria Math" panose="02040503050406030204" pitchFamily="18" charset="0"/>
                            </a:rPr>
                          </m:ctrlPr>
                        </m:sSubPr>
                        <m:e>
                          <m:r>
                            <a:rPr sz="6800" i="1">
                              <a:solidFill>
                                <a:srgbClr val="150101"/>
                              </a:solidFill>
                              <a:latin typeface="Cambria Math" panose="02040503050406030204" pitchFamily="18" charset="0"/>
                            </a:rPr>
                            <m:t>𝑍</m:t>
                          </m:r>
                        </m:e>
                        <m:sub>
                          <m:r>
                            <a:rPr sz="6800" i="1">
                              <a:solidFill>
                                <a:srgbClr val="150101"/>
                              </a:solidFill>
                              <a:latin typeface="Cambria Math" panose="02040503050406030204" pitchFamily="18" charset="0"/>
                            </a:rPr>
                            <m:t>𝐿</m:t>
                          </m:r>
                        </m:sub>
                      </m:sSub>
                      <m:r>
                        <m:rPr>
                          <m:sty m:val="p"/>
                        </m:rPr>
                        <a:rPr sz="6800" i="1">
                          <a:solidFill>
                            <a:srgbClr val="150101"/>
                          </a:solidFill>
                          <a:latin typeface="Cambria Math" panose="02040503050406030204" pitchFamily="18" charset="0"/>
                        </a:rPr>
                        <m:t>ln</m:t>
                      </m:r>
                      <m:r>
                        <a:rPr sz="6800" i="1">
                          <a:solidFill>
                            <a:srgbClr val="150101"/>
                          </a:solidFill>
                          <a:latin typeface="Cambria Math" panose="02040503050406030204" pitchFamily="18" charset="0"/>
                        </a:rPr>
                        <m:t>(</m:t>
                      </m:r>
                      <m:f>
                        <m:fPr>
                          <m:ctrlPr>
                            <a:rPr sz="6800" i="1">
                              <a:solidFill>
                                <a:srgbClr val="150101"/>
                              </a:solidFill>
                              <a:latin typeface="Cambria Math" panose="02040503050406030204" pitchFamily="18" charset="0"/>
                            </a:rPr>
                          </m:ctrlPr>
                        </m:fPr>
                        <m:num>
                          <m:r>
                            <a:rPr sz="6800" i="1">
                              <a:solidFill>
                                <a:srgbClr val="150101"/>
                              </a:solidFill>
                              <a:latin typeface="Cambria Math" panose="02040503050406030204" pitchFamily="18" charset="0"/>
                            </a:rPr>
                            <m:t>𝑆</m:t>
                          </m:r>
                          <m:sSub>
                            <m:sSubPr>
                              <m:ctrlPr>
                                <a:rPr sz="6800" i="1">
                                  <a:solidFill>
                                    <a:srgbClr val="150101"/>
                                  </a:solidFill>
                                  <a:latin typeface="Cambria Math" panose="02040503050406030204" pitchFamily="18" charset="0"/>
                                </a:rPr>
                              </m:ctrlPr>
                            </m:sSubPr>
                            <m:e>
                              <m:r>
                                <a:rPr sz="6800" i="1">
                                  <a:solidFill>
                                    <a:srgbClr val="150101"/>
                                  </a:solidFill>
                                  <a:latin typeface="Cambria Math" panose="02040503050406030204" pitchFamily="18" charset="0"/>
                                </a:rPr>
                                <m:t>21</m:t>
                              </m:r>
                            </m:e>
                            <m:sub>
                              <m:r>
                                <a:rPr sz="6800" i="1">
                                  <a:solidFill>
                                    <a:srgbClr val="150101"/>
                                  </a:solidFill>
                                  <a:latin typeface="Cambria Math" panose="02040503050406030204" pitchFamily="18" charset="0"/>
                                </a:rPr>
                                <m:t>𝐷𝑈𝑇</m:t>
                              </m:r>
                            </m:sub>
                          </m:sSub>
                        </m:num>
                        <m:den>
                          <m:r>
                            <a:rPr sz="6800" i="1">
                              <a:solidFill>
                                <a:srgbClr val="150101"/>
                              </a:solidFill>
                              <a:latin typeface="Cambria Math" panose="02040503050406030204" pitchFamily="18" charset="0"/>
                            </a:rPr>
                            <m:t>𝑆</m:t>
                          </m:r>
                          <m:sSub>
                            <m:sSubPr>
                              <m:ctrlPr>
                                <a:rPr sz="6800" i="1">
                                  <a:solidFill>
                                    <a:srgbClr val="150101"/>
                                  </a:solidFill>
                                  <a:latin typeface="Cambria Math" panose="02040503050406030204" pitchFamily="18" charset="0"/>
                                </a:rPr>
                              </m:ctrlPr>
                            </m:sSubPr>
                            <m:e>
                              <m:r>
                                <a:rPr sz="6800" i="1">
                                  <a:solidFill>
                                    <a:srgbClr val="150101"/>
                                  </a:solidFill>
                                  <a:latin typeface="Cambria Math" panose="02040503050406030204" pitchFamily="18" charset="0"/>
                                </a:rPr>
                                <m:t>21</m:t>
                              </m:r>
                            </m:e>
                            <m:sub>
                              <m:r>
                                <a:rPr sz="6800" i="1">
                                  <a:solidFill>
                                    <a:srgbClr val="150101"/>
                                  </a:solidFill>
                                  <a:latin typeface="Cambria Math" panose="02040503050406030204" pitchFamily="18" charset="0"/>
                                </a:rPr>
                                <m:t>𝑅𝐸𝐹</m:t>
                              </m:r>
                            </m:sub>
                          </m:sSub>
                        </m:den>
                      </m:f>
                      <m:r>
                        <a:rPr sz="6800" i="1">
                          <a:solidFill>
                            <a:srgbClr val="150101"/>
                          </a:solidFill>
                          <a:latin typeface="Cambria Math" panose="02040503050406030204" pitchFamily="18" charset="0"/>
                        </a:rPr>
                        <m:t>)</m:t>
                      </m:r>
                    </m:oMath>
                  </m:oMathPara>
                </a14:m>
                <a:endParaRPr/>
              </a:p>
            </p:txBody>
          </p:sp>
        </mc:Choice>
        <mc:Fallback>
          <p:sp>
            <p:nvSpPr>
              <p:cNvPr id="586" name="Text"/>
              <p:cNvSpPr txBox="1">
                <a:spLocks noRot="1" noChangeAspect="1" noMove="1" noResize="1" noEditPoints="1" noAdjustHandles="1" noChangeArrowheads="1" noChangeShapeType="1" noTextEdit="1"/>
              </p:cNvSpPr>
              <p:nvPr/>
            </p:nvSpPr>
            <p:spPr>
              <a:xfrm>
                <a:off x="13178691" y="5749459"/>
                <a:ext cx="8125661" cy="2217082"/>
              </a:xfrm>
              <a:prstGeom prst="rect">
                <a:avLst/>
              </a:prstGeom>
              <a:blipFill>
                <a:blip r:embed="rId2"/>
                <a:stretch>
                  <a:fillRect l="-3276" r="-2184" b="-6818"/>
                </a:stretch>
              </a:blipFill>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587" name="where   is the line impedance   is the measured S parameter of the device under test and   is the measured S parameter of the referance section,D is the diameter of the pipe(  was used) and d is the diameter of the wire."/>
              <p:cNvSpPr txBox="1"/>
              <p:nvPr/>
            </p:nvSpPr>
            <p:spPr>
              <a:xfrm>
                <a:off x="11897728" y="12117004"/>
                <a:ext cx="11140377" cy="1188651"/>
              </a:xfrm>
              <a:prstGeom prst="rect">
                <a:avLst/>
              </a:prstGeom>
              <a:ln w="12700">
                <a:miter lim="400000"/>
              </a:ln>
              <a:extLst>
                <a:ext uri="{C572A759-6A51-4108-AA02-DFA0A04FC94B}">
                  <ma14:wrappingTextBoxFlag xmlns:ma14="http://schemas.microsoft.com/office/mac/drawingml/2011/main" xmlns:m="http://schemas.openxmlformats.org/officeDocument/2006/math" xmlns="" val="1"/>
                </a:ext>
              </a:extLst>
            </p:spPr>
            <p:txBody>
              <a:bodyPr lIns="71437" tIns="71437" rIns="71437" bIns="71437" anchor="ctr">
                <a:spAutoFit/>
              </a:bodyPr>
              <a:lstStyle/>
              <a:p>
                <a:pPr defTabSz="821531">
                  <a:defRPr sz="2000">
                    <a:solidFill>
                      <a:srgbClr val="160201"/>
                    </a:solidFill>
                  </a:defRPr>
                </a:pPr>
                <a:r>
                  <a:t>where </a:t>
                </a:r>
                <a14:m>
                  <m:oMath xmlns:m="http://schemas.openxmlformats.org/officeDocument/2006/math">
                    <m:sSub>
                      <m:sSubPr>
                        <m:ctrlPr>
                          <a:rPr sz="2150">
                            <a:solidFill>
                              <a:srgbClr val="150101"/>
                            </a:solidFill>
                            <a:latin typeface="Cambria Math" panose="02040503050406030204" pitchFamily="18" charset="0"/>
                          </a:rPr>
                        </m:ctrlPr>
                      </m:sSubPr>
                      <m:e>
                        <m:r>
                          <a:rPr sz="2150" i="1">
                            <a:solidFill>
                              <a:srgbClr val="150101"/>
                            </a:solidFill>
                            <a:latin typeface="Cambria Math" panose="02040503050406030204" pitchFamily="18" charset="0"/>
                          </a:rPr>
                          <m:t>𝑍</m:t>
                        </m:r>
                      </m:e>
                      <m:sub>
                        <m:r>
                          <a:rPr sz="2150" i="1">
                            <a:solidFill>
                              <a:srgbClr val="150101"/>
                            </a:solidFill>
                            <a:latin typeface="Cambria Math" panose="02040503050406030204" pitchFamily="18" charset="0"/>
                          </a:rPr>
                          <m:t>𝐿</m:t>
                        </m:r>
                      </m:sub>
                    </m:sSub>
                  </m:oMath>
                </a14:m>
                <a:r>
                  <a:t> is the line impedance </a:t>
                </a:r>
                <a14:m>
                  <m:oMath xmlns:m="http://schemas.openxmlformats.org/officeDocument/2006/math">
                    <m:r>
                      <a:rPr sz="2150" i="1">
                        <a:solidFill>
                          <a:srgbClr val="150101"/>
                        </a:solidFill>
                        <a:latin typeface="Cambria Math" panose="02040503050406030204" pitchFamily="18" charset="0"/>
                      </a:rPr>
                      <m:t>𝑆</m:t>
                    </m:r>
                    <m:sSub>
                      <m:sSubPr>
                        <m:ctrlPr>
                          <a:rPr sz="2150" i="1">
                            <a:solidFill>
                              <a:srgbClr val="150101"/>
                            </a:solidFill>
                            <a:latin typeface="Cambria Math" panose="02040503050406030204" pitchFamily="18" charset="0"/>
                          </a:rPr>
                        </m:ctrlPr>
                      </m:sSubPr>
                      <m:e>
                        <m:r>
                          <a:rPr sz="2150" i="1">
                            <a:solidFill>
                              <a:srgbClr val="150101"/>
                            </a:solidFill>
                            <a:latin typeface="Cambria Math" panose="02040503050406030204" pitchFamily="18" charset="0"/>
                          </a:rPr>
                          <m:t>21</m:t>
                        </m:r>
                      </m:e>
                      <m:sub>
                        <m:r>
                          <a:rPr sz="2150" i="1">
                            <a:solidFill>
                              <a:srgbClr val="150101"/>
                            </a:solidFill>
                            <a:latin typeface="Cambria Math" panose="02040503050406030204" pitchFamily="18" charset="0"/>
                          </a:rPr>
                          <m:t>𝐷𝑈𝑇</m:t>
                        </m:r>
                      </m:sub>
                    </m:sSub>
                  </m:oMath>
                </a14:m>
                <a:r>
                  <a:t> is the measured S parameter of the device under test and </a:t>
                </a:r>
                <a14:m>
                  <m:oMath xmlns:m="http://schemas.openxmlformats.org/officeDocument/2006/math">
                    <m:r>
                      <a:rPr sz="2150" i="1">
                        <a:solidFill>
                          <a:srgbClr val="150101"/>
                        </a:solidFill>
                        <a:latin typeface="Cambria Math" panose="02040503050406030204" pitchFamily="18" charset="0"/>
                      </a:rPr>
                      <m:t>𝑆</m:t>
                    </m:r>
                    <m:sSub>
                      <m:sSubPr>
                        <m:ctrlPr>
                          <a:rPr sz="2150" i="1">
                            <a:solidFill>
                              <a:srgbClr val="150101"/>
                            </a:solidFill>
                            <a:latin typeface="Cambria Math" panose="02040503050406030204" pitchFamily="18" charset="0"/>
                          </a:rPr>
                        </m:ctrlPr>
                      </m:sSubPr>
                      <m:e>
                        <m:r>
                          <a:rPr sz="2150" i="1">
                            <a:solidFill>
                              <a:srgbClr val="150101"/>
                            </a:solidFill>
                            <a:latin typeface="Cambria Math" panose="02040503050406030204" pitchFamily="18" charset="0"/>
                          </a:rPr>
                          <m:t>21</m:t>
                        </m:r>
                      </m:e>
                      <m:sub>
                        <m:r>
                          <a:rPr sz="2150" i="1">
                            <a:solidFill>
                              <a:srgbClr val="150101"/>
                            </a:solidFill>
                            <a:latin typeface="Cambria Math" panose="02040503050406030204" pitchFamily="18" charset="0"/>
                          </a:rPr>
                          <m:t>𝑅𝐸𝐹</m:t>
                        </m:r>
                      </m:sub>
                    </m:sSub>
                  </m:oMath>
                </a14:m>
                <a:r>
                  <a:t> is the measured S parameter of the referance section,D is the diameter of the pipe(</a:t>
                </a:r>
                <a14:m>
                  <m:oMath xmlns:m="http://schemas.openxmlformats.org/officeDocument/2006/math">
                    <m:sSub>
                      <m:sSubPr>
                        <m:ctrlPr>
                          <a:rPr sz="2200">
                            <a:solidFill>
                              <a:srgbClr val="150101"/>
                            </a:solidFill>
                            <a:latin typeface="Cambria Math" panose="02040503050406030204" pitchFamily="18" charset="0"/>
                          </a:rPr>
                        </m:ctrlPr>
                      </m:sSubPr>
                      <m:e>
                        <m:r>
                          <a:rPr sz="2200" i="1">
                            <a:solidFill>
                              <a:srgbClr val="150101"/>
                            </a:solidFill>
                            <a:latin typeface="Cambria Math" panose="02040503050406030204" pitchFamily="18" charset="0"/>
                          </a:rPr>
                          <m:t>𝐷</m:t>
                        </m:r>
                      </m:e>
                      <m:sub>
                        <m:r>
                          <a:rPr sz="2200" i="1">
                            <a:solidFill>
                              <a:srgbClr val="150101"/>
                            </a:solidFill>
                            <a:latin typeface="Cambria Math" panose="02040503050406030204" pitchFamily="18" charset="0"/>
                          </a:rPr>
                          <m:t>𝑒𝑞</m:t>
                        </m:r>
                      </m:sub>
                    </m:sSub>
                    <m:r>
                      <a:rPr sz="2200" i="1">
                        <a:solidFill>
                          <a:srgbClr val="150101"/>
                        </a:solidFill>
                        <a:latin typeface="Cambria Math" panose="02040503050406030204" pitchFamily="18" charset="0"/>
                      </a:rPr>
                      <m:t>=30.9</m:t>
                    </m:r>
                    <m:r>
                      <a:rPr sz="2200" i="1">
                        <a:solidFill>
                          <a:srgbClr val="150101"/>
                        </a:solidFill>
                        <a:latin typeface="Cambria Math" panose="02040503050406030204" pitchFamily="18" charset="0"/>
                      </a:rPr>
                      <m:t>𝑚𝑚</m:t>
                    </m:r>
                  </m:oMath>
                </a14:m>
                <a:r>
                  <a:t> was used) and d is the diameter of the wire.</a:t>
                </a:r>
              </a:p>
            </p:txBody>
          </p:sp>
        </mc:Choice>
        <mc:Fallback>
          <p:sp>
            <p:nvSpPr>
              <p:cNvPr id="587" name="where   is the line impedance   is the measured S parameter of the device under test and   is the measured S parameter of the referance section,D is the diameter of the pipe(  was used) and d is the diameter of the wire."/>
              <p:cNvSpPr txBox="1">
                <a:spLocks noRot="1" noChangeAspect="1" noMove="1" noResize="1" noEditPoints="1" noAdjustHandles="1" noChangeArrowheads="1" noChangeShapeType="1" noTextEdit="1"/>
              </p:cNvSpPr>
              <p:nvPr/>
            </p:nvSpPr>
            <p:spPr>
              <a:xfrm>
                <a:off x="11897728" y="12117004"/>
                <a:ext cx="11140377" cy="1188651"/>
              </a:xfrm>
              <a:prstGeom prst="rect">
                <a:avLst/>
              </a:prstGeom>
              <a:blipFill>
                <a:blip r:embed="rId3"/>
                <a:stretch>
                  <a:fillRect l="-114" r="-911" b="-6383"/>
                </a:stretch>
              </a:blipFill>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r>
                  <a:rPr lang="en-US">
                    <a:noFill/>
                  </a:rPr>
                  <a:t> </a:t>
                </a:r>
              </a:p>
            </p:txBody>
          </p:sp>
        </mc:Fallback>
      </mc:AlternateContent>
      <p:sp>
        <p:nvSpPr>
          <p:cNvPr id="588" name="Oval"/>
          <p:cNvSpPr/>
          <p:nvPr/>
        </p:nvSpPr>
        <p:spPr>
          <a:xfrm>
            <a:off x="18024736" y="6831799"/>
            <a:ext cx="2871837" cy="1260007"/>
          </a:xfrm>
          <a:prstGeom prst="ellipse">
            <a:avLst/>
          </a:prstGeom>
          <a:blipFill>
            <a:blip r:embed="rId4">
              <a:alphaModFix amt="29191"/>
            </a:blip>
          </a:blipFill>
          <a:ln w="12700">
            <a:miter lim="400000"/>
          </a:ln>
        </p:spPr>
        <p:txBody>
          <a:bodyPr lIns="71437" tIns="71437" rIns="71437" bIns="71437" anchor="ctr"/>
          <a:lstStyle/>
          <a:p>
            <a:pPr defTabSz="821531">
              <a:defRPr sz="4200">
                <a:solidFill>
                  <a:srgbClr val="160201"/>
                </a:solidFill>
              </a:defRPr>
            </a:pPr>
            <a:endParaRPr/>
          </a:p>
        </p:txBody>
      </p:sp>
      <mc:AlternateContent xmlns:mc="http://schemas.openxmlformats.org/markup-compatibility/2006">
        <mc:Choice xmlns:a14="http://schemas.microsoft.com/office/drawing/2010/main" Requires="a14">
          <p:sp>
            <p:nvSpPr>
              <p:cNvPr id="589" name="Equation"/>
              <p:cNvSpPr txBox="1"/>
              <p:nvPr/>
            </p:nvSpPr>
            <p:spPr>
              <a:xfrm>
                <a:off x="16168974" y="10315118"/>
                <a:ext cx="2145095" cy="772538"/>
              </a:xfrm>
              <a:prstGeom prst="rect">
                <a:avLst/>
              </a:prstGeom>
              <a:ln w="12700">
                <a:miter lim="400000"/>
              </a:ln>
            </p:spPr>
            <p:txBody>
              <a:bodyPr wrap="none" lIns="0" tIns="0" rIns="0" bIns="0">
                <a:spAutoFit/>
              </a:bodyPr>
              <a:lstStyle/>
              <a:p>
                <a:pPr algn="l" defTabSz="914400" latinLnBrk="1">
                  <a:defRPr sz="1800">
                    <a:solidFill>
                      <a:srgbClr val="000000"/>
                    </a:solidFill>
                  </a:defRPr>
                </a:pPr>
                <a14:m>
                  <m:oMathPara xmlns:m="http://schemas.openxmlformats.org/officeDocument/2006/math">
                    <m:oMathParaPr>
                      <m:jc m:val="centerGroup"/>
                    </m:oMathParaPr>
                    <m:oMath xmlns:m="http://schemas.openxmlformats.org/officeDocument/2006/math">
                      <m:sSub>
                        <m:sSubPr>
                          <m:ctrlPr>
                            <a:rPr sz="2800">
                              <a:solidFill>
                                <a:srgbClr val="150101"/>
                              </a:solidFill>
                              <a:latin typeface="Cambria Math" panose="02040503050406030204" pitchFamily="18" charset="0"/>
                            </a:rPr>
                          </m:ctrlPr>
                        </m:sSubPr>
                        <m:e>
                          <m:r>
                            <a:rPr sz="2800" i="1">
                              <a:solidFill>
                                <a:srgbClr val="150101"/>
                              </a:solidFill>
                              <a:latin typeface="Cambria Math" panose="02040503050406030204" pitchFamily="18" charset="0"/>
                            </a:rPr>
                            <m:t>𝑍</m:t>
                          </m:r>
                        </m:e>
                        <m:sub>
                          <m:r>
                            <a:rPr sz="2800" i="1">
                              <a:solidFill>
                                <a:srgbClr val="150101"/>
                              </a:solidFill>
                              <a:latin typeface="Cambria Math" panose="02040503050406030204" pitchFamily="18" charset="0"/>
                            </a:rPr>
                            <m:t>𝐿</m:t>
                          </m:r>
                        </m:sub>
                      </m:sSub>
                      <m:r>
                        <a:rPr sz="2800" i="1">
                          <a:solidFill>
                            <a:srgbClr val="150101"/>
                          </a:solidFill>
                          <a:latin typeface="Cambria Math" panose="02040503050406030204" pitchFamily="18" charset="0"/>
                        </a:rPr>
                        <m:t>=</m:t>
                      </m:r>
                      <m:f>
                        <m:fPr>
                          <m:ctrlPr>
                            <a:rPr sz="2800" i="1">
                              <a:solidFill>
                                <a:srgbClr val="150101"/>
                              </a:solidFill>
                              <a:latin typeface="Cambria Math" panose="02040503050406030204" pitchFamily="18" charset="0"/>
                            </a:rPr>
                          </m:ctrlPr>
                        </m:fPr>
                        <m:num>
                          <m:sSub>
                            <m:sSubPr>
                              <m:ctrlPr>
                                <a:rPr sz="2800" i="1">
                                  <a:solidFill>
                                    <a:srgbClr val="150101"/>
                                  </a:solidFill>
                                  <a:latin typeface="Cambria Math" panose="02040503050406030204" pitchFamily="18" charset="0"/>
                                </a:rPr>
                              </m:ctrlPr>
                            </m:sSubPr>
                            <m:e>
                              <m:r>
                                <a:rPr sz="2800" i="1">
                                  <a:solidFill>
                                    <a:srgbClr val="150101"/>
                                  </a:solidFill>
                                  <a:latin typeface="Cambria Math" panose="02040503050406030204" pitchFamily="18" charset="0"/>
                                </a:rPr>
                                <m:t>𝑍</m:t>
                              </m:r>
                            </m:e>
                            <m:sub>
                              <m:r>
                                <a:rPr sz="2800" i="1">
                                  <a:solidFill>
                                    <a:srgbClr val="150101"/>
                                  </a:solidFill>
                                  <a:latin typeface="Cambria Math" panose="02040503050406030204" pitchFamily="18" charset="0"/>
                                </a:rPr>
                                <m:t>𝑣</m:t>
                              </m:r>
                            </m:sub>
                          </m:sSub>
                        </m:num>
                        <m:den>
                          <m:r>
                            <a:rPr sz="2800" i="1">
                              <a:solidFill>
                                <a:srgbClr val="150101"/>
                              </a:solidFill>
                              <a:latin typeface="Cambria Math" panose="02040503050406030204" pitchFamily="18" charset="0"/>
                            </a:rPr>
                            <m:t>2</m:t>
                          </m:r>
                          <m:r>
                            <a:rPr sz="2800" i="1">
                              <a:solidFill>
                                <a:srgbClr val="150101"/>
                              </a:solidFill>
                              <a:latin typeface="Cambria Math" panose="02040503050406030204" pitchFamily="18" charset="0"/>
                            </a:rPr>
                            <m:t>𝜋</m:t>
                          </m:r>
                        </m:den>
                      </m:f>
                      <m:r>
                        <m:rPr>
                          <m:sty m:val="p"/>
                        </m:rPr>
                        <a:rPr sz="2800" i="1">
                          <a:solidFill>
                            <a:srgbClr val="150101"/>
                          </a:solidFill>
                          <a:latin typeface="Cambria Math" panose="02040503050406030204" pitchFamily="18" charset="0"/>
                        </a:rPr>
                        <m:t>ln</m:t>
                      </m:r>
                      <m:r>
                        <a:rPr sz="2800" i="1">
                          <a:solidFill>
                            <a:srgbClr val="150101"/>
                          </a:solidFill>
                          <a:latin typeface="Cambria Math" panose="02040503050406030204" pitchFamily="18" charset="0"/>
                        </a:rPr>
                        <m:t>(</m:t>
                      </m:r>
                      <m:f>
                        <m:fPr>
                          <m:ctrlPr>
                            <a:rPr sz="2800" i="1">
                              <a:solidFill>
                                <a:srgbClr val="150101"/>
                              </a:solidFill>
                              <a:latin typeface="Cambria Math" panose="02040503050406030204" pitchFamily="18" charset="0"/>
                            </a:rPr>
                          </m:ctrlPr>
                        </m:fPr>
                        <m:num>
                          <m:r>
                            <a:rPr sz="2800" i="1">
                              <a:solidFill>
                                <a:srgbClr val="150101"/>
                              </a:solidFill>
                              <a:latin typeface="Cambria Math" panose="02040503050406030204" pitchFamily="18" charset="0"/>
                            </a:rPr>
                            <m:t>𝐷</m:t>
                          </m:r>
                        </m:num>
                        <m:den>
                          <m:r>
                            <a:rPr sz="2800" i="1">
                              <a:solidFill>
                                <a:srgbClr val="150101"/>
                              </a:solidFill>
                              <a:latin typeface="Cambria Math" panose="02040503050406030204" pitchFamily="18" charset="0"/>
                            </a:rPr>
                            <m:t>𝑑</m:t>
                          </m:r>
                        </m:den>
                      </m:f>
                      <m:r>
                        <a:rPr sz="2800" i="1">
                          <a:solidFill>
                            <a:srgbClr val="150101"/>
                          </a:solidFill>
                          <a:latin typeface="Cambria Math" panose="02040503050406030204" pitchFamily="18" charset="0"/>
                        </a:rPr>
                        <m:t>)</m:t>
                      </m:r>
                    </m:oMath>
                  </m:oMathPara>
                </a14:m>
                <a:endParaRPr sz="2800">
                  <a:solidFill>
                    <a:srgbClr val="160201"/>
                  </a:solidFill>
                </a:endParaRPr>
              </a:p>
            </p:txBody>
          </p:sp>
        </mc:Choice>
        <mc:Fallback>
          <p:sp>
            <p:nvSpPr>
              <p:cNvPr id="589" name="Equation"/>
              <p:cNvSpPr txBox="1">
                <a:spLocks noRot="1" noChangeAspect="1" noMove="1" noResize="1" noEditPoints="1" noAdjustHandles="1" noChangeArrowheads="1" noChangeShapeType="1" noTextEdit="1"/>
              </p:cNvSpPr>
              <p:nvPr/>
            </p:nvSpPr>
            <p:spPr>
              <a:xfrm>
                <a:off x="16168974" y="10315118"/>
                <a:ext cx="2145095" cy="772538"/>
              </a:xfrm>
              <a:prstGeom prst="rect">
                <a:avLst/>
              </a:prstGeom>
              <a:blipFill>
                <a:blip r:embed="rId5"/>
                <a:stretch>
                  <a:fillRect l="-5294" r="-8235" b="-17742"/>
                </a:stretch>
              </a:blipFill>
              <a:ln w="12700">
                <a:miter lim="400000"/>
              </a:ln>
            </p:spPr>
            <p:txBody>
              <a:bodyPr/>
              <a:lstStyle/>
              <a:p>
                <a:r>
                  <a:rPr lang="en-US">
                    <a:noFill/>
                  </a:rPr>
                  <a:t> </a:t>
                </a:r>
              </a:p>
            </p:txBody>
          </p:sp>
        </mc:Fallback>
      </mc:AlternateContent>
      <p:sp>
        <p:nvSpPr>
          <p:cNvPr id="590" name="reference pieces photo"/>
          <p:cNvSpPr txBox="1"/>
          <p:nvPr/>
        </p:nvSpPr>
        <p:spPr>
          <a:xfrm>
            <a:off x="3317162" y="5572925"/>
            <a:ext cx="4218385" cy="6350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p>
            <a:r>
              <a:t>reference pieces photo </a:t>
            </a:r>
          </a:p>
        </p:txBody>
      </p:sp>
      <p:pic>
        <p:nvPicPr>
          <p:cNvPr id="591" name="IMG-3461.JPG" descr="IMG-3461.JPG"/>
          <p:cNvPicPr>
            <a:picLocks noChangeAspect="1"/>
          </p:cNvPicPr>
          <p:nvPr/>
        </p:nvPicPr>
        <p:blipFill>
          <a:blip r:embed="rId6"/>
          <a:stretch>
            <a:fillRect/>
          </a:stretch>
        </p:blipFill>
        <p:spPr>
          <a:xfrm>
            <a:off x="1912541" y="4674804"/>
            <a:ext cx="8835990" cy="6626992"/>
          </a:xfrm>
          <a:prstGeom prst="rect">
            <a:avLst/>
          </a:prstGeom>
          <a:ln w="12700">
            <a:miter lim="400000"/>
          </a:ln>
        </p:spPr>
      </p:pic>
      <p:pic>
        <p:nvPicPr>
          <p:cNvPr id="592" name="Image 3" descr="Image 3"/>
          <p:cNvPicPr>
            <a:picLocks noChangeAspect="1"/>
          </p:cNvPicPr>
          <p:nvPr/>
        </p:nvPicPr>
        <p:blipFill>
          <a:blip r:embed="rId7"/>
          <a:stretch>
            <a:fillRect/>
          </a:stretch>
        </p:blipFill>
        <p:spPr>
          <a:xfrm rot="5400000">
            <a:off x="19598589" y="8989623"/>
            <a:ext cx="2696450" cy="3004776"/>
          </a:xfrm>
          <a:prstGeom prst="rect">
            <a:avLst/>
          </a:prstGeom>
          <a:ln w="12700">
            <a:miter lim="400000"/>
          </a:ln>
        </p:spPr>
      </p:pic>
      <p:sp>
        <p:nvSpPr>
          <p:cNvPr id="593" name="ZoneTexte 27"/>
          <p:cNvSpPr txBox="1"/>
          <p:nvPr/>
        </p:nvSpPr>
        <p:spPr>
          <a:xfrm>
            <a:off x="20255003" y="9903012"/>
            <a:ext cx="752772" cy="3708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5719" rIns="45719">
            <a:spAutoFit/>
          </a:bodyPr>
          <a:lstStyle>
            <a:lvl1pPr algn="l" defTabSz="914400">
              <a:defRPr sz="1800">
                <a:solidFill>
                  <a:srgbClr val="000000"/>
                </a:solidFill>
                <a:latin typeface="Calibri"/>
                <a:ea typeface="Calibri"/>
                <a:cs typeface="Calibri"/>
                <a:sym typeface="Calibri"/>
              </a:defRPr>
            </a:lvl1pPr>
          </a:lstStyle>
          <a:p>
            <a:r>
              <a:t>28 mm</a:t>
            </a:r>
          </a:p>
        </p:txBody>
      </p:sp>
      <p:sp>
        <p:nvSpPr>
          <p:cNvPr id="594" name="ZoneTexte 28"/>
          <p:cNvSpPr txBox="1"/>
          <p:nvPr/>
        </p:nvSpPr>
        <p:spPr>
          <a:xfrm>
            <a:off x="19910220" y="10534843"/>
            <a:ext cx="752771" cy="3708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5719" rIns="45719">
            <a:spAutoFit/>
          </a:bodyPr>
          <a:lstStyle>
            <a:lvl1pPr algn="l" defTabSz="914400">
              <a:defRPr sz="1800">
                <a:solidFill>
                  <a:srgbClr val="000000"/>
                </a:solidFill>
                <a:latin typeface="Calibri"/>
                <a:ea typeface="Calibri"/>
                <a:cs typeface="Calibri"/>
                <a:sym typeface="Calibri"/>
              </a:defRPr>
            </a:lvl1pPr>
          </a:lstStyle>
          <a:p>
            <a:r>
              <a:t>40 mm</a:t>
            </a:r>
          </a:p>
        </p:txBody>
      </p:sp>
      <p:sp>
        <p:nvSpPr>
          <p:cNvPr id="595" name="Line"/>
          <p:cNvSpPr/>
          <p:nvPr/>
        </p:nvSpPr>
        <p:spPr>
          <a:xfrm flipV="1">
            <a:off x="20946814" y="9533754"/>
            <a:ext cx="1" cy="1916514"/>
          </a:xfrm>
          <a:prstGeom prst="line">
            <a:avLst/>
          </a:prstGeom>
          <a:ln w="25400">
            <a:solidFill>
              <a:srgbClr val="414141"/>
            </a:solidFill>
            <a:miter lim="400000"/>
            <a:headEnd type="triangle"/>
            <a:tailEnd type="triangle"/>
          </a:ln>
        </p:spPr>
        <p:txBody>
          <a:bodyPr lIns="50800" tIns="50800" rIns="50800" bIns="50800" anchor="ctr"/>
          <a:lstStyle/>
          <a:p>
            <a:pPr>
              <a:defRPr sz="4400"/>
            </a:pPr>
            <a:endParaRPr/>
          </a:p>
        </p:txBody>
      </p:sp>
      <p:sp>
        <p:nvSpPr>
          <p:cNvPr id="596" name="Line"/>
          <p:cNvSpPr/>
          <p:nvPr/>
        </p:nvSpPr>
        <p:spPr>
          <a:xfrm>
            <a:off x="19660217" y="10492010"/>
            <a:ext cx="2573195" cy="1"/>
          </a:xfrm>
          <a:prstGeom prst="line">
            <a:avLst/>
          </a:prstGeom>
          <a:ln w="25400">
            <a:solidFill>
              <a:srgbClr val="414141"/>
            </a:solidFill>
            <a:miter lim="400000"/>
            <a:headEnd type="triangle"/>
            <a:tailEnd type="triangle"/>
          </a:ln>
        </p:spPr>
        <p:txBody>
          <a:bodyPr lIns="50800" tIns="50800" rIns="50800" bIns="50800" anchor="ctr"/>
          <a:lstStyle/>
          <a:p>
            <a:pPr>
              <a:defRPr sz="4400"/>
            </a:pPr>
            <a:endParaRPr/>
          </a:p>
        </p:txBody>
      </p:sp>
      <p:sp>
        <p:nvSpPr>
          <p:cNvPr id="597" name="Slide Number"/>
          <p:cNvSpPr txBox="1">
            <a:spLocks noGrp="1"/>
          </p:cNvSpPr>
          <p:nvPr>
            <p:ph type="sldNum" sz="quarter" idx="4294967295"/>
          </p:nvPr>
        </p:nvSpPr>
        <p:spPr>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t>33</a:t>
            </a:fld>
            <a:endParaRPr/>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entr" presetSubtype="0" fill="hold" grpId="1" nodeType="clickEffect">
                                  <p:stCondLst>
                                    <p:cond delay="0"/>
                                  </p:stCondLst>
                                  <p:iterate>
                                    <p:tmAbs val="0"/>
                                  </p:iterate>
                                  <p:childTnLst>
                                    <p:set>
                                      <p:cBhvr>
                                        <p:cTn id="6" fill="hold"/>
                                        <p:tgtEl>
                                          <p:spTgt spid="58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8" grpId="1" animBg="1" advAuto="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99" name="Screen Shot 2022-02-03 at 23.23.03.png" descr="Screen Shot 2022-02-03 at 23.23.03.png"/>
          <p:cNvPicPr>
            <a:picLocks noChangeAspect="1"/>
          </p:cNvPicPr>
          <p:nvPr/>
        </p:nvPicPr>
        <p:blipFill>
          <a:blip r:embed="rId2"/>
          <a:stretch>
            <a:fillRect/>
          </a:stretch>
        </p:blipFill>
        <p:spPr>
          <a:xfrm>
            <a:off x="266242" y="3682707"/>
            <a:ext cx="11849101" cy="8940801"/>
          </a:xfrm>
          <a:prstGeom prst="rect">
            <a:avLst/>
          </a:prstGeom>
          <a:ln w="12700">
            <a:miter lim="400000"/>
          </a:ln>
        </p:spPr>
      </p:pic>
      <p:pic>
        <p:nvPicPr>
          <p:cNvPr id="600" name="newsetup.jpg" descr="newsetup.jpg"/>
          <p:cNvPicPr>
            <a:picLocks noChangeAspect="1"/>
          </p:cNvPicPr>
          <p:nvPr/>
        </p:nvPicPr>
        <p:blipFill>
          <a:blip r:embed="rId3"/>
          <a:stretch>
            <a:fillRect/>
          </a:stretch>
        </p:blipFill>
        <p:spPr>
          <a:xfrm>
            <a:off x="13291148" y="4590751"/>
            <a:ext cx="9934459" cy="7124713"/>
          </a:xfrm>
          <a:prstGeom prst="rect">
            <a:avLst/>
          </a:prstGeom>
          <a:ln w="12700">
            <a:miter lim="400000"/>
          </a:ln>
        </p:spPr>
      </p:pic>
      <p:sp>
        <p:nvSpPr>
          <p:cNvPr id="601" name="Design and Reliability of the Bench"/>
          <p:cNvSpPr txBox="1">
            <a:spLocks noGrp="1"/>
          </p:cNvSpPr>
          <p:nvPr>
            <p:ph type="title" idx="4294967295"/>
          </p:nvPr>
        </p:nvSpPr>
        <p:spPr>
          <a:prstGeom prst="rect">
            <a:avLst/>
          </a:prstGeom>
        </p:spPr>
        <p:txBody>
          <a:bodyPr/>
          <a:lstStyle/>
          <a:p>
            <a:r>
              <a:t>Design and Reliability of the Bench </a:t>
            </a:r>
          </a:p>
        </p:txBody>
      </p:sp>
      <p:sp>
        <p:nvSpPr>
          <p:cNvPr id="602" name="Slide Number"/>
          <p:cNvSpPr txBox="1">
            <a:spLocks noGrp="1"/>
          </p:cNvSpPr>
          <p:nvPr>
            <p:ph type="sldNum" sz="quarter" idx="4294967295"/>
          </p:nvPr>
        </p:nvSpPr>
        <p:spPr>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t>34</a:t>
            </a:fld>
            <a:endParaRPr/>
          </a:p>
        </p:txBody>
      </p:sp>
    </p:spTree>
  </p:cSld>
  <p:clrMapOvr>
    <a:masterClrMapping/>
  </p:clrMapOvr>
  <p:transition spd="med"/>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 name="Two wire Measurements"/>
          <p:cNvSpPr txBox="1">
            <a:spLocks noGrp="1"/>
          </p:cNvSpPr>
          <p:nvPr>
            <p:ph type="title"/>
          </p:nvPr>
        </p:nvSpPr>
        <p:spPr>
          <a:prstGeom prst="rect">
            <a:avLst/>
          </a:prstGeom>
        </p:spPr>
        <p:txBody>
          <a:bodyPr/>
          <a:lstStyle/>
          <a:p>
            <a:r>
              <a:t>Two wire Measurements</a:t>
            </a:r>
          </a:p>
        </p:txBody>
      </p:sp>
      <mc:AlternateContent xmlns:mc="http://schemas.openxmlformats.org/markup-compatibility/2006">
        <mc:Choice xmlns:a14="http://schemas.microsoft.com/office/drawing/2010/main" Requires="a14">
          <p:sp>
            <p:nvSpPr>
              <p:cNvPr id="605" name="where w is the frequency and   is the distance between two wire"/>
              <p:cNvSpPr txBox="1"/>
              <p:nvPr/>
            </p:nvSpPr>
            <p:spPr>
              <a:xfrm>
                <a:off x="11524772" y="12580544"/>
                <a:ext cx="8923915" cy="557807"/>
              </a:xfrm>
              <a:prstGeom prst="rect">
                <a:avLst/>
              </a:prstGeom>
              <a:ln w="12700">
                <a:miter lim="400000"/>
              </a:ln>
              <a:extLst>
                <a:ext uri="{C572A759-6A51-4108-AA02-DFA0A04FC94B}">
                  <ma14:wrappingTextBoxFlag xmlns:ma14="http://schemas.microsoft.com/office/mac/drawingml/2011/main" xmlns:m="http://schemas.openxmlformats.org/officeDocument/2006/math" xmlns="" val="1"/>
                </a:ext>
              </a:extLst>
            </p:spPr>
            <p:txBody>
              <a:bodyPr wrap="none" lIns="71437" tIns="71437" rIns="71437" bIns="71437" anchor="ctr">
                <a:spAutoFit/>
              </a:bodyPr>
              <a:lstStyle/>
              <a:p>
                <a:pPr defTabSz="821531">
                  <a:defRPr sz="2400">
                    <a:solidFill>
                      <a:srgbClr val="160201"/>
                    </a:solidFill>
                  </a:defRPr>
                </a:pPr>
                <a:r>
                  <a:t>where w is the frequency and </a:t>
                </a:r>
                <a14:m>
                  <m:oMath xmlns:m="http://schemas.openxmlformats.org/officeDocument/2006/math">
                    <m:r>
                      <m:rPr>
                        <m:sty m:val="p"/>
                      </m:rPr>
                      <a:rPr sz="3000" i="1">
                        <a:solidFill>
                          <a:srgbClr val="150101"/>
                        </a:solidFill>
                        <a:latin typeface="Cambria Math" panose="02040503050406030204" pitchFamily="18" charset="0"/>
                      </a:rPr>
                      <m:t>Δ</m:t>
                    </m:r>
                  </m:oMath>
                </a14:m>
                <a:r>
                  <a:t> is the distance between two wire</a:t>
                </a:r>
              </a:p>
            </p:txBody>
          </p:sp>
        </mc:Choice>
        <mc:Fallback>
          <p:sp>
            <p:nvSpPr>
              <p:cNvPr id="605" name="where w is the frequency and   is the distance between two wire"/>
              <p:cNvSpPr txBox="1">
                <a:spLocks noRot="1" noChangeAspect="1" noMove="1" noResize="1" noEditPoints="1" noAdjustHandles="1" noChangeArrowheads="1" noChangeShapeType="1" noTextEdit="1"/>
              </p:cNvSpPr>
              <p:nvPr/>
            </p:nvSpPr>
            <p:spPr>
              <a:xfrm>
                <a:off x="11524772" y="12580544"/>
                <a:ext cx="8923915" cy="557807"/>
              </a:xfrm>
              <a:prstGeom prst="rect">
                <a:avLst/>
              </a:prstGeom>
              <a:blipFill>
                <a:blip r:embed="rId2"/>
                <a:stretch>
                  <a:fillRect l="-1280" r="-1422" b="-22222"/>
                </a:stretch>
              </a:blipFill>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r>
                  <a:rPr lang="en-US">
                    <a:noFill/>
                  </a:rPr>
                  <a:t> </a:t>
                </a:r>
              </a:p>
            </p:txBody>
          </p:sp>
        </mc:Fallback>
      </mc:AlternateContent>
      <p:pic>
        <p:nvPicPr>
          <p:cNvPr id="606" name="Vue ISO.bmp" descr="Vue ISO.bmp"/>
          <p:cNvPicPr>
            <a:picLocks noChangeAspect="1"/>
          </p:cNvPicPr>
          <p:nvPr/>
        </p:nvPicPr>
        <p:blipFill>
          <a:blip r:embed="rId3"/>
          <a:stretch>
            <a:fillRect/>
          </a:stretch>
        </p:blipFill>
        <p:spPr>
          <a:xfrm>
            <a:off x="2024040" y="7577256"/>
            <a:ext cx="8180746" cy="4949383"/>
          </a:xfrm>
          <a:prstGeom prst="rect">
            <a:avLst/>
          </a:prstGeom>
          <a:ln w="12700">
            <a:miter lim="400000"/>
          </a:ln>
        </p:spPr>
      </p:pic>
      <p:sp>
        <p:nvSpPr>
          <p:cNvPr id="607" name="Rounded Rectangle"/>
          <p:cNvSpPr/>
          <p:nvPr/>
        </p:nvSpPr>
        <p:spPr>
          <a:xfrm>
            <a:off x="6740274" y="7610561"/>
            <a:ext cx="1785939" cy="1785939"/>
          </a:xfrm>
          <a:prstGeom prst="roundRect">
            <a:avLst>
              <a:gd name="adj" fmla="val 15000"/>
            </a:avLst>
          </a:prstGeom>
          <a:blipFill>
            <a:blip r:embed="rId4">
              <a:alphaModFix amt="41842"/>
            </a:blip>
          </a:blipFill>
          <a:ln w="12700">
            <a:miter lim="400000"/>
          </a:ln>
        </p:spPr>
        <p:txBody>
          <a:bodyPr lIns="71437" tIns="71437" rIns="71437" bIns="71437" anchor="ctr"/>
          <a:lstStyle/>
          <a:p>
            <a:pPr defTabSz="821531">
              <a:defRPr sz="4200">
                <a:solidFill>
                  <a:srgbClr val="FFFFFF"/>
                </a:solidFill>
              </a:defRPr>
            </a:pPr>
            <a:endParaRPr/>
          </a:p>
        </p:txBody>
      </p:sp>
      <mc:AlternateContent xmlns:mc="http://schemas.openxmlformats.org/markup-compatibility/2006">
        <mc:Choice xmlns:a14="http://schemas.microsoft.com/office/drawing/2010/main" Requires="a14">
          <p:sp>
            <p:nvSpPr>
              <p:cNvPr id="608" name="Two wire method contains two wires driven with opposite phases which only gives the dipolar contribution of the impedance…"/>
              <p:cNvSpPr txBox="1"/>
              <p:nvPr/>
            </p:nvSpPr>
            <p:spPr>
              <a:xfrm>
                <a:off x="12703226" y="8114055"/>
                <a:ext cx="8708882" cy="4558720"/>
              </a:xfrm>
              <a:prstGeom prst="rect">
                <a:avLst/>
              </a:prstGeom>
              <a:ln w="12700">
                <a:miter lim="400000"/>
              </a:ln>
              <a:extLst>
                <a:ext uri="{C572A759-6A51-4108-AA02-DFA0A04FC94B}">
                  <ma14:wrappingTextBoxFlag xmlns:ma14="http://schemas.microsoft.com/office/mac/drawingml/2011/main" xmlns:m="http://schemas.openxmlformats.org/officeDocument/2006/math" xmlns="" val="1"/>
                </a:ext>
              </a:extLst>
            </p:spPr>
            <p:txBody>
              <a:bodyPr lIns="71437" tIns="71437" rIns="71437" bIns="71437" anchor="ctr">
                <a:normAutofit/>
              </a:bodyPr>
              <a:lstStyle/>
              <a:p>
                <a:pPr marL="514416" indent="-514416" algn="l" defTabSz="607933">
                  <a:spcBef>
                    <a:spcPts val="2200"/>
                  </a:spcBef>
                  <a:buClr>
                    <a:srgbClr val="160201"/>
                  </a:buClr>
                  <a:buSzPct val="70000"/>
                  <a:buFont typeface="Zapf Dingbats"/>
                  <a:buChar char="✤"/>
                  <a:defRPr sz="3848">
                    <a:solidFill>
                      <a:srgbClr val="000000"/>
                    </a:solidFill>
                  </a:defRPr>
                </a:pPr>
                <a:r>
                  <a:t>Two wire method contains two wires driven with opposite phases which only gives the dipolar contribution of the impedance</a:t>
                </a:r>
              </a:p>
              <a:p>
                <a:pPr marL="514416" indent="-514416" algn="l" defTabSz="607933">
                  <a:spcBef>
                    <a:spcPts val="2200"/>
                  </a:spcBef>
                  <a:buClr>
                    <a:srgbClr val="160201"/>
                  </a:buClr>
                  <a:buSzPct val="70000"/>
                  <a:buFont typeface="Zapf Dingbats"/>
                  <a:buChar char="✤"/>
                  <a:defRPr sz="3848">
                    <a:solidFill>
                      <a:srgbClr val="000000"/>
                    </a:solidFill>
                  </a:defRPr>
                </a:pPr>
                <a14:m>
                  <m:oMath xmlns:m="http://schemas.openxmlformats.org/officeDocument/2006/math">
                    <m:sSub>
                      <m:sSubPr>
                        <m:ctrlPr>
                          <a:rPr sz="4200">
                            <a:solidFill>
                              <a:srgbClr val="000000"/>
                            </a:solidFill>
                            <a:latin typeface="Cambria Math" panose="02040503050406030204" pitchFamily="18" charset="0"/>
                          </a:rPr>
                        </m:ctrlPr>
                      </m:sSubPr>
                      <m:e>
                        <m:r>
                          <a:rPr sz="4200" i="1">
                            <a:solidFill>
                              <a:srgbClr val="000000"/>
                            </a:solidFill>
                            <a:latin typeface="Cambria Math" panose="02040503050406030204" pitchFamily="18" charset="0"/>
                          </a:rPr>
                          <m:t>𝑍</m:t>
                        </m:r>
                      </m:e>
                      <m:sub>
                        <m:r>
                          <a:rPr sz="4200" i="1">
                            <a:solidFill>
                              <a:srgbClr val="000000"/>
                            </a:solidFill>
                            <a:latin typeface="Cambria Math" panose="02040503050406030204" pitchFamily="18" charset="0"/>
                          </a:rPr>
                          <m:t>𝑇</m:t>
                        </m:r>
                      </m:sub>
                    </m:sSub>
                    <m:r>
                      <a:rPr sz="4200" i="1">
                        <a:solidFill>
                          <a:srgbClr val="000000"/>
                        </a:solidFill>
                        <a:latin typeface="Cambria Math" panose="02040503050406030204" pitchFamily="18" charset="0"/>
                      </a:rPr>
                      <m:t>=</m:t>
                    </m:r>
                    <m:f>
                      <m:fPr>
                        <m:ctrlPr>
                          <a:rPr sz="4200" i="1">
                            <a:solidFill>
                              <a:srgbClr val="000000"/>
                            </a:solidFill>
                            <a:latin typeface="Cambria Math" panose="02040503050406030204" pitchFamily="18" charset="0"/>
                          </a:rPr>
                        </m:ctrlPr>
                      </m:fPr>
                      <m:num>
                        <m:r>
                          <a:rPr sz="4200" i="1">
                            <a:solidFill>
                              <a:srgbClr val="000000"/>
                            </a:solidFill>
                            <a:latin typeface="Cambria Math" panose="02040503050406030204" pitchFamily="18" charset="0"/>
                          </a:rPr>
                          <m:t>𝑐𝑍</m:t>
                        </m:r>
                      </m:num>
                      <m:den>
                        <m:r>
                          <a:rPr sz="4200" i="1">
                            <a:solidFill>
                              <a:srgbClr val="000000"/>
                            </a:solidFill>
                            <a:latin typeface="Cambria Math" panose="02040503050406030204" pitchFamily="18" charset="0"/>
                          </a:rPr>
                          <m:t>2</m:t>
                        </m:r>
                        <m:r>
                          <a:rPr sz="4200" i="1">
                            <a:solidFill>
                              <a:srgbClr val="000000"/>
                            </a:solidFill>
                            <a:latin typeface="Cambria Math" panose="02040503050406030204" pitchFamily="18" charset="0"/>
                          </a:rPr>
                          <m:t>𝜋</m:t>
                        </m:r>
                        <m:r>
                          <a:rPr sz="4200" i="1">
                            <a:solidFill>
                              <a:srgbClr val="000000"/>
                            </a:solidFill>
                            <a:latin typeface="Cambria Math" panose="02040503050406030204" pitchFamily="18" charset="0"/>
                          </a:rPr>
                          <m:t>𝑓</m:t>
                        </m:r>
                        <m:sSup>
                          <m:sSupPr>
                            <m:ctrlPr>
                              <a:rPr sz="4200" i="1">
                                <a:solidFill>
                                  <a:srgbClr val="000000"/>
                                </a:solidFill>
                                <a:latin typeface="Cambria Math" panose="02040503050406030204" pitchFamily="18" charset="0"/>
                              </a:rPr>
                            </m:ctrlPr>
                          </m:sSupPr>
                          <m:e>
                            <m:r>
                              <m:rPr>
                                <m:sty m:val="p"/>
                              </m:rPr>
                              <a:rPr sz="4200" i="1">
                                <a:solidFill>
                                  <a:srgbClr val="000000"/>
                                </a:solidFill>
                                <a:latin typeface="Cambria Math" panose="02040503050406030204" pitchFamily="18" charset="0"/>
                              </a:rPr>
                              <m:t>Δ</m:t>
                            </m:r>
                          </m:e>
                          <m:sup>
                            <m:r>
                              <a:rPr sz="4200" i="1">
                                <a:solidFill>
                                  <a:srgbClr val="000000"/>
                                </a:solidFill>
                                <a:latin typeface="Cambria Math" panose="02040503050406030204" pitchFamily="18" charset="0"/>
                              </a:rPr>
                              <m:t>2</m:t>
                            </m:r>
                          </m:sup>
                        </m:sSup>
                      </m:den>
                    </m:f>
                  </m:oMath>
                </a14:m>
                <a:r>
                  <a:t> where </a:t>
                </a:r>
                <a14:m>
                  <m:oMath xmlns:m="http://schemas.openxmlformats.org/officeDocument/2006/math">
                    <m:r>
                      <m:rPr>
                        <m:sty m:val="p"/>
                      </m:rPr>
                      <a:rPr sz="4850" i="1">
                        <a:solidFill>
                          <a:srgbClr val="000000"/>
                        </a:solidFill>
                        <a:latin typeface="Cambria Math" panose="02040503050406030204" pitchFamily="18" charset="0"/>
                      </a:rPr>
                      <m:t>Δ</m:t>
                    </m:r>
                  </m:oMath>
                </a14:m>
                <a:r>
                  <a:t> is wire spacing.</a:t>
                </a:r>
                <a:endParaRPr sz="5200"/>
              </a:p>
            </p:txBody>
          </p:sp>
        </mc:Choice>
        <mc:Fallback>
          <p:sp>
            <p:nvSpPr>
              <p:cNvPr id="608" name="Two wire method contains two wires driven with opposite phases which only gives the dipolar contribution of the impedance…"/>
              <p:cNvSpPr txBox="1">
                <a:spLocks noRot="1" noChangeAspect="1" noMove="1" noResize="1" noEditPoints="1" noAdjustHandles="1" noChangeArrowheads="1" noChangeShapeType="1" noTextEdit="1"/>
              </p:cNvSpPr>
              <p:nvPr/>
            </p:nvSpPr>
            <p:spPr>
              <a:xfrm>
                <a:off x="12703226" y="8114055"/>
                <a:ext cx="8708882" cy="4558720"/>
              </a:xfrm>
              <a:prstGeom prst="rect">
                <a:avLst/>
              </a:prstGeom>
              <a:blipFill>
                <a:blip r:embed="rId5"/>
                <a:stretch>
                  <a:fillRect l="-2187" r="-1166"/>
                </a:stretch>
              </a:blipFill>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r>
                  <a:rPr lang="en-US">
                    <a:noFill/>
                  </a:rPr>
                  <a:t> </a:t>
                </a:r>
              </a:p>
            </p:txBody>
          </p:sp>
        </mc:Fallback>
      </mc:AlternateContent>
      <p:sp>
        <p:nvSpPr>
          <p:cNvPr id="609" name="Cylinder"/>
          <p:cNvSpPr/>
          <p:nvPr/>
        </p:nvSpPr>
        <p:spPr>
          <a:xfrm rot="16200000">
            <a:off x="14722899" y="2757634"/>
            <a:ext cx="3079262" cy="4065047"/>
          </a:xfrm>
          <a:custGeom>
            <a:avLst/>
            <a:gdLst/>
            <a:ahLst/>
            <a:cxnLst>
              <a:cxn ang="0">
                <a:pos x="wd2" y="hd2"/>
              </a:cxn>
              <a:cxn ang="5400000">
                <a:pos x="wd2" y="hd2"/>
              </a:cxn>
              <a:cxn ang="10800000">
                <a:pos x="wd2" y="hd2"/>
              </a:cxn>
              <a:cxn ang="16200000">
                <a:pos x="wd2" y="hd2"/>
              </a:cxn>
            </a:cxnLst>
            <a:rect l="0" t="0" r="r" b="b"/>
            <a:pathLst>
              <a:path w="19679" h="21600" extrusionOk="0">
                <a:moveTo>
                  <a:pt x="9839" y="0"/>
                </a:moveTo>
                <a:cubicBezTo>
                  <a:pt x="7321" y="0"/>
                  <a:pt x="4803" y="241"/>
                  <a:pt x="2882" y="724"/>
                </a:cubicBezTo>
                <a:cubicBezTo>
                  <a:pt x="-961" y="1689"/>
                  <a:pt x="-961" y="3255"/>
                  <a:pt x="2882" y="4221"/>
                </a:cubicBezTo>
                <a:cubicBezTo>
                  <a:pt x="6724" y="5186"/>
                  <a:pt x="12954" y="5186"/>
                  <a:pt x="16796" y="4221"/>
                </a:cubicBezTo>
                <a:cubicBezTo>
                  <a:pt x="20639" y="3255"/>
                  <a:pt x="20639" y="1689"/>
                  <a:pt x="16796" y="724"/>
                </a:cubicBezTo>
                <a:cubicBezTo>
                  <a:pt x="14875" y="241"/>
                  <a:pt x="12357" y="0"/>
                  <a:pt x="9839" y="0"/>
                </a:cubicBezTo>
                <a:close/>
                <a:moveTo>
                  <a:pt x="0" y="3593"/>
                </a:moveTo>
                <a:lnTo>
                  <a:pt x="0" y="18993"/>
                </a:lnTo>
                <a:cubicBezTo>
                  <a:pt x="0" y="20356"/>
                  <a:pt x="4405" y="21600"/>
                  <a:pt x="9839" y="21600"/>
                </a:cubicBezTo>
                <a:cubicBezTo>
                  <a:pt x="15273" y="21600"/>
                  <a:pt x="19678" y="20356"/>
                  <a:pt x="19678" y="18993"/>
                </a:cubicBezTo>
                <a:lnTo>
                  <a:pt x="19678" y="3593"/>
                </a:lnTo>
                <a:cubicBezTo>
                  <a:pt x="18279" y="4621"/>
                  <a:pt x="14401" y="5357"/>
                  <a:pt x="9839" y="5357"/>
                </a:cubicBezTo>
                <a:cubicBezTo>
                  <a:pt x="5277" y="5357"/>
                  <a:pt x="1399" y="4621"/>
                  <a:pt x="0" y="3593"/>
                </a:cubicBezTo>
                <a:close/>
              </a:path>
            </a:pathLst>
          </a:custGeom>
          <a:blipFill>
            <a:blip r:embed="rId6">
              <a:alphaModFix amt="51923"/>
            </a:blip>
          </a:blipFill>
          <a:ln w="12700">
            <a:miter lim="400000"/>
          </a:ln>
        </p:spPr>
        <p:txBody>
          <a:bodyPr lIns="71437" tIns="71437" rIns="71437" bIns="71437" anchor="ctr"/>
          <a:lstStyle/>
          <a:p>
            <a:pPr defTabSz="821531">
              <a:defRPr sz="4200">
                <a:solidFill>
                  <a:srgbClr val="FFFFFF"/>
                </a:solidFill>
              </a:defRPr>
            </a:pPr>
            <a:endParaRPr/>
          </a:p>
        </p:txBody>
      </p:sp>
      <p:sp>
        <p:nvSpPr>
          <p:cNvPr id="610" name="Line"/>
          <p:cNvSpPr/>
          <p:nvPr/>
        </p:nvSpPr>
        <p:spPr>
          <a:xfrm>
            <a:off x="13507651" y="4439584"/>
            <a:ext cx="5822485" cy="1"/>
          </a:xfrm>
          <a:prstGeom prst="line">
            <a:avLst/>
          </a:prstGeom>
          <a:ln w="12700">
            <a:solidFill>
              <a:srgbClr val="A12820"/>
            </a:solidFill>
            <a:miter lim="400000"/>
          </a:ln>
        </p:spPr>
        <p:txBody>
          <a:bodyPr lIns="71437" tIns="71437" rIns="71437" bIns="71437" anchor="ctr"/>
          <a:lstStyle/>
          <a:p>
            <a:pPr defTabSz="821531">
              <a:defRPr sz="4200">
                <a:solidFill>
                  <a:srgbClr val="202020"/>
                </a:solidFill>
              </a:defRPr>
            </a:pPr>
            <a:endParaRPr/>
          </a:p>
        </p:txBody>
      </p:sp>
      <p:sp>
        <p:nvSpPr>
          <p:cNvPr id="611" name="Line"/>
          <p:cNvSpPr/>
          <p:nvPr/>
        </p:nvSpPr>
        <p:spPr>
          <a:xfrm>
            <a:off x="13507651" y="5056963"/>
            <a:ext cx="5822484" cy="1"/>
          </a:xfrm>
          <a:prstGeom prst="line">
            <a:avLst/>
          </a:prstGeom>
          <a:ln w="12700">
            <a:solidFill>
              <a:srgbClr val="A12820"/>
            </a:solidFill>
            <a:miter lim="400000"/>
          </a:ln>
        </p:spPr>
        <p:txBody>
          <a:bodyPr lIns="71437" tIns="71437" rIns="71437" bIns="71437" anchor="ctr"/>
          <a:lstStyle/>
          <a:p>
            <a:pPr defTabSz="821531">
              <a:defRPr sz="4200">
                <a:solidFill>
                  <a:srgbClr val="202020"/>
                </a:solidFill>
              </a:defRPr>
            </a:pPr>
            <a:endParaRPr/>
          </a:p>
        </p:txBody>
      </p:sp>
      <p:sp>
        <p:nvSpPr>
          <p:cNvPr id="612" name="180° hybrid coupler"/>
          <p:cNvSpPr/>
          <p:nvPr/>
        </p:nvSpPr>
        <p:spPr>
          <a:xfrm>
            <a:off x="11757760" y="3897188"/>
            <a:ext cx="1785939" cy="1785938"/>
          </a:xfrm>
          <a:prstGeom prst="rect">
            <a:avLst/>
          </a:prstGeom>
          <a:blipFill>
            <a:blip r:embed="rId4">
              <a:alphaModFix amt="38195"/>
            </a:blip>
          </a:blipFill>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defTabSz="17859">
              <a:defRPr sz="2800">
                <a:solidFill>
                  <a:srgbClr val="FFFFFF"/>
                </a:solidFill>
              </a:defRPr>
            </a:lvl1pPr>
          </a:lstStyle>
          <a:p>
            <a:r>
              <a:t>180° hybrid coupler</a:t>
            </a:r>
          </a:p>
        </p:txBody>
      </p:sp>
      <p:sp>
        <p:nvSpPr>
          <p:cNvPr id="613" name="180° hybrid coupler"/>
          <p:cNvSpPr/>
          <p:nvPr/>
        </p:nvSpPr>
        <p:spPr>
          <a:xfrm>
            <a:off x="19256078" y="3897188"/>
            <a:ext cx="1785939" cy="1785938"/>
          </a:xfrm>
          <a:prstGeom prst="rect">
            <a:avLst/>
          </a:prstGeom>
          <a:blipFill>
            <a:blip r:embed="rId4">
              <a:alphaModFix amt="33348"/>
            </a:blip>
          </a:blipFill>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71437" tIns="71437" rIns="71437" bIns="71437" anchor="ctr"/>
          <a:lstStyle>
            <a:lvl1pPr defTabSz="17859">
              <a:defRPr sz="2800">
                <a:solidFill>
                  <a:srgbClr val="FFFFFF"/>
                </a:solidFill>
              </a:defRPr>
            </a:lvl1pPr>
          </a:lstStyle>
          <a:p>
            <a:r>
              <a:t>180° hybrid coupler</a:t>
            </a:r>
          </a:p>
        </p:txBody>
      </p:sp>
      <p:sp>
        <p:nvSpPr>
          <p:cNvPr id="614" name="Cylinder"/>
          <p:cNvSpPr/>
          <p:nvPr/>
        </p:nvSpPr>
        <p:spPr>
          <a:xfrm rot="16200000">
            <a:off x="13767370" y="4281851"/>
            <a:ext cx="238966" cy="315467"/>
          </a:xfrm>
          <a:custGeom>
            <a:avLst/>
            <a:gdLst/>
            <a:ahLst/>
            <a:cxnLst>
              <a:cxn ang="0">
                <a:pos x="wd2" y="hd2"/>
              </a:cxn>
              <a:cxn ang="5400000">
                <a:pos x="wd2" y="hd2"/>
              </a:cxn>
              <a:cxn ang="10800000">
                <a:pos x="wd2" y="hd2"/>
              </a:cxn>
              <a:cxn ang="16200000">
                <a:pos x="wd2" y="hd2"/>
              </a:cxn>
            </a:cxnLst>
            <a:rect l="0" t="0" r="r" b="b"/>
            <a:pathLst>
              <a:path w="19679" h="21600" extrusionOk="0">
                <a:moveTo>
                  <a:pt x="9839" y="0"/>
                </a:moveTo>
                <a:cubicBezTo>
                  <a:pt x="12357" y="0"/>
                  <a:pt x="14875" y="241"/>
                  <a:pt x="16796" y="724"/>
                </a:cubicBezTo>
                <a:cubicBezTo>
                  <a:pt x="20639" y="1689"/>
                  <a:pt x="20639" y="3255"/>
                  <a:pt x="16796" y="4221"/>
                </a:cubicBezTo>
                <a:cubicBezTo>
                  <a:pt x="12954" y="5186"/>
                  <a:pt x="6724" y="5186"/>
                  <a:pt x="2882" y="4221"/>
                </a:cubicBezTo>
                <a:cubicBezTo>
                  <a:pt x="-961" y="3255"/>
                  <a:pt x="-961" y="1689"/>
                  <a:pt x="2882" y="724"/>
                </a:cubicBezTo>
                <a:cubicBezTo>
                  <a:pt x="4803" y="241"/>
                  <a:pt x="7321" y="0"/>
                  <a:pt x="9839" y="0"/>
                </a:cubicBezTo>
                <a:close/>
                <a:moveTo>
                  <a:pt x="19678" y="3593"/>
                </a:moveTo>
                <a:lnTo>
                  <a:pt x="19678" y="18993"/>
                </a:lnTo>
                <a:cubicBezTo>
                  <a:pt x="19678" y="20356"/>
                  <a:pt x="15273" y="21600"/>
                  <a:pt x="9839" y="21600"/>
                </a:cubicBezTo>
                <a:cubicBezTo>
                  <a:pt x="4405" y="21600"/>
                  <a:pt x="0" y="20356"/>
                  <a:pt x="0" y="18993"/>
                </a:cubicBezTo>
                <a:lnTo>
                  <a:pt x="0" y="3593"/>
                </a:lnTo>
                <a:cubicBezTo>
                  <a:pt x="1399" y="4621"/>
                  <a:pt x="5277" y="5357"/>
                  <a:pt x="9839" y="5357"/>
                </a:cubicBezTo>
                <a:cubicBezTo>
                  <a:pt x="14401" y="5357"/>
                  <a:pt x="18279" y="4621"/>
                  <a:pt x="19678" y="3593"/>
                </a:cubicBezTo>
                <a:close/>
              </a:path>
            </a:pathLst>
          </a:custGeom>
          <a:blipFill>
            <a:blip r:embed="rId4">
              <a:alphaModFix amt="51923"/>
            </a:blip>
          </a:blipFill>
          <a:ln w="12700">
            <a:miter lim="400000"/>
          </a:ln>
        </p:spPr>
        <p:txBody>
          <a:bodyPr lIns="71437" tIns="71437" rIns="71437" bIns="71437" anchor="ctr"/>
          <a:lstStyle/>
          <a:p>
            <a:pPr defTabSz="821531">
              <a:defRPr sz="4200">
                <a:solidFill>
                  <a:srgbClr val="FFFFFF"/>
                </a:solidFill>
              </a:defRPr>
            </a:pPr>
            <a:endParaRPr/>
          </a:p>
        </p:txBody>
      </p:sp>
      <p:sp>
        <p:nvSpPr>
          <p:cNvPr id="615" name="Cylinder"/>
          <p:cNvSpPr/>
          <p:nvPr/>
        </p:nvSpPr>
        <p:spPr>
          <a:xfrm rot="16200000">
            <a:off x="13767370" y="4899229"/>
            <a:ext cx="238966" cy="315467"/>
          </a:xfrm>
          <a:custGeom>
            <a:avLst/>
            <a:gdLst/>
            <a:ahLst/>
            <a:cxnLst>
              <a:cxn ang="0">
                <a:pos x="wd2" y="hd2"/>
              </a:cxn>
              <a:cxn ang="5400000">
                <a:pos x="wd2" y="hd2"/>
              </a:cxn>
              <a:cxn ang="10800000">
                <a:pos x="wd2" y="hd2"/>
              </a:cxn>
              <a:cxn ang="16200000">
                <a:pos x="wd2" y="hd2"/>
              </a:cxn>
            </a:cxnLst>
            <a:rect l="0" t="0" r="r" b="b"/>
            <a:pathLst>
              <a:path w="19679" h="21600" extrusionOk="0">
                <a:moveTo>
                  <a:pt x="9839" y="0"/>
                </a:moveTo>
                <a:cubicBezTo>
                  <a:pt x="12357" y="0"/>
                  <a:pt x="14875" y="241"/>
                  <a:pt x="16796" y="724"/>
                </a:cubicBezTo>
                <a:cubicBezTo>
                  <a:pt x="20639" y="1689"/>
                  <a:pt x="20639" y="3255"/>
                  <a:pt x="16796" y="4221"/>
                </a:cubicBezTo>
                <a:cubicBezTo>
                  <a:pt x="12954" y="5186"/>
                  <a:pt x="6724" y="5186"/>
                  <a:pt x="2882" y="4221"/>
                </a:cubicBezTo>
                <a:cubicBezTo>
                  <a:pt x="-961" y="3255"/>
                  <a:pt x="-961" y="1689"/>
                  <a:pt x="2882" y="724"/>
                </a:cubicBezTo>
                <a:cubicBezTo>
                  <a:pt x="4803" y="241"/>
                  <a:pt x="7321" y="0"/>
                  <a:pt x="9839" y="0"/>
                </a:cubicBezTo>
                <a:close/>
                <a:moveTo>
                  <a:pt x="19678" y="3593"/>
                </a:moveTo>
                <a:lnTo>
                  <a:pt x="19678" y="18993"/>
                </a:lnTo>
                <a:cubicBezTo>
                  <a:pt x="19678" y="20356"/>
                  <a:pt x="15273" y="21600"/>
                  <a:pt x="9839" y="21600"/>
                </a:cubicBezTo>
                <a:cubicBezTo>
                  <a:pt x="4405" y="21600"/>
                  <a:pt x="0" y="20356"/>
                  <a:pt x="0" y="18993"/>
                </a:cubicBezTo>
                <a:lnTo>
                  <a:pt x="0" y="3593"/>
                </a:lnTo>
                <a:cubicBezTo>
                  <a:pt x="1399" y="4621"/>
                  <a:pt x="5277" y="5357"/>
                  <a:pt x="9839" y="5357"/>
                </a:cubicBezTo>
                <a:cubicBezTo>
                  <a:pt x="14401" y="5357"/>
                  <a:pt x="18279" y="4621"/>
                  <a:pt x="19678" y="3593"/>
                </a:cubicBezTo>
                <a:close/>
              </a:path>
            </a:pathLst>
          </a:custGeom>
          <a:blipFill>
            <a:blip r:embed="rId4">
              <a:alphaModFix amt="51923"/>
            </a:blip>
          </a:blipFill>
          <a:ln w="12700">
            <a:miter lim="400000"/>
          </a:ln>
        </p:spPr>
        <p:txBody>
          <a:bodyPr lIns="71437" tIns="71437" rIns="71437" bIns="71437" anchor="ctr"/>
          <a:lstStyle/>
          <a:p>
            <a:pPr defTabSz="821531">
              <a:defRPr sz="4200">
                <a:solidFill>
                  <a:srgbClr val="FFFFFF"/>
                </a:solidFill>
              </a:defRPr>
            </a:pPr>
            <a:endParaRPr/>
          </a:p>
        </p:txBody>
      </p:sp>
      <p:sp>
        <p:nvSpPr>
          <p:cNvPr id="616" name="Cylinder"/>
          <p:cNvSpPr/>
          <p:nvPr/>
        </p:nvSpPr>
        <p:spPr>
          <a:xfrm rot="16200000">
            <a:off x="18656082" y="4281851"/>
            <a:ext cx="238966" cy="315467"/>
          </a:xfrm>
          <a:custGeom>
            <a:avLst/>
            <a:gdLst/>
            <a:ahLst/>
            <a:cxnLst>
              <a:cxn ang="0">
                <a:pos x="wd2" y="hd2"/>
              </a:cxn>
              <a:cxn ang="5400000">
                <a:pos x="wd2" y="hd2"/>
              </a:cxn>
              <a:cxn ang="10800000">
                <a:pos x="wd2" y="hd2"/>
              </a:cxn>
              <a:cxn ang="16200000">
                <a:pos x="wd2" y="hd2"/>
              </a:cxn>
            </a:cxnLst>
            <a:rect l="0" t="0" r="r" b="b"/>
            <a:pathLst>
              <a:path w="19679" h="21600" extrusionOk="0">
                <a:moveTo>
                  <a:pt x="9839" y="0"/>
                </a:moveTo>
                <a:cubicBezTo>
                  <a:pt x="12357" y="0"/>
                  <a:pt x="14875" y="241"/>
                  <a:pt x="16796" y="724"/>
                </a:cubicBezTo>
                <a:cubicBezTo>
                  <a:pt x="20639" y="1689"/>
                  <a:pt x="20639" y="3255"/>
                  <a:pt x="16796" y="4221"/>
                </a:cubicBezTo>
                <a:cubicBezTo>
                  <a:pt x="12954" y="5186"/>
                  <a:pt x="6724" y="5186"/>
                  <a:pt x="2882" y="4221"/>
                </a:cubicBezTo>
                <a:cubicBezTo>
                  <a:pt x="-961" y="3255"/>
                  <a:pt x="-961" y="1689"/>
                  <a:pt x="2882" y="724"/>
                </a:cubicBezTo>
                <a:cubicBezTo>
                  <a:pt x="4803" y="241"/>
                  <a:pt x="7321" y="0"/>
                  <a:pt x="9839" y="0"/>
                </a:cubicBezTo>
                <a:close/>
                <a:moveTo>
                  <a:pt x="19678" y="3593"/>
                </a:moveTo>
                <a:lnTo>
                  <a:pt x="19678" y="18993"/>
                </a:lnTo>
                <a:cubicBezTo>
                  <a:pt x="19678" y="20356"/>
                  <a:pt x="15273" y="21600"/>
                  <a:pt x="9839" y="21600"/>
                </a:cubicBezTo>
                <a:cubicBezTo>
                  <a:pt x="4405" y="21600"/>
                  <a:pt x="0" y="20356"/>
                  <a:pt x="0" y="18993"/>
                </a:cubicBezTo>
                <a:lnTo>
                  <a:pt x="0" y="3593"/>
                </a:lnTo>
                <a:cubicBezTo>
                  <a:pt x="1399" y="4621"/>
                  <a:pt x="5277" y="5357"/>
                  <a:pt x="9839" y="5357"/>
                </a:cubicBezTo>
                <a:cubicBezTo>
                  <a:pt x="14401" y="5357"/>
                  <a:pt x="18279" y="4621"/>
                  <a:pt x="19678" y="3593"/>
                </a:cubicBezTo>
                <a:close/>
              </a:path>
            </a:pathLst>
          </a:custGeom>
          <a:blipFill>
            <a:blip r:embed="rId4">
              <a:alphaModFix amt="51923"/>
            </a:blip>
          </a:blipFill>
          <a:ln w="12700">
            <a:miter lim="400000"/>
          </a:ln>
        </p:spPr>
        <p:txBody>
          <a:bodyPr lIns="71437" tIns="71437" rIns="71437" bIns="71437" anchor="ctr"/>
          <a:lstStyle/>
          <a:p>
            <a:pPr defTabSz="821531">
              <a:defRPr sz="4200">
                <a:solidFill>
                  <a:srgbClr val="FFFFFF"/>
                </a:solidFill>
              </a:defRPr>
            </a:pPr>
            <a:endParaRPr/>
          </a:p>
        </p:txBody>
      </p:sp>
      <p:sp>
        <p:nvSpPr>
          <p:cNvPr id="617" name="Cylinder"/>
          <p:cNvSpPr/>
          <p:nvPr/>
        </p:nvSpPr>
        <p:spPr>
          <a:xfrm rot="16200000">
            <a:off x="18656082" y="4899229"/>
            <a:ext cx="238966" cy="315467"/>
          </a:xfrm>
          <a:custGeom>
            <a:avLst/>
            <a:gdLst/>
            <a:ahLst/>
            <a:cxnLst>
              <a:cxn ang="0">
                <a:pos x="wd2" y="hd2"/>
              </a:cxn>
              <a:cxn ang="5400000">
                <a:pos x="wd2" y="hd2"/>
              </a:cxn>
              <a:cxn ang="10800000">
                <a:pos x="wd2" y="hd2"/>
              </a:cxn>
              <a:cxn ang="16200000">
                <a:pos x="wd2" y="hd2"/>
              </a:cxn>
            </a:cxnLst>
            <a:rect l="0" t="0" r="r" b="b"/>
            <a:pathLst>
              <a:path w="19679" h="21600" extrusionOk="0">
                <a:moveTo>
                  <a:pt x="9839" y="0"/>
                </a:moveTo>
                <a:cubicBezTo>
                  <a:pt x="12357" y="0"/>
                  <a:pt x="14875" y="241"/>
                  <a:pt x="16796" y="724"/>
                </a:cubicBezTo>
                <a:cubicBezTo>
                  <a:pt x="20639" y="1689"/>
                  <a:pt x="20639" y="3255"/>
                  <a:pt x="16796" y="4221"/>
                </a:cubicBezTo>
                <a:cubicBezTo>
                  <a:pt x="12954" y="5186"/>
                  <a:pt x="6724" y="5186"/>
                  <a:pt x="2882" y="4221"/>
                </a:cubicBezTo>
                <a:cubicBezTo>
                  <a:pt x="-961" y="3255"/>
                  <a:pt x="-961" y="1689"/>
                  <a:pt x="2882" y="724"/>
                </a:cubicBezTo>
                <a:cubicBezTo>
                  <a:pt x="4803" y="241"/>
                  <a:pt x="7321" y="0"/>
                  <a:pt x="9839" y="0"/>
                </a:cubicBezTo>
                <a:close/>
                <a:moveTo>
                  <a:pt x="19678" y="3593"/>
                </a:moveTo>
                <a:lnTo>
                  <a:pt x="19678" y="18993"/>
                </a:lnTo>
                <a:cubicBezTo>
                  <a:pt x="19678" y="20356"/>
                  <a:pt x="15273" y="21600"/>
                  <a:pt x="9839" y="21600"/>
                </a:cubicBezTo>
                <a:cubicBezTo>
                  <a:pt x="4405" y="21600"/>
                  <a:pt x="0" y="20356"/>
                  <a:pt x="0" y="18993"/>
                </a:cubicBezTo>
                <a:lnTo>
                  <a:pt x="0" y="3593"/>
                </a:lnTo>
                <a:cubicBezTo>
                  <a:pt x="1399" y="4621"/>
                  <a:pt x="5277" y="5357"/>
                  <a:pt x="9839" y="5357"/>
                </a:cubicBezTo>
                <a:cubicBezTo>
                  <a:pt x="14401" y="5357"/>
                  <a:pt x="18279" y="4621"/>
                  <a:pt x="19678" y="3593"/>
                </a:cubicBezTo>
                <a:close/>
              </a:path>
            </a:pathLst>
          </a:custGeom>
          <a:blipFill>
            <a:blip r:embed="rId4">
              <a:alphaModFix amt="51923"/>
            </a:blip>
          </a:blipFill>
          <a:ln w="12700">
            <a:miter lim="400000"/>
          </a:ln>
        </p:spPr>
        <p:txBody>
          <a:bodyPr lIns="71437" tIns="71437" rIns="71437" bIns="71437" anchor="ctr"/>
          <a:lstStyle/>
          <a:p>
            <a:pPr defTabSz="821531">
              <a:defRPr sz="4200">
                <a:solidFill>
                  <a:srgbClr val="FFFFFF"/>
                </a:solidFill>
              </a:defRPr>
            </a:pPr>
            <a:endParaRPr/>
          </a:p>
        </p:txBody>
      </p:sp>
      <p:sp>
        <p:nvSpPr>
          <p:cNvPr id="618" name="Line"/>
          <p:cNvSpPr/>
          <p:nvPr/>
        </p:nvSpPr>
        <p:spPr>
          <a:xfrm>
            <a:off x="12650729" y="5629276"/>
            <a:ext cx="1" cy="1785939"/>
          </a:xfrm>
          <a:prstGeom prst="line">
            <a:avLst/>
          </a:prstGeom>
          <a:ln w="12700">
            <a:solidFill>
              <a:srgbClr val="000000"/>
            </a:solidFill>
            <a:miter lim="400000"/>
            <a:tailEnd type="triangle"/>
          </a:ln>
        </p:spPr>
        <p:txBody>
          <a:bodyPr lIns="71437" tIns="71437" rIns="71437" bIns="71437" anchor="ctr"/>
          <a:lstStyle/>
          <a:p>
            <a:pPr defTabSz="821531">
              <a:defRPr sz="4200">
                <a:solidFill>
                  <a:srgbClr val="202020"/>
                </a:solidFill>
              </a:defRPr>
            </a:pPr>
            <a:endParaRPr/>
          </a:p>
        </p:txBody>
      </p:sp>
      <p:sp>
        <p:nvSpPr>
          <p:cNvPr id="619" name="Line"/>
          <p:cNvSpPr/>
          <p:nvPr/>
        </p:nvSpPr>
        <p:spPr>
          <a:xfrm>
            <a:off x="20149047" y="5629276"/>
            <a:ext cx="1" cy="1785939"/>
          </a:xfrm>
          <a:prstGeom prst="line">
            <a:avLst/>
          </a:prstGeom>
          <a:ln w="12700">
            <a:solidFill>
              <a:srgbClr val="000000"/>
            </a:solidFill>
            <a:miter lim="400000"/>
            <a:tailEnd type="triangle"/>
          </a:ln>
        </p:spPr>
        <p:txBody>
          <a:bodyPr lIns="71437" tIns="71437" rIns="71437" bIns="71437" anchor="ctr"/>
          <a:lstStyle/>
          <a:p>
            <a:pPr defTabSz="821531">
              <a:defRPr sz="4200">
                <a:solidFill>
                  <a:srgbClr val="202020"/>
                </a:solidFill>
              </a:defRPr>
            </a:pPr>
            <a:endParaRPr/>
          </a:p>
        </p:txBody>
      </p:sp>
      <p:sp>
        <p:nvSpPr>
          <p:cNvPr id="620" name="Line"/>
          <p:cNvSpPr/>
          <p:nvPr/>
        </p:nvSpPr>
        <p:spPr>
          <a:xfrm>
            <a:off x="12649489" y="7350628"/>
            <a:ext cx="1785939" cy="1"/>
          </a:xfrm>
          <a:prstGeom prst="line">
            <a:avLst/>
          </a:prstGeom>
          <a:ln w="12700">
            <a:solidFill>
              <a:srgbClr val="000000"/>
            </a:solidFill>
            <a:miter lim="400000"/>
            <a:tailEnd type="triangle"/>
          </a:ln>
        </p:spPr>
        <p:txBody>
          <a:bodyPr lIns="71437" tIns="71437" rIns="71437" bIns="71437" anchor="ctr"/>
          <a:lstStyle/>
          <a:p>
            <a:pPr defTabSz="821531">
              <a:defRPr sz="4200">
                <a:solidFill>
                  <a:srgbClr val="202020"/>
                </a:solidFill>
              </a:defRPr>
            </a:pPr>
            <a:endParaRPr/>
          </a:p>
        </p:txBody>
      </p:sp>
      <p:sp>
        <p:nvSpPr>
          <p:cNvPr id="621" name="Line"/>
          <p:cNvSpPr/>
          <p:nvPr/>
        </p:nvSpPr>
        <p:spPr>
          <a:xfrm flipH="1">
            <a:off x="18112688" y="7350628"/>
            <a:ext cx="2051900" cy="1"/>
          </a:xfrm>
          <a:prstGeom prst="line">
            <a:avLst/>
          </a:prstGeom>
          <a:ln w="12700">
            <a:solidFill>
              <a:srgbClr val="000000"/>
            </a:solidFill>
            <a:miter lim="400000"/>
            <a:tailEnd type="triangle"/>
          </a:ln>
        </p:spPr>
        <p:txBody>
          <a:bodyPr lIns="71437" tIns="71437" rIns="71437" bIns="71437" anchor="ctr"/>
          <a:lstStyle/>
          <a:p>
            <a:pPr defTabSz="821531">
              <a:defRPr sz="4200">
                <a:solidFill>
                  <a:srgbClr val="202020"/>
                </a:solidFill>
              </a:defRPr>
            </a:pPr>
            <a:endParaRPr/>
          </a:p>
        </p:txBody>
      </p:sp>
      <p:sp>
        <p:nvSpPr>
          <p:cNvPr id="622" name="VNA"/>
          <p:cNvSpPr/>
          <p:nvPr/>
        </p:nvSpPr>
        <p:spPr>
          <a:xfrm>
            <a:off x="14510219" y="6625086"/>
            <a:ext cx="3527677" cy="1451085"/>
          </a:xfrm>
          <a:prstGeom prst="rect">
            <a:avLst/>
          </a:prstGeom>
          <a:blipFill>
            <a:blip r:embed="rId4">
              <a:alphaModFix amt="43785"/>
            </a:blip>
          </a:blipFill>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71437" tIns="71437" rIns="71437" bIns="71437" anchor="ctr"/>
          <a:lstStyle>
            <a:lvl1pPr defTabSz="821531">
              <a:defRPr sz="2600">
                <a:solidFill>
                  <a:srgbClr val="FFFFFF"/>
                </a:solidFill>
              </a:defRPr>
            </a:lvl1pPr>
          </a:lstStyle>
          <a:p>
            <a:r>
              <a:t>VNA</a:t>
            </a:r>
          </a:p>
        </p:txBody>
      </p:sp>
      <p:sp>
        <p:nvSpPr>
          <p:cNvPr id="623" name="Line"/>
          <p:cNvSpPr/>
          <p:nvPr/>
        </p:nvSpPr>
        <p:spPr>
          <a:xfrm flipV="1">
            <a:off x="16668001" y="4499164"/>
            <a:ext cx="1" cy="581986"/>
          </a:xfrm>
          <a:prstGeom prst="line">
            <a:avLst/>
          </a:prstGeom>
          <a:ln w="25400">
            <a:solidFill>
              <a:srgbClr val="000000"/>
            </a:solidFill>
            <a:miter lim="400000"/>
            <a:headEnd type="triangle"/>
            <a:tailEnd type="triangle"/>
          </a:ln>
        </p:spPr>
        <p:txBody>
          <a:bodyPr lIns="71437" tIns="71437" rIns="71437" bIns="71437" anchor="ctr"/>
          <a:lstStyle/>
          <a:p>
            <a:pPr defTabSz="821531">
              <a:defRPr sz="4200">
                <a:solidFill>
                  <a:srgbClr val="202020"/>
                </a:solidFill>
              </a:defRPr>
            </a:pPr>
            <a:endParaRPr/>
          </a:p>
        </p:txBody>
      </p:sp>
      <mc:AlternateContent xmlns:mc="http://schemas.openxmlformats.org/markup-compatibility/2006">
        <mc:Choice xmlns:a14="http://schemas.microsoft.com/office/drawing/2010/main" Requires="a14">
          <p:sp>
            <p:nvSpPr>
              <p:cNvPr id="624" name="Equation"/>
              <p:cNvSpPr txBox="1"/>
              <p:nvPr/>
            </p:nvSpPr>
            <p:spPr>
              <a:xfrm>
                <a:off x="16846314" y="4499164"/>
                <a:ext cx="422708" cy="454344"/>
              </a:xfrm>
              <a:prstGeom prst="rect">
                <a:avLst/>
              </a:prstGeom>
              <a:ln w="12700">
                <a:miter lim="400000"/>
              </a:ln>
            </p:spPr>
            <p:txBody>
              <a:bodyPr wrap="none" lIns="0" tIns="0" rIns="0" bIns="0">
                <a:spAutoFit/>
              </a:bodyPr>
              <a:lstStyle/>
              <a:p>
                <a:pPr algn="l" defTabSz="914400" latinLnBrk="1">
                  <a:defRPr sz="1800">
                    <a:solidFill>
                      <a:srgbClr val="000000"/>
                    </a:solidFill>
                  </a:defRPr>
                </a:pPr>
                <a14:m>
                  <m:oMathPara xmlns:m="http://schemas.openxmlformats.org/officeDocument/2006/math">
                    <m:oMathParaPr>
                      <m:jc m:val="centerGroup"/>
                    </m:oMathParaPr>
                    <m:oMath xmlns:m="http://schemas.openxmlformats.org/officeDocument/2006/math">
                      <m:r>
                        <m:rPr>
                          <m:sty m:val="p"/>
                        </m:rPr>
                        <a:rPr sz="5300" i="1">
                          <a:solidFill>
                            <a:srgbClr val="000000"/>
                          </a:solidFill>
                          <a:latin typeface="Cambria Math" panose="02040503050406030204" pitchFamily="18" charset="0"/>
                        </a:rPr>
                        <m:t>Δ</m:t>
                      </m:r>
                    </m:oMath>
                  </m:oMathPara>
                </a14:m>
                <a:endParaRPr sz="5300"/>
              </a:p>
            </p:txBody>
          </p:sp>
        </mc:Choice>
        <mc:Fallback>
          <p:sp>
            <p:nvSpPr>
              <p:cNvPr id="624" name="Equation"/>
              <p:cNvSpPr txBox="1">
                <a:spLocks noRot="1" noChangeAspect="1" noMove="1" noResize="1" noEditPoints="1" noAdjustHandles="1" noChangeArrowheads="1" noChangeShapeType="1" noTextEdit="1"/>
              </p:cNvSpPr>
              <p:nvPr/>
            </p:nvSpPr>
            <p:spPr>
              <a:xfrm>
                <a:off x="16846314" y="4499164"/>
                <a:ext cx="422708" cy="454344"/>
              </a:xfrm>
              <a:prstGeom prst="rect">
                <a:avLst/>
              </a:prstGeom>
              <a:blipFill>
                <a:blip r:embed="rId7"/>
                <a:stretch>
                  <a:fillRect l="-52941" r="-52941" b="-81081"/>
                </a:stretch>
              </a:blipFill>
              <a:ln w="12700">
                <a:miter lim="400000"/>
              </a:ln>
            </p:spPr>
            <p:txBody>
              <a:bodyPr/>
              <a:lstStyle/>
              <a:p>
                <a:r>
                  <a:rPr lang="en-US">
                    <a:noFill/>
                  </a:rPr>
                  <a:t> </a:t>
                </a:r>
              </a:p>
            </p:txBody>
          </p:sp>
        </mc:Fallback>
      </mc:AlternateContent>
      <p:pic>
        <p:nvPicPr>
          <p:cNvPr id="625" name="Vue Dessus - Fil.bmp" descr="Vue Dessus - Fil.bmp"/>
          <p:cNvPicPr>
            <a:picLocks noChangeAspect="1"/>
          </p:cNvPicPr>
          <p:nvPr/>
        </p:nvPicPr>
        <p:blipFill>
          <a:blip r:embed="rId8"/>
          <a:stretch>
            <a:fillRect/>
          </a:stretch>
        </p:blipFill>
        <p:spPr>
          <a:xfrm rot="16200000">
            <a:off x="4112120" y="936534"/>
            <a:ext cx="4332202" cy="8708882"/>
          </a:xfrm>
          <a:prstGeom prst="rect">
            <a:avLst/>
          </a:prstGeom>
          <a:ln w="12700">
            <a:miter lim="400000"/>
          </a:ln>
        </p:spPr>
      </p:pic>
      <p:sp>
        <p:nvSpPr>
          <p:cNvPr id="626" name="Slide Number"/>
          <p:cNvSpPr txBox="1">
            <a:spLocks noGrp="1"/>
          </p:cNvSpPr>
          <p:nvPr>
            <p:ph type="sldNum" sz="quarter" idx="4294967295"/>
          </p:nvPr>
        </p:nvSpPr>
        <p:spPr>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t>35</a:t>
            </a:fld>
            <a:endParaRPr/>
          </a:p>
        </p:txBody>
      </p:sp>
    </p:spTree>
  </p:cSld>
  <p:clrMapOvr>
    <a:masterClrMapping/>
  </p:clrMapOvr>
  <p:transition spd="med"/>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8" name="Tests for Measurements"/>
          <p:cNvSpPr txBox="1">
            <a:spLocks noGrp="1"/>
          </p:cNvSpPr>
          <p:nvPr>
            <p:ph type="title"/>
          </p:nvPr>
        </p:nvSpPr>
        <p:spPr>
          <a:prstGeom prst="rect">
            <a:avLst/>
          </a:prstGeom>
        </p:spPr>
        <p:txBody>
          <a:bodyPr/>
          <a:lstStyle/>
          <a:p>
            <a:r>
              <a:t>Tests for Measurements</a:t>
            </a:r>
          </a:p>
        </p:txBody>
      </p:sp>
      <p:sp>
        <p:nvSpPr>
          <p:cNvPr id="629" name="Minimizing the parasitic and human error the measurements were performed 5 times.…"/>
          <p:cNvSpPr txBox="1">
            <a:spLocks noGrp="1"/>
          </p:cNvSpPr>
          <p:nvPr>
            <p:ph type="body" sz="quarter" idx="1"/>
          </p:nvPr>
        </p:nvSpPr>
        <p:spPr>
          <a:xfrm>
            <a:off x="952500" y="3695700"/>
            <a:ext cx="10967828" cy="4593503"/>
          </a:xfrm>
          <a:prstGeom prst="rect">
            <a:avLst/>
          </a:prstGeom>
        </p:spPr>
        <p:txBody>
          <a:bodyPr/>
          <a:lstStyle/>
          <a:p>
            <a:pPr marL="518160" indent="-518160" defTabSz="701675">
              <a:spcBef>
                <a:spcPts val="2800"/>
              </a:spcBef>
              <a:defRPr sz="4250"/>
            </a:pPr>
            <a:r>
              <a:t>Minimizing the parasitic and human error the measurements were performed 5 times.</a:t>
            </a:r>
          </a:p>
          <a:p>
            <a:pPr marL="518160" indent="-518160" defTabSz="701675">
              <a:spcBef>
                <a:spcPts val="2800"/>
              </a:spcBef>
              <a:defRPr sz="4250"/>
            </a:pPr>
            <a:r>
              <a:t> Different wire diameters were checked to find compromised between attenuation on the signal and high line impedance. </a:t>
            </a:r>
          </a:p>
        </p:txBody>
      </p:sp>
      <p:pic>
        <p:nvPicPr>
          <p:cNvPr id="630" name="Screen Shot 2022-02-23 at 21.47.07.png" descr="Screen Shot 2022-02-23 at 21.47.07.png"/>
          <p:cNvPicPr>
            <a:picLocks noChangeAspect="1"/>
          </p:cNvPicPr>
          <p:nvPr/>
        </p:nvPicPr>
        <p:blipFill>
          <a:blip r:embed="rId2"/>
          <a:stretch>
            <a:fillRect/>
          </a:stretch>
        </p:blipFill>
        <p:spPr>
          <a:xfrm>
            <a:off x="12606883" y="3320269"/>
            <a:ext cx="11068481" cy="5517963"/>
          </a:xfrm>
          <a:prstGeom prst="rect">
            <a:avLst/>
          </a:prstGeom>
          <a:ln w="12700">
            <a:miter lim="400000"/>
          </a:ln>
        </p:spPr>
      </p:pic>
      <p:pic>
        <p:nvPicPr>
          <p:cNvPr id="631" name="Screen Shot 2022-02-23 at 21.47.20.png" descr="Screen Shot 2022-02-23 at 21.47.20.png"/>
          <p:cNvPicPr>
            <a:picLocks noChangeAspect="1"/>
          </p:cNvPicPr>
          <p:nvPr/>
        </p:nvPicPr>
        <p:blipFill>
          <a:blip r:embed="rId3"/>
          <a:stretch>
            <a:fillRect/>
          </a:stretch>
        </p:blipFill>
        <p:spPr>
          <a:xfrm>
            <a:off x="13939090" y="9104151"/>
            <a:ext cx="8775701" cy="4216401"/>
          </a:xfrm>
          <a:prstGeom prst="rect">
            <a:avLst/>
          </a:prstGeom>
          <a:ln w="12700">
            <a:miter lim="400000"/>
          </a:ln>
        </p:spPr>
      </p:pic>
      <p:pic>
        <p:nvPicPr>
          <p:cNvPr id="632" name="Screen Shot 2022-02-07 at 07.16.59.png" descr="Screen Shot 2022-02-07 at 07.16.59.png"/>
          <p:cNvPicPr>
            <a:picLocks noChangeAspect="1"/>
          </p:cNvPicPr>
          <p:nvPr/>
        </p:nvPicPr>
        <p:blipFill>
          <a:blip r:embed="rId4"/>
          <a:stretch>
            <a:fillRect/>
          </a:stretch>
        </p:blipFill>
        <p:spPr>
          <a:xfrm>
            <a:off x="1052938" y="8593035"/>
            <a:ext cx="10766951" cy="4238484"/>
          </a:xfrm>
          <a:prstGeom prst="rect">
            <a:avLst/>
          </a:prstGeom>
          <a:ln w="12700">
            <a:miter lim="400000"/>
          </a:ln>
        </p:spPr>
      </p:pic>
      <p:sp>
        <p:nvSpPr>
          <p:cNvPr id="633" name="Rectangle"/>
          <p:cNvSpPr/>
          <p:nvPr/>
        </p:nvSpPr>
        <p:spPr>
          <a:xfrm>
            <a:off x="3507455" y="9447524"/>
            <a:ext cx="5557722" cy="2596054"/>
          </a:xfrm>
          <a:prstGeom prst="rect">
            <a:avLst/>
          </a:prstGeom>
          <a:solidFill>
            <a:srgbClr val="FFFFFF"/>
          </a:solidFill>
          <a:ln w="12700">
            <a:miter lim="400000"/>
          </a:ln>
        </p:spPr>
        <p:txBody>
          <a:bodyPr lIns="50800" tIns="50800" rIns="50800" bIns="50800" anchor="ctr"/>
          <a:lstStyle/>
          <a:p>
            <a:pPr>
              <a:defRPr sz="4400">
                <a:solidFill>
                  <a:srgbClr val="FFFFFF"/>
                </a:solidFill>
                <a:effectLst>
                  <a:outerShdw blurRad="25400" dist="33948" dir="2700000" rotWithShape="0">
                    <a:srgbClr val="3B3936"/>
                  </a:outerShdw>
                </a:effectLst>
              </a:defRPr>
            </a:pPr>
            <a:endParaRPr/>
          </a:p>
        </p:txBody>
      </p:sp>
      <p:sp>
        <p:nvSpPr>
          <p:cNvPr id="634" name="Rectangle"/>
          <p:cNvSpPr/>
          <p:nvPr/>
        </p:nvSpPr>
        <p:spPr>
          <a:xfrm>
            <a:off x="7682764" y="10174412"/>
            <a:ext cx="4006140" cy="1075731"/>
          </a:xfrm>
          <a:prstGeom prst="rect">
            <a:avLst/>
          </a:prstGeom>
          <a:solidFill>
            <a:srgbClr val="FFFFFF"/>
          </a:solidFill>
          <a:ln w="12700">
            <a:miter lim="400000"/>
          </a:ln>
        </p:spPr>
        <p:txBody>
          <a:bodyPr lIns="50800" tIns="50800" rIns="50800" bIns="50800" anchor="ctr"/>
          <a:lstStyle/>
          <a:p>
            <a:pPr>
              <a:defRPr sz="4400">
                <a:solidFill>
                  <a:srgbClr val="FFFFFF"/>
                </a:solidFill>
                <a:effectLst>
                  <a:outerShdw blurRad="25400" dist="33948" dir="2700000" rotWithShape="0">
                    <a:srgbClr val="3B3936"/>
                  </a:outerShdw>
                </a:effectLst>
              </a:defRPr>
            </a:pPr>
            <a:endParaRPr/>
          </a:p>
        </p:txBody>
      </p:sp>
      <p:sp>
        <p:nvSpPr>
          <p:cNvPr id="635" name="Rectangle"/>
          <p:cNvSpPr/>
          <p:nvPr/>
        </p:nvSpPr>
        <p:spPr>
          <a:xfrm>
            <a:off x="1031200" y="10276341"/>
            <a:ext cx="4006140" cy="1075732"/>
          </a:xfrm>
          <a:prstGeom prst="rect">
            <a:avLst/>
          </a:prstGeom>
          <a:solidFill>
            <a:srgbClr val="FFFFFF"/>
          </a:solidFill>
          <a:ln w="12700">
            <a:miter lim="400000"/>
          </a:ln>
        </p:spPr>
        <p:txBody>
          <a:bodyPr lIns="50800" tIns="50800" rIns="50800" bIns="50800" anchor="ctr"/>
          <a:lstStyle/>
          <a:p>
            <a:pPr>
              <a:defRPr sz="4400">
                <a:solidFill>
                  <a:srgbClr val="FFFFFF"/>
                </a:solidFill>
                <a:effectLst>
                  <a:outerShdw blurRad="25400" dist="33948" dir="2700000" rotWithShape="0">
                    <a:srgbClr val="3B3936"/>
                  </a:outerShdw>
                </a:effectLst>
              </a:defRPr>
            </a:pPr>
            <a:endParaRPr/>
          </a:p>
        </p:txBody>
      </p:sp>
      <p:sp>
        <p:nvSpPr>
          <p:cNvPr id="636" name="Step in-out cavity"/>
          <p:cNvSpPr txBox="1"/>
          <p:nvPr/>
        </p:nvSpPr>
        <p:spPr>
          <a:xfrm>
            <a:off x="4645337" y="10394777"/>
            <a:ext cx="3281959" cy="6350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p>
            <a:r>
              <a:t>Step in-out cavity</a:t>
            </a:r>
          </a:p>
        </p:txBody>
      </p:sp>
      <p:sp>
        <p:nvSpPr>
          <p:cNvPr id="637" name="Slide Number"/>
          <p:cNvSpPr txBox="1">
            <a:spLocks noGrp="1"/>
          </p:cNvSpPr>
          <p:nvPr>
            <p:ph type="sldNum" sz="quarter" idx="4294967295"/>
          </p:nvPr>
        </p:nvSpPr>
        <p:spPr>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t>36</a:t>
            </a:fld>
            <a:endParaRPr/>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cond evt="onBegin" delay="0">
                          <p:tn val="2"/>
                        </p:cond>
                      </p:stCondLst>
                      <p:childTnLst>
                        <p:par>
                          <p:cTn id="4" fill="hold">
                            <p:stCondLst>
                              <p:cond delay="0"/>
                            </p:stCondLst>
                            <p:childTnLst>
                              <p:par>
                                <p:cTn id="5" presetID="1" presetClass="exit" presetSubtype="0" fill="hold" grpId="1" nodeType="afterEffect">
                                  <p:stCondLst>
                                    <p:cond delay="0"/>
                                  </p:stCondLst>
                                  <p:iterate>
                                    <p:tmAbs val="0"/>
                                  </p:iterate>
                                  <p:childTnLst>
                                    <p:set>
                                      <p:cBhvr>
                                        <p:cTn id="6" fill="hold">
                                          <p:stCondLst>
                                            <p:cond delay="0"/>
                                          </p:stCondLst>
                                        </p:cTn>
                                        <p:tgtEl>
                                          <p:spTgt spid="63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2" grpId="1" animBg="1" advAuto="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9" name="An Example for Two Wire: Bellow"/>
          <p:cNvSpPr txBox="1">
            <a:spLocks noGrp="1"/>
          </p:cNvSpPr>
          <p:nvPr>
            <p:ph type="title"/>
          </p:nvPr>
        </p:nvSpPr>
        <p:spPr>
          <a:prstGeom prst="rect">
            <a:avLst/>
          </a:prstGeom>
        </p:spPr>
        <p:txBody>
          <a:bodyPr/>
          <a:lstStyle/>
          <a:p>
            <a:r>
              <a:t>An Example for Two Wire: Bellow</a:t>
            </a:r>
          </a:p>
        </p:txBody>
      </p:sp>
      <p:sp>
        <p:nvSpPr>
          <p:cNvPr id="640" name="The Bellow aims to compansate termal expansions and contractions.…"/>
          <p:cNvSpPr txBox="1">
            <a:spLocks noGrp="1"/>
          </p:cNvSpPr>
          <p:nvPr>
            <p:ph type="body" sz="half" idx="1"/>
          </p:nvPr>
        </p:nvSpPr>
        <p:spPr>
          <a:prstGeom prst="rect">
            <a:avLst/>
          </a:prstGeom>
        </p:spPr>
        <p:txBody>
          <a:bodyPr/>
          <a:lstStyle/>
          <a:p>
            <a:pPr marL="472440" indent="-472440" defTabSz="767715">
              <a:spcBef>
                <a:spcPts val="2300"/>
              </a:spcBef>
              <a:defRPr sz="3906"/>
            </a:pPr>
            <a:r>
              <a:t>The Bellow aims to compansate termal expansions and contractions.</a:t>
            </a:r>
          </a:p>
          <a:p>
            <a:pPr marL="472440" indent="-472440" defTabSz="767715">
              <a:spcBef>
                <a:spcPts val="2300"/>
              </a:spcBef>
              <a:defRPr sz="3906"/>
            </a:pPr>
            <a:r>
              <a:t>They are also give sufficient tolerance for misalignments. Due to their geometry, bellows are tend to create high impedances and trigger higher order modes. These behavior can create beam instabilities and heats. The rf fingers can be used to shield rf fields to reduce impedances.</a:t>
            </a:r>
          </a:p>
          <a:p>
            <a:pPr marL="472440" indent="-472440" defTabSz="767715">
              <a:spcBef>
                <a:spcPts val="2300"/>
              </a:spcBef>
              <a:defRPr sz="3906"/>
            </a:pPr>
            <a:r>
              <a:t>The measurements can be performed without rf finger to check the reliability of the rf fingers but also reliability of the measurement bench.</a:t>
            </a:r>
          </a:p>
        </p:txBody>
      </p:sp>
      <p:pic>
        <p:nvPicPr>
          <p:cNvPr id="641" name="Bellows 3d.png" descr="Bellows 3d.png"/>
          <p:cNvPicPr>
            <a:picLocks noChangeAspect="1"/>
          </p:cNvPicPr>
          <p:nvPr/>
        </p:nvPicPr>
        <p:blipFill>
          <a:blip r:embed="rId2"/>
          <a:stretch>
            <a:fillRect/>
          </a:stretch>
        </p:blipFill>
        <p:spPr>
          <a:xfrm>
            <a:off x="14923949" y="3289300"/>
            <a:ext cx="7814590" cy="9597160"/>
          </a:xfrm>
          <a:prstGeom prst="rect">
            <a:avLst/>
          </a:prstGeom>
          <a:ln w="12700">
            <a:miter lim="400000"/>
          </a:ln>
        </p:spPr>
      </p:pic>
      <p:sp>
        <p:nvSpPr>
          <p:cNvPr id="642" name="Slide Number"/>
          <p:cNvSpPr txBox="1">
            <a:spLocks noGrp="1"/>
          </p:cNvSpPr>
          <p:nvPr>
            <p:ph type="sldNum" sz="quarter" idx="4294967295"/>
          </p:nvPr>
        </p:nvSpPr>
        <p:spPr>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t>37</a:t>
            </a:fld>
            <a:endParaRPr/>
          </a:p>
        </p:txBody>
      </p:sp>
    </p:spTree>
  </p:cSld>
  <p:clrMapOvr>
    <a:masterClrMapping/>
  </p:clrMapOvr>
  <p:transition spd="med"/>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4" name="S Parameter Measurements of Reference"/>
          <p:cNvSpPr txBox="1">
            <a:spLocks noGrp="1"/>
          </p:cNvSpPr>
          <p:nvPr>
            <p:ph type="title"/>
          </p:nvPr>
        </p:nvSpPr>
        <p:spPr>
          <a:xfrm>
            <a:off x="952500" y="1149350"/>
            <a:ext cx="22479000" cy="1663700"/>
          </a:xfrm>
          <a:prstGeom prst="rect">
            <a:avLst/>
          </a:prstGeom>
        </p:spPr>
        <p:txBody>
          <a:bodyPr/>
          <a:lstStyle/>
          <a:p>
            <a:r>
              <a:t>S Parameter Measurements of Reference</a:t>
            </a:r>
          </a:p>
        </p:txBody>
      </p:sp>
      <mc:AlternateContent xmlns:mc="http://schemas.openxmlformats.org/markup-compatibility/2006">
        <mc:Choice xmlns:a14="http://schemas.microsoft.com/office/drawing/2010/main" Requires="a14">
          <p:sp>
            <p:nvSpPr>
              <p:cNvPr id="645" name="The mean of 5 different   measurements with standard deviation"/>
              <p:cNvSpPr txBox="1">
                <a:spLocks noGrp="1"/>
              </p:cNvSpPr>
              <p:nvPr>
                <p:ph type="body" sz="quarter" idx="1"/>
              </p:nvPr>
            </p:nvSpPr>
            <p:spPr>
              <a:xfrm>
                <a:off x="3469949" y="12509333"/>
                <a:ext cx="22479001" cy="860251"/>
              </a:xfrm>
              <a:prstGeom prst="rect">
                <a:avLst/>
              </a:prstGeom>
            </p:spPr>
            <p:txBody>
              <a:bodyPr>
                <a:normAutofit lnSpcReduction="10000"/>
              </a:bodyPr>
              <a:lstStyle/>
              <a:p>
                <a:pPr marL="536447" indent="-536447" defTabSz="726440">
                  <a:spcBef>
                    <a:spcPts val="2900"/>
                  </a:spcBef>
                  <a:defRPr sz="4400"/>
                </a:pPr>
                <a:r>
                  <a:t>The mean of 5 different </a:t>
                </a:r>
                <a14:m>
                  <m:oMath xmlns:m="http://schemas.openxmlformats.org/officeDocument/2006/math">
                    <m:sSub>
                      <m:sSubPr>
                        <m:ctrlPr>
                          <a:rPr sz="5250">
                            <a:solidFill>
                              <a:srgbClr val="414040"/>
                            </a:solidFill>
                            <a:latin typeface="Cambria Math" panose="02040503050406030204" pitchFamily="18" charset="0"/>
                          </a:rPr>
                        </m:ctrlPr>
                      </m:sSubPr>
                      <m:e>
                        <m:r>
                          <a:rPr sz="5250" i="1">
                            <a:solidFill>
                              <a:srgbClr val="414040"/>
                            </a:solidFill>
                            <a:latin typeface="Cambria Math" panose="02040503050406030204" pitchFamily="18" charset="0"/>
                          </a:rPr>
                          <m:t>𝑆</m:t>
                        </m:r>
                      </m:e>
                      <m:sub>
                        <m:r>
                          <a:rPr sz="5250" i="1">
                            <a:solidFill>
                              <a:srgbClr val="414040"/>
                            </a:solidFill>
                            <a:latin typeface="Cambria Math" panose="02040503050406030204" pitchFamily="18" charset="0"/>
                          </a:rPr>
                          <m:t>21</m:t>
                        </m:r>
                      </m:sub>
                    </m:sSub>
                  </m:oMath>
                </a14:m>
                <a:r>
                  <a:t> measurements with standard deviation</a:t>
                </a:r>
                <a:endParaRPr sz="5000"/>
              </a:p>
            </p:txBody>
          </p:sp>
        </mc:Choice>
        <mc:Fallback>
          <p:sp>
            <p:nvSpPr>
              <p:cNvPr id="645" name="The mean of 5 different   measurements with standard deviation"/>
              <p:cNvSpPr txBox="1">
                <a:spLocks noGrp="1" noRot="1" noChangeAspect="1" noMove="1" noResize="1" noEditPoints="1" noAdjustHandles="1" noChangeArrowheads="1" noChangeShapeType="1" noTextEdit="1"/>
              </p:cNvSpPr>
              <p:nvPr>
                <p:ph type="body" sz="quarter" idx="1"/>
              </p:nvPr>
            </p:nvSpPr>
            <p:spPr>
              <a:xfrm>
                <a:off x="3469949" y="12509333"/>
                <a:ext cx="22479001" cy="860251"/>
              </a:xfrm>
              <a:prstGeom prst="rect">
                <a:avLst/>
              </a:prstGeom>
              <a:blipFill>
                <a:blip r:embed="rId2"/>
                <a:stretch>
                  <a:fillRect l="-791" t="-5797" b="-28986"/>
                </a:stretch>
              </a:blipFill>
            </p:spPr>
            <p:txBody>
              <a:bodyPr/>
              <a:lstStyle/>
              <a:p>
                <a:r>
                  <a:rPr lang="en-US">
                    <a:noFill/>
                  </a:rPr>
                  <a:t> </a:t>
                </a:r>
              </a:p>
            </p:txBody>
          </p:sp>
        </mc:Fallback>
      </mc:AlternateContent>
      <p:pic>
        <p:nvPicPr>
          <p:cNvPr id="646" name="Reference_measurement_twowire.pdf" descr="Reference_measurement_twowire.pdf"/>
          <p:cNvPicPr>
            <a:picLocks noChangeAspect="1"/>
          </p:cNvPicPr>
          <p:nvPr/>
        </p:nvPicPr>
        <p:blipFill>
          <a:blip r:embed="rId3"/>
          <a:stretch>
            <a:fillRect/>
          </a:stretch>
        </p:blipFill>
        <p:spPr>
          <a:xfrm>
            <a:off x="3913373" y="2848671"/>
            <a:ext cx="17060152" cy="9193527"/>
          </a:xfrm>
          <a:prstGeom prst="rect">
            <a:avLst/>
          </a:prstGeom>
          <a:ln w="12700">
            <a:miter lim="400000"/>
          </a:ln>
        </p:spPr>
      </p:pic>
      <p:sp>
        <p:nvSpPr>
          <p:cNvPr id="647" name="Slide Number"/>
          <p:cNvSpPr txBox="1">
            <a:spLocks noGrp="1"/>
          </p:cNvSpPr>
          <p:nvPr>
            <p:ph type="sldNum" sz="quarter" idx="4294967295"/>
          </p:nvPr>
        </p:nvSpPr>
        <p:spPr>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t>38</a:t>
            </a:fld>
            <a:endParaRPr/>
          </a:p>
        </p:txBody>
      </p:sp>
    </p:spTree>
  </p:cSld>
  <p:clrMapOvr>
    <a:masterClrMapping/>
  </p:clrMapOvr>
  <p:transition spd="med"/>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9" name="Dipolar Impedance Calculation and CST Simulation Comparison of Bellow"/>
          <p:cNvSpPr txBox="1">
            <a:spLocks noGrp="1"/>
          </p:cNvSpPr>
          <p:nvPr>
            <p:ph type="title"/>
          </p:nvPr>
        </p:nvSpPr>
        <p:spPr>
          <a:prstGeom prst="rect">
            <a:avLst/>
          </a:prstGeom>
        </p:spPr>
        <p:txBody>
          <a:bodyPr/>
          <a:lstStyle>
            <a:lvl1pPr defTabSz="528319">
              <a:spcBef>
                <a:spcPts val="1400"/>
              </a:spcBef>
              <a:defRPr sz="6271"/>
            </a:lvl1pPr>
          </a:lstStyle>
          <a:p>
            <a:r>
              <a:t>Dipolar Impedance Calculation and CST Simulation Comparison of Bellow</a:t>
            </a:r>
          </a:p>
        </p:txBody>
      </p:sp>
      <p:sp>
        <p:nvSpPr>
          <p:cNvPr id="650" name="Bellow Transverse Impedance(Dipolar) Comparison with CST Simulations…"/>
          <p:cNvSpPr txBox="1"/>
          <p:nvPr/>
        </p:nvSpPr>
        <p:spPr>
          <a:xfrm>
            <a:off x="3959792" y="12075918"/>
            <a:ext cx="16464415" cy="108267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71437" tIns="71437" rIns="71437" bIns="71437" anchor="ctr">
            <a:spAutoFit/>
          </a:bodyPr>
          <a:lstStyle/>
          <a:p>
            <a:pPr defTabSz="821531">
              <a:defRPr sz="2800">
                <a:solidFill>
                  <a:srgbClr val="160201"/>
                </a:solidFill>
              </a:defRPr>
            </a:pPr>
            <a:r>
              <a:t> Bellow Transverse Impedance(Dipolar) Comparison with CST Simulations</a:t>
            </a:r>
          </a:p>
          <a:p>
            <a:pPr defTabSz="821531">
              <a:defRPr sz="2800">
                <a:solidFill>
                  <a:srgbClr val="160201"/>
                </a:solidFill>
              </a:defRPr>
            </a:pPr>
            <a:r>
              <a:t> (1 cm distance)</a:t>
            </a:r>
          </a:p>
        </p:txBody>
      </p:sp>
      <p:sp>
        <p:nvSpPr>
          <p:cNvPr id="651" name="Line"/>
          <p:cNvSpPr/>
          <p:nvPr/>
        </p:nvSpPr>
        <p:spPr>
          <a:xfrm flipV="1">
            <a:off x="10625734" y="6066154"/>
            <a:ext cx="1" cy="1502593"/>
          </a:xfrm>
          <a:prstGeom prst="line">
            <a:avLst/>
          </a:prstGeom>
          <a:ln w="25400">
            <a:solidFill>
              <a:srgbClr val="202020"/>
            </a:solidFill>
            <a:custDash>
              <a:ds d="200000" sp="200000"/>
            </a:custDash>
            <a:miter lim="400000"/>
          </a:ln>
        </p:spPr>
        <p:txBody>
          <a:bodyPr lIns="71437" tIns="71437" rIns="71437" bIns="71437" anchor="ctr"/>
          <a:lstStyle/>
          <a:p>
            <a:pPr defTabSz="821531">
              <a:defRPr sz="4200">
                <a:solidFill>
                  <a:srgbClr val="202020"/>
                </a:solidFill>
              </a:defRPr>
            </a:pPr>
            <a:endParaRPr/>
          </a:p>
        </p:txBody>
      </p:sp>
      <p:pic>
        <p:nvPicPr>
          <p:cNvPr id="652" name="bellow_dip_horizontal.pdf" descr="bellow_dip_horizontal.pdf"/>
          <p:cNvPicPr>
            <a:picLocks noChangeAspect="1"/>
          </p:cNvPicPr>
          <p:nvPr/>
        </p:nvPicPr>
        <p:blipFill>
          <a:blip r:embed="rId2"/>
          <a:stretch>
            <a:fillRect/>
          </a:stretch>
        </p:blipFill>
        <p:spPr>
          <a:xfrm>
            <a:off x="2146565" y="3060700"/>
            <a:ext cx="19530859" cy="8550689"/>
          </a:xfrm>
          <a:prstGeom prst="rect">
            <a:avLst/>
          </a:prstGeom>
          <a:ln w="12700">
            <a:miter lim="400000"/>
          </a:ln>
        </p:spPr>
      </p:pic>
      <mc:AlternateContent xmlns:mc="http://schemas.openxmlformats.org/markup-compatibility/2006">
        <mc:Choice xmlns:a14="http://schemas.microsoft.com/office/drawing/2010/main" Requires="a14">
          <p:sp>
            <p:nvSpPr>
              <p:cNvPr id="653" name="Text"/>
              <p:cNvSpPr txBox="1"/>
              <p:nvPr/>
            </p:nvSpPr>
            <p:spPr>
              <a:xfrm>
                <a:off x="18578661" y="11860335"/>
                <a:ext cx="5414294" cy="1547983"/>
              </a:xfrm>
              <a:prstGeom prst="rect">
                <a:avLst/>
              </a:prstGeom>
              <a:ln w="12700">
                <a:miter lim="400000"/>
              </a:ln>
              <a:extLst>
                <a:ext uri="{C572A759-6A51-4108-AA02-DFA0A04FC94B}">
                  <ma14:wrappingTextBoxFlag xmlns:ma14="http://schemas.microsoft.com/office/mac/drawingml/2011/main" xmlns:m="http://schemas.openxmlformats.org/officeDocument/2006/math" xmlns="" val="1"/>
                </a:ext>
              </a:extLst>
            </p:spPr>
            <p:txBody>
              <a:bodyPr wrap="none" lIns="71437" tIns="71437" rIns="71437" bIns="71437" anchor="ctr">
                <a:spAutoFit/>
              </a:bodyPr>
              <a:lstStyle>
                <a:lvl1pPr defTabSz="821531">
                  <a:defRPr sz="4200">
                    <a:solidFill>
                      <a:srgbClr val="160201"/>
                    </a:solidFill>
                  </a:defRPr>
                </a:lvl1pPr>
              </a:lstStyle>
              <a:p>
                <a:pPr/>
                <a14:m>
                  <m:oMathPara xmlns:m="http://schemas.openxmlformats.org/officeDocument/2006/math">
                    <m:oMathParaPr>
                      <m:jc m:val="center"/>
                    </m:oMathParaPr>
                    <m:oMath xmlns:m="http://schemas.openxmlformats.org/officeDocument/2006/math">
                      <m:r>
                        <a:rPr sz="4600" i="1">
                          <a:solidFill>
                            <a:srgbClr val="150101"/>
                          </a:solidFill>
                          <a:latin typeface="Cambria Math" panose="02040503050406030204" pitchFamily="18" charset="0"/>
                        </a:rPr>
                        <m:t>𝑍</m:t>
                      </m:r>
                      <m:r>
                        <a:rPr sz="4600" i="1">
                          <a:solidFill>
                            <a:srgbClr val="150101"/>
                          </a:solidFill>
                          <a:latin typeface="Cambria Math" panose="02040503050406030204" pitchFamily="18" charset="0"/>
                        </a:rPr>
                        <m:t>=−2</m:t>
                      </m:r>
                      <m:sSub>
                        <m:sSubPr>
                          <m:ctrlPr>
                            <a:rPr sz="4600" i="1">
                              <a:solidFill>
                                <a:srgbClr val="150101"/>
                              </a:solidFill>
                              <a:latin typeface="Cambria Math" panose="02040503050406030204" pitchFamily="18" charset="0"/>
                            </a:rPr>
                          </m:ctrlPr>
                        </m:sSubPr>
                        <m:e>
                          <m:r>
                            <a:rPr sz="4600" i="1">
                              <a:solidFill>
                                <a:srgbClr val="150101"/>
                              </a:solidFill>
                              <a:latin typeface="Cambria Math" panose="02040503050406030204" pitchFamily="18" charset="0"/>
                            </a:rPr>
                            <m:t>𝑍</m:t>
                          </m:r>
                        </m:e>
                        <m:sub>
                          <m:r>
                            <a:rPr sz="4600" i="1">
                              <a:solidFill>
                                <a:srgbClr val="150101"/>
                              </a:solidFill>
                              <a:latin typeface="Cambria Math" panose="02040503050406030204" pitchFamily="18" charset="0"/>
                            </a:rPr>
                            <m:t>𝐿</m:t>
                          </m:r>
                        </m:sub>
                      </m:sSub>
                      <m:r>
                        <m:rPr>
                          <m:sty m:val="p"/>
                        </m:rPr>
                        <a:rPr sz="4600" i="1">
                          <a:solidFill>
                            <a:srgbClr val="150101"/>
                          </a:solidFill>
                          <a:latin typeface="Cambria Math" panose="02040503050406030204" pitchFamily="18" charset="0"/>
                        </a:rPr>
                        <m:t>ln</m:t>
                      </m:r>
                      <m:r>
                        <a:rPr sz="4600" i="1">
                          <a:solidFill>
                            <a:srgbClr val="150101"/>
                          </a:solidFill>
                          <a:latin typeface="Cambria Math" panose="02040503050406030204" pitchFamily="18" charset="0"/>
                        </a:rPr>
                        <m:t>(</m:t>
                      </m:r>
                      <m:f>
                        <m:fPr>
                          <m:ctrlPr>
                            <a:rPr sz="4600" i="1">
                              <a:solidFill>
                                <a:srgbClr val="150101"/>
                              </a:solidFill>
                              <a:latin typeface="Cambria Math" panose="02040503050406030204" pitchFamily="18" charset="0"/>
                            </a:rPr>
                          </m:ctrlPr>
                        </m:fPr>
                        <m:num>
                          <m:r>
                            <a:rPr sz="4600" i="1">
                              <a:solidFill>
                                <a:srgbClr val="150101"/>
                              </a:solidFill>
                              <a:latin typeface="Cambria Math" panose="02040503050406030204" pitchFamily="18" charset="0"/>
                            </a:rPr>
                            <m:t>𝑆</m:t>
                          </m:r>
                          <m:sSub>
                            <m:sSubPr>
                              <m:ctrlPr>
                                <a:rPr sz="4600" i="1">
                                  <a:solidFill>
                                    <a:srgbClr val="150101"/>
                                  </a:solidFill>
                                  <a:latin typeface="Cambria Math" panose="02040503050406030204" pitchFamily="18" charset="0"/>
                                </a:rPr>
                              </m:ctrlPr>
                            </m:sSubPr>
                            <m:e>
                              <m:r>
                                <a:rPr sz="4600" i="1">
                                  <a:solidFill>
                                    <a:srgbClr val="150101"/>
                                  </a:solidFill>
                                  <a:latin typeface="Cambria Math" panose="02040503050406030204" pitchFamily="18" charset="0"/>
                                </a:rPr>
                                <m:t>21</m:t>
                              </m:r>
                            </m:e>
                            <m:sub>
                              <m:r>
                                <a:rPr sz="4600" i="1">
                                  <a:solidFill>
                                    <a:srgbClr val="150101"/>
                                  </a:solidFill>
                                  <a:latin typeface="Cambria Math" panose="02040503050406030204" pitchFamily="18" charset="0"/>
                                </a:rPr>
                                <m:t>𝐷𝑈𝑇</m:t>
                              </m:r>
                            </m:sub>
                          </m:sSub>
                        </m:num>
                        <m:den>
                          <m:r>
                            <a:rPr sz="4600" i="1">
                              <a:solidFill>
                                <a:srgbClr val="150101"/>
                              </a:solidFill>
                              <a:latin typeface="Cambria Math" panose="02040503050406030204" pitchFamily="18" charset="0"/>
                            </a:rPr>
                            <m:t>𝑆</m:t>
                          </m:r>
                          <m:sSub>
                            <m:sSubPr>
                              <m:ctrlPr>
                                <a:rPr sz="4600" i="1">
                                  <a:solidFill>
                                    <a:srgbClr val="150101"/>
                                  </a:solidFill>
                                  <a:latin typeface="Cambria Math" panose="02040503050406030204" pitchFamily="18" charset="0"/>
                                </a:rPr>
                              </m:ctrlPr>
                            </m:sSubPr>
                            <m:e>
                              <m:r>
                                <a:rPr sz="4600" i="1">
                                  <a:solidFill>
                                    <a:srgbClr val="150101"/>
                                  </a:solidFill>
                                  <a:latin typeface="Cambria Math" panose="02040503050406030204" pitchFamily="18" charset="0"/>
                                </a:rPr>
                                <m:t>21</m:t>
                              </m:r>
                            </m:e>
                            <m:sub>
                              <m:r>
                                <a:rPr sz="4600" i="1">
                                  <a:solidFill>
                                    <a:srgbClr val="150101"/>
                                  </a:solidFill>
                                  <a:latin typeface="Cambria Math" panose="02040503050406030204" pitchFamily="18" charset="0"/>
                                </a:rPr>
                                <m:t>𝑅𝐸𝐹</m:t>
                              </m:r>
                            </m:sub>
                          </m:sSub>
                        </m:den>
                      </m:f>
                      <m:r>
                        <a:rPr sz="4600" i="1">
                          <a:solidFill>
                            <a:srgbClr val="150101"/>
                          </a:solidFill>
                          <a:latin typeface="Cambria Math" panose="02040503050406030204" pitchFamily="18" charset="0"/>
                        </a:rPr>
                        <m:t>)</m:t>
                      </m:r>
                    </m:oMath>
                  </m:oMathPara>
                </a14:m>
                <a:endParaRPr/>
              </a:p>
            </p:txBody>
          </p:sp>
        </mc:Choice>
        <mc:Fallback>
          <p:sp>
            <p:nvSpPr>
              <p:cNvPr id="653" name="Text"/>
              <p:cNvSpPr txBox="1">
                <a:spLocks noRot="1" noChangeAspect="1" noMove="1" noResize="1" noEditPoints="1" noAdjustHandles="1" noChangeArrowheads="1" noChangeShapeType="1" noTextEdit="1"/>
              </p:cNvSpPr>
              <p:nvPr/>
            </p:nvSpPr>
            <p:spPr>
              <a:xfrm>
                <a:off x="18578661" y="11860335"/>
                <a:ext cx="5414294" cy="1547983"/>
              </a:xfrm>
              <a:prstGeom prst="rect">
                <a:avLst/>
              </a:prstGeom>
              <a:blipFill>
                <a:blip r:embed="rId3"/>
                <a:stretch>
                  <a:fillRect l="-4450" r="-2810" b="-5738"/>
                </a:stretch>
              </a:blipFill>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654" name="Equation"/>
              <p:cNvSpPr txBox="1"/>
              <p:nvPr/>
            </p:nvSpPr>
            <p:spPr>
              <a:xfrm>
                <a:off x="1580266" y="11852512"/>
                <a:ext cx="3190418" cy="1529488"/>
              </a:xfrm>
              <a:prstGeom prst="rect">
                <a:avLst/>
              </a:prstGeom>
              <a:ln w="12700">
                <a:miter lim="400000"/>
              </a:ln>
            </p:spPr>
            <p:txBody>
              <a:bodyPr wrap="none" lIns="0" tIns="0" rIns="0" bIns="0">
                <a:spAutoFit/>
              </a:bodyPr>
              <a:lstStyle/>
              <a:p>
                <a:pPr algn="l" defTabSz="914400" latinLnBrk="1">
                  <a:defRPr sz="1800">
                    <a:solidFill>
                      <a:srgbClr val="000000"/>
                    </a:solidFill>
                  </a:defRPr>
                </a:pPr>
                <a14:m>
                  <m:oMathPara xmlns:m="http://schemas.openxmlformats.org/officeDocument/2006/math">
                    <m:oMathParaPr>
                      <m:jc m:val="centerGroup"/>
                    </m:oMathParaPr>
                    <m:oMath xmlns:m="http://schemas.openxmlformats.org/officeDocument/2006/math">
                      <m:sSub>
                        <m:sSubPr>
                          <m:ctrlPr>
                            <a:rPr sz="5200">
                              <a:solidFill>
                                <a:srgbClr val="000000"/>
                              </a:solidFill>
                              <a:latin typeface="Cambria Math" panose="02040503050406030204" pitchFamily="18" charset="0"/>
                            </a:rPr>
                          </m:ctrlPr>
                        </m:sSubPr>
                        <m:e>
                          <m:r>
                            <a:rPr sz="5200" i="1">
                              <a:solidFill>
                                <a:srgbClr val="000000"/>
                              </a:solidFill>
                              <a:latin typeface="Cambria Math" panose="02040503050406030204" pitchFamily="18" charset="0"/>
                            </a:rPr>
                            <m:t>𝑍</m:t>
                          </m:r>
                        </m:e>
                        <m:sub>
                          <m:r>
                            <a:rPr sz="5200" i="1">
                              <a:solidFill>
                                <a:srgbClr val="000000"/>
                              </a:solidFill>
                              <a:latin typeface="Cambria Math" panose="02040503050406030204" pitchFamily="18" charset="0"/>
                            </a:rPr>
                            <m:t>𝑇</m:t>
                          </m:r>
                        </m:sub>
                      </m:sSub>
                      <m:r>
                        <a:rPr sz="5200" i="1">
                          <a:solidFill>
                            <a:srgbClr val="000000"/>
                          </a:solidFill>
                          <a:latin typeface="Cambria Math" panose="02040503050406030204" pitchFamily="18" charset="0"/>
                        </a:rPr>
                        <m:t>=</m:t>
                      </m:r>
                      <m:f>
                        <m:fPr>
                          <m:ctrlPr>
                            <a:rPr sz="5200" i="1">
                              <a:solidFill>
                                <a:srgbClr val="000000"/>
                              </a:solidFill>
                              <a:latin typeface="Cambria Math" panose="02040503050406030204" pitchFamily="18" charset="0"/>
                            </a:rPr>
                          </m:ctrlPr>
                        </m:fPr>
                        <m:num>
                          <m:r>
                            <a:rPr sz="5200" i="1">
                              <a:solidFill>
                                <a:srgbClr val="000000"/>
                              </a:solidFill>
                              <a:latin typeface="Cambria Math" panose="02040503050406030204" pitchFamily="18" charset="0"/>
                            </a:rPr>
                            <m:t>𝑐𝑍</m:t>
                          </m:r>
                        </m:num>
                        <m:den>
                          <m:r>
                            <a:rPr sz="5200" i="1">
                              <a:solidFill>
                                <a:srgbClr val="000000"/>
                              </a:solidFill>
                              <a:latin typeface="Cambria Math" panose="02040503050406030204" pitchFamily="18" charset="0"/>
                            </a:rPr>
                            <m:t>2</m:t>
                          </m:r>
                          <m:r>
                            <a:rPr sz="5200" i="1">
                              <a:solidFill>
                                <a:srgbClr val="000000"/>
                              </a:solidFill>
                              <a:latin typeface="Cambria Math" panose="02040503050406030204" pitchFamily="18" charset="0"/>
                            </a:rPr>
                            <m:t>𝜋</m:t>
                          </m:r>
                          <m:r>
                            <a:rPr sz="5200" i="1">
                              <a:solidFill>
                                <a:srgbClr val="000000"/>
                              </a:solidFill>
                              <a:latin typeface="Cambria Math" panose="02040503050406030204" pitchFamily="18" charset="0"/>
                            </a:rPr>
                            <m:t>𝑓</m:t>
                          </m:r>
                          <m:sSup>
                            <m:sSupPr>
                              <m:ctrlPr>
                                <a:rPr sz="5200" i="1">
                                  <a:solidFill>
                                    <a:srgbClr val="000000"/>
                                  </a:solidFill>
                                  <a:latin typeface="Cambria Math" panose="02040503050406030204" pitchFamily="18" charset="0"/>
                                </a:rPr>
                              </m:ctrlPr>
                            </m:sSupPr>
                            <m:e>
                              <m:r>
                                <m:rPr>
                                  <m:sty m:val="p"/>
                                </m:rPr>
                                <a:rPr sz="5200" i="1">
                                  <a:solidFill>
                                    <a:srgbClr val="000000"/>
                                  </a:solidFill>
                                  <a:latin typeface="Cambria Math" panose="02040503050406030204" pitchFamily="18" charset="0"/>
                                </a:rPr>
                                <m:t>Δ</m:t>
                              </m:r>
                            </m:e>
                            <m:sup>
                              <m:r>
                                <a:rPr sz="5200" i="1">
                                  <a:solidFill>
                                    <a:srgbClr val="000000"/>
                                  </a:solidFill>
                                  <a:latin typeface="Cambria Math" panose="02040503050406030204" pitchFamily="18" charset="0"/>
                                </a:rPr>
                                <m:t>2</m:t>
                              </m:r>
                            </m:sup>
                          </m:sSup>
                        </m:den>
                      </m:f>
                    </m:oMath>
                  </m:oMathPara>
                </a14:m>
                <a:endParaRPr sz="5200"/>
              </a:p>
            </p:txBody>
          </p:sp>
        </mc:Choice>
        <mc:Fallback>
          <p:sp>
            <p:nvSpPr>
              <p:cNvPr id="654" name="Equation"/>
              <p:cNvSpPr txBox="1">
                <a:spLocks noRot="1" noChangeAspect="1" noMove="1" noResize="1" noEditPoints="1" noAdjustHandles="1" noChangeArrowheads="1" noChangeShapeType="1" noTextEdit="1"/>
              </p:cNvSpPr>
              <p:nvPr/>
            </p:nvSpPr>
            <p:spPr>
              <a:xfrm>
                <a:off x="1580266" y="11852512"/>
                <a:ext cx="3190418" cy="1529488"/>
              </a:xfrm>
              <a:prstGeom prst="rect">
                <a:avLst/>
              </a:prstGeom>
              <a:blipFill>
                <a:blip r:embed="rId4"/>
                <a:stretch>
                  <a:fillRect l="-7143" r="-11905" b="-27273"/>
                </a:stretch>
              </a:blipFill>
              <a:ln w="12700">
                <a:miter lim="400000"/>
              </a:ln>
            </p:spPr>
            <p:txBody>
              <a:bodyPr/>
              <a:lstStyle/>
              <a:p>
                <a:r>
                  <a:rPr lang="en-US">
                    <a:noFill/>
                  </a:rPr>
                  <a:t> </a:t>
                </a:r>
              </a:p>
            </p:txBody>
          </p:sp>
        </mc:Fallback>
      </mc:AlternateContent>
      <p:sp>
        <p:nvSpPr>
          <p:cNvPr id="655" name="Slide Number"/>
          <p:cNvSpPr txBox="1">
            <a:spLocks noGrp="1"/>
          </p:cNvSpPr>
          <p:nvPr>
            <p:ph type="sldNum" sz="quarter" idx="2"/>
          </p:nvPr>
        </p:nvSpPr>
        <p:spPr>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t>39</a:t>
            </a:fld>
            <a:endParaRPr/>
          </a:p>
        </p:txBody>
      </p:sp>
    </p:spTree>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3" name="Outline"/>
          <p:cNvSpPr txBox="1">
            <a:spLocks noGrp="1"/>
          </p:cNvSpPr>
          <p:nvPr>
            <p:ph type="title"/>
          </p:nvPr>
        </p:nvSpPr>
        <p:spPr>
          <a:xfrm>
            <a:off x="960460" y="1149350"/>
            <a:ext cx="22479001" cy="1663700"/>
          </a:xfrm>
          <a:prstGeom prst="rect">
            <a:avLst/>
          </a:prstGeom>
        </p:spPr>
        <p:txBody>
          <a:bodyPr/>
          <a:lstStyle/>
          <a:p>
            <a:r>
              <a:t>Outline</a:t>
            </a:r>
          </a:p>
        </p:txBody>
      </p:sp>
      <p:sp>
        <p:nvSpPr>
          <p:cNvPr id="204" name="1.Introduction to Accelerators and Collective Effects…"/>
          <p:cNvSpPr txBox="1"/>
          <p:nvPr/>
        </p:nvSpPr>
        <p:spPr>
          <a:xfrm>
            <a:off x="741370" y="2006599"/>
            <a:ext cx="10649774" cy="122428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p>
            <a:pPr marL="635000" indent="-635000" algn="l">
              <a:spcBef>
                <a:spcPts val="3400"/>
              </a:spcBef>
              <a:buSzPct val="25000"/>
              <a:buBlip>
                <a:blip r:embed="rId2"/>
              </a:buBlip>
              <a:defRPr sz="4200"/>
            </a:pPr>
            <a:endParaRPr/>
          </a:p>
          <a:p>
            <a:pPr algn="l">
              <a:spcBef>
                <a:spcPts val="3400"/>
              </a:spcBef>
              <a:defRPr sz="4200" b="1"/>
            </a:pPr>
            <a:r>
              <a:t>1.Introduction to Accelerators and Collective Effects</a:t>
            </a:r>
          </a:p>
          <a:p>
            <a:pPr lvl="1" indent="660400" algn="l">
              <a:spcBef>
                <a:spcPts val="3400"/>
              </a:spcBef>
              <a:defRPr sz="4200" b="1"/>
            </a:pPr>
            <a:endParaRPr/>
          </a:p>
          <a:p>
            <a:pPr algn="l">
              <a:spcBef>
                <a:spcPts val="3400"/>
              </a:spcBef>
              <a:defRPr sz="4200" b="1"/>
            </a:pPr>
            <a:r>
              <a:t>2.Wakefield and Impedances</a:t>
            </a:r>
          </a:p>
          <a:p>
            <a:pPr algn="l">
              <a:spcBef>
                <a:spcPts val="3400"/>
              </a:spcBef>
              <a:defRPr sz="4200" b="1"/>
            </a:pPr>
            <a:endParaRPr/>
          </a:p>
          <a:p>
            <a:pPr algn="l">
              <a:spcBef>
                <a:spcPts val="3400"/>
              </a:spcBef>
              <a:defRPr sz="4200" b="1"/>
            </a:pPr>
            <a:r>
              <a:t>3.Studying The Wakefield and Impedance</a:t>
            </a:r>
          </a:p>
          <a:p>
            <a:pPr algn="l">
              <a:spcBef>
                <a:spcPts val="3400"/>
              </a:spcBef>
              <a:defRPr sz="4200" b="1"/>
            </a:pPr>
            <a:endParaRPr/>
          </a:p>
          <a:p>
            <a:pPr algn="l">
              <a:spcBef>
                <a:spcPts val="3400"/>
              </a:spcBef>
              <a:defRPr sz="4200" b="1"/>
            </a:pPr>
            <a:r>
              <a:t>3.Two examples</a:t>
            </a:r>
          </a:p>
          <a:p>
            <a:pPr algn="l">
              <a:spcBef>
                <a:spcPts val="3400"/>
              </a:spcBef>
              <a:defRPr sz="4200" b="1"/>
            </a:pPr>
            <a:r>
              <a:t>4.Conclusion</a:t>
            </a:r>
          </a:p>
        </p:txBody>
      </p:sp>
      <p:sp>
        <p:nvSpPr>
          <p:cNvPr id="205" name="How we achieved expected performance in accelerator?…"/>
          <p:cNvSpPr txBox="1"/>
          <p:nvPr/>
        </p:nvSpPr>
        <p:spPr>
          <a:xfrm>
            <a:off x="12107088" y="2813050"/>
            <a:ext cx="12698844" cy="65786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p>
            <a:pPr lvl="1" indent="660400" algn="l">
              <a:spcBef>
                <a:spcPts val="3400"/>
              </a:spcBef>
              <a:defRPr sz="2500" b="1"/>
            </a:pPr>
            <a:r>
              <a:rPr dirty="0"/>
              <a:t>How we achieved expected performance in accelerator?</a:t>
            </a:r>
          </a:p>
          <a:p>
            <a:pPr lvl="1" indent="660400" algn="l">
              <a:spcBef>
                <a:spcPts val="3400"/>
              </a:spcBef>
              <a:defRPr sz="2500" b="1"/>
            </a:pPr>
            <a:r>
              <a:rPr dirty="0"/>
              <a:t>Why are the Collective effects are important?</a:t>
            </a:r>
          </a:p>
          <a:p>
            <a:pPr lvl="1" indent="660400" algn="l">
              <a:spcBef>
                <a:spcPts val="3400"/>
              </a:spcBef>
              <a:defRPr sz="2500" b="1"/>
            </a:pPr>
            <a:r>
              <a:rPr dirty="0"/>
              <a:t>What is </a:t>
            </a:r>
            <a:r>
              <a:rPr dirty="0" err="1"/>
              <a:t>ThomX</a:t>
            </a:r>
            <a:r>
              <a:rPr dirty="0"/>
              <a:t> and what are the effects of collective effects on </a:t>
            </a:r>
            <a:r>
              <a:rPr dirty="0" err="1"/>
              <a:t>ThomX</a:t>
            </a:r>
            <a:r>
              <a:rPr dirty="0"/>
              <a:t>?</a:t>
            </a:r>
          </a:p>
          <a:p>
            <a:pPr lvl="1" indent="660400" algn="l">
              <a:spcBef>
                <a:spcPts val="3400"/>
              </a:spcBef>
              <a:defRPr sz="2500" b="1"/>
            </a:pPr>
            <a:r>
              <a:rPr dirty="0"/>
              <a:t>Different Kind of Impedances and Formalism</a:t>
            </a:r>
          </a:p>
          <a:p>
            <a:pPr lvl="1" indent="660400" algn="l">
              <a:spcBef>
                <a:spcPts val="3400"/>
              </a:spcBef>
              <a:defRPr sz="2500" b="1"/>
            </a:pPr>
            <a:r>
              <a:rPr dirty="0"/>
              <a:t>The effect of the impedances</a:t>
            </a:r>
          </a:p>
          <a:p>
            <a:pPr lvl="1" indent="660400" algn="l">
              <a:spcBef>
                <a:spcPts val="3400"/>
              </a:spcBef>
              <a:defRPr sz="2500" b="1"/>
            </a:pPr>
            <a:r>
              <a:rPr dirty="0"/>
              <a:t>The Goal of Impedance Study</a:t>
            </a:r>
          </a:p>
          <a:p>
            <a:pPr lvl="1" indent="660400" algn="l">
              <a:spcBef>
                <a:spcPts val="3400"/>
              </a:spcBef>
              <a:defRPr sz="2500" b="1"/>
            </a:pPr>
            <a:r>
              <a:rPr dirty="0"/>
              <a:t>The methods of Defining the impedance on accelerators</a:t>
            </a:r>
          </a:p>
        </p:txBody>
      </p:sp>
      <p:sp>
        <p:nvSpPr>
          <p:cNvPr id="206" name="{"/>
          <p:cNvSpPr txBox="1"/>
          <p:nvPr/>
        </p:nvSpPr>
        <p:spPr>
          <a:xfrm>
            <a:off x="11719890" y="2507073"/>
            <a:ext cx="960141" cy="34544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0000"/>
            </a:lvl1pPr>
          </a:lstStyle>
          <a:p>
            <a:r>
              <a:t>{</a:t>
            </a:r>
          </a:p>
        </p:txBody>
      </p:sp>
      <p:sp>
        <p:nvSpPr>
          <p:cNvPr id="207" name="{"/>
          <p:cNvSpPr txBox="1"/>
          <p:nvPr/>
        </p:nvSpPr>
        <p:spPr>
          <a:xfrm>
            <a:off x="11606200" y="5096554"/>
            <a:ext cx="1171600" cy="42926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5000"/>
            </a:lvl1pPr>
          </a:lstStyle>
          <a:p>
            <a:r>
              <a:t>{</a:t>
            </a:r>
          </a:p>
        </p:txBody>
      </p:sp>
      <p:sp>
        <p:nvSpPr>
          <p:cNvPr id="208" name="1"/>
          <p:cNvSpPr txBox="1"/>
          <p:nvPr/>
        </p:nvSpPr>
        <p:spPr>
          <a:xfrm>
            <a:off x="11093474" y="4072679"/>
            <a:ext cx="431801" cy="9398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5000">
                <a:solidFill>
                  <a:srgbClr val="A12820"/>
                </a:solidFill>
              </a:defRPr>
            </a:lvl1pPr>
          </a:lstStyle>
          <a:p>
            <a:r>
              <a:t>1</a:t>
            </a:r>
          </a:p>
        </p:txBody>
      </p:sp>
      <p:sp>
        <p:nvSpPr>
          <p:cNvPr id="209" name="2"/>
          <p:cNvSpPr txBox="1"/>
          <p:nvPr/>
        </p:nvSpPr>
        <p:spPr>
          <a:xfrm>
            <a:off x="11093474" y="6977007"/>
            <a:ext cx="431801" cy="9398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5000">
                <a:solidFill>
                  <a:srgbClr val="A12820"/>
                </a:solidFill>
              </a:defRPr>
            </a:lvl1pPr>
          </a:lstStyle>
          <a:p>
            <a:r>
              <a:t>2</a:t>
            </a:r>
          </a:p>
        </p:txBody>
      </p:sp>
      <p:sp>
        <p:nvSpPr>
          <p:cNvPr id="210" name="Slide Number"/>
          <p:cNvSpPr txBox="1">
            <a:spLocks noGrp="1"/>
          </p:cNvSpPr>
          <p:nvPr>
            <p:ph type="sldNum" sz="quarter" idx="2"/>
          </p:nvPr>
        </p:nvSpPr>
        <p:spPr>
          <a:xfrm>
            <a:off x="12052300" y="13017500"/>
            <a:ext cx="266701" cy="508000"/>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t>4</a:t>
            </a:fld>
            <a:endParaRPr/>
          </a:p>
        </p:txBody>
      </p:sp>
    </p:spTree>
  </p:cSld>
  <p:clrMapOvr>
    <a:masterClrMapping/>
  </p:clrMapOvr>
  <p:transition spd="med"/>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7" name="Cylinder"/>
          <p:cNvSpPr/>
          <p:nvPr/>
        </p:nvSpPr>
        <p:spPr>
          <a:xfrm rot="16200000">
            <a:off x="11791942" y="3497040"/>
            <a:ext cx="2769939" cy="3656698"/>
          </a:xfrm>
          <a:custGeom>
            <a:avLst/>
            <a:gdLst/>
            <a:ahLst/>
            <a:cxnLst>
              <a:cxn ang="0">
                <a:pos x="wd2" y="hd2"/>
              </a:cxn>
              <a:cxn ang="5400000">
                <a:pos x="wd2" y="hd2"/>
              </a:cxn>
              <a:cxn ang="10800000">
                <a:pos x="wd2" y="hd2"/>
              </a:cxn>
              <a:cxn ang="16200000">
                <a:pos x="wd2" y="hd2"/>
              </a:cxn>
            </a:cxnLst>
            <a:rect l="0" t="0" r="r" b="b"/>
            <a:pathLst>
              <a:path w="19679" h="21600" extrusionOk="0">
                <a:moveTo>
                  <a:pt x="9839" y="0"/>
                </a:moveTo>
                <a:cubicBezTo>
                  <a:pt x="7321" y="0"/>
                  <a:pt x="4803" y="241"/>
                  <a:pt x="2882" y="724"/>
                </a:cubicBezTo>
                <a:cubicBezTo>
                  <a:pt x="-961" y="1689"/>
                  <a:pt x="-961" y="3255"/>
                  <a:pt x="2882" y="4221"/>
                </a:cubicBezTo>
                <a:cubicBezTo>
                  <a:pt x="6724" y="5186"/>
                  <a:pt x="12954" y="5186"/>
                  <a:pt x="16796" y="4221"/>
                </a:cubicBezTo>
                <a:cubicBezTo>
                  <a:pt x="20639" y="3255"/>
                  <a:pt x="20639" y="1689"/>
                  <a:pt x="16796" y="724"/>
                </a:cubicBezTo>
                <a:cubicBezTo>
                  <a:pt x="14875" y="241"/>
                  <a:pt x="12357" y="0"/>
                  <a:pt x="9839" y="0"/>
                </a:cubicBezTo>
                <a:close/>
                <a:moveTo>
                  <a:pt x="0" y="3593"/>
                </a:moveTo>
                <a:lnTo>
                  <a:pt x="0" y="18993"/>
                </a:lnTo>
                <a:cubicBezTo>
                  <a:pt x="0" y="20356"/>
                  <a:pt x="4405" y="21600"/>
                  <a:pt x="9839" y="21600"/>
                </a:cubicBezTo>
                <a:cubicBezTo>
                  <a:pt x="15273" y="21600"/>
                  <a:pt x="19678" y="20356"/>
                  <a:pt x="19678" y="18993"/>
                </a:cubicBezTo>
                <a:lnTo>
                  <a:pt x="19678" y="3593"/>
                </a:lnTo>
                <a:cubicBezTo>
                  <a:pt x="18279" y="4621"/>
                  <a:pt x="14401" y="5357"/>
                  <a:pt x="9839" y="5357"/>
                </a:cubicBezTo>
                <a:cubicBezTo>
                  <a:pt x="5277" y="5357"/>
                  <a:pt x="1399" y="4621"/>
                  <a:pt x="0" y="3593"/>
                </a:cubicBezTo>
                <a:close/>
              </a:path>
            </a:pathLst>
          </a:custGeom>
          <a:blipFill>
            <a:blip r:embed="rId2">
              <a:alphaModFix amt="51923"/>
            </a:blip>
          </a:blipFill>
          <a:ln w="12700">
            <a:miter lim="400000"/>
          </a:ln>
        </p:spPr>
        <p:txBody>
          <a:bodyPr lIns="71437" tIns="71437" rIns="71437" bIns="71437" anchor="ctr"/>
          <a:lstStyle/>
          <a:p>
            <a:pPr defTabSz="821531">
              <a:defRPr sz="4200">
                <a:solidFill>
                  <a:srgbClr val="160201"/>
                </a:solidFill>
              </a:defRPr>
            </a:pPr>
            <a:endParaRPr/>
          </a:p>
        </p:txBody>
      </p:sp>
      <p:sp>
        <p:nvSpPr>
          <p:cNvPr id="658" name="One Wire Measurements"/>
          <p:cNvSpPr txBox="1">
            <a:spLocks noGrp="1"/>
          </p:cNvSpPr>
          <p:nvPr>
            <p:ph type="title"/>
          </p:nvPr>
        </p:nvSpPr>
        <p:spPr>
          <a:prstGeom prst="rect">
            <a:avLst/>
          </a:prstGeom>
        </p:spPr>
        <p:txBody>
          <a:bodyPr/>
          <a:lstStyle/>
          <a:p>
            <a:r>
              <a:t>One Wire Measurements</a:t>
            </a:r>
          </a:p>
        </p:txBody>
      </p:sp>
      <mc:AlternateContent xmlns:mc="http://schemas.openxmlformats.org/markup-compatibility/2006">
        <mc:Choice xmlns:a14="http://schemas.microsoft.com/office/drawing/2010/main" Requires="a14">
          <p:sp>
            <p:nvSpPr>
              <p:cNvPr id="659" name="where   is the longitudinal impedance which was measured at the center,   and   are the measured impedance coefficents with and wire offset with x and y respectively.…"/>
              <p:cNvSpPr txBox="1"/>
              <p:nvPr/>
            </p:nvSpPr>
            <p:spPr>
              <a:xfrm>
                <a:off x="14057075" y="8122041"/>
                <a:ext cx="8801419" cy="4764825"/>
              </a:xfrm>
              <a:prstGeom prst="rect">
                <a:avLst/>
              </a:prstGeom>
              <a:ln w="12700">
                <a:miter lim="400000"/>
              </a:ln>
              <a:extLst>
                <a:ext uri="{C572A759-6A51-4108-AA02-DFA0A04FC94B}">
                  <ma14:wrappingTextBoxFlag xmlns:ma14="http://schemas.microsoft.com/office/mac/drawingml/2011/main" xmlns:m="http://schemas.openxmlformats.org/officeDocument/2006/math" xmlns="" val="1"/>
                </a:ext>
              </a:extLst>
            </p:spPr>
            <p:txBody>
              <a:bodyPr lIns="71437" tIns="71437" rIns="71437" bIns="71437" anchor="ctr">
                <a:normAutofit/>
              </a:bodyPr>
              <a:lstStyle/>
              <a:p>
                <a:pPr marL="348488" indent="-348488" algn="l" defTabSz="402550">
                  <a:lnSpc>
                    <a:spcPct val="80000"/>
                  </a:lnSpc>
                  <a:spcBef>
                    <a:spcPts val="1100"/>
                  </a:spcBef>
                  <a:buClr>
                    <a:srgbClr val="160201"/>
                  </a:buClr>
                  <a:buSzPct val="70000"/>
                  <a:buFont typeface="Zapf Dingbats"/>
                  <a:buChar char="✤"/>
                  <a:defRPr sz="2744">
                    <a:solidFill>
                      <a:srgbClr val="000000"/>
                    </a:solidFill>
                  </a:defRPr>
                </a:pPr>
                <a:r>
                  <a:t>where </a:t>
                </a:r>
                <a14:m>
                  <m:oMath xmlns:m="http://schemas.openxmlformats.org/officeDocument/2006/math">
                    <m:sSub>
                      <m:sSubPr>
                        <m:ctrlPr>
                          <a:rPr sz="2950">
                            <a:solidFill>
                              <a:srgbClr val="000000"/>
                            </a:solidFill>
                            <a:latin typeface="Cambria Math" panose="02040503050406030204" pitchFamily="18" charset="0"/>
                          </a:rPr>
                        </m:ctrlPr>
                      </m:sSubPr>
                      <m:e>
                        <m:r>
                          <a:rPr sz="2950" i="1">
                            <a:solidFill>
                              <a:srgbClr val="000000"/>
                            </a:solidFill>
                            <a:latin typeface="Cambria Math" panose="02040503050406030204" pitchFamily="18" charset="0"/>
                          </a:rPr>
                          <m:t>𝑍</m:t>
                        </m:r>
                      </m:e>
                      <m:sub>
                        <m:r>
                          <a:rPr sz="2950" i="1">
                            <a:solidFill>
                              <a:srgbClr val="000000"/>
                            </a:solidFill>
                            <a:latin typeface="Cambria Math" panose="02040503050406030204" pitchFamily="18" charset="0"/>
                          </a:rPr>
                          <m:t>𝐿</m:t>
                        </m:r>
                      </m:sub>
                    </m:sSub>
                  </m:oMath>
                </a14:m>
                <a:r>
                  <a:t> is the longitudinal impedance which was measured at the center, </a:t>
                </a:r>
                <a14:m>
                  <m:oMath xmlns:m="http://schemas.openxmlformats.org/officeDocument/2006/math">
                    <m:sSub>
                      <m:sSubPr>
                        <m:ctrlPr>
                          <a:rPr sz="2950">
                            <a:solidFill>
                              <a:srgbClr val="000000"/>
                            </a:solidFill>
                            <a:latin typeface="Cambria Math" panose="02040503050406030204" pitchFamily="18" charset="0"/>
                          </a:rPr>
                        </m:ctrlPr>
                      </m:sSubPr>
                      <m:e>
                        <m:r>
                          <a:rPr sz="2950" i="1">
                            <a:solidFill>
                              <a:srgbClr val="000000"/>
                            </a:solidFill>
                            <a:latin typeface="Cambria Math" panose="02040503050406030204" pitchFamily="18" charset="0"/>
                          </a:rPr>
                          <m:t>𝑍</m:t>
                        </m:r>
                      </m:e>
                      <m:sub>
                        <m:r>
                          <a:rPr sz="2950" i="1">
                            <a:solidFill>
                              <a:srgbClr val="000000"/>
                            </a:solidFill>
                            <a:latin typeface="Cambria Math" panose="02040503050406030204" pitchFamily="18" charset="0"/>
                          </a:rPr>
                          <m:t>1</m:t>
                        </m:r>
                        <m:r>
                          <a:rPr sz="2950" i="1">
                            <a:solidFill>
                              <a:srgbClr val="000000"/>
                            </a:solidFill>
                            <a:latin typeface="Cambria Math" panose="02040503050406030204" pitchFamily="18" charset="0"/>
                          </a:rPr>
                          <m:t>𝑥</m:t>
                        </m:r>
                      </m:sub>
                    </m:sSub>
                  </m:oMath>
                </a14:m>
                <a:r>
                  <a:t> and </a:t>
                </a:r>
                <a14:m>
                  <m:oMath xmlns:m="http://schemas.openxmlformats.org/officeDocument/2006/math">
                    <m:sSub>
                      <m:sSubPr>
                        <m:ctrlPr>
                          <a:rPr sz="3000">
                            <a:solidFill>
                              <a:srgbClr val="000000"/>
                            </a:solidFill>
                            <a:latin typeface="Cambria Math" panose="02040503050406030204" pitchFamily="18" charset="0"/>
                          </a:rPr>
                        </m:ctrlPr>
                      </m:sSubPr>
                      <m:e>
                        <m:r>
                          <a:rPr sz="3000" i="1">
                            <a:solidFill>
                              <a:srgbClr val="000000"/>
                            </a:solidFill>
                            <a:latin typeface="Cambria Math" panose="02040503050406030204" pitchFamily="18" charset="0"/>
                          </a:rPr>
                          <m:t>𝑍</m:t>
                        </m:r>
                      </m:e>
                      <m:sub>
                        <m:r>
                          <a:rPr sz="3000" i="1">
                            <a:solidFill>
                              <a:srgbClr val="000000"/>
                            </a:solidFill>
                            <a:latin typeface="Cambria Math" panose="02040503050406030204" pitchFamily="18" charset="0"/>
                          </a:rPr>
                          <m:t>1</m:t>
                        </m:r>
                        <m:r>
                          <a:rPr sz="3000" i="1">
                            <a:solidFill>
                              <a:srgbClr val="000000"/>
                            </a:solidFill>
                            <a:latin typeface="Cambria Math" panose="02040503050406030204" pitchFamily="18" charset="0"/>
                          </a:rPr>
                          <m:t>𝑦</m:t>
                        </m:r>
                      </m:sub>
                    </m:sSub>
                  </m:oMath>
                </a14:m>
                <a:r>
                  <a:t> are the measured impedance coefficents with and wire offset with x and y respectively.</a:t>
                </a:r>
              </a:p>
              <a:p>
                <a:pPr marL="348488" indent="-348488" algn="l" defTabSz="402550">
                  <a:lnSpc>
                    <a:spcPct val="80000"/>
                  </a:lnSpc>
                  <a:spcBef>
                    <a:spcPts val="1100"/>
                  </a:spcBef>
                  <a:buClr>
                    <a:srgbClr val="160201"/>
                  </a:buClr>
                  <a:buSzPct val="70000"/>
                  <a:buFont typeface="Zapf Dingbats"/>
                  <a:buChar char="✤"/>
                  <a:defRPr sz="2744">
                    <a:solidFill>
                      <a:srgbClr val="000000"/>
                    </a:solidFill>
                  </a:defRPr>
                </a:pPr>
                <a:r>
                  <a:t>The general transverse impedances are:</a:t>
                </a:r>
              </a:p>
              <a:p>
                <a:pPr marL="348488" indent="-348488" algn="l" defTabSz="402550">
                  <a:lnSpc>
                    <a:spcPct val="80000"/>
                  </a:lnSpc>
                  <a:spcBef>
                    <a:spcPts val="1100"/>
                  </a:spcBef>
                  <a:buClr>
                    <a:srgbClr val="160201"/>
                  </a:buClr>
                  <a:buSzPct val="70000"/>
                  <a:buFont typeface="Zapf Dingbats"/>
                  <a:buChar char="✤"/>
                  <a:defRPr sz="2744">
                    <a:solidFill>
                      <a:srgbClr val="000000"/>
                    </a:solidFill>
                  </a:defRPr>
                </a:pPr>
                <a14:m>
                  <m:oMath xmlns:m="http://schemas.openxmlformats.org/officeDocument/2006/math">
                    <m:sSub>
                      <m:sSubPr>
                        <m:ctrlPr>
                          <a:rPr sz="3000">
                            <a:solidFill>
                              <a:srgbClr val="000000"/>
                            </a:solidFill>
                            <a:latin typeface="Cambria Math" panose="02040503050406030204" pitchFamily="18" charset="0"/>
                          </a:rPr>
                        </m:ctrlPr>
                      </m:sSubPr>
                      <m:e>
                        <m:r>
                          <a:rPr sz="3000" i="1">
                            <a:solidFill>
                              <a:srgbClr val="000000"/>
                            </a:solidFill>
                            <a:latin typeface="Cambria Math" panose="02040503050406030204" pitchFamily="18" charset="0"/>
                          </a:rPr>
                          <m:t>𝑍</m:t>
                        </m:r>
                      </m:e>
                      <m:sub>
                        <m:r>
                          <a:rPr sz="3000" i="1">
                            <a:solidFill>
                              <a:srgbClr val="000000"/>
                            </a:solidFill>
                            <a:latin typeface="Cambria Math" panose="02040503050406030204" pitchFamily="18" charset="0"/>
                          </a:rPr>
                          <m:t>𝑥</m:t>
                        </m:r>
                      </m:sub>
                    </m:sSub>
                    <m:r>
                      <a:rPr sz="3000" i="1">
                        <a:solidFill>
                          <a:srgbClr val="000000"/>
                        </a:solidFill>
                        <a:latin typeface="Cambria Math" panose="02040503050406030204" pitchFamily="18" charset="0"/>
                      </a:rPr>
                      <m:t>=</m:t>
                    </m:r>
                    <m:sSub>
                      <m:sSubPr>
                        <m:ctrlPr>
                          <a:rPr sz="3000" i="1">
                            <a:solidFill>
                              <a:srgbClr val="000000"/>
                            </a:solidFill>
                            <a:latin typeface="Cambria Math" panose="02040503050406030204" pitchFamily="18" charset="0"/>
                          </a:rPr>
                        </m:ctrlPr>
                      </m:sSubPr>
                      <m:e>
                        <m:r>
                          <a:rPr sz="3000" i="1">
                            <a:solidFill>
                              <a:srgbClr val="000000"/>
                            </a:solidFill>
                            <a:latin typeface="Cambria Math" panose="02040503050406030204" pitchFamily="18" charset="0"/>
                          </a:rPr>
                          <m:t>𝑍</m:t>
                        </m:r>
                      </m:e>
                      <m:sub>
                        <m:r>
                          <a:rPr sz="3000" i="1">
                            <a:solidFill>
                              <a:srgbClr val="000000"/>
                            </a:solidFill>
                            <a:latin typeface="Cambria Math" panose="02040503050406030204" pitchFamily="18" charset="0"/>
                          </a:rPr>
                          <m:t>𝑑𝑖𝑝𝑥</m:t>
                        </m:r>
                      </m:sub>
                    </m:sSub>
                    <m:r>
                      <a:rPr sz="3000" i="1">
                        <a:solidFill>
                          <a:srgbClr val="000000"/>
                        </a:solidFill>
                        <a:latin typeface="Cambria Math" panose="02040503050406030204" pitchFamily="18" charset="0"/>
                      </a:rPr>
                      <m:t>−</m:t>
                    </m:r>
                    <m:sSub>
                      <m:sSubPr>
                        <m:ctrlPr>
                          <a:rPr sz="3000" i="1">
                            <a:solidFill>
                              <a:srgbClr val="000000"/>
                            </a:solidFill>
                            <a:latin typeface="Cambria Math" panose="02040503050406030204" pitchFamily="18" charset="0"/>
                          </a:rPr>
                        </m:ctrlPr>
                      </m:sSubPr>
                      <m:e>
                        <m:r>
                          <a:rPr sz="3000" i="1">
                            <a:solidFill>
                              <a:srgbClr val="000000"/>
                            </a:solidFill>
                            <a:latin typeface="Cambria Math" panose="02040503050406030204" pitchFamily="18" charset="0"/>
                          </a:rPr>
                          <m:t>𝑍</m:t>
                        </m:r>
                      </m:e>
                      <m:sub>
                        <m:r>
                          <a:rPr sz="3000" i="1">
                            <a:solidFill>
                              <a:srgbClr val="000000"/>
                            </a:solidFill>
                            <a:latin typeface="Cambria Math" panose="02040503050406030204" pitchFamily="18" charset="0"/>
                          </a:rPr>
                          <m:t>𝑞𝑢𝑎𝑑𝑥</m:t>
                        </m:r>
                      </m:sub>
                    </m:sSub>
                    <m:r>
                      <a:rPr sz="3000" i="1">
                        <a:solidFill>
                          <a:srgbClr val="000000"/>
                        </a:solidFill>
                        <a:latin typeface="Cambria Math" panose="02040503050406030204" pitchFamily="18" charset="0"/>
                      </a:rPr>
                      <m:t>=</m:t>
                    </m:r>
                    <m:f>
                      <m:fPr>
                        <m:ctrlPr>
                          <a:rPr sz="3000" i="1">
                            <a:solidFill>
                              <a:srgbClr val="000000"/>
                            </a:solidFill>
                            <a:latin typeface="Cambria Math" panose="02040503050406030204" pitchFamily="18" charset="0"/>
                          </a:rPr>
                        </m:ctrlPr>
                      </m:fPr>
                      <m:num>
                        <m:r>
                          <a:rPr sz="3000" i="1">
                            <a:solidFill>
                              <a:srgbClr val="000000"/>
                            </a:solidFill>
                            <a:latin typeface="Cambria Math" panose="02040503050406030204" pitchFamily="18" charset="0"/>
                          </a:rPr>
                          <m:t>𝑐</m:t>
                        </m:r>
                      </m:num>
                      <m:den>
                        <m:r>
                          <a:rPr sz="3000" i="1">
                            <a:solidFill>
                              <a:srgbClr val="000000"/>
                            </a:solidFill>
                            <a:latin typeface="Cambria Math" panose="02040503050406030204" pitchFamily="18" charset="0"/>
                          </a:rPr>
                          <m:t>2</m:t>
                        </m:r>
                        <m:r>
                          <a:rPr sz="3000" i="1">
                            <a:solidFill>
                              <a:srgbClr val="000000"/>
                            </a:solidFill>
                            <a:latin typeface="Cambria Math" panose="02040503050406030204" pitchFamily="18" charset="0"/>
                          </a:rPr>
                          <m:t>𝜋</m:t>
                        </m:r>
                        <m:r>
                          <a:rPr sz="3000" i="1">
                            <a:solidFill>
                              <a:srgbClr val="000000"/>
                            </a:solidFill>
                            <a:latin typeface="Cambria Math" panose="02040503050406030204" pitchFamily="18" charset="0"/>
                          </a:rPr>
                          <m:t>𝑓</m:t>
                        </m:r>
                      </m:den>
                    </m:f>
                    <m:sSub>
                      <m:sSubPr>
                        <m:ctrlPr>
                          <a:rPr sz="3000" i="1">
                            <a:solidFill>
                              <a:srgbClr val="000000"/>
                            </a:solidFill>
                            <a:latin typeface="Cambria Math" panose="02040503050406030204" pitchFamily="18" charset="0"/>
                          </a:rPr>
                        </m:ctrlPr>
                      </m:sSubPr>
                      <m:e>
                        <m:r>
                          <a:rPr sz="3000" i="1">
                            <a:solidFill>
                              <a:srgbClr val="000000"/>
                            </a:solidFill>
                            <a:latin typeface="Cambria Math" panose="02040503050406030204" pitchFamily="18" charset="0"/>
                          </a:rPr>
                          <m:t>𝑍</m:t>
                        </m:r>
                      </m:e>
                      <m:sub>
                        <m:r>
                          <a:rPr sz="3000" i="1">
                            <a:solidFill>
                              <a:srgbClr val="000000"/>
                            </a:solidFill>
                            <a:latin typeface="Cambria Math" panose="02040503050406030204" pitchFamily="18" charset="0"/>
                          </a:rPr>
                          <m:t>1</m:t>
                        </m:r>
                        <m:r>
                          <a:rPr sz="3000" i="1">
                            <a:solidFill>
                              <a:srgbClr val="000000"/>
                            </a:solidFill>
                            <a:latin typeface="Cambria Math" panose="02040503050406030204" pitchFamily="18" charset="0"/>
                          </a:rPr>
                          <m:t>𝑥</m:t>
                        </m:r>
                      </m:sub>
                    </m:sSub>
                  </m:oMath>
                </a14:m>
                <a:endParaRPr/>
              </a:p>
              <a:p>
                <a:pPr marL="348488" indent="-348488" algn="l" defTabSz="402550">
                  <a:lnSpc>
                    <a:spcPct val="80000"/>
                  </a:lnSpc>
                  <a:spcBef>
                    <a:spcPts val="1100"/>
                  </a:spcBef>
                  <a:buClr>
                    <a:srgbClr val="160201"/>
                  </a:buClr>
                  <a:buSzPct val="70000"/>
                  <a:buFont typeface="Zapf Dingbats"/>
                  <a:buChar char="✤"/>
                  <a:defRPr sz="2744">
                    <a:solidFill>
                      <a:srgbClr val="000000"/>
                    </a:solidFill>
                  </a:defRPr>
                </a:pPr>
                <a14:m>
                  <m:oMath xmlns:m="http://schemas.openxmlformats.org/officeDocument/2006/math">
                    <m:sSub>
                      <m:sSubPr>
                        <m:ctrlPr>
                          <a:rPr sz="3000">
                            <a:solidFill>
                              <a:srgbClr val="000000"/>
                            </a:solidFill>
                            <a:latin typeface="Cambria Math" panose="02040503050406030204" pitchFamily="18" charset="0"/>
                          </a:rPr>
                        </m:ctrlPr>
                      </m:sSubPr>
                      <m:e>
                        <m:r>
                          <a:rPr sz="3000" i="1">
                            <a:solidFill>
                              <a:srgbClr val="000000"/>
                            </a:solidFill>
                            <a:latin typeface="Cambria Math" panose="02040503050406030204" pitchFamily="18" charset="0"/>
                          </a:rPr>
                          <m:t>𝑍</m:t>
                        </m:r>
                      </m:e>
                      <m:sub>
                        <m:r>
                          <a:rPr sz="3000" i="1">
                            <a:solidFill>
                              <a:srgbClr val="000000"/>
                            </a:solidFill>
                            <a:latin typeface="Cambria Math" panose="02040503050406030204" pitchFamily="18" charset="0"/>
                          </a:rPr>
                          <m:t>𝑦</m:t>
                        </m:r>
                      </m:sub>
                    </m:sSub>
                    <m:r>
                      <a:rPr sz="3000" i="1">
                        <a:solidFill>
                          <a:srgbClr val="000000"/>
                        </a:solidFill>
                        <a:latin typeface="Cambria Math" panose="02040503050406030204" pitchFamily="18" charset="0"/>
                      </a:rPr>
                      <m:t>=</m:t>
                    </m:r>
                    <m:sSub>
                      <m:sSubPr>
                        <m:ctrlPr>
                          <a:rPr sz="3000" i="1">
                            <a:solidFill>
                              <a:srgbClr val="000000"/>
                            </a:solidFill>
                            <a:latin typeface="Cambria Math" panose="02040503050406030204" pitchFamily="18" charset="0"/>
                          </a:rPr>
                        </m:ctrlPr>
                      </m:sSubPr>
                      <m:e>
                        <m:r>
                          <a:rPr sz="3000" i="1">
                            <a:solidFill>
                              <a:srgbClr val="000000"/>
                            </a:solidFill>
                            <a:latin typeface="Cambria Math" panose="02040503050406030204" pitchFamily="18" charset="0"/>
                          </a:rPr>
                          <m:t>𝑍</m:t>
                        </m:r>
                      </m:e>
                      <m:sub>
                        <m:r>
                          <a:rPr sz="3000" i="1">
                            <a:solidFill>
                              <a:srgbClr val="000000"/>
                            </a:solidFill>
                            <a:latin typeface="Cambria Math" panose="02040503050406030204" pitchFamily="18" charset="0"/>
                          </a:rPr>
                          <m:t>𝑑𝑖𝑝𝑦</m:t>
                        </m:r>
                      </m:sub>
                    </m:sSub>
                    <m:r>
                      <a:rPr sz="3000" i="1">
                        <a:solidFill>
                          <a:srgbClr val="000000"/>
                        </a:solidFill>
                        <a:latin typeface="Cambria Math" panose="02040503050406030204" pitchFamily="18" charset="0"/>
                      </a:rPr>
                      <m:t>+</m:t>
                    </m:r>
                    <m:sSub>
                      <m:sSubPr>
                        <m:ctrlPr>
                          <a:rPr sz="3000" i="1">
                            <a:solidFill>
                              <a:srgbClr val="000000"/>
                            </a:solidFill>
                            <a:latin typeface="Cambria Math" panose="02040503050406030204" pitchFamily="18" charset="0"/>
                          </a:rPr>
                        </m:ctrlPr>
                      </m:sSubPr>
                      <m:e>
                        <m:r>
                          <a:rPr sz="3000" i="1">
                            <a:solidFill>
                              <a:srgbClr val="000000"/>
                            </a:solidFill>
                            <a:latin typeface="Cambria Math" panose="02040503050406030204" pitchFamily="18" charset="0"/>
                          </a:rPr>
                          <m:t>𝑍</m:t>
                        </m:r>
                      </m:e>
                      <m:sub>
                        <m:r>
                          <a:rPr sz="3000" i="1">
                            <a:solidFill>
                              <a:srgbClr val="000000"/>
                            </a:solidFill>
                            <a:latin typeface="Cambria Math" panose="02040503050406030204" pitchFamily="18" charset="0"/>
                          </a:rPr>
                          <m:t>𝑞𝑢𝑎𝑑𝑦</m:t>
                        </m:r>
                      </m:sub>
                    </m:sSub>
                    <m:r>
                      <a:rPr sz="3000" i="1">
                        <a:solidFill>
                          <a:srgbClr val="000000"/>
                        </a:solidFill>
                        <a:latin typeface="Cambria Math" panose="02040503050406030204" pitchFamily="18" charset="0"/>
                      </a:rPr>
                      <m:t>=</m:t>
                    </m:r>
                    <m:f>
                      <m:fPr>
                        <m:ctrlPr>
                          <a:rPr sz="3000" i="1">
                            <a:solidFill>
                              <a:srgbClr val="000000"/>
                            </a:solidFill>
                            <a:latin typeface="Cambria Math" panose="02040503050406030204" pitchFamily="18" charset="0"/>
                          </a:rPr>
                        </m:ctrlPr>
                      </m:fPr>
                      <m:num>
                        <m:r>
                          <a:rPr sz="3000" i="1">
                            <a:solidFill>
                              <a:srgbClr val="000000"/>
                            </a:solidFill>
                            <a:latin typeface="Cambria Math" panose="02040503050406030204" pitchFamily="18" charset="0"/>
                          </a:rPr>
                          <m:t>𝑐</m:t>
                        </m:r>
                      </m:num>
                      <m:den>
                        <m:r>
                          <a:rPr sz="3000" i="1">
                            <a:solidFill>
                              <a:srgbClr val="000000"/>
                            </a:solidFill>
                            <a:latin typeface="Cambria Math" panose="02040503050406030204" pitchFamily="18" charset="0"/>
                          </a:rPr>
                          <m:t>2</m:t>
                        </m:r>
                        <m:r>
                          <a:rPr sz="3000" i="1">
                            <a:solidFill>
                              <a:srgbClr val="000000"/>
                            </a:solidFill>
                            <a:latin typeface="Cambria Math" panose="02040503050406030204" pitchFamily="18" charset="0"/>
                          </a:rPr>
                          <m:t>𝜋</m:t>
                        </m:r>
                        <m:r>
                          <a:rPr sz="3000" i="1">
                            <a:solidFill>
                              <a:srgbClr val="000000"/>
                            </a:solidFill>
                            <a:latin typeface="Cambria Math" panose="02040503050406030204" pitchFamily="18" charset="0"/>
                          </a:rPr>
                          <m:t>𝑓</m:t>
                        </m:r>
                      </m:den>
                    </m:f>
                    <m:sSub>
                      <m:sSubPr>
                        <m:ctrlPr>
                          <a:rPr sz="3000" i="1">
                            <a:solidFill>
                              <a:srgbClr val="000000"/>
                            </a:solidFill>
                            <a:latin typeface="Cambria Math" panose="02040503050406030204" pitchFamily="18" charset="0"/>
                          </a:rPr>
                        </m:ctrlPr>
                      </m:sSubPr>
                      <m:e>
                        <m:r>
                          <a:rPr sz="3000" i="1">
                            <a:solidFill>
                              <a:srgbClr val="000000"/>
                            </a:solidFill>
                            <a:latin typeface="Cambria Math" panose="02040503050406030204" pitchFamily="18" charset="0"/>
                          </a:rPr>
                          <m:t>𝑍</m:t>
                        </m:r>
                      </m:e>
                      <m:sub>
                        <m:r>
                          <a:rPr sz="3000" i="1">
                            <a:solidFill>
                              <a:srgbClr val="000000"/>
                            </a:solidFill>
                            <a:latin typeface="Cambria Math" panose="02040503050406030204" pitchFamily="18" charset="0"/>
                          </a:rPr>
                          <m:t>1</m:t>
                        </m:r>
                        <m:r>
                          <a:rPr sz="3000" i="1">
                            <a:solidFill>
                              <a:srgbClr val="000000"/>
                            </a:solidFill>
                            <a:latin typeface="Cambria Math" panose="02040503050406030204" pitchFamily="18" charset="0"/>
                          </a:rPr>
                          <m:t>𝑦</m:t>
                        </m:r>
                      </m:sub>
                    </m:sSub>
                  </m:oMath>
                </a14:m>
                <a:endParaRPr/>
              </a:p>
              <a:p>
                <a:pPr marL="348488" indent="-348488" algn="l" defTabSz="402550">
                  <a:lnSpc>
                    <a:spcPct val="80000"/>
                  </a:lnSpc>
                  <a:spcBef>
                    <a:spcPts val="1100"/>
                  </a:spcBef>
                  <a:buClr>
                    <a:srgbClr val="160201"/>
                  </a:buClr>
                  <a:buSzPct val="70000"/>
                  <a:buFont typeface="Zapf Dingbats"/>
                  <a:buChar char="✤"/>
                  <a:defRPr sz="2744">
                    <a:solidFill>
                      <a:srgbClr val="000000"/>
                    </a:solidFill>
                  </a:defRPr>
                </a:pPr>
                <a:r>
                  <a:t>The coefficient </a:t>
                </a:r>
                <a14:m>
                  <m:oMath xmlns:m="http://schemas.openxmlformats.org/officeDocument/2006/math">
                    <m:sSub>
                      <m:sSubPr>
                        <m:ctrlPr>
                          <a:rPr sz="2950">
                            <a:solidFill>
                              <a:srgbClr val="000000"/>
                            </a:solidFill>
                            <a:latin typeface="Cambria Math" panose="02040503050406030204" pitchFamily="18" charset="0"/>
                          </a:rPr>
                        </m:ctrlPr>
                      </m:sSubPr>
                      <m:e>
                        <m:r>
                          <a:rPr sz="2950" i="1">
                            <a:solidFill>
                              <a:srgbClr val="000000"/>
                            </a:solidFill>
                            <a:latin typeface="Cambria Math" panose="02040503050406030204" pitchFamily="18" charset="0"/>
                          </a:rPr>
                          <m:t>𝑍</m:t>
                        </m:r>
                      </m:e>
                      <m:sub>
                        <m:r>
                          <a:rPr sz="2950" i="1">
                            <a:solidFill>
                              <a:srgbClr val="000000"/>
                            </a:solidFill>
                            <a:latin typeface="Cambria Math" panose="02040503050406030204" pitchFamily="18" charset="0"/>
                          </a:rPr>
                          <m:t>1</m:t>
                        </m:r>
                        <m:r>
                          <a:rPr sz="2950" i="1">
                            <a:solidFill>
                              <a:srgbClr val="000000"/>
                            </a:solidFill>
                            <a:latin typeface="Cambria Math" panose="02040503050406030204" pitchFamily="18" charset="0"/>
                          </a:rPr>
                          <m:t>𝑥</m:t>
                        </m:r>
                      </m:sub>
                    </m:sSub>
                  </m:oMath>
                </a14:m>
                <a:r>
                  <a:t> and </a:t>
                </a:r>
                <a14:m>
                  <m:oMath xmlns:m="http://schemas.openxmlformats.org/officeDocument/2006/math">
                    <m:sSub>
                      <m:sSubPr>
                        <m:ctrlPr>
                          <a:rPr sz="3000">
                            <a:solidFill>
                              <a:srgbClr val="000000"/>
                            </a:solidFill>
                            <a:latin typeface="Cambria Math" panose="02040503050406030204" pitchFamily="18" charset="0"/>
                          </a:rPr>
                        </m:ctrlPr>
                      </m:sSubPr>
                      <m:e>
                        <m:r>
                          <a:rPr sz="3000" i="1">
                            <a:solidFill>
                              <a:srgbClr val="000000"/>
                            </a:solidFill>
                            <a:latin typeface="Cambria Math" panose="02040503050406030204" pitchFamily="18" charset="0"/>
                          </a:rPr>
                          <m:t>𝑍</m:t>
                        </m:r>
                      </m:e>
                      <m:sub>
                        <m:r>
                          <a:rPr sz="3000" i="1">
                            <a:solidFill>
                              <a:srgbClr val="000000"/>
                            </a:solidFill>
                            <a:latin typeface="Cambria Math" panose="02040503050406030204" pitchFamily="18" charset="0"/>
                          </a:rPr>
                          <m:t>1</m:t>
                        </m:r>
                        <m:r>
                          <a:rPr sz="3000" i="1">
                            <a:solidFill>
                              <a:srgbClr val="000000"/>
                            </a:solidFill>
                            <a:latin typeface="Cambria Math" panose="02040503050406030204" pitchFamily="18" charset="0"/>
                          </a:rPr>
                          <m:t>𝑦</m:t>
                        </m:r>
                      </m:sub>
                    </m:sSub>
                  </m:oMath>
                </a14:m>
                <a:r>
                  <a:t> are extracted by fitting a parabola.</a:t>
                </a:r>
                <a:endParaRPr sz="5600"/>
              </a:p>
            </p:txBody>
          </p:sp>
        </mc:Choice>
        <mc:Fallback>
          <p:sp>
            <p:nvSpPr>
              <p:cNvPr id="659" name="where   is the longitudinal impedance which was measured at the center,   and   are the measured impedance coefficents with and wire offset with x and y respectively.…"/>
              <p:cNvSpPr txBox="1">
                <a:spLocks noRot="1" noChangeAspect="1" noMove="1" noResize="1" noEditPoints="1" noAdjustHandles="1" noChangeArrowheads="1" noChangeShapeType="1" noTextEdit="1"/>
              </p:cNvSpPr>
              <p:nvPr/>
            </p:nvSpPr>
            <p:spPr>
              <a:xfrm>
                <a:off x="14057075" y="8122041"/>
                <a:ext cx="8801419" cy="4764825"/>
              </a:xfrm>
              <a:prstGeom prst="rect">
                <a:avLst/>
              </a:prstGeom>
              <a:blipFill>
                <a:blip r:embed="rId3"/>
                <a:stretch>
                  <a:fillRect l="-1151" r="-2446"/>
                </a:stretch>
              </a:blipFill>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r>
                  <a:rPr lang="en-US">
                    <a:noFill/>
                  </a:rPr>
                  <a:t> </a:t>
                </a:r>
              </a:p>
            </p:txBody>
          </p:sp>
        </mc:Fallback>
      </mc:AlternateContent>
      <p:sp>
        <p:nvSpPr>
          <p:cNvPr id="660" name="The moving wire measurements in both planes can be crosschecked with the two wire measurements."/>
          <p:cNvSpPr txBox="1"/>
          <p:nvPr/>
        </p:nvSpPr>
        <p:spPr>
          <a:xfrm>
            <a:off x="4322271" y="12861852"/>
            <a:ext cx="14994423" cy="57467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71437" tIns="71437" rIns="71437" bIns="71437" anchor="ctr">
            <a:spAutoFit/>
          </a:bodyPr>
          <a:lstStyle>
            <a:lvl1pPr algn="l" defTabSz="821531">
              <a:spcBef>
                <a:spcPts val="5900"/>
              </a:spcBef>
              <a:defRPr sz="2600">
                <a:solidFill>
                  <a:srgbClr val="000000"/>
                </a:solidFill>
              </a:defRPr>
            </a:lvl1pPr>
          </a:lstStyle>
          <a:p>
            <a:r>
              <a:t>The moving wire measurements in both planes can be crosschecked with the two wire measurements.</a:t>
            </a:r>
          </a:p>
        </p:txBody>
      </p:sp>
      <p:sp>
        <p:nvSpPr>
          <p:cNvPr id="661" name="Double Arrow"/>
          <p:cNvSpPr/>
          <p:nvPr/>
        </p:nvSpPr>
        <p:spPr>
          <a:xfrm rot="16200000">
            <a:off x="12820898" y="5179735"/>
            <a:ext cx="500063" cy="177199"/>
          </a:xfrm>
          <a:prstGeom prst="leftRightArrow">
            <a:avLst>
              <a:gd name="adj1" fmla="val 31719"/>
              <a:gd name="adj2" fmla="val 109908"/>
            </a:avLst>
          </a:prstGeom>
          <a:solidFill>
            <a:srgbClr val="000000"/>
          </a:solidFill>
          <a:ln w="12700">
            <a:miter lim="400000"/>
          </a:ln>
        </p:spPr>
        <p:txBody>
          <a:bodyPr lIns="71437" tIns="71437" rIns="71437" bIns="71437" anchor="ctr"/>
          <a:lstStyle/>
          <a:p>
            <a:pPr defTabSz="821531">
              <a:defRPr sz="4200">
                <a:solidFill>
                  <a:srgbClr val="FFFFFF"/>
                </a:solidFill>
              </a:defRPr>
            </a:pPr>
            <a:endParaRPr/>
          </a:p>
        </p:txBody>
      </p:sp>
      <mc:AlternateContent xmlns:mc="http://schemas.openxmlformats.org/markup-compatibility/2006">
        <mc:Choice xmlns:a14="http://schemas.microsoft.com/office/drawing/2010/main" Requires="a14">
          <p:sp>
            <p:nvSpPr>
              <p:cNvPr id="662" name="when it was measured at the center the only term you measured will be the   which is the longitudinal impedance."/>
              <p:cNvSpPr txBox="1"/>
              <p:nvPr/>
            </p:nvSpPr>
            <p:spPr>
              <a:xfrm>
                <a:off x="2609762" y="8702200"/>
                <a:ext cx="7821633" cy="3604506"/>
              </a:xfrm>
              <a:prstGeom prst="rect">
                <a:avLst/>
              </a:prstGeom>
              <a:ln w="12700">
                <a:miter lim="400000"/>
              </a:ln>
              <a:extLst>
                <a:ext uri="{C572A759-6A51-4108-AA02-DFA0A04FC94B}">
                  <ma14:wrappingTextBoxFlag xmlns:ma14="http://schemas.microsoft.com/office/mac/drawingml/2011/main" xmlns:m="http://schemas.openxmlformats.org/officeDocument/2006/math" xmlns="" val="1"/>
                </a:ext>
              </a:extLst>
            </p:spPr>
            <p:txBody>
              <a:bodyPr lIns="71437" tIns="71437" rIns="71437" bIns="71437" anchor="ctr">
                <a:normAutofit/>
              </a:bodyPr>
              <a:lstStyle/>
              <a:p>
                <a:pPr marL="632593" indent="-632593" algn="l" defTabSz="747593">
                  <a:lnSpc>
                    <a:spcPct val="80000"/>
                  </a:lnSpc>
                  <a:spcBef>
                    <a:spcPts val="2000"/>
                  </a:spcBef>
                  <a:buClr>
                    <a:srgbClr val="160201"/>
                  </a:buClr>
                  <a:buSzPct val="70000"/>
                  <a:buFont typeface="Zapf Dingbats"/>
                  <a:buChar char="✤"/>
                  <a:defRPr sz="4732">
                    <a:solidFill>
                      <a:srgbClr val="000000"/>
                    </a:solidFill>
                  </a:defRPr>
                </a:pPr>
                <a:r>
                  <a:t>when it was measured at the center the only term you measured will be the </a:t>
                </a:r>
                <a14:m>
                  <m:oMath xmlns:m="http://schemas.openxmlformats.org/officeDocument/2006/math">
                    <m:sSub>
                      <m:sSubPr>
                        <m:ctrlPr>
                          <a:rPr sz="5150">
                            <a:solidFill>
                              <a:srgbClr val="000000"/>
                            </a:solidFill>
                            <a:latin typeface="Cambria Math" panose="02040503050406030204" pitchFamily="18" charset="0"/>
                          </a:rPr>
                        </m:ctrlPr>
                      </m:sSubPr>
                      <m:e>
                        <m:r>
                          <a:rPr sz="5150" i="1">
                            <a:solidFill>
                              <a:srgbClr val="000000"/>
                            </a:solidFill>
                            <a:latin typeface="Cambria Math" panose="02040503050406030204" pitchFamily="18" charset="0"/>
                          </a:rPr>
                          <m:t>𝑍</m:t>
                        </m:r>
                      </m:e>
                      <m:sub>
                        <m:r>
                          <a:rPr sz="5150" i="1">
                            <a:solidFill>
                              <a:srgbClr val="000000"/>
                            </a:solidFill>
                            <a:latin typeface="Cambria Math" panose="02040503050406030204" pitchFamily="18" charset="0"/>
                          </a:rPr>
                          <m:t>𝐿</m:t>
                        </m:r>
                      </m:sub>
                    </m:sSub>
                  </m:oMath>
                </a14:m>
                <a:r>
                  <a:t> which is the longitudinal impedance.</a:t>
                </a:r>
              </a:p>
            </p:txBody>
          </p:sp>
        </mc:Choice>
        <mc:Fallback>
          <p:sp>
            <p:nvSpPr>
              <p:cNvPr id="662" name="when it was measured at the center the only term you measured will be the   which is the longitudinal impedance."/>
              <p:cNvSpPr txBox="1">
                <a:spLocks noRot="1" noChangeAspect="1" noMove="1" noResize="1" noEditPoints="1" noAdjustHandles="1" noChangeArrowheads="1" noChangeShapeType="1" noTextEdit="1"/>
              </p:cNvSpPr>
              <p:nvPr/>
            </p:nvSpPr>
            <p:spPr>
              <a:xfrm>
                <a:off x="2609762" y="8702200"/>
                <a:ext cx="7821633" cy="3604506"/>
              </a:xfrm>
              <a:prstGeom prst="rect">
                <a:avLst/>
              </a:prstGeom>
              <a:blipFill>
                <a:blip r:embed="rId4"/>
                <a:stretch>
                  <a:fillRect l="-2755" r="-1621" b="-1053"/>
                </a:stretch>
              </a:blipFill>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r>
                  <a:rPr lang="en-US">
                    <a:noFill/>
                  </a:rPr>
                  <a:t> </a:t>
                </a:r>
              </a:p>
            </p:txBody>
          </p:sp>
        </mc:Fallback>
      </mc:AlternateContent>
      <p:sp>
        <p:nvSpPr>
          <p:cNvPr id="663" name="Moving wire"/>
          <p:cNvSpPr txBox="1"/>
          <p:nvPr/>
        </p:nvSpPr>
        <p:spPr>
          <a:xfrm>
            <a:off x="14068317" y="3036194"/>
            <a:ext cx="3205176" cy="85407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71437" tIns="71437" rIns="71437" bIns="71437" anchor="ctr">
            <a:spAutoFit/>
          </a:bodyPr>
          <a:lstStyle>
            <a:lvl1pPr defTabSz="821531">
              <a:defRPr sz="4200">
                <a:solidFill>
                  <a:srgbClr val="160201"/>
                </a:solidFill>
              </a:defRPr>
            </a:lvl1pPr>
          </a:lstStyle>
          <a:p>
            <a:r>
              <a:t>Moving wire</a:t>
            </a:r>
          </a:p>
        </p:txBody>
      </p:sp>
      <p:sp>
        <p:nvSpPr>
          <p:cNvPr id="664" name="On axis"/>
          <p:cNvSpPr txBox="1"/>
          <p:nvPr/>
        </p:nvSpPr>
        <p:spPr>
          <a:xfrm>
            <a:off x="5892045" y="2950270"/>
            <a:ext cx="1941998" cy="85407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71437" tIns="71437" rIns="71437" bIns="71437" anchor="ctr">
            <a:spAutoFit/>
          </a:bodyPr>
          <a:lstStyle>
            <a:lvl1pPr defTabSz="821531">
              <a:defRPr sz="4200">
                <a:solidFill>
                  <a:srgbClr val="160201"/>
                </a:solidFill>
              </a:defRPr>
            </a:lvl1pPr>
          </a:lstStyle>
          <a:p>
            <a:r>
              <a:t>On axis</a:t>
            </a:r>
          </a:p>
        </p:txBody>
      </p:sp>
      <mc:AlternateContent xmlns:mc="http://schemas.openxmlformats.org/markup-compatibility/2006">
        <mc:Choice xmlns:a14="http://schemas.microsoft.com/office/drawing/2010/main" Requires="a14">
          <p:sp>
            <p:nvSpPr>
              <p:cNvPr id="665" name="Rectangle"/>
              <p:cNvSpPr txBox="1"/>
              <p:nvPr/>
            </p:nvSpPr>
            <p:spPr>
              <a:xfrm>
                <a:off x="8358854" y="7798889"/>
                <a:ext cx="5245980" cy="828662"/>
              </a:xfrm>
              <a:prstGeom prst="rect">
                <a:avLst/>
              </a:prstGeom>
              <a:ln w="12700">
                <a:miter lim="400000"/>
              </a:ln>
              <a:extLst>
                <a:ext uri="{C572A759-6A51-4108-AA02-DFA0A04FC94B}">
                  <ma14:wrappingTextBoxFlag xmlns:ma14="http://schemas.microsoft.com/office/mac/drawingml/2011/main" xmlns:m="http://schemas.openxmlformats.org/officeDocument/2006/math" xmlns="" val="1"/>
                </a:ext>
              </a:extLst>
            </p:spPr>
            <p:txBody>
              <a:bodyPr lIns="71437" tIns="71437" rIns="71437" bIns="71437" anchor="ctr">
                <a:normAutofit fontScale="92500"/>
              </a:bodyPr>
              <a:lstStyle/>
              <a:p>
                <a:pPr algn="l" defTabSz="328612">
                  <a:lnSpc>
                    <a:spcPct val="80000"/>
                  </a:lnSpc>
                  <a:spcBef>
                    <a:spcPts val="900"/>
                  </a:spcBef>
                  <a:buClr>
                    <a:srgbClr val="5C86B9"/>
                  </a:buClr>
                  <a:buFont typeface="Zapf Dingbats"/>
                  <a:defRPr sz="3560">
                    <a:solidFill>
                      <a:srgbClr val="000000"/>
                    </a:solidFill>
                  </a:defRPr>
                </a:pPr>
                <a14:m>
                  <m:oMathPara xmlns:m="http://schemas.openxmlformats.org/officeDocument/2006/math">
                    <m:oMathParaPr>
                      <m:jc m:val="left"/>
                    </m:oMathParaPr>
                    <m:oMath xmlns:m="http://schemas.openxmlformats.org/officeDocument/2006/math">
                      <m:sSub>
                        <m:sSubPr>
                          <m:ctrlPr>
                            <a:rPr sz="3900">
                              <a:solidFill>
                                <a:srgbClr val="000000"/>
                              </a:solidFill>
                              <a:latin typeface="Cambria Math" panose="02040503050406030204" pitchFamily="18" charset="0"/>
                            </a:rPr>
                          </m:ctrlPr>
                        </m:sSubPr>
                        <m:e>
                          <m:r>
                            <a:rPr sz="3900" i="1">
                              <a:solidFill>
                                <a:srgbClr val="000000"/>
                              </a:solidFill>
                              <a:latin typeface="Cambria Math" panose="02040503050406030204" pitchFamily="18" charset="0"/>
                            </a:rPr>
                            <m:t>𝑍</m:t>
                          </m:r>
                        </m:e>
                        <m:sub>
                          <m:r>
                            <a:rPr sz="3900" i="1">
                              <a:solidFill>
                                <a:srgbClr val="000000"/>
                              </a:solidFill>
                              <a:latin typeface="Cambria Math" panose="02040503050406030204" pitchFamily="18" charset="0"/>
                            </a:rPr>
                            <m:t>𝑇</m:t>
                          </m:r>
                        </m:sub>
                      </m:sSub>
                      <m:r>
                        <a:rPr sz="3900" i="1">
                          <a:solidFill>
                            <a:srgbClr val="000000"/>
                          </a:solidFill>
                          <a:latin typeface="Cambria Math" panose="02040503050406030204" pitchFamily="18" charset="0"/>
                        </a:rPr>
                        <m:t>=</m:t>
                      </m:r>
                      <m:sSub>
                        <m:sSubPr>
                          <m:ctrlPr>
                            <a:rPr sz="3900" i="1">
                              <a:solidFill>
                                <a:srgbClr val="000000"/>
                              </a:solidFill>
                              <a:latin typeface="Cambria Math" panose="02040503050406030204" pitchFamily="18" charset="0"/>
                            </a:rPr>
                          </m:ctrlPr>
                        </m:sSubPr>
                        <m:e>
                          <m:r>
                            <a:rPr sz="3900" i="1">
                              <a:solidFill>
                                <a:srgbClr val="000000"/>
                              </a:solidFill>
                              <a:latin typeface="Cambria Math" panose="02040503050406030204" pitchFamily="18" charset="0"/>
                            </a:rPr>
                            <m:t>𝑍</m:t>
                          </m:r>
                        </m:e>
                        <m:sub>
                          <m:r>
                            <a:rPr sz="3900" i="1">
                              <a:solidFill>
                                <a:srgbClr val="000000"/>
                              </a:solidFill>
                              <a:latin typeface="Cambria Math" panose="02040503050406030204" pitchFamily="18" charset="0"/>
                            </a:rPr>
                            <m:t>𝐿</m:t>
                          </m:r>
                        </m:sub>
                      </m:sSub>
                      <m:r>
                        <a:rPr sz="3900" i="1">
                          <a:solidFill>
                            <a:srgbClr val="000000"/>
                          </a:solidFill>
                          <a:latin typeface="Cambria Math" panose="02040503050406030204" pitchFamily="18" charset="0"/>
                        </a:rPr>
                        <m:t>+</m:t>
                      </m:r>
                      <m:sSub>
                        <m:sSubPr>
                          <m:ctrlPr>
                            <a:rPr sz="3900" i="1">
                              <a:solidFill>
                                <a:srgbClr val="000000"/>
                              </a:solidFill>
                              <a:latin typeface="Cambria Math" panose="02040503050406030204" pitchFamily="18" charset="0"/>
                            </a:rPr>
                          </m:ctrlPr>
                        </m:sSubPr>
                        <m:e>
                          <m:r>
                            <a:rPr sz="3900" i="1">
                              <a:solidFill>
                                <a:srgbClr val="000000"/>
                              </a:solidFill>
                              <a:latin typeface="Cambria Math" panose="02040503050406030204" pitchFamily="18" charset="0"/>
                            </a:rPr>
                            <m:t>𝑍</m:t>
                          </m:r>
                        </m:e>
                        <m:sub>
                          <m:r>
                            <a:rPr sz="3900" i="1">
                              <a:solidFill>
                                <a:srgbClr val="000000"/>
                              </a:solidFill>
                              <a:latin typeface="Cambria Math" panose="02040503050406030204" pitchFamily="18" charset="0"/>
                            </a:rPr>
                            <m:t>1</m:t>
                          </m:r>
                          <m:r>
                            <a:rPr sz="3900" i="1">
                              <a:solidFill>
                                <a:srgbClr val="000000"/>
                              </a:solidFill>
                              <a:latin typeface="Cambria Math" panose="02040503050406030204" pitchFamily="18" charset="0"/>
                            </a:rPr>
                            <m:t>𝑥</m:t>
                          </m:r>
                        </m:sub>
                      </m:sSub>
                      <m:sSup>
                        <m:sSupPr>
                          <m:ctrlPr>
                            <a:rPr sz="3900" i="1">
                              <a:solidFill>
                                <a:srgbClr val="000000"/>
                              </a:solidFill>
                              <a:latin typeface="Cambria Math" panose="02040503050406030204" pitchFamily="18" charset="0"/>
                            </a:rPr>
                          </m:ctrlPr>
                        </m:sSupPr>
                        <m:e>
                          <m:r>
                            <a:rPr sz="3900" i="1">
                              <a:solidFill>
                                <a:srgbClr val="000000"/>
                              </a:solidFill>
                              <a:latin typeface="Cambria Math" panose="02040503050406030204" pitchFamily="18" charset="0"/>
                            </a:rPr>
                            <m:t>𝑥</m:t>
                          </m:r>
                        </m:e>
                        <m:sup>
                          <m:r>
                            <a:rPr sz="3900" i="1">
                              <a:solidFill>
                                <a:srgbClr val="000000"/>
                              </a:solidFill>
                              <a:latin typeface="Cambria Math" panose="02040503050406030204" pitchFamily="18" charset="0"/>
                            </a:rPr>
                            <m:t>2</m:t>
                          </m:r>
                        </m:sup>
                      </m:sSup>
                      <m:r>
                        <a:rPr sz="3900" i="1">
                          <a:solidFill>
                            <a:srgbClr val="000000"/>
                          </a:solidFill>
                          <a:latin typeface="Cambria Math" panose="02040503050406030204" pitchFamily="18" charset="0"/>
                        </a:rPr>
                        <m:t>+</m:t>
                      </m:r>
                      <m:sSub>
                        <m:sSubPr>
                          <m:ctrlPr>
                            <a:rPr sz="3900" i="1">
                              <a:solidFill>
                                <a:srgbClr val="000000"/>
                              </a:solidFill>
                              <a:latin typeface="Cambria Math" panose="02040503050406030204" pitchFamily="18" charset="0"/>
                            </a:rPr>
                          </m:ctrlPr>
                        </m:sSubPr>
                        <m:e>
                          <m:r>
                            <a:rPr sz="3900" i="1">
                              <a:solidFill>
                                <a:srgbClr val="000000"/>
                              </a:solidFill>
                              <a:latin typeface="Cambria Math" panose="02040503050406030204" pitchFamily="18" charset="0"/>
                            </a:rPr>
                            <m:t>𝑍</m:t>
                          </m:r>
                        </m:e>
                        <m:sub>
                          <m:r>
                            <a:rPr sz="3900" i="1">
                              <a:solidFill>
                                <a:srgbClr val="000000"/>
                              </a:solidFill>
                              <a:latin typeface="Cambria Math" panose="02040503050406030204" pitchFamily="18" charset="0"/>
                            </a:rPr>
                            <m:t>1</m:t>
                          </m:r>
                          <m:r>
                            <a:rPr sz="3900" i="1">
                              <a:solidFill>
                                <a:srgbClr val="000000"/>
                              </a:solidFill>
                              <a:latin typeface="Cambria Math" panose="02040503050406030204" pitchFamily="18" charset="0"/>
                            </a:rPr>
                            <m:t>𝑦</m:t>
                          </m:r>
                        </m:sub>
                      </m:sSub>
                      <m:sSup>
                        <m:sSupPr>
                          <m:ctrlPr>
                            <a:rPr sz="3900" i="1">
                              <a:solidFill>
                                <a:srgbClr val="000000"/>
                              </a:solidFill>
                              <a:latin typeface="Cambria Math" panose="02040503050406030204" pitchFamily="18" charset="0"/>
                            </a:rPr>
                          </m:ctrlPr>
                        </m:sSupPr>
                        <m:e>
                          <m:r>
                            <a:rPr sz="3900" i="1">
                              <a:solidFill>
                                <a:srgbClr val="000000"/>
                              </a:solidFill>
                              <a:latin typeface="Cambria Math" panose="02040503050406030204" pitchFamily="18" charset="0"/>
                            </a:rPr>
                            <m:t>𝑦</m:t>
                          </m:r>
                        </m:e>
                        <m:sup>
                          <m:r>
                            <a:rPr sz="3900" i="1">
                              <a:solidFill>
                                <a:srgbClr val="000000"/>
                              </a:solidFill>
                              <a:latin typeface="Cambria Math" panose="02040503050406030204" pitchFamily="18" charset="0"/>
                            </a:rPr>
                            <m:t>2</m:t>
                          </m:r>
                        </m:sup>
                      </m:sSup>
                    </m:oMath>
                  </m:oMathPara>
                </a14:m>
                <a:endParaRPr/>
              </a:p>
              <a:p>
                <a:pPr algn="l" defTabSz="328612">
                  <a:lnSpc>
                    <a:spcPct val="80000"/>
                  </a:lnSpc>
                  <a:spcBef>
                    <a:spcPts val="900"/>
                  </a:spcBef>
                  <a:buClr>
                    <a:srgbClr val="5C86B9"/>
                  </a:buClr>
                  <a:buFont typeface="Zapf Dingbats"/>
                  <a:defRPr sz="3560">
                    <a:solidFill>
                      <a:srgbClr val="000000"/>
                    </a:solidFill>
                  </a:defRPr>
                </a:pPr>
                <a:endParaRPr/>
              </a:p>
            </p:txBody>
          </p:sp>
        </mc:Choice>
        <mc:Fallback>
          <p:sp>
            <p:nvSpPr>
              <p:cNvPr id="665" name="Rectangle"/>
              <p:cNvSpPr txBox="1">
                <a:spLocks noRot="1" noChangeAspect="1" noMove="1" noResize="1" noEditPoints="1" noAdjustHandles="1" noChangeArrowheads="1" noChangeShapeType="1" noTextEdit="1"/>
              </p:cNvSpPr>
              <p:nvPr/>
            </p:nvSpPr>
            <p:spPr>
              <a:xfrm>
                <a:off x="8358854" y="7798889"/>
                <a:ext cx="5245980" cy="828662"/>
              </a:xfrm>
              <a:prstGeom prst="rect">
                <a:avLst/>
              </a:prstGeom>
              <a:blipFill>
                <a:blip r:embed="rId5"/>
                <a:stretch>
                  <a:fillRect l="-1691" t="-19403"/>
                </a:stretch>
              </a:blipFill>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r>
                  <a:rPr lang="en-US">
                    <a:noFill/>
                  </a:rPr>
                  <a:t> </a:t>
                </a:r>
              </a:p>
            </p:txBody>
          </p:sp>
        </mc:Fallback>
      </mc:AlternateContent>
      <p:sp>
        <p:nvSpPr>
          <p:cNvPr id="666" name="Cylinder"/>
          <p:cNvSpPr/>
          <p:nvPr/>
        </p:nvSpPr>
        <p:spPr>
          <a:xfrm rot="16200000">
            <a:off x="5535129" y="3448061"/>
            <a:ext cx="2655831" cy="3506061"/>
          </a:xfrm>
          <a:custGeom>
            <a:avLst/>
            <a:gdLst/>
            <a:ahLst/>
            <a:cxnLst>
              <a:cxn ang="0">
                <a:pos x="wd2" y="hd2"/>
              </a:cxn>
              <a:cxn ang="5400000">
                <a:pos x="wd2" y="hd2"/>
              </a:cxn>
              <a:cxn ang="10800000">
                <a:pos x="wd2" y="hd2"/>
              </a:cxn>
              <a:cxn ang="16200000">
                <a:pos x="wd2" y="hd2"/>
              </a:cxn>
            </a:cxnLst>
            <a:rect l="0" t="0" r="r" b="b"/>
            <a:pathLst>
              <a:path w="19679" h="21600" extrusionOk="0">
                <a:moveTo>
                  <a:pt x="9839" y="0"/>
                </a:moveTo>
                <a:cubicBezTo>
                  <a:pt x="7321" y="0"/>
                  <a:pt x="4803" y="241"/>
                  <a:pt x="2882" y="724"/>
                </a:cubicBezTo>
                <a:cubicBezTo>
                  <a:pt x="-961" y="1689"/>
                  <a:pt x="-961" y="3255"/>
                  <a:pt x="2882" y="4221"/>
                </a:cubicBezTo>
                <a:cubicBezTo>
                  <a:pt x="6724" y="5186"/>
                  <a:pt x="12954" y="5186"/>
                  <a:pt x="16796" y="4221"/>
                </a:cubicBezTo>
                <a:cubicBezTo>
                  <a:pt x="20639" y="3255"/>
                  <a:pt x="20639" y="1689"/>
                  <a:pt x="16796" y="724"/>
                </a:cubicBezTo>
                <a:cubicBezTo>
                  <a:pt x="14875" y="241"/>
                  <a:pt x="12357" y="0"/>
                  <a:pt x="9839" y="0"/>
                </a:cubicBezTo>
                <a:close/>
                <a:moveTo>
                  <a:pt x="0" y="3593"/>
                </a:moveTo>
                <a:lnTo>
                  <a:pt x="0" y="18993"/>
                </a:lnTo>
                <a:cubicBezTo>
                  <a:pt x="0" y="20356"/>
                  <a:pt x="4405" y="21600"/>
                  <a:pt x="9839" y="21600"/>
                </a:cubicBezTo>
                <a:cubicBezTo>
                  <a:pt x="15273" y="21600"/>
                  <a:pt x="19678" y="20356"/>
                  <a:pt x="19678" y="18993"/>
                </a:cubicBezTo>
                <a:lnTo>
                  <a:pt x="19678" y="3593"/>
                </a:lnTo>
                <a:cubicBezTo>
                  <a:pt x="18279" y="4621"/>
                  <a:pt x="14401" y="5357"/>
                  <a:pt x="9839" y="5357"/>
                </a:cubicBezTo>
                <a:cubicBezTo>
                  <a:pt x="5277" y="5357"/>
                  <a:pt x="1399" y="4621"/>
                  <a:pt x="0" y="3593"/>
                </a:cubicBezTo>
                <a:close/>
              </a:path>
            </a:pathLst>
          </a:custGeom>
          <a:blipFill>
            <a:blip r:embed="rId2">
              <a:alphaModFix amt="51923"/>
            </a:blip>
          </a:blipFill>
          <a:ln w="12700">
            <a:miter lim="400000"/>
          </a:ln>
        </p:spPr>
        <p:txBody>
          <a:bodyPr lIns="71437" tIns="71437" rIns="71437" bIns="71437" anchor="ctr"/>
          <a:lstStyle/>
          <a:p>
            <a:pPr defTabSz="821531">
              <a:defRPr sz="4200">
                <a:solidFill>
                  <a:srgbClr val="160201"/>
                </a:solidFill>
              </a:defRPr>
            </a:pPr>
            <a:endParaRPr/>
          </a:p>
        </p:txBody>
      </p:sp>
      <p:sp>
        <p:nvSpPr>
          <p:cNvPr id="667" name="Line"/>
          <p:cNvSpPr/>
          <p:nvPr/>
        </p:nvSpPr>
        <p:spPr>
          <a:xfrm>
            <a:off x="11136599" y="5056620"/>
            <a:ext cx="4080626" cy="1"/>
          </a:xfrm>
          <a:prstGeom prst="line">
            <a:avLst/>
          </a:prstGeom>
          <a:ln w="25400">
            <a:solidFill>
              <a:srgbClr val="A12820"/>
            </a:solidFill>
            <a:miter lim="400000"/>
          </a:ln>
        </p:spPr>
        <p:txBody>
          <a:bodyPr lIns="71437" tIns="71437" rIns="71437" bIns="71437" anchor="ctr"/>
          <a:lstStyle/>
          <a:p>
            <a:pPr defTabSz="821531">
              <a:defRPr sz="4200">
                <a:solidFill>
                  <a:srgbClr val="202020"/>
                </a:solidFill>
              </a:defRPr>
            </a:pPr>
            <a:endParaRPr/>
          </a:p>
        </p:txBody>
      </p:sp>
      <p:sp>
        <p:nvSpPr>
          <p:cNvPr id="668" name="Line"/>
          <p:cNvSpPr/>
          <p:nvPr/>
        </p:nvSpPr>
        <p:spPr>
          <a:xfrm>
            <a:off x="4892002" y="5068474"/>
            <a:ext cx="4803356" cy="1"/>
          </a:xfrm>
          <a:prstGeom prst="line">
            <a:avLst/>
          </a:prstGeom>
          <a:ln w="63500">
            <a:solidFill>
              <a:srgbClr val="202020"/>
            </a:solidFill>
            <a:custDash>
              <a:ds d="200000" sp="200000"/>
            </a:custDash>
            <a:miter lim="400000"/>
          </a:ln>
        </p:spPr>
        <p:txBody>
          <a:bodyPr lIns="71437" tIns="71437" rIns="71437" bIns="71437" anchor="ctr"/>
          <a:lstStyle/>
          <a:p>
            <a:pPr defTabSz="821531">
              <a:defRPr sz="4200">
                <a:solidFill>
                  <a:srgbClr val="202020"/>
                </a:solidFill>
              </a:defRPr>
            </a:pPr>
            <a:endParaRPr/>
          </a:p>
        </p:txBody>
      </p:sp>
      <p:sp>
        <p:nvSpPr>
          <p:cNvPr id="669" name="Line"/>
          <p:cNvSpPr/>
          <p:nvPr/>
        </p:nvSpPr>
        <p:spPr>
          <a:xfrm>
            <a:off x="4599120" y="5497909"/>
            <a:ext cx="4803355" cy="1"/>
          </a:xfrm>
          <a:prstGeom prst="line">
            <a:avLst/>
          </a:prstGeom>
          <a:ln w="25400">
            <a:solidFill>
              <a:srgbClr val="A12820"/>
            </a:solidFill>
            <a:miter lim="400000"/>
          </a:ln>
        </p:spPr>
        <p:txBody>
          <a:bodyPr lIns="71437" tIns="71437" rIns="71437" bIns="71437" anchor="ctr"/>
          <a:lstStyle/>
          <a:p>
            <a:pPr defTabSz="821531">
              <a:defRPr sz="4200">
                <a:solidFill>
                  <a:srgbClr val="202020"/>
                </a:solidFill>
              </a:defRPr>
            </a:pPr>
            <a:endParaRPr/>
          </a:p>
        </p:txBody>
      </p:sp>
      <p:sp>
        <p:nvSpPr>
          <p:cNvPr id="670" name="Line"/>
          <p:cNvSpPr/>
          <p:nvPr/>
        </p:nvSpPr>
        <p:spPr>
          <a:xfrm>
            <a:off x="11242580" y="5497909"/>
            <a:ext cx="3868662" cy="1"/>
          </a:xfrm>
          <a:prstGeom prst="line">
            <a:avLst/>
          </a:prstGeom>
          <a:ln w="63500">
            <a:solidFill>
              <a:srgbClr val="202020"/>
            </a:solidFill>
            <a:custDash>
              <a:ds d="200000" sp="200000"/>
            </a:custDash>
            <a:miter lim="400000"/>
          </a:ln>
        </p:spPr>
        <p:txBody>
          <a:bodyPr lIns="71437" tIns="71437" rIns="71437" bIns="71437" anchor="ctr"/>
          <a:lstStyle/>
          <a:p>
            <a:pPr defTabSz="821531">
              <a:defRPr sz="4200">
                <a:solidFill>
                  <a:srgbClr val="202020"/>
                </a:solidFill>
              </a:defRPr>
            </a:pPr>
            <a:endParaRPr/>
          </a:p>
        </p:txBody>
      </p:sp>
      <mc:AlternateContent xmlns:mc="http://schemas.openxmlformats.org/markup-compatibility/2006">
        <mc:Choice xmlns:a14="http://schemas.microsoft.com/office/drawing/2010/main" Requires="a14">
          <p:sp>
            <p:nvSpPr>
              <p:cNvPr id="671" name="Equation"/>
              <p:cNvSpPr txBox="1"/>
              <p:nvPr/>
            </p:nvSpPr>
            <p:spPr>
              <a:xfrm>
                <a:off x="13282491" y="5150337"/>
                <a:ext cx="319724" cy="304916"/>
              </a:xfrm>
              <a:prstGeom prst="rect">
                <a:avLst/>
              </a:prstGeom>
              <a:ln w="12700">
                <a:miter lim="400000"/>
              </a:ln>
            </p:spPr>
            <p:txBody>
              <a:bodyPr wrap="none" lIns="0" tIns="0" rIns="0" bIns="0">
                <a:spAutoFit/>
              </a:bodyPr>
              <a:lstStyle/>
              <a:p>
                <a:pPr algn="l" defTabSz="914400" latinLnBrk="1">
                  <a:defRPr sz="1800">
                    <a:solidFill>
                      <a:srgbClr val="000000"/>
                    </a:solidFill>
                  </a:defRPr>
                </a:pPr>
                <a14:m>
                  <m:oMathPara xmlns:m="http://schemas.openxmlformats.org/officeDocument/2006/math">
                    <m:oMathParaPr>
                      <m:jc m:val="centerGroup"/>
                    </m:oMathParaPr>
                    <m:oMath xmlns:m="http://schemas.openxmlformats.org/officeDocument/2006/math">
                      <m:r>
                        <a:rPr sz="5300" i="1">
                          <a:solidFill>
                            <a:srgbClr val="000000"/>
                          </a:solidFill>
                          <a:latin typeface="Cambria Math" panose="02040503050406030204" pitchFamily="18" charset="0"/>
                        </a:rPr>
                        <m:t>𝑥</m:t>
                      </m:r>
                    </m:oMath>
                  </m:oMathPara>
                </a14:m>
                <a:endParaRPr sz="5300"/>
              </a:p>
            </p:txBody>
          </p:sp>
        </mc:Choice>
        <mc:Fallback>
          <p:sp>
            <p:nvSpPr>
              <p:cNvPr id="671" name="Equation"/>
              <p:cNvSpPr txBox="1">
                <a:spLocks noRot="1" noChangeAspect="1" noMove="1" noResize="1" noEditPoints="1" noAdjustHandles="1" noChangeArrowheads="1" noChangeShapeType="1" noTextEdit="1"/>
              </p:cNvSpPr>
              <p:nvPr/>
            </p:nvSpPr>
            <p:spPr>
              <a:xfrm>
                <a:off x="13282491" y="5150337"/>
                <a:ext cx="319724" cy="304916"/>
              </a:xfrm>
              <a:prstGeom prst="rect">
                <a:avLst/>
              </a:prstGeom>
              <a:blipFill>
                <a:blip r:embed="rId6"/>
                <a:stretch>
                  <a:fillRect l="-50000" r="-61538" b="-148000"/>
                </a:stretch>
              </a:blipFill>
              <a:ln w="12700">
                <a:miter lim="400000"/>
              </a:ln>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672" name="Equation"/>
              <p:cNvSpPr txBox="1"/>
              <p:nvPr/>
            </p:nvSpPr>
            <p:spPr>
              <a:xfrm>
                <a:off x="15232527" y="4903011"/>
                <a:ext cx="868138" cy="272047"/>
              </a:xfrm>
              <a:prstGeom prst="rect">
                <a:avLst/>
              </a:prstGeom>
              <a:ln w="12700">
                <a:miter lim="400000"/>
              </a:ln>
            </p:spPr>
            <p:txBody>
              <a:bodyPr wrap="none" lIns="0" tIns="0" rIns="0" bIns="0">
                <a:spAutoFit/>
              </a:bodyPr>
              <a:lstStyle/>
              <a:p>
                <a:pPr algn="l" defTabSz="914400" latinLnBrk="1">
                  <a:defRPr sz="1800">
                    <a:solidFill>
                      <a:srgbClr val="000000"/>
                    </a:solidFill>
                  </a:defRPr>
                </a:pPr>
                <a14:m>
                  <m:oMathPara xmlns:m="http://schemas.openxmlformats.org/officeDocument/2006/math">
                    <m:oMathParaPr>
                      <m:jc m:val="centerGroup"/>
                    </m:oMathParaPr>
                    <m:oMath xmlns:m="http://schemas.openxmlformats.org/officeDocument/2006/math">
                      <m:r>
                        <a:rPr sz="3100" i="1">
                          <a:solidFill>
                            <a:srgbClr val="000000"/>
                          </a:solidFill>
                          <a:latin typeface="Cambria Math" panose="02040503050406030204" pitchFamily="18" charset="0"/>
                        </a:rPr>
                        <m:t>𝑥</m:t>
                      </m:r>
                      <m:r>
                        <a:rPr sz="3100" i="1">
                          <a:solidFill>
                            <a:srgbClr val="000000"/>
                          </a:solidFill>
                          <a:latin typeface="Cambria Math" panose="02040503050406030204" pitchFamily="18" charset="0"/>
                        </a:rPr>
                        <m:t>=0</m:t>
                      </m:r>
                    </m:oMath>
                  </m:oMathPara>
                </a14:m>
                <a:endParaRPr sz="3100"/>
              </a:p>
            </p:txBody>
          </p:sp>
        </mc:Choice>
        <mc:Fallback>
          <p:sp>
            <p:nvSpPr>
              <p:cNvPr id="672" name="Equation"/>
              <p:cNvSpPr txBox="1">
                <a:spLocks noRot="1" noChangeAspect="1" noMove="1" noResize="1" noEditPoints="1" noAdjustHandles="1" noChangeArrowheads="1" noChangeShapeType="1" noTextEdit="1"/>
              </p:cNvSpPr>
              <p:nvPr/>
            </p:nvSpPr>
            <p:spPr>
              <a:xfrm>
                <a:off x="15232527" y="4903011"/>
                <a:ext cx="868138" cy="272047"/>
              </a:xfrm>
              <a:prstGeom prst="rect">
                <a:avLst/>
              </a:prstGeom>
              <a:blipFill>
                <a:blip r:embed="rId7"/>
                <a:stretch>
                  <a:fillRect l="-11594" r="-24638" b="-73913"/>
                </a:stretch>
              </a:blipFill>
              <a:ln w="12700">
                <a:miter lim="400000"/>
              </a:ln>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673" name="Equation"/>
              <p:cNvSpPr txBox="1"/>
              <p:nvPr/>
            </p:nvSpPr>
            <p:spPr>
              <a:xfrm>
                <a:off x="3539733" y="5344300"/>
                <a:ext cx="868139" cy="272048"/>
              </a:xfrm>
              <a:prstGeom prst="rect">
                <a:avLst/>
              </a:prstGeom>
              <a:ln w="12700">
                <a:miter lim="400000"/>
              </a:ln>
            </p:spPr>
            <p:txBody>
              <a:bodyPr wrap="none" lIns="0" tIns="0" rIns="0" bIns="0">
                <a:spAutoFit/>
              </a:bodyPr>
              <a:lstStyle/>
              <a:p>
                <a:pPr algn="l" defTabSz="914400" latinLnBrk="1">
                  <a:defRPr sz="1800">
                    <a:solidFill>
                      <a:srgbClr val="000000"/>
                    </a:solidFill>
                  </a:defRPr>
                </a:pPr>
                <a14:m>
                  <m:oMathPara xmlns:m="http://schemas.openxmlformats.org/officeDocument/2006/math">
                    <m:oMathParaPr>
                      <m:jc m:val="centerGroup"/>
                    </m:oMathParaPr>
                    <m:oMath xmlns:m="http://schemas.openxmlformats.org/officeDocument/2006/math">
                      <m:r>
                        <a:rPr sz="3100" i="1">
                          <a:solidFill>
                            <a:srgbClr val="000000"/>
                          </a:solidFill>
                          <a:latin typeface="Cambria Math" panose="02040503050406030204" pitchFamily="18" charset="0"/>
                        </a:rPr>
                        <m:t>𝑥</m:t>
                      </m:r>
                      <m:r>
                        <a:rPr sz="3100" i="1">
                          <a:solidFill>
                            <a:srgbClr val="000000"/>
                          </a:solidFill>
                          <a:latin typeface="Cambria Math" panose="02040503050406030204" pitchFamily="18" charset="0"/>
                        </a:rPr>
                        <m:t>=0</m:t>
                      </m:r>
                    </m:oMath>
                  </m:oMathPara>
                </a14:m>
                <a:endParaRPr sz="3100"/>
              </a:p>
            </p:txBody>
          </p:sp>
        </mc:Choice>
        <mc:Fallback>
          <p:sp>
            <p:nvSpPr>
              <p:cNvPr id="673" name="Equation"/>
              <p:cNvSpPr txBox="1">
                <a:spLocks noRot="1" noChangeAspect="1" noMove="1" noResize="1" noEditPoints="1" noAdjustHandles="1" noChangeArrowheads="1" noChangeShapeType="1" noTextEdit="1"/>
              </p:cNvSpPr>
              <p:nvPr/>
            </p:nvSpPr>
            <p:spPr>
              <a:xfrm>
                <a:off x="3539733" y="5344300"/>
                <a:ext cx="868139" cy="272048"/>
              </a:xfrm>
              <a:prstGeom prst="rect">
                <a:avLst/>
              </a:prstGeom>
              <a:blipFill>
                <a:blip r:embed="rId8"/>
                <a:stretch>
                  <a:fillRect l="-10000" r="-24286" b="-73913"/>
                </a:stretch>
              </a:blipFill>
              <a:ln w="12700">
                <a:miter lim="400000"/>
              </a:ln>
            </p:spPr>
            <p:txBody>
              <a:bodyPr/>
              <a:lstStyle/>
              <a:p>
                <a:r>
                  <a:rPr lang="en-US">
                    <a:noFill/>
                  </a:rPr>
                  <a:t> </a:t>
                </a:r>
              </a:p>
            </p:txBody>
          </p:sp>
        </mc:Fallback>
      </mc:AlternateContent>
      <p:sp>
        <p:nvSpPr>
          <p:cNvPr id="674" name="Cylinder"/>
          <p:cNvSpPr/>
          <p:nvPr/>
        </p:nvSpPr>
        <p:spPr>
          <a:xfrm rot="16200000">
            <a:off x="16673949" y="3439986"/>
            <a:ext cx="2769939" cy="3656698"/>
          </a:xfrm>
          <a:custGeom>
            <a:avLst/>
            <a:gdLst/>
            <a:ahLst/>
            <a:cxnLst>
              <a:cxn ang="0">
                <a:pos x="wd2" y="hd2"/>
              </a:cxn>
              <a:cxn ang="5400000">
                <a:pos x="wd2" y="hd2"/>
              </a:cxn>
              <a:cxn ang="10800000">
                <a:pos x="wd2" y="hd2"/>
              </a:cxn>
              <a:cxn ang="16200000">
                <a:pos x="wd2" y="hd2"/>
              </a:cxn>
            </a:cxnLst>
            <a:rect l="0" t="0" r="r" b="b"/>
            <a:pathLst>
              <a:path w="19679" h="21600" extrusionOk="0">
                <a:moveTo>
                  <a:pt x="9839" y="0"/>
                </a:moveTo>
                <a:cubicBezTo>
                  <a:pt x="7321" y="0"/>
                  <a:pt x="4803" y="241"/>
                  <a:pt x="2882" y="724"/>
                </a:cubicBezTo>
                <a:cubicBezTo>
                  <a:pt x="-961" y="1689"/>
                  <a:pt x="-961" y="3255"/>
                  <a:pt x="2882" y="4221"/>
                </a:cubicBezTo>
                <a:cubicBezTo>
                  <a:pt x="6724" y="5186"/>
                  <a:pt x="12954" y="5186"/>
                  <a:pt x="16796" y="4221"/>
                </a:cubicBezTo>
                <a:cubicBezTo>
                  <a:pt x="20639" y="3255"/>
                  <a:pt x="20639" y="1689"/>
                  <a:pt x="16796" y="724"/>
                </a:cubicBezTo>
                <a:cubicBezTo>
                  <a:pt x="14875" y="241"/>
                  <a:pt x="12357" y="0"/>
                  <a:pt x="9839" y="0"/>
                </a:cubicBezTo>
                <a:close/>
                <a:moveTo>
                  <a:pt x="0" y="3593"/>
                </a:moveTo>
                <a:lnTo>
                  <a:pt x="0" y="18993"/>
                </a:lnTo>
                <a:cubicBezTo>
                  <a:pt x="0" y="20356"/>
                  <a:pt x="4405" y="21600"/>
                  <a:pt x="9839" y="21600"/>
                </a:cubicBezTo>
                <a:cubicBezTo>
                  <a:pt x="15273" y="21600"/>
                  <a:pt x="19678" y="20356"/>
                  <a:pt x="19678" y="18993"/>
                </a:cubicBezTo>
                <a:lnTo>
                  <a:pt x="19678" y="3593"/>
                </a:lnTo>
                <a:cubicBezTo>
                  <a:pt x="18279" y="4621"/>
                  <a:pt x="14401" y="5357"/>
                  <a:pt x="9839" y="5357"/>
                </a:cubicBezTo>
                <a:cubicBezTo>
                  <a:pt x="5277" y="5357"/>
                  <a:pt x="1399" y="4621"/>
                  <a:pt x="0" y="3593"/>
                </a:cubicBezTo>
                <a:close/>
              </a:path>
            </a:pathLst>
          </a:custGeom>
          <a:blipFill>
            <a:blip r:embed="rId2">
              <a:alphaModFix amt="51923"/>
            </a:blip>
          </a:blipFill>
          <a:ln w="12700">
            <a:miter lim="400000"/>
          </a:ln>
        </p:spPr>
        <p:txBody>
          <a:bodyPr lIns="71437" tIns="71437" rIns="71437" bIns="71437" anchor="ctr"/>
          <a:lstStyle/>
          <a:p>
            <a:pPr defTabSz="821531">
              <a:defRPr sz="4200">
                <a:solidFill>
                  <a:srgbClr val="160201"/>
                </a:solidFill>
              </a:defRPr>
            </a:pPr>
            <a:endParaRPr/>
          </a:p>
        </p:txBody>
      </p:sp>
      <p:sp>
        <p:nvSpPr>
          <p:cNvPr id="675" name="Line"/>
          <p:cNvSpPr/>
          <p:nvPr/>
        </p:nvSpPr>
        <p:spPr>
          <a:xfrm>
            <a:off x="16230570" y="5497909"/>
            <a:ext cx="3868662" cy="1"/>
          </a:xfrm>
          <a:prstGeom prst="line">
            <a:avLst/>
          </a:prstGeom>
          <a:ln w="63500">
            <a:solidFill>
              <a:srgbClr val="2020BF"/>
            </a:solidFill>
            <a:custDash>
              <a:ds d="200000" sp="200000"/>
            </a:custDash>
            <a:miter lim="400000"/>
          </a:ln>
        </p:spPr>
        <p:txBody>
          <a:bodyPr lIns="71437" tIns="71437" rIns="71437" bIns="71437" anchor="ctr"/>
          <a:lstStyle/>
          <a:p>
            <a:pPr defTabSz="821531">
              <a:defRPr sz="4200">
                <a:solidFill>
                  <a:srgbClr val="202020"/>
                </a:solidFill>
              </a:defRPr>
            </a:pPr>
            <a:endParaRPr/>
          </a:p>
        </p:txBody>
      </p:sp>
      <p:sp>
        <p:nvSpPr>
          <p:cNvPr id="676" name="Line"/>
          <p:cNvSpPr/>
          <p:nvPr/>
        </p:nvSpPr>
        <p:spPr>
          <a:xfrm>
            <a:off x="16137695" y="5038759"/>
            <a:ext cx="3862127" cy="1"/>
          </a:xfrm>
          <a:prstGeom prst="line">
            <a:avLst/>
          </a:prstGeom>
          <a:ln w="25400">
            <a:solidFill>
              <a:srgbClr val="A12820"/>
            </a:solidFill>
            <a:miter lim="400000"/>
          </a:ln>
        </p:spPr>
        <p:txBody>
          <a:bodyPr lIns="71437" tIns="71437" rIns="71437" bIns="71437" anchor="ctr"/>
          <a:lstStyle/>
          <a:p>
            <a:pPr defTabSz="821531">
              <a:defRPr sz="4200">
                <a:solidFill>
                  <a:srgbClr val="202020"/>
                </a:solidFill>
              </a:defRPr>
            </a:pPr>
            <a:endParaRPr/>
          </a:p>
        </p:txBody>
      </p:sp>
      <p:sp>
        <p:nvSpPr>
          <p:cNvPr id="677" name="Double Arrow"/>
          <p:cNvSpPr/>
          <p:nvPr/>
        </p:nvSpPr>
        <p:spPr>
          <a:xfrm rot="13455253">
            <a:off x="18166390" y="5155861"/>
            <a:ext cx="739244" cy="271438"/>
          </a:xfrm>
          <a:prstGeom prst="leftRightArrow">
            <a:avLst>
              <a:gd name="adj1" fmla="val 31719"/>
              <a:gd name="adj2" fmla="val 106068"/>
            </a:avLst>
          </a:prstGeom>
          <a:solidFill>
            <a:srgbClr val="000000"/>
          </a:solidFill>
          <a:ln w="12700">
            <a:miter lim="400000"/>
          </a:ln>
        </p:spPr>
        <p:txBody>
          <a:bodyPr lIns="71437" tIns="71437" rIns="71437" bIns="71437" anchor="ctr"/>
          <a:lstStyle/>
          <a:p>
            <a:pPr defTabSz="821531">
              <a:defRPr sz="4200">
                <a:solidFill>
                  <a:srgbClr val="FFFFFF"/>
                </a:solidFill>
              </a:defRPr>
            </a:pPr>
            <a:endParaRPr/>
          </a:p>
        </p:txBody>
      </p:sp>
      <mc:AlternateContent xmlns:mc="http://schemas.openxmlformats.org/markup-compatibility/2006">
        <mc:Choice xmlns:a14="http://schemas.microsoft.com/office/drawing/2010/main" Requires="a14">
          <p:sp>
            <p:nvSpPr>
              <p:cNvPr id="678" name="Equation"/>
              <p:cNvSpPr txBox="1"/>
              <p:nvPr/>
            </p:nvSpPr>
            <p:spPr>
              <a:xfrm>
                <a:off x="3543859" y="5681446"/>
                <a:ext cx="860454" cy="347638"/>
              </a:xfrm>
              <a:prstGeom prst="rect">
                <a:avLst/>
              </a:prstGeom>
              <a:ln w="12700">
                <a:miter lim="400000"/>
              </a:ln>
            </p:spPr>
            <p:txBody>
              <a:bodyPr wrap="none" lIns="0" tIns="0" rIns="0" bIns="0">
                <a:spAutoFit/>
              </a:bodyPr>
              <a:lstStyle/>
              <a:p>
                <a:pPr algn="l" defTabSz="914400" latinLnBrk="1">
                  <a:defRPr sz="1800">
                    <a:solidFill>
                      <a:srgbClr val="000000"/>
                    </a:solidFill>
                  </a:defRPr>
                </a:pPr>
                <a14:m>
                  <m:oMathPara xmlns:m="http://schemas.openxmlformats.org/officeDocument/2006/math">
                    <m:oMathParaPr>
                      <m:jc m:val="centerGroup"/>
                    </m:oMathParaPr>
                    <m:oMath xmlns:m="http://schemas.openxmlformats.org/officeDocument/2006/math">
                      <m:r>
                        <a:rPr sz="3100" i="1">
                          <a:solidFill>
                            <a:srgbClr val="000000"/>
                          </a:solidFill>
                          <a:latin typeface="Cambria Math" panose="02040503050406030204" pitchFamily="18" charset="0"/>
                        </a:rPr>
                        <m:t>𝑦</m:t>
                      </m:r>
                      <m:r>
                        <a:rPr sz="3100" i="1">
                          <a:solidFill>
                            <a:srgbClr val="000000"/>
                          </a:solidFill>
                          <a:latin typeface="Cambria Math" panose="02040503050406030204" pitchFamily="18" charset="0"/>
                        </a:rPr>
                        <m:t>=0</m:t>
                      </m:r>
                    </m:oMath>
                  </m:oMathPara>
                </a14:m>
                <a:endParaRPr sz="3100"/>
              </a:p>
            </p:txBody>
          </p:sp>
        </mc:Choice>
        <mc:Fallback>
          <p:sp>
            <p:nvSpPr>
              <p:cNvPr id="678" name="Equation"/>
              <p:cNvSpPr txBox="1">
                <a:spLocks noRot="1" noChangeAspect="1" noMove="1" noResize="1" noEditPoints="1" noAdjustHandles="1" noChangeArrowheads="1" noChangeShapeType="1" noTextEdit="1"/>
              </p:cNvSpPr>
              <p:nvPr/>
            </p:nvSpPr>
            <p:spPr>
              <a:xfrm>
                <a:off x="3543859" y="5681446"/>
                <a:ext cx="860454" cy="347638"/>
              </a:xfrm>
              <a:prstGeom prst="rect">
                <a:avLst/>
              </a:prstGeom>
              <a:blipFill>
                <a:blip r:embed="rId9"/>
                <a:stretch>
                  <a:fillRect l="-15942" r="-27536" b="-67857"/>
                </a:stretch>
              </a:blipFill>
              <a:ln w="12700">
                <a:miter lim="400000"/>
              </a:ln>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679" name="Equation"/>
              <p:cNvSpPr txBox="1"/>
              <p:nvPr/>
            </p:nvSpPr>
            <p:spPr>
              <a:xfrm>
                <a:off x="10049373" y="4865292"/>
                <a:ext cx="860454" cy="347638"/>
              </a:xfrm>
              <a:prstGeom prst="rect">
                <a:avLst/>
              </a:prstGeom>
              <a:ln w="12700">
                <a:miter lim="400000"/>
              </a:ln>
            </p:spPr>
            <p:txBody>
              <a:bodyPr wrap="none" lIns="0" tIns="0" rIns="0" bIns="0">
                <a:spAutoFit/>
              </a:bodyPr>
              <a:lstStyle/>
              <a:p>
                <a:pPr algn="l" defTabSz="914400" latinLnBrk="1">
                  <a:defRPr sz="1800">
                    <a:solidFill>
                      <a:srgbClr val="000000"/>
                    </a:solidFill>
                  </a:defRPr>
                </a:pPr>
                <a14:m>
                  <m:oMathPara xmlns:m="http://schemas.openxmlformats.org/officeDocument/2006/math">
                    <m:oMathParaPr>
                      <m:jc m:val="centerGroup"/>
                    </m:oMathParaPr>
                    <m:oMath xmlns:m="http://schemas.openxmlformats.org/officeDocument/2006/math">
                      <m:r>
                        <a:rPr sz="3100" i="1">
                          <a:solidFill>
                            <a:srgbClr val="000000"/>
                          </a:solidFill>
                          <a:latin typeface="Cambria Math" panose="02040503050406030204" pitchFamily="18" charset="0"/>
                        </a:rPr>
                        <m:t>𝑦</m:t>
                      </m:r>
                      <m:r>
                        <a:rPr sz="3100" i="1">
                          <a:solidFill>
                            <a:srgbClr val="000000"/>
                          </a:solidFill>
                          <a:latin typeface="Cambria Math" panose="02040503050406030204" pitchFamily="18" charset="0"/>
                        </a:rPr>
                        <m:t>=0</m:t>
                      </m:r>
                    </m:oMath>
                  </m:oMathPara>
                </a14:m>
                <a:endParaRPr sz="3100"/>
              </a:p>
            </p:txBody>
          </p:sp>
        </mc:Choice>
        <mc:Fallback>
          <p:sp>
            <p:nvSpPr>
              <p:cNvPr id="679" name="Equation"/>
              <p:cNvSpPr txBox="1">
                <a:spLocks noRot="1" noChangeAspect="1" noMove="1" noResize="1" noEditPoints="1" noAdjustHandles="1" noChangeArrowheads="1" noChangeShapeType="1" noTextEdit="1"/>
              </p:cNvSpPr>
              <p:nvPr/>
            </p:nvSpPr>
            <p:spPr>
              <a:xfrm>
                <a:off x="10049373" y="4865292"/>
                <a:ext cx="860454" cy="347638"/>
              </a:xfrm>
              <a:prstGeom prst="rect">
                <a:avLst/>
              </a:prstGeom>
              <a:blipFill>
                <a:blip r:embed="rId10"/>
                <a:stretch>
                  <a:fillRect l="-15942" r="-26087" b="-67857"/>
                </a:stretch>
              </a:blipFill>
              <a:ln w="12700">
                <a:miter lim="400000"/>
              </a:ln>
            </p:spPr>
            <p:txBody>
              <a:bodyPr/>
              <a:lstStyle/>
              <a:p>
                <a:r>
                  <a:rPr lang="en-US">
                    <a:noFill/>
                  </a:rPr>
                  <a:t> </a:t>
                </a:r>
              </a:p>
            </p:txBody>
          </p:sp>
        </mc:Fallback>
      </mc:AlternateContent>
      <p:sp>
        <p:nvSpPr>
          <p:cNvPr id="680" name="Line"/>
          <p:cNvSpPr/>
          <p:nvPr/>
        </p:nvSpPr>
        <p:spPr>
          <a:xfrm>
            <a:off x="5296538" y="5480050"/>
            <a:ext cx="3868662" cy="1"/>
          </a:xfrm>
          <a:prstGeom prst="line">
            <a:avLst/>
          </a:prstGeom>
          <a:ln w="63500">
            <a:solidFill>
              <a:srgbClr val="2020BF"/>
            </a:solidFill>
            <a:custDash>
              <a:ds d="200000" sp="200000"/>
            </a:custDash>
            <a:miter lim="400000"/>
          </a:ln>
        </p:spPr>
        <p:txBody>
          <a:bodyPr lIns="71437" tIns="71437" rIns="71437" bIns="71437" anchor="ctr"/>
          <a:lstStyle/>
          <a:p>
            <a:pPr defTabSz="821531">
              <a:defRPr sz="4200">
                <a:solidFill>
                  <a:srgbClr val="202020"/>
                </a:solidFill>
              </a:defRPr>
            </a:pPr>
            <a:endParaRPr/>
          </a:p>
        </p:txBody>
      </p:sp>
      <mc:AlternateContent xmlns:mc="http://schemas.openxmlformats.org/markup-compatibility/2006">
        <mc:Choice xmlns:a14="http://schemas.microsoft.com/office/drawing/2010/main" Requires="a14">
          <p:sp>
            <p:nvSpPr>
              <p:cNvPr id="681" name="Equation"/>
              <p:cNvSpPr txBox="1"/>
              <p:nvPr/>
            </p:nvSpPr>
            <p:spPr>
              <a:xfrm>
                <a:off x="18906002" y="5105689"/>
                <a:ext cx="303569" cy="436170"/>
              </a:xfrm>
              <a:prstGeom prst="rect">
                <a:avLst/>
              </a:prstGeom>
              <a:ln w="12700">
                <a:miter lim="400000"/>
              </a:ln>
            </p:spPr>
            <p:txBody>
              <a:bodyPr wrap="none" lIns="0" tIns="0" rIns="0" bIns="0">
                <a:spAutoFit/>
              </a:bodyPr>
              <a:lstStyle/>
              <a:p>
                <a:pPr algn="l" defTabSz="914400" latinLnBrk="1">
                  <a:defRPr sz="1800">
                    <a:solidFill>
                      <a:srgbClr val="000000"/>
                    </a:solidFill>
                  </a:defRPr>
                </a:pPr>
                <a14:m>
                  <m:oMathPara xmlns:m="http://schemas.openxmlformats.org/officeDocument/2006/math">
                    <m:oMathParaPr>
                      <m:jc m:val="centerGroup"/>
                    </m:oMathParaPr>
                    <m:oMath xmlns:m="http://schemas.openxmlformats.org/officeDocument/2006/math">
                      <m:r>
                        <a:rPr sz="5300" i="1">
                          <a:solidFill>
                            <a:srgbClr val="000000"/>
                          </a:solidFill>
                          <a:latin typeface="Cambria Math" panose="02040503050406030204" pitchFamily="18" charset="0"/>
                        </a:rPr>
                        <m:t>𝑦</m:t>
                      </m:r>
                    </m:oMath>
                  </m:oMathPara>
                </a14:m>
                <a:endParaRPr sz="5300"/>
              </a:p>
            </p:txBody>
          </p:sp>
        </mc:Choice>
        <mc:Fallback>
          <p:sp>
            <p:nvSpPr>
              <p:cNvPr id="681" name="Equation"/>
              <p:cNvSpPr txBox="1">
                <a:spLocks noRot="1" noChangeAspect="1" noMove="1" noResize="1" noEditPoints="1" noAdjustHandles="1" noChangeArrowheads="1" noChangeShapeType="1" noTextEdit="1"/>
              </p:cNvSpPr>
              <p:nvPr/>
            </p:nvSpPr>
            <p:spPr>
              <a:xfrm>
                <a:off x="18906002" y="5105689"/>
                <a:ext cx="303569" cy="436170"/>
              </a:xfrm>
              <a:prstGeom prst="rect">
                <a:avLst/>
              </a:prstGeom>
              <a:blipFill>
                <a:blip r:embed="rId11"/>
                <a:stretch>
                  <a:fillRect l="-72000" r="-96000" b="-122857"/>
                </a:stretch>
              </a:blipFill>
              <a:ln w="12700">
                <a:miter lim="400000"/>
              </a:ln>
            </p:spPr>
            <p:txBody>
              <a:bodyPr/>
              <a:lstStyle/>
              <a:p>
                <a:r>
                  <a:rPr lang="en-US">
                    <a:noFill/>
                  </a:rPr>
                  <a:t> </a:t>
                </a:r>
              </a:p>
            </p:txBody>
          </p:sp>
        </mc:Fallback>
      </mc:AlternateContent>
      <p:sp>
        <p:nvSpPr>
          <p:cNvPr id="682" name="Line"/>
          <p:cNvSpPr/>
          <p:nvPr/>
        </p:nvSpPr>
        <p:spPr>
          <a:xfrm flipV="1">
            <a:off x="11556645" y="6416540"/>
            <a:ext cx="1750360" cy="1341216"/>
          </a:xfrm>
          <a:prstGeom prst="line">
            <a:avLst/>
          </a:prstGeom>
          <a:ln w="50800">
            <a:solidFill>
              <a:srgbClr val="160201"/>
            </a:solidFill>
            <a:miter lim="400000"/>
            <a:tailEnd type="triangle"/>
          </a:ln>
        </p:spPr>
        <p:txBody>
          <a:bodyPr lIns="71437" tIns="71437" rIns="71437" bIns="71437" anchor="ctr"/>
          <a:lstStyle/>
          <a:p>
            <a:pPr defTabSz="821531">
              <a:defRPr sz="4200">
                <a:solidFill>
                  <a:srgbClr val="202020"/>
                </a:solidFill>
              </a:defRPr>
            </a:pPr>
            <a:endParaRPr/>
          </a:p>
        </p:txBody>
      </p:sp>
      <p:sp>
        <p:nvSpPr>
          <p:cNvPr id="683" name="Line"/>
          <p:cNvSpPr/>
          <p:nvPr/>
        </p:nvSpPr>
        <p:spPr>
          <a:xfrm flipH="1" flipV="1">
            <a:off x="7965683" y="6190541"/>
            <a:ext cx="1925978" cy="1643989"/>
          </a:xfrm>
          <a:prstGeom prst="line">
            <a:avLst/>
          </a:prstGeom>
          <a:ln w="50800">
            <a:solidFill>
              <a:srgbClr val="160201"/>
            </a:solidFill>
            <a:miter lim="400000"/>
            <a:tailEnd type="triangle"/>
          </a:ln>
        </p:spPr>
        <p:txBody>
          <a:bodyPr lIns="71437" tIns="71437" rIns="71437" bIns="71437" anchor="ctr"/>
          <a:lstStyle/>
          <a:p>
            <a:pPr defTabSz="821531">
              <a:defRPr sz="4200">
                <a:solidFill>
                  <a:srgbClr val="202020"/>
                </a:solidFill>
              </a:defRPr>
            </a:pPr>
            <a:endParaRPr/>
          </a:p>
        </p:txBody>
      </p:sp>
      <p:sp>
        <p:nvSpPr>
          <p:cNvPr id="684" name="Line"/>
          <p:cNvSpPr/>
          <p:nvPr/>
        </p:nvSpPr>
        <p:spPr>
          <a:xfrm flipV="1">
            <a:off x="12992787" y="6410650"/>
            <a:ext cx="3646201" cy="1471828"/>
          </a:xfrm>
          <a:prstGeom prst="line">
            <a:avLst/>
          </a:prstGeom>
          <a:ln w="50800">
            <a:solidFill>
              <a:srgbClr val="160201"/>
            </a:solidFill>
            <a:miter lim="400000"/>
            <a:tailEnd type="triangle"/>
          </a:ln>
        </p:spPr>
        <p:txBody>
          <a:bodyPr lIns="71437" tIns="71437" rIns="71437" bIns="71437" anchor="ctr"/>
          <a:lstStyle/>
          <a:p>
            <a:pPr defTabSz="821531">
              <a:defRPr sz="4200">
                <a:solidFill>
                  <a:srgbClr val="202020"/>
                </a:solidFill>
              </a:defRPr>
            </a:pPr>
            <a:endParaRPr/>
          </a:p>
        </p:txBody>
      </p:sp>
      <mc:AlternateContent xmlns:mc="http://schemas.openxmlformats.org/markup-compatibility/2006">
        <mc:Choice xmlns:a14="http://schemas.microsoft.com/office/drawing/2010/main" Requires="a14">
          <p:sp>
            <p:nvSpPr>
              <p:cNvPr id="685" name="Equation"/>
              <p:cNvSpPr txBox="1"/>
              <p:nvPr/>
            </p:nvSpPr>
            <p:spPr>
              <a:xfrm>
                <a:off x="10045247" y="4452544"/>
                <a:ext cx="856721" cy="178347"/>
              </a:xfrm>
              <a:prstGeom prst="rect">
                <a:avLst/>
              </a:prstGeom>
              <a:ln w="12700">
                <a:miter lim="400000"/>
              </a:ln>
            </p:spPr>
            <p:txBody>
              <a:bodyPr wrap="none" lIns="0" tIns="0" rIns="0" bIns="0">
                <a:spAutoFit/>
              </a:bodyPr>
              <a:lstStyle/>
              <a:p>
                <a:pPr algn="l" defTabSz="914400" latinLnBrk="1">
                  <a:defRPr sz="1800">
                    <a:solidFill>
                      <a:srgbClr val="000000"/>
                    </a:solidFill>
                  </a:defRPr>
                </a:pPr>
                <a14:m>
                  <m:oMathPara xmlns:m="http://schemas.openxmlformats.org/officeDocument/2006/math">
                    <m:oMathParaPr>
                      <m:jc m:val="centerGroup"/>
                    </m:oMathParaPr>
                    <m:oMath xmlns:m="http://schemas.openxmlformats.org/officeDocument/2006/math">
                      <m:r>
                        <a:rPr sz="3100" i="1">
                          <a:solidFill>
                            <a:srgbClr val="000000"/>
                          </a:solidFill>
                          <a:latin typeface="Cambria Math" panose="02040503050406030204" pitchFamily="18" charset="0"/>
                        </a:rPr>
                        <m:t>𝑥</m:t>
                      </m:r>
                      <m:r>
                        <a:rPr sz="3100" i="1">
                          <a:solidFill>
                            <a:srgbClr val="000000"/>
                          </a:solidFill>
                          <a:latin typeface="Cambria Math" panose="02040503050406030204" pitchFamily="18" charset="0"/>
                        </a:rPr>
                        <m:t>=</m:t>
                      </m:r>
                      <m:r>
                        <a:rPr sz="3100" i="1">
                          <a:solidFill>
                            <a:srgbClr val="000000"/>
                          </a:solidFill>
                          <a:latin typeface="Cambria Math" panose="02040503050406030204" pitchFamily="18" charset="0"/>
                        </a:rPr>
                        <m:t>𝑥</m:t>
                      </m:r>
                    </m:oMath>
                  </m:oMathPara>
                </a14:m>
                <a:endParaRPr sz="3100"/>
              </a:p>
            </p:txBody>
          </p:sp>
        </mc:Choice>
        <mc:Fallback>
          <p:sp>
            <p:nvSpPr>
              <p:cNvPr id="685" name="Equation"/>
              <p:cNvSpPr txBox="1">
                <a:spLocks noRot="1" noChangeAspect="1" noMove="1" noResize="1" noEditPoints="1" noAdjustHandles="1" noChangeArrowheads="1" noChangeShapeType="1" noTextEdit="1"/>
              </p:cNvSpPr>
              <p:nvPr/>
            </p:nvSpPr>
            <p:spPr>
              <a:xfrm>
                <a:off x="10045247" y="4452544"/>
                <a:ext cx="856721" cy="178347"/>
              </a:xfrm>
              <a:prstGeom prst="rect">
                <a:avLst/>
              </a:prstGeom>
              <a:blipFill>
                <a:blip r:embed="rId12"/>
                <a:stretch>
                  <a:fillRect l="-11765" r="-22059" b="-146667"/>
                </a:stretch>
              </a:blipFill>
              <a:ln w="12700">
                <a:miter lim="400000"/>
              </a:ln>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686" name="Equation"/>
              <p:cNvSpPr txBox="1"/>
              <p:nvPr/>
            </p:nvSpPr>
            <p:spPr>
              <a:xfrm>
                <a:off x="15232527" y="4516349"/>
                <a:ext cx="840769" cy="255119"/>
              </a:xfrm>
              <a:prstGeom prst="rect">
                <a:avLst/>
              </a:prstGeom>
              <a:ln w="12700">
                <a:miter lim="400000"/>
              </a:ln>
            </p:spPr>
            <p:txBody>
              <a:bodyPr wrap="none" lIns="0" tIns="0" rIns="0" bIns="0">
                <a:spAutoFit/>
              </a:bodyPr>
              <a:lstStyle/>
              <a:p>
                <a:pPr algn="l" defTabSz="914400" latinLnBrk="1">
                  <a:defRPr sz="1800">
                    <a:solidFill>
                      <a:srgbClr val="000000"/>
                    </a:solidFill>
                  </a:defRPr>
                </a:pPr>
                <a14:m>
                  <m:oMathPara xmlns:m="http://schemas.openxmlformats.org/officeDocument/2006/math">
                    <m:oMathParaPr>
                      <m:jc m:val="centerGroup"/>
                    </m:oMathParaPr>
                    <m:oMath xmlns:m="http://schemas.openxmlformats.org/officeDocument/2006/math">
                      <m:r>
                        <a:rPr sz="3100" i="1">
                          <a:solidFill>
                            <a:srgbClr val="000000"/>
                          </a:solidFill>
                          <a:latin typeface="Cambria Math" panose="02040503050406030204" pitchFamily="18" charset="0"/>
                        </a:rPr>
                        <m:t>𝑦</m:t>
                      </m:r>
                      <m:r>
                        <a:rPr sz="3100" i="1">
                          <a:solidFill>
                            <a:srgbClr val="000000"/>
                          </a:solidFill>
                          <a:latin typeface="Cambria Math" panose="02040503050406030204" pitchFamily="18" charset="0"/>
                        </a:rPr>
                        <m:t>=</m:t>
                      </m:r>
                      <m:r>
                        <a:rPr sz="3100" i="1">
                          <a:solidFill>
                            <a:srgbClr val="000000"/>
                          </a:solidFill>
                          <a:latin typeface="Cambria Math" panose="02040503050406030204" pitchFamily="18" charset="0"/>
                        </a:rPr>
                        <m:t>𝑦</m:t>
                      </m:r>
                    </m:oMath>
                  </m:oMathPara>
                </a14:m>
                <a:endParaRPr sz="3100"/>
              </a:p>
            </p:txBody>
          </p:sp>
        </mc:Choice>
        <mc:Fallback>
          <p:sp>
            <p:nvSpPr>
              <p:cNvPr id="686" name="Equation"/>
              <p:cNvSpPr txBox="1">
                <a:spLocks noRot="1" noChangeAspect="1" noMove="1" noResize="1" noEditPoints="1" noAdjustHandles="1" noChangeArrowheads="1" noChangeShapeType="1" noTextEdit="1"/>
              </p:cNvSpPr>
              <p:nvPr/>
            </p:nvSpPr>
            <p:spPr>
              <a:xfrm>
                <a:off x="15232527" y="4516349"/>
                <a:ext cx="840769" cy="255119"/>
              </a:xfrm>
              <a:prstGeom prst="rect">
                <a:avLst/>
              </a:prstGeom>
              <a:blipFill>
                <a:blip r:embed="rId13"/>
                <a:stretch>
                  <a:fillRect l="-16418" r="-31343" b="-123810"/>
                </a:stretch>
              </a:blipFill>
              <a:ln w="12700">
                <a:miter lim="400000"/>
              </a:ln>
            </p:spPr>
            <p:txBody>
              <a:bodyPr/>
              <a:lstStyle/>
              <a:p>
                <a:r>
                  <a:rPr lang="en-US">
                    <a:noFill/>
                  </a:rPr>
                  <a:t> </a:t>
                </a:r>
              </a:p>
            </p:txBody>
          </p:sp>
        </mc:Fallback>
      </mc:AlternateContent>
      <p:sp>
        <p:nvSpPr>
          <p:cNvPr id="687" name="Slide Number"/>
          <p:cNvSpPr txBox="1">
            <a:spLocks noGrp="1"/>
          </p:cNvSpPr>
          <p:nvPr>
            <p:ph type="sldNum" sz="quarter" idx="4294967295"/>
          </p:nvPr>
        </p:nvSpPr>
        <p:spPr>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t>40</a:t>
            </a:fld>
            <a:endParaRPr/>
          </a:p>
        </p:txBody>
      </p:sp>
    </p:spTree>
  </p:cSld>
  <p:clrMapOvr>
    <a:masterClrMapping/>
  </p:clrMapOvr>
  <p:transition spd="med"/>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9" name="An Example for Longitudinal and Moving Wire: FBT"/>
          <p:cNvSpPr txBox="1">
            <a:spLocks noGrp="1"/>
          </p:cNvSpPr>
          <p:nvPr>
            <p:ph type="title"/>
          </p:nvPr>
        </p:nvSpPr>
        <p:spPr>
          <a:prstGeom prst="rect">
            <a:avLst/>
          </a:prstGeom>
        </p:spPr>
        <p:txBody>
          <a:bodyPr/>
          <a:lstStyle>
            <a:lvl1pPr defTabSz="751205">
              <a:spcBef>
                <a:spcPts val="2000"/>
              </a:spcBef>
              <a:defRPr sz="8918"/>
            </a:lvl1pPr>
          </a:lstStyle>
          <a:p>
            <a:r>
              <a:t>An Example for Longitudinal and Moving Wire: FBT</a:t>
            </a:r>
          </a:p>
        </p:txBody>
      </p:sp>
      <p:sp>
        <p:nvSpPr>
          <p:cNvPr id="690" name="The transverse feedback kicker is a part of the system which is aim to suppress beam instabilities with a fast response. The system is capable of detecting a coherent transverse motion(with BPM) and applying a counter kick to damp it (FBT), bunch by bunc"/>
          <p:cNvSpPr txBox="1">
            <a:spLocks noGrp="1"/>
          </p:cNvSpPr>
          <p:nvPr>
            <p:ph type="body" sz="half" idx="1"/>
          </p:nvPr>
        </p:nvSpPr>
        <p:spPr>
          <a:xfrm>
            <a:off x="1059815" y="8287718"/>
            <a:ext cx="22371685" cy="5079203"/>
          </a:xfrm>
          <a:prstGeom prst="rect">
            <a:avLst/>
          </a:prstGeom>
        </p:spPr>
        <p:txBody>
          <a:bodyPr/>
          <a:lstStyle/>
          <a:p>
            <a:r>
              <a:t>The transverse feedback kicker is a part of the system which is aim to suppress beam instabilities with a fast response. The system is capable of detecting a coherent transverse motion(with BPM) and applying a counter kick to damp it (FBT), bunch by bunch and turn by turn.</a:t>
            </a:r>
          </a:p>
        </p:txBody>
      </p:sp>
      <p:pic>
        <p:nvPicPr>
          <p:cNvPr id="691" name="35b31738-8307-47f8-ae6f-3c14f2656da1.jpg" descr="35b31738-8307-47f8-ae6f-3c14f2656da1.jpg"/>
          <p:cNvPicPr>
            <a:picLocks noChangeAspect="1"/>
          </p:cNvPicPr>
          <p:nvPr/>
        </p:nvPicPr>
        <p:blipFill>
          <a:blip r:embed="rId2"/>
          <a:stretch>
            <a:fillRect/>
          </a:stretch>
        </p:blipFill>
        <p:spPr>
          <a:xfrm>
            <a:off x="5444695" y="3302693"/>
            <a:ext cx="11973947" cy="4736683"/>
          </a:xfrm>
          <a:prstGeom prst="rect">
            <a:avLst/>
          </a:prstGeom>
          <a:ln w="12700">
            <a:miter lim="400000"/>
          </a:ln>
        </p:spPr>
      </p:pic>
      <p:sp>
        <p:nvSpPr>
          <p:cNvPr id="692" name="Slide Number"/>
          <p:cNvSpPr txBox="1">
            <a:spLocks noGrp="1"/>
          </p:cNvSpPr>
          <p:nvPr>
            <p:ph type="sldNum" sz="quarter" idx="4294967295"/>
          </p:nvPr>
        </p:nvSpPr>
        <p:spPr>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t>41</a:t>
            </a:fld>
            <a:endParaRPr/>
          </a:p>
        </p:txBody>
      </p:sp>
    </p:spTree>
  </p:cSld>
  <p:clrMapOvr>
    <a:masterClrMapping/>
  </p:clrMapOvr>
  <p:transition spd="med"/>
</p:sld>
</file>

<file path=ppt/slides/slide4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694" name="An Example for Longitudinal and Moving Wire: FBT"/>
          <p:cNvSpPr txBox="1">
            <a:spLocks noGrp="1"/>
          </p:cNvSpPr>
          <p:nvPr>
            <p:ph type="title"/>
          </p:nvPr>
        </p:nvSpPr>
        <p:spPr>
          <a:prstGeom prst="rect">
            <a:avLst/>
          </a:prstGeom>
        </p:spPr>
        <p:txBody>
          <a:bodyPr/>
          <a:lstStyle>
            <a:lvl1pPr defTabSz="751205">
              <a:spcBef>
                <a:spcPts val="2000"/>
              </a:spcBef>
              <a:defRPr sz="8918"/>
            </a:lvl1pPr>
          </a:lstStyle>
          <a:p>
            <a:r>
              <a:t>An Example for Longitudinal and Moving Wire: FBT</a:t>
            </a:r>
          </a:p>
        </p:txBody>
      </p:sp>
      <p:pic>
        <p:nvPicPr>
          <p:cNvPr id="695" name="35b31738-8307-47f8-ae6f-3c14f2656da1.jpg" descr="35b31738-8307-47f8-ae6f-3c14f2656da1.jpg"/>
          <p:cNvPicPr>
            <a:picLocks noChangeAspect="1"/>
          </p:cNvPicPr>
          <p:nvPr/>
        </p:nvPicPr>
        <p:blipFill>
          <a:blip r:embed="rId2"/>
          <a:stretch>
            <a:fillRect/>
          </a:stretch>
        </p:blipFill>
        <p:spPr>
          <a:xfrm>
            <a:off x="5444695" y="3302693"/>
            <a:ext cx="11973947" cy="4736683"/>
          </a:xfrm>
          <a:prstGeom prst="rect">
            <a:avLst/>
          </a:prstGeom>
          <a:ln w="12700">
            <a:miter lim="400000"/>
          </a:ln>
        </p:spPr>
      </p:pic>
      <p:sp>
        <p:nvSpPr>
          <p:cNvPr id="696" name="Scheme for capacitive gaps"/>
          <p:cNvSpPr txBox="1"/>
          <p:nvPr/>
        </p:nvSpPr>
        <p:spPr>
          <a:xfrm>
            <a:off x="16472082" y="4274034"/>
            <a:ext cx="4965701" cy="6350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p>
            <a:r>
              <a:t>Scheme for capacitive gaps</a:t>
            </a:r>
          </a:p>
        </p:txBody>
      </p:sp>
      <p:pic>
        <p:nvPicPr>
          <p:cNvPr id="697" name="fbt (1).png" descr="fbt (1).png"/>
          <p:cNvPicPr>
            <a:picLocks noChangeAspect="1"/>
          </p:cNvPicPr>
          <p:nvPr/>
        </p:nvPicPr>
        <p:blipFill>
          <a:blip r:embed="rId3"/>
          <a:srcRect t="516"/>
          <a:stretch>
            <a:fillRect/>
          </a:stretch>
        </p:blipFill>
        <p:spPr>
          <a:xfrm>
            <a:off x="1450968" y="3150568"/>
            <a:ext cx="21170901" cy="4889501"/>
          </a:xfrm>
          <a:prstGeom prst="rect">
            <a:avLst/>
          </a:prstGeom>
          <a:ln w="12700">
            <a:miter lim="400000"/>
          </a:ln>
        </p:spPr>
      </p:pic>
      <p:sp>
        <p:nvSpPr>
          <p:cNvPr id="698" name="The transverse feedback kicker has four electrodes which are supported by the ceramic holders. It is connected to the feed-through with the copper foils . The electrodes are connected to stripline which creates electric field for a counter kick.…"/>
          <p:cNvSpPr txBox="1"/>
          <p:nvPr/>
        </p:nvSpPr>
        <p:spPr>
          <a:xfrm>
            <a:off x="175682" y="8136287"/>
            <a:ext cx="23721474" cy="55626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p>
            <a:pPr marL="609600" indent="-609600" algn="l">
              <a:spcBef>
                <a:spcPts val="3400"/>
              </a:spcBef>
              <a:buClr>
                <a:srgbClr val="929292"/>
              </a:buClr>
              <a:buSzPct val="60000"/>
              <a:buFont typeface="Zapf Dingbats"/>
              <a:buChar char="❖"/>
              <a:defRPr sz="5000"/>
            </a:pPr>
            <a:r>
              <a:t>The transverse feedback kicker has four electrodes which are supported by the ceramic holders. It is connected to the feed-through with the copper foils . The electrodes are connected to stripline which creates electric field for a counter kick.</a:t>
            </a:r>
          </a:p>
          <a:p>
            <a:pPr marL="609600" indent="-609600" algn="l">
              <a:spcBef>
                <a:spcPts val="3400"/>
              </a:spcBef>
              <a:buClr>
                <a:srgbClr val="929292"/>
              </a:buClr>
              <a:buSzPct val="60000"/>
              <a:buFont typeface="Zapf Dingbats"/>
              <a:buChar char="❖"/>
              <a:defRPr sz="5000"/>
            </a:pPr>
            <a:r>
              <a:t>It was designed to minimize the impedance with the capacitive gaps and capacitive height which should be checked  after manufacturing with the wire measurements.</a:t>
            </a:r>
          </a:p>
        </p:txBody>
      </p:sp>
      <p:sp>
        <p:nvSpPr>
          <p:cNvPr id="699" name="Slide Number"/>
          <p:cNvSpPr txBox="1">
            <a:spLocks noGrp="1"/>
          </p:cNvSpPr>
          <p:nvPr>
            <p:ph type="sldNum" sz="quarter" idx="4294967295"/>
          </p:nvPr>
        </p:nvSpPr>
        <p:spPr>
          <a:xfrm>
            <a:off x="12026850" y="13017500"/>
            <a:ext cx="317600" cy="508000"/>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t>42</a:t>
            </a:fld>
            <a:endParaRPr/>
          </a:p>
        </p:txBody>
      </p:sp>
    </p:spTree>
  </p:cSld>
  <p:clrMapOvr>
    <a:masterClrMapping/>
  </p:clrMapOvr>
  <p:transition spd="med"/>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1" name="Moving wire Measurements of FBT"/>
          <p:cNvSpPr txBox="1">
            <a:spLocks noGrp="1"/>
          </p:cNvSpPr>
          <p:nvPr>
            <p:ph type="title"/>
          </p:nvPr>
        </p:nvSpPr>
        <p:spPr>
          <a:prstGeom prst="rect">
            <a:avLst/>
          </a:prstGeom>
        </p:spPr>
        <p:txBody>
          <a:bodyPr/>
          <a:lstStyle/>
          <a:p>
            <a:r>
              <a:t>Moving wire Measurements of FBT</a:t>
            </a:r>
          </a:p>
        </p:txBody>
      </p:sp>
      <p:pic>
        <p:nvPicPr>
          <p:cNvPr id="702" name="Fbt_movingwirevert_distcomp.pdf" descr="Fbt_movingwirevert_distcomp.pdf"/>
          <p:cNvPicPr>
            <a:picLocks noChangeAspect="1"/>
          </p:cNvPicPr>
          <p:nvPr/>
        </p:nvPicPr>
        <p:blipFill>
          <a:blip r:embed="rId2"/>
          <a:stretch>
            <a:fillRect/>
          </a:stretch>
        </p:blipFill>
        <p:spPr>
          <a:xfrm>
            <a:off x="1491591" y="3422063"/>
            <a:ext cx="20859726" cy="9132474"/>
          </a:xfrm>
          <a:prstGeom prst="rect">
            <a:avLst/>
          </a:prstGeom>
          <a:ln w="12700">
            <a:miter lim="400000"/>
          </a:ln>
        </p:spPr>
      </p:pic>
      <p:sp>
        <p:nvSpPr>
          <p:cNvPr id="703" name="Slide Number"/>
          <p:cNvSpPr txBox="1">
            <a:spLocks noGrp="1"/>
          </p:cNvSpPr>
          <p:nvPr>
            <p:ph type="sldNum" sz="quarter" idx="2"/>
          </p:nvPr>
        </p:nvSpPr>
        <p:spPr>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t>43</a:t>
            </a:fld>
            <a:endParaRPr/>
          </a:p>
        </p:txBody>
      </p:sp>
    </p:spTree>
  </p:cSld>
  <p:clrMapOvr>
    <a:masterClrMapping/>
  </p:clrMapOvr>
  <p:transition spd="med"/>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5" name="Moving wire Measurements of FBT"/>
          <p:cNvSpPr txBox="1">
            <a:spLocks noGrp="1"/>
          </p:cNvSpPr>
          <p:nvPr>
            <p:ph type="title"/>
          </p:nvPr>
        </p:nvSpPr>
        <p:spPr>
          <a:prstGeom prst="rect">
            <a:avLst/>
          </a:prstGeom>
        </p:spPr>
        <p:txBody>
          <a:bodyPr/>
          <a:lstStyle/>
          <a:p>
            <a:r>
              <a:t>Moving wire Measurements of FBT</a:t>
            </a:r>
          </a:p>
        </p:txBody>
      </p:sp>
      <p:pic>
        <p:nvPicPr>
          <p:cNvPr id="706" name="Fbt_movingwirevert_distcomp.pdf" descr="Fbt_movingwirevert_distcomp.pdf"/>
          <p:cNvPicPr>
            <a:picLocks noChangeAspect="1"/>
          </p:cNvPicPr>
          <p:nvPr/>
        </p:nvPicPr>
        <p:blipFill>
          <a:blip r:embed="rId2"/>
          <a:stretch>
            <a:fillRect/>
          </a:stretch>
        </p:blipFill>
        <p:spPr>
          <a:xfrm>
            <a:off x="1491591" y="3422063"/>
            <a:ext cx="20859726" cy="9132474"/>
          </a:xfrm>
          <a:prstGeom prst="rect">
            <a:avLst/>
          </a:prstGeom>
          <a:ln w="12700">
            <a:miter lim="400000"/>
          </a:ln>
        </p:spPr>
      </p:pic>
      <p:sp>
        <p:nvSpPr>
          <p:cNvPr id="707" name="Oval"/>
          <p:cNvSpPr/>
          <p:nvPr/>
        </p:nvSpPr>
        <p:spPr>
          <a:xfrm>
            <a:off x="4452738" y="4147332"/>
            <a:ext cx="2768529" cy="4990167"/>
          </a:xfrm>
          <a:prstGeom prst="ellipse">
            <a:avLst/>
          </a:prstGeom>
          <a:blipFill>
            <a:blip r:embed="rId3">
              <a:alphaModFix amt="25754"/>
            </a:blip>
          </a:blipFill>
          <a:ln w="12700">
            <a:miter lim="400000"/>
          </a:ln>
        </p:spPr>
        <p:txBody>
          <a:bodyPr lIns="71437" tIns="71437" rIns="71437" bIns="71437" anchor="ctr"/>
          <a:lstStyle/>
          <a:p>
            <a:pPr defTabSz="821531">
              <a:defRPr sz="4200">
                <a:solidFill>
                  <a:srgbClr val="160201"/>
                </a:solidFill>
              </a:defRPr>
            </a:pPr>
            <a:endParaRPr/>
          </a:p>
        </p:txBody>
      </p:sp>
      <p:sp>
        <p:nvSpPr>
          <p:cNvPr id="708" name="Slide Number"/>
          <p:cNvSpPr txBox="1">
            <a:spLocks noGrp="1"/>
          </p:cNvSpPr>
          <p:nvPr>
            <p:ph type="sldNum" sz="quarter" idx="2"/>
          </p:nvPr>
        </p:nvSpPr>
        <p:spPr>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t>44</a:t>
            </a:fld>
            <a:endParaRPr/>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entr" presetSubtype="0" fill="hold" grpId="1" nodeType="clickEffect">
                                  <p:stCondLst>
                                    <p:cond delay="0"/>
                                  </p:stCondLst>
                                  <p:iterate>
                                    <p:tmAbs val="0"/>
                                  </p:iterate>
                                  <p:childTnLst>
                                    <p:set>
                                      <p:cBhvr>
                                        <p:cTn id="6" fill="hold"/>
                                        <p:tgtEl>
                                          <p:spTgt spid="70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07" grpId="1" animBg="1" advAuto="0"/>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0" name="Moving wire Measurements of FBT"/>
          <p:cNvSpPr txBox="1">
            <a:spLocks noGrp="1"/>
          </p:cNvSpPr>
          <p:nvPr>
            <p:ph type="title"/>
          </p:nvPr>
        </p:nvSpPr>
        <p:spPr>
          <a:prstGeom prst="rect">
            <a:avLst/>
          </a:prstGeom>
        </p:spPr>
        <p:txBody>
          <a:bodyPr/>
          <a:lstStyle/>
          <a:p>
            <a:r>
              <a:t>Moving wire Measurements of FBT</a:t>
            </a:r>
          </a:p>
        </p:txBody>
      </p:sp>
      <p:pic>
        <p:nvPicPr>
          <p:cNvPr id="711" name="Impedancecompmovingwire_firstpeak.pdf" descr="Impedancecompmovingwire_firstpeak.pdf"/>
          <p:cNvPicPr>
            <a:picLocks noChangeAspect="1"/>
          </p:cNvPicPr>
          <p:nvPr/>
        </p:nvPicPr>
        <p:blipFill>
          <a:blip r:embed="rId2"/>
          <a:stretch>
            <a:fillRect/>
          </a:stretch>
        </p:blipFill>
        <p:spPr>
          <a:xfrm>
            <a:off x="767716" y="3060700"/>
            <a:ext cx="22848568" cy="10003195"/>
          </a:xfrm>
          <a:prstGeom prst="rect">
            <a:avLst/>
          </a:prstGeom>
          <a:ln w="12700">
            <a:miter lim="400000"/>
          </a:ln>
        </p:spPr>
      </p:pic>
      <p:sp>
        <p:nvSpPr>
          <p:cNvPr id="712" name="The contribution of the transverse impedance"/>
          <p:cNvSpPr txBox="1"/>
          <p:nvPr/>
        </p:nvSpPr>
        <p:spPr>
          <a:xfrm>
            <a:off x="16008388" y="9093873"/>
            <a:ext cx="5292937" cy="100647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71437" tIns="71437" rIns="71437" bIns="71437" anchor="ctr">
            <a:spAutoFit/>
          </a:bodyPr>
          <a:lstStyle>
            <a:lvl1pPr defTabSz="821531">
              <a:defRPr sz="2600">
                <a:solidFill>
                  <a:srgbClr val="000000"/>
                </a:solidFill>
              </a:defRPr>
            </a:lvl1pPr>
          </a:lstStyle>
          <a:p>
            <a:r>
              <a:t>The contribution of the transverse impedance</a:t>
            </a:r>
          </a:p>
        </p:txBody>
      </p:sp>
      <p:sp>
        <p:nvSpPr>
          <p:cNvPr id="713" name="The fair blue one is on axis measurements which is longitudinal impedance of FBT."/>
          <p:cNvSpPr txBox="1"/>
          <p:nvPr/>
        </p:nvSpPr>
        <p:spPr>
          <a:xfrm>
            <a:off x="2357931" y="12935756"/>
            <a:ext cx="19684059" cy="85407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71437" tIns="71437" rIns="71437" bIns="71437" anchor="ctr">
            <a:spAutoFit/>
          </a:bodyPr>
          <a:lstStyle>
            <a:lvl1pPr defTabSz="821531">
              <a:defRPr sz="4200">
                <a:solidFill>
                  <a:srgbClr val="160201"/>
                </a:solidFill>
              </a:defRPr>
            </a:lvl1pPr>
          </a:lstStyle>
          <a:p>
            <a:r>
              <a:t>The fair blue one is on axis measurements which is longitudinal impedance of FBT.</a:t>
            </a:r>
          </a:p>
        </p:txBody>
      </p:sp>
      <p:sp>
        <p:nvSpPr>
          <p:cNvPr id="714" name="Line"/>
          <p:cNvSpPr/>
          <p:nvPr/>
        </p:nvSpPr>
        <p:spPr>
          <a:xfrm flipH="1" flipV="1">
            <a:off x="14274786" y="10740602"/>
            <a:ext cx="2237831" cy="2583024"/>
          </a:xfrm>
          <a:prstGeom prst="line">
            <a:avLst/>
          </a:prstGeom>
          <a:ln w="50800">
            <a:solidFill>
              <a:srgbClr val="160201"/>
            </a:solidFill>
            <a:miter lim="400000"/>
            <a:tailEnd type="triangle"/>
          </a:ln>
        </p:spPr>
        <p:txBody>
          <a:bodyPr lIns="71437" tIns="71437" rIns="71437" bIns="71437" anchor="ctr"/>
          <a:lstStyle/>
          <a:p>
            <a:pPr defTabSz="821531">
              <a:defRPr sz="4200">
                <a:solidFill>
                  <a:srgbClr val="202020"/>
                </a:solidFill>
              </a:defRPr>
            </a:pPr>
            <a:endParaRPr/>
          </a:p>
        </p:txBody>
      </p:sp>
      <p:sp>
        <p:nvSpPr>
          <p:cNvPr id="715" name="Slide Number"/>
          <p:cNvSpPr txBox="1">
            <a:spLocks noGrp="1"/>
          </p:cNvSpPr>
          <p:nvPr>
            <p:ph type="sldNum" sz="quarter" idx="2"/>
          </p:nvPr>
        </p:nvSpPr>
        <p:spPr>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t>45</a:t>
            </a:fld>
            <a:endParaRPr/>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entr" presetSubtype="0" fill="hold" grpId="1" nodeType="clickEffect">
                                  <p:stCondLst>
                                    <p:cond delay="0"/>
                                  </p:stCondLst>
                                  <p:iterate>
                                    <p:tmAbs val="0"/>
                                  </p:iterate>
                                  <p:childTnLst>
                                    <p:set>
                                      <p:cBhvr>
                                        <p:cTn id="6" fill="hold"/>
                                        <p:tgtEl>
                                          <p:spTgt spid="7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2" grpId="1" animBg="1" advAuto="0"/>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 name="Moving wire Measurements of FBT"/>
          <p:cNvSpPr txBox="1">
            <a:spLocks noGrp="1"/>
          </p:cNvSpPr>
          <p:nvPr>
            <p:ph type="title"/>
          </p:nvPr>
        </p:nvSpPr>
        <p:spPr>
          <a:prstGeom prst="rect">
            <a:avLst/>
          </a:prstGeom>
        </p:spPr>
        <p:txBody>
          <a:bodyPr/>
          <a:lstStyle/>
          <a:p>
            <a:r>
              <a:t>Moving wire Measurements of FBT</a:t>
            </a:r>
          </a:p>
        </p:txBody>
      </p:sp>
      <p:pic>
        <p:nvPicPr>
          <p:cNvPr id="718" name="Impedancecompmovingwire_firstpeak.pdf" descr="Impedancecompmovingwire_firstpeak.pdf"/>
          <p:cNvPicPr>
            <a:picLocks noChangeAspect="1"/>
          </p:cNvPicPr>
          <p:nvPr/>
        </p:nvPicPr>
        <p:blipFill>
          <a:blip r:embed="rId2"/>
          <a:stretch>
            <a:fillRect/>
          </a:stretch>
        </p:blipFill>
        <p:spPr>
          <a:xfrm>
            <a:off x="767716" y="3060700"/>
            <a:ext cx="22848568" cy="10003195"/>
          </a:xfrm>
          <a:prstGeom prst="rect">
            <a:avLst/>
          </a:prstGeom>
          <a:ln w="12700">
            <a:miter lim="400000"/>
          </a:ln>
        </p:spPr>
      </p:pic>
      <p:sp>
        <p:nvSpPr>
          <p:cNvPr id="719" name="The contribution of the transverse impedance"/>
          <p:cNvSpPr txBox="1"/>
          <p:nvPr/>
        </p:nvSpPr>
        <p:spPr>
          <a:xfrm>
            <a:off x="16008388" y="9093873"/>
            <a:ext cx="5292937" cy="100647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71437" tIns="71437" rIns="71437" bIns="71437" anchor="ctr">
            <a:spAutoFit/>
          </a:bodyPr>
          <a:lstStyle>
            <a:lvl1pPr defTabSz="821531">
              <a:defRPr sz="2600">
                <a:solidFill>
                  <a:srgbClr val="000000"/>
                </a:solidFill>
              </a:defRPr>
            </a:lvl1pPr>
          </a:lstStyle>
          <a:p>
            <a:r>
              <a:t>The contribution of the transverse impedance</a:t>
            </a:r>
          </a:p>
        </p:txBody>
      </p:sp>
      <p:sp>
        <p:nvSpPr>
          <p:cNvPr id="720" name="Oval"/>
          <p:cNvSpPr/>
          <p:nvPr/>
        </p:nvSpPr>
        <p:spPr>
          <a:xfrm>
            <a:off x="13017560" y="7423494"/>
            <a:ext cx="2768529" cy="2806637"/>
          </a:xfrm>
          <a:prstGeom prst="ellipse">
            <a:avLst/>
          </a:prstGeom>
          <a:blipFill>
            <a:blip r:embed="rId3">
              <a:alphaModFix amt="37435"/>
            </a:blip>
          </a:blipFill>
          <a:ln w="12700">
            <a:miter lim="400000"/>
          </a:ln>
        </p:spPr>
        <p:txBody>
          <a:bodyPr lIns="71437" tIns="71437" rIns="71437" bIns="71437" anchor="ctr"/>
          <a:lstStyle/>
          <a:p>
            <a:pPr defTabSz="821531">
              <a:defRPr sz="4200">
                <a:solidFill>
                  <a:srgbClr val="160201"/>
                </a:solidFill>
              </a:defRPr>
            </a:pPr>
            <a:endParaRPr/>
          </a:p>
        </p:txBody>
      </p:sp>
      <p:sp>
        <p:nvSpPr>
          <p:cNvPr id="721" name="The fair blue one is on axis measurements which is longitudinal impedance of FBT."/>
          <p:cNvSpPr txBox="1"/>
          <p:nvPr/>
        </p:nvSpPr>
        <p:spPr>
          <a:xfrm>
            <a:off x="2357931" y="12935756"/>
            <a:ext cx="19684059" cy="85407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71437" tIns="71437" rIns="71437" bIns="71437" anchor="ctr">
            <a:spAutoFit/>
          </a:bodyPr>
          <a:lstStyle>
            <a:lvl1pPr defTabSz="821531">
              <a:defRPr sz="4200">
                <a:solidFill>
                  <a:srgbClr val="160201"/>
                </a:solidFill>
              </a:defRPr>
            </a:lvl1pPr>
          </a:lstStyle>
          <a:p>
            <a:r>
              <a:t>The fair blue one is on axis measurements which is longitudinal impedance of FBT.</a:t>
            </a:r>
          </a:p>
        </p:txBody>
      </p:sp>
      <p:sp>
        <p:nvSpPr>
          <p:cNvPr id="722" name="Line"/>
          <p:cNvSpPr/>
          <p:nvPr/>
        </p:nvSpPr>
        <p:spPr>
          <a:xfrm flipH="1" flipV="1">
            <a:off x="14274786" y="10740602"/>
            <a:ext cx="2237831" cy="2583024"/>
          </a:xfrm>
          <a:prstGeom prst="line">
            <a:avLst/>
          </a:prstGeom>
          <a:ln w="50800">
            <a:solidFill>
              <a:srgbClr val="160201"/>
            </a:solidFill>
            <a:miter lim="400000"/>
            <a:tailEnd type="triangle"/>
          </a:ln>
        </p:spPr>
        <p:txBody>
          <a:bodyPr lIns="71437" tIns="71437" rIns="71437" bIns="71437" anchor="ctr"/>
          <a:lstStyle/>
          <a:p>
            <a:pPr defTabSz="821531">
              <a:defRPr sz="4200">
                <a:solidFill>
                  <a:srgbClr val="202020"/>
                </a:solidFill>
              </a:defRPr>
            </a:pPr>
            <a:endParaRPr/>
          </a:p>
        </p:txBody>
      </p:sp>
      <p:sp>
        <p:nvSpPr>
          <p:cNvPr id="723" name="Slide Number"/>
          <p:cNvSpPr txBox="1">
            <a:spLocks noGrp="1"/>
          </p:cNvSpPr>
          <p:nvPr>
            <p:ph type="sldNum" sz="quarter" idx="2"/>
          </p:nvPr>
        </p:nvSpPr>
        <p:spPr>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t>46</a:t>
            </a:fld>
            <a:endParaRPr/>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entr" presetSubtype="0" fill="hold" grpId="1" nodeType="clickEffect">
                                  <p:stCondLst>
                                    <p:cond delay="0"/>
                                  </p:stCondLst>
                                  <p:iterate>
                                    <p:tmAbs val="0"/>
                                  </p:iterate>
                                  <p:childTnLst>
                                    <p:set>
                                      <p:cBhvr>
                                        <p:cTn id="6" fill="hold"/>
                                        <p:tgtEl>
                                          <p:spTgt spid="72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2" nodeType="clickEffect">
                                  <p:stCondLst>
                                    <p:cond delay="0"/>
                                  </p:stCondLst>
                                  <p:iterate>
                                    <p:tmAbs val="0"/>
                                  </p:iterate>
                                  <p:childTnLst>
                                    <p:set>
                                      <p:cBhvr>
                                        <p:cTn id="10" fill="hold"/>
                                        <p:tgtEl>
                                          <p:spTgt spid="71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9" grpId="2" animBg="1" advAuto="0"/>
      <p:bldP spid="720" grpId="1" animBg="1" advAuto="0"/>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5" name="Moving wire Measurements of FBT"/>
          <p:cNvSpPr txBox="1">
            <a:spLocks noGrp="1"/>
          </p:cNvSpPr>
          <p:nvPr>
            <p:ph type="title"/>
          </p:nvPr>
        </p:nvSpPr>
        <p:spPr>
          <a:prstGeom prst="rect">
            <a:avLst/>
          </a:prstGeom>
        </p:spPr>
        <p:txBody>
          <a:bodyPr/>
          <a:lstStyle/>
          <a:p>
            <a:r>
              <a:t>Moving wire Measurements of FBT</a:t>
            </a:r>
          </a:p>
        </p:txBody>
      </p:sp>
      <p:pic>
        <p:nvPicPr>
          <p:cNvPr id="726" name="Impedancecompmovingwire_firstpeak.pdf" descr="Impedancecompmovingwire_firstpeak.pdf"/>
          <p:cNvPicPr>
            <a:picLocks noChangeAspect="1"/>
          </p:cNvPicPr>
          <p:nvPr/>
        </p:nvPicPr>
        <p:blipFill>
          <a:blip r:embed="rId2"/>
          <a:stretch>
            <a:fillRect/>
          </a:stretch>
        </p:blipFill>
        <p:spPr>
          <a:xfrm>
            <a:off x="775677" y="2869630"/>
            <a:ext cx="22848568" cy="10003196"/>
          </a:xfrm>
          <a:prstGeom prst="rect">
            <a:avLst/>
          </a:prstGeom>
          <a:ln w="12700">
            <a:miter lim="400000"/>
          </a:ln>
        </p:spPr>
      </p:pic>
      <p:sp>
        <p:nvSpPr>
          <p:cNvPr id="727" name="The contribution of the transverse impedance"/>
          <p:cNvSpPr txBox="1"/>
          <p:nvPr/>
        </p:nvSpPr>
        <p:spPr>
          <a:xfrm>
            <a:off x="16008388" y="9093873"/>
            <a:ext cx="5292937" cy="100647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71437" tIns="71437" rIns="71437" bIns="71437" anchor="ctr">
            <a:spAutoFit/>
          </a:bodyPr>
          <a:lstStyle>
            <a:lvl1pPr defTabSz="821531">
              <a:defRPr sz="2600">
                <a:solidFill>
                  <a:srgbClr val="000000"/>
                </a:solidFill>
              </a:defRPr>
            </a:lvl1pPr>
          </a:lstStyle>
          <a:p>
            <a:r>
              <a:t>The contribution of the transverse impedance</a:t>
            </a:r>
          </a:p>
        </p:txBody>
      </p:sp>
      <p:sp>
        <p:nvSpPr>
          <p:cNvPr id="728" name="0.252 GHz"/>
          <p:cNvSpPr txBox="1"/>
          <p:nvPr/>
        </p:nvSpPr>
        <p:spPr>
          <a:xfrm>
            <a:off x="14425068" y="5162886"/>
            <a:ext cx="3191012" cy="15748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lgn="l">
              <a:spcBef>
                <a:spcPts val="3400"/>
              </a:spcBef>
              <a:defRPr sz="5000"/>
            </a:lvl1pPr>
          </a:lstStyle>
          <a:p>
            <a:r>
              <a:t>0.252 GHz </a:t>
            </a:r>
            <a:endParaRPr sz="1200"/>
          </a:p>
        </p:txBody>
      </p:sp>
      <p:sp>
        <p:nvSpPr>
          <p:cNvPr id="729" name="Line"/>
          <p:cNvSpPr/>
          <p:nvPr/>
        </p:nvSpPr>
        <p:spPr>
          <a:xfrm flipH="1" flipV="1">
            <a:off x="14183817" y="3947482"/>
            <a:ext cx="108964" cy="7847493"/>
          </a:xfrm>
          <a:prstGeom prst="line">
            <a:avLst/>
          </a:prstGeom>
          <a:ln w="127000" cap="rnd">
            <a:solidFill>
              <a:srgbClr val="414141"/>
            </a:solidFill>
            <a:custDash>
              <a:ds d="100000" sp="200000"/>
            </a:custDash>
            <a:miter lim="400000"/>
          </a:ln>
        </p:spPr>
        <p:txBody>
          <a:bodyPr lIns="50800" tIns="50800" rIns="50800" bIns="50800" anchor="ctr"/>
          <a:lstStyle/>
          <a:p>
            <a:pPr>
              <a:defRPr sz="4400"/>
            </a:pPr>
            <a:endParaRPr/>
          </a:p>
        </p:txBody>
      </p:sp>
      <p:sp>
        <p:nvSpPr>
          <p:cNvPr id="730" name="Slide Number"/>
          <p:cNvSpPr txBox="1">
            <a:spLocks noGrp="1"/>
          </p:cNvSpPr>
          <p:nvPr>
            <p:ph type="sldNum" sz="quarter" idx="2"/>
          </p:nvPr>
        </p:nvSpPr>
        <p:spPr>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t>47</a:t>
            </a:fld>
            <a:endParaRPr/>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entr" presetSubtype="0" fill="hold" grpId="1" nodeType="clickEffect">
                                  <p:stCondLst>
                                    <p:cond delay="0"/>
                                  </p:stCondLst>
                                  <p:iterate>
                                    <p:tmAbs val="0"/>
                                  </p:iterate>
                                  <p:childTnLst>
                                    <p:set>
                                      <p:cBhvr>
                                        <p:cTn id="6" fill="hold"/>
                                        <p:tgtEl>
                                          <p:spTgt spid="72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27" grpId="1" animBg="1" advAuto="0"/>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2" name="Parabolic fit Example"/>
          <p:cNvSpPr txBox="1">
            <a:spLocks noGrp="1"/>
          </p:cNvSpPr>
          <p:nvPr>
            <p:ph type="title"/>
          </p:nvPr>
        </p:nvSpPr>
        <p:spPr>
          <a:prstGeom prst="rect">
            <a:avLst/>
          </a:prstGeom>
        </p:spPr>
        <p:txBody>
          <a:bodyPr/>
          <a:lstStyle/>
          <a:p>
            <a:r>
              <a:t>Parabolic fit Example</a:t>
            </a:r>
          </a:p>
        </p:txBody>
      </p:sp>
      <p:pic>
        <p:nvPicPr>
          <p:cNvPr id="733" name="fbt_mow_fit.pdf" descr="fbt_mow_fit.pdf"/>
          <p:cNvPicPr>
            <a:picLocks noChangeAspect="1"/>
          </p:cNvPicPr>
          <p:nvPr/>
        </p:nvPicPr>
        <p:blipFill>
          <a:blip r:embed="rId2"/>
          <a:stretch>
            <a:fillRect/>
          </a:stretch>
        </p:blipFill>
        <p:spPr>
          <a:xfrm>
            <a:off x="1590601" y="3397250"/>
            <a:ext cx="21202798" cy="8030247"/>
          </a:xfrm>
          <a:prstGeom prst="rect">
            <a:avLst/>
          </a:prstGeom>
          <a:ln w="12700">
            <a:miter lim="400000"/>
          </a:ln>
        </p:spPr>
      </p:pic>
      <mc:AlternateContent xmlns:mc="http://schemas.openxmlformats.org/markup-compatibility/2006">
        <mc:Choice xmlns:a14="http://schemas.microsoft.com/office/drawing/2010/main" Requires="a14">
          <p:sp>
            <p:nvSpPr>
              <p:cNvPr id="734" name="Rectangle"/>
              <p:cNvSpPr txBox="1"/>
              <p:nvPr/>
            </p:nvSpPr>
            <p:spPr>
              <a:xfrm>
                <a:off x="9879814" y="12018046"/>
                <a:ext cx="5515794" cy="739748"/>
              </a:xfrm>
              <a:prstGeom prst="rect">
                <a:avLst/>
              </a:prstGeom>
              <a:ln w="12700">
                <a:miter lim="400000"/>
              </a:ln>
              <a:extLst>
                <a:ext uri="{C572A759-6A51-4108-AA02-DFA0A04FC94B}">
                  <ma14:wrappingTextBoxFlag xmlns:ma14="http://schemas.microsoft.com/office/mac/drawingml/2011/main" xmlns:m="http://schemas.openxmlformats.org/officeDocument/2006/math" xmlns="" val="1"/>
                </a:ext>
              </a:extLst>
            </p:spPr>
            <p:txBody>
              <a:bodyPr lIns="71437" tIns="71437" rIns="71437" bIns="71437" anchor="ctr">
                <a:normAutofit/>
              </a:bodyPr>
              <a:lstStyle/>
              <a:p>
                <a:pPr algn="l" defTabSz="328612">
                  <a:lnSpc>
                    <a:spcPct val="80000"/>
                  </a:lnSpc>
                  <a:spcBef>
                    <a:spcPts val="900"/>
                  </a:spcBef>
                  <a:buClr>
                    <a:srgbClr val="5C86B9"/>
                  </a:buClr>
                  <a:buFont typeface="Zapf Dingbats"/>
                  <a:defRPr sz="3560">
                    <a:solidFill>
                      <a:srgbClr val="000000"/>
                    </a:solidFill>
                  </a:defRPr>
                </a:pPr>
                <a14:m>
                  <m:oMathPara xmlns:m="http://schemas.openxmlformats.org/officeDocument/2006/math">
                    <m:oMathParaPr>
                      <m:jc m:val="left"/>
                    </m:oMathParaPr>
                    <m:oMath xmlns:m="http://schemas.openxmlformats.org/officeDocument/2006/math">
                      <m:sSub>
                        <m:sSubPr>
                          <m:ctrlPr>
                            <a:rPr sz="3700">
                              <a:solidFill>
                                <a:srgbClr val="000000"/>
                              </a:solidFill>
                              <a:latin typeface="Cambria Math" panose="02040503050406030204" pitchFamily="18" charset="0"/>
                            </a:rPr>
                          </m:ctrlPr>
                        </m:sSubPr>
                        <m:e>
                          <m:r>
                            <a:rPr sz="3700" i="1">
                              <a:solidFill>
                                <a:srgbClr val="000000"/>
                              </a:solidFill>
                              <a:latin typeface="Cambria Math" panose="02040503050406030204" pitchFamily="18" charset="0"/>
                            </a:rPr>
                            <m:t>𝑍</m:t>
                          </m:r>
                        </m:e>
                        <m:sub>
                          <m:r>
                            <a:rPr sz="3700" i="1">
                              <a:solidFill>
                                <a:srgbClr val="000000"/>
                              </a:solidFill>
                              <a:latin typeface="Cambria Math" panose="02040503050406030204" pitchFamily="18" charset="0"/>
                            </a:rPr>
                            <m:t>𝑇</m:t>
                          </m:r>
                        </m:sub>
                      </m:sSub>
                      <m:r>
                        <a:rPr sz="3700" i="1">
                          <a:solidFill>
                            <a:srgbClr val="000000"/>
                          </a:solidFill>
                          <a:latin typeface="Cambria Math" panose="02040503050406030204" pitchFamily="18" charset="0"/>
                        </a:rPr>
                        <m:t>=</m:t>
                      </m:r>
                      <m:sSub>
                        <m:sSubPr>
                          <m:ctrlPr>
                            <a:rPr sz="3700" i="1">
                              <a:solidFill>
                                <a:srgbClr val="000000"/>
                              </a:solidFill>
                              <a:latin typeface="Cambria Math" panose="02040503050406030204" pitchFamily="18" charset="0"/>
                            </a:rPr>
                          </m:ctrlPr>
                        </m:sSubPr>
                        <m:e>
                          <m:r>
                            <a:rPr sz="3700" i="1">
                              <a:solidFill>
                                <a:srgbClr val="000000"/>
                              </a:solidFill>
                              <a:latin typeface="Cambria Math" panose="02040503050406030204" pitchFamily="18" charset="0"/>
                            </a:rPr>
                            <m:t>𝑍</m:t>
                          </m:r>
                        </m:e>
                        <m:sub>
                          <m:r>
                            <a:rPr sz="3700" i="1">
                              <a:solidFill>
                                <a:srgbClr val="000000"/>
                              </a:solidFill>
                              <a:latin typeface="Cambria Math" panose="02040503050406030204" pitchFamily="18" charset="0"/>
                            </a:rPr>
                            <m:t>𝐿</m:t>
                          </m:r>
                        </m:sub>
                      </m:sSub>
                      <m:r>
                        <a:rPr sz="3700" i="1">
                          <a:solidFill>
                            <a:srgbClr val="000000"/>
                          </a:solidFill>
                          <a:latin typeface="Cambria Math" panose="02040503050406030204" pitchFamily="18" charset="0"/>
                        </a:rPr>
                        <m:t>+</m:t>
                      </m:r>
                      <m:sSub>
                        <m:sSubPr>
                          <m:ctrlPr>
                            <a:rPr sz="3700" i="1">
                              <a:solidFill>
                                <a:srgbClr val="000000"/>
                              </a:solidFill>
                              <a:latin typeface="Cambria Math" panose="02040503050406030204" pitchFamily="18" charset="0"/>
                            </a:rPr>
                          </m:ctrlPr>
                        </m:sSubPr>
                        <m:e>
                          <m:r>
                            <a:rPr sz="3700" i="1">
                              <a:solidFill>
                                <a:srgbClr val="000000"/>
                              </a:solidFill>
                              <a:latin typeface="Cambria Math" panose="02040503050406030204" pitchFamily="18" charset="0"/>
                            </a:rPr>
                            <m:t>𝑍</m:t>
                          </m:r>
                        </m:e>
                        <m:sub>
                          <m:r>
                            <a:rPr sz="3700" i="1">
                              <a:solidFill>
                                <a:srgbClr val="000000"/>
                              </a:solidFill>
                              <a:latin typeface="Cambria Math" panose="02040503050406030204" pitchFamily="18" charset="0"/>
                            </a:rPr>
                            <m:t>1</m:t>
                          </m:r>
                          <m:r>
                            <a:rPr sz="3700" i="1">
                              <a:solidFill>
                                <a:srgbClr val="000000"/>
                              </a:solidFill>
                              <a:latin typeface="Cambria Math" panose="02040503050406030204" pitchFamily="18" charset="0"/>
                            </a:rPr>
                            <m:t>𝑥</m:t>
                          </m:r>
                        </m:sub>
                      </m:sSub>
                      <m:sSup>
                        <m:sSupPr>
                          <m:ctrlPr>
                            <a:rPr sz="3700" i="1">
                              <a:solidFill>
                                <a:srgbClr val="000000"/>
                              </a:solidFill>
                              <a:latin typeface="Cambria Math" panose="02040503050406030204" pitchFamily="18" charset="0"/>
                            </a:rPr>
                          </m:ctrlPr>
                        </m:sSupPr>
                        <m:e>
                          <m:r>
                            <a:rPr sz="3700" i="1">
                              <a:solidFill>
                                <a:srgbClr val="000000"/>
                              </a:solidFill>
                              <a:latin typeface="Cambria Math" panose="02040503050406030204" pitchFamily="18" charset="0"/>
                            </a:rPr>
                            <m:t>𝑥</m:t>
                          </m:r>
                        </m:e>
                        <m:sup>
                          <m:r>
                            <a:rPr sz="3700" i="1">
                              <a:solidFill>
                                <a:srgbClr val="000000"/>
                              </a:solidFill>
                              <a:latin typeface="Cambria Math" panose="02040503050406030204" pitchFamily="18" charset="0"/>
                            </a:rPr>
                            <m:t>2</m:t>
                          </m:r>
                        </m:sup>
                      </m:sSup>
                      <m:r>
                        <a:rPr sz="3700" i="1">
                          <a:solidFill>
                            <a:srgbClr val="000000"/>
                          </a:solidFill>
                          <a:latin typeface="Cambria Math" panose="02040503050406030204" pitchFamily="18" charset="0"/>
                        </a:rPr>
                        <m:t>+</m:t>
                      </m:r>
                      <m:sSub>
                        <m:sSubPr>
                          <m:ctrlPr>
                            <a:rPr sz="3700" i="1">
                              <a:solidFill>
                                <a:srgbClr val="000000"/>
                              </a:solidFill>
                              <a:latin typeface="Cambria Math" panose="02040503050406030204" pitchFamily="18" charset="0"/>
                            </a:rPr>
                          </m:ctrlPr>
                        </m:sSubPr>
                        <m:e>
                          <m:r>
                            <a:rPr sz="3700" i="1">
                              <a:solidFill>
                                <a:srgbClr val="000000"/>
                              </a:solidFill>
                              <a:latin typeface="Cambria Math" panose="02040503050406030204" pitchFamily="18" charset="0"/>
                            </a:rPr>
                            <m:t>𝑍</m:t>
                          </m:r>
                        </m:e>
                        <m:sub>
                          <m:r>
                            <a:rPr sz="3700" i="1">
                              <a:solidFill>
                                <a:srgbClr val="000000"/>
                              </a:solidFill>
                              <a:latin typeface="Cambria Math" panose="02040503050406030204" pitchFamily="18" charset="0"/>
                            </a:rPr>
                            <m:t>1</m:t>
                          </m:r>
                          <m:r>
                            <a:rPr sz="3700" i="1">
                              <a:solidFill>
                                <a:srgbClr val="000000"/>
                              </a:solidFill>
                              <a:latin typeface="Cambria Math" panose="02040503050406030204" pitchFamily="18" charset="0"/>
                            </a:rPr>
                            <m:t>𝑦</m:t>
                          </m:r>
                        </m:sub>
                      </m:sSub>
                      <m:sSup>
                        <m:sSupPr>
                          <m:ctrlPr>
                            <a:rPr sz="3700" i="1">
                              <a:solidFill>
                                <a:srgbClr val="000000"/>
                              </a:solidFill>
                              <a:latin typeface="Cambria Math" panose="02040503050406030204" pitchFamily="18" charset="0"/>
                            </a:rPr>
                          </m:ctrlPr>
                        </m:sSupPr>
                        <m:e>
                          <m:r>
                            <a:rPr sz="3700" i="1">
                              <a:solidFill>
                                <a:srgbClr val="000000"/>
                              </a:solidFill>
                              <a:latin typeface="Cambria Math" panose="02040503050406030204" pitchFamily="18" charset="0"/>
                            </a:rPr>
                            <m:t>𝑦</m:t>
                          </m:r>
                        </m:e>
                        <m:sup>
                          <m:r>
                            <a:rPr sz="3700" i="1">
                              <a:solidFill>
                                <a:srgbClr val="000000"/>
                              </a:solidFill>
                              <a:latin typeface="Cambria Math" panose="02040503050406030204" pitchFamily="18" charset="0"/>
                            </a:rPr>
                            <m:t>2</m:t>
                          </m:r>
                        </m:sup>
                      </m:sSup>
                    </m:oMath>
                  </m:oMathPara>
                </a14:m>
                <a:endParaRPr/>
              </a:p>
              <a:p>
                <a:pPr algn="l" defTabSz="328612">
                  <a:lnSpc>
                    <a:spcPct val="80000"/>
                  </a:lnSpc>
                  <a:spcBef>
                    <a:spcPts val="900"/>
                  </a:spcBef>
                  <a:buClr>
                    <a:srgbClr val="5C86B9"/>
                  </a:buClr>
                  <a:buFont typeface="Zapf Dingbats"/>
                  <a:defRPr sz="3560">
                    <a:solidFill>
                      <a:srgbClr val="000000"/>
                    </a:solidFill>
                  </a:defRPr>
                </a:pPr>
                <a:endParaRPr/>
              </a:p>
            </p:txBody>
          </p:sp>
        </mc:Choice>
        <mc:Fallback>
          <p:sp>
            <p:nvSpPr>
              <p:cNvPr id="734" name="Rectangle"/>
              <p:cNvSpPr txBox="1">
                <a:spLocks noRot="1" noChangeAspect="1" noMove="1" noResize="1" noEditPoints="1" noAdjustHandles="1" noChangeArrowheads="1" noChangeShapeType="1" noTextEdit="1"/>
              </p:cNvSpPr>
              <p:nvPr/>
            </p:nvSpPr>
            <p:spPr>
              <a:xfrm>
                <a:off x="9879814" y="12018046"/>
                <a:ext cx="5515794" cy="739748"/>
              </a:xfrm>
              <a:prstGeom prst="rect">
                <a:avLst/>
              </a:prstGeom>
              <a:blipFill>
                <a:blip r:embed="rId3"/>
                <a:stretch>
                  <a:fillRect l="-1839" t="-35593"/>
                </a:stretch>
              </a:blipFill>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r>
                  <a:rPr lang="en-US">
                    <a:noFill/>
                  </a:rPr>
                  <a:t> </a:t>
                </a:r>
              </a:p>
            </p:txBody>
          </p:sp>
        </mc:Fallback>
      </mc:AlternateContent>
      <p:sp>
        <p:nvSpPr>
          <p:cNvPr id="735" name="Slide Number"/>
          <p:cNvSpPr txBox="1">
            <a:spLocks noGrp="1"/>
          </p:cNvSpPr>
          <p:nvPr>
            <p:ph type="sldNum" sz="quarter" idx="4294967295"/>
          </p:nvPr>
        </p:nvSpPr>
        <p:spPr>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t>48</a:t>
            </a:fld>
            <a:endParaRPr/>
          </a:p>
        </p:txBody>
      </p:sp>
    </p:spTree>
  </p:cSld>
  <p:clrMapOvr>
    <a:masterClrMapping/>
  </p:clrMapOvr>
  <p:transition spd="med"/>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37" name="Longitudinal_comparison_movingwirefit.pdf" descr="Longitudinal_comparison_movingwirefit.pdf"/>
          <p:cNvPicPr>
            <a:picLocks noChangeAspect="1"/>
          </p:cNvPicPr>
          <p:nvPr/>
        </p:nvPicPr>
        <p:blipFill>
          <a:blip r:embed="rId2"/>
          <a:stretch>
            <a:fillRect/>
          </a:stretch>
        </p:blipFill>
        <p:spPr>
          <a:xfrm>
            <a:off x="1466271" y="3060700"/>
            <a:ext cx="22168874" cy="9705622"/>
          </a:xfrm>
          <a:prstGeom prst="rect">
            <a:avLst/>
          </a:prstGeom>
          <a:ln w="12700">
            <a:miter lim="400000"/>
          </a:ln>
        </p:spPr>
      </p:pic>
      <p:sp>
        <p:nvSpPr>
          <p:cNvPr id="738" name="Longitudinal Impedance Results"/>
          <p:cNvSpPr txBox="1">
            <a:spLocks noGrp="1"/>
          </p:cNvSpPr>
          <p:nvPr>
            <p:ph type="title"/>
          </p:nvPr>
        </p:nvSpPr>
        <p:spPr>
          <a:prstGeom prst="rect">
            <a:avLst/>
          </a:prstGeom>
        </p:spPr>
        <p:txBody>
          <a:bodyPr/>
          <a:lstStyle/>
          <a:p>
            <a:r>
              <a:t>Longitudinal Impedance Results </a:t>
            </a:r>
          </a:p>
        </p:txBody>
      </p:sp>
      <mc:AlternateContent xmlns:mc="http://schemas.openxmlformats.org/markup-compatibility/2006">
        <mc:Choice xmlns:a14="http://schemas.microsoft.com/office/drawing/2010/main" Requires="a14">
          <p:sp>
            <p:nvSpPr>
              <p:cNvPr id="739" name="Rectangle"/>
              <p:cNvSpPr txBox="1"/>
              <p:nvPr/>
            </p:nvSpPr>
            <p:spPr>
              <a:xfrm>
                <a:off x="14292091" y="5395514"/>
                <a:ext cx="5190951" cy="936568"/>
              </a:xfrm>
              <a:prstGeom prst="rect">
                <a:avLst/>
              </a:prstGeom>
              <a:ln w="12700">
                <a:miter lim="400000"/>
              </a:ln>
              <a:extLst>
                <a:ext uri="{C572A759-6A51-4108-AA02-DFA0A04FC94B}">
                  <ma14:wrappingTextBoxFlag xmlns:ma14="http://schemas.microsoft.com/office/mac/drawingml/2011/main" xmlns:m="http://schemas.openxmlformats.org/officeDocument/2006/math" xmlns="" val="1"/>
                </a:ext>
              </a:extLst>
            </p:spPr>
            <p:txBody>
              <a:bodyPr lIns="71437" tIns="71437" rIns="71437" bIns="71437" anchor="ctr">
                <a:normAutofit fontScale="92500"/>
              </a:bodyPr>
              <a:lstStyle/>
              <a:p>
                <a:pPr marL="282413" indent="-282413" algn="l" defTabSz="328612">
                  <a:lnSpc>
                    <a:spcPct val="80000"/>
                  </a:lnSpc>
                  <a:spcBef>
                    <a:spcPts val="900"/>
                  </a:spcBef>
                  <a:buClr>
                    <a:srgbClr val="160201"/>
                  </a:buClr>
                  <a:buSzPct val="70000"/>
                  <a:buFont typeface="Zapf Dingbats"/>
                  <a:buChar char="✤"/>
                  <a:defRPr sz="3280">
                    <a:solidFill>
                      <a:srgbClr val="000000"/>
                    </a:solidFill>
                  </a:defRPr>
                </a:pPr>
                <a14:m>
                  <m:oMath xmlns:m="http://schemas.openxmlformats.org/officeDocument/2006/math">
                    <m:sSub>
                      <m:sSubPr>
                        <m:ctrlPr>
                          <a:rPr sz="3600">
                            <a:solidFill>
                              <a:srgbClr val="000000"/>
                            </a:solidFill>
                            <a:latin typeface="Cambria Math" panose="02040503050406030204" pitchFamily="18" charset="0"/>
                          </a:rPr>
                        </m:ctrlPr>
                      </m:sSubPr>
                      <m:e>
                        <m:r>
                          <a:rPr sz="3600" i="1">
                            <a:solidFill>
                              <a:srgbClr val="000000"/>
                            </a:solidFill>
                            <a:latin typeface="Cambria Math" panose="02040503050406030204" pitchFamily="18" charset="0"/>
                          </a:rPr>
                          <m:t>𝑍</m:t>
                        </m:r>
                      </m:e>
                      <m:sub>
                        <m:r>
                          <a:rPr sz="3600" i="1">
                            <a:solidFill>
                              <a:srgbClr val="000000"/>
                            </a:solidFill>
                            <a:latin typeface="Cambria Math" panose="02040503050406030204" pitchFamily="18" charset="0"/>
                          </a:rPr>
                          <m:t>𝑇</m:t>
                        </m:r>
                      </m:sub>
                    </m:sSub>
                    <m:r>
                      <a:rPr sz="3600" i="1">
                        <a:solidFill>
                          <a:srgbClr val="000000"/>
                        </a:solidFill>
                        <a:latin typeface="Cambria Math" panose="02040503050406030204" pitchFamily="18" charset="0"/>
                      </a:rPr>
                      <m:t>=</m:t>
                    </m:r>
                    <m:sSub>
                      <m:sSubPr>
                        <m:ctrlPr>
                          <a:rPr sz="3600" i="1">
                            <a:solidFill>
                              <a:srgbClr val="000000"/>
                            </a:solidFill>
                            <a:latin typeface="Cambria Math" panose="02040503050406030204" pitchFamily="18" charset="0"/>
                          </a:rPr>
                        </m:ctrlPr>
                      </m:sSubPr>
                      <m:e>
                        <m:r>
                          <a:rPr sz="3600" i="1">
                            <a:solidFill>
                              <a:srgbClr val="000000"/>
                            </a:solidFill>
                            <a:latin typeface="Cambria Math" panose="02040503050406030204" pitchFamily="18" charset="0"/>
                          </a:rPr>
                          <m:t>𝑍</m:t>
                        </m:r>
                      </m:e>
                      <m:sub>
                        <m:r>
                          <a:rPr sz="3600" i="1">
                            <a:solidFill>
                              <a:srgbClr val="000000"/>
                            </a:solidFill>
                            <a:latin typeface="Cambria Math" panose="02040503050406030204" pitchFamily="18" charset="0"/>
                          </a:rPr>
                          <m:t>𝐿</m:t>
                        </m:r>
                      </m:sub>
                    </m:sSub>
                    <m:r>
                      <a:rPr sz="3600" i="1">
                        <a:solidFill>
                          <a:srgbClr val="000000"/>
                        </a:solidFill>
                        <a:latin typeface="Cambria Math" panose="02040503050406030204" pitchFamily="18" charset="0"/>
                      </a:rPr>
                      <m:t>+</m:t>
                    </m:r>
                    <m:sSub>
                      <m:sSubPr>
                        <m:ctrlPr>
                          <a:rPr sz="3600" i="1">
                            <a:solidFill>
                              <a:srgbClr val="000000"/>
                            </a:solidFill>
                            <a:latin typeface="Cambria Math" panose="02040503050406030204" pitchFamily="18" charset="0"/>
                          </a:rPr>
                        </m:ctrlPr>
                      </m:sSubPr>
                      <m:e>
                        <m:r>
                          <a:rPr sz="3600" i="1">
                            <a:solidFill>
                              <a:srgbClr val="000000"/>
                            </a:solidFill>
                            <a:latin typeface="Cambria Math" panose="02040503050406030204" pitchFamily="18" charset="0"/>
                          </a:rPr>
                          <m:t>𝑍</m:t>
                        </m:r>
                      </m:e>
                      <m:sub>
                        <m:r>
                          <a:rPr sz="3600" i="1">
                            <a:solidFill>
                              <a:srgbClr val="000000"/>
                            </a:solidFill>
                            <a:latin typeface="Cambria Math" panose="02040503050406030204" pitchFamily="18" charset="0"/>
                          </a:rPr>
                          <m:t>1</m:t>
                        </m:r>
                        <m:r>
                          <a:rPr sz="3600" i="1">
                            <a:solidFill>
                              <a:srgbClr val="000000"/>
                            </a:solidFill>
                            <a:latin typeface="Cambria Math" panose="02040503050406030204" pitchFamily="18" charset="0"/>
                          </a:rPr>
                          <m:t>𝑥</m:t>
                        </m:r>
                      </m:sub>
                    </m:sSub>
                    <m:sSup>
                      <m:sSupPr>
                        <m:ctrlPr>
                          <a:rPr sz="3600" i="1">
                            <a:solidFill>
                              <a:srgbClr val="000000"/>
                            </a:solidFill>
                            <a:latin typeface="Cambria Math" panose="02040503050406030204" pitchFamily="18" charset="0"/>
                          </a:rPr>
                        </m:ctrlPr>
                      </m:sSupPr>
                      <m:e>
                        <m:r>
                          <a:rPr sz="3600" i="1">
                            <a:solidFill>
                              <a:srgbClr val="000000"/>
                            </a:solidFill>
                            <a:latin typeface="Cambria Math" panose="02040503050406030204" pitchFamily="18" charset="0"/>
                          </a:rPr>
                          <m:t>𝑥</m:t>
                        </m:r>
                      </m:e>
                      <m:sup>
                        <m:r>
                          <a:rPr sz="3600" i="1">
                            <a:solidFill>
                              <a:srgbClr val="000000"/>
                            </a:solidFill>
                            <a:latin typeface="Cambria Math" panose="02040503050406030204" pitchFamily="18" charset="0"/>
                          </a:rPr>
                          <m:t>2</m:t>
                        </m:r>
                      </m:sup>
                    </m:sSup>
                    <m:r>
                      <a:rPr sz="3600" i="1">
                        <a:solidFill>
                          <a:srgbClr val="000000"/>
                        </a:solidFill>
                        <a:latin typeface="Cambria Math" panose="02040503050406030204" pitchFamily="18" charset="0"/>
                      </a:rPr>
                      <m:t>+</m:t>
                    </m:r>
                    <m:sSub>
                      <m:sSubPr>
                        <m:ctrlPr>
                          <a:rPr sz="3600" i="1">
                            <a:solidFill>
                              <a:srgbClr val="000000"/>
                            </a:solidFill>
                            <a:latin typeface="Cambria Math" panose="02040503050406030204" pitchFamily="18" charset="0"/>
                          </a:rPr>
                        </m:ctrlPr>
                      </m:sSubPr>
                      <m:e>
                        <m:r>
                          <a:rPr sz="3600" i="1">
                            <a:solidFill>
                              <a:srgbClr val="000000"/>
                            </a:solidFill>
                            <a:latin typeface="Cambria Math" panose="02040503050406030204" pitchFamily="18" charset="0"/>
                          </a:rPr>
                          <m:t>𝑍</m:t>
                        </m:r>
                      </m:e>
                      <m:sub>
                        <m:r>
                          <a:rPr sz="3600" i="1">
                            <a:solidFill>
                              <a:srgbClr val="000000"/>
                            </a:solidFill>
                            <a:latin typeface="Cambria Math" panose="02040503050406030204" pitchFamily="18" charset="0"/>
                          </a:rPr>
                          <m:t>1</m:t>
                        </m:r>
                        <m:r>
                          <a:rPr sz="3600" i="1">
                            <a:solidFill>
                              <a:srgbClr val="000000"/>
                            </a:solidFill>
                            <a:latin typeface="Cambria Math" panose="02040503050406030204" pitchFamily="18" charset="0"/>
                          </a:rPr>
                          <m:t>𝑦</m:t>
                        </m:r>
                      </m:sub>
                    </m:sSub>
                    <m:sSup>
                      <m:sSupPr>
                        <m:ctrlPr>
                          <a:rPr sz="3600" i="1">
                            <a:solidFill>
                              <a:srgbClr val="000000"/>
                            </a:solidFill>
                            <a:latin typeface="Cambria Math" panose="02040503050406030204" pitchFamily="18" charset="0"/>
                          </a:rPr>
                        </m:ctrlPr>
                      </m:sSupPr>
                      <m:e>
                        <m:r>
                          <a:rPr sz="3600" i="1">
                            <a:solidFill>
                              <a:srgbClr val="000000"/>
                            </a:solidFill>
                            <a:latin typeface="Cambria Math" panose="02040503050406030204" pitchFamily="18" charset="0"/>
                          </a:rPr>
                          <m:t>𝑦</m:t>
                        </m:r>
                      </m:e>
                      <m:sup>
                        <m:r>
                          <a:rPr sz="3600" i="1">
                            <a:solidFill>
                              <a:srgbClr val="000000"/>
                            </a:solidFill>
                            <a:latin typeface="Cambria Math" panose="02040503050406030204" pitchFamily="18" charset="0"/>
                          </a:rPr>
                          <m:t>2</m:t>
                        </m:r>
                      </m:sup>
                    </m:sSup>
                  </m:oMath>
                </a14:m>
                <a:endParaRPr/>
              </a:p>
              <a:p>
                <a:pPr marL="179091" indent="-179091" algn="l" defTabSz="328612">
                  <a:lnSpc>
                    <a:spcPct val="80000"/>
                  </a:lnSpc>
                  <a:spcBef>
                    <a:spcPts val="900"/>
                  </a:spcBef>
                  <a:buClr>
                    <a:srgbClr val="160201"/>
                  </a:buClr>
                  <a:buSzPct val="70000"/>
                  <a:buFont typeface="Zapf Dingbats"/>
                  <a:buChar char="✤"/>
                  <a:defRPr sz="2080">
                    <a:solidFill>
                      <a:srgbClr val="000000"/>
                    </a:solidFill>
                  </a:defRPr>
                </a:pPr>
                <a:endParaRPr/>
              </a:p>
            </p:txBody>
          </p:sp>
        </mc:Choice>
        <mc:Fallback>
          <p:sp>
            <p:nvSpPr>
              <p:cNvPr id="739" name="Rectangle"/>
              <p:cNvSpPr txBox="1">
                <a:spLocks noRot="1" noChangeAspect="1" noMove="1" noResize="1" noEditPoints="1" noAdjustHandles="1" noChangeArrowheads="1" noChangeShapeType="1" noTextEdit="1"/>
              </p:cNvSpPr>
              <p:nvPr/>
            </p:nvSpPr>
            <p:spPr>
              <a:xfrm>
                <a:off x="14292091" y="5395514"/>
                <a:ext cx="5190951" cy="936568"/>
              </a:xfrm>
              <a:prstGeom prst="rect">
                <a:avLst/>
              </a:prstGeom>
              <a:blipFill>
                <a:blip r:embed="rId3"/>
                <a:stretch>
                  <a:fillRect l="-2439" t="-1333"/>
                </a:stretch>
              </a:blipFill>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r>
                  <a:rPr lang="en-US">
                    <a:noFill/>
                  </a:rPr>
                  <a:t> </a:t>
                </a:r>
              </a:p>
            </p:txBody>
          </p:sp>
        </mc:Fallback>
      </mc:AlternateContent>
      <p:sp>
        <p:nvSpPr>
          <p:cNvPr id="740" name="Oval"/>
          <p:cNvSpPr/>
          <p:nvPr/>
        </p:nvSpPr>
        <p:spPr>
          <a:xfrm>
            <a:off x="15472745" y="5282777"/>
            <a:ext cx="691704" cy="1162042"/>
          </a:xfrm>
          <a:prstGeom prst="ellipse">
            <a:avLst/>
          </a:prstGeom>
          <a:blipFill>
            <a:blip r:embed="rId4">
              <a:alphaModFix amt="31643"/>
            </a:blip>
          </a:blipFill>
          <a:ln w="12700">
            <a:miter lim="400000"/>
          </a:ln>
        </p:spPr>
        <p:txBody>
          <a:bodyPr lIns="71437" tIns="71437" rIns="71437" bIns="71437" anchor="ctr"/>
          <a:lstStyle/>
          <a:p>
            <a:pPr defTabSz="821531">
              <a:defRPr sz="4200">
                <a:solidFill>
                  <a:srgbClr val="FFFFFF"/>
                </a:solidFill>
              </a:defRPr>
            </a:pPr>
            <a:endParaRPr/>
          </a:p>
        </p:txBody>
      </p:sp>
      <p:sp>
        <p:nvSpPr>
          <p:cNvPr id="741" name="Slide Number"/>
          <p:cNvSpPr txBox="1">
            <a:spLocks noGrp="1"/>
          </p:cNvSpPr>
          <p:nvPr>
            <p:ph type="sldNum" sz="quarter" idx="2"/>
          </p:nvPr>
        </p:nvSpPr>
        <p:spPr>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t>49</a:t>
            </a:fld>
            <a:endParaRPr/>
          </a:p>
        </p:txBody>
      </p:sp>
    </p:spTree>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2" name="Outline"/>
          <p:cNvSpPr txBox="1">
            <a:spLocks noGrp="1"/>
          </p:cNvSpPr>
          <p:nvPr>
            <p:ph type="title"/>
          </p:nvPr>
        </p:nvSpPr>
        <p:spPr>
          <a:xfrm>
            <a:off x="960460" y="1149350"/>
            <a:ext cx="22479001" cy="1663700"/>
          </a:xfrm>
          <a:prstGeom prst="rect">
            <a:avLst/>
          </a:prstGeom>
        </p:spPr>
        <p:txBody>
          <a:bodyPr/>
          <a:lstStyle/>
          <a:p>
            <a:r>
              <a:t>Outline</a:t>
            </a:r>
          </a:p>
        </p:txBody>
      </p:sp>
      <p:sp>
        <p:nvSpPr>
          <p:cNvPr id="213" name="1.Introduction to Accelerators and Collective Effects…"/>
          <p:cNvSpPr txBox="1"/>
          <p:nvPr/>
        </p:nvSpPr>
        <p:spPr>
          <a:xfrm>
            <a:off x="741370" y="2006599"/>
            <a:ext cx="10649774" cy="122428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p>
            <a:pPr marL="635000" indent="-635000" algn="l">
              <a:spcBef>
                <a:spcPts val="3400"/>
              </a:spcBef>
              <a:buSzPct val="25000"/>
              <a:buBlip>
                <a:blip r:embed="rId2"/>
              </a:buBlip>
              <a:defRPr sz="4200"/>
            </a:pPr>
            <a:endParaRPr dirty="0"/>
          </a:p>
          <a:p>
            <a:pPr algn="l">
              <a:spcBef>
                <a:spcPts val="3400"/>
              </a:spcBef>
              <a:defRPr sz="4200" b="1"/>
            </a:pPr>
            <a:r>
              <a:rPr dirty="0"/>
              <a:t>1.Introduction to Accelerators and Collective Effects</a:t>
            </a:r>
          </a:p>
          <a:p>
            <a:pPr lvl="1" indent="660400" algn="l">
              <a:spcBef>
                <a:spcPts val="3400"/>
              </a:spcBef>
              <a:defRPr sz="4200" b="1"/>
            </a:pPr>
            <a:endParaRPr dirty="0"/>
          </a:p>
          <a:p>
            <a:pPr algn="l">
              <a:spcBef>
                <a:spcPts val="3400"/>
              </a:spcBef>
              <a:defRPr sz="4200" b="1"/>
            </a:pPr>
            <a:r>
              <a:rPr dirty="0"/>
              <a:t>2.Wakefield and Impedances</a:t>
            </a:r>
          </a:p>
          <a:p>
            <a:pPr algn="l">
              <a:spcBef>
                <a:spcPts val="3400"/>
              </a:spcBef>
              <a:defRPr sz="4200" b="1"/>
            </a:pPr>
            <a:endParaRPr dirty="0"/>
          </a:p>
          <a:p>
            <a:pPr algn="l">
              <a:spcBef>
                <a:spcPts val="3400"/>
              </a:spcBef>
              <a:defRPr sz="4200" b="1"/>
            </a:pPr>
            <a:r>
              <a:rPr dirty="0"/>
              <a:t>3.Studying The Wakefield and Impedance</a:t>
            </a:r>
          </a:p>
          <a:p>
            <a:pPr algn="l">
              <a:spcBef>
                <a:spcPts val="3400"/>
              </a:spcBef>
              <a:defRPr sz="4200" b="1"/>
            </a:pPr>
            <a:endParaRPr dirty="0"/>
          </a:p>
          <a:p>
            <a:pPr algn="l">
              <a:spcBef>
                <a:spcPts val="3400"/>
              </a:spcBef>
              <a:defRPr sz="4200" b="1"/>
            </a:pPr>
            <a:r>
              <a:rPr dirty="0"/>
              <a:t>3.Two examples</a:t>
            </a:r>
          </a:p>
          <a:p>
            <a:pPr algn="l">
              <a:spcBef>
                <a:spcPts val="3400"/>
              </a:spcBef>
              <a:defRPr sz="4200" b="1"/>
            </a:pPr>
            <a:r>
              <a:rPr dirty="0"/>
              <a:t>4.Conclusion</a:t>
            </a:r>
          </a:p>
        </p:txBody>
      </p:sp>
      <p:sp>
        <p:nvSpPr>
          <p:cNvPr id="214" name="How we achieved expected performance in accelerator?…"/>
          <p:cNvSpPr txBox="1"/>
          <p:nvPr/>
        </p:nvSpPr>
        <p:spPr>
          <a:xfrm>
            <a:off x="12052300" y="2734496"/>
            <a:ext cx="12698844" cy="91694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p>
            <a:pPr lvl="1" indent="660400" algn="l">
              <a:spcBef>
                <a:spcPts val="3400"/>
              </a:spcBef>
              <a:defRPr sz="2500" b="1"/>
            </a:pPr>
            <a:r>
              <a:rPr dirty="0"/>
              <a:t>How we achieved expected performance in accelerator?</a:t>
            </a:r>
          </a:p>
          <a:p>
            <a:pPr lvl="1" indent="660400" algn="l">
              <a:spcBef>
                <a:spcPts val="3400"/>
              </a:spcBef>
              <a:defRPr sz="2500" b="1"/>
            </a:pPr>
            <a:r>
              <a:rPr dirty="0"/>
              <a:t>Why are the Collective effects are important?</a:t>
            </a:r>
          </a:p>
          <a:p>
            <a:pPr lvl="1" indent="660400" algn="l">
              <a:spcBef>
                <a:spcPts val="3400"/>
              </a:spcBef>
              <a:defRPr sz="2500" b="1"/>
            </a:pPr>
            <a:r>
              <a:rPr dirty="0"/>
              <a:t>What is </a:t>
            </a:r>
            <a:r>
              <a:rPr dirty="0" err="1"/>
              <a:t>ThomX</a:t>
            </a:r>
            <a:r>
              <a:rPr dirty="0"/>
              <a:t> and what are the effects of collective effects on </a:t>
            </a:r>
            <a:r>
              <a:rPr dirty="0" err="1"/>
              <a:t>ThomX</a:t>
            </a:r>
            <a:r>
              <a:rPr dirty="0"/>
              <a:t>?</a:t>
            </a:r>
          </a:p>
          <a:p>
            <a:pPr lvl="1" indent="660400" algn="l">
              <a:spcBef>
                <a:spcPts val="3400"/>
              </a:spcBef>
              <a:defRPr sz="2500" b="1"/>
            </a:pPr>
            <a:r>
              <a:rPr dirty="0"/>
              <a:t>Different Kind of Impedances and Formalism</a:t>
            </a:r>
          </a:p>
          <a:p>
            <a:pPr lvl="1" indent="660400" algn="l">
              <a:spcBef>
                <a:spcPts val="3400"/>
              </a:spcBef>
              <a:defRPr sz="2500" b="1"/>
            </a:pPr>
            <a:r>
              <a:rPr dirty="0"/>
              <a:t>The effect of the impedances</a:t>
            </a:r>
          </a:p>
          <a:p>
            <a:pPr lvl="1" indent="660400" algn="l">
              <a:spcBef>
                <a:spcPts val="3400"/>
              </a:spcBef>
              <a:defRPr sz="2500" b="1"/>
            </a:pPr>
            <a:r>
              <a:rPr dirty="0"/>
              <a:t>The Goal of Impedance Study</a:t>
            </a:r>
          </a:p>
          <a:p>
            <a:pPr lvl="1" indent="660400" algn="l">
              <a:spcBef>
                <a:spcPts val="3400"/>
              </a:spcBef>
              <a:defRPr sz="2500" b="1"/>
            </a:pPr>
            <a:r>
              <a:rPr dirty="0"/>
              <a:t>The methods of Defining the impedance on accelerators</a:t>
            </a:r>
          </a:p>
          <a:p>
            <a:pPr lvl="1" indent="660400" algn="l">
              <a:spcBef>
                <a:spcPts val="3400"/>
              </a:spcBef>
              <a:defRPr sz="2500" b="1"/>
            </a:pPr>
            <a:r>
              <a:rPr dirty="0"/>
              <a:t>Impedance Simulations with CST and Parameters</a:t>
            </a:r>
          </a:p>
          <a:p>
            <a:pPr lvl="1" indent="660400" algn="l">
              <a:spcBef>
                <a:spcPts val="3400"/>
              </a:spcBef>
              <a:defRPr sz="2500" b="1"/>
            </a:pPr>
            <a:r>
              <a:rPr dirty="0"/>
              <a:t>The Coaxial Wire Technique and Experimental Setup </a:t>
            </a:r>
          </a:p>
          <a:p>
            <a:pPr lvl="1" indent="660400" algn="l">
              <a:spcBef>
                <a:spcPts val="3400"/>
              </a:spcBef>
              <a:defRPr sz="2500" b="1"/>
            </a:pPr>
            <a:r>
              <a:rPr dirty="0"/>
              <a:t>Different Kind of Impedances and Measurements</a:t>
            </a:r>
          </a:p>
        </p:txBody>
      </p:sp>
      <p:sp>
        <p:nvSpPr>
          <p:cNvPr id="215" name="{"/>
          <p:cNvSpPr txBox="1"/>
          <p:nvPr/>
        </p:nvSpPr>
        <p:spPr>
          <a:xfrm>
            <a:off x="11719890" y="2507073"/>
            <a:ext cx="960141" cy="34544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0000"/>
            </a:lvl1pPr>
          </a:lstStyle>
          <a:p>
            <a:r>
              <a:t>{</a:t>
            </a:r>
          </a:p>
        </p:txBody>
      </p:sp>
      <p:sp>
        <p:nvSpPr>
          <p:cNvPr id="216" name="{"/>
          <p:cNvSpPr txBox="1"/>
          <p:nvPr/>
        </p:nvSpPr>
        <p:spPr>
          <a:xfrm>
            <a:off x="11606200" y="5096554"/>
            <a:ext cx="1171600" cy="42926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5000"/>
            </a:lvl1pPr>
          </a:lstStyle>
          <a:p>
            <a:r>
              <a:t>{</a:t>
            </a:r>
          </a:p>
        </p:txBody>
      </p:sp>
      <p:sp>
        <p:nvSpPr>
          <p:cNvPr id="217" name="{"/>
          <p:cNvSpPr txBox="1"/>
          <p:nvPr/>
        </p:nvSpPr>
        <p:spPr>
          <a:xfrm>
            <a:off x="11711930" y="8565316"/>
            <a:ext cx="960140" cy="34544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0000"/>
            </a:lvl1pPr>
          </a:lstStyle>
          <a:p>
            <a:r>
              <a:t>{</a:t>
            </a:r>
          </a:p>
        </p:txBody>
      </p:sp>
      <p:sp>
        <p:nvSpPr>
          <p:cNvPr id="218" name="1"/>
          <p:cNvSpPr txBox="1"/>
          <p:nvPr/>
        </p:nvSpPr>
        <p:spPr>
          <a:xfrm>
            <a:off x="11093474" y="4072679"/>
            <a:ext cx="431801" cy="9398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5000">
                <a:solidFill>
                  <a:srgbClr val="A12820"/>
                </a:solidFill>
              </a:defRPr>
            </a:lvl1pPr>
          </a:lstStyle>
          <a:p>
            <a:r>
              <a:t>1</a:t>
            </a:r>
          </a:p>
        </p:txBody>
      </p:sp>
      <p:sp>
        <p:nvSpPr>
          <p:cNvPr id="219" name="2"/>
          <p:cNvSpPr txBox="1"/>
          <p:nvPr/>
        </p:nvSpPr>
        <p:spPr>
          <a:xfrm>
            <a:off x="11093474" y="6977007"/>
            <a:ext cx="431801" cy="9398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5000">
                <a:solidFill>
                  <a:srgbClr val="A12820"/>
                </a:solidFill>
              </a:defRPr>
            </a:lvl1pPr>
          </a:lstStyle>
          <a:p>
            <a:r>
              <a:t>2</a:t>
            </a:r>
          </a:p>
        </p:txBody>
      </p:sp>
      <p:sp>
        <p:nvSpPr>
          <p:cNvPr id="220" name="3"/>
          <p:cNvSpPr txBox="1"/>
          <p:nvPr/>
        </p:nvSpPr>
        <p:spPr>
          <a:xfrm>
            <a:off x="11093474" y="10107386"/>
            <a:ext cx="431801" cy="9398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5000">
                <a:solidFill>
                  <a:srgbClr val="A12820"/>
                </a:solidFill>
              </a:defRPr>
            </a:lvl1pPr>
          </a:lstStyle>
          <a:p>
            <a:r>
              <a:t>3</a:t>
            </a:r>
          </a:p>
        </p:txBody>
      </p:sp>
      <p:sp>
        <p:nvSpPr>
          <p:cNvPr id="221" name="Slide Number"/>
          <p:cNvSpPr txBox="1">
            <a:spLocks noGrp="1"/>
          </p:cNvSpPr>
          <p:nvPr>
            <p:ph type="sldNum" sz="quarter" idx="2"/>
          </p:nvPr>
        </p:nvSpPr>
        <p:spPr>
          <a:xfrm>
            <a:off x="12052300" y="13017500"/>
            <a:ext cx="266701" cy="508000"/>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t>5</a:t>
            </a:fld>
            <a:endParaRPr/>
          </a:p>
        </p:txBody>
      </p:sp>
    </p:spTree>
  </p:cSld>
  <p:clrMapOvr>
    <a:masterClrMapping/>
  </p:clrMapOvr>
  <p:transition spd="med"/>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3" name="Longitudinal Impedance Results"/>
          <p:cNvSpPr txBox="1">
            <a:spLocks noGrp="1"/>
          </p:cNvSpPr>
          <p:nvPr>
            <p:ph type="title"/>
          </p:nvPr>
        </p:nvSpPr>
        <p:spPr>
          <a:prstGeom prst="rect">
            <a:avLst/>
          </a:prstGeom>
        </p:spPr>
        <p:txBody>
          <a:bodyPr/>
          <a:lstStyle/>
          <a:p>
            <a:r>
              <a:t>Longitudinal Impedance Results </a:t>
            </a:r>
          </a:p>
        </p:txBody>
      </p:sp>
      <p:pic>
        <p:nvPicPr>
          <p:cNvPr id="744" name="Longitudinal_comparison_cst.jpg" descr="Longitudinal_comparison_cst.jpg"/>
          <p:cNvPicPr>
            <a:picLocks noChangeAspect="1"/>
          </p:cNvPicPr>
          <p:nvPr/>
        </p:nvPicPr>
        <p:blipFill>
          <a:blip r:embed="rId2"/>
          <a:stretch>
            <a:fillRect/>
          </a:stretch>
        </p:blipFill>
        <p:spPr>
          <a:xfrm>
            <a:off x="2511198" y="3289300"/>
            <a:ext cx="20417885" cy="9496691"/>
          </a:xfrm>
          <a:prstGeom prst="rect">
            <a:avLst/>
          </a:prstGeom>
          <a:ln w="12700">
            <a:miter lim="400000"/>
          </a:ln>
        </p:spPr>
      </p:pic>
      <p:sp>
        <p:nvSpPr>
          <p:cNvPr id="745" name="Slide Number"/>
          <p:cNvSpPr txBox="1">
            <a:spLocks noGrp="1"/>
          </p:cNvSpPr>
          <p:nvPr>
            <p:ph type="sldNum" sz="quarter" idx="4294967295"/>
          </p:nvPr>
        </p:nvSpPr>
        <p:spPr>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t>50</a:t>
            </a:fld>
            <a:endParaRPr/>
          </a:p>
        </p:txBody>
      </p:sp>
    </p:spTree>
  </p:cSld>
  <p:clrMapOvr>
    <a:masterClrMapping/>
  </p:clrMapOvr>
  <p:transition spd="med"/>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 name="Total Transverse of FBT"/>
          <p:cNvSpPr txBox="1">
            <a:spLocks noGrp="1"/>
          </p:cNvSpPr>
          <p:nvPr>
            <p:ph type="title"/>
          </p:nvPr>
        </p:nvSpPr>
        <p:spPr>
          <a:prstGeom prst="rect">
            <a:avLst/>
          </a:prstGeom>
        </p:spPr>
        <p:txBody>
          <a:bodyPr/>
          <a:lstStyle/>
          <a:p>
            <a:r>
              <a:t>Total Transverse of FBT</a:t>
            </a:r>
          </a:p>
        </p:txBody>
      </p:sp>
      <mc:AlternateContent xmlns:mc="http://schemas.openxmlformats.org/markup-compatibility/2006">
        <mc:Choice xmlns:a14="http://schemas.microsoft.com/office/drawing/2010/main" Requires="a14">
          <p:sp>
            <p:nvSpPr>
              <p:cNvPr id="748" name="Rectangle"/>
              <p:cNvSpPr txBox="1"/>
              <p:nvPr/>
            </p:nvSpPr>
            <p:spPr>
              <a:xfrm>
                <a:off x="9599000" y="12579674"/>
                <a:ext cx="5515794" cy="739747"/>
              </a:xfrm>
              <a:prstGeom prst="rect">
                <a:avLst/>
              </a:prstGeom>
              <a:ln w="12700">
                <a:miter lim="400000"/>
              </a:ln>
              <a:extLst>
                <a:ext uri="{C572A759-6A51-4108-AA02-DFA0A04FC94B}">
                  <ma14:wrappingTextBoxFlag xmlns:ma14="http://schemas.microsoft.com/office/mac/drawingml/2011/main" xmlns:m="http://schemas.openxmlformats.org/officeDocument/2006/math" xmlns="" val="1"/>
                </a:ext>
              </a:extLst>
            </p:spPr>
            <p:txBody>
              <a:bodyPr lIns="71437" tIns="71437" rIns="71437" bIns="71437" anchor="ctr">
                <a:normAutofit/>
              </a:bodyPr>
              <a:lstStyle/>
              <a:p>
                <a:pPr algn="l" defTabSz="328612">
                  <a:lnSpc>
                    <a:spcPct val="80000"/>
                  </a:lnSpc>
                  <a:spcBef>
                    <a:spcPts val="900"/>
                  </a:spcBef>
                  <a:buClr>
                    <a:srgbClr val="5C86B9"/>
                  </a:buClr>
                  <a:buFont typeface="Zapf Dingbats"/>
                  <a:defRPr sz="3560">
                    <a:solidFill>
                      <a:srgbClr val="000000"/>
                    </a:solidFill>
                  </a:defRPr>
                </a:pPr>
                <a14:m>
                  <m:oMathPara xmlns:m="http://schemas.openxmlformats.org/officeDocument/2006/math">
                    <m:oMathParaPr>
                      <m:jc m:val="left"/>
                    </m:oMathParaPr>
                    <m:oMath xmlns:m="http://schemas.openxmlformats.org/officeDocument/2006/math">
                      <m:sSub>
                        <m:sSubPr>
                          <m:ctrlPr>
                            <a:rPr sz="3900">
                              <a:solidFill>
                                <a:srgbClr val="000000"/>
                              </a:solidFill>
                              <a:latin typeface="Cambria Math" panose="02040503050406030204" pitchFamily="18" charset="0"/>
                            </a:rPr>
                          </m:ctrlPr>
                        </m:sSubPr>
                        <m:e>
                          <m:r>
                            <a:rPr sz="3900" i="1">
                              <a:solidFill>
                                <a:srgbClr val="000000"/>
                              </a:solidFill>
                              <a:latin typeface="Cambria Math" panose="02040503050406030204" pitchFamily="18" charset="0"/>
                            </a:rPr>
                            <m:t>𝑍</m:t>
                          </m:r>
                        </m:e>
                        <m:sub>
                          <m:r>
                            <a:rPr sz="3900" i="1">
                              <a:solidFill>
                                <a:srgbClr val="000000"/>
                              </a:solidFill>
                              <a:latin typeface="Cambria Math" panose="02040503050406030204" pitchFamily="18" charset="0"/>
                            </a:rPr>
                            <m:t>𝑇</m:t>
                          </m:r>
                        </m:sub>
                      </m:sSub>
                      <m:r>
                        <a:rPr sz="3900" i="1">
                          <a:solidFill>
                            <a:srgbClr val="000000"/>
                          </a:solidFill>
                          <a:latin typeface="Cambria Math" panose="02040503050406030204" pitchFamily="18" charset="0"/>
                        </a:rPr>
                        <m:t>=</m:t>
                      </m:r>
                      <m:sSub>
                        <m:sSubPr>
                          <m:ctrlPr>
                            <a:rPr sz="3900" i="1">
                              <a:solidFill>
                                <a:srgbClr val="000000"/>
                              </a:solidFill>
                              <a:latin typeface="Cambria Math" panose="02040503050406030204" pitchFamily="18" charset="0"/>
                            </a:rPr>
                          </m:ctrlPr>
                        </m:sSubPr>
                        <m:e>
                          <m:r>
                            <a:rPr sz="3900" i="1">
                              <a:solidFill>
                                <a:srgbClr val="000000"/>
                              </a:solidFill>
                              <a:latin typeface="Cambria Math" panose="02040503050406030204" pitchFamily="18" charset="0"/>
                            </a:rPr>
                            <m:t>𝑍</m:t>
                          </m:r>
                        </m:e>
                        <m:sub>
                          <m:r>
                            <a:rPr sz="3900" i="1">
                              <a:solidFill>
                                <a:srgbClr val="000000"/>
                              </a:solidFill>
                              <a:latin typeface="Cambria Math" panose="02040503050406030204" pitchFamily="18" charset="0"/>
                            </a:rPr>
                            <m:t>𝐿</m:t>
                          </m:r>
                        </m:sub>
                      </m:sSub>
                      <m:r>
                        <a:rPr sz="3900" i="1">
                          <a:solidFill>
                            <a:srgbClr val="000000"/>
                          </a:solidFill>
                          <a:latin typeface="Cambria Math" panose="02040503050406030204" pitchFamily="18" charset="0"/>
                        </a:rPr>
                        <m:t>+</m:t>
                      </m:r>
                      <m:sSub>
                        <m:sSubPr>
                          <m:ctrlPr>
                            <a:rPr sz="3900" i="1">
                              <a:solidFill>
                                <a:srgbClr val="000000"/>
                              </a:solidFill>
                              <a:latin typeface="Cambria Math" panose="02040503050406030204" pitchFamily="18" charset="0"/>
                            </a:rPr>
                          </m:ctrlPr>
                        </m:sSubPr>
                        <m:e>
                          <m:r>
                            <a:rPr sz="3900" i="1">
                              <a:solidFill>
                                <a:srgbClr val="000000"/>
                              </a:solidFill>
                              <a:latin typeface="Cambria Math" panose="02040503050406030204" pitchFamily="18" charset="0"/>
                            </a:rPr>
                            <m:t>𝑍</m:t>
                          </m:r>
                        </m:e>
                        <m:sub>
                          <m:r>
                            <a:rPr sz="3900" i="1">
                              <a:solidFill>
                                <a:srgbClr val="000000"/>
                              </a:solidFill>
                              <a:latin typeface="Cambria Math" panose="02040503050406030204" pitchFamily="18" charset="0"/>
                            </a:rPr>
                            <m:t>1</m:t>
                          </m:r>
                          <m:r>
                            <a:rPr sz="3900" i="1">
                              <a:solidFill>
                                <a:srgbClr val="000000"/>
                              </a:solidFill>
                              <a:latin typeface="Cambria Math" panose="02040503050406030204" pitchFamily="18" charset="0"/>
                            </a:rPr>
                            <m:t>𝑥</m:t>
                          </m:r>
                        </m:sub>
                      </m:sSub>
                      <m:sSup>
                        <m:sSupPr>
                          <m:ctrlPr>
                            <a:rPr sz="3900" i="1">
                              <a:solidFill>
                                <a:srgbClr val="000000"/>
                              </a:solidFill>
                              <a:latin typeface="Cambria Math" panose="02040503050406030204" pitchFamily="18" charset="0"/>
                            </a:rPr>
                          </m:ctrlPr>
                        </m:sSupPr>
                        <m:e>
                          <m:r>
                            <a:rPr sz="3900" i="1">
                              <a:solidFill>
                                <a:srgbClr val="000000"/>
                              </a:solidFill>
                              <a:latin typeface="Cambria Math" panose="02040503050406030204" pitchFamily="18" charset="0"/>
                            </a:rPr>
                            <m:t>𝑥</m:t>
                          </m:r>
                        </m:e>
                        <m:sup>
                          <m:r>
                            <a:rPr sz="3900" i="1">
                              <a:solidFill>
                                <a:srgbClr val="000000"/>
                              </a:solidFill>
                              <a:latin typeface="Cambria Math" panose="02040503050406030204" pitchFamily="18" charset="0"/>
                            </a:rPr>
                            <m:t>2</m:t>
                          </m:r>
                        </m:sup>
                      </m:sSup>
                    </m:oMath>
                  </m:oMathPara>
                </a14:m>
                <a:endParaRPr/>
              </a:p>
              <a:p>
                <a:pPr algn="l" defTabSz="328612">
                  <a:lnSpc>
                    <a:spcPct val="80000"/>
                  </a:lnSpc>
                  <a:spcBef>
                    <a:spcPts val="900"/>
                  </a:spcBef>
                  <a:buClr>
                    <a:srgbClr val="5C86B9"/>
                  </a:buClr>
                  <a:buFont typeface="Zapf Dingbats"/>
                  <a:defRPr sz="3560">
                    <a:solidFill>
                      <a:srgbClr val="000000"/>
                    </a:solidFill>
                  </a:defRPr>
                </a:pPr>
                <a:endParaRPr/>
              </a:p>
            </p:txBody>
          </p:sp>
        </mc:Choice>
        <mc:Fallback>
          <p:sp>
            <p:nvSpPr>
              <p:cNvPr id="748" name="Rectangle"/>
              <p:cNvSpPr txBox="1">
                <a:spLocks noRot="1" noChangeAspect="1" noMove="1" noResize="1" noEditPoints="1" noAdjustHandles="1" noChangeArrowheads="1" noChangeShapeType="1" noTextEdit="1"/>
              </p:cNvSpPr>
              <p:nvPr/>
            </p:nvSpPr>
            <p:spPr>
              <a:xfrm>
                <a:off x="9599000" y="12579674"/>
                <a:ext cx="5515794" cy="739747"/>
              </a:xfrm>
              <a:prstGeom prst="rect">
                <a:avLst/>
              </a:prstGeom>
              <a:blipFill>
                <a:blip r:embed="rId2"/>
                <a:stretch>
                  <a:fillRect l="-1843" t="-35593"/>
                </a:stretch>
              </a:blipFill>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r>
                  <a:rPr lang="en-US">
                    <a:noFill/>
                  </a:rPr>
                  <a:t> </a:t>
                </a:r>
              </a:p>
            </p:txBody>
          </p:sp>
        </mc:Fallback>
      </mc:AlternateContent>
      <p:sp>
        <p:nvSpPr>
          <p:cNvPr id="749" name="Oval"/>
          <p:cNvSpPr/>
          <p:nvPr/>
        </p:nvSpPr>
        <p:spPr>
          <a:xfrm>
            <a:off x="11976238" y="12631215"/>
            <a:ext cx="760861" cy="871993"/>
          </a:xfrm>
          <a:prstGeom prst="ellipse">
            <a:avLst/>
          </a:prstGeom>
          <a:blipFill>
            <a:blip r:embed="rId3">
              <a:alphaModFix amt="22952"/>
            </a:blip>
          </a:blipFill>
          <a:ln w="12700">
            <a:miter lim="400000"/>
          </a:ln>
        </p:spPr>
        <p:txBody>
          <a:bodyPr lIns="71437" tIns="71437" rIns="71437" bIns="71437" anchor="ctr"/>
          <a:lstStyle/>
          <a:p>
            <a:pPr defTabSz="821531">
              <a:defRPr sz="4200">
                <a:solidFill>
                  <a:srgbClr val="160201"/>
                </a:solidFill>
              </a:defRPr>
            </a:pPr>
            <a:endParaRPr/>
          </a:p>
        </p:txBody>
      </p:sp>
      <p:sp>
        <p:nvSpPr>
          <p:cNvPr id="750" name="Do the double axis"/>
          <p:cNvSpPr txBox="1"/>
          <p:nvPr/>
        </p:nvSpPr>
        <p:spPr>
          <a:xfrm>
            <a:off x="14783396" y="7375687"/>
            <a:ext cx="3475634" cy="6350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p>
            <a:r>
              <a:t>Do the double axis</a:t>
            </a:r>
          </a:p>
        </p:txBody>
      </p:sp>
      <p:pic>
        <p:nvPicPr>
          <p:cNvPr id="751" name="Longitudinal-mowintotal_fbt.pdf" descr="Longitudinal-mowintotal_fbt.pdf"/>
          <p:cNvPicPr>
            <a:picLocks noChangeAspect="1"/>
          </p:cNvPicPr>
          <p:nvPr/>
        </p:nvPicPr>
        <p:blipFill>
          <a:blip r:embed="rId4"/>
          <a:stretch>
            <a:fillRect/>
          </a:stretch>
        </p:blipFill>
        <p:spPr>
          <a:xfrm>
            <a:off x="2232415" y="3244632"/>
            <a:ext cx="19239600" cy="8948651"/>
          </a:xfrm>
          <a:prstGeom prst="rect">
            <a:avLst/>
          </a:prstGeom>
          <a:ln w="12700">
            <a:miter lim="400000"/>
          </a:ln>
        </p:spPr>
      </p:pic>
      <p:sp>
        <p:nvSpPr>
          <p:cNvPr id="752" name="Line"/>
          <p:cNvSpPr/>
          <p:nvPr/>
        </p:nvSpPr>
        <p:spPr>
          <a:xfrm flipH="1" flipV="1">
            <a:off x="12124634" y="8026991"/>
            <a:ext cx="199001" cy="4566676"/>
          </a:xfrm>
          <a:prstGeom prst="line">
            <a:avLst/>
          </a:prstGeom>
          <a:ln w="50800">
            <a:solidFill>
              <a:srgbClr val="000000"/>
            </a:solidFill>
            <a:miter lim="400000"/>
            <a:tailEnd type="triangle"/>
          </a:ln>
        </p:spPr>
        <p:txBody>
          <a:bodyPr lIns="50800" tIns="50800" rIns="50800" bIns="50800" anchor="ctr"/>
          <a:lstStyle/>
          <a:p>
            <a:pPr>
              <a:defRPr sz="4400"/>
            </a:pPr>
            <a:endParaRPr/>
          </a:p>
        </p:txBody>
      </p:sp>
      <p:sp>
        <p:nvSpPr>
          <p:cNvPr id="753" name="Slide Number"/>
          <p:cNvSpPr txBox="1">
            <a:spLocks noGrp="1"/>
          </p:cNvSpPr>
          <p:nvPr>
            <p:ph type="sldNum" sz="quarter" idx="4294967295"/>
          </p:nvPr>
        </p:nvSpPr>
        <p:spPr>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t>51</a:t>
            </a:fld>
            <a:endParaRPr/>
          </a:p>
        </p:txBody>
      </p:sp>
    </p:spTree>
  </p:cSld>
  <p:clrMapOvr>
    <a:masterClrMapping/>
  </p:clrMapOvr>
  <p:transition spd="med"/>
</p:sld>
</file>

<file path=ppt/slides/slide5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755" name="Rectangle"/>
          <p:cNvSpPr/>
          <p:nvPr/>
        </p:nvSpPr>
        <p:spPr>
          <a:xfrm>
            <a:off x="3672366" y="2399313"/>
            <a:ext cx="17694066" cy="7490179"/>
          </a:xfrm>
          <a:prstGeom prst="rect">
            <a:avLst/>
          </a:prstGeom>
          <a:blipFill>
            <a:blip r:embed="rId2"/>
          </a:blipFill>
          <a:ln w="12700">
            <a:miter lim="400000"/>
          </a:ln>
          <a:effectLst>
            <a:outerShdw blurRad="50800" dist="25400" dir="5400000" rotWithShape="0">
              <a:srgbClr val="000000">
                <a:alpha val="25000"/>
              </a:srgbClr>
            </a:outerShdw>
          </a:effectLst>
        </p:spPr>
        <p:txBody>
          <a:bodyPr lIns="50800" tIns="50800" rIns="50800" bIns="50800" anchor="ctr"/>
          <a:lstStyle/>
          <a:p>
            <a:pPr>
              <a:defRPr sz="4200">
                <a:solidFill>
                  <a:srgbClr val="FFFFFF"/>
                </a:solidFill>
                <a:effectLst>
                  <a:outerShdw blurRad="76200" dist="12700" dir="5400000" rotWithShape="0">
                    <a:srgbClr val="000000">
                      <a:alpha val="50000"/>
                    </a:srgbClr>
                  </a:outerShdw>
                </a:effectLst>
                <a:latin typeface="Papyrus"/>
                <a:ea typeface="Papyrus"/>
                <a:cs typeface="Papyrus"/>
                <a:sym typeface="Papyrus"/>
              </a:defRPr>
            </a:pPr>
            <a:endParaRPr/>
          </a:p>
        </p:txBody>
      </p:sp>
      <p:sp>
        <p:nvSpPr>
          <p:cNvPr id="756" name="Total Dipolar Impedance"/>
          <p:cNvSpPr txBox="1">
            <a:spLocks noGrp="1"/>
          </p:cNvSpPr>
          <p:nvPr>
            <p:ph type="title"/>
          </p:nvPr>
        </p:nvSpPr>
        <p:spPr>
          <a:prstGeom prst="rect">
            <a:avLst/>
          </a:prstGeom>
        </p:spPr>
        <p:txBody>
          <a:bodyPr/>
          <a:lstStyle/>
          <a:p>
            <a:r>
              <a:t>Total Dipolar Impedance</a:t>
            </a:r>
          </a:p>
        </p:txBody>
      </p:sp>
      <p:pic>
        <p:nvPicPr>
          <p:cNvPr id="757" name="Totaldipolarimpedance.jpg" descr="Totaldipolarimpedance.jpg"/>
          <p:cNvPicPr>
            <a:picLocks noChangeAspect="1"/>
          </p:cNvPicPr>
          <p:nvPr/>
        </p:nvPicPr>
        <p:blipFill>
          <a:blip r:embed="rId3"/>
          <a:srcRect l="7844" t="1574" r="8399"/>
          <a:stretch>
            <a:fillRect/>
          </a:stretch>
        </p:blipFill>
        <p:spPr>
          <a:xfrm>
            <a:off x="3907476" y="2407625"/>
            <a:ext cx="16896630" cy="7473555"/>
          </a:xfrm>
          <a:custGeom>
            <a:avLst/>
            <a:gdLst/>
            <a:ahLst/>
            <a:cxnLst>
              <a:cxn ang="0">
                <a:pos x="wd2" y="hd2"/>
              </a:cxn>
              <a:cxn ang="5400000">
                <a:pos x="wd2" y="hd2"/>
              </a:cxn>
              <a:cxn ang="10800000">
                <a:pos x="wd2" y="hd2"/>
              </a:cxn>
              <a:cxn ang="16200000">
                <a:pos x="wd2" y="hd2"/>
              </a:cxn>
            </a:cxnLst>
            <a:rect l="0" t="0" r="r" b="b"/>
            <a:pathLst>
              <a:path w="21593" h="21591" extrusionOk="0">
                <a:moveTo>
                  <a:pt x="9199" y="0"/>
                </a:moveTo>
                <a:cubicBezTo>
                  <a:pt x="9178" y="0"/>
                  <a:pt x="9161" y="26"/>
                  <a:pt x="9161" y="57"/>
                </a:cubicBezTo>
                <a:cubicBezTo>
                  <a:pt x="9161" y="89"/>
                  <a:pt x="9178" y="115"/>
                  <a:pt x="9199" y="115"/>
                </a:cubicBezTo>
                <a:cubicBezTo>
                  <a:pt x="9220" y="115"/>
                  <a:pt x="9237" y="89"/>
                  <a:pt x="9237" y="57"/>
                </a:cubicBezTo>
                <a:cubicBezTo>
                  <a:pt x="9237" y="26"/>
                  <a:pt x="9220" y="0"/>
                  <a:pt x="9199" y="0"/>
                </a:cubicBezTo>
                <a:close/>
                <a:moveTo>
                  <a:pt x="12675" y="8"/>
                </a:moveTo>
                <a:cubicBezTo>
                  <a:pt x="12666" y="12"/>
                  <a:pt x="12655" y="21"/>
                  <a:pt x="12640" y="34"/>
                </a:cubicBezTo>
                <a:cubicBezTo>
                  <a:pt x="12618" y="54"/>
                  <a:pt x="12600" y="119"/>
                  <a:pt x="12600" y="180"/>
                </a:cubicBezTo>
                <a:cubicBezTo>
                  <a:pt x="12600" y="278"/>
                  <a:pt x="12504" y="417"/>
                  <a:pt x="12453" y="393"/>
                </a:cubicBezTo>
                <a:cubicBezTo>
                  <a:pt x="12443" y="389"/>
                  <a:pt x="12415" y="404"/>
                  <a:pt x="12391" y="428"/>
                </a:cubicBezTo>
                <a:cubicBezTo>
                  <a:pt x="12367" y="451"/>
                  <a:pt x="12310" y="443"/>
                  <a:pt x="12263" y="409"/>
                </a:cubicBezTo>
                <a:cubicBezTo>
                  <a:pt x="12217" y="375"/>
                  <a:pt x="12083" y="351"/>
                  <a:pt x="11966" y="355"/>
                </a:cubicBezTo>
                <a:cubicBezTo>
                  <a:pt x="11788" y="363"/>
                  <a:pt x="11747" y="347"/>
                  <a:pt x="11719" y="263"/>
                </a:cubicBezTo>
                <a:cubicBezTo>
                  <a:pt x="11701" y="207"/>
                  <a:pt x="11691" y="131"/>
                  <a:pt x="11698" y="93"/>
                </a:cubicBezTo>
                <a:cubicBezTo>
                  <a:pt x="11706" y="44"/>
                  <a:pt x="11671" y="24"/>
                  <a:pt x="11580" y="26"/>
                </a:cubicBezTo>
                <a:cubicBezTo>
                  <a:pt x="11471" y="29"/>
                  <a:pt x="11453" y="44"/>
                  <a:pt x="11463" y="127"/>
                </a:cubicBezTo>
                <a:cubicBezTo>
                  <a:pt x="11478" y="261"/>
                  <a:pt x="11417" y="364"/>
                  <a:pt x="11326" y="358"/>
                </a:cubicBezTo>
                <a:cubicBezTo>
                  <a:pt x="11284" y="355"/>
                  <a:pt x="11244" y="377"/>
                  <a:pt x="11236" y="407"/>
                </a:cubicBezTo>
                <a:cubicBezTo>
                  <a:pt x="11220" y="466"/>
                  <a:pt x="11114" y="481"/>
                  <a:pt x="11091" y="428"/>
                </a:cubicBezTo>
                <a:cubicBezTo>
                  <a:pt x="11083" y="410"/>
                  <a:pt x="11093" y="326"/>
                  <a:pt x="11112" y="241"/>
                </a:cubicBezTo>
                <a:cubicBezTo>
                  <a:pt x="11165" y="12"/>
                  <a:pt x="11158" y="-9"/>
                  <a:pt x="11040" y="22"/>
                </a:cubicBezTo>
                <a:cubicBezTo>
                  <a:pt x="10980" y="37"/>
                  <a:pt x="10921" y="52"/>
                  <a:pt x="10908" y="54"/>
                </a:cubicBezTo>
                <a:cubicBezTo>
                  <a:pt x="10895" y="56"/>
                  <a:pt x="10892" y="75"/>
                  <a:pt x="10902" y="96"/>
                </a:cubicBezTo>
                <a:cubicBezTo>
                  <a:pt x="10911" y="117"/>
                  <a:pt x="10900" y="182"/>
                  <a:pt x="10876" y="240"/>
                </a:cubicBezTo>
                <a:cubicBezTo>
                  <a:pt x="10846" y="314"/>
                  <a:pt x="10798" y="345"/>
                  <a:pt x="10710" y="345"/>
                </a:cubicBezTo>
                <a:cubicBezTo>
                  <a:pt x="10642" y="345"/>
                  <a:pt x="10564" y="377"/>
                  <a:pt x="10537" y="416"/>
                </a:cubicBezTo>
                <a:cubicBezTo>
                  <a:pt x="10475" y="503"/>
                  <a:pt x="10441" y="438"/>
                  <a:pt x="10427" y="202"/>
                </a:cubicBezTo>
                <a:cubicBezTo>
                  <a:pt x="10416" y="22"/>
                  <a:pt x="10410" y="19"/>
                  <a:pt x="10250" y="79"/>
                </a:cubicBezTo>
                <a:cubicBezTo>
                  <a:pt x="10211" y="94"/>
                  <a:pt x="10174" y="82"/>
                  <a:pt x="10166" y="53"/>
                </a:cubicBezTo>
                <a:cubicBezTo>
                  <a:pt x="10157" y="21"/>
                  <a:pt x="10133" y="22"/>
                  <a:pt x="10105" y="55"/>
                </a:cubicBezTo>
                <a:cubicBezTo>
                  <a:pt x="10080" y="86"/>
                  <a:pt x="10054" y="100"/>
                  <a:pt x="10047" y="85"/>
                </a:cubicBezTo>
                <a:cubicBezTo>
                  <a:pt x="10041" y="70"/>
                  <a:pt x="10001" y="49"/>
                  <a:pt x="9960" y="38"/>
                </a:cubicBezTo>
                <a:cubicBezTo>
                  <a:pt x="9889" y="19"/>
                  <a:pt x="9884" y="32"/>
                  <a:pt x="9878" y="220"/>
                </a:cubicBezTo>
                <a:cubicBezTo>
                  <a:pt x="9875" y="331"/>
                  <a:pt x="9867" y="440"/>
                  <a:pt x="9861" y="462"/>
                </a:cubicBezTo>
                <a:cubicBezTo>
                  <a:pt x="9850" y="503"/>
                  <a:pt x="9723" y="457"/>
                  <a:pt x="9581" y="360"/>
                </a:cubicBezTo>
                <a:cubicBezTo>
                  <a:pt x="9539" y="331"/>
                  <a:pt x="9461" y="326"/>
                  <a:pt x="9407" y="349"/>
                </a:cubicBezTo>
                <a:cubicBezTo>
                  <a:pt x="9343" y="375"/>
                  <a:pt x="9306" y="367"/>
                  <a:pt x="9299" y="324"/>
                </a:cubicBezTo>
                <a:cubicBezTo>
                  <a:pt x="9292" y="284"/>
                  <a:pt x="9236" y="266"/>
                  <a:pt x="9148" y="279"/>
                </a:cubicBezTo>
                <a:cubicBezTo>
                  <a:pt x="9006" y="299"/>
                  <a:pt x="8965" y="364"/>
                  <a:pt x="9061" y="421"/>
                </a:cubicBezTo>
                <a:cubicBezTo>
                  <a:pt x="9103" y="446"/>
                  <a:pt x="9112" y="490"/>
                  <a:pt x="9105" y="643"/>
                </a:cubicBezTo>
                <a:cubicBezTo>
                  <a:pt x="9100" y="759"/>
                  <a:pt x="9084" y="830"/>
                  <a:pt x="9065" y="821"/>
                </a:cubicBezTo>
                <a:cubicBezTo>
                  <a:pt x="9048" y="813"/>
                  <a:pt x="9033" y="832"/>
                  <a:pt x="9033" y="863"/>
                </a:cubicBezTo>
                <a:cubicBezTo>
                  <a:pt x="9033" y="895"/>
                  <a:pt x="9062" y="921"/>
                  <a:pt x="9097" y="921"/>
                </a:cubicBezTo>
                <a:cubicBezTo>
                  <a:pt x="9136" y="921"/>
                  <a:pt x="9161" y="888"/>
                  <a:pt x="9161" y="838"/>
                </a:cubicBezTo>
                <a:cubicBezTo>
                  <a:pt x="9161" y="705"/>
                  <a:pt x="9214" y="668"/>
                  <a:pt x="9228" y="792"/>
                </a:cubicBezTo>
                <a:cubicBezTo>
                  <a:pt x="9241" y="901"/>
                  <a:pt x="9267" y="906"/>
                  <a:pt x="9856" y="907"/>
                </a:cubicBezTo>
                <a:lnTo>
                  <a:pt x="10471" y="908"/>
                </a:lnTo>
                <a:lnTo>
                  <a:pt x="10490" y="1069"/>
                </a:lnTo>
                <a:cubicBezTo>
                  <a:pt x="10500" y="1156"/>
                  <a:pt x="10503" y="1250"/>
                  <a:pt x="10496" y="1276"/>
                </a:cubicBezTo>
                <a:cubicBezTo>
                  <a:pt x="10489" y="1303"/>
                  <a:pt x="8415" y="1324"/>
                  <a:pt x="5889" y="1324"/>
                </a:cubicBezTo>
                <a:cubicBezTo>
                  <a:pt x="1854" y="1324"/>
                  <a:pt x="1291" y="1313"/>
                  <a:pt x="1264" y="1238"/>
                </a:cubicBezTo>
                <a:cubicBezTo>
                  <a:pt x="1246" y="1191"/>
                  <a:pt x="1239" y="1114"/>
                  <a:pt x="1247" y="1066"/>
                </a:cubicBezTo>
                <a:cubicBezTo>
                  <a:pt x="1264" y="963"/>
                  <a:pt x="1210" y="949"/>
                  <a:pt x="1168" y="1046"/>
                </a:cubicBezTo>
                <a:cubicBezTo>
                  <a:pt x="1145" y="1096"/>
                  <a:pt x="1129" y="1094"/>
                  <a:pt x="1098" y="1036"/>
                </a:cubicBezTo>
                <a:cubicBezTo>
                  <a:pt x="1065" y="975"/>
                  <a:pt x="1047" y="975"/>
                  <a:pt x="996" y="1036"/>
                </a:cubicBezTo>
                <a:cubicBezTo>
                  <a:pt x="953" y="1088"/>
                  <a:pt x="924" y="1093"/>
                  <a:pt x="901" y="1052"/>
                </a:cubicBezTo>
                <a:cubicBezTo>
                  <a:pt x="883" y="1020"/>
                  <a:pt x="806" y="997"/>
                  <a:pt x="728" y="1001"/>
                </a:cubicBezTo>
                <a:lnTo>
                  <a:pt x="588" y="1008"/>
                </a:lnTo>
                <a:lnTo>
                  <a:pt x="584" y="1419"/>
                </a:lnTo>
                <a:cubicBezTo>
                  <a:pt x="579" y="1900"/>
                  <a:pt x="575" y="1895"/>
                  <a:pt x="845" y="1863"/>
                </a:cubicBezTo>
                <a:cubicBezTo>
                  <a:pt x="1035" y="1841"/>
                  <a:pt x="1030" y="1840"/>
                  <a:pt x="1162" y="1859"/>
                </a:cubicBezTo>
                <a:cubicBezTo>
                  <a:pt x="1244" y="1870"/>
                  <a:pt x="1252" y="1858"/>
                  <a:pt x="1264" y="1682"/>
                </a:cubicBezTo>
                <a:cubicBezTo>
                  <a:pt x="1271" y="1578"/>
                  <a:pt x="1288" y="1500"/>
                  <a:pt x="1302" y="1509"/>
                </a:cubicBezTo>
                <a:cubicBezTo>
                  <a:pt x="1328" y="1526"/>
                  <a:pt x="1353" y="18951"/>
                  <a:pt x="1327" y="19108"/>
                </a:cubicBezTo>
                <a:cubicBezTo>
                  <a:pt x="1317" y="19169"/>
                  <a:pt x="1306" y="19171"/>
                  <a:pt x="1277" y="19118"/>
                </a:cubicBezTo>
                <a:cubicBezTo>
                  <a:pt x="1257" y="19080"/>
                  <a:pt x="1247" y="19015"/>
                  <a:pt x="1254" y="18973"/>
                </a:cubicBezTo>
                <a:cubicBezTo>
                  <a:pt x="1276" y="18845"/>
                  <a:pt x="1211" y="18805"/>
                  <a:pt x="958" y="18793"/>
                </a:cubicBezTo>
                <a:cubicBezTo>
                  <a:pt x="663" y="18780"/>
                  <a:pt x="572" y="18812"/>
                  <a:pt x="581" y="18928"/>
                </a:cubicBezTo>
                <a:cubicBezTo>
                  <a:pt x="588" y="19013"/>
                  <a:pt x="553" y="19078"/>
                  <a:pt x="468" y="19137"/>
                </a:cubicBezTo>
                <a:cubicBezTo>
                  <a:pt x="390" y="19192"/>
                  <a:pt x="445" y="19325"/>
                  <a:pt x="545" y="19324"/>
                </a:cubicBezTo>
                <a:cubicBezTo>
                  <a:pt x="658" y="19323"/>
                  <a:pt x="793" y="19499"/>
                  <a:pt x="756" y="19599"/>
                </a:cubicBezTo>
                <a:cubicBezTo>
                  <a:pt x="738" y="19649"/>
                  <a:pt x="779" y="19666"/>
                  <a:pt x="915" y="19665"/>
                </a:cubicBezTo>
                <a:cubicBezTo>
                  <a:pt x="1145" y="19662"/>
                  <a:pt x="1244" y="19757"/>
                  <a:pt x="1233" y="19971"/>
                </a:cubicBezTo>
                <a:cubicBezTo>
                  <a:pt x="1229" y="20055"/>
                  <a:pt x="1212" y="20118"/>
                  <a:pt x="1196" y="20111"/>
                </a:cubicBezTo>
                <a:cubicBezTo>
                  <a:pt x="1180" y="20104"/>
                  <a:pt x="1161" y="20147"/>
                  <a:pt x="1155" y="20207"/>
                </a:cubicBezTo>
                <a:cubicBezTo>
                  <a:pt x="1143" y="20304"/>
                  <a:pt x="1157" y="20316"/>
                  <a:pt x="1281" y="20316"/>
                </a:cubicBezTo>
                <a:cubicBezTo>
                  <a:pt x="1390" y="20316"/>
                  <a:pt x="1414" y="20300"/>
                  <a:pt x="1392" y="20243"/>
                </a:cubicBezTo>
                <a:cubicBezTo>
                  <a:pt x="1378" y="20202"/>
                  <a:pt x="1371" y="20159"/>
                  <a:pt x="1377" y="20145"/>
                </a:cubicBezTo>
                <a:cubicBezTo>
                  <a:pt x="1383" y="20132"/>
                  <a:pt x="1390" y="19978"/>
                  <a:pt x="1393" y="19805"/>
                </a:cubicBezTo>
                <a:cubicBezTo>
                  <a:pt x="1396" y="19631"/>
                  <a:pt x="1410" y="19457"/>
                  <a:pt x="1423" y="19417"/>
                </a:cubicBezTo>
                <a:cubicBezTo>
                  <a:pt x="1443" y="19361"/>
                  <a:pt x="1832" y="19346"/>
                  <a:pt x="3216" y="19346"/>
                </a:cubicBezTo>
                <a:cubicBezTo>
                  <a:pt x="4763" y="19346"/>
                  <a:pt x="4986" y="19357"/>
                  <a:pt x="4999" y="19432"/>
                </a:cubicBezTo>
                <a:cubicBezTo>
                  <a:pt x="5007" y="19479"/>
                  <a:pt x="5015" y="19693"/>
                  <a:pt x="5017" y="19907"/>
                </a:cubicBezTo>
                <a:lnTo>
                  <a:pt x="5021" y="20295"/>
                </a:lnTo>
                <a:lnTo>
                  <a:pt x="5276" y="20303"/>
                </a:lnTo>
                <a:cubicBezTo>
                  <a:pt x="5416" y="20308"/>
                  <a:pt x="5537" y="20289"/>
                  <a:pt x="5545" y="20260"/>
                </a:cubicBezTo>
                <a:cubicBezTo>
                  <a:pt x="5571" y="20168"/>
                  <a:pt x="5539" y="19864"/>
                  <a:pt x="5504" y="19864"/>
                </a:cubicBezTo>
                <a:cubicBezTo>
                  <a:pt x="5445" y="19864"/>
                  <a:pt x="5434" y="19742"/>
                  <a:pt x="5490" y="19709"/>
                </a:cubicBezTo>
                <a:cubicBezTo>
                  <a:pt x="5519" y="19692"/>
                  <a:pt x="5543" y="19634"/>
                  <a:pt x="5543" y="19581"/>
                </a:cubicBezTo>
                <a:cubicBezTo>
                  <a:pt x="5543" y="19528"/>
                  <a:pt x="5557" y="19453"/>
                  <a:pt x="5574" y="19415"/>
                </a:cubicBezTo>
                <a:cubicBezTo>
                  <a:pt x="5616" y="19318"/>
                  <a:pt x="9124" y="19315"/>
                  <a:pt x="9150" y="19411"/>
                </a:cubicBezTo>
                <a:cubicBezTo>
                  <a:pt x="9160" y="19447"/>
                  <a:pt x="9168" y="19588"/>
                  <a:pt x="9168" y="19724"/>
                </a:cubicBezTo>
                <a:cubicBezTo>
                  <a:pt x="9168" y="19885"/>
                  <a:pt x="9181" y="19984"/>
                  <a:pt x="9204" y="20004"/>
                </a:cubicBezTo>
                <a:cubicBezTo>
                  <a:pt x="9224" y="20021"/>
                  <a:pt x="9233" y="20012"/>
                  <a:pt x="9226" y="19985"/>
                </a:cubicBezTo>
                <a:cubicBezTo>
                  <a:pt x="9209" y="19922"/>
                  <a:pt x="9274" y="19793"/>
                  <a:pt x="9297" y="19845"/>
                </a:cubicBezTo>
                <a:cubicBezTo>
                  <a:pt x="9306" y="19866"/>
                  <a:pt x="9314" y="19986"/>
                  <a:pt x="9314" y="20111"/>
                </a:cubicBezTo>
                <a:cubicBezTo>
                  <a:pt x="9314" y="20295"/>
                  <a:pt x="9320" y="20327"/>
                  <a:pt x="9348" y="20275"/>
                </a:cubicBezTo>
                <a:cubicBezTo>
                  <a:pt x="9366" y="20239"/>
                  <a:pt x="9389" y="20226"/>
                  <a:pt x="9397" y="20245"/>
                </a:cubicBezTo>
                <a:cubicBezTo>
                  <a:pt x="9406" y="20264"/>
                  <a:pt x="9411" y="20101"/>
                  <a:pt x="9410" y="19883"/>
                </a:cubicBezTo>
                <a:cubicBezTo>
                  <a:pt x="9408" y="19664"/>
                  <a:pt x="9414" y="19454"/>
                  <a:pt x="9425" y="19416"/>
                </a:cubicBezTo>
                <a:cubicBezTo>
                  <a:pt x="9451" y="19318"/>
                  <a:pt x="12996" y="19314"/>
                  <a:pt x="13022" y="19411"/>
                </a:cubicBezTo>
                <a:cubicBezTo>
                  <a:pt x="13032" y="19447"/>
                  <a:pt x="13040" y="19589"/>
                  <a:pt x="13040" y="19727"/>
                </a:cubicBezTo>
                <a:cubicBezTo>
                  <a:pt x="13040" y="19922"/>
                  <a:pt x="13051" y="19984"/>
                  <a:pt x="13089" y="20011"/>
                </a:cubicBezTo>
                <a:cubicBezTo>
                  <a:pt x="13116" y="20030"/>
                  <a:pt x="13148" y="20106"/>
                  <a:pt x="13160" y="20178"/>
                </a:cubicBezTo>
                <a:cubicBezTo>
                  <a:pt x="13180" y="20295"/>
                  <a:pt x="13200" y="20310"/>
                  <a:pt x="13343" y="20316"/>
                </a:cubicBezTo>
                <a:cubicBezTo>
                  <a:pt x="13432" y="20320"/>
                  <a:pt x="13516" y="20304"/>
                  <a:pt x="13530" y="20280"/>
                </a:cubicBezTo>
                <a:cubicBezTo>
                  <a:pt x="13545" y="20257"/>
                  <a:pt x="13557" y="20080"/>
                  <a:pt x="13558" y="19887"/>
                </a:cubicBezTo>
                <a:cubicBezTo>
                  <a:pt x="13559" y="19694"/>
                  <a:pt x="13567" y="19492"/>
                  <a:pt x="13576" y="19440"/>
                </a:cubicBezTo>
                <a:cubicBezTo>
                  <a:pt x="13591" y="19353"/>
                  <a:pt x="13743" y="19346"/>
                  <a:pt x="15375" y="19346"/>
                </a:cubicBezTo>
                <a:cubicBezTo>
                  <a:pt x="16456" y="19346"/>
                  <a:pt x="17163" y="19367"/>
                  <a:pt x="17172" y="19400"/>
                </a:cubicBezTo>
                <a:cubicBezTo>
                  <a:pt x="17180" y="19430"/>
                  <a:pt x="17189" y="19650"/>
                  <a:pt x="17192" y="19889"/>
                </a:cubicBezTo>
                <a:lnTo>
                  <a:pt x="17198" y="20324"/>
                </a:lnTo>
                <a:lnTo>
                  <a:pt x="17306" y="20324"/>
                </a:lnTo>
                <a:cubicBezTo>
                  <a:pt x="17366" y="20324"/>
                  <a:pt x="17416" y="20305"/>
                  <a:pt x="17418" y="20282"/>
                </a:cubicBezTo>
                <a:cubicBezTo>
                  <a:pt x="17436" y="19962"/>
                  <a:pt x="17435" y="19690"/>
                  <a:pt x="17415" y="19662"/>
                </a:cubicBezTo>
                <a:cubicBezTo>
                  <a:pt x="17400" y="19641"/>
                  <a:pt x="17406" y="19573"/>
                  <a:pt x="17431" y="19487"/>
                </a:cubicBezTo>
                <a:lnTo>
                  <a:pt x="17472" y="19346"/>
                </a:lnTo>
                <a:lnTo>
                  <a:pt x="19250" y="19346"/>
                </a:lnTo>
                <a:cubicBezTo>
                  <a:pt x="20561" y="19346"/>
                  <a:pt x="21034" y="19363"/>
                  <a:pt x="21047" y="19411"/>
                </a:cubicBezTo>
                <a:cubicBezTo>
                  <a:pt x="21057" y="19448"/>
                  <a:pt x="21065" y="19662"/>
                  <a:pt x="21065" y="19888"/>
                </a:cubicBezTo>
                <a:lnTo>
                  <a:pt x="21064" y="20299"/>
                </a:lnTo>
                <a:lnTo>
                  <a:pt x="21328" y="20315"/>
                </a:lnTo>
                <a:cubicBezTo>
                  <a:pt x="21550" y="20328"/>
                  <a:pt x="21593" y="20317"/>
                  <a:pt x="21593" y="20245"/>
                </a:cubicBezTo>
                <a:cubicBezTo>
                  <a:pt x="21593" y="20197"/>
                  <a:pt x="21581" y="20142"/>
                  <a:pt x="21566" y="20121"/>
                </a:cubicBezTo>
                <a:cubicBezTo>
                  <a:pt x="21551" y="20100"/>
                  <a:pt x="21546" y="20040"/>
                  <a:pt x="21555" y="19988"/>
                </a:cubicBezTo>
                <a:cubicBezTo>
                  <a:pt x="21564" y="19936"/>
                  <a:pt x="21577" y="19795"/>
                  <a:pt x="21584" y="19676"/>
                </a:cubicBezTo>
                <a:cubicBezTo>
                  <a:pt x="21596" y="19444"/>
                  <a:pt x="21587" y="19433"/>
                  <a:pt x="21413" y="19458"/>
                </a:cubicBezTo>
                <a:cubicBezTo>
                  <a:pt x="21349" y="19467"/>
                  <a:pt x="21281" y="19353"/>
                  <a:pt x="21289" y="19251"/>
                </a:cubicBezTo>
                <a:cubicBezTo>
                  <a:pt x="21292" y="19224"/>
                  <a:pt x="21292" y="15179"/>
                  <a:pt x="21290" y="10263"/>
                </a:cubicBezTo>
                <a:lnTo>
                  <a:pt x="21287" y="1324"/>
                </a:lnTo>
                <a:lnTo>
                  <a:pt x="16706" y="1324"/>
                </a:lnTo>
                <a:cubicBezTo>
                  <a:pt x="14186" y="1324"/>
                  <a:pt x="12117" y="1308"/>
                  <a:pt x="12109" y="1289"/>
                </a:cubicBezTo>
                <a:cubicBezTo>
                  <a:pt x="12100" y="1269"/>
                  <a:pt x="12103" y="1211"/>
                  <a:pt x="12115" y="1159"/>
                </a:cubicBezTo>
                <a:cubicBezTo>
                  <a:pt x="12128" y="1107"/>
                  <a:pt x="12143" y="1027"/>
                  <a:pt x="12149" y="979"/>
                </a:cubicBezTo>
                <a:cubicBezTo>
                  <a:pt x="12158" y="906"/>
                  <a:pt x="12227" y="894"/>
                  <a:pt x="12582" y="901"/>
                </a:cubicBezTo>
                <a:lnTo>
                  <a:pt x="13005" y="909"/>
                </a:lnTo>
                <a:lnTo>
                  <a:pt x="13013" y="728"/>
                </a:lnTo>
                <a:cubicBezTo>
                  <a:pt x="13023" y="493"/>
                  <a:pt x="13069" y="494"/>
                  <a:pt x="13079" y="729"/>
                </a:cubicBezTo>
                <a:lnTo>
                  <a:pt x="13087" y="911"/>
                </a:lnTo>
                <a:lnTo>
                  <a:pt x="13390" y="900"/>
                </a:lnTo>
                <a:cubicBezTo>
                  <a:pt x="13557" y="894"/>
                  <a:pt x="13701" y="870"/>
                  <a:pt x="13711" y="847"/>
                </a:cubicBezTo>
                <a:cubicBezTo>
                  <a:pt x="13721" y="825"/>
                  <a:pt x="13709" y="756"/>
                  <a:pt x="13684" y="694"/>
                </a:cubicBezTo>
                <a:cubicBezTo>
                  <a:pt x="13636" y="574"/>
                  <a:pt x="13648" y="366"/>
                  <a:pt x="13699" y="437"/>
                </a:cubicBezTo>
                <a:cubicBezTo>
                  <a:pt x="13718" y="462"/>
                  <a:pt x="13722" y="453"/>
                  <a:pt x="13710" y="412"/>
                </a:cubicBezTo>
                <a:cubicBezTo>
                  <a:pt x="13687" y="324"/>
                  <a:pt x="13606" y="328"/>
                  <a:pt x="13542" y="417"/>
                </a:cubicBezTo>
                <a:cubicBezTo>
                  <a:pt x="13502" y="474"/>
                  <a:pt x="13481" y="473"/>
                  <a:pt x="13441" y="416"/>
                </a:cubicBezTo>
                <a:cubicBezTo>
                  <a:pt x="13400" y="359"/>
                  <a:pt x="13379" y="359"/>
                  <a:pt x="13339" y="416"/>
                </a:cubicBezTo>
                <a:cubicBezTo>
                  <a:pt x="13298" y="473"/>
                  <a:pt x="13277" y="474"/>
                  <a:pt x="13237" y="417"/>
                </a:cubicBezTo>
                <a:cubicBezTo>
                  <a:pt x="13207" y="374"/>
                  <a:pt x="13103" y="348"/>
                  <a:pt x="12971" y="351"/>
                </a:cubicBezTo>
                <a:cubicBezTo>
                  <a:pt x="12853" y="354"/>
                  <a:pt x="12743" y="339"/>
                  <a:pt x="12729" y="319"/>
                </a:cubicBezTo>
                <a:cubicBezTo>
                  <a:pt x="12714" y="298"/>
                  <a:pt x="12702" y="218"/>
                  <a:pt x="12702" y="141"/>
                </a:cubicBezTo>
                <a:cubicBezTo>
                  <a:pt x="12702" y="26"/>
                  <a:pt x="12700" y="-5"/>
                  <a:pt x="12675" y="8"/>
                </a:cubicBezTo>
                <a:close/>
                <a:moveTo>
                  <a:pt x="1253" y="3294"/>
                </a:moveTo>
                <a:lnTo>
                  <a:pt x="914" y="3297"/>
                </a:lnTo>
                <a:lnTo>
                  <a:pt x="575" y="3300"/>
                </a:lnTo>
                <a:lnTo>
                  <a:pt x="575" y="3541"/>
                </a:lnTo>
                <a:cubicBezTo>
                  <a:pt x="575" y="3673"/>
                  <a:pt x="583" y="3798"/>
                  <a:pt x="592" y="3818"/>
                </a:cubicBezTo>
                <a:cubicBezTo>
                  <a:pt x="617" y="3875"/>
                  <a:pt x="956" y="3854"/>
                  <a:pt x="972" y="3795"/>
                </a:cubicBezTo>
                <a:cubicBezTo>
                  <a:pt x="980" y="3764"/>
                  <a:pt x="1006" y="3766"/>
                  <a:pt x="1034" y="3800"/>
                </a:cubicBezTo>
                <a:cubicBezTo>
                  <a:pt x="1060" y="3831"/>
                  <a:pt x="1119" y="3850"/>
                  <a:pt x="1166" y="3841"/>
                </a:cubicBezTo>
                <a:cubicBezTo>
                  <a:pt x="1248" y="3826"/>
                  <a:pt x="1251" y="3819"/>
                  <a:pt x="1252" y="3560"/>
                </a:cubicBezTo>
                <a:lnTo>
                  <a:pt x="1253" y="3294"/>
                </a:lnTo>
                <a:close/>
                <a:moveTo>
                  <a:pt x="1202" y="5533"/>
                </a:moveTo>
                <a:lnTo>
                  <a:pt x="895" y="5545"/>
                </a:lnTo>
                <a:lnTo>
                  <a:pt x="588" y="5556"/>
                </a:lnTo>
                <a:lnTo>
                  <a:pt x="582" y="5797"/>
                </a:lnTo>
                <a:cubicBezTo>
                  <a:pt x="576" y="6037"/>
                  <a:pt x="577" y="6038"/>
                  <a:pt x="672" y="6056"/>
                </a:cubicBezTo>
                <a:cubicBezTo>
                  <a:pt x="724" y="6066"/>
                  <a:pt x="871" y="6074"/>
                  <a:pt x="1000" y="6074"/>
                </a:cubicBezTo>
                <a:cubicBezTo>
                  <a:pt x="1182" y="6074"/>
                  <a:pt x="1228" y="6059"/>
                  <a:pt x="1207" y="6003"/>
                </a:cubicBezTo>
                <a:cubicBezTo>
                  <a:pt x="1193" y="5964"/>
                  <a:pt x="1186" y="5842"/>
                  <a:pt x="1192" y="5733"/>
                </a:cubicBezTo>
                <a:lnTo>
                  <a:pt x="1202" y="5533"/>
                </a:lnTo>
                <a:close/>
                <a:moveTo>
                  <a:pt x="936" y="7504"/>
                </a:moveTo>
                <a:cubicBezTo>
                  <a:pt x="749" y="7516"/>
                  <a:pt x="716" y="7546"/>
                  <a:pt x="716" y="7705"/>
                </a:cubicBezTo>
                <a:cubicBezTo>
                  <a:pt x="716" y="7758"/>
                  <a:pt x="698" y="7803"/>
                  <a:pt x="677" y="7804"/>
                </a:cubicBezTo>
                <a:cubicBezTo>
                  <a:pt x="619" y="7806"/>
                  <a:pt x="575" y="7884"/>
                  <a:pt x="575" y="7987"/>
                </a:cubicBezTo>
                <a:cubicBezTo>
                  <a:pt x="575" y="8038"/>
                  <a:pt x="583" y="8063"/>
                  <a:pt x="592" y="8043"/>
                </a:cubicBezTo>
                <a:cubicBezTo>
                  <a:pt x="616" y="7988"/>
                  <a:pt x="703" y="8111"/>
                  <a:pt x="703" y="8201"/>
                </a:cubicBezTo>
                <a:cubicBezTo>
                  <a:pt x="703" y="8245"/>
                  <a:pt x="717" y="8293"/>
                  <a:pt x="735" y="8307"/>
                </a:cubicBezTo>
                <a:cubicBezTo>
                  <a:pt x="752" y="8321"/>
                  <a:pt x="779" y="8311"/>
                  <a:pt x="794" y="8284"/>
                </a:cubicBezTo>
                <a:cubicBezTo>
                  <a:pt x="810" y="8257"/>
                  <a:pt x="828" y="8248"/>
                  <a:pt x="835" y="8264"/>
                </a:cubicBezTo>
                <a:cubicBezTo>
                  <a:pt x="843" y="8281"/>
                  <a:pt x="942" y="8304"/>
                  <a:pt x="1055" y="8316"/>
                </a:cubicBezTo>
                <a:cubicBezTo>
                  <a:pt x="1218" y="8333"/>
                  <a:pt x="1257" y="8322"/>
                  <a:pt x="1247" y="8261"/>
                </a:cubicBezTo>
                <a:cubicBezTo>
                  <a:pt x="1240" y="8219"/>
                  <a:pt x="1245" y="8138"/>
                  <a:pt x="1258" y="8080"/>
                </a:cubicBezTo>
                <a:cubicBezTo>
                  <a:pt x="1285" y="7961"/>
                  <a:pt x="1271" y="7813"/>
                  <a:pt x="1237" y="7861"/>
                </a:cubicBezTo>
                <a:cubicBezTo>
                  <a:pt x="1194" y="7920"/>
                  <a:pt x="1089" y="7717"/>
                  <a:pt x="1103" y="7602"/>
                </a:cubicBezTo>
                <a:cubicBezTo>
                  <a:pt x="1114" y="7502"/>
                  <a:pt x="1101" y="7494"/>
                  <a:pt x="936" y="7504"/>
                </a:cubicBezTo>
                <a:close/>
                <a:moveTo>
                  <a:pt x="233" y="8410"/>
                </a:moveTo>
                <a:cubicBezTo>
                  <a:pt x="182" y="8419"/>
                  <a:pt x="133" y="8449"/>
                  <a:pt x="117" y="8494"/>
                </a:cubicBezTo>
                <a:cubicBezTo>
                  <a:pt x="91" y="8565"/>
                  <a:pt x="77" y="8567"/>
                  <a:pt x="46" y="8507"/>
                </a:cubicBezTo>
                <a:cubicBezTo>
                  <a:pt x="12" y="8445"/>
                  <a:pt x="9" y="8457"/>
                  <a:pt x="20" y="8595"/>
                </a:cubicBezTo>
                <a:cubicBezTo>
                  <a:pt x="28" y="8682"/>
                  <a:pt x="27" y="8764"/>
                  <a:pt x="18" y="8776"/>
                </a:cubicBezTo>
                <a:cubicBezTo>
                  <a:pt x="9" y="8788"/>
                  <a:pt x="4" y="9117"/>
                  <a:pt x="7" y="9508"/>
                </a:cubicBezTo>
                <a:cubicBezTo>
                  <a:pt x="13" y="10498"/>
                  <a:pt x="12" y="10481"/>
                  <a:pt x="44" y="10465"/>
                </a:cubicBezTo>
                <a:cubicBezTo>
                  <a:pt x="98" y="10437"/>
                  <a:pt x="97" y="10601"/>
                  <a:pt x="43" y="10633"/>
                </a:cubicBezTo>
                <a:cubicBezTo>
                  <a:pt x="11" y="10652"/>
                  <a:pt x="-2" y="10676"/>
                  <a:pt x="0" y="10727"/>
                </a:cubicBezTo>
                <a:cubicBezTo>
                  <a:pt x="0" y="10744"/>
                  <a:pt x="2" y="10764"/>
                  <a:pt x="6" y="10788"/>
                </a:cubicBezTo>
                <a:cubicBezTo>
                  <a:pt x="23" y="10913"/>
                  <a:pt x="20" y="11522"/>
                  <a:pt x="2" y="11564"/>
                </a:cubicBezTo>
                <a:cubicBezTo>
                  <a:pt x="-4" y="11577"/>
                  <a:pt x="2" y="11634"/>
                  <a:pt x="16" y="11692"/>
                </a:cubicBezTo>
                <a:cubicBezTo>
                  <a:pt x="29" y="11749"/>
                  <a:pt x="31" y="11809"/>
                  <a:pt x="20" y="11825"/>
                </a:cubicBezTo>
                <a:cubicBezTo>
                  <a:pt x="4" y="11848"/>
                  <a:pt x="1" y="11977"/>
                  <a:pt x="13" y="12220"/>
                </a:cubicBezTo>
                <a:cubicBezTo>
                  <a:pt x="14" y="12244"/>
                  <a:pt x="33" y="12264"/>
                  <a:pt x="54" y="12264"/>
                </a:cubicBezTo>
                <a:cubicBezTo>
                  <a:pt x="78" y="12264"/>
                  <a:pt x="91" y="12223"/>
                  <a:pt x="86" y="12163"/>
                </a:cubicBezTo>
                <a:cubicBezTo>
                  <a:pt x="76" y="12021"/>
                  <a:pt x="193" y="11990"/>
                  <a:pt x="236" y="12123"/>
                </a:cubicBezTo>
                <a:cubicBezTo>
                  <a:pt x="260" y="12196"/>
                  <a:pt x="277" y="12206"/>
                  <a:pt x="301" y="12162"/>
                </a:cubicBezTo>
                <a:cubicBezTo>
                  <a:pt x="319" y="12128"/>
                  <a:pt x="345" y="12099"/>
                  <a:pt x="359" y="12096"/>
                </a:cubicBezTo>
                <a:cubicBezTo>
                  <a:pt x="395" y="12090"/>
                  <a:pt x="406" y="11362"/>
                  <a:pt x="371" y="11313"/>
                </a:cubicBezTo>
                <a:cubicBezTo>
                  <a:pt x="352" y="11285"/>
                  <a:pt x="352" y="11251"/>
                  <a:pt x="373" y="11194"/>
                </a:cubicBezTo>
                <a:cubicBezTo>
                  <a:pt x="390" y="11149"/>
                  <a:pt x="395" y="11070"/>
                  <a:pt x="384" y="11013"/>
                </a:cubicBezTo>
                <a:cubicBezTo>
                  <a:pt x="355" y="10857"/>
                  <a:pt x="349" y="10401"/>
                  <a:pt x="376" y="10326"/>
                </a:cubicBezTo>
                <a:cubicBezTo>
                  <a:pt x="408" y="10236"/>
                  <a:pt x="395" y="9793"/>
                  <a:pt x="355" y="9619"/>
                </a:cubicBezTo>
                <a:cubicBezTo>
                  <a:pt x="330" y="9508"/>
                  <a:pt x="330" y="9459"/>
                  <a:pt x="354" y="9394"/>
                </a:cubicBezTo>
                <a:cubicBezTo>
                  <a:pt x="393" y="9286"/>
                  <a:pt x="401" y="8507"/>
                  <a:pt x="362" y="8450"/>
                </a:cubicBezTo>
                <a:cubicBezTo>
                  <a:pt x="337" y="8413"/>
                  <a:pt x="284" y="8401"/>
                  <a:pt x="233" y="8410"/>
                </a:cubicBezTo>
                <a:close/>
                <a:moveTo>
                  <a:pt x="1255" y="9747"/>
                </a:moveTo>
                <a:lnTo>
                  <a:pt x="1106" y="9760"/>
                </a:lnTo>
                <a:cubicBezTo>
                  <a:pt x="1023" y="9767"/>
                  <a:pt x="950" y="9787"/>
                  <a:pt x="942" y="9804"/>
                </a:cubicBezTo>
                <a:cubicBezTo>
                  <a:pt x="934" y="9822"/>
                  <a:pt x="894" y="9809"/>
                  <a:pt x="853" y="9777"/>
                </a:cubicBezTo>
                <a:cubicBezTo>
                  <a:pt x="778" y="9717"/>
                  <a:pt x="688" y="9800"/>
                  <a:pt x="716" y="9903"/>
                </a:cubicBezTo>
                <a:cubicBezTo>
                  <a:pt x="733" y="9965"/>
                  <a:pt x="665" y="10083"/>
                  <a:pt x="623" y="10063"/>
                </a:cubicBezTo>
                <a:cubicBezTo>
                  <a:pt x="605" y="10054"/>
                  <a:pt x="585" y="10103"/>
                  <a:pt x="581" y="10171"/>
                </a:cubicBezTo>
                <a:cubicBezTo>
                  <a:pt x="575" y="10260"/>
                  <a:pt x="585" y="10292"/>
                  <a:pt x="617" y="10286"/>
                </a:cubicBezTo>
                <a:cubicBezTo>
                  <a:pt x="642" y="10281"/>
                  <a:pt x="676" y="10339"/>
                  <a:pt x="693" y="10414"/>
                </a:cubicBezTo>
                <a:cubicBezTo>
                  <a:pt x="710" y="10490"/>
                  <a:pt x="737" y="10572"/>
                  <a:pt x="754" y="10595"/>
                </a:cubicBezTo>
                <a:cubicBezTo>
                  <a:pt x="793" y="10649"/>
                  <a:pt x="1011" y="10636"/>
                  <a:pt x="1052" y="10578"/>
                </a:cubicBezTo>
                <a:cubicBezTo>
                  <a:pt x="1068" y="10554"/>
                  <a:pt x="1088" y="10560"/>
                  <a:pt x="1097" y="10590"/>
                </a:cubicBezTo>
                <a:cubicBezTo>
                  <a:pt x="1105" y="10620"/>
                  <a:pt x="1146" y="10642"/>
                  <a:pt x="1187" y="10639"/>
                </a:cubicBezTo>
                <a:cubicBezTo>
                  <a:pt x="1264" y="10634"/>
                  <a:pt x="1286" y="10575"/>
                  <a:pt x="1237" y="10506"/>
                </a:cubicBezTo>
                <a:cubicBezTo>
                  <a:pt x="1218" y="10480"/>
                  <a:pt x="1218" y="10446"/>
                  <a:pt x="1237" y="10395"/>
                </a:cubicBezTo>
                <a:cubicBezTo>
                  <a:pt x="1252" y="10354"/>
                  <a:pt x="1262" y="10191"/>
                  <a:pt x="1260" y="10034"/>
                </a:cubicBezTo>
                <a:lnTo>
                  <a:pt x="1255" y="9747"/>
                </a:lnTo>
                <a:close/>
                <a:moveTo>
                  <a:pt x="1210" y="11976"/>
                </a:moveTo>
                <a:cubicBezTo>
                  <a:pt x="1207" y="11976"/>
                  <a:pt x="1199" y="11990"/>
                  <a:pt x="1183" y="12018"/>
                </a:cubicBezTo>
                <a:cubicBezTo>
                  <a:pt x="1161" y="12058"/>
                  <a:pt x="1139" y="12081"/>
                  <a:pt x="1134" y="12070"/>
                </a:cubicBezTo>
                <a:cubicBezTo>
                  <a:pt x="1128" y="12059"/>
                  <a:pt x="1083" y="12032"/>
                  <a:pt x="1035" y="12011"/>
                </a:cubicBezTo>
                <a:cubicBezTo>
                  <a:pt x="966" y="11982"/>
                  <a:pt x="953" y="11989"/>
                  <a:pt x="977" y="12042"/>
                </a:cubicBezTo>
                <a:cubicBezTo>
                  <a:pt x="1016" y="12130"/>
                  <a:pt x="972" y="12264"/>
                  <a:pt x="905" y="12264"/>
                </a:cubicBezTo>
                <a:cubicBezTo>
                  <a:pt x="879" y="12264"/>
                  <a:pt x="851" y="12292"/>
                  <a:pt x="842" y="12326"/>
                </a:cubicBezTo>
                <a:cubicBezTo>
                  <a:pt x="833" y="12359"/>
                  <a:pt x="809" y="12373"/>
                  <a:pt x="790" y="12357"/>
                </a:cubicBezTo>
                <a:cubicBezTo>
                  <a:pt x="771" y="12340"/>
                  <a:pt x="747" y="12357"/>
                  <a:pt x="737" y="12394"/>
                </a:cubicBezTo>
                <a:cubicBezTo>
                  <a:pt x="717" y="12467"/>
                  <a:pt x="707" y="12783"/>
                  <a:pt x="722" y="12854"/>
                </a:cubicBezTo>
                <a:cubicBezTo>
                  <a:pt x="737" y="12925"/>
                  <a:pt x="980" y="12903"/>
                  <a:pt x="1034" y="12827"/>
                </a:cubicBezTo>
                <a:cubicBezTo>
                  <a:pt x="1071" y="12774"/>
                  <a:pt x="1102" y="12771"/>
                  <a:pt x="1158" y="12819"/>
                </a:cubicBezTo>
                <a:cubicBezTo>
                  <a:pt x="1230" y="12880"/>
                  <a:pt x="1232" y="12877"/>
                  <a:pt x="1247" y="12674"/>
                </a:cubicBezTo>
                <a:cubicBezTo>
                  <a:pt x="1273" y="12328"/>
                  <a:pt x="1266" y="12163"/>
                  <a:pt x="1223" y="12126"/>
                </a:cubicBezTo>
                <a:cubicBezTo>
                  <a:pt x="1200" y="12105"/>
                  <a:pt x="1192" y="12063"/>
                  <a:pt x="1203" y="12019"/>
                </a:cubicBezTo>
                <a:cubicBezTo>
                  <a:pt x="1211" y="11991"/>
                  <a:pt x="1213" y="11976"/>
                  <a:pt x="1210" y="11976"/>
                </a:cubicBezTo>
                <a:close/>
                <a:moveTo>
                  <a:pt x="1125" y="14288"/>
                </a:moveTo>
                <a:lnTo>
                  <a:pt x="1016" y="14293"/>
                </a:lnTo>
                <a:lnTo>
                  <a:pt x="1022" y="14704"/>
                </a:lnTo>
                <a:cubicBezTo>
                  <a:pt x="1025" y="14929"/>
                  <a:pt x="1030" y="15121"/>
                  <a:pt x="1031" y="15130"/>
                </a:cubicBezTo>
                <a:cubicBezTo>
                  <a:pt x="1037" y="15161"/>
                  <a:pt x="1238" y="15120"/>
                  <a:pt x="1242" y="15088"/>
                </a:cubicBezTo>
                <a:cubicBezTo>
                  <a:pt x="1253" y="14990"/>
                  <a:pt x="1256" y="14420"/>
                  <a:pt x="1246" y="14357"/>
                </a:cubicBezTo>
                <a:cubicBezTo>
                  <a:pt x="1238" y="14312"/>
                  <a:pt x="1191" y="14285"/>
                  <a:pt x="1125" y="14288"/>
                </a:cubicBezTo>
                <a:close/>
                <a:moveTo>
                  <a:pt x="1251" y="16006"/>
                </a:moveTo>
                <a:cubicBezTo>
                  <a:pt x="1195" y="16006"/>
                  <a:pt x="1162" y="16103"/>
                  <a:pt x="1162" y="16264"/>
                </a:cubicBezTo>
                <a:cubicBezTo>
                  <a:pt x="1162" y="16499"/>
                  <a:pt x="1125" y="16561"/>
                  <a:pt x="996" y="16548"/>
                </a:cubicBezTo>
                <a:cubicBezTo>
                  <a:pt x="940" y="16543"/>
                  <a:pt x="880" y="16564"/>
                  <a:pt x="862" y="16595"/>
                </a:cubicBezTo>
                <a:cubicBezTo>
                  <a:pt x="845" y="16627"/>
                  <a:pt x="808" y="16640"/>
                  <a:pt x="780" y="16623"/>
                </a:cubicBezTo>
                <a:cubicBezTo>
                  <a:pt x="746" y="16603"/>
                  <a:pt x="728" y="16621"/>
                  <a:pt x="728" y="16677"/>
                </a:cubicBezTo>
                <a:cubicBezTo>
                  <a:pt x="728" y="16723"/>
                  <a:pt x="696" y="16786"/>
                  <a:pt x="657" y="16817"/>
                </a:cubicBezTo>
                <a:cubicBezTo>
                  <a:pt x="613" y="16851"/>
                  <a:pt x="586" y="16914"/>
                  <a:pt x="586" y="16982"/>
                </a:cubicBezTo>
                <a:cubicBezTo>
                  <a:pt x="586" y="17042"/>
                  <a:pt x="595" y="17079"/>
                  <a:pt x="606" y="17064"/>
                </a:cubicBezTo>
                <a:cubicBezTo>
                  <a:pt x="633" y="17027"/>
                  <a:pt x="779" y="17279"/>
                  <a:pt x="779" y="17364"/>
                </a:cubicBezTo>
                <a:cubicBezTo>
                  <a:pt x="779" y="17443"/>
                  <a:pt x="975" y="17466"/>
                  <a:pt x="996" y="17389"/>
                </a:cubicBezTo>
                <a:cubicBezTo>
                  <a:pt x="1003" y="17362"/>
                  <a:pt x="1042" y="17378"/>
                  <a:pt x="1082" y="17423"/>
                </a:cubicBezTo>
                <a:cubicBezTo>
                  <a:pt x="1137" y="17484"/>
                  <a:pt x="1153" y="17536"/>
                  <a:pt x="1143" y="17619"/>
                </a:cubicBezTo>
                <a:cubicBezTo>
                  <a:pt x="1133" y="17711"/>
                  <a:pt x="1143" y="17734"/>
                  <a:pt x="1197" y="17734"/>
                </a:cubicBezTo>
                <a:cubicBezTo>
                  <a:pt x="1261" y="17734"/>
                  <a:pt x="1264" y="17722"/>
                  <a:pt x="1267" y="17374"/>
                </a:cubicBezTo>
                <a:cubicBezTo>
                  <a:pt x="1268" y="17176"/>
                  <a:pt x="1267" y="16991"/>
                  <a:pt x="1265" y="16963"/>
                </a:cubicBezTo>
                <a:cubicBezTo>
                  <a:pt x="1263" y="16936"/>
                  <a:pt x="1261" y="16708"/>
                  <a:pt x="1261" y="16459"/>
                </a:cubicBezTo>
                <a:cubicBezTo>
                  <a:pt x="1260" y="16210"/>
                  <a:pt x="1256" y="16006"/>
                  <a:pt x="1251" y="16006"/>
                </a:cubicBezTo>
                <a:close/>
                <a:moveTo>
                  <a:pt x="12633" y="20388"/>
                </a:moveTo>
                <a:cubicBezTo>
                  <a:pt x="12619" y="20398"/>
                  <a:pt x="12609" y="20430"/>
                  <a:pt x="12607" y="20482"/>
                </a:cubicBezTo>
                <a:cubicBezTo>
                  <a:pt x="12595" y="20844"/>
                  <a:pt x="12534" y="20921"/>
                  <a:pt x="12384" y="20761"/>
                </a:cubicBezTo>
                <a:cubicBezTo>
                  <a:pt x="12338" y="20711"/>
                  <a:pt x="12281" y="20670"/>
                  <a:pt x="12260" y="20670"/>
                </a:cubicBezTo>
                <a:cubicBezTo>
                  <a:pt x="12204" y="20670"/>
                  <a:pt x="12182" y="20560"/>
                  <a:pt x="12229" y="20519"/>
                </a:cubicBezTo>
                <a:cubicBezTo>
                  <a:pt x="12306" y="20452"/>
                  <a:pt x="12268" y="20405"/>
                  <a:pt x="12148" y="20416"/>
                </a:cubicBezTo>
                <a:cubicBezTo>
                  <a:pt x="12081" y="20422"/>
                  <a:pt x="12021" y="20433"/>
                  <a:pt x="12014" y="20440"/>
                </a:cubicBezTo>
                <a:cubicBezTo>
                  <a:pt x="12007" y="20447"/>
                  <a:pt x="11953" y="20451"/>
                  <a:pt x="11894" y="20449"/>
                </a:cubicBezTo>
                <a:cubicBezTo>
                  <a:pt x="11803" y="20446"/>
                  <a:pt x="11781" y="20468"/>
                  <a:pt x="11754" y="20596"/>
                </a:cubicBezTo>
                <a:cubicBezTo>
                  <a:pt x="11724" y="20732"/>
                  <a:pt x="11708" y="20745"/>
                  <a:pt x="11574" y="20743"/>
                </a:cubicBezTo>
                <a:cubicBezTo>
                  <a:pt x="11494" y="20741"/>
                  <a:pt x="11421" y="20762"/>
                  <a:pt x="11414" y="20790"/>
                </a:cubicBezTo>
                <a:cubicBezTo>
                  <a:pt x="11406" y="20817"/>
                  <a:pt x="11378" y="20809"/>
                  <a:pt x="11351" y="20770"/>
                </a:cubicBezTo>
                <a:cubicBezTo>
                  <a:pt x="11311" y="20715"/>
                  <a:pt x="11290" y="20715"/>
                  <a:pt x="11251" y="20770"/>
                </a:cubicBezTo>
                <a:cubicBezTo>
                  <a:pt x="11220" y="20814"/>
                  <a:pt x="11195" y="20819"/>
                  <a:pt x="11186" y="20784"/>
                </a:cubicBezTo>
                <a:cubicBezTo>
                  <a:pt x="11165" y="20709"/>
                  <a:pt x="11030" y="20712"/>
                  <a:pt x="10966" y="20790"/>
                </a:cubicBezTo>
                <a:cubicBezTo>
                  <a:pt x="10938" y="20824"/>
                  <a:pt x="10896" y="20832"/>
                  <a:pt x="10872" y="20809"/>
                </a:cubicBezTo>
                <a:cubicBezTo>
                  <a:pt x="10797" y="20735"/>
                  <a:pt x="10719" y="20723"/>
                  <a:pt x="10702" y="20784"/>
                </a:cubicBezTo>
                <a:cubicBezTo>
                  <a:pt x="10682" y="20857"/>
                  <a:pt x="10570" y="20862"/>
                  <a:pt x="10550" y="20790"/>
                </a:cubicBezTo>
                <a:cubicBezTo>
                  <a:pt x="10542" y="20760"/>
                  <a:pt x="10478" y="20742"/>
                  <a:pt x="10407" y="20749"/>
                </a:cubicBezTo>
                <a:cubicBezTo>
                  <a:pt x="10335" y="20757"/>
                  <a:pt x="10271" y="20734"/>
                  <a:pt x="10261" y="20699"/>
                </a:cubicBezTo>
                <a:cubicBezTo>
                  <a:pt x="10251" y="20662"/>
                  <a:pt x="10190" y="20646"/>
                  <a:pt x="10111" y="20659"/>
                </a:cubicBezTo>
                <a:cubicBezTo>
                  <a:pt x="9979" y="20681"/>
                  <a:pt x="9979" y="20682"/>
                  <a:pt x="9971" y="20892"/>
                </a:cubicBezTo>
                <a:cubicBezTo>
                  <a:pt x="9965" y="21052"/>
                  <a:pt x="9953" y="21098"/>
                  <a:pt x="9920" y="21085"/>
                </a:cubicBezTo>
                <a:cubicBezTo>
                  <a:pt x="9891" y="21074"/>
                  <a:pt x="9879" y="21106"/>
                  <a:pt x="9881" y="21186"/>
                </a:cubicBezTo>
                <a:cubicBezTo>
                  <a:pt x="9887" y="21357"/>
                  <a:pt x="9995" y="21346"/>
                  <a:pt x="10006" y="21174"/>
                </a:cubicBezTo>
                <a:cubicBezTo>
                  <a:pt x="10012" y="21072"/>
                  <a:pt x="10031" y="21044"/>
                  <a:pt x="10091" y="21044"/>
                </a:cubicBezTo>
                <a:cubicBezTo>
                  <a:pt x="10151" y="21044"/>
                  <a:pt x="10169" y="21072"/>
                  <a:pt x="10175" y="21174"/>
                </a:cubicBezTo>
                <a:cubicBezTo>
                  <a:pt x="10183" y="21297"/>
                  <a:pt x="10193" y="21302"/>
                  <a:pt x="10366" y="21284"/>
                </a:cubicBezTo>
                <a:cubicBezTo>
                  <a:pt x="10564" y="21263"/>
                  <a:pt x="10675" y="21319"/>
                  <a:pt x="10656" y="21433"/>
                </a:cubicBezTo>
                <a:cubicBezTo>
                  <a:pt x="10650" y="21472"/>
                  <a:pt x="10631" y="21498"/>
                  <a:pt x="10614" y="21489"/>
                </a:cubicBezTo>
                <a:cubicBezTo>
                  <a:pt x="10597" y="21480"/>
                  <a:pt x="10591" y="21500"/>
                  <a:pt x="10600" y="21533"/>
                </a:cubicBezTo>
                <a:cubicBezTo>
                  <a:pt x="10610" y="21571"/>
                  <a:pt x="10974" y="21591"/>
                  <a:pt x="11658" y="21591"/>
                </a:cubicBezTo>
                <a:lnTo>
                  <a:pt x="12701" y="21591"/>
                </a:lnTo>
                <a:lnTo>
                  <a:pt x="12687" y="21273"/>
                </a:lnTo>
                <a:cubicBezTo>
                  <a:pt x="12680" y="21099"/>
                  <a:pt x="12683" y="20924"/>
                  <a:pt x="12694" y="20885"/>
                </a:cubicBezTo>
                <a:cubicBezTo>
                  <a:pt x="12722" y="20782"/>
                  <a:pt x="12719" y="20476"/>
                  <a:pt x="12689" y="20426"/>
                </a:cubicBezTo>
                <a:cubicBezTo>
                  <a:pt x="12667" y="20390"/>
                  <a:pt x="12648" y="20378"/>
                  <a:pt x="12633" y="20388"/>
                </a:cubicBezTo>
                <a:close/>
                <a:moveTo>
                  <a:pt x="9970" y="20410"/>
                </a:moveTo>
                <a:cubicBezTo>
                  <a:pt x="9961" y="20407"/>
                  <a:pt x="9948" y="20410"/>
                  <a:pt x="9930" y="20420"/>
                </a:cubicBezTo>
                <a:cubicBezTo>
                  <a:pt x="9905" y="20435"/>
                  <a:pt x="9883" y="20497"/>
                  <a:pt x="9881" y="20558"/>
                </a:cubicBezTo>
                <a:cubicBezTo>
                  <a:pt x="9878" y="20665"/>
                  <a:pt x="9880" y="20666"/>
                  <a:pt x="9937" y="20569"/>
                </a:cubicBezTo>
                <a:cubicBezTo>
                  <a:pt x="9987" y="20485"/>
                  <a:pt x="9997" y="20420"/>
                  <a:pt x="9970" y="20410"/>
                </a:cubicBezTo>
                <a:close/>
              </a:path>
            </a:pathLst>
          </a:custGeom>
          <a:ln w="12700">
            <a:miter lim="400000"/>
          </a:ln>
        </p:spPr>
      </p:pic>
      <mc:AlternateContent xmlns:mc="http://schemas.openxmlformats.org/markup-compatibility/2006">
        <mc:Choice xmlns:a14="http://schemas.microsoft.com/office/drawing/2010/main" Requires="a14">
          <p:sp>
            <p:nvSpPr>
              <p:cNvPr id="758" name="Equation"/>
              <p:cNvSpPr txBox="1"/>
              <p:nvPr/>
            </p:nvSpPr>
            <p:spPr>
              <a:xfrm>
                <a:off x="4564181" y="9999509"/>
                <a:ext cx="5033131" cy="935229"/>
              </a:xfrm>
              <a:prstGeom prst="rect">
                <a:avLst/>
              </a:prstGeom>
              <a:ln w="12700">
                <a:miter lim="400000"/>
              </a:ln>
            </p:spPr>
            <p:txBody>
              <a:bodyPr wrap="none" lIns="0" tIns="0" rIns="0" bIns="0">
                <a:spAutoFit/>
              </a:bodyPr>
              <a:lstStyle/>
              <a:p>
                <a:pPr algn="l" defTabSz="914400" latinLnBrk="1">
                  <a:defRPr sz="1800">
                    <a:solidFill>
                      <a:srgbClr val="000000"/>
                    </a:solidFill>
                  </a:defRPr>
                </a:pPr>
                <a14:m>
                  <m:oMathPara xmlns:m="http://schemas.openxmlformats.org/officeDocument/2006/math">
                    <m:oMathParaPr>
                      <m:jc m:val="centerGroup"/>
                    </m:oMathParaPr>
                    <m:oMath xmlns:m="http://schemas.openxmlformats.org/officeDocument/2006/math">
                      <m:sSub>
                        <m:sSubPr>
                          <m:ctrlPr>
                            <a:rPr sz="3500">
                              <a:solidFill>
                                <a:srgbClr val="000000"/>
                              </a:solidFill>
                              <a:latin typeface="Cambria Math" panose="02040503050406030204" pitchFamily="18" charset="0"/>
                            </a:rPr>
                          </m:ctrlPr>
                        </m:sSubPr>
                        <m:e>
                          <m:r>
                            <a:rPr sz="3500" i="1">
                              <a:solidFill>
                                <a:srgbClr val="000000"/>
                              </a:solidFill>
                              <a:latin typeface="Cambria Math" panose="02040503050406030204" pitchFamily="18" charset="0"/>
                            </a:rPr>
                            <m:t>𝑍</m:t>
                          </m:r>
                        </m:e>
                        <m:sub>
                          <m:r>
                            <a:rPr sz="3500" i="1">
                              <a:solidFill>
                                <a:srgbClr val="000000"/>
                              </a:solidFill>
                              <a:latin typeface="Cambria Math" panose="02040503050406030204" pitchFamily="18" charset="0"/>
                            </a:rPr>
                            <m:t>𝑦</m:t>
                          </m:r>
                        </m:sub>
                      </m:sSub>
                      <m:r>
                        <a:rPr sz="3500" i="1">
                          <a:solidFill>
                            <a:srgbClr val="000000"/>
                          </a:solidFill>
                          <a:latin typeface="Cambria Math" panose="02040503050406030204" pitchFamily="18" charset="0"/>
                        </a:rPr>
                        <m:t>=</m:t>
                      </m:r>
                      <m:sSub>
                        <m:sSubPr>
                          <m:ctrlPr>
                            <a:rPr sz="3500" i="1">
                              <a:solidFill>
                                <a:srgbClr val="000000"/>
                              </a:solidFill>
                              <a:latin typeface="Cambria Math" panose="02040503050406030204" pitchFamily="18" charset="0"/>
                            </a:rPr>
                          </m:ctrlPr>
                        </m:sSubPr>
                        <m:e>
                          <m:r>
                            <a:rPr sz="3500" i="1">
                              <a:solidFill>
                                <a:srgbClr val="000000"/>
                              </a:solidFill>
                              <a:latin typeface="Cambria Math" panose="02040503050406030204" pitchFamily="18" charset="0"/>
                            </a:rPr>
                            <m:t>𝑍</m:t>
                          </m:r>
                        </m:e>
                        <m:sub>
                          <m:r>
                            <a:rPr sz="3500" i="1">
                              <a:solidFill>
                                <a:srgbClr val="000000"/>
                              </a:solidFill>
                              <a:latin typeface="Cambria Math" panose="02040503050406030204" pitchFamily="18" charset="0"/>
                            </a:rPr>
                            <m:t>𝑑𝑖𝑝𝑦</m:t>
                          </m:r>
                        </m:sub>
                      </m:sSub>
                      <m:r>
                        <a:rPr sz="3500" i="1">
                          <a:solidFill>
                            <a:srgbClr val="000000"/>
                          </a:solidFill>
                          <a:latin typeface="Cambria Math" panose="02040503050406030204" pitchFamily="18" charset="0"/>
                        </a:rPr>
                        <m:t>+</m:t>
                      </m:r>
                      <m:sSub>
                        <m:sSubPr>
                          <m:ctrlPr>
                            <a:rPr sz="3500" i="1">
                              <a:solidFill>
                                <a:srgbClr val="000000"/>
                              </a:solidFill>
                              <a:latin typeface="Cambria Math" panose="02040503050406030204" pitchFamily="18" charset="0"/>
                            </a:rPr>
                          </m:ctrlPr>
                        </m:sSubPr>
                        <m:e>
                          <m:r>
                            <a:rPr sz="3500" i="1">
                              <a:solidFill>
                                <a:srgbClr val="000000"/>
                              </a:solidFill>
                              <a:latin typeface="Cambria Math" panose="02040503050406030204" pitchFamily="18" charset="0"/>
                            </a:rPr>
                            <m:t>𝑍</m:t>
                          </m:r>
                        </m:e>
                        <m:sub>
                          <m:r>
                            <a:rPr sz="3500" i="1">
                              <a:solidFill>
                                <a:srgbClr val="000000"/>
                              </a:solidFill>
                              <a:latin typeface="Cambria Math" panose="02040503050406030204" pitchFamily="18" charset="0"/>
                            </a:rPr>
                            <m:t>𝑞𝑢𝑎𝑑𝑦</m:t>
                          </m:r>
                        </m:sub>
                      </m:sSub>
                      <m:r>
                        <a:rPr sz="3500" i="1">
                          <a:solidFill>
                            <a:srgbClr val="000000"/>
                          </a:solidFill>
                          <a:latin typeface="Cambria Math" panose="02040503050406030204" pitchFamily="18" charset="0"/>
                        </a:rPr>
                        <m:t>=</m:t>
                      </m:r>
                      <m:f>
                        <m:fPr>
                          <m:ctrlPr>
                            <a:rPr sz="3500" i="1">
                              <a:solidFill>
                                <a:srgbClr val="000000"/>
                              </a:solidFill>
                              <a:latin typeface="Cambria Math" panose="02040503050406030204" pitchFamily="18" charset="0"/>
                            </a:rPr>
                          </m:ctrlPr>
                        </m:fPr>
                        <m:num>
                          <m:r>
                            <a:rPr sz="3500" i="1">
                              <a:solidFill>
                                <a:srgbClr val="000000"/>
                              </a:solidFill>
                              <a:latin typeface="Cambria Math" panose="02040503050406030204" pitchFamily="18" charset="0"/>
                            </a:rPr>
                            <m:t>𝑐</m:t>
                          </m:r>
                        </m:num>
                        <m:den>
                          <m:r>
                            <a:rPr sz="3500" i="1">
                              <a:solidFill>
                                <a:srgbClr val="000000"/>
                              </a:solidFill>
                              <a:latin typeface="Cambria Math" panose="02040503050406030204" pitchFamily="18" charset="0"/>
                            </a:rPr>
                            <m:t>2</m:t>
                          </m:r>
                          <m:r>
                            <a:rPr sz="3500" i="1">
                              <a:solidFill>
                                <a:srgbClr val="000000"/>
                              </a:solidFill>
                              <a:latin typeface="Cambria Math" panose="02040503050406030204" pitchFamily="18" charset="0"/>
                            </a:rPr>
                            <m:t>𝜋</m:t>
                          </m:r>
                          <m:r>
                            <a:rPr sz="3500" i="1">
                              <a:solidFill>
                                <a:srgbClr val="000000"/>
                              </a:solidFill>
                              <a:latin typeface="Cambria Math" panose="02040503050406030204" pitchFamily="18" charset="0"/>
                            </a:rPr>
                            <m:t>𝑓</m:t>
                          </m:r>
                        </m:den>
                      </m:f>
                      <m:sSub>
                        <m:sSubPr>
                          <m:ctrlPr>
                            <a:rPr sz="3500" i="1">
                              <a:solidFill>
                                <a:srgbClr val="000000"/>
                              </a:solidFill>
                              <a:latin typeface="Cambria Math" panose="02040503050406030204" pitchFamily="18" charset="0"/>
                            </a:rPr>
                          </m:ctrlPr>
                        </m:sSubPr>
                        <m:e>
                          <m:r>
                            <a:rPr sz="3500" i="1">
                              <a:solidFill>
                                <a:srgbClr val="000000"/>
                              </a:solidFill>
                              <a:latin typeface="Cambria Math" panose="02040503050406030204" pitchFamily="18" charset="0"/>
                            </a:rPr>
                            <m:t>𝑍</m:t>
                          </m:r>
                        </m:e>
                        <m:sub>
                          <m:r>
                            <a:rPr sz="3500" i="1">
                              <a:solidFill>
                                <a:srgbClr val="000000"/>
                              </a:solidFill>
                              <a:latin typeface="Cambria Math" panose="02040503050406030204" pitchFamily="18" charset="0"/>
                            </a:rPr>
                            <m:t>1</m:t>
                          </m:r>
                          <m:r>
                            <a:rPr sz="3500" i="1">
                              <a:solidFill>
                                <a:srgbClr val="000000"/>
                              </a:solidFill>
                              <a:latin typeface="Cambria Math" panose="02040503050406030204" pitchFamily="18" charset="0"/>
                            </a:rPr>
                            <m:t>𝑦</m:t>
                          </m:r>
                        </m:sub>
                      </m:sSub>
                    </m:oMath>
                  </m:oMathPara>
                </a14:m>
                <a:endParaRPr sz="3500"/>
              </a:p>
            </p:txBody>
          </p:sp>
        </mc:Choice>
        <mc:Fallback>
          <p:sp>
            <p:nvSpPr>
              <p:cNvPr id="758" name="Equation"/>
              <p:cNvSpPr txBox="1">
                <a:spLocks noRot="1" noChangeAspect="1" noMove="1" noResize="1" noEditPoints="1" noAdjustHandles="1" noChangeArrowheads="1" noChangeShapeType="1" noTextEdit="1"/>
              </p:cNvSpPr>
              <p:nvPr/>
            </p:nvSpPr>
            <p:spPr>
              <a:xfrm>
                <a:off x="4564181" y="9999509"/>
                <a:ext cx="5033131" cy="935229"/>
              </a:xfrm>
              <a:prstGeom prst="rect">
                <a:avLst/>
              </a:prstGeom>
              <a:blipFill>
                <a:blip r:embed="rId4"/>
                <a:stretch>
                  <a:fillRect l="-3023" r="-20907" b="-28000"/>
                </a:stretch>
              </a:blipFill>
              <a:ln w="12700">
                <a:miter lim="400000"/>
              </a:ln>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759" name="Equation"/>
              <p:cNvSpPr txBox="1"/>
              <p:nvPr/>
            </p:nvSpPr>
            <p:spPr>
              <a:xfrm>
                <a:off x="4560774" y="11053067"/>
                <a:ext cx="5039945" cy="935229"/>
              </a:xfrm>
              <a:prstGeom prst="rect">
                <a:avLst/>
              </a:prstGeom>
              <a:ln w="12700">
                <a:miter lim="400000"/>
              </a:ln>
            </p:spPr>
            <p:txBody>
              <a:bodyPr wrap="none" lIns="0" tIns="0" rIns="0" bIns="0">
                <a:spAutoFit/>
              </a:bodyPr>
              <a:lstStyle/>
              <a:p>
                <a:pPr algn="l" defTabSz="914400" latinLnBrk="1">
                  <a:defRPr sz="1800">
                    <a:solidFill>
                      <a:srgbClr val="000000"/>
                    </a:solidFill>
                  </a:defRPr>
                </a:pPr>
                <a14:m>
                  <m:oMathPara xmlns:m="http://schemas.openxmlformats.org/officeDocument/2006/math">
                    <m:oMathParaPr>
                      <m:jc m:val="centerGroup"/>
                    </m:oMathParaPr>
                    <m:oMath xmlns:m="http://schemas.openxmlformats.org/officeDocument/2006/math">
                      <m:sSub>
                        <m:sSubPr>
                          <m:ctrlPr>
                            <a:rPr sz="3500">
                              <a:solidFill>
                                <a:srgbClr val="000000"/>
                              </a:solidFill>
                              <a:latin typeface="Cambria Math" panose="02040503050406030204" pitchFamily="18" charset="0"/>
                            </a:rPr>
                          </m:ctrlPr>
                        </m:sSubPr>
                        <m:e>
                          <m:r>
                            <a:rPr sz="3500" i="1">
                              <a:solidFill>
                                <a:srgbClr val="000000"/>
                              </a:solidFill>
                              <a:latin typeface="Cambria Math" panose="02040503050406030204" pitchFamily="18" charset="0"/>
                            </a:rPr>
                            <m:t>𝑍</m:t>
                          </m:r>
                        </m:e>
                        <m:sub>
                          <m:r>
                            <a:rPr sz="3500" i="1">
                              <a:solidFill>
                                <a:srgbClr val="000000"/>
                              </a:solidFill>
                              <a:latin typeface="Cambria Math" panose="02040503050406030204" pitchFamily="18" charset="0"/>
                            </a:rPr>
                            <m:t>𝑥</m:t>
                          </m:r>
                        </m:sub>
                      </m:sSub>
                      <m:r>
                        <a:rPr sz="3500" i="1">
                          <a:solidFill>
                            <a:srgbClr val="000000"/>
                          </a:solidFill>
                          <a:latin typeface="Cambria Math" panose="02040503050406030204" pitchFamily="18" charset="0"/>
                        </a:rPr>
                        <m:t>=</m:t>
                      </m:r>
                      <m:sSub>
                        <m:sSubPr>
                          <m:ctrlPr>
                            <a:rPr sz="3500" i="1">
                              <a:solidFill>
                                <a:srgbClr val="000000"/>
                              </a:solidFill>
                              <a:latin typeface="Cambria Math" panose="02040503050406030204" pitchFamily="18" charset="0"/>
                            </a:rPr>
                          </m:ctrlPr>
                        </m:sSubPr>
                        <m:e>
                          <m:r>
                            <a:rPr sz="3500" i="1">
                              <a:solidFill>
                                <a:srgbClr val="000000"/>
                              </a:solidFill>
                              <a:latin typeface="Cambria Math" panose="02040503050406030204" pitchFamily="18" charset="0"/>
                            </a:rPr>
                            <m:t>𝑍</m:t>
                          </m:r>
                        </m:e>
                        <m:sub>
                          <m:r>
                            <a:rPr sz="3500" i="1">
                              <a:solidFill>
                                <a:srgbClr val="000000"/>
                              </a:solidFill>
                              <a:latin typeface="Cambria Math" panose="02040503050406030204" pitchFamily="18" charset="0"/>
                            </a:rPr>
                            <m:t>𝑑𝑖𝑝𝑥</m:t>
                          </m:r>
                        </m:sub>
                      </m:sSub>
                      <m:r>
                        <a:rPr sz="3500" i="1">
                          <a:solidFill>
                            <a:srgbClr val="000000"/>
                          </a:solidFill>
                          <a:latin typeface="Cambria Math" panose="02040503050406030204" pitchFamily="18" charset="0"/>
                        </a:rPr>
                        <m:t>−</m:t>
                      </m:r>
                      <m:sSub>
                        <m:sSubPr>
                          <m:ctrlPr>
                            <a:rPr sz="3500" i="1">
                              <a:solidFill>
                                <a:srgbClr val="000000"/>
                              </a:solidFill>
                              <a:latin typeface="Cambria Math" panose="02040503050406030204" pitchFamily="18" charset="0"/>
                            </a:rPr>
                          </m:ctrlPr>
                        </m:sSubPr>
                        <m:e>
                          <m:r>
                            <a:rPr sz="3500" i="1">
                              <a:solidFill>
                                <a:srgbClr val="000000"/>
                              </a:solidFill>
                              <a:latin typeface="Cambria Math" panose="02040503050406030204" pitchFamily="18" charset="0"/>
                            </a:rPr>
                            <m:t>𝑍</m:t>
                          </m:r>
                        </m:e>
                        <m:sub>
                          <m:r>
                            <a:rPr sz="3500" i="1">
                              <a:solidFill>
                                <a:srgbClr val="000000"/>
                              </a:solidFill>
                              <a:latin typeface="Cambria Math" panose="02040503050406030204" pitchFamily="18" charset="0"/>
                            </a:rPr>
                            <m:t>𝑞𝑢𝑎𝑑𝑥</m:t>
                          </m:r>
                        </m:sub>
                      </m:sSub>
                      <m:r>
                        <a:rPr sz="3500" i="1">
                          <a:solidFill>
                            <a:srgbClr val="000000"/>
                          </a:solidFill>
                          <a:latin typeface="Cambria Math" panose="02040503050406030204" pitchFamily="18" charset="0"/>
                        </a:rPr>
                        <m:t>=</m:t>
                      </m:r>
                      <m:f>
                        <m:fPr>
                          <m:ctrlPr>
                            <a:rPr sz="3500" i="1">
                              <a:solidFill>
                                <a:srgbClr val="000000"/>
                              </a:solidFill>
                              <a:latin typeface="Cambria Math" panose="02040503050406030204" pitchFamily="18" charset="0"/>
                            </a:rPr>
                          </m:ctrlPr>
                        </m:fPr>
                        <m:num>
                          <m:r>
                            <a:rPr sz="3500" i="1">
                              <a:solidFill>
                                <a:srgbClr val="000000"/>
                              </a:solidFill>
                              <a:latin typeface="Cambria Math" panose="02040503050406030204" pitchFamily="18" charset="0"/>
                            </a:rPr>
                            <m:t>𝑐</m:t>
                          </m:r>
                        </m:num>
                        <m:den>
                          <m:r>
                            <a:rPr sz="3500" i="1">
                              <a:solidFill>
                                <a:srgbClr val="000000"/>
                              </a:solidFill>
                              <a:latin typeface="Cambria Math" panose="02040503050406030204" pitchFamily="18" charset="0"/>
                            </a:rPr>
                            <m:t>2</m:t>
                          </m:r>
                          <m:r>
                            <a:rPr sz="3500" i="1">
                              <a:solidFill>
                                <a:srgbClr val="000000"/>
                              </a:solidFill>
                              <a:latin typeface="Cambria Math" panose="02040503050406030204" pitchFamily="18" charset="0"/>
                            </a:rPr>
                            <m:t>𝜋</m:t>
                          </m:r>
                          <m:r>
                            <a:rPr sz="3500" i="1">
                              <a:solidFill>
                                <a:srgbClr val="000000"/>
                              </a:solidFill>
                              <a:latin typeface="Cambria Math" panose="02040503050406030204" pitchFamily="18" charset="0"/>
                            </a:rPr>
                            <m:t>𝑓</m:t>
                          </m:r>
                        </m:den>
                      </m:f>
                      <m:sSub>
                        <m:sSubPr>
                          <m:ctrlPr>
                            <a:rPr sz="3500" i="1">
                              <a:solidFill>
                                <a:srgbClr val="000000"/>
                              </a:solidFill>
                              <a:latin typeface="Cambria Math" panose="02040503050406030204" pitchFamily="18" charset="0"/>
                            </a:rPr>
                          </m:ctrlPr>
                        </m:sSubPr>
                        <m:e>
                          <m:r>
                            <a:rPr sz="3500" i="1">
                              <a:solidFill>
                                <a:srgbClr val="000000"/>
                              </a:solidFill>
                              <a:latin typeface="Cambria Math" panose="02040503050406030204" pitchFamily="18" charset="0"/>
                            </a:rPr>
                            <m:t>𝑍</m:t>
                          </m:r>
                        </m:e>
                        <m:sub>
                          <m:r>
                            <a:rPr sz="3500" i="1">
                              <a:solidFill>
                                <a:srgbClr val="000000"/>
                              </a:solidFill>
                              <a:latin typeface="Cambria Math" panose="02040503050406030204" pitchFamily="18" charset="0"/>
                            </a:rPr>
                            <m:t>1</m:t>
                          </m:r>
                          <m:r>
                            <a:rPr sz="3500" i="1">
                              <a:solidFill>
                                <a:srgbClr val="000000"/>
                              </a:solidFill>
                              <a:latin typeface="Cambria Math" panose="02040503050406030204" pitchFamily="18" charset="0"/>
                            </a:rPr>
                            <m:t>𝑥</m:t>
                          </m:r>
                        </m:sub>
                      </m:sSub>
                    </m:oMath>
                  </m:oMathPara>
                </a14:m>
                <a:endParaRPr sz="3500"/>
              </a:p>
            </p:txBody>
          </p:sp>
        </mc:Choice>
        <mc:Fallback>
          <p:sp>
            <p:nvSpPr>
              <p:cNvPr id="759" name="Equation"/>
              <p:cNvSpPr txBox="1">
                <a:spLocks noRot="1" noChangeAspect="1" noMove="1" noResize="1" noEditPoints="1" noAdjustHandles="1" noChangeArrowheads="1" noChangeShapeType="1" noTextEdit="1"/>
              </p:cNvSpPr>
              <p:nvPr/>
            </p:nvSpPr>
            <p:spPr>
              <a:xfrm>
                <a:off x="4560774" y="11053067"/>
                <a:ext cx="5039945" cy="935229"/>
              </a:xfrm>
              <a:prstGeom prst="rect">
                <a:avLst/>
              </a:prstGeom>
              <a:blipFill>
                <a:blip r:embed="rId5"/>
                <a:stretch>
                  <a:fillRect l="-3023" r="-19144" b="-26667"/>
                </a:stretch>
              </a:blipFill>
              <a:ln w="12700">
                <a:miter lim="400000"/>
              </a:ln>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760" name="Equation"/>
              <p:cNvSpPr txBox="1"/>
              <p:nvPr/>
            </p:nvSpPr>
            <p:spPr>
              <a:xfrm>
                <a:off x="4662178" y="12106625"/>
                <a:ext cx="8873830" cy="494383"/>
              </a:xfrm>
              <a:prstGeom prst="rect">
                <a:avLst/>
              </a:prstGeom>
              <a:ln w="12700">
                <a:miter lim="400000"/>
              </a:ln>
            </p:spPr>
            <p:txBody>
              <a:bodyPr wrap="none" lIns="0" tIns="0" rIns="0" bIns="0">
                <a:spAutoFit/>
              </a:bodyPr>
              <a:lstStyle/>
              <a:p>
                <a:pPr algn="l" defTabSz="914400" latinLnBrk="1">
                  <a:defRPr sz="1800">
                    <a:solidFill>
                      <a:srgbClr val="000000"/>
                    </a:solidFill>
                  </a:defRPr>
                </a:pPr>
                <a14:m>
                  <m:oMathPara xmlns:m="http://schemas.openxmlformats.org/officeDocument/2006/math">
                    <m:oMathParaPr>
                      <m:jc m:val="centerGroup"/>
                    </m:oMathParaPr>
                    <m:oMath xmlns:m="http://schemas.openxmlformats.org/officeDocument/2006/math">
                      <m:sSub>
                        <m:sSubPr>
                          <m:ctrlPr>
                            <a:rPr sz="3700">
                              <a:solidFill>
                                <a:srgbClr val="000000"/>
                              </a:solidFill>
                              <a:latin typeface="Cambria Math" panose="02040503050406030204" pitchFamily="18" charset="0"/>
                            </a:rPr>
                          </m:ctrlPr>
                        </m:sSubPr>
                        <m:e>
                          <m:r>
                            <a:rPr sz="3700" i="1">
                              <a:solidFill>
                                <a:srgbClr val="000000"/>
                              </a:solidFill>
                              <a:latin typeface="Cambria Math" panose="02040503050406030204" pitchFamily="18" charset="0"/>
                            </a:rPr>
                            <m:t>𝑍</m:t>
                          </m:r>
                        </m:e>
                        <m:sub>
                          <m:r>
                            <a:rPr sz="3700" i="1">
                              <a:solidFill>
                                <a:srgbClr val="000000"/>
                              </a:solidFill>
                              <a:latin typeface="Cambria Math" panose="02040503050406030204" pitchFamily="18" charset="0"/>
                            </a:rPr>
                            <m:t>𝑦</m:t>
                          </m:r>
                        </m:sub>
                      </m:sSub>
                      <m:r>
                        <a:rPr sz="3700" i="1">
                          <a:solidFill>
                            <a:srgbClr val="000000"/>
                          </a:solidFill>
                          <a:latin typeface="Cambria Math" panose="02040503050406030204" pitchFamily="18" charset="0"/>
                        </a:rPr>
                        <m:t>+</m:t>
                      </m:r>
                      <m:sSub>
                        <m:sSubPr>
                          <m:ctrlPr>
                            <a:rPr sz="3700" i="1">
                              <a:solidFill>
                                <a:srgbClr val="000000"/>
                              </a:solidFill>
                              <a:latin typeface="Cambria Math" panose="02040503050406030204" pitchFamily="18" charset="0"/>
                            </a:rPr>
                          </m:ctrlPr>
                        </m:sSubPr>
                        <m:e>
                          <m:r>
                            <a:rPr sz="3700" i="1">
                              <a:solidFill>
                                <a:srgbClr val="000000"/>
                              </a:solidFill>
                              <a:latin typeface="Cambria Math" panose="02040503050406030204" pitchFamily="18" charset="0"/>
                            </a:rPr>
                            <m:t>𝑍</m:t>
                          </m:r>
                        </m:e>
                        <m:sub>
                          <m:r>
                            <a:rPr sz="3700" i="1">
                              <a:solidFill>
                                <a:srgbClr val="000000"/>
                              </a:solidFill>
                              <a:latin typeface="Cambria Math" panose="02040503050406030204" pitchFamily="18" charset="0"/>
                            </a:rPr>
                            <m:t>𝑥</m:t>
                          </m:r>
                        </m:sub>
                      </m:sSub>
                      <m:r>
                        <a:rPr sz="3700" i="1">
                          <a:solidFill>
                            <a:srgbClr val="000000"/>
                          </a:solidFill>
                          <a:latin typeface="Cambria Math" panose="02040503050406030204" pitchFamily="18" charset="0"/>
                        </a:rPr>
                        <m:t>=</m:t>
                      </m:r>
                      <m:sSub>
                        <m:sSubPr>
                          <m:ctrlPr>
                            <a:rPr sz="3700" i="1">
                              <a:solidFill>
                                <a:srgbClr val="000000"/>
                              </a:solidFill>
                              <a:latin typeface="Cambria Math" panose="02040503050406030204" pitchFamily="18" charset="0"/>
                            </a:rPr>
                          </m:ctrlPr>
                        </m:sSubPr>
                        <m:e>
                          <m:r>
                            <a:rPr sz="3700" i="1">
                              <a:solidFill>
                                <a:srgbClr val="000000"/>
                              </a:solidFill>
                              <a:latin typeface="Cambria Math" panose="02040503050406030204" pitchFamily="18" charset="0"/>
                            </a:rPr>
                            <m:t>𝑍</m:t>
                          </m:r>
                        </m:e>
                        <m:sub>
                          <m:r>
                            <a:rPr sz="3700" i="1">
                              <a:solidFill>
                                <a:srgbClr val="000000"/>
                              </a:solidFill>
                              <a:latin typeface="Cambria Math" panose="02040503050406030204" pitchFamily="18" charset="0"/>
                            </a:rPr>
                            <m:t>𝑑𝑖𝑝𝑦</m:t>
                          </m:r>
                        </m:sub>
                      </m:sSub>
                      <m:r>
                        <a:rPr sz="3700" i="1">
                          <a:solidFill>
                            <a:srgbClr val="000000"/>
                          </a:solidFill>
                          <a:latin typeface="Cambria Math" panose="02040503050406030204" pitchFamily="18" charset="0"/>
                        </a:rPr>
                        <m:t>+</m:t>
                      </m:r>
                      <m:sSub>
                        <m:sSubPr>
                          <m:ctrlPr>
                            <a:rPr sz="3700" i="1">
                              <a:solidFill>
                                <a:srgbClr val="000000"/>
                              </a:solidFill>
                              <a:latin typeface="Cambria Math" panose="02040503050406030204" pitchFamily="18" charset="0"/>
                            </a:rPr>
                          </m:ctrlPr>
                        </m:sSubPr>
                        <m:e>
                          <m:r>
                            <a:rPr sz="3700" i="1">
                              <a:solidFill>
                                <a:srgbClr val="000000"/>
                              </a:solidFill>
                              <a:latin typeface="Cambria Math" panose="02040503050406030204" pitchFamily="18" charset="0"/>
                            </a:rPr>
                            <m:t>𝑍</m:t>
                          </m:r>
                        </m:e>
                        <m:sub>
                          <m:r>
                            <a:rPr sz="3700" i="1">
                              <a:solidFill>
                                <a:srgbClr val="000000"/>
                              </a:solidFill>
                              <a:latin typeface="Cambria Math" panose="02040503050406030204" pitchFamily="18" charset="0"/>
                            </a:rPr>
                            <m:t>𝑞𝑢𝑎𝑑𝑦</m:t>
                          </m:r>
                        </m:sub>
                      </m:sSub>
                      <m:r>
                        <a:rPr sz="3700" i="1">
                          <a:solidFill>
                            <a:srgbClr val="000000"/>
                          </a:solidFill>
                          <a:latin typeface="Cambria Math" panose="02040503050406030204" pitchFamily="18" charset="0"/>
                        </a:rPr>
                        <m:t>+</m:t>
                      </m:r>
                      <m:sSub>
                        <m:sSubPr>
                          <m:ctrlPr>
                            <a:rPr sz="3700" i="1">
                              <a:solidFill>
                                <a:srgbClr val="000000"/>
                              </a:solidFill>
                              <a:latin typeface="Cambria Math" panose="02040503050406030204" pitchFamily="18" charset="0"/>
                            </a:rPr>
                          </m:ctrlPr>
                        </m:sSubPr>
                        <m:e>
                          <m:r>
                            <a:rPr sz="3700" i="1">
                              <a:solidFill>
                                <a:srgbClr val="000000"/>
                              </a:solidFill>
                              <a:latin typeface="Cambria Math" panose="02040503050406030204" pitchFamily="18" charset="0"/>
                            </a:rPr>
                            <m:t>𝑍</m:t>
                          </m:r>
                        </m:e>
                        <m:sub>
                          <m:r>
                            <a:rPr sz="3700" i="1">
                              <a:solidFill>
                                <a:srgbClr val="000000"/>
                              </a:solidFill>
                              <a:latin typeface="Cambria Math" panose="02040503050406030204" pitchFamily="18" charset="0"/>
                            </a:rPr>
                            <m:t>𝑑𝑖𝑝𝑥</m:t>
                          </m:r>
                        </m:sub>
                      </m:sSub>
                      <m:r>
                        <a:rPr sz="3700" i="1">
                          <a:solidFill>
                            <a:srgbClr val="000000"/>
                          </a:solidFill>
                          <a:latin typeface="Cambria Math" panose="02040503050406030204" pitchFamily="18" charset="0"/>
                        </a:rPr>
                        <m:t>−</m:t>
                      </m:r>
                      <m:sSub>
                        <m:sSubPr>
                          <m:ctrlPr>
                            <a:rPr sz="3700" i="1">
                              <a:solidFill>
                                <a:srgbClr val="000000"/>
                              </a:solidFill>
                              <a:latin typeface="Cambria Math" panose="02040503050406030204" pitchFamily="18" charset="0"/>
                            </a:rPr>
                          </m:ctrlPr>
                        </m:sSubPr>
                        <m:e>
                          <m:r>
                            <a:rPr sz="3700" i="1">
                              <a:solidFill>
                                <a:srgbClr val="000000"/>
                              </a:solidFill>
                              <a:latin typeface="Cambria Math" panose="02040503050406030204" pitchFamily="18" charset="0"/>
                            </a:rPr>
                            <m:t>𝑍</m:t>
                          </m:r>
                        </m:e>
                        <m:sub>
                          <m:r>
                            <a:rPr sz="3700" i="1">
                              <a:solidFill>
                                <a:srgbClr val="000000"/>
                              </a:solidFill>
                              <a:latin typeface="Cambria Math" panose="02040503050406030204" pitchFamily="18" charset="0"/>
                            </a:rPr>
                            <m:t>𝑞𝑢𝑎𝑑𝑥</m:t>
                          </m:r>
                        </m:sub>
                      </m:sSub>
                      <m:r>
                        <a:rPr sz="3700" i="1">
                          <a:solidFill>
                            <a:srgbClr val="000000"/>
                          </a:solidFill>
                          <a:latin typeface="Cambria Math" panose="02040503050406030204" pitchFamily="18" charset="0"/>
                        </a:rPr>
                        <m:t>=</m:t>
                      </m:r>
                      <m:sSub>
                        <m:sSubPr>
                          <m:ctrlPr>
                            <a:rPr sz="3700" i="1">
                              <a:solidFill>
                                <a:srgbClr val="000000"/>
                              </a:solidFill>
                              <a:latin typeface="Cambria Math" panose="02040503050406030204" pitchFamily="18" charset="0"/>
                            </a:rPr>
                          </m:ctrlPr>
                        </m:sSubPr>
                        <m:e>
                          <m:r>
                            <a:rPr sz="3700" i="1">
                              <a:solidFill>
                                <a:srgbClr val="000000"/>
                              </a:solidFill>
                              <a:latin typeface="Cambria Math" panose="02040503050406030204" pitchFamily="18" charset="0"/>
                            </a:rPr>
                            <m:t>𝑍</m:t>
                          </m:r>
                        </m:e>
                        <m:sub>
                          <m:r>
                            <a:rPr sz="3700" i="1">
                              <a:solidFill>
                                <a:srgbClr val="000000"/>
                              </a:solidFill>
                              <a:latin typeface="Cambria Math" panose="02040503050406030204" pitchFamily="18" charset="0"/>
                            </a:rPr>
                            <m:t>𝑡𝑜𝑡𝑑𝑖𝑝</m:t>
                          </m:r>
                        </m:sub>
                      </m:sSub>
                    </m:oMath>
                  </m:oMathPara>
                </a14:m>
                <a:endParaRPr sz="3700"/>
              </a:p>
            </p:txBody>
          </p:sp>
        </mc:Choice>
        <mc:Fallback>
          <p:sp>
            <p:nvSpPr>
              <p:cNvPr id="760" name="Equation"/>
              <p:cNvSpPr txBox="1">
                <a:spLocks noRot="1" noChangeAspect="1" noMove="1" noResize="1" noEditPoints="1" noAdjustHandles="1" noChangeArrowheads="1" noChangeShapeType="1" noTextEdit="1"/>
              </p:cNvSpPr>
              <p:nvPr/>
            </p:nvSpPr>
            <p:spPr>
              <a:xfrm>
                <a:off x="4662178" y="12106625"/>
                <a:ext cx="8873830" cy="494383"/>
              </a:xfrm>
              <a:prstGeom prst="rect">
                <a:avLst/>
              </a:prstGeom>
              <a:blipFill>
                <a:blip r:embed="rId6"/>
                <a:stretch>
                  <a:fillRect l="-1860" r="-21602" b="-55000"/>
                </a:stretch>
              </a:blipFill>
              <a:ln w="12700">
                <a:miter lim="400000"/>
              </a:ln>
            </p:spPr>
            <p:txBody>
              <a:bodyPr/>
              <a:lstStyle/>
              <a:p>
                <a:r>
                  <a:rPr lang="en-US">
                    <a:noFill/>
                  </a:rPr>
                  <a:t> </a:t>
                </a:r>
              </a:p>
            </p:txBody>
          </p:sp>
        </mc:Fallback>
      </mc:AlternateContent>
      <p:sp>
        <p:nvSpPr>
          <p:cNvPr id="761" name="for symmetric structures"/>
          <p:cNvSpPr txBox="1"/>
          <p:nvPr/>
        </p:nvSpPr>
        <p:spPr>
          <a:xfrm>
            <a:off x="5770570" y="12572830"/>
            <a:ext cx="5941976" cy="85407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71437" tIns="71437" rIns="71437" bIns="71437" anchor="ctr">
            <a:spAutoFit/>
          </a:bodyPr>
          <a:lstStyle>
            <a:lvl1pPr defTabSz="821531">
              <a:defRPr sz="4200">
                <a:solidFill>
                  <a:srgbClr val="000000"/>
                </a:solidFill>
              </a:defRPr>
            </a:lvl1pPr>
          </a:lstStyle>
          <a:p>
            <a:r>
              <a:t>for symmetric structures</a:t>
            </a:r>
          </a:p>
        </p:txBody>
      </p:sp>
      <p:sp>
        <p:nvSpPr>
          <p:cNvPr id="762" name="In our case the structure is not symmetric so the total dipolar impedance also contains some of the qudrupolar component of y axis. But the normalization will be done with the help of simulations."/>
          <p:cNvSpPr txBox="1"/>
          <p:nvPr/>
        </p:nvSpPr>
        <p:spPr>
          <a:xfrm>
            <a:off x="14867787" y="9791961"/>
            <a:ext cx="7288075" cy="304039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71437" tIns="71437" rIns="71437" bIns="71437" anchor="ctr">
            <a:normAutofit/>
          </a:bodyPr>
          <a:lstStyle>
            <a:lvl1pPr marL="396240" indent="-396240" algn="l" defTabSz="468272">
              <a:spcBef>
                <a:spcPts val="3300"/>
              </a:spcBef>
              <a:buClr>
                <a:srgbClr val="160201"/>
              </a:buClr>
              <a:buSzPct val="70000"/>
              <a:buFont typeface="Zapf Dingbats"/>
              <a:buChar char="✤"/>
              <a:defRPr sz="2964">
                <a:solidFill>
                  <a:srgbClr val="000000"/>
                </a:solidFill>
              </a:defRPr>
            </a:lvl1pPr>
          </a:lstStyle>
          <a:p>
            <a:r>
              <a:t>In our case the structure is not symmetric so the total dipolar impedance also contains some of the qudrupolar component of y axis. But the normalization will be done with the help of simulations.</a:t>
            </a:r>
          </a:p>
        </p:txBody>
      </p:sp>
      <p:pic>
        <p:nvPicPr>
          <p:cNvPr id="763" name="Circle Circle" descr="Circle Circle"/>
          <p:cNvPicPr>
            <a:picLocks/>
          </p:cNvPicPr>
          <p:nvPr/>
        </p:nvPicPr>
        <p:blipFill>
          <a:blip r:embed="rId7"/>
          <a:stretch>
            <a:fillRect/>
          </a:stretch>
        </p:blipFill>
        <p:spPr>
          <a:xfrm>
            <a:off x="5503247" y="3380352"/>
            <a:ext cx="1849438" cy="1849439"/>
          </a:xfrm>
          <a:prstGeom prst="rect">
            <a:avLst/>
          </a:prstGeom>
        </p:spPr>
      </p:pic>
      <p:pic>
        <p:nvPicPr>
          <p:cNvPr id="765" name="WhatsApp Image 2021-03-02 at 16.54.42.jpeg" descr="WhatsApp Image 2021-03-02 at 16.54.42.jpeg"/>
          <p:cNvPicPr>
            <a:picLocks noChangeAspect="1"/>
          </p:cNvPicPr>
          <p:nvPr/>
        </p:nvPicPr>
        <p:blipFill>
          <a:blip r:embed="rId8"/>
          <a:stretch>
            <a:fillRect/>
          </a:stretch>
        </p:blipFill>
        <p:spPr>
          <a:xfrm>
            <a:off x="9738031" y="2822717"/>
            <a:ext cx="6444912" cy="6262646"/>
          </a:xfrm>
          <a:prstGeom prst="rect">
            <a:avLst/>
          </a:prstGeom>
          <a:ln w="12700">
            <a:miter lim="400000"/>
          </a:ln>
        </p:spPr>
      </p:pic>
      <p:sp>
        <p:nvSpPr>
          <p:cNvPr id="766" name="Cylinder"/>
          <p:cNvSpPr/>
          <p:nvPr/>
        </p:nvSpPr>
        <p:spPr>
          <a:xfrm rot="16200000">
            <a:off x="18828055" y="4117340"/>
            <a:ext cx="939404" cy="1240141"/>
          </a:xfrm>
          <a:custGeom>
            <a:avLst/>
            <a:gdLst/>
            <a:ahLst/>
            <a:cxnLst>
              <a:cxn ang="0">
                <a:pos x="wd2" y="hd2"/>
              </a:cxn>
              <a:cxn ang="5400000">
                <a:pos x="wd2" y="hd2"/>
              </a:cxn>
              <a:cxn ang="10800000">
                <a:pos x="wd2" y="hd2"/>
              </a:cxn>
              <a:cxn ang="16200000">
                <a:pos x="wd2" y="hd2"/>
              </a:cxn>
            </a:cxnLst>
            <a:rect l="0" t="0" r="r" b="b"/>
            <a:pathLst>
              <a:path w="19679" h="21600" extrusionOk="0">
                <a:moveTo>
                  <a:pt x="9839" y="0"/>
                </a:moveTo>
                <a:cubicBezTo>
                  <a:pt x="7321" y="0"/>
                  <a:pt x="4803" y="241"/>
                  <a:pt x="2882" y="724"/>
                </a:cubicBezTo>
                <a:cubicBezTo>
                  <a:pt x="-961" y="1689"/>
                  <a:pt x="-961" y="3255"/>
                  <a:pt x="2882" y="4221"/>
                </a:cubicBezTo>
                <a:cubicBezTo>
                  <a:pt x="6724" y="5186"/>
                  <a:pt x="12954" y="5186"/>
                  <a:pt x="16796" y="4221"/>
                </a:cubicBezTo>
                <a:cubicBezTo>
                  <a:pt x="20639" y="3255"/>
                  <a:pt x="20639" y="1689"/>
                  <a:pt x="16796" y="724"/>
                </a:cubicBezTo>
                <a:cubicBezTo>
                  <a:pt x="14875" y="241"/>
                  <a:pt x="12357" y="0"/>
                  <a:pt x="9839" y="0"/>
                </a:cubicBezTo>
                <a:close/>
                <a:moveTo>
                  <a:pt x="0" y="3593"/>
                </a:moveTo>
                <a:lnTo>
                  <a:pt x="0" y="18993"/>
                </a:lnTo>
                <a:cubicBezTo>
                  <a:pt x="0" y="20356"/>
                  <a:pt x="4405" y="21600"/>
                  <a:pt x="9839" y="21600"/>
                </a:cubicBezTo>
                <a:cubicBezTo>
                  <a:pt x="15273" y="21600"/>
                  <a:pt x="19678" y="20356"/>
                  <a:pt x="19678" y="18993"/>
                </a:cubicBezTo>
                <a:lnTo>
                  <a:pt x="19678" y="3593"/>
                </a:lnTo>
                <a:cubicBezTo>
                  <a:pt x="18279" y="4621"/>
                  <a:pt x="14401" y="5357"/>
                  <a:pt x="9839" y="5357"/>
                </a:cubicBezTo>
                <a:cubicBezTo>
                  <a:pt x="5277" y="5357"/>
                  <a:pt x="1399" y="4621"/>
                  <a:pt x="0" y="3593"/>
                </a:cubicBezTo>
                <a:close/>
              </a:path>
            </a:pathLst>
          </a:custGeom>
          <a:blipFill>
            <a:blip r:embed="rId9">
              <a:alphaModFix amt="51923"/>
            </a:blip>
          </a:blipFill>
          <a:ln w="12700">
            <a:miter lim="400000"/>
          </a:ln>
        </p:spPr>
        <p:txBody>
          <a:bodyPr lIns="71437" tIns="71437" rIns="71437" bIns="71437" anchor="ctr"/>
          <a:lstStyle/>
          <a:p>
            <a:pPr defTabSz="821531">
              <a:defRPr sz="4200">
                <a:solidFill>
                  <a:srgbClr val="FFFFFF"/>
                </a:solidFill>
              </a:defRPr>
            </a:pPr>
            <a:endParaRPr/>
          </a:p>
        </p:txBody>
      </p:sp>
      <p:sp>
        <p:nvSpPr>
          <p:cNvPr id="767" name="Cylinder"/>
          <p:cNvSpPr/>
          <p:nvPr/>
        </p:nvSpPr>
        <p:spPr>
          <a:xfrm rot="16200000">
            <a:off x="18828055" y="5333969"/>
            <a:ext cx="939404" cy="1240142"/>
          </a:xfrm>
          <a:custGeom>
            <a:avLst/>
            <a:gdLst/>
            <a:ahLst/>
            <a:cxnLst>
              <a:cxn ang="0">
                <a:pos x="wd2" y="hd2"/>
              </a:cxn>
              <a:cxn ang="5400000">
                <a:pos x="wd2" y="hd2"/>
              </a:cxn>
              <a:cxn ang="10800000">
                <a:pos x="wd2" y="hd2"/>
              </a:cxn>
              <a:cxn ang="16200000">
                <a:pos x="wd2" y="hd2"/>
              </a:cxn>
            </a:cxnLst>
            <a:rect l="0" t="0" r="r" b="b"/>
            <a:pathLst>
              <a:path w="19679" h="21600" extrusionOk="0">
                <a:moveTo>
                  <a:pt x="9839" y="0"/>
                </a:moveTo>
                <a:cubicBezTo>
                  <a:pt x="7321" y="0"/>
                  <a:pt x="4803" y="241"/>
                  <a:pt x="2882" y="724"/>
                </a:cubicBezTo>
                <a:cubicBezTo>
                  <a:pt x="-961" y="1689"/>
                  <a:pt x="-961" y="3255"/>
                  <a:pt x="2882" y="4221"/>
                </a:cubicBezTo>
                <a:cubicBezTo>
                  <a:pt x="6724" y="5186"/>
                  <a:pt x="12954" y="5186"/>
                  <a:pt x="16796" y="4221"/>
                </a:cubicBezTo>
                <a:cubicBezTo>
                  <a:pt x="20639" y="3255"/>
                  <a:pt x="20639" y="1689"/>
                  <a:pt x="16796" y="724"/>
                </a:cubicBezTo>
                <a:cubicBezTo>
                  <a:pt x="14875" y="241"/>
                  <a:pt x="12357" y="0"/>
                  <a:pt x="9839" y="0"/>
                </a:cubicBezTo>
                <a:close/>
                <a:moveTo>
                  <a:pt x="0" y="3593"/>
                </a:moveTo>
                <a:lnTo>
                  <a:pt x="0" y="18993"/>
                </a:lnTo>
                <a:cubicBezTo>
                  <a:pt x="0" y="20356"/>
                  <a:pt x="4405" y="21600"/>
                  <a:pt x="9839" y="21600"/>
                </a:cubicBezTo>
                <a:cubicBezTo>
                  <a:pt x="15273" y="21600"/>
                  <a:pt x="19678" y="20356"/>
                  <a:pt x="19678" y="18993"/>
                </a:cubicBezTo>
                <a:lnTo>
                  <a:pt x="19678" y="3593"/>
                </a:lnTo>
                <a:cubicBezTo>
                  <a:pt x="18279" y="4621"/>
                  <a:pt x="14401" y="5357"/>
                  <a:pt x="9839" y="5357"/>
                </a:cubicBezTo>
                <a:cubicBezTo>
                  <a:pt x="5277" y="5357"/>
                  <a:pt x="1399" y="4621"/>
                  <a:pt x="0" y="3593"/>
                </a:cubicBezTo>
                <a:close/>
              </a:path>
            </a:pathLst>
          </a:custGeom>
          <a:blipFill>
            <a:blip r:embed="rId9">
              <a:alphaModFix amt="51923"/>
            </a:blip>
          </a:blipFill>
          <a:ln w="12700">
            <a:miter lim="400000"/>
          </a:ln>
        </p:spPr>
        <p:txBody>
          <a:bodyPr lIns="71437" tIns="71437" rIns="71437" bIns="71437" anchor="ctr"/>
          <a:lstStyle/>
          <a:p>
            <a:pPr defTabSz="821531">
              <a:defRPr sz="4200">
                <a:solidFill>
                  <a:srgbClr val="FFFFFF"/>
                </a:solidFill>
              </a:defRPr>
            </a:pPr>
            <a:endParaRPr/>
          </a:p>
        </p:txBody>
      </p:sp>
      <p:sp>
        <p:nvSpPr>
          <p:cNvPr id="768" name="Line"/>
          <p:cNvSpPr/>
          <p:nvPr/>
        </p:nvSpPr>
        <p:spPr>
          <a:xfrm>
            <a:off x="18641221" y="4737410"/>
            <a:ext cx="1313074" cy="1"/>
          </a:xfrm>
          <a:prstGeom prst="line">
            <a:avLst/>
          </a:prstGeom>
          <a:ln w="63500">
            <a:solidFill>
              <a:srgbClr val="202020"/>
            </a:solidFill>
            <a:custDash>
              <a:ds d="200000" sp="200000"/>
            </a:custDash>
            <a:miter lim="400000"/>
          </a:ln>
        </p:spPr>
        <p:txBody>
          <a:bodyPr lIns="71437" tIns="71437" rIns="71437" bIns="71437" anchor="ctr"/>
          <a:lstStyle/>
          <a:p>
            <a:pPr defTabSz="821531">
              <a:defRPr sz="4200">
                <a:solidFill>
                  <a:srgbClr val="202020"/>
                </a:solidFill>
              </a:defRPr>
            </a:pPr>
            <a:endParaRPr/>
          </a:p>
        </p:txBody>
      </p:sp>
      <p:sp>
        <p:nvSpPr>
          <p:cNvPr id="769" name="Line"/>
          <p:cNvSpPr/>
          <p:nvPr/>
        </p:nvSpPr>
        <p:spPr>
          <a:xfrm>
            <a:off x="18641221" y="5954040"/>
            <a:ext cx="1313074" cy="1"/>
          </a:xfrm>
          <a:prstGeom prst="line">
            <a:avLst/>
          </a:prstGeom>
          <a:ln w="63500">
            <a:solidFill>
              <a:srgbClr val="202020"/>
            </a:solidFill>
            <a:custDash>
              <a:ds d="200000" sp="200000"/>
            </a:custDash>
            <a:miter lim="400000"/>
          </a:ln>
        </p:spPr>
        <p:txBody>
          <a:bodyPr lIns="71437" tIns="71437" rIns="71437" bIns="71437" anchor="ctr"/>
          <a:lstStyle/>
          <a:p>
            <a:pPr defTabSz="821531">
              <a:defRPr sz="4200">
                <a:solidFill>
                  <a:srgbClr val="202020"/>
                </a:solidFill>
              </a:defRPr>
            </a:pPr>
            <a:endParaRPr/>
          </a:p>
        </p:txBody>
      </p:sp>
      <p:sp>
        <p:nvSpPr>
          <p:cNvPr id="770" name="Line"/>
          <p:cNvSpPr/>
          <p:nvPr/>
        </p:nvSpPr>
        <p:spPr>
          <a:xfrm>
            <a:off x="18568289" y="4539308"/>
            <a:ext cx="1386007" cy="1"/>
          </a:xfrm>
          <a:prstGeom prst="line">
            <a:avLst/>
          </a:prstGeom>
          <a:ln w="50800">
            <a:solidFill>
              <a:srgbClr val="A12820"/>
            </a:solidFill>
            <a:miter lim="400000"/>
          </a:ln>
        </p:spPr>
        <p:txBody>
          <a:bodyPr lIns="71437" tIns="71437" rIns="71437" bIns="71437" anchor="ctr"/>
          <a:lstStyle/>
          <a:p>
            <a:pPr defTabSz="821531">
              <a:defRPr sz="4200">
                <a:solidFill>
                  <a:srgbClr val="202020"/>
                </a:solidFill>
              </a:defRPr>
            </a:pPr>
            <a:endParaRPr/>
          </a:p>
        </p:txBody>
      </p:sp>
      <p:sp>
        <p:nvSpPr>
          <p:cNvPr id="771" name="Line"/>
          <p:cNvSpPr/>
          <p:nvPr/>
        </p:nvSpPr>
        <p:spPr>
          <a:xfrm>
            <a:off x="18604754" y="4737410"/>
            <a:ext cx="1386006" cy="1"/>
          </a:xfrm>
          <a:prstGeom prst="line">
            <a:avLst/>
          </a:prstGeom>
          <a:ln w="50800">
            <a:solidFill>
              <a:srgbClr val="A12820"/>
            </a:solidFill>
            <a:miter lim="400000"/>
          </a:ln>
        </p:spPr>
        <p:txBody>
          <a:bodyPr lIns="71437" tIns="71437" rIns="71437" bIns="71437" anchor="ctr"/>
          <a:lstStyle/>
          <a:p>
            <a:pPr defTabSz="821531">
              <a:defRPr sz="4200">
                <a:solidFill>
                  <a:srgbClr val="202020"/>
                </a:solidFill>
              </a:defRPr>
            </a:pPr>
            <a:endParaRPr/>
          </a:p>
        </p:txBody>
      </p:sp>
      <p:sp>
        <p:nvSpPr>
          <p:cNvPr id="772" name="Line"/>
          <p:cNvSpPr/>
          <p:nvPr/>
        </p:nvSpPr>
        <p:spPr>
          <a:xfrm>
            <a:off x="18604754" y="5753684"/>
            <a:ext cx="1386006" cy="1"/>
          </a:xfrm>
          <a:prstGeom prst="line">
            <a:avLst/>
          </a:prstGeom>
          <a:ln w="50800">
            <a:solidFill>
              <a:srgbClr val="A12820"/>
            </a:solidFill>
            <a:miter lim="400000"/>
          </a:ln>
        </p:spPr>
        <p:txBody>
          <a:bodyPr lIns="71437" tIns="71437" rIns="71437" bIns="71437" anchor="ctr"/>
          <a:lstStyle/>
          <a:p>
            <a:pPr defTabSz="821531">
              <a:defRPr sz="4200">
                <a:solidFill>
                  <a:srgbClr val="202020"/>
                </a:solidFill>
              </a:defRPr>
            </a:pPr>
            <a:endParaRPr/>
          </a:p>
        </p:txBody>
      </p:sp>
      <p:sp>
        <p:nvSpPr>
          <p:cNvPr id="773" name="Slide Number"/>
          <p:cNvSpPr txBox="1">
            <a:spLocks noGrp="1"/>
          </p:cNvSpPr>
          <p:nvPr>
            <p:ph type="sldNum" sz="quarter" idx="2"/>
          </p:nvPr>
        </p:nvSpPr>
        <p:spPr>
          <a:xfrm>
            <a:off x="12026850" y="13017500"/>
            <a:ext cx="317600" cy="508000"/>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t>52</a:t>
            </a:fld>
            <a:endParaRPr/>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23" presetClass="entr" presetSubtype="16" fill="hold" grpId="1" nodeType="clickEffect">
                                  <p:stCondLst>
                                    <p:cond delay="0"/>
                                  </p:stCondLst>
                                  <p:iterate>
                                    <p:tmAbs val="0"/>
                                  </p:iterate>
                                  <p:childTnLst>
                                    <p:set>
                                      <p:cBhvr>
                                        <p:cTn id="6" fill="hold"/>
                                        <p:tgtEl>
                                          <p:spTgt spid="765"/>
                                        </p:tgtEl>
                                        <p:attrNameLst>
                                          <p:attrName>style.visibility</p:attrName>
                                        </p:attrNameLst>
                                      </p:cBhvr>
                                      <p:to>
                                        <p:strVal val="visible"/>
                                      </p:to>
                                    </p:set>
                                    <p:anim calcmode="lin" valueType="num">
                                      <p:cBhvr>
                                        <p:cTn id="7" dur="2500" fill="hold"/>
                                        <p:tgtEl>
                                          <p:spTgt spid="765"/>
                                        </p:tgtEl>
                                        <p:attrNameLst>
                                          <p:attrName>ppt_w</p:attrName>
                                        </p:attrNameLst>
                                      </p:cBhvr>
                                      <p:tavLst>
                                        <p:tav tm="0">
                                          <p:val>
                                            <p:fltVal val="0"/>
                                          </p:val>
                                        </p:tav>
                                        <p:tav tm="100000">
                                          <p:val>
                                            <p:strVal val="#ppt_w"/>
                                          </p:val>
                                        </p:tav>
                                      </p:tavLst>
                                    </p:anim>
                                    <p:anim calcmode="lin" valueType="num">
                                      <p:cBhvr>
                                        <p:cTn id="8" dur="2500" fill="hold"/>
                                        <p:tgtEl>
                                          <p:spTgt spid="765"/>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65" grpId="1" animBg="1" advAuto="0"/>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75" name="Quadrupolarimpedance.pdf" descr="Quadrupolarimpedance.pdf"/>
          <p:cNvPicPr>
            <a:picLocks noChangeAspect="1"/>
          </p:cNvPicPr>
          <p:nvPr/>
        </p:nvPicPr>
        <p:blipFill>
          <a:blip r:embed="rId2"/>
          <a:stretch>
            <a:fillRect/>
          </a:stretch>
        </p:blipFill>
        <p:spPr>
          <a:xfrm>
            <a:off x="1541235" y="3232972"/>
            <a:ext cx="20173057" cy="8831846"/>
          </a:xfrm>
          <a:prstGeom prst="rect">
            <a:avLst/>
          </a:prstGeom>
          <a:ln w="12700">
            <a:miter lim="400000"/>
          </a:ln>
        </p:spPr>
      </p:pic>
      <p:sp>
        <p:nvSpPr>
          <p:cNvPr id="776" name="Quadrupolar Impedance"/>
          <p:cNvSpPr txBox="1">
            <a:spLocks noGrp="1"/>
          </p:cNvSpPr>
          <p:nvPr>
            <p:ph type="title"/>
          </p:nvPr>
        </p:nvSpPr>
        <p:spPr>
          <a:prstGeom prst="rect">
            <a:avLst/>
          </a:prstGeom>
        </p:spPr>
        <p:txBody>
          <a:bodyPr/>
          <a:lstStyle/>
          <a:p>
            <a:r>
              <a:t>Quadrupolar Impedance</a:t>
            </a:r>
          </a:p>
        </p:txBody>
      </p:sp>
      <p:sp>
        <p:nvSpPr>
          <p:cNvPr id="777" name="The quadrupolar impedance which was taken as dipolar impedance extracted from total transverse impedance"/>
          <p:cNvSpPr txBox="1"/>
          <p:nvPr/>
        </p:nvSpPr>
        <p:spPr>
          <a:xfrm>
            <a:off x="2329872" y="11941057"/>
            <a:ext cx="18975420" cy="194939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71437" tIns="71437" rIns="71437" bIns="71437" anchor="ctr">
            <a:normAutofit/>
          </a:bodyPr>
          <a:lstStyle>
            <a:lvl1pPr marL="695157" indent="-695157" algn="l" defTabSz="821531">
              <a:spcBef>
                <a:spcPts val="5900"/>
              </a:spcBef>
              <a:buClr>
                <a:srgbClr val="160201"/>
              </a:buClr>
              <a:buSzPct val="70000"/>
              <a:buFont typeface="Zapf Dingbats"/>
              <a:buChar char="✤"/>
              <a:defRPr sz="3800">
                <a:solidFill>
                  <a:srgbClr val="000000"/>
                </a:solidFill>
              </a:defRPr>
            </a:lvl1pPr>
          </a:lstStyle>
          <a:p>
            <a:r>
              <a:t>The quadrupolar impedance which was taken as dipolar impedance extracted from total transverse impedance</a:t>
            </a:r>
          </a:p>
        </p:txBody>
      </p:sp>
      <p:sp>
        <p:nvSpPr>
          <p:cNvPr id="778" name="Slide Number"/>
          <p:cNvSpPr txBox="1">
            <a:spLocks noGrp="1"/>
          </p:cNvSpPr>
          <p:nvPr>
            <p:ph type="sldNum" sz="quarter" idx="2"/>
          </p:nvPr>
        </p:nvSpPr>
        <p:spPr>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t>53</a:t>
            </a:fld>
            <a:endParaRPr/>
          </a:p>
        </p:txBody>
      </p:sp>
    </p:spTree>
  </p:cSld>
  <p:clrMapOvr>
    <a:masterClrMapping/>
  </p:clrMapOvr>
  <p:transition spd="med"/>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80" name="Quadrupolarimpedance.pdf" descr="Quadrupolarimpedance.pdf"/>
          <p:cNvPicPr>
            <a:picLocks noChangeAspect="1"/>
          </p:cNvPicPr>
          <p:nvPr/>
        </p:nvPicPr>
        <p:blipFill>
          <a:blip r:embed="rId2"/>
          <a:stretch>
            <a:fillRect/>
          </a:stretch>
        </p:blipFill>
        <p:spPr>
          <a:xfrm>
            <a:off x="1541235" y="3232972"/>
            <a:ext cx="20173057" cy="8831846"/>
          </a:xfrm>
          <a:prstGeom prst="rect">
            <a:avLst/>
          </a:prstGeom>
          <a:ln w="12700">
            <a:miter lim="400000"/>
          </a:ln>
        </p:spPr>
      </p:pic>
      <p:sp>
        <p:nvSpPr>
          <p:cNvPr id="781" name="Quadrupolar Impedance"/>
          <p:cNvSpPr txBox="1">
            <a:spLocks noGrp="1"/>
          </p:cNvSpPr>
          <p:nvPr>
            <p:ph type="title"/>
          </p:nvPr>
        </p:nvSpPr>
        <p:spPr>
          <a:prstGeom prst="rect">
            <a:avLst/>
          </a:prstGeom>
        </p:spPr>
        <p:txBody>
          <a:bodyPr/>
          <a:lstStyle/>
          <a:p>
            <a:r>
              <a:t>Quadrupolar Impedance</a:t>
            </a:r>
          </a:p>
        </p:txBody>
      </p:sp>
      <p:sp>
        <p:nvSpPr>
          <p:cNvPr id="782" name="Oval"/>
          <p:cNvSpPr/>
          <p:nvPr/>
        </p:nvSpPr>
        <p:spPr>
          <a:xfrm>
            <a:off x="4953539" y="5475131"/>
            <a:ext cx="1597087" cy="5026338"/>
          </a:xfrm>
          <a:prstGeom prst="ellipse">
            <a:avLst/>
          </a:prstGeom>
          <a:blipFill>
            <a:blip r:embed="rId3">
              <a:alphaModFix amt="22952"/>
            </a:blip>
          </a:blipFill>
          <a:ln w="12700">
            <a:miter lim="400000"/>
          </a:ln>
        </p:spPr>
        <p:txBody>
          <a:bodyPr lIns="71437" tIns="71437" rIns="71437" bIns="71437" anchor="ctr"/>
          <a:lstStyle/>
          <a:p>
            <a:pPr defTabSz="821531">
              <a:defRPr sz="4200">
                <a:solidFill>
                  <a:srgbClr val="160201"/>
                </a:solidFill>
              </a:defRPr>
            </a:pPr>
            <a:endParaRPr/>
          </a:p>
        </p:txBody>
      </p:sp>
      <p:sp>
        <p:nvSpPr>
          <p:cNvPr id="783" name="The quadrupolar impedance which was taken as dipolar impedance extracted from total transverse impedance"/>
          <p:cNvSpPr txBox="1"/>
          <p:nvPr/>
        </p:nvSpPr>
        <p:spPr>
          <a:xfrm>
            <a:off x="2329872" y="11941057"/>
            <a:ext cx="18975420" cy="194939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71437" tIns="71437" rIns="71437" bIns="71437" anchor="ctr">
            <a:normAutofit/>
          </a:bodyPr>
          <a:lstStyle>
            <a:lvl1pPr marL="695157" indent="-695157" algn="l" defTabSz="821531">
              <a:spcBef>
                <a:spcPts val="5900"/>
              </a:spcBef>
              <a:buClr>
                <a:srgbClr val="160201"/>
              </a:buClr>
              <a:buSzPct val="70000"/>
              <a:buFont typeface="Zapf Dingbats"/>
              <a:buChar char="✤"/>
              <a:defRPr sz="3800">
                <a:solidFill>
                  <a:srgbClr val="000000"/>
                </a:solidFill>
              </a:defRPr>
            </a:lvl1pPr>
          </a:lstStyle>
          <a:p>
            <a:r>
              <a:t>The quadrupolar impedance which was taken as dipolar impedance extracted from total transverse impedance</a:t>
            </a:r>
          </a:p>
        </p:txBody>
      </p:sp>
      <p:sp>
        <p:nvSpPr>
          <p:cNvPr id="784" name="Slide Number"/>
          <p:cNvSpPr txBox="1">
            <a:spLocks noGrp="1"/>
          </p:cNvSpPr>
          <p:nvPr>
            <p:ph type="sldNum" sz="quarter" idx="2"/>
          </p:nvPr>
        </p:nvSpPr>
        <p:spPr>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t>54</a:t>
            </a:fld>
            <a:endParaRPr/>
          </a:p>
        </p:txBody>
      </p:sp>
    </p:spTree>
  </p:cSld>
  <p:clrMapOvr>
    <a:masterClrMapping/>
  </p:clrMapOvr>
  <p:transition spd="med"/>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6" name="Quadrupolar Impedance"/>
          <p:cNvSpPr txBox="1">
            <a:spLocks noGrp="1"/>
          </p:cNvSpPr>
          <p:nvPr>
            <p:ph type="title"/>
          </p:nvPr>
        </p:nvSpPr>
        <p:spPr>
          <a:prstGeom prst="rect">
            <a:avLst/>
          </a:prstGeom>
        </p:spPr>
        <p:txBody>
          <a:bodyPr/>
          <a:lstStyle/>
          <a:p>
            <a:r>
              <a:t>Quadrupolar Impedance</a:t>
            </a:r>
          </a:p>
        </p:txBody>
      </p:sp>
      <p:sp>
        <p:nvSpPr>
          <p:cNvPr id="787" name="Oval"/>
          <p:cNvSpPr/>
          <p:nvPr/>
        </p:nvSpPr>
        <p:spPr>
          <a:xfrm>
            <a:off x="5164149" y="4344831"/>
            <a:ext cx="1597087" cy="5026338"/>
          </a:xfrm>
          <a:prstGeom prst="ellipse">
            <a:avLst/>
          </a:prstGeom>
          <a:blipFill>
            <a:blip r:embed="rId2">
              <a:alphaModFix amt="22952"/>
            </a:blip>
          </a:blipFill>
          <a:ln w="12700">
            <a:miter lim="400000"/>
          </a:ln>
        </p:spPr>
        <p:txBody>
          <a:bodyPr lIns="71437" tIns="71437" rIns="71437" bIns="71437" anchor="ctr"/>
          <a:lstStyle/>
          <a:p>
            <a:pPr defTabSz="821531">
              <a:defRPr sz="4200">
                <a:solidFill>
                  <a:srgbClr val="FFFFFF"/>
                </a:solidFill>
              </a:defRPr>
            </a:pPr>
            <a:endParaRPr/>
          </a:p>
        </p:txBody>
      </p:sp>
      <p:pic>
        <p:nvPicPr>
          <p:cNvPr id="788" name="Quadrupolarimpedancefirstpeak.jpg" descr="Quadrupolarimpedancefirstpeak.jpg"/>
          <p:cNvPicPr>
            <a:picLocks noChangeAspect="1"/>
          </p:cNvPicPr>
          <p:nvPr/>
        </p:nvPicPr>
        <p:blipFill>
          <a:blip r:embed="rId3"/>
          <a:stretch>
            <a:fillRect/>
          </a:stretch>
        </p:blipFill>
        <p:spPr>
          <a:xfrm>
            <a:off x="2161965" y="2806847"/>
            <a:ext cx="20153423" cy="7585524"/>
          </a:xfrm>
          <a:prstGeom prst="rect">
            <a:avLst/>
          </a:prstGeom>
          <a:ln w="12700">
            <a:miter lim="400000"/>
          </a:ln>
        </p:spPr>
      </p:pic>
      <p:sp>
        <p:nvSpPr>
          <p:cNvPr id="789" name="The quadrupolar impedance which was taken as dipolar impedance extracted from total transverse impedance"/>
          <p:cNvSpPr txBox="1"/>
          <p:nvPr/>
        </p:nvSpPr>
        <p:spPr>
          <a:xfrm>
            <a:off x="2736832" y="11001404"/>
            <a:ext cx="9147301" cy="194939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71437" tIns="71437" rIns="71437" bIns="71437" anchor="ctr">
            <a:normAutofit/>
          </a:bodyPr>
          <a:lstStyle>
            <a:lvl1pPr marL="472707" indent="-472707" algn="l" defTabSz="558641">
              <a:spcBef>
                <a:spcPts val="4000"/>
              </a:spcBef>
              <a:buClr>
                <a:srgbClr val="160201"/>
              </a:buClr>
              <a:buSzPct val="70000"/>
              <a:buFont typeface="Zapf Dingbats"/>
              <a:buChar char="✤"/>
              <a:defRPr sz="3536">
                <a:solidFill>
                  <a:srgbClr val="000000"/>
                </a:solidFill>
              </a:defRPr>
            </a:lvl1pPr>
          </a:lstStyle>
          <a:p>
            <a:r>
              <a:t>The quadrupolar impedance which was taken as dipolar impedance extracted from total transverse impedance</a:t>
            </a:r>
          </a:p>
        </p:txBody>
      </p:sp>
      <p:sp>
        <p:nvSpPr>
          <p:cNvPr id="790" name="Arrow"/>
          <p:cNvSpPr/>
          <p:nvPr/>
        </p:nvSpPr>
        <p:spPr>
          <a:xfrm rot="12664583">
            <a:off x="11695466" y="10040472"/>
            <a:ext cx="4959015" cy="500063"/>
          </a:xfrm>
          <a:prstGeom prst="rightArrow">
            <a:avLst>
              <a:gd name="adj1" fmla="val 23281"/>
              <a:gd name="adj2" fmla="val 166345"/>
            </a:avLst>
          </a:prstGeom>
          <a:blipFill>
            <a:blip r:embed="rId4">
              <a:alphaModFix amt="62936"/>
            </a:blip>
          </a:blipFill>
          <a:ln w="12700">
            <a:miter lim="400000"/>
          </a:ln>
        </p:spPr>
        <p:txBody>
          <a:bodyPr lIns="71437" tIns="71437" rIns="71437" bIns="71437" anchor="ctr"/>
          <a:lstStyle/>
          <a:p>
            <a:pPr defTabSz="821531">
              <a:defRPr sz="4200">
                <a:solidFill>
                  <a:srgbClr val="FFFFFF"/>
                </a:solidFill>
              </a:defRPr>
            </a:pPr>
            <a:endParaRPr/>
          </a:p>
        </p:txBody>
      </p:sp>
      <p:sp>
        <p:nvSpPr>
          <p:cNvPr id="791" name="Arrow"/>
          <p:cNvSpPr/>
          <p:nvPr/>
        </p:nvSpPr>
        <p:spPr>
          <a:xfrm rot="14477249">
            <a:off x="9312574" y="8084916"/>
            <a:ext cx="9443413" cy="500064"/>
          </a:xfrm>
          <a:prstGeom prst="rightArrow">
            <a:avLst>
              <a:gd name="adj1" fmla="val 23281"/>
              <a:gd name="adj2" fmla="val 166345"/>
            </a:avLst>
          </a:prstGeom>
          <a:blipFill>
            <a:blip r:embed="rId4">
              <a:alphaModFix amt="65463"/>
            </a:blip>
          </a:blipFill>
          <a:ln w="12700">
            <a:miter lim="400000"/>
          </a:ln>
        </p:spPr>
        <p:txBody>
          <a:bodyPr lIns="71437" tIns="71437" rIns="71437" bIns="71437" anchor="ctr"/>
          <a:lstStyle/>
          <a:p>
            <a:pPr defTabSz="821531">
              <a:defRPr sz="4200">
                <a:solidFill>
                  <a:srgbClr val="FFFFFF"/>
                </a:solidFill>
              </a:defRPr>
            </a:pPr>
            <a:endParaRPr/>
          </a:p>
        </p:txBody>
      </p:sp>
      <mc:AlternateContent xmlns:mc="http://schemas.openxmlformats.org/markup-compatibility/2006">
        <mc:Choice xmlns:a14="http://schemas.microsoft.com/office/drawing/2010/main" Requires="a14">
          <p:sp>
            <p:nvSpPr>
              <p:cNvPr id="792" name="Double-click to edit"/>
              <p:cNvSpPr txBox="1">
                <a:spLocks noGrp="1"/>
              </p:cNvSpPr>
              <p:nvPr>
                <p:ph type="body" sz="quarter" idx="4294967295"/>
              </p:nvPr>
            </p:nvSpPr>
            <p:spPr>
              <a:xfrm>
                <a:off x="15419713" y="11010900"/>
                <a:ext cx="7823298" cy="1930400"/>
              </a:xfrm>
              <a:prstGeom prst="rect">
                <a:avLst/>
              </a:prstGeom>
            </p:spPr>
            <p:txBody>
              <a:bodyPr anchor="t"/>
              <a:lstStyle/>
              <a:p>
                <a:pPr marL="0" indent="0" algn="ctr" defTabSz="536575">
                  <a:lnSpc>
                    <a:spcPct val="80000"/>
                  </a:lnSpc>
                  <a:spcBef>
                    <a:spcPts val="1400"/>
                  </a:spcBef>
                  <a:buClrTx/>
                  <a:buSzTx/>
                  <a:buFontTx/>
                  <a:buNone/>
                  <a:defRPr sz="3250">
                    <a:solidFill>
                      <a:srgbClr val="3E231A"/>
                    </a:solidFill>
                    <a:latin typeface="Papyrus"/>
                    <a:ea typeface="Papyrus"/>
                    <a:cs typeface="Papyrus"/>
                    <a:sym typeface="Papyrus"/>
                  </a:defRPr>
                </a:pPr>
                <a14:m>
                  <m:oMathPara xmlns:m="http://schemas.openxmlformats.org/officeDocument/2006/math">
                    <m:oMathParaPr>
                      <m:jc m:val="center"/>
                    </m:oMathParaPr>
                    <m:oMath xmlns:m="http://schemas.openxmlformats.org/officeDocument/2006/math">
                      <m:sSub>
                        <m:sSubPr>
                          <m:ctrlPr>
                            <a:rPr sz="3350">
                              <a:solidFill>
                                <a:srgbClr val="3E2319"/>
                              </a:solidFill>
                              <a:latin typeface="Cambria Math" panose="02040503050406030204" pitchFamily="18" charset="0"/>
                            </a:rPr>
                          </m:ctrlPr>
                        </m:sSubPr>
                        <m:e>
                          <m:r>
                            <a:rPr sz="3350" i="1">
                              <a:solidFill>
                                <a:srgbClr val="3E2319"/>
                              </a:solidFill>
                              <a:latin typeface="Cambria Math" panose="02040503050406030204" pitchFamily="18" charset="0"/>
                            </a:rPr>
                            <m:t>𝑍</m:t>
                          </m:r>
                        </m:e>
                        <m:sub>
                          <m:r>
                            <a:rPr sz="3350" i="1">
                              <a:solidFill>
                                <a:srgbClr val="3E2319"/>
                              </a:solidFill>
                              <a:latin typeface="Cambria Math" panose="02040503050406030204" pitchFamily="18" charset="0"/>
                            </a:rPr>
                            <m:t>𝑥</m:t>
                          </m:r>
                        </m:sub>
                      </m:sSub>
                      <m:r>
                        <a:rPr sz="3350" i="1">
                          <a:solidFill>
                            <a:srgbClr val="3E2319"/>
                          </a:solidFill>
                          <a:latin typeface="Cambria Math" panose="02040503050406030204" pitchFamily="18" charset="0"/>
                        </a:rPr>
                        <m:t>=</m:t>
                      </m:r>
                      <m:sSub>
                        <m:sSubPr>
                          <m:ctrlPr>
                            <a:rPr sz="3350" i="1">
                              <a:solidFill>
                                <a:srgbClr val="3E2319"/>
                              </a:solidFill>
                              <a:latin typeface="Cambria Math" panose="02040503050406030204" pitchFamily="18" charset="0"/>
                            </a:rPr>
                          </m:ctrlPr>
                        </m:sSubPr>
                        <m:e>
                          <m:r>
                            <a:rPr sz="3350" i="1">
                              <a:solidFill>
                                <a:srgbClr val="3E2319"/>
                              </a:solidFill>
                              <a:latin typeface="Cambria Math" panose="02040503050406030204" pitchFamily="18" charset="0"/>
                            </a:rPr>
                            <m:t>𝑍</m:t>
                          </m:r>
                        </m:e>
                        <m:sub>
                          <m:r>
                            <a:rPr sz="3350" i="1">
                              <a:solidFill>
                                <a:srgbClr val="3E2319"/>
                              </a:solidFill>
                              <a:latin typeface="Cambria Math" panose="02040503050406030204" pitchFamily="18" charset="0"/>
                            </a:rPr>
                            <m:t>𝑑𝑖𝑝𝑥</m:t>
                          </m:r>
                        </m:sub>
                      </m:sSub>
                      <m:r>
                        <a:rPr sz="3350" i="1">
                          <a:solidFill>
                            <a:srgbClr val="3E2319"/>
                          </a:solidFill>
                          <a:latin typeface="Cambria Math" panose="02040503050406030204" pitchFamily="18" charset="0"/>
                        </a:rPr>
                        <m:t>−</m:t>
                      </m:r>
                      <m:sSub>
                        <m:sSubPr>
                          <m:ctrlPr>
                            <a:rPr sz="3350" i="1">
                              <a:solidFill>
                                <a:srgbClr val="3E2319"/>
                              </a:solidFill>
                              <a:latin typeface="Cambria Math" panose="02040503050406030204" pitchFamily="18" charset="0"/>
                            </a:rPr>
                          </m:ctrlPr>
                        </m:sSubPr>
                        <m:e>
                          <m:r>
                            <a:rPr sz="3350" i="1">
                              <a:solidFill>
                                <a:srgbClr val="3E2319"/>
                              </a:solidFill>
                              <a:latin typeface="Cambria Math" panose="02040503050406030204" pitchFamily="18" charset="0"/>
                            </a:rPr>
                            <m:t>𝑍</m:t>
                          </m:r>
                        </m:e>
                        <m:sub>
                          <m:r>
                            <a:rPr sz="3350" i="1">
                              <a:solidFill>
                                <a:srgbClr val="3E2319"/>
                              </a:solidFill>
                              <a:latin typeface="Cambria Math" panose="02040503050406030204" pitchFamily="18" charset="0"/>
                            </a:rPr>
                            <m:t>𝑞𝑢𝑎𝑑𝑥</m:t>
                          </m:r>
                        </m:sub>
                      </m:sSub>
                      <m:r>
                        <a:rPr sz="3350" i="1">
                          <a:solidFill>
                            <a:srgbClr val="3E2319"/>
                          </a:solidFill>
                          <a:latin typeface="Cambria Math" panose="02040503050406030204" pitchFamily="18" charset="0"/>
                        </a:rPr>
                        <m:t>=</m:t>
                      </m:r>
                      <m:f>
                        <m:fPr>
                          <m:ctrlPr>
                            <a:rPr sz="3350" i="1">
                              <a:solidFill>
                                <a:srgbClr val="3E2319"/>
                              </a:solidFill>
                              <a:latin typeface="Cambria Math" panose="02040503050406030204" pitchFamily="18" charset="0"/>
                            </a:rPr>
                          </m:ctrlPr>
                        </m:fPr>
                        <m:num>
                          <m:r>
                            <a:rPr sz="3350" i="1">
                              <a:solidFill>
                                <a:srgbClr val="3E2319"/>
                              </a:solidFill>
                              <a:latin typeface="Cambria Math" panose="02040503050406030204" pitchFamily="18" charset="0"/>
                            </a:rPr>
                            <m:t>𝑐</m:t>
                          </m:r>
                        </m:num>
                        <m:den>
                          <m:r>
                            <a:rPr sz="3350" i="1">
                              <a:solidFill>
                                <a:srgbClr val="3E2319"/>
                              </a:solidFill>
                              <a:latin typeface="Cambria Math" panose="02040503050406030204" pitchFamily="18" charset="0"/>
                            </a:rPr>
                            <m:t>2</m:t>
                          </m:r>
                          <m:r>
                            <a:rPr sz="3350" i="1">
                              <a:solidFill>
                                <a:srgbClr val="3E2319"/>
                              </a:solidFill>
                              <a:latin typeface="Cambria Math" panose="02040503050406030204" pitchFamily="18" charset="0"/>
                            </a:rPr>
                            <m:t>𝜋</m:t>
                          </m:r>
                          <m:r>
                            <a:rPr sz="3350" i="1">
                              <a:solidFill>
                                <a:srgbClr val="3E2319"/>
                              </a:solidFill>
                              <a:latin typeface="Cambria Math" panose="02040503050406030204" pitchFamily="18" charset="0"/>
                            </a:rPr>
                            <m:t>𝑓</m:t>
                          </m:r>
                        </m:den>
                      </m:f>
                      <m:sSub>
                        <m:sSubPr>
                          <m:ctrlPr>
                            <a:rPr sz="3350" i="1">
                              <a:solidFill>
                                <a:srgbClr val="3E2319"/>
                              </a:solidFill>
                              <a:latin typeface="Cambria Math" panose="02040503050406030204" pitchFamily="18" charset="0"/>
                            </a:rPr>
                          </m:ctrlPr>
                        </m:sSubPr>
                        <m:e>
                          <m:r>
                            <a:rPr sz="3350" i="1">
                              <a:solidFill>
                                <a:srgbClr val="3E2319"/>
                              </a:solidFill>
                              <a:latin typeface="Cambria Math" panose="02040503050406030204" pitchFamily="18" charset="0"/>
                            </a:rPr>
                            <m:t>𝑍</m:t>
                          </m:r>
                        </m:e>
                        <m:sub>
                          <m:r>
                            <a:rPr sz="3350" i="1">
                              <a:solidFill>
                                <a:srgbClr val="3E2319"/>
                              </a:solidFill>
                              <a:latin typeface="Cambria Math" panose="02040503050406030204" pitchFamily="18" charset="0"/>
                            </a:rPr>
                            <m:t>1</m:t>
                          </m:r>
                          <m:r>
                            <a:rPr sz="3350" i="1">
                              <a:solidFill>
                                <a:srgbClr val="3E2319"/>
                              </a:solidFill>
                              <a:latin typeface="Cambria Math" panose="02040503050406030204" pitchFamily="18" charset="0"/>
                            </a:rPr>
                            <m:t>𝑥</m:t>
                          </m:r>
                        </m:sub>
                      </m:sSub>
                    </m:oMath>
                  </m:oMathPara>
                </a14:m>
                <a:endParaRPr/>
              </a:p>
              <a:p>
                <a:pPr marL="0" indent="0" algn="ctr" defTabSz="536575">
                  <a:lnSpc>
                    <a:spcPct val="80000"/>
                  </a:lnSpc>
                  <a:spcBef>
                    <a:spcPts val="1400"/>
                  </a:spcBef>
                  <a:buClrTx/>
                  <a:buSzTx/>
                  <a:buFontTx/>
                  <a:buNone/>
                  <a:defRPr sz="3250">
                    <a:solidFill>
                      <a:srgbClr val="3E231A"/>
                    </a:solidFill>
                    <a:latin typeface="Papyrus"/>
                    <a:ea typeface="Papyrus"/>
                    <a:cs typeface="Papyrus"/>
                    <a:sym typeface="Papyrus"/>
                  </a:defRPr>
                </a:pPr>
                <a14:m>
                  <m:oMathPara xmlns:m="http://schemas.openxmlformats.org/officeDocument/2006/math">
                    <m:oMathParaPr>
                      <m:jc m:val="center"/>
                    </m:oMathParaPr>
                    <m:oMath xmlns:m="http://schemas.openxmlformats.org/officeDocument/2006/math">
                      <m:sSub>
                        <m:sSubPr>
                          <m:ctrlPr>
                            <a:rPr sz="3350">
                              <a:solidFill>
                                <a:srgbClr val="3E2319"/>
                              </a:solidFill>
                              <a:latin typeface="Cambria Math" panose="02040503050406030204" pitchFamily="18" charset="0"/>
                            </a:rPr>
                          </m:ctrlPr>
                        </m:sSubPr>
                        <m:e>
                          <m:r>
                            <a:rPr sz="3350" i="1">
                              <a:solidFill>
                                <a:srgbClr val="3E2319"/>
                              </a:solidFill>
                              <a:latin typeface="Cambria Math" panose="02040503050406030204" pitchFamily="18" charset="0"/>
                            </a:rPr>
                            <m:t>𝑍</m:t>
                          </m:r>
                        </m:e>
                        <m:sub>
                          <m:r>
                            <a:rPr sz="3350" i="1">
                              <a:solidFill>
                                <a:srgbClr val="3E2319"/>
                              </a:solidFill>
                              <a:latin typeface="Cambria Math" panose="02040503050406030204" pitchFamily="18" charset="0"/>
                            </a:rPr>
                            <m:t>𝑦</m:t>
                          </m:r>
                        </m:sub>
                      </m:sSub>
                      <m:r>
                        <a:rPr sz="3350" i="1">
                          <a:solidFill>
                            <a:srgbClr val="3E2319"/>
                          </a:solidFill>
                          <a:latin typeface="Cambria Math" panose="02040503050406030204" pitchFamily="18" charset="0"/>
                        </a:rPr>
                        <m:t>=</m:t>
                      </m:r>
                      <m:sSub>
                        <m:sSubPr>
                          <m:ctrlPr>
                            <a:rPr sz="3350" i="1">
                              <a:solidFill>
                                <a:srgbClr val="3E2319"/>
                              </a:solidFill>
                              <a:latin typeface="Cambria Math" panose="02040503050406030204" pitchFamily="18" charset="0"/>
                            </a:rPr>
                          </m:ctrlPr>
                        </m:sSubPr>
                        <m:e>
                          <m:r>
                            <a:rPr sz="3350" i="1">
                              <a:solidFill>
                                <a:srgbClr val="3E2319"/>
                              </a:solidFill>
                              <a:latin typeface="Cambria Math" panose="02040503050406030204" pitchFamily="18" charset="0"/>
                            </a:rPr>
                            <m:t>𝑍</m:t>
                          </m:r>
                        </m:e>
                        <m:sub>
                          <m:r>
                            <a:rPr sz="3350" i="1">
                              <a:solidFill>
                                <a:srgbClr val="3E2319"/>
                              </a:solidFill>
                              <a:latin typeface="Cambria Math" panose="02040503050406030204" pitchFamily="18" charset="0"/>
                            </a:rPr>
                            <m:t>𝑑𝑖𝑝𝑦</m:t>
                          </m:r>
                        </m:sub>
                      </m:sSub>
                      <m:r>
                        <a:rPr sz="3350" i="1">
                          <a:solidFill>
                            <a:srgbClr val="3E2319"/>
                          </a:solidFill>
                          <a:latin typeface="Cambria Math" panose="02040503050406030204" pitchFamily="18" charset="0"/>
                        </a:rPr>
                        <m:t>+</m:t>
                      </m:r>
                      <m:sSub>
                        <m:sSubPr>
                          <m:ctrlPr>
                            <a:rPr sz="3350" i="1">
                              <a:solidFill>
                                <a:srgbClr val="3E2319"/>
                              </a:solidFill>
                              <a:latin typeface="Cambria Math" panose="02040503050406030204" pitchFamily="18" charset="0"/>
                            </a:rPr>
                          </m:ctrlPr>
                        </m:sSubPr>
                        <m:e>
                          <m:r>
                            <a:rPr sz="3350" i="1">
                              <a:solidFill>
                                <a:srgbClr val="3E2319"/>
                              </a:solidFill>
                              <a:latin typeface="Cambria Math" panose="02040503050406030204" pitchFamily="18" charset="0"/>
                            </a:rPr>
                            <m:t>𝑍</m:t>
                          </m:r>
                        </m:e>
                        <m:sub>
                          <m:r>
                            <a:rPr sz="3350" i="1">
                              <a:solidFill>
                                <a:srgbClr val="3E2319"/>
                              </a:solidFill>
                              <a:latin typeface="Cambria Math" panose="02040503050406030204" pitchFamily="18" charset="0"/>
                            </a:rPr>
                            <m:t>𝑞𝑢𝑎𝑑𝑦</m:t>
                          </m:r>
                        </m:sub>
                      </m:sSub>
                      <m:r>
                        <a:rPr sz="3350" i="1">
                          <a:solidFill>
                            <a:srgbClr val="3E2319"/>
                          </a:solidFill>
                          <a:latin typeface="Cambria Math" panose="02040503050406030204" pitchFamily="18" charset="0"/>
                        </a:rPr>
                        <m:t>=</m:t>
                      </m:r>
                      <m:f>
                        <m:fPr>
                          <m:ctrlPr>
                            <a:rPr sz="3350" i="1">
                              <a:solidFill>
                                <a:srgbClr val="3E2319"/>
                              </a:solidFill>
                              <a:latin typeface="Cambria Math" panose="02040503050406030204" pitchFamily="18" charset="0"/>
                            </a:rPr>
                          </m:ctrlPr>
                        </m:fPr>
                        <m:num>
                          <m:r>
                            <a:rPr sz="3350" i="1">
                              <a:solidFill>
                                <a:srgbClr val="3E2319"/>
                              </a:solidFill>
                              <a:latin typeface="Cambria Math" panose="02040503050406030204" pitchFamily="18" charset="0"/>
                            </a:rPr>
                            <m:t>𝑐</m:t>
                          </m:r>
                        </m:num>
                        <m:den>
                          <m:r>
                            <a:rPr sz="3350" i="1">
                              <a:solidFill>
                                <a:srgbClr val="3E2319"/>
                              </a:solidFill>
                              <a:latin typeface="Cambria Math" panose="02040503050406030204" pitchFamily="18" charset="0"/>
                            </a:rPr>
                            <m:t>2</m:t>
                          </m:r>
                          <m:r>
                            <a:rPr sz="3350" i="1">
                              <a:solidFill>
                                <a:srgbClr val="3E2319"/>
                              </a:solidFill>
                              <a:latin typeface="Cambria Math" panose="02040503050406030204" pitchFamily="18" charset="0"/>
                            </a:rPr>
                            <m:t>𝜋</m:t>
                          </m:r>
                          <m:r>
                            <a:rPr sz="3350" i="1">
                              <a:solidFill>
                                <a:srgbClr val="3E2319"/>
                              </a:solidFill>
                              <a:latin typeface="Cambria Math" panose="02040503050406030204" pitchFamily="18" charset="0"/>
                            </a:rPr>
                            <m:t>𝑓</m:t>
                          </m:r>
                        </m:den>
                      </m:f>
                      <m:sSub>
                        <m:sSubPr>
                          <m:ctrlPr>
                            <a:rPr sz="3350" i="1">
                              <a:solidFill>
                                <a:srgbClr val="3E2319"/>
                              </a:solidFill>
                              <a:latin typeface="Cambria Math" panose="02040503050406030204" pitchFamily="18" charset="0"/>
                            </a:rPr>
                          </m:ctrlPr>
                        </m:sSubPr>
                        <m:e>
                          <m:r>
                            <a:rPr sz="3350" i="1">
                              <a:solidFill>
                                <a:srgbClr val="3E2319"/>
                              </a:solidFill>
                              <a:latin typeface="Cambria Math" panose="02040503050406030204" pitchFamily="18" charset="0"/>
                            </a:rPr>
                            <m:t>𝑍</m:t>
                          </m:r>
                        </m:e>
                        <m:sub>
                          <m:r>
                            <a:rPr sz="3350" i="1">
                              <a:solidFill>
                                <a:srgbClr val="3E2319"/>
                              </a:solidFill>
                              <a:latin typeface="Cambria Math" panose="02040503050406030204" pitchFamily="18" charset="0"/>
                            </a:rPr>
                            <m:t>1</m:t>
                          </m:r>
                          <m:r>
                            <a:rPr sz="3350" i="1">
                              <a:solidFill>
                                <a:srgbClr val="3E2319"/>
                              </a:solidFill>
                              <a:latin typeface="Cambria Math" panose="02040503050406030204" pitchFamily="18" charset="0"/>
                            </a:rPr>
                            <m:t>𝑦</m:t>
                          </m:r>
                        </m:sub>
                      </m:sSub>
                    </m:oMath>
                  </m:oMathPara>
                </a14:m>
                <a:endParaRPr sz="5000"/>
              </a:p>
            </p:txBody>
          </p:sp>
        </mc:Choice>
        <mc:Fallback>
          <p:sp>
            <p:nvSpPr>
              <p:cNvPr id="792" name="Double-click to edit"/>
              <p:cNvSpPr txBox="1">
                <a:spLocks noGrp="1" noRot="1" noChangeAspect="1" noMove="1" noResize="1" noEditPoints="1" noAdjustHandles="1" noChangeArrowheads="1" noChangeShapeType="1" noTextEdit="1"/>
              </p:cNvSpPr>
              <p:nvPr>
                <p:ph type="body" sz="quarter" idx="4294967295"/>
              </p:nvPr>
            </p:nvSpPr>
            <p:spPr>
              <a:xfrm>
                <a:off x="15419713" y="11010900"/>
                <a:ext cx="7823298" cy="1930400"/>
              </a:xfrm>
              <a:prstGeom prst="rect">
                <a:avLst/>
              </a:prstGeom>
              <a:blipFill>
                <a:blip r:embed="rId5"/>
                <a:stretch>
                  <a:fillRect t="-3896"/>
                </a:stretch>
              </a:blipFill>
            </p:spPr>
            <p:txBody>
              <a:bodyPr/>
              <a:lstStyle/>
              <a:p>
                <a:r>
                  <a:rPr lang="en-US">
                    <a:noFill/>
                  </a:rPr>
                  <a:t> </a:t>
                </a:r>
              </a:p>
            </p:txBody>
          </p:sp>
        </mc:Fallback>
      </mc:AlternateContent>
      <p:sp>
        <p:nvSpPr>
          <p:cNvPr id="793" name="Slide Number"/>
          <p:cNvSpPr txBox="1">
            <a:spLocks noGrp="1"/>
          </p:cNvSpPr>
          <p:nvPr>
            <p:ph type="sldNum" sz="quarter" idx="2"/>
          </p:nvPr>
        </p:nvSpPr>
        <p:spPr>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t>55</a:t>
            </a:fld>
            <a:endParaRPr/>
          </a:p>
        </p:txBody>
      </p:sp>
    </p:spTree>
  </p:cSld>
  <p:clrMapOvr>
    <a:masterClrMapping/>
  </p:clrMapOvr>
  <p:transition spd="med"/>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5" name="All impedances FBT"/>
          <p:cNvSpPr txBox="1">
            <a:spLocks noGrp="1"/>
          </p:cNvSpPr>
          <p:nvPr>
            <p:ph type="title"/>
          </p:nvPr>
        </p:nvSpPr>
        <p:spPr>
          <a:prstGeom prst="rect">
            <a:avLst/>
          </a:prstGeom>
        </p:spPr>
        <p:txBody>
          <a:bodyPr/>
          <a:lstStyle/>
          <a:p>
            <a:r>
              <a:t>All impedances FBT</a:t>
            </a:r>
          </a:p>
        </p:txBody>
      </p:sp>
      <p:pic>
        <p:nvPicPr>
          <p:cNvPr id="796" name="Allimpedancefirstpeakfbt.pdf" descr="Allimpedancefirstpeakfbt.pdf"/>
          <p:cNvPicPr>
            <a:picLocks noChangeAspect="1"/>
          </p:cNvPicPr>
          <p:nvPr/>
        </p:nvPicPr>
        <p:blipFill>
          <a:blip r:embed="rId2"/>
          <a:stretch>
            <a:fillRect/>
          </a:stretch>
        </p:blipFill>
        <p:spPr>
          <a:xfrm>
            <a:off x="1864547" y="3060700"/>
            <a:ext cx="20654906" cy="9042801"/>
          </a:xfrm>
          <a:prstGeom prst="rect">
            <a:avLst/>
          </a:prstGeom>
          <a:ln w="12700">
            <a:miter lim="400000"/>
          </a:ln>
        </p:spPr>
      </p:pic>
      <p:sp>
        <p:nvSpPr>
          <p:cNvPr id="797" name="Slide Number"/>
          <p:cNvSpPr txBox="1">
            <a:spLocks noGrp="1"/>
          </p:cNvSpPr>
          <p:nvPr>
            <p:ph type="sldNum" sz="quarter" idx="2"/>
          </p:nvPr>
        </p:nvSpPr>
        <p:spPr>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t>56</a:t>
            </a:fld>
            <a:endParaRPr/>
          </a:p>
        </p:txBody>
      </p:sp>
    </p:spTree>
  </p:cSld>
  <p:clrMapOvr>
    <a:masterClrMapping/>
  </p:clrMapOvr>
  <p:transition spd="med"/>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9" name="Oval"/>
          <p:cNvSpPr/>
          <p:nvPr/>
        </p:nvSpPr>
        <p:spPr>
          <a:xfrm>
            <a:off x="9326303" y="3224249"/>
            <a:ext cx="6515972" cy="6067736"/>
          </a:xfrm>
          <a:prstGeom prst="ellipse">
            <a:avLst/>
          </a:prstGeom>
          <a:blipFill>
            <a:blip r:embed="rId2">
              <a:alphaModFix amt="49550"/>
            </a:blip>
          </a:blipFill>
          <a:ln w="12700">
            <a:miter lim="400000"/>
          </a:ln>
        </p:spPr>
        <p:txBody>
          <a:bodyPr lIns="50800" tIns="50800" rIns="50800" bIns="50800" anchor="ctr"/>
          <a:lstStyle/>
          <a:p>
            <a:pPr algn="l">
              <a:spcBef>
                <a:spcPts val="3400"/>
              </a:spcBef>
              <a:defRPr sz="5000">
                <a:solidFill>
                  <a:srgbClr val="000000"/>
                </a:solidFill>
              </a:defRPr>
            </a:pPr>
            <a:endParaRPr/>
          </a:p>
        </p:txBody>
      </p:sp>
      <p:sp>
        <p:nvSpPr>
          <p:cNvPr id="800" name="Oval"/>
          <p:cNvSpPr/>
          <p:nvPr/>
        </p:nvSpPr>
        <p:spPr>
          <a:xfrm>
            <a:off x="4641200" y="7734080"/>
            <a:ext cx="6515973" cy="6067736"/>
          </a:xfrm>
          <a:prstGeom prst="ellipse">
            <a:avLst/>
          </a:prstGeom>
          <a:blipFill>
            <a:blip r:embed="rId2">
              <a:alphaModFix amt="49550"/>
            </a:blip>
          </a:blipFill>
          <a:ln w="12700">
            <a:miter lim="400000"/>
          </a:ln>
        </p:spPr>
        <p:txBody>
          <a:bodyPr lIns="50800" tIns="50800" rIns="50800" bIns="50800" anchor="ctr"/>
          <a:lstStyle/>
          <a:p>
            <a:pPr algn="l">
              <a:spcBef>
                <a:spcPts val="3400"/>
              </a:spcBef>
              <a:defRPr sz="5000"/>
            </a:pPr>
            <a:endParaRPr/>
          </a:p>
        </p:txBody>
      </p:sp>
      <p:sp>
        <p:nvSpPr>
          <p:cNvPr id="801" name="Conclusion"/>
          <p:cNvSpPr txBox="1">
            <a:spLocks noGrp="1"/>
          </p:cNvSpPr>
          <p:nvPr>
            <p:ph type="title"/>
          </p:nvPr>
        </p:nvSpPr>
        <p:spPr>
          <a:prstGeom prst="rect">
            <a:avLst/>
          </a:prstGeom>
        </p:spPr>
        <p:txBody>
          <a:bodyPr/>
          <a:lstStyle/>
          <a:p>
            <a:r>
              <a:t>Conclusion</a:t>
            </a:r>
          </a:p>
        </p:txBody>
      </p:sp>
      <p:sp>
        <p:nvSpPr>
          <p:cNvPr id="802" name="Oval"/>
          <p:cNvSpPr/>
          <p:nvPr/>
        </p:nvSpPr>
        <p:spPr>
          <a:xfrm>
            <a:off x="179866" y="3224249"/>
            <a:ext cx="6515972" cy="6067736"/>
          </a:xfrm>
          <a:prstGeom prst="ellipse">
            <a:avLst/>
          </a:prstGeom>
          <a:blipFill>
            <a:blip r:embed="rId2">
              <a:alphaModFix amt="49550"/>
            </a:blip>
          </a:blipFill>
          <a:ln w="12700">
            <a:miter lim="400000"/>
          </a:ln>
        </p:spPr>
        <p:txBody>
          <a:bodyPr lIns="50800" tIns="50800" rIns="50800" bIns="50800" anchor="ctr"/>
          <a:lstStyle/>
          <a:p>
            <a:pPr algn="l">
              <a:spcBef>
                <a:spcPts val="3400"/>
              </a:spcBef>
              <a:defRPr sz="5000"/>
            </a:pPr>
            <a:endParaRPr/>
          </a:p>
        </p:txBody>
      </p:sp>
      <p:sp>
        <p:nvSpPr>
          <p:cNvPr id="803" name="The total horizontal and vertical dipolar kick factors are −0.00088V/pC/m and −0.0011V/pC/m."/>
          <p:cNvSpPr txBox="1"/>
          <p:nvPr/>
        </p:nvSpPr>
        <p:spPr>
          <a:xfrm>
            <a:off x="232711" y="4686299"/>
            <a:ext cx="5907888" cy="43434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spcBef>
                <a:spcPts val="3400"/>
              </a:spcBef>
              <a:buClr>
                <a:srgbClr val="929292"/>
              </a:buClr>
              <a:buFont typeface="Zapf Dingbats"/>
              <a:defRPr sz="3800">
                <a:solidFill>
                  <a:srgbClr val="000000"/>
                </a:solidFill>
              </a:defRPr>
            </a:lvl1pPr>
          </a:lstStyle>
          <a:p>
            <a:r>
              <a:t>The total horizontal and vertical dipolar kick factors are −0.00088V/pC/m and −0.0011V/pC/m.</a:t>
            </a:r>
          </a:p>
        </p:txBody>
      </p:sp>
      <p:sp>
        <p:nvSpPr>
          <p:cNvPr id="804" name="Total horizontal and vertical quadrupolar kick factors are 0.003976V/pC/m and 0.0033986V/pC/m respectively."/>
          <p:cNvSpPr txBox="1"/>
          <p:nvPr/>
        </p:nvSpPr>
        <p:spPr>
          <a:xfrm>
            <a:off x="4214401" y="8879768"/>
            <a:ext cx="6948350" cy="45720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spcBef>
                <a:spcPts val="3400"/>
              </a:spcBef>
              <a:buClr>
                <a:srgbClr val="929292"/>
              </a:buClr>
              <a:buFont typeface="Zapf Dingbats"/>
              <a:defRPr sz="4000">
                <a:solidFill>
                  <a:srgbClr val="000000"/>
                </a:solidFill>
              </a:defRPr>
            </a:lvl1pPr>
          </a:lstStyle>
          <a:p>
            <a:r>
              <a:t>Total horizontal and vertical quadrupolar kick factors are 0.003976V/pC/m and 0.0033986V/pC/m respectively.</a:t>
            </a:r>
          </a:p>
        </p:txBody>
      </p:sp>
      <p:sp>
        <p:nvSpPr>
          <p:cNvPr id="805" name="Maximum error is ~%5 in the frequency scale for all measurements from 0 to 6 GHz."/>
          <p:cNvSpPr txBox="1"/>
          <p:nvPr/>
        </p:nvSpPr>
        <p:spPr>
          <a:xfrm>
            <a:off x="10397651" y="3851466"/>
            <a:ext cx="4049074" cy="48133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spcBef>
                <a:spcPts val="3400"/>
              </a:spcBef>
              <a:buClr>
                <a:srgbClr val="929292"/>
              </a:buClr>
              <a:buFont typeface="Zapf Dingbats"/>
              <a:defRPr sz="4000">
                <a:solidFill>
                  <a:srgbClr val="000000"/>
                </a:solidFill>
              </a:defRPr>
            </a:lvl1pPr>
          </a:lstStyle>
          <a:p>
            <a:r>
              <a:t>Maximum error is ~%5 in the frequency scale for all measurements from 0 to 6 GHz.</a:t>
            </a:r>
          </a:p>
        </p:txBody>
      </p:sp>
      <p:sp>
        <p:nvSpPr>
          <p:cNvPr id="806" name="Oval"/>
          <p:cNvSpPr/>
          <p:nvPr/>
        </p:nvSpPr>
        <p:spPr>
          <a:xfrm>
            <a:off x="13632115" y="7921290"/>
            <a:ext cx="6515972" cy="6067735"/>
          </a:xfrm>
          <a:prstGeom prst="ellipse">
            <a:avLst/>
          </a:prstGeom>
          <a:blipFill>
            <a:blip r:embed="rId2">
              <a:alphaModFix amt="49550"/>
            </a:blip>
          </a:blipFill>
          <a:ln w="12700">
            <a:miter lim="400000"/>
          </a:ln>
        </p:spPr>
        <p:txBody>
          <a:bodyPr lIns="50800" tIns="50800" rIns="50800" bIns="50800" anchor="ctr"/>
          <a:lstStyle/>
          <a:p>
            <a:pPr algn="l">
              <a:spcBef>
                <a:spcPts val="3400"/>
              </a:spcBef>
              <a:defRPr sz="5000"/>
            </a:pPr>
            <a:endParaRPr/>
          </a:p>
        </p:txBody>
      </p:sp>
      <p:sp>
        <p:nvSpPr>
          <p:cNvPr id="807" name="Oval"/>
          <p:cNvSpPr/>
          <p:nvPr/>
        </p:nvSpPr>
        <p:spPr>
          <a:xfrm>
            <a:off x="17844323" y="3224249"/>
            <a:ext cx="6515972" cy="6067736"/>
          </a:xfrm>
          <a:prstGeom prst="ellipse">
            <a:avLst/>
          </a:prstGeom>
          <a:blipFill>
            <a:blip r:embed="rId2">
              <a:alphaModFix amt="49550"/>
            </a:blip>
          </a:blipFill>
          <a:ln w="12700">
            <a:miter lim="400000"/>
          </a:ln>
        </p:spPr>
        <p:txBody>
          <a:bodyPr lIns="50800" tIns="50800" rIns="50800" bIns="50800" anchor="ctr"/>
          <a:lstStyle/>
          <a:p>
            <a:pPr algn="l">
              <a:spcBef>
                <a:spcPts val="3400"/>
              </a:spcBef>
              <a:defRPr sz="5000"/>
            </a:pPr>
            <a:endParaRPr/>
          </a:p>
        </p:txBody>
      </p:sp>
      <mc:AlternateContent xmlns:mc="http://schemas.openxmlformats.org/markup-compatibility/2006">
        <mc:Choice xmlns:a14="http://schemas.microsoft.com/office/drawing/2010/main" Requires="a14">
          <p:sp>
            <p:nvSpPr>
              <p:cNvPr id="808" name="The quadrupolar impedance can be extracted from moving wire even from 8"/>
              <p:cNvSpPr txBox="1"/>
              <p:nvPr/>
            </p:nvSpPr>
            <p:spPr>
              <a:xfrm>
                <a:off x="18867161" y="3503235"/>
                <a:ext cx="4049074" cy="5500619"/>
              </a:xfrm>
              <a:prstGeom prst="rect">
                <a:avLst/>
              </a:prstGeom>
              <a:ln w="12700">
                <a:miter lim="400000"/>
              </a:ln>
              <a:extLst>
                <a:ext uri="{C572A759-6A51-4108-AA02-DFA0A04FC94B}">
                  <ma14:wrappingTextBoxFlag xmlns:ma14="http://schemas.microsoft.com/office/mac/drawingml/2011/main" xmlns:m="http://schemas.openxmlformats.org/officeDocument/2006/math" xmlns="" val="1"/>
                </a:ext>
              </a:extLst>
            </p:spPr>
            <p:txBody>
              <a:bodyPr lIns="50800" tIns="50800" rIns="50800" bIns="50800" anchor="ctr">
                <a:spAutoFit/>
              </a:bodyPr>
              <a:lstStyle/>
              <a:p>
                <a:pPr>
                  <a:spcBef>
                    <a:spcPts val="3400"/>
                  </a:spcBef>
                  <a:buClr>
                    <a:srgbClr val="929292"/>
                  </a:buClr>
                  <a:buFont typeface="Zapf Dingbats"/>
                  <a:defRPr sz="4000">
                    <a:solidFill>
                      <a:srgbClr val="000000"/>
                    </a:solidFill>
                  </a:defRPr>
                </a:pPr>
                <a:r>
                  <a:t>The quadrupolar impedance can be extracted from moving wire even from 8 </a:t>
                </a:r>
                <a14:m>
                  <m:oMath xmlns:m="http://schemas.openxmlformats.org/officeDocument/2006/math">
                    <m:r>
                      <m:rPr>
                        <m:sty m:val="p"/>
                      </m:rPr>
                      <a:rPr sz="4450" i="1">
                        <a:solidFill>
                          <a:srgbClr val="000000"/>
                        </a:solidFill>
                        <a:latin typeface="Cambria Math" panose="02040503050406030204" pitchFamily="18" charset="0"/>
                      </a:rPr>
                      <m:t>Ω</m:t>
                    </m:r>
                    <m:r>
                      <a:rPr sz="4450" i="1">
                        <a:solidFill>
                          <a:srgbClr val="000000"/>
                        </a:solidFill>
                        <a:latin typeface="Cambria Math" panose="02040503050406030204" pitchFamily="18" charset="0"/>
                      </a:rPr>
                      <m:t>/</m:t>
                    </m:r>
                    <m:r>
                      <a:rPr sz="4450" i="1">
                        <a:solidFill>
                          <a:srgbClr val="000000"/>
                        </a:solidFill>
                        <a:latin typeface="Cambria Math" panose="02040503050406030204" pitchFamily="18" charset="0"/>
                      </a:rPr>
                      <m:t>𝑚𝑚</m:t>
                    </m:r>
                  </m:oMath>
                </a14:m>
                <a:endParaRPr/>
              </a:p>
            </p:txBody>
          </p:sp>
        </mc:Choice>
        <mc:Fallback>
          <p:sp>
            <p:nvSpPr>
              <p:cNvPr id="808" name="The quadrupolar impedance can be extracted from moving wire even from 8"/>
              <p:cNvSpPr txBox="1">
                <a:spLocks noRot="1" noChangeAspect="1" noMove="1" noResize="1" noEditPoints="1" noAdjustHandles="1" noChangeArrowheads="1" noChangeShapeType="1" noTextEdit="1"/>
              </p:cNvSpPr>
              <p:nvPr/>
            </p:nvSpPr>
            <p:spPr>
              <a:xfrm>
                <a:off x="18867161" y="3503235"/>
                <a:ext cx="4049074" cy="5500619"/>
              </a:xfrm>
              <a:prstGeom prst="rect">
                <a:avLst/>
              </a:prstGeom>
              <a:blipFill>
                <a:blip r:embed="rId3"/>
                <a:stretch>
                  <a:fillRect l="-6250" r="-9375"/>
                </a:stretch>
              </a:blipFill>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809" name="The longitudinal impedance can be measured from 9"/>
              <p:cNvSpPr txBox="1"/>
              <p:nvPr/>
            </p:nvSpPr>
            <p:spPr>
              <a:xfrm>
                <a:off x="14031165" y="9700389"/>
                <a:ext cx="5396168" cy="2135119"/>
              </a:xfrm>
              <a:prstGeom prst="rect">
                <a:avLst/>
              </a:prstGeom>
              <a:ln w="12700">
                <a:miter lim="400000"/>
              </a:ln>
              <a:extLst>
                <a:ext uri="{C572A759-6A51-4108-AA02-DFA0A04FC94B}">
                  <ma14:wrappingTextBoxFlag xmlns:ma14="http://schemas.microsoft.com/office/mac/drawingml/2011/main" xmlns:m="http://schemas.openxmlformats.org/officeDocument/2006/math" xmlns="" val="1"/>
                </a:ext>
              </a:extLst>
            </p:spPr>
            <p:txBody>
              <a:bodyPr lIns="50800" tIns="50800" rIns="50800" bIns="50800" anchor="ctr">
                <a:spAutoFit/>
              </a:bodyPr>
              <a:lstStyle/>
              <a:p>
                <a:pPr>
                  <a:spcBef>
                    <a:spcPts val="3400"/>
                  </a:spcBef>
                  <a:buClr>
                    <a:srgbClr val="929292"/>
                  </a:buClr>
                  <a:buFont typeface="Zapf Dingbats"/>
                  <a:defRPr sz="4000">
                    <a:solidFill>
                      <a:srgbClr val="000000"/>
                    </a:solidFill>
                  </a:defRPr>
                </a:pPr>
                <a:r>
                  <a:t>The longitudinal impedance can be measured from 9 </a:t>
                </a:r>
                <a14:m>
                  <m:oMath xmlns:m="http://schemas.openxmlformats.org/officeDocument/2006/math">
                    <m:r>
                      <m:rPr>
                        <m:sty m:val="p"/>
                      </m:rPr>
                      <a:rPr sz="4750" i="1">
                        <a:solidFill>
                          <a:srgbClr val="000000"/>
                        </a:solidFill>
                        <a:latin typeface="Cambria Math" panose="02040503050406030204" pitchFamily="18" charset="0"/>
                      </a:rPr>
                      <m:t>Ω</m:t>
                    </m:r>
                  </m:oMath>
                </a14:m>
                <a:endParaRPr/>
              </a:p>
            </p:txBody>
          </p:sp>
        </mc:Choice>
        <mc:Fallback>
          <p:sp>
            <p:nvSpPr>
              <p:cNvPr id="809" name="The longitudinal impedance can be measured from 9"/>
              <p:cNvSpPr txBox="1">
                <a:spLocks noRot="1" noChangeAspect="1" noMove="1" noResize="1" noEditPoints="1" noAdjustHandles="1" noChangeArrowheads="1" noChangeShapeType="1" noTextEdit="1"/>
              </p:cNvSpPr>
              <p:nvPr/>
            </p:nvSpPr>
            <p:spPr>
              <a:xfrm>
                <a:off x="14031165" y="9700389"/>
                <a:ext cx="5396168" cy="2135119"/>
              </a:xfrm>
              <a:prstGeom prst="rect">
                <a:avLst/>
              </a:prstGeom>
              <a:blipFill>
                <a:blip r:embed="rId4"/>
                <a:stretch>
                  <a:fillRect t="-2353" b="-8235"/>
                </a:stretch>
              </a:blipFill>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r>
                  <a:rPr lang="en-US">
                    <a:noFill/>
                  </a:rPr>
                  <a:t> </a:t>
                </a:r>
              </a:p>
            </p:txBody>
          </p:sp>
        </mc:Fallback>
      </mc:AlternateContent>
      <p:sp>
        <p:nvSpPr>
          <p:cNvPr id="810" name="Slide Number"/>
          <p:cNvSpPr txBox="1">
            <a:spLocks noGrp="1"/>
          </p:cNvSpPr>
          <p:nvPr>
            <p:ph type="sldNum" sz="quarter" idx="4294967295"/>
          </p:nvPr>
        </p:nvSpPr>
        <p:spPr>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t>57</a:t>
            </a:fld>
            <a:endParaRPr/>
          </a:p>
        </p:txBody>
      </p:sp>
    </p:spTree>
  </p:cSld>
  <p:clrMapOvr>
    <a:masterClrMapping/>
  </p:clrMapOvr>
  <p:transition spd="med"/>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2" name="Thank you for your Attention!"/>
          <p:cNvSpPr txBox="1">
            <a:spLocks noGrp="1"/>
          </p:cNvSpPr>
          <p:nvPr>
            <p:ph type="title"/>
          </p:nvPr>
        </p:nvSpPr>
        <p:spPr>
          <a:xfrm>
            <a:off x="5953665" y="2618345"/>
            <a:ext cx="12209714" cy="6111307"/>
          </a:xfrm>
          <a:prstGeom prst="rect">
            <a:avLst/>
          </a:prstGeom>
        </p:spPr>
        <p:txBody>
          <a:bodyPr/>
          <a:lstStyle/>
          <a:p>
            <a:r>
              <a:t>Thank you for your Attention!</a:t>
            </a:r>
          </a:p>
        </p:txBody>
      </p:sp>
      <p:sp>
        <p:nvSpPr>
          <p:cNvPr id="813" name="Slide Number"/>
          <p:cNvSpPr txBox="1">
            <a:spLocks noGrp="1"/>
          </p:cNvSpPr>
          <p:nvPr>
            <p:ph type="sldNum" sz="quarter" idx="4294967295"/>
          </p:nvPr>
        </p:nvSpPr>
        <p:spPr>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t>58</a:t>
            </a:fld>
            <a:endParaRPr/>
          </a:p>
        </p:txBody>
      </p:sp>
    </p:spTree>
  </p:cSld>
  <p:clrMapOvr>
    <a:masterClrMapping/>
  </p:clrMapOvr>
  <p:transition spd="med"/>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5" name="Back-ups"/>
          <p:cNvSpPr txBox="1">
            <a:spLocks noGrp="1"/>
          </p:cNvSpPr>
          <p:nvPr>
            <p:ph type="title"/>
          </p:nvPr>
        </p:nvSpPr>
        <p:spPr>
          <a:prstGeom prst="rect">
            <a:avLst/>
          </a:prstGeom>
        </p:spPr>
        <p:txBody>
          <a:bodyPr/>
          <a:lstStyle/>
          <a:p>
            <a:r>
              <a:t>Back-ups</a:t>
            </a:r>
          </a:p>
        </p:txBody>
      </p:sp>
      <p:sp>
        <p:nvSpPr>
          <p:cNvPr id="816" name="Slide Number"/>
          <p:cNvSpPr txBox="1">
            <a:spLocks noGrp="1"/>
          </p:cNvSpPr>
          <p:nvPr>
            <p:ph type="sldNum" sz="quarter" idx="4294967295"/>
          </p:nvPr>
        </p:nvSpPr>
        <p:spPr>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t>59</a:t>
            </a:fld>
            <a:endParaRPr/>
          </a:p>
        </p:txBody>
      </p:sp>
    </p:spTree>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3" name="Outline"/>
          <p:cNvSpPr txBox="1">
            <a:spLocks noGrp="1"/>
          </p:cNvSpPr>
          <p:nvPr>
            <p:ph type="title"/>
          </p:nvPr>
        </p:nvSpPr>
        <p:spPr>
          <a:xfrm>
            <a:off x="960460" y="1149350"/>
            <a:ext cx="22479001" cy="1663700"/>
          </a:xfrm>
          <a:prstGeom prst="rect">
            <a:avLst/>
          </a:prstGeom>
        </p:spPr>
        <p:txBody>
          <a:bodyPr/>
          <a:lstStyle/>
          <a:p>
            <a:r>
              <a:t>Outline</a:t>
            </a:r>
          </a:p>
        </p:txBody>
      </p:sp>
      <p:sp>
        <p:nvSpPr>
          <p:cNvPr id="224" name="1.Introduction to Accelerators and Collective Effects…"/>
          <p:cNvSpPr txBox="1"/>
          <p:nvPr/>
        </p:nvSpPr>
        <p:spPr>
          <a:xfrm>
            <a:off x="741370" y="2006599"/>
            <a:ext cx="10649774" cy="122428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p>
            <a:pPr marL="635000" indent="-635000" algn="l">
              <a:spcBef>
                <a:spcPts val="3400"/>
              </a:spcBef>
              <a:buSzPct val="25000"/>
              <a:buBlip>
                <a:blip r:embed="rId2"/>
              </a:buBlip>
              <a:defRPr sz="4200"/>
            </a:pPr>
            <a:endParaRPr/>
          </a:p>
          <a:p>
            <a:pPr algn="l">
              <a:spcBef>
                <a:spcPts val="3400"/>
              </a:spcBef>
              <a:defRPr sz="4200" b="1"/>
            </a:pPr>
            <a:r>
              <a:t>1.Introduction to Accelerators and Collective Effects</a:t>
            </a:r>
          </a:p>
          <a:p>
            <a:pPr lvl="1" indent="660400" algn="l">
              <a:spcBef>
                <a:spcPts val="3400"/>
              </a:spcBef>
              <a:defRPr sz="4200" b="1"/>
            </a:pPr>
            <a:endParaRPr/>
          </a:p>
          <a:p>
            <a:pPr algn="l">
              <a:spcBef>
                <a:spcPts val="3400"/>
              </a:spcBef>
              <a:defRPr sz="4200" b="1"/>
            </a:pPr>
            <a:r>
              <a:t>2.Wakefield and Impedances</a:t>
            </a:r>
          </a:p>
          <a:p>
            <a:pPr algn="l">
              <a:spcBef>
                <a:spcPts val="3400"/>
              </a:spcBef>
              <a:defRPr sz="4200" b="1"/>
            </a:pPr>
            <a:endParaRPr/>
          </a:p>
          <a:p>
            <a:pPr algn="l">
              <a:spcBef>
                <a:spcPts val="3400"/>
              </a:spcBef>
              <a:defRPr sz="4200" b="1"/>
            </a:pPr>
            <a:r>
              <a:t>3.Studying The Wakefield and Impedance</a:t>
            </a:r>
          </a:p>
          <a:p>
            <a:pPr algn="l">
              <a:spcBef>
                <a:spcPts val="3400"/>
              </a:spcBef>
              <a:defRPr sz="4200" b="1"/>
            </a:pPr>
            <a:endParaRPr/>
          </a:p>
          <a:p>
            <a:pPr algn="l">
              <a:spcBef>
                <a:spcPts val="3400"/>
              </a:spcBef>
              <a:defRPr sz="4200" b="1"/>
            </a:pPr>
            <a:r>
              <a:t>3.Two examples</a:t>
            </a:r>
          </a:p>
          <a:p>
            <a:pPr algn="l">
              <a:spcBef>
                <a:spcPts val="3400"/>
              </a:spcBef>
              <a:defRPr sz="4200" b="1"/>
            </a:pPr>
            <a:r>
              <a:t>4.Conclusion</a:t>
            </a:r>
          </a:p>
        </p:txBody>
      </p:sp>
      <p:sp>
        <p:nvSpPr>
          <p:cNvPr id="225" name="How we achieved expected performance in accelerator?…"/>
          <p:cNvSpPr txBox="1"/>
          <p:nvPr/>
        </p:nvSpPr>
        <p:spPr>
          <a:xfrm>
            <a:off x="11959751" y="2900307"/>
            <a:ext cx="12698844" cy="100330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p>
            <a:pPr lvl="1" indent="660400" algn="l">
              <a:spcBef>
                <a:spcPts val="3400"/>
              </a:spcBef>
              <a:defRPr sz="2500" b="1"/>
            </a:pPr>
            <a:r>
              <a:rPr dirty="0"/>
              <a:t>How we achieved expected performance in accelerator?</a:t>
            </a:r>
          </a:p>
          <a:p>
            <a:pPr lvl="1" indent="660400" algn="l">
              <a:spcBef>
                <a:spcPts val="3400"/>
              </a:spcBef>
              <a:defRPr sz="2500" b="1"/>
            </a:pPr>
            <a:r>
              <a:rPr dirty="0"/>
              <a:t>Why are the Collective effects are important?</a:t>
            </a:r>
          </a:p>
          <a:p>
            <a:pPr lvl="1" indent="660400" algn="l">
              <a:spcBef>
                <a:spcPts val="3400"/>
              </a:spcBef>
              <a:defRPr sz="2500" b="1"/>
            </a:pPr>
            <a:r>
              <a:rPr dirty="0"/>
              <a:t>What is </a:t>
            </a:r>
            <a:r>
              <a:rPr dirty="0" err="1"/>
              <a:t>ThomX</a:t>
            </a:r>
            <a:r>
              <a:rPr dirty="0"/>
              <a:t> and what are the effects of collective effects on </a:t>
            </a:r>
            <a:r>
              <a:rPr dirty="0" err="1"/>
              <a:t>ThomX</a:t>
            </a:r>
            <a:r>
              <a:rPr dirty="0"/>
              <a:t>?</a:t>
            </a:r>
          </a:p>
          <a:p>
            <a:pPr lvl="1" indent="660400" algn="l">
              <a:spcBef>
                <a:spcPts val="3400"/>
              </a:spcBef>
              <a:defRPr sz="2500" b="1"/>
            </a:pPr>
            <a:r>
              <a:rPr dirty="0"/>
              <a:t>Different Kind of Impedances and Formalism</a:t>
            </a:r>
          </a:p>
          <a:p>
            <a:pPr lvl="1" indent="660400" algn="l">
              <a:spcBef>
                <a:spcPts val="3400"/>
              </a:spcBef>
              <a:defRPr sz="2500" b="1"/>
            </a:pPr>
            <a:r>
              <a:rPr dirty="0"/>
              <a:t>The effect of the impedances</a:t>
            </a:r>
          </a:p>
          <a:p>
            <a:pPr lvl="1" indent="660400" algn="l">
              <a:spcBef>
                <a:spcPts val="3400"/>
              </a:spcBef>
              <a:defRPr sz="2500" b="1"/>
            </a:pPr>
            <a:r>
              <a:rPr dirty="0"/>
              <a:t>The Goal of Impedance Study</a:t>
            </a:r>
          </a:p>
          <a:p>
            <a:pPr lvl="1" indent="660400" algn="l">
              <a:spcBef>
                <a:spcPts val="3400"/>
              </a:spcBef>
              <a:defRPr sz="2500" b="1"/>
            </a:pPr>
            <a:r>
              <a:rPr dirty="0"/>
              <a:t>The methods of Defining the impedance on accelerators</a:t>
            </a:r>
          </a:p>
          <a:p>
            <a:pPr lvl="1" indent="660400" algn="l">
              <a:spcBef>
                <a:spcPts val="3400"/>
              </a:spcBef>
              <a:defRPr sz="2500" b="1"/>
            </a:pPr>
            <a:r>
              <a:rPr dirty="0"/>
              <a:t>Impedance Simulations with CST and Parameters</a:t>
            </a:r>
          </a:p>
          <a:p>
            <a:pPr lvl="1" indent="660400" algn="l">
              <a:spcBef>
                <a:spcPts val="3400"/>
              </a:spcBef>
              <a:defRPr sz="2500" b="1"/>
            </a:pPr>
            <a:r>
              <a:rPr dirty="0"/>
              <a:t>The Coaxial Wire Technique and Experimental Setup </a:t>
            </a:r>
          </a:p>
          <a:p>
            <a:pPr lvl="1" indent="660400" algn="l">
              <a:spcBef>
                <a:spcPts val="3400"/>
              </a:spcBef>
              <a:defRPr sz="2500" b="1"/>
            </a:pPr>
            <a:r>
              <a:rPr dirty="0"/>
              <a:t>Different Kind of Impedances and Measurements</a:t>
            </a:r>
          </a:p>
          <a:p>
            <a:pPr lvl="1" indent="660400" algn="l">
              <a:spcBef>
                <a:spcPts val="3400"/>
              </a:spcBef>
              <a:defRPr sz="2500" b="1"/>
            </a:pPr>
            <a:r>
              <a:rPr dirty="0"/>
              <a:t>Bellow for two wire </a:t>
            </a:r>
          </a:p>
          <a:p>
            <a:pPr lvl="1" indent="660400" algn="l">
              <a:spcBef>
                <a:spcPts val="3400"/>
              </a:spcBef>
              <a:defRPr sz="2500" b="1"/>
            </a:pPr>
            <a:r>
              <a:rPr dirty="0"/>
              <a:t>FBT for moving wire</a:t>
            </a:r>
          </a:p>
        </p:txBody>
      </p:sp>
      <p:sp>
        <p:nvSpPr>
          <p:cNvPr id="226" name="{"/>
          <p:cNvSpPr txBox="1"/>
          <p:nvPr/>
        </p:nvSpPr>
        <p:spPr>
          <a:xfrm>
            <a:off x="11719890" y="2507073"/>
            <a:ext cx="960141" cy="34544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0000"/>
            </a:lvl1pPr>
          </a:lstStyle>
          <a:p>
            <a:r>
              <a:t>{</a:t>
            </a:r>
          </a:p>
        </p:txBody>
      </p:sp>
      <p:sp>
        <p:nvSpPr>
          <p:cNvPr id="227" name="{"/>
          <p:cNvSpPr txBox="1"/>
          <p:nvPr/>
        </p:nvSpPr>
        <p:spPr>
          <a:xfrm>
            <a:off x="11606200" y="5096554"/>
            <a:ext cx="1171600" cy="42926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5000"/>
            </a:lvl1pPr>
          </a:lstStyle>
          <a:p>
            <a:r>
              <a:t>{</a:t>
            </a:r>
          </a:p>
        </p:txBody>
      </p:sp>
      <p:sp>
        <p:nvSpPr>
          <p:cNvPr id="228" name="{"/>
          <p:cNvSpPr txBox="1"/>
          <p:nvPr/>
        </p:nvSpPr>
        <p:spPr>
          <a:xfrm>
            <a:off x="11711930" y="8565316"/>
            <a:ext cx="960140" cy="34544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0000"/>
            </a:lvl1pPr>
          </a:lstStyle>
          <a:p>
            <a:r>
              <a:t>{</a:t>
            </a:r>
          </a:p>
        </p:txBody>
      </p:sp>
      <p:sp>
        <p:nvSpPr>
          <p:cNvPr id="229" name="{"/>
          <p:cNvSpPr txBox="1"/>
          <p:nvPr/>
        </p:nvSpPr>
        <p:spPr>
          <a:xfrm>
            <a:off x="11825620" y="11159108"/>
            <a:ext cx="748681" cy="26162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15000"/>
            </a:lvl1pPr>
          </a:lstStyle>
          <a:p>
            <a:r>
              <a:t>{</a:t>
            </a:r>
          </a:p>
        </p:txBody>
      </p:sp>
      <p:sp>
        <p:nvSpPr>
          <p:cNvPr id="230" name="1"/>
          <p:cNvSpPr txBox="1"/>
          <p:nvPr/>
        </p:nvSpPr>
        <p:spPr>
          <a:xfrm>
            <a:off x="11093474" y="4072679"/>
            <a:ext cx="431801" cy="9398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5000">
                <a:solidFill>
                  <a:srgbClr val="A12820"/>
                </a:solidFill>
              </a:defRPr>
            </a:lvl1pPr>
          </a:lstStyle>
          <a:p>
            <a:r>
              <a:t>1</a:t>
            </a:r>
          </a:p>
        </p:txBody>
      </p:sp>
      <p:sp>
        <p:nvSpPr>
          <p:cNvPr id="231" name="2"/>
          <p:cNvSpPr txBox="1"/>
          <p:nvPr/>
        </p:nvSpPr>
        <p:spPr>
          <a:xfrm>
            <a:off x="11093474" y="6977007"/>
            <a:ext cx="431801" cy="9398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5000">
                <a:solidFill>
                  <a:srgbClr val="A12820"/>
                </a:solidFill>
              </a:defRPr>
            </a:lvl1pPr>
          </a:lstStyle>
          <a:p>
            <a:r>
              <a:t>2</a:t>
            </a:r>
          </a:p>
        </p:txBody>
      </p:sp>
      <p:sp>
        <p:nvSpPr>
          <p:cNvPr id="232" name="3"/>
          <p:cNvSpPr txBox="1"/>
          <p:nvPr/>
        </p:nvSpPr>
        <p:spPr>
          <a:xfrm>
            <a:off x="11093474" y="10107386"/>
            <a:ext cx="431801" cy="9398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5000">
                <a:solidFill>
                  <a:srgbClr val="A12820"/>
                </a:solidFill>
              </a:defRPr>
            </a:lvl1pPr>
          </a:lstStyle>
          <a:p>
            <a:r>
              <a:t>3</a:t>
            </a:r>
          </a:p>
        </p:txBody>
      </p:sp>
      <p:sp>
        <p:nvSpPr>
          <p:cNvPr id="233" name="4"/>
          <p:cNvSpPr txBox="1"/>
          <p:nvPr/>
        </p:nvSpPr>
        <p:spPr>
          <a:xfrm>
            <a:off x="11093474" y="12080764"/>
            <a:ext cx="431801" cy="9398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5000">
                <a:solidFill>
                  <a:srgbClr val="A12820"/>
                </a:solidFill>
              </a:defRPr>
            </a:lvl1pPr>
          </a:lstStyle>
          <a:p>
            <a:r>
              <a:t>4</a:t>
            </a:r>
          </a:p>
        </p:txBody>
      </p:sp>
      <p:sp>
        <p:nvSpPr>
          <p:cNvPr id="234" name="Slide Number"/>
          <p:cNvSpPr txBox="1">
            <a:spLocks noGrp="1"/>
          </p:cNvSpPr>
          <p:nvPr>
            <p:ph type="sldNum" sz="quarter" idx="2"/>
          </p:nvPr>
        </p:nvSpPr>
        <p:spPr>
          <a:xfrm>
            <a:off x="12052300" y="13017500"/>
            <a:ext cx="266701" cy="508000"/>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t>6</a:t>
            </a:fld>
            <a:endParaRPr/>
          </a:p>
        </p:txBody>
      </p:sp>
    </p:spTree>
  </p:cSld>
  <p:clrMapOvr>
    <a:masterClrMapping/>
  </p:clrMapOvr>
  <p:transition spd="med"/>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8" name="Relation Between Logaritmic and Linear"/>
          <p:cNvSpPr txBox="1">
            <a:spLocks noGrp="1"/>
          </p:cNvSpPr>
          <p:nvPr>
            <p:ph type="title"/>
          </p:nvPr>
        </p:nvSpPr>
        <p:spPr>
          <a:prstGeom prst="rect">
            <a:avLst/>
          </a:prstGeom>
        </p:spPr>
        <p:txBody>
          <a:bodyPr/>
          <a:lstStyle/>
          <a:p>
            <a:r>
              <a:t>Relation Between Logaritmic and Linear</a:t>
            </a:r>
          </a:p>
        </p:txBody>
      </p:sp>
      <mc:AlternateContent xmlns:mc="http://schemas.openxmlformats.org/markup-compatibility/2006">
        <mc:Choice xmlns:a14="http://schemas.microsoft.com/office/drawing/2010/main" Requires="a14">
          <p:sp>
            <p:nvSpPr>
              <p:cNvPr id="819" name="Equation"/>
              <p:cNvSpPr txBox="1"/>
              <p:nvPr/>
            </p:nvSpPr>
            <p:spPr>
              <a:xfrm>
                <a:off x="7097792" y="4627279"/>
                <a:ext cx="10634394" cy="1023808"/>
              </a:xfrm>
              <a:prstGeom prst="rect">
                <a:avLst/>
              </a:prstGeom>
              <a:ln w="12700">
                <a:miter lim="400000"/>
              </a:ln>
            </p:spPr>
            <p:txBody>
              <a:bodyPr wrap="none" lIns="0" tIns="0" rIns="0" bIns="0">
                <a:spAutoFit/>
              </a:bodyPr>
              <a:lstStyle/>
              <a:p>
                <a:pPr algn="l" defTabSz="914400" latinLnBrk="1">
                  <a:defRPr sz="1800">
                    <a:solidFill>
                      <a:srgbClr val="000000"/>
                    </a:solidFill>
                  </a:defRPr>
                </a:pPr>
                <a14:m>
                  <m:oMathPara xmlns:m="http://schemas.openxmlformats.org/officeDocument/2006/math">
                    <m:oMathParaPr>
                      <m:jc m:val="centerGroup"/>
                    </m:oMathParaPr>
                    <m:oMath xmlns:m="http://schemas.openxmlformats.org/officeDocument/2006/math">
                      <m:r>
                        <a:rPr sz="6400" i="1">
                          <a:solidFill>
                            <a:srgbClr val="414040"/>
                          </a:solidFill>
                          <a:latin typeface="Cambria Math" panose="02040503050406030204" pitchFamily="18" charset="0"/>
                        </a:rPr>
                        <m:t>𝑆</m:t>
                      </m:r>
                      <m:r>
                        <a:rPr sz="6400" i="1">
                          <a:solidFill>
                            <a:srgbClr val="414040"/>
                          </a:solidFill>
                          <a:latin typeface="Cambria Math" panose="02040503050406030204" pitchFamily="18" charset="0"/>
                        </a:rPr>
                        <m:t>(</m:t>
                      </m:r>
                      <m:r>
                        <a:rPr sz="6400" i="1">
                          <a:solidFill>
                            <a:srgbClr val="414040"/>
                          </a:solidFill>
                          <a:latin typeface="Cambria Math" panose="02040503050406030204" pitchFamily="18" charset="0"/>
                        </a:rPr>
                        <m:t>𝑑𝐵</m:t>
                      </m:r>
                      <m:r>
                        <a:rPr sz="6400" i="1">
                          <a:solidFill>
                            <a:srgbClr val="414040"/>
                          </a:solidFill>
                          <a:latin typeface="Cambria Math" panose="02040503050406030204" pitchFamily="18" charset="0"/>
                        </a:rPr>
                        <m:t>)=20∗</m:t>
                      </m:r>
                      <m:r>
                        <a:rPr sz="6400" i="1">
                          <a:solidFill>
                            <a:srgbClr val="414040"/>
                          </a:solidFill>
                          <a:latin typeface="Cambria Math" panose="02040503050406030204" pitchFamily="18" charset="0"/>
                        </a:rPr>
                        <m:t>𝐿𝑜𝑔</m:t>
                      </m:r>
                      <m:r>
                        <a:rPr sz="6400" i="1">
                          <a:solidFill>
                            <a:srgbClr val="414040"/>
                          </a:solidFill>
                          <a:latin typeface="Cambria Math" panose="02040503050406030204" pitchFamily="18" charset="0"/>
                        </a:rPr>
                        <m:t>(</m:t>
                      </m:r>
                      <m:rad>
                        <m:radPr>
                          <m:degHide m:val="on"/>
                          <m:ctrlPr>
                            <a:rPr sz="6400" i="1">
                              <a:solidFill>
                                <a:srgbClr val="414040"/>
                              </a:solidFill>
                              <a:latin typeface="Cambria Math" panose="02040503050406030204" pitchFamily="18" charset="0"/>
                            </a:rPr>
                          </m:ctrlPr>
                        </m:radPr>
                        <m:deg/>
                        <m:e>
                          <m:sSup>
                            <m:sSupPr>
                              <m:ctrlPr>
                                <a:rPr sz="6400" i="1">
                                  <a:solidFill>
                                    <a:srgbClr val="414040"/>
                                  </a:solidFill>
                                  <a:latin typeface="Cambria Math" panose="02040503050406030204" pitchFamily="18" charset="0"/>
                                </a:rPr>
                              </m:ctrlPr>
                            </m:sSupPr>
                            <m:e>
                              <m:r>
                                <a:rPr sz="6400" i="1">
                                  <a:solidFill>
                                    <a:srgbClr val="414040"/>
                                  </a:solidFill>
                                  <a:latin typeface="Cambria Math" panose="02040503050406030204" pitchFamily="18" charset="0"/>
                                </a:rPr>
                                <m:t>𝑟𝑒𝑆</m:t>
                              </m:r>
                            </m:e>
                            <m:sup>
                              <m:r>
                                <a:rPr sz="6400" i="1">
                                  <a:solidFill>
                                    <a:srgbClr val="414040"/>
                                  </a:solidFill>
                                  <a:latin typeface="Cambria Math" panose="02040503050406030204" pitchFamily="18" charset="0"/>
                                </a:rPr>
                                <m:t>2</m:t>
                              </m:r>
                            </m:sup>
                          </m:sSup>
                          <m:r>
                            <a:rPr sz="6400" i="1">
                              <a:solidFill>
                                <a:srgbClr val="414040"/>
                              </a:solidFill>
                              <a:latin typeface="Cambria Math" panose="02040503050406030204" pitchFamily="18" charset="0"/>
                            </a:rPr>
                            <m:t>+</m:t>
                          </m:r>
                          <m:sSup>
                            <m:sSupPr>
                              <m:ctrlPr>
                                <a:rPr sz="6400" i="1">
                                  <a:solidFill>
                                    <a:srgbClr val="414040"/>
                                  </a:solidFill>
                                  <a:latin typeface="Cambria Math" panose="02040503050406030204" pitchFamily="18" charset="0"/>
                                </a:rPr>
                              </m:ctrlPr>
                            </m:sSupPr>
                            <m:e>
                              <m:r>
                                <a:rPr sz="6400" i="1">
                                  <a:solidFill>
                                    <a:srgbClr val="414040"/>
                                  </a:solidFill>
                                  <a:latin typeface="Cambria Math" panose="02040503050406030204" pitchFamily="18" charset="0"/>
                                </a:rPr>
                                <m:t>𝑖𝑚𝑆</m:t>
                              </m:r>
                            </m:e>
                            <m:sup>
                              <m:r>
                                <a:rPr sz="6400" i="1">
                                  <a:solidFill>
                                    <a:srgbClr val="414040"/>
                                  </a:solidFill>
                                  <a:latin typeface="Cambria Math" panose="02040503050406030204" pitchFamily="18" charset="0"/>
                                </a:rPr>
                                <m:t>2</m:t>
                              </m:r>
                            </m:sup>
                          </m:sSup>
                        </m:e>
                      </m:rad>
                      <m:r>
                        <a:rPr sz="6400" i="1">
                          <a:solidFill>
                            <a:srgbClr val="414040"/>
                          </a:solidFill>
                          <a:latin typeface="Cambria Math" panose="02040503050406030204" pitchFamily="18" charset="0"/>
                        </a:rPr>
                        <m:t>)</m:t>
                      </m:r>
                    </m:oMath>
                  </m:oMathPara>
                </a14:m>
                <a:endParaRPr sz="6400">
                  <a:solidFill>
                    <a:srgbClr val="414141"/>
                  </a:solidFill>
                </a:endParaRPr>
              </a:p>
            </p:txBody>
          </p:sp>
        </mc:Choice>
        <mc:Fallback>
          <p:sp>
            <p:nvSpPr>
              <p:cNvPr id="819" name="Equation"/>
              <p:cNvSpPr txBox="1">
                <a:spLocks noRot="1" noChangeAspect="1" noMove="1" noResize="1" noEditPoints="1" noAdjustHandles="1" noChangeArrowheads="1" noChangeShapeType="1" noTextEdit="1"/>
              </p:cNvSpPr>
              <p:nvPr/>
            </p:nvSpPr>
            <p:spPr>
              <a:xfrm>
                <a:off x="7097792" y="4627279"/>
                <a:ext cx="10634394" cy="1023808"/>
              </a:xfrm>
              <a:prstGeom prst="rect">
                <a:avLst/>
              </a:prstGeom>
              <a:blipFill>
                <a:blip r:embed="rId2"/>
                <a:stretch>
                  <a:fillRect l="-2622" r="-15495" b="-50617"/>
                </a:stretch>
              </a:blipFill>
              <a:ln w="12700">
                <a:miter lim="400000"/>
              </a:ln>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820" name="Equation"/>
              <p:cNvSpPr txBox="1"/>
              <p:nvPr/>
            </p:nvSpPr>
            <p:spPr>
              <a:xfrm>
                <a:off x="7097792" y="7861120"/>
                <a:ext cx="11200302" cy="1172933"/>
              </a:xfrm>
              <a:prstGeom prst="rect">
                <a:avLst/>
              </a:prstGeom>
              <a:ln w="12700">
                <a:miter lim="400000"/>
              </a:ln>
            </p:spPr>
            <p:txBody>
              <a:bodyPr wrap="none" lIns="0" tIns="0" rIns="0" bIns="0">
                <a:spAutoFit/>
              </a:bodyPr>
              <a:lstStyle/>
              <a:p>
                <a:pPr algn="l" defTabSz="914400" latinLnBrk="1">
                  <a:defRPr sz="1800">
                    <a:solidFill>
                      <a:srgbClr val="000000"/>
                    </a:solidFill>
                  </a:defRPr>
                </a:pPr>
                <a14:m>
                  <m:oMathPara xmlns:m="http://schemas.openxmlformats.org/officeDocument/2006/math">
                    <m:oMathParaPr>
                      <m:jc m:val="centerGroup"/>
                    </m:oMathParaPr>
                    <m:oMath xmlns:m="http://schemas.openxmlformats.org/officeDocument/2006/math">
                      <m:sSub>
                        <m:sSubPr>
                          <m:ctrlPr>
                            <a:rPr sz="6400">
                              <a:solidFill>
                                <a:srgbClr val="414040"/>
                              </a:solidFill>
                              <a:latin typeface="Cambria Math" panose="02040503050406030204" pitchFamily="18" charset="0"/>
                            </a:rPr>
                          </m:ctrlPr>
                        </m:sSubPr>
                        <m:e>
                          <m:r>
                            <a:rPr sz="6400" i="1">
                              <a:solidFill>
                                <a:srgbClr val="414040"/>
                              </a:solidFill>
                              <a:latin typeface="Cambria Math" panose="02040503050406030204" pitchFamily="18" charset="0"/>
                            </a:rPr>
                            <m:t>𝑍</m:t>
                          </m:r>
                        </m:e>
                        <m:sub>
                          <m:r>
                            <a:rPr sz="6400" i="1">
                              <a:solidFill>
                                <a:srgbClr val="414040"/>
                              </a:solidFill>
                              <a:latin typeface="Cambria Math" panose="02040503050406030204" pitchFamily="18" charset="0"/>
                            </a:rPr>
                            <m:t>𝑙𝑜𝑔</m:t>
                          </m:r>
                        </m:sub>
                      </m:sSub>
                      <m:r>
                        <a:rPr sz="6400" i="1">
                          <a:solidFill>
                            <a:srgbClr val="414040"/>
                          </a:solidFill>
                          <a:latin typeface="Cambria Math" panose="02040503050406030204" pitchFamily="18" charset="0"/>
                        </a:rPr>
                        <m:t>(</m:t>
                      </m:r>
                      <m:r>
                        <m:rPr>
                          <m:sty m:val="p"/>
                        </m:rPr>
                        <a:rPr sz="6400" i="1">
                          <a:solidFill>
                            <a:srgbClr val="414040"/>
                          </a:solidFill>
                          <a:latin typeface="Cambria Math" panose="02040503050406030204" pitchFamily="18" charset="0"/>
                        </a:rPr>
                        <m:t>Ω</m:t>
                      </m:r>
                      <m:r>
                        <a:rPr sz="6400" i="1">
                          <a:solidFill>
                            <a:srgbClr val="414040"/>
                          </a:solidFill>
                          <a:latin typeface="Cambria Math" panose="02040503050406030204" pitchFamily="18" charset="0"/>
                        </a:rPr>
                        <m:t>)=20∗</m:t>
                      </m:r>
                      <m:r>
                        <a:rPr sz="6400" i="1">
                          <a:solidFill>
                            <a:srgbClr val="414040"/>
                          </a:solidFill>
                          <a:latin typeface="Cambria Math" panose="02040503050406030204" pitchFamily="18" charset="0"/>
                        </a:rPr>
                        <m:t>𝐿𝑜𝑔</m:t>
                      </m:r>
                      <m:r>
                        <a:rPr sz="6400" i="1">
                          <a:solidFill>
                            <a:srgbClr val="414040"/>
                          </a:solidFill>
                          <a:latin typeface="Cambria Math" panose="02040503050406030204" pitchFamily="18" charset="0"/>
                        </a:rPr>
                        <m:t>(</m:t>
                      </m:r>
                      <m:rad>
                        <m:radPr>
                          <m:degHide m:val="on"/>
                          <m:ctrlPr>
                            <a:rPr sz="6400" i="1">
                              <a:solidFill>
                                <a:srgbClr val="414040"/>
                              </a:solidFill>
                              <a:latin typeface="Cambria Math" panose="02040503050406030204" pitchFamily="18" charset="0"/>
                            </a:rPr>
                          </m:ctrlPr>
                        </m:radPr>
                        <m:deg/>
                        <m:e>
                          <m:sSup>
                            <m:sSupPr>
                              <m:ctrlPr>
                                <a:rPr sz="6400" i="1">
                                  <a:solidFill>
                                    <a:srgbClr val="414040"/>
                                  </a:solidFill>
                                  <a:latin typeface="Cambria Math" panose="02040503050406030204" pitchFamily="18" charset="0"/>
                                </a:rPr>
                              </m:ctrlPr>
                            </m:sSupPr>
                            <m:e>
                              <m:r>
                                <a:rPr sz="6400" i="1">
                                  <a:solidFill>
                                    <a:srgbClr val="414040"/>
                                  </a:solidFill>
                                  <a:latin typeface="Cambria Math" panose="02040503050406030204" pitchFamily="18" charset="0"/>
                                </a:rPr>
                                <m:t>𝑟𝑒𝑍</m:t>
                              </m:r>
                            </m:e>
                            <m:sup>
                              <m:r>
                                <a:rPr sz="6400" i="1">
                                  <a:solidFill>
                                    <a:srgbClr val="414040"/>
                                  </a:solidFill>
                                  <a:latin typeface="Cambria Math" panose="02040503050406030204" pitchFamily="18" charset="0"/>
                                </a:rPr>
                                <m:t>2</m:t>
                              </m:r>
                            </m:sup>
                          </m:sSup>
                          <m:r>
                            <a:rPr sz="6400" i="1">
                              <a:solidFill>
                                <a:srgbClr val="414040"/>
                              </a:solidFill>
                              <a:latin typeface="Cambria Math" panose="02040503050406030204" pitchFamily="18" charset="0"/>
                            </a:rPr>
                            <m:t>+</m:t>
                          </m:r>
                          <m:sSup>
                            <m:sSupPr>
                              <m:ctrlPr>
                                <a:rPr sz="6400" i="1">
                                  <a:solidFill>
                                    <a:srgbClr val="414040"/>
                                  </a:solidFill>
                                  <a:latin typeface="Cambria Math" panose="02040503050406030204" pitchFamily="18" charset="0"/>
                                </a:rPr>
                              </m:ctrlPr>
                            </m:sSupPr>
                            <m:e>
                              <m:r>
                                <a:rPr sz="6400" i="1">
                                  <a:solidFill>
                                    <a:srgbClr val="414040"/>
                                  </a:solidFill>
                                  <a:latin typeface="Cambria Math" panose="02040503050406030204" pitchFamily="18" charset="0"/>
                                </a:rPr>
                                <m:t>𝑖𝑚𝑍</m:t>
                              </m:r>
                            </m:e>
                            <m:sup>
                              <m:r>
                                <a:rPr sz="6400" i="1">
                                  <a:solidFill>
                                    <a:srgbClr val="414040"/>
                                  </a:solidFill>
                                  <a:latin typeface="Cambria Math" panose="02040503050406030204" pitchFamily="18" charset="0"/>
                                </a:rPr>
                                <m:t>2</m:t>
                              </m:r>
                            </m:sup>
                          </m:sSup>
                        </m:e>
                      </m:rad>
                      <m:r>
                        <a:rPr sz="6400" i="1">
                          <a:solidFill>
                            <a:srgbClr val="414040"/>
                          </a:solidFill>
                          <a:latin typeface="Cambria Math" panose="02040503050406030204" pitchFamily="18" charset="0"/>
                        </a:rPr>
                        <m:t>)</m:t>
                      </m:r>
                    </m:oMath>
                  </m:oMathPara>
                </a14:m>
                <a:endParaRPr sz="6400">
                  <a:solidFill>
                    <a:srgbClr val="414141"/>
                  </a:solidFill>
                </a:endParaRPr>
              </a:p>
            </p:txBody>
          </p:sp>
        </mc:Choice>
        <mc:Fallback>
          <p:sp>
            <p:nvSpPr>
              <p:cNvPr id="820" name="Equation"/>
              <p:cNvSpPr txBox="1">
                <a:spLocks noRot="1" noChangeAspect="1" noMove="1" noResize="1" noEditPoints="1" noAdjustHandles="1" noChangeArrowheads="1" noChangeShapeType="1" noTextEdit="1"/>
              </p:cNvSpPr>
              <p:nvPr/>
            </p:nvSpPr>
            <p:spPr>
              <a:xfrm>
                <a:off x="7097792" y="7861120"/>
                <a:ext cx="11200302" cy="1172933"/>
              </a:xfrm>
              <a:prstGeom prst="rect">
                <a:avLst/>
              </a:prstGeom>
              <a:blipFill>
                <a:blip r:embed="rId3"/>
                <a:stretch>
                  <a:fillRect l="-2378" r="-15289" b="-34409"/>
                </a:stretch>
              </a:blipFill>
              <a:ln w="12700">
                <a:miter lim="400000"/>
              </a:ln>
            </p:spPr>
            <p:txBody>
              <a:bodyPr/>
              <a:lstStyle/>
              <a:p>
                <a:r>
                  <a:rPr lang="en-US">
                    <a:noFill/>
                  </a:rPr>
                  <a:t> </a:t>
                </a:r>
              </a:p>
            </p:txBody>
          </p:sp>
        </mc:Fallback>
      </mc:AlternateContent>
      <p:sp>
        <p:nvSpPr>
          <p:cNvPr id="821" name="Slide Number"/>
          <p:cNvSpPr txBox="1">
            <a:spLocks noGrp="1"/>
          </p:cNvSpPr>
          <p:nvPr>
            <p:ph type="sldNum" sz="quarter" idx="4294967295"/>
          </p:nvPr>
        </p:nvSpPr>
        <p:spPr>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t>60</a:t>
            </a:fld>
            <a:endParaRPr/>
          </a:p>
        </p:txBody>
      </p:sp>
    </p:spTree>
  </p:cSld>
  <p:clrMapOvr>
    <a:masterClrMapping/>
  </p:clrMapOvr>
  <p:transition spd="med"/>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3" name="ThomX-Injection and Linac"/>
          <p:cNvSpPr txBox="1">
            <a:spLocks noGrp="1"/>
          </p:cNvSpPr>
          <p:nvPr>
            <p:ph type="title"/>
          </p:nvPr>
        </p:nvSpPr>
        <p:spPr>
          <a:prstGeom prst="rect">
            <a:avLst/>
          </a:prstGeom>
        </p:spPr>
        <p:txBody>
          <a:bodyPr/>
          <a:lstStyle/>
          <a:p>
            <a:r>
              <a:t>ThomX-Injection and Linac</a:t>
            </a:r>
          </a:p>
        </p:txBody>
      </p:sp>
      <p:pic>
        <p:nvPicPr>
          <p:cNvPr id="824" name="Picture 3" descr="Picture 3"/>
          <p:cNvPicPr>
            <a:picLocks noChangeAspect="1"/>
          </p:cNvPicPr>
          <p:nvPr/>
        </p:nvPicPr>
        <p:blipFill>
          <a:blip r:embed="rId2"/>
          <a:stretch>
            <a:fillRect/>
          </a:stretch>
        </p:blipFill>
        <p:spPr>
          <a:xfrm>
            <a:off x="870917" y="6760824"/>
            <a:ext cx="11861827" cy="6356844"/>
          </a:xfrm>
          <a:prstGeom prst="rect">
            <a:avLst/>
          </a:prstGeom>
          <a:ln w="12700">
            <a:miter lim="400000"/>
          </a:ln>
        </p:spPr>
      </p:pic>
      <p:sp>
        <p:nvSpPr>
          <p:cNvPr id="825" name="Line"/>
          <p:cNvSpPr/>
          <p:nvPr/>
        </p:nvSpPr>
        <p:spPr>
          <a:xfrm flipH="1" flipV="1">
            <a:off x="3706301" y="6760824"/>
            <a:ext cx="170445" cy="1674372"/>
          </a:xfrm>
          <a:prstGeom prst="line">
            <a:avLst/>
          </a:prstGeom>
          <a:ln w="101600">
            <a:solidFill>
              <a:srgbClr val="160201"/>
            </a:solidFill>
            <a:miter lim="400000"/>
            <a:tailEnd type="triangle"/>
          </a:ln>
        </p:spPr>
        <p:txBody>
          <a:bodyPr lIns="71437" tIns="71437" rIns="71437" bIns="71437" anchor="ctr"/>
          <a:lstStyle/>
          <a:p>
            <a:pPr defTabSz="821531">
              <a:defRPr sz="4200">
                <a:solidFill>
                  <a:srgbClr val="202020"/>
                </a:solidFill>
              </a:defRPr>
            </a:pPr>
            <a:endParaRPr/>
          </a:p>
        </p:txBody>
      </p:sp>
      <p:graphicFrame>
        <p:nvGraphicFramePr>
          <p:cNvPr id="826" name="Table"/>
          <p:cNvGraphicFramePr/>
          <p:nvPr/>
        </p:nvGraphicFramePr>
        <p:xfrm>
          <a:off x="1811422" y="3314700"/>
          <a:ext cx="9993517" cy="3211175"/>
        </p:xfrm>
        <a:graphic>
          <a:graphicData uri="http://schemas.openxmlformats.org/drawingml/2006/table">
            <a:tbl>
              <a:tblPr>
                <a:tableStyleId>{4C3C2611-4C71-4FC5-86AE-919BDF0F9419}</a:tableStyleId>
              </a:tblPr>
              <a:tblGrid>
                <a:gridCol w="4990408">
                  <a:extLst>
                    <a:ext uri="{9D8B030D-6E8A-4147-A177-3AD203B41FA5}">
                      <a16:colId xmlns:a16="http://schemas.microsoft.com/office/drawing/2014/main" val="20000"/>
                    </a:ext>
                  </a:extLst>
                </a:gridCol>
                <a:gridCol w="4990408">
                  <a:extLst>
                    <a:ext uri="{9D8B030D-6E8A-4147-A177-3AD203B41FA5}">
                      <a16:colId xmlns:a16="http://schemas.microsoft.com/office/drawing/2014/main" val="20001"/>
                    </a:ext>
                  </a:extLst>
                </a:gridCol>
              </a:tblGrid>
              <a:tr h="533079">
                <a:tc>
                  <a:txBody>
                    <a:bodyPr/>
                    <a:lstStyle/>
                    <a:p>
                      <a:pPr algn="l" defTabSz="457200">
                        <a:lnSpc>
                          <a:spcPts val="4800"/>
                        </a:lnSpc>
                        <a:spcBef>
                          <a:spcPts val="1200"/>
                        </a:spcBef>
                        <a:defRPr sz="1800">
                          <a:solidFill>
                            <a:srgbClr val="000000"/>
                          </a:solidFill>
                        </a:defRPr>
                      </a:pPr>
                      <a:r>
                        <a:rPr sz="2500">
                          <a:latin typeface="Times Roman"/>
                          <a:ea typeface="Times Roman"/>
                          <a:cs typeface="Times Roman"/>
                          <a:sym typeface="Times Roman"/>
                        </a:rPr>
                        <a:t>Beam energy E at exit and charge</a:t>
                      </a:r>
                    </a:p>
                  </a:txBody>
                  <a:tcPr marL="50800" marR="50800" marT="50800" marB="50800" anchor="ctr" horzOverflow="overflow">
                    <a:lnL w="12700">
                      <a:solidFill>
                        <a:srgbClr val="3E231A"/>
                      </a:solidFill>
                      <a:miter lim="400000"/>
                    </a:lnL>
                    <a:lnR w="12700">
                      <a:solidFill>
                        <a:srgbClr val="3E231A"/>
                      </a:solidFill>
                      <a:miter lim="400000"/>
                    </a:lnR>
                    <a:lnT w="12700">
                      <a:solidFill>
                        <a:srgbClr val="3E231A"/>
                      </a:solidFill>
                      <a:miter lim="400000"/>
                    </a:lnT>
                    <a:lnB w="12700">
                      <a:solidFill>
                        <a:srgbClr val="3E231A"/>
                      </a:solidFill>
                      <a:miter lim="400000"/>
                    </a:lnB>
                  </a:tcPr>
                </a:tc>
                <a:tc>
                  <a:txBody>
                    <a:bodyPr/>
                    <a:lstStyle/>
                    <a:p>
                      <a:pPr algn="l" defTabSz="457200">
                        <a:lnSpc>
                          <a:spcPts val="4800"/>
                        </a:lnSpc>
                        <a:spcBef>
                          <a:spcPts val="1200"/>
                        </a:spcBef>
                        <a:defRPr sz="1800">
                          <a:solidFill>
                            <a:srgbClr val="000000"/>
                          </a:solidFill>
                        </a:defRPr>
                      </a:pPr>
                      <a:r>
                        <a:rPr sz="2500">
                          <a:latin typeface="Times Roman"/>
                          <a:ea typeface="Times Roman"/>
                          <a:cs typeface="Times Roman"/>
                          <a:sym typeface="Times Roman"/>
                        </a:rPr>
                        <a:t>5 MeV 1 nC </a:t>
                      </a:r>
                    </a:p>
                  </a:txBody>
                  <a:tcPr marL="50800" marR="50800" marT="50800" marB="50800" anchor="ctr" horzOverflow="overflow">
                    <a:lnL w="12700">
                      <a:solidFill>
                        <a:srgbClr val="3E231A"/>
                      </a:solidFill>
                      <a:miter lim="400000"/>
                    </a:lnL>
                    <a:lnR w="12700">
                      <a:solidFill>
                        <a:srgbClr val="3E231A"/>
                      </a:solidFill>
                      <a:miter lim="400000"/>
                    </a:lnR>
                    <a:lnT w="12700">
                      <a:solidFill>
                        <a:srgbClr val="3E231A"/>
                      </a:solidFill>
                      <a:miter lim="400000"/>
                    </a:lnT>
                    <a:lnB w="12700">
                      <a:solidFill>
                        <a:srgbClr val="3E231A"/>
                      </a:solidFill>
                      <a:miter lim="400000"/>
                    </a:lnB>
                  </a:tcPr>
                </a:tc>
                <a:extLst>
                  <a:ext uri="{0D108BD9-81ED-4DB2-BD59-A6C34878D82A}">
                    <a16:rowId xmlns:a16="http://schemas.microsoft.com/office/drawing/2014/main" val="10000"/>
                  </a:ext>
                </a:extLst>
              </a:tr>
              <a:tr h="533079">
                <a:tc>
                  <a:txBody>
                    <a:bodyPr/>
                    <a:lstStyle/>
                    <a:p>
                      <a:pPr algn="l" defTabSz="457200">
                        <a:lnSpc>
                          <a:spcPts val="4800"/>
                        </a:lnSpc>
                        <a:spcBef>
                          <a:spcPts val="1200"/>
                        </a:spcBef>
                        <a:defRPr sz="1800">
                          <a:solidFill>
                            <a:srgbClr val="000000"/>
                          </a:solidFill>
                        </a:defRPr>
                      </a:pPr>
                      <a:r>
                        <a:rPr sz="2500">
                          <a:latin typeface="Times Roman"/>
                          <a:ea typeface="Times Roman"/>
                          <a:cs typeface="Times Roman"/>
                          <a:sym typeface="Times Roman"/>
                        </a:rPr>
                        <a:t> RF Frequency</a:t>
                      </a:r>
                    </a:p>
                  </a:txBody>
                  <a:tcPr marL="50800" marR="50800" marT="50800" marB="50800" anchor="ctr" horzOverflow="overflow">
                    <a:lnL w="12700">
                      <a:solidFill>
                        <a:srgbClr val="3E231A"/>
                      </a:solidFill>
                      <a:miter lim="400000"/>
                    </a:lnL>
                    <a:lnR w="12700">
                      <a:solidFill>
                        <a:srgbClr val="3E231A"/>
                      </a:solidFill>
                      <a:miter lim="400000"/>
                    </a:lnR>
                    <a:lnT w="12700">
                      <a:solidFill>
                        <a:srgbClr val="3E231A"/>
                      </a:solidFill>
                      <a:miter lim="400000"/>
                    </a:lnT>
                    <a:lnB w="12700">
                      <a:solidFill>
                        <a:srgbClr val="3E231A"/>
                      </a:solidFill>
                      <a:miter lim="400000"/>
                    </a:lnB>
                  </a:tcPr>
                </a:tc>
                <a:tc>
                  <a:txBody>
                    <a:bodyPr/>
                    <a:lstStyle/>
                    <a:p>
                      <a:pPr algn="l" defTabSz="457200">
                        <a:lnSpc>
                          <a:spcPts val="4800"/>
                        </a:lnSpc>
                        <a:spcBef>
                          <a:spcPts val="1200"/>
                        </a:spcBef>
                        <a:defRPr sz="1800">
                          <a:solidFill>
                            <a:srgbClr val="000000"/>
                          </a:solidFill>
                        </a:defRPr>
                      </a:pPr>
                      <a:r>
                        <a:rPr sz="2500">
                          <a:latin typeface="Times Roman"/>
                          <a:ea typeface="Times Roman"/>
                          <a:cs typeface="Times Roman"/>
                          <a:sym typeface="Times Roman"/>
                        </a:rPr>
                        <a:t>3 GHz </a:t>
                      </a:r>
                    </a:p>
                  </a:txBody>
                  <a:tcPr marL="50800" marR="50800" marT="50800" marB="50800" anchor="ctr" horzOverflow="overflow">
                    <a:lnL w="12700">
                      <a:solidFill>
                        <a:srgbClr val="3E231A"/>
                      </a:solidFill>
                      <a:miter lim="400000"/>
                    </a:lnL>
                    <a:lnR w="12700">
                      <a:solidFill>
                        <a:srgbClr val="3E231A"/>
                      </a:solidFill>
                      <a:miter lim="400000"/>
                    </a:lnR>
                    <a:lnT w="12700">
                      <a:solidFill>
                        <a:srgbClr val="3E231A"/>
                      </a:solidFill>
                      <a:miter lim="400000"/>
                    </a:lnT>
                    <a:lnB w="12700">
                      <a:solidFill>
                        <a:srgbClr val="3E231A"/>
                      </a:solidFill>
                      <a:miter lim="400000"/>
                    </a:lnB>
                  </a:tcPr>
                </a:tc>
                <a:extLst>
                  <a:ext uri="{0D108BD9-81ED-4DB2-BD59-A6C34878D82A}">
                    <a16:rowId xmlns:a16="http://schemas.microsoft.com/office/drawing/2014/main" val="10001"/>
                  </a:ext>
                </a:extLst>
              </a:tr>
              <a:tr h="607732">
                <a:tc>
                  <a:txBody>
                    <a:bodyPr/>
                    <a:lstStyle/>
                    <a:p>
                      <a:pPr algn="l" defTabSz="457200">
                        <a:lnSpc>
                          <a:spcPts val="4800"/>
                        </a:lnSpc>
                        <a:spcBef>
                          <a:spcPts val="1200"/>
                        </a:spcBef>
                        <a:defRPr sz="1800">
                          <a:solidFill>
                            <a:srgbClr val="000000"/>
                          </a:solidFill>
                        </a:defRPr>
                      </a:pPr>
                      <a:r>
                        <a:rPr sz="2500">
                          <a:latin typeface="Times Roman"/>
                          <a:ea typeface="Times Roman"/>
                          <a:cs typeface="Times Roman"/>
                          <a:sym typeface="Times Roman"/>
                        </a:rPr>
                        <a:t>Number of bunches per RF pulse</a:t>
                      </a:r>
                    </a:p>
                  </a:txBody>
                  <a:tcPr marL="50800" marR="50800" marT="50800" marB="50800" anchor="ctr" horzOverflow="overflow">
                    <a:lnL w="12700">
                      <a:solidFill>
                        <a:srgbClr val="3E231A"/>
                      </a:solidFill>
                      <a:miter lim="400000"/>
                    </a:lnL>
                    <a:lnR w="12700">
                      <a:solidFill>
                        <a:srgbClr val="3E231A"/>
                      </a:solidFill>
                      <a:miter lim="400000"/>
                    </a:lnR>
                    <a:lnT w="12700">
                      <a:solidFill>
                        <a:srgbClr val="3E231A"/>
                      </a:solidFill>
                      <a:miter lim="400000"/>
                    </a:lnT>
                    <a:lnB w="12700">
                      <a:solidFill>
                        <a:srgbClr val="3E231A"/>
                      </a:solidFill>
                      <a:miter lim="400000"/>
                    </a:lnB>
                  </a:tcPr>
                </a:tc>
                <a:tc>
                  <a:txBody>
                    <a:bodyPr/>
                    <a:lstStyle/>
                    <a:p>
                      <a:pPr algn="l" defTabSz="457200">
                        <a:lnSpc>
                          <a:spcPts val="4800"/>
                        </a:lnSpc>
                        <a:spcBef>
                          <a:spcPts val="1200"/>
                        </a:spcBef>
                        <a:defRPr sz="1800">
                          <a:solidFill>
                            <a:srgbClr val="000000"/>
                          </a:solidFill>
                        </a:defRPr>
                      </a:pPr>
                      <a:r>
                        <a:rPr sz="2500">
                          <a:latin typeface="Times Roman"/>
                          <a:ea typeface="Times Roman"/>
                          <a:cs typeface="Times Roman"/>
                          <a:sym typeface="Times Roman"/>
                        </a:rPr>
                        <a:t>1</a:t>
                      </a:r>
                    </a:p>
                  </a:txBody>
                  <a:tcPr marL="50800" marR="50800" marT="50800" marB="50800" anchor="ctr" horzOverflow="overflow">
                    <a:lnL w="12700">
                      <a:solidFill>
                        <a:srgbClr val="3E231A"/>
                      </a:solidFill>
                      <a:miter lim="400000"/>
                    </a:lnL>
                    <a:lnR w="12700">
                      <a:solidFill>
                        <a:srgbClr val="3E231A"/>
                      </a:solidFill>
                      <a:miter lim="400000"/>
                    </a:lnR>
                    <a:lnT w="12700">
                      <a:solidFill>
                        <a:srgbClr val="3E231A"/>
                      </a:solidFill>
                      <a:miter lim="400000"/>
                    </a:lnT>
                    <a:lnB w="12700">
                      <a:solidFill>
                        <a:srgbClr val="3E231A"/>
                      </a:solidFill>
                      <a:miter lim="400000"/>
                    </a:lnB>
                  </a:tcPr>
                </a:tc>
                <a:extLst>
                  <a:ext uri="{0D108BD9-81ED-4DB2-BD59-A6C34878D82A}">
                    <a16:rowId xmlns:a16="http://schemas.microsoft.com/office/drawing/2014/main" val="10002"/>
                  </a:ext>
                </a:extLst>
              </a:tr>
              <a:tr h="458425">
                <a:tc>
                  <a:txBody>
                    <a:bodyPr/>
                    <a:lstStyle/>
                    <a:p>
                      <a:pPr algn="l" defTabSz="457200">
                        <a:lnSpc>
                          <a:spcPts val="4800"/>
                        </a:lnSpc>
                        <a:spcBef>
                          <a:spcPts val="1200"/>
                        </a:spcBef>
                        <a:defRPr sz="1800">
                          <a:solidFill>
                            <a:srgbClr val="000000"/>
                          </a:solidFill>
                        </a:defRPr>
                      </a:pPr>
                      <a:r>
                        <a:rPr sz="2500">
                          <a:latin typeface="Times Roman"/>
                          <a:ea typeface="Times Roman"/>
                          <a:cs typeface="Times Roman"/>
                          <a:sym typeface="Times Roman"/>
                        </a:rPr>
                        <a:t>Number of cells</a:t>
                      </a:r>
                    </a:p>
                  </a:txBody>
                  <a:tcPr marL="50800" marR="50800" marT="50800" marB="50800" anchor="ctr" horzOverflow="overflow">
                    <a:lnL w="12700">
                      <a:solidFill>
                        <a:srgbClr val="3E231A"/>
                      </a:solidFill>
                      <a:miter lim="400000"/>
                    </a:lnL>
                    <a:lnR w="12700">
                      <a:solidFill>
                        <a:srgbClr val="3E231A"/>
                      </a:solidFill>
                      <a:miter lim="400000"/>
                    </a:lnR>
                    <a:lnT w="12700">
                      <a:solidFill>
                        <a:srgbClr val="3E231A"/>
                      </a:solidFill>
                      <a:miter lim="400000"/>
                    </a:lnT>
                    <a:lnB w="12700">
                      <a:solidFill>
                        <a:srgbClr val="3E231A"/>
                      </a:solidFill>
                      <a:miter lim="400000"/>
                    </a:lnB>
                  </a:tcPr>
                </a:tc>
                <a:tc>
                  <a:txBody>
                    <a:bodyPr/>
                    <a:lstStyle/>
                    <a:p>
                      <a:pPr algn="l" defTabSz="457200">
                        <a:lnSpc>
                          <a:spcPts val="4900"/>
                        </a:lnSpc>
                        <a:spcBef>
                          <a:spcPts val="1200"/>
                        </a:spcBef>
                        <a:defRPr sz="2600">
                          <a:solidFill>
                            <a:srgbClr val="000000"/>
                          </a:solidFill>
                          <a:latin typeface="Times Roman"/>
                          <a:ea typeface="Times Roman"/>
                          <a:cs typeface="Times Roman"/>
                          <a:sym typeface="Times Roman"/>
                        </a:defRPr>
                      </a:pPr>
                      <a:r>
                        <a:t>2.5</a:t>
                      </a:r>
                      <a:br/>
                      <a:endParaRPr/>
                    </a:p>
                  </a:txBody>
                  <a:tcPr marL="50800" marR="50800" marT="50800" marB="50800" anchor="ctr" horzOverflow="overflow">
                    <a:lnL w="12700">
                      <a:solidFill>
                        <a:srgbClr val="3E231A"/>
                      </a:solidFill>
                      <a:miter lim="400000"/>
                    </a:lnL>
                    <a:lnR w="12700">
                      <a:solidFill>
                        <a:srgbClr val="3E231A"/>
                      </a:solidFill>
                      <a:miter lim="400000"/>
                    </a:lnR>
                    <a:lnT w="12700">
                      <a:solidFill>
                        <a:srgbClr val="3E231A"/>
                      </a:solidFill>
                      <a:miter lim="400000"/>
                    </a:lnT>
                    <a:lnB w="12700">
                      <a:solidFill>
                        <a:srgbClr val="3E231A"/>
                      </a:solidFill>
                      <a:miter lim="400000"/>
                    </a:lnB>
                  </a:tcPr>
                </a:tc>
                <a:extLst>
                  <a:ext uri="{0D108BD9-81ED-4DB2-BD59-A6C34878D82A}">
                    <a16:rowId xmlns:a16="http://schemas.microsoft.com/office/drawing/2014/main" val="10003"/>
                  </a:ext>
                </a:extLst>
              </a:tr>
              <a:tr h="533079">
                <a:tc>
                  <a:txBody>
                    <a:bodyPr/>
                    <a:lstStyle/>
                    <a:p>
                      <a:pPr algn="l" defTabSz="457200">
                        <a:lnSpc>
                          <a:spcPts val="4800"/>
                        </a:lnSpc>
                        <a:spcBef>
                          <a:spcPts val="1200"/>
                        </a:spcBef>
                        <a:defRPr sz="1800">
                          <a:solidFill>
                            <a:srgbClr val="000000"/>
                          </a:solidFill>
                        </a:defRPr>
                      </a:pPr>
                      <a:r>
                        <a:rPr sz="2500">
                          <a:latin typeface="Times Roman"/>
                          <a:ea typeface="Times Roman"/>
                          <a:cs typeface="Times Roman"/>
                          <a:sym typeface="Times Roman"/>
                        </a:rPr>
                        <a:t>Accelerating gradient</a:t>
                      </a:r>
                    </a:p>
                  </a:txBody>
                  <a:tcPr marL="50800" marR="50800" marT="50800" marB="50800" anchor="ctr" horzOverflow="overflow">
                    <a:lnL w="12700">
                      <a:solidFill>
                        <a:srgbClr val="3E231A"/>
                      </a:solidFill>
                      <a:miter lim="400000"/>
                    </a:lnL>
                    <a:lnR w="12700">
                      <a:solidFill>
                        <a:srgbClr val="3E231A"/>
                      </a:solidFill>
                      <a:miter lim="400000"/>
                    </a:lnR>
                    <a:lnT w="12700">
                      <a:solidFill>
                        <a:srgbClr val="3E231A"/>
                      </a:solidFill>
                      <a:miter lim="400000"/>
                    </a:lnT>
                    <a:lnB w="12700">
                      <a:solidFill>
                        <a:srgbClr val="3E231A"/>
                      </a:solidFill>
                      <a:miter lim="400000"/>
                    </a:lnB>
                  </a:tcPr>
                </a:tc>
                <a:tc>
                  <a:txBody>
                    <a:bodyPr/>
                    <a:lstStyle/>
                    <a:p>
                      <a:pPr algn="l" defTabSz="457200">
                        <a:lnSpc>
                          <a:spcPts val="4800"/>
                        </a:lnSpc>
                        <a:spcBef>
                          <a:spcPts val="1200"/>
                        </a:spcBef>
                        <a:defRPr sz="1800">
                          <a:solidFill>
                            <a:srgbClr val="000000"/>
                          </a:solidFill>
                        </a:defRPr>
                      </a:pPr>
                      <a:r>
                        <a:rPr sz="2500">
                          <a:latin typeface="Times Roman"/>
                          <a:ea typeface="Times Roman"/>
                          <a:cs typeface="Times Roman"/>
                          <a:sym typeface="Times Roman"/>
                        </a:rPr>
                        <a:t>80 MV/m</a:t>
                      </a:r>
                    </a:p>
                  </a:txBody>
                  <a:tcPr marL="50800" marR="50800" marT="50800" marB="50800" anchor="ctr" horzOverflow="overflow">
                    <a:lnL w="12700">
                      <a:solidFill>
                        <a:srgbClr val="3E231A"/>
                      </a:solidFill>
                      <a:miter lim="400000"/>
                    </a:lnL>
                    <a:lnR w="12700">
                      <a:solidFill>
                        <a:srgbClr val="3E231A"/>
                      </a:solidFill>
                      <a:miter lim="400000"/>
                    </a:lnR>
                    <a:lnT w="12700">
                      <a:solidFill>
                        <a:srgbClr val="3E231A"/>
                      </a:solidFill>
                      <a:miter lim="400000"/>
                    </a:lnT>
                    <a:lnB w="12700">
                      <a:solidFill>
                        <a:srgbClr val="3E231A"/>
                      </a:solidFill>
                      <a:miter lim="400000"/>
                    </a:lnB>
                  </a:tcPr>
                </a:tc>
                <a:extLst>
                  <a:ext uri="{0D108BD9-81ED-4DB2-BD59-A6C34878D82A}">
                    <a16:rowId xmlns:a16="http://schemas.microsoft.com/office/drawing/2014/main" val="10004"/>
                  </a:ext>
                </a:extLst>
              </a:tr>
              <a:tr h="533079">
                <a:tc>
                  <a:txBody>
                    <a:bodyPr/>
                    <a:lstStyle/>
                    <a:p>
                      <a:pPr algn="l" defTabSz="457200">
                        <a:lnSpc>
                          <a:spcPts val="4800"/>
                        </a:lnSpc>
                        <a:spcBef>
                          <a:spcPts val="1200"/>
                        </a:spcBef>
                        <a:defRPr sz="1800">
                          <a:solidFill>
                            <a:srgbClr val="000000"/>
                          </a:solidFill>
                        </a:defRPr>
                      </a:pPr>
                      <a:r>
                        <a:rPr sz="2500">
                          <a:latin typeface="Times Roman"/>
                          <a:ea typeface="Times Roman"/>
                          <a:cs typeface="Times Roman"/>
                          <a:sym typeface="Times Roman"/>
                        </a:rPr>
                        <a:t>Repetition Frequency</a:t>
                      </a:r>
                    </a:p>
                  </a:txBody>
                  <a:tcPr marL="50800" marR="50800" marT="50800" marB="50800" anchor="ctr" horzOverflow="overflow">
                    <a:lnL w="12700">
                      <a:solidFill>
                        <a:srgbClr val="3E231A"/>
                      </a:solidFill>
                      <a:miter lim="400000"/>
                    </a:lnL>
                    <a:lnR w="12700">
                      <a:solidFill>
                        <a:srgbClr val="3E231A"/>
                      </a:solidFill>
                      <a:miter lim="400000"/>
                    </a:lnR>
                    <a:lnT w="12700">
                      <a:solidFill>
                        <a:srgbClr val="3E231A"/>
                      </a:solidFill>
                      <a:miter lim="400000"/>
                    </a:lnT>
                    <a:lnB w="12700">
                      <a:solidFill>
                        <a:srgbClr val="3E231A"/>
                      </a:solidFill>
                      <a:miter lim="400000"/>
                    </a:lnB>
                  </a:tcPr>
                </a:tc>
                <a:tc>
                  <a:txBody>
                    <a:bodyPr/>
                    <a:lstStyle/>
                    <a:p>
                      <a:pPr algn="l" defTabSz="457200">
                        <a:lnSpc>
                          <a:spcPts val="4800"/>
                        </a:lnSpc>
                        <a:spcBef>
                          <a:spcPts val="1200"/>
                        </a:spcBef>
                        <a:defRPr sz="1800">
                          <a:solidFill>
                            <a:srgbClr val="000000"/>
                          </a:solidFill>
                        </a:defRPr>
                      </a:pPr>
                      <a:r>
                        <a:rPr sz="2500">
                          <a:latin typeface="Times Roman"/>
                          <a:ea typeface="Times Roman"/>
                          <a:cs typeface="Times Roman"/>
                          <a:sym typeface="Times Roman"/>
                        </a:rPr>
                        <a:t>50 Hz </a:t>
                      </a:r>
                    </a:p>
                  </a:txBody>
                  <a:tcPr marL="50800" marR="50800" marT="50800" marB="50800" anchor="ctr" horzOverflow="overflow">
                    <a:lnL w="12700">
                      <a:solidFill>
                        <a:srgbClr val="3E231A"/>
                      </a:solidFill>
                      <a:miter lim="400000"/>
                    </a:lnL>
                    <a:lnR w="12700">
                      <a:solidFill>
                        <a:srgbClr val="3E231A"/>
                      </a:solidFill>
                      <a:miter lim="400000"/>
                    </a:lnR>
                    <a:lnT w="12700">
                      <a:solidFill>
                        <a:srgbClr val="3E231A"/>
                      </a:solidFill>
                      <a:miter lim="400000"/>
                    </a:lnT>
                    <a:lnB w="12700">
                      <a:solidFill>
                        <a:srgbClr val="3E231A"/>
                      </a:solidFill>
                      <a:miter lim="400000"/>
                    </a:lnB>
                  </a:tcPr>
                </a:tc>
                <a:extLst>
                  <a:ext uri="{0D108BD9-81ED-4DB2-BD59-A6C34878D82A}">
                    <a16:rowId xmlns:a16="http://schemas.microsoft.com/office/drawing/2014/main" val="10005"/>
                  </a:ext>
                </a:extLst>
              </a:tr>
            </a:tbl>
          </a:graphicData>
        </a:graphic>
      </p:graphicFrame>
      <p:graphicFrame>
        <p:nvGraphicFramePr>
          <p:cNvPr id="827" name="Table"/>
          <p:cNvGraphicFramePr/>
          <p:nvPr/>
        </p:nvGraphicFramePr>
        <p:xfrm>
          <a:off x="13451789" y="3082126"/>
          <a:ext cx="10340476" cy="9805919"/>
        </p:xfrm>
        <a:graphic>
          <a:graphicData uri="http://schemas.openxmlformats.org/drawingml/2006/table">
            <a:tbl>
              <a:tblPr>
                <a:tableStyleId>{4C3C2611-4C71-4FC5-86AE-919BDF0F9419}</a:tableStyleId>
              </a:tblPr>
              <a:tblGrid>
                <a:gridCol w="5163887">
                  <a:extLst>
                    <a:ext uri="{9D8B030D-6E8A-4147-A177-3AD203B41FA5}">
                      <a16:colId xmlns:a16="http://schemas.microsoft.com/office/drawing/2014/main" val="20000"/>
                    </a:ext>
                  </a:extLst>
                </a:gridCol>
                <a:gridCol w="5163887">
                  <a:extLst>
                    <a:ext uri="{9D8B030D-6E8A-4147-A177-3AD203B41FA5}">
                      <a16:colId xmlns:a16="http://schemas.microsoft.com/office/drawing/2014/main" val="20001"/>
                    </a:ext>
                  </a:extLst>
                </a:gridCol>
              </a:tblGrid>
              <a:tr h="1399031">
                <a:tc>
                  <a:txBody>
                    <a:bodyPr/>
                    <a:lstStyle/>
                    <a:p>
                      <a:pPr algn="l" defTabSz="457200">
                        <a:lnSpc>
                          <a:spcPts val="4900"/>
                        </a:lnSpc>
                        <a:spcBef>
                          <a:spcPts val="1200"/>
                        </a:spcBef>
                        <a:defRPr sz="1800">
                          <a:solidFill>
                            <a:srgbClr val="000000"/>
                          </a:solidFill>
                        </a:defRPr>
                      </a:pPr>
                      <a:r>
                        <a:rPr sz="2600">
                          <a:latin typeface="Times Roman"/>
                          <a:ea typeface="Times Roman"/>
                          <a:cs typeface="Times Roman"/>
                          <a:sym typeface="Times Roman"/>
                        </a:rPr>
                        <a:t>Beam energy E at exit</a:t>
                      </a:r>
                    </a:p>
                  </a:txBody>
                  <a:tcPr marL="50800" marR="50800" marT="50800" marB="50800" anchor="ctr" horzOverflow="overflow">
                    <a:lnL w="12700">
                      <a:solidFill>
                        <a:srgbClr val="3E231A"/>
                      </a:solidFill>
                      <a:miter lim="400000"/>
                    </a:lnL>
                    <a:lnR w="12700">
                      <a:solidFill>
                        <a:srgbClr val="3E231A"/>
                      </a:solidFill>
                      <a:miter lim="400000"/>
                    </a:lnR>
                    <a:lnT w="12700">
                      <a:solidFill>
                        <a:srgbClr val="3E231A"/>
                      </a:solidFill>
                      <a:miter lim="400000"/>
                    </a:lnT>
                    <a:lnB w="12700">
                      <a:solidFill>
                        <a:srgbClr val="3E231A"/>
                      </a:solidFill>
                      <a:miter lim="400000"/>
                    </a:lnB>
                  </a:tcPr>
                </a:tc>
                <a:tc>
                  <a:txBody>
                    <a:bodyPr/>
                    <a:lstStyle/>
                    <a:p>
                      <a:pPr algn="l" defTabSz="457200">
                        <a:lnSpc>
                          <a:spcPts val="4900"/>
                        </a:lnSpc>
                        <a:spcBef>
                          <a:spcPts val="1200"/>
                        </a:spcBef>
                        <a:defRPr sz="2600">
                          <a:solidFill>
                            <a:srgbClr val="000000"/>
                          </a:solidFill>
                          <a:latin typeface="Times Roman"/>
                          <a:ea typeface="Times Roman"/>
                          <a:cs typeface="Times Roman"/>
                          <a:sym typeface="Times Roman"/>
                        </a:defRPr>
                      </a:pPr>
                      <a:r>
                        <a:t>50 (70) MeV </a:t>
                      </a:r>
                    </a:p>
                  </a:txBody>
                  <a:tcPr marL="50800" marR="50800" marT="50800" marB="50800" anchor="ctr" horzOverflow="overflow">
                    <a:lnL w="12700">
                      <a:solidFill>
                        <a:srgbClr val="3E231A"/>
                      </a:solidFill>
                      <a:miter lim="400000"/>
                    </a:lnL>
                    <a:lnR w="12700">
                      <a:solidFill>
                        <a:srgbClr val="3E231A"/>
                      </a:solidFill>
                      <a:miter lim="400000"/>
                    </a:lnR>
                    <a:lnT w="12700">
                      <a:solidFill>
                        <a:srgbClr val="3E231A"/>
                      </a:solidFill>
                      <a:miter lim="400000"/>
                    </a:lnT>
                    <a:lnB w="12700">
                      <a:solidFill>
                        <a:srgbClr val="3E231A"/>
                      </a:solidFill>
                      <a:miter lim="400000"/>
                    </a:lnB>
                  </a:tcPr>
                </a:tc>
                <a:extLst>
                  <a:ext uri="{0D108BD9-81ED-4DB2-BD59-A6C34878D82A}">
                    <a16:rowId xmlns:a16="http://schemas.microsoft.com/office/drawing/2014/main" val="10000"/>
                  </a:ext>
                </a:extLst>
              </a:tr>
              <a:tr h="1399031">
                <a:tc>
                  <a:txBody>
                    <a:bodyPr/>
                    <a:lstStyle/>
                    <a:p>
                      <a:pPr algn="l" defTabSz="457200">
                        <a:lnSpc>
                          <a:spcPts val="4900"/>
                        </a:lnSpc>
                        <a:spcBef>
                          <a:spcPts val="1200"/>
                        </a:spcBef>
                        <a:defRPr sz="1800">
                          <a:solidFill>
                            <a:srgbClr val="000000"/>
                          </a:solidFill>
                        </a:defRPr>
                      </a:pPr>
                      <a:r>
                        <a:rPr sz="2600">
                          <a:latin typeface="Times Roman"/>
                          <a:ea typeface="Times Roman"/>
                          <a:cs typeface="Times Roman"/>
                          <a:sym typeface="Times Roman"/>
                        </a:rPr>
                        <a:t>Length</a:t>
                      </a:r>
                    </a:p>
                  </a:txBody>
                  <a:tcPr marL="50800" marR="50800" marT="50800" marB="50800" anchor="ctr" horzOverflow="overflow">
                    <a:lnL w="12700">
                      <a:solidFill>
                        <a:srgbClr val="3E231A"/>
                      </a:solidFill>
                      <a:miter lim="400000"/>
                    </a:lnL>
                    <a:lnR w="12700">
                      <a:solidFill>
                        <a:srgbClr val="3E231A"/>
                      </a:solidFill>
                      <a:miter lim="400000"/>
                    </a:lnR>
                    <a:lnT w="12700">
                      <a:solidFill>
                        <a:srgbClr val="3E231A"/>
                      </a:solidFill>
                      <a:miter lim="400000"/>
                    </a:lnT>
                    <a:lnB w="12700">
                      <a:solidFill>
                        <a:srgbClr val="3E231A"/>
                      </a:solidFill>
                      <a:miter lim="400000"/>
                    </a:lnB>
                  </a:tcPr>
                </a:tc>
                <a:tc>
                  <a:txBody>
                    <a:bodyPr/>
                    <a:lstStyle/>
                    <a:p>
                      <a:pPr algn="l" defTabSz="457200">
                        <a:lnSpc>
                          <a:spcPts val="4900"/>
                        </a:lnSpc>
                        <a:spcBef>
                          <a:spcPts val="1200"/>
                        </a:spcBef>
                        <a:defRPr sz="2600">
                          <a:solidFill>
                            <a:srgbClr val="000000"/>
                          </a:solidFill>
                          <a:latin typeface="Times Roman"/>
                          <a:ea typeface="Times Roman"/>
                          <a:cs typeface="Times Roman"/>
                          <a:sym typeface="Times Roman"/>
                        </a:defRPr>
                      </a:pPr>
                      <a:r>
                        <a:t>4.5 m </a:t>
                      </a:r>
                    </a:p>
                  </a:txBody>
                  <a:tcPr marL="50800" marR="50800" marT="50800" marB="50800" anchor="ctr" horzOverflow="overflow">
                    <a:lnL w="12700">
                      <a:solidFill>
                        <a:srgbClr val="3E231A"/>
                      </a:solidFill>
                      <a:miter lim="400000"/>
                    </a:lnL>
                    <a:lnR w="12700">
                      <a:solidFill>
                        <a:srgbClr val="3E231A"/>
                      </a:solidFill>
                      <a:miter lim="400000"/>
                    </a:lnR>
                    <a:lnT w="12700">
                      <a:solidFill>
                        <a:srgbClr val="3E231A"/>
                      </a:solidFill>
                      <a:miter lim="400000"/>
                    </a:lnT>
                    <a:lnB w="12700">
                      <a:solidFill>
                        <a:srgbClr val="3E231A"/>
                      </a:solidFill>
                      <a:miter lim="400000"/>
                    </a:lnB>
                  </a:tcPr>
                </a:tc>
                <a:extLst>
                  <a:ext uri="{0D108BD9-81ED-4DB2-BD59-A6C34878D82A}">
                    <a16:rowId xmlns:a16="http://schemas.microsoft.com/office/drawing/2014/main" val="10001"/>
                  </a:ext>
                </a:extLst>
              </a:tr>
              <a:tr h="1594954">
                <a:tc>
                  <a:txBody>
                    <a:bodyPr/>
                    <a:lstStyle/>
                    <a:p>
                      <a:pPr algn="l" defTabSz="457200">
                        <a:lnSpc>
                          <a:spcPts val="4900"/>
                        </a:lnSpc>
                        <a:spcBef>
                          <a:spcPts val="1200"/>
                        </a:spcBef>
                        <a:defRPr sz="1800">
                          <a:solidFill>
                            <a:srgbClr val="000000"/>
                          </a:solidFill>
                        </a:defRPr>
                      </a:pPr>
                      <a:r>
                        <a:rPr sz="2600">
                          <a:latin typeface="Times Roman"/>
                          <a:ea typeface="Times Roman"/>
                          <a:cs typeface="Times Roman"/>
                          <a:sym typeface="Times Roman"/>
                        </a:rPr>
                        <a:t> RF Frequency</a:t>
                      </a:r>
                    </a:p>
                  </a:txBody>
                  <a:tcPr marL="50800" marR="50800" marT="50800" marB="50800" anchor="ctr" horzOverflow="overflow">
                    <a:lnL w="12700">
                      <a:solidFill>
                        <a:srgbClr val="3E231A"/>
                      </a:solidFill>
                      <a:miter lim="400000"/>
                    </a:lnL>
                    <a:lnR w="12700">
                      <a:solidFill>
                        <a:srgbClr val="3E231A"/>
                      </a:solidFill>
                      <a:miter lim="400000"/>
                    </a:lnR>
                    <a:lnT w="12700">
                      <a:solidFill>
                        <a:srgbClr val="3E231A"/>
                      </a:solidFill>
                      <a:miter lim="400000"/>
                    </a:lnT>
                    <a:lnB w="12700">
                      <a:solidFill>
                        <a:srgbClr val="3E231A"/>
                      </a:solidFill>
                      <a:miter lim="400000"/>
                    </a:lnB>
                  </a:tcPr>
                </a:tc>
                <a:tc>
                  <a:txBody>
                    <a:bodyPr/>
                    <a:lstStyle/>
                    <a:p>
                      <a:pPr algn="l" defTabSz="457200">
                        <a:lnSpc>
                          <a:spcPts val="4900"/>
                        </a:lnSpc>
                        <a:spcBef>
                          <a:spcPts val="1200"/>
                        </a:spcBef>
                        <a:defRPr sz="2600">
                          <a:solidFill>
                            <a:srgbClr val="000000"/>
                          </a:solidFill>
                          <a:latin typeface="Times Roman"/>
                          <a:ea typeface="Times Roman"/>
                          <a:cs typeface="Times Roman"/>
                          <a:sym typeface="Times Roman"/>
                        </a:defRPr>
                      </a:pPr>
                      <a:r>
                        <a:t>3 GHz </a:t>
                      </a:r>
                    </a:p>
                  </a:txBody>
                  <a:tcPr marL="50800" marR="50800" marT="50800" marB="50800" anchor="ctr" horzOverflow="overflow">
                    <a:lnL w="12700">
                      <a:solidFill>
                        <a:srgbClr val="3E231A"/>
                      </a:solidFill>
                      <a:miter lim="400000"/>
                    </a:lnL>
                    <a:lnR w="12700">
                      <a:solidFill>
                        <a:srgbClr val="3E231A"/>
                      </a:solidFill>
                      <a:miter lim="400000"/>
                    </a:lnR>
                    <a:lnT w="12700">
                      <a:solidFill>
                        <a:srgbClr val="3E231A"/>
                      </a:solidFill>
                      <a:miter lim="400000"/>
                    </a:lnT>
                    <a:lnB w="12700">
                      <a:solidFill>
                        <a:srgbClr val="3E231A"/>
                      </a:solidFill>
                      <a:miter lim="400000"/>
                    </a:lnB>
                  </a:tcPr>
                </a:tc>
                <a:extLst>
                  <a:ext uri="{0D108BD9-81ED-4DB2-BD59-A6C34878D82A}">
                    <a16:rowId xmlns:a16="http://schemas.microsoft.com/office/drawing/2014/main" val="10002"/>
                  </a:ext>
                </a:extLst>
              </a:tr>
              <a:tr h="1203108">
                <a:tc>
                  <a:txBody>
                    <a:bodyPr/>
                    <a:lstStyle/>
                    <a:p>
                      <a:pPr algn="l" defTabSz="457200">
                        <a:lnSpc>
                          <a:spcPts val="4900"/>
                        </a:lnSpc>
                        <a:spcBef>
                          <a:spcPts val="1200"/>
                        </a:spcBef>
                        <a:defRPr sz="2600">
                          <a:solidFill>
                            <a:srgbClr val="000000"/>
                          </a:solidFill>
                          <a:latin typeface="Times Roman"/>
                          <a:ea typeface="Times Roman"/>
                          <a:cs typeface="Times Roman"/>
                          <a:sym typeface="Times Roman"/>
                        </a:defRPr>
                      </a:pPr>
                      <a:r>
                        <a:t>Accelerating gradient </a:t>
                      </a:r>
                    </a:p>
                  </a:txBody>
                  <a:tcPr marL="50800" marR="50800" marT="50800" marB="50800" anchor="ctr" horzOverflow="overflow">
                    <a:lnL w="12700">
                      <a:solidFill>
                        <a:srgbClr val="3E231A"/>
                      </a:solidFill>
                      <a:miter lim="400000"/>
                    </a:lnL>
                    <a:lnR w="12700">
                      <a:solidFill>
                        <a:srgbClr val="3E231A"/>
                      </a:solidFill>
                      <a:miter lim="400000"/>
                    </a:lnR>
                    <a:lnT w="12700">
                      <a:solidFill>
                        <a:srgbClr val="3E231A"/>
                      </a:solidFill>
                      <a:miter lim="400000"/>
                    </a:lnT>
                    <a:lnB w="12700">
                      <a:solidFill>
                        <a:srgbClr val="3E231A"/>
                      </a:solidFill>
                      <a:miter lim="400000"/>
                    </a:lnB>
                  </a:tcPr>
                </a:tc>
                <a:tc>
                  <a:txBody>
                    <a:bodyPr/>
                    <a:lstStyle/>
                    <a:p>
                      <a:pPr algn="l" defTabSz="457200">
                        <a:lnSpc>
                          <a:spcPts val="4900"/>
                        </a:lnSpc>
                        <a:spcBef>
                          <a:spcPts val="1200"/>
                        </a:spcBef>
                        <a:defRPr sz="2600">
                          <a:solidFill>
                            <a:srgbClr val="000000"/>
                          </a:solidFill>
                          <a:latin typeface="Times Roman"/>
                          <a:ea typeface="Times Roman"/>
                          <a:cs typeface="Times Roman"/>
                          <a:sym typeface="Times Roman"/>
                        </a:defRPr>
                      </a:pPr>
                      <a:r>
                        <a:t>12.5 (18) MV/m </a:t>
                      </a:r>
                    </a:p>
                  </a:txBody>
                  <a:tcPr marL="50800" marR="50800" marT="50800" marB="50800" anchor="ctr" horzOverflow="overflow">
                    <a:lnL w="12700">
                      <a:solidFill>
                        <a:srgbClr val="3E231A"/>
                      </a:solidFill>
                      <a:miter lim="400000"/>
                    </a:lnL>
                    <a:lnR w="12700">
                      <a:solidFill>
                        <a:srgbClr val="3E231A"/>
                      </a:solidFill>
                      <a:miter lim="400000"/>
                    </a:lnR>
                    <a:lnT w="12700">
                      <a:solidFill>
                        <a:srgbClr val="3E231A"/>
                      </a:solidFill>
                      <a:miter lim="400000"/>
                    </a:lnT>
                    <a:lnB w="12700">
                      <a:solidFill>
                        <a:srgbClr val="3E231A"/>
                      </a:solidFill>
                      <a:miter lim="400000"/>
                    </a:lnB>
                  </a:tcPr>
                </a:tc>
                <a:extLst>
                  <a:ext uri="{0D108BD9-81ED-4DB2-BD59-A6C34878D82A}">
                    <a16:rowId xmlns:a16="http://schemas.microsoft.com/office/drawing/2014/main" val="10003"/>
                  </a:ext>
                </a:extLst>
              </a:tr>
              <a:tr h="1399031">
                <a:tc>
                  <a:txBody>
                    <a:bodyPr/>
                    <a:lstStyle/>
                    <a:p>
                      <a:pPr algn="l" defTabSz="457200">
                        <a:lnSpc>
                          <a:spcPts val="4900"/>
                        </a:lnSpc>
                        <a:spcBef>
                          <a:spcPts val="1200"/>
                        </a:spcBef>
                        <a:defRPr sz="2600">
                          <a:solidFill>
                            <a:srgbClr val="000000"/>
                          </a:solidFill>
                          <a:latin typeface="Times Roman"/>
                          <a:ea typeface="Times Roman"/>
                          <a:cs typeface="Times Roman"/>
                          <a:sym typeface="Times Roman"/>
                        </a:defRPr>
                      </a:pPr>
                      <a:r>
                        <a:t>Electron bunch length </a:t>
                      </a:r>
                      <a:r>
                        <a:rPr baseline="-11538"/>
                        <a:t>s </a:t>
                      </a:r>
                      <a:r>
                        <a:t>at the exit (@ 1 nC) </a:t>
                      </a:r>
                    </a:p>
                  </a:txBody>
                  <a:tcPr marL="50800" marR="50800" marT="50800" marB="50800" anchor="ctr" horzOverflow="overflow">
                    <a:lnL w="12700">
                      <a:solidFill>
                        <a:srgbClr val="3E231A"/>
                      </a:solidFill>
                      <a:miter lim="400000"/>
                    </a:lnL>
                    <a:lnR w="12700">
                      <a:solidFill>
                        <a:srgbClr val="3E231A"/>
                      </a:solidFill>
                      <a:miter lim="400000"/>
                    </a:lnR>
                    <a:lnT w="12700">
                      <a:solidFill>
                        <a:srgbClr val="3E231A"/>
                      </a:solidFill>
                      <a:miter lim="400000"/>
                    </a:lnT>
                    <a:lnB w="12700">
                      <a:solidFill>
                        <a:srgbClr val="3E231A"/>
                      </a:solidFill>
                      <a:miter lim="400000"/>
                    </a:lnB>
                  </a:tcPr>
                </a:tc>
                <a:tc>
                  <a:txBody>
                    <a:bodyPr/>
                    <a:lstStyle/>
                    <a:p>
                      <a:pPr algn="l" defTabSz="457200">
                        <a:lnSpc>
                          <a:spcPts val="4900"/>
                        </a:lnSpc>
                        <a:spcBef>
                          <a:spcPts val="1200"/>
                        </a:spcBef>
                        <a:defRPr sz="1800">
                          <a:solidFill>
                            <a:srgbClr val="000000"/>
                          </a:solidFill>
                        </a:defRPr>
                      </a:pPr>
                      <a:r>
                        <a:rPr sz="2600">
                          <a:latin typeface="Times Roman"/>
                          <a:ea typeface="Times Roman"/>
                          <a:cs typeface="Times Roman"/>
                          <a:sym typeface="Times Roman"/>
                        </a:rPr>
                        <a:t>3-6 ps 
</a:t>
                      </a:r>
                    </a:p>
                  </a:txBody>
                  <a:tcPr marL="50800" marR="50800" marT="50800" marB="50800" anchor="ctr" horzOverflow="overflow">
                    <a:lnL w="12700">
                      <a:solidFill>
                        <a:srgbClr val="3E231A"/>
                      </a:solidFill>
                      <a:miter lim="400000"/>
                    </a:lnL>
                    <a:lnR w="12700">
                      <a:solidFill>
                        <a:srgbClr val="3E231A"/>
                      </a:solidFill>
                      <a:miter lim="400000"/>
                    </a:lnR>
                    <a:lnT w="12700">
                      <a:solidFill>
                        <a:srgbClr val="3E231A"/>
                      </a:solidFill>
                      <a:miter lim="400000"/>
                    </a:lnT>
                    <a:lnB w="12700">
                      <a:solidFill>
                        <a:srgbClr val="3E231A"/>
                      </a:solidFill>
                      <a:miter lim="400000"/>
                    </a:lnB>
                  </a:tcPr>
                </a:tc>
                <a:extLst>
                  <a:ext uri="{0D108BD9-81ED-4DB2-BD59-A6C34878D82A}">
                    <a16:rowId xmlns:a16="http://schemas.microsoft.com/office/drawing/2014/main" val="10004"/>
                  </a:ext>
                </a:extLst>
              </a:tr>
              <a:tr h="1399031">
                <a:tc>
                  <a:txBody>
                    <a:bodyPr/>
                    <a:lstStyle/>
                    <a:p>
                      <a:pPr algn="l" defTabSz="457200">
                        <a:lnSpc>
                          <a:spcPts val="4900"/>
                        </a:lnSpc>
                        <a:spcBef>
                          <a:spcPts val="1200"/>
                        </a:spcBef>
                        <a:defRPr sz="1800">
                          <a:solidFill>
                            <a:srgbClr val="000000"/>
                          </a:solidFill>
                        </a:defRPr>
                      </a:pPr>
                      <a:r>
                        <a:rPr sz="2600">
                          <a:latin typeface="Times Roman"/>
                          <a:ea typeface="Times Roman"/>
                          <a:cs typeface="Times Roman"/>
                          <a:sym typeface="Times Roman"/>
                        </a:rPr>
                        <a:t>Repetition Frequency</a:t>
                      </a:r>
                    </a:p>
                  </a:txBody>
                  <a:tcPr marL="50800" marR="50800" marT="50800" marB="50800" anchor="ctr" horzOverflow="overflow">
                    <a:lnL w="12700">
                      <a:solidFill>
                        <a:srgbClr val="3E231A"/>
                      </a:solidFill>
                      <a:miter lim="400000"/>
                    </a:lnL>
                    <a:lnR w="12700">
                      <a:solidFill>
                        <a:srgbClr val="3E231A"/>
                      </a:solidFill>
                      <a:miter lim="400000"/>
                    </a:lnR>
                    <a:lnT w="12700">
                      <a:solidFill>
                        <a:srgbClr val="3E231A"/>
                      </a:solidFill>
                      <a:miter lim="400000"/>
                    </a:lnT>
                    <a:lnB w="12700">
                      <a:solidFill>
                        <a:srgbClr val="3E231A"/>
                      </a:solidFill>
                      <a:miter lim="400000"/>
                    </a:lnB>
                  </a:tcPr>
                </a:tc>
                <a:tc>
                  <a:txBody>
                    <a:bodyPr/>
                    <a:lstStyle/>
                    <a:p>
                      <a:pPr algn="l" defTabSz="457200">
                        <a:lnSpc>
                          <a:spcPts val="4900"/>
                        </a:lnSpc>
                        <a:spcBef>
                          <a:spcPts val="1200"/>
                        </a:spcBef>
                        <a:defRPr sz="1800">
                          <a:solidFill>
                            <a:srgbClr val="000000"/>
                          </a:solidFill>
                        </a:defRPr>
                      </a:pPr>
                      <a:r>
                        <a:rPr sz="2600">
                          <a:latin typeface="Times Roman"/>
                          <a:ea typeface="Times Roman"/>
                          <a:cs typeface="Times Roman"/>
                          <a:sym typeface="Times Roman"/>
                        </a:rPr>
                        <a:t>50 Hz </a:t>
                      </a:r>
                    </a:p>
                  </a:txBody>
                  <a:tcPr marL="50800" marR="50800" marT="50800" marB="50800" anchor="ctr" horzOverflow="overflow">
                    <a:lnL w="12700">
                      <a:solidFill>
                        <a:srgbClr val="3E231A"/>
                      </a:solidFill>
                      <a:miter lim="400000"/>
                    </a:lnL>
                    <a:lnR w="12700">
                      <a:solidFill>
                        <a:srgbClr val="3E231A"/>
                      </a:solidFill>
                      <a:miter lim="400000"/>
                    </a:lnR>
                    <a:lnT w="12700">
                      <a:solidFill>
                        <a:srgbClr val="3E231A"/>
                      </a:solidFill>
                      <a:miter lim="400000"/>
                    </a:lnT>
                    <a:lnB w="12700">
                      <a:solidFill>
                        <a:srgbClr val="3E231A"/>
                      </a:solidFill>
                      <a:miter lim="400000"/>
                    </a:lnB>
                  </a:tcPr>
                </a:tc>
                <a:extLst>
                  <a:ext uri="{0D108BD9-81ED-4DB2-BD59-A6C34878D82A}">
                    <a16:rowId xmlns:a16="http://schemas.microsoft.com/office/drawing/2014/main" val="10005"/>
                  </a:ext>
                </a:extLst>
              </a:tr>
              <a:tr h="1399031">
                <a:tc>
                  <a:txBody>
                    <a:bodyPr/>
                    <a:lstStyle/>
                    <a:p>
                      <a:pPr algn="l" defTabSz="457200">
                        <a:lnSpc>
                          <a:spcPts val="4900"/>
                        </a:lnSpc>
                        <a:spcBef>
                          <a:spcPts val="1200"/>
                        </a:spcBef>
                        <a:defRPr sz="1800">
                          <a:solidFill>
                            <a:srgbClr val="000000"/>
                          </a:solidFill>
                        </a:defRPr>
                      </a:pPr>
                      <a:r>
                        <a:rPr sz="2600">
                          <a:latin typeface="Times Roman"/>
                          <a:ea typeface="Times Roman"/>
                          <a:cs typeface="Times Roman"/>
                          <a:sym typeface="Times Roman"/>
                        </a:rPr>
                        <a:t>Emittance at exit (@ 1 nC) </a:t>
                      </a:r>
                    </a:p>
                  </a:txBody>
                  <a:tcPr marL="50800" marR="50800" marT="50800" marB="50800" anchor="ctr" horzOverflow="overflow">
                    <a:lnL w="12700">
                      <a:solidFill>
                        <a:srgbClr val="3E231A"/>
                      </a:solidFill>
                      <a:miter lim="400000"/>
                    </a:lnL>
                    <a:lnR w="12700">
                      <a:solidFill>
                        <a:srgbClr val="3E231A"/>
                      </a:solidFill>
                      <a:miter lim="400000"/>
                    </a:lnR>
                    <a:lnT w="12700">
                      <a:solidFill>
                        <a:srgbClr val="3E231A"/>
                      </a:solidFill>
                      <a:miter lim="400000"/>
                    </a:lnT>
                    <a:lnB w="12700">
                      <a:solidFill>
                        <a:srgbClr val="3E231A"/>
                      </a:solidFill>
                      <a:miter lim="400000"/>
                    </a:lnB>
                  </a:tcPr>
                </a:tc>
                <a:tc>
                  <a:txBody>
                    <a:bodyPr/>
                    <a:lstStyle/>
                    <a:p>
                      <a:pPr algn="l" defTabSz="457200">
                        <a:lnSpc>
                          <a:spcPts val="4900"/>
                        </a:lnSpc>
                        <a:spcBef>
                          <a:spcPts val="1200"/>
                        </a:spcBef>
                        <a:defRPr sz="1800">
                          <a:solidFill>
                            <a:srgbClr val="000000"/>
                          </a:solidFill>
                        </a:defRPr>
                      </a:pPr>
                      <a:r>
                        <a:rPr sz="2600">
                          <a:latin typeface="Times Roman"/>
                          <a:ea typeface="Times Roman"/>
                          <a:cs typeface="Times Roman"/>
                          <a:sym typeface="Times Roman"/>
                        </a:rPr>
                        <a:t>5 pi.mm.mrad 
</a:t>
                      </a:r>
                    </a:p>
                  </a:txBody>
                  <a:tcPr marL="50800" marR="50800" marT="50800" marB="50800" anchor="ctr" horzOverflow="overflow">
                    <a:lnL w="12700">
                      <a:solidFill>
                        <a:srgbClr val="3E231A"/>
                      </a:solidFill>
                      <a:miter lim="400000"/>
                    </a:lnL>
                    <a:lnR w="12700">
                      <a:solidFill>
                        <a:srgbClr val="3E231A"/>
                      </a:solidFill>
                      <a:miter lim="400000"/>
                    </a:lnR>
                    <a:lnT w="12700">
                      <a:solidFill>
                        <a:srgbClr val="3E231A"/>
                      </a:solidFill>
                      <a:miter lim="400000"/>
                    </a:lnT>
                    <a:lnB w="12700">
                      <a:solidFill>
                        <a:srgbClr val="3E231A"/>
                      </a:solidFill>
                      <a:miter lim="400000"/>
                    </a:lnB>
                  </a:tcPr>
                </a:tc>
                <a:extLst>
                  <a:ext uri="{0D108BD9-81ED-4DB2-BD59-A6C34878D82A}">
                    <a16:rowId xmlns:a16="http://schemas.microsoft.com/office/drawing/2014/main" val="10006"/>
                  </a:ext>
                </a:extLst>
              </a:tr>
            </a:tbl>
          </a:graphicData>
        </a:graphic>
      </p:graphicFrame>
      <p:sp>
        <p:nvSpPr>
          <p:cNvPr id="828" name="Slide Number"/>
          <p:cNvSpPr txBox="1">
            <a:spLocks noGrp="1"/>
          </p:cNvSpPr>
          <p:nvPr>
            <p:ph type="sldNum" sz="quarter" idx="2"/>
          </p:nvPr>
        </p:nvSpPr>
        <p:spPr>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t>61</a:t>
            </a:fld>
            <a:endParaRPr/>
          </a:p>
        </p:txBody>
      </p:sp>
    </p:spTree>
  </p:cSld>
  <p:clrMapOvr>
    <a:masterClrMapping/>
  </p:clrMapOvr>
  <p:transition spd="med"/>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0" name="ThomX Storage Ring"/>
          <p:cNvSpPr txBox="1">
            <a:spLocks noGrp="1"/>
          </p:cNvSpPr>
          <p:nvPr>
            <p:ph type="title"/>
          </p:nvPr>
        </p:nvSpPr>
        <p:spPr>
          <a:prstGeom prst="rect">
            <a:avLst/>
          </a:prstGeom>
        </p:spPr>
        <p:txBody>
          <a:bodyPr/>
          <a:lstStyle/>
          <a:p>
            <a:r>
              <a:t>ThomX Storage Ring</a:t>
            </a:r>
          </a:p>
        </p:txBody>
      </p:sp>
      <p:sp>
        <p:nvSpPr>
          <p:cNvPr id="831" name="Rectangle"/>
          <p:cNvSpPr txBox="1"/>
          <p:nvPr/>
        </p:nvSpPr>
        <p:spPr>
          <a:xfrm>
            <a:off x="2381250" y="-2415501"/>
            <a:ext cx="19621500" cy="4876801"/>
          </a:xfrm>
          <a:prstGeom prst="rect">
            <a:avLst/>
          </a:prstGeom>
          <a:ln w="12700">
            <a:miter lim="400000"/>
          </a:ln>
        </p:spPr>
        <p:txBody>
          <a:bodyPr lIns="50800" tIns="50800" rIns="50800" bIns="50800" anchor="ctr">
            <a:normAutofit/>
          </a:bodyPr>
          <a:lstStyle/>
          <a:p>
            <a:pPr>
              <a:defRPr sz="10000">
                <a:solidFill>
                  <a:srgbClr val="3E231A"/>
                </a:solidFill>
                <a:latin typeface="Papyrus"/>
                <a:ea typeface="Papyrus"/>
                <a:cs typeface="Papyrus"/>
                <a:sym typeface="Papyrus"/>
              </a:defRPr>
            </a:pPr>
            <a:endParaRPr/>
          </a:p>
        </p:txBody>
      </p:sp>
      <p:pic>
        <p:nvPicPr>
          <p:cNvPr id="832" name="Anneau 75,73207.jpg" descr="Anneau 75,73207.jpg"/>
          <p:cNvPicPr>
            <a:picLocks noChangeAspect="1"/>
          </p:cNvPicPr>
          <p:nvPr/>
        </p:nvPicPr>
        <p:blipFill>
          <a:blip r:embed="rId2"/>
          <a:stretch>
            <a:fillRect/>
          </a:stretch>
        </p:blipFill>
        <p:spPr>
          <a:xfrm>
            <a:off x="726560" y="3957389"/>
            <a:ext cx="11935861" cy="6908477"/>
          </a:xfrm>
          <a:prstGeom prst="rect">
            <a:avLst/>
          </a:prstGeom>
          <a:ln w="12700">
            <a:miter lim="400000"/>
          </a:ln>
        </p:spPr>
      </p:pic>
      <p:graphicFrame>
        <p:nvGraphicFramePr>
          <p:cNvPr id="833" name="Table"/>
          <p:cNvGraphicFramePr/>
          <p:nvPr/>
        </p:nvGraphicFramePr>
        <p:xfrm>
          <a:off x="13451789" y="3082126"/>
          <a:ext cx="10340476" cy="9805919"/>
        </p:xfrm>
        <a:graphic>
          <a:graphicData uri="http://schemas.openxmlformats.org/drawingml/2006/table">
            <a:tbl>
              <a:tblPr>
                <a:tableStyleId>{4C3C2611-4C71-4FC5-86AE-919BDF0F9419}</a:tableStyleId>
              </a:tblPr>
              <a:tblGrid>
                <a:gridCol w="5163887">
                  <a:extLst>
                    <a:ext uri="{9D8B030D-6E8A-4147-A177-3AD203B41FA5}">
                      <a16:colId xmlns:a16="http://schemas.microsoft.com/office/drawing/2014/main" val="20000"/>
                    </a:ext>
                  </a:extLst>
                </a:gridCol>
                <a:gridCol w="5163887">
                  <a:extLst>
                    <a:ext uri="{9D8B030D-6E8A-4147-A177-3AD203B41FA5}">
                      <a16:colId xmlns:a16="http://schemas.microsoft.com/office/drawing/2014/main" val="20001"/>
                    </a:ext>
                  </a:extLst>
                </a:gridCol>
              </a:tblGrid>
              <a:tr h="1399031">
                <a:tc>
                  <a:txBody>
                    <a:bodyPr/>
                    <a:lstStyle/>
                    <a:p>
                      <a:pPr algn="l" defTabSz="457200">
                        <a:lnSpc>
                          <a:spcPts val="4900"/>
                        </a:lnSpc>
                        <a:spcBef>
                          <a:spcPts val="1200"/>
                        </a:spcBef>
                        <a:defRPr sz="1800">
                          <a:solidFill>
                            <a:srgbClr val="000000"/>
                          </a:solidFill>
                        </a:defRPr>
                      </a:pPr>
                      <a:r>
                        <a:rPr sz="2600">
                          <a:latin typeface="Times Roman"/>
                          <a:ea typeface="Times Roman"/>
                          <a:cs typeface="Times Roman"/>
                          <a:sym typeface="Times Roman"/>
                        </a:rPr>
                        <a:t>Beam energy E at exit</a:t>
                      </a:r>
                    </a:p>
                  </a:txBody>
                  <a:tcPr marL="50800" marR="50800" marT="50800" marB="50800" anchor="ctr" horzOverflow="overflow">
                    <a:lnL w="12700">
                      <a:solidFill>
                        <a:srgbClr val="3E231A"/>
                      </a:solidFill>
                      <a:miter lim="400000"/>
                    </a:lnL>
                    <a:lnR w="12700">
                      <a:solidFill>
                        <a:srgbClr val="3E231A"/>
                      </a:solidFill>
                      <a:miter lim="400000"/>
                    </a:lnR>
                    <a:lnT w="12700">
                      <a:solidFill>
                        <a:srgbClr val="3E231A"/>
                      </a:solidFill>
                      <a:miter lim="400000"/>
                    </a:lnT>
                    <a:lnB w="12700">
                      <a:solidFill>
                        <a:srgbClr val="3E231A"/>
                      </a:solidFill>
                      <a:miter lim="400000"/>
                    </a:lnB>
                  </a:tcPr>
                </a:tc>
                <a:tc>
                  <a:txBody>
                    <a:bodyPr/>
                    <a:lstStyle/>
                    <a:p>
                      <a:pPr algn="l" defTabSz="457200">
                        <a:lnSpc>
                          <a:spcPts val="4900"/>
                        </a:lnSpc>
                        <a:spcBef>
                          <a:spcPts val="1200"/>
                        </a:spcBef>
                        <a:defRPr sz="2600">
                          <a:solidFill>
                            <a:srgbClr val="000000"/>
                          </a:solidFill>
                          <a:latin typeface="Times Roman"/>
                          <a:ea typeface="Times Roman"/>
                          <a:cs typeface="Times Roman"/>
                          <a:sym typeface="Times Roman"/>
                        </a:defRPr>
                      </a:pPr>
                      <a:r>
                        <a:t>50 (70) MeV </a:t>
                      </a:r>
                    </a:p>
                  </a:txBody>
                  <a:tcPr marL="50800" marR="50800" marT="50800" marB="50800" anchor="ctr" horzOverflow="overflow">
                    <a:lnL w="12700">
                      <a:solidFill>
                        <a:srgbClr val="3E231A"/>
                      </a:solidFill>
                      <a:miter lim="400000"/>
                    </a:lnL>
                    <a:lnR w="12700">
                      <a:solidFill>
                        <a:srgbClr val="3E231A"/>
                      </a:solidFill>
                      <a:miter lim="400000"/>
                    </a:lnR>
                    <a:lnT w="12700">
                      <a:solidFill>
                        <a:srgbClr val="3E231A"/>
                      </a:solidFill>
                      <a:miter lim="400000"/>
                    </a:lnT>
                    <a:lnB w="12700">
                      <a:solidFill>
                        <a:srgbClr val="3E231A"/>
                      </a:solidFill>
                      <a:miter lim="400000"/>
                    </a:lnB>
                  </a:tcPr>
                </a:tc>
                <a:extLst>
                  <a:ext uri="{0D108BD9-81ED-4DB2-BD59-A6C34878D82A}">
                    <a16:rowId xmlns:a16="http://schemas.microsoft.com/office/drawing/2014/main" val="10000"/>
                  </a:ext>
                </a:extLst>
              </a:tr>
              <a:tr h="1399031">
                <a:tc>
                  <a:txBody>
                    <a:bodyPr/>
                    <a:lstStyle/>
                    <a:p>
                      <a:pPr algn="l" defTabSz="457200">
                        <a:lnSpc>
                          <a:spcPts val="4900"/>
                        </a:lnSpc>
                        <a:spcBef>
                          <a:spcPts val="1200"/>
                        </a:spcBef>
                        <a:defRPr sz="1800">
                          <a:solidFill>
                            <a:srgbClr val="000000"/>
                          </a:solidFill>
                        </a:defRPr>
                      </a:pPr>
                      <a:r>
                        <a:rPr sz="2600">
                          <a:latin typeface="Times Roman"/>
                          <a:ea typeface="Times Roman"/>
                          <a:cs typeface="Times Roman"/>
                          <a:sym typeface="Times Roman"/>
                        </a:rPr>
                        <a:t>Length</a:t>
                      </a:r>
                    </a:p>
                  </a:txBody>
                  <a:tcPr marL="50800" marR="50800" marT="50800" marB="50800" anchor="ctr" horzOverflow="overflow">
                    <a:lnL w="12700">
                      <a:solidFill>
                        <a:srgbClr val="3E231A"/>
                      </a:solidFill>
                      <a:miter lim="400000"/>
                    </a:lnL>
                    <a:lnR w="12700">
                      <a:solidFill>
                        <a:srgbClr val="3E231A"/>
                      </a:solidFill>
                      <a:miter lim="400000"/>
                    </a:lnR>
                    <a:lnT w="12700">
                      <a:solidFill>
                        <a:srgbClr val="3E231A"/>
                      </a:solidFill>
                      <a:miter lim="400000"/>
                    </a:lnT>
                    <a:lnB w="12700">
                      <a:solidFill>
                        <a:srgbClr val="3E231A"/>
                      </a:solidFill>
                      <a:miter lim="400000"/>
                    </a:lnB>
                  </a:tcPr>
                </a:tc>
                <a:tc>
                  <a:txBody>
                    <a:bodyPr/>
                    <a:lstStyle/>
                    <a:p>
                      <a:pPr algn="l" defTabSz="457200">
                        <a:lnSpc>
                          <a:spcPts val="4900"/>
                        </a:lnSpc>
                        <a:spcBef>
                          <a:spcPts val="1200"/>
                        </a:spcBef>
                        <a:defRPr sz="2600">
                          <a:solidFill>
                            <a:srgbClr val="000000"/>
                          </a:solidFill>
                          <a:latin typeface="Times Roman"/>
                          <a:ea typeface="Times Roman"/>
                          <a:cs typeface="Times Roman"/>
                          <a:sym typeface="Times Roman"/>
                        </a:defRPr>
                      </a:pPr>
                      <a:r>
                        <a:t>4.5 m </a:t>
                      </a:r>
                    </a:p>
                  </a:txBody>
                  <a:tcPr marL="50800" marR="50800" marT="50800" marB="50800" anchor="ctr" horzOverflow="overflow">
                    <a:lnL w="12700">
                      <a:solidFill>
                        <a:srgbClr val="3E231A"/>
                      </a:solidFill>
                      <a:miter lim="400000"/>
                    </a:lnL>
                    <a:lnR w="12700">
                      <a:solidFill>
                        <a:srgbClr val="3E231A"/>
                      </a:solidFill>
                      <a:miter lim="400000"/>
                    </a:lnR>
                    <a:lnT w="12700">
                      <a:solidFill>
                        <a:srgbClr val="3E231A"/>
                      </a:solidFill>
                      <a:miter lim="400000"/>
                    </a:lnT>
                    <a:lnB w="12700">
                      <a:solidFill>
                        <a:srgbClr val="3E231A"/>
                      </a:solidFill>
                      <a:miter lim="400000"/>
                    </a:lnB>
                  </a:tcPr>
                </a:tc>
                <a:extLst>
                  <a:ext uri="{0D108BD9-81ED-4DB2-BD59-A6C34878D82A}">
                    <a16:rowId xmlns:a16="http://schemas.microsoft.com/office/drawing/2014/main" val="10001"/>
                  </a:ext>
                </a:extLst>
              </a:tr>
              <a:tr h="1594954">
                <a:tc>
                  <a:txBody>
                    <a:bodyPr/>
                    <a:lstStyle/>
                    <a:p>
                      <a:pPr algn="l" defTabSz="457200">
                        <a:lnSpc>
                          <a:spcPts val="4900"/>
                        </a:lnSpc>
                        <a:spcBef>
                          <a:spcPts val="1200"/>
                        </a:spcBef>
                        <a:defRPr sz="1800">
                          <a:solidFill>
                            <a:srgbClr val="000000"/>
                          </a:solidFill>
                        </a:defRPr>
                      </a:pPr>
                      <a:r>
                        <a:rPr sz="2600">
                          <a:latin typeface="Times Roman"/>
                          <a:ea typeface="Times Roman"/>
                          <a:cs typeface="Times Roman"/>
                          <a:sym typeface="Times Roman"/>
                        </a:rPr>
                        <a:t> RF Frequency</a:t>
                      </a:r>
                    </a:p>
                  </a:txBody>
                  <a:tcPr marL="50800" marR="50800" marT="50800" marB="50800" anchor="ctr" horzOverflow="overflow">
                    <a:lnL w="12700">
                      <a:solidFill>
                        <a:srgbClr val="3E231A"/>
                      </a:solidFill>
                      <a:miter lim="400000"/>
                    </a:lnL>
                    <a:lnR w="12700">
                      <a:solidFill>
                        <a:srgbClr val="3E231A"/>
                      </a:solidFill>
                      <a:miter lim="400000"/>
                    </a:lnR>
                    <a:lnT w="12700">
                      <a:solidFill>
                        <a:srgbClr val="3E231A"/>
                      </a:solidFill>
                      <a:miter lim="400000"/>
                    </a:lnT>
                    <a:lnB w="12700">
                      <a:solidFill>
                        <a:srgbClr val="3E231A"/>
                      </a:solidFill>
                      <a:miter lim="400000"/>
                    </a:lnB>
                  </a:tcPr>
                </a:tc>
                <a:tc>
                  <a:txBody>
                    <a:bodyPr/>
                    <a:lstStyle/>
                    <a:p>
                      <a:pPr algn="l" defTabSz="457200">
                        <a:lnSpc>
                          <a:spcPts val="4900"/>
                        </a:lnSpc>
                        <a:spcBef>
                          <a:spcPts val="1200"/>
                        </a:spcBef>
                        <a:defRPr sz="2600">
                          <a:solidFill>
                            <a:srgbClr val="000000"/>
                          </a:solidFill>
                          <a:latin typeface="Times Roman"/>
                          <a:ea typeface="Times Roman"/>
                          <a:cs typeface="Times Roman"/>
                          <a:sym typeface="Times Roman"/>
                        </a:defRPr>
                      </a:pPr>
                      <a:r>
                        <a:t>3 GHz </a:t>
                      </a:r>
                    </a:p>
                  </a:txBody>
                  <a:tcPr marL="50800" marR="50800" marT="50800" marB="50800" anchor="ctr" horzOverflow="overflow">
                    <a:lnL w="12700">
                      <a:solidFill>
                        <a:srgbClr val="3E231A"/>
                      </a:solidFill>
                      <a:miter lim="400000"/>
                    </a:lnL>
                    <a:lnR w="12700">
                      <a:solidFill>
                        <a:srgbClr val="3E231A"/>
                      </a:solidFill>
                      <a:miter lim="400000"/>
                    </a:lnR>
                    <a:lnT w="12700">
                      <a:solidFill>
                        <a:srgbClr val="3E231A"/>
                      </a:solidFill>
                      <a:miter lim="400000"/>
                    </a:lnT>
                    <a:lnB w="12700">
                      <a:solidFill>
                        <a:srgbClr val="3E231A"/>
                      </a:solidFill>
                      <a:miter lim="400000"/>
                    </a:lnB>
                  </a:tcPr>
                </a:tc>
                <a:extLst>
                  <a:ext uri="{0D108BD9-81ED-4DB2-BD59-A6C34878D82A}">
                    <a16:rowId xmlns:a16="http://schemas.microsoft.com/office/drawing/2014/main" val="10002"/>
                  </a:ext>
                </a:extLst>
              </a:tr>
              <a:tr h="1203108">
                <a:tc>
                  <a:txBody>
                    <a:bodyPr/>
                    <a:lstStyle/>
                    <a:p>
                      <a:pPr algn="l" defTabSz="457200">
                        <a:lnSpc>
                          <a:spcPts val="4900"/>
                        </a:lnSpc>
                        <a:spcBef>
                          <a:spcPts val="1200"/>
                        </a:spcBef>
                        <a:defRPr sz="2600">
                          <a:solidFill>
                            <a:srgbClr val="000000"/>
                          </a:solidFill>
                          <a:latin typeface="Times Roman"/>
                          <a:ea typeface="Times Roman"/>
                          <a:cs typeface="Times Roman"/>
                          <a:sym typeface="Times Roman"/>
                        </a:defRPr>
                      </a:pPr>
                      <a:r>
                        <a:t>Accelerating gradient </a:t>
                      </a:r>
                    </a:p>
                  </a:txBody>
                  <a:tcPr marL="50800" marR="50800" marT="50800" marB="50800" anchor="ctr" horzOverflow="overflow">
                    <a:lnL w="12700">
                      <a:solidFill>
                        <a:srgbClr val="3E231A"/>
                      </a:solidFill>
                      <a:miter lim="400000"/>
                    </a:lnL>
                    <a:lnR w="12700">
                      <a:solidFill>
                        <a:srgbClr val="3E231A"/>
                      </a:solidFill>
                      <a:miter lim="400000"/>
                    </a:lnR>
                    <a:lnT w="12700">
                      <a:solidFill>
                        <a:srgbClr val="3E231A"/>
                      </a:solidFill>
                      <a:miter lim="400000"/>
                    </a:lnT>
                    <a:lnB w="12700">
                      <a:solidFill>
                        <a:srgbClr val="3E231A"/>
                      </a:solidFill>
                      <a:miter lim="400000"/>
                    </a:lnB>
                  </a:tcPr>
                </a:tc>
                <a:tc>
                  <a:txBody>
                    <a:bodyPr/>
                    <a:lstStyle/>
                    <a:p>
                      <a:pPr algn="l" defTabSz="457200">
                        <a:lnSpc>
                          <a:spcPts val="4900"/>
                        </a:lnSpc>
                        <a:spcBef>
                          <a:spcPts val="1200"/>
                        </a:spcBef>
                        <a:defRPr sz="2600">
                          <a:solidFill>
                            <a:srgbClr val="000000"/>
                          </a:solidFill>
                          <a:latin typeface="Times Roman"/>
                          <a:ea typeface="Times Roman"/>
                          <a:cs typeface="Times Roman"/>
                          <a:sym typeface="Times Roman"/>
                        </a:defRPr>
                      </a:pPr>
                      <a:r>
                        <a:t>12.5 (18) MV/m </a:t>
                      </a:r>
                    </a:p>
                  </a:txBody>
                  <a:tcPr marL="50800" marR="50800" marT="50800" marB="50800" anchor="ctr" horzOverflow="overflow">
                    <a:lnL w="12700">
                      <a:solidFill>
                        <a:srgbClr val="3E231A"/>
                      </a:solidFill>
                      <a:miter lim="400000"/>
                    </a:lnL>
                    <a:lnR w="12700">
                      <a:solidFill>
                        <a:srgbClr val="3E231A"/>
                      </a:solidFill>
                      <a:miter lim="400000"/>
                    </a:lnR>
                    <a:lnT w="12700">
                      <a:solidFill>
                        <a:srgbClr val="3E231A"/>
                      </a:solidFill>
                      <a:miter lim="400000"/>
                    </a:lnT>
                    <a:lnB w="12700">
                      <a:solidFill>
                        <a:srgbClr val="3E231A"/>
                      </a:solidFill>
                      <a:miter lim="400000"/>
                    </a:lnB>
                  </a:tcPr>
                </a:tc>
                <a:extLst>
                  <a:ext uri="{0D108BD9-81ED-4DB2-BD59-A6C34878D82A}">
                    <a16:rowId xmlns:a16="http://schemas.microsoft.com/office/drawing/2014/main" val="10003"/>
                  </a:ext>
                </a:extLst>
              </a:tr>
              <a:tr h="1399031">
                <a:tc>
                  <a:txBody>
                    <a:bodyPr/>
                    <a:lstStyle/>
                    <a:p>
                      <a:pPr algn="l" defTabSz="457200">
                        <a:lnSpc>
                          <a:spcPts val="4900"/>
                        </a:lnSpc>
                        <a:spcBef>
                          <a:spcPts val="1200"/>
                        </a:spcBef>
                        <a:defRPr sz="2600">
                          <a:solidFill>
                            <a:srgbClr val="000000"/>
                          </a:solidFill>
                          <a:latin typeface="Times Roman"/>
                          <a:ea typeface="Times Roman"/>
                          <a:cs typeface="Times Roman"/>
                          <a:sym typeface="Times Roman"/>
                        </a:defRPr>
                      </a:pPr>
                      <a:r>
                        <a:t>Electron bunch length </a:t>
                      </a:r>
                      <a:r>
                        <a:rPr baseline="-11538"/>
                        <a:t>s </a:t>
                      </a:r>
                      <a:r>
                        <a:t>at the exit (@ 1 nC) </a:t>
                      </a:r>
                    </a:p>
                  </a:txBody>
                  <a:tcPr marL="50800" marR="50800" marT="50800" marB="50800" anchor="ctr" horzOverflow="overflow">
                    <a:lnL w="12700">
                      <a:solidFill>
                        <a:srgbClr val="3E231A"/>
                      </a:solidFill>
                      <a:miter lim="400000"/>
                    </a:lnL>
                    <a:lnR w="12700">
                      <a:solidFill>
                        <a:srgbClr val="3E231A"/>
                      </a:solidFill>
                      <a:miter lim="400000"/>
                    </a:lnR>
                    <a:lnT w="12700">
                      <a:solidFill>
                        <a:srgbClr val="3E231A"/>
                      </a:solidFill>
                      <a:miter lim="400000"/>
                    </a:lnT>
                    <a:lnB w="12700">
                      <a:solidFill>
                        <a:srgbClr val="3E231A"/>
                      </a:solidFill>
                      <a:miter lim="400000"/>
                    </a:lnB>
                  </a:tcPr>
                </a:tc>
                <a:tc>
                  <a:txBody>
                    <a:bodyPr/>
                    <a:lstStyle/>
                    <a:p>
                      <a:pPr algn="l" defTabSz="457200">
                        <a:lnSpc>
                          <a:spcPts val="4900"/>
                        </a:lnSpc>
                        <a:spcBef>
                          <a:spcPts val="1200"/>
                        </a:spcBef>
                        <a:defRPr sz="1800">
                          <a:solidFill>
                            <a:srgbClr val="000000"/>
                          </a:solidFill>
                        </a:defRPr>
                      </a:pPr>
                      <a:r>
                        <a:rPr sz="2600">
                          <a:latin typeface="Times Roman"/>
                          <a:ea typeface="Times Roman"/>
                          <a:cs typeface="Times Roman"/>
                          <a:sym typeface="Times Roman"/>
                        </a:rPr>
                        <a:t>3-6 ps 
</a:t>
                      </a:r>
                    </a:p>
                  </a:txBody>
                  <a:tcPr marL="50800" marR="50800" marT="50800" marB="50800" anchor="ctr" horzOverflow="overflow">
                    <a:lnL w="12700">
                      <a:solidFill>
                        <a:srgbClr val="3E231A"/>
                      </a:solidFill>
                      <a:miter lim="400000"/>
                    </a:lnL>
                    <a:lnR w="12700">
                      <a:solidFill>
                        <a:srgbClr val="3E231A"/>
                      </a:solidFill>
                      <a:miter lim="400000"/>
                    </a:lnR>
                    <a:lnT w="12700">
                      <a:solidFill>
                        <a:srgbClr val="3E231A"/>
                      </a:solidFill>
                      <a:miter lim="400000"/>
                    </a:lnT>
                    <a:lnB w="12700">
                      <a:solidFill>
                        <a:srgbClr val="3E231A"/>
                      </a:solidFill>
                      <a:miter lim="400000"/>
                    </a:lnB>
                  </a:tcPr>
                </a:tc>
                <a:extLst>
                  <a:ext uri="{0D108BD9-81ED-4DB2-BD59-A6C34878D82A}">
                    <a16:rowId xmlns:a16="http://schemas.microsoft.com/office/drawing/2014/main" val="10004"/>
                  </a:ext>
                </a:extLst>
              </a:tr>
              <a:tr h="1399031">
                <a:tc>
                  <a:txBody>
                    <a:bodyPr/>
                    <a:lstStyle/>
                    <a:p>
                      <a:pPr algn="l" defTabSz="457200">
                        <a:lnSpc>
                          <a:spcPts val="4900"/>
                        </a:lnSpc>
                        <a:spcBef>
                          <a:spcPts val="1200"/>
                        </a:spcBef>
                        <a:defRPr sz="1800">
                          <a:solidFill>
                            <a:srgbClr val="000000"/>
                          </a:solidFill>
                        </a:defRPr>
                      </a:pPr>
                      <a:r>
                        <a:rPr sz="2600">
                          <a:latin typeface="Times Roman"/>
                          <a:ea typeface="Times Roman"/>
                          <a:cs typeface="Times Roman"/>
                          <a:sym typeface="Times Roman"/>
                        </a:rPr>
                        <a:t>Repetition Frequency</a:t>
                      </a:r>
                    </a:p>
                  </a:txBody>
                  <a:tcPr marL="50800" marR="50800" marT="50800" marB="50800" anchor="ctr" horzOverflow="overflow">
                    <a:lnL w="12700">
                      <a:solidFill>
                        <a:srgbClr val="3E231A"/>
                      </a:solidFill>
                      <a:miter lim="400000"/>
                    </a:lnL>
                    <a:lnR w="12700">
                      <a:solidFill>
                        <a:srgbClr val="3E231A"/>
                      </a:solidFill>
                      <a:miter lim="400000"/>
                    </a:lnR>
                    <a:lnT w="12700">
                      <a:solidFill>
                        <a:srgbClr val="3E231A"/>
                      </a:solidFill>
                      <a:miter lim="400000"/>
                    </a:lnT>
                    <a:lnB w="12700">
                      <a:solidFill>
                        <a:srgbClr val="3E231A"/>
                      </a:solidFill>
                      <a:miter lim="400000"/>
                    </a:lnB>
                  </a:tcPr>
                </a:tc>
                <a:tc>
                  <a:txBody>
                    <a:bodyPr/>
                    <a:lstStyle/>
                    <a:p>
                      <a:pPr algn="l" defTabSz="457200">
                        <a:lnSpc>
                          <a:spcPts val="4900"/>
                        </a:lnSpc>
                        <a:spcBef>
                          <a:spcPts val="1200"/>
                        </a:spcBef>
                        <a:defRPr sz="1800">
                          <a:solidFill>
                            <a:srgbClr val="000000"/>
                          </a:solidFill>
                        </a:defRPr>
                      </a:pPr>
                      <a:r>
                        <a:rPr sz="2600">
                          <a:latin typeface="Times Roman"/>
                          <a:ea typeface="Times Roman"/>
                          <a:cs typeface="Times Roman"/>
                          <a:sym typeface="Times Roman"/>
                        </a:rPr>
                        <a:t>50 Hz </a:t>
                      </a:r>
                    </a:p>
                  </a:txBody>
                  <a:tcPr marL="50800" marR="50800" marT="50800" marB="50800" anchor="ctr" horzOverflow="overflow">
                    <a:lnL w="12700">
                      <a:solidFill>
                        <a:srgbClr val="3E231A"/>
                      </a:solidFill>
                      <a:miter lim="400000"/>
                    </a:lnL>
                    <a:lnR w="12700">
                      <a:solidFill>
                        <a:srgbClr val="3E231A"/>
                      </a:solidFill>
                      <a:miter lim="400000"/>
                    </a:lnR>
                    <a:lnT w="12700">
                      <a:solidFill>
                        <a:srgbClr val="3E231A"/>
                      </a:solidFill>
                      <a:miter lim="400000"/>
                    </a:lnT>
                    <a:lnB w="12700">
                      <a:solidFill>
                        <a:srgbClr val="3E231A"/>
                      </a:solidFill>
                      <a:miter lim="400000"/>
                    </a:lnB>
                  </a:tcPr>
                </a:tc>
                <a:extLst>
                  <a:ext uri="{0D108BD9-81ED-4DB2-BD59-A6C34878D82A}">
                    <a16:rowId xmlns:a16="http://schemas.microsoft.com/office/drawing/2014/main" val="10005"/>
                  </a:ext>
                </a:extLst>
              </a:tr>
              <a:tr h="1399031">
                <a:tc>
                  <a:txBody>
                    <a:bodyPr/>
                    <a:lstStyle/>
                    <a:p>
                      <a:pPr algn="l" defTabSz="457200">
                        <a:lnSpc>
                          <a:spcPts val="4900"/>
                        </a:lnSpc>
                        <a:spcBef>
                          <a:spcPts val="1200"/>
                        </a:spcBef>
                        <a:defRPr sz="1800">
                          <a:solidFill>
                            <a:srgbClr val="000000"/>
                          </a:solidFill>
                        </a:defRPr>
                      </a:pPr>
                      <a:r>
                        <a:rPr sz="2600">
                          <a:latin typeface="Times Roman"/>
                          <a:ea typeface="Times Roman"/>
                          <a:cs typeface="Times Roman"/>
                          <a:sym typeface="Times Roman"/>
                        </a:rPr>
                        <a:t>Emittance at exit (@ 1 nC) </a:t>
                      </a:r>
                    </a:p>
                  </a:txBody>
                  <a:tcPr marL="50800" marR="50800" marT="50800" marB="50800" anchor="ctr" horzOverflow="overflow">
                    <a:lnL w="12700">
                      <a:solidFill>
                        <a:srgbClr val="3E231A"/>
                      </a:solidFill>
                      <a:miter lim="400000"/>
                    </a:lnL>
                    <a:lnR w="12700">
                      <a:solidFill>
                        <a:srgbClr val="3E231A"/>
                      </a:solidFill>
                      <a:miter lim="400000"/>
                    </a:lnR>
                    <a:lnT w="12700">
                      <a:solidFill>
                        <a:srgbClr val="3E231A"/>
                      </a:solidFill>
                      <a:miter lim="400000"/>
                    </a:lnT>
                    <a:lnB w="12700">
                      <a:solidFill>
                        <a:srgbClr val="3E231A"/>
                      </a:solidFill>
                      <a:miter lim="400000"/>
                    </a:lnB>
                  </a:tcPr>
                </a:tc>
                <a:tc>
                  <a:txBody>
                    <a:bodyPr/>
                    <a:lstStyle/>
                    <a:p>
                      <a:pPr algn="l" defTabSz="457200">
                        <a:lnSpc>
                          <a:spcPts val="4900"/>
                        </a:lnSpc>
                        <a:spcBef>
                          <a:spcPts val="1200"/>
                        </a:spcBef>
                        <a:defRPr sz="1800">
                          <a:solidFill>
                            <a:srgbClr val="000000"/>
                          </a:solidFill>
                        </a:defRPr>
                      </a:pPr>
                      <a:r>
                        <a:rPr sz="2600">
                          <a:latin typeface="Times Roman"/>
                          <a:ea typeface="Times Roman"/>
                          <a:cs typeface="Times Roman"/>
                          <a:sym typeface="Times Roman"/>
                        </a:rPr>
                        <a:t>5 pi.mm.mrad 
</a:t>
                      </a:r>
                    </a:p>
                  </a:txBody>
                  <a:tcPr marL="50800" marR="50800" marT="50800" marB="50800" anchor="ctr" horzOverflow="overflow">
                    <a:lnL w="12700">
                      <a:solidFill>
                        <a:srgbClr val="3E231A"/>
                      </a:solidFill>
                      <a:miter lim="400000"/>
                    </a:lnL>
                    <a:lnR w="12700">
                      <a:solidFill>
                        <a:srgbClr val="3E231A"/>
                      </a:solidFill>
                      <a:miter lim="400000"/>
                    </a:lnR>
                    <a:lnT w="12700">
                      <a:solidFill>
                        <a:srgbClr val="3E231A"/>
                      </a:solidFill>
                      <a:miter lim="400000"/>
                    </a:lnT>
                    <a:lnB w="12700">
                      <a:solidFill>
                        <a:srgbClr val="3E231A"/>
                      </a:solidFill>
                      <a:miter lim="400000"/>
                    </a:lnB>
                  </a:tcPr>
                </a:tc>
                <a:extLst>
                  <a:ext uri="{0D108BD9-81ED-4DB2-BD59-A6C34878D82A}">
                    <a16:rowId xmlns:a16="http://schemas.microsoft.com/office/drawing/2014/main" val="10006"/>
                  </a:ext>
                </a:extLst>
              </a:tr>
            </a:tbl>
          </a:graphicData>
        </a:graphic>
      </p:graphicFrame>
      <mc:AlternateContent xmlns:mc="http://schemas.openxmlformats.org/markup-compatibility/2006">
        <mc:Choice xmlns:a14="http://schemas.microsoft.com/office/drawing/2010/main" Requires="a14">
          <p:sp>
            <p:nvSpPr>
              <p:cNvPr id="834" name="Equation"/>
              <p:cNvSpPr txBox="1"/>
              <p:nvPr/>
            </p:nvSpPr>
            <p:spPr>
              <a:xfrm>
                <a:off x="5322304" y="12016555"/>
                <a:ext cx="3309253" cy="594323"/>
              </a:xfrm>
              <a:prstGeom prst="rect">
                <a:avLst/>
              </a:prstGeom>
              <a:ln w="12700">
                <a:miter lim="400000"/>
              </a:ln>
            </p:spPr>
            <p:txBody>
              <a:bodyPr wrap="none" lIns="0" tIns="0" rIns="0" bIns="0">
                <a:spAutoFit/>
              </a:bodyPr>
              <a:lstStyle/>
              <a:p>
                <a:pPr algn="l" defTabSz="914400" latinLnBrk="1">
                  <a:defRPr sz="1800">
                    <a:solidFill>
                      <a:srgbClr val="000000"/>
                    </a:solidFill>
                  </a:defRPr>
                </a:pPr>
                <a14:m>
                  <m:oMathPara xmlns:m="http://schemas.openxmlformats.org/officeDocument/2006/math">
                    <m:oMathParaPr>
                      <m:jc m:val="centerGroup"/>
                    </m:oMathParaPr>
                    <m:oMath xmlns:m="http://schemas.openxmlformats.org/officeDocument/2006/math">
                      <m:sSub>
                        <m:sSubPr>
                          <m:ctrlPr>
                            <a:rPr sz="5000">
                              <a:solidFill>
                                <a:srgbClr val="3E2319"/>
                              </a:solidFill>
                              <a:latin typeface="Cambria Math" panose="02040503050406030204" pitchFamily="18" charset="0"/>
                            </a:rPr>
                          </m:ctrlPr>
                        </m:sSubPr>
                        <m:e>
                          <m:r>
                            <a:rPr sz="5000" i="1">
                              <a:solidFill>
                                <a:srgbClr val="3E2319"/>
                              </a:solidFill>
                              <a:latin typeface="Cambria Math" panose="02040503050406030204" pitchFamily="18" charset="0"/>
                            </a:rPr>
                            <m:t>𝑇</m:t>
                          </m:r>
                        </m:e>
                        <m:sub>
                          <m:r>
                            <a:rPr sz="5000" i="1">
                              <a:solidFill>
                                <a:srgbClr val="3E2319"/>
                              </a:solidFill>
                              <a:latin typeface="Cambria Math" panose="02040503050406030204" pitchFamily="18" charset="0"/>
                            </a:rPr>
                            <m:t>𝑠𝑡𝑜𝑟𝑒</m:t>
                          </m:r>
                        </m:sub>
                      </m:sSub>
                      <m:r>
                        <a:rPr sz="5000" i="1">
                          <a:solidFill>
                            <a:srgbClr val="3E2319"/>
                          </a:solidFill>
                          <a:latin typeface="Cambria Math" panose="02040503050406030204" pitchFamily="18" charset="0"/>
                        </a:rPr>
                        <m:t>=20</m:t>
                      </m:r>
                      <m:r>
                        <a:rPr sz="5000" i="1">
                          <a:solidFill>
                            <a:srgbClr val="3E2319"/>
                          </a:solidFill>
                          <a:latin typeface="Cambria Math" panose="02040503050406030204" pitchFamily="18" charset="0"/>
                        </a:rPr>
                        <m:t>𝑚𝑠</m:t>
                      </m:r>
                    </m:oMath>
                  </m:oMathPara>
                </a14:m>
                <a:endParaRPr sz="5000">
                  <a:solidFill>
                    <a:srgbClr val="3E231A"/>
                  </a:solidFill>
                </a:endParaRPr>
              </a:p>
            </p:txBody>
          </p:sp>
        </mc:Choice>
        <mc:Fallback>
          <p:sp>
            <p:nvSpPr>
              <p:cNvPr id="834" name="Equation"/>
              <p:cNvSpPr txBox="1">
                <a:spLocks noRot="1" noChangeAspect="1" noMove="1" noResize="1" noEditPoints="1" noAdjustHandles="1" noChangeArrowheads="1" noChangeShapeType="1" noTextEdit="1"/>
              </p:cNvSpPr>
              <p:nvPr/>
            </p:nvSpPr>
            <p:spPr>
              <a:xfrm>
                <a:off x="5322304" y="12016555"/>
                <a:ext cx="3309253" cy="594323"/>
              </a:xfrm>
              <a:prstGeom prst="rect">
                <a:avLst/>
              </a:prstGeom>
              <a:blipFill>
                <a:blip r:embed="rId3"/>
                <a:stretch>
                  <a:fillRect l="-6513" r="-24521" b="-43750"/>
                </a:stretch>
              </a:blipFill>
              <a:ln w="12700">
                <a:miter lim="400000"/>
              </a:ln>
            </p:spPr>
            <p:txBody>
              <a:bodyPr/>
              <a:lstStyle/>
              <a:p>
                <a:r>
                  <a:rPr lang="en-US">
                    <a:noFill/>
                  </a:rPr>
                  <a:t> </a:t>
                </a:r>
              </a:p>
            </p:txBody>
          </p:sp>
        </mc:Fallback>
      </mc:AlternateContent>
      <p:sp>
        <p:nvSpPr>
          <p:cNvPr id="835" name="Slide Number"/>
          <p:cNvSpPr txBox="1">
            <a:spLocks noGrp="1"/>
          </p:cNvSpPr>
          <p:nvPr>
            <p:ph type="sldNum" sz="quarter" idx="2"/>
          </p:nvPr>
        </p:nvSpPr>
        <p:spPr>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t>62</a:t>
            </a:fld>
            <a:endParaRPr/>
          </a:p>
        </p:txBody>
      </p:sp>
    </p:spTree>
  </p:cSld>
  <p:clrMapOvr>
    <a:masterClrMapping/>
  </p:clrMapOvr>
  <p:transition spd="med"/>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7" name="Step in out Theory"/>
          <p:cNvSpPr txBox="1">
            <a:spLocks noGrp="1"/>
          </p:cNvSpPr>
          <p:nvPr>
            <p:ph type="title"/>
          </p:nvPr>
        </p:nvSpPr>
        <p:spPr>
          <a:prstGeom prst="rect">
            <a:avLst/>
          </a:prstGeom>
        </p:spPr>
        <p:txBody>
          <a:bodyPr/>
          <a:lstStyle/>
          <a:p>
            <a:r>
              <a:t>Step in out Theory</a:t>
            </a:r>
          </a:p>
        </p:txBody>
      </p:sp>
      <p:pic>
        <p:nvPicPr>
          <p:cNvPr id="838" name="Content Placeholder 17" descr="Content Placeholder 17"/>
          <p:cNvPicPr>
            <a:picLocks noChangeAspect="1"/>
          </p:cNvPicPr>
          <p:nvPr/>
        </p:nvPicPr>
        <p:blipFill>
          <a:blip r:embed="rId2"/>
          <a:stretch>
            <a:fillRect/>
          </a:stretch>
        </p:blipFill>
        <p:spPr>
          <a:xfrm>
            <a:off x="3640423" y="3833155"/>
            <a:ext cx="16651052" cy="1381543"/>
          </a:xfrm>
          <a:prstGeom prst="rect">
            <a:avLst/>
          </a:prstGeom>
          <a:ln w="12700">
            <a:miter lim="400000"/>
          </a:ln>
        </p:spPr>
      </p:pic>
      <p:pic>
        <p:nvPicPr>
          <p:cNvPr id="839" name="Picture 6" descr="Picture 6"/>
          <p:cNvPicPr>
            <a:picLocks noChangeAspect="1"/>
          </p:cNvPicPr>
          <p:nvPr/>
        </p:nvPicPr>
        <p:blipFill>
          <a:blip r:embed="rId3"/>
          <a:stretch>
            <a:fillRect/>
          </a:stretch>
        </p:blipFill>
        <p:spPr>
          <a:xfrm>
            <a:off x="9010378" y="5993503"/>
            <a:ext cx="6363245" cy="1148978"/>
          </a:xfrm>
          <a:prstGeom prst="rect">
            <a:avLst/>
          </a:prstGeom>
          <a:ln w="12700">
            <a:miter lim="400000"/>
          </a:ln>
        </p:spPr>
      </p:pic>
      <p:pic>
        <p:nvPicPr>
          <p:cNvPr id="840" name="Screen Shot 2022-02-23 at 21.46.12.png" descr="Screen Shot 2022-02-23 at 21.46.12.png"/>
          <p:cNvPicPr>
            <a:picLocks noChangeAspect="1"/>
          </p:cNvPicPr>
          <p:nvPr/>
        </p:nvPicPr>
        <p:blipFill>
          <a:blip r:embed="rId4"/>
          <a:stretch>
            <a:fillRect/>
          </a:stretch>
        </p:blipFill>
        <p:spPr>
          <a:xfrm>
            <a:off x="11540908" y="7689761"/>
            <a:ext cx="11647257" cy="5324461"/>
          </a:xfrm>
          <a:prstGeom prst="rect">
            <a:avLst/>
          </a:prstGeom>
          <a:ln w="12700">
            <a:miter lim="400000"/>
          </a:ln>
        </p:spPr>
      </p:pic>
      <p:pic>
        <p:nvPicPr>
          <p:cNvPr id="841" name="Screen Shot 2022-02-23 at 21.45.48.png" descr="Screen Shot 2022-02-23 at 21.45.48.png"/>
          <p:cNvPicPr>
            <a:picLocks noChangeAspect="1"/>
          </p:cNvPicPr>
          <p:nvPr/>
        </p:nvPicPr>
        <p:blipFill>
          <a:blip r:embed="rId5"/>
          <a:stretch>
            <a:fillRect/>
          </a:stretch>
        </p:blipFill>
        <p:spPr>
          <a:xfrm>
            <a:off x="2438148" y="5920951"/>
            <a:ext cx="5389574" cy="4531775"/>
          </a:xfrm>
          <a:prstGeom prst="rect">
            <a:avLst/>
          </a:prstGeom>
          <a:ln w="12700">
            <a:miter lim="400000"/>
          </a:ln>
        </p:spPr>
      </p:pic>
      <p:pic>
        <p:nvPicPr>
          <p:cNvPr id="842" name="Screen Shot 2022-02-23 at 21.45.43.png" descr="Screen Shot 2022-02-23 at 21.45.43.png"/>
          <p:cNvPicPr>
            <a:picLocks noChangeAspect="1"/>
          </p:cNvPicPr>
          <p:nvPr/>
        </p:nvPicPr>
        <p:blipFill>
          <a:blip r:embed="rId6"/>
          <a:stretch>
            <a:fillRect/>
          </a:stretch>
        </p:blipFill>
        <p:spPr>
          <a:xfrm>
            <a:off x="1373734" y="11158979"/>
            <a:ext cx="7518401" cy="1574801"/>
          </a:xfrm>
          <a:prstGeom prst="rect">
            <a:avLst/>
          </a:prstGeom>
          <a:ln w="12700">
            <a:miter lim="400000"/>
          </a:ln>
        </p:spPr>
      </p:pic>
      <p:sp>
        <p:nvSpPr>
          <p:cNvPr id="843" name="Slide Number"/>
          <p:cNvSpPr txBox="1">
            <a:spLocks noGrp="1"/>
          </p:cNvSpPr>
          <p:nvPr>
            <p:ph type="sldNum" sz="quarter" idx="4294967295"/>
          </p:nvPr>
        </p:nvSpPr>
        <p:spPr>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t>63</a:t>
            </a:fld>
            <a:endParaRPr/>
          </a:p>
        </p:txBody>
      </p:sp>
    </p:spTree>
  </p:cSld>
  <p:clrMapOvr>
    <a:masterClrMapping/>
  </p:clrMapOvr>
  <p:transition spd="med"/>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5" name="Error Estimation"/>
          <p:cNvSpPr txBox="1">
            <a:spLocks noGrp="1"/>
          </p:cNvSpPr>
          <p:nvPr>
            <p:ph type="title"/>
          </p:nvPr>
        </p:nvSpPr>
        <p:spPr>
          <a:prstGeom prst="rect">
            <a:avLst/>
          </a:prstGeom>
        </p:spPr>
        <p:txBody>
          <a:bodyPr/>
          <a:lstStyle/>
          <a:p>
            <a:r>
              <a:t>Error Estimation</a:t>
            </a:r>
          </a:p>
        </p:txBody>
      </p:sp>
      <p:pic>
        <p:nvPicPr>
          <p:cNvPr id="846" name="Screen Shot 2022-02-27 at 01.15.33.png" descr="Screen Shot 2022-02-27 at 01.15.33.png"/>
          <p:cNvPicPr>
            <a:picLocks noChangeAspect="1"/>
          </p:cNvPicPr>
          <p:nvPr/>
        </p:nvPicPr>
        <p:blipFill>
          <a:blip r:embed="rId2"/>
          <a:stretch>
            <a:fillRect/>
          </a:stretch>
        </p:blipFill>
        <p:spPr>
          <a:xfrm>
            <a:off x="15198174" y="3832866"/>
            <a:ext cx="7617915" cy="2079432"/>
          </a:xfrm>
          <a:prstGeom prst="rect">
            <a:avLst/>
          </a:prstGeom>
          <a:ln w="12700">
            <a:miter lim="400000"/>
          </a:ln>
        </p:spPr>
      </p:pic>
      <p:pic>
        <p:nvPicPr>
          <p:cNvPr id="847" name="Screen Shot 2022-02-27 at 01.16.33.png" descr="Screen Shot 2022-02-27 at 01.16.33.png"/>
          <p:cNvPicPr>
            <a:picLocks noChangeAspect="1"/>
          </p:cNvPicPr>
          <p:nvPr/>
        </p:nvPicPr>
        <p:blipFill>
          <a:blip r:embed="rId3"/>
          <a:stretch>
            <a:fillRect/>
          </a:stretch>
        </p:blipFill>
        <p:spPr>
          <a:xfrm>
            <a:off x="983618" y="3543300"/>
            <a:ext cx="12812422" cy="7886892"/>
          </a:xfrm>
          <a:prstGeom prst="rect">
            <a:avLst/>
          </a:prstGeom>
          <a:ln w="12700">
            <a:miter lim="400000"/>
          </a:ln>
        </p:spPr>
      </p:pic>
      <p:sp>
        <p:nvSpPr>
          <p:cNvPr id="848" name="Rectangle"/>
          <p:cNvSpPr/>
          <p:nvPr/>
        </p:nvSpPr>
        <p:spPr>
          <a:xfrm>
            <a:off x="11733524" y="4088885"/>
            <a:ext cx="1873129" cy="7252271"/>
          </a:xfrm>
          <a:prstGeom prst="rect">
            <a:avLst/>
          </a:prstGeom>
          <a:solidFill>
            <a:srgbClr val="FFFFFF"/>
          </a:solidFill>
          <a:ln w="12700">
            <a:miter lim="400000"/>
          </a:ln>
        </p:spPr>
        <p:txBody>
          <a:bodyPr lIns="50800" tIns="50800" rIns="50800" bIns="50800" anchor="ctr"/>
          <a:lstStyle/>
          <a:p>
            <a:pPr>
              <a:defRPr sz="4400">
                <a:solidFill>
                  <a:srgbClr val="FFFFFF"/>
                </a:solidFill>
                <a:effectLst>
                  <a:outerShdw blurRad="25400" dist="33948" dir="2700000" rotWithShape="0">
                    <a:srgbClr val="3B3936"/>
                  </a:outerShdw>
                </a:effectLst>
              </a:defRPr>
            </a:pPr>
            <a:endParaRPr/>
          </a:p>
        </p:txBody>
      </p:sp>
      <p:pic>
        <p:nvPicPr>
          <p:cNvPr id="849" name="error.pdf" descr="error.pdf"/>
          <p:cNvPicPr>
            <a:picLocks noChangeAspect="1"/>
          </p:cNvPicPr>
          <p:nvPr/>
        </p:nvPicPr>
        <p:blipFill>
          <a:blip r:embed="rId4"/>
          <a:stretch>
            <a:fillRect/>
          </a:stretch>
        </p:blipFill>
        <p:spPr>
          <a:xfrm>
            <a:off x="11165761" y="6690814"/>
            <a:ext cx="12261951" cy="5917460"/>
          </a:xfrm>
          <a:prstGeom prst="rect">
            <a:avLst/>
          </a:prstGeom>
          <a:ln w="12700">
            <a:miter lim="400000"/>
          </a:ln>
        </p:spPr>
      </p:pic>
      <p:sp>
        <p:nvSpPr>
          <p:cNvPr id="850" name="Line"/>
          <p:cNvSpPr/>
          <p:nvPr/>
        </p:nvSpPr>
        <p:spPr>
          <a:xfrm>
            <a:off x="9441230" y="10639142"/>
            <a:ext cx="2977258" cy="1"/>
          </a:xfrm>
          <a:prstGeom prst="line">
            <a:avLst/>
          </a:prstGeom>
          <a:ln w="254000">
            <a:solidFill>
              <a:srgbClr val="414141"/>
            </a:solidFill>
            <a:miter lim="400000"/>
            <a:tailEnd type="triangle"/>
          </a:ln>
        </p:spPr>
        <p:txBody>
          <a:bodyPr lIns="50800" tIns="50800" rIns="50800" bIns="50800" anchor="ctr"/>
          <a:lstStyle/>
          <a:p>
            <a:pPr>
              <a:defRPr sz="4400"/>
            </a:pPr>
            <a:endParaRPr/>
          </a:p>
        </p:txBody>
      </p:sp>
    </p:spTree>
  </p:cSld>
  <p:clrMapOvr>
    <a:masterClrMapping/>
  </p:clrMapOvr>
  <p:transition spd="med"/>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52" name="Titre 3"/>
          <p:cNvSpPr txBox="1">
            <a:spLocks noGrp="1"/>
          </p:cNvSpPr>
          <p:nvPr>
            <p:ph type="title"/>
          </p:nvPr>
        </p:nvSpPr>
        <p:spPr>
          <a:prstGeom prst="rect">
            <a:avLst/>
          </a:prstGeom>
        </p:spPr>
        <p:txBody>
          <a:bodyPr/>
          <a:lstStyle/>
          <a:p>
            <a:r>
              <a:t>Theory of Moving wire</a:t>
            </a:r>
          </a:p>
        </p:txBody>
      </p:sp>
      <p:sp>
        <p:nvSpPr>
          <p:cNvPr id="853" name="ZoneTexte 13"/>
          <p:cNvSpPr txBox="1"/>
          <p:nvPr/>
        </p:nvSpPr>
        <p:spPr>
          <a:xfrm>
            <a:off x="958661" y="3603606"/>
            <a:ext cx="11830044" cy="74168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tIns="91439" bIns="91439">
            <a:spAutoFit/>
          </a:bodyPr>
          <a:lstStyle>
            <a:lvl1pPr algn="l" defTabSz="1828800">
              <a:defRPr sz="3600">
                <a:solidFill>
                  <a:srgbClr val="000000"/>
                </a:solidFill>
                <a:latin typeface="Calibri"/>
                <a:ea typeface="Calibri"/>
                <a:cs typeface="Calibri"/>
                <a:sym typeface="Calibri"/>
              </a:defRPr>
            </a:lvl1pPr>
          </a:lstStyle>
          <a:p>
            <a:r>
              <a:t>The impedance can be defined with current density:</a:t>
            </a:r>
          </a:p>
        </p:txBody>
      </p:sp>
      <mc:AlternateContent xmlns:mc="http://schemas.openxmlformats.org/markup-compatibility/2006">
        <mc:Choice xmlns:a14="http://schemas.microsoft.com/office/drawing/2010/main" Requires="a14">
          <p:sp>
            <p:nvSpPr>
              <p:cNvPr id="854" name="ZoneTexte 1"/>
              <p:cNvSpPr txBox="1"/>
              <p:nvPr/>
            </p:nvSpPr>
            <p:spPr>
              <a:xfrm>
                <a:off x="12336149" y="3692458"/>
                <a:ext cx="4222938" cy="1037845"/>
              </a:xfrm>
              <a:prstGeom prst="rect">
                <a:avLst/>
              </a:prstGeom>
              <a:ln w="12700">
                <a:miter lim="400000"/>
              </a:ln>
            </p:spPr>
            <p:txBody>
              <a:bodyPr wrap="none" lIns="0" tIns="0" rIns="0" bIns="0">
                <a:spAutoFit/>
              </a:bodyPr>
              <a:lstStyle/>
              <a:p>
                <a:pPr algn="l" defTabSz="914400" latinLnBrk="1">
                  <a:defRPr sz="1800">
                    <a:solidFill>
                      <a:srgbClr val="000000"/>
                    </a:solidFill>
                  </a:defRPr>
                </a:pPr>
                <a14:m>
                  <m:oMathPara xmlns:m="http://schemas.openxmlformats.org/officeDocument/2006/math">
                    <m:oMathParaPr>
                      <m:jc m:val="centerGroup"/>
                    </m:oMathParaPr>
                    <m:oMath xmlns:m="http://schemas.openxmlformats.org/officeDocument/2006/math">
                      <m:sSub>
                        <m:sSubPr>
                          <m:ctrlPr>
                            <a:rPr sz="3600">
                              <a:solidFill>
                                <a:srgbClr val="000000"/>
                              </a:solidFill>
                              <a:latin typeface="Cambria Math" panose="02040503050406030204" pitchFamily="18" charset="0"/>
                            </a:rPr>
                          </m:ctrlPr>
                        </m:sSubPr>
                        <m:e>
                          <m:r>
                            <a:rPr sz="3600" i="1">
                              <a:solidFill>
                                <a:srgbClr val="000000"/>
                              </a:solidFill>
                              <a:latin typeface="Cambria Math" panose="02040503050406030204" pitchFamily="18" charset="0"/>
                            </a:rPr>
                            <m:t>𝑍</m:t>
                          </m:r>
                        </m:e>
                        <m:sub>
                          <m:r>
                            <a:rPr sz="3600" i="1">
                              <a:solidFill>
                                <a:srgbClr val="000000"/>
                              </a:solidFill>
                              <a:latin typeface="Cambria Math" panose="02040503050406030204" pitchFamily="18" charset="0"/>
                            </a:rPr>
                            <m:t>𝑚</m:t>
                          </m:r>
                          <m:r>
                            <a:rPr sz="3600" i="1">
                              <a:solidFill>
                                <a:srgbClr val="000000"/>
                              </a:solidFill>
                              <a:latin typeface="Cambria Math" panose="02040503050406030204" pitchFamily="18" charset="0"/>
                            </a:rPr>
                            <m:t>,</m:t>
                          </m:r>
                          <m:r>
                            <a:rPr sz="3600" i="1">
                              <a:solidFill>
                                <a:srgbClr val="000000"/>
                              </a:solidFill>
                              <a:latin typeface="Cambria Math" panose="02040503050406030204" pitchFamily="18" charset="0"/>
                            </a:rPr>
                            <m:t>𝑛</m:t>
                          </m:r>
                        </m:sub>
                      </m:sSub>
                      <m:r>
                        <a:rPr sz="3600" i="1">
                          <a:solidFill>
                            <a:srgbClr val="000000"/>
                          </a:solidFill>
                          <a:latin typeface="Cambria Math" panose="02040503050406030204" pitchFamily="18" charset="0"/>
                        </a:rPr>
                        <m:t>=</m:t>
                      </m:r>
                      <m:f>
                        <m:fPr>
                          <m:ctrlPr>
                            <a:rPr sz="3600" i="1">
                              <a:solidFill>
                                <a:srgbClr val="000000"/>
                              </a:solidFill>
                              <a:latin typeface="Cambria Math" panose="02040503050406030204" pitchFamily="18" charset="0"/>
                            </a:rPr>
                          </m:ctrlPr>
                        </m:fPr>
                        <m:num>
                          <m:r>
                            <a:rPr sz="3600" i="1">
                              <a:solidFill>
                                <a:srgbClr val="000000"/>
                              </a:solidFill>
                              <a:latin typeface="Cambria Math" panose="02040503050406030204" pitchFamily="18" charset="0"/>
                            </a:rPr>
                            <m:t>−1</m:t>
                          </m:r>
                        </m:num>
                        <m:den>
                          <m:sSup>
                            <m:sSupPr>
                              <m:ctrlPr>
                                <a:rPr sz="3600" i="1">
                                  <a:solidFill>
                                    <a:srgbClr val="000000"/>
                                  </a:solidFill>
                                  <a:latin typeface="Cambria Math" panose="02040503050406030204" pitchFamily="18" charset="0"/>
                                </a:rPr>
                              </m:ctrlPr>
                            </m:sSupPr>
                            <m:e>
                              <m:r>
                                <a:rPr sz="3600" i="1">
                                  <a:solidFill>
                                    <a:srgbClr val="000000"/>
                                  </a:solidFill>
                                  <a:latin typeface="Cambria Math" panose="02040503050406030204" pitchFamily="18" charset="0"/>
                                </a:rPr>
                                <m:t>𝐼</m:t>
                              </m:r>
                            </m:e>
                            <m:sup>
                              <m:r>
                                <a:rPr sz="3600" i="1">
                                  <a:solidFill>
                                    <a:srgbClr val="000000"/>
                                  </a:solidFill>
                                  <a:latin typeface="Cambria Math" panose="02040503050406030204" pitchFamily="18" charset="0"/>
                                </a:rPr>
                                <m:t>2</m:t>
                              </m:r>
                            </m:sup>
                          </m:sSup>
                        </m:den>
                      </m:f>
                      <m:r>
                        <a:rPr sz="3600" i="1">
                          <a:solidFill>
                            <a:srgbClr val="000000"/>
                          </a:solidFill>
                          <a:latin typeface="Cambria Math" panose="02040503050406030204" pitchFamily="18" charset="0"/>
                        </a:rPr>
                        <m:t>∫</m:t>
                      </m:r>
                      <m:r>
                        <a:rPr sz="3600" i="1">
                          <a:solidFill>
                            <a:srgbClr val="000000"/>
                          </a:solidFill>
                          <a:latin typeface="Cambria Math" panose="02040503050406030204" pitchFamily="18" charset="0"/>
                        </a:rPr>
                        <m:t>𝑑𝑉</m:t>
                      </m:r>
                      <m:r>
                        <a:rPr sz="3600" i="1">
                          <a:solidFill>
                            <a:srgbClr val="000000"/>
                          </a:solidFill>
                          <a:latin typeface="Cambria Math" panose="02040503050406030204" pitchFamily="18" charset="0"/>
                        </a:rPr>
                        <m:t> </m:t>
                      </m:r>
                      <m:limUpp>
                        <m:limUppPr>
                          <m:ctrlPr>
                            <a:rPr sz="3600" i="1">
                              <a:solidFill>
                                <a:srgbClr val="000000"/>
                              </a:solidFill>
                              <a:latin typeface="Cambria Math" panose="02040503050406030204" pitchFamily="18" charset="0"/>
                            </a:rPr>
                          </m:ctrlPr>
                        </m:limUppPr>
                        <m:e>
                          <m:sSub>
                            <m:sSubPr>
                              <m:ctrlPr>
                                <a:rPr sz="3600" i="1">
                                  <a:solidFill>
                                    <a:srgbClr val="000000"/>
                                  </a:solidFill>
                                  <a:latin typeface="Cambria Math" panose="02040503050406030204" pitchFamily="18" charset="0"/>
                                </a:rPr>
                              </m:ctrlPr>
                            </m:sSubPr>
                            <m:e>
                              <m:r>
                                <a:rPr sz="3600" i="1">
                                  <a:solidFill>
                                    <a:srgbClr val="000000"/>
                                  </a:solidFill>
                                  <a:latin typeface="Cambria Math" panose="02040503050406030204" pitchFamily="18" charset="0"/>
                                </a:rPr>
                                <m:t>𝐸</m:t>
                              </m:r>
                            </m:e>
                            <m:sub>
                              <m:r>
                                <a:rPr sz="3600" i="1">
                                  <a:solidFill>
                                    <a:srgbClr val="000000"/>
                                  </a:solidFill>
                                  <a:latin typeface="Cambria Math" panose="02040503050406030204" pitchFamily="18" charset="0"/>
                                </a:rPr>
                                <m:t>𝑚</m:t>
                              </m:r>
                            </m:sub>
                          </m:sSub>
                        </m:e>
                        <m:lim>
                          <m:r>
                            <a:rPr sz="3600" i="1">
                              <a:solidFill>
                                <a:srgbClr val="000000"/>
                              </a:solidFill>
                              <a:latin typeface="Cambria Math" panose="02040503050406030204" pitchFamily="18" charset="0"/>
                            </a:rPr>
                            <m:t>→</m:t>
                          </m:r>
                        </m:lim>
                      </m:limUpp>
                      <m:r>
                        <a:rPr sz="3600" i="1">
                          <a:solidFill>
                            <a:srgbClr val="000000"/>
                          </a:solidFill>
                          <a:latin typeface="Cambria Math" panose="02040503050406030204" pitchFamily="18" charset="0"/>
                        </a:rPr>
                        <m:t>.</m:t>
                      </m:r>
                      <m:limUpp>
                        <m:limUppPr>
                          <m:ctrlPr>
                            <a:rPr sz="3600" i="1">
                              <a:solidFill>
                                <a:srgbClr val="000000"/>
                              </a:solidFill>
                              <a:latin typeface="Cambria Math" panose="02040503050406030204" pitchFamily="18" charset="0"/>
                            </a:rPr>
                          </m:ctrlPr>
                        </m:limUppPr>
                        <m:e>
                          <m:sSub>
                            <m:sSubPr>
                              <m:ctrlPr>
                                <a:rPr sz="3600" i="1">
                                  <a:solidFill>
                                    <a:srgbClr val="000000"/>
                                  </a:solidFill>
                                  <a:latin typeface="Cambria Math" panose="02040503050406030204" pitchFamily="18" charset="0"/>
                                </a:rPr>
                              </m:ctrlPr>
                            </m:sSubPr>
                            <m:e>
                              <m:r>
                                <a:rPr sz="3600" i="1">
                                  <a:solidFill>
                                    <a:srgbClr val="000000"/>
                                  </a:solidFill>
                                  <a:latin typeface="Cambria Math" panose="02040503050406030204" pitchFamily="18" charset="0"/>
                                </a:rPr>
                                <m:t>𝐽</m:t>
                              </m:r>
                            </m:e>
                            <m:sub>
                              <m:r>
                                <a:rPr sz="3600" i="1">
                                  <a:solidFill>
                                    <a:srgbClr val="000000"/>
                                  </a:solidFill>
                                  <a:latin typeface="Cambria Math" panose="02040503050406030204" pitchFamily="18" charset="0"/>
                                </a:rPr>
                                <m:t>𝑛</m:t>
                              </m:r>
                            </m:sub>
                          </m:sSub>
                        </m:e>
                        <m:lim>
                          <m:r>
                            <a:rPr sz="3600" i="1">
                              <a:solidFill>
                                <a:srgbClr val="000000"/>
                              </a:solidFill>
                              <a:latin typeface="Cambria Math" panose="02040503050406030204" pitchFamily="18" charset="0"/>
                            </a:rPr>
                            <m:t>→</m:t>
                          </m:r>
                        </m:lim>
                      </m:limUpp>
                    </m:oMath>
                  </m:oMathPara>
                </a14:m>
                <a:endParaRPr sz="3600"/>
              </a:p>
            </p:txBody>
          </p:sp>
        </mc:Choice>
        <mc:Fallback>
          <p:sp>
            <p:nvSpPr>
              <p:cNvPr id="854" name="ZoneTexte 1"/>
              <p:cNvSpPr txBox="1">
                <a:spLocks noRot="1" noChangeAspect="1" noMove="1" noResize="1" noEditPoints="1" noAdjustHandles="1" noChangeArrowheads="1" noChangeShapeType="1" noTextEdit="1"/>
              </p:cNvSpPr>
              <p:nvPr/>
            </p:nvSpPr>
            <p:spPr>
              <a:xfrm>
                <a:off x="12336149" y="3692458"/>
                <a:ext cx="4222938" cy="1037845"/>
              </a:xfrm>
              <a:prstGeom prst="rect">
                <a:avLst/>
              </a:prstGeom>
              <a:blipFill>
                <a:blip r:embed="rId2"/>
                <a:stretch>
                  <a:fillRect l="-3604" r="-4204" b="-13253"/>
                </a:stretch>
              </a:blipFill>
              <a:ln w="12700">
                <a:miter lim="400000"/>
              </a:ln>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855" name="ZoneTexte 4"/>
              <p:cNvSpPr txBox="1"/>
              <p:nvPr/>
            </p:nvSpPr>
            <p:spPr>
              <a:xfrm>
                <a:off x="12220630" y="4970390"/>
                <a:ext cx="7227514" cy="1002562"/>
              </a:xfrm>
              <a:prstGeom prst="rect">
                <a:avLst/>
              </a:prstGeom>
              <a:ln w="12700">
                <a:miter lim="400000"/>
              </a:ln>
            </p:spPr>
            <p:txBody>
              <a:bodyPr wrap="none" lIns="0" tIns="0" rIns="0" bIns="0">
                <a:spAutoFit/>
              </a:bodyPr>
              <a:lstStyle/>
              <a:p>
                <a:pPr algn="l" defTabSz="914400" latinLnBrk="1">
                  <a:defRPr sz="1800">
                    <a:solidFill>
                      <a:srgbClr val="000000"/>
                    </a:solidFill>
                  </a:defRPr>
                </a:pPr>
                <a14:m>
                  <m:oMathPara xmlns:m="http://schemas.openxmlformats.org/officeDocument/2006/math">
                    <m:oMathParaPr>
                      <m:jc m:val="centerGroup"/>
                    </m:oMathParaPr>
                    <m:oMath xmlns:m="http://schemas.openxmlformats.org/officeDocument/2006/math">
                      <m:limUpp>
                        <m:limUppPr>
                          <m:ctrlPr>
                            <a:rPr sz="3600">
                              <a:solidFill>
                                <a:srgbClr val="000000"/>
                              </a:solidFill>
                              <a:latin typeface="Cambria Math" panose="02040503050406030204" pitchFamily="18" charset="0"/>
                            </a:rPr>
                          </m:ctrlPr>
                        </m:limUppPr>
                        <m:e>
                          <m:sSub>
                            <m:sSubPr>
                              <m:ctrlPr>
                                <a:rPr sz="3600">
                                  <a:solidFill>
                                    <a:srgbClr val="000000"/>
                                  </a:solidFill>
                                  <a:latin typeface="Cambria Math" panose="02040503050406030204" pitchFamily="18" charset="0"/>
                                </a:rPr>
                              </m:ctrlPr>
                            </m:sSubPr>
                            <m:e>
                              <m:r>
                                <a:rPr sz="3600" i="1">
                                  <a:solidFill>
                                    <a:srgbClr val="000000"/>
                                  </a:solidFill>
                                  <a:latin typeface="Cambria Math" panose="02040503050406030204" pitchFamily="18" charset="0"/>
                                </a:rPr>
                                <m:t>𝐽</m:t>
                              </m:r>
                            </m:e>
                            <m:sub>
                              <m:r>
                                <a:rPr sz="3600" i="1">
                                  <a:solidFill>
                                    <a:srgbClr val="000000"/>
                                  </a:solidFill>
                                  <a:latin typeface="Cambria Math" panose="02040503050406030204" pitchFamily="18" charset="0"/>
                                </a:rPr>
                                <m:t>𝑛</m:t>
                              </m:r>
                            </m:sub>
                          </m:sSub>
                        </m:e>
                        <m:lim>
                          <m:r>
                            <a:rPr sz="3600" i="1">
                              <a:solidFill>
                                <a:srgbClr val="000000"/>
                              </a:solidFill>
                              <a:latin typeface="Cambria Math" panose="02040503050406030204" pitchFamily="18" charset="0"/>
                            </a:rPr>
                            <m:t>→</m:t>
                          </m:r>
                        </m:lim>
                      </m:limUpp>
                      <m:r>
                        <a:rPr sz="3600" i="1">
                          <a:solidFill>
                            <a:srgbClr val="000000"/>
                          </a:solidFill>
                          <a:latin typeface="Cambria Math" panose="02040503050406030204" pitchFamily="18" charset="0"/>
                        </a:rPr>
                        <m:t>=</m:t>
                      </m:r>
                      <m:f>
                        <m:fPr>
                          <m:ctrlPr>
                            <a:rPr sz="3600" i="1">
                              <a:solidFill>
                                <a:srgbClr val="000000"/>
                              </a:solidFill>
                              <a:latin typeface="Cambria Math" panose="02040503050406030204" pitchFamily="18" charset="0"/>
                            </a:rPr>
                          </m:ctrlPr>
                        </m:fPr>
                        <m:num>
                          <m:r>
                            <a:rPr sz="3600" i="1">
                              <a:solidFill>
                                <a:srgbClr val="000000"/>
                              </a:solidFill>
                              <a:latin typeface="Cambria Math" panose="02040503050406030204" pitchFamily="18" charset="0"/>
                            </a:rPr>
                            <m:t>𝐼</m:t>
                          </m:r>
                        </m:num>
                        <m:den>
                          <m:r>
                            <a:rPr sz="3600" i="1">
                              <a:solidFill>
                                <a:srgbClr val="000000"/>
                              </a:solidFill>
                              <a:latin typeface="Cambria Math" panose="02040503050406030204" pitchFamily="18" charset="0"/>
                            </a:rPr>
                            <m:t>2</m:t>
                          </m:r>
                          <m:r>
                            <a:rPr sz="3600" i="1">
                              <a:solidFill>
                                <a:srgbClr val="000000"/>
                              </a:solidFill>
                              <a:latin typeface="Cambria Math" panose="02040503050406030204" pitchFamily="18" charset="0"/>
                            </a:rPr>
                            <m:t>𝜋</m:t>
                          </m:r>
                          <m:sSup>
                            <m:sSupPr>
                              <m:ctrlPr>
                                <a:rPr sz="3600" i="1">
                                  <a:solidFill>
                                    <a:srgbClr val="000000"/>
                                  </a:solidFill>
                                  <a:latin typeface="Cambria Math" panose="02040503050406030204" pitchFamily="18" charset="0"/>
                                </a:rPr>
                              </m:ctrlPr>
                            </m:sSupPr>
                            <m:e>
                              <m:r>
                                <a:rPr sz="3600" i="1">
                                  <a:solidFill>
                                    <a:srgbClr val="000000"/>
                                  </a:solidFill>
                                  <a:latin typeface="Cambria Math" panose="02040503050406030204" pitchFamily="18" charset="0"/>
                                </a:rPr>
                                <m:t>𝑎</m:t>
                              </m:r>
                            </m:e>
                            <m:sup>
                              <m:d>
                                <m:dPr>
                                  <m:begChr m:val="|"/>
                                  <m:endChr m:val="|"/>
                                  <m:ctrlPr>
                                    <a:rPr sz="3600" i="1">
                                      <a:solidFill>
                                        <a:srgbClr val="000000"/>
                                      </a:solidFill>
                                      <a:latin typeface="Cambria Math" panose="02040503050406030204" pitchFamily="18" charset="0"/>
                                    </a:rPr>
                                  </m:ctrlPr>
                                </m:dPr>
                                <m:e>
                                  <m:r>
                                    <a:rPr sz="3600" i="1">
                                      <a:solidFill>
                                        <a:srgbClr val="000000"/>
                                      </a:solidFill>
                                      <a:latin typeface="Cambria Math" panose="02040503050406030204" pitchFamily="18" charset="0"/>
                                    </a:rPr>
                                    <m:t>𝑚</m:t>
                                  </m:r>
                                </m:e>
                              </m:d>
                              <m:r>
                                <a:rPr sz="3600" i="1">
                                  <a:solidFill>
                                    <a:srgbClr val="000000"/>
                                  </a:solidFill>
                                  <a:latin typeface="Cambria Math" panose="02040503050406030204" pitchFamily="18" charset="0"/>
                                </a:rPr>
                                <m:t>+1</m:t>
                              </m:r>
                            </m:sup>
                          </m:sSup>
                          <m:r>
                            <a:rPr sz="3600" i="1">
                              <a:solidFill>
                                <a:srgbClr val="000000"/>
                              </a:solidFill>
                              <a:latin typeface="Cambria Math" panose="02040503050406030204" pitchFamily="18" charset="0"/>
                            </a:rPr>
                            <m:t>  </m:t>
                          </m:r>
                          <m:r>
                            <m:rPr>
                              <m:nor/>
                            </m:rPr>
                            <a:rPr sz="3600" i="1">
                              <a:solidFill>
                                <a:srgbClr val="000000"/>
                              </a:solidFill>
                              <a:latin typeface="Cambria Math" panose="02040503050406030204" pitchFamily="18" charset="0"/>
                            </a:rPr>
                            <m:t> </m:t>
                          </m:r>
                        </m:den>
                      </m:f>
                      <m:r>
                        <a:rPr sz="3600" i="1">
                          <a:solidFill>
                            <a:srgbClr val="000000"/>
                          </a:solidFill>
                          <a:latin typeface="Cambria Math" panose="02040503050406030204" pitchFamily="18" charset="0"/>
                        </a:rPr>
                        <m:t>𝛿</m:t>
                      </m:r>
                      <m:d>
                        <m:dPr>
                          <m:ctrlPr>
                            <a:rPr sz="3600" i="1">
                              <a:solidFill>
                                <a:srgbClr val="000000"/>
                              </a:solidFill>
                              <a:latin typeface="Cambria Math" panose="02040503050406030204" pitchFamily="18" charset="0"/>
                            </a:rPr>
                          </m:ctrlPr>
                        </m:dPr>
                        <m:e>
                          <m:r>
                            <a:rPr sz="3600" i="1">
                              <a:solidFill>
                                <a:srgbClr val="000000"/>
                              </a:solidFill>
                              <a:latin typeface="Cambria Math" panose="02040503050406030204" pitchFamily="18" charset="0"/>
                            </a:rPr>
                            <m:t>𝑟</m:t>
                          </m:r>
                          <m:r>
                            <a:rPr sz="3600" i="1">
                              <a:solidFill>
                                <a:srgbClr val="000000"/>
                              </a:solidFill>
                              <a:latin typeface="Cambria Math" panose="02040503050406030204" pitchFamily="18" charset="0"/>
                            </a:rPr>
                            <m:t>−</m:t>
                          </m:r>
                          <m:r>
                            <a:rPr sz="3600" i="1">
                              <a:solidFill>
                                <a:srgbClr val="000000"/>
                              </a:solidFill>
                              <a:latin typeface="Cambria Math" panose="02040503050406030204" pitchFamily="18" charset="0"/>
                            </a:rPr>
                            <m:t>𝑎</m:t>
                          </m:r>
                        </m:e>
                      </m:d>
                      <m:sSup>
                        <m:sSupPr>
                          <m:ctrlPr>
                            <a:rPr sz="3600" i="1">
                              <a:solidFill>
                                <a:srgbClr val="000000"/>
                              </a:solidFill>
                              <a:latin typeface="Cambria Math" panose="02040503050406030204" pitchFamily="18" charset="0"/>
                            </a:rPr>
                          </m:ctrlPr>
                        </m:sSupPr>
                        <m:e>
                          <m:r>
                            <a:rPr sz="3600" i="1">
                              <a:solidFill>
                                <a:srgbClr val="000000"/>
                              </a:solidFill>
                              <a:latin typeface="Cambria Math" panose="02040503050406030204" pitchFamily="18" charset="0"/>
                            </a:rPr>
                            <m:t>𝑒</m:t>
                          </m:r>
                        </m:e>
                        <m:sup>
                          <m:r>
                            <a:rPr sz="3600" i="1">
                              <a:solidFill>
                                <a:srgbClr val="000000"/>
                              </a:solidFill>
                              <a:latin typeface="Cambria Math" panose="02040503050406030204" pitchFamily="18" charset="0"/>
                            </a:rPr>
                            <m:t>𝑗𝑛</m:t>
                          </m:r>
                          <m:r>
                            <a:rPr sz="3600" i="1">
                              <a:solidFill>
                                <a:srgbClr val="000000"/>
                              </a:solidFill>
                              <a:latin typeface="Cambria Math" panose="02040503050406030204" pitchFamily="18" charset="0"/>
                            </a:rPr>
                            <m:t>𝜃</m:t>
                          </m:r>
                        </m:sup>
                      </m:sSup>
                      <m:sSup>
                        <m:sSupPr>
                          <m:ctrlPr>
                            <a:rPr sz="3600" i="1">
                              <a:solidFill>
                                <a:srgbClr val="000000"/>
                              </a:solidFill>
                              <a:latin typeface="Cambria Math" panose="02040503050406030204" pitchFamily="18" charset="0"/>
                            </a:rPr>
                          </m:ctrlPr>
                        </m:sSupPr>
                        <m:e>
                          <m:r>
                            <a:rPr sz="3600" i="1">
                              <a:solidFill>
                                <a:srgbClr val="000000"/>
                              </a:solidFill>
                              <a:latin typeface="Cambria Math" panose="02040503050406030204" pitchFamily="18" charset="0"/>
                            </a:rPr>
                            <m:t>𝑒</m:t>
                          </m:r>
                        </m:e>
                        <m:sup>
                          <m:r>
                            <a:rPr sz="3600" i="1">
                              <a:solidFill>
                                <a:srgbClr val="000000"/>
                              </a:solidFill>
                              <a:latin typeface="Cambria Math" panose="02040503050406030204" pitchFamily="18" charset="0"/>
                            </a:rPr>
                            <m:t>𝑗</m:t>
                          </m:r>
                          <m:d>
                            <m:dPr>
                              <m:ctrlPr>
                                <a:rPr sz="3600" i="1">
                                  <a:solidFill>
                                    <a:srgbClr val="000000"/>
                                  </a:solidFill>
                                  <a:latin typeface="Cambria Math" panose="02040503050406030204" pitchFamily="18" charset="0"/>
                                </a:rPr>
                              </m:ctrlPr>
                            </m:dPr>
                            <m:e>
                              <m:r>
                                <a:rPr sz="3600" i="1">
                                  <a:solidFill>
                                    <a:srgbClr val="000000"/>
                                  </a:solidFill>
                                  <a:latin typeface="Cambria Math" panose="02040503050406030204" pitchFamily="18" charset="0"/>
                                </a:rPr>
                                <m:t>𝑤𝑡</m:t>
                              </m:r>
                              <m:r>
                                <a:rPr sz="3600" i="1">
                                  <a:solidFill>
                                    <a:srgbClr val="000000"/>
                                  </a:solidFill>
                                  <a:latin typeface="Cambria Math" panose="02040503050406030204" pitchFamily="18" charset="0"/>
                                </a:rPr>
                                <m:t>−</m:t>
                              </m:r>
                              <m:r>
                                <a:rPr sz="3600" i="1">
                                  <a:solidFill>
                                    <a:srgbClr val="000000"/>
                                  </a:solidFill>
                                  <a:latin typeface="Cambria Math" panose="02040503050406030204" pitchFamily="18" charset="0"/>
                                </a:rPr>
                                <m:t>𝑘𝑧</m:t>
                              </m:r>
                            </m:e>
                          </m:d>
                        </m:sup>
                      </m:sSup>
                      <m:limUpp>
                        <m:limUppPr>
                          <m:ctrlPr>
                            <a:rPr sz="3600" i="1">
                              <a:solidFill>
                                <a:srgbClr val="000000"/>
                              </a:solidFill>
                              <a:latin typeface="Cambria Math" panose="02040503050406030204" pitchFamily="18" charset="0"/>
                            </a:rPr>
                          </m:ctrlPr>
                        </m:limUppPr>
                        <m:e>
                          <m:sSub>
                            <m:sSubPr>
                              <m:ctrlPr>
                                <a:rPr sz="3600" i="1">
                                  <a:solidFill>
                                    <a:srgbClr val="000000"/>
                                  </a:solidFill>
                                  <a:latin typeface="Cambria Math" panose="02040503050406030204" pitchFamily="18" charset="0"/>
                                </a:rPr>
                              </m:ctrlPr>
                            </m:sSubPr>
                            <m:e>
                              <m:r>
                                <a:rPr sz="3600" i="1">
                                  <a:solidFill>
                                    <a:srgbClr val="000000"/>
                                  </a:solidFill>
                                  <a:latin typeface="Cambria Math" panose="02040503050406030204" pitchFamily="18" charset="0"/>
                                </a:rPr>
                                <m:t>𝑒</m:t>
                              </m:r>
                            </m:e>
                            <m:sub>
                              <m:r>
                                <a:rPr sz="3600" i="1">
                                  <a:solidFill>
                                    <a:srgbClr val="000000"/>
                                  </a:solidFill>
                                  <a:latin typeface="Cambria Math" panose="02040503050406030204" pitchFamily="18" charset="0"/>
                                </a:rPr>
                                <m:t>𝑧</m:t>
                              </m:r>
                            </m:sub>
                          </m:sSub>
                        </m:e>
                        <m:lim>
                          <m:r>
                            <a:rPr sz="3600" i="1">
                              <a:solidFill>
                                <a:srgbClr val="000000"/>
                              </a:solidFill>
                              <a:latin typeface="Cambria Math" panose="02040503050406030204" pitchFamily="18" charset="0"/>
                            </a:rPr>
                            <m:t> </m:t>
                          </m:r>
                        </m:lim>
                      </m:limUpp>
                    </m:oMath>
                  </m:oMathPara>
                </a14:m>
                <a:endParaRPr sz="3600"/>
              </a:p>
            </p:txBody>
          </p:sp>
        </mc:Choice>
        <mc:Fallback>
          <p:sp>
            <p:nvSpPr>
              <p:cNvPr id="855" name="ZoneTexte 4"/>
              <p:cNvSpPr txBox="1">
                <a:spLocks noRot="1" noChangeAspect="1" noMove="1" noResize="1" noEditPoints="1" noAdjustHandles="1" noChangeArrowheads="1" noChangeShapeType="1" noTextEdit="1"/>
              </p:cNvSpPr>
              <p:nvPr/>
            </p:nvSpPr>
            <p:spPr>
              <a:xfrm>
                <a:off x="12220630" y="4970390"/>
                <a:ext cx="7227514" cy="1002562"/>
              </a:xfrm>
              <a:prstGeom prst="rect">
                <a:avLst/>
              </a:prstGeom>
              <a:blipFill>
                <a:blip r:embed="rId3"/>
                <a:stretch>
                  <a:fillRect l="-2807" t="-1250" r="-9649" b="-37500"/>
                </a:stretch>
              </a:blipFill>
              <a:ln w="12700">
                <a:miter lim="400000"/>
              </a:ln>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856" name="ZoneTexte 11"/>
              <p:cNvSpPr txBox="1"/>
              <p:nvPr/>
            </p:nvSpPr>
            <p:spPr>
              <a:xfrm>
                <a:off x="18227788" y="3650943"/>
                <a:ext cx="2179034" cy="558801"/>
              </a:xfrm>
              <a:prstGeom prst="rect">
                <a:avLst/>
              </a:prstGeom>
              <a:ln w="12700">
                <a:miter lim="400000"/>
              </a:ln>
              <a:extLst>
                <a:ext uri="{C572A759-6A51-4108-AA02-DFA0A04FC94B}">
                  <ma14:wrappingTextBoxFlag xmlns:ma14="http://schemas.microsoft.com/office/mac/drawingml/2011/main" xmlns:m="http://schemas.openxmlformats.org/officeDocument/2006/math" xmlns="" val="1"/>
                </a:ext>
              </a:extLst>
            </p:spPr>
            <p:txBody>
              <a:bodyPr wrap="none" lIns="0" tIns="0" rIns="0" bIns="0">
                <a:spAutoFit/>
              </a:bodyPr>
              <a:lstStyle/>
              <a:p>
                <a:pPr algn="l" defTabSz="1828800">
                  <a:defRPr sz="3600">
                    <a:solidFill>
                      <a:srgbClr val="000000"/>
                    </a:solidFill>
                    <a:latin typeface="Cambria Math"/>
                    <a:ea typeface="Cambria Math"/>
                    <a:cs typeface="Cambria Math"/>
                    <a:sym typeface="Cambria Math"/>
                  </a:defRPr>
                </a:pPr>
                <a14:m>
                  <m:oMath xmlns:m="http://schemas.openxmlformats.org/officeDocument/2006/math">
                    <m:r>
                      <a:rPr sz="1900" i="1">
                        <a:solidFill>
                          <a:srgbClr val="000000"/>
                        </a:solidFill>
                        <a:latin typeface="Cambria Math" panose="02040503050406030204" pitchFamily="18" charset="0"/>
                      </a:rPr>
                      <m:t>𝑚</m:t>
                    </m:r>
                    <m:r>
                      <a:rPr sz="1900" i="1">
                        <a:solidFill>
                          <a:srgbClr val="000000"/>
                        </a:solidFill>
                        <a:latin typeface="Cambria Math" panose="02040503050406030204" pitchFamily="18" charset="0"/>
                      </a:rPr>
                      <m:t>,</m:t>
                    </m:r>
                    <m:r>
                      <a:rPr sz="1900" i="1">
                        <a:solidFill>
                          <a:srgbClr val="000000"/>
                        </a:solidFill>
                        <a:latin typeface="Cambria Math" panose="02040503050406030204" pitchFamily="18" charset="0"/>
                      </a:rPr>
                      <m:t>𝑛</m:t>
                    </m:r>
                    <m:r>
                      <a:rPr sz="1900" i="1">
                        <a:solidFill>
                          <a:srgbClr val="000000"/>
                        </a:solidFill>
                        <a:latin typeface="Cambria Math" panose="02040503050406030204" pitchFamily="18" charset="0"/>
                      </a:rPr>
                      <m:t>=0,±1,±2</m:t>
                    </m:r>
                  </m:oMath>
                </a14:m>
                <a:r>
                  <a:rPr>
                    <a:latin typeface="Calibri"/>
                    <a:ea typeface="Calibri"/>
                    <a:cs typeface="Calibri"/>
                    <a:sym typeface="Calibri"/>
                  </a:rPr>
                  <a:t>,…</a:t>
                </a:r>
                <a:endParaRPr sz="1800"/>
              </a:p>
            </p:txBody>
          </p:sp>
        </mc:Choice>
        <mc:Fallback>
          <p:sp>
            <p:nvSpPr>
              <p:cNvPr id="856" name="ZoneTexte 11"/>
              <p:cNvSpPr txBox="1">
                <a:spLocks noRot="1" noChangeAspect="1" noMove="1" noResize="1" noEditPoints="1" noAdjustHandles="1" noChangeArrowheads="1" noChangeShapeType="1" noTextEdit="1"/>
              </p:cNvSpPr>
              <p:nvPr/>
            </p:nvSpPr>
            <p:spPr>
              <a:xfrm>
                <a:off x="18227788" y="3650943"/>
                <a:ext cx="2179034" cy="558801"/>
              </a:xfrm>
              <a:prstGeom prst="rect">
                <a:avLst/>
              </a:prstGeom>
              <a:blipFill>
                <a:blip r:embed="rId4"/>
                <a:stretch>
                  <a:fillRect l="-2890" t="-24444" r="-9827" b="-48889"/>
                </a:stretch>
              </a:blipFill>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r>
                  <a:rPr lang="en-US">
                    <a:noFill/>
                  </a:rPr>
                  <a:t> </a:t>
                </a:r>
              </a:p>
            </p:txBody>
          </p:sp>
        </mc:Fallback>
      </mc:AlternateContent>
      <p:sp>
        <p:nvSpPr>
          <p:cNvPr id="857" name="ZoneTexte 12"/>
          <p:cNvSpPr txBox="1"/>
          <p:nvPr/>
        </p:nvSpPr>
        <p:spPr>
          <a:xfrm>
            <a:off x="969846" y="4482145"/>
            <a:ext cx="10332720" cy="211328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tIns="91439" bIns="91439">
            <a:spAutoFit/>
          </a:bodyPr>
          <a:lstStyle>
            <a:lvl1pPr algn="l" defTabSz="1828800">
              <a:defRPr sz="3100">
                <a:solidFill>
                  <a:srgbClr val="000000"/>
                </a:solidFill>
                <a:latin typeface="Calibri"/>
                <a:ea typeface="Calibri"/>
                <a:cs typeface="Calibri"/>
                <a:sym typeface="Calibri"/>
              </a:defRPr>
            </a:lvl1pPr>
          </a:lstStyle>
          <a:p>
            <a:r>
              <a:t>where Zm,n (m,n=0,±1,±2,...) are the impedances due to the n-th order current density, a is the displacement of the wire from the centre axis and θ is the azimuthal angle of displacement of the wire. </a:t>
            </a:r>
          </a:p>
        </p:txBody>
      </p:sp>
      <mc:AlternateContent xmlns:mc="http://schemas.openxmlformats.org/markup-compatibility/2006">
        <mc:Choice xmlns:a14="http://schemas.microsoft.com/office/drawing/2010/main" Requires="a14">
          <p:sp>
            <p:nvSpPr>
              <p:cNvPr id="858" name="ZoneTexte 16"/>
              <p:cNvSpPr txBox="1"/>
              <p:nvPr/>
            </p:nvSpPr>
            <p:spPr>
              <a:xfrm>
                <a:off x="1314802" y="6746298"/>
                <a:ext cx="20257318" cy="1393906"/>
              </a:xfrm>
              <a:prstGeom prst="rect">
                <a:avLst/>
              </a:prstGeom>
              <a:ln w="12700">
                <a:miter lim="400000"/>
              </a:ln>
              <a:extLst>
                <a:ext uri="{C572A759-6A51-4108-AA02-DFA0A04FC94B}">
                  <ma14:wrappingTextBoxFlag xmlns:ma14="http://schemas.microsoft.com/office/mac/drawingml/2011/main" xmlns:m="http://schemas.openxmlformats.org/officeDocument/2006/math" xmlns="" val="1"/>
                </a:ext>
              </a:extLst>
            </p:spPr>
            <p:txBody>
              <a:bodyPr tIns="91439" bIns="91439">
                <a:spAutoFit/>
              </a:bodyPr>
              <a:lstStyle/>
              <a:p>
                <a:pPr algn="l" defTabSz="1828800">
                  <a:defRPr sz="3600">
                    <a:solidFill>
                      <a:srgbClr val="000000"/>
                    </a:solidFill>
                    <a:latin typeface="Calibri"/>
                    <a:ea typeface="Calibri"/>
                    <a:cs typeface="Calibri"/>
                    <a:sym typeface="Calibri"/>
                  </a:defRPr>
                </a:pPr>
                <a:r>
                  <a:t>In that case, the longitudinal impedance created by a single wire displaced from the center by </a:t>
                </a:r>
                <a14:m>
                  <m:oMath xmlns:m="http://schemas.openxmlformats.org/officeDocument/2006/math">
                    <m:r>
                      <a:rPr sz="4250" i="1">
                        <a:solidFill>
                          <a:srgbClr val="000000"/>
                        </a:solidFill>
                        <a:latin typeface="Cambria Math" panose="02040503050406030204" pitchFamily="18" charset="0"/>
                      </a:rPr>
                      <m:t>𝑎</m:t>
                    </m:r>
                  </m:oMath>
                </a14:m>
                <a:r>
                  <a:t> and with an azimuthal angle </a:t>
                </a:r>
                <a14:m>
                  <m:oMath xmlns:m="http://schemas.openxmlformats.org/officeDocument/2006/math">
                    <m:r>
                      <a:rPr sz="4300" i="1">
                        <a:solidFill>
                          <a:srgbClr val="000000"/>
                        </a:solidFill>
                        <a:latin typeface="Cambria Math" panose="02040503050406030204" pitchFamily="18" charset="0"/>
                      </a:rPr>
                      <m:t>𝜃</m:t>
                    </m:r>
                  </m:oMath>
                </a14:m>
                <a:r>
                  <a:t> is : </a:t>
                </a:r>
              </a:p>
            </p:txBody>
          </p:sp>
        </mc:Choice>
        <mc:Fallback>
          <p:sp>
            <p:nvSpPr>
              <p:cNvPr id="858" name="ZoneTexte 16"/>
              <p:cNvSpPr txBox="1">
                <a:spLocks noRot="1" noChangeAspect="1" noMove="1" noResize="1" noEditPoints="1" noAdjustHandles="1" noChangeArrowheads="1" noChangeShapeType="1" noTextEdit="1"/>
              </p:cNvSpPr>
              <p:nvPr/>
            </p:nvSpPr>
            <p:spPr>
              <a:xfrm>
                <a:off x="1314802" y="6746298"/>
                <a:ext cx="20257318" cy="1393906"/>
              </a:xfrm>
              <a:prstGeom prst="rect">
                <a:avLst/>
              </a:prstGeom>
              <a:blipFill>
                <a:blip r:embed="rId5"/>
                <a:stretch>
                  <a:fillRect l="-940" b="-18182"/>
                </a:stretch>
              </a:blipFill>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859" name="ZoneTexte 17"/>
              <p:cNvSpPr txBox="1"/>
              <p:nvPr/>
            </p:nvSpPr>
            <p:spPr>
              <a:xfrm>
                <a:off x="1775531" y="8136642"/>
                <a:ext cx="22000130" cy="469012"/>
              </a:xfrm>
              <a:prstGeom prst="rect">
                <a:avLst/>
              </a:prstGeom>
              <a:ln w="12700">
                <a:miter lim="400000"/>
              </a:ln>
            </p:spPr>
            <p:txBody>
              <a:bodyPr wrap="none" lIns="0" tIns="0" rIns="0" bIns="0">
                <a:spAutoFit/>
              </a:bodyPr>
              <a:lstStyle/>
              <a:p>
                <a:pPr algn="l" defTabSz="914400" latinLnBrk="1">
                  <a:defRPr sz="1800">
                    <a:solidFill>
                      <a:srgbClr val="000000"/>
                    </a:solidFill>
                  </a:defRPr>
                </a:pPr>
                <a14:m>
                  <m:oMathPara xmlns:m="http://schemas.openxmlformats.org/officeDocument/2006/math">
                    <m:oMathParaPr>
                      <m:jc m:val="centerGroup"/>
                    </m:oMathParaPr>
                    <m:oMath xmlns:m="http://schemas.openxmlformats.org/officeDocument/2006/math">
                      <m:r>
                        <a:rPr sz="3000" i="1">
                          <a:solidFill>
                            <a:srgbClr val="000000"/>
                          </a:solidFill>
                          <a:latin typeface="Cambria Math" panose="02040503050406030204" pitchFamily="18" charset="0"/>
                        </a:rPr>
                        <m:t>=</m:t>
                      </m:r>
                      <m:sSub>
                        <m:sSubPr>
                          <m:ctrlPr>
                            <a:rPr sz="3000" i="1">
                              <a:solidFill>
                                <a:srgbClr val="000000"/>
                              </a:solidFill>
                              <a:latin typeface="Cambria Math" panose="02040503050406030204" pitchFamily="18" charset="0"/>
                            </a:rPr>
                          </m:ctrlPr>
                        </m:sSubPr>
                        <m:e>
                          <m:r>
                            <a:rPr sz="3000" i="1">
                              <a:solidFill>
                                <a:srgbClr val="000000"/>
                              </a:solidFill>
                              <a:latin typeface="Cambria Math" panose="02040503050406030204" pitchFamily="18" charset="0"/>
                            </a:rPr>
                            <m:t>𝑍</m:t>
                          </m:r>
                        </m:e>
                        <m:sub>
                          <m:r>
                            <a:rPr sz="3000" i="1">
                              <a:solidFill>
                                <a:srgbClr val="000000"/>
                              </a:solidFill>
                              <a:latin typeface="Cambria Math" panose="02040503050406030204" pitchFamily="18" charset="0"/>
                            </a:rPr>
                            <m:t>0,0</m:t>
                          </m:r>
                        </m:sub>
                      </m:sSub>
                      <m:r>
                        <a:rPr sz="3000" i="1">
                          <a:solidFill>
                            <a:srgbClr val="000000"/>
                          </a:solidFill>
                          <a:latin typeface="Cambria Math" panose="02040503050406030204" pitchFamily="18" charset="0"/>
                        </a:rPr>
                        <m:t>+</m:t>
                      </m:r>
                      <m:r>
                        <a:rPr sz="3000" i="1">
                          <a:solidFill>
                            <a:srgbClr val="000000"/>
                          </a:solidFill>
                          <a:latin typeface="Cambria Math" panose="02040503050406030204" pitchFamily="18" charset="0"/>
                        </a:rPr>
                        <m:t>𝑎</m:t>
                      </m:r>
                      <m:sSup>
                        <m:sSupPr>
                          <m:ctrlPr>
                            <a:rPr sz="3000" i="1">
                              <a:solidFill>
                                <a:srgbClr val="000000"/>
                              </a:solidFill>
                              <a:latin typeface="Cambria Math" panose="02040503050406030204" pitchFamily="18" charset="0"/>
                            </a:rPr>
                          </m:ctrlPr>
                        </m:sSupPr>
                        <m:e>
                          <m:r>
                            <a:rPr sz="3000" i="1">
                              <a:solidFill>
                                <a:srgbClr val="000000"/>
                              </a:solidFill>
                              <a:latin typeface="Cambria Math" panose="02040503050406030204" pitchFamily="18" charset="0"/>
                            </a:rPr>
                            <m:t>𝑒</m:t>
                          </m:r>
                        </m:e>
                        <m:sup>
                          <m:r>
                            <a:rPr sz="3000" i="1">
                              <a:solidFill>
                                <a:srgbClr val="000000"/>
                              </a:solidFill>
                              <a:latin typeface="Cambria Math" panose="02040503050406030204" pitchFamily="18" charset="0"/>
                            </a:rPr>
                            <m:t>−</m:t>
                          </m:r>
                          <m:r>
                            <a:rPr sz="3000" i="1">
                              <a:solidFill>
                                <a:srgbClr val="000000"/>
                              </a:solidFill>
                              <a:latin typeface="Cambria Math" panose="02040503050406030204" pitchFamily="18" charset="0"/>
                            </a:rPr>
                            <m:t>𝑗</m:t>
                          </m:r>
                          <m:r>
                            <a:rPr sz="3000" i="1">
                              <a:solidFill>
                                <a:srgbClr val="000000"/>
                              </a:solidFill>
                              <a:latin typeface="Cambria Math" panose="02040503050406030204" pitchFamily="18" charset="0"/>
                            </a:rPr>
                            <m:t>𝜃</m:t>
                          </m:r>
                        </m:sup>
                      </m:sSup>
                      <m:d>
                        <m:dPr>
                          <m:ctrlPr>
                            <a:rPr sz="3000" i="1">
                              <a:solidFill>
                                <a:srgbClr val="000000"/>
                              </a:solidFill>
                              <a:latin typeface="Cambria Math" panose="02040503050406030204" pitchFamily="18" charset="0"/>
                            </a:rPr>
                          </m:ctrlPr>
                        </m:dPr>
                        <m:e>
                          <m:sSub>
                            <m:sSubPr>
                              <m:ctrlPr>
                                <a:rPr sz="3000" i="1">
                                  <a:solidFill>
                                    <a:srgbClr val="000000"/>
                                  </a:solidFill>
                                  <a:latin typeface="Cambria Math" panose="02040503050406030204" pitchFamily="18" charset="0"/>
                                </a:rPr>
                              </m:ctrlPr>
                            </m:sSubPr>
                            <m:e>
                              <m:r>
                                <a:rPr sz="3000" i="1">
                                  <a:solidFill>
                                    <a:srgbClr val="000000"/>
                                  </a:solidFill>
                                  <a:latin typeface="Cambria Math" panose="02040503050406030204" pitchFamily="18" charset="0"/>
                                </a:rPr>
                                <m:t>𝑍</m:t>
                              </m:r>
                            </m:e>
                            <m:sub>
                              <m:r>
                                <a:rPr sz="3000" i="1">
                                  <a:solidFill>
                                    <a:srgbClr val="000000"/>
                                  </a:solidFill>
                                  <a:latin typeface="Cambria Math" panose="02040503050406030204" pitchFamily="18" charset="0"/>
                                </a:rPr>
                                <m:t>1,0</m:t>
                              </m:r>
                            </m:sub>
                          </m:sSub>
                          <m:r>
                            <a:rPr sz="3000" i="1">
                              <a:solidFill>
                                <a:srgbClr val="000000"/>
                              </a:solidFill>
                              <a:latin typeface="Cambria Math" panose="02040503050406030204" pitchFamily="18" charset="0"/>
                            </a:rPr>
                            <m:t>+</m:t>
                          </m:r>
                          <m:sSub>
                            <m:sSubPr>
                              <m:ctrlPr>
                                <a:rPr sz="3000" i="1">
                                  <a:solidFill>
                                    <a:srgbClr val="000000"/>
                                  </a:solidFill>
                                  <a:latin typeface="Cambria Math" panose="02040503050406030204" pitchFamily="18" charset="0"/>
                                </a:rPr>
                              </m:ctrlPr>
                            </m:sSubPr>
                            <m:e>
                              <m:r>
                                <a:rPr sz="3000" i="1">
                                  <a:solidFill>
                                    <a:srgbClr val="000000"/>
                                  </a:solidFill>
                                  <a:latin typeface="Cambria Math" panose="02040503050406030204" pitchFamily="18" charset="0"/>
                                </a:rPr>
                                <m:t>𝑍</m:t>
                              </m:r>
                            </m:e>
                            <m:sub>
                              <m:r>
                                <a:rPr sz="3000" i="1">
                                  <a:solidFill>
                                    <a:srgbClr val="000000"/>
                                  </a:solidFill>
                                  <a:latin typeface="Cambria Math" panose="02040503050406030204" pitchFamily="18" charset="0"/>
                                </a:rPr>
                                <m:t>0,−1</m:t>
                              </m:r>
                            </m:sub>
                          </m:sSub>
                        </m:e>
                      </m:d>
                      <m:r>
                        <a:rPr sz="3000" i="1">
                          <a:solidFill>
                            <a:srgbClr val="000000"/>
                          </a:solidFill>
                          <a:latin typeface="Cambria Math" panose="02040503050406030204" pitchFamily="18" charset="0"/>
                        </a:rPr>
                        <m:t>+</m:t>
                      </m:r>
                      <m:r>
                        <a:rPr sz="3000" i="1">
                          <a:solidFill>
                            <a:srgbClr val="000000"/>
                          </a:solidFill>
                          <a:latin typeface="Cambria Math" panose="02040503050406030204" pitchFamily="18" charset="0"/>
                        </a:rPr>
                        <m:t>𝑎</m:t>
                      </m:r>
                      <m:sSup>
                        <m:sSupPr>
                          <m:ctrlPr>
                            <a:rPr sz="3000" i="1">
                              <a:solidFill>
                                <a:srgbClr val="000000"/>
                              </a:solidFill>
                              <a:latin typeface="Cambria Math" panose="02040503050406030204" pitchFamily="18" charset="0"/>
                            </a:rPr>
                          </m:ctrlPr>
                        </m:sSupPr>
                        <m:e>
                          <m:r>
                            <a:rPr sz="3000" i="1">
                              <a:solidFill>
                                <a:srgbClr val="000000"/>
                              </a:solidFill>
                              <a:latin typeface="Cambria Math" panose="02040503050406030204" pitchFamily="18" charset="0"/>
                            </a:rPr>
                            <m:t>𝑒</m:t>
                          </m:r>
                        </m:e>
                        <m:sup>
                          <m:r>
                            <a:rPr sz="3000" i="1">
                              <a:solidFill>
                                <a:srgbClr val="000000"/>
                              </a:solidFill>
                              <a:latin typeface="Cambria Math" panose="02040503050406030204" pitchFamily="18" charset="0"/>
                            </a:rPr>
                            <m:t>𝑗</m:t>
                          </m:r>
                          <m:r>
                            <a:rPr sz="3000" i="1">
                              <a:solidFill>
                                <a:srgbClr val="000000"/>
                              </a:solidFill>
                              <a:latin typeface="Cambria Math" panose="02040503050406030204" pitchFamily="18" charset="0"/>
                            </a:rPr>
                            <m:t>𝜃</m:t>
                          </m:r>
                        </m:sup>
                      </m:sSup>
                      <m:d>
                        <m:dPr>
                          <m:ctrlPr>
                            <a:rPr sz="3000" i="1">
                              <a:solidFill>
                                <a:srgbClr val="000000"/>
                              </a:solidFill>
                              <a:latin typeface="Cambria Math" panose="02040503050406030204" pitchFamily="18" charset="0"/>
                            </a:rPr>
                          </m:ctrlPr>
                        </m:dPr>
                        <m:e>
                          <m:sSub>
                            <m:sSubPr>
                              <m:ctrlPr>
                                <a:rPr sz="3000" i="1">
                                  <a:solidFill>
                                    <a:srgbClr val="000000"/>
                                  </a:solidFill>
                                  <a:latin typeface="Cambria Math" panose="02040503050406030204" pitchFamily="18" charset="0"/>
                                </a:rPr>
                              </m:ctrlPr>
                            </m:sSubPr>
                            <m:e>
                              <m:r>
                                <a:rPr sz="3000" i="1">
                                  <a:solidFill>
                                    <a:srgbClr val="000000"/>
                                  </a:solidFill>
                                  <a:latin typeface="Cambria Math" panose="02040503050406030204" pitchFamily="18" charset="0"/>
                                </a:rPr>
                                <m:t>𝑍</m:t>
                              </m:r>
                            </m:e>
                            <m:sub>
                              <m:r>
                                <a:rPr sz="3000" i="1">
                                  <a:solidFill>
                                    <a:srgbClr val="000000"/>
                                  </a:solidFill>
                                  <a:latin typeface="Cambria Math" panose="02040503050406030204" pitchFamily="18" charset="0"/>
                                </a:rPr>
                                <m:t>0,1</m:t>
                              </m:r>
                            </m:sub>
                          </m:sSub>
                          <m:r>
                            <a:rPr sz="3000" i="1">
                              <a:solidFill>
                                <a:srgbClr val="000000"/>
                              </a:solidFill>
                              <a:latin typeface="Cambria Math" panose="02040503050406030204" pitchFamily="18" charset="0"/>
                            </a:rPr>
                            <m:t>+</m:t>
                          </m:r>
                          <m:sSub>
                            <m:sSubPr>
                              <m:ctrlPr>
                                <a:rPr sz="3000" i="1">
                                  <a:solidFill>
                                    <a:srgbClr val="000000"/>
                                  </a:solidFill>
                                  <a:latin typeface="Cambria Math" panose="02040503050406030204" pitchFamily="18" charset="0"/>
                                </a:rPr>
                              </m:ctrlPr>
                            </m:sSubPr>
                            <m:e>
                              <m:r>
                                <a:rPr sz="3000" i="1">
                                  <a:solidFill>
                                    <a:srgbClr val="000000"/>
                                  </a:solidFill>
                                  <a:latin typeface="Cambria Math" panose="02040503050406030204" pitchFamily="18" charset="0"/>
                                </a:rPr>
                                <m:t>𝑍</m:t>
                              </m:r>
                            </m:e>
                            <m:sub>
                              <m:r>
                                <a:rPr sz="3000" i="1">
                                  <a:solidFill>
                                    <a:srgbClr val="000000"/>
                                  </a:solidFill>
                                  <a:latin typeface="Cambria Math" panose="02040503050406030204" pitchFamily="18" charset="0"/>
                                </a:rPr>
                                <m:t>−1,0</m:t>
                              </m:r>
                            </m:sub>
                          </m:sSub>
                        </m:e>
                      </m:d>
                      <m:r>
                        <a:rPr sz="3000" i="1">
                          <a:solidFill>
                            <a:srgbClr val="000000"/>
                          </a:solidFill>
                          <a:latin typeface="Cambria Math" panose="02040503050406030204" pitchFamily="18" charset="0"/>
                        </a:rPr>
                        <m:t>+</m:t>
                      </m:r>
                      <m:sSup>
                        <m:sSupPr>
                          <m:ctrlPr>
                            <a:rPr sz="3000" i="1">
                              <a:solidFill>
                                <a:srgbClr val="000000"/>
                              </a:solidFill>
                              <a:latin typeface="Cambria Math" panose="02040503050406030204" pitchFamily="18" charset="0"/>
                            </a:rPr>
                          </m:ctrlPr>
                        </m:sSupPr>
                        <m:e>
                          <m:r>
                            <a:rPr sz="3000" i="1">
                              <a:solidFill>
                                <a:srgbClr val="000000"/>
                              </a:solidFill>
                              <a:latin typeface="Cambria Math" panose="02040503050406030204" pitchFamily="18" charset="0"/>
                            </a:rPr>
                            <m:t>𝑎</m:t>
                          </m:r>
                        </m:e>
                        <m:sup>
                          <m:r>
                            <a:rPr sz="3000" i="1">
                              <a:solidFill>
                                <a:srgbClr val="000000"/>
                              </a:solidFill>
                              <a:latin typeface="Cambria Math" panose="02040503050406030204" pitchFamily="18" charset="0"/>
                            </a:rPr>
                            <m:t>2</m:t>
                          </m:r>
                        </m:sup>
                      </m:sSup>
                      <m:sSup>
                        <m:sSupPr>
                          <m:ctrlPr>
                            <a:rPr sz="3000" i="1">
                              <a:solidFill>
                                <a:srgbClr val="000000"/>
                              </a:solidFill>
                              <a:latin typeface="Cambria Math" panose="02040503050406030204" pitchFamily="18" charset="0"/>
                            </a:rPr>
                          </m:ctrlPr>
                        </m:sSupPr>
                        <m:e>
                          <m:r>
                            <a:rPr sz="3000" i="1">
                              <a:solidFill>
                                <a:srgbClr val="000000"/>
                              </a:solidFill>
                              <a:latin typeface="Cambria Math" panose="02040503050406030204" pitchFamily="18" charset="0"/>
                            </a:rPr>
                            <m:t>𝑒</m:t>
                          </m:r>
                        </m:e>
                        <m:sup>
                          <m:r>
                            <a:rPr sz="3000" i="1">
                              <a:solidFill>
                                <a:srgbClr val="000000"/>
                              </a:solidFill>
                              <a:latin typeface="Cambria Math" panose="02040503050406030204" pitchFamily="18" charset="0"/>
                            </a:rPr>
                            <m:t>−2</m:t>
                          </m:r>
                          <m:r>
                            <a:rPr sz="3000" i="1">
                              <a:solidFill>
                                <a:srgbClr val="000000"/>
                              </a:solidFill>
                              <a:latin typeface="Cambria Math" panose="02040503050406030204" pitchFamily="18" charset="0"/>
                            </a:rPr>
                            <m:t>𝑗</m:t>
                          </m:r>
                          <m:r>
                            <a:rPr sz="3000" i="1">
                              <a:solidFill>
                                <a:srgbClr val="000000"/>
                              </a:solidFill>
                              <a:latin typeface="Cambria Math" panose="02040503050406030204" pitchFamily="18" charset="0"/>
                            </a:rPr>
                            <m:t>𝜃</m:t>
                          </m:r>
                        </m:sup>
                      </m:sSup>
                      <m:d>
                        <m:dPr>
                          <m:ctrlPr>
                            <a:rPr sz="3000" i="1">
                              <a:solidFill>
                                <a:srgbClr val="000000"/>
                              </a:solidFill>
                              <a:latin typeface="Cambria Math" panose="02040503050406030204" pitchFamily="18" charset="0"/>
                            </a:rPr>
                          </m:ctrlPr>
                        </m:dPr>
                        <m:e>
                          <m:sSub>
                            <m:sSubPr>
                              <m:ctrlPr>
                                <a:rPr sz="3000" i="1">
                                  <a:solidFill>
                                    <a:srgbClr val="000000"/>
                                  </a:solidFill>
                                  <a:latin typeface="Cambria Math" panose="02040503050406030204" pitchFamily="18" charset="0"/>
                                </a:rPr>
                              </m:ctrlPr>
                            </m:sSubPr>
                            <m:e>
                              <m:r>
                                <a:rPr sz="3000" i="1">
                                  <a:solidFill>
                                    <a:srgbClr val="000000"/>
                                  </a:solidFill>
                                  <a:latin typeface="Cambria Math" panose="02040503050406030204" pitchFamily="18" charset="0"/>
                                </a:rPr>
                                <m:t>𝑍</m:t>
                              </m:r>
                            </m:e>
                            <m:sub>
                              <m:r>
                                <a:rPr sz="3000" i="1">
                                  <a:solidFill>
                                    <a:srgbClr val="000000"/>
                                  </a:solidFill>
                                  <a:latin typeface="Cambria Math" panose="02040503050406030204" pitchFamily="18" charset="0"/>
                                </a:rPr>
                                <m:t>2,0</m:t>
                              </m:r>
                            </m:sub>
                          </m:sSub>
                          <m:r>
                            <a:rPr sz="3000" i="1">
                              <a:solidFill>
                                <a:srgbClr val="000000"/>
                              </a:solidFill>
                              <a:latin typeface="Cambria Math" panose="02040503050406030204" pitchFamily="18" charset="0"/>
                            </a:rPr>
                            <m:t>+</m:t>
                          </m:r>
                          <m:sSub>
                            <m:sSubPr>
                              <m:ctrlPr>
                                <a:rPr sz="3000" i="1">
                                  <a:solidFill>
                                    <a:srgbClr val="000000"/>
                                  </a:solidFill>
                                  <a:latin typeface="Cambria Math" panose="02040503050406030204" pitchFamily="18" charset="0"/>
                                </a:rPr>
                              </m:ctrlPr>
                            </m:sSubPr>
                            <m:e>
                              <m:r>
                                <a:rPr sz="3000" i="1">
                                  <a:solidFill>
                                    <a:srgbClr val="000000"/>
                                  </a:solidFill>
                                  <a:latin typeface="Cambria Math" panose="02040503050406030204" pitchFamily="18" charset="0"/>
                                </a:rPr>
                                <m:t>𝑍</m:t>
                              </m:r>
                            </m:e>
                            <m:sub>
                              <m:r>
                                <a:rPr sz="3000" i="1">
                                  <a:solidFill>
                                    <a:srgbClr val="000000"/>
                                  </a:solidFill>
                                  <a:latin typeface="Cambria Math" panose="02040503050406030204" pitchFamily="18" charset="0"/>
                                </a:rPr>
                                <m:t>1,−1</m:t>
                              </m:r>
                            </m:sub>
                          </m:sSub>
                          <m:r>
                            <a:rPr sz="3000" i="1">
                              <a:solidFill>
                                <a:srgbClr val="000000"/>
                              </a:solidFill>
                              <a:latin typeface="Cambria Math" panose="02040503050406030204" pitchFamily="18" charset="0"/>
                            </a:rPr>
                            <m:t>+</m:t>
                          </m:r>
                          <m:sSub>
                            <m:sSubPr>
                              <m:ctrlPr>
                                <a:rPr sz="3000" i="1">
                                  <a:solidFill>
                                    <a:srgbClr val="000000"/>
                                  </a:solidFill>
                                  <a:latin typeface="Cambria Math" panose="02040503050406030204" pitchFamily="18" charset="0"/>
                                </a:rPr>
                              </m:ctrlPr>
                            </m:sSubPr>
                            <m:e>
                              <m:r>
                                <a:rPr sz="3000" i="1">
                                  <a:solidFill>
                                    <a:srgbClr val="000000"/>
                                  </a:solidFill>
                                  <a:latin typeface="Cambria Math" panose="02040503050406030204" pitchFamily="18" charset="0"/>
                                </a:rPr>
                                <m:t>𝑍</m:t>
                              </m:r>
                            </m:e>
                            <m:sub>
                              <m:r>
                                <a:rPr sz="3000" i="1">
                                  <a:solidFill>
                                    <a:srgbClr val="000000"/>
                                  </a:solidFill>
                                  <a:latin typeface="Cambria Math" panose="02040503050406030204" pitchFamily="18" charset="0"/>
                                </a:rPr>
                                <m:t>0,−2</m:t>
                              </m:r>
                            </m:sub>
                          </m:sSub>
                        </m:e>
                      </m:d>
                      <m:r>
                        <a:rPr sz="3000" i="1">
                          <a:solidFill>
                            <a:srgbClr val="000000"/>
                          </a:solidFill>
                          <a:latin typeface="Cambria Math" panose="02040503050406030204" pitchFamily="18" charset="0"/>
                        </a:rPr>
                        <m:t>+</m:t>
                      </m:r>
                      <m:sSup>
                        <m:sSupPr>
                          <m:ctrlPr>
                            <a:rPr sz="3000" i="1">
                              <a:solidFill>
                                <a:srgbClr val="000000"/>
                              </a:solidFill>
                              <a:latin typeface="Cambria Math" panose="02040503050406030204" pitchFamily="18" charset="0"/>
                            </a:rPr>
                          </m:ctrlPr>
                        </m:sSupPr>
                        <m:e>
                          <m:r>
                            <a:rPr sz="3000" i="1">
                              <a:solidFill>
                                <a:srgbClr val="000000"/>
                              </a:solidFill>
                              <a:latin typeface="Cambria Math" panose="02040503050406030204" pitchFamily="18" charset="0"/>
                            </a:rPr>
                            <m:t>𝑎</m:t>
                          </m:r>
                        </m:e>
                        <m:sup>
                          <m:r>
                            <a:rPr sz="3000" i="1">
                              <a:solidFill>
                                <a:srgbClr val="000000"/>
                              </a:solidFill>
                              <a:latin typeface="Cambria Math" panose="02040503050406030204" pitchFamily="18" charset="0"/>
                            </a:rPr>
                            <m:t>2</m:t>
                          </m:r>
                        </m:sup>
                      </m:sSup>
                      <m:d>
                        <m:dPr>
                          <m:ctrlPr>
                            <a:rPr sz="3000" i="1">
                              <a:solidFill>
                                <a:srgbClr val="000000"/>
                              </a:solidFill>
                              <a:latin typeface="Cambria Math" panose="02040503050406030204" pitchFamily="18" charset="0"/>
                            </a:rPr>
                          </m:ctrlPr>
                        </m:dPr>
                        <m:e>
                          <m:sSub>
                            <m:sSubPr>
                              <m:ctrlPr>
                                <a:rPr sz="3000" i="1">
                                  <a:solidFill>
                                    <a:srgbClr val="000000"/>
                                  </a:solidFill>
                                  <a:latin typeface="Cambria Math" panose="02040503050406030204" pitchFamily="18" charset="0"/>
                                </a:rPr>
                              </m:ctrlPr>
                            </m:sSubPr>
                            <m:e>
                              <m:r>
                                <a:rPr sz="3000" i="1">
                                  <a:solidFill>
                                    <a:srgbClr val="000000"/>
                                  </a:solidFill>
                                  <a:latin typeface="Cambria Math" panose="02040503050406030204" pitchFamily="18" charset="0"/>
                                </a:rPr>
                                <m:t>𝑍</m:t>
                              </m:r>
                            </m:e>
                            <m:sub>
                              <m:r>
                                <a:rPr sz="3000" i="1">
                                  <a:solidFill>
                                    <a:srgbClr val="000000"/>
                                  </a:solidFill>
                                  <a:latin typeface="Cambria Math" panose="02040503050406030204" pitchFamily="18" charset="0"/>
                                </a:rPr>
                                <m:t>1,1</m:t>
                              </m:r>
                            </m:sub>
                          </m:sSub>
                          <m:r>
                            <a:rPr sz="3000" i="1">
                              <a:solidFill>
                                <a:srgbClr val="000000"/>
                              </a:solidFill>
                              <a:latin typeface="Cambria Math" panose="02040503050406030204" pitchFamily="18" charset="0"/>
                            </a:rPr>
                            <m:t>+</m:t>
                          </m:r>
                          <m:sSub>
                            <m:sSubPr>
                              <m:ctrlPr>
                                <a:rPr sz="3000" i="1">
                                  <a:solidFill>
                                    <a:srgbClr val="000000"/>
                                  </a:solidFill>
                                  <a:latin typeface="Cambria Math" panose="02040503050406030204" pitchFamily="18" charset="0"/>
                                </a:rPr>
                              </m:ctrlPr>
                            </m:sSubPr>
                            <m:e>
                              <m:r>
                                <a:rPr sz="3000" i="1">
                                  <a:solidFill>
                                    <a:srgbClr val="000000"/>
                                  </a:solidFill>
                                  <a:latin typeface="Cambria Math" panose="02040503050406030204" pitchFamily="18" charset="0"/>
                                </a:rPr>
                                <m:t>𝑍</m:t>
                              </m:r>
                            </m:e>
                            <m:sub>
                              <m:r>
                                <a:rPr sz="3000" i="1">
                                  <a:solidFill>
                                    <a:srgbClr val="000000"/>
                                  </a:solidFill>
                                  <a:latin typeface="Cambria Math" panose="02040503050406030204" pitchFamily="18" charset="0"/>
                                </a:rPr>
                                <m:t>−1,−1</m:t>
                              </m:r>
                            </m:sub>
                          </m:sSub>
                        </m:e>
                      </m:d>
                      <m:r>
                        <a:rPr sz="3000" i="1">
                          <a:solidFill>
                            <a:srgbClr val="000000"/>
                          </a:solidFill>
                          <a:latin typeface="Cambria Math" panose="02040503050406030204" pitchFamily="18" charset="0"/>
                        </a:rPr>
                        <m:t>+</m:t>
                      </m:r>
                      <m:sSup>
                        <m:sSupPr>
                          <m:ctrlPr>
                            <a:rPr sz="3000" i="1">
                              <a:solidFill>
                                <a:srgbClr val="000000"/>
                              </a:solidFill>
                              <a:latin typeface="Cambria Math" panose="02040503050406030204" pitchFamily="18" charset="0"/>
                            </a:rPr>
                          </m:ctrlPr>
                        </m:sSupPr>
                        <m:e>
                          <m:r>
                            <a:rPr sz="3000" i="1">
                              <a:solidFill>
                                <a:srgbClr val="000000"/>
                              </a:solidFill>
                              <a:latin typeface="Cambria Math" panose="02040503050406030204" pitchFamily="18" charset="0"/>
                            </a:rPr>
                            <m:t>𝑎</m:t>
                          </m:r>
                        </m:e>
                        <m:sup>
                          <m:r>
                            <a:rPr sz="3000" i="1">
                              <a:solidFill>
                                <a:srgbClr val="000000"/>
                              </a:solidFill>
                              <a:latin typeface="Cambria Math" panose="02040503050406030204" pitchFamily="18" charset="0"/>
                            </a:rPr>
                            <m:t>2</m:t>
                          </m:r>
                        </m:sup>
                      </m:sSup>
                      <m:sSup>
                        <m:sSupPr>
                          <m:ctrlPr>
                            <a:rPr sz="3000" i="1">
                              <a:solidFill>
                                <a:srgbClr val="000000"/>
                              </a:solidFill>
                              <a:latin typeface="Cambria Math" panose="02040503050406030204" pitchFamily="18" charset="0"/>
                            </a:rPr>
                          </m:ctrlPr>
                        </m:sSupPr>
                        <m:e>
                          <m:r>
                            <a:rPr sz="3000" i="1">
                              <a:solidFill>
                                <a:srgbClr val="000000"/>
                              </a:solidFill>
                              <a:latin typeface="Cambria Math" panose="02040503050406030204" pitchFamily="18" charset="0"/>
                            </a:rPr>
                            <m:t>𝑒</m:t>
                          </m:r>
                        </m:e>
                        <m:sup>
                          <m:r>
                            <a:rPr sz="3000" i="1">
                              <a:solidFill>
                                <a:srgbClr val="000000"/>
                              </a:solidFill>
                              <a:latin typeface="Cambria Math" panose="02040503050406030204" pitchFamily="18" charset="0"/>
                            </a:rPr>
                            <m:t>2</m:t>
                          </m:r>
                          <m:r>
                            <a:rPr sz="3000" i="1">
                              <a:solidFill>
                                <a:srgbClr val="000000"/>
                              </a:solidFill>
                              <a:latin typeface="Cambria Math" panose="02040503050406030204" pitchFamily="18" charset="0"/>
                            </a:rPr>
                            <m:t>𝑗</m:t>
                          </m:r>
                          <m:r>
                            <a:rPr sz="3000" i="1">
                              <a:solidFill>
                                <a:srgbClr val="000000"/>
                              </a:solidFill>
                              <a:latin typeface="Cambria Math" panose="02040503050406030204" pitchFamily="18" charset="0"/>
                            </a:rPr>
                            <m:t>𝜃</m:t>
                          </m:r>
                        </m:sup>
                      </m:sSup>
                      <m:d>
                        <m:dPr>
                          <m:ctrlPr>
                            <a:rPr sz="3000" i="1">
                              <a:solidFill>
                                <a:srgbClr val="000000"/>
                              </a:solidFill>
                              <a:latin typeface="Cambria Math" panose="02040503050406030204" pitchFamily="18" charset="0"/>
                            </a:rPr>
                          </m:ctrlPr>
                        </m:dPr>
                        <m:e>
                          <m:sSub>
                            <m:sSubPr>
                              <m:ctrlPr>
                                <a:rPr sz="3000" i="1">
                                  <a:solidFill>
                                    <a:srgbClr val="000000"/>
                                  </a:solidFill>
                                  <a:latin typeface="Cambria Math" panose="02040503050406030204" pitchFamily="18" charset="0"/>
                                </a:rPr>
                              </m:ctrlPr>
                            </m:sSubPr>
                            <m:e>
                              <m:r>
                                <a:rPr sz="3000" i="1">
                                  <a:solidFill>
                                    <a:srgbClr val="000000"/>
                                  </a:solidFill>
                                  <a:latin typeface="Cambria Math" panose="02040503050406030204" pitchFamily="18" charset="0"/>
                                </a:rPr>
                                <m:t>𝑍</m:t>
                              </m:r>
                            </m:e>
                            <m:sub>
                              <m:r>
                                <a:rPr sz="3000" i="1">
                                  <a:solidFill>
                                    <a:srgbClr val="000000"/>
                                  </a:solidFill>
                                  <a:latin typeface="Cambria Math" panose="02040503050406030204" pitchFamily="18" charset="0"/>
                                </a:rPr>
                                <m:t>0,2</m:t>
                              </m:r>
                            </m:sub>
                          </m:sSub>
                          <m:r>
                            <a:rPr sz="3000" i="1">
                              <a:solidFill>
                                <a:srgbClr val="000000"/>
                              </a:solidFill>
                              <a:latin typeface="Cambria Math" panose="02040503050406030204" pitchFamily="18" charset="0"/>
                            </a:rPr>
                            <m:t>+</m:t>
                          </m:r>
                          <m:sSub>
                            <m:sSubPr>
                              <m:ctrlPr>
                                <a:rPr sz="3000" i="1">
                                  <a:solidFill>
                                    <a:srgbClr val="000000"/>
                                  </a:solidFill>
                                  <a:latin typeface="Cambria Math" panose="02040503050406030204" pitchFamily="18" charset="0"/>
                                </a:rPr>
                              </m:ctrlPr>
                            </m:sSubPr>
                            <m:e>
                              <m:r>
                                <a:rPr sz="3000" i="1">
                                  <a:solidFill>
                                    <a:srgbClr val="000000"/>
                                  </a:solidFill>
                                  <a:latin typeface="Cambria Math" panose="02040503050406030204" pitchFamily="18" charset="0"/>
                                </a:rPr>
                                <m:t>𝑍</m:t>
                              </m:r>
                            </m:e>
                            <m:sub>
                              <m:r>
                                <a:rPr sz="3000" i="1">
                                  <a:solidFill>
                                    <a:srgbClr val="000000"/>
                                  </a:solidFill>
                                  <a:latin typeface="Cambria Math" panose="02040503050406030204" pitchFamily="18" charset="0"/>
                                </a:rPr>
                                <m:t>−1,1</m:t>
                              </m:r>
                            </m:sub>
                          </m:sSub>
                          <m:r>
                            <a:rPr sz="3000" i="1">
                              <a:solidFill>
                                <a:srgbClr val="000000"/>
                              </a:solidFill>
                              <a:latin typeface="Cambria Math" panose="02040503050406030204" pitchFamily="18" charset="0"/>
                            </a:rPr>
                            <m:t>+</m:t>
                          </m:r>
                          <m:sSub>
                            <m:sSubPr>
                              <m:ctrlPr>
                                <a:rPr sz="3000" i="1">
                                  <a:solidFill>
                                    <a:srgbClr val="000000"/>
                                  </a:solidFill>
                                  <a:latin typeface="Cambria Math" panose="02040503050406030204" pitchFamily="18" charset="0"/>
                                </a:rPr>
                              </m:ctrlPr>
                            </m:sSubPr>
                            <m:e>
                              <m:r>
                                <a:rPr sz="3000" i="1">
                                  <a:solidFill>
                                    <a:srgbClr val="000000"/>
                                  </a:solidFill>
                                  <a:latin typeface="Cambria Math" panose="02040503050406030204" pitchFamily="18" charset="0"/>
                                </a:rPr>
                                <m:t>𝑍</m:t>
                              </m:r>
                            </m:e>
                            <m:sub>
                              <m:r>
                                <a:rPr sz="3000" i="1">
                                  <a:solidFill>
                                    <a:srgbClr val="000000"/>
                                  </a:solidFill>
                                  <a:latin typeface="Cambria Math" panose="02040503050406030204" pitchFamily="18" charset="0"/>
                                </a:rPr>
                                <m:t>−2,0</m:t>
                              </m:r>
                            </m:sub>
                          </m:sSub>
                        </m:e>
                      </m:d>
                      <m:r>
                        <a:rPr sz="3000" i="1">
                          <a:solidFill>
                            <a:srgbClr val="000000"/>
                          </a:solidFill>
                          <a:latin typeface="Cambria Math" panose="02040503050406030204" pitchFamily="18" charset="0"/>
                        </a:rPr>
                        <m:t>+</m:t>
                      </m:r>
                      <m:r>
                        <a:rPr sz="3000" i="1">
                          <a:solidFill>
                            <a:srgbClr val="000000"/>
                          </a:solidFill>
                          <a:latin typeface="Cambria Math" panose="02040503050406030204" pitchFamily="18" charset="0"/>
                        </a:rPr>
                        <m:t>𝑂</m:t>
                      </m:r>
                      <m:d>
                        <m:dPr>
                          <m:ctrlPr>
                            <a:rPr sz="3000" i="1">
                              <a:solidFill>
                                <a:srgbClr val="000000"/>
                              </a:solidFill>
                              <a:latin typeface="Cambria Math" panose="02040503050406030204" pitchFamily="18" charset="0"/>
                            </a:rPr>
                          </m:ctrlPr>
                        </m:dPr>
                        <m:e>
                          <m:sSup>
                            <m:sSupPr>
                              <m:ctrlPr>
                                <a:rPr sz="3000" i="1">
                                  <a:solidFill>
                                    <a:srgbClr val="000000"/>
                                  </a:solidFill>
                                  <a:latin typeface="Cambria Math" panose="02040503050406030204" pitchFamily="18" charset="0"/>
                                </a:rPr>
                              </m:ctrlPr>
                            </m:sSupPr>
                            <m:e>
                              <m:r>
                                <a:rPr sz="3000" i="1">
                                  <a:solidFill>
                                    <a:srgbClr val="000000"/>
                                  </a:solidFill>
                                  <a:latin typeface="Cambria Math" panose="02040503050406030204" pitchFamily="18" charset="0"/>
                                </a:rPr>
                                <m:t>𝑎</m:t>
                              </m:r>
                            </m:e>
                            <m:sup>
                              <m:r>
                                <a:rPr sz="3000" i="1">
                                  <a:solidFill>
                                    <a:srgbClr val="000000"/>
                                  </a:solidFill>
                                  <a:latin typeface="Cambria Math" panose="02040503050406030204" pitchFamily="18" charset="0"/>
                                </a:rPr>
                                <m:t>3</m:t>
                              </m:r>
                            </m:sup>
                          </m:sSup>
                        </m:e>
                      </m:d>
                      <m:r>
                        <a:rPr sz="3000" i="1">
                          <a:solidFill>
                            <a:srgbClr val="000000"/>
                          </a:solidFill>
                          <a:latin typeface="Cambria Math" panose="02040503050406030204" pitchFamily="18" charset="0"/>
                        </a:rPr>
                        <m:t> </m:t>
                      </m:r>
                    </m:oMath>
                  </m:oMathPara>
                </a14:m>
                <a:endParaRPr sz="3000"/>
              </a:p>
            </p:txBody>
          </p:sp>
        </mc:Choice>
        <mc:Fallback>
          <p:sp>
            <p:nvSpPr>
              <p:cNvPr id="859" name="ZoneTexte 17"/>
              <p:cNvSpPr txBox="1">
                <a:spLocks noRot="1" noChangeAspect="1" noMove="1" noResize="1" noEditPoints="1" noAdjustHandles="1" noChangeArrowheads="1" noChangeShapeType="1" noTextEdit="1"/>
              </p:cNvSpPr>
              <p:nvPr/>
            </p:nvSpPr>
            <p:spPr>
              <a:xfrm>
                <a:off x="1775531" y="8136642"/>
                <a:ext cx="22000130" cy="469012"/>
              </a:xfrm>
              <a:prstGeom prst="rect">
                <a:avLst/>
              </a:prstGeom>
              <a:blipFill>
                <a:blip r:embed="rId6"/>
                <a:stretch>
                  <a:fillRect l="-404" t="-2632" r="-5709" b="-42105"/>
                </a:stretch>
              </a:blipFill>
              <a:ln w="12700">
                <a:miter lim="400000"/>
              </a:ln>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860" name="ZoneTexte 18"/>
              <p:cNvSpPr txBox="1"/>
              <p:nvPr/>
            </p:nvSpPr>
            <p:spPr>
              <a:xfrm>
                <a:off x="1014505" y="8152541"/>
                <a:ext cx="462370" cy="406985"/>
              </a:xfrm>
              <a:prstGeom prst="rect">
                <a:avLst/>
              </a:prstGeom>
              <a:ln w="12700">
                <a:miter lim="400000"/>
              </a:ln>
            </p:spPr>
            <p:txBody>
              <a:bodyPr wrap="none" lIns="0" tIns="0" rIns="0" bIns="0">
                <a:spAutoFit/>
              </a:bodyPr>
              <a:lstStyle/>
              <a:p>
                <a:pPr algn="l" defTabSz="914400" latinLnBrk="1">
                  <a:defRPr sz="1800">
                    <a:solidFill>
                      <a:srgbClr val="000000"/>
                    </a:solidFill>
                  </a:defRPr>
                </a:pPr>
                <a14:m>
                  <m:oMathPara xmlns:m="http://schemas.openxmlformats.org/officeDocument/2006/math">
                    <m:oMathParaPr>
                      <m:jc m:val="centerGroup"/>
                    </m:oMathParaPr>
                    <m:oMath xmlns:m="http://schemas.openxmlformats.org/officeDocument/2006/math">
                      <m:r>
                        <a:rPr sz="4900" i="1">
                          <a:solidFill>
                            <a:srgbClr val="000000"/>
                          </a:solidFill>
                          <a:latin typeface="Cambria Math" panose="02040503050406030204" pitchFamily="18" charset="0"/>
                        </a:rPr>
                        <m:t>𝑍</m:t>
                      </m:r>
                    </m:oMath>
                  </m:oMathPara>
                </a14:m>
                <a:endParaRPr sz="4900"/>
              </a:p>
            </p:txBody>
          </p:sp>
        </mc:Choice>
        <mc:Fallback>
          <p:sp>
            <p:nvSpPr>
              <p:cNvPr id="860" name="ZoneTexte 18"/>
              <p:cNvSpPr txBox="1">
                <a:spLocks noRot="1" noChangeAspect="1" noMove="1" noResize="1" noEditPoints="1" noAdjustHandles="1" noChangeArrowheads="1" noChangeShapeType="1" noTextEdit="1"/>
              </p:cNvSpPr>
              <p:nvPr/>
            </p:nvSpPr>
            <p:spPr>
              <a:xfrm>
                <a:off x="1014505" y="8152541"/>
                <a:ext cx="462370" cy="406985"/>
              </a:xfrm>
              <a:prstGeom prst="rect">
                <a:avLst/>
              </a:prstGeom>
              <a:blipFill>
                <a:blip r:embed="rId7"/>
                <a:stretch>
                  <a:fillRect l="-34211" r="-31579" b="-90909"/>
                </a:stretch>
              </a:blipFill>
              <a:ln w="12700">
                <a:miter lim="400000"/>
              </a:ln>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861" name="ZoneTexte 19"/>
              <p:cNvSpPr txBox="1"/>
              <p:nvPr/>
            </p:nvSpPr>
            <p:spPr>
              <a:xfrm>
                <a:off x="950121" y="9724549"/>
                <a:ext cx="21387873" cy="1347193"/>
              </a:xfrm>
              <a:prstGeom prst="rect">
                <a:avLst/>
              </a:prstGeom>
              <a:ln w="12700">
                <a:miter lim="400000"/>
              </a:ln>
              <a:extLst>
                <a:ext uri="{C572A759-6A51-4108-AA02-DFA0A04FC94B}">
                  <ma14:wrappingTextBoxFlag xmlns:ma14="http://schemas.microsoft.com/office/mac/drawingml/2011/main" xmlns:m="http://schemas.openxmlformats.org/officeDocument/2006/math" xmlns="" val="1"/>
                </a:ext>
              </a:extLst>
            </p:spPr>
            <p:txBody>
              <a:bodyPr tIns="91439" bIns="91439">
                <a:spAutoFit/>
              </a:bodyPr>
              <a:lstStyle/>
              <a:p>
                <a:pPr algn="l" defTabSz="1828800">
                  <a:defRPr sz="3600">
                    <a:solidFill>
                      <a:srgbClr val="000000"/>
                    </a:solidFill>
                    <a:latin typeface="Calibri"/>
                    <a:ea typeface="Calibri"/>
                    <a:cs typeface="Calibri"/>
                    <a:sym typeface="Calibri"/>
                  </a:defRPr>
                </a:pPr>
                <a:r>
                  <a:t>It should be noted that Z0,0 is what is commonly referred to as the longitudinal impedance, referred to as Zlong, measured at a displacement a = 0.  If we scan for different </a:t>
                </a:r>
                <a14:m>
                  <m:oMath xmlns:m="http://schemas.openxmlformats.org/officeDocument/2006/math">
                    <m:sSub>
                      <m:sSubPr>
                        <m:ctrlPr>
                          <a:rPr sz="3850">
                            <a:solidFill>
                              <a:srgbClr val="000000"/>
                            </a:solidFill>
                            <a:latin typeface="Cambria Math" panose="02040503050406030204" pitchFamily="18" charset="0"/>
                          </a:rPr>
                        </m:ctrlPr>
                      </m:sSubPr>
                      <m:e>
                        <m:r>
                          <a:rPr sz="3850" i="1">
                            <a:solidFill>
                              <a:srgbClr val="000000"/>
                            </a:solidFill>
                            <a:latin typeface="Cambria Math" panose="02040503050406030204" pitchFamily="18" charset="0"/>
                          </a:rPr>
                          <m:t>𝑥</m:t>
                        </m:r>
                      </m:e>
                      <m:sub>
                        <m:r>
                          <a:rPr sz="3850" i="1">
                            <a:solidFill>
                              <a:srgbClr val="000000"/>
                            </a:solidFill>
                            <a:latin typeface="Cambria Math" panose="02040503050406030204" pitchFamily="18" charset="0"/>
                          </a:rPr>
                          <m:t>0</m:t>
                        </m:r>
                      </m:sub>
                    </m:sSub>
                    <m:r>
                      <a:rPr sz="3850" i="1">
                        <a:solidFill>
                          <a:srgbClr val="000000"/>
                        </a:solidFill>
                        <a:latin typeface="Cambria Math" panose="02040503050406030204" pitchFamily="18" charset="0"/>
                      </a:rPr>
                      <m:t>=</m:t>
                    </m:r>
                    <m:r>
                      <a:rPr sz="3850" i="1">
                        <a:solidFill>
                          <a:srgbClr val="000000"/>
                        </a:solidFill>
                        <a:latin typeface="Cambria Math" panose="02040503050406030204" pitchFamily="18" charset="0"/>
                      </a:rPr>
                      <m:t>𝑎</m:t>
                    </m:r>
                  </m:oMath>
                </a14:m>
                <a:r>
                  <a:t> (</a:t>
                </a:r>
                <a14:m>
                  <m:oMath xmlns:m="http://schemas.openxmlformats.org/officeDocument/2006/math">
                    <m:r>
                      <a:rPr sz="4000" i="1">
                        <a:solidFill>
                          <a:srgbClr val="000000"/>
                        </a:solidFill>
                        <a:latin typeface="Cambria Math" panose="02040503050406030204" pitchFamily="18" charset="0"/>
                      </a:rPr>
                      <m:t>𝜃</m:t>
                    </m:r>
                    <m:r>
                      <a:rPr sz="4000" i="1">
                        <a:solidFill>
                          <a:srgbClr val="000000"/>
                        </a:solidFill>
                        <a:latin typeface="Cambria Math" panose="02040503050406030204" pitchFamily="18" charset="0"/>
                      </a:rPr>
                      <m:t>=0</m:t>
                    </m:r>
                  </m:oMath>
                </a14:m>
                <a:r>
                  <a:t>) then we get :</a:t>
                </a:r>
              </a:p>
            </p:txBody>
          </p:sp>
        </mc:Choice>
        <mc:Fallback>
          <p:sp>
            <p:nvSpPr>
              <p:cNvPr id="861" name="ZoneTexte 19"/>
              <p:cNvSpPr txBox="1">
                <a:spLocks noRot="1" noChangeAspect="1" noMove="1" noResize="1" noEditPoints="1" noAdjustHandles="1" noChangeArrowheads="1" noChangeShapeType="1" noTextEdit="1"/>
              </p:cNvSpPr>
              <p:nvPr/>
            </p:nvSpPr>
            <p:spPr>
              <a:xfrm>
                <a:off x="950121" y="9724549"/>
                <a:ext cx="21387873" cy="1347193"/>
              </a:xfrm>
              <a:prstGeom prst="rect">
                <a:avLst/>
              </a:prstGeom>
              <a:blipFill>
                <a:blip r:embed="rId8"/>
                <a:stretch>
                  <a:fillRect l="-831" t="-3738" b="-13084"/>
                </a:stretch>
              </a:blipFill>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862" name="ZoneTexte 21"/>
              <p:cNvSpPr txBox="1"/>
              <p:nvPr/>
            </p:nvSpPr>
            <p:spPr>
              <a:xfrm>
                <a:off x="2171903" y="11117535"/>
                <a:ext cx="18543115" cy="750418"/>
              </a:xfrm>
              <a:prstGeom prst="rect">
                <a:avLst/>
              </a:prstGeom>
              <a:ln w="12700">
                <a:miter lim="400000"/>
              </a:ln>
            </p:spPr>
            <p:txBody>
              <a:bodyPr wrap="none" lIns="0" tIns="0" rIns="0" bIns="0">
                <a:spAutoFit/>
              </a:bodyPr>
              <a:lstStyle/>
              <a:p>
                <a:pPr algn="l" defTabSz="914400" latinLnBrk="1">
                  <a:defRPr sz="1800">
                    <a:solidFill>
                      <a:srgbClr val="000000"/>
                    </a:solidFill>
                  </a:defRPr>
                </a:pPr>
                <a14:m>
                  <m:oMathPara xmlns:m="http://schemas.openxmlformats.org/officeDocument/2006/math">
                    <m:oMathParaPr>
                      <m:jc m:val="centerGroup"/>
                    </m:oMathParaPr>
                    <m:oMath xmlns:m="http://schemas.openxmlformats.org/officeDocument/2006/math">
                      <m:r>
                        <a:rPr sz="4800" i="1">
                          <a:solidFill>
                            <a:srgbClr val="000000"/>
                          </a:solidFill>
                          <a:latin typeface="Cambria Math" panose="02040503050406030204" pitchFamily="18" charset="0"/>
                        </a:rPr>
                        <m:t>𝑍</m:t>
                      </m:r>
                      <m:r>
                        <a:rPr sz="4800" i="1">
                          <a:solidFill>
                            <a:srgbClr val="000000"/>
                          </a:solidFill>
                          <a:latin typeface="Cambria Math" panose="02040503050406030204" pitchFamily="18" charset="0"/>
                        </a:rPr>
                        <m:t>=</m:t>
                      </m:r>
                      <m:sSub>
                        <m:sSubPr>
                          <m:ctrlPr>
                            <a:rPr sz="4800" i="1">
                              <a:solidFill>
                                <a:srgbClr val="000000"/>
                              </a:solidFill>
                              <a:latin typeface="Cambria Math" panose="02040503050406030204" pitchFamily="18" charset="0"/>
                            </a:rPr>
                          </m:ctrlPr>
                        </m:sSubPr>
                        <m:e>
                          <m:r>
                            <a:rPr sz="4800" i="1">
                              <a:solidFill>
                                <a:srgbClr val="000000"/>
                              </a:solidFill>
                              <a:latin typeface="Cambria Math" panose="02040503050406030204" pitchFamily="18" charset="0"/>
                            </a:rPr>
                            <m:t>𝑍</m:t>
                          </m:r>
                        </m:e>
                        <m:sub>
                          <m:r>
                            <a:rPr sz="4800" i="1">
                              <a:solidFill>
                                <a:srgbClr val="000000"/>
                              </a:solidFill>
                              <a:latin typeface="Cambria Math" panose="02040503050406030204" pitchFamily="18" charset="0"/>
                            </a:rPr>
                            <m:t>0,0</m:t>
                          </m:r>
                        </m:sub>
                      </m:sSub>
                      <m:r>
                        <a:rPr sz="4800" i="1">
                          <a:solidFill>
                            <a:srgbClr val="000000"/>
                          </a:solidFill>
                          <a:latin typeface="Cambria Math" panose="02040503050406030204" pitchFamily="18" charset="0"/>
                        </a:rPr>
                        <m:t>+</m:t>
                      </m:r>
                      <m:sSubSup>
                        <m:sSubSupPr>
                          <m:ctrlPr>
                            <a:rPr sz="4800" i="1">
                              <a:solidFill>
                                <a:srgbClr val="000000"/>
                              </a:solidFill>
                              <a:latin typeface="Cambria Math" panose="02040503050406030204" pitchFamily="18" charset="0"/>
                            </a:rPr>
                          </m:ctrlPr>
                        </m:sSubSupPr>
                        <m:e>
                          <m:r>
                            <a:rPr sz="4800" i="1">
                              <a:solidFill>
                                <a:srgbClr val="000000"/>
                              </a:solidFill>
                              <a:latin typeface="Cambria Math" panose="02040503050406030204" pitchFamily="18" charset="0"/>
                            </a:rPr>
                            <m:t>𝑥</m:t>
                          </m:r>
                        </m:e>
                        <m:sub>
                          <m:r>
                            <a:rPr sz="4800" i="1">
                              <a:solidFill>
                                <a:srgbClr val="000000"/>
                              </a:solidFill>
                              <a:latin typeface="Cambria Math" panose="02040503050406030204" pitchFamily="18" charset="0"/>
                            </a:rPr>
                            <m:t>0</m:t>
                          </m:r>
                        </m:sub>
                        <m:sup>
                          <m:r>
                            <a:rPr sz="4800" i="1">
                              <a:solidFill>
                                <a:srgbClr val="000000"/>
                              </a:solidFill>
                              <a:latin typeface="Cambria Math" panose="02040503050406030204" pitchFamily="18" charset="0"/>
                            </a:rPr>
                            <m:t>2</m:t>
                          </m:r>
                        </m:sup>
                      </m:sSubSup>
                      <m:d>
                        <m:dPr>
                          <m:ctrlPr>
                            <a:rPr sz="4800" i="1">
                              <a:solidFill>
                                <a:srgbClr val="000000"/>
                              </a:solidFill>
                              <a:latin typeface="Cambria Math" panose="02040503050406030204" pitchFamily="18" charset="0"/>
                            </a:rPr>
                          </m:ctrlPr>
                        </m:dPr>
                        <m:e>
                          <m:sSub>
                            <m:sSubPr>
                              <m:ctrlPr>
                                <a:rPr sz="4800" i="1">
                                  <a:solidFill>
                                    <a:srgbClr val="000000"/>
                                  </a:solidFill>
                                  <a:latin typeface="Cambria Math" panose="02040503050406030204" pitchFamily="18" charset="0"/>
                                </a:rPr>
                              </m:ctrlPr>
                            </m:sSubPr>
                            <m:e>
                              <m:r>
                                <a:rPr sz="4800" i="1">
                                  <a:solidFill>
                                    <a:srgbClr val="000000"/>
                                  </a:solidFill>
                                  <a:latin typeface="Cambria Math" panose="02040503050406030204" pitchFamily="18" charset="0"/>
                                </a:rPr>
                                <m:t>𝑍</m:t>
                              </m:r>
                            </m:e>
                            <m:sub>
                              <m:r>
                                <a:rPr sz="4800" i="1">
                                  <a:solidFill>
                                    <a:srgbClr val="000000"/>
                                  </a:solidFill>
                                  <a:latin typeface="Cambria Math" panose="02040503050406030204" pitchFamily="18" charset="0"/>
                                </a:rPr>
                                <m:t>1,1</m:t>
                              </m:r>
                            </m:sub>
                          </m:sSub>
                          <m:r>
                            <a:rPr sz="4800" i="1">
                              <a:solidFill>
                                <a:srgbClr val="000000"/>
                              </a:solidFill>
                              <a:latin typeface="Cambria Math" panose="02040503050406030204" pitchFamily="18" charset="0"/>
                            </a:rPr>
                            <m:t>+</m:t>
                          </m:r>
                          <m:sSub>
                            <m:sSubPr>
                              <m:ctrlPr>
                                <a:rPr sz="4800" i="1">
                                  <a:solidFill>
                                    <a:srgbClr val="000000"/>
                                  </a:solidFill>
                                  <a:latin typeface="Cambria Math" panose="02040503050406030204" pitchFamily="18" charset="0"/>
                                </a:rPr>
                              </m:ctrlPr>
                            </m:sSubPr>
                            <m:e>
                              <m:r>
                                <a:rPr sz="4800" i="1">
                                  <a:solidFill>
                                    <a:srgbClr val="000000"/>
                                  </a:solidFill>
                                  <a:latin typeface="Cambria Math" panose="02040503050406030204" pitchFamily="18" charset="0"/>
                                </a:rPr>
                                <m:t>𝑍</m:t>
                              </m:r>
                            </m:e>
                            <m:sub>
                              <m:r>
                                <a:rPr sz="4800" i="1">
                                  <a:solidFill>
                                    <a:srgbClr val="000000"/>
                                  </a:solidFill>
                                  <a:latin typeface="Cambria Math" panose="02040503050406030204" pitchFamily="18" charset="0"/>
                                </a:rPr>
                                <m:t>−1,−1</m:t>
                              </m:r>
                            </m:sub>
                          </m:sSub>
                          <m:r>
                            <a:rPr sz="4800" i="1">
                              <a:solidFill>
                                <a:srgbClr val="000000"/>
                              </a:solidFill>
                              <a:latin typeface="Cambria Math" panose="02040503050406030204" pitchFamily="18" charset="0"/>
                            </a:rPr>
                            <m:t>+</m:t>
                          </m:r>
                          <m:sSub>
                            <m:sSubPr>
                              <m:ctrlPr>
                                <a:rPr sz="4800" i="1">
                                  <a:solidFill>
                                    <a:srgbClr val="000000"/>
                                  </a:solidFill>
                                  <a:latin typeface="Cambria Math" panose="02040503050406030204" pitchFamily="18" charset="0"/>
                                </a:rPr>
                              </m:ctrlPr>
                            </m:sSubPr>
                            <m:e>
                              <m:r>
                                <a:rPr sz="4800" i="1">
                                  <a:solidFill>
                                    <a:srgbClr val="000000"/>
                                  </a:solidFill>
                                  <a:latin typeface="Cambria Math" panose="02040503050406030204" pitchFamily="18" charset="0"/>
                                </a:rPr>
                                <m:t>𝑍</m:t>
                              </m:r>
                            </m:e>
                            <m:sub>
                              <m:r>
                                <a:rPr sz="4800" i="1">
                                  <a:solidFill>
                                    <a:srgbClr val="000000"/>
                                  </a:solidFill>
                                  <a:latin typeface="Cambria Math" panose="02040503050406030204" pitchFamily="18" charset="0"/>
                                </a:rPr>
                                <m:t>1,−1</m:t>
                              </m:r>
                            </m:sub>
                          </m:sSub>
                          <m:r>
                            <a:rPr sz="4800" i="1">
                              <a:solidFill>
                                <a:srgbClr val="000000"/>
                              </a:solidFill>
                              <a:latin typeface="Cambria Math" panose="02040503050406030204" pitchFamily="18" charset="0"/>
                            </a:rPr>
                            <m:t>+</m:t>
                          </m:r>
                          <m:sSub>
                            <m:sSubPr>
                              <m:ctrlPr>
                                <a:rPr sz="4800" i="1">
                                  <a:solidFill>
                                    <a:srgbClr val="000000"/>
                                  </a:solidFill>
                                  <a:latin typeface="Cambria Math" panose="02040503050406030204" pitchFamily="18" charset="0"/>
                                </a:rPr>
                              </m:ctrlPr>
                            </m:sSubPr>
                            <m:e>
                              <m:r>
                                <a:rPr sz="4800" i="1">
                                  <a:solidFill>
                                    <a:srgbClr val="000000"/>
                                  </a:solidFill>
                                  <a:latin typeface="Cambria Math" panose="02040503050406030204" pitchFamily="18" charset="0"/>
                                </a:rPr>
                                <m:t>𝑍</m:t>
                              </m:r>
                            </m:e>
                            <m:sub>
                              <m:r>
                                <a:rPr sz="4800" i="1">
                                  <a:solidFill>
                                    <a:srgbClr val="000000"/>
                                  </a:solidFill>
                                  <a:latin typeface="Cambria Math" panose="02040503050406030204" pitchFamily="18" charset="0"/>
                                </a:rPr>
                                <m:t>−1,1</m:t>
                              </m:r>
                            </m:sub>
                          </m:sSub>
                          <m:r>
                            <a:rPr sz="4800" i="1">
                              <a:solidFill>
                                <a:srgbClr val="000000"/>
                              </a:solidFill>
                              <a:latin typeface="Cambria Math" panose="02040503050406030204" pitchFamily="18" charset="0"/>
                            </a:rPr>
                            <m:t>+</m:t>
                          </m:r>
                          <m:sSub>
                            <m:sSubPr>
                              <m:ctrlPr>
                                <a:rPr sz="4800" i="1">
                                  <a:solidFill>
                                    <a:srgbClr val="000000"/>
                                  </a:solidFill>
                                  <a:latin typeface="Cambria Math" panose="02040503050406030204" pitchFamily="18" charset="0"/>
                                </a:rPr>
                              </m:ctrlPr>
                            </m:sSubPr>
                            <m:e>
                              <m:r>
                                <a:rPr sz="4800" i="1">
                                  <a:solidFill>
                                    <a:srgbClr val="000000"/>
                                  </a:solidFill>
                                  <a:latin typeface="Cambria Math" panose="02040503050406030204" pitchFamily="18" charset="0"/>
                                </a:rPr>
                                <m:t>𝑍</m:t>
                              </m:r>
                            </m:e>
                            <m:sub>
                              <m:r>
                                <a:rPr sz="4800" i="1">
                                  <a:solidFill>
                                    <a:srgbClr val="000000"/>
                                  </a:solidFill>
                                  <a:latin typeface="Cambria Math" panose="02040503050406030204" pitchFamily="18" charset="0"/>
                                </a:rPr>
                                <m:t>2,0</m:t>
                              </m:r>
                            </m:sub>
                          </m:sSub>
                          <m:r>
                            <a:rPr sz="4800" i="1">
                              <a:solidFill>
                                <a:srgbClr val="000000"/>
                              </a:solidFill>
                              <a:latin typeface="Cambria Math" panose="02040503050406030204" pitchFamily="18" charset="0"/>
                            </a:rPr>
                            <m:t>+</m:t>
                          </m:r>
                          <m:sSub>
                            <m:sSubPr>
                              <m:ctrlPr>
                                <a:rPr sz="4800" i="1">
                                  <a:solidFill>
                                    <a:srgbClr val="000000"/>
                                  </a:solidFill>
                                  <a:latin typeface="Cambria Math" panose="02040503050406030204" pitchFamily="18" charset="0"/>
                                </a:rPr>
                              </m:ctrlPr>
                            </m:sSubPr>
                            <m:e>
                              <m:r>
                                <a:rPr sz="4800" i="1">
                                  <a:solidFill>
                                    <a:srgbClr val="000000"/>
                                  </a:solidFill>
                                  <a:latin typeface="Cambria Math" panose="02040503050406030204" pitchFamily="18" charset="0"/>
                                </a:rPr>
                                <m:t>𝑍</m:t>
                              </m:r>
                            </m:e>
                            <m:sub>
                              <m:r>
                                <a:rPr sz="4800" i="1">
                                  <a:solidFill>
                                    <a:srgbClr val="000000"/>
                                  </a:solidFill>
                                  <a:latin typeface="Cambria Math" panose="02040503050406030204" pitchFamily="18" charset="0"/>
                                </a:rPr>
                                <m:t>0,−2</m:t>
                              </m:r>
                            </m:sub>
                          </m:sSub>
                          <m:r>
                            <a:rPr sz="4800" i="1">
                              <a:solidFill>
                                <a:srgbClr val="000000"/>
                              </a:solidFill>
                              <a:latin typeface="Cambria Math" panose="02040503050406030204" pitchFamily="18" charset="0"/>
                            </a:rPr>
                            <m:t>+</m:t>
                          </m:r>
                          <m:sSub>
                            <m:sSubPr>
                              <m:ctrlPr>
                                <a:rPr sz="4800" i="1">
                                  <a:solidFill>
                                    <a:srgbClr val="000000"/>
                                  </a:solidFill>
                                  <a:latin typeface="Cambria Math" panose="02040503050406030204" pitchFamily="18" charset="0"/>
                                </a:rPr>
                              </m:ctrlPr>
                            </m:sSubPr>
                            <m:e>
                              <m:r>
                                <a:rPr sz="4800" i="1">
                                  <a:solidFill>
                                    <a:srgbClr val="000000"/>
                                  </a:solidFill>
                                  <a:latin typeface="Cambria Math" panose="02040503050406030204" pitchFamily="18" charset="0"/>
                                </a:rPr>
                                <m:t>𝑍</m:t>
                              </m:r>
                            </m:e>
                            <m:sub>
                              <m:r>
                                <a:rPr sz="4800" i="1">
                                  <a:solidFill>
                                    <a:srgbClr val="000000"/>
                                  </a:solidFill>
                                  <a:latin typeface="Cambria Math" panose="02040503050406030204" pitchFamily="18" charset="0"/>
                                </a:rPr>
                                <m:t>0,2</m:t>
                              </m:r>
                            </m:sub>
                          </m:sSub>
                          <m:r>
                            <a:rPr sz="4800" i="1">
                              <a:solidFill>
                                <a:srgbClr val="000000"/>
                              </a:solidFill>
                              <a:latin typeface="Cambria Math" panose="02040503050406030204" pitchFamily="18" charset="0"/>
                            </a:rPr>
                            <m:t>+</m:t>
                          </m:r>
                          <m:sSub>
                            <m:sSubPr>
                              <m:ctrlPr>
                                <a:rPr sz="4800" i="1">
                                  <a:solidFill>
                                    <a:srgbClr val="000000"/>
                                  </a:solidFill>
                                  <a:latin typeface="Cambria Math" panose="02040503050406030204" pitchFamily="18" charset="0"/>
                                </a:rPr>
                              </m:ctrlPr>
                            </m:sSubPr>
                            <m:e>
                              <m:r>
                                <a:rPr sz="4800" i="1">
                                  <a:solidFill>
                                    <a:srgbClr val="000000"/>
                                  </a:solidFill>
                                  <a:latin typeface="Cambria Math" panose="02040503050406030204" pitchFamily="18" charset="0"/>
                                </a:rPr>
                                <m:t>𝑍</m:t>
                              </m:r>
                            </m:e>
                            <m:sub>
                              <m:r>
                                <a:rPr sz="4800" i="1">
                                  <a:solidFill>
                                    <a:srgbClr val="000000"/>
                                  </a:solidFill>
                                  <a:latin typeface="Cambria Math" panose="02040503050406030204" pitchFamily="18" charset="0"/>
                                </a:rPr>
                                <m:t>−2,0</m:t>
                              </m:r>
                            </m:sub>
                          </m:sSub>
                        </m:e>
                      </m:d>
                      <m:r>
                        <a:rPr sz="4800" i="1">
                          <a:solidFill>
                            <a:srgbClr val="000000"/>
                          </a:solidFill>
                          <a:latin typeface="Cambria Math" panose="02040503050406030204" pitchFamily="18" charset="0"/>
                        </a:rPr>
                        <m:t> </m:t>
                      </m:r>
                    </m:oMath>
                  </m:oMathPara>
                </a14:m>
                <a:endParaRPr sz="4800"/>
              </a:p>
            </p:txBody>
          </p:sp>
        </mc:Choice>
        <mc:Fallback>
          <p:sp>
            <p:nvSpPr>
              <p:cNvPr id="862" name="ZoneTexte 21"/>
              <p:cNvSpPr txBox="1">
                <a:spLocks noRot="1" noChangeAspect="1" noMove="1" noResize="1" noEditPoints="1" noAdjustHandles="1" noChangeArrowheads="1" noChangeShapeType="1" noTextEdit="1"/>
              </p:cNvSpPr>
              <p:nvPr/>
            </p:nvSpPr>
            <p:spPr>
              <a:xfrm>
                <a:off x="2171903" y="11117535"/>
                <a:ext cx="18543115" cy="750418"/>
              </a:xfrm>
              <a:prstGeom prst="rect">
                <a:avLst/>
              </a:prstGeom>
              <a:blipFill>
                <a:blip r:embed="rId9"/>
                <a:stretch>
                  <a:fillRect l="-1094" r="-3967" b="-43333"/>
                </a:stretch>
              </a:blipFill>
              <a:ln w="12700">
                <a:miter lim="400000"/>
              </a:ln>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863" name="ZoneTexte 22"/>
              <p:cNvSpPr txBox="1"/>
              <p:nvPr/>
            </p:nvSpPr>
            <p:spPr>
              <a:xfrm>
                <a:off x="2950613" y="12378756"/>
                <a:ext cx="5882785" cy="984657"/>
              </a:xfrm>
              <a:prstGeom prst="rect">
                <a:avLst/>
              </a:prstGeom>
              <a:ln w="12700">
                <a:miter lim="400000"/>
              </a:ln>
            </p:spPr>
            <p:txBody>
              <a:bodyPr wrap="none" lIns="0" tIns="0" rIns="0" bIns="0">
                <a:spAutoFit/>
              </a:bodyPr>
              <a:lstStyle/>
              <a:p>
                <a:pPr algn="l" defTabSz="914400" latinLnBrk="1">
                  <a:defRPr sz="1800">
                    <a:solidFill>
                      <a:srgbClr val="000000"/>
                    </a:solidFill>
                  </a:defRPr>
                </a:pPr>
                <a14:m>
                  <m:oMathPara xmlns:m="http://schemas.openxmlformats.org/officeDocument/2006/math">
                    <m:oMathParaPr>
                      <m:jc m:val="centerGroup"/>
                    </m:oMathParaPr>
                    <m:oMath xmlns:m="http://schemas.openxmlformats.org/officeDocument/2006/math">
                      <m:r>
                        <a:rPr sz="4200" i="1">
                          <a:solidFill>
                            <a:srgbClr val="000000"/>
                          </a:solidFill>
                          <a:latin typeface="Cambria Math" panose="02040503050406030204" pitchFamily="18" charset="0"/>
                        </a:rPr>
                        <m:t>=</m:t>
                      </m:r>
                      <m:sSub>
                        <m:sSubPr>
                          <m:ctrlPr>
                            <a:rPr sz="4200" i="1">
                              <a:solidFill>
                                <a:srgbClr val="000000"/>
                              </a:solidFill>
                              <a:latin typeface="Cambria Math" panose="02040503050406030204" pitchFamily="18" charset="0"/>
                            </a:rPr>
                          </m:ctrlPr>
                        </m:sSubPr>
                        <m:e>
                          <m:r>
                            <a:rPr sz="4200" i="1">
                              <a:solidFill>
                                <a:srgbClr val="000000"/>
                              </a:solidFill>
                              <a:latin typeface="Cambria Math" panose="02040503050406030204" pitchFamily="18" charset="0"/>
                            </a:rPr>
                            <m:t>𝑍</m:t>
                          </m:r>
                        </m:e>
                        <m:sub>
                          <m:r>
                            <a:rPr sz="4200" i="1">
                              <a:solidFill>
                                <a:srgbClr val="000000"/>
                              </a:solidFill>
                              <a:latin typeface="Cambria Math" panose="02040503050406030204" pitchFamily="18" charset="0"/>
                            </a:rPr>
                            <m:t>0,0</m:t>
                          </m:r>
                        </m:sub>
                      </m:sSub>
                      <m:r>
                        <a:rPr sz="4200" i="1">
                          <a:solidFill>
                            <a:srgbClr val="000000"/>
                          </a:solidFill>
                          <a:latin typeface="Cambria Math" panose="02040503050406030204" pitchFamily="18" charset="0"/>
                        </a:rPr>
                        <m:t>+</m:t>
                      </m:r>
                      <m:sSubSup>
                        <m:sSubSupPr>
                          <m:ctrlPr>
                            <a:rPr sz="4200" i="1">
                              <a:solidFill>
                                <a:srgbClr val="000000"/>
                              </a:solidFill>
                              <a:latin typeface="Cambria Math" panose="02040503050406030204" pitchFamily="18" charset="0"/>
                            </a:rPr>
                          </m:ctrlPr>
                        </m:sSubSupPr>
                        <m:e>
                          <m:r>
                            <a:rPr sz="4200" i="1">
                              <a:solidFill>
                                <a:srgbClr val="000000"/>
                              </a:solidFill>
                              <a:latin typeface="Cambria Math" panose="02040503050406030204" pitchFamily="18" charset="0"/>
                            </a:rPr>
                            <m:t>𝑥</m:t>
                          </m:r>
                        </m:e>
                        <m:sub>
                          <m:r>
                            <a:rPr sz="4200" i="1">
                              <a:solidFill>
                                <a:srgbClr val="000000"/>
                              </a:solidFill>
                              <a:latin typeface="Cambria Math" panose="02040503050406030204" pitchFamily="18" charset="0"/>
                            </a:rPr>
                            <m:t>0</m:t>
                          </m:r>
                        </m:sub>
                        <m:sup>
                          <m:r>
                            <a:rPr sz="4200" i="1">
                              <a:solidFill>
                                <a:srgbClr val="000000"/>
                              </a:solidFill>
                              <a:latin typeface="Cambria Math" panose="02040503050406030204" pitchFamily="18" charset="0"/>
                            </a:rPr>
                            <m:t>2</m:t>
                          </m:r>
                        </m:sup>
                      </m:sSubSup>
                      <m:d>
                        <m:dPr>
                          <m:ctrlPr>
                            <a:rPr sz="4200" i="1">
                              <a:solidFill>
                                <a:srgbClr val="000000"/>
                              </a:solidFill>
                              <a:latin typeface="Cambria Math" panose="02040503050406030204" pitchFamily="18" charset="0"/>
                            </a:rPr>
                          </m:ctrlPr>
                        </m:dPr>
                        <m:e>
                          <m:sSub>
                            <m:sSubPr>
                              <m:ctrlPr>
                                <a:rPr sz="4200" i="1">
                                  <a:solidFill>
                                    <a:srgbClr val="000000"/>
                                  </a:solidFill>
                                  <a:latin typeface="Cambria Math" panose="02040503050406030204" pitchFamily="18" charset="0"/>
                                </a:rPr>
                              </m:ctrlPr>
                            </m:sSubPr>
                            <m:e>
                              <m:sSub>
                                <m:sSubPr>
                                  <m:ctrlPr>
                                    <a:rPr sz="4200" i="1">
                                      <a:solidFill>
                                        <a:srgbClr val="000000"/>
                                      </a:solidFill>
                                      <a:latin typeface="Cambria Math" panose="02040503050406030204" pitchFamily="18" charset="0"/>
                                    </a:rPr>
                                  </m:ctrlPr>
                                </m:sSubPr>
                                <m:e>
                                  <m:r>
                                    <a:rPr sz="4200" i="1">
                                      <a:solidFill>
                                        <a:srgbClr val="000000"/>
                                      </a:solidFill>
                                      <a:latin typeface="Cambria Math" panose="02040503050406030204" pitchFamily="18" charset="0"/>
                                    </a:rPr>
                                    <m:t>𝑍</m:t>
                                  </m:r>
                                </m:e>
                                <m:sub>
                                  <m:r>
                                    <a:rPr sz="4200" i="1">
                                      <a:solidFill>
                                        <a:srgbClr val="000000"/>
                                      </a:solidFill>
                                      <a:latin typeface="Cambria Math" panose="02040503050406030204" pitchFamily="18" charset="0"/>
                                    </a:rPr>
                                    <m:t>𝑑𝑖𝑝</m:t>
                                  </m:r>
                                </m:sub>
                              </m:sSub>
                            </m:e>
                            <m:sub>
                              <m:r>
                                <a:rPr sz="4200" i="1">
                                  <a:solidFill>
                                    <a:srgbClr val="000000"/>
                                  </a:solidFill>
                                  <a:latin typeface="Cambria Math" panose="02040503050406030204" pitchFamily="18" charset="0"/>
                                </a:rPr>
                                <m:t>𝑥</m:t>
                              </m:r>
                            </m:sub>
                          </m:sSub>
                          <m:r>
                            <a:rPr sz="4200" i="1">
                              <a:solidFill>
                                <a:srgbClr val="000000"/>
                              </a:solidFill>
                              <a:latin typeface="Cambria Math" panose="02040503050406030204" pitchFamily="18" charset="0"/>
                            </a:rPr>
                            <m:t>−</m:t>
                          </m:r>
                          <m:sSub>
                            <m:sSubPr>
                              <m:ctrlPr>
                                <a:rPr sz="4200" i="1">
                                  <a:solidFill>
                                    <a:srgbClr val="000000"/>
                                  </a:solidFill>
                                  <a:latin typeface="Cambria Math" panose="02040503050406030204" pitchFamily="18" charset="0"/>
                                </a:rPr>
                              </m:ctrlPr>
                            </m:sSubPr>
                            <m:e>
                              <m:r>
                                <a:rPr sz="4200" i="1">
                                  <a:solidFill>
                                    <a:srgbClr val="000000"/>
                                  </a:solidFill>
                                  <a:latin typeface="Cambria Math" panose="02040503050406030204" pitchFamily="18" charset="0"/>
                                </a:rPr>
                                <m:t>𝑍</m:t>
                              </m:r>
                            </m:e>
                            <m:sub>
                              <m:r>
                                <a:rPr sz="4200" i="1">
                                  <a:solidFill>
                                    <a:srgbClr val="000000"/>
                                  </a:solidFill>
                                  <a:latin typeface="Cambria Math" panose="02040503050406030204" pitchFamily="18" charset="0"/>
                                </a:rPr>
                                <m:t>𝑞𝑢𝑎𝑑</m:t>
                              </m:r>
                            </m:sub>
                          </m:sSub>
                        </m:e>
                      </m:d>
                    </m:oMath>
                  </m:oMathPara>
                </a14:m>
                <a:endParaRPr sz="4200"/>
              </a:p>
            </p:txBody>
          </p:sp>
        </mc:Choice>
        <mc:Fallback>
          <p:sp>
            <p:nvSpPr>
              <p:cNvPr id="863" name="ZoneTexte 22"/>
              <p:cNvSpPr txBox="1">
                <a:spLocks noRot="1" noChangeAspect="1" noMove="1" noResize="1" noEditPoints="1" noAdjustHandles="1" noChangeArrowheads="1" noChangeShapeType="1" noTextEdit="1"/>
              </p:cNvSpPr>
              <p:nvPr/>
            </p:nvSpPr>
            <p:spPr>
              <a:xfrm>
                <a:off x="2950613" y="12378756"/>
                <a:ext cx="5882785" cy="984657"/>
              </a:xfrm>
              <a:prstGeom prst="rect">
                <a:avLst/>
              </a:prstGeom>
              <a:blipFill>
                <a:blip r:embed="rId10"/>
                <a:stretch>
                  <a:fillRect l="-1940" r="-7759" b="-5063"/>
                </a:stretch>
              </a:blipFill>
              <a:ln w="12700">
                <a:miter lim="400000"/>
              </a:ln>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864" name="ZoneTexte 23"/>
              <p:cNvSpPr txBox="1"/>
              <p:nvPr/>
            </p:nvSpPr>
            <p:spPr>
              <a:xfrm>
                <a:off x="9620736" y="12169847"/>
                <a:ext cx="6309720" cy="1289922"/>
              </a:xfrm>
              <a:prstGeom prst="rect">
                <a:avLst/>
              </a:prstGeom>
              <a:ln w="12700">
                <a:miter lim="400000"/>
              </a:ln>
              <a:extLst>
                <a:ext uri="{C572A759-6A51-4108-AA02-DFA0A04FC94B}">
                  <ma14:wrappingTextBoxFlag xmlns:ma14="http://schemas.microsoft.com/office/mac/drawingml/2011/main" xmlns:m="http://schemas.openxmlformats.org/officeDocument/2006/math" xmlns="" val="1"/>
                </a:ext>
              </a:extLst>
            </p:spPr>
            <p:txBody>
              <a:bodyPr tIns="91439" bIns="91439"/>
              <a:lstStyle/>
              <a:p>
                <a:pPr algn="l" defTabSz="1828800">
                  <a:defRPr sz="3600">
                    <a:solidFill>
                      <a:srgbClr val="000000"/>
                    </a:solidFill>
                    <a:latin typeface="Calibri"/>
                    <a:ea typeface="Calibri"/>
                    <a:cs typeface="Calibri"/>
                    <a:sym typeface="Calibri"/>
                  </a:defRPr>
                </a:pPr>
                <a14:m>
                  <m:oMath xmlns:m="http://schemas.openxmlformats.org/officeDocument/2006/math">
                    <m:sSub>
                      <m:sSubPr>
                        <m:ctrlPr>
                          <a:rPr sz="3950">
                            <a:solidFill>
                              <a:srgbClr val="000000"/>
                            </a:solidFill>
                            <a:latin typeface="Cambria Math" panose="02040503050406030204" pitchFamily="18" charset="0"/>
                          </a:rPr>
                        </m:ctrlPr>
                      </m:sSubPr>
                      <m:e>
                        <m:r>
                          <a:rPr sz="3950" i="1">
                            <a:solidFill>
                              <a:srgbClr val="000000"/>
                            </a:solidFill>
                            <a:latin typeface="Cambria Math" panose="02040503050406030204" pitchFamily="18" charset="0"/>
                          </a:rPr>
                          <m:t>𝑦</m:t>
                        </m:r>
                      </m:e>
                      <m:sub>
                        <m:r>
                          <a:rPr sz="3950" i="1">
                            <a:solidFill>
                              <a:srgbClr val="000000"/>
                            </a:solidFill>
                            <a:latin typeface="Cambria Math" panose="02040503050406030204" pitchFamily="18" charset="0"/>
                          </a:rPr>
                          <m:t>0</m:t>
                        </m:r>
                      </m:sub>
                    </m:sSub>
                    <m:r>
                      <a:rPr sz="3950" i="1">
                        <a:solidFill>
                          <a:srgbClr val="000000"/>
                        </a:solidFill>
                        <a:latin typeface="Cambria Math" panose="02040503050406030204" pitchFamily="18" charset="0"/>
                      </a:rPr>
                      <m:t>=</m:t>
                    </m:r>
                    <m:r>
                      <a:rPr sz="3950" i="1">
                        <a:solidFill>
                          <a:srgbClr val="000000"/>
                        </a:solidFill>
                        <a:latin typeface="Cambria Math" panose="02040503050406030204" pitchFamily="18" charset="0"/>
                      </a:rPr>
                      <m:t>𝑎</m:t>
                    </m:r>
                  </m:oMath>
                </a14:m>
                <a:r>
                  <a:t> and  </a:t>
                </a:r>
                <a14:m>
                  <m:oMath xmlns:m="http://schemas.openxmlformats.org/officeDocument/2006/math">
                    <m:r>
                      <a:rPr sz="3900" i="1">
                        <a:solidFill>
                          <a:srgbClr val="000000"/>
                        </a:solidFill>
                        <a:latin typeface="Cambria Math" panose="02040503050406030204" pitchFamily="18" charset="0"/>
                      </a:rPr>
                      <m:t>𝜃</m:t>
                    </m:r>
                    <m:r>
                      <a:rPr sz="3900" i="1">
                        <a:solidFill>
                          <a:srgbClr val="000000"/>
                        </a:solidFill>
                        <a:latin typeface="Cambria Math" panose="02040503050406030204" pitchFamily="18" charset="0"/>
                      </a:rPr>
                      <m:t>=</m:t>
                    </m:r>
                    <m:f>
                      <m:fPr>
                        <m:ctrlPr>
                          <a:rPr sz="3900" i="1">
                            <a:solidFill>
                              <a:srgbClr val="000000"/>
                            </a:solidFill>
                            <a:latin typeface="Cambria Math" panose="02040503050406030204" pitchFamily="18" charset="0"/>
                          </a:rPr>
                        </m:ctrlPr>
                      </m:fPr>
                      <m:num>
                        <m:r>
                          <a:rPr sz="3900" i="1">
                            <a:solidFill>
                              <a:srgbClr val="000000"/>
                            </a:solidFill>
                            <a:latin typeface="Cambria Math" panose="02040503050406030204" pitchFamily="18" charset="0"/>
                          </a:rPr>
                          <m:t>𝜋</m:t>
                        </m:r>
                      </m:num>
                      <m:den>
                        <m:r>
                          <a:rPr sz="3900" i="1">
                            <a:solidFill>
                              <a:srgbClr val="000000"/>
                            </a:solidFill>
                            <a:latin typeface="Cambria Math" panose="02040503050406030204" pitchFamily="18" charset="0"/>
                          </a:rPr>
                          <m:t>2</m:t>
                        </m:r>
                      </m:den>
                    </m:f>
                    <m:r>
                      <a:rPr sz="3900" i="1">
                        <a:solidFill>
                          <a:srgbClr val="000000"/>
                        </a:solidFill>
                        <a:latin typeface="Cambria Math" panose="02040503050406030204" pitchFamily="18" charset="0"/>
                      </a:rPr>
                      <m:t> </m:t>
                    </m:r>
                  </m:oMath>
                </a14:m>
                <a:r>
                  <a:t>:</a:t>
                </a:r>
              </a:p>
            </p:txBody>
          </p:sp>
        </mc:Choice>
        <mc:Fallback>
          <p:sp>
            <p:nvSpPr>
              <p:cNvPr id="864" name="ZoneTexte 23"/>
              <p:cNvSpPr txBox="1">
                <a:spLocks noRot="1" noChangeAspect="1" noMove="1" noResize="1" noEditPoints="1" noAdjustHandles="1" noChangeArrowheads="1" noChangeShapeType="1" noTextEdit="1"/>
              </p:cNvSpPr>
              <p:nvPr/>
            </p:nvSpPr>
            <p:spPr>
              <a:xfrm>
                <a:off x="9620736" y="12169847"/>
                <a:ext cx="6309720" cy="1289922"/>
              </a:xfrm>
              <a:prstGeom prst="rect">
                <a:avLst/>
              </a:prstGeom>
              <a:blipFill>
                <a:blip r:embed="rId11"/>
                <a:stretch>
                  <a:fillRect l="-1205"/>
                </a:stretch>
              </a:blipFill>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r>
                  <a:rPr lang="en-US">
                    <a:noFill/>
                  </a:rPr>
                  <a:t> </a:t>
                </a:r>
              </a:p>
            </p:txBody>
          </p:sp>
        </mc:Fallback>
      </mc:AlternateContent>
      <p:sp>
        <p:nvSpPr>
          <p:cNvPr id="865" name="Line"/>
          <p:cNvSpPr/>
          <p:nvPr/>
        </p:nvSpPr>
        <p:spPr>
          <a:xfrm flipV="1">
            <a:off x="9227066" y="12169570"/>
            <a:ext cx="1" cy="1290477"/>
          </a:xfrm>
          <a:prstGeom prst="line">
            <a:avLst/>
          </a:prstGeom>
          <a:ln w="139700">
            <a:solidFill>
              <a:srgbClr val="414141"/>
            </a:solidFill>
            <a:miter lim="400000"/>
          </a:ln>
        </p:spPr>
        <p:txBody>
          <a:bodyPr lIns="50800" tIns="50800" rIns="50800" bIns="50800" anchor="ctr"/>
          <a:lstStyle/>
          <a:p>
            <a:pPr>
              <a:defRPr sz="4400"/>
            </a:pPr>
            <a:endParaRPr/>
          </a:p>
        </p:txBody>
      </p:sp>
      <mc:AlternateContent xmlns:mc="http://schemas.openxmlformats.org/markup-compatibility/2006">
        <mc:Choice xmlns:a14="http://schemas.microsoft.com/office/drawing/2010/main" Requires="a14">
          <p:sp>
            <p:nvSpPr>
              <p:cNvPr id="866" name="ZoneTexte 24"/>
              <p:cNvSpPr txBox="1"/>
              <p:nvPr/>
            </p:nvSpPr>
            <p:spPr>
              <a:xfrm>
                <a:off x="14674894" y="12205341"/>
                <a:ext cx="6055182" cy="1218935"/>
              </a:xfrm>
              <a:prstGeom prst="rect">
                <a:avLst/>
              </a:prstGeom>
              <a:ln w="12700">
                <a:miter lim="400000"/>
              </a:ln>
            </p:spPr>
            <p:txBody>
              <a:bodyPr wrap="none" lIns="0" tIns="0" rIns="0" bIns="0">
                <a:spAutoFit/>
              </a:bodyPr>
              <a:lstStyle/>
              <a:p>
                <a:pPr algn="l" defTabSz="914400" latinLnBrk="1">
                  <a:defRPr sz="1800">
                    <a:solidFill>
                      <a:srgbClr val="000000"/>
                    </a:solidFill>
                  </a:defRPr>
                </a:pPr>
                <a14:m>
                  <m:oMathPara xmlns:m="http://schemas.openxmlformats.org/officeDocument/2006/math">
                    <m:oMathParaPr>
                      <m:jc m:val="centerGroup"/>
                    </m:oMathParaPr>
                    <m:oMath xmlns:m="http://schemas.openxmlformats.org/officeDocument/2006/math">
                      <m:r>
                        <a:rPr sz="3900" i="1">
                          <a:solidFill>
                            <a:srgbClr val="000000"/>
                          </a:solidFill>
                          <a:latin typeface="Cambria Math" panose="02040503050406030204" pitchFamily="18" charset="0"/>
                        </a:rPr>
                        <m:t>𝑍</m:t>
                      </m:r>
                      <m:r>
                        <a:rPr sz="3900" i="1">
                          <a:solidFill>
                            <a:srgbClr val="000000"/>
                          </a:solidFill>
                          <a:latin typeface="Cambria Math" panose="02040503050406030204" pitchFamily="18" charset="0"/>
                        </a:rPr>
                        <m:t>=</m:t>
                      </m:r>
                      <m:sSub>
                        <m:sSubPr>
                          <m:ctrlPr>
                            <a:rPr sz="3900" i="1">
                              <a:solidFill>
                                <a:srgbClr val="000000"/>
                              </a:solidFill>
                              <a:latin typeface="Cambria Math" panose="02040503050406030204" pitchFamily="18" charset="0"/>
                            </a:rPr>
                          </m:ctrlPr>
                        </m:sSubPr>
                        <m:e>
                          <m:r>
                            <a:rPr sz="3900" i="1">
                              <a:solidFill>
                                <a:srgbClr val="000000"/>
                              </a:solidFill>
                              <a:latin typeface="Cambria Math" panose="02040503050406030204" pitchFamily="18" charset="0"/>
                            </a:rPr>
                            <m:t>𝑍</m:t>
                          </m:r>
                        </m:e>
                        <m:sub>
                          <m:r>
                            <a:rPr sz="3900" i="1">
                              <a:solidFill>
                                <a:srgbClr val="000000"/>
                              </a:solidFill>
                              <a:latin typeface="Cambria Math" panose="02040503050406030204" pitchFamily="18" charset="0"/>
                            </a:rPr>
                            <m:t>0,0</m:t>
                          </m:r>
                        </m:sub>
                      </m:sSub>
                      <m:r>
                        <a:rPr sz="3900" i="1">
                          <a:solidFill>
                            <a:srgbClr val="000000"/>
                          </a:solidFill>
                          <a:latin typeface="Cambria Math" panose="02040503050406030204" pitchFamily="18" charset="0"/>
                        </a:rPr>
                        <m:t>+</m:t>
                      </m:r>
                      <m:sSubSup>
                        <m:sSubSupPr>
                          <m:ctrlPr>
                            <a:rPr sz="3900" i="1">
                              <a:solidFill>
                                <a:srgbClr val="000000"/>
                              </a:solidFill>
                              <a:latin typeface="Cambria Math" panose="02040503050406030204" pitchFamily="18" charset="0"/>
                            </a:rPr>
                          </m:ctrlPr>
                        </m:sSubSupPr>
                        <m:e>
                          <m:r>
                            <a:rPr sz="3900" i="1">
                              <a:solidFill>
                                <a:srgbClr val="000000"/>
                              </a:solidFill>
                              <a:latin typeface="Cambria Math" panose="02040503050406030204" pitchFamily="18" charset="0"/>
                            </a:rPr>
                            <m:t>𝑦</m:t>
                          </m:r>
                        </m:e>
                        <m:sub>
                          <m:r>
                            <a:rPr sz="3900" i="1">
                              <a:solidFill>
                                <a:srgbClr val="000000"/>
                              </a:solidFill>
                              <a:latin typeface="Cambria Math" panose="02040503050406030204" pitchFamily="18" charset="0"/>
                            </a:rPr>
                            <m:t>0</m:t>
                          </m:r>
                        </m:sub>
                        <m:sup>
                          <m:r>
                            <a:rPr sz="3900" i="1">
                              <a:solidFill>
                                <a:srgbClr val="000000"/>
                              </a:solidFill>
                              <a:latin typeface="Cambria Math" panose="02040503050406030204" pitchFamily="18" charset="0"/>
                            </a:rPr>
                            <m:t>2</m:t>
                          </m:r>
                        </m:sup>
                      </m:sSubSup>
                      <m:d>
                        <m:dPr>
                          <m:ctrlPr>
                            <a:rPr sz="3900" i="1">
                              <a:solidFill>
                                <a:srgbClr val="000000"/>
                              </a:solidFill>
                              <a:latin typeface="Cambria Math" panose="02040503050406030204" pitchFamily="18" charset="0"/>
                            </a:rPr>
                          </m:ctrlPr>
                        </m:dPr>
                        <m:e>
                          <m:sSub>
                            <m:sSubPr>
                              <m:ctrlPr>
                                <a:rPr sz="3900" i="1">
                                  <a:solidFill>
                                    <a:srgbClr val="000000"/>
                                  </a:solidFill>
                                  <a:latin typeface="Cambria Math" panose="02040503050406030204" pitchFamily="18" charset="0"/>
                                </a:rPr>
                              </m:ctrlPr>
                            </m:sSubPr>
                            <m:e>
                              <m:sSub>
                                <m:sSubPr>
                                  <m:ctrlPr>
                                    <a:rPr sz="3900" i="1">
                                      <a:solidFill>
                                        <a:srgbClr val="000000"/>
                                      </a:solidFill>
                                      <a:latin typeface="Cambria Math" panose="02040503050406030204" pitchFamily="18" charset="0"/>
                                    </a:rPr>
                                  </m:ctrlPr>
                                </m:sSubPr>
                                <m:e>
                                  <m:r>
                                    <a:rPr sz="3900" i="1">
                                      <a:solidFill>
                                        <a:srgbClr val="000000"/>
                                      </a:solidFill>
                                      <a:latin typeface="Cambria Math" panose="02040503050406030204" pitchFamily="18" charset="0"/>
                                    </a:rPr>
                                    <m:t>𝑍</m:t>
                                  </m:r>
                                </m:e>
                                <m:sub>
                                  <m:r>
                                    <a:rPr sz="3900" i="1">
                                      <a:solidFill>
                                        <a:srgbClr val="000000"/>
                                      </a:solidFill>
                                      <a:latin typeface="Cambria Math" panose="02040503050406030204" pitchFamily="18" charset="0"/>
                                    </a:rPr>
                                    <m:t>𝑑𝑖𝑝</m:t>
                                  </m:r>
                                </m:sub>
                              </m:sSub>
                            </m:e>
                            <m:sub>
                              <m:r>
                                <a:rPr sz="3900" i="1">
                                  <a:solidFill>
                                    <a:srgbClr val="000000"/>
                                  </a:solidFill>
                                  <a:latin typeface="Cambria Math" panose="02040503050406030204" pitchFamily="18" charset="0"/>
                                </a:rPr>
                                <m:t>𝑦</m:t>
                              </m:r>
                            </m:sub>
                          </m:sSub>
                          <m:r>
                            <a:rPr sz="3900" i="1">
                              <a:solidFill>
                                <a:srgbClr val="000000"/>
                              </a:solidFill>
                              <a:latin typeface="Cambria Math" panose="02040503050406030204" pitchFamily="18" charset="0"/>
                            </a:rPr>
                            <m:t>+</m:t>
                          </m:r>
                          <m:sSub>
                            <m:sSubPr>
                              <m:ctrlPr>
                                <a:rPr sz="3900" i="1">
                                  <a:solidFill>
                                    <a:srgbClr val="000000"/>
                                  </a:solidFill>
                                  <a:latin typeface="Cambria Math" panose="02040503050406030204" pitchFamily="18" charset="0"/>
                                </a:rPr>
                              </m:ctrlPr>
                            </m:sSubPr>
                            <m:e>
                              <m:r>
                                <a:rPr sz="3900" i="1">
                                  <a:solidFill>
                                    <a:srgbClr val="000000"/>
                                  </a:solidFill>
                                  <a:latin typeface="Cambria Math" panose="02040503050406030204" pitchFamily="18" charset="0"/>
                                </a:rPr>
                                <m:t>𝑍</m:t>
                              </m:r>
                            </m:e>
                            <m:sub>
                              <m:r>
                                <a:rPr sz="3900" i="1">
                                  <a:solidFill>
                                    <a:srgbClr val="000000"/>
                                  </a:solidFill>
                                  <a:latin typeface="Cambria Math" panose="02040503050406030204" pitchFamily="18" charset="0"/>
                                </a:rPr>
                                <m:t>𝑞𝑢𝑎𝑑</m:t>
                              </m:r>
                            </m:sub>
                          </m:sSub>
                        </m:e>
                      </m:d>
                    </m:oMath>
                  </m:oMathPara>
                </a14:m>
                <a:endParaRPr sz="3900">
                  <a:solidFill>
                    <a:srgbClr val="414141"/>
                  </a:solidFill>
                </a:endParaRPr>
              </a:p>
            </p:txBody>
          </p:sp>
        </mc:Choice>
        <mc:Fallback>
          <p:sp>
            <p:nvSpPr>
              <p:cNvPr id="866" name="ZoneTexte 24"/>
              <p:cNvSpPr txBox="1">
                <a:spLocks noRot="1" noChangeAspect="1" noMove="1" noResize="1" noEditPoints="1" noAdjustHandles="1" noChangeArrowheads="1" noChangeShapeType="1" noTextEdit="1"/>
              </p:cNvSpPr>
              <p:nvPr/>
            </p:nvSpPr>
            <p:spPr>
              <a:xfrm>
                <a:off x="14674894" y="12205341"/>
                <a:ext cx="6055182" cy="1218935"/>
              </a:xfrm>
              <a:prstGeom prst="rect">
                <a:avLst/>
              </a:prstGeom>
              <a:blipFill>
                <a:blip r:embed="rId12"/>
                <a:stretch>
                  <a:fillRect l="-2720" r="-4812"/>
                </a:stretch>
              </a:blipFill>
              <a:ln w="12700">
                <a:miter lim="400000"/>
              </a:ln>
            </p:spPr>
            <p:txBody>
              <a:bodyPr/>
              <a:lstStyle/>
              <a:p>
                <a:r>
                  <a:rPr lang="en-US">
                    <a:noFill/>
                  </a:rPr>
                  <a:t> </a:t>
                </a:r>
              </a:p>
            </p:txBody>
          </p:sp>
        </mc:Fallback>
      </mc:AlternateContent>
      <p:sp>
        <p:nvSpPr>
          <p:cNvPr id="867" name="Espace réservé du numéro de diapositive 8"/>
          <p:cNvSpPr txBox="1">
            <a:spLocks noGrp="1"/>
          </p:cNvSpPr>
          <p:nvPr>
            <p:ph type="sldNum" sz="quarter" idx="4294967295"/>
          </p:nvPr>
        </p:nvSpPr>
        <p:spPr>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lvl1pPr>
              <a:defRPr>
                <a:ln w="9525" cap="flat">
                  <a:solidFill>
                    <a:srgbClr val="000000"/>
                  </a:solidFill>
                  <a:prstDash val="solid"/>
                  <a:round/>
                </a:ln>
              </a:defRPr>
            </a:lvl1pPr>
          </a:lstStyle>
          <a:p>
            <a:fld id="{86CB4B4D-7CA3-9044-876B-883B54F8677D}" type="slidenum">
              <a:t>65</a:t>
            </a:fld>
            <a:endParaRPr/>
          </a:p>
        </p:txBody>
      </p:sp>
      <p:sp>
        <p:nvSpPr>
          <p:cNvPr id="868" name="Subsequently, by using the Panowsky-Wenzel Theorem and using a cartesian coordinate system x = acosθ, y = asinθ and ignoring constant, coupling and higher order terms, we can define a general transverse impedance in the horizontal and vertical planes."/>
          <p:cNvSpPr txBox="1"/>
          <p:nvPr/>
        </p:nvSpPr>
        <p:spPr>
          <a:xfrm>
            <a:off x="513714" y="8675847"/>
            <a:ext cx="23356572" cy="11684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lgn="l" defTabSz="457200">
              <a:lnSpc>
                <a:spcPts val="5600"/>
              </a:lnSpc>
              <a:defRPr sz="3500">
                <a:solidFill>
                  <a:srgbClr val="000000"/>
                </a:solidFill>
                <a:latin typeface="Times Roman"/>
                <a:ea typeface="Times Roman"/>
                <a:cs typeface="Times Roman"/>
                <a:sym typeface="Times Roman"/>
              </a:defRPr>
            </a:lvl1pPr>
          </a:lstStyle>
          <a:p>
            <a:r>
              <a:t>Subsequently, by using the Panowsky-Wenzel Theorem and using a cartesian coordinate system x = acosθ, y = asinθ and ignoring constant, coupling and higher order terms, we can define a general transverse impedance in the horizontal and vertical planes.</a:t>
            </a:r>
          </a:p>
        </p:txBody>
      </p:sp>
    </p:spTree>
  </p:cSld>
  <p:clrMapOvr>
    <a:masterClrMapping/>
  </p:clrMapOvr>
  <p:transition spd="med"/>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 name="Titre 3"/>
          <p:cNvSpPr txBox="1">
            <a:spLocks noGrp="1"/>
          </p:cNvSpPr>
          <p:nvPr>
            <p:ph type="title"/>
          </p:nvPr>
        </p:nvSpPr>
        <p:spPr>
          <a:prstGeom prst="rect">
            <a:avLst/>
          </a:prstGeom>
        </p:spPr>
        <p:txBody>
          <a:bodyPr/>
          <a:lstStyle/>
          <a:p>
            <a:r>
              <a:t>Theory of Two Wire</a:t>
            </a:r>
          </a:p>
        </p:txBody>
      </p:sp>
      <mc:AlternateContent xmlns:mc="http://schemas.openxmlformats.org/markup-compatibility/2006">
        <mc:Choice xmlns:a14="http://schemas.microsoft.com/office/drawing/2010/main" Requires="a14">
          <p:sp>
            <p:nvSpPr>
              <p:cNvPr id="871" name="ZoneTexte 33"/>
              <p:cNvSpPr txBox="1"/>
              <p:nvPr/>
            </p:nvSpPr>
            <p:spPr>
              <a:xfrm>
                <a:off x="6145919" y="7025108"/>
                <a:ext cx="12092162" cy="1480610"/>
              </a:xfrm>
              <a:prstGeom prst="rect">
                <a:avLst/>
              </a:prstGeom>
              <a:ln w="12700">
                <a:miter lim="400000"/>
              </a:ln>
            </p:spPr>
            <p:txBody>
              <a:bodyPr wrap="none" lIns="0" tIns="0" rIns="0" bIns="0">
                <a:spAutoFit/>
              </a:bodyPr>
              <a:lstStyle/>
              <a:p>
                <a:pPr algn="l" defTabSz="914400" latinLnBrk="1">
                  <a:defRPr sz="1800">
                    <a:solidFill>
                      <a:srgbClr val="000000"/>
                    </a:solidFill>
                  </a:defRPr>
                </a:pPr>
                <a14:m>
                  <m:oMathPara xmlns:m="http://schemas.openxmlformats.org/officeDocument/2006/math">
                    <m:oMathParaPr>
                      <m:jc m:val="centerGroup"/>
                    </m:oMathParaPr>
                    <m:oMath xmlns:m="http://schemas.openxmlformats.org/officeDocument/2006/math">
                      <m:sSub>
                        <m:sSubPr>
                          <m:ctrlPr>
                            <a:rPr sz="4800">
                              <a:solidFill>
                                <a:srgbClr val="000000"/>
                              </a:solidFill>
                              <a:latin typeface="Cambria Math" panose="02040503050406030204" pitchFamily="18" charset="0"/>
                            </a:rPr>
                          </m:ctrlPr>
                        </m:sSubPr>
                        <m:e>
                          <m:sSub>
                            <m:sSubPr>
                              <m:ctrlPr>
                                <a:rPr sz="4800">
                                  <a:solidFill>
                                    <a:srgbClr val="000000"/>
                                  </a:solidFill>
                                  <a:latin typeface="Cambria Math" panose="02040503050406030204" pitchFamily="18" charset="0"/>
                                </a:rPr>
                              </m:ctrlPr>
                            </m:sSubPr>
                            <m:e>
                              <m:r>
                                <a:rPr sz="4800" i="1">
                                  <a:solidFill>
                                    <a:srgbClr val="000000"/>
                                  </a:solidFill>
                                  <a:latin typeface="Cambria Math" panose="02040503050406030204" pitchFamily="18" charset="0"/>
                                </a:rPr>
                                <m:t>𝑍</m:t>
                              </m:r>
                            </m:e>
                            <m:sub>
                              <m:r>
                                <a:rPr sz="4800" i="1">
                                  <a:solidFill>
                                    <a:srgbClr val="000000"/>
                                  </a:solidFill>
                                  <a:latin typeface="Cambria Math" panose="02040503050406030204" pitchFamily="18" charset="0"/>
                                </a:rPr>
                                <m:t>𝑑𝑖𝑝</m:t>
                              </m:r>
                            </m:sub>
                          </m:sSub>
                        </m:e>
                        <m:sub>
                          <m:r>
                            <a:rPr sz="4800" i="1">
                              <a:solidFill>
                                <a:srgbClr val="000000"/>
                              </a:solidFill>
                              <a:latin typeface="Cambria Math" panose="02040503050406030204" pitchFamily="18" charset="0"/>
                            </a:rPr>
                            <m:t>𝑥</m:t>
                          </m:r>
                        </m:sub>
                      </m:sSub>
                      <m:r>
                        <a:rPr sz="4800" i="1">
                          <a:solidFill>
                            <a:srgbClr val="000000"/>
                          </a:solidFill>
                          <a:latin typeface="Cambria Math" panose="02040503050406030204" pitchFamily="18" charset="0"/>
                        </a:rPr>
                        <m:t>=</m:t>
                      </m:r>
                      <m:f>
                        <m:fPr>
                          <m:ctrlPr>
                            <a:rPr sz="4800" i="1">
                              <a:solidFill>
                                <a:srgbClr val="000000"/>
                              </a:solidFill>
                              <a:latin typeface="Cambria Math" panose="02040503050406030204" pitchFamily="18" charset="0"/>
                            </a:rPr>
                          </m:ctrlPr>
                        </m:fPr>
                        <m:num>
                          <m:sSub>
                            <m:sSubPr>
                              <m:ctrlPr>
                                <a:rPr sz="4800" i="1">
                                  <a:solidFill>
                                    <a:srgbClr val="000000"/>
                                  </a:solidFill>
                                  <a:latin typeface="Cambria Math" panose="02040503050406030204" pitchFamily="18" charset="0"/>
                                </a:rPr>
                              </m:ctrlPr>
                            </m:sSubPr>
                            <m:e>
                              <m:r>
                                <a:rPr sz="4800" i="1">
                                  <a:solidFill>
                                    <a:srgbClr val="000000"/>
                                  </a:solidFill>
                                  <a:latin typeface="Cambria Math" panose="02040503050406030204" pitchFamily="18" charset="0"/>
                                </a:rPr>
                                <m:t>𝑍</m:t>
                              </m:r>
                            </m:e>
                            <m:sub>
                              <m:r>
                                <a:rPr sz="4800" i="1">
                                  <a:solidFill>
                                    <a:srgbClr val="000000"/>
                                  </a:solidFill>
                                  <a:latin typeface="Cambria Math" panose="02040503050406030204" pitchFamily="18" charset="0"/>
                                </a:rPr>
                                <m:t>1,1</m:t>
                              </m:r>
                            </m:sub>
                          </m:sSub>
                          <m:r>
                            <a:rPr sz="4800" i="1">
                              <a:solidFill>
                                <a:srgbClr val="000000"/>
                              </a:solidFill>
                              <a:latin typeface="Cambria Math" panose="02040503050406030204" pitchFamily="18" charset="0"/>
                            </a:rPr>
                            <m:t>+</m:t>
                          </m:r>
                          <m:sSub>
                            <m:sSubPr>
                              <m:ctrlPr>
                                <a:rPr sz="4800" i="1">
                                  <a:solidFill>
                                    <a:srgbClr val="000000"/>
                                  </a:solidFill>
                                  <a:latin typeface="Cambria Math" panose="02040503050406030204" pitchFamily="18" charset="0"/>
                                </a:rPr>
                              </m:ctrlPr>
                            </m:sSubPr>
                            <m:e>
                              <m:r>
                                <a:rPr sz="4800" i="1">
                                  <a:solidFill>
                                    <a:srgbClr val="000000"/>
                                  </a:solidFill>
                                  <a:latin typeface="Cambria Math" panose="02040503050406030204" pitchFamily="18" charset="0"/>
                                </a:rPr>
                                <m:t>𝑍</m:t>
                              </m:r>
                            </m:e>
                            <m:sub>
                              <m:r>
                                <a:rPr sz="4800" i="1">
                                  <a:solidFill>
                                    <a:srgbClr val="000000"/>
                                  </a:solidFill>
                                  <a:latin typeface="Cambria Math" panose="02040503050406030204" pitchFamily="18" charset="0"/>
                                </a:rPr>
                                <m:t>−1,−1</m:t>
                              </m:r>
                            </m:sub>
                          </m:sSub>
                          <m:r>
                            <a:rPr sz="4800" i="1">
                              <a:solidFill>
                                <a:srgbClr val="000000"/>
                              </a:solidFill>
                              <a:latin typeface="Cambria Math" panose="02040503050406030204" pitchFamily="18" charset="0"/>
                            </a:rPr>
                            <m:t>+</m:t>
                          </m:r>
                          <m:sSub>
                            <m:sSubPr>
                              <m:ctrlPr>
                                <a:rPr sz="4800" i="1">
                                  <a:solidFill>
                                    <a:srgbClr val="000000"/>
                                  </a:solidFill>
                                  <a:latin typeface="Cambria Math" panose="02040503050406030204" pitchFamily="18" charset="0"/>
                                </a:rPr>
                              </m:ctrlPr>
                            </m:sSubPr>
                            <m:e>
                              <m:r>
                                <a:rPr sz="4800" i="1">
                                  <a:solidFill>
                                    <a:srgbClr val="000000"/>
                                  </a:solidFill>
                                  <a:latin typeface="Cambria Math" panose="02040503050406030204" pitchFamily="18" charset="0"/>
                                </a:rPr>
                                <m:t>𝑍</m:t>
                              </m:r>
                            </m:e>
                            <m:sub>
                              <m:r>
                                <a:rPr sz="4800" i="1">
                                  <a:solidFill>
                                    <a:srgbClr val="000000"/>
                                  </a:solidFill>
                                  <a:latin typeface="Cambria Math" panose="02040503050406030204" pitchFamily="18" charset="0"/>
                                </a:rPr>
                                <m:t>1,−1</m:t>
                              </m:r>
                            </m:sub>
                          </m:sSub>
                          <m:r>
                            <a:rPr sz="4800" i="1">
                              <a:solidFill>
                                <a:srgbClr val="000000"/>
                              </a:solidFill>
                              <a:latin typeface="Cambria Math" panose="02040503050406030204" pitchFamily="18" charset="0"/>
                            </a:rPr>
                            <m:t>+</m:t>
                          </m:r>
                          <m:sSub>
                            <m:sSubPr>
                              <m:ctrlPr>
                                <a:rPr sz="4800" i="1">
                                  <a:solidFill>
                                    <a:srgbClr val="000000"/>
                                  </a:solidFill>
                                  <a:latin typeface="Cambria Math" panose="02040503050406030204" pitchFamily="18" charset="0"/>
                                </a:rPr>
                              </m:ctrlPr>
                            </m:sSubPr>
                            <m:e>
                              <m:r>
                                <a:rPr sz="4800" i="1">
                                  <a:solidFill>
                                    <a:srgbClr val="000000"/>
                                  </a:solidFill>
                                  <a:latin typeface="Cambria Math" panose="02040503050406030204" pitchFamily="18" charset="0"/>
                                </a:rPr>
                                <m:t>𝑍</m:t>
                              </m:r>
                            </m:e>
                            <m:sub>
                              <m:r>
                                <a:rPr sz="4800" i="1">
                                  <a:solidFill>
                                    <a:srgbClr val="000000"/>
                                  </a:solidFill>
                                  <a:latin typeface="Cambria Math" panose="02040503050406030204" pitchFamily="18" charset="0"/>
                                </a:rPr>
                                <m:t>−1,1</m:t>
                              </m:r>
                            </m:sub>
                          </m:sSub>
                        </m:num>
                        <m:den>
                          <m:r>
                            <a:rPr sz="4800" i="1">
                              <a:solidFill>
                                <a:srgbClr val="000000"/>
                              </a:solidFill>
                              <a:latin typeface="Cambria Math" panose="02040503050406030204" pitchFamily="18" charset="0"/>
                            </a:rPr>
                            <m:t>𝑘</m:t>
                          </m:r>
                        </m:den>
                      </m:f>
                      <m:r>
                        <a:rPr sz="4800" i="1">
                          <a:solidFill>
                            <a:srgbClr val="000000"/>
                          </a:solidFill>
                          <a:latin typeface="Cambria Math" panose="02040503050406030204" pitchFamily="18" charset="0"/>
                        </a:rPr>
                        <m:t>=</m:t>
                      </m:r>
                      <m:f>
                        <m:fPr>
                          <m:ctrlPr>
                            <a:rPr sz="4800" i="1">
                              <a:solidFill>
                                <a:srgbClr val="000000"/>
                              </a:solidFill>
                              <a:latin typeface="Cambria Math" panose="02040503050406030204" pitchFamily="18" charset="0"/>
                            </a:rPr>
                          </m:ctrlPr>
                        </m:fPr>
                        <m:num>
                          <m:r>
                            <a:rPr sz="4800" i="1">
                              <a:solidFill>
                                <a:srgbClr val="000000"/>
                              </a:solidFill>
                              <a:latin typeface="Cambria Math" panose="02040503050406030204" pitchFamily="18" charset="0"/>
                            </a:rPr>
                            <m:t>𝑐</m:t>
                          </m:r>
                        </m:num>
                        <m:den>
                          <m:r>
                            <a:rPr sz="4800" i="1">
                              <a:solidFill>
                                <a:srgbClr val="000000"/>
                              </a:solidFill>
                              <a:latin typeface="Cambria Math" panose="02040503050406030204" pitchFamily="18" charset="0"/>
                            </a:rPr>
                            <m:t>2</m:t>
                          </m:r>
                          <m:r>
                            <a:rPr sz="4800" i="1">
                              <a:solidFill>
                                <a:srgbClr val="000000"/>
                              </a:solidFill>
                              <a:latin typeface="Cambria Math" panose="02040503050406030204" pitchFamily="18" charset="0"/>
                            </a:rPr>
                            <m:t>𝜋</m:t>
                          </m:r>
                          <m:r>
                            <a:rPr sz="4800" i="1">
                              <a:solidFill>
                                <a:srgbClr val="000000"/>
                              </a:solidFill>
                              <a:latin typeface="Cambria Math" panose="02040503050406030204" pitchFamily="18" charset="0"/>
                            </a:rPr>
                            <m:t>𝑓</m:t>
                          </m:r>
                        </m:den>
                      </m:f>
                      <m:f>
                        <m:fPr>
                          <m:ctrlPr>
                            <a:rPr sz="4800" i="1">
                              <a:solidFill>
                                <a:srgbClr val="000000"/>
                              </a:solidFill>
                              <a:latin typeface="Cambria Math" panose="02040503050406030204" pitchFamily="18" charset="0"/>
                            </a:rPr>
                          </m:ctrlPr>
                        </m:fPr>
                        <m:num>
                          <m:r>
                            <a:rPr sz="4800" i="1">
                              <a:solidFill>
                                <a:srgbClr val="000000"/>
                              </a:solidFill>
                              <a:latin typeface="Cambria Math" panose="02040503050406030204" pitchFamily="18" charset="0"/>
                            </a:rPr>
                            <m:t>𝑍</m:t>
                          </m:r>
                        </m:num>
                        <m:den>
                          <m:sSup>
                            <m:sSupPr>
                              <m:ctrlPr>
                                <a:rPr sz="4800" i="1">
                                  <a:solidFill>
                                    <a:srgbClr val="000000"/>
                                  </a:solidFill>
                                  <a:latin typeface="Cambria Math" panose="02040503050406030204" pitchFamily="18" charset="0"/>
                                </a:rPr>
                              </m:ctrlPr>
                            </m:sSupPr>
                            <m:e>
                              <m:r>
                                <m:rPr>
                                  <m:sty m:val="p"/>
                                </m:rPr>
                                <a:rPr sz="4800" i="1">
                                  <a:solidFill>
                                    <a:srgbClr val="000000"/>
                                  </a:solidFill>
                                  <a:latin typeface="Cambria Math" panose="02040503050406030204" pitchFamily="18" charset="0"/>
                                </a:rPr>
                                <m:t>Δ</m:t>
                              </m:r>
                            </m:e>
                            <m:sup>
                              <m:r>
                                <a:rPr sz="4800" i="1">
                                  <a:solidFill>
                                    <a:srgbClr val="000000"/>
                                  </a:solidFill>
                                  <a:latin typeface="Cambria Math" panose="02040503050406030204" pitchFamily="18" charset="0"/>
                                </a:rPr>
                                <m:t>2</m:t>
                              </m:r>
                            </m:sup>
                          </m:sSup>
                        </m:den>
                      </m:f>
                    </m:oMath>
                  </m:oMathPara>
                </a14:m>
                <a:endParaRPr sz="4800"/>
              </a:p>
            </p:txBody>
          </p:sp>
        </mc:Choice>
        <mc:Fallback>
          <p:sp>
            <p:nvSpPr>
              <p:cNvPr id="871" name="ZoneTexte 33"/>
              <p:cNvSpPr txBox="1">
                <a:spLocks noRot="1" noChangeAspect="1" noMove="1" noResize="1" noEditPoints="1" noAdjustHandles="1" noChangeArrowheads="1" noChangeShapeType="1" noTextEdit="1"/>
              </p:cNvSpPr>
              <p:nvPr/>
            </p:nvSpPr>
            <p:spPr>
              <a:xfrm>
                <a:off x="6145919" y="7025108"/>
                <a:ext cx="12092162" cy="1480610"/>
              </a:xfrm>
              <a:prstGeom prst="rect">
                <a:avLst/>
              </a:prstGeom>
              <a:blipFill>
                <a:blip r:embed="rId2"/>
                <a:stretch>
                  <a:fillRect l="-1677" t="-847" r="-1153" b="-19492"/>
                </a:stretch>
              </a:blipFill>
              <a:ln w="12700">
                <a:miter lim="400000"/>
              </a:ln>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872" name="ZoneTexte 34"/>
              <p:cNvSpPr txBox="1"/>
              <p:nvPr/>
            </p:nvSpPr>
            <p:spPr>
              <a:xfrm>
                <a:off x="4461396" y="4552138"/>
                <a:ext cx="15477129" cy="970758"/>
              </a:xfrm>
              <a:prstGeom prst="rect">
                <a:avLst/>
              </a:prstGeom>
              <a:ln w="12700">
                <a:miter lim="400000"/>
              </a:ln>
            </p:spPr>
            <p:txBody>
              <a:bodyPr wrap="none" lIns="0" tIns="0" rIns="0" bIns="0">
                <a:spAutoFit/>
              </a:bodyPr>
              <a:lstStyle/>
              <a:p>
                <a:pPr algn="l" defTabSz="914400" latinLnBrk="1">
                  <a:defRPr sz="1800">
                    <a:solidFill>
                      <a:srgbClr val="000000"/>
                    </a:solidFill>
                  </a:defRPr>
                </a:pPr>
                <a14:m>
                  <m:oMathPara xmlns:m="http://schemas.openxmlformats.org/officeDocument/2006/math">
                    <m:oMathParaPr>
                      <m:jc m:val="centerGroup"/>
                    </m:oMathParaPr>
                    <m:oMath xmlns:m="http://schemas.openxmlformats.org/officeDocument/2006/math">
                      <m:r>
                        <a:rPr sz="6000" i="1">
                          <a:solidFill>
                            <a:srgbClr val="000000"/>
                          </a:solidFill>
                          <a:latin typeface="Cambria Math" panose="02040503050406030204" pitchFamily="18" charset="0"/>
                        </a:rPr>
                        <m:t>𝑍</m:t>
                      </m:r>
                      <m:r>
                        <a:rPr sz="6000" i="1">
                          <a:solidFill>
                            <a:srgbClr val="000000"/>
                          </a:solidFill>
                          <a:latin typeface="Cambria Math" panose="02040503050406030204" pitchFamily="18" charset="0"/>
                        </a:rPr>
                        <m:t>=</m:t>
                      </m:r>
                      <m:sSup>
                        <m:sSupPr>
                          <m:ctrlPr>
                            <a:rPr sz="6000" i="1">
                              <a:solidFill>
                                <a:srgbClr val="000000"/>
                              </a:solidFill>
                              <a:latin typeface="Cambria Math" panose="02040503050406030204" pitchFamily="18" charset="0"/>
                            </a:rPr>
                          </m:ctrlPr>
                        </m:sSupPr>
                        <m:e>
                          <m:d>
                            <m:dPr>
                              <m:ctrlPr>
                                <a:rPr sz="6000" i="1">
                                  <a:solidFill>
                                    <a:srgbClr val="000000"/>
                                  </a:solidFill>
                                  <a:latin typeface="Cambria Math" panose="02040503050406030204" pitchFamily="18" charset="0"/>
                                </a:rPr>
                              </m:ctrlPr>
                            </m:dPr>
                            <m:e>
                              <m:r>
                                <a:rPr sz="6000" i="1">
                                  <a:solidFill>
                                    <a:srgbClr val="000000"/>
                                  </a:solidFill>
                                  <a:latin typeface="Cambria Math" panose="02040503050406030204" pitchFamily="18" charset="0"/>
                                </a:rPr>
                                <m:t>2</m:t>
                              </m:r>
                              <m:r>
                                <a:rPr sz="6000" i="1">
                                  <a:solidFill>
                                    <a:srgbClr val="000000"/>
                                  </a:solidFill>
                                  <a:latin typeface="Cambria Math" panose="02040503050406030204" pitchFamily="18" charset="0"/>
                                </a:rPr>
                                <m:t>𝑎</m:t>
                              </m:r>
                            </m:e>
                          </m:d>
                        </m:e>
                        <m:sup>
                          <m:r>
                            <a:rPr sz="6000" i="1">
                              <a:solidFill>
                                <a:srgbClr val="000000"/>
                              </a:solidFill>
                              <a:latin typeface="Cambria Math" panose="02040503050406030204" pitchFamily="18" charset="0"/>
                            </a:rPr>
                            <m:t>2</m:t>
                          </m:r>
                        </m:sup>
                      </m:sSup>
                      <m:d>
                        <m:dPr>
                          <m:ctrlPr>
                            <a:rPr sz="6000" i="1">
                              <a:solidFill>
                                <a:srgbClr val="000000"/>
                              </a:solidFill>
                              <a:latin typeface="Cambria Math" panose="02040503050406030204" pitchFamily="18" charset="0"/>
                            </a:rPr>
                          </m:ctrlPr>
                        </m:dPr>
                        <m:e>
                          <m:sSub>
                            <m:sSubPr>
                              <m:ctrlPr>
                                <a:rPr sz="6000" i="1">
                                  <a:solidFill>
                                    <a:srgbClr val="000000"/>
                                  </a:solidFill>
                                  <a:latin typeface="Cambria Math" panose="02040503050406030204" pitchFamily="18" charset="0"/>
                                </a:rPr>
                              </m:ctrlPr>
                            </m:sSubPr>
                            <m:e>
                              <m:r>
                                <a:rPr sz="6000" i="1">
                                  <a:solidFill>
                                    <a:srgbClr val="000000"/>
                                  </a:solidFill>
                                  <a:latin typeface="Cambria Math" panose="02040503050406030204" pitchFamily="18" charset="0"/>
                                </a:rPr>
                                <m:t>𝑍</m:t>
                              </m:r>
                            </m:e>
                            <m:sub>
                              <m:r>
                                <a:rPr sz="6000" i="1">
                                  <a:solidFill>
                                    <a:srgbClr val="000000"/>
                                  </a:solidFill>
                                  <a:latin typeface="Cambria Math" panose="02040503050406030204" pitchFamily="18" charset="0"/>
                                </a:rPr>
                                <m:t>1,1</m:t>
                              </m:r>
                            </m:sub>
                          </m:sSub>
                          <m:r>
                            <a:rPr sz="6000" i="1">
                              <a:solidFill>
                                <a:srgbClr val="000000"/>
                              </a:solidFill>
                              <a:latin typeface="Cambria Math" panose="02040503050406030204" pitchFamily="18" charset="0"/>
                            </a:rPr>
                            <m:t>+</m:t>
                          </m:r>
                          <m:sSub>
                            <m:sSubPr>
                              <m:ctrlPr>
                                <a:rPr sz="6000" i="1">
                                  <a:solidFill>
                                    <a:srgbClr val="000000"/>
                                  </a:solidFill>
                                  <a:latin typeface="Cambria Math" panose="02040503050406030204" pitchFamily="18" charset="0"/>
                                </a:rPr>
                              </m:ctrlPr>
                            </m:sSubPr>
                            <m:e>
                              <m:r>
                                <a:rPr sz="6000" i="1">
                                  <a:solidFill>
                                    <a:srgbClr val="000000"/>
                                  </a:solidFill>
                                  <a:latin typeface="Cambria Math" panose="02040503050406030204" pitchFamily="18" charset="0"/>
                                </a:rPr>
                                <m:t>𝑍</m:t>
                              </m:r>
                            </m:e>
                            <m:sub>
                              <m:r>
                                <a:rPr sz="6000" i="1">
                                  <a:solidFill>
                                    <a:srgbClr val="000000"/>
                                  </a:solidFill>
                                  <a:latin typeface="Cambria Math" panose="02040503050406030204" pitchFamily="18" charset="0"/>
                                </a:rPr>
                                <m:t>−1,−1</m:t>
                              </m:r>
                            </m:sub>
                          </m:sSub>
                          <m:r>
                            <a:rPr sz="6000" i="1">
                              <a:solidFill>
                                <a:srgbClr val="000000"/>
                              </a:solidFill>
                              <a:latin typeface="Cambria Math" panose="02040503050406030204" pitchFamily="18" charset="0"/>
                            </a:rPr>
                            <m:t>+</m:t>
                          </m:r>
                          <m:sSub>
                            <m:sSubPr>
                              <m:ctrlPr>
                                <a:rPr sz="6000" i="1">
                                  <a:solidFill>
                                    <a:srgbClr val="000000"/>
                                  </a:solidFill>
                                  <a:latin typeface="Cambria Math" panose="02040503050406030204" pitchFamily="18" charset="0"/>
                                </a:rPr>
                              </m:ctrlPr>
                            </m:sSubPr>
                            <m:e>
                              <m:r>
                                <a:rPr sz="6000" i="1">
                                  <a:solidFill>
                                    <a:srgbClr val="000000"/>
                                  </a:solidFill>
                                  <a:latin typeface="Cambria Math" panose="02040503050406030204" pitchFamily="18" charset="0"/>
                                </a:rPr>
                                <m:t>𝑍</m:t>
                              </m:r>
                            </m:e>
                            <m:sub>
                              <m:r>
                                <a:rPr sz="6000" i="1">
                                  <a:solidFill>
                                    <a:srgbClr val="000000"/>
                                  </a:solidFill>
                                  <a:latin typeface="Cambria Math" panose="02040503050406030204" pitchFamily="18" charset="0"/>
                                </a:rPr>
                                <m:t>1,−1</m:t>
                              </m:r>
                            </m:sub>
                          </m:sSub>
                          <m:r>
                            <a:rPr sz="6000" i="1">
                              <a:solidFill>
                                <a:srgbClr val="000000"/>
                              </a:solidFill>
                              <a:latin typeface="Cambria Math" panose="02040503050406030204" pitchFamily="18" charset="0"/>
                            </a:rPr>
                            <m:t>+</m:t>
                          </m:r>
                          <m:sSub>
                            <m:sSubPr>
                              <m:ctrlPr>
                                <a:rPr sz="6000" i="1">
                                  <a:solidFill>
                                    <a:srgbClr val="000000"/>
                                  </a:solidFill>
                                  <a:latin typeface="Cambria Math" panose="02040503050406030204" pitchFamily="18" charset="0"/>
                                </a:rPr>
                              </m:ctrlPr>
                            </m:sSubPr>
                            <m:e>
                              <m:r>
                                <a:rPr sz="6000" i="1">
                                  <a:solidFill>
                                    <a:srgbClr val="000000"/>
                                  </a:solidFill>
                                  <a:latin typeface="Cambria Math" panose="02040503050406030204" pitchFamily="18" charset="0"/>
                                </a:rPr>
                                <m:t>𝑍</m:t>
                              </m:r>
                            </m:e>
                            <m:sub>
                              <m:r>
                                <a:rPr sz="6000" i="1">
                                  <a:solidFill>
                                    <a:srgbClr val="000000"/>
                                  </a:solidFill>
                                  <a:latin typeface="Cambria Math" panose="02040503050406030204" pitchFamily="18" charset="0"/>
                                </a:rPr>
                                <m:t>−1,1</m:t>
                              </m:r>
                            </m:sub>
                          </m:sSub>
                        </m:e>
                      </m:d>
                      <m:r>
                        <a:rPr sz="6000" i="1">
                          <a:solidFill>
                            <a:srgbClr val="000000"/>
                          </a:solidFill>
                          <a:latin typeface="Cambria Math" panose="02040503050406030204" pitchFamily="18" charset="0"/>
                        </a:rPr>
                        <m:t>+</m:t>
                      </m:r>
                      <m:r>
                        <a:rPr sz="6000" i="1">
                          <a:solidFill>
                            <a:srgbClr val="000000"/>
                          </a:solidFill>
                          <a:latin typeface="Cambria Math" panose="02040503050406030204" pitchFamily="18" charset="0"/>
                        </a:rPr>
                        <m:t>𝑂</m:t>
                      </m:r>
                      <m:d>
                        <m:dPr>
                          <m:ctrlPr>
                            <a:rPr sz="6000" i="1">
                              <a:solidFill>
                                <a:srgbClr val="000000"/>
                              </a:solidFill>
                              <a:latin typeface="Cambria Math" panose="02040503050406030204" pitchFamily="18" charset="0"/>
                            </a:rPr>
                          </m:ctrlPr>
                        </m:dPr>
                        <m:e>
                          <m:sSup>
                            <m:sSupPr>
                              <m:ctrlPr>
                                <a:rPr sz="6000" i="1">
                                  <a:solidFill>
                                    <a:srgbClr val="000000"/>
                                  </a:solidFill>
                                  <a:latin typeface="Cambria Math" panose="02040503050406030204" pitchFamily="18" charset="0"/>
                                </a:rPr>
                              </m:ctrlPr>
                            </m:sSupPr>
                            <m:e>
                              <m:r>
                                <a:rPr sz="6000" i="1">
                                  <a:solidFill>
                                    <a:srgbClr val="000000"/>
                                  </a:solidFill>
                                  <a:latin typeface="Cambria Math" panose="02040503050406030204" pitchFamily="18" charset="0"/>
                                </a:rPr>
                                <m:t>𝑎</m:t>
                              </m:r>
                            </m:e>
                            <m:sup>
                              <m:r>
                                <a:rPr sz="6000" i="1">
                                  <a:solidFill>
                                    <a:srgbClr val="000000"/>
                                  </a:solidFill>
                                  <a:latin typeface="Cambria Math" panose="02040503050406030204" pitchFamily="18" charset="0"/>
                                </a:rPr>
                                <m:t>4</m:t>
                              </m:r>
                            </m:sup>
                          </m:sSup>
                        </m:e>
                      </m:d>
                    </m:oMath>
                  </m:oMathPara>
                </a14:m>
                <a:endParaRPr sz="6000"/>
              </a:p>
            </p:txBody>
          </p:sp>
        </mc:Choice>
        <mc:Fallback>
          <p:sp>
            <p:nvSpPr>
              <p:cNvPr id="872" name="ZoneTexte 34"/>
              <p:cNvSpPr txBox="1">
                <a:spLocks noRot="1" noChangeAspect="1" noMove="1" noResize="1" noEditPoints="1" noAdjustHandles="1" noChangeArrowheads="1" noChangeShapeType="1" noTextEdit="1"/>
              </p:cNvSpPr>
              <p:nvPr/>
            </p:nvSpPr>
            <p:spPr>
              <a:xfrm>
                <a:off x="4461396" y="4552138"/>
                <a:ext cx="15477129" cy="970758"/>
              </a:xfrm>
              <a:prstGeom prst="rect">
                <a:avLst/>
              </a:prstGeom>
              <a:blipFill>
                <a:blip r:embed="rId3"/>
                <a:stretch>
                  <a:fillRect l="-1639" r="-3279" b="-15584"/>
                </a:stretch>
              </a:blipFill>
              <a:ln w="12700">
                <a:miter lim="400000"/>
              </a:ln>
            </p:spPr>
            <p:txBody>
              <a:bodyPr/>
              <a:lstStyle/>
              <a:p>
                <a:r>
                  <a:rPr lang="en-US">
                    <a:noFill/>
                  </a:rPr>
                  <a:t> </a:t>
                </a:r>
              </a:p>
            </p:txBody>
          </p:sp>
        </mc:Fallback>
      </mc:AlternateContent>
      <p:sp>
        <p:nvSpPr>
          <p:cNvPr id="873" name="Espace réservé du numéro de diapositive 8"/>
          <p:cNvSpPr txBox="1">
            <a:spLocks noGrp="1"/>
          </p:cNvSpPr>
          <p:nvPr>
            <p:ph type="sldNum" sz="quarter" idx="4294967295"/>
          </p:nvPr>
        </p:nvSpPr>
        <p:spPr>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lvl1pPr>
              <a:defRPr>
                <a:ln w="9525" cap="flat">
                  <a:solidFill>
                    <a:srgbClr val="000000"/>
                  </a:solidFill>
                  <a:prstDash val="solid"/>
                  <a:round/>
                </a:ln>
              </a:defRPr>
            </a:lvl1pPr>
          </a:lstStyle>
          <a:p>
            <a:fld id="{86CB4B4D-7CA3-9044-876B-883B54F8677D}" type="slidenum">
              <a:t>66</a:t>
            </a:fld>
            <a:endParaRPr/>
          </a:p>
        </p:txBody>
      </p:sp>
    </p:spTree>
  </p:cSld>
  <p:clrMapOvr>
    <a:masterClrMapping/>
  </p:clrMapOvr>
  <p:transition spd="med"/>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75" name="Screen Shot 2022-02-28 at 12.21.27.png" descr="Screen Shot 2022-02-28 at 12.21.27.png"/>
          <p:cNvPicPr>
            <a:picLocks noChangeAspect="1"/>
          </p:cNvPicPr>
          <p:nvPr/>
        </p:nvPicPr>
        <p:blipFill>
          <a:blip r:embed="rId2"/>
          <a:stretch>
            <a:fillRect/>
          </a:stretch>
        </p:blipFill>
        <p:spPr>
          <a:xfrm>
            <a:off x="5107221" y="1492686"/>
            <a:ext cx="14856616" cy="11476319"/>
          </a:xfrm>
          <a:prstGeom prst="rect">
            <a:avLst/>
          </a:prstGeom>
          <a:ln w="12700">
            <a:miter lim="400000"/>
          </a:ln>
        </p:spPr>
      </p:pic>
    </p:spTree>
  </p:cSld>
  <p:clrMapOvr>
    <a:masterClrMapping/>
  </p:clrMapOvr>
  <p:transition spd="med"/>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7" name="Thank you for your Attention!"/>
          <p:cNvSpPr txBox="1">
            <a:spLocks noGrp="1"/>
          </p:cNvSpPr>
          <p:nvPr>
            <p:ph type="title"/>
          </p:nvPr>
        </p:nvSpPr>
        <p:spPr>
          <a:xfrm>
            <a:off x="5953665" y="2618345"/>
            <a:ext cx="10597431" cy="3014313"/>
          </a:xfrm>
          <a:prstGeom prst="rect">
            <a:avLst/>
          </a:prstGeom>
        </p:spPr>
        <p:txBody>
          <a:bodyPr/>
          <a:lstStyle/>
          <a:p>
            <a:r>
              <a:t>Thank you for your Attention!</a:t>
            </a:r>
          </a:p>
        </p:txBody>
      </p:sp>
      <p:pic>
        <p:nvPicPr>
          <p:cNvPr id="878" name="a1d1ea38-da8f-4740-b0f8-aa3a91cd5a91.jpg" descr="a1d1ea38-da8f-4740-b0f8-aa3a91cd5a91.jpg"/>
          <p:cNvPicPr>
            <a:picLocks noChangeAspect="1"/>
          </p:cNvPicPr>
          <p:nvPr/>
        </p:nvPicPr>
        <p:blipFill>
          <a:blip r:embed="rId2"/>
          <a:stretch>
            <a:fillRect/>
          </a:stretch>
        </p:blipFill>
        <p:spPr>
          <a:xfrm>
            <a:off x="1382299" y="2569122"/>
            <a:ext cx="4728018" cy="8405364"/>
          </a:xfrm>
          <a:prstGeom prst="rect">
            <a:avLst/>
          </a:prstGeom>
          <a:ln w="12700">
            <a:miter lim="400000"/>
          </a:ln>
        </p:spPr>
      </p:pic>
      <p:pic>
        <p:nvPicPr>
          <p:cNvPr id="879" name="WhatsApp Image 2019-02-05 at 17.32.11.jpeg" descr="WhatsApp Image 2019-02-05 at 17.32.11.jpeg"/>
          <p:cNvPicPr>
            <a:picLocks noChangeAspect="1"/>
          </p:cNvPicPr>
          <p:nvPr/>
        </p:nvPicPr>
        <p:blipFill>
          <a:blip r:embed="rId3"/>
          <a:stretch>
            <a:fillRect/>
          </a:stretch>
        </p:blipFill>
        <p:spPr>
          <a:xfrm>
            <a:off x="6679985" y="6750932"/>
            <a:ext cx="9144791" cy="6858593"/>
          </a:xfrm>
          <a:prstGeom prst="rect">
            <a:avLst/>
          </a:prstGeom>
          <a:ln w="12700">
            <a:miter lim="400000"/>
          </a:ln>
        </p:spPr>
      </p:pic>
      <p:pic>
        <p:nvPicPr>
          <p:cNvPr id="880" name="THPAB222_poster.pdf" descr="THPAB222_poster.pdf"/>
          <p:cNvPicPr>
            <a:picLocks noChangeAspect="1"/>
          </p:cNvPicPr>
          <p:nvPr/>
        </p:nvPicPr>
        <p:blipFill>
          <a:blip r:embed="rId4"/>
          <a:stretch>
            <a:fillRect/>
          </a:stretch>
        </p:blipFill>
        <p:spPr>
          <a:xfrm>
            <a:off x="16394444" y="760933"/>
            <a:ext cx="7671246" cy="10228328"/>
          </a:xfrm>
          <a:prstGeom prst="rect">
            <a:avLst/>
          </a:prstGeom>
          <a:ln w="12700">
            <a:miter lim="400000"/>
          </a:ln>
        </p:spPr>
      </p:pic>
      <p:sp>
        <p:nvSpPr>
          <p:cNvPr id="881" name="Slide Number"/>
          <p:cNvSpPr txBox="1">
            <a:spLocks noGrp="1"/>
          </p:cNvSpPr>
          <p:nvPr>
            <p:ph type="sldNum" sz="quarter" idx="4294967295"/>
          </p:nvPr>
        </p:nvSpPr>
        <p:spPr>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t>68</a:t>
            </a:fld>
            <a:endParaRPr/>
          </a:p>
        </p:txBody>
      </p:sp>
    </p:spTree>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6" name="Introduction"/>
          <p:cNvSpPr txBox="1">
            <a:spLocks noGrp="1"/>
          </p:cNvSpPr>
          <p:nvPr>
            <p:ph type="title"/>
          </p:nvPr>
        </p:nvSpPr>
        <p:spPr>
          <a:prstGeom prst="rect">
            <a:avLst/>
          </a:prstGeom>
        </p:spPr>
        <p:txBody>
          <a:bodyPr/>
          <a:lstStyle/>
          <a:p>
            <a:r>
              <a:t>Introduction</a:t>
            </a:r>
          </a:p>
        </p:txBody>
      </p:sp>
      <p:sp>
        <p:nvSpPr>
          <p:cNvPr id="237" name="Nowadays the accelerators especially the light sources are used widely(e.g. physics research, medical applications, historical research etc.).…"/>
          <p:cNvSpPr txBox="1"/>
          <p:nvPr/>
        </p:nvSpPr>
        <p:spPr>
          <a:xfrm>
            <a:off x="39855" y="3852390"/>
            <a:ext cx="14821070" cy="438015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normAutofit/>
          </a:bodyPr>
          <a:lstStyle/>
          <a:p>
            <a:pPr marL="463295" indent="-463295" algn="l" defTabSz="627379">
              <a:spcBef>
                <a:spcPts val="2500"/>
              </a:spcBef>
              <a:buClr>
                <a:srgbClr val="929292"/>
              </a:buClr>
              <a:buSzPct val="60000"/>
              <a:buFont typeface="Zapf Dingbats"/>
              <a:buChar char="❖"/>
              <a:defRPr sz="3800"/>
            </a:pPr>
            <a:r>
              <a:t>Nowadays the accelerators especially the light sources are used widely(e.g. physics research, medical applications, historical research etc.).</a:t>
            </a:r>
          </a:p>
          <a:p>
            <a:pPr marL="463295" indent="-463295" algn="l" defTabSz="627379">
              <a:spcBef>
                <a:spcPts val="2500"/>
              </a:spcBef>
              <a:buClr>
                <a:srgbClr val="929292"/>
              </a:buClr>
              <a:buSzPct val="60000"/>
              <a:buFont typeface="Zapf Dingbats"/>
              <a:buChar char="❖"/>
              <a:defRPr sz="3800"/>
            </a:pPr>
            <a:r>
              <a:t>Different usage needs different parameters(e.g energy, flux etc). For well-performed experiment the parameters should be achieved precisely.</a:t>
            </a:r>
          </a:p>
        </p:txBody>
      </p:sp>
      <p:pic>
        <p:nvPicPr>
          <p:cNvPr id="238" name="1-s2.0-S0368204813002429-gr4.jpg" descr="1-s2.0-S0368204813002429-gr4.jpg"/>
          <p:cNvPicPr>
            <a:picLocks noChangeAspect="1"/>
          </p:cNvPicPr>
          <p:nvPr/>
        </p:nvPicPr>
        <p:blipFill>
          <a:blip r:embed="rId2"/>
          <a:stretch>
            <a:fillRect/>
          </a:stretch>
        </p:blipFill>
        <p:spPr>
          <a:xfrm>
            <a:off x="9163616" y="9090952"/>
            <a:ext cx="6757202" cy="3866953"/>
          </a:xfrm>
          <a:prstGeom prst="rect">
            <a:avLst/>
          </a:prstGeom>
          <a:ln w="12700">
            <a:miter lim="400000"/>
          </a:ln>
        </p:spPr>
      </p:pic>
      <p:pic>
        <p:nvPicPr>
          <p:cNvPr id="239" name="1-s2.0-S0368204813002429-gr6.jpg" descr="1-s2.0-S0368204813002429-gr6.jpg"/>
          <p:cNvPicPr>
            <a:picLocks noChangeAspect="1"/>
          </p:cNvPicPr>
          <p:nvPr/>
        </p:nvPicPr>
        <p:blipFill>
          <a:blip r:embed="rId3"/>
          <a:stretch>
            <a:fillRect/>
          </a:stretch>
        </p:blipFill>
        <p:spPr>
          <a:xfrm>
            <a:off x="271452" y="9030583"/>
            <a:ext cx="8422845" cy="3987691"/>
          </a:xfrm>
          <a:prstGeom prst="rect">
            <a:avLst/>
          </a:prstGeom>
          <a:ln w="12700">
            <a:miter lim="400000"/>
          </a:ln>
        </p:spPr>
      </p:pic>
      <p:pic>
        <p:nvPicPr>
          <p:cNvPr id="240" name="Screen Shot 2022-02-23 at 21.07.28.png" descr="Screen Shot 2022-02-23 at 21.07.28.png"/>
          <p:cNvPicPr>
            <a:picLocks noChangeAspect="1"/>
          </p:cNvPicPr>
          <p:nvPr/>
        </p:nvPicPr>
        <p:blipFill>
          <a:blip r:embed="rId4"/>
          <a:stretch>
            <a:fillRect/>
          </a:stretch>
        </p:blipFill>
        <p:spPr>
          <a:xfrm>
            <a:off x="16390137" y="3479958"/>
            <a:ext cx="7426783" cy="9356359"/>
          </a:xfrm>
          <a:prstGeom prst="rect">
            <a:avLst/>
          </a:prstGeom>
          <a:ln w="12700">
            <a:miter lim="400000"/>
          </a:ln>
        </p:spPr>
      </p:pic>
      <p:sp>
        <p:nvSpPr>
          <p:cNvPr id="241" name="Slide Number"/>
          <p:cNvSpPr txBox="1">
            <a:spLocks noGrp="1"/>
          </p:cNvSpPr>
          <p:nvPr>
            <p:ph type="sldNum" sz="quarter" idx="4294967295"/>
          </p:nvPr>
        </p:nvSpPr>
        <p:spPr>
          <a:xfrm>
            <a:off x="12052300" y="13017500"/>
            <a:ext cx="266701" cy="508000"/>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t>7</a:t>
            </a:fld>
            <a:endParaRPr/>
          </a:p>
        </p:txBody>
      </p:sp>
    </p:spTree>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3" name="How we achieved expected performance in accelerator?"/>
          <p:cNvSpPr txBox="1">
            <a:spLocks noGrp="1"/>
          </p:cNvSpPr>
          <p:nvPr>
            <p:ph type="title"/>
          </p:nvPr>
        </p:nvSpPr>
        <p:spPr>
          <a:prstGeom prst="rect">
            <a:avLst/>
          </a:prstGeom>
        </p:spPr>
        <p:txBody>
          <a:bodyPr/>
          <a:lstStyle>
            <a:lvl1pPr defTabSz="718184">
              <a:spcBef>
                <a:spcPts val="2000"/>
              </a:spcBef>
              <a:defRPr sz="8526"/>
            </a:lvl1pPr>
          </a:lstStyle>
          <a:p>
            <a:r>
              <a:t>How we achieved expected performance in accelerator?</a:t>
            </a:r>
          </a:p>
        </p:txBody>
      </p:sp>
      <p:pic>
        <p:nvPicPr>
          <p:cNvPr id="244" name="Thomx2.jpg" descr="Thomx2.jpg"/>
          <p:cNvPicPr>
            <a:picLocks noChangeAspect="1"/>
          </p:cNvPicPr>
          <p:nvPr/>
        </p:nvPicPr>
        <p:blipFill>
          <a:blip r:embed="rId2"/>
          <a:stretch>
            <a:fillRect/>
          </a:stretch>
        </p:blipFill>
        <p:spPr>
          <a:xfrm>
            <a:off x="12493408" y="3647710"/>
            <a:ext cx="11254771" cy="8681180"/>
          </a:xfrm>
          <a:prstGeom prst="rect">
            <a:avLst/>
          </a:prstGeom>
          <a:ln w="12700">
            <a:miter lim="400000"/>
          </a:ln>
        </p:spPr>
      </p:pic>
      <p:sp>
        <p:nvSpPr>
          <p:cNvPr id="245" name="Designing the accelerator for having the precise parameters in the exact places.…"/>
          <p:cNvSpPr txBox="1"/>
          <p:nvPr/>
        </p:nvSpPr>
        <p:spPr>
          <a:xfrm>
            <a:off x="367471" y="3852390"/>
            <a:ext cx="11980114" cy="827182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normAutofit/>
          </a:bodyPr>
          <a:lstStyle/>
          <a:p>
            <a:pPr marL="609600" indent="-609600" algn="l">
              <a:spcBef>
                <a:spcPts val="3400"/>
              </a:spcBef>
              <a:buClr>
                <a:srgbClr val="929292"/>
              </a:buClr>
              <a:buSzPct val="60000"/>
              <a:buFont typeface="Zapf Dingbats"/>
              <a:buChar char="❖"/>
              <a:defRPr sz="5000"/>
            </a:pPr>
            <a:r>
              <a:t>Designing the accelerator for having the precise parameters in the exact places.</a:t>
            </a:r>
          </a:p>
          <a:p>
            <a:pPr marL="609600" indent="-609600" algn="l">
              <a:spcBef>
                <a:spcPts val="3400"/>
              </a:spcBef>
              <a:buClr>
                <a:srgbClr val="929292"/>
              </a:buClr>
              <a:buSzPct val="60000"/>
              <a:buFont typeface="Zapf Dingbats"/>
              <a:buChar char="❖"/>
              <a:defRPr sz="5000"/>
            </a:pPr>
            <a:r>
              <a:t>The beam diagnostic (measuring the beam parameters in different place of accelerators) and feedback systems</a:t>
            </a:r>
          </a:p>
          <a:p>
            <a:pPr marL="609600" indent="-609600" algn="l">
              <a:spcBef>
                <a:spcPts val="3400"/>
              </a:spcBef>
              <a:buClr>
                <a:srgbClr val="929292"/>
              </a:buClr>
              <a:buSzPct val="60000"/>
              <a:buFont typeface="Zapf Dingbats"/>
              <a:buChar char="❖"/>
              <a:defRPr sz="5000"/>
            </a:pPr>
            <a:r>
              <a:t>Studying the collective effects.</a:t>
            </a:r>
          </a:p>
        </p:txBody>
      </p:sp>
      <p:sp>
        <p:nvSpPr>
          <p:cNvPr id="246" name="Slide Number"/>
          <p:cNvSpPr txBox="1">
            <a:spLocks noGrp="1"/>
          </p:cNvSpPr>
          <p:nvPr>
            <p:ph type="sldNum" sz="quarter" idx="4294967295"/>
          </p:nvPr>
        </p:nvSpPr>
        <p:spPr>
          <a:xfrm>
            <a:off x="12052300" y="13017500"/>
            <a:ext cx="266701" cy="508000"/>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t>8</a:t>
            </a:fld>
            <a:endParaRPr/>
          </a:p>
        </p:txBody>
      </p:sp>
    </p:spTree>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8" name="ThomX"/>
          <p:cNvSpPr txBox="1">
            <a:spLocks noGrp="1"/>
          </p:cNvSpPr>
          <p:nvPr>
            <p:ph type="title"/>
          </p:nvPr>
        </p:nvSpPr>
        <p:spPr>
          <a:prstGeom prst="rect">
            <a:avLst/>
          </a:prstGeom>
        </p:spPr>
        <p:txBody>
          <a:bodyPr/>
          <a:lstStyle/>
          <a:p>
            <a:r>
              <a:t>ThomX</a:t>
            </a:r>
          </a:p>
        </p:txBody>
      </p:sp>
      <p:pic>
        <p:nvPicPr>
          <p:cNvPr id="249" name="Image 86" descr="Image 86"/>
          <p:cNvPicPr>
            <a:picLocks noChangeAspect="1"/>
          </p:cNvPicPr>
          <p:nvPr/>
        </p:nvPicPr>
        <p:blipFill>
          <a:blip r:embed="rId2"/>
          <a:srcRect l="48807" t="22285" r="1957" b="5665"/>
          <a:stretch>
            <a:fillRect/>
          </a:stretch>
        </p:blipFill>
        <p:spPr>
          <a:xfrm>
            <a:off x="956547" y="3060700"/>
            <a:ext cx="7335114" cy="10010274"/>
          </a:xfrm>
          <a:prstGeom prst="rect">
            <a:avLst/>
          </a:prstGeom>
          <a:ln w="12700">
            <a:miter lim="400000"/>
          </a:ln>
        </p:spPr>
      </p:pic>
      <p:grpSp>
        <p:nvGrpSpPr>
          <p:cNvPr id="261" name="Group"/>
          <p:cNvGrpSpPr/>
          <p:nvPr/>
        </p:nvGrpSpPr>
        <p:grpSpPr>
          <a:xfrm>
            <a:off x="11647280" y="4067175"/>
            <a:ext cx="5237470" cy="4038287"/>
            <a:chOff x="-95003" y="-95249"/>
            <a:chExt cx="5237469" cy="4038286"/>
          </a:xfrm>
        </p:grpSpPr>
        <p:sp>
          <p:nvSpPr>
            <p:cNvPr id="250" name="Text Box 37"/>
            <p:cNvSpPr/>
            <p:nvPr/>
          </p:nvSpPr>
          <p:spPr>
            <a:xfrm>
              <a:off x="3663594" y="1199452"/>
              <a:ext cx="1270001" cy="1270001"/>
            </a:xfrm>
            <a:prstGeom prst="line">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64293" tIns="64293" rIns="64293" bIns="64293" numCol="1" anchor="ctr">
              <a:spAutoFit/>
            </a:bodyPr>
            <a:lstStyle/>
            <a:p>
              <a:pPr defTabSz="1285875">
                <a:defRPr sz="2800" b="1">
                  <a:solidFill>
                    <a:srgbClr val="000000"/>
                  </a:solidFill>
                  <a:latin typeface="Calibri"/>
                  <a:ea typeface="Calibri"/>
                  <a:cs typeface="Calibri"/>
                  <a:sym typeface="Calibri"/>
                </a:defRPr>
              </a:pPr>
              <a:r>
                <a:t>10</a:t>
              </a:r>
              <a:r>
                <a:rPr baseline="31000"/>
                <a:t>11</a:t>
              </a:r>
              <a:r>
                <a:rPr sz="3600" baseline="31222"/>
                <a:t>*</a:t>
              </a:r>
            </a:p>
          </p:txBody>
        </p:sp>
        <p:sp>
          <p:nvSpPr>
            <p:cNvPr id="251" name="Text Box 76"/>
            <p:cNvSpPr/>
            <p:nvPr/>
          </p:nvSpPr>
          <p:spPr>
            <a:xfrm>
              <a:off x="3663594" y="2013921"/>
              <a:ext cx="1270001" cy="1270001"/>
            </a:xfrm>
            <a:prstGeom prst="line">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64293" tIns="64293" rIns="64293" bIns="64293" numCol="1" anchor="ctr">
              <a:spAutoFit/>
            </a:bodyPr>
            <a:lstStyle/>
            <a:p>
              <a:pPr defTabSz="1285875">
                <a:defRPr sz="2800" b="1">
                  <a:solidFill>
                    <a:srgbClr val="000000"/>
                  </a:solidFill>
                  <a:latin typeface="Calibri"/>
                  <a:ea typeface="Calibri"/>
                  <a:cs typeface="Calibri"/>
                  <a:sym typeface="Calibri"/>
                </a:defRPr>
              </a:pPr>
              <a:r>
                <a:t>70 μm</a:t>
              </a:r>
            </a:p>
          </p:txBody>
        </p:sp>
        <p:sp>
          <p:nvSpPr>
            <p:cNvPr id="252" name="Text Box 84"/>
            <p:cNvSpPr/>
            <p:nvPr/>
          </p:nvSpPr>
          <p:spPr>
            <a:xfrm>
              <a:off x="3839489" y="427500"/>
              <a:ext cx="1270001" cy="1270001"/>
            </a:xfrm>
            <a:prstGeom prst="line">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64293" tIns="64293" rIns="64293" bIns="64293" numCol="1" anchor="ctr">
              <a:spAutoFit/>
            </a:bodyPr>
            <a:lstStyle/>
            <a:p>
              <a:pPr defTabSz="1285875">
                <a:defRPr sz="2800" b="1">
                  <a:solidFill>
                    <a:srgbClr val="000000"/>
                  </a:solidFill>
                  <a:latin typeface="Calibri"/>
                  <a:ea typeface="Calibri"/>
                  <a:cs typeface="Calibri"/>
                  <a:sym typeface="Calibri"/>
                </a:defRPr>
              </a:pPr>
              <a:r>
                <a:t>10</a:t>
              </a:r>
              <a:r>
                <a:rPr baseline="31000"/>
                <a:t>13 </a:t>
              </a:r>
              <a:r>
                <a:t>ph/sec </a:t>
              </a:r>
            </a:p>
          </p:txBody>
        </p:sp>
        <p:sp>
          <p:nvSpPr>
            <p:cNvPr id="253" name="Text Box 35"/>
            <p:cNvSpPr/>
            <p:nvPr/>
          </p:nvSpPr>
          <p:spPr>
            <a:xfrm>
              <a:off x="1332323" y="1199452"/>
              <a:ext cx="1270001" cy="1270001"/>
            </a:xfrm>
            <a:prstGeom prst="line">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64293" tIns="64293" rIns="64293" bIns="64293" numCol="1" anchor="ctr">
              <a:spAutoFit/>
            </a:bodyPr>
            <a:lstStyle>
              <a:lvl1pPr defTabSz="1285875">
                <a:defRPr sz="2800" b="1">
                  <a:solidFill>
                    <a:srgbClr val="000000"/>
                  </a:solidFill>
                  <a:latin typeface="Calibri"/>
                  <a:ea typeface="Calibri"/>
                  <a:cs typeface="Calibri"/>
                  <a:sym typeface="Calibri"/>
                </a:defRPr>
              </a:lvl1pPr>
            </a:lstStyle>
            <a:p>
              <a:r>
                <a:t>Brigthness</a:t>
              </a:r>
            </a:p>
          </p:txBody>
        </p:sp>
        <p:sp>
          <p:nvSpPr>
            <p:cNvPr id="254" name="Text Box 74"/>
            <p:cNvSpPr/>
            <p:nvPr/>
          </p:nvSpPr>
          <p:spPr>
            <a:xfrm>
              <a:off x="1203684" y="2013921"/>
              <a:ext cx="1270001" cy="1270001"/>
            </a:xfrm>
            <a:prstGeom prst="line">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64293" tIns="64293" rIns="64293" bIns="64293" numCol="1" anchor="ctr">
              <a:spAutoFit/>
            </a:bodyPr>
            <a:lstStyle/>
            <a:p>
              <a:pPr defTabSz="1285875">
                <a:defRPr sz="2800" b="1">
                  <a:solidFill>
                    <a:srgbClr val="000000"/>
                  </a:solidFill>
                  <a:latin typeface="Calibri"/>
                  <a:ea typeface="Calibri"/>
                  <a:cs typeface="Calibri"/>
                  <a:sym typeface="Calibri"/>
                </a:defRPr>
              </a:pPr>
              <a:r>
                <a:t>Transv. beam </a:t>
              </a:r>
            </a:p>
            <a:p>
              <a:pPr defTabSz="1285875">
                <a:defRPr sz="2800" b="1">
                  <a:solidFill>
                    <a:srgbClr val="000000"/>
                  </a:solidFill>
                  <a:latin typeface="Calibri"/>
                  <a:ea typeface="Calibri"/>
                  <a:cs typeface="Calibri"/>
                  <a:sym typeface="Calibri"/>
                </a:defRPr>
              </a:pPr>
              <a:r>
                <a:t>       size</a:t>
              </a:r>
            </a:p>
          </p:txBody>
        </p:sp>
        <p:sp>
          <p:nvSpPr>
            <p:cNvPr id="255" name="Text Box 82"/>
            <p:cNvSpPr/>
            <p:nvPr/>
          </p:nvSpPr>
          <p:spPr>
            <a:xfrm>
              <a:off x="1203684" y="427500"/>
              <a:ext cx="1270001" cy="1270001"/>
            </a:xfrm>
            <a:prstGeom prst="line">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64293" tIns="64293" rIns="64293" bIns="64293" numCol="1" anchor="ctr">
              <a:spAutoFit/>
            </a:bodyPr>
            <a:lstStyle>
              <a:lvl1pPr defTabSz="1285875">
                <a:defRPr sz="2800" b="1">
                  <a:solidFill>
                    <a:srgbClr val="000000"/>
                  </a:solidFill>
                  <a:latin typeface="Calibri"/>
                  <a:ea typeface="Calibri"/>
                  <a:cs typeface="Calibri"/>
                  <a:sym typeface="Calibri"/>
                </a:defRPr>
              </a:lvl1pPr>
            </a:lstStyle>
            <a:p>
              <a:r>
                <a:t>Flux</a:t>
              </a:r>
            </a:p>
          </p:txBody>
        </p:sp>
        <p:sp>
          <p:nvSpPr>
            <p:cNvPr id="256" name="Line 55"/>
            <p:cNvSpPr/>
            <p:nvPr/>
          </p:nvSpPr>
          <p:spPr>
            <a:xfrm flipH="1">
              <a:off x="2523731" y="23068"/>
              <a:ext cx="1" cy="3225291"/>
            </a:xfrm>
            <a:prstGeom prst="line">
              <a:avLst/>
            </a:prstGeom>
            <a:noFill/>
            <a:ln w="38100" cap="flat">
              <a:solidFill>
                <a:srgbClr val="160201"/>
              </a:solidFill>
              <a:prstDash val="solid"/>
              <a:round/>
            </a:ln>
            <a:effectLst/>
          </p:spPr>
          <p:txBody>
            <a:bodyPr wrap="square" lIns="64293" tIns="64293" rIns="64293" bIns="64293" numCol="1" anchor="ctr">
              <a:noAutofit/>
            </a:bodyPr>
            <a:lstStyle/>
            <a:p>
              <a:pPr algn="l" defTabSz="1285875">
                <a:defRPr sz="2400">
                  <a:solidFill>
                    <a:srgbClr val="000000"/>
                  </a:solidFill>
                  <a:latin typeface="Trebuchet MS"/>
                  <a:ea typeface="Trebuchet MS"/>
                  <a:cs typeface="Trebuchet MS"/>
                  <a:sym typeface="Trebuchet MS"/>
                </a:defRPr>
              </a:pPr>
              <a:endParaRPr/>
            </a:p>
          </p:txBody>
        </p:sp>
        <p:pic>
          <p:nvPicPr>
            <p:cNvPr id="257" name="Rectangle 20" descr="Rectangle 20"/>
            <p:cNvPicPr>
              <a:picLocks/>
            </p:cNvPicPr>
            <p:nvPr/>
          </p:nvPicPr>
          <p:blipFill>
            <a:blip r:embed="rId3"/>
            <a:stretch>
              <a:fillRect/>
            </a:stretch>
          </p:blipFill>
          <p:spPr>
            <a:xfrm>
              <a:off x="-95004" y="-95250"/>
              <a:ext cx="5237470" cy="3461927"/>
            </a:xfrm>
            <a:prstGeom prst="rect">
              <a:avLst/>
            </a:prstGeom>
            <a:effectLst/>
          </p:spPr>
        </p:pic>
        <p:sp>
          <p:nvSpPr>
            <p:cNvPr id="259" name="Text Box 82"/>
            <p:cNvSpPr/>
            <p:nvPr/>
          </p:nvSpPr>
          <p:spPr>
            <a:xfrm>
              <a:off x="1332323" y="2673036"/>
              <a:ext cx="1270001" cy="1270001"/>
            </a:xfrm>
            <a:prstGeom prst="line">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64293" tIns="64293" rIns="64293" bIns="64293" numCol="1" anchor="ctr">
              <a:spAutoFit/>
            </a:bodyPr>
            <a:lstStyle/>
            <a:p>
              <a:pPr defTabSz="1285875">
                <a:defRPr b="1">
                  <a:solidFill>
                    <a:srgbClr val="000000"/>
                  </a:solidFill>
                  <a:latin typeface="Calibri"/>
                  <a:ea typeface="Calibri"/>
                  <a:cs typeface="Calibri"/>
                  <a:sym typeface="Calibri"/>
                </a:defRPr>
              </a:pPr>
              <a:r>
                <a:t>E</a:t>
              </a:r>
              <a:r>
                <a:rPr baseline="-14312"/>
                <a:t>X-ray</a:t>
              </a:r>
            </a:p>
          </p:txBody>
        </p:sp>
        <p:sp>
          <p:nvSpPr>
            <p:cNvPr id="260" name="Text Box 82"/>
            <p:cNvSpPr/>
            <p:nvPr/>
          </p:nvSpPr>
          <p:spPr>
            <a:xfrm>
              <a:off x="3839489" y="2673036"/>
              <a:ext cx="1270001" cy="1270001"/>
            </a:xfrm>
            <a:prstGeom prst="line">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64293" tIns="64293" rIns="64293" bIns="64293" numCol="1" anchor="ctr">
              <a:spAutoFit/>
            </a:bodyPr>
            <a:lstStyle>
              <a:lvl1pPr defTabSz="1285875">
                <a:defRPr sz="2800" b="1">
                  <a:solidFill>
                    <a:srgbClr val="000000"/>
                  </a:solidFill>
                  <a:latin typeface="Calibri"/>
                  <a:ea typeface="Calibri"/>
                  <a:cs typeface="Calibri"/>
                  <a:sym typeface="Calibri"/>
                </a:defRPr>
              </a:lvl1pPr>
            </a:lstStyle>
            <a:p>
              <a:r>
                <a:t>30-90 KeV</a:t>
              </a:r>
            </a:p>
          </p:txBody>
        </p:sp>
      </p:grpSp>
      <p:sp>
        <p:nvSpPr>
          <p:cNvPr id="262" name="Arrow"/>
          <p:cNvSpPr/>
          <p:nvPr/>
        </p:nvSpPr>
        <p:spPr>
          <a:xfrm>
            <a:off x="8610117" y="4501453"/>
            <a:ext cx="2760076" cy="898990"/>
          </a:xfrm>
          <a:prstGeom prst="rightArrow">
            <a:avLst>
              <a:gd name="adj1" fmla="val 32000"/>
              <a:gd name="adj2" fmla="val 127143"/>
            </a:avLst>
          </a:prstGeom>
          <a:solidFill>
            <a:srgbClr val="160201"/>
          </a:solidFill>
          <a:ln w="12700">
            <a:miter lim="400000"/>
          </a:ln>
        </p:spPr>
        <p:txBody>
          <a:bodyPr lIns="71437" tIns="71437" rIns="71437" bIns="71437" anchor="ctr"/>
          <a:lstStyle/>
          <a:p>
            <a:pPr defTabSz="821531">
              <a:defRPr sz="4200">
                <a:solidFill>
                  <a:srgbClr val="FFFFFF"/>
                </a:solidFill>
              </a:defRPr>
            </a:pPr>
            <a:endParaRPr/>
          </a:p>
        </p:txBody>
      </p:sp>
      <p:sp>
        <p:nvSpPr>
          <p:cNvPr id="263" name="Shape"/>
          <p:cNvSpPr/>
          <p:nvPr/>
        </p:nvSpPr>
        <p:spPr>
          <a:xfrm>
            <a:off x="6080950" y="4990849"/>
            <a:ext cx="2531276" cy="2746340"/>
          </a:xfrm>
          <a:custGeom>
            <a:avLst/>
            <a:gdLst/>
            <a:ahLst/>
            <a:cxnLst>
              <a:cxn ang="0">
                <a:pos x="wd2" y="hd2"/>
              </a:cxn>
              <a:cxn ang="5400000">
                <a:pos x="wd2" y="hd2"/>
              </a:cxn>
              <a:cxn ang="10800000">
                <a:pos x="wd2" y="hd2"/>
              </a:cxn>
              <a:cxn ang="16200000">
                <a:pos x="wd2" y="hd2"/>
              </a:cxn>
            </a:cxnLst>
            <a:rect l="0" t="0" r="r" b="b"/>
            <a:pathLst>
              <a:path w="19550" h="19195" extrusionOk="0">
                <a:moveTo>
                  <a:pt x="16581" y="2542"/>
                </a:moveTo>
                <a:cubicBezTo>
                  <a:pt x="13031" y="-1266"/>
                  <a:pt x="6389" y="-646"/>
                  <a:pt x="2633" y="3402"/>
                </a:cubicBezTo>
                <a:cubicBezTo>
                  <a:pt x="-1166" y="7497"/>
                  <a:pt x="-853" y="13572"/>
                  <a:pt x="3570" y="17016"/>
                </a:cubicBezTo>
                <a:cubicBezTo>
                  <a:pt x="7833" y="20334"/>
                  <a:pt x="14292" y="19816"/>
                  <a:pt x="17636" y="15782"/>
                </a:cubicBezTo>
                <a:cubicBezTo>
                  <a:pt x="20434" y="12406"/>
                  <a:pt x="19922" y="7810"/>
                  <a:pt x="17665" y="4033"/>
                </a:cubicBezTo>
                <a:cubicBezTo>
                  <a:pt x="17351" y="3508"/>
                  <a:pt x="17006" y="2998"/>
                  <a:pt x="16581" y="2542"/>
                </a:cubicBezTo>
                <a:close/>
              </a:path>
            </a:pathLst>
          </a:custGeom>
          <a:ln w="50800">
            <a:solidFill>
              <a:srgbClr val="160201"/>
            </a:solidFill>
            <a:miter lim="400000"/>
          </a:ln>
        </p:spPr>
        <p:txBody>
          <a:bodyPr lIns="71437" tIns="71437" rIns="71437" bIns="71437" anchor="ctr"/>
          <a:lstStyle/>
          <a:p>
            <a:pPr defTabSz="821531">
              <a:defRPr sz="4200">
                <a:solidFill>
                  <a:srgbClr val="202020"/>
                </a:solidFill>
              </a:defRPr>
            </a:pPr>
            <a:endParaRPr/>
          </a:p>
        </p:txBody>
      </p:sp>
      <p:sp>
        <p:nvSpPr>
          <p:cNvPr id="264" name="ThomX X-Ray"/>
          <p:cNvSpPr txBox="1"/>
          <p:nvPr/>
        </p:nvSpPr>
        <p:spPr>
          <a:xfrm>
            <a:off x="12087826" y="3060699"/>
            <a:ext cx="3630489" cy="85407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71437" tIns="71437" rIns="71437" bIns="71437" anchor="ctr">
            <a:spAutoFit/>
          </a:bodyPr>
          <a:lstStyle>
            <a:lvl1pPr defTabSz="821531">
              <a:defRPr sz="4200">
                <a:solidFill>
                  <a:srgbClr val="160201"/>
                </a:solidFill>
              </a:defRPr>
            </a:lvl1pPr>
          </a:lstStyle>
          <a:p>
            <a:r>
              <a:t>ThomX X-Ray </a:t>
            </a:r>
          </a:p>
        </p:txBody>
      </p:sp>
      <p:grpSp>
        <p:nvGrpSpPr>
          <p:cNvPr id="271" name="Group"/>
          <p:cNvGrpSpPr/>
          <p:nvPr/>
        </p:nvGrpSpPr>
        <p:grpSpPr>
          <a:xfrm>
            <a:off x="17778344" y="3054099"/>
            <a:ext cx="5291282" cy="4536750"/>
            <a:chOff x="-95250" y="0"/>
            <a:chExt cx="5291281" cy="4536749"/>
          </a:xfrm>
        </p:grpSpPr>
        <p:pic>
          <p:nvPicPr>
            <p:cNvPr id="265" name="Rectangle 20" descr="Rectangle 20"/>
            <p:cNvPicPr>
              <a:picLocks/>
            </p:cNvPicPr>
            <p:nvPr/>
          </p:nvPicPr>
          <p:blipFill>
            <a:blip r:embed="rId4"/>
            <a:stretch>
              <a:fillRect/>
            </a:stretch>
          </p:blipFill>
          <p:spPr>
            <a:xfrm>
              <a:off x="-95250" y="1074822"/>
              <a:ext cx="5291282" cy="3461928"/>
            </a:xfrm>
            <a:prstGeom prst="rect">
              <a:avLst/>
            </a:prstGeom>
            <a:effectLst/>
          </p:spPr>
        </p:pic>
        <p:sp>
          <p:nvSpPr>
            <p:cNvPr id="267" name="Usage"/>
            <p:cNvSpPr txBox="1"/>
            <p:nvPr/>
          </p:nvSpPr>
          <p:spPr>
            <a:xfrm>
              <a:off x="1734082" y="-1"/>
              <a:ext cx="1632618" cy="854076"/>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71437" tIns="71437" rIns="71437" bIns="71437" numCol="1" anchor="ctr">
              <a:noAutofit/>
            </a:bodyPr>
            <a:lstStyle>
              <a:lvl1pPr defTabSz="821531">
                <a:defRPr sz="4200">
                  <a:solidFill>
                    <a:srgbClr val="160201"/>
                  </a:solidFill>
                </a:defRPr>
              </a:lvl1pPr>
            </a:lstStyle>
            <a:p>
              <a:r>
                <a:t>Usage</a:t>
              </a:r>
            </a:p>
          </p:txBody>
        </p:sp>
        <p:sp>
          <p:nvSpPr>
            <p:cNvPr id="268" name="Art History"/>
            <p:cNvSpPr txBox="1"/>
            <p:nvPr/>
          </p:nvSpPr>
          <p:spPr>
            <a:xfrm>
              <a:off x="1091942" y="1341880"/>
              <a:ext cx="2916898" cy="854076"/>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71437" tIns="71437" rIns="71437" bIns="71437" numCol="1" anchor="ctr">
              <a:noAutofit/>
            </a:bodyPr>
            <a:lstStyle>
              <a:lvl1pPr defTabSz="821531">
                <a:defRPr sz="4200">
                  <a:solidFill>
                    <a:srgbClr val="000000"/>
                  </a:solidFill>
                </a:defRPr>
              </a:lvl1pPr>
            </a:lstStyle>
            <a:p>
              <a:r>
                <a:t>Art History</a:t>
              </a:r>
            </a:p>
          </p:txBody>
        </p:sp>
        <p:sp>
          <p:nvSpPr>
            <p:cNvPr id="269" name="Radiotherapy"/>
            <p:cNvSpPr txBox="1"/>
            <p:nvPr/>
          </p:nvSpPr>
          <p:spPr>
            <a:xfrm>
              <a:off x="839639" y="2337895"/>
              <a:ext cx="3421503" cy="854076"/>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71437" tIns="71437" rIns="71437" bIns="71437" numCol="1" anchor="ctr">
              <a:noAutofit/>
            </a:bodyPr>
            <a:lstStyle>
              <a:lvl1pPr defTabSz="821531">
                <a:defRPr sz="4200">
                  <a:solidFill>
                    <a:srgbClr val="000000"/>
                  </a:solidFill>
                </a:defRPr>
              </a:lvl1pPr>
            </a:lstStyle>
            <a:p>
              <a:r>
                <a:t>Radiotherapy</a:t>
              </a:r>
            </a:p>
          </p:txBody>
        </p:sp>
        <p:sp>
          <p:nvSpPr>
            <p:cNvPr id="270" name="Imaging"/>
            <p:cNvSpPr txBox="1"/>
            <p:nvPr/>
          </p:nvSpPr>
          <p:spPr>
            <a:xfrm>
              <a:off x="1473093" y="3337911"/>
              <a:ext cx="2154595" cy="854076"/>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71437" tIns="71437" rIns="71437" bIns="71437" numCol="1" anchor="ctr">
              <a:noAutofit/>
            </a:bodyPr>
            <a:lstStyle>
              <a:lvl1pPr defTabSz="821531">
                <a:defRPr sz="4200">
                  <a:solidFill>
                    <a:srgbClr val="000000"/>
                  </a:solidFill>
                </a:defRPr>
              </a:lvl1pPr>
            </a:lstStyle>
            <a:p>
              <a:r>
                <a:t>Imaging</a:t>
              </a:r>
            </a:p>
          </p:txBody>
        </p:sp>
      </p:grpSp>
      <mc:AlternateContent xmlns:mc="http://schemas.openxmlformats.org/markup-compatibility/2006">
        <mc:Choice xmlns:a14="http://schemas.microsoft.com/office/drawing/2010/main" Requires="a14">
          <p:sp>
            <p:nvSpPr>
              <p:cNvPr id="272" name="Area of ThomX ~ 80…"/>
              <p:cNvSpPr txBox="1"/>
              <p:nvPr/>
            </p:nvSpPr>
            <p:spPr>
              <a:xfrm>
                <a:off x="11067238" y="9596026"/>
                <a:ext cx="10320418" cy="2291405"/>
              </a:xfrm>
              <a:prstGeom prst="rect">
                <a:avLst/>
              </a:prstGeom>
              <a:ln w="12700">
                <a:miter lim="400000"/>
              </a:ln>
              <a:extLst>
                <a:ext uri="{C572A759-6A51-4108-AA02-DFA0A04FC94B}">
                  <ma14:wrappingTextBoxFlag xmlns:ma14="http://schemas.microsoft.com/office/mac/drawingml/2011/main" xmlns:m="http://schemas.openxmlformats.org/officeDocument/2006/math" xmlns="" val="1"/>
                </a:ext>
              </a:extLst>
            </p:spPr>
            <p:txBody>
              <a:bodyPr lIns="71437" tIns="71437" rIns="71437" bIns="71437" anchor="ctr">
                <a:spAutoFit/>
              </a:bodyPr>
              <a:lstStyle/>
              <a:p>
                <a:pPr defTabSz="821531">
                  <a:defRPr sz="4200">
                    <a:solidFill>
                      <a:srgbClr val="160201"/>
                    </a:solidFill>
                  </a:defRPr>
                </a:pPr>
                <a:r>
                  <a:t>Area of ThomX ~ 80 </a:t>
                </a:r>
                <a14:m>
                  <m:oMath xmlns:m="http://schemas.openxmlformats.org/officeDocument/2006/math">
                    <m:sSup>
                      <m:sSupPr>
                        <m:ctrlPr>
                          <a:rPr sz="4700">
                            <a:solidFill>
                              <a:srgbClr val="150101"/>
                            </a:solidFill>
                            <a:latin typeface="Cambria Math" panose="02040503050406030204" pitchFamily="18" charset="0"/>
                          </a:rPr>
                        </m:ctrlPr>
                      </m:sSupPr>
                      <m:e>
                        <m:r>
                          <a:rPr sz="4700" i="1">
                            <a:solidFill>
                              <a:srgbClr val="150101"/>
                            </a:solidFill>
                            <a:latin typeface="Cambria Math" panose="02040503050406030204" pitchFamily="18" charset="0"/>
                          </a:rPr>
                          <m:t>𝑚</m:t>
                        </m:r>
                      </m:e>
                      <m:sup>
                        <m:r>
                          <a:rPr sz="4700" i="1">
                            <a:solidFill>
                              <a:srgbClr val="150101"/>
                            </a:solidFill>
                            <a:latin typeface="Cambria Math" panose="02040503050406030204" pitchFamily="18" charset="0"/>
                          </a:rPr>
                          <m:t>2</m:t>
                        </m:r>
                      </m:sup>
                    </m:sSup>
                  </m:oMath>
                </a14:m>
                <a:r>
                  <a:t> </a:t>
                </a:r>
              </a:p>
              <a:p>
                <a:pPr defTabSz="821531">
                  <a:defRPr sz="4200">
                    <a:solidFill>
                      <a:srgbClr val="160201"/>
                    </a:solidFill>
                  </a:defRPr>
                </a:pPr>
                <a:r>
                  <a:t>much smaller than the synchrotron light sources</a:t>
                </a:r>
              </a:p>
            </p:txBody>
          </p:sp>
        </mc:Choice>
        <mc:Fallback>
          <p:sp>
            <p:nvSpPr>
              <p:cNvPr id="272" name="Area of ThomX ~ 80…"/>
              <p:cNvSpPr txBox="1">
                <a:spLocks noRot="1" noChangeAspect="1" noMove="1" noResize="1" noEditPoints="1" noAdjustHandles="1" noChangeArrowheads="1" noChangeShapeType="1" noTextEdit="1"/>
              </p:cNvSpPr>
              <p:nvPr/>
            </p:nvSpPr>
            <p:spPr>
              <a:xfrm>
                <a:off x="11067238" y="9596026"/>
                <a:ext cx="10320418" cy="2291405"/>
              </a:xfrm>
              <a:prstGeom prst="rect">
                <a:avLst/>
              </a:prstGeom>
              <a:blipFill>
                <a:blip r:embed="rId5"/>
                <a:stretch>
                  <a:fillRect r="-615" b="-7143"/>
                </a:stretch>
              </a:blipFill>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273" name="*"/>
              <p:cNvSpPr txBox="1"/>
              <p:nvPr/>
            </p:nvSpPr>
            <p:spPr>
              <a:xfrm>
                <a:off x="3206244" y="12903879"/>
                <a:ext cx="7843634" cy="854076"/>
              </a:xfrm>
              <a:prstGeom prst="rect">
                <a:avLst/>
              </a:prstGeom>
              <a:ln w="12700">
                <a:miter lim="400000"/>
              </a:ln>
              <a:extLst>
                <a:ext uri="{C572A759-6A51-4108-AA02-DFA0A04FC94B}">
                  <ma14:wrappingTextBoxFlag xmlns:ma14="http://schemas.microsoft.com/office/mac/drawingml/2011/main" xmlns:m="http://schemas.openxmlformats.org/officeDocument/2006/math" xmlns="" val="1"/>
                </a:ext>
              </a:extLst>
            </p:spPr>
            <p:txBody>
              <a:bodyPr lIns="71437" tIns="71437" rIns="71437" bIns="71437" anchor="ctr">
                <a:spAutoFit/>
              </a:bodyPr>
              <a:lstStyle/>
              <a:p>
                <a:pPr algn="l" defTabSz="821531">
                  <a:spcBef>
                    <a:spcPts val="5300"/>
                  </a:spcBef>
                  <a:defRPr sz="4200">
                    <a:solidFill>
                      <a:srgbClr val="000000"/>
                    </a:solidFill>
                  </a:defRPr>
                </a:pPr>
                <a:r>
                  <a:t>*</a:t>
                </a:r>
                <a14:m>
                  <m:oMath xmlns:m="http://schemas.openxmlformats.org/officeDocument/2006/math">
                    <m:r>
                      <a:rPr sz="3050" i="1">
                        <a:solidFill>
                          <a:srgbClr val="000000"/>
                        </a:solidFill>
                        <a:latin typeface="Cambria Math" panose="02040503050406030204" pitchFamily="18" charset="0"/>
                      </a:rPr>
                      <m:t>𝑝h</m:t>
                    </m:r>
                    <m:r>
                      <a:rPr sz="3050" i="1">
                        <a:solidFill>
                          <a:srgbClr val="000000"/>
                        </a:solidFill>
                        <a:latin typeface="Cambria Math" panose="02040503050406030204" pitchFamily="18" charset="0"/>
                      </a:rPr>
                      <m:t>/</m:t>
                    </m:r>
                    <m:r>
                      <a:rPr sz="3050" i="1">
                        <a:solidFill>
                          <a:srgbClr val="000000"/>
                        </a:solidFill>
                        <a:latin typeface="Cambria Math" panose="02040503050406030204" pitchFamily="18" charset="0"/>
                      </a:rPr>
                      <m:t>𝑠𝑒𝑐</m:t>
                    </m:r>
                    <m:r>
                      <a:rPr sz="3050" i="1">
                        <a:solidFill>
                          <a:srgbClr val="000000"/>
                        </a:solidFill>
                        <a:latin typeface="Cambria Math" panose="02040503050406030204" pitchFamily="18" charset="0"/>
                      </a:rPr>
                      <m:t>/</m:t>
                    </m:r>
                    <m:r>
                      <a:rPr sz="3050" i="1">
                        <a:solidFill>
                          <a:srgbClr val="000000"/>
                        </a:solidFill>
                        <a:latin typeface="Cambria Math" panose="02040503050406030204" pitchFamily="18" charset="0"/>
                      </a:rPr>
                      <m:t>𝑚</m:t>
                    </m:r>
                    <m:sSup>
                      <m:sSupPr>
                        <m:ctrlPr>
                          <a:rPr sz="3050" i="1">
                            <a:solidFill>
                              <a:srgbClr val="000000"/>
                            </a:solidFill>
                            <a:latin typeface="Cambria Math" panose="02040503050406030204" pitchFamily="18" charset="0"/>
                          </a:rPr>
                        </m:ctrlPr>
                      </m:sSupPr>
                      <m:e>
                        <m:r>
                          <a:rPr sz="3050" i="1">
                            <a:solidFill>
                              <a:srgbClr val="000000"/>
                            </a:solidFill>
                            <a:latin typeface="Cambria Math" panose="02040503050406030204" pitchFamily="18" charset="0"/>
                          </a:rPr>
                          <m:t>𝑚</m:t>
                        </m:r>
                      </m:e>
                      <m:sup>
                        <m:r>
                          <a:rPr sz="3050" i="1">
                            <a:solidFill>
                              <a:srgbClr val="000000"/>
                            </a:solidFill>
                            <a:latin typeface="Cambria Math" panose="02040503050406030204" pitchFamily="18" charset="0"/>
                          </a:rPr>
                          <m:t>2</m:t>
                        </m:r>
                      </m:sup>
                    </m:sSup>
                    <m:r>
                      <a:rPr sz="3050" i="1">
                        <a:solidFill>
                          <a:srgbClr val="000000"/>
                        </a:solidFill>
                        <a:latin typeface="Cambria Math" panose="02040503050406030204" pitchFamily="18" charset="0"/>
                      </a:rPr>
                      <m:t>/0.1%</m:t>
                    </m:r>
                    <m:r>
                      <a:rPr sz="3050" i="1">
                        <a:solidFill>
                          <a:srgbClr val="000000"/>
                        </a:solidFill>
                        <a:latin typeface="Cambria Math" panose="02040503050406030204" pitchFamily="18" charset="0"/>
                      </a:rPr>
                      <m:t>𝑏𝑤</m:t>
                    </m:r>
                    <m:r>
                      <a:rPr sz="3050" i="1">
                        <a:solidFill>
                          <a:srgbClr val="000000"/>
                        </a:solidFill>
                        <a:latin typeface="Cambria Math" panose="02040503050406030204" pitchFamily="18" charset="0"/>
                      </a:rPr>
                      <m:t>/</m:t>
                    </m:r>
                    <m:r>
                      <a:rPr sz="3050" i="1">
                        <a:solidFill>
                          <a:srgbClr val="000000"/>
                        </a:solidFill>
                        <a:latin typeface="Cambria Math" panose="02040503050406030204" pitchFamily="18" charset="0"/>
                      </a:rPr>
                      <m:t>𝑚𝑟𝑎</m:t>
                    </m:r>
                    <m:sSup>
                      <m:sSupPr>
                        <m:ctrlPr>
                          <a:rPr sz="3050" i="1">
                            <a:solidFill>
                              <a:srgbClr val="000000"/>
                            </a:solidFill>
                            <a:latin typeface="Cambria Math" panose="02040503050406030204" pitchFamily="18" charset="0"/>
                          </a:rPr>
                        </m:ctrlPr>
                      </m:sSupPr>
                      <m:e>
                        <m:r>
                          <a:rPr sz="3050" i="1">
                            <a:solidFill>
                              <a:srgbClr val="000000"/>
                            </a:solidFill>
                            <a:latin typeface="Cambria Math" panose="02040503050406030204" pitchFamily="18" charset="0"/>
                          </a:rPr>
                          <m:t>𝑑</m:t>
                        </m:r>
                      </m:e>
                      <m:sup>
                        <m:r>
                          <a:rPr sz="3050" i="1">
                            <a:solidFill>
                              <a:srgbClr val="000000"/>
                            </a:solidFill>
                            <a:latin typeface="Cambria Math" panose="02040503050406030204" pitchFamily="18" charset="0"/>
                          </a:rPr>
                          <m:t>2</m:t>
                        </m:r>
                      </m:sup>
                    </m:sSup>
                  </m:oMath>
                </a14:m>
                <a:endParaRPr sz="2800"/>
              </a:p>
            </p:txBody>
          </p:sp>
        </mc:Choice>
        <mc:Fallback>
          <p:sp>
            <p:nvSpPr>
              <p:cNvPr id="273" name="*"/>
              <p:cNvSpPr txBox="1">
                <a:spLocks noRot="1" noChangeAspect="1" noMove="1" noResize="1" noEditPoints="1" noAdjustHandles="1" noChangeArrowheads="1" noChangeShapeType="1" noTextEdit="1"/>
              </p:cNvSpPr>
              <p:nvPr/>
            </p:nvSpPr>
            <p:spPr>
              <a:xfrm>
                <a:off x="3206244" y="12903879"/>
                <a:ext cx="7843634" cy="854076"/>
              </a:xfrm>
              <a:prstGeom prst="rect">
                <a:avLst/>
              </a:prstGeom>
              <a:blipFill>
                <a:blip r:embed="rId6"/>
                <a:stretch>
                  <a:fillRect l="-3231" t="-7353" b="-25000"/>
                </a:stretch>
              </a:blipFill>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r>
                  <a:rPr lang="en-US">
                    <a:noFill/>
                  </a:rPr>
                  <a:t> </a:t>
                </a:r>
              </a:p>
            </p:txBody>
          </p:sp>
        </mc:Fallback>
      </mc:AlternateContent>
      <p:sp>
        <p:nvSpPr>
          <p:cNvPr id="274" name="Slide Number"/>
          <p:cNvSpPr txBox="1">
            <a:spLocks noGrp="1"/>
          </p:cNvSpPr>
          <p:nvPr>
            <p:ph type="sldNum" sz="quarter" idx="2"/>
          </p:nvPr>
        </p:nvSpPr>
        <p:spPr>
          <a:xfrm>
            <a:off x="12052300" y="13017500"/>
            <a:ext cx="266701" cy="508000"/>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t>9</a:t>
            </a:fld>
            <a:endParaRPr/>
          </a:p>
        </p:txBody>
      </p:sp>
    </p:spTree>
  </p:cSld>
  <p:clrMapOvr>
    <a:masterClrMapping/>
  </p:clrMapOvr>
  <p:transition spd="med"/>
</p:sld>
</file>

<file path=ppt/theme/_rels/theme1.xml.rels><?xml version="1.0" encoding="UTF-8" standalone="yes"?>
<Relationships xmlns="http://schemas.openxmlformats.org/package/2006/relationships"><Relationship Id="rId1" Type="http://schemas.openxmlformats.org/officeDocument/2006/relationships/image" Target="../media/image1.png"/></Relationships>
</file>

<file path=ppt/theme/_rels/theme2.xml.rels><?xml version="1.0" encoding="UTF-8" standalone="yes"?>
<Relationships xmlns="http://schemas.openxmlformats.org/package/2006/relationships"><Relationship Id="rId1" Type="http://schemas.openxmlformats.org/officeDocument/2006/relationships/image" Target="../media/image1.png"/></Relationships>
</file>

<file path=ppt/theme/theme1.xml><?xml version="1.0" encoding="utf-8"?>
<a:theme xmlns:a="http://schemas.openxmlformats.org/drawingml/2006/main" name="New_Template4">
  <a:themeElements>
    <a:clrScheme name="New_Template4">
      <a:dk1>
        <a:srgbClr val="414141"/>
      </a:dk1>
      <a:lt1>
        <a:srgbClr val="004141"/>
      </a:lt1>
      <a:dk2>
        <a:srgbClr val="66635F"/>
      </a:dk2>
      <a:lt2>
        <a:srgbClr val="C9C3BA"/>
      </a:lt2>
      <a:accent1>
        <a:srgbClr val="738FAF"/>
      </a:accent1>
      <a:accent2>
        <a:srgbClr val="74B6A8"/>
      </a:accent2>
      <a:accent3>
        <a:srgbClr val="A0AA69"/>
      </a:accent3>
      <a:accent4>
        <a:srgbClr val="CBA968"/>
      </a:accent4>
      <a:accent5>
        <a:srgbClr val="D08A7A"/>
      </a:accent5>
      <a:accent6>
        <a:srgbClr val="9E95A9"/>
      </a:accent6>
      <a:hlink>
        <a:srgbClr val="0000FF"/>
      </a:hlink>
      <a:folHlink>
        <a:srgbClr val="FF00FF"/>
      </a:folHlink>
    </a:clrScheme>
    <a:fontScheme name="New_Template4">
      <a:majorFont>
        <a:latin typeface="Bodoni SvtyTwo ITC TT-Book"/>
        <a:ea typeface="Bodoni SvtyTwo ITC TT-Book"/>
        <a:cs typeface="Bodoni SvtyTwo ITC TT-Book"/>
      </a:majorFont>
      <a:minorFont>
        <a:latin typeface="Bodoni SvtyTwo ITC TT-Book"/>
        <a:ea typeface="Bodoni SvtyTwo ITC TT-Book"/>
        <a:cs typeface="Bodoni SvtyTwo ITC TT-Book"/>
      </a:minorFont>
    </a:fontScheme>
    <a:fmtScheme name="New_Template4">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rotWithShape="1">
          <a:blip xmlns:r="http://schemas.openxmlformats.org/officeDocument/2006/relationships" r:embed="rId1"/>
          <a:srcRect/>
          <a:tile tx="0" ty="0" sx="100000" sy="100000" flip="none" algn="tl"/>
        </a:blip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825500" rtl="0" fontAlgn="auto" latinLnBrk="0" hangingPunct="0">
          <a:lnSpc>
            <a:spcPct val="100000"/>
          </a:lnSpc>
          <a:spcBef>
            <a:spcPts val="0"/>
          </a:spcBef>
          <a:spcAft>
            <a:spcPts val="0"/>
          </a:spcAft>
          <a:buClrTx/>
          <a:buSzTx/>
          <a:buFontTx/>
          <a:buNone/>
          <a:tabLst/>
          <a:defRPr kumimoji="0" sz="4400" b="0" i="0" u="none" strike="noStrike" cap="none" spc="0" normalizeH="0" baseline="0">
            <a:ln>
              <a:noFill/>
            </a:ln>
            <a:solidFill>
              <a:srgbClr val="FFFFFF"/>
            </a:solidFill>
            <a:effectLst>
              <a:outerShdw blurRad="25400" dist="33948" dir="2700000" rotWithShape="0">
                <a:srgbClr val="3B3936"/>
              </a:outerShdw>
            </a:effectLst>
            <a:uFillTx/>
            <a:latin typeface="Palatino"/>
            <a:ea typeface="Palatino"/>
            <a:cs typeface="Palatino"/>
            <a:sym typeface="Palatino"/>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414141"/>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8255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414141"/>
            </a:solidFill>
            <a:effectLst/>
            <a:uFillTx/>
            <a:latin typeface="Palatino"/>
            <a:ea typeface="Palatino"/>
            <a:cs typeface="Palatino"/>
            <a:sym typeface="Palatino"/>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New_Template4">
  <a:themeElements>
    <a:clrScheme name="New_Template4">
      <a:dk1>
        <a:srgbClr val="000000"/>
      </a:dk1>
      <a:lt1>
        <a:srgbClr val="FFFFFF"/>
      </a:lt1>
      <a:dk2>
        <a:srgbClr val="66635F"/>
      </a:dk2>
      <a:lt2>
        <a:srgbClr val="C9C3BA"/>
      </a:lt2>
      <a:accent1>
        <a:srgbClr val="738FAF"/>
      </a:accent1>
      <a:accent2>
        <a:srgbClr val="74B6A8"/>
      </a:accent2>
      <a:accent3>
        <a:srgbClr val="A0AA69"/>
      </a:accent3>
      <a:accent4>
        <a:srgbClr val="CBA968"/>
      </a:accent4>
      <a:accent5>
        <a:srgbClr val="D08A7A"/>
      </a:accent5>
      <a:accent6>
        <a:srgbClr val="9E95A9"/>
      </a:accent6>
      <a:hlink>
        <a:srgbClr val="0000FF"/>
      </a:hlink>
      <a:folHlink>
        <a:srgbClr val="FF00FF"/>
      </a:folHlink>
    </a:clrScheme>
    <a:fontScheme name="New_Template4">
      <a:majorFont>
        <a:latin typeface="Bodoni SvtyTwo ITC TT-Book"/>
        <a:ea typeface="Bodoni SvtyTwo ITC TT-Book"/>
        <a:cs typeface="Bodoni SvtyTwo ITC TT-Book"/>
      </a:majorFont>
      <a:minorFont>
        <a:latin typeface="Bodoni SvtyTwo ITC TT-Book"/>
        <a:ea typeface="Bodoni SvtyTwo ITC TT-Book"/>
        <a:cs typeface="Bodoni SvtyTwo ITC TT-Book"/>
      </a:minorFont>
    </a:fontScheme>
    <a:fmtScheme name="New_Template4">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rotWithShape="1">
          <a:blip xmlns:r="http://schemas.openxmlformats.org/officeDocument/2006/relationships" r:embed="rId1"/>
          <a:srcRect/>
          <a:tile tx="0" ty="0" sx="100000" sy="100000" flip="none" algn="tl"/>
        </a:blip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825500" rtl="0" fontAlgn="auto" latinLnBrk="0" hangingPunct="0">
          <a:lnSpc>
            <a:spcPct val="100000"/>
          </a:lnSpc>
          <a:spcBef>
            <a:spcPts val="0"/>
          </a:spcBef>
          <a:spcAft>
            <a:spcPts val="0"/>
          </a:spcAft>
          <a:buClrTx/>
          <a:buSzTx/>
          <a:buFontTx/>
          <a:buNone/>
          <a:tabLst/>
          <a:defRPr kumimoji="0" sz="4400" b="0" i="0" u="none" strike="noStrike" cap="none" spc="0" normalizeH="0" baseline="0">
            <a:ln>
              <a:noFill/>
            </a:ln>
            <a:solidFill>
              <a:srgbClr val="FFFFFF"/>
            </a:solidFill>
            <a:effectLst>
              <a:outerShdw blurRad="25400" dist="33948" dir="2700000" rotWithShape="0">
                <a:srgbClr val="3B3936"/>
              </a:outerShdw>
            </a:effectLst>
            <a:uFillTx/>
            <a:latin typeface="Palatino"/>
            <a:ea typeface="Palatino"/>
            <a:cs typeface="Palatino"/>
            <a:sym typeface="Palatino"/>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414141"/>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8255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414141"/>
            </a:solidFill>
            <a:effectLst/>
            <a:uFillTx/>
            <a:latin typeface="Palatino"/>
            <a:ea typeface="Palatino"/>
            <a:cs typeface="Palatino"/>
            <a:sym typeface="Palatino"/>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0</TotalTime>
  <Words>3300</Words>
  <Application>Microsoft Macintosh PowerPoint</Application>
  <PresentationFormat>Custom</PresentationFormat>
  <Paragraphs>552</Paragraphs>
  <Slides>68</Slides>
  <Notes>0</Notes>
  <HiddenSlides>9</HiddenSlides>
  <MMClips>0</MMClips>
  <ScaleCrop>false</ScaleCrop>
  <HeadingPairs>
    <vt:vector size="6" baseType="variant">
      <vt:variant>
        <vt:lpstr>Fonts Used</vt:lpstr>
      </vt:variant>
      <vt:variant>
        <vt:i4>13</vt:i4>
      </vt:variant>
      <vt:variant>
        <vt:lpstr>Theme</vt:lpstr>
      </vt:variant>
      <vt:variant>
        <vt:i4>1</vt:i4>
      </vt:variant>
      <vt:variant>
        <vt:lpstr>Slide Titles</vt:lpstr>
      </vt:variant>
      <vt:variant>
        <vt:i4>68</vt:i4>
      </vt:variant>
    </vt:vector>
  </HeadingPairs>
  <TitlesOfParts>
    <vt:vector size="82" baseType="lpstr">
      <vt:lpstr>Arial</vt:lpstr>
      <vt:lpstr>Bodoni SvtyTwo ITC TT-Book</vt:lpstr>
      <vt:lpstr>Calibri</vt:lpstr>
      <vt:lpstr>Calibri Light</vt:lpstr>
      <vt:lpstr>Cambria Math</vt:lpstr>
      <vt:lpstr>Didot</vt:lpstr>
      <vt:lpstr>Helvetica</vt:lpstr>
      <vt:lpstr>Helvetica Neue</vt:lpstr>
      <vt:lpstr>Palatino</vt:lpstr>
      <vt:lpstr>Papyrus</vt:lpstr>
      <vt:lpstr>Times Roman</vt:lpstr>
      <vt:lpstr>Trebuchet MS</vt:lpstr>
      <vt:lpstr>Zapf Dingbats</vt:lpstr>
      <vt:lpstr>New_Template4</vt:lpstr>
      <vt:lpstr>PowerPoint Presentation</vt:lpstr>
      <vt:lpstr>Outline</vt:lpstr>
      <vt:lpstr>Outline</vt:lpstr>
      <vt:lpstr>Outline</vt:lpstr>
      <vt:lpstr>Outline</vt:lpstr>
      <vt:lpstr>Outline</vt:lpstr>
      <vt:lpstr>Introduction</vt:lpstr>
      <vt:lpstr>How we achieved expected performance in accelerator?</vt:lpstr>
      <vt:lpstr>ThomX</vt:lpstr>
      <vt:lpstr>Compton Backscattering</vt:lpstr>
      <vt:lpstr>Compton Backscattering-Repetition Rate</vt:lpstr>
      <vt:lpstr>Compton Backscattering-Interaction</vt:lpstr>
      <vt:lpstr>Compton Backscattering-High charge and Energy</vt:lpstr>
      <vt:lpstr>What is the collective effects?</vt:lpstr>
      <vt:lpstr>Collective Effects</vt:lpstr>
      <vt:lpstr>Impedance</vt:lpstr>
      <vt:lpstr>Impedance</vt:lpstr>
      <vt:lpstr>Longitudinal impedance</vt:lpstr>
      <vt:lpstr>Transverse impedance</vt:lpstr>
      <vt:lpstr>Dipolar-Quadrupolar Impedance</vt:lpstr>
      <vt:lpstr>Dipolar-Quadrupolar Impedance</vt:lpstr>
      <vt:lpstr>The effect of the impedances</vt:lpstr>
      <vt:lpstr>The Goal of Impedance Study</vt:lpstr>
      <vt:lpstr>The Methods for Defining the Impedance</vt:lpstr>
      <vt:lpstr>Simulations</vt:lpstr>
      <vt:lpstr>CST Simulation example</vt:lpstr>
      <vt:lpstr>CST Simulation example</vt:lpstr>
      <vt:lpstr>Kick Factors</vt:lpstr>
      <vt:lpstr>Kick Factors</vt:lpstr>
      <vt:lpstr>Beam vs. Coaxial Cable</vt:lpstr>
      <vt:lpstr>Experimental Procedure </vt:lpstr>
      <vt:lpstr>S parameters</vt:lpstr>
      <vt:lpstr>Reference Piece</vt:lpstr>
      <vt:lpstr>Design and Reliability of the Bench </vt:lpstr>
      <vt:lpstr>Two wire Measurements</vt:lpstr>
      <vt:lpstr>Tests for Measurements</vt:lpstr>
      <vt:lpstr>An Example for Two Wire: Bellow</vt:lpstr>
      <vt:lpstr>S Parameter Measurements of Reference</vt:lpstr>
      <vt:lpstr>Dipolar Impedance Calculation and CST Simulation Comparison of Bellow</vt:lpstr>
      <vt:lpstr>One Wire Measurements</vt:lpstr>
      <vt:lpstr>An Example for Longitudinal and Moving Wire: FBT</vt:lpstr>
      <vt:lpstr>An Example for Longitudinal and Moving Wire: FBT</vt:lpstr>
      <vt:lpstr>Moving wire Measurements of FBT</vt:lpstr>
      <vt:lpstr>Moving wire Measurements of FBT</vt:lpstr>
      <vt:lpstr>Moving wire Measurements of FBT</vt:lpstr>
      <vt:lpstr>Moving wire Measurements of FBT</vt:lpstr>
      <vt:lpstr>Moving wire Measurements of FBT</vt:lpstr>
      <vt:lpstr>Parabolic fit Example</vt:lpstr>
      <vt:lpstr>Longitudinal Impedance Results </vt:lpstr>
      <vt:lpstr>Longitudinal Impedance Results </vt:lpstr>
      <vt:lpstr>Total Transverse of FBT</vt:lpstr>
      <vt:lpstr>Total Dipolar Impedance</vt:lpstr>
      <vt:lpstr>Quadrupolar Impedance</vt:lpstr>
      <vt:lpstr>Quadrupolar Impedance</vt:lpstr>
      <vt:lpstr>Quadrupolar Impedance</vt:lpstr>
      <vt:lpstr>All impedances FBT</vt:lpstr>
      <vt:lpstr>Conclusion</vt:lpstr>
      <vt:lpstr>Thank you for your Attention!</vt:lpstr>
      <vt:lpstr>Back-ups</vt:lpstr>
      <vt:lpstr>Relation Between Logaritmic and Linear</vt:lpstr>
      <vt:lpstr>ThomX-Injection and Linac</vt:lpstr>
      <vt:lpstr>ThomX Storage Ring</vt:lpstr>
      <vt:lpstr>Step in out Theory</vt:lpstr>
      <vt:lpstr>Error Estimation</vt:lpstr>
      <vt:lpstr>Theory of Moving wire</vt:lpstr>
      <vt:lpstr>Theory of Two Wire</vt:lpstr>
      <vt:lpstr>PowerPoint Presentation</vt:lpstr>
      <vt:lpstr>Thank you for your Attention!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cp:lastModifiedBy>Gokhan Unel</cp:lastModifiedBy>
  <cp:revision>1</cp:revision>
  <dcterms:modified xsi:type="dcterms:W3CDTF">2022-09-06T07:19:22Z</dcterms:modified>
</cp:coreProperties>
</file>