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8" r:id="rId2"/>
  </p:sldMasterIdLst>
  <p:notesMasterIdLst>
    <p:notesMasterId r:id="rId77"/>
  </p:notesMasterIdLst>
  <p:handoutMasterIdLst>
    <p:handoutMasterId r:id="rId78"/>
  </p:handoutMasterIdLst>
  <p:sldIdLst>
    <p:sldId id="256" r:id="rId3"/>
    <p:sldId id="257" r:id="rId4"/>
    <p:sldId id="258" r:id="rId5"/>
    <p:sldId id="268" r:id="rId6"/>
    <p:sldId id="269" r:id="rId7"/>
    <p:sldId id="392" r:id="rId8"/>
    <p:sldId id="270" r:id="rId9"/>
    <p:sldId id="271" r:id="rId10"/>
    <p:sldId id="274" r:id="rId11"/>
    <p:sldId id="275" r:id="rId12"/>
    <p:sldId id="277" r:id="rId13"/>
    <p:sldId id="370" r:id="rId14"/>
    <p:sldId id="278" r:id="rId15"/>
    <p:sldId id="279" r:id="rId16"/>
    <p:sldId id="393" r:id="rId17"/>
    <p:sldId id="280" r:id="rId18"/>
    <p:sldId id="281" r:id="rId19"/>
    <p:sldId id="289" r:id="rId20"/>
    <p:sldId id="290" r:id="rId21"/>
    <p:sldId id="291" r:id="rId22"/>
    <p:sldId id="292" r:id="rId23"/>
    <p:sldId id="293" r:id="rId24"/>
    <p:sldId id="294" r:id="rId25"/>
    <p:sldId id="287" r:id="rId26"/>
    <p:sldId id="288" r:id="rId27"/>
    <p:sldId id="394" r:id="rId28"/>
    <p:sldId id="297" r:id="rId29"/>
    <p:sldId id="299" r:id="rId30"/>
    <p:sldId id="300" r:id="rId31"/>
    <p:sldId id="395" r:id="rId32"/>
    <p:sldId id="303" r:id="rId33"/>
    <p:sldId id="304" r:id="rId34"/>
    <p:sldId id="306" r:id="rId35"/>
    <p:sldId id="305" r:id="rId36"/>
    <p:sldId id="310" r:id="rId37"/>
    <p:sldId id="307" r:id="rId38"/>
    <p:sldId id="352" r:id="rId39"/>
    <p:sldId id="308" r:id="rId40"/>
    <p:sldId id="350" r:id="rId41"/>
    <p:sldId id="309" r:id="rId42"/>
    <p:sldId id="404" r:id="rId43"/>
    <p:sldId id="405" r:id="rId44"/>
    <p:sldId id="406" r:id="rId45"/>
    <p:sldId id="375" r:id="rId46"/>
    <p:sldId id="344" r:id="rId47"/>
    <p:sldId id="391" r:id="rId48"/>
    <p:sldId id="342" r:id="rId49"/>
    <p:sldId id="371" r:id="rId50"/>
    <p:sldId id="311" r:id="rId51"/>
    <p:sldId id="315" r:id="rId52"/>
    <p:sldId id="345" r:id="rId53"/>
    <p:sldId id="317" r:id="rId54"/>
    <p:sldId id="316" r:id="rId55"/>
    <p:sldId id="318" r:id="rId56"/>
    <p:sldId id="320" r:id="rId57"/>
    <p:sldId id="368" r:id="rId58"/>
    <p:sldId id="322" r:id="rId59"/>
    <p:sldId id="369" r:id="rId60"/>
    <p:sldId id="323" r:id="rId61"/>
    <p:sldId id="324" r:id="rId62"/>
    <p:sldId id="326" r:id="rId63"/>
    <p:sldId id="366" r:id="rId64"/>
    <p:sldId id="359" r:id="rId65"/>
    <p:sldId id="396" r:id="rId66"/>
    <p:sldId id="397" r:id="rId67"/>
    <p:sldId id="398" r:id="rId68"/>
    <p:sldId id="399" r:id="rId69"/>
    <p:sldId id="400" r:id="rId70"/>
    <p:sldId id="401" r:id="rId71"/>
    <p:sldId id="362" r:id="rId72"/>
    <p:sldId id="374" r:id="rId73"/>
    <p:sldId id="373" r:id="rId74"/>
    <p:sldId id="403" r:id="rId75"/>
    <p:sldId id="372" r:id="rId7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E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60"/>
  </p:normalViewPr>
  <p:slideViewPr>
    <p:cSldViewPr>
      <p:cViewPr varScale="1">
        <p:scale>
          <a:sx n="84" d="100"/>
          <a:sy n="84" d="100"/>
        </p:scale>
        <p:origin x="1488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77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handoutMaster" Target="handoutMasters/handoutMaster1.xml"/><Relationship Id="rId8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40778255967917"/>
          <c:y val="0.10331919819366475"/>
          <c:w val="0.82921194093188189"/>
          <c:h val="0.72025412209100947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peak &lt; 1 ms</c:v>
                </c:pt>
              </c:strCache>
            </c:strRef>
          </c:tx>
          <c:spPr>
            <a:ln w="19050">
              <a:noFill/>
            </a:ln>
          </c:spPr>
          <c:marker>
            <c:symbol val="diamond"/>
            <c:size val="15"/>
            <c:spPr>
              <a:solidFill>
                <a:srgbClr val="FF0000"/>
              </a:solidFill>
              <a:ln>
                <a:noFill/>
              </a:ln>
            </c:spPr>
          </c:marker>
          <c:xVal>
            <c:numRef>
              <c:f>Sheet1!$A$2:$A$32</c:f>
              <c:numCache>
                <c:formatCode>General</c:formatCode>
                <c:ptCount val="31"/>
                <c:pt idx="0">
                  <c:v>30</c:v>
                </c:pt>
                <c:pt idx="1">
                  <c:v>30</c:v>
                </c:pt>
                <c:pt idx="2">
                  <c:v>30</c:v>
                </c:pt>
                <c:pt idx="3">
                  <c:v>30</c:v>
                </c:pt>
                <c:pt idx="4">
                  <c:v>30</c:v>
                </c:pt>
                <c:pt idx="5">
                  <c:v>30</c:v>
                </c:pt>
                <c:pt idx="6">
                  <c:v>50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80</c:v>
                </c:pt>
                <c:pt idx="11">
                  <c:v>110</c:v>
                </c:pt>
                <c:pt idx="12">
                  <c:v>110</c:v>
                </c:pt>
                <c:pt idx="13">
                  <c:v>110</c:v>
                </c:pt>
                <c:pt idx="14">
                  <c:v>120</c:v>
                </c:pt>
                <c:pt idx="15">
                  <c:v>120</c:v>
                </c:pt>
                <c:pt idx="16">
                  <c:v>130</c:v>
                </c:pt>
                <c:pt idx="17">
                  <c:v>200</c:v>
                </c:pt>
                <c:pt idx="18">
                  <c:v>200</c:v>
                </c:pt>
                <c:pt idx="19">
                  <c:v>200</c:v>
                </c:pt>
                <c:pt idx="20">
                  <c:v>200</c:v>
                </c:pt>
                <c:pt idx="21">
                  <c:v>200</c:v>
                </c:pt>
                <c:pt idx="22">
                  <c:v>200</c:v>
                </c:pt>
                <c:pt idx="23">
                  <c:v>210</c:v>
                </c:pt>
                <c:pt idx="24">
                  <c:v>220</c:v>
                </c:pt>
                <c:pt idx="25">
                  <c:v>352</c:v>
                </c:pt>
                <c:pt idx="26">
                  <c:v>352</c:v>
                </c:pt>
                <c:pt idx="27">
                  <c:v>400</c:v>
                </c:pt>
                <c:pt idx="28">
                  <c:v>400</c:v>
                </c:pt>
                <c:pt idx="29">
                  <c:v>450</c:v>
                </c:pt>
                <c:pt idx="30">
                  <c:v>450</c:v>
                </c:pt>
              </c:numCache>
            </c:numRef>
          </c:xVal>
          <c:yVal>
            <c:numRef>
              <c:f>Sheet1!$B$2:$B$32</c:f>
              <c:numCache>
                <c:formatCode>General</c:formatCode>
                <c:ptCount val="31"/>
                <c:pt idx="0">
                  <c:v>1000</c:v>
                </c:pt>
                <c:pt idx="3">
                  <c:v>700</c:v>
                </c:pt>
                <c:pt idx="4">
                  <c:v>500</c:v>
                </c:pt>
                <c:pt idx="5">
                  <c:v>1500</c:v>
                </c:pt>
                <c:pt idx="7">
                  <c:v>500</c:v>
                </c:pt>
                <c:pt idx="8">
                  <c:v>4000</c:v>
                </c:pt>
                <c:pt idx="12">
                  <c:v>600</c:v>
                </c:pt>
                <c:pt idx="13">
                  <c:v>1000</c:v>
                </c:pt>
                <c:pt idx="15">
                  <c:v>1000</c:v>
                </c:pt>
                <c:pt idx="17">
                  <c:v>120</c:v>
                </c:pt>
                <c:pt idx="18">
                  <c:v>2500</c:v>
                </c:pt>
                <c:pt idx="20">
                  <c:v>500</c:v>
                </c:pt>
                <c:pt idx="23">
                  <c:v>3000</c:v>
                </c:pt>
                <c:pt idx="24">
                  <c:v>120</c:v>
                </c:pt>
                <c:pt idx="26">
                  <c:v>200</c:v>
                </c:pt>
                <c:pt idx="27">
                  <c:v>30</c:v>
                </c:pt>
                <c:pt idx="28">
                  <c:v>100</c:v>
                </c:pt>
                <c:pt idx="29">
                  <c:v>15</c:v>
                </c:pt>
                <c:pt idx="30">
                  <c:v>200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FBD-4700-A3E8-3E9CE31811C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CW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15"/>
            <c:spPr>
              <a:solidFill>
                <a:srgbClr val="0070C0"/>
              </a:solidFill>
              <a:ln>
                <a:noFill/>
              </a:ln>
            </c:spPr>
          </c:marker>
          <c:xVal>
            <c:numRef>
              <c:f>Sheet1!$A$2:$A$32</c:f>
              <c:numCache>
                <c:formatCode>General</c:formatCode>
                <c:ptCount val="31"/>
                <c:pt idx="0">
                  <c:v>30</c:v>
                </c:pt>
                <c:pt idx="1">
                  <c:v>30</c:v>
                </c:pt>
                <c:pt idx="2">
                  <c:v>30</c:v>
                </c:pt>
                <c:pt idx="3">
                  <c:v>30</c:v>
                </c:pt>
                <c:pt idx="4">
                  <c:v>30</c:v>
                </c:pt>
                <c:pt idx="5">
                  <c:v>30</c:v>
                </c:pt>
                <c:pt idx="6">
                  <c:v>50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80</c:v>
                </c:pt>
                <c:pt idx="11">
                  <c:v>110</c:v>
                </c:pt>
                <c:pt idx="12">
                  <c:v>110</c:v>
                </c:pt>
                <c:pt idx="13">
                  <c:v>110</c:v>
                </c:pt>
                <c:pt idx="14">
                  <c:v>120</c:v>
                </c:pt>
                <c:pt idx="15">
                  <c:v>120</c:v>
                </c:pt>
                <c:pt idx="16">
                  <c:v>130</c:v>
                </c:pt>
                <c:pt idx="17">
                  <c:v>200</c:v>
                </c:pt>
                <c:pt idx="18">
                  <c:v>200</c:v>
                </c:pt>
                <c:pt idx="19">
                  <c:v>200</c:v>
                </c:pt>
                <c:pt idx="20">
                  <c:v>200</c:v>
                </c:pt>
                <c:pt idx="21">
                  <c:v>200</c:v>
                </c:pt>
                <c:pt idx="22">
                  <c:v>200</c:v>
                </c:pt>
                <c:pt idx="23">
                  <c:v>210</c:v>
                </c:pt>
                <c:pt idx="24">
                  <c:v>220</c:v>
                </c:pt>
                <c:pt idx="25">
                  <c:v>352</c:v>
                </c:pt>
                <c:pt idx="26">
                  <c:v>352</c:v>
                </c:pt>
                <c:pt idx="27">
                  <c:v>400</c:v>
                </c:pt>
                <c:pt idx="28">
                  <c:v>400</c:v>
                </c:pt>
                <c:pt idx="29">
                  <c:v>450</c:v>
                </c:pt>
                <c:pt idx="30">
                  <c:v>450</c:v>
                </c:pt>
              </c:numCache>
            </c:numRef>
          </c:xVal>
          <c:yVal>
            <c:numRef>
              <c:f>Sheet1!$C$2:$C$32</c:f>
              <c:numCache>
                <c:formatCode>General</c:formatCode>
                <c:ptCount val="31"/>
                <c:pt idx="1">
                  <c:v>750</c:v>
                </c:pt>
                <c:pt idx="2">
                  <c:v>700</c:v>
                </c:pt>
                <c:pt idx="3">
                  <c:v>400</c:v>
                </c:pt>
                <c:pt idx="4">
                  <c:v>300</c:v>
                </c:pt>
                <c:pt idx="6">
                  <c:v>150</c:v>
                </c:pt>
                <c:pt idx="8">
                  <c:v>1500</c:v>
                </c:pt>
                <c:pt idx="9">
                  <c:v>2000</c:v>
                </c:pt>
                <c:pt idx="10">
                  <c:v>1500</c:v>
                </c:pt>
                <c:pt idx="11">
                  <c:v>2000</c:v>
                </c:pt>
                <c:pt idx="12">
                  <c:v>100</c:v>
                </c:pt>
                <c:pt idx="14">
                  <c:v>100</c:v>
                </c:pt>
                <c:pt idx="16">
                  <c:v>1700</c:v>
                </c:pt>
                <c:pt idx="19">
                  <c:v>60</c:v>
                </c:pt>
                <c:pt idx="20">
                  <c:v>200</c:v>
                </c:pt>
                <c:pt idx="21">
                  <c:v>60</c:v>
                </c:pt>
                <c:pt idx="22">
                  <c:v>450</c:v>
                </c:pt>
                <c:pt idx="25">
                  <c:v>40</c:v>
                </c:pt>
                <c:pt idx="27">
                  <c:v>20</c:v>
                </c:pt>
                <c:pt idx="28">
                  <c:v>60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FBD-4700-A3E8-3E9CE31811CD}"/>
            </c:ext>
          </c:extLst>
        </c:ser>
        <c:ser>
          <c:idx val="4"/>
          <c:order val="2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ln w="19050">
              <a:noFill/>
            </a:ln>
          </c:spPr>
          <c:marker>
            <c:symbol val="circle"/>
            <c:size val="10"/>
            <c:spPr>
              <a:solidFill>
                <a:srgbClr val="7030A0"/>
              </a:solidFill>
              <a:ln>
                <a:noFill/>
              </a:ln>
            </c:spPr>
          </c:marker>
          <c:xVal>
            <c:numRef>
              <c:f>Sheet1!$A$2:$A$32</c:f>
              <c:numCache>
                <c:formatCode>General</c:formatCode>
                <c:ptCount val="31"/>
                <c:pt idx="0">
                  <c:v>30</c:v>
                </c:pt>
                <c:pt idx="1">
                  <c:v>30</c:v>
                </c:pt>
                <c:pt idx="2">
                  <c:v>30</c:v>
                </c:pt>
                <c:pt idx="3">
                  <c:v>30</c:v>
                </c:pt>
                <c:pt idx="4">
                  <c:v>30</c:v>
                </c:pt>
                <c:pt idx="5">
                  <c:v>30</c:v>
                </c:pt>
                <c:pt idx="6">
                  <c:v>50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80</c:v>
                </c:pt>
                <c:pt idx="11">
                  <c:v>110</c:v>
                </c:pt>
                <c:pt idx="12">
                  <c:v>110</c:v>
                </c:pt>
                <c:pt idx="13">
                  <c:v>110</c:v>
                </c:pt>
                <c:pt idx="14">
                  <c:v>120</c:v>
                </c:pt>
                <c:pt idx="15">
                  <c:v>120</c:v>
                </c:pt>
                <c:pt idx="16">
                  <c:v>130</c:v>
                </c:pt>
                <c:pt idx="17">
                  <c:v>200</c:v>
                </c:pt>
                <c:pt idx="18">
                  <c:v>200</c:v>
                </c:pt>
                <c:pt idx="19">
                  <c:v>200</c:v>
                </c:pt>
                <c:pt idx="20">
                  <c:v>200</c:v>
                </c:pt>
                <c:pt idx="21">
                  <c:v>200</c:v>
                </c:pt>
                <c:pt idx="22">
                  <c:v>200</c:v>
                </c:pt>
                <c:pt idx="23">
                  <c:v>210</c:v>
                </c:pt>
                <c:pt idx="24">
                  <c:v>220</c:v>
                </c:pt>
                <c:pt idx="25">
                  <c:v>352</c:v>
                </c:pt>
                <c:pt idx="26">
                  <c:v>352</c:v>
                </c:pt>
                <c:pt idx="27">
                  <c:v>400</c:v>
                </c:pt>
                <c:pt idx="28">
                  <c:v>400</c:v>
                </c:pt>
                <c:pt idx="29">
                  <c:v>450</c:v>
                </c:pt>
                <c:pt idx="30">
                  <c:v>450</c:v>
                </c:pt>
              </c:numCache>
            </c:numRef>
          </c:xVal>
          <c:y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FBD-4700-A3E8-3E9CE31811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3630592"/>
        <c:axId val="153641344"/>
      </c:scatterChart>
      <c:valAx>
        <c:axId val="153630592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smtClean="0"/>
                  <a:t>Frequency MHz</a:t>
                </a:r>
                <a:endParaRPr lang="en-GB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3641344"/>
        <c:crosses val="autoZero"/>
        <c:crossBetween val="midCat"/>
      </c:valAx>
      <c:valAx>
        <c:axId val="153641344"/>
        <c:scaling>
          <c:logBase val="10"/>
          <c:orientation val="minMax"/>
          <c:min val="10"/>
        </c:scaling>
        <c:delete val="0"/>
        <c:axPos val="l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smtClean="0"/>
                  <a:t>Power per single tube kW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6.8794439506721485E-3"/>
              <c:y val="0.1819944842729892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53630592"/>
        <c:crosses val="autoZero"/>
        <c:crossBetween val="midCat"/>
      </c:valAx>
    </c:plotArea>
    <c:legend>
      <c:legendPos val="r"/>
      <c:legendEntry>
        <c:idx val="0"/>
        <c:txPr>
          <a:bodyPr/>
          <a:lstStyle/>
          <a:p>
            <a:pPr>
              <a:defRPr>
                <a:solidFill>
                  <a:schemeClr val="tx1"/>
                </a:solidFill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>
                <a:solidFill>
                  <a:schemeClr val="tx1"/>
                </a:solidFill>
              </a:defRPr>
            </a:pPr>
            <a:endParaRPr lang="en-US"/>
          </a:p>
        </c:txPr>
      </c:legendEntry>
      <c:legendEntry>
        <c:idx val="2"/>
        <c:delete val="1"/>
      </c:legendEntry>
      <c:layout>
        <c:manualLayout>
          <c:xMode val="edge"/>
          <c:yMode val="edge"/>
          <c:x val="0.63867801118637091"/>
          <c:y val="1.726033708672893E-2"/>
          <c:w val="0.32695729618384839"/>
          <c:h val="7.2969629191527732E-2"/>
        </c:manualLayout>
      </c:layout>
      <c:overlay val="0"/>
      <c:spPr>
        <a:ln>
          <a:solidFill>
            <a:srgbClr val="4A7EBB"/>
          </a:solidFill>
        </a:ln>
      </c:spPr>
      <c:txPr>
        <a:bodyPr/>
        <a:lstStyle/>
        <a:p>
          <a:pPr>
            <a:defRPr>
              <a:solidFill>
                <a:srgbClr val="0070C0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461798226123026"/>
          <c:y val="0.12406859663994715"/>
          <c:w val="0.77978326482242699"/>
          <c:h val="0.70469205856883477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peak &lt; 50 µs</c:v>
                </c:pt>
              </c:strCache>
            </c:strRef>
          </c:tx>
          <c:spPr>
            <a:ln w="19050">
              <a:noFill/>
            </a:ln>
          </c:spPr>
          <c:marker>
            <c:symbol val="diamond"/>
            <c:size val="15"/>
            <c:spPr>
              <a:solidFill>
                <a:srgbClr val="FF0000"/>
              </a:solidFill>
              <a:ln>
                <a:noFill/>
              </a:ln>
            </c:spPr>
          </c:marker>
          <c:xVal>
            <c:numRef>
              <c:f>Sheet1!$A$2:$A$59</c:f>
              <c:numCache>
                <c:formatCode>General</c:formatCode>
                <c:ptCount val="58"/>
                <c:pt idx="0">
                  <c:v>350</c:v>
                </c:pt>
                <c:pt idx="1">
                  <c:v>352</c:v>
                </c:pt>
                <c:pt idx="2">
                  <c:v>401</c:v>
                </c:pt>
                <c:pt idx="3">
                  <c:v>500</c:v>
                </c:pt>
                <c:pt idx="4">
                  <c:v>500</c:v>
                </c:pt>
                <c:pt idx="5">
                  <c:v>500</c:v>
                </c:pt>
                <c:pt idx="6">
                  <c:v>500</c:v>
                </c:pt>
                <c:pt idx="7">
                  <c:v>2450</c:v>
                </c:pt>
                <c:pt idx="8">
                  <c:v>4900</c:v>
                </c:pt>
                <c:pt idx="9">
                  <c:v>1300</c:v>
                </c:pt>
                <c:pt idx="10">
                  <c:v>1500</c:v>
                </c:pt>
                <c:pt idx="11">
                  <c:v>2856</c:v>
                </c:pt>
                <c:pt idx="12">
                  <c:v>2998</c:v>
                </c:pt>
                <c:pt idx="13">
                  <c:v>2998</c:v>
                </c:pt>
                <c:pt idx="14">
                  <c:v>352</c:v>
                </c:pt>
                <c:pt idx="15">
                  <c:v>402</c:v>
                </c:pt>
                <c:pt idx="16">
                  <c:v>805</c:v>
                </c:pt>
                <c:pt idx="17">
                  <c:v>1300</c:v>
                </c:pt>
                <c:pt idx="18">
                  <c:v>700</c:v>
                </c:pt>
                <c:pt idx="19">
                  <c:v>500</c:v>
                </c:pt>
                <c:pt idx="20">
                  <c:v>915</c:v>
                </c:pt>
                <c:pt idx="21">
                  <c:v>1497</c:v>
                </c:pt>
                <c:pt idx="22">
                  <c:v>1300</c:v>
                </c:pt>
                <c:pt idx="23">
                  <c:v>2450</c:v>
                </c:pt>
                <c:pt idx="24">
                  <c:v>5000</c:v>
                </c:pt>
                <c:pt idx="25">
                  <c:v>7145</c:v>
                </c:pt>
                <c:pt idx="26">
                  <c:v>7900</c:v>
                </c:pt>
                <c:pt idx="27">
                  <c:v>10000</c:v>
                </c:pt>
                <c:pt idx="28">
                  <c:v>14000</c:v>
                </c:pt>
                <c:pt idx="29">
                  <c:v>16700</c:v>
                </c:pt>
                <c:pt idx="30">
                  <c:v>17300</c:v>
                </c:pt>
                <c:pt idx="31">
                  <c:v>21000</c:v>
                </c:pt>
                <c:pt idx="32">
                  <c:v>805</c:v>
                </c:pt>
                <c:pt idx="33">
                  <c:v>352</c:v>
                </c:pt>
                <c:pt idx="34">
                  <c:v>1300</c:v>
                </c:pt>
                <c:pt idx="35">
                  <c:v>2856</c:v>
                </c:pt>
                <c:pt idx="36">
                  <c:v>2998</c:v>
                </c:pt>
                <c:pt idx="37">
                  <c:v>5400</c:v>
                </c:pt>
                <c:pt idx="38">
                  <c:v>11994</c:v>
                </c:pt>
              </c:numCache>
            </c:numRef>
          </c:xVal>
          <c:yVal>
            <c:numRef>
              <c:f>Sheet1!$B$2:$B$59</c:f>
              <c:numCache>
                <c:formatCode>General</c:formatCode>
                <c:ptCount val="58"/>
                <c:pt idx="9">
                  <c:v>30000</c:v>
                </c:pt>
                <c:pt idx="10">
                  <c:v>20000</c:v>
                </c:pt>
                <c:pt idx="11">
                  <c:v>60000</c:v>
                </c:pt>
                <c:pt idx="12">
                  <c:v>60000</c:v>
                </c:pt>
                <c:pt idx="13">
                  <c:v>45000</c:v>
                </c:pt>
                <c:pt idx="14">
                  <c:v>2800</c:v>
                </c:pt>
                <c:pt idx="15">
                  <c:v>2500</c:v>
                </c:pt>
                <c:pt idx="16">
                  <c:v>5000</c:v>
                </c:pt>
                <c:pt idx="17">
                  <c:v>10000</c:v>
                </c:pt>
                <c:pt idx="32">
                  <c:v>2500</c:v>
                </c:pt>
                <c:pt idx="33">
                  <c:v>2800</c:v>
                </c:pt>
                <c:pt idx="34">
                  <c:v>10400</c:v>
                </c:pt>
                <c:pt idx="35">
                  <c:v>5500</c:v>
                </c:pt>
                <c:pt idx="36">
                  <c:v>7500</c:v>
                </c:pt>
                <c:pt idx="37">
                  <c:v>3000</c:v>
                </c:pt>
                <c:pt idx="38">
                  <c:v>50000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F09-48E6-B9DD-56EE747CAB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CW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15"/>
            <c:spPr>
              <a:solidFill>
                <a:srgbClr val="0070C0"/>
              </a:solidFill>
              <a:ln>
                <a:noFill/>
              </a:ln>
            </c:spPr>
          </c:marker>
          <c:xVal>
            <c:numRef>
              <c:f>Sheet1!$A$2:$A$59</c:f>
              <c:numCache>
                <c:formatCode>General</c:formatCode>
                <c:ptCount val="58"/>
                <c:pt idx="0">
                  <c:v>350</c:v>
                </c:pt>
                <c:pt idx="1">
                  <c:v>352</c:v>
                </c:pt>
                <c:pt idx="2">
                  <c:v>401</c:v>
                </c:pt>
                <c:pt idx="3">
                  <c:v>500</c:v>
                </c:pt>
                <c:pt idx="4">
                  <c:v>500</c:v>
                </c:pt>
                <c:pt idx="5">
                  <c:v>500</c:v>
                </c:pt>
                <c:pt idx="6">
                  <c:v>500</c:v>
                </c:pt>
                <c:pt idx="7">
                  <c:v>2450</c:v>
                </c:pt>
                <c:pt idx="8">
                  <c:v>4900</c:v>
                </c:pt>
                <c:pt idx="9">
                  <c:v>1300</c:v>
                </c:pt>
                <c:pt idx="10">
                  <c:v>1500</c:v>
                </c:pt>
                <c:pt idx="11">
                  <c:v>2856</c:v>
                </c:pt>
                <c:pt idx="12">
                  <c:v>2998</c:v>
                </c:pt>
                <c:pt idx="13">
                  <c:v>2998</c:v>
                </c:pt>
                <c:pt idx="14">
                  <c:v>352</c:v>
                </c:pt>
                <c:pt idx="15">
                  <c:v>402</c:v>
                </c:pt>
                <c:pt idx="16">
                  <c:v>805</c:v>
                </c:pt>
                <c:pt idx="17">
                  <c:v>1300</c:v>
                </c:pt>
                <c:pt idx="18">
                  <c:v>700</c:v>
                </c:pt>
                <c:pt idx="19">
                  <c:v>500</c:v>
                </c:pt>
                <c:pt idx="20">
                  <c:v>915</c:v>
                </c:pt>
                <c:pt idx="21">
                  <c:v>1497</c:v>
                </c:pt>
                <c:pt idx="22">
                  <c:v>1300</c:v>
                </c:pt>
                <c:pt idx="23">
                  <c:v>2450</c:v>
                </c:pt>
                <c:pt idx="24">
                  <c:v>5000</c:v>
                </c:pt>
                <c:pt idx="25">
                  <c:v>7145</c:v>
                </c:pt>
                <c:pt idx="26">
                  <c:v>7900</c:v>
                </c:pt>
                <c:pt idx="27">
                  <c:v>10000</c:v>
                </c:pt>
                <c:pt idx="28">
                  <c:v>14000</c:v>
                </c:pt>
                <c:pt idx="29">
                  <c:v>16700</c:v>
                </c:pt>
                <c:pt idx="30">
                  <c:v>17300</c:v>
                </c:pt>
                <c:pt idx="31">
                  <c:v>21000</c:v>
                </c:pt>
                <c:pt idx="32">
                  <c:v>805</c:v>
                </c:pt>
                <c:pt idx="33">
                  <c:v>352</c:v>
                </c:pt>
                <c:pt idx="34">
                  <c:v>1300</c:v>
                </c:pt>
                <c:pt idx="35">
                  <c:v>2856</c:v>
                </c:pt>
                <c:pt idx="36">
                  <c:v>2998</c:v>
                </c:pt>
                <c:pt idx="37">
                  <c:v>5400</c:v>
                </c:pt>
                <c:pt idx="38">
                  <c:v>11994</c:v>
                </c:pt>
              </c:numCache>
            </c:numRef>
          </c:xVal>
          <c:yVal>
            <c:numRef>
              <c:f>Sheet1!$C$2:$C$59</c:f>
              <c:numCache>
                <c:formatCode>General</c:formatCode>
                <c:ptCount val="58"/>
                <c:pt idx="0">
                  <c:v>1100</c:v>
                </c:pt>
                <c:pt idx="1">
                  <c:v>1300</c:v>
                </c:pt>
                <c:pt idx="2">
                  <c:v>300</c:v>
                </c:pt>
                <c:pt idx="3">
                  <c:v>180</c:v>
                </c:pt>
                <c:pt idx="4">
                  <c:v>250</c:v>
                </c:pt>
                <c:pt idx="5">
                  <c:v>310</c:v>
                </c:pt>
                <c:pt idx="6">
                  <c:v>800</c:v>
                </c:pt>
                <c:pt idx="7">
                  <c:v>50</c:v>
                </c:pt>
                <c:pt idx="8">
                  <c:v>50</c:v>
                </c:pt>
                <c:pt idx="18">
                  <c:v>1000</c:v>
                </c:pt>
                <c:pt idx="19">
                  <c:v>800</c:v>
                </c:pt>
                <c:pt idx="20">
                  <c:v>100</c:v>
                </c:pt>
                <c:pt idx="21">
                  <c:v>110</c:v>
                </c:pt>
                <c:pt idx="22">
                  <c:v>300</c:v>
                </c:pt>
                <c:pt idx="23">
                  <c:v>500</c:v>
                </c:pt>
                <c:pt idx="24">
                  <c:v>20</c:v>
                </c:pt>
                <c:pt idx="25">
                  <c:v>25</c:v>
                </c:pt>
                <c:pt idx="26">
                  <c:v>14.5</c:v>
                </c:pt>
                <c:pt idx="27">
                  <c:v>10</c:v>
                </c:pt>
                <c:pt idx="28">
                  <c:v>13</c:v>
                </c:pt>
                <c:pt idx="29">
                  <c:v>2.5</c:v>
                </c:pt>
                <c:pt idx="30">
                  <c:v>2.4</c:v>
                </c:pt>
                <c:pt idx="31">
                  <c:v>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F09-48E6-B9DD-56EE747CAB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8514304"/>
        <c:axId val="148554112"/>
      </c:scatterChart>
      <c:valAx>
        <c:axId val="148514304"/>
        <c:scaling>
          <c:orientation val="minMax"/>
          <c:max val="14000"/>
          <c:min val="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smtClean="0"/>
                  <a:t>Frequency MHz</a:t>
                </a:r>
                <a:endParaRPr lang="en-GB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8554112"/>
        <c:crosses val="autoZero"/>
        <c:crossBetween val="midCat"/>
        <c:majorUnit val="2000"/>
        <c:minorUnit val="500"/>
      </c:valAx>
      <c:valAx>
        <c:axId val="148554112"/>
        <c:scaling>
          <c:logBase val="10"/>
          <c:orientation val="minMax"/>
          <c:min val="10"/>
        </c:scaling>
        <c:delete val="0"/>
        <c:axPos val="l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smtClean="0"/>
                  <a:t>Power per single tube kW</a:t>
                </a:r>
                <a:endParaRPr lang="en-GB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8514304"/>
        <c:crosses val="autoZero"/>
        <c:crossBetween val="midCat"/>
        <c:majorUnit val="1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4084650316631486"/>
          <c:y val="1.726033708672893E-2"/>
          <c:w val="0.30826019331185422"/>
          <c:h val="8.8531625571014988E-2"/>
        </c:manualLayout>
      </c:layout>
      <c:overlay val="0"/>
      <c:spPr>
        <a:ln>
          <a:solidFill>
            <a:srgbClr val="0070C0"/>
          </a:solidFill>
        </a:ln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40778255967917"/>
          <c:y val="0.10331919819366475"/>
          <c:w val="0.82921194093188189"/>
          <c:h val="0.72025412209100947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peak &lt; 10 ms</c:v>
                </c:pt>
              </c:strCache>
            </c:strRef>
          </c:tx>
          <c:spPr>
            <a:ln w="19050">
              <a:noFill/>
            </a:ln>
          </c:spPr>
          <c:marker>
            <c:symbol val="diamond"/>
            <c:size val="15"/>
            <c:spPr>
              <a:solidFill>
                <a:srgbClr val="FF0000"/>
              </a:solidFill>
              <a:ln>
                <a:noFill/>
              </a:ln>
            </c:spPr>
          </c:marker>
          <c:xVal>
            <c:numRef>
              <c:f>Sheet1!$A$2:$A$33</c:f>
              <c:numCache>
                <c:formatCode>General</c:formatCode>
                <c:ptCount val="32"/>
                <c:pt idx="0">
                  <c:v>815</c:v>
                </c:pt>
                <c:pt idx="1">
                  <c:v>1300</c:v>
                </c:pt>
                <c:pt idx="2">
                  <c:v>500</c:v>
                </c:pt>
                <c:pt idx="3">
                  <c:v>605</c:v>
                </c:pt>
                <c:pt idx="4">
                  <c:v>400</c:v>
                </c:pt>
                <c:pt idx="5">
                  <c:v>503</c:v>
                </c:pt>
                <c:pt idx="6">
                  <c:v>805</c:v>
                </c:pt>
              </c:numCache>
            </c:numRef>
          </c:xVal>
          <c:yVal>
            <c:numRef>
              <c:f>Sheet1!$B$2:$B$33</c:f>
              <c:numCache>
                <c:formatCode>General</c:formatCode>
                <c:ptCount val="32"/>
                <c:pt idx="0">
                  <c:v>130</c:v>
                </c:pt>
                <c:pt idx="1">
                  <c:v>90</c:v>
                </c:pt>
                <c:pt idx="5">
                  <c:v>110</c:v>
                </c:pt>
                <c:pt idx="6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E92-41D3-BFC3-DD66B04F1E1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CW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15"/>
            <c:spPr>
              <a:solidFill>
                <a:srgbClr val="0070C0"/>
              </a:solidFill>
              <a:ln>
                <a:noFill/>
              </a:ln>
            </c:spPr>
          </c:marker>
          <c:xVal>
            <c:numRef>
              <c:f>Sheet1!$A$2:$A$33</c:f>
              <c:numCache>
                <c:formatCode>General</c:formatCode>
                <c:ptCount val="32"/>
                <c:pt idx="0">
                  <c:v>815</c:v>
                </c:pt>
                <c:pt idx="1">
                  <c:v>1300</c:v>
                </c:pt>
                <c:pt idx="2">
                  <c:v>500</c:v>
                </c:pt>
                <c:pt idx="3">
                  <c:v>605</c:v>
                </c:pt>
                <c:pt idx="4">
                  <c:v>400</c:v>
                </c:pt>
                <c:pt idx="5">
                  <c:v>503</c:v>
                </c:pt>
                <c:pt idx="6">
                  <c:v>805</c:v>
                </c:pt>
              </c:numCache>
            </c:numRef>
          </c:xVal>
          <c:yVal>
            <c:numRef>
              <c:f>Sheet1!$C$2:$C$33</c:f>
              <c:numCache>
                <c:formatCode>General</c:formatCode>
                <c:ptCount val="32"/>
                <c:pt idx="0">
                  <c:v>30</c:v>
                </c:pt>
                <c:pt idx="1">
                  <c:v>30</c:v>
                </c:pt>
                <c:pt idx="2">
                  <c:v>90</c:v>
                </c:pt>
                <c:pt idx="3">
                  <c:v>80</c:v>
                </c:pt>
                <c:pt idx="4">
                  <c:v>60</c:v>
                </c:pt>
                <c:pt idx="5">
                  <c:v>85</c:v>
                </c:pt>
                <c:pt idx="6">
                  <c:v>60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E92-41D3-BFC3-DD66B04F1E1B}"/>
            </c:ext>
          </c:extLst>
        </c:ser>
        <c:ser>
          <c:idx val="4"/>
          <c:order val="2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ln w="19050">
              <a:noFill/>
            </a:ln>
          </c:spPr>
          <c:marker>
            <c:symbol val="circle"/>
            <c:size val="10"/>
            <c:spPr>
              <a:solidFill>
                <a:srgbClr val="7030A0"/>
              </a:solidFill>
              <a:ln>
                <a:noFill/>
              </a:ln>
            </c:spPr>
          </c:marker>
          <c:xVal>
            <c:numRef>
              <c:f>Sheet1!$A$2:$A$33</c:f>
              <c:numCache>
                <c:formatCode>General</c:formatCode>
                <c:ptCount val="32"/>
                <c:pt idx="0">
                  <c:v>815</c:v>
                </c:pt>
                <c:pt idx="1">
                  <c:v>1300</c:v>
                </c:pt>
                <c:pt idx="2">
                  <c:v>500</c:v>
                </c:pt>
                <c:pt idx="3">
                  <c:v>605</c:v>
                </c:pt>
                <c:pt idx="4">
                  <c:v>400</c:v>
                </c:pt>
                <c:pt idx="5">
                  <c:v>503</c:v>
                </c:pt>
                <c:pt idx="6">
                  <c:v>805</c:v>
                </c:pt>
              </c:numCache>
            </c:numRef>
          </c:xVal>
          <c:y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E92-41D3-BFC3-DD66B04F1E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9925248"/>
        <c:axId val="150079360"/>
      </c:scatterChart>
      <c:valAx>
        <c:axId val="149925248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smtClean="0"/>
                  <a:t>Frequency MHz</a:t>
                </a:r>
                <a:endParaRPr lang="en-GB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0079360"/>
        <c:crosses val="autoZero"/>
        <c:crossBetween val="midCat"/>
      </c:valAx>
      <c:valAx>
        <c:axId val="150079360"/>
        <c:scaling>
          <c:logBase val="10"/>
          <c:orientation val="minMax"/>
          <c:min val="10"/>
        </c:scaling>
        <c:delete val="0"/>
        <c:axPos val="l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smtClean="0"/>
                  <a:t>Power per single tube kW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6.8794439506721485E-3"/>
              <c:y val="0.1819944842729892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49925248"/>
        <c:crosses val="autoZero"/>
        <c:crossBetween val="midCat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66325406011353927"/>
          <c:y val="0"/>
          <c:w val="0.29515299757221874"/>
          <c:h val="8.8531625571014988E-2"/>
        </c:manualLayout>
      </c:layout>
      <c:overlay val="0"/>
      <c:spPr>
        <a:ln>
          <a:solidFill>
            <a:srgbClr val="0070C0"/>
          </a:solidFill>
        </a:ln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550561511683888"/>
          <c:y val="0.12406859663994715"/>
          <c:w val="0.78625164333592568"/>
          <c:h val="0.70469205856883477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peak &lt; 50 µs</c:v>
                </c:pt>
              </c:strCache>
            </c:strRef>
          </c:tx>
          <c:spPr>
            <a:ln w="19050">
              <a:noFill/>
            </a:ln>
          </c:spPr>
          <c:marker>
            <c:symbol val="diamond"/>
            <c:size val="15"/>
            <c:spPr>
              <a:solidFill>
                <a:srgbClr val="FF0000"/>
              </a:solidFill>
              <a:ln>
                <a:noFill/>
              </a:ln>
            </c:spPr>
          </c:marker>
          <c:xVal>
            <c:numRef>
              <c:f>Sheet1!$A$2:$A$32</c:f>
              <c:numCache>
                <c:formatCode>General</c:formatCode>
                <c:ptCount val="31"/>
                <c:pt idx="0">
                  <c:v>470</c:v>
                </c:pt>
                <c:pt idx="1">
                  <c:v>1500</c:v>
                </c:pt>
                <c:pt idx="2">
                  <c:v>860</c:v>
                </c:pt>
                <c:pt idx="3">
                  <c:v>128</c:v>
                </c:pt>
                <c:pt idx="4">
                  <c:v>600</c:v>
                </c:pt>
                <c:pt idx="5">
                  <c:v>500</c:v>
                </c:pt>
                <c:pt idx="6">
                  <c:v>2200</c:v>
                </c:pt>
                <c:pt idx="7">
                  <c:v>1500</c:v>
                </c:pt>
                <c:pt idx="8">
                  <c:v>1300</c:v>
                </c:pt>
                <c:pt idx="9">
                  <c:v>1400</c:v>
                </c:pt>
                <c:pt idx="10">
                  <c:v>2500</c:v>
                </c:pt>
                <c:pt idx="11">
                  <c:v>1500</c:v>
                </c:pt>
                <c:pt idx="12">
                  <c:v>1000</c:v>
                </c:pt>
                <c:pt idx="13">
                  <c:v>860</c:v>
                </c:pt>
                <c:pt idx="14">
                  <c:v>2000</c:v>
                </c:pt>
              </c:numCache>
            </c:numRef>
          </c:xVal>
          <c:yVal>
            <c:numRef>
              <c:f>Sheet1!$B$2:$B$32</c:f>
              <c:numCache>
                <c:formatCode>General</c:formatCode>
                <c:ptCount val="31"/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C93-4243-8B75-4345D84997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CW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15"/>
            <c:spPr>
              <a:solidFill>
                <a:srgbClr val="0070C0"/>
              </a:solidFill>
              <a:ln>
                <a:noFill/>
              </a:ln>
            </c:spPr>
          </c:marker>
          <c:xVal>
            <c:numRef>
              <c:f>Sheet1!$A$2:$A$32</c:f>
              <c:numCache>
                <c:formatCode>General</c:formatCode>
                <c:ptCount val="31"/>
                <c:pt idx="0">
                  <c:v>470</c:v>
                </c:pt>
                <c:pt idx="1">
                  <c:v>1500</c:v>
                </c:pt>
                <c:pt idx="2">
                  <c:v>860</c:v>
                </c:pt>
                <c:pt idx="3">
                  <c:v>128</c:v>
                </c:pt>
                <c:pt idx="4">
                  <c:v>600</c:v>
                </c:pt>
                <c:pt idx="5">
                  <c:v>500</c:v>
                </c:pt>
                <c:pt idx="6">
                  <c:v>2200</c:v>
                </c:pt>
                <c:pt idx="7">
                  <c:v>1500</c:v>
                </c:pt>
                <c:pt idx="8">
                  <c:v>1300</c:v>
                </c:pt>
                <c:pt idx="9">
                  <c:v>1400</c:v>
                </c:pt>
                <c:pt idx="10">
                  <c:v>2500</c:v>
                </c:pt>
                <c:pt idx="11">
                  <c:v>1500</c:v>
                </c:pt>
                <c:pt idx="12">
                  <c:v>1000</c:v>
                </c:pt>
                <c:pt idx="13">
                  <c:v>860</c:v>
                </c:pt>
                <c:pt idx="14">
                  <c:v>2000</c:v>
                </c:pt>
              </c:numCache>
            </c:numRef>
          </c:xVal>
          <c:yVal>
            <c:numRef>
              <c:f>Sheet1!$C$2:$C$32</c:f>
              <c:numCache>
                <c:formatCode>General</c:formatCode>
                <c:ptCount val="31"/>
                <c:pt idx="0">
                  <c:v>600</c:v>
                </c:pt>
                <c:pt idx="1">
                  <c:v>160</c:v>
                </c:pt>
                <c:pt idx="2">
                  <c:v>300</c:v>
                </c:pt>
                <c:pt idx="3">
                  <c:v>1400</c:v>
                </c:pt>
                <c:pt idx="4">
                  <c:v>1400</c:v>
                </c:pt>
                <c:pt idx="5">
                  <c:v>1200</c:v>
                </c:pt>
                <c:pt idx="6">
                  <c:v>10</c:v>
                </c:pt>
                <c:pt idx="7">
                  <c:v>200</c:v>
                </c:pt>
                <c:pt idx="8">
                  <c:v>70</c:v>
                </c:pt>
                <c:pt idx="9">
                  <c:v>100</c:v>
                </c:pt>
                <c:pt idx="10">
                  <c:v>10</c:v>
                </c:pt>
                <c:pt idx="11">
                  <c:v>500</c:v>
                </c:pt>
                <c:pt idx="12">
                  <c:v>600</c:v>
                </c:pt>
                <c:pt idx="13">
                  <c:v>450</c:v>
                </c:pt>
                <c:pt idx="14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C93-4243-8B75-4345D849970C}"/>
            </c:ext>
          </c:extLst>
        </c:ser>
        <c:ser>
          <c:idx val="4"/>
          <c:order val="2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ln w="19050">
              <a:noFill/>
            </a:ln>
          </c:spPr>
          <c:marker>
            <c:symbol val="circle"/>
            <c:size val="10"/>
            <c:spPr>
              <a:solidFill>
                <a:srgbClr val="7030A0"/>
              </a:solidFill>
              <a:ln>
                <a:noFill/>
              </a:ln>
            </c:spPr>
          </c:marker>
          <c:xVal>
            <c:numRef>
              <c:f>Sheet1!$A$2:$A$32</c:f>
              <c:numCache>
                <c:formatCode>General</c:formatCode>
                <c:ptCount val="31"/>
                <c:pt idx="0">
                  <c:v>470</c:v>
                </c:pt>
                <c:pt idx="1">
                  <c:v>1500</c:v>
                </c:pt>
                <c:pt idx="2">
                  <c:v>860</c:v>
                </c:pt>
                <c:pt idx="3">
                  <c:v>128</c:v>
                </c:pt>
                <c:pt idx="4">
                  <c:v>600</c:v>
                </c:pt>
                <c:pt idx="5">
                  <c:v>500</c:v>
                </c:pt>
                <c:pt idx="6">
                  <c:v>2200</c:v>
                </c:pt>
                <c:pt idx="7">
                  <c:v>1500</c:v>
                </c:pt>
                <c:pt idx="8">
                  <c:v>1300</c:v>
                </c:pt>
                <c:pt idx="9">
                  <c:v>1400</c:v>
                </c:pt>
                <c:pt idx="10">
                  <c:v>2500</c:v>
                </c:pt>
                <c:pt idx="11">
                  <c:v>1500</c:v>
                </c:pt>
                <c:pt idx="12">
                  <c:v>1000</c:v>
                </c:pt>
                <c:pt idx="13">
                  <c:v>860</c:v>
                </c:pt>
                <c:pt idx="14">
                  <c:v>2000</c:v>
                </c:pt>
              </c:numCache>
            </c:numRef>
          </c:xVal>
          <c:y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C93-4243-8B75-4345D84997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0947328"/>
        <c:axId val="150949888"/>
      </c:scatterChart>
      <c:valAx>
        <c:axId val="150947328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smtClean="0"/>
                  <a:t>Frequency MHz</a:t>
                </a:r>
                <a:endParaRPr lang="en-GB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0949888"/>
        <c:crosses val="autoZero"/>
        <c:crossBetween val="midCat"/>
      </c:valAx>
      <c:valAx>
        <c:axId val="150949888"/>
        <c:scaling>
          <c:logBase val="10"/>
          <c:orientation val="minMax"/>
          <c:min val="10"/>
        </c:scaling>
        <c:delete val="0"/>
        <c:axPos val="l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smtClean="0"/>
                  <a:t>Power per single transistor  </a:t>
                </a:r>
                <a:r>
                  <a:rPr lang="en-GB" dirty="0" smtClean="0">
                    <a:solidFill>
                      <a:schemeClr val="tx1"/>
                    </a:solidFill>
                  </a:rPr>
                  <a:t>W</a:t>
                </a:r>
                <a:endParaRPr lang="en-GB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6.8573399251934944E-3"/>
              <c:y val="0.1819944842729892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50947328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egendEntry>
        <c:idx val="0"/>
        <c:delete val="1"/>
      </c:legendEntry>
      <c:legendEntry>
        <c:idx val="2"/>
        <c:delete val="1"/>
      </c:legendEntry>
      <c:layout>
        <c:manualLayout>
          <c:xMode val="edge"/>
          <c:yMode val="edge"/>
          <c:x val="0.77459321649446367"/>
          <c:y val="1.7260337086728913E-2"/>
          <c:w val="0.18921092100877682"/>
          <c:h val="8.5937959507767114E-2"/>
        </c:manualLayout>
      </c:layout>
      <c:overlay val="0"/>
      <c:spPr>
        <a:ln>
          <a:solidFill>
            <a:srgbClr val="0070C0"/>
          </a:solidFill>
        </a:ln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550561511683888"/>
          <c:y val="0.12406859663994715"/>
          <c:w val="0.78625164333592568"/>
          <c:h val="0.70469205856883477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ln w="19050">
              <a:noFill/>
            </a:ln>
          </c:spPr>
          <c:marker>
            <c:symbol val="diamond"/>
            <c:size val="15"/>
            <c:spPr>
              <a:solidFill>
                <a:srgbClr val="FF0000"/>
              </a:solidFill>
              <a:ln>
                <a:noFill/>
              </a:ln>
            </c:spPr>
          </c:marker>
          <c:xVal>
            <c:numRef>
              <c:f>Sheet1!$A$2:$A$32</c:f>
              <c:numCache>
                <c:formatCode>General</c:formatCode>
                <c:ptCount val="31"/>
                <c:pt idx="0">
                  <c:v>470</c:v>
                </c:pt>
                <c:pt idx="1">
                  <c:v>1500</c:v>
                </c:pt>
                <c:pt idx="2">
                  <c:v>860</c:v>
                </c:pt>
                <c:pt idx="3">
                  <c:v>128</c:v>
                </c:pt>
                <c:pt idx="4">
                  <c:v>600</c:v>
                </c:pt>
                <c:pt idx="5">
                  <c:v>500</c:v>
                </c:pt>
                <c:pt idx="6">
                  <c:v>2200</c:v>
                </c:pt>
                <c:pt idx="7">
                  <c:v>1500</c:v>
                </c:pt>
                <c:pt idx="8">
                  <c:v>1300</c:v>
                </c:pt>
                <c:pt idx="9">
                  <c:v>1400</c:v>
                </c:pt>
                <c:pt idx="10">
                  <c:v>2500</c:v>
                </c:pt>
                <c:pt idx="11">
                  <c:v>1500</c:v>
                </c:pt>
                <c:pt idx="12">
                  <c:v>1000</c:v>
                </c:pt>
                <c:pt idx="13">
                  <c:v>860</c:v>
                </c:pt>
                <c:pt idx="14">
                  <c:v>2000</c:v>
                </c:pt>
              </c:numCache>
            </c:numRef>
          </c:xVal>
          <c:y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89B-4732-9BDA-842FC2EA8D58}"/>
            </c:ext>
          </c:extLst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CW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15"/>
            <c:spPr>
              <a:solidFill>
                <a:srgbClr val="0070C0"/>
              </a:solidFill>
              <a:ln>
                <a:noFill/>
              </a:ln>
            </c:spPr>
          </c:marker>
          <c:xVal>
            <c:numRef>
              <c:f>Sheet1!$A$2:$A$32</c:f>
              <c:numCache>
                <c:formatCode>General</c:formatCode>
                <c:ptCount val="31"/>
                <c:pt idx="0">
                  <c:v>470</c:v>
                </c:pt>
                <c:pt idx="1">
                  <c:v>1500</c:v>
                </c:pt>
                <c:pt idx="2">
                  <c:v>860</c:v>
                </c:pt>
                <c:pt idx="3">
                  <c:v>128</c:v>
                </c:pt>
                <c:pt idx="4">
                  <c:v>600</c:v>
                </c:pt>
                <c:pt idx="5">
                  <c:v>500</c:v>
                </c:pt>
                <c:pt idx="6">
                  <c:v>2200</c:v>
                </c:pt>
                <c:pt idx="7">
                  <c:v>1500</c:v>
                </c:pt>
                <c:pt idx="8">
                  <c:v>1300</c:v>
                </c:pt>
                <c:pt idx="9">
                  <c:v>1400</c:v>
                </c:pt>
                <c:pt idx="10">
                  <c:v>2500</c:v>
                </c:pt>
                <c:pt idx="11">
                  <c:v>1500</c:v>
                </c:pt>
                <c:pt idx="12">
                  <c:v>1000</c:v>
                </c:pt>
                <c:pt idx="13">
                  <c:v>860</c:v>
                </c:pt>
                <c:pt idx="14">
                  <c:v>2000</c:v>
                </c:pt>
              </c:numCache>
            </c:numRef>
          </c:xVal>
          <c:yVal>
            <c:numRef>
              <c:f>Sheet1!$B$2:$B$32</c:f>
              <c:numCache>
                <c:formatCode>General</c:formatCode>
                <c:ptCount val="31"/>
                <c:pt idx="0">
                  <c:v>60</c:v>
                </c:pt>
                <c:pt idx="1">
                  <c:v>16</c:v>
                </c:pt>
                <c:pt idx="2">
                  <c:v>30</c:v>
                </c:pt>
                <c:pt idx="3">
                  <c:v>140</c:v>
                </c:pt>
                <c:pt idx="4">
                  <c:v>140</c:v>
                </c:pt>
                <c:pt idx="5">
                  <c:v>120</c:v>
                </c:pt>
                <c:pt idx="6">
                  <c:v>1</c:v>
                </c:pt>
                <c:pt idx="7">
                  <c:v>20</c:v>
                </c:pt>
                <c:pt idx="8">
                  <c:v>7</c:v>
                </c:pt>
                <c:pt idx="9">
                  <c:v>10</c:v>
                </c:pt>
                <c:pt idx="10">
                  <c:v>1</c:v>
                </c:pt>
                <c:pt idx="11">
                  <c:v>50</c:v>
                </c:pt>
                <c:pt idx="12">
                  <c:v>60</c:v>
                </c:pt>
                <c:pt idx="13">
                  <c:v>45</c:v>
                </c:pt>
                <c:pt idx="14">
                  <c:v>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89B-4732-9BDA-842FC2EA8D58}"/>
            </c:ext>
          </c:extLst>
        </c:ser>
        <c:ser>
          <c:idx val="4"/>
          <c:order val="2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ln w="19050">
              <a:noFill/>
            </a:ln>
          </c:spPr>
          <c:marker>
            <c:symbol val="circle"/>
            <c:size val="10"/>
            <c:spPr>
              <a:solidFill>
                <a:srgbClr val="7030A0"/>
              </a:solidFill>
              <a:ln>
                <a:noFill/>
              </a:ln>
            </c:spPr>
          </c:marker>
          <c:xVal>
            <c:numRef>
              <c:f>Sheet1!$A$2:$A$32</c:f>
              <c:numCache>
                <c:formatCode>General</c:formatCode>
                <c:ptCount val="31"/>
                <c:pt idx="0">
                  <c:v>470</c:v>
                </c:pt>
                <c:pt idx="1">
                  <c:v>1500</c:v>
                </c:pt>
                <c:pt idx="2">
                  <c:v>860</c:v>
                </c:pt>
                <c:pt idx="3">
                  <c:v>128</c:v>
                </c:pt>
                <c:pt idx="4">
                  <c:v>600</c:v>
                </c:pt>
                <c:pt idx="5">
                  <c:v>500</c:v>
                </c:pt>
                <c:pt idx="6">
                  <c:v>2200</c:v>
                </c:pt>
                <c:pt idx="7">
                  <c:v>1500</c:v>
                </c:pt>
                <c:pt idx="8">
                  <c:v>1300</c:v>
                </c:pt>
                <c:pt idx="9">
                  <c:v>1400</c:v>
                </c:pt>
                <c:pt idx="10">
                  <c:v>2500</c:v>
                </c:pt>
                <c:pt idx="11">
                  <c:v>1500</c:v>
                </c:pt>
                <c:pt idx="12">
                  <c:v>1000</c:v>
                </c:pt>
                <c:pt idx="13">
                  <c:v>860</c:v>
                </c:pt>
                <c:pt idx="14">
                  <c:v>2000</c:v>
                </c:pt>
              </c:numCache>
            </c:numRef>
          </c:xVal>
          <c:y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89B-4732-9BDA-842FC2EA8D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0596608"/>
        <c:axId val="150603264"/>
      </c:scatterChart>
      <c:valAx>
        <c:axId val="150596608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smtClean="0"/>
                  <a:t>Frequency MHz</a:t>
                </a:r>
                <a:endParaRPr lang="en-GB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0603264"/>
        <c:crosses val="autoZero"/>
        <c:crossBetween val="midCat"/>
      </c:valAx>
      <c:valAx>
        <c:axId val="150603264"/>
        <c:scaling>
          <c:logBase val="10"/>
          <c:orientation val="minMax"/>
          <c:min val="10"/>
        </c:scaling>
        <c:delete val="0"/>
        <c:axPos val="l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smtClean="0"/>
                  <a:t>Power per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100</a:t>
                </a:r>
                <a:r>
                  <a:rPr lang="en-GB" dirty="0" smtClean="0"/>
                  <a:t> transistors</a:t>
                </a:r>
                <a:r>
                  <a:rPr lang="en-GB" baseline="0" dirty="0" smtClean="0"/>
                  <a:t>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kW</a:t>
                </a:r>
                <a:endParaRPr lang="en-GB" dirty="0">
                  <a:solidFill>
                    <a:srgbClr val="FF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6.8573399251934944E-3"/>
              <c:y val="0.1819944842729892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50596608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egendEntry>
        <c:idx val="0"/>
        <c:delete val="1"/>
      </c:legendEntry>
      <c:legendEntry>
        <c:idx val="2"/>
        <c:delete val="1"/>
      </c:legendEntry>
      <c:layout>
        <c:manualLayout>
          <c:xMode val="edge"/>
          <c:yMode val="edge"/>
          <c:x val="0.7657747518794209"/>
          <c:y val="1.4666671023481048E-2"/>
          <c:w val="0.19802938562381961"/>
          <c:h val="8.8531625571014988E-2"/>
        </c:manualLayout>
      </c:layout>
      <c:overlay val="0"/>
      <c:spPr>
        <a:ln>
          <a:solidFill>
            <a:srgbClr val="0070C0"/>
          </a:solidFill>
        </a:ln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dirty="0">
                <a:solidFill>
                  <a:srgbClr val="002060"/>
                </a:solidFill>
              </a:rPr>
              <a:t>including power supplies and combining systems</a:t>
            </a:r>
          </a:p>
          <a:p>
            <a:pPr>
              <a:defRPr/>
            </a:pPr>
            <a:r>
              <a:rPr lang="en-GB" sz="1600" dirty="0">
                <a:solidFill>
                  <a:srgbClr val="002060"/>
                </a:solidFill>
              </a:rPr>
              <a:t>AND granularity providing </a:t>
            </a:r>
            <a:r>
              <a:rPr lang="en-GB" sz="1600" b="1" dirty="0">
                <a:solidFill>
                  <a:srgbClr val="002060"/>
                </a:solidFill>
              </a:rPr>
              <a:t>100 % availability !</a:t>
            </a:r>
          </a:p>
        </c:rich>
      </c:tx>
      <c:layout>
        <c:manualLayout>
          <c:xMode val="edge"/>
          <c:yMode val="edge"/>
          <c:x val="0.20911515304012485"/>
          <c:y val="2.18749999999999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486383614780645"/>
          <c:y val="0.28312068352780262"/>
          <c:w val="0.77240842447413383"/>
          <c:h val="0.59045318226185561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200 MHz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power"/>
            <c:dispRSqr val="0"/>
            <c:dispEq val="0"/>
          </c:trendline>
          <c:xVal>
            <c:numRef>
              <c:f>Sheet1!$A$2:$A$5</c:f>
              <c:numCache>
                <c:formatCode>General</c:formatCode>
                <c:ptCount val="4"/>
                <c:pt idx="0">
                  <c:v>2004</c:v>
                </c:pt>
                <c:pt idx="1">
                  <c:v>2012</c:v>
                </c:pt>
                <c:pt idx="2">
                  <c:v>2021</c:v>
                </c:pt>
                <c:pt idx="3">
                  <c:v>2030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8</c:v>
                </c:pt>
                <c:pt idx="2">
                  <c:v>15</c:v>
                </c:pt>
                <c:pt idx="3">
                  <c:v>60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567-4236-B0AD-8362C344C1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400 MHz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2004</c:v>
                </c:pt>
                <c:pt idx="1">
                  <c:v>2012</c:v>
                </c:pt>
                <c:pt idx="2">
                  <c:v>2021</c:v>
                </c:pt>
                <c:pt idx="3">
                  <c:v>2030</c:v>
                </c:pt>
              </c:numCache>
            </c:num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3.5</c:v>
                </c:pt>
                <c:pt idx="1">
                  <c:v>5.5</c:v>
                </c:pt>
                <c:pt idx="2">
                  <c:v>11</c:v>
                </c:pt>
                <c:pt idx="3">
                  <c:v>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567-4236-B0AD-8362C344C1FF}"/>
            </c:ext>
          </c:extLst>
        </c:ser>
        <c:ser>
          <c:idx val="3"/>
          <c:order val="2"/>
          <c:tx>
            <c:strRef>
              <c:f>Sheet1!$E$1</c:f>
              <c:strCache>
                <c:ptCount val="1"/>
                <c:pt idx="0">
                  <c:v>800 MHz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2004</c:v>
                </c:pt>
                <c:pt idx="1">
                  <c:v>2012</c:v>
                </c:pt>
                <c:pt idx="2">
                  <c:v>2021</c:v>
                </c:pt>
                <c:pt idx="3">
                  <c:v>2030</c:v>
                </c:pt>
              </c:numCache>
            </c:numRef>
          </c:xVal>
          <c:yVal>
            <c:numRef>
              <c:f>Sheet1!$E$2:$E$5</c:f>
              <c:numCache>
                <c:formatCode>General</c:formatCode>
                <c:ptCount val="4"/>
                <c:pt idx="0">
                  <c:v>2.5</c:v>
                </c:pt>
                <c:pt idx="1">
                  <c:v>4</c:v>
                </c:pt>
                <c:pt idx="2">
                  <c:v>7.5</c:v>
                </c:pt>
                <c:pt idx="3">
                  <c:v>30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8567-4236-B0AD-8362C344C1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30488424"/>
        <c:axId val="830488752"/>
      </c:scatterChart>
      <c:valAx>
        <c:axId val="8304884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Year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0488752"/>
        <c:crosses val="autoZero"/>
        <c:crossBetween val="midCat"/>
      </c:valAx>
      <c:valAx>
        <c:axId val="830488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kW m-3</a:t>
                </a:r>
              </a:p>
            </c:rich>
          </c:tx>
          <c:layout>
            <c:manualLayout>
              <c:xMode val="edge"/>
              <c:yMode val="edge"/>
              <c:x val="1.2048548033611994E-2"/>
              <c:y val="0.4289099409448819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04884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14827500140775832"/>
          <c:y val="0.30516269038123212"/>
          <c:w val="0.22024645663419434"/>
          <c:h val="0.207337339607693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Tetrodes</a:t>
            </a:r>
            <a:r>
              <a:rPr lang="en-US" dirty="0" smtClean="0"/>
              <a:t>,</a:t>
            </a:r>
            <a:r>
              <a:rPr lang="en-US" baseline="0" dirty="0" smtClean="0"/>
              <a:t> Klystrons, SSPA</a:t>
            </a:r>
            <a:endParaRPr lang="en-GB" dirty="0"/>
          </a:p>
        </c:rich>
      </c:tx>
      <c:layout>
        <c:manualLayout>
          <c:xMode val="edge"/>
          <c:yMode val="edge"/>
          <c:x val="0.28233778069407989"/>
          <c:y val="5.170833256922339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4579047668538622"/>
          <c:y val="0.10683831672203765"/>
          <c:w val="0.82162678609186801"/>
          <c:h val="0.6930910050281468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Tetrode &amp; IOT</c:v>
                </c:pt>
              </c:strCache>
            </c:strRef>
          </c:tx>
          <c:spPr>
            <a:ln w="47625">
              <a:solidFill>
                <a:srgbClr val="0070C0"/>
              </a:solidFill>
            </a:ln>
          </c:spPr>
          <c:marker>
            <c:symbol val="none"/>
          </c:marker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0-5E6B-4B50-B35B-2D236ACDA0F9}"/>
              </c:ext>
            </c:extLst>
          </c:dPt>
          <c:dPt>
            <c:idx val="9"/>
            <c:bubble3D val="0"/>
            <c:spPr>
              <a:ln w="47625">
                <a:solidFill>
                  <a:srgbClr val="0070C0"/>
                </a:solidFill>
                <a:prstDash val="lgDash"/>
              </a:ln>
            </c:spPr>
            <c:extLst>
              <c:ext xmlns:c16="http://schemas.microsoft.com/office/drawing/2014/chart" uri="{C3380CC4-5D6E-409C-BE32-E72D297353CC}">
                <c16:uniqueId val="{00000002-5E6B-4B50-B35B-2D236ACDA0F9}"/>
              </c:ext>
            </c:extLst>
          </c:dPt>
          <c:dPt>
            <c:idx val="10"/>
            <c:bubble3D val="0"/>
            <c:spPr>
              <a:ln w="47625">
                <a:solidFill>
                  <a:srgbClr val="0070C0"/>
                </a:solidFill>
                <a:prstDash val="dash"/>
              </a:ln>
            </c:spPr>
            <c:extLst>
              <c:ext xmlns:c16="http://schemas.microsoft.com/office/drawing/2014/chart" uri="{C3380CC4-5D6E-409C-BE32-E72D297353CC}">
                <c16:uniqueId val="{00000004-5E6B-4B50-B35B-2D236ACDA0F9}"/>
              </c:ext>
            </c:extLst>
          </c:dPt>
          <c:dPt>
            <c:idx val="11"/>
            <c:bubble3D val="0"/>
            <c:spPr>
              <a:ln w="47625">
                <a:solidFill>
                  <a:srgbClr val="0070C0"/>
                </a:solidFill>
                <a:prstDash val="sysDash"/>
              </a:ln>
            </c:spPr>
            <c:extLst>
              <c:ext xmlns:c16="http://schemas.microsoft.com/office/drawing/2014/chart" uri="{C3380CC4-5D6E-409C-BE32-E72D297353CC}">
                <c16:uniqueId val="{00000006-5E6B-4B50-B35B-2D236ACDA0F9}"/>
              </c:ext>
            </c:extLst>
          </c:dPt>
          <c:xVal>
            <c:numRef>
              <c:f>Sheet1!$A$2:$A$36</c:f>
              <c:numCache>
                <c:formatCode>General</c:formatCode>
                <c:ptCount val="35"/>
                <c:pt idx="1">
                  <c:v>0</c:v>
                </c:pt>
                <c:pt idx="2">
                  <c:v>0.14857142857142858</c:v>
                </c:pt>
                <c:pt idx="3">
                  <c:v>0.29428571428571426</c:v>
                </c:pt>
                <c:pt idx="4">
                  <c:v>0.45</c:v>
                </c:pt>
                <c:pt idx="5">
                  <c:v>0.61428571428571432</c:v>
                </c:pt>
                <c:pt idx="6">
                  <c:v>0.79285714285714282</c:v>
                </c:pt>
                <c:pt idx="7">
                  <c:v>1</c:v>
                </c:pt>
                <c:pt idx="8">
                  <c:v>1.3142857142857143</c:v>
                </c:pt>
                <c:pt idx="9">
                  <c:v>1.8871428571428572</c:v>
                </c:pt>
                <c:pt idx="10">
                  <c:v>3.2142857142857144</c:v>
                </c:pt>
                <c:pt idx="11">
                  <c:v>6.4285714285714288</c:v>
                </c:pt>
                <c:pt idx="13">
                  <c:v>0.54545454545454541</c:v>
                </c:pt>
                <c:pt idx="14">
                  <c:v>0.61818181818181817</c:v>
                </c:pt>
                <c:pt idx="15">
                  <c:v>0.72727272727272729</c:v>
                </c:pt>
                <c:pt idx="16">
                  <c:v>0.83636363636363631</c:v>
                </c:pt>
                <c:pt idx="17">
                  <c:v>0.98181818181818181</c:v>
                </c:pt>
                <c:pt idx="18">
                  <c:v>1</c:v>
                </c:pt>
                <c:pt idx="19">
                  <c:v>1.1272727272727272</c:v>
                </c:pt>
                <c:pt idx="20">
                  <c:v>1.3090909090909091</c:v>
                </c:pt>
                <c:pt idx="21">
                  <c:v>1.509090909090909</c:v>
                </c:pt>
                <c:pt idx="22">
                  <c:v>1.7636363636363637</c:v>
                </c:pt>
                <c:pt idx="23">
                  <c:v>2.0363636363636362</c:v>
                </c:pt>
                <c:pt idx="24">
                  <c:v>2.3636363636363638</c:v>
                </c:pt>
                <c:pt idx="25">
                  <c:v>2.4727272727272727</c:v>
                </c:pt>
                <c:pt idx="27">
                  <c:v>3.676408537275877E-2</c:v>
                </c:pt>
                <c:pt idx="28">
                  <c:v>0.16810482465774959</c:v>
                </c:pt>
                <c:pt idx="29">
                  <c:v>0.30804216967959258</c:v>
                </c:pt>
                <c:pt idx="30">
                  <c:v>0.44534997545593652</c:v>
                </c:pt>
                <c:pt idx="31">
                  <c:v>0.59379996727458195</c:v>
                </c:pt>
                <c:pt idx="32">
                  <c:v>0.75953918166077616</c:v>
                </c:pt>
                <c:pt idx="33">
                  <c:v>0.999381782168974</c:v>
                </c:pt>
                <c:pt idx="34">
                  <c:v>1.2091871815897948</c:v>
                </c:pt>
              </c:numCache>
            </c:numRef>
          </c:xVal>
          <c:yVal>
            <c:numRef>
              <c:f>Sheet1!$B$2:$B$36</c:f>
              <c:numCache>
                <c:formatCode>General</c:formatCode>
                <c:ptCount val="35"/>
                <c:pt idx="1">
                  <c:v>0</c:v>
                </c:pt>
                <c:pt idx="2">
                  <c:v>0.16666666666666666</c:v>
                </c:pt>
                <c:pt idx="3">
                  <c:v>0.33333333333333331</c:v>
                </c:pt>
                <c:pt idx="4">
                  <c:v>0.5</c:v>
                </c:pt>
                <c:pt idx="5">
                  <c:v>0.66666666666666663</c:v>
                </c:pt>
                <c:pt idx="6">
                  <c:v>0.83333333333333337</c:v>
                </c:pt>
                <c:pt idx="7">
                  <c:v>1</c:v>
                </c:pt>
                <c:pt idx="8">
                  <c:v>1.1666666666666667</c:v>
                </c:pt>
                <c:pt idx="9">
                  <c:v>1.3333333333333333</c:v>
                </c:pt>
                <c:pt idx="10">
                  <c:v>1.5</c:v>
                </c:pt>
                <c:pt idx="11">
                  <c:v>1.6666666666666667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5E6B-4B50-B35B-2D236ACDA0F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Klystron</c:v>
                </c:pt>
              </c:strCache>
            </c:strRef>
          </c:tx>
          <c:spPr>
            <a:ln w="47625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Sheet1!$A$2:$A$36</c:f>
              <c:numCache>
                <c:formatCode>General</c:formatCode>
                <c:ptCount val="35"/>
                <c:pt idx="1">
                  <c:v>0</c:v>
                </c:pt>
                <c:pt idx="2">
                  <c:v>0.14857142857142858</c:v>
                </c:pt>
                <c:pt idx="3">
                  <c:v>0.29428571428571426</c:v>
                </c:pt>
                <c:pt idx="4">
                  <c:v>0.45</c:v>
                </c:pt>
                <c:pt idx="5">
                  <c:v>0.61428571428571432</c:v>
                </c:pt>
                <c:pt idx="6">
                  <c:v>0.79285714285714282</c:v>
                </c:pt>
                <c:pt idx="7">
                  <c:v>1</c:v>
                </c:pt>
                <c:pt idx="8">
                  <c:v>1.3142857142857143</c:v>
                </c:pt>
                <c:pt idx="9">
                  <c:v>1.8871428571428572</c:v>
                </c:pt>
                <c:pt idx="10">
                  <c:v>3.2142857142857144</c:v>
                </c:pt>
                <c:pt idx="11">
                  <c:v>6.4285714285714288</c:v>
                </c:pt>
                <c:pt idx="13">
                  <c:v>0.54545454545454541</c:v>
                </c:pt>
                <c:pt idx="14">
                  <c:v>0.61818181818181817</c:v>
                </c:pt>
                <c:pt idx="15">
                  <c:v>0.72727272727272729</c:v>
                </c:pt>
                <c:pt idx="16">
                  <c:v>0.83636363636363631</c:v>
                </c:pt>
                <c:pt idx="17">
                  <c:v>0.98181818181818181</c:v>
                </c:pt>
                <c:pt idx="18">
                  <c:v>1</c:v>
                </c:pt>
                <c:pt idx="19">
                  <c:v>1.1272727272727272</c:v>
                </c:pt>
                <c:pt idx="20">
                  <c:v>1.3090909090909091</c:v>
                </c:pt>
                <c:pt idx="21">
                  <c:v>1.509090909090909</c:v>
                </c:pt>
                <c:pt idx="22">
                  <c:v>1.7636363636363637</c:v>
                </c:pt>
                <c:pt idx="23">
                  <c:v>2.0363636363636362</c:v>
                </c:pt>
                <c:pt idx="24">
                  <c:v>2.3636363636363638</c:v>
                </c:pt>
                <c:pt idx="25">
                  <c:v>2.4727272727272727</c:v>
                </c:pt>
                <c:pt idx="27">
                  <c:v>3.676408537275877E-2</c:v>
                </c:pt>
                <c:pt idx="28">
                  <c:v>0.16810482465774959</c:v>
                </c:pt>
                <c:pt idx="29">
                  <c:v>0.30804216967959258</c:v>
                </c:pt>
                <c:pt idx="30">
                  <c:v>0.44534997545593652</c:v>
                </c:pt>
                <c:pt idx="31">
                  <c:v>0.59379996727458195</c:v>
                </c:pt>
                <c:pt idx="32">
                  <c:v>0.75953918166077616</c:v>
                </c:pt>
                <c:pt idx="33">
                  <c:v>0.999381782168974</c:v>
                </c:pt>
                <c:pt idx="34">
                  <c:v>1.2091871815897948</c:v>
                </c:pt>
              </c:numCache>
            </c:numRef>
          </c:xVal>
          <c:yVal>
            <c:numRef>
              <c:f>Sheet1!$C$2:$C$36</c:f>
              <c:numCache>
                <c:formatCode>General</c:formatCode>
                <c:ptCount val="35"/>
                <c:pt idx="13">
                  <c:v>0.59299999999999997</c:v>
                </c:pt>
                <c:pt idx="14">
                  <c:v>0.67</c:v>
                </c:pt>
                <c:pt idx="15">
                  <c:v>0.76300000000000001</c:v>
                </c:pt>
                <c:pt idx="16">
                  <c:v>0.876</c:v>
                </c:pt>
                <c:pt idx="17">
                  <c:v>0.97899999999999998</c:v>
                </c:pt>
                <c:pt idx="18">
                  <c:v>1</c:v>
                </c:pt>
                <c:pt idx="19">
                  <c:v>1.0920000000000001</c:v>
                </c:pt>
                <c:pt idx="20">
                  <c:v>1.2190000000000001</c:v>
                </c:pt>
                <c:pt idx="21">
                  <c:v>1.284</c:v>
                </c:pt>
                <c:pt idx="22">
                  <c:v>1.3120000000000001</c:v>
                </c:pt>
                <c:pt idx="23">
                  <c:v>1.3109999999999999</c:v>
                </c:pt>
                <c:pt idx="24">
                  <c:v>1.282</c:v>
                </c:pt>
                <c:pt idx="25">
                  <c:v>1.2749999999999999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5E6B-4B50-B35B-2D236ACDA0F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SSPA</c:v>
                </c:pt>
              </c:strCache>
            </c:strRef>
          </c:tx>
          <c:spPr>
            <a:ln w="47625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Sheet1!$A$2:$A$36</c:f>
              <c:numCache>
                <c:formatCode>General</c:formatCode>
                <c:ptCount val="35"/>
                <c:pt idx="1">
                  <c:v>0</c:v>
                </c:pt>
                <c:pt idx="2">
                  <c:v>0.14857142857142858</c:v>
                </c:pt>
                <c:pt idx="3">
                  <c:v>0.29428571428571426</c:v>
                </c:pt>
                <c:pt idx="4">
                  <c:v>0.45</c:v>
                </c:pt>
                <c:pt idx="5">
                  <c:v>0.61428571428571432</c:v>
                </c:pt>
                <c:pt idx="6">
                  <c:v>0.79285714285714282</c:v>
                </c:pt>
                <c:pt idx="7">
                  <c:v>1</c:v>
                </c:pt>
                <c:pt idx="8">
                  <c:v>1.3142857142857143</c:v>
                </c:pt>
                <c:pt idx="9">
                  <c:v>1.8871428571428572</c:v>
                </c:pt>
                <c:pt idx="10">
                  <c:v>3.2142857142857144</c:v>
                </c:pt>
                <c:pt idx="11">
                  <c:v>6.4285714285714288</c:v>
                </c:pt>
                <c:pt idx="13">
                  <c:v>0.54545454545454541</c:v>
                </c:pt>
                <c:pt idx="14">
                  <c:v>0.61818181818181817</c:v>
                </c:pt>
                <c:pt idx="15">
                  <c:v>0.72727272727272729</c:v>
                </c:pt>
                <c:pt idx="16">
                  <c:v>0.83636363636363631</c:v>
                </c:pt>
                <c:pt idx="17">
                  <c:v>0.98181818181818181</c:v>
                </c:pt>
                <c:pt idx="18">
                  <c:v>1</c:v>
                </c:pt>
                <c:pt idx="19">
                  <c:v>1.1272727272727272</c:v>
                </c:pt>
                <c:pt idx="20">
                  <c:v>1.3090909090909091</c:v>
                </c:pt>
                <c:pt idx="21">
                  <c:v>1.509090909090909</c:v>
                </c:pt>
                <c:pt idx="22">
                  <c:v>1.7636363636363637</c:v>
                </c:pt>
                <c:pt idx="23">
                  <c:v>2.0363636363636362</c:v>
                </c:pt>
                <c:pt idx="24">
                  <c:v>2.3636363636363638</c:v>
                </c:pt>
                <c:pt idx="25">
                  <c:v>2.4727272727272727</c:v>
                </c:pt>
                <c:pt idx="27">
                  <c:v>3.676408537275877E-2</c:v>
                </c:pt>
                <c:pt idx="28">
                  <c:v>0.16810482465774959</c:v>
                </c:pt>
                <c:pt idx="29">
                  <c:v>0.30804216967959258</c:v>
                </c:pt>
                <c:pt idx="30">
                  <c:v>0.44534997545593652</c:v>
                </c:pt>
                <c:pt idx="31">
                  <c:v>0.59379996727458195</c:v>
                </c:pt>
                <c:pt idx="32">
                  <c:v>0.75953918166077616</c:v>
                </c:pt>
                <c:pt idx="33">
                  <c:v>0.999381782168974</c:v>
                </c:pt>
                <c:pt idx="34">
                  <c:v>1.2091871815897948</c:v>
                </c:pt>
              </c:numCache>
            </c:numRef>
          </c:xVal>
          <c:yVal>
            <c:numRef>
              <c:f>Sheet1!$D$2:$D$36</c:f>
              <c:numCache>
                <c:formatCode>General</c:formatCode>
                <c:ptCount val="35"/>
                <c:pt idx="27">
                  <c:v>2.5333333333333333E-2</c:v>
                </c:pt>
                <c:pt idx="28">
                  <c:v>0.16666666666666666</c:v>
                </c:pt>
                <c:pt idx="29">
                  <c:v>0.33333333333333331</c:v>
                </c:pt>
                <c:pt idx="30">
                  <c:v>0.5</c:v>
                </c:pt>
                <c:pt idx="31">
                  <c:v>0.66666666666666663</c:v>
                </c:pt>
                <c:pt idx="32">
                  <c:v>0.83333333333333337</c:v>
                </c:pt>
                <c:pt idx="33">
                  <c:v>1</c:v>
                </c:pt>
                <c:pt idx="34">
                  <c:v>1.0833333333333333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5E6B-4B50-B35B-2D236ACDA0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0707584"/>
        <c:axId val="150709760"/>
      </c:scatterChart>
      <c:valAx>
        <c:axId val="150707584"/>
        <c:scaling>
          <c:orientation val="minMax"/>
          <c:max val="4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Input</a:t>
                </a:r>
                <a:r>
                  <a:rPr lang="en-US" baseline="0" dirty="0" smtClean="0"/>
                  <a:t> power / nominal Input power 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0.3168039758919024"/>
              <c:y val="0.9117272942796925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50709760"/>
        <c:crosses val="autoZero"/>
        <c:crossBetween val="midCat"/>
      </c:valAx>
      <c:valAx>
        <c:axId val="1507097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sz="1400" dirty="0" smtClean="0"/>
                  <a:t>Output</a:t>
                </a:r>
                <a:r>
                  <a:rPr lang="en-GB" sz="1400" baseline="0" dirty="0" smtClean="0"/>
                  <a:t> power / nominal Output power</a:t>
                </a:r>
                <a:endParaRPr lang="en-GB" sz="1400" dirty="0"/>
              </a:p>
            </c:rich>
          </c:tx>
          <c:layout>
            <c:manualLayout>
              <c:xMode val="edge"/>
              <c:yMode val="edge"/>
              <c:x val="1.0155414600952659E-2"/>
              <c:y val="8.8648316391450835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5070758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9124076504325849"/>
          <c:y val="0.42808290430066354"/>
          <c:w val="0.27177043841742005"/>
          <c:h val="0.2091381980944304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GB" sz="1600" dirty="0" smtClean="0"/>
              <a:t>Peak Power vs Frequency</a:t>
            </a:r>
            <a:endParaRPr lang="en-GB" sz="1600" dirty="0"/>
          </a:p>
        </c:rich>
      </c:tx>
      <c:layout>
        <c:manualLayout>
          <c:xMode val="edge"/>
          <c:yMode val="edge"/>
          <c:x val="0.26467398161032957"/>
          <c:y val="2.9847111004760153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7960281198914407"/>
          <c:y val="0.13883799235982328"/>
          <c:w val="0.78669805537479964"/>
          <c:h val="0.6548639894712554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WR2300</c:v>
                </c:pt>
              </c:strCache>
            </c:strRef>
          </c:tx>
          <c:marker>
            <c:symbol val="none"/>
          </c:marker>
          <c:cat>
            <c:numRef>
              <c:f>Sheet1!$A$2:$A$18</c:f>
              <c:numCache>
                <c:formatCode>General</c:formatCode>
                <c:ptCount val="17"/>
                <c:pt idx="0">
                  <c:v>200</c:v>
                </c:pt>
                <c:pt idx="1">
                  <c:v>250</c:v>
                </c:pt>
                <c:pt idx="2">
                  <c:v>300</c:v>
                </c:pt>
                <c:pt idx="3">
                  <c:v>350</c:v>
                </c:pt>
                <c:pt idx="4">
                  <c:v>400</c:v>
                </c:pt>
                <c:pt idx="5">
                  <c:v>450</c:v>
                </c:pt>
                <c:pt idx="6">
                  <c:v>500</c:v>
                </c:pt>
                <c:pt idx="7">
                  <c:v>550</c:v>
                </c:pt>
                <c:pt idx="8">
                  <c:v>600</c:v>
                </c:pt>
                <c:pt idx="9">
                  <c:v>650</c:v>
                </c:pt>
                <c:pt idx="10">
                  <c:v>700</c:v>
                </c:pt>
                <c:pt idx="11">
                  <c:v>750</c:v>
                </c:pt>
                <c:pt idx="12">
                  <c:v>800</c:v>
                </c:pt>
                <c:pt idx="13">
                  <c:v>850</c:v>
                </c:pt>
                <c:pt idx="14">
                  <c:v>900</c:v>
                </c:pt>
                <c:pt idx="15">
                  <c:v>950</c:v>
                </c:pt>
                <c:pt idx="16">
                  <c:v>1000</c:v>
                </c:pt>
              </c:numCache>
            </c:numRef>
          </c:cat>
          <c:val>
            <c:numRef>
              <c:f>Sheet1!$B$2:$B$18</c:f>
              <c:numCache>
                <c:formatCode>General</c:formatCode>
                <c:ptCount val="17"/>
                <c:pt idx="2">
                  <c:v>526.62120446382869</c:v>
                </c:pt>
                <c:pt idx="3">
                  <c:v>691.97113839519773</c:v>
                </c:pt>
                <c:pt idx="4">
                  <c:v>780.76982407220214</c:v>
                </c:pt>
                <c:pt idx="5">
                  <c:v>836.21893990476337</c:v>
                </c:pt>
                <c:pt idx="6">
                  <c:v>873.72525044778922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C10-42BA-BFD3-8F5E538C133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WR2100</c:v>
                </c:pt>
              </c:strCache>
            </c:strRef>
          </c:tx>
          <c:marker>
            <c:symbol val="none"/>
          </c:marker>
          <c:cat>
            <c:numRef>
              <c:f>Sheet1!$A$2:$A$18</c:f>
              <c:numCache>
                <c:formatCode>General</c:formatCode>
                <c:ptCount val="17"/>
                <c:pt idx="0">
                  <c:v>200</c:v>
                </c:pt>
                <c:pt idx="1">
                  <c:v>250</c:v>
                </c:pt>
                <c:pt idx="2">
                  <c:v>300</c:v>
                </c:pt>
                <c:pt idx="3">
                  <c:v>350</c:v>
                </c:pt>
                <c:pt idx="4">
                  <c:v>400</c:v>
                </c:pt>
                <c:pt idx="5">
                  <c:v>450</c:v>
                </c:pt>
                <c:pt idx="6">
                  <c:v>500</c:v>
                </c:pt>
                <c:pt idx="7">
                  <c:v>550</c:v>
                </c:pt>
                <c:pt idx="8">
                  <c:v>600</c:v>
                </c:pt>
                <c:pt idx="9">
                  <c:v>650</c:v>
                </c:pt>
                <c:pt idx="10">
                  <c:v>700</c:v>
                </c:pt>
                <c:pt idx="11">
                  <c:v>750</c:v>
                </c:pt>
                <c:pt idx="12">
                  <c:v>800</c:v>
                </c:pt>
                <c:pt idx="13">
                  <c:v>850</c:v>
                </c:pt>
                <c:pt idx="14">
                  <c:v>900</c:v>
                </c:pt>
                <c:pt idx="15">
                  <c:v>950</c:v>
                </c:pt>
                <c:pt idx="16">
                  <c:v>1000</c:v>
                </c:pt>
              </c:numCache>
            </c:numRef>
          </c:cat>
          <c:val>
            <c:numRef>
              <c:f>Sheet1!$C$2:$C$18</c:f>
              <c:numCache>
                <c:formatCode>General</c:formatCode>
                <c:ptCount val="17"/>
                <c:pt idx="3">
                  <c:v>505.35896435960757</c:v>
                </c:pt>
                <c:pt idx="4">
                  <c:v>603.66389966804388</c:v>
                </c:pt>
                <c:pt idx="5">
                  <c:v>662.68809904247951</c:v>
                </c:pt>
                <c:pt idx="6">
                  <c:v>701.86926898484182</c:v>
                </c:pt>
                <c:pt idx="7">
                  <c:v>729.5056478947123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C10-42BA-BFD3-8F5E538C133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WR1800</c:v>
                </c:pt>
              </c:strCache>
            </c:strRef>
          </c:tx>
          <c:marker>
            <c:symbol val="none"/>
          </c:marker>
          <c:cat>
            <c:numRef>
              <c:f>Sheet1!$A$2:$A$18</c:f>
              <c:numCache>
                <c:formatCode>General</c:formatCode>
                <c:ptCount val="17"/>
                <c:pt idx="0">
                  <c:v>200</c:v>
                </c:pt>
                <c:pt idx="1">
                  <c:v>250</c:v>
                </c:pt>
                <c:pt idx="2">
                  <c:v>300</c:v>
                </c:pt>
                <c:pt idx="3">
                  <c:v>350</c:v>
                </c:pt>
                <c:pt idx="4">
                  <c:v>400</c:v>
                </c:pt>
                <c:pt idx="5">
                  <c:v>450</c:v>
                </c:pt>
                <c:pt idx="6">
                  <c:v>500</c:v>
                </c:pt>
                <c:pt idx="7">
                  <c:v>550</c:v>
                </c:pt>
                <c:pt idx="8">
                  <c:v>600</c:v>
                </c:pt>
                <c:pt idx="9">
                  <c:v>650</c:v>
                </c:pt>
                <c:pt idx="10">
                  <c:v>700</c:v>
                </c:pt>
                <c:pt idx="11">
                  <c:v>750</c:v>
                </c:pt>
                <c:pt idx="12">
                  <c:v>800</c:v>
                </c:pt>
                <c:pt idx="13">
                  <c:v>850</c:v>
                </c:pt>
                <c:pt idx="14">
                  <c:v>900</c:v>
                </c:pt>
                <c:pt idx="15">
                  <c:v>950</c:v>
                </c:pt>
                <c:pt idx="16">
                  <c:v>1000</c:v>
                </c:pt>
              </c:numCache>
            </c:numRef>
          </c:cat>
          <c:val>
            <c:numRef>
              <c:f>Sheet1!$D$2:$D$18</c:f>
              <c:numCache>
                <c:formatCode>General</c:formatCode>
                <c:ptCount val="17"/>
                <c:pt idx="4">
                  <c:v>356.76482465008218</c:v>
                </c:pt>
                <c:pt idx="5">
                  <c:v>426.84439471966772</c:v>
                </c:pt>
                <c:pt idx="6">
                  <c:v>470.61291075415681</c:v>
                </c:pt>
                <c:pt idx="7">
                  <c:v>500.53925575415678</c:v>
                </c:pt>
                <c:pt idx="8">
                  <c:v>522.15358658095704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C10-42BA-BFD3-8F5E538C133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WR1500</c:v>
                </c:pt>
              </c:strCache>
            </c:strRef>
          </c:tx>
          <c:marker>
            <c:symbol val="none"/>
          </c:marker>
          <c:cat>
            <c:numRef>
              <c:f>Sheet1!$A$2:$A$18</c:f>
              <c:numCache>
                <c:formatCode>General</c:formatCode>
                <c:ptCount val="17"/>
                <c:pt idx="0">
                  <c:v>200</c:v>
                </c:pt>
                <c:pt idx="1">
                  <c:v>250</c:v>
                </c:pt>
                <c:pt idx="2">
                  <c:v>300</c:v>
                </c:pt>
                <c:pt idx="3">
                  <c:v>350</c:v>
                </c:pt>
                <c:pt idx="4">
                  <c:v>400</c:v>
                </c:pt>
                <c:pt idx="5">
                  <c:v>450</c:v>
                </c:pt>
                <c:pt idx="6">
                  <c:v>500</c:v>
                </c:pt>
                <c:pt idx="7">
                  <c:v>550</c:v>
                </c:pt>
                <c:pt idx="8">
                  <c:v>600</c:v>
                </c:pt>
                <c:pt idx="9">
                  <c:v>650</c:v>
                </c:pt>
                <c:pt idx="10">
                  <c:v>700</c:v>
                </c:pt>
                <c:pt idx="11">
                  <c:v>750</c:v>
                </c:pt>
                <c:pt idx="12">
                  <c:v>800</c:v>
                </c:pt>
                <c:pt idx="13">
                  <c:v>850</c:v>
                </c:pt>
                <c:pt idx="14">
                  <c:v>900</c:v>
                </c:pt>
                <c:pt idx="15">
                  <c:v>950</c:v>
                </c:pt>
                <c:pt idx="16">
                  <c:v>1000</c:v>
                </c:pt>
              </c:numCache>
            </c:numRef>
          </c:cat>
          <c:val>
            <c:numRef>
              <c:f>Sheet1!$E$2:$E$18</c:f>
              <c:numCache>
                <c:formatCode>General</c:formatCode>
                <c:ptCount val="17"/>
                <c:pt idx="6">
                  <c:v>266.97284110949937</c:v>
                </c:pt>
                <c:pt idx="7">
                  <c:v>302.41885016220277</c:v>
                </c:pt>
                <c:pt idx="8">
                  <c:v>326.81452135705337</c:v>
                </c:pt>
                <c:pt idx="9">
                  <c:v>344.60714552259435</c:v>
                </c:pt>
                <c:pt idx="10">
                  <c:v>358.09656580859274</c:v>
                </c:pt>
                <c:pt idx="11">
                  <c:v>368.61955583526839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6C10-42BA-BFD3-8F5E538C1339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WR1150</c:v>
                </c:pt>
              </c:strCache>
            </c:strRef>
          </c:tx>
          <c:marker>
            <c:symbol val="none"/>
          </c:marker>
          <c:cat>
            <c:numRef>
              <c:f>Sheet1!$A$2:$A$18</c:f>
              <c:numCache>
                <c:formatCode>General</c:formatCode>
                <c:ptCount val="17"/>
                <c:pt idx="0">
                  <c:v>200</c:v>
                </c:pt>
                <c:pt idx="1">
                  <c:v>250</c:v>
                </c:pt>
                <c:pt idx="2">
                  <c:v>300</c:v>
                </c:pt>
                <c:pt idx="3">
                  <c:v>350</c:v>
                </c:pt>
                <c:pt idx="4">
                  <c:v>400</c:v>
                </c:pt>
                <c:pt idx="5">
                  <c:v>450</c:v>
                </c:pt>
                <c:pt idx="6">
                  <c:v>500</c:v>
                </c:pt>
                <c:pt idx="7">
                  <c:v>550</c:v>
                </c:pt>
                <c:pt idx="8">
                  <c:v>600</c:v>
                </c:pt>
                <c:pt idx="9">
                  <c:v>650</c:v>
                </c:pt>
                <c:pt idx="10">
                  <c:v>700</c:v>
                </c:pt>
                <c:pt idx="11">
                  <c:v>750</c:v>
                </c:pt>
                <c:pt idx="12">
                  <c:v>800</c:v>
                </c:pt>
                <c:pt idx="13">
                  <c:v>850</c:v>
                </c:pt>
                <c:pt idx="14">
                  <c:v>900</c:v>
                </c:pt>
                <c:pt idx="15">
                  <c:v>950</c:v>
                </c:pt>
                <c:pt idx="16">
                  <c:v>1000</c:v>
                </c:pt>
              </c:numCache>
            </c:numRef>
          </c:cat>
          <c:val>
            <c:numRef>
              <c:f>Sheet1!$F$2:$F$18</c:f>
              <c:numCache>
                <c:formatCode>General</c:formatCode>
                <c:ptCount val="17"/>
                <c:pt idx="9">
                  <c:v>156.06062716607448</c:v>
                </c:pt>
                <c:pt idx="10">
                  <c:v>172.99278459879943</c:v>
                </c:pt>
                <c:pt idx="11">
                  <c:v>185.52997957674148</c:v>
                </c:pt>
                <c:pt idx="12">
                  <c:v>195.19245601805054</c:v>
                </c:pt>
                <c:pt idx="13">
                  <c:v>202.85198868083233</c:v>
                </c:pt>
                <c:pt idx="14">
                  <c:v>209.05473497619084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6C10-42BA-BFD3-8F5E538C1339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WR975</c:v>
                </c:pt>
              </c:strCache>
            </c:strRef>
          </c:tx>
          <c:marker>
            <c:symbol val="none"/>
          </c:marker>
          <c:cat>
            <c:numRef>
              <c:f>Sheet1!$A$2:$A$18</c:f>
              <c:numCache>
                <c:formatCode>General</c:formatCode>
                <c:ptCount val="17"/>
                <c:pt idx="0">
                  <c:v>200</c:v>
                </c:pt>
                <c:pt idx="1">
                  <c:v>250</c:v>
                </c:pt>
                <c:pt idx="2">
                  <c:v>300</c:v>
                </c:pt>
                <c:pt idx="3">
                  <c:v>350</c:v>
                </c:pt>
                <c:pt idx="4">
                  <c:v>400</c:v>
                </c:pt>
                <c:pt idx="5">
                  <c:v>450</c:v>
                </c:pt>
                <c:pt idx="6">
                  <c:v>500</c:v>
                </c:pt>
                <c:pt idx="7">
                  <c:v>550</c:v>
                </c:pt>
                <c:pt idx="8">
                  <c:v>600</c:v>
                </c:pt>
                <c:pt idx="9">
                  <c:v>650</c:v>
                </c:pt>
                <c:pt idx="10">
                  <c:v>700</c:v>
                </c:pt>
                <c:pt idx="11">
                  <c:v>750</c:v>
                </c:pt>
                <c:pt idx="12">
                  <c:v>800</c:v>
                </c:pt>
                <c:pt idx="13">
                  <c:v>850</c:v>
                </c:pt>
                <c:pt idx="14">
                  <c:v>900</c:v>
                </c:pt>
                <c:pt idx="15">
                  <c:v>950</c:v>
                </c:pt>
                <c:pt idx="16">
                  <c:v>1000</c:v>
                </c:pt>
              </c:numCache>
            </c:numRef>
          </c:cat>
          <c:val>
            <c:numRef>
              <c:f>Sheet1!$G$2:$G$18</c:f>
              <c:numCache>
                <c:formatCode>General</c:formatCode>
                <c:ptCount val="17"/>
                <c:pt idx="11">
                  <c:v>107.91085197942984</c:v>
                </c:pt>
                <c:pt idx="12">
                  <c:v>119.53681614997969</c:v>
                </c:pt>
                <c:pt idx="13">
                  <c:v>128.37671231395834</c:v>
                </c:pt>
                <c:pt idx="14">
                  <c:v>135.34069452686813</c:v>
                </c:pt>
                <c:pt idx="15">
                  <c:v>140.96578739864273</c:v>
                </c:pt>
                <c:pt idx="16">
                  <c:v>145.59651898329614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6C10-42BA-BFD3-8F5E538C13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1063552"/>
        <c:axId val="151073920"/>
      </c:lineChart>
      <c:catAx>
        <c:axId val="1510635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sz="1400" dirty="0" smtClean="0"/>
                  <a:t>Frequency</a:t>
                </a:r>
                <a:r>
                  <a:rPr lang="en-GB" sz="1400" baseline="0" dirty="0" smtClean="0"/>
                  <a:t> MHz</a:t>
                </a:r>
                <a:endParaRPr lang="en-GB" sz="1400" dirty="0"/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1400"/>
            </a:pPr>
            <a:endParaRPr lang="en-US"/>
          </a:p>
        </c:txPr>
        <c:crossAx val="151073920"/>
        <c:crosses val="autoZero"/>
        <c:auto val="1"/>
        <c:lblAlgn val="ctr"/>
        <c:lblOffset val="100"/>
        <c:tickMarkSkip val="4"/>
        <c:noMultiLvlLbl val="0"/>
      </c:catAx>
      <c:valAx>
        <c:axId val="151073920"/>
        <c:scaling>
          <c:logBase val="10"/>
          <c:orientation val="minMax"/>
          <c:min val="10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sz="1400" dirty="0" smtClean="0"/>
                  <a:t>Peak power MW</a:t>
                </a:r>
                <a:endParaRPr lang="en-GB" sz="1400" dirty="0"/>
              </a:p>
            </c:rich>
          </c:tx>
          <c:layout>
            <c:manualLayout>
              <c:xMode val="edge"/>
              <c:yMode val="edge"/>
              <c:x val="4.0302254551754138E-2"/>
              <c:y val="0.3435492210267235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510635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GB" sz="1600" dirty="0" smtClean="0"/>
              <a:t>Peak Power vs Frequency</a:t>
            </a:r>
            <a:endParaRPr lang="en-GB" sz="1600" dirty="0"/>
          </a:p>
        </c:rich>
      </c:tx>
      <c:layout>
        <c:manualLayout>
          <c:xMode val="edge"/>
          <c:yMode val="edge"/>
          <c:x val="0.27065260168832467"/>
          <c:y val="4.6127353370992968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7063499535833118"/>
          <c:y val="0.3667613854870827"/>
          <c:w val="0.78669805537479964"/>
          <c:h val="0.5626092827292693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WR2300</c:v>
                </c:pt>
              </c:strCache>
            </c:strRef>
          </c:tx>
          <c:marker>
            <c:symbol val="none"/>
          </c:marker>
          <c:cat>
            <c:numRef>
              <c:f>Sheet1!$A$2:$A$18</c:f>
              <c:numCache>
                <c:formatCode>General</c:formatCode>
                <c:ptCount val="17"/>
                <c:pt idx="0">
                  <c:v>200</c:v>
                </c:pt>
                <c:pt idx="1">
                  <c:v>250</c:v>
                </c:pt>
                <c:pt idx="2">
                  <c:v>300</c:v>
                </c:pt>
                <c:pt idx="3">
                  <c:v>350</c:v>
                </c:pt>
                <c:pt idx="4">
                  <c:v>400</c:v>
                </c:pt>
                <c:pt idx="5">
                  <c:v>450</c:v>
                </c:pt>
                <c:pt idx="6">
                  <c:v>500</c:v>
                </c:pt>
                <c:pt idx="7">
                  <c:v>550</c:v>
                </c:pt>
                <c:pt idx="8">
                  <c:v>600</c:v>
                </c:pt>
                <c:pt idx="9">
                  <c:v>650</c:v>
                </c:pt>
                <c:pt idx="10">
                  <c:v>700</c:v>
                </c:pt>
                <c:pt idx="11">
                  <c:v>750</c:v>
                </c:pt>
                <c:pt idx="12">
                  <c:v>800</c:v>
                </c:pt>
                <c:pt idx="13">
                  <c:v>850</c:v>
                </c:pt>
                <c:pt idx="14">
                  <c:v>900</c:v>
                </c:pt>
                <c:pt idx="15">
                  <c:v>950</c:v>
                </c:pt>
                <c:pt idx="16">
                  <c:v>1000</c:v>
                </c:pt>
              </c:numCache>
            </c:numRef>
          </c:cat>
          <c:val>
            <c:numRef>
              <c:f>Sheet1!$B$2:$B$18</c:f>
              <c:numCache>
                <c:formatCode>General</c:formatCode>
                <c:ptCount val="17"/>
                <c:pt idx="2">
                  <c:v>0.11918134731119889</c:v>
                </c:pt>
                <c:pt idx="3">
                  <c:v>8.6980232144542965E-2</c:v>
                </c:pt>
                <c:pt idx="4">
                  <c:v>7.5652421077053819E-2</c:v>
                </c:pt>
                <c:pt idx="5">
                  <c:v>7.0332379356929181E-2</c:v>
                </c:pt>
                <c:pt idx="6">
                  <c:v>6.7643314066862581E-2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7D4-4653-BFCC-52B49E64EA3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WR2100</c:v>
                </c:pt>
              </c:strCache>
            </c:strRef>
          </c:tx>
          <c:marker>
            <c:symbol val="none"/>
          </c:marker>
          <c:cat>
            <c:numRef>
              <c:f>Sheet1!$A$2:$A$18</c:f>
              <c:numCache>
                <c:formatCode>General</c:formatCode>
                <c:ptCount val="17"/>
                <c:pt idx="0">
                  <c:v>200</c:v>
                </c:pt>
                <c:pt idx="1">
                  <c:v>250</c:v>
                </c:pt>
                <c:pt idx="2">
                  <c:v>300</c:v>
                </c:pt>
                <c:pt idx="3">
                  <c:v>350</c:v>
                </c:pt>
                <c:pt idx="4">
                  <c:v>400</c:v>
                </c:pt>
                <c:pt idx="5">
                  <c:v>450</c:v>
                </c:pt>
                <c:pt idx="6">
                  <c:v>500</c:v>
                </c:pt>
                <c:pt idx="7">
                  <c:v>550</c:v>
                </c:pt>
                <c:pt idx="8">
                  <c:v>600</c:v>
                </c:pt>
                <c:pt idx="9">
                  <c:v>650</c:v>
                </c:pt>
                <c:pt idx="10">
                  <c:v>700</c:v>
                </c:pt>
                <c:pt idx="11">
                  <c:v>750</c:v>
                </c:pt>
                <c:pt idx="12">
                  <c:v>800</c:v>
                </c:pt>
                <c:pt idx="13">
                  <c:v>850</c:v>
                </c:pt>
                <c:pt idx="14">
                  <c:v>900</c:v>
                </c:pt>
                <c:pt idx="15">
                  <c:v>950</c:v>
                </c:pt>
                <c:pt idx="16">
                  <c:v>1000</c:v>
                </c:pt>
              </c:numCache>
            </c:numRef>
          </c:cat>
          <c:val>
            <c:numRef>
              <c:f>Sheet1!$C$2:$C$18</c:f>
              <c:numCache>
                <c:formatCode>General</c:formatCode>
                <c:ptCount val="17"/>
                <c:pt idx="3">
                  <c:v>0.11633477607989239</c:v>
                </c:pt>
                <c:pt idx="4">
                  <c:v>9.4541308282189679E-2</c:v>
                </c:pt>
                <c:pt idx="5">
                  <c:v>8.5003522738388335E-2</c:v>
                </c:pt>
                <c:pt idx="6">
                  <c:v>8.0085320441438068E-2</c:v>
                </c:pt>
                <c:pt idx="7">
                  <c:v>7.7441766083322844E-2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7D4-4653-BFCC-52B49E64EA3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WR1800</c:v>
                </c:pt>
              </c:strCache>
            </c:strRef>
          </c:tx>
          <c:marker>
            <c:symbol val="none"/>
          </c:marker>
          <c:cat>
            <c:numRef>
              <c:f>Sheet1!$A$2:$A$18</c:f>
              <c:numCache>
                <c:formatCode>General</c:formatCode>
                <c:ptCount val="17"/>
                <c:pt idx="0">
                  <c:v>200</c:v>
                </c:pt>
                <c:pt idx="1">
                  <c:v>250</c:v>
                </c:pt>
                <c:pt idx="2">
                  <c:v>300</c:v>
                </c:pt>
                <c:pt idx="3">
                  <c:v>350</c:v>
                </c:pt>
                <c:pt idx="4">
                  <c:v>400</c:v>
                </c:pt>
                <c:pt idx="5">
                  <c:v>450</c:v>
                </c:pt>
                <c:pt idx="6">
                  <c:v>500</c:v>
                </c:pt>
                <c:pt idx="7">
                  <c:v>550</c:v>
                </c:pt>
                <c:pt idx="8">
                  <c:v>600</c:v>
                </c:pt>
                <c:pt idx="9">
                  <c:v>650</c:v>
                </c:pt>
                <c:pt idx="10">
                  <c:v>700</c:v>
                </c:pt>
                <c:pt idx="11">
                  <c:v>750</c:v>
                </c:pt>
                <c:pt idx="12">
                  <c:v>800</c:v>
                </c:pt>
                <c:pt idx="13">
                  <c:v>850</c:v>
                </c:pt>
                <c:pt idx="14">
                  <c:v>900</c:v>
                </c:pt>
                <c:pt idx="15">
                  <c:v>950</c:v>
                </c:pt>
                <c:pt idx="16">
                  <c:v>1000</c:v>
                </c:pt>
              </c:numCache>
            </c:numRef>
          </c:cat>
          <c:val>
            <c:numRef>
              <c:f>Sheet1!$D$2:$D$18</c:f>
              <c:numCache>
                <c:formatCode>General</c:formatCode>
                <c:ptCount val="17"/>
                <c:pt idx="4">
                  <c:v>0.15349387923528185</c:v>
                </c:pt>
                <c:pt idx="5">
                  <c:v>0.12458956935980965</c:v>
                </c:pt>
                <c:pt idx="6">
                  <c:v>0.11126015596785466</c:v>
                </c:pt>
                <c:pt idx="7">
                  <c:v>0.10398304013259191</c:v>
                </c:pt>
                <c:pt idx="8">
                  <c:v>9.9746849825042963E-2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7D4-4653-BFCC-52B49E64EA3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WR1500</c:v>
                </c:pt>
              </c:strCache>
            </c:strRef>
          </c:tx>
          <c:marker>
            <c:symbol val="none"/>
          </c:marker>
          <c:cat>
            <c:numRef>
              <c:f>Sheet1!$A$2:$A$18</c:f>
              <c:numCache>
                <c:formatCode>General</c:formatCode>
                <c:ptCount val="17"/>
                <c:pt idx="0">
                  <c:v>200</c:v>
                </c:pt>
                <c:pt idx="1">
                  <c:v>250</c:v>
                </c:pt>
                <c:pt idx="2">
                  <c:v>300</c:v>
                </c:pt>
                <c:pt idx="3">
                  <c:v>350</c:v>
                </c:pt>
                <c:pt idx="4">
                  <c:v>400</c:v>
                </c:pt>
                <c:pt idx="5">
                  <c:v>450</c:v>
                </c:pt>
                <c:pt idx="6">
                  <c:v>500</c:v>
                </c:pt>
                <c:pt idx="7">
                  <c:v>550</c:v>
                </c:pt>
                <c:pt idx="8">
                  <c:v>600</c:v>
                </c:pt>
                <c:pt idx="9">
                  <c:v>650</c:v>
                </c:pt>
                <c:pt idx="10">
                  <c:v>700</c:v>
                </c:pt>
                <c:pt idx="11">
                  <c:v>750</c:v>
                </c:pt>
                <c:pt idx="12">
                  <c:v>800</c:v>
                </c:pt>
                <c:pt idx="13">
                  <c:v>850</c:v>
                </c:pt>
                <c:pt idx="14">
                  <c:v>900</c:v>
                </c:pt>
                <c:pt idx="15">
                  <c:v>950</c:v>
                </c:pt>
                <c:pt idx="16">
                  <c:v>1000</c:v>
                </c:pt>
              </c:numCache>
            </c:numRef>
          </c:cat>
          <c:val>
            <c:numRef>
              <c:f>Sheet1!$E$2:$E$18</c:f>
              <c:numCache>
                <c:formatCode>General</c:formatCode>
                <c:ptCount val="17"/>
                <c:pt idx="6">
                  <c:v>0.18508257359509317</c:v>
                </c:pt>
                <c:pt idx="7">
                  <c:v>0.15998186839806586</c:v>
                </c:pt>
                <c:pt idx="8">
                  <c:v>0.1462552732203288</c:v>
                </c:pt>
                <c:pt idx="9">
                  <c:v>0.13793998429671872</c:v>
                </c:pt>
                <c:pt idx="10">
                  <c:v>0.13266152065226089</c:v>
                </c:pt>
                <c:pt idx="11">
                  <c:v>0.12926593456098556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7D4-4653-BFCC-52B49E64EA31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WR1150</c:v>
                </c:pt>
              </c:strCache>
            </c:strRef>
          </c:tx>
          <c:marker>
            <c:symbol val="none"/>
          </c:marker>
          <c:cat>
            <c:numRef>
              <c:f>Sheet1!$A$2:$A$18</c:f>
              <c:numCache>
                <c:formatCode>General</c:formatCode>
                <c:ptCount val="17"/>
                <c:pt idx="0">
                  <c:v>200</c:v>
                </c:pt>
                <c:pt idx="1">
                  <c:v>250</c:v>
                </c:pt>
                <c:pt idx="2">
                  <c:v>300</c:v>
                </c:pt>
                <c:pt idx="3">
                  <c:v>350</c:v>
                </c:pt>
                <c:pt idx="4">
                  <c:v>400</c:v>
                </c:pt>
                <c:pt idx="5">
                  <c:v>450</c:v>
                </c:pt>
                <c:pt idx="6">
                  <c:v>500</c:v>
                </c:pt>
                <c:pt idx="7">
                  <c:v>550</c:v>
                </c:pt>
                <c:pt idx="8">
                  <c:v>600</c:v>
                </c:pt>
                <c:pt idx="9">
                  <c:v>650</c:v>
                </c:pt>
                <c:pt idx="10">
                  <c:v>700</c:v>
                </c:pt>
                <c:pt idx="11">
                  <c:v>750</c:v>
                </c:pt>
                <c:pt idx="12">
                  <c:v>800</c:v>
                </c:pt>
                <c:pt idx="13">
                  <c:v>850</c:v>
                </c:pt>
                <c:pt idx="14">
                  <c:v>900</c:v>
                </c:pt>
                <c:pt idx="15">
                  <c:v>950</c:v>
                </c:pt>
                <c:pt idx="16">
                  <c:v>1000</c:v>
                </c:pt>
              </c:numCache>
            </c:numRef>
          </c:cat>
          <c:val>
            <c:numRef>
              <c:f>Sheet1!$F$2:$F$18</c:f>
              <c:numCache>
                <c:formatCode>General</c:formatCode>
                <c:ptCount val="17"/>
                <c:pt idx="9">
                  <c:v>0.27747875685804635</c:v>
                </c:pt>
                <c:pt idx="10">
                  <c:v>0.24601724791434579</c:v>
                </c:pt>
                <c:pt idx="11">
                  <c:v>0.22673627327491169</c:v>
                </c:pt>
                <c:pt idx="12">
                  <c:v>0.2139773598270594</c:v>
                </c:pt>
                <c:pt idx="13">
                  <c:v>0.20516282241612099</c:v>
                </c:pt>
                <c:pt idx="14">
                  <c:v>0.19893000952107748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57D4-4653-BFCC-52B49E64EA31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WR975</c:v>
                </c:pt>
              </c:strCache>
            </c:strRef>
          </c:tx>
          <c:marker>
            <c:symbol val="none"/>
          </c:marker>
          <c:cat>
            <c:numRef>
              <c:f>Sheet1!$A$2:$A$18</c:f>
              <c:numCache>
                <c:formatCode>General</c:formatCode>
                <c:ptCount val="17"/>
                <c:pt idx="0">
                  <c:v>200</c:v>
                </c:pt>
                <c:pt idx="1">
                  <c:v>250</c:v>
                </c:pt>
                <c:pt idx="2">
                  <c:v>300</c:v>
                </c:pt>
                <c:pt idx="3">
                  <c:v>350</c:v>
                </c:pt>
                <c:pt idx="4">
                  <c:v>400</c:v>
                </c:pt>
                <c:pt idx="5">
                  <c:v>450</c:v>
                </c:pt>
                <c:pt idx="6">
                  <c:v>500</c:v>
                </c:pt>
                <c:pt idx="7">
                  <c:v>550</c:v>
                </c:pt>
                <c:pt idx="8">
                  <c:v>600</c:v>
                </c:pt>
                <c:pt idx="9">
                  <c:v>650</c:v>
                </c:pt>
                <c:pt idx="10">
                  <c:v>700</c:v>
                </c:pt>
                <c:pt idx="11">
                  <c:v>750</c:v>
                </c:pt>
                <c:pt idx="12">
                  <c:v>800</c:v>
                </c:pt>
                <c:pt idx="13">
                  <c:v>850</c:v>
                </c:pt>
                <c:pt idx="14">
                  <c:v>900</c:v>
                </c:pt>
                <c:pt idx="15">
                  <c:v>950</c:v>
                </c:pt>
                <c:pt idx="16">
                  <c:v>1000</c:v>
                </c:pt>
              </c:numCache>
            </c:numRef>
          </c:cat>
          <c:val>
            <c:numRef>
              <c:f>Sheet1!$G$2:$G$18</c:f>
              <c:numCache>
                <c:formatCode>General</c:formatCode>
                <c:ptCount val="17"/>
                <c:pt idx="11">
                  <c:v>0.37177034825260824</c:v>
                </c:pt>
                <c:pt idx="12">
                  <c:v>0.33005023366610753</c:v>
                </c:pt>
                <c:pt idx="13">
                  <c:v>0.30360174018802755</c:v>
                </c:pt>
                <c:pt idx="14">
                  <c:v>0.28554855677067648</c:v>
                </c:pt>
                <c:pt idx="15">
                  <c:v>0.27266719281862517</c:v>
                </c:pt>
                <c:pt idx="16">
                  <c:v>0.26322075909973974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57D4-4653-BFCC-52B49E64EA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1190144"/>
        <c:axId val="152519424"/>
      </c:lineChart>
      <c:catAx>
        <c:axId val="1511901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sz="1400" dirty="0" smtClean="0"/>
                  <a:t>Frequency</a:t>
                </a:r>
                <a:r>
                  <a:rPr lang="en-GB" sz="1400" baseline="0" dirty="0" smtClean="0"/>
                  <a:t> MHz</a:t>
                </a:r>
                <a:endParaRPr lang="en-GB" sz="1400" dirty="0"/>
              </a:p>
            </c:rich>
          </c:tx>
          <c:layout>
            <c:manualLayout>
              <c:xMode val="edge"/>
              <c:yMode val="edge"/>
              <c:x val="0.4213192413648954"/>
              <c:y val="0.18319289309734818"/>
            </c:manualLayout>
          </c:layout>
          <c:overlay val="0"/>
        </c:title>
        <c:numFmt formatCode="#,##0" sourceLinked="0"/>
        <c:majorTickMark val="out"/>
        <c:minorTickMark val="none"/>
        <c:tickLblPos val="high"/>
        <c:txPr>
          <a:bodyPr rot="-5400000" vert="horz"/>
          <a:lstStyle/>
          <a:p>
            <a:pPr>
              <a:defRPr sz="1400"/>
            </a:pPr>
            <a:endParaRPr lang="en-US"/>
          </a:p>
        </c:txPr>
        <c:crossAx val="152519424"/>
        <c:crosses val="autoZero"/>
        <c:auto val="1"/>
        <c:lblAlgn val="ctr"/>
        <c:lblOffset val="100"/>
        <c:tickMarkSkip val="4"/>
        <c:noMultiLvlLbl val="0"/>
      </c:catAx>
      <c:valAx>
        <c:axId val="152519424"/>
        <c:scaling>
          <c:logBase val="10"/>
          <c:orientation val="minMax"/>
          <c:max val="1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sz="1400" dirty="0" smtClean="0"/>
                  <a:t>Attenuation </a:t>
                </a:r>
                <a:r>
                  <a:rPr lang="en-GB" sz="1400" dirty="0" smtClean="0"/>
                  <a:t>dB/100 m</a:t>
                </a:r>
                <a:endParaRPr lang="en-GB" sz="1400" dirty="0"/>
              </a:p>
            </c:rich>
          </c:tx>
          <c:layout>
            <c:manualLayout>
              <c:xMode val="edge"/>
              <c:yMode val="edge"/>
              <c:x val="4.4305340837835355E-3"/>
              <c:y val="0.4412306752241203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51190144"/>
        <c:crossesAt val="1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0.25424</cdr:x>
      <cdr:y>0.50769</cdr:y>
    </cdr:from>
    <cdr:to>
      <cdr:x>0.43806</cdr:x>
      <cdr:y>0.56687</cdr:y>
    </cdr:to>
    <cdr:sp macro="" textlink="">
      <cdr:nvSpPr>
        <cdr:cNvPr id="2" name="TextBox 10"/>
        <cdr:cNvSpPr txBox="1"/>
      </cdr:nvSpPr>
      <cdr:spPr>
        <a:xfrm xmlns:a="http://schemas.openxmlformats.org/drawingml/2006/main">
          <a:off x="1080120" y="2376264"/>
          <a:ext cx="780983" cy="276999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3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WR1800</a:t>
          </a:r>
          <a:endParaRPr lang="en-GB" sz="12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C28FD-AAA6-48D4-8DAA-7806D2E71D84}" type="datetimeFigureOut">
              <a:rPr lang="en-GB" smtClean="0"/>
              <a:t>06/09/2022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57A2F4-0B7F-4C5D-8238-D6D5A65340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390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7CBA7-B8B8-4CE1-AE67-5482CA2DAF12}" type="datetimeFigureOut">
              <a:rPr lang="en-GB" smtClean="0"/>
              <a:t>06/09/2022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AAD53-49D3-4DCA-BE43-0A56910D2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669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286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Solid State Power Amplifier at CERN, I.FAST Accelerator-Industry Co-Innovation Workshop, CERN, May 3, 2022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5A14-071E-4BFF-8AC3-1D27C930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120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 marL="0" indent="0">
              <a:buNone/>
              <a:defRPr sz="20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None/>
              <a:defRPr sz="16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705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anchor="ctr"/>
          <a:lstStyle>
            <a:lvl1pPr marL="0" indent="0">
              <a:buNone/>
              <a:defRPr sz="20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None/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anchor="ctr"/>
          <a:lstStyle>
            <a:lvl1pPr marL="0" indent="0">
              <a:buNone/>
              <a:defRPr sz="2000"/>
            </a:lvl1pPr>
            <a:lvl2pPr marL="457200" indent="0">
              <a:buFont typeface="Arial" panose="020B0604020202020204" pitchFamily="34" charset="0"/>
              <a:buNone/>
              <a:defRPr sz="1800"/>
            </a:lvl2pPr>
            <a:lvl3pPr marL="914400" indent="0">
              <a:buNone/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609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642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060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Solid State Power Amplifier at CERN, I.FAST Accelerator-Industry Co-Innovation Workshop, CERN, May 3,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5A14-071E-4BFF-8AC3-1D27C93021D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>
                <a:solidFill>
                  <a:srgbClr val="002060"/>
                </a:solidFill>
              </a:defRPr>
            </a:lvl1pPr>
          </a:lstStyle>
          <a:p>
            <a:r>
              <a:rPr lang="en-GB" dirty="0" smtClean="0"/>
              <a:t>Technology for future HEP facilities workshop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71700" y="3602038"/>
            <a:ext cx="54006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rgbClr val="002060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 smtClean="0"/>
              <a:t>Overview of the various challenges regarding the construction of SRF Couplers (FPC &amp; HOMC)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886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444" y="620768"/>
            <a:ext cx="8100000" cy="720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444" y="1557352"/>
            <a:ext cx="8100000" cy="50400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Solid State Power Amplifier at CERN, I.FAST Accelerator-Industry Co-Innovation Workshop, CERN, May 3,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5A14-071E-4BFF-8AC3-1D27C930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822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444" y="620768"/>
            <a:ext cx="8100000" cy="720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557352"/>
            <a:ext cx="3996000" cy="50400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556792"/>
            <a:ext cx="3996000" cy="50400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Solid State Power Amplifier at CERN, I.FAST Accelerator-Industry Co-Innovation Workshop, CERN, May 3, 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5A14-071E-4BFF-8AC3-1D27C930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398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444" y="620768"/>
            <a:ext cx="8100000" cy="720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Solid State Power Amplifier at CERN, I.FAST Accelerator-Industry Co-Innovation Workshop, CERN, May 3, 2022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5A14-071E-4BFF-8AC3-1D27C930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41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4586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05-07 September 2022, UPHUK 8 Congress, Bordrum University (on line), Turkey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RF Powering, eric.montesinos@cern.ch, CERN-RF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9E045-23D1-47D5-8E30-952CC984C3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041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8444" y="548760"/>
            <a:ext cx="8100000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444" y="1341368"/>
            <a:ext cx="8100000" cy="54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-11243" y="0"/>
            <a:ext cx="9180000" cy="360000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38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9592" y="44656"/>
            <a:ext cx="5292588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GB" sz="900" b="0" i="0" smtClean="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smtClean="0"/>
              <a:t>Solid State Power Amplifier at CERN, I.FAST Accelerator-Industry Co-Innovation Workshop, CERN, May 3, 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62210" y="44624"/>
            <a:ext cx="1943916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eric.montesinos@cern.ch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8504" y="44656"/>
            <a:ext cx="5400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E0415A14-071E-4BFF-8AC3-1D27C93021D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2" descr="home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34" y="44624"/>
            <a:ext cx="218798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99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2100" kern="1200" baseline="0">
          <a:solidFill>
            <a:srgbClr val="002060"/>
          </a:solidFill>
          <a:latin typeface="+mn-lt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800" kern="1200" baseline="0">
          <a:solidFill>
            <a:srgbClr val="002060"/>
          </a:solidFill>
          <a:latin typeface="+mn-lt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500" kern="1200" baseline="0">
          <a:solidFill>
            <a:srgbClr val="002060"/>
          </a:solidFill>
          <a:latin typeface="+mn-lt"/>
          <a:ea typeface="+mn-ea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 baseline="0">
          <a:solidFill>
            <a:srgbClr val="002060"/>
          </a:solidFill>
          <a:latin typeface="+mn-lt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 baseline="0">
          <a:solidFill>
            <a:srgbClr val="002060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eric.montesinos@cern.ch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560.png"/><Relationship Id="rId7" Type="http://schemas.openxmlformats.org/officeDocument/2006/relationships/image" Target="../media/image25.png"/><Relationship Id="rId2" Type="http://schemas.openxmlformats.org/officeDocument/2006/relationships/image" Target="../media/image55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chart" Target="../charts/chart6.xml"/><Relationship Id="rId4" Type="http://schemas.openxmlformats.org/officeDocument/2006/relationships/image" Target="../media/image40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65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4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hyperlink" Target="https://cas.web.cern.ch/schools/ebeltoft-2010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ds.cern.ch/record/211448/files/CERN-92-03-V-2.pdf" TargetMode="External"/><Relationship Id="rId4" Type="http://schemas.openxmlformats.org/officeDocument/2006/relationships/hyperlink" Target="http://cdsweb.cern.ch/record/386544/files/CERN-2005-003.pdf" TargetMode="Externa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2800" b="1" dirty="0" smtClean="0"/>
              <a:t>8th </a:t>
            </a:r>
            <a:r>
              <a:rPr lang="en-GB" sz="2800" b="1" dirty="0"/>
              <a:t>Internationally Participated </a:t>
            </a:r>
            <a:r>
              <a:rPr lang="en-GB" sz="2800" b="1" dirty="0" smtClean="0"/>
              <a:t>Congress</a:t>
            </a:r>
            <a:br>
              <a:rPr lang="en-GB" sz="2800" b="1" dirty="0" smtClean="0"/>
            </a:br>
            <a:r>
              <a:rPr lang="en-GB" sz="2800" b="1" dirty="0" smtClean="0"/>
              <a:t>On </a:t>
            </a:r>
            <a:r>
              <a:rPr lang="en-GB" sz="2800" b="1" dirty="0"/>
              <a:t>Particle Accelerators And Applications (UPHUK VIII</a:t>
            </a:r>
            <a:r>
              <a:rPr lang="en-GB" sz="2800" b="1" dirty="0" smtClean="0"/>
              <a:t>)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sz="5100" b="1" dirty="0" smtClean="0"/>
              <a:t>RF powering for accelerators</a:t>
            </a:r>
          </a:p>
          <a:p>
            <a:r>
              <a:rPr lang="en-GB" sz="2600" dirty="0" smtClean="0">
                <a:hlinkClick r:id="rId2"/>
              </a:rPr>
              <a:t>eric.montesinos@cern.ch</a:t>
            </a:r>
            <a:endParaRPr lang="en-GB" sz="2600" dirty="0" smtClean="0"/>
          </a:p>
          <a:p>
            <a:endParaRPr lang="en-GB" sz="3600" dirty="0" smtClean="0"/>
          </a:p>
          <a:p>
            <a:r>
              <a:rPr lang="en-GB" b="1" dirty="0" smtClean="0"/>
              <a:t>September </a:t>
            </a:r>
            <a:r>
              <a:rPr lang="en-GB" b="1" dirty="0"/>
              <a:t>05 - 07 </a:t>
            </a:r>
            <a:r>
              <a:rPr lang="en-GB" b="1" dirty="0" smtClean="0"/>
              <a:t>2022, </a:t>
            </a:r>
            <a:r>
              <a:rPr lang="en-GB" b="1" dirty="0"/>
              <a:t>The Turkish Physical </a:t>
            </a:r>
            <a:r>
              <a:rPr lang="en-GB" b="1" dirty="0" smtClean="0"/>
              <a:t>Society, </a:t>
            </a:r>
            <a:r>
              <a:rPr lang="en-GB" b="1" dirty="0" err="1" smtClean="0"/>
              <a:t>Bodrum</a:t>
            </a:r>
            <a:r>
              <a:rPr lang="en-GB" b="1" dirty="0" smtClean="0"/>
              <a:t>, Turkey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1</a:t>
            </a:fld>
            <a:endParaRPr lang="en-GB"/>
          </a:p>
        </p:txBody>
      </p:sp>
      <p:pic>
        <p:nvPicPr>
          <p:cNvPr id="9" name="Picture 6" descr="http://www.google.fr/url?source=imglanding&amp;ct=img&amp;q=http://www.eso.org/public/archives/logos/screen/cern.jpg&amp;sa=X&amp;ei=2a9VVY72MIquUcqggKAM&amp;ved=0CAkQ8wc&amp;usg=AFQjCNFGHgnqUZ9-CC1PRsyA9J_gbO9eF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771550"/>
            <a:ext cx="551825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Türk Fizik Derneğ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7" y="639444"/>
            <a:ext cx="2752725" cy="81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067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Essentials </a:t>
            </a:r>
            <a:r>
              <a:rPr lang="en-GB" dirty="0"/>
              <a:t>of grid tube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040" y="1600200"/>
            <a:ext cx="3754760" cy="4525963"/>
          </a:xfrm>
        </p:spPr>
        <p:txBody>
          <a:bodyPr/>
          <a:lstStyle/>
          <a:p>
            <a:r>
              <a:rPr lang="en-GB" dirty="0" smtClean="0"/>
              <a:t>Triode</a:t>
            </a:r>
          </a:p>
          <a:p>
            <a:pPr lvl="1"/>
            <a:r>
              <a:rPr lang="en-GB" dirty="0" smtClean="0"/>
              <a:t>Modulating the grid voltage proportionally modulates the anode current</a:t>
            </a:r>
          </a:p>
          <a:p>
            <a:pPr lvl="1"/>
            <a:r>
              <a:rPr lang="en-GB" dirty="0" err="1" smtClean="0"/>
              <a:t>Transconductance</a:t>
            </a:r>
            <a:endParaRPr lang="en-GB" dirty="0" smtClean="0"/>
          </a:p>
          <a:p>
            <a:pPr lvl="2"/>
            <a:r>
              <a:rPr lang="en-GB" dirty="0" smtClean="0"/>
              <a:t>Voltage at the grid</a:t>
            </a:r>
          </a:p>
          <a:p>
            <a:pPr lvl="2"/>
            <a:r>
              <a:rPr lang="en-GB" dirty="0" smtClean="0"/>
              <a:t>Current at the anode</a:t>
            </a:r>
          </a:p>
          <a:p>
            <a:pPr lvl="1"/>
            <a:r>
              <a:rPr lang="en-GB" dirty="0" smtClean="0"/>
              <a:t>Limitations</a:t>
            </a:r>
          </a:p>
          <a:p>
            <a:pPr lvl="2"/>
            <a:r>
              <a:rPr lang="en-GB" dirty="0" smtClean="0"/>
              <a:t>Parasitic capacitor Anode/g1</a:t>
            </a:r>
          </a:p>
          <a:p>
            <a:pPr lvl="2"/>
            <a:r>
              <a:rPr lang="en-GB" dirty="0" smtClean="0"/>
              <a:t>Tendency to oscillate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10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3995936" y="1844824"/>
            <a:ext cx="208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3708016" y="2492896"/>
            <a:ext cx="576064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3708016" y="3501168"/>
            <a:ext cx="576064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3852032" y="4221088"/>
            <a:ext cx="288032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419984" y="4365104"/>
            <a:ext cx="0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39808" y="5661248"/>
            <a:ext cx="2880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195968" y="3501008"/>
            <a:ext cx="151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39712" y="1844824"/>
            <a:ext cx="34562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267952" y="3645088"/>
            <a:ext cx="1008000" cy="57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Ug1</a:t>
            </a:r>
          </a:p>
          <a:p>
            <a:pPr algn="ctr"/>
            <a:r>
              <a:rPr lang="en-GB" sz="1000" dirty="0" smtClean="0"/>
              <a:t>Control Grid</a:t>
            </a:r>
            <a:endParaRPr lang="en-GB" sz="10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2195992" y="3501008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2195992" y="4437048"/>
            <a:ext cx="56" cy="122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11776" y="2348944"/>
            <a:ext cx="1008000" cy="57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Ua</a:t>
            </a:r>
            <a:endParaRPr lang="en-GB" sz="1400" dirty="0" smtClean="0"/>
          </a:p>
          <a:p>
            <a:pPr algn="ctr"/>
            <a:r>
              <a:rPr lang="en-GB" sz="1000" dirty="0" smtClean="0"/>
              <a:t>Anode</a:t>
            </a:r>
            <a:endParaRPr lang="en-GB" sz="1000" dirty="0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539712" y="1844824"/>
            <a:ext cx="96" cy="122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39760" y="3140968"/>
            <a:ext cx="0" cy="2520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3419984" y="4221088"/>
            <a:ext cx="432048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c 22"/>
          <p:cNvSpPr/>
          <p:nvPr/>
        </p:nvSpPr>
        <p:spPr>
          <a:xfrm>
            <a:off x="3852064" y="4293096"/>
            <a:ext cx="288000" cy="288000"/>
          </a:xfrm>
          <a:prstGeom prst="arc">
            <a:avLst>
              <a:gd name="adj1" fmla="val 1075158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/>
          <p:cNvCxnSpPr>
            <a:endCxn id="23" idx="0"/>
          </p:cNvCxnSpPr>
          <p:nvPr/>
        </p:nvCxnSpPr>
        <p:spPr>
          <a:xfrm flipV="1">
            <a:off x="3852032" y="4439125"/>
            <a:ext cx="46" cy="286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23" idx="2"/>
          </p:cNvCxnSpPr>
          <p:nvPr/>
        </p:nvCxnSpPr>
        <p:spPr>
          <a:xfrm flipV="1">
            <a:off x="4140064" y="4437096"/>
            <a:ext cx="0" cy="288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2123984" y="4365104"/>
            <a:ext cx="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979968" y="4437112"/>
            <a:ext cx="43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467776" y="3141032"/>
            <a:ext cx="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323736" y="3069024"/>
            <a:ext cx="43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3635896" y="3933062"/>
            <a:ext cx="287258" cy="246221"/>
            <a:chOff x="5652894" y="3356992"/>
            <a:chExt cx="287258" cy="246220"/>
          </a:xfrm>
        </p:grpSpPr>
        <p:sp>
          <p:nvSpPr>
            <p:cNvPr id="31" name="Oval 30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851920" y="3933062"/>
            <a:ext cx="287258" cy="246221"/>
            <a:chOff x="5652894" y="3356992"/>
            <a:chExt cx="287258" cy="246220"/>
          </a:xfrm>
        </p:grpSpPr>
        <p:sp>
          <p:nvSpPr>
            <p:cNvPr id="34" name="Oval 33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067944" y="3933062"/>
            <a:ext cx="287258" cy="246221"/>
            <a:chOff x="5652894" y="3356992"/>
            <a:chExt cx="287258" cy="246220"/>
          </a:xfrm>
        </p:grpSpPr>
        <p:sp>
          <p:nvSpPr>
            <p:cNvPr id="37" name="Oval 36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9" name="Straight Connector 38"/>
          <p:cNvCxnSpPr/>
          <p:nvPr/>
        </p:nvCxnSpPr>
        <p:spPr>
          <a:xfrm>
            <a:off x="3419984" y="4581128"/>
            <a:ext cx="4311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3779912" y="3573022"/>
            <a:ext cx="287258" cy="246221"/>
            <a:chOff x="5652894" y="3356992"/>
            <a:chExt cx="287258" cy="246220"/>
          </a:xfrm>
        </p:grpSpPr>
        <p:sp>
          <p:nvSpPr>
            <p:cNvPr id="41" name="Oval 40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014986" y="3697989"/>
            <a:ext cx="287258" cy="246221"/>
            <a:chOff x="5652894" y="3356992"/>
            <a:chExt cx="287258" cy="246220"/>
          </a:xfrm>
        </p:grpSpPr>
        <p:sp>
          <p:nvSpPr>
            <p:cNvPr id="44" name="Oval 43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6" name="Rounded Rectangle 45"/>
          <p:cNvSpPr/>
          <p:nvPr/>
        </p:nvSpPr>
        <p:spPr>
          <a:xfrm>
            <a:off x="3491992" y="2276872"/>
            <a:ext cx="1008000" cy="2232248"/>
          </a:xfrm>
          <a:prstGeom prst="roundRect">
            <a:avLst>
              <a:gd name="adj" fmla="val 32848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3708016" y="2492896"/>
            <a:ext cx="576064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3563888" y="2825481"/>
            <a:ext cx="287258" cy="246221"/>
            <a:chOff x="5652894" y="3356992"/>
            <a:chExt cx="287258" cy="246220"/>
          </a:xfrm>
        </p:grpSpPr>
        <p:sp>
          <p:nvSpPr>
            <p:cNvPr id="49" name="Oval 48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780686" y="2579260"/>
            <a:ext cx="287258" cy="246221"/>
            <a:chOff x="5652894" y="3356992"/>
            <a:chExt cx="287258" cy="246220"/>
          </a:xfrm>
        </p:grpSpPr>
        <p:sp>
          <p:nvSpPr>
            <p:cNvPr id="52" name="Oval 51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3966096" y="2761857"/>
            <a:ext cx="287258" cy="246221"/>
            <a:chOff x="5652894" y="3356992"/>
            <a:chExt cx="287258" cy="246220"/>
          </a:xfrm>
        </p:grpSpPr>
        <p:sp>
          <p:nvSpPr>
            <p:cNvPr id="55" name="Oval 54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187334" y="2651268"/>
            <a:ext cx="287258" cy="246221"/>
            <a:chOff x="5652894" y="3356992"/>
            <a:chExt cx="287258" cy="246220"/>
          </a:xfrm>
        </p:grpSpPr>
        <p:sp>
          <p:nvSpPr>
            <p:cNvPr id="58" name="Oval 57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60" name="Straight Connector 59"/>
          <p:cNvCxnSpPr/>
          <p:nvPr/>
        </p:nvCxnSpPr>
        <p:spPr>
          <a:xfrm flipH="1" flipV="1">
            <a:off x="3701554" y="3054197"/>
            <a:ext cx="18000" cy="302795"/>
          </a:xfrm>
          <a:prstGeom prst="line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3900846" y="2806424"/>
            <a:ext cx="0" cy="302795"/>
          </a:xfrm>
          <a:prstGeom prst="line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4078646" y="2994889"/>
            <a:ext cx="7200" cy="302795"/>
          </a:xfrm>
          <a:prstGeom prst="line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4285018" y="2889069"/>
            <a:ext cx="21600" cy="302795"/>
          </a:xfrm>
          <a:prstGeom prst="line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3563984" y="4725144"/>
            <a:ext cx="864000" cy="72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Cathode &amp; Filament</a:t>
            </a:r>
            <a:endParaRPr lang="en-GB" sz="1000" dirty="0"/>
          </a:p>
        </p:txBody>
      </p:sp>
      <p:cxnSp>
        <p:nvCxnSpPr>
          <p:cNvPr id="65" name="Straight Connector 64"/>
          <p:cNvCxnSpPr/>
          <p:nvPr/>
        </p:nvCxnSpPr>
        <p:spPr>
          <a:xfrm>
            <a:off x="2884066" y="2950344"/>
            <a:ext cx="360040" cy="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884066" y="3049911"/>
            <a:ext cx="360040" cy="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Arc 66"/>
          <p:cNvSpPr/>
          <p:nvPr/>
        </p:nvSpPr>
        <p:spPr>
          <a:xfrm>
            <a:off x="3059832" y="2492896"/>
            <a:ext cx="1296144" cy="900000"/>
          </a:xfrm>
          <a:prstGeom prst="arc">
            <a:avLst>
              <a:gd name="adj1" fmla="val 10773150"/>
              <a:gd name="adj2" fmla="val 16261135"/>
            </a:avLst>
          </a:prstGeom>
          <a:ln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Arc 67"/>
          <p:cNvSpPr/>
          <p:nvPr/>
        </p:nvSpPr>
        <p:spPr>
          <a:xfrm flipV="1">
            <a:off x="3059832" y="2601008"/>
            <a:ext cx="1296144" cy="900000"/>
          </a:xfrm>
          <a:prstGeom prst="arc">
            <a:avLst>
              <a:gd name="adj1" fmla="val 10773150"/>
              <a:gd name="adj2" fmla="val 16261135"/>
            </a:avLst>
          </a:prstGeom>
          <a:ln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999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Essentials </a:t>
            </a:r>
            <a:r>
              <a:rPr lang="en-GB" dirty="0"/>
              <a:t>of grid tube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040" y="1600200"/>
            <a:ext cx="3754760" cy="4525963"/>
          </a:xfrm>
        </p:spPr>
        <p:txBody>
          <a:bodyPr/>
          <a:lstStyle/>
          <a:p>
            <a:r>
              <a:rPr lang="en-GB" dirty="0" err="1" smtClean="0"/>
              <a:t>Tetrode</a:t>
            </a:r>
            <a:endParaRPr lang="en-GB" dirty="0" smtClean="0"/>
          </a:p>
          <a:p>
            <a:pPr lvl="1"/>
            <a:r>
              <a:rPr lang="en-GB" dirty="0" smtClean="0"/>
              <a:t>Screen grid</a:t>
            </a:r>
          </a:p>
          <a:p>
            <a:pPr lvl="2"/>
            <a:r>
              <a:rPr lang="en-GB" dirty="0" smtClean="0"/>
              <a:t>Positive (lower anode)</a:t>
            </a:r>
          </a:p>
          <a:p>
            <a:pPr lvl="2"/>
            <a:r>
              <a:rPr lang="en-GB" dirty="0" smtClean="0"/>
              <a:t>Decouple anode and g1</a:t>
            </a:r>
          </a:p>
          <a:p>
            <a:pPr lvl="2"/>
            <a:r>
              <a:rPr lang="en-GB" dirty="0" smtClean="0"/>
              <a:t>Higher gain</a:t>
            </a:r>
          </a:p>
          <a:p>
            <a:pPr lvl="1"/>
            <a:r>
              <a:rPr lang="en-GB" dirty="0" smtClean="0"/>
              <a:t>Limitations</a:t>
            </a:r>
          </a:p>
          <a:p>
            <a:pPr lvl="2"/>
            <a:r>
              <a:rPr lang="en-GB" dirty="0" smtClean="0"/>
              <a:t>Secondary electron</a:t>
            </a:r>
          </a:p>
          <a:p>
            <a:pPr lvl="2"/>
            <a:r>
              <a:rPr lang="en-GB" dirty="0" smtClean="0"/>
              <a:t>Anode treated to reduce secondary emission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11</a:t>
            </a:fld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3563888" y="2825480"/>
            <a:ext cx="287258" cy="246221"/>
            <a:chOff x="3563888" y="2825474"/>
            <a:chExt cx="287258" cy="246220"/>
          </a:xfrm>
        </p:grpSpPr>
        <p:sp>
          <p:nvSpPr>
            <p:cNvPr id="9" name="Oval 8"/>
            <p:cNvSpPr/>
            <p:nvPr/>
          </p:nvSpPr>
          <p:spPr>
            <a:xfrm>
              <a:off x="3599138" y="2861498"/>
              <a:ext cx="180000" cy="180000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63888" y="2825474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Rounded Rectangle 10"/>
          <p:cNvSpPr/>
          <p:nvPr/>
        </p:nvSpPr>
        <p:spPr>
          <a:xfrm>
            <a:off x="3491992" y="2276872"/>
            <a:ext cx="1008000" cy="2232248"/>
          </a:xfrm>
          <a:prstGeom prst="roundRect">
            <a:avLst>
              <a:gd name="adj" fmla="val 32848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3995936" y="1844824"/>
            <a:ext cx="208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3707904" y="3284984"/>
            <a:ext cx="576064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3708016" y="3501168"/>
            <a:ext cx="576064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3419984" y="4365104"/>
            <a:ext cx="0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39808" y="5661248"/>
            <a:ext cx="2880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195968" y="3501008"/>
            <a:ext cx="151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899800" y="3284984"/>
            <a:ext cx="2808216" cy="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39712" y="1844824"/>
            <a:ext cx="34562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267952" y="3645088"/>
            <a:ext cx="1008000" cy="57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Ug1</a:t>
            </a:r>
          </a:p>
          <a:p>
            <a:pPr algn="ctr"/>
            <a:r>
              <a:rPr lang="en-GB" sz="1000" dirty="0" smtClean="0"/>
              <a:t>Control Grid</a:t>
            </a:r>
            <a:endParaRPr lang="en-GB" sz="10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2195992" y="3501008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2195992" y="4437048"/>
            <a:ext cx="56" cy="122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971856" y="3645088"/>
            <a:ext cx="1008000" cy="57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Ug2</a:t>
            </a:r>
          </a:p>
          <a:p>
            <a:pPr algn="ctr"/>
            <a:r>
              <a:rPr lang="en-GB" sz="1000" dirty="0" smtClean="0"/>
              <a:t>Screen Grid</a:t>
            </a:r>
            <a:endParaRPr lang="en-GB" sz="10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899752" y="3284984"/>
            <a:ext cx="48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899752" y="4437112"/>
            <a:ext cx="48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11776" y="2348944"/>
            <a:ext cx="1008000" cy="57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Ua</a:t>
            </a:r>
            <a:endParaRPr lang="en-GB" sz="1400" dirty="0" smtClean="0"/>
          </a:p>
          <a:p>
            <a:pPr algn="ctr"/>
            <a:r>
              <a:rPr lang="en-GB" sz="1000" dirty="0" smtClean="0"/>
              <a:t>Anode</a:t>
            </a:r>
            <a:endParaRPr lang="en-GB" sz="1000" dirty="0"/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539712" y="1844824"/>
            <a:ext cx="96" cy="122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39760" y="3140968"/>
            <a:ext cx="0" cy="2520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3419984" y="4221088"/>
            <a:ext cx="432048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Arc 29"/>
          <p:cNvSpPr/>
          <p:nvPr/>
        </p:nvSpPr>
        <p:spPr>
          <a:xfrm>
            <a:off x="3852064" y="4293096"/>
            <a:ext cx="288000" cy="288000"/>
          </a:xfrm>
          <a:prstGeom prst="arc">
            <a:avLst>
              <a:gd name="adj1" fmla="val 1075158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Connector 30"/>
          <p:cNvCxnSpPr>
            <a:endCxn id="30" idx="0"/>
          </p:cNvCxnSpPr>
          <p:nvPr/>
        </p:nvCxnSpPr>
        <p:spPr>
          <a:xfrm flipV="1">
            <a:off x="3852032" y="4439125"/>
            <a:ext cx="46" cy="286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endCxn id="30" idx="2"/>
          </p:cNvCxnSpPr>
          <p:nvPr/>
        </p:nvCxnSpPr>
        <p:spPr>
          <a:xfrm flipV="1">
            <a:off x="4140064" y="4437096"/>
            <a:ext cx="0" cy="288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2123984" y="4365104"/>
            <a:ext cx="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1979968" y="4437112"/>
            <a:ext cx="43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827864" y="4437048"/>
            <a:ext cx="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683824" y="4365040"/>
            <a:ext cx="43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67776" y="3141032"/>
            <a:ext cx="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323736" y="3069024"/>
            <a:ext cx="43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419984" y="4581128"/>
            <a:ext cx="4311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3852032" y="4221088"/>
            <a:ext cx="288032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3635896" y="3933062"/>
            <a:ext cx="287258" cy="246221"/>
            <a:chOff x="5652894" y="3356992"/>
            <a:chExt cx="287258" cy="246220"/>
          </a:xfrm>
        </p:grpSpPr>
        <p:sp>
          <p:nvSpPr>
            <p:cNvPr id="42" name="Oval 41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851920" y="3933062"/>
            <a:ext cx="287258" cy="246221"/>
            <a:chOff x="5652894" y="3356992"/>
            <a:chExt cx="287258" cy="246220"/>
          </a:xfrm>
        </p:grpSpPr>
        <p:sp>
          <p:nvSpPr>
            <p:cNvPr id="45" name="Oval 44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067944" y="3933062"/>
            <a:ext cx="287258" cy="246221"/>
            <a:chOff x="5652894" y="3356992"/>
            <a:chExt cx="287258" cy="246220"/>
          </a:xfrm>
        </p:grpSpPr>
        <p:sp>
          <p:nvSpPr>
            <p:cNvPr id="48" name="Oval 47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3779912" y="3573022"/>
            <a:ext cx="287258" cy="246221"/>
            <a:chOff x="5652894" y="3356992"/>
            <a:chExt cx="287258" cy="246220"/>
          </a:xfrm>
        </p:grpSpPr>
        <p:sp>
          <p:nvSpPr>
            <p:cNvPr id="51" name="Oval 50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014986" y="3697989"/>
            <a:ext cx="287258" cy="246221"/>
            <a:chOff x="5652894" y="3356992"/>
            <a:chExt cx="287258" cy="246220"/>
          </a:xfrm>
        </p:grpSpPr>
        <p:sp>
          <p:nvSpPr>
            <p:cNvPr id="54" name="Oval 53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56" name="Straight Connector 55"/>
          <p:cNvCxnSpPr/>
          <p:nvPr/>
        </p:nvCxnSpPr>
        <p:spPr>
          <a:xfrm flipH="1">
            <a:off x="3708016" y="2492896"/>
            <a:ext cx="576064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3708016" y="2492896"/>
            <a:ext cx="576064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 57"/>
          <p:cNvGrpSpPr/>
          <p:nvPr/>
        </p:nvGrpSpPr>
        <p:grpSpPr>
          <a:xfrm>
            <a:off x="3780686" y="2579260"/>
            <a:ext cx="287258" cy="246221"/>
            <a:chOff x="5652894" y="3356992"/>
            <a:chExt cx="287258" cy="246220"/>
          </a:xfrm>
        </p:grpSpPr>
        <p:sp>
          <p:nvSpPr>
            <p:cNvPr id="59" name="Oval 58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4187334" y="2651268"/>
            <a:ext cx="287258" cy="246221"/>
            <a:chOff x="5652894" y="3356992"/>
            <a:chExt cx="287258" cy="246220"/>
          </a:xfrm>
        </p:grpSpPr>
        <p:sp>
          <p:nvSpPr>
            <p:cNvPr id="62" name="Oval 61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64" name="Straight Connector 63"/>
          <p:cNvCxnSpPr/>
          <p:nvPr/>
        </p:nvCxnSpPr>
        <p:spPr>
          <a:xfrm flipV="1">
            <a:off x="3900846" y="2806424"/>
            <a:ext cx="0" cy="302795"/>
          </a:xfrm>
          <a:prstGeom prst="line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4285018" y="2889069"/>
            <a:ext cx="21600" cy="302795"/>
          </a:xfrm>
          <a:prstGeom prst="line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3707519" y="2577604"/>
            <a:ext cx="72395" cy="260571"/>
          </a:xfrm>
          <a:prstGeom prst="line">
            <a:avLst/>
          </a:prstGeom>
          <a:ln w="19050">
            <a:solidFill>
              <a:srgbClr val="7030A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4074294" y="2603004"/>
            <a:ext cx="18000" cy="302400"/>
          </a:xfrm>
          <a:prstGeom prst="line">
            <a:avLst/>
          </a:prstGeom>
          <a:ln w="19050">
            <a:solidFill>
              <a:srgbClr val="7030A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up 67"/>
          <p:cNvGrpSpPr/>
          <p:nvPr/>
        </p:nvGrpSpPr>
        <p:grpSpPr>
          <a:xfrm>
            <a:off x="3971945" y="2894753"/>
            <a:ext cx="287258" cy="246221"/>
            <a:chOff x="3563888" y="2825474"/>
            <a:chExt cx="287258" cy="246220"/>
          </a:xfrm>
        </p:grpSpPr>
        <p:sp>
          <p:nvSpPr>
            <p:cNvPr id="69" name="Oval 68"/>
            <p:cNvSpPr/>
            <p:nvPr/>
          </p:nvSpPr>
          <p:spPr>
            <a:xfrm>
              <a:off x="3599138" y="2861498"/>
              <a:ext cx="180000" cy="180000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563888" y="2825474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71" name="Rectangle 70"/>
          <p:cNvSpPr/>
          <p:nvPr/>
        </p:nvSpPr>
        <p:spPr>
          <a:xfrm>
            <a:off x="3563984" y="4725144"/>
            <a:ext cx="864000" cy="72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Cathode &amp; Filament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282486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900" dirty="0" err="1"/>
              <a:t>Tetrode</a:t>
            </a:r>
            <a:r>
              <a:rPr lang="en-GB" dirty="0"/>
              <a:t/>
            </a:r>
            <a:br>
              <a:rPr lang="en-GB" dirty="0"/>
            </a:br>
            <a:r>
              <a:rPr lang="en-GB" sz="2700" dirty="0"/>
              <a:t>RS 2004 CERN SPS example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12</a:t>
            </a:fld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3563792" y="2565064"/>
            <a:ext cx="1008000" cy="1944056"/>
          </a:xfrm>
          <a:prstGeom prst="roundRect">
            <a:avLst>
              <a:gd name="adj" fmla="val 3284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067848" y="1844824"/>
            <a:ext cx="96" cy="936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3779816" y="2781088"/>
            <a:ext cx="576064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3779816" y="3285144"/>
            <a:ext cx="576064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3779816" y="3501168"/>
            <a:ext cx="576064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3923832" y="4221088"/>
            <a:ext cx="288032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3491784" y="4365104"/>
            <a:ext cx="0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979664" y="5661248"/>
            <a:ext cx="5112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979664" y="3501008"/>
            <a:ext cx="1872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355880" y="3284984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067848" y="1844824"/>
            <a:ext cx="3024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11560" y="4509120"/>
            <a:ext cx="1008000" cy="57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Ug1</a:t>
            </a:r>
          </a:p>
          <a:p>
            <a:pPr algn="ctr"/>
            <a:r>
              <a:rPr lang="en-GB" sz="1000" dirty="0" smtClean="0"/>
              <a:t>Control Grid</a:t>
            </a:r>
            <a:endParaRPr lang="en-GB" sz="1000" dirty="0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979712" y="3501008"/>
            <a:ext cx="56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979712" y="4797152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5580176" y="4149080"/>
            <a:ext cx="1008000" cy="57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Ug2</a:t>
            </a:r>
          </a:p>
          <a:p>
            <a:pPr algn="ctr"/>
            <a:r>
              <a:rPr lang="en-GB" sz="1000" dirty="0" smtClean="0"/>
              <a:t>Screen Grid</a:t>
            </a:r>
            <a:endParaRPr lang="en-GB" sz="10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5219976" y="3284984"/>
            <a:ext cx="48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219976" y="4437112"/>
            <a:ext cx="48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7452336" y="2853000"/>
            <a:ext cx="1008000" cy="57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Ua</a:t>
            </a:r>
            <a:endParaRPr lang="en-GB" sz="1400" dirty="0" smtClean="0"/>
          </a:p>
          <a:p>
            <a:pPr algn="ctr"/>
            <a:r>
              <a:rPr lang="en-GB" sz="1000" dirty="0" smtClean="0"/>
              <a:t>Anode</a:t>
            </a:r>
            <a:endParaRPr lang="en-GB" sz="1000" dirty="0"/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7092184" y="1844824"/>
            <a:ext cx="96" cy="122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92232" y="3140968"/>
            <a:ext cx="0" cy="2520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3491784" y="4221088"/>
            <a:ext cx="432048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Arc 29"/>
          <p:cNvSpPr/>
          <p:nvPr/>
        </p:nvSpPr>
        <p:spPr>
          <a:xfrm>
            <a:off x="3923864" y="4293096"/>
            <a:ext cx="288000" cy="288000"/>
          </a:xfrm>
          <a:prstGeom prst="arc">
            <a:avLst>
              <a:gd name="adj1" fmla="val 1075158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Connector 30"/>
          <p:cNvCxnSpPr>
            <a:endCxn id="30" idx="0"/>
          </p:cNvCxnSpPr>
          <p:nvPr/>
        </p:nvCxnSpPr>
        <p:spPr>
          <a:xfrm flipV="1">
            <a:off x="3923832" y="4439125"/>
            <a:ext cx="46" cy="286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endCxn id="30" idx="2"/>
          </p:cNvCxnSpPr>
          <p:nvPr/>
        </p:nvCxnSpPr>
        <p:spPr>
          <a:xfrm flipV="1">
            <a:off x="4211864" y="4437096"/>
            <a:ext cx="0" cy="288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1907728" y="4725144"/>
            <a:ext cx="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1763688" y="4797152"/>
            <a:ext cx="43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5148088" y="4437048"/>
            <a:ext cx="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5004048" y="4365040"/>
            <a:ext cx="43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7020248" y="3141032"/>
            <a:ext cx="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6876208" y="3069024"/>
            <a:ext cx="43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5220024" y="3068960"/>
            <a:ext cx="48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004096" y="3068960"/>
            <a:ext cx="4320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076056" y="2996952"/>
            <a:ext cx="2880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148064" y="2924944"/>
            <a:ext cx="14401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4644136" y="2132856"/>
            <a:ext cx="1152000" cy="576000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Grounded Screen Grid</a:t>
            </a:r>
            <a:endParaRPr lang="en-GB" sz="1000" dirty="0"/>
          </a:p>
        </p:txBody>
      </p:sp>
      <p:sp>
        <p:nvSpPr>
          <p:cNvPr id="44" name="Oval 43"/>
          <p:cNvSpPr/>
          <p:nvPr/>
        </p:nvSpPr>
        <p:spPr>
          <a:xfrm>
            <a:off x="2339768" y="3645024"/>
            <a:ext cx="576000" cy="57600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RF in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45" name="Straight Connector 44"/>
          <p:cNvCxnSpPr>
            <a:stCxn id="44" idx="0"/>
          </p:cNvCxnSpPr>
          <p:nvPr/>
        </p:nvCxnSpPr>
        <p:spPr>
          <a:xfrm flipH="1" flipV="1">
            <a:off x="2627736" y="3501008"/>
            <a:ext cx="32" cy="14401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2627736" y="4365104"/>
            <a:ext cx="86409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2627736" y="4221088"/>
            <a:ext cx="40" cy="14401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6012160" y="2204864"/>
            <a:ext cx="720000" cy="72000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RF out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49" name="Straight Connector 48"/>
          <p:cNvCxnSpPr>
            <a:stCxn id="48" idx="0"/>
          </p:cNvCxnSpPr>
          <p:nvPr/>
        </p:nvCxnSpPr>
        <p:spPr>
          <a:xfrm flipV="1">
            <a:off x="6372160" y="1844824"/>
            <a:ext cx="40" cy="3600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5220072" y="3284984"/>
            <a:ext cx="115212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endCxn id="48" idx="4"/>
          </p:cNvCxnSpPr>
          <p:nvPr/>
        </p:nvCxnSpPr>
        <p:spPr>
          <a:xfrm flipH="1" flipV="1">
            <a:off x="6372160" y="2924864"/>
            <a:ext cx="40" cy="36012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611560" y="5867980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CERN SPS, RS 2004 </a:t>
            </a:r>
            <a:r>
              <a:rPr lang="en-GB" dirty="0" err="1" smtClean="0"/>
              <a:t>Tetrode</a:t>
            </a:r>
            <a:r>
              <a:rPr lang="en-GB" dirty="0" smtClean="0"/>
              <a:t> (very) simplified bloc diagram</a:t>
            </a:r>
            <a:endParaRPr lang="en-GB" dirty="0"/>
          </a:p>
        </p:txBody>
      </p:sp>
      <p:sp>
        <p:nvSpPr>
          <p:cNvPr id="53" name="Rectangle 52"/>
          <p:cNvSpPr/>
          <p:nvPr/>
        </p:nvSpPr>
        <p:spPr>
          <a:xfrm>
            <a:off x="3635992" y="4725144"/>
            <a:ext cx="864000" cy="72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Cathode &amp; Filament</a:t>
            </a:r>
            <a:endParaRPr lang="en-GB" sz="1000" dirty="0"/>
          </a:p>
        </p:txBody>
      </p:sp>
      <p:cxnSp>
        <p:nvCxnSpPr>
          <p:cNvPr id="54" name="Straight Connector 53"/>
          <p:cNvCxnSpPr/>
          <p:nvPr/>
        </p:nvCxnSpPr>
        <p:spPr>
          <a:xfrm>
            <a:off x="3492766" y="4581128"/>
            <a:ext cx="4311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908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itle 6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Tetrode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400" dirty="0" smtClean="0"/>
              <a:t>RS 2004 CERN SPS amplifier @ 200 MHz</a:t>
            </a:r>
            <a:endParaRPr lang="en-GB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13</a:t>
            </a:fld>
            <a:endParaRPr lang="en-GB"/>
          </a:p>
        </p:txBody>
      </p:sp>
      <p:pic>
        <p:nvPicPr>
          <p:cNvPr id="70" name="Picture 2" descr="G:\Departments\AB\Groups\RF\Sections\PM\QA Inventory\Photographies\TWC 200MHz\Siemens\P71200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216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3" descr="G:\Departments\AB\Groups\RF\Sections\PM\QA Inventory\Photographies\TWC 200MHz\Siemens\P71700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060848"/>
            <a:ext cx="216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4" descr="G:\Departments\AB\Groups\RF\Sections\PM\QA Inventory\Photographies\TWC 200MHz\Siemens\P108004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060848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/>
          <p:cNvSpPr/>
          <p:nvPr/>
        </p:nvSpPr>
        <p:spPr>
          <a:xfrm>
            <a:off x="35496" y="5076473"/>
            <a:ext cx="90730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/>
              <a:t>CERN SPS, RS 2004 </a:t>
            </a:r>
            <a:r>
              <a:rPr lang="en-GB" sz="1600" dirty="0" err="1" smtClean="0"/>
              <a:t>Tetrode</a:t>
            </a:r>
            <a:r>
              <a:rPr lang="en-GB" sz="1600" dirty="0" smtClean="0"/>
              <a:t>, Trolley (single amplifier), and transmitter (combination of amplifiers)</a:t>
            </a:r>
          </a:p>
          <a:p>
            <a:pPr algn="ctr"/>
            <a:r>
              <a:rPr lang="en-GB" sz="1600" dirty="0" smtClean="0"/>
              <a:t>Two transmitters of eight tubes delivering 2 x 1 MW @ 200 MHz, into </a:t>
            </a:r>
            <a:r>
              <a:rPr lang="en-GB" sz="1600" dirty="0"/>
              <a:t>operation since </a:t>
            </a:r>
            <a:r>
              <a:rPr lang="en-GB" sz="1600" dirty="0" smtClean="0"/>
              <a:t>1976</a:t>
            </a:r>
          </a:p>
        </p:txBody>
      </p:sp>
    </p:spTree>
    <p:extLst>
      <p:ext uri="{BB962C8B-B14F-4D97-AF65-F5344CB8AC3E}">
        <p14:creationId xmlns:p14="http://schemas.microsoft.com/office/powerpoint/2010/main" val="248973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err="1" smtClean="0"/>
              <a:t>Tetrodes</a:t>
            </a:r>
            <a:r>
              <a:rPr lang="en-GB" sz="2800" dirty="0" smtClean="0"/>
              <a:t> &amp; </a:t>
            </a:r>
            <a:r>
              <a:rPr lang="en-GB" sz="2800" dirty="0" err="1" smtClean="0"/>
              <a:t>Diacrodes</a:t>
            </a:r>
            <a:r>
              <a:rPr lang="en-GB" sz="2800" dirty="0" smtClean="0"/>
              <a:t> available from industry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14</a:t>
            </a:fld>
            <a:endParaRPr lang="en-GB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54078395"/>
              </p:ext>
            </p:extLst>
          </p:nvPr>
        </p:nvGraphicFramePr>
        <p:xfrm>
          <a:off x="251520" y="1340768"/>
          <a:ext cx="878497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466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power source classification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15</a:t>
            </a:fld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467544" y="1772816"/>
            <a:ext cx="4104456" cy="4320480"/>
          </a:xfrm>
          <a:prstGeom prst="roundRect">
            <a:avLst>
              <a:gd name="adj" fmla="val 497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/>
              <a:t>Vacuum Tubes</a:t>
            </a:r>
            <a:endParaRPr lang="en-GB" b="1" dirty="0"/>
          </a:p>
        </p:txBody>
      </p:sp>
      <p:sp>
        <p:nvSpPr>
          <p:cNvPr id="7" name="Rounded Rectangle 6"/>
          <p:cNvSpPr/>
          <p:nvPr/>
        </p:nvSpPr>
        <p:spPr>
          <a:xfrm>
            <a:off x="611560" y="2348880"/>
            <a:ext cx="1368152" cy="2520280"/>
          </a:xfrm>
          <a:prstGeom prst="roundRect">
            <a:avLst>
              <a:gd name="adj" fmla="val 1120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/>
              <a:t>Grid Tubes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Triodes</a:t>
            </a:r>
          </a:p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Tetrodes</a:t>
            </a:r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/>
              <a:t>Pentodes</a:t>
            </a:r>
          </a:p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Diacrodes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51720" y="2348880"/>
            <a:ext cx="2376264" cy="2520280"/>
          </a:xfrm>
          <a:prstGeom prst="roundRect">
            <a:avLst>
              <a:gd name="adj" fmla="val 60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/>
              <a:t>Linear Beam Tubes</a:t>
            </a:r>
          </a:p>
          <a:p>
            <a:pPr algn="ctr"/>
            <a:endParaRPr lang="en-GB" dirty="0" smtClean="0"/>
          </a:p>
          <a:p>
            <a:pPr algn="ctr"/>
            <a:r>
              <a:rPr lang="en-GB" b="1" i="1" dirty="0" smtClean="0">
                <a:solidFill>
                  <a:srgbClr val="0070C0"/>
                </a:solidFill>
              </a:rPr>
              <a:t>Klystrons</a:t>
            </a:r>
          </a:p>
          <a:p>
            <a:pPr algn="ctr"/>
            <a:r>
              <a:rPr lang="en-GB" dirty="0" smtClean="0"/>
              <a:t>Travelling </a:t>
            </a:r>
            <a:r>
              <a:rPr lang="en-GB" dirty="0"/>
              <a:t>Wave </a:t>
            </a:r>
            <a:r>
              <a:rPr lang="en-GB" dirty="0" smtClean="0"/>
              <a:t>Tubes (TWT)</a:t>
            </a:r>
          </a:p>
          <a:p>
            <a:pPr algn="ctr"/>
            <a:r>
              <a:rPr lang="en-GB" dirty="0" err="1" smtClean="0"/>
              <a:t>Gyrotrons</a:t>
            </a:r>
            <a:endParaRPr lang="en-GB" dirty="0" smtClean="0"/>
          </a:p>
          <a:p>
            <a:pPr algn="ctr"/>
            <a:r>
              <a:rPr lang="en-GB" dirty="0">
                <a:solidFill>
                  <a:schemeClr val="tx1"/>
                </a:solidFill>
              </a:rPr>
              <a:t>Inductive Output </a:t>
            </a:r>
            <a:r>
              <a:rPr lang="en-GB" dirty="0" smtClean="0">
                <a:solidFill>
                  <a:schemeClr val="tx1"/>
                </a:solidFill>
              </a:rPr>
              <a:t>Tube (IOT)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/>
          </a:p>
          <a:p>
            <a:pPr algn="ctr"/>
            <a:endParaRPr lang="en-GB" dirty="0" smtClean="0">
              <a:solidFill>
                <a:srgbClr val="FF0000"/>
              </a:solidFill>
            </a:endParaRPr>
          </a:p>
          <a:p>
            <a:pPr algn="ctr"/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611560" y="4941168"/>
            <a:ext cx="3816424" cy="1008112"/>
          </a:xfrm>
          <a:prstGeom prst="roundRect">
            <a:avLst>
              <a:gd name="adj" fmla="val 865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/>
              <a:t>Crossed-field Tubes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Magnetrons</a:t>
            </a:r>
            <a:endParaRPr lang="en-GB" dirty="0"/>
          </a:p>
          <a:p>
            <a:pPr algn="ctr"/>
            <a:endParaRPr lang="en-GB" dirty="0" smtClean="0">
              <a:solidFill>
                <a:srgbClr val="FF0000"/>
              </a:solidFill>
            </a:endParaRPr>
          </a:p>
          <a:p>
            <a:pPr algn="ctr"/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4667424" y="1772816"/>
            <a:ext cx="4009032" cy="4320480"/>
          </a:xfrm>
          <a:prstGeom prst="roundRect">
            <a:avLst>
              <a:gd name="adj" fmla="val 505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Transistors</a:t>
            </a: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Bipolar Junction Transistor (BJT)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Field </a:t>
            </a:r>
            <a:r>
              <a:rPr lang="en-GB" dirty="0">
                <a:solidFill>
                  <a:schemeClr val="tx1"/>
                </a:solidFill>
              </a:rPr>
              <a:t>Effect </a:t>
            </a:r>
            <a:r>
              <a:rPr lang="en-GB" dirty="0" smtClean="0">
                <a:solidFill>
                  <a:schemeClr val="tx1"/>
                </a:solidFill>
              </a:rPr>
              <a:t>Transistor (FET)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Junction Gate FET (JFET)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Metal Oxide Semiconductor FET (MOSFET)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power </a:t>
            </a:r>
            <a:r>
              <a:rPr lang="en-GB" dirty="0" smtClean="0">
                <a:solidFill>
                  <a:schemeClr val="tx1"/>
                </a:solidFill>
              </a:rPr>
              <a:t>MOSFET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Vertically Diffused </a:t>
            </a:r>
            <a:r>
              <a:rPr lang="en-GB" dirty="0">
                <a:solidFill>
                  <a:schemeClr val="tx1"/>
                </a:solidFill>
              </a:rPr>
              <a:t>Metal Oxide Semiconductor </a:t>
            </a:r>
            <a:r>
              <a:rPr lang="en-GB" dirty="0" smtClean="0">
                <a:solidFill>
                  <a:schemeClr val="tx1"/>
                </a:solidFill>
              </a:rPr>
              <a:t>(VDMOS</a:t>
            </a:r>
            <a:r>
              <a:rPr lang="en-GB" dirty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Laterally Diffused Metal Oxide Semiconductor (LDMOS)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Gallium Nitride (</a:t>
            </a:r>
            <a:r>
              <a:rPr lang="en-GB" dirty="0" err="1" smtClean="0">
                <a:solidFill>
                  <a:schemeClr val="tx1"/>
                </a:solidFill>
              </a:rPr>
              <a:t>GaN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Silicon Carbide MOSFET (</a:t>
            </a:r>
            <a:r>
              <a:rPr lang="en-GB" dirty="0" err="1" smtClean="0">
                <a:solidFill>
                  <a:schemeClr val="tx1"/>
                </a:solidFill>
              </a:rPr>
              <a:t>SiC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28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Linear beam tubes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719138" indent="-719138"/>
            <a:r>
              <a:rPr lang="en-GB" sz="1800" dirty="0" smtClean="0"/>
              <a:t>1937	Klystron, Russell &amp; </a:t>
            </a:r>
            <a:r>
              <a:rPr lang="en-GB" sz="1800" dirty="0" err="1" smtClean="0"/>
              <a:t>Sigurd</a:t>
            </a:r>
            <a:r>
              <a:rPr lang="en-GB" sz="1800" dirty="0" smtClean="0"/>
              <a:t> Variant</a:t>
            </a:r>
          </a:p>
          <a:p>
            <a:pPr marL="719138" indent="-719138">
              <a:tabLst>
                <a:tab pos="717550" algn="l"/>
              </a:tabLst>
            </a:pPr>
            <a:r>
              <a:rPr lang="en-GB" sz="1800" dirty="0" smtClean="0"/>
              <a:t>1938	IOT, Andrew V. </a:t>
            </a:r>
            <a:r>
              <a:rPr lang="en-GB" sz="1800" dirty="0" err="1" smtClean="0"/>
              <a:t>Haeff</a:t>
            </a:r>
            <a:endParaRPr lang="en-GB" sz="1800" dirty="0" smtClean="0"/>
          </a:p>
          <a:p>
            <a:pPr marL="719138" indent="-719138">
              <a:tabLst>
                <a:tab pos="717550" algn="l"/>
              </a:tabLst>
            </a:pPr>
            <a:r>
              <a:rPr lang="en-GB" sz="1800" dirty="0" smtClean="0"/>
              <a:t>1939	Reflex klystron, Robert Sutton</a:t>
            </a:r>
          </a:p>
          <a:p>
            <a:pPr marL="719138" indent="-719138">
              <a:tabLst>
                <a:tab pos="717550" algn="l"/>
              </a:tabLst>
            </a:pPr>
            <a:r>
              <a:rPr lang="en-US" sz="1800" dirty="0" smtClean="0"/>
              <a:t>1940	Few commercial IOT</a:t>
            </a:r>
          </a:p>
          <a:p>
            <a:pPr marL="719138" indent="-719138">
              <a:tabLst>
                <a:tab pos="717550" algn="l"/>
              </a:tabLst>
            </a:pPr>
            <a:r>
              <a:rPr lang="en-US" sz="1800" dirty="0" smtClean="0"/>
              <a:t>1941	Magnetron, Randall &amp; Boot</a:t>
            </a:r>
          </a:p>
          <a:p>
            <a:pPr marL="719138" indent="-719138">
              <a:tabLst>
                <a:tab pos="717550" algn="l"/>
              </a:tabLst>
            </a:pPr>
            <a:r>
              <a:rPr lang="en-US" sz="1800" dirty="0" smtClean="0"/>
              <a:t>1945	Helix Travelling Wave Tube (TWT), </a:t>
            </a:r>
            <a:r>
              <a:rPr lang="en-GB" sz="1800" dirty="0" err="1" smtClean="0"/>
              <a:t>Kompfner</a:t>
            </a:r>
            <a:endParaRPr lang="en-US" sz="1800" dirty="0" smtClean="0"/>
          </a:p>
          <a:p>
            <a:pPr marL="719138" indent="-719138">
              <a:tabLst>
                <a:tab pos="717550" algn="l"/>
              </a:tabLst>
            </a:pPr>
            <a:r>
              <a:rPr lang="en-US" sz="1800" dirty="0" smtClean="0"/>
              <a:t>1948	</a:t>
            </a:r>
            <a:r>
              <a:rPr lang="en-US" sz="1800" b="1" i="1" dirty="0" smtClean="0">
                <a:solidFill>
                  <a:srgbClr val="0070C0"/>
                </a:solidFill>
              </a:rPr>
              <a:t>Multi MW klystron</a:t>
            </a:r>
          </a:p>
          <a:p>
            <a:pPr marL="719138" indent="-719138">
              <a:tabLst>
                <a:tab pos="717550" algn="l"/>
              </a:tabLst>
            </a:pPr>
            <a:r>
              <a:rPr lang="en-US" sz="1800" dirty="0" smtClean="0"/>
              <a:t>1959	</a:t>
            </a:r>
            <a:r>
              <a:rPr lang="en-US" sz="1800" dirty="0" err="1" smtClean="0"/>
              <a:t>Gyrotron</a:t>
            </a:r>
            <a:r>
              <a:rPr lang="en-US" sz="1800" dirty="0" smtClean="0"/>
              <a:t>, </a:t>
            </a:r>
            <a:r>
              <a:rPr lang="en-US" sz="1800" dirty="0" err="1" smtClean="0"/>
              <a:t>Twiss</a:t>
            </a:r>
            <a:r>
              <a:rPr lang="en-US" sz="1800" dirty="0" smtClean="0"/>
              <a:t> &amp; Schneider</a:t>
            </a:r>
          </a:p>
          <a:p>
            <a:pPr marL="719138" indent="-719138">
              <a:tabLst>
                <a:tab pos="717550" algn="l"/>
              </a:tabLst>
            </a:pPr>
            <a:r>
              <a:rPr lang="en-US" sz="1800" dirty="0" smtClean="0"/>
              <a:t>1963	Multi Beam Klystron, </a:t>
            </a:r>
            <a:r>
              <a:rPr lang="en-GB" sz="1800" dirty="0" err="1" smtClean="0"/>
              <a:t>Zusmanovsky</a:t>
            </a:r>
            <a:r>
              <a:rPr lang="en-GB" sz="1800" dirty="0" smtClean="0"/>
              <a:t> and </a:t>
            </a:r>
            <a:r>
              <a:rPr lang="en-GB" sz="1800" dirty="0" err="1" smtClean="0"/>
              <a:t>Korolyov</a:t>
            </a:r>
            <a:endParaRPr lang="en-GB" sz="1800" dirty="0" smtClean="0"/>
          </a:p>
          <a:p>
            <a:pPr marL="719138" indent="-719138">
              <a:tabLst>
                <a:tab pos="717550" algn="l"/>
              </a:tabLst>
            </a:pPr>
            <a:r>
              <a:rPr lang="en-US" sz="1800" dirty="0" smtClean="0"/>
              <a:t>1980	</a:t>
            </a:r>
            <a:r>
              <a:rPr lang="en-US" sz="1800" b="1" i="1" dirty="0" smtClean="0">
                <a:solidFill>
                  <a:srgbClr val="0070C0"/>
                </a:solidFill>
              </a:rPr>
              <a:t>High efficiency IOT</a:t>
            </a:r>
            <a:endParaRPr lang="en-GB" sz="1800" b="1" i="1" dirty="0" smtClean="0">
              <a:solidFill>
                <a:srgbClr val="0070C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16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256456" y="5898758"/>
            <a:ext cx="288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/>
              <a:t>Thales TH 1802, 2002</a:t>
            </a:r>
            <a:endParaRPr lang="en-GB" sz="1600" dirty="0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432" y="3978456"/>
            <a:ext cx="3600000" cy="1826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716456" y="3306470"/>
            <a:ext cx="396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/>
              <a:t>Russell &amp; </a:t>
            </a:r>
            <a:r>
              <a:rPr lang="en-GB" sz="1600" dirty="0" err="1" smtClean="0"/>
              <a:t>Sigurd</a:t>
            </a:r>
            <a:r>
              <a:rPr lang="en-GB" sz="1600" dirty="0" smtClean="0"/>
              <a:t> Varian klystron, 1937</a:t>
            </a:r>
            <a:endParaRPr lang="en-GB" sz="1600" dirty="0"/>
          </a:p>
        </p:txBody>
      </p:sp>
      <p:pic>
        <p:nvPicPr>
          <p:cNvPr id="12" name="Picture 2" descr="http://www.cpii.com/docs/images/groupsho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2" y="1484984"/>
            <a:ext cx="1416393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25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Essentials of klystron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040" y="1600200"/>
            <a:ext cx="3754760" cy="4525963"/>
          </a:xfrm>
        </p:spPr>
        <p:txBody>
          <a:bodyPr/>
          <a:lstStyle/>
          <a:p>
            <a:r>
              <a:rPr lang="en-GB" dirty="0" smtClean="0"/>
              <a:t>Klystrons velocity modulation</a:t>
            </a:r>
          </a:p>
          <a:p>
            <a:pPr lvl="1"/>
            <a:r>
              <a:rPr lang="en-GB" dirty="0" smtClean="0"/>
              <a:t>converts the kinetic energy into radio frequency power</a:t>
            </a:r>
          </a:p>
          <a:p>
            <a:r>
              <a:rPr lang="en-GB" dirty="0" smtClean="0"/>
              <a:t>Vacuum tube</a:t>
            </a:r>
            <a:endParaRPr lang="en-GB" dirty="0"/>
          </a:p>
          <a:p>
            <a:r>
              <a:rPr lang="en-GB" dirty="0" smtClean="0"/>
              <a:t>Electron gun</a:t>
            </a:r>
          </a:p>
          <a:p>
            <a:pPr lvl="1"/>
            <a:r>
              <a:rPr lang="en-GB" dirty="0" smtClean="0"/>
              <a:t>Thermionic cathode</a:t>
            </a:r>
          </a:p>
          <a:p>
            <a:pPr lvl="1"/>
            <a:r>
              <a:rPr lang="en-GB" dirty="0" smtClean="0"/>
              <a:t>Anode</a:t>
            </a:r>
          </a:p>
          <a:p>
            <a:r>
              <a:rPr lang="en-GB" dirty="0" smtClean="0"/>
              <a:t>Electron beam</a:t>
            </a:r>
          </a:p>
          <a:p>
            <a:r>
              <a:rPr lang="en-GB" dirty="0" smtClean="0"/>
              <a:t>Drift space</a:t>
            </a:r>
          </a:p>
          <a:p>
            <a:r>
              <a:rPr lang="en-GB" dirty="0" smtClean="0"/>
              <a:t>Collector</a:t>
            </a:r>
          </a:p>
          <a:p>
            <a:r>
              <a:rPr lang="en-GB" dirty="0" smtClean="0"/>
              <a:t>e- constant speed until the collector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1835696" y="4509120"/>
            <a:ext cx="864000" cy="864000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1835696" y="1700808"/>
            <a:ext cx="864000" cy="8640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/>
          <p:cNvCxnSpPr/>
          <p:nvPr/>
        </p:nvCxnSpPr>
        <p:spPr>
          <a:xfrm>
            <a:off x="2483768" y="2564904"/>
            <a:ext cx="0" cy="19442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2123728" y="5085184"/>
            <a:ext cx="288032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1691680" y="5085184"/>
            <a:ext cx="432048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Arc 24"/>
          <p:cNvSpPr/>
          <p:nvPr/>
        </p:nvSpPr>
        <p:spPr>
          <a:xfrm>
            <a:off x="2123760" y="5157224"/>
            <a:ext cx="288000" cy="288000"/>
          </a:xfrm>
          <a:prstGeom prst="arc">
            <a:avLst>
              <a:gd name="adj1" fmla="val 1075158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1835696" y="5517232"/>
            <a:ext cx="864000" cy="720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Cathode &amp; Filament</a:t>
            </a:r>
            <a:endParaRPr lang="en-GB" sz="1000" dirty="0"/>
          </a:p>
        </p:txBody>
      </p:sp>
      <p:cxnSp>
        <p:nvCxnSpPr>
          <p:cNvPr id="27" name="Straight Connector 26"/>
          <p:cNvCxnSpPr>
            <a:endCxn id="25" idx="0"/>
          </p:cNvCxnSpPr>
          <p:nvPr/>
        </p:nvCxnSpPr>
        <p:spPr>
          <a:xfrm flipV="1">
            <a:off x="2123728" y="5303253"/>
            <a:ext cx="46" cy="2139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25" idx="2"/>
          </p:cNvCxnSpPr>
          <p:nvPr/>
        </p:nvCxnSpPr>
        <p:spPr>
          <a:xfrm flipV="1">
            <a:off x="2411760" y="5301224"/>
            <a:ext cx="0" cy="216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051720" y="2564904"/>
            <a:ext cx="0" cy="19442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755672" y="1484784"/>
            <a:ext cx="864000" cy="57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U</a:t>
            </a:r>
            <a:r>
              <a:rPr lang="en-GB" sz="1400" baseline="-25000" dirty="0" err="1" smtClean="0"/>
              <a:t>beam</a:t>
            </a:r>
            <a:endParaRPr lang="en-GB" sz="1000" baseline="-25000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467496" y="5229200"/>
            <a:ext cx="48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755672" y="4869224"/>
            <a:ext cx="864000" cy="57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U</a:t>
            </a:r>
            <a:r>
              <a:rPr lang="en-GB" sz="1400" baseline="-25000" dirty="0" err="1" smtClean="0"/>
              <a:t>anode</a:t>
            </a:r>
            <a:endParaRPr lang="en-GB" sz="1000" baseline="-25000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467544" y="2132856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67544" y="2780928"/>
            <a:ext cx="64" cy="1944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395560" y="5229136"/>
            <a:ext cx="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251520" y="5157128"/>
            <a:ext cx="43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395608" y="2780928"/>
            <a:ext cx="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251568" y="2708920"/>
            <a:ext cx="43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1691680" y="5229200"/>
            <a:ext cx="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67544" y="6237312"/>
            <a:ext cx="12241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2051720" y="4653136"/>
            <a:ext cx="144016" cy="21602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39752" y="4653136"/>
            <a:ext cx="144016" cy="21602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67496" y="4725144"/>
            <a:ext cx="1656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21" idx="1"/>
          </p:cNvCxnSpPr>
          <p:nvPr/>
        </p:nvCxnSpPr>
        <p:spPr>
          <a:xfrm>
            <a:off x="467608" y="2132808"/>
            <a:ext cx="1368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2771800" y="4509120"/>
            <a:ext cx="936104" cy="5760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Electron Gun</a:t>
            </a:r>
            <a:endParaRPr lang="en-GB" sz="1000" dirty="0"/>
          </a:p>
        </p:txBody>
      </p:sp>
      <p:sp>
        <p:nvSpPr>
          <p:cNvPr id="46" name="Rectangle 45"/>
          <p:cNvSpPr/>
          <p:nvPr/>
        </p:nvSpPr>
        <p:spPr>
          <a:xfrm>
            <a:off x="2771800" y="3212976"/>
            <a:ext cx="936104" cy="57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Drift Space</a:t>
            </a:r>
            <a:endParaRPr lang="en-GB" sz="1000" dirty="0"/>
          </a:p>
        </p:txBody>
      </p:sp>
      <p:sp>
        <p:nvSpPr>
          <p:cNvPr id="47" name="Rectangle 46"/>
          <p:cNvSpPr/>
          <p:nvPr/>
        </p:nvSpPr>
        <p:spPr>
          <a:xfrm>
            <a:off x="2771800" y="1988904"/>
            <a:ext cx="936104" cy="57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Collector</a:t>
            </a:r>
            <a:endParaRPr lang="en-GB" sz="1000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1691680" y="5445224"/>
            <a:ext cx="4320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835696" y="4509120"/>
            <a:ext cx="86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1835696" y="4509120"/>
            <a:ext cx="216024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483768" y="4509120"/>
            <a:ext cx="216024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2051720" y="2564904"/>
            <a:ext cx="432048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2267744" y="1916880"/>
            <a:ext cx="0" cy="3024288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2123728" y="1844824"/>
            <a:ext cx="288000" cy="360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Isosceles Triangle 54"/>
          <p:cNvSpPr/>
          <p:nvPr/>
        </p:nvSpPr>
        <p:spPr>
          <a:xfrm rot="10800000" flipH="1">
            <a:off x="2123728" y="2204864"/>
            <a:ext cx="288000" cy="25200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Isosceles Triangle 55"/>
          <p:cNvSpPr/>
          <p:nvPr/>
        </p:nvSpPr>
        <p:spPr>
          <a:xfrm>
            <a:off x="2123728" y="4725176"/>
            <a:ext cx="288000" cy="28800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Connector 56"/>
          <p:cNvCxnSpPr/>
          <p:nvPr/>
        </p:nvCxnSpPr>
        <p:spPr>
          <a:xfrm>
            <a:off x="467608" y="4725176"/>
            <a:ext cx="0" cy="431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043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0" grpId="0" animBg="1"/>
      <p:bldP spid="46" grpId="0" animBg="1"/>
      <p:bldP spid="47" grpId="0" animBg="1"/>
      <p:bldP spid="54" grpId="0" animBg="1"/>
      <p:bldP spid="5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Essentials of klystron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040" y="1600200"/>
            <a:ext cx="3754760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Cavity resonators</a:t>
            </a:r>
          </a:p>
          <a:p>
            <a:r>
              <a:rPr lang="en-GB" dirty="0" smtClean="0"/>
              <a:t>RF input cavity (</a:t>
            </a:r>
            <a:r>
              <a:rPr lang="en-GB" dirty="0" err="1" smtClean="0"/>
              <a:t>Buncher</a:t>
            </a:r>
            <a:r>
              <a:rPr lang="en-GB" dirty="0" smtClean="0"/>
              <a:t>)</a:t>
            </a:r>
          </a:p>
          <a:p>
            <a:pPr marL="449263" lvl="1"/>
            <a:r>
              <a:rPr lang="en-GB" dirty="0" smtClean="0"/>
              <a:t>modulates e- velocity</a:t>
            </a:r>
          </a:p>
          <a:p>
            <a:pPr marL="449263" lvl="1"/>
            <a:r>
              <a:rPr lang="en-GB" dirty="0" smtClean="0"/>
              <a:t>Some are accelerated</a:t>
            </a:r>
          </a:p>
          <a:p>
            <a:pPr marL="449263" lvl="1"/>
            <a:r>
              <a:rPr lang="en-GB" dirty="0" smtClean="0"/>
              <a:t>Some are neutral</a:t>
            </a:r>
          </a:p>
          <a:p>
            <a:pPr marL="449263" lvl="1"/>
            <a:r>
              <a:rPr lang="en-GB" dirty="0" smtClean="0"/>
              <a:t>Some are decelerated</a:t>
            </a:r>
          </a:p>
          <a:p>
            <a:pPr marL="449263" lvl="1"/>
            <a:r>
              <a:rPr lang="en-GB" dirty="0" smtClean="0"/>
              <a:t>Bunching the e-</a:t>
            </a:r>
          </a:p>
          <a:p>
            <a:r>
              <a:rPr lang="en-GB" dirty="0" smtClean="0"/>
              <a:t>RF output cavity (Catcher)</a:t>
            </a:r>
          </a:p>
          <a:p>
            <a:pPr marL="449263" lvl="1"/>
            <a:r>
              <a:rPr lang="en-GB" dirty="0" smtClean="0"/>
              <a:t>Resonating at the same frequency as the input cavity</a:t>
            </a:r>
          </a:p>
          <a:p>
            <a:pPr marL="449263" lvl="1"/>
            <a:r>
              <a:rPr lang="en-GB" dirty="0" smtClean="0"/>
              <a:t>At the place with the numerous number of e-</a:t>
            </a:r>
          </a:p>
          <a:p>
            <a:pPr marL="449263" lvl="1"/>
            <a:r>
              <a:rPr lang="en-GB" dirty="0" smtClean="0"/>
              <a:t>Kinetic energy converted into voltage and extracted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835696" y="4509120"/>
            <a:ext cx="864000" cy="864000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1835696" y="1700808"/>
            <a:ext cx="864000" cy="8640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/>
          <p:cNvGrpSpPr/>
          <p:nvPr/>
        </p:nvGrpSpPr>
        <p:grpSpPr>
          <a:xfrm rot="16200000">
            <a:off x="1637701" y="3879045"/>
            <a:ext cx="360000" cy="612040"/>
            <a:chOff x="2915856" y="2132857"/>
            <a:chExt cx="360000" cy="612040"/>
          </a:xfrm>
        </p:grpSpPr>
        <p:sp>
          <p:nvSpPr>
            <p:cNvPr id="20" name="Arc 19"/>
            <p:cNvSpPr/>
            <p:nvPr/>
          </p:nvSpPr>
          <p:spPr>
            <a:xfrm>
              <a:off x="2915856" y="2132857"/>
              <a:ext cx="360000" cy="360000"/>
            </a:xfrm>
            <a:prstGeom prst="arc">
              <a:avLst>
                <a:gd name="adj1" fmla="val 5966044"/>
                <a:gd name="adj2" fmla="val 4813462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3059832" y="2492897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131840" y="2492896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Straight Connector 22"/>
          <p:cNvCxnSpPr/>
          <p:nvPr/>
        </p:nvCxnSpPr>
        <p:spPr>
          <a:xfrm>
            <a:off x="2483768" y="4221152"/>
            <a:ext cx="0" cy="28796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483768" y="2924944"/>
            <a:ext cx="0" cy="12242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051720" y="4221088"/>
            <a:ext cx="0" cy="2880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3347888" y="4077072"/>
            <a:ext cx="216000" cy="216000"/>
            <a:chOff x="5004048" y="1988840"/>
            <a:chExt cx="1584176" cy="1152128"/>
          </a:xfrm>
        </p:grpSpPr>
        <p:sp>
          <p:nvSpPr>
            <p:cNvPr id="27" name="Arc 26"/>
            <p:cNvSpPr/>
            <p:nvPr/>
          </p:nvSpPr>
          <p:spPr>
            <a:xfrm>
              <a:off x="5004048" y="1988968"/>
              <a:ext cx="792000" cy="1152000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Arc 27"/>
            <p:cNvSpPr/>
            <p:nvPr/>
          </p:nvSpPr>
          <p:spPr>
            <a:xfrm flipV="1">
              <a:off x="5796224" y="1988840"/>
              <a:ext cx="792000" cy="1152000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347888" y="2492896"/>
            <a:ext cx="216000" cy="792000"/>
            <a:chOff x="5004048" y="1988840"/>
            <a:chExt cx="1584176" cy="1152128"/>
          </a:xfrm>
        </p:grpSpPr>
        <p:sp>
          <p:nvSpPr>
            <p:cNvPr id="30" name="Arc 29"/>
            <p:cNvSpPr/>
            <p:nvPr/>
          </p:nvSpPr>
          <p:spPr>
            <a:xfrm>
              <a:off x="5004048" y="1988968"/>
              <a:ext cx="792000" cy="1152000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Arc 30"/>
            <p:cNvSpPr/>
            <p:nvPr/>
          </p:nvSpPr>
          <p:spPr>
            <a:xfrm flipV="1">
              <a:off x="5796224" y="1988840"/>
              <a:ext cx="792000" cy="1152000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2" name="Straight Connector 31"/>
          <p:cNvCxnSpPr/>
          <p:nvPr/>
        </p:nvCxnSpPr>
        <p:spPr>
          <a:xfrm flipH="1">
            <a:off x="2123728" y="5085184"/>
            <a:ext cx="288032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1691680" y="5085184"/>
            <a:ext cx="432048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Arc 33"/>
          <p:cNvSpPr/>
          <p:nvPr/>
        </p:nvSpPr>
        <p:spPr>
          <a:xfrm>
            <a:off x="2123760" y="5157224"/>
            <a:ext cx="288000" cy="288000"/>
          </a:xfrm>
          <a:prstGeom prst="arc">
            <a:avLst>
              <a:gd name="adj1" fmla="val 1075158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/>
          <p:cNvCxnSpPr>
            <a:endCxn id="34" idx="0"/>
          </p:cNvCxnSpPr>
          <p:nvPr/>
        </p:nvCxnSpPr>
        <p:spPr>
          <a:xfrm flipV="1">
            <a:off x="2123728" y="5303253"/>
            <a:ext cx="46" cy="2139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34" idx="2"/>
          </p:cNvCxnSpPr>
          <p:nvPr/>
        </p:nvCxnSpPr>
        <p:spPr>
          <a:xfrm flipV="1">
            <a:off x="2411760" y="5301224"/>
            <a:ext cx="0" cy="216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051720" y="2924944"/>
            <a:ext cx="0" cy="122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051720" y="2564904"/>
            <a:ext cx="0" cy="2880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483768" y="2564905"/>
            <a:ext cx="0" cy="2880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67496" y="5229200"/>
            <a:ext cx="48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395560" y="5229136"/>
            <a:ext cx="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251520" y="5157128"/>
            <a:ext cx="43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/>
        </p:nvGrpSpPr>
        <p:grpSpPr>
          <a:xfrm rot="5400000" flipH="1">
            <a:off x="2537788" y="3879046"/>
            <a:ext cx="360000" cy="612039"/>
            <a:chOff x="2915856" y="2132857"/>
            <a:chExt cx="360000" cy="612039"/>
          </a:xfrm>
        </p:grpSpPr>
        <p:sp>
          <p:nvSpPr>
            <p:cNvPr id="44" name="Arc 43"/>
            <p:cNvSpPr/>
            <p:nvPr/>
          </p:nvSpPr>
          <p:spPr>
            <a:xfrm>
              <a:off x="2915856" y="2132857"/>
              <a:ext cx="360000" cy="360000"/>
            </a:xfrm>
            <a:prstGeom prst="arc">
              <a:avLst>
                <a:gd name="adj1" fmla="val 5966044"/>
                <a:gd name="adj2" fmla="val 4813462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3059832" y="2492896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3131840" y="2492896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 rot="16200000">
            <a:off x="1637701" y="2582901"/>
            <a:ext cx="360000" cy="612040"/>
            <a:chOff x="2915856" y="2132857"/>
            <a:chExt cx="360000" cy="612040"/>
          </a:xfrm>
        </p:grpSpPr>
        <p:sp>
          <p:nvSpPr>
            <p:cNvPr id="48" name="Arc 47"/>
            <p:cNvSpPr/>
            <p:nvPr/>
          </p:nvSpPr>
          <p:spPr>
            <a:xfrm>
              <a:off x="2915856" y="2132857"/>
              <a:ext cx="360000" cy="360000"/>
            </a:xfrm>
            <a:prstGeom prst="arc">
              <a:avLst>
                <a:gd name="adj1" fmla="val 5966044"/>
                <a:gd name="adj2" fmla="val 4813462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3059832" y="2492896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131840" y="2492897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 rot="5400000" flipH="1">
            <a:off x="2537788" y="2582902"/>
            <a:ext cx="360000" cy="612039"/>
            <a:chOff x="2915856" y="2132857"/>
            <a:chExt cx="360000" cy="612039"/>
          </a:xfrm>
        </p:grpSpPr>
        <p:sp>
          <p:nvSpPr>
            <p:cNvPr id="52" name="Arc 51"/>
            <p:cNvSpPr/>
            <p:nvPr/>
          </p:nvSpPr>
          <p:spPr>
            <a:xfrm>
              <a:off x="2915856" y="2132857"/>
              <a:ext cx="360000" cy="360000"/>
            </a:xfrm>
            <a:prstGeom prst="arc">
              <a:avLst>
                <a:gd name="adj1" fmla="val 5966044"/>
                <a:gd name="adj2" fmla="val 4813462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3059832" y="2492896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3131840" y="2492896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>
            <a:off x="2771800" y="4149088"/>
            <a:ext cx="432048" cy="72000"/>
            <a:chOff x="2627784" y="4149088"/>
            <a:chExt cx="432048" cy="72000"/>
          </a:xfrm>
        </p:grpSpPr>
        <p:cxnSp>
          <p:nvCxnSpPr>
            <p:cNvPr id="56" name="Straight Connector 55"/>
            <p:cNvCxnSpPr/>
            <p:nvPr/>
          </p:nvCxnSpPr>
          <p:spPr>
            <a:xfrm flipH="1">
              <a:off x="2735816" y="4221088"/>
              <a:ext cx="324016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Arc 56"/>
            <p:cNvSpPr/>
            <p:nvPr/>
          </p:nvSpPr>
          <p:spPr>
            <a:xfrm rot="16200000">
              <a:off x="2699772" y="4077100"/>
              <a:ext cx="72000" cy="215976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2771800" y="2852936"/>
            <a:ext cx="432048" cy="72000"/>
            <a:chOff x="2627784" y="4149088"/>
            <a:chExt cx="432048" cy="72000"/>
          </a:xfrm>
        </p:grpSpPr>
        <p:cxnSp>
          <p:nvCxnSpPr>
            <p:cNvPr id="59" name="Straight Connector 58"/>
            <p:cNvCxnSpPr/>
            <p:nvPr/>
          </p:nvCxnSpPr>
          <p:spPr>
            <a:xfrm flipH="1">
              <a:off x="2735816" y="4221088"/>
              <a:ext cx="324016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Arc 59"/>
            <p:cNvSpPr/>
            <p:nvPr/>
          </p:nvSpPr>
          <p:spPr>
            <a:xfrm rot="16200000">
              <a:off x="2699772" y="4077100"/>
              <a:ext cx="72000" cy="215976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1" name="Straight Connector 60"/>
          <p:cNvCxnSpPr/>
          <p:nvPr/>
        </p:nvCxnSpPr>
        <p:spPr>
          <a:xfrm flipV="1">
            <a:off x="1691680" y="5229200"/>
            <a:ext cx="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467544" y="6237312"/>
            <a:ext cx="12241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>
            <a:off x="2051720" y="4653136"/>
            <a:ext cx="144016" cy="21602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339752" y="4653136"/>
            <a:ext cx="144016" cy="21602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Arc 65"/>
          <p:cNvSpPr/>
          <p:nvPr/>
        </p:nvSpPr>
        <p:spPr>
          <a:xfrm>
            <a:off x="1883720" y="3897104"/>
            <a:ext cx="792000" cy="468000"/>
          </a:xfrm>
          <a:prstGeom prst="arc">
            <a:avLst>
              <a:gd name="adj1" fmla="val 1904268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Arc 66"/>
          <p:cNvSpPr/>
          <p:nvPr/>
        </p:nvSpPr>
        <p:spPr>
          <a:xfrm>
            <a:off x="1883728" y="3897104"/>
            <a:ext cx="792000" cy="468000"/>
          </a:xfrm>
          <a:prstGeom prst="arc">
            <a:avLst>
              <a:gd name="adj1" fmla="val 10672730"/>
              <a:gd name="adj2" fmla="val 1303342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Arc 67"/>
          <p:cNvSpPr/>
          <p:nvPr/>
        </p:nvSpPr>
        <p:spPr>
          <a:xfrm>
            <a:off x="1517768" y="3663072"/>
            <a:ext cx="1512000" cy="1008000"/>
          </a:xfrm>
          <a:prstGeom prst="arc">
            <a:avLst>
              <a:gd name="adj1" fmla="val 17712846"/>
              <a:gd name="adj2" fmla="val 593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Arc 68"/>
          <p:cNvSpPr/>
          <p:nvPr/>
        </p:nvSpPr>
        <p:spPr>
          <a:xfrm>
            <a:off x="1517768" y="3663072"/>
            <a:ext cx="1512000" cy="1008000"/>
          </a:xfrm>
          <a:prstGeom prst="arc">
            <a:avLst>
              <a:gd name="adj1" fmla="val 10807737"/>
              <a:gd name="adj2" fmla="val 1472493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755672" y="1484784"/>
            <a:ext cx="864000" cy="57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U</a:t>
            </a:r>
            <a:r>
              <a:rPr lang="en-GB" sz="1400" baseline="-25000" dirty="0" err="1" smtClean="0"/>
              <a:t>beam</a:t>
            </a:r>
            <a:endParaRPr lang="en-GB" sz="1000" baseline="-25000" dirty="0"/>
          </a:p>
        </p:txBody>
      </p:sp>
      <p:cxnSp>
        <p:nvCxnSpPr>
          <p:cNvPr id="71" name="Straight Connector 70"/>
          <p:cNvCxnSpPr/>
          <p:nvPr/>
        </p:nvCxnSpPr>
        <p:spPr>
          <a:xfrm>
            <a:off x="467544" y="2132856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395608" y="2780928"/>
            <a:ext cx="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251568" y="2708920"/>
            <a:ext cx="43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467608" y="2132808"/>
            <a:ext cx="1368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1835696" y="5517232"/>
            <a:ext cx="864000" cy="720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Cathode &amp; Filament</a:t>
            </a:r>
            <a:endParaRPr lang="en-GB" sz="1000" dirty="0"/>
          </a:p>
        </p:txBody>
      </p:sp>
      <p:sp>
        <p:nvSpPr>
          <p:cNvPr id="76" name="Rectangle 75"/>
          <p:cNvSpPr/>
          <p:nvPr/>
        </p:nvSpPr>
        <p:spPr>
          <a:xfrm>
            <a:off x="755672" y="4869224"/>
            <a:ext cx="864000" cy="57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U</a:t>
            </a:r>
            <a:r>
              <a:rPr lang="en-GB" sz="1400" baseline="-25000" dirty="0" err="1" smtClean="0"/>
              <a:t>anode</a:t>
            </a:r>
            <a:endParaRPr lang="en-GB" sz="1000" baseline="-25000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467544" y="2780928"/>
            <a:ext cx="0" cy="2376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467496" y="4725144"/>
            <a:ext cx="1656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1691680" y="5445224"/>
            <a:ext cx="4320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2051720" y="2564904"/>
            <a:ext cx="432048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2051720" y="4509120"/>
            <a:ext cx="432048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2267744" y="1916880"/>
            <a:ext cx="0" cy="3024288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8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0040" y="4941168"/>
            <a:ext cx="1872000" cy="1093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4" name="TextBox 83"/>
          <p:cNvSpPr txBox="1"/>
          <p:nvPr/>
        </p:nvSpPr>
        <p:spPr>
          <a:xfrm>
            <a:off x="3204058" y="4581129"/>
            <a:ext cx="5020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/>
              <a:t>Cavity</a:t>
            </a:r>
            <a:endParaRPr lang="en-GB" sz="1000" dirty="0"/>
          </a:p>
        </p:txBody>
      </p:sp>
      <p:sp>
        <p:nvSpPr>
          <p:cNvPr id="85" name="TextBox 84"/>
          <p:cNvSpPr txBox="1"/>
          <p:nvPr/>
        </p:nvSpPr>
        <p:spPr>
          <a:xfrm>
            <a:off x="4140161" y="4581128"/>
            <a:ext cx="6415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/>
              <a:t>Coupling</a:t>
            </a:r>
          </a:p>
          <a:p>
            <a:pPr algn="ctr"/>
            <a:r>
              <a:rPr lang="en-GB" sz="1000" dirty="0" smtClean="0"/>
              <a:t>loop</a:t>
            </a:r>
            <a:endParaRPr lang="en-GB" sz="1000" dirty="0"/>
          </a:p>
        </p:txBody>
      </p:sp>
      <p:sp>
        <p:nvSpPr>
          <p:cNvPr id="86" name="TextBox 85"/>
          <p:cNvSpPr txBox="1"/>
          <p:nvPr/>
        </p:nvSpPr>
        <p:spPr>
          <a:xfrm>
            <a:off x="4038245" y="5837201"/>
            <a:ext cx="830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/>
              <a:t>Accelerating</a:t>
            </a:r>
            <a:endParaRPr lang="en-GB" sz="1000" dirty="0"/>
          </a:p>
          <a:p>
            <a:pPr algn="ctr"/>
            <a:r>
              <a:rPr lang="en-GB" sz="1000" dirty="0" smtClean="0"/>
              <a:t>gap</a:t>
            </a:r>
            <a:endParaRPr lang="en-GB" sz="1000" dirty="0"/>
          </a:p>
        </p:txBody>
      </p:sp>
      <p:sp>
        <p:nvSpPr>
          <p:cNvPr id="87" name="TextBox 86"/>
          <p:cNvSpPr txBox="1"/>
          <p:nvPr/>
        </p:nvSpPr>
        <p:spPr>
          <a:xfrm>
            <a:off x="3132048" y="5877272"/>
            <a:ext cx="482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/>
              <a:t>Beam</a:t>
            </a:r>
          </a:p>
          <a:p>
            <a:pPr algn="ctr"/>
            <a:r>
              <a:rPr lang="en-GB" sz="1000" dirty="0" smtClean="0"/>
              <a:t>line</a:t>
            </a:r>
            <a:endParaRPr lang="en-GB" sz="1000" dirty="0"/>
          </a:p>
        </p:txBody>
      </p:sp>
      <p:cxnSp>
        <p:nvCxnSpPr>
          <p:cNvPr id="88" name="Straight Arrow Connector 87"/>
          <p:cNvCxnSpPr>
            <a:stCxn id="84" idx="2"/>
          </p:cNvCxnSpPr>
          <p:nvPr/>
        </p:nvCxnSpPr>
        <p:spPr>
          <a:xfrm>
            <a:off x="3455089" y="4827350"/>
            <a:ext cx="109009" cy="3298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stCxn id="85" idx="2"/>
          </p:cNvCxnSpPr>
          <p:nvPr/>
        </p:nvCxnSpPr>
        <p:spPr>
          <a:xfrm flipH="1">
            <a:off x="4284180" y="4981238"/>
            <a:ext cx="176742" cy="3919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stCxn id="87" idx="3"/>
          </p:cNvCxnSpPr>
          <p:nvPr/>
        </p:nvCxnSpPr>
        <p:spPr>
          <a:xfrm flipV="1">
            <a:off x="3614872" y="5733261"/>
            <a:ext cx="165248" cy="3440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86" idx="0"/>
          </p:cNvCxnSpPr>
          <p:nvPr/>
        </p:nvCxnSpPr>
        <p:spPr>
          <a:xfrm flipH="1" flipV="1">
            <a:off x="3924138" y="5477164"/>
            <a:ext cx="529446" cy="3600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123728" y="1844824"/>
            <a:ext cx="288000" cy="360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Isosceles Triangle 14"/>
          <p:cNvSpPr/>
          <p:nvPr/>
        </p:nvSpPr>
        <p:spPr>
          <a:xfrm rot="10800000" flipH="1">
            <a:off x="2123728" y="2204864"/>
            <a:ext cx="288000" cy="25200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Isosceles Triangle 64"/>
          <p:cNvSpPr/>
          <p:nvPr/>
        </p:nvSpPr>
        <p:spPr>
          <a:xfrm>
            <a:off x="2123728" y="4725176"/>
            <a:ext cx="288000" cy="28800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17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Essentials of klystron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040" y="1600200"/>
            <a:ext cx="3754760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Cavity resonators</a:t>
            </a:r>
          </a:p>
          <a:p>
            <a:r>
              <a:rPr lang="en-GB" dirty="0" smtClean="0"/>
              <a:t>RF input cavity (</a:t>
            </a:r>
            <a:r>
              <a:rPr lang="en-GB" dirty="0" err="1" smtClean="0"/>
              <a:t>Buncher</a:t>
            </a:r>
            <a:r>
              <a:rPr lang="en-GB" dirty="0" smtClean="0"/>
              <a:t>)</a:t>
            </a:r>
          </a:p>
          <a:p>
            <a:pPr marL="450850" lvl="1"/>
            <a:r>
              <a:rPr lang="en-GB" dirty="0" smtClean="0"/>
              <a:t>modulates e- velocity</a:t>
            </a:r>
          </a:p>
          <a:p>
            <a:pPr marL="450850" lvl="1"/>
            <a:r>
              <a:rPr lang="en-GB" dirty="0" smtClean="0"/>
              <a:t>Some are accelerated</a:t>
            </a:r>
          </a:p>
          <a:p>
            <a:pPr marL="450850" lvl="1"/>
            <a:r>
              <a:rPr lang="en-GB" dirty="0" smtClean="0"/>
              <a:t>Some are neutral</a:t>
            </a:r>
          </a:p>
          <a:p>
            <a:pPr marL="450850" lvl="1"/>
            <a:r>
              <a:rPr lang="en-GB" dirty="0" smtClean="0"/>
              <a:t>Some are decelerated</a:t>
            </a:r>
          </a:p>
          <a:p>
            <a:pPr marL="450850" lvl="1"/>
            <a:r>
              <a:rPr lang="en-GB" dirty="0" smtClean="0"/>
              <a:t>Bunching the e-</a:t>
            </a:r>
          </a:p>
          <a:p>
            <a:r>
              <a:rPr lang="en-GB" dirty="0" smtClean="0"/>
              <a:t>RF output cavity (Catcher)</a:t>
            </a:r>
          </a:p>
          <a:p>
            <a:pPr marL="450850" lvl="1"/>
            <a:r>
              <a:rPr lang="en-GB" dirty="0" smtClean="0"/>
              <a:t>Resonating at the same frequency as the input cavity</a:t>
            </a:r>
          </a:p>
          <a:p>
            <a:pPr marL="450850" lvl="1"/>
            <a:r>
              <a:rPr lang="en-GB" dirty="0" smtClean="0"/>
              <a:t>At the place with the numerous number of e-</a:t>
            </a:r>
          </a:p>
          <a:p>
            <a:pPr marL="450850" lvl="1"/>
            <a:r>
              <a:rPr lang="en-GB" dirty="0" smtClean="0"/>
              <a:t>Kinetic energy converted into voltage and extracted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 flipH="1">
            <a:off x="2195736" y="3140968"/>
            <a:ext cx="432048" cy="194421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2051720" y="2493027"/>
            <a:ext cx="720080" cy="1223895"/>
            <a:chOff x="2987864" y="2168927"/>
            <a:chExt cx="360040" cy="611987"/>
          </a:xfrm>
        </p:grpSpPr>
        <p:sp>
          <p:nvSpPr>
            <p:cNvPr id="10" name="Arc 9"/>
            <p:cNvSpPr/>
            <p:nvPr/>
          </p:nvSpPr>
          <p:spPr>
            <a:xfrm>
              <a:off x="2987864" y="2168927"/>
              <a:ext cx="360040" cy="360000"/>
            </a:xfrm>
            <a:prstGeom prst="arc">
              <a:avLst>
                <a:gd name="adj1" fmla="val 7542687"/>
                <a:gd name="adj2" fmla="val 3201829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3059832" y="2492893"/>
              <a:ext cx="0" cy="28801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275896" y="2492895"/>
              <a:ext cx="0" cy="28801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2195736" y="1628800"/>
            <a:ext cx="432000" cy="432000"/>
            <a:chOff x="5004048" y="1988840"/>
            <a:chExt cx="1584176" cy="1152128"/>
          </a:xfrm>
        </p:grpSpPr>
        <p:sp>
          <p:nvSpPr>
            <p:cNvPr id="14" name="Arc 13"/>
            <p:cNvSpPr/>
            <p:nvPr/>
          </p:nvSpPr>
          <p:spPr>
            <a:xfrm>
              <a:off x="5004048" y="1988968"/>
              <a:ext cx="792000" cy="1152000"/>
            </a:xfrm>
            <a:prstGeom prst="arc">
              <a:avLst>
                <a:gd name="adj1" fmla="val 10754166"/>
                <a:gd name="adj2" fmla="val 0"/>
              </a:avLst>
            </a:prstGeom>
            <a:ln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Arc 14"/>
            <p:cNvSpPr/>
            <p:nvPr/>
          </p:nvSpPr>
          <p:spPr>
            <a:xfrm flipV="1">
              <a:off x="5796224" y="1988840"/>
              <a:ext cx="792000" cy="1152000"/>
            </a:xfrm>
            <a:prstGeom prst="arc">
              <a:avLst>
                <a:gd name="adj1" fmla="val 10754166"/>
                <a:gd name="adj2" fmla="val 0"/>
              </a:avLst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6" name="Straight Connector 15"/>
          <p:cNvCxnSpPr/>
          <p:nvPr/>
        </p:nvCxnSpPr>
        <p:spPr>
          <a:xfrm flipH="1">
            <a:off x="1043608" y="3573016"/>
            <a:ext cx="11521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 rot="16200000">
            <a:off x="2123768" y="2492873"/>
            <a:ext cx="576000" cy="144000"/>
            <a:chOff x="2627784" y="4149088"/>
            <a:chExt cx="432048" cy="72000"/>
          </a:xfrm>
        </p:grpSpPr>
        <p:cxnSp>
          <p:nvCxnSpPr>
            <p:cNvPr id="18" name="Straight Connector 17"/>
            <p:cNvCxnSpPr/>
            <p:nvPr/>
          </p:nvCxnSpPr>
          <p:spPr>
            <a:xfrm flipH="1">
              <a:off x="2735816" y="4221088"/>
              <a:ext cx="324016" cy="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Arc 19"/>
            <p:cNvSpPr/>
            <p:nvPr/>
          </p:nvSpPr>
          <p:spPr>
            <a:xfrm rot="16200000">
              <a:off x="2699772" y="4077100"/>
              <a:ext cx="72000" cy="215976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1" name="Straight Connector 20"/>
          <p:cNvCxnSpPr/>
          <p:nvPr/>
        </p:nvCxnSpPr>
        <p:spPr>
          <a:xfrm flipH="1">
            <a:off x="2627784" y="3573152"/>
            <a:ext cx="11521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1043608" y="4653136"/>
            <a:ext cx="11521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2627784" y="4653272"/>
            <a:ext cx="11521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627785" y="2852936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+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799474" y="2852936"/>
            <a:ext cx="3962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26" name="Group 25"/>
          <p:cNvGrpSpPr/>
          <p:nvPr/>
        </p:nvGrpSpPr>
        <p:grpSpPr>
          <a:xfrm flipV="1">
            <a:off x="2051720" y="4509362"/>
            <a:ext cx="720080" cy="1223895"/>
            <a:chOff x="2987864" y="2168927"/>
            <a:chExt cx="360040" cy="611987"/>
          </a:xfrm>
        </p:grpSpPr>
        <p:sp>
          <p:nvSpPr>
            <p:cNvPr id="27" name="Arc 26"/>
            <p:cNvSpPr/>
            <p:nvPr/>
          </p:nvSpPr>
          <p:spPr>
            <a:xfrm>
              <a:off x="2987864" y="2168927"/>
              <a:ext cx="360040" cy="360000"/>
            </a:xfrm>
            <a:prstGeom prst="arc">
              <a:avLst>
                <a:gd name="adj1" fmla="val 7542687"/>
                <a:gd name="adj2" fmla="val 3201829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3059832" y="2492893"/>
              <a:ext cx="0" cy="28801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275896" y="2492895"/>
              <a:ext cx="0" cy="28801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/>
          <p:cNvSpPr/>
          <p:nvPr/>
        </p:nvSpPr>
        <p:spPr>
          <a:xfrm>
            <a:off x="2627785" y="4377877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+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799474" y="4305869"/>
            <a:ext cx="3962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195736" y="3399385"/>
            <a:ext cx="46358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libri"/>
              </a:rPr>
              <a:t>→</a:t>
            </a:r>
            <a:endParaRPr lang="en-US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195736" y="4365105"/>
            <a:ext cx="46358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libri"/>
              </a:rPr>
              <a:t>→</a:t>
            </a:r>
            <a:endParaRPr lang="en-US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043608" y="375304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1223640" y="382505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1439664" y="375304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1655688" y="378904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1511672" y="389706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1115616" y="396907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1331640" y="400506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1043608" y="415746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1223640" y="411308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1367656" y="422108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1151632" y="429309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1304032" y="436510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1583680" y="432911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1511672" y="414908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1727696" y="414908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1619672" y="401344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1799704" y="393305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1799704" y="429309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1913720" y="374695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2303760" y="381896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2447776" y="374695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2591792" y="378294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2447776" y="389096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2015728" y="396297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>
            <a:off x="2375768" y="404108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>
            <a:off x="1913720" y="415136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/>
          <p:cNvSpPr/>
          <p:nvPr/>
        </p:nvSpPr>
        <p:spPr>
          <a:xfrm>
            <a:off x="2231752" y="410699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2339752" y="425710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2087736" y="428700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2447776" y="435900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2591792" y="432301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2447776" y="414298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2597808" y="414298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2519784" y="400735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/>
          <p:nvPr/>
        </p:nvSpPr>
        <p:spPr>
          <a:xfrm>
            <a:off x="2669816" y="392696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/>
          <p:cNvSpPr/>
          <p:nvPr/>
        </p:nvSpPr>
        <p:spPr>
          <a:xfrm>
            <a:off x="2735808" y="428700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/>
          <p:cNvSpPr/>
          <p:nvPr/>
        </p:nvSpPr>
        <p:spPr>
          <a:xfrm>
            <a:off x="2735808" y="375312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/>
          <p:cNvSpPr/>
          <p:nvPr/>
        </p:nvSpPr>
        <p:spPr>
          <a:xfrm>
            <a:off x="2951832" y="382513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/>
          <p:cNvSpPr/>
          <p:nvPr/>
        </p:nvSpPr>
        <p:spPr>
          <a:xfrm>
            <a:off x="3311872" y="375312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/>
          <p:cNvSpPr/>
          <p:nvPr/>
        </p:nvSpPr>
        <p:spPr>
          <a:xfrm>
            <a:off x="3527896" y="378912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3383880" y="389714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/>
          <p:cNvSpPr/>
          <p:nvPr/>
        </p:nvSpPr>
        <p:spPr>
          <a:xfrm>
            <a:off x="2807816" y="396915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/>
          <p:cNvSpPr/>
          <p:nvPr/>
        </p:nvSpPr>
        <p:spPr>
          <a:xfrm>
            <a:off x="3239864" y="400514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2771800" y="415754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3023840" y="411316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/>
          <p:cNvSpPr/>
          <p:nvPr/>
        </p:nvSpPr>
        <p:spPr>
          <a:xfrm>
            <a:off x="3239864" y="422116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/>
          <p:cNvSpPr/>
          <p:nvPr/>
        </p:nvSpPr>
        <p:spPr>
          <a:xfrm>
            <a:off x="3311872" y="436518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/>
          <p:cNvSpPr/>
          <p:nvPr/>
        </p:nvSpPr>
        <p:spPr>
          <a:xfrm>
            <a:off x="3455888" y="432919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/>
          <p:cNvSpPr/>
          <p:nvPr/>
        </p:nvSpPr>
        <p:spPr>
          <a:xfrm>
            <a:off x="3383880" y="414916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/>
          <p:cNvSpPr/>
          <p:nvPr/>
        </p:nvSpPr>
        <p:spPr>
          <a:xfrm>
            <a:off x="3527896" y="414916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/>
          <p:cNvSpPr/>
          <p:nvPr/>
        </p:nvSpPr>
        <p:spPr>
          <a:xfrm>
            <a:off x="3455888" y="401352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/>
          <p:cNvSpPr/>
          <p:nvPr/>
        </p:nvSpPr>
        <p:spPr>
          <a:xfrm>
            <a:off x="3599904" y="393313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/>
          <p:cNvSpPr/>
          <p:nvPr/>
        </p:nvSpPr>
        <p:spPr>
          <a:xfrm>
            <a:off x="3599904" y="429317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Arc 86"/>
          <p:cNvSpPr/>
          <p:nvPr/>
        </p:nvSpPr>
        <p:spPr>
          <a:xfrm>
            <a:off x="1763688" y="3140968"/>
            <a:ext cx="914400" cy="1944216"/>
          </a:xfrm>
          <a:prstGeom prst="arc">
            <a:avLst>
              <a:gd name="adj1" fmla="val 5506872"/>
              <a:gd name="adj2" fmla="val 756105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Arc 87"/>
          <p:cNvSpPr/>
          <p:nvPr/>
        </p:nvSpPr>
        <p:spPr>
          <a:xfrm>
            <a:off x="1259632" y="2492896"/>
            <a:ext cx="2304256" cy="3240360"/>
          </a:xfrm>
          <a:prstGeom prst="arc">
            <a:avLst>
              <a:gd name="adj1" fmla="val 5430133"/>
              <a:gd name="adj2" fmla="val 916495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Arc 88"/>
          <p:cNvSpPr/>
          <p:nvPr/>
        </p:nvSpPr>
        <p:spPr>
          <a:xfrm>
            <a:off x="1763688" y="3140968"/>
            <a:ext cx="914400" cy="1944216"/>
          </a:xfrm>
          <a:prstGeom prst="arc">
            <a:avLst>
              <a:gd name="adj1" fmla="val 14105950"/>
              <a:gd name="adj2" fmla="val 1620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Arc 89"/>
          <p:cNvSpPr/>
          <p:nvPr/>
        </p:nvSpPr>
        <p:spPr>
          <a:xfrm>
            <a:off x="1259632" y="2492896"/>
            <a:ext cx="2304256" cy="3240360"/>
          </a:xfrm>
          <a:prstGeom prst="arc">
            <a:avLst>
              <a:gd name="adj1" fmla="val 12416986"/>
              <a:gd name="adj2" fmla="val 1620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17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Powering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2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51520" y="4365104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(Very important for all projects)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997257" y="2476053"/>
            <a:ext cx="514948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074738" algn="l"/>
                <a:tab pos="2151063" algn="l"/>
                <a:tab pos="3225800" algn="l"/>
                <a:tab pos="4284663" algn="l"/>
              </a:tabLst>
            </a:pPr>
            <a:r>
              <a:rPr lang="en-US" sz="2800" dirty="0" smtClean="0"/>
              <a:t>W	</a:t>
            </a:r>
            <a:r>
              <a:rPr lang="en-GB" sz="2800" dirty="0" smtClean="0"/>
              <a:t>→	kW	→	MW</a:t>
            </a:r>
          </a:p>
          <a:p>
            <a:pPr>
              <a:tabLst>
                <a:tab pos="1074738" algn="l"/>
                <a:tab pos="2151063" algn="l"/>
                <a:tab pos="3225800" algn="l"/>
                <a:tab pos="4284663" algn="l"/>
              </a:tabLst>
            </a:pPr>
            <a:endParaRPr lang="en-GB" sz="2800" dirty="0" smtClean="0"/>
          </a:p>
          <a:p>
            <a:pPr>
              <a:tabLst>
                <a:tab pos="1074738" algn="l"/>
                <a:tab pos="2151063" algn="l"/>
                <a:tab pos="3225800" algn="l"/>
                <a:tab pos="4284663" algn="l"/>
              </a:tabLst>
            </a:pPr>
            <a:r>
              <a:rPr lang="en-US" sz="2800" dirty="0" smtClean="0"/>
              <a:t>€	</a:t>
            </a:r>
            <a:r>
              <a:rPr lang="en-GB" sz="2800" dirty="0" smtClean="0"/>
              <a:t>→	k€	→	M€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732047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Essentials of klystron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040" y="1600200"/>
            <a:ext cx="3754760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Cavity resonators</a:t>
            </a:r>
          </a:p>
          <a:p>
            <a:r>
              <a:rPr lang="en-GB" dirty="0" smtClean="0"/>
              <a:t>RF input cavity (</a:t>
            </a:r>
            <a:r>
              <a:rPr lang="en-GB" dirty="0" err="1" smtClean="0"/>
              <a:t>Buncher</a:t>
            </a:r>
            <a:r>
              <a:rPr lang="en-GB" dirty="0" smtClean="0"/>
              <a:t>)</a:t>
            </a:r>
          </a:p>
          <a:p>
            <a:pPr marL="450850" lvl="1"/>
            <a:r>
              <a:rPr lang="en-GB" dirty="0" smtClean="0"/>
              <a:t>modulates e- velocity</a:t>
            </a:r>
          </a:p>
          <a:p>
            <a:pPr marL="450850" lvl="1"/>
            <a:r>
              <a:rPr lang="en-GB" dirty="0" smtClean="0"/>
              <a:t>Some are accelerated</a:t>
            </a:r>
          </a:p>
          <a:p>
            <a:pPr marL="450850" lvl="1"/>
            <a:r>
              <a:rPr lang="en-GB" dirty="0" smtClean="0"/>
              <a:t>Some are neutral</a:t>
            </a:r>
          </a:p>
          <a:p>
            <a:pPr marL="450850" lvl="1"/>
            <a:r>
              <a:rPr lang="en-GB" dirty="0" smtClean="0"/>
              <a:t>Some are decelerated</a:t>
            </a:r>
          </a:p>
          <a:p>
            <a:pPr marL="450850" lvl="1"/>
            <a:r>
              <a:rPr lang="en-GB" dirty="0" smtClean="0"/>
              <a:t>Bunching the e-</a:t>
            </a:r>
          </a:p>
          <a:p>
            <a:r>
              <a:rPr lang="en-GB" dirty="0" smtClean="0"/>
              <a:t>RF output cavity (Catcher)</a:t>
            </a:r>
          </a:p>
          <a:p>
            <a:pPr marL="450850" lvl="1"/>
            <a:r>
              <a:rPr lang="en-GB" dirty="0" smtClean="0"/>
              <a:t>Resonating at the same frequency as the input cavity</a:t>
            </a:r>
          </a:p>
          <a:p>
            <a:pPr marL="450850" lvl="1"/>
            <a:r>
              <a:rPr lang="en-GB" dirty="0" smtClean="0"/>
              <a:t>At the place with the numerous number of e-</a:t>
            </a:r>
          </a:p>
          <a:p>
            <a:pPr marL="450850" lvl="1"/>
            <a:r>
              <a:rPr lang="en-GB" dirty="0" smtClean="0"/>
              <a:t>Kinetic energy converted into voltage and extracted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195736" y="3140968"/>
            <a:ext cx="432048" cy="194421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2051720" y="2493027"/>
            <a:ext cx="720080" cy="1223895"/>
            <a:chOff x="2987864" y="2168927"/>
            <a:chExt cx="360040" cy="611987"/>
          </a:xfrm>
        </p:grpSpPr>
        <p:sp>
          <p:nvSpPr>
            <p:cNvPr id="10" name="Arc 9"/>
            <p:cNvSpPr/>
            <p:nvPr/>
          </p:nvSpPr>
          <p:spPr>
            <a:xfrm>
              <a:off x="2987864" y="2168927"/>
              <a:ext cx="360040" cy="360000"/>
            </a:xfrm>
            <a:prstGeom prst="arc">
              <a:avLst>
                <a:gd name="adj1" fmla="val 7542687"/>
                <a:gd name="adj2" fmla="val 3201829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3059832" y="2492893"/>
              <a:ext cx="0" cy="28801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275896" y="2492895"/>
              <a:ext cx="0" cy="28801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2195736" y="1628800"/>
            <a:ext cx="432000" cy="432000"/>
            <a:chOff x="5004048" y="1988840"/>
            <a:chExt cx="1584176" cy="1152128"/>
          </a:xfrm>
        </p:grpSpPr>
        <p:sp>
          <p:nvSpPr>
            <p:cNvPr id="14" name="Arc 13"/>
            <p:cNvSpPr/>
            <p:nvPr/>
          </p:nvSpPr>
          <p:spPr>
            <a:xfrm>
              <a:off x="5004048" y="1988968"/>
              <a:ext cx="792000" cy="1152000"/>
            </a:xfrm>
            <a:prstGeom prst="arc">
              <a:avLst>
                <a:gd name="adj1" fmla="val 10754166"/>
                <a:gd name="adj2" fmla="val 0"/>
              </a:avLst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Arc 14"/>
            <p:cNvSpPr/>
            <p:nvPr/>
          </p:nvSpPr>
          <p:spPr>
            <a:xfrm flipV="1">
              <a:off x="5796224" y="1988840"/>
              <a:ext cx="792000" cy="1152000"/>
            </a:xfrm>
            <a:prstGeom prst="arc">
              <a:avLst>
                <a:gd name="adj1" fmla="val 10754166"/>
                <a:gd name="adj2" fmla="val 0"/>
              </a:avLst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6" name="Straight Connector 15"/>
          <p:cNvCxnSpPr/>
          <p:nvPr/>
        </p:nvCxnSpPr>
        <p:spPr>
          <a:xfrm flipH="1">
            <a:off x="1043608" y="3573016"/>
            <a:ext cx="11521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 rot="16200000">
            <a:off x="2123768" y="2492873"/>
            <a:ext cx="576000" cy="144000"/>
            <a:chOff x="2627784" y="4149088"/>
            <a:chExt cx="432048" cy="72000"/>
          </a:xfrm>
        </p:grpSpPr>
        <p:cxnSp>
          <p:nvCxnSpPr>
            <p:cNvPr id="18" name="Straight Connector 17"/>
            <p:cNvCxnSpPr/>
            <p:nvPr/>
          </p:nvCxnSpPr>
          <p:spPr>
            <a:xfrm flipH="1">
              <a:off x="2735816" y="4221088"/>
              <a:ext cx="324016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Arc 19"/>
            <p:cNvSpPr/>
            <p:nvPr/>
          </p:nvSpPr>
          <p:spPr>
            <a:xfrm rot="16200000">
              <a:off x="2699772" y="4077100"/>
              <a:ext cx="72000" cy="215976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1" name="Straight Connector 20"/>
          <p:cNvCxnSpPr/>
          <p:nvPr/>
        </p:nvCxnSpPr>
        <p:spPr>
          <a:xfrm flipH="1">
            <a:off x="2627784" y="3573152"/>
            <a:ext cx="11521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1043608" y="4653136"/>
            <a:ext cx="11521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2627784" y="4653272"/>
            <a:ext cx="11521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 flipV="1">
            <a:off x="2051720" y="4509362"/>
            <a:ext cx="720080" cy="1223895"/>
            <a:chOff x="2987864" y="2168927"/>
            <a:chExt cx="360040" cy="611987"/>
          </a:xfrm>
        </p:grpSpPr>
        <p:sp>
          <p:nvSpPr>
            <p:cNvPr id="25" name="Arc 24"/>
            <p:cNvSpPr/>
            <p:nvPr/>
          </p:nvSpPr>
          <p:spPr>
            <a:xfrm>
              <a:off x="2987864" y="2168927"/>
              <a:ext cx="360040" cy="360000"/>
            </a:xfrm>
            <a:prstGeom prst="arc">
              <a:avLst>
                <a:gd name="adj1" fmla="val 7542687"/>
                <a:gd name="adj2" fmla="val 3201829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3059832" y="2492893"/>
              <a:ext cx="0" cy="28801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275896" y="2492895"/>
              <a:ext cx="0" cy="28801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ctangle 27"/>
          <p:cNvSpPr/>
          <p:nvPr/>
        </p:nvSpPr>
        <p:spPr>
          <a:xfrm>
            <a:off x="1666425" y="2852936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+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591562" y="2852936"/>
            <a:ext cx="3962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666425" y="4377877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+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627784" y="4305869"/>
            <a:ext cx="3962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 flipH="1" flipV="1">
            <a:off x="2195736" y="3399385"/>
            <a:ext cx="46358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→</a:t>
            </a: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3" name="Rectangle 32"/>
          <p:cNvSpPr/>
          <p:nvPr/>
        </p:nvSpPr>
        <p:spPr>
          <a:xfrm flipV="1">
            <a:off x="2195736" y="4365105"/>
            <a:ext cx="46358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→</a:t>
            </a: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4" name="Oval 33"/>
          <p:cNvSpPr/>
          <p:nvPr/>
        </p:nvSpPr>
        <p:spPr>
          <a:xfrm>
            <a:off x="1835696" y="375304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2015728" y="382505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2195736" y="375304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2339752" y="378904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2267744" y="389706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1907704" y="396907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2123728" y="400506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1835696" y="415746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2015728" y="411308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2159744" y="422108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1943720" y="429309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2096120" y="436510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2267744" y="432911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2267744" y="414908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2411760" y="414908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2339752" y="401344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2447776" y="393305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2483768" y="429309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2483768" y="374695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971600" y="374109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1151632" y="381310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1367656" y="374109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1583680" y="377708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1439664" y="388511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>
            <a:off x="1043608" y="395712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>
            <a:off x="1259632" y="399311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/>
          <p:cNvSpPr/>
          <p:nvPr/>
        </p:nvSpPr>
        <p:spPr>
          <a:xfrm>
            <a:off x="971600" y="414551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1151632" y="410113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1295648" y="420913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1079624" y="428114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1232024" y="435315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1511672" y="431716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1439664" y="413712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1655688" y="413712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/>
          <p:nvPr/>
        </p:nvSpPr>
        <p:spPr>
          <a:xfrm>
            <a:off x="1547664" y="400149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/>
          <p:cNvSpPr/>
          <p:nvPr/>
        </p:nvSpPr>
        <p:spPr>
          <a:xfrm>
            <a:off x="1727696" y="392110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/>
          <p:cNvSpPr/>
          <p:nvPr/>
        </p:nvSpPr>
        <p:spPr>
          <a:xfrm>
            <a:off x="1727696" y="428114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/>
          <p:cNvSpPr/>
          <p:nvPr/>
        </p:nvSpPr>
        <p:spPr>
          <a:xfrm>
            <a:off x="3023840" y="374695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/>
          <p:cNvSpPr/>
          <p:nvPr/>
        </p:nvSpPr>
        <p:spPr>
          <a:xfrm>
            <a:off x="3167856" y="378294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/>
          <p:cNvSpPr/>
          <p:nvPr/>
        </p:nvSpPr>
        <p:spPr>
          <a:xfrm>
            <a:off x="3023840" y="389096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2951832" y="404108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/>
          <p:cNvSpPr/>
          <p:nvPr/>
        </p:nvSpPr>
        <p:spPr>
          <a:xfrm>
            <a:off x="2915816" y="425710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/>
          <p:cNvSpPr/>
          <p:nvPr/>
        </p:nvSpPr>
        <p:spPr>
          <a:xfrm>
            <a:off x="3023840" y="435900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3167856" y="432301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3023840" y="414298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/>
          <p:cNvSpPr/>
          <p:nvPr/>
        </p:nvSpPr>
        <p:spPr>
          <a:xfrm>
            <a:off x="3173872" y="414298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/>
          <p:cNvSpPr/>
          <p:nvPr/>
        </p:nvSpPr>
        <p:spPr>
          <a:xfrm>
            <a:off x="3095848" y="400735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/>
          <p:cNvSpPr/>
          <p:nvPr/>
        </p:nvSpPr>
        <p:spPr>
          <a:xfrm>
            <a:off x="3245880" y="392696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/>
          <p:cNvSpPr/>
          <p:nvPr/>
        </p:nvSpPr>
        <p:spPr>
          <a:xfrm>
            <a:off x="3311872" y="428700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/>
          <p:cNvSpPr/>
          <p:nvPr/>
        </p:nvSpPr>
        <p:spPr>
          <a:xfrm>
            <a:off x="3311872" y="375312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/>
          <p:cNvSpPr/>
          <p:nvPr/>
        </p:nvSpPr>
        <p:spPr>
          <a:xfrm>
            <a:off x="3527896" y="382513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/>
          <p:cNvSpPr/>
          <p:nvPr/>
        </p:nvSpPr>
        <p:spPr>
          <a:xfrm>
            <a:off x="3383880" y="396915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/>
          <p:cNvSpPr/>
          <p:nvPr/>
        </p:nvSpPr>
        <p:spPr>
          <a:xfrm>
            <a:off x="2807816" y="393305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/>
          <p:cNvSpPr/>
          <p:nvPr/>
        </p:nvSpPr>
        <p:spPr>
          <a:xfrm>
            <a:off x="3347864" y="415754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/>
          <p:cNvSpPr/>
          <p:nvPr/>
        </p:nvSpPr>
        <p:spPr>
          <a:xfrm>
            <a:off x="2699792" y="411316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/>
          <p:cNvSpPr/>
          <p:nvPr/>
        </p:nvSpPr>
        <p:spPr>
          <a:xfrm>
            <a:off x="3635896" y="422116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/>
          <p:cNvSpPr/>
          <p:nvPr/>
        </p:nvSpPr>
        <p:spPr>
          <a:xfrm>
            <a:off x="3743920" y="401352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Arc 90"/>
          <p:cNvSpPr/>
          <p:nvPr/>
        </p:nvSpPr>
        <p:spPr>
          <a:xfrm>
            <a:off x="1763688" y="3140968"/>
            <a:ext cx="914400" cy="1944216"/>
          </a:xfrm>
          <a:prstGeom prst="arc">
            <a:avLst>
              <a:gd name="adj1" fmla="val 5506872"/>
              <a:gd name="adj2" fmla="val 756105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Arc 91"/>
          <p:cNvSpPr/>
          <p:nvPr/>
        </p:nvSpPr>
        <p:spPr>
          <a:xfrm>
            <a:off x="1259632" y="2492896"/>
            <a:ext cx="2304256" cy="3240360"/>
          </a:xfrm>
          <a:prstGeom prst="arc">
            <a:avLst>
              <a:gd name="adj1" fmla="val 5430133"/>
              <a:gd name="adj2" fmla="val 916495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Arc 92"/>
          <p:cNvSpPr/>
          <p:nvPr/>
        </p:nvSpPr>
        <p:spPr>
          <a:xfrm>
            <a:off x="1763688" y="3140968"/>
            <a:ext cx="914400" cy="1944216"/>
          </a:xfrm>
          <a:prstGeom prst="arc">
            <a:avLst>
              <a:gd name="adj1" fmla="val 14105950"/>
              <a:gd name="adj2" fmla="val 1620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Arc 93"/>
          <p:cNvSpPr/>
          <p:nvPr/>
        </p:nvSpPr>
        <p:spPr>
          <a:xfrm>
            <a:off x="1259632" y="2492896"/>
            <a:ext cx="2304256" cy="3240360"/>
          </a:xfrm>
          <a:prstGeom prst="arc">
            <a:avLst>
              <a:gd name="adj1" fmla="val 12416986"/>
              <a:gd name="adj2" fmla="val 1620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17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Essentials of klystron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040" y="1600200"/>
            <a:ext cx="3754760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Cavity resonators</a:t>
            </a:r>
          </a:p>
          <a:p>
            <a:r>
              <a:rPr lang="en-GB" dirty="0" smtClean="0"/>
              <a:t>RF input cavity (</a:t>
            </a:r>
            <a:r>
              <a:rPr lang="en-GB" dirty="0" err="1" smtClean="0"/>
              <a:t>Buncher</a:t>
            </a:r>
            <a:r>
              <a:rPr lang="en-GB" dirty="0" smtClean="0"/>
              <a:t>)</a:t>
            </a:r>
          </a:p>
          <a:p>
            <a:pPr marL="450850" lvl="1"/>
            <a:r>
              <a:rPr lang="en-GB" dirty="0" smtClean="0"/>
              <a:t>modulates e- velocity</a:t>
            </a:r>
          </a:p>
          <a:p>
            <a:pPr marL="450850" lvl="1"/>
            <a:r>
              <a:rPr lang="en-GB" dirty="0" smtClean="0"/>
              <a:t>Some are accelerated</a:t>
            </a:r>
          </a:p>
          <a:p>
            <a:pPr marL="450850" lvl="1"/>
            <a:r>
              <a:rPr lang="en-GB" dirty="0" smtClean="0"/>
              <a:t>Some are neutral</a:t>
            </a:r>
          </a:p>
          <a:p>
            <a:pPr marL="450850" lvl="1"/>
            <a:r>
              <a:rPr lang="en-GB" dirty="0" smtClean="0"/>
              <a:t>Some are decelerated</a:t>
            </a:r>
          </a:p>
          <a:p>
            <a:pPr marL="450850" lvl="1"/>
            <a:r>
              <a:rPr lang="en-GB" dirty="0" smtClean="0"/>
              <a:t>Bunching the e-</a:t>
            </a:r>
          </a:p>
          <a:p>
            <a:r>
              <a:rPr lang="en-GB" dirty="0" smtClean="0"/>
              <a:t>RF output cavity (Catcher)</a:t>
            </a:r>
          </a:p>
          <a:p>
            <a:pPr marL="450850" lvl="1"/>
            <a:r>
              <a:rPr lang="en-GB" dirty="0" smtClean="0"/>
              <a:t>Resonating at the same frequency as the input cavity</a:t>
            </a:r>
          </a:p>
          <a:p>
            <a:pPr marL="450850" lvl="1"/>
            <a:r>
              <a:rPr lang="en-GB" dirty="0" smtClean="0"/>
              <a:t>At the place with the numerous number of e-</a:t>
            </a:r>
          </a:p>
          <a:p>
            <a:pPr marL="450850" lvl="1"/>
            <a:r>
              <a:rPr lang="en-GB" dirty="0" smtClean="0"/>
              <a:t>Kinetic energy converted into voltage and extracted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21</a:t>
            </a:fld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971600" y="3105032"/>
            <a:ext cx="360000" cy="612000"/>
            <a:chOff x="2987864" y="2168927"/>
            <a:chExt cx="360040" cy="611987"/>
          </a:xfrm>
        </p:grpSpPr>
        <p:sp>
          <p:nvSpPr>
            <p:cNvPr id="9" name="Arc 8"/>
            <p:cNvSpPr/>
            <p:nvPr/>
          </p:nvSpPr>
          <p:spPr>
            <a:xfrm>
              <a:off x="2987864" y="2168927"/>
              <a:ext cx="360040" cy="360000"/>
            </a:xfrm>
            <a:prstGeom prst="arc">
              <a:avLst>
                <a:gd name="adj1" fmla="val 7542687"/>
                <a:gd name="adj2" fmla="val 3201829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3059832" y="2492893"/>
              <a:ext cx="0" cy="28801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275896" y="2492895"/>
              <a:ext cx="0" cy="28801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1043608" y="2600976"/>
            <a:ext cx="216000" cy="216000"/>
            <a:chOff x="5004048" y="1988840"/>
            <a:chExt cx="1584176" cy="1152128"/>
          </a:xfrm>
        </p:grpSpPr>
        <p:sp>
          <p:nvSpPr>
            <p:cNvPr id="13" name="Arc 12"/>
            <p:cNvSpPr/>
            <p:nvPr/>
          </p:nvSpPr>
          <p:spPr>
            <a:xfrm>
              <a:off x="5004048" y="1988968"/>
              <a:ext cx="792000" cy="1152000"/>
            </a:xfrm>
            <a:prstGeom prst="arc">
              <a:avLst>
                <a:gd name="adj1" fmla="val 10754166"/>
                <a:gd name="adj2" fmla="val 0"/>
              </a:avLst>
            </a:prstGeom>
            <a:ln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Arc 13"/>
            <p:cNvSpPr/>
            <p:nvPr/>
          </p:nvSpPr>
          <p:spPr>
            <a:xfrm flipV="1">
              <a:off x="5796224" y="1988840"/>
              <a:ext cx="792000" cy="1152000"/>
            </a:xfrm>
            <a:prstGeom prst="arc">
              <a:avLst>
                <a:gd name="adj1" fmla="val 10754166"/>
                <a:gd name="adj2" fmla="val 0"/>
              </a:avLst>
            </a:prstGeom>
            <a:ln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5" name="Straight Connector 14"/>
          <p:cNvCxnSpPr/>
          <p:nvPr/>
        </p:nvCxnSpPr>
        <p:spPr>
          <a:xfrm flipH="1">
            <a:off x="611560" y="3609088"/>
            <a:ext cx="41675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 rot="16200000">
            <a:off x="1007616" y="3069016"/>
            <a:ext cx="288000" cy="72000"/>
            <a:chOff x="2627784" y="4149088"/>
            <a:chExt cx="432048" cy="72000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2735816" y="4221088"/>
              <a:ext cx="324016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Arc 17"/>
            <p:cNvSpPr/>
            <p:nvPr/>
          </p:nvSpPr>
          <p:spPr>
            <a:xfrm rot="16200000">
              <a:off x="2699772" y="4077100"/>
              <a:ext cx="72000" cy="215976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" name="Straight Connector 19"/>
          <p:cNvCxnSpPr/>
          <p:nvPr/>
        </p:nvCxnSpPr>
        <p:spPr>
          <a:xfrm flipH="1">
            <a:off x="1259632" y="3609088"/>
            <a:ext cx="187220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611560" y="4329168"/>
            <a:ext cx="41073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1259632" y="4329168"/>
            <a:ext cx="187220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 flipV="1">
            <a:off x="971600" y="4257160"/>
            <a:ext cx="360000" cy="612000"/>
            <a:chOff x="2987864" y="2168927"/>
            <a:chExt cx="360040" cy="611987"/>
          </a:xfrm>
        </p:grpSpPr>
        <p:sp>
          <p:nvSpPr>
            <p:cNvPr id="24" name="Arc 23"/>
            <p:cNvSpPr/>
            <p:nvPr/>
          </p:nvSpPr>
          <p:spPr>
            <a:xfrm>
              <a:off x="2987864" y="2168927"/>
              <a:ext cx="360040" cy="360000"/>
            </a:xfrm>
            <a:prstGeom prst="arc">
              <a:avLst>
                <a:gd name="adj1" fmla="val 7542687"/>
                <a:gd name="adj2" fmla="val 3201829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3059832" y="2492893"/>
              <a:ext cx="0" cy="28801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275896" y="2492895"/>
              <a:ext cx="0" cy="28801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Oval 26"/>
          <p:cNvSpPr/>
          <p:nvPr/>
        </p:nvSpPr>
        <p:spPr>
          <a:xfrm>
            <a:off x="3671912" y="404113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8" name="Group 27"/>
          <p:cNvGrpSpPr/>
          <p:nvPr/>
        </p:nvGrpSpPr>
        <p:grpSpPr>
          <a:xfrm flipV="1">
            <a:off x="3059872" y="4257160"/>
            <a:ext cx="360000" cy="612000"/>
            <a:chOff x="2987864" y="2168927"/>
            <a:chExt cx="360040" cy="611987"/>
          </a:xfrm>
        </p:grpSpPr>
        <p:sp>
          <p:nvSpPr>
            <p:cNvPr id="29" name="Arc 28"/>
            <p:cNvSpPr/>
            <p:nvPr/>
          </p:nvSpPr>
          <p:spPr>
            <a:xfrm>
              <a:off x="2987864" y="2168927"/>
              <a:ext cx="360040" cy="360000"/>
            </a:xfrm>
            <a:prstGeom prst="arc">
              <a:avLst>
                <a:gd name="adj1" fmla="val 7542687"/>
                <a:gd name="adj2" fmla="val 3201829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3059832" y="2492893"/>
              <a:ext cx="0" cy="28801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275896" y="2492895"/>
              <a:ext cx="0" cy="28801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3059872" y="3105032"/>
            <a:ext cx="360000" cy="612000"/>
            <a:chOff x="2987864" y="2168927"/>
            <a:chExt cx="360040" cy="611987"/>
          </a:xfrm>
        </p:grpSpPr>
        <p:sp>
          <p:nvSpPr>
            <p:cNvPr id="33" name="Arc 32"/>
            <p:cNvSpPr/>
            <p:nvPr/>
          </p:nvSpPr>
          <p:spPr>
            <a:xfrm>
              <a:off x="2987864" y="2168927"/>
              <a:ext cx="360040" cy="360000"/>
            </a:xfrm>
            <a:prstGeom prst="arc">
              <a:avLst>
                <a:gd name="adj1" fmla="val 7542687"/>
                <a:gd name="adj2" fmla="val 3201829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3059832" y="2492893"/>
              <a:ext cx="0" cy="28801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3275896" y="2492895"/>
              <a:ext cx="0" cy="28801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 rot="16200000">
            <a:off x="3095856" y="3069016"/>
            <a:ext cx="288000" cy="72000"/>
            <a:chOff x="2627784" y="4149088"/>
            <a:chExt cx="432048" cy="72000"/>
          </a:xfrm>
        </p:grpSpPr>
        <p:cxnSp>
          <p:nvCxnSpPr>
            <p:cNvPr id="37" name="Straight Connector 36"/>
            <p:cNvCxnSpPr/>
            <p:nvPr/>
          </p:nvCxnSpPr>
          <p:spPr>
            <a:xfrm flipH="1">
              <a:off x="2735816" y="4221088"/>
              <a:ext cx="324016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Arc 37"/>
            <p:cNvSpPr/>
            <p:nvPr/>
          </p:nvSpPr>
          <p:spPr>
            <a:xfrm rot="16200000">
              <a:off x="2699772" y="4077100"/>
              <a:ext cx="72000" cy="215976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131864" y="2024912"/>
            <a:ext cx="216000" cy="792000"/>
            <a:chOff x="5004048" y="1988840"/>
            <a:chExt cx="1584176" cy="1152128"/>
          </a:xfrm>
        </p:grpSpPr>
        <p:sp>
          <p:nvSpPr>
            <p:cNvPr id="40" name="Arc 39"/>
            <p:cNvSpPr/>
            <p:nvPr/>
          </p:nvSpPr>
          <p:spPr>
            <a:xfrm>
              <a:off x="5004048" y="1988968"/>
              <a:ext cx="792000" cy="1152000"/>
            </a:xfrm>
            <a:prstGeom prst="arc">
              <a:avLst>
                <a:gd name="adj1" fmla="val 10754166"/>
                <a:gd name="adj2" fmla="val 0"/>
              </a:avLst>
            </a:prstGeom>
            <a:ln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Arc 40"/>
            <p:cNvSpPr/>
            <p:nvPr/>
          </p:nvSpPr>
          <p:spPr>
            <a:xfrm flipV="1">
              <a:off x="5796224" y="1988840"/>
              <a:ext cx="792000" cy="1152000"/>
            </a:xfrm>
            <a:prstGeom prst="arc">
              <a:avLst>
                <a:gd name="adj1" fmla="val 10754166"/>
                <a:gd name="adj2" fmla="val 0"/>
              </a:avLst>
            </a:prstGeom>
            <a:ln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2" name="Oval 41"/>
          <p:cNvSpPr/>
          <p:nvPr/>
        </p:nvSpPr>
        <p:spPr>
          <a:xfrm>
            <a:off x="1403648" y="372906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1475656" y="407715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539552" y="371711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719584" y="378912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935608" y="371711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1151632" y="375310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1007616" y="386112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611560" y="393313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827584" y="396912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539552" y="412152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719584" y="407715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1007616" y="411314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1223640" y="411314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1115616" y="397751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1295648" y="389712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1835696" y="393313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Connector 57"/>
          <p:cNvCxnSpPr/>
          <p:nvPr/>
        </p:nvCxnSpPr>
        <p:spPr>
          <a:xfrm flipH="1">
            <a:off x="1727696" y="4329168"/>
            <a:ext cx="41073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2447776" y="372906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/>
          <p:cNvSpPr/>
          <p:nvPr/>
        </p:nvSpPr>
        <p:spPr>
          <a:xfrm>
            <a:off x="2411760" y="407707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1547664" y="378912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1871712" y="378912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2051744" y="371711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2267768" y="375310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2123752" y="386112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1475656" y="393313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2015728" y="396912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/>
          <p:nvPr/>
        </p:nvSpPr>
        <p:spPr>
          <a:xfrm>
            <a:off x="1871712" y="411314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/>
          <p:cNvSpPr/>
          <p:nvPr/>
        </p:nvSpPr>
        <p:spPr>
          <a:xfrm>
            <a:off x="2123752" y="411314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/>
          <p:cNvSpPr/>
          <p:nvPr/>
        </p:nvSpPr>
        <p:spPr>
          <a:xfrm>
            <a:off x="2267744" y="397751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/>
          <p:cNvSpPr/>
          <p:nvPr/>
        </p:nvSpPr>
        <p:spPr>
          <a:xfrm>
            <a:off x="2411760" y="389712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/>
          <p:cNvCxnSpPr/>
          <p:nvPr/>
        </p:nvCxnSpPr>
        <p:spPr>
          <a:xfrm flipH="1">
            <a:off x="2771800" y="4329168"/>
            <a:ext cx="36004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val 72"/>
          <p:cNvSpPr/>
          <p:nvPr/>
        </p:nvSpPr>
        <p:spPr>
          <a:xfrm>
            <a:off x="3563888" y="3789120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3419872" y="396907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/>
          <p:cNvSpPr/>
          <p:nvPr/>
        </p:nvSpPr>
        <p:spPr>
          <a:xfrm>
            <a:off x="2771800" y="382511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/>
          <p:cNvSpPr/>
          <p:nvPr/>
        </p:nvSpPr>
        <p:spPr>
          <a:xfrm>
            <a:off x="3059832" y="382511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3131840" y="371711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3275856" y="375310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/>
          <p:cNvSpPr/>
          <p:nvPr/>
        </p:nvSpPr>
        <p:spPr>
          <a:xfrm>
            <a:off x="3167856" y="386112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/>
          <p:cNvSpPr/>
          <p:nvPr/>
        </p:nvSpPr>
        <p:spPr>
          <a:xfrm>
            <a:off x="2951832" y="3933136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/>
          <p:cNvSpPr/>
          <p:nvPr/>
        </p:nvSpPr>
        <p:spPr>
          <a:xfrm>
            <a:off x="3095848" y="396912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/>
          <p:cNvSpPr/>
          <p:nvPr/>
        </p:nvSpPr>
        <p:spPr>
          <a:xfrm>
            <a:off x="2663800" y="400506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/>
          <p:cNvSpPr/>
          <p:nvPr/>
        </p:nvSpPr>
        <p:spPr>
          <a:xfrm>
            <a:off x="3023840" y="407715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/>
          <p:cNvSpPr/>
          <p:nvPr/>
        </p:nvSpPr>
        <p:spPr>
          <a:xfrm>
            <a:off x="3167856" y="411314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/>
          <p:cNvSpPr/>
          <p:nvPr/>
        </p:nvSpPr>
        <p:spPr>
          <a:xfrm>
            <a:off x="3311872" y="4113144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/>
          <p:cNvSpPr/>
          <p:nvPr/>
        </p:nvSpPr>
        <p:spPr>
          <a:xfrm>
            <a:off x="3275856" y="3977512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/>
          <p:cNvSpPr/>
          <p:nvPr/>
        </p:nvSpPr>
        <p:spPr>
          <a:xfrm>
            <a:off x="3311872" y="3861128"/>
            <a:ext cx="108000" cy="108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8" name="Straight Connector 87"/>
          <p:cNvCxnSpPr/>
          <p:nvPr/>
        </p:nvCxnSpPr>
        <p:spPr>
          <a:xfrm flipH="1">
            <a:off x="3347864" y="3609088"/>
            <a:ext cx="41675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H="1">
            <a:off x="3347864" y="4329168"/>
            <a:ext cx="41073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617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Essentials of klystron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040" y="1600200"/>
            <a:ext cx="3754760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Cavity resonators</a:t>
            </a:r>
          </a:p>
          <a:p>
            <a:r>
              <a:rPr lang="en-GB" dirty="0" smtClean="0"/>
              <a:t>RF input cavity (</a:t>
            </a:r>
            <a:r>
              <a:rPr lang="en-GB" dirty="0" err="1" smtClean="0"/>
              <a:t>Buncher</a:t>
            </a:r>
            <a:r>
              <a:rPr lang="en-GB" dirty="0" smtClean="0"/>
              <a:t>)</a:t>
            </a:r>
          </a:p>
          <a:p>
            <a:pPr marL="450850" lvl="1"/>
            <a:r>
              <a:rPr lang="en-GB" dirty="0" smtClean="0"/>
              <a:t>modulates e- velocity</a:t>
            </a:r>
          </a:p>
          <a:p>
            <a:pPr marL="450850" lvl="1"/>
            <a:r>
              <a:rPr lang="en-GB" dirty="0" smtClean="0"/>
              <a:t>Some are accelerated</a:t>
            </a:r>
          </a:p>
          <a:p>
            <a:pPr marL="450850" lvl="1"/>
            <a:r>
              <a:rPr lang="en-GB" dirty="0" smtClean="0"/>
              <a:t>Some are neutral</a:t>
            </a:r>
          </a:p>
          <a:p>
            <a:pPr marL="450850" lvl="1"/>
            <a:r>
              <a:rPr lang="en-GB" dirty="0" smtClean="0"/>
              <a:t>Some are decelerated</a:t>
            </a:r>
          </a:p>
          <a:p>
            <a:pPr marL="450850" lvl="1"/>
            <a:r>
              <a:rPr lang="en-GB" dirty="0" smtClean="0"/>
              <a:t>Bunching the e-</a:t>
            </a:r>
          </a:p>
          <a:p>
            <a:r>
              <a:rPr lang="en-GB" dirty="0" smtClean="0"/>
              <a:t>RF output cavity (Catcher)</a:t>
            </a:r>
          </a:p>
          <a:p>
            <a:pPr marL="450850" lvl="1"/>
            <a:r>
              <a:rPr lang="en-GB" dirty="0" smtClean="0"/>
              <a:t>Resonating at the same frequency as the input cavity</a:t>
            </a:r>
          </a:p>
          <a:p>
            <a:pPr marL="450850" lvl="1"/>
            <a:r>
              <a:rPr lang="en-GB" dirty="0" smtClean="0"/>
              <a:t>At the place with the numerous number of e-</a:t>
            </a:r>
          </a:p>
          <a:p>
            <a:pPr marL="450850" lvl="1"/>
            <a:r>
              <a:rPr lang="en-GB" dirty="0" smtClean="0"/>
              <a:t>Kinetic energy converted into voltage and extracted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22</a:t>
            </a:fld>
            <a:endParaRPr lang="en-GB"/>
          </a:p>
        </p:txBody>
      </p:sp>
      <p:cxnSp>
        <p:nvCxnSpPr>
          <p:cNvPr id="46" name="Straight Connector 45"/>
          <p:cNvCxnSpPr/>
          <p:nvPr/>
        </p:nvCxnSpPr>
        <p:spPr>
          <a:xfrm flipH="1">
            <a:off x="1515276" y="1700810"/>
            <a:ext cx="1645416" cy="1440159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1504508" y="1700808"/>
            <a:ext cx="1656184" cy="1800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1504508" y="1700808"/>
            <a:ext cx="1656184" cy="21602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1504508" y="1340768"/>
            <a:ext cx="165618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1515276" y="4581128"/>
            <a:ext cx="1656184" cy="21602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1504508" y="4581129"/>
            <a:ext cx="1666952" cy="18002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1515276" y="4581127"/>
            <a:ext cx="1656184" cy="144016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1504508" y="5661248"/>
            <a:ext cx="165618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3736756" y="3140967"/>
            <a:ext cx="0" cy="1440160"/>
          </a:xfrm>
          <a:prstGeom prst="line">
            <a:avLst/>
          </a:prstGeom>
          <a:ln>
            <a:solidFill>
              <a:srgbClr val="0070C0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3520732" y="3140967"/>
            <a:ext cx="0" cy="1800200"/>
          </a:xfrm>
          <a:prstGeom prst="line">
            <a:avLst/>
          </a:prstGeom>
          <a:ln>
            <a:solidFill>
              <a:schemeClr val="tx1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3"/>
          <p:cNvPicPr preferRelativeResize="0"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09172" y="3230927"/>
            <a:ext cx="14400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3"/>
          <p:cNvPicPr preferRelativeResize="0"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09172" y="4671087"/>
            <a:ext cx="14400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3"/>
          <p:cNvPicPr preferRelativeResize="0">
            <a:picLocks noChangeArrowheads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230829" y="4671087"/>
            <a:ext cx="14400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3"/>
          <p:cNvPicPr preferRelativeResize="0">
            <a:picLocks noChangeArrowheads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241636" y="3231087"/>
            <a:ext cx="14400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0" name="Straight Connector 59"/>
          <p:cNvCxnSpPr/>
          <p:nvPr/>
        </p:nvCxnSpPr>
        <p:spPr>
          <a:xfrm>
            <a:off x="1504508" y="2241248"/>
            <a:ext cx="0" cy="342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1504508" y="5661247"/>
            <a:ext cx="24482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769860" y="2492895"/>
            <a:ext cx="0" cy="3384376"/>
          </a:xfrm>
          <a:prstGeom prst="line">
            <a:avLst/>
          </a:prstGeom>
          <a:ln>
            <a:head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>
            <a:off x="352380" y="5301207"/>
            <a:ext cx="3168352" cy="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784428" y="4941167"/>
            <a:ext cx="2952328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1288484" y="4581127"/>
            <a:ext cx="2664296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3160692" y="2241248"/>
            <a:ext cx="0" cy="342000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>
            <a:off x="1493740" y="3140969"/>
            <a:ext cx="1666952" cy="18002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504508" y="3140967"/>
            <a:ext cx="1656184" cy="144016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1504508" y="3140967"/>
            <a:ext cx="1656184" cy="21602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208364" y="4377877"/>
            <a:ext cx="3962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975197" y="3645023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+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4348" y="1556792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Voltage in cavities</a:t>
            </a:r>
          </a:p>
          <a:p>
            <a:pPr algn="ctr"/>
            <a:r>
              <a:rPr lang="en-GB" dirty="0" smtClean="0"/>
              <a:t>vs time</a:t>
            </a:r>
            <a:endParaRPr lang="en-GB" dirty="0"/>
          </a:p>
        </p:txBody>
      </p:sp>
      <p:cxnSp>
        <p:nvCxnSpPr>
          <p:cNvPr id="73" name="Straight Connector 72"/>
          <p:cNvCxnSpPr/>
          <p:nvPr/>
        </p:nvCxnSpPr>
        <p:spPr>
          <a:xfrm flipH="1">
            <a:off x="3016676" y="3140969"/>
            <a:ext cx="936104" cy="1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3304708" y="3140967"/>
            <a:ext cx="0" cy="2160240"/>
          </a:xfrm>
          <a:prstGeom prst="line">
            <a:avLst/>
          </a:prstGeom>
          <a:ln>
            <a:solidFill>
              <a:srgbClr val="FF0000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266503" y="2420887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time</a:t>
            </a:r>
            <a:endParaRPr lang="en-GB" dirty="0"/>
          </a:p>
        </p:txBody>
      </p:sp>
      <p:cxnSp>
        <p:nvCxnSpPr>
          <p:cNvPr id="76" name="Straight Connector 75"/>
          <p:cNvCxnSpPr/>
          <p:nvPr/>
        </p:nvCxnSpPr>
        <p:spPr>
          <a:xfrm flipH="1" flipV="1">
            <a:off x="3304708" y="2412503"/>
            <a:ext cx="0" cy="36000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3216555" y="4149081"/>
            <a:ext cx="849913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decelerated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360569" y="3758843"/>
            <a:ext cx="56137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00" dirty="0" smtClean="0"/>
              <a:t>neutral</a:t>
            </a:r>
            <a:endParaRPr lang="en-GB" sz="1000" dirty="0"/>
          </a:p>
        </p:txBody>
      </p:sp>
      <p:sp>
        <p:nvSpPr>
          <p:cNvPr id="79" name="TextBox 78"/>
          <p:cNvSpPr txBox="1"/>
          <p:nvPr/>
        </p:nvSpPr>
        <p:spPr>
          <a:xfrm>
            <a:off x="3563771" y="3398803"/>
            <a:ext cx="792205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0070C0"/>
                </a:solidFill>
              </a:rPr>
              <a:t>accelerated</a:t>
            </a:r>
            <a:endParaRPr lang="en-GB" sz="1000" dirty="0">
              <a:solidFill>
                <a:srgbClr val="0070C0"/>
              </a:solidFill>
            </a:endParaRPr>
          </a:p>
        </p:txBody>
      </p:sp>
      <p:cxnSp>
        <p:nvCxnSpPr>
          <p:cNvPr id="80" name="Straight Connector 79"/>
          <p:cNvCxnSpPr/>
          <p:nvPr/>
        </p:nvCxnSpPr>
        <p:spPr>
          <a:xfrm flipH="1">
            <a:off x="1504508" y="3861050"/>
            <a:ext cx="1656184" cy="1800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>
            <a:off x="1493740" y="2420889"/>
            <a:ext cx="1666952" cy="18002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1504510" y="5733257"/>
            <a:ext cx="16561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Distance (drift space)</a:t>
            </a:r>
            <a:endParaRPr lang="en-GB" sz="1000" dirty="0"/>
          </a:p>
        </p:txBody>
      </p:sp>
      <p:sp>
        <p:nvSpPr>
          <p:cNvPr id="83" name="TextBox 82"/>
          <p:cNvSpPr txBox="1"/>
          <p:nvPr/>
        </p:nvSpPr>
        <p:spPr>
          <a:xfrm>
            <a:off x="1423411" y="1844824"/>
            <a:ext cx="87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e- density at input cavity</a:t>
            </a:r>
            <a:endParaRPr lang="en-GB" sz="1000" dirty="0"/>
          </a:p>
        </p:txBody>
      </p:sp>
      <p:sp>
        <p:nvSpPr>
          <p:cNvPr id="84" name="TextBox 83"/>
          <p:cNvSpPr txBox="1"/>
          <p:nvPr/>
        </p:nvSpPr>
        <p:spPr>
          <a:xfrm>
            <a:off x="2368606" y="1844824"/>
            <a:ext cx="87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/>
              <a:t>e- density at output cavity</a:t>
            </a:r>
            <a:endParaRPr lang="en-GB" sz="1000" dirty="0"/>
          </a:p>
        </p:txBody>
      </p:sp>
      <p:sp>
        <p:nvSpPr>
          <p:cNvPr id="85" name="TextBox 84"/>
          <p:cNvSpPr txBox="1"/>
          <p:nvPr/>
        </p:nvSpPr>
        <p:spPr>
          <a:xfrm>
            <a:off x="280372" y="601199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Bunching of e- beam in a klystron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617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Essentials of klystron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040" y="1600200"/>
            <a:ext cx="3754760" cy="4525963"/>
          </a:xfrm>
        </p:spPr>
        <p:txBody>
          <a:bodyPr/>
          <a:lstStyle/>
          <a:p>
            <a:r>
              <a:rPr lang="en-GB" dirty="0" smtClean="0"/>
              <a:t>Additional bunching cavities</a:t>
            </a:r>
          </a:p>
          <a:p>
            <a:pPr lvl="1"/>
            <a:r>
              <a:rPr lang="en-GB" dirty="0" smtClean="0"/>
              <a:t>Resonate with the pre-bunched electrons beam</a:t>
            </a:r>
          </a:p>
          <a:p>
            <a:pPr lvl="1"/>
            <a:r>
              <a:rPr lang="en-US" dirty="0" smtClean="0"/>
              <a:t>Generate an additional accelerating/decelerating field</a:t>
            </a:r>
          </a:p>
          <a:p>
            <a:pPr lvl="1"/>
            <a:r>
              <a:rPr lang="en-US" dirty="0" smtClean="0"/>
              <a:t>Better bunching</a:t>
            </a:r>
            <a:endParaRPr lang="en-GB" dirty="0" smtClean="0"/>
          </a:p>
          <a:p>
            <a:pPr lvl="1"/>
            <a:r>
              <a:rPr lang="en-GB" dirty="0" smtClean="0"/>
              <a:t>Gain 10 dB per cavity</a:t>
            </a:r>
          </a:p>
          <a:p>
            <a:pPr marL="57150"/>
            <a:r>
              <a:rPr lang="en-US" dirty="0" smtClean="0"/>
              <a:t>Focusing magnets</a:t>
            </a:r>
          </a:p>
          <a:p>
            <a:pPr lvl="1"/>
            <a:r>
              <a:rPr lang="en-US" dirty="0" smtClean="0"/>
              <a:t>To maintain the e- beam as expected and where expected</a:t>
            </a:r>
            <a:endParaRPr lang="en-GB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9" name="Content Placeholder 19"/>
          <p:cNvSpPr txBox="1">
            <a:spLocks/>
          </p:cNvSpPr>
          <p:nvPr/>
        </p:nvSpPr>
        <p:spPr>
          <a:xfrm>
            <a:off x="457200" y="1600201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mtClean="0"/>
          </a:p>
          <a:p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835696" y="4509120"/>
            <a:ext cx="864000" cy="864000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835696" y="1700808"/>
            <a:ext cx="864000" cy="8640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/>
          <p:cNvGrpSpPr/>
          <p:nvPr/>
        </p:nvGrpSpPr>
        <p:grpSpPr>
          <a:xfrm rot="16200000">
            <a:off x="1637701" y="3879045"/>
            <a:ext cx="360000" cy="612040"/>
            <a:chOff x="2915856" y="2132857"/>
            <a:chExt cx="360000" cy="612040"/>
          </a:xfrm>
        </p:grpSpPr>
        <p:sp>
          <p:nvSpPr>
            <p:cNvPr id="16" name="Arc 15"/>
            <p:cNvSpPr/>
            <p:nvPr/>
          </p:nvSpPr>
          <p:spPr>
            <a:xfrm>
              <a:off x="2915856" y="2132857"/>
              <a:ext cx="360000" cy="360000"/>
            </a:xfrm>
            <a:prstGeom prst="arc">
              <a:avLst>
                <a:gd name="adj1" fmla="val 5966044"/>
                <a:gd name="adj2" fmla="val 4813462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059832" y="2492897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131840" y="2492896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traight Connector 19"/>
          <p:cNvCxnSpPr/>
          <p:nvPr/>
        </p:nvCxnSpPr>
        <p:spPr>
          <a:xfrm>
            <a:off x="2483768" y="4221152"/>
            <a:ext cx="0" cy="28796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051720" y="4221088"/>
            <a:ext cx="0" cy="2880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3347888" y="4077072"/>
            <a:ext cx="216000" cy="216000"/>
            <a:chOff x="5004048" y="1988840"/>
            <a:chExt cx="1584176" cy="1152128"/>
          </a:xfrm>
        </p:grpSpPr>
        <p:sp>
          <p:nvSpPr>
            <p:cNvPr id="23" name="Arc 22"/>
            <p:cNvSpPr/>
            <p:nvPr/>
          </p:nvSpPr>
          <p:spPr>
            <a:xfrm>
              <a:off x="5004048" y="1988968"/>
              <a:ext cx="792000" cy="1152000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Arc 23"/>
            <p:cNvSpPr/>
            <p:nvPr/>
          </p:nvSpPr>
          <p:spPr>
            <a:xfrm flipV="1">
              <a:off x="5796224" y="1988840"/>
              <a:ext cx="792000" cy="1152000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347888" y="2492896"/>
            <a:ext cx="216000" cy="792000"/>
            <a:chOff x="5004048" y="1988840"/>
            <a:chExt cx="1584176" cy="1152128"/>
          </a:xfrm>
        </p:grpSpPr>
        <p:sp>
          <p:nvSpPr>
            <p:cNvPr id="26" name="Arc 25"/>
            <p:cNvSpPr/>
            <p:nvPr/>
          </p:nvSpPr>
          <p:spPr>
            <a:xfrm>
              <a:off x="5004048" y="1988968"/>
              <a:ext cx="792000" cy="1152000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Arc 26"/>
            <p:cNvSpPr/>
            <p:nvPr/>
          </p:nvSpPr>
          <p:spPr>
            <a:xfrm flipV="1">
              <a:off x="5796224" y="1988840"/>
              <a:ext cx="792000" cy="1152000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8" name="Straight Connector 27"/>
          <p:cNvCxnSpPr/>
          <p:nvPr/>
        </p:nvCxnSpPr>
        <p:spPr>
          <a:xfrm flipH="1">
            <a:off x="2123728" y="5085184"/>
            <a:ext cx="288032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1691680" y="5085184"/>
            <a:ext cx="432048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Arc 29"/>
          <p:cNvSpPr/>
          <p:nvPr/>
        </p:nvSpPr>
        <p:spPr>
          <a:xfrm>
            <a:off x="2123760" y="5157224"/>
            <a:ext cx="288000" cy="288000"/>
          </a:xfrm>
          <a:prstGeom prst="arc">
            <a:avLst>
              <a:gd name="adj1" fmla="val 1075158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Connector 30"/>
          <p:cNvCxnSpPr>
            <a:endCxn id="30" idx="0"/>
          </p:cNvCxnSpPr>
          <p:nvPr/>
        </p:nvCxnSpPr>
        <p:spPr>
          <a:xfrm flipV="1">
            <a:off x="2123728" y="5303253"/>
            <a:ext cx="46" cy="2139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endCxn id="30" idx="2"/>
          </p:cNvCxnSpPr>
          <p:nvPr/>
        </p:nvCxnSpPr>
        <p:spPr>
          <a:xfrm flipV="1">
            <a:off x="2411760" y="5301224"/>
            <a:ext cx="0" cy="216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051720" y="3789040"/>
            <a:ext cx="0" cy="359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051720" y="2564904"/>
            <a:ext cx="0" cy="2880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483768" y="2564905"/>
            <a:ext cx="0" cy="2880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683568" y="1412776"/>
            <a:ext cx="936104" cy="57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Collector</a:t>
            </a:r>
            <a:endParaRPr lang="en-GB" sz="1000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467496" y="5229200"/>
            <a:ext cx="48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755672" y="4869224"/>
            <a:ext cx="864000" cy="57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Anode</a:t>
            </a:r>
            <a:endParaRPr lang="en-GB" sz="1000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467544" y="2132856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67544" y="2780928"/>
            <a:ext cx="0" cy="2376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395560" y="5229136"/>
            <a:ext cx="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251520" y="5157128"/>
            <a:ext cx="43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395608" y="2780928"/>
            <a:ext cx="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251568" y="2708920"/>
            <a:ext cx="43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/>
          <p:cNvGrpSpPr/>
          <p:nvPr/>
        </p:nvGrpSpPr>
        <p:grpSpPr>
          <a:xfrm rot="5400000" flipH="1">
            <a:off x="2537788" y="3879046"/>
            <a:ext cx="360000" cy="612039"/>
            <a:chOff x="2915856" y="2132857"/>
            <a:chExt cx="360000" cy="612039"/>
          </a:xfrm>
        </p:grpSpPr>
        <p:sp>
          <p:nvSpPr>
            <p:cNvPr id="46" name="Arc 45"/>
            <p:cNvSpPr/>
            <p:nvPr/>
          </p:nvSpPr>
          <p:spPr>
            <a:xfrm>
              <a:off x="2915856" y="2132857"/>
              <a:ext cx="360000" cy="360000"/>
            </a:xfrm>
            <a:prstGeom prst="arc">
              <a:avLst>
                <a:gd name="adj1" fmla="val 5966044"/>
                <a:gd name="adj2" fmla="val 4813462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3059832" y="2492896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3131840" y="2492896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 rot="16200000">
            <a:off x="1637701" y="3446997"/>
            <a:ext cx="360000" cy="612040"/>
            <a:chOff x="2915856" y="2132857"/>
            <a:chExt cx="360000" cy="612040"/>
          </a:xfrm>
        </p:grpSpPr>
        <p:sp>
          <p:nvSpPr>
            <p:cNvPr id="50" name="Arc 49"/>
            <p:cNvSpPr/>
            <p:nvPr/>
          </p:nvSpPr>
          <p:spPr>
            <a:xfrm>
              <a:off x="2915856" y="2132857"/>
              <a:ext cx="360000" cy="360000"/>
            </a:xfrm>
            <a:prstGeom prst="arc">
              <a:avLst>
                <a:gd name="adj1" fmla="val 5966044"/>
                <a:gd name="adj2" fmla="val 4813462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3059832" y="2492896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3131840" y="2492897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 rot="16200000">
            <a:off x="1637701" y="3014949"/>
            <a:ext cx="360000" cy="612040"/>
            <a:chOff x="2915856" y="2132857"/>
            <a:chExt cx="360000" cy="612040"/>
          </a:xfrm>
        </p:grpSpPr>
        <p:sp>
          <p:nvSpPr>
            <p:cNvPr id="54" name="Arc 53"/>
            <p:cNvSpPr/>
            <p:nvPr/>
          </p:nvSpPr>
          <p:spPr>
            <a:xfrm>
              <a:off x="2915856" y="2132857"/>
              <a:ext cx="360000" cy="360000"/>
            </a:xfrm>
            <a:prstGeom prst="arc">
              <a:avLst>
                <a:gd name="adj1" fmla="val 5966044"/>
                <a:gd name="adj2" fmla="val 4813462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3059832" y="2492896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3131840" y="2492897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 rot="16200000">
            <a:off x="1637701" y="2582901"/>
            <a:ext cx="360000" cy="612040"/>
            <a:chOff x="2915856" y="2132857"/>
            <a:chExt cx="360000" cy="612040"/>
          </a:xfrm>
        </p:grpSpPr>
        <p:sp>
          <p:nvSpPr>
            <p:cNvPr id="58" name="Arc 57"/>
            <p:cNvSpPr/>
            <p:nvPr/>
          </p:nvSpPr>
          <p:spPr>
            <a:xfrm>
              <a:off x="2915856" y="2132857"/>
              <a:ext cx="360000" cy="360000"/>
            </a:xfrm>
            <a:prstGeom prst="arc">
              <a:avLst>
                <a:gd name="adj1" fmla="val 5966044"/>
                <a:gd name="adj2" fmla="val 4813462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9" name="Straight Connector 58"/>
            <p:cNvCxnSpPr/>
            <p:nvPr/>
          </p:nvCxnSpPr>
          <p:spPr>
            <a:xfrm>
              <a:off x="3059832" y="2492896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3131840" y="2492897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 rot="5400000" flipH="1">
            <a:off x="2537788" y="3446998"/>
            <a:ext cx="360000" cy="612039"/>
            <a:chOff x="2915856" y="2132857"/>
            <a:chExt cx="360000" cy="612039"/>
          </a:xfrm>
        </p:grpSpPr>
        <p:sp>
          <p:nvSpPr>
            <p:cNvPr id="62" name="Arc 61"/>
            <p:cNvSpPr/>
            <p:nvPr/>
          </p:nvSpPr>
          <p:spPr>
            <a:xfrm>
              <a:off x="2915856" y="2132857"/>
              <a:ext cx="360000" cy="360000"/>
            </a:xfrm>
            <a:prstGeom prst="arc">
              <a:avLst>
                <a:gd name="adj1" fmla="val 5966044"/>
                <a:gd name="adj2" fmla="val 4813462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3059832" y="2492896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3131840" y="2492896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 rot="5400000" flipH="1">
            <a:off x="2537780" y="3014990"/>
            <a:ext cx="360000" cy="612039"/>
            <a:chOff x="2915856" y="2132857"/>
            <a:chExt cx="360000" cy="612039"/>
          </a:xfrm>
        </p:grpSpPr>
        <p:sp>
          <p:nvSpPr>
            <p:cNvPr id="66" name="Arc 65"/>
            <p:cNvSpPr/>
            <p:nvPr/>
          </p:nvSpPr>
          <p:spPr>
            <a:xfrm>
              <a:off x="2915856" y="2132857"/>
              <a:ext cx="360000" cy="360000"/>
            </a:xfrm>
            <a:prstGeom prst="arc">
              <a:avLst>
                <a:gd name="adj1" fmla="val 5966044"/>
                <a:gd name="adj2" fmla="val 4813462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7" name="Straight Connector 66"/>
            <p:cNvCxnSpPr/>
            <p:nvPr/>
          </p:nvCxnSpPr>
          <p:spPr>
            <a:xfrm>
              <a:off x="3059832" y="2492896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3131840" y="2492896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/>
          <p:cNvGrpSpPr/>
          <p:nvPr/>
        </p:nvGrpSpPr>
        <p:grpSpPr>
          <a:xfrm rot="5400000" flipH="1">
            <a:off x="2537788" y="2582902"/>
            <a:ext cx="360000" cy="612039"/>
            <a:chOff x="2915856" y="2132857"/>
            <a:chExt cx="360000" cy="612039"/>
          </a:xfrm>
        </p:grpSpPr>
        <p:sp>
          <p:nvSpPr>
            <p:cNvPr id="70" name="Arc 69"/>
            <p:cNvSpPr/>
            <p:nvPr/>
          </p:nvSpPr>
          <p:spPr>
            <a:xfrm>
              <a:off x="2915856" y="2132857"/>
              <a:ext cx="360000" cy="360000"/>
            </a:xfrm>
            <a:prstGeom prst="arc">
              <a:avLst>
                <a:gd name="adj1" fmla="val 5966044"/>
                <a:gd name="adj2" fmla="val 4813462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3059832" y="2492896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3131840" y="2492896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/>
          <p:cNvGrpSpPr/>
          <p:nvPr/>
        </p:nvGrpSpPr>
        <p:grpSpPr>
          <a:xfrm>
            <a:off x="2771800" y="4149088"/>
            <a:ext cx="432048" cy="72000"/>
            <a:chOff x="2627784" y="4149088"/>
            <a:chExt cx="432048" cy="72000"/>
          </a:xfrm>
        </p:grpSpPr>
        <p:cxnSp>
          <p:nvCxnSpPr>
            <p:cNvPr id="74" name="Straight Connector 73"/>
            <p:cNvCxnSpPr/>
            <p:nvPr/>
          </p:nvCxnSpPr>
          <p:spPr>
            <a:xfrm flipH="1">
              <a:off x="2735816" y="4221088"/>
              <a:ext cx="324016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Arc 74"/>
            <p:cNvSpPr/>
            <p:nvPr/>
          </p:nvSpPr>
          <p:spPr>
            <a:xfrm rot="16200000">
              <a:off x="2699772" y="4077100"/>
              <a:ext cx="72000" cy="215976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2771800" y="2852936"/>
            <a:ext cx="432048" cy="72000"/>
            <a:chOff x="2627784" y="4149088"/>
            <a:chExt cx="432048" cy="72000"/>
          </a:xfrm>
        </p:grpSpPr>
        <p:cxnSp>
          <p:nvCxnSpPr>
            <p:cNvPr id="77" name="Straight Connector 76"/>
            <p:cNvCxnSpPr/>
            <p:nvPr/>
          </p:nvCxnSpPr>
          <p:spPr>
            <a:xfrm flipH="1">
              <a:off x="2735816" y="4221088"/>
              <a:ext cx="324016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Arc 77"/>
            <p:cNvSpPr/>
            <p:nvPr/>
          </p:nvSpPr>
          <p:spPr>
            <a:xfrm rot="16200000">
              <a:off x="2699772" y="4077100"/>
              <a:ext cx="72000" cy="215976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9" name="Straight Connector 78"/>
          <p:cNvCxnSpPr/>
          <p:nvPr/>
        </p:nvCxnSpPr>
        <p:spPr>
          <a:xfrm flipV="1">
            <a:off x="1691680" y="5229200"/>
            <a:ext cx="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467544" y="6237312"/>
            <a:ext cx="12241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>
            <a:off x="2051720" y="4653136"/>
            <a:ext cx="144016" cy="21602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2339752" y="4653136"/>
            <a:ext cx="144016" cy="21602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467496" y="4725144"/>
            <a:ext cx="1656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endCxn id="14" idx="1"/>
          </p:cNvCxnSpPr>
          <p:nvPr/>
        </p:nvCxnSpPr>
        <p:spPr>
          <a:xfrm flipV="1">
            <a:off x="467496" y="2132808"/>
            <a:ext cx="1368200" cy="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2051720" y="3356992"/>
            <a:ext cx="0" cy="359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2051720" y="2925080"/>
            <a:ext cx="0" cy="359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2483768" y="2924944"/>
            <a:ext cx="0" cy="359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2483768" y="3357128"/>
            <a:ext cx="0" cy="359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2483768" y="3789176"/>
            <a:ext cx="0" cy="359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Oval 90"/>
          <p:cNvSpPr/>
          <p:nvPr/>
        </p:nvSpPr>
        <p:spPr>
          <a:xfrm>
            <a:off x="2195736" y="3242888"/>
            <a:ext cx="144000" cy="144000"/>
          </a:xfrm>
          <a:prstGeom prst="ellipse">
            <a:avLst/>
          </a:prstGeom>
          <a:solidFill>
            <a:schemeClr val="accent6">
              <a:lumMod val="75000"/>
              <a:alpha val="70000"/>
            </a:schemeClr>
          </a:solid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3" name="Straight Connector 92"/>
          <p:cNvCxnSpPr/>
          <p:nvPr/>
        </p:nvCxnSpPr>
        <p:spPr>
          <a:xfrm flipH="1" flipV="1">
            <a:off x="2267736" y="3861072"/>
            <a:ext cx="16" cy="144000"/>
          </a:xfrm>
          <a:prstGeom prst="line">
            <a:avLst/>
          </a:prstGeom>
          <a:ln w="50800">
            <a:solidFill>
              <a:schemeClr val="accent6">
                <a:lumMod val="75000"/>
                <a:alpha val="80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H="1" flipV="1">
            <a:off x="2267744" y="3393088"/>
            <a:ext cx="16" cy="252000"/>
          </a:xfrm>
          <a:prstGeom prst="line">
            <a:avLst/>
          </a:prstGeom>
          <a:ln w="50800">
            <a:solidFill>
              <a:schemeClr val="accent6">
                <a:lumMod val="75000"/>
                <a:alpha val="60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H="1" flipV="1">
            <a:off x="2267744" y="2924984"/>
            <a:ext cx="16" cy="360000"/>
          </a:xfrm>
          <a:prstGeom prst="line">
            <a:avLst/>
          </a:prstGeom>
          <a:ln w="50800">
            <a:solidFill>
              <a:schemeClr val="accent6">
                <a:lumMod val="75000"/>
                <a:alpha val="40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/>
          <p:cNvSpPr/>
          <p:nvPr/>
        </p:nvSpPr>
        <p:spPr>
          <a:xfrm>
            <a:off x="1835696" y="5517232"/>
            <a:ext cx="864000" cy="720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Cathode &amp; Filament</a:t>
            </a:r>
            <a:endParaRPr lang="en-GB" sz="1000" dirty="0"/>
          </a:p>
        </p:txBody>
      </p:sp>
      <p:cxnSp>
        <p:nvCxnSpPr>
          <p:cNvPr id="99" name="Straight Connector 98"/>
          <p:cNvCxnSpPr/>
          <p:nvPr/>
        </p:nvCxnSpPr>
        <p:spPr>
          <a:xfrm>
            <a:off x="2051720" y="2564904"/>
            <a:ext cx="432048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2051720" y="4509120"/>
            <a:ext cx="432048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>
            <a:off x="2555784" y="3861048"/>
            <a:ext cx="72000" cy="180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ectangle 101"/>
          <p:cNvSpPr/>
          <p:nvPr/>
        </p:nvSpPr>
        <p:spPr>
          <a:xfrm>
            <a:off x="1907704" y="3861048"/>
            <a:ext cx="72000" cy="180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Rectangle 102"/>
          <p:cNvSpPr/>
          <p:nvPr/>
        </p:nvSpPr>
        <p:spPr>
          <a:xfrm>
            <a:off x="1907704" y="3429000"/>
            <a:ext cx="72000" cy="180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Rectangle 103"/>
          <p:cNvSpPr/>
          <p:nvPr/>
        </p:nvSpPr>
        <p:spPr>
          <a:xfrm>
            <a:off x="1907704" y="2996952"/>
            <a:ext cx="72000" cy="180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ectangle 104"/>
          <p:cNvSpPr/>
          <p:nvPr/>
        </p:nvSpPr>
        <p:spPr>
          <a:xfrm>
            <a:off x="2555784" y="2996952"/>
            <a:ext cx="72000" cy="180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Rectangle 105"/>
          <p:cNvSpPr/>
          <p:nvPr/>
        </p:nvSpPr>
        <p:spPr>
          <a:xfrm>
            <a:off x="2555776" y="3429000"/>
            <a:ext cx="72000" cy="180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Rectangle 106"/>
          <p:cNvSpPr/>
          <p:nvPr/>
        </p:nvSpPr>
        <p:spPr>
          <a:xfrm>
            <a:off x="2555776" y="4293096"/>
            <a:ext cx="72000" cy="180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Rectangle 107"/>
          <p:cNvSpPr/>
          <p:nvPr/>
        </p:nvSpPr>
        <p:spPr>
          <a:xfrm>
            <a:off x="1907704" y="4293096"/>
            <a:ext cx="72000" cy="180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Rectangle 108"/>
          <p:cNvSpPr/>
          <p:nvPr/>
        </p:nvSpPr>
        <p:spPr>
          <a:xfrm>
            <a:off x="1907704" y="2600928"/>
            <a:ext cx="72000" cy="180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Rectangle 109"/>
          <p:cNvSpPr/>
          <p:nvPr/>
        </p:nvSpPr>
        <p:spPr>
          <a:xfrm>
            <a:off x="2555784" y="2600928"/>
            <a:ext cx="72000" cy="180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endCxn id="13" idx="2"/>
          </p:cNvCxnSpPr>
          <p:nvPr/>
        </p:nvCxnSpPr>
        <p:spPr>
          <a:xfrm flipH="1" flipV="1">
            <a:off x="2267728" y="2204824"/>
            <a:ext cx="32" cy="648072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2267736" y="4221088"/>
            <a:ext cx="8" cy="648072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Oval 93"/>
          <p:cNvSpPr/>
          <p:nvPr/>
        </p:nvSpPr>
        <p:spPr>
          <a:xfrm>
            <a:off x="2195736" y="4005096"/>
            <a:ext cx="144000" cy="288000"/>
          </a:xfrm>
          <a:prstGeom prst="ellipse">
            <a:avLst/>
          </a:prstGeom>
          <a:solidFill>
            <a:schemeClr val="accent6">
              <a:lumMod val="75000"/>
              <a:alpha val="70000"/>
            </a:schemeClr>
          </a:solidFill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/>
          <p:cNvSpPr/>
          <p:nvPr/>
        </p:nvSpPr>
        <p:spPr>
          <a:xfrm>
            <a:off x="2195736" y="3645024"/>
            <a:ext cx="144000" cy="216000"/>
          </a:xfrm>
          <a:prstGeom prst="ellipse">
            <a:avLst/>
          </a:prstGeom>
          <a:solidFill>
            <a:schemeClr val="accent6">
              <a:lumMod val="75000"/>
              <a:alpha val="7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/>
          <p:cNvSpPr/>
          <p:nvPr/>
        </p:nvSpPr>
        <p:spPr>
          <a:xfrm>
            <a:off x="2195736" y="2852936"/>
            <a:ext cx="144000" cy="72000"/>
          </a:xfrm>
          <a:prstGeom prst="ellipse">
            <a:avLst/>
          </a:prstGeom>
          <a:solidFill>
            <a:schemeClr val="accent6">
              <a:lumMod val="75000"/>
              <a:alpha val="70000"/>
            </a:schemeClr>
          </a:solid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Isosceles Triangle 11"/>
          <p:cNvSpPr/>
          <p:nvPr/>
        </p:nvSpPr>
        <p:spPr>
          <a:xfrm rot="10800000" flipH="1">
            <a:off x="2123728" y="2204864"/>
            <a:ext cx="288000" cy="25200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Isosceles Triangle 84"/>
          <p:cNvSpPr/>
          <p:nvPr/>
        </p:nvSpPr>
        <p:spPr>
          <a:xfrm>
            <a:off x="2123728" y="4725176"/>
            <a:ext cx="288000" cy="28800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123728" y="1844824"/>
            <a:ext cx="288000" cy="360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17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Klystron</a:t>
            </a:r>
            <a:br>
              <a:rPr lang="en-GB" dirty="0" smtClean="0"/>
            </a:br>
            <a:r>
              <a:rPr lang="en-GB" sz="2400" dirty="0" smtClean="0"/>
              <a:t>TH 2167 CERN LHC @ 400 MHz</a:t>
            </a:r>
            <a:endParaRPr lang="en-GB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24</a:t>
            </a:fld>
            <a:endParaRPr lang="en-GB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701288"/>
            <a:ext cx="1856528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6" descr="http://pmy.web.cern.ch/pmy/DSCN106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29882" y="1701288"/>
            <a:ext cx="3214526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8" descr="http://www.google.fr/url?source=imglanding&amp;ct=img&amp;q=http://images.clipartpanda.com/man-standing-silhouette-biyMAaGiL.png&amp;sa=X&amp;ei=KX9DVdP4DoSt7AbxioGoDA&amp;ved=0CAkQ8wc&amp;usg=AFQjCNHl359ZsRRG5GHa-yVXiemTJaFWBQ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429160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23528" y="5373216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/>
              <a:t>CERN LHC, TH 2167 klystron in lab and in UX45 cavern</a:t>
            </a:r>
          </a:p>
          <a:p>
            <a:pPr algn="ctr"/>
            <a:r>
              <a:rPr lang="en-GB" sz="1600" dirty="0" smtClean="0"/>
              <a:t>16 klystrons delivering 330 kW @ 400 MHz, into </a:t>
            </a:r>
            <a:r>
              <a:rPr lang="en-GB" sz="1600" dirty="0"/>
              <a:t>operation since </a:t>
            </a:r>
            <a:r>
              <a:rPr lang="en-GB" sz="1600" dirty="0" smtClean="0"/>
              <a:t>2008</a:t>
            </a:r>
          </a:p>
        </p:txBody>
      </p:sp>
    </p:spTree>
    <p:extLst>
      <p:ext uri="{BB962C8B-B14F-4D97-AF65-F5344CB8AC3E}">
        <p14:creationId xmlns:p14="http://schemas.microsoft.com/office/powerpoint/2010/main" val="373349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Klystrons available from industry</a:t>
            </a:r>
            <a:endParaRPr lang="en-GB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25</a:t>
            </a:fld>
            <a:endParaRPr lang="en-GB"/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766160325"/>
              </p:ext>
            </p:extLst>
          </p:nvPr>
        </p:nvGraphicFramePr>
        <p:xfrm>
          <a:off x="251520" y="1340768"/>
          <a:ext cx="864096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4789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power source classification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26</a:t>
            </a:fld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467544" y="1772816"/>
            <a:ext cx="4104456" cy="4320480"/>
          </a:xfrm>
          <a:prstGeom prst="roundRect">
            <a:avLst>
              <a:gd name="adj" fmla="val 497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/>
              <a:t>Vacuum Tubes</a:t>
            </a:r>
            <a:endParaRPr lang="en-GB" b="1" dirty="0"/>
          </a:p>
        </p:txBody>
      </p:sp>
      <p:sp>
        <p:nvSpPr>
          <p:cNvPr id="7" name="Rounded Rectangle 6"/>
          <p:cNvSpPr/>
          <p:nvPr/>
        </p:nvSpPr>
        <p:spPr>
          <a:xfrm>
            <a:off x="611560" y="2348880"/>
            <a:ext cx="1368152" cy="2520280"/>
          </a:xfrm>
          <a:prstGeom prst="roundRect">
            <a:avLst>
              <a:gd name="adj" fmla="val 1120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/>
              <a:t>Grid Tubes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Triodes</a:t>
            </a:r>
          </a:p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Tetrodes</a:t>
            </a:r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/>
              <a:t>Pentodes</a:t>
            </a:r>
          </a:p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Diacrodes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51720" y="2348880"/>
            <a:ext cx="2376264" cy="2520280"/>
          </a:xfrm>
          <a:prstGeom prst="roundRect">
            <a:avLst>
              <a:gd name="adj" fmla="val 60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/>
              <a:t>Linear Beam Tubes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Klystrons</a:t>
            </a:r>
          </a:p>
          <a:p>
            <a:pPr algn="ctr"/>
            <a:r>
              <a:rPr lang="en-GB" dirty="0" smtClean="0"/>
              <a:t>Travelling </a:t>
            </a:r>
            <a:r>
              <a:rPr lang="en-GB" dirty="0"/>
              <a:t>Wave </a:t>
            </a:r>
            <a:r>
              <a:rPr lang="en-GB" dirty="0" smtClean="0"/>
              <a:t>Tubes (TWT)</a:t>
            </a:r>
          </a:p>
          <a:p>
            <a:pPr algn="ctr"/>
            <a:r>
              <a:rPr lang="en-GB" dirty="0" err="1" smtClean="0"/>
              <a:t>Gyrotrons</a:t>
            </a:r>
            <a:endParaRPr lang="en-GB" dirty="0" smtClean="0"/>
          </a:p>
          <a:p>
            <a:pPr algn="ctr"/>
            <a:r>
              <a:rPr lang="en-GB" b="1" i="1" dirty="0">
                <a:solidFill>
                  <a:srgbClr val="0070C0"/>
                </a:solidFill>
              </a:rPr>
              <a:t>Inductive Output </a:t>
            </a:r>
            <a:r>
              <a:rPr lang="en-GB" b="1" i="1" dirty="0" smtClean="0">
                <a:solidFill>
                  <a:srgbClr val="0070C0"/>
                </a:solidFill>
              </a:rPr>
              <a:t>Tube (IOT)</a:t>
            </a:r>
            <a:endParaRPr lang="en-GB" dirty="0">
              <a:solidFill>
                <a:srgbClr val="0070C0"/>
              </a:solidFill>
            </a:endParaRPr>
          </a:p>
          <a:p>
            <a:pPr algn="ctr"/>
            <a:endParaRPr lang="en-GB" dirty="0"/>
          </a:p>
          <a:p>
            <a:pPr algn="ctr"/>
            <a:endParaRPr lang="en-GB" dirty="0" smtClean="0">
              <a:solidFill>
                <a:srgbClr val="FF0000"/>
              </a:solidFill>
            </a:endParaRPr>
          </a:p>
          <a:p>
            <a:pPr algn="ctr"/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611560" y="4941168"/>
            <a:ext cx="3816424" cy="1008112"/>
          </a:xfrm>
          <a:prstGeom prst="roundRect">
            <a:avLst>
              <a:gd name="adj" fmla="val 865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/>
              <a:t>Crossed-field Tubes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Magnetrons</a:t>
            </a:r>
            <a:endParaRPr lang="en-GB" dirty="0"/>
          </a:p>
          <a:p>
            <a:pPr algn="ctr"/>
            <a:endParaRPr lang="en-GB" dirty="0" smtClean="0">
              <a:solidFill>
                <a:srgbClr val="FF0000"/>
              </a:solidFill>
            </a:endParaRPr>
          </a:p>
          <a:p>
            <a:pPr algn="ctr"/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4667424" y="1772816"/>
            <a:ext cx="4009032" cy="4320480"/>
          </a:xfrm>
          <a:prstGeom prst="roundRect">
            <a:avLst>
              <a:gd name="adj" fmla="val 505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Transistors</a:t>
            </a: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Bipolar Junction Transistor (BJT)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Field </a:t>
            </a:r>
            <a:r>
              <a:rPr lang="en-GB" dirty="0">
                <a:solidFill>
                  <a:schemeClr val="tx1"/>
                </a:solidFill>
              </a:rPr>
              <a:t>Effect </a:t>
            </a:r>
            <a:r>
              <a:rPr lang="en-GB" dirty="0" smtClean="0">
                <a:solidFill>
                  <a:schemeClr val="tx1"/>
                </a:solidFill>
              </a:rPr>
              <a:t>Transistor (FET)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Junction Gate FET (JFET)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Metal Oxide Semiconductor FET (MOSFET)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power </a:t>
            </a:r>
            <a:r>
              <a:rPr lang="en-GB" dirty="0" smtClean="0">
                <a:solidFill>
                  <a:schemeClr val="tx1"/>
                </a:solidFill>
              </a:rPr>
              <a:t>MOSFET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Vertically Diffused </a:t>
            </a:r>
            <a:r>
              <a:rPr lang="en-GB" dirty="0">
                <a:solidFill>
                  <a:schemeClr val="tx1"/>
                </a:solidFill>
              </a:rPr>
              <a:t>Metal Oxide Semiconductor </a:t>
            </a:r>
            <a:r>
              <a:rPr lang="en-GB" dirty="0" smtClean="0">
                <a:solidFill>
                  <a:schemeClr val="tx1"/>
                </a:solidFill>
              </a:rPr>
              <a:t>(VDMOS</a:t>
            </a:r>
            <a:r>
              <a:rPr lang="en-GB" dirty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Laterally Diffused Metal Oxide Semiconductor (LDMOS)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Gallium Nitride (</a:t>
            </a:r>
            <a:r>
              <a:rPr lang="en-GB" dirty="0" err="1" smtClean="0">
                <a:solidFill>
                  <a:schemeClr val="tx1"/>
                </a:solidFill>
              </a:rPr>
              <a:t>GaN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Silicon Carbide MOSFET (</a:t>
            </a:r>
            <a:r>
              <a:rPr lang="en-GB" dirty="0" err="1" smtClean="0">
                <a:solidFill>
                  <a:schemeClr val="tx1"/>
                </a:solidFill>
              </a:rPr>
              <a:t>SiC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28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Essentials of IOT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IOT density modulation</a:t>
            </a:r>
          </a:p>
          <a:p>
            <a:pPr marL="400050" lvl="1"/>
            <a:r>
              <a:rPr lang="en-GB" dirty="0" smtClean="0"/>
              <a:t>converts the kinetic energy into radio frequency power</a:t>
            </a:r>
          </a:p>
          <a:p>
            <a:r>
              <a:rPr lang="en-GB" dirty="0" smtClean="0"/>
              <a:t>Vacuum tube</a:t>
            </a:r>
          </a:p>
          <a:p>
            <a:r>
              <a:rPr lang="en-GB" dirty="0" smtClean="0"/>
              <a:t>Triode input</a:t>
            </a:r>
          </a:p>
          <a:p>
            <a:pPr marL="400050" lvl="1"/>
            <a:r>
              <a:rPr lang="en-GB" dirty="0" smtClean="0"/>
              <a:t>Thermionic cathode</a:t>
            </a:r>
          </a:p>
          <a:p>
            <a:pPr marL="400050" lvl="1"/>
            <a:r>
              <a:rPr lang="en-GB" dirty="0" smtClean="0"/>
              <a:t>Grid modulates e- emission</a:t>
            </a:r>
          </a:p>
          <a:p>
            <a:r>
              <a:rPr lang="en-GB" dirty="0" smtClean="0"/>
              <a:t>Klystron output</a:t>
            </a:r>
          </a:p>
          <a:p>
            <a:pPr marL="400050" lvl="1"/>
            <a:r>
              <a:rPr lang="en-GB" dirty="0" smtClean="0"/>
              <a:t>Anode accelerates e- buckets</a:t>
            </a:r>
          </a:p>
          <a:p>
            <a:pPr marL="400050" lvl="1"/>
            <a:r>
              <a:rPr lang="en-US" dirty="0" smtClean="0"/>
              <a:t>Short drift tube &amp; magnets</a:t>
            </a:r>
            <a:endParaRPr lang="en-GB" dirty="0" smtClean="0"/>
          </a:p>
          <a:p>
            <a:pPr marL="400050" lvl="1"/>
            <a:r>
              <a:rPr lang="en-US" dirty="0" smtClean="0"/>
              <a:t>Catcher cavity</a:t>
            </a:r>
          </a:p>
          <a:p>
            <a:pPr marL="400050" lvl="1"/>
            <a:r>
              <a:rPr lang="en-GB" dirty="0" smtClean="0"/>
              <a:t>Collector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27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2123728" y="4869160"/>
            <a:ext cx="288032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1691680" y="4869160"/>
            <a:ext cx="432048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9"/>
          <p:cNvSpPr/>
          <p:nvPr/>
        </p:nvSpPr>
        <p:spPr>
          <a:xfrm>
            <a:off x="2123760" y="4941200"/>
            <a:ext cx="288000" cy="288000"/>
          </a:xfrm>
          <a:prstGeom prst="arc">
            <a:avLst>
              <a:gd name="adj1" fmla="val 1075158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>
            <a:endCxn id="10" idx="0"/>
          </p:cNvCxnSpPr>
          <p:nvPr/>
        </p:nvCxnSpPr>
        <p:spPr>
          <a:xfrm flipV="1">
            <a:off x="2123720" y="5087229"/>
            <a:ext cx="54" cy="286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endCxn id="10" idx="2"/>
          </p:cNvCxnSpPr>
          <p:nvPr/>
        </p:nvCxnSpPr>
        <p:spPr>
          <a:xfrm flipH="1" flipV="1">
            <a:off x="2411760" y="5085200"/>
            <a:ext cx="1058" cy="288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7496" y="5013176"/>
            <a:ext cx="112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67608" y="4153488"/>
            <a:ext cx="0" cy="787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395560" y="4941168"/>
            <a:ext cx="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251520" y="5013176"/>
            <a:ext cx="43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1690698" y="5013176"/>
            <a:ext cx="982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67544" y="6093296"/>
            <a:ext cx="12241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980598" y="4153488"/>
            <a:ext cx="576064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755672" y="4653200"/>
            <a:ext cx="863888" cy="57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U</a:t>
            </a:r>
            <a:r>
              <a:rPr lang="en-GB" sz="1400" baseline="-25000" dirty="0" err="1" smtClean="0"/>
              <a:t>grid</a:t>
            </a:r>
            <a:endParaRPr lang="en-GB" sz="1000" baseline="-250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1908478" y="4580974"/>
            <a:ext cx="287258" cy="246221"/>
            <a:chOff x="5652894" y="3356992"/>
            <a:chExt cx="287258" cy="246220"/>
          </a:xfrm>
        </p:grpSpPr>
        <p:sp>
          <p:nvSpPr>
            <p:cNvPr id="22" name="Oval 21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124502" y="4580974"/>
            <a:ext cx="287258" cy="246221"/>
            <a:chOff x="5652894" y="3356992"/>
            <a:chExt cx="287258" cy="246220"/>
          </a:xfrm>
        </p:grpSpPr>
        <p:sp>
          <p:nvSpPr>
            <p:cNvPr id="25" name="Oval 24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340526" y="4580974"/>
            <a:ext cx="287258" cy="246221"/>
            <a:chOff x="5652894" y="3356992"/>
            <a:chExt cx="287258" cy="246220"/>
          </a:xfrm>
        </p:grpSpPr>
        <p:sp>
          <p:nvSpPr>
            <p:cNvPr id="28" name="Oval 27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0" name="Straight Connector 29"/>
          <p:cNvCxnSpPr/>
          <p:nvPr/>
        </p:nvCxnSpPr>
        <p:spPr>
          <a:xfrm flipV="1">
            <a:off x="467496" y="4153456"/>
            <a:ext cx="1513102" cy="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690698" y="5229200"/>
            <a:ext cx="4338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1763688" y="3573080"/>
            <a:ext cx="1008000" cy="1584112"/>
          </a:xfrm>
          <a:prstGeom prst="roundRect">
            <a:avLst>
              <a:gd name="adj" fmla="val 23021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1835696" y="5373216"/>
            <a:ext cx="864000" cy="720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Cathode &amp; Filament</a:t>
            </a:r>
            <a:endParaRPr lang="en-GB" sz="1000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2051720" y="3573016"/>
            <a:ext cx="432048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1763688" y="3918960"/>
            <a:ext cx="0" cy="158112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2771800" y="3928680"/>
            <a:ext cx="0" cy="148392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1043656" y="4043372"/>
            <a:ext cx="215976" cy="216000"/>
            <a:chOff x="4212049" y="1988840"/>
            <a:chExt cx="1583999" cy="1152128"/>
          </a:xfrm>
        </p:grpSpPr>
        <p:sp>
          <p:nvSpPr>
            <p:cNvPr id="38" name="Arc 37"/>
            <p:cNvSpPr/>
            <p:nvPr/>
          </p:nvSpPr>
          <p:spPr>
            <a:xfrm>
              <a:off x="5004048" y="1988968"/>
              <a:ext cx="792000" cy="1152000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Arc 38"/>
            <p:cNvSpPr/>
            <p:nvPr/>
          </p:nvSpPr>
          <p:spPr>
            <a:xfrm flipV="1">
              <a:off x="4212049" y="1988840"/>
              <a:ext cx="792000" cy="1152000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033444" y="4221094"/>
            <a:ext cx="287258" cy="246221"/>
            <a:chOff x="5652894" y="3356992"/>
            <a:chExt cx="287258" cy="246220"/>
          </a:xfrm>
        </p:grpSpPr>
        <p:sp>
          <p:nvSpPr>
            <p:cNvPr id="41" name="Oval 40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268518" y="4346061"/>
            <a:ext cx="287258" cy="246221"/>
            <a:chOff x="5652894" y="3356992"/>
            <a:chExt cx="287258" cy="246220"/>
          </a:xfrm>
        </p:grpSpPr>
        <p:sp>
          <p:nvSpPr>
            <p:cNvPr id="44" name="Oval 43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6" name="Oval 45"/>
          <p:cNvSpPr/>
          <p:nvPr/>
        </p:nvSpPr>
        <p:spPr>
          <a:xfrm>
            <a:off x="2195736" y="3861072"/>
            <a:ext cx="144000" cy="216000"/>
          </a:xfrm>
          <a:prstGeom prst="ellipse">
            <a:avLst/>
          </a:prstGeom>
          <a:solidFill>
            <a:srgbClr val="C00000">
              <a:alpha val="70000"/>
            </a:srgb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2123728" y="2060848"/>
            <a:ext cx="288000" cy="360000"/>
          </a:xfrm>
          <a:prstGeom prst="rect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1835696" y="1844824"/>
            <a:ext cx="864000" cy="8640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1637701" y="2798949"/>
            <a:ext cx="360000" cy="612040"/>
            <a:chOff x="2915856" y="2132857"/>
            <a:chExt cx="360000" cy="612040"/>
          </a:xfrm>
        </p:grpSpPr>
        <p:sp>
          <p:nvSpPr>
            <p:cNvPr id="50" name="Arc 49"/>
            <p:cNvSpPr/>
            <p:nvPr/>
          </p:nvSpPr>
          <p:spPr>
            <a:xfrm>
              <a:off x="2915856" y="2132857"/>
              <a:ext cx="360000" cy="360000"/>
            </a:xfrm>
            <a:prstGeom prst="arc">
              <a:avLst>
                <a:gd name="adj1" fmla="val 5966044"/>
                <a:gd name="adj2" fmla="val 4813462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3059832" y="2492897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3131840" y="2492896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Straight Connector 52"/>
          <p:cNvCxnSpPr/>
          <p:nvPr/>
        </p:nvCxnSpPr>
        <p:spPr>
          <a:xfrm>
            <a:off x="2483768" y="3140994"/>
            <a:ext cx="0" cy="4320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3347888" y="2708920"/>
            <a:ext cx="216000" cy="792000"/>
            <a:chOff x="5004048" y="1988840"/>
            <a:chExt cx="1584176" cy="1152128"/>
          </a:xfrm>
        </p:grpSpPr>
        <p:sp>
          <p:nvSpPr>
            <p:cNvPr id="55" name="Arc 54"/>
            <p:cNvSpPr/>
            <p:nvPr/>
          </p:nvSpPr>
          <p:spPr>
            <a:xfrm>
              <a:off x="5004048" y="1988968"/>
              <a:ext cx="792000" cy="1152000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Arc 55"/>
            <p:cNvSpPr/>
            <p:nvPr/>
          </p:nvSpPr>
          <p:spPr>
            <a:xfrm flipV="1">
              <a:off x="5796224" y="1988840"/>
              <a:ext cx="792000" cy="1152000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7" name="Straight Connector 56"/>
          <p:cNvCxnSpPr/>
          <p:nvPr/>
        </p:nvCxnSpPr>
        <p:spPr>
          <a:xfrm>
            <a:off x="2051720" y="3140994"/>
            <a:ext cx="0" cy="4318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051720" y="2709009"/>
            <a:ext cx="0" cy="35997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2483770" y="2709009"/>
            <a:ext cx="387" cy="35997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755672" y="1556792"/>
            <a:ext cx="864000" cy="57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U</a:t>
            </a:r>
            <a:r>
              <a:rPr lang="en-GB" sz="1400" baseline="-25000" dirty="0" err="1" smtClean="0"/>
              <a:t>anode</a:t>
            </a:r>
            <a:endParaRPr lang="en-GB" sz="1000" baseline="-25000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467496" y="2276824"/>
            <a:ext cx="48" cy="792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395608" y="3140968"/>
            <a:ext cx="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>
            <a:off x="251568" y="3068960"/>
            <a:ext cx="43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 rot="5400000" flipH="1">
            <a:off x="2537788" y="2798950"/>
            <a:ext cx="360000" cy="612039"/>
            <a:chOff x="2915856" y="2132857"/>
            <a:chExt cx="360000" cy="612039"/>
          </a:xfrm>
        </p:grpSpPr>
        <p:sp>
          <p:nvSpPr>
            <p:cNvPr id="65" name="Arc 64"/>
            <p:cNvSpPr/>
            <p:nvPr/>
          </p:nvSpPr>
          <p:spPr>
            <a:xfrm>
              <a:off x="2915856" y="2132857"/>
              <a:ext cx="360000" cy="360000"/>
            </a:xfrm>
            <a:prstGeom prst="arc">
              <a:avLst>
                <a:gd name="adj1" fmla="val 5966044"/>
                <a:gd name="adj2" fmla="val 4813462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3059832" y="2492896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3131840" y="2492896"/>
              <a:ext cx="0" cy="25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>
            <a:off x="2771800" y="3068968"/>
            <a:ext cx="432048" cy="72000"/>
            <a:chOff x="2627784" y="4149088"/>
            <a:chExt cx="432048" cy="72000"/>
          </a:xfrm>
        </p:grpSpPr>
        <p:cxnSp>
          <p:nvCxnSpPr>
            <p:cNvPr id="69" name="Straight Connector 68"/>
            <p:cNvCxnSpPr/>
            <p:nvPr/>
          </p:nvCxnSpPr>
          <p:spPr>
            <a:xfrm flipH="1">
              <a:off x="2735816" y="4221088"/>
              <a:ext cx="324016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Arc 69"/>
            <p:cNvSpPr/>
            <p:nvPr/>
          </p:nvSpPr>
          <p:spPr>
            <a:xfrm rot="16200000">
              <a:off x="2699772" y="4077100"/>
              <a:ext cx="72000" cy="215976"/>
            </a:xfrm>
            <a:prstGeom prst="arc">
              <a:avLst>
                <a:gd name="adj1" fmla="val 10754166"/>
                <a:gd name="adj2" fmla="val 0"/>
              </a:avLst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1" name="Straight Connector 70"/>
          <p:cNvCxnSpPr>
            <a:endCxn id="48" idx="1"/>
          </p:cNvCxnSpPr>
          <p:nvPr/>
        </p:nvCxnSpPr>
        <p:spPr>
          <a:xfrm>
            <a:off x="467496" y="2276824"/>
            <a:ext cx="136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l 71"/>
          <p:cNvSpPr/>
          <p:nvPr/>
        </p:nvSpPr>
        <p:spPr>
          <a:xfrm>
            <a:off x="2195736" y="2996952"/>
            <a:ext cx="144000" cy="216000"/>
          </a:xfrm>
          <a:prstGeom prst="ellipse">
            <a:avLst/>
          </a:prstGeom>
          <a:solidFill>
            <a:srgbClr val="C00000">
              <a:alpha val="70000"/>
            </a:srgb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3" name="Straight Connector 72"/>
          <p:cNvCxnSpPr/>
          <p:nvPr/>
        </p:nvCxnSpPr>
        <p:spPr>
          <a:xfrm>
            <a:off x="2051720" y="2708920"/>
            <a:ext cx="432048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2051720" y="3573016"/>
            <a:ext cx="432048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2195736" y="3429000"/>
            <a:ext cx="144000" cy="216000"/>
          </a:xfrm>
          <a:prstGeom prst="ellipse">
            <a:avLst/>
          </a:prstGeom>
          <a:solidFill>
            <a:srgbClr val="C00000">
              <a:alpha val="70000"/>
            </a:srgb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6" name="Straight Connector 75"/>
          <p:cNvCxnSpPr/>
          <p:nvPr/>
        </p:nvCxnSpPr>
        <p:spPr>
          <a:xfrm flipH="1">
            <a:off x="2051720" y="3717032"/>
            <a:ext cx="144016" cy="21602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2339752" y="3717032"/>
            <a:ext cx="144016" cy="21602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1763688" y="3789040"/>
            <a:ext cx="360136" cy="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1907704" y="3249000"/>
            <a:ext cx="72000" cy="180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/>
          <p:cNvSpPr/>
          <p:nvPr/>
        </p:nvSpPr>
        <p:spPr>
          <a:xfrm>
            <a:off x="2555784" y="3249000"/>
            <a:ext cx="72000" cy="180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/>
          <p:cNvSpPr/>
          <p:nvPr/>
        </p:nvSpPr>
        <p:spPr>
          <a:xfrm>
            <a:off x="2195736" y="2564904"/>
            <a:ext cx="144000" cy="216000"/>
          </a:xfrm>
          <a:prstGeom prst="ellipse">
            <a:avLst/>
          </a:prstGeom>
          <a:solidFill>
            <a:srgbClr val="C00000">
              <a:alpha val="70000"/>
            </a:srgbClr>
          </a:soli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Isosceles Triangle 81"/>
          <p:cNvSpPr/>
          <p:nvPr/>
        </p:nvSpPr>
        <p:spPr>
          <a:xfrm rot="10800000" flipH="1">
            <a:off x="2123729" y="2420888"/>
            <a:ext cx="288000" cy="252000"/>
          </a:xfrm>
          <a:prstGeom prst="triangle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3" name="Straight Connector 82"/>
          <p:cNvCxnSpPr/>
          <p:nvPr/>
        </p:nvCxnSpPr>
        <p:spPr>
          <a:xfrm>
            <a:off x="467496" y="3140994"/>
            <a:ext cx="0" cy="10124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374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60" grpId="0" animBg="1"/>
      <p:bldP spid="72" grpId="0" animBg="1"/>
      <p:bldP spid="75" grpId="0" animBg="1"/>
      <p:bldP spid="79" grpId="0" animBg="1"/>
      <p:bldP spid="80" grpId="0" animBg="1"/>
      <p:bldP spid="81" grpId="0" animBg="1"/>
      <p:bldP spid="8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IOT</a:t>
            </a:r>
            <a:br>
              <a:rPr lang="en-GB" dirty="0" smtClean="0"/>
            </a:br>
            <a:r>
              <a:rPr lang="en-GB" sz="2400" dirty="0" smtClean="0"/>
              <a:t>TH 795 CERN SPS @ 800 MHz</a:t>
            </a:r>
            <a:endParaRPr lang="en-GB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28</a:t>
            </a:fld>
            <a:endParaRPr lang="en-GB"/>
          </a:p>
        </p:txBody>
      </p:sp>
      <p:pic>
        <p:nvPicPr>
          <p:cNvPr id="11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744215"/>
            <a:ext cx="2025000" cy="36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11"/>
          <p:cNvSpPr/>
          <p:nvPr/>
        </p:nvSpPr>
        <p:spPr>
          <a:xfrm>
            <a:off x="323528" y="5508521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/>
              <a:t>CERN SPS, TH 795 IOT, Trolley (single amplifier), and transmitter (combination of amplifiers)</a:t>
            </a:r>
          </a:p>
          <a:p>
            <a:pPr algn="ctr"/>
            <a:r>
              <a:rPr lang="en-GB" sz="1600" dirty="0" smtClean="0"/>
              <a:t>Two transmitters of four tubes delivering 2 x 240 kW @ 801 MHz, into </a:t>
            </a:r>
            <a:r>
              <a:rPr lang="en-GB" sz="1600" dirty="0"/>
              <a:t>operation since </a:t>
            </a:r>
            <a:r>
              <a:rPr lang="en-GB" sz="1600" dirty="0" smtClean="0"/>
              <a:t>2014</a:t>
            </a:r>
          </a:p>
        </p:txBody>
      </p:sp>
      <p:pic>
        <p:nvPicPr>
          <p:cNvPr id="13" name="Picture 12" descr="G:\Departments\AB\Groups\RF\Sections\PM\QA Inventory\Photographies\IOT\20140728_1809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772815"/>
            <a:ext cx="48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93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IOT available from industry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29</a:t>
            </a:fld>
            <a:endParaRPr lang="en-GB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550571004"/>
              </p:ext>
            </p:extLst>
          </p:nvPr>
        </p:nvGraphicFramePr>
        <p:xfrm>
          <a:off x="251520" y="1340768"/>
          <a:ext cx="878497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 rot="19705090">
            <a:off x="1624248" y="3132253"/>
            <a:ext cx="2223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Possible even if</a:t>
            </a:r>
          </a:p>
          <a:p>
            <a:pPr algn="ctr"/>
            <a:r>
              <a:rPr lang="en-US" dirty="0" smtClean="0"/>
              <a:t>never requested yet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095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2400" dirty="0" smtClean="0"/>
              <a:t>RF power amplifiers for accelerators</a:t>
            </a:r>
          </a:p>
          <a:p>
            <a:pPr marL="180975" lvl="1"/>
            <a:r>
              <a:rPr lang="en-GB" sz="2200" dirty="0" smtClean="0"/>
              <a:t>Grid Tubes</a:t>
            </a:r>
          </a:p>
          <a:p>
            <a:pPr marL="180975" lvl="1"/>
            <a:r>
              <a:rPr lang="en-GB" sz="2200" dirty="0" smtClean="0"/>
              <a:t>Klystrons</a:t>
            </a:r>
          </a:p>
          <a:p>
            <a:pPr marL="180975" lvl="1"/>
            <a:r>
              <a:rPr lang="en-GB" sz="2200" dirty="0" smtClean="0"/>
              <a:t>Inductive Output Tubes (IOT)</a:t>
            </a:r>
          </a:p>
          <a:p>
            <a:pPr marL="180975" lvl="1"/>
            <a:r>
              <a:rPr lang="en-GB" sz="2200" dirty="0" smtClean="0"/>
              <a:t>Transistors (LDMOS)</a:t>
            </a:r>
          </a:p>
          <a:p>
            <a:pPr marL="180975" lvl="1"/>
            <a:r>
              <a:rPr lang="en-GB" sz="2200" dirty="0" smtClean="0"/>
              <a:t>Combiners</a:t>
            </a:r>
            <a:endParaRPr lang="en-GB" sz="22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RF power lines</a:t>
            </a:r>
          </a:p>
          <a:p>
            <a:pPr marL="180975" lvl="1"/>
            <a:r>
              <a:rPr lang="en-GB" sz="2200" dirty="0" smtClean="0"/>
              <a:t>Wave Guides</a:t>
            </a:r>
          </a:p>
          <a:p>
            <a:pPr marL="180975" lvl="1"/>
            <a:r>
              <a:rPr lang="en-GB" sz="2200" dirty="0" smtClean="0"/>
              <a:t>Coaxial lines</a:t>
            </a:r>
          </a:p>
          <a:p>
            <a:pPr marL="180975" lvl="1"/>
            <a:r>
              <a:rPr lang="en-GB" sz="2200" dirty="0" smtClean="0"/>
              <a:t>Circulators</a:t>
            </a:r>
          </a:p>
          <a:p>
            <a:pPr lvl="1"/>
            <a:endParaRPr lang="en-GB" sz="2200" dirty="0"/>
          </a:p>
          <a:p>
            <a:r>
              <a:rPr lang="en-GB" sz="2400" dirty="0" smtClean="0"/>
              <a:t>FPC</a:t>
            </a:r>
          </a:p>
          <a:p>
            <a:endParaRPr lang="en-GB" sz="2400" dirty="0"/>
          </a:p>
          <a:p>
            <a:r>
              <a:rPr lang="en-GB" sz="2400" dirty="0" smtClean="0"/>
              <a:t>Efficiency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60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power source classification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30</a:t>
            </a:fld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467544" y="1772816"/>
            <a:ext cx="4104456" cy="4320480"/>
          </a:xfrm>
          <a:prstGeom prst="roundRect">
            <a:avLst>
              <a:gd name="adj" fmla="val 497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/>
              <a:t>Vacuum Tubes</a:t>
            </a:r>
            <a:endParaRPr lang="en-GB" b="1" dirty="0"/>
          </a:p>
        </p:txBody>
      </p:sp>
      <p:sp>
        <p:nvSpPr>
          <p:cNvPr id="7" name="Rounded Rectangle 6"/>
          <p:cNvSpPr/>
          <p:nvPr/>
        </p:nvSpPr>
        <p:spPr>
          <a:xfrm>
            <a:off x="611560" y="2348880"/>
            <a:ext cx="1368152" cy="2520280"/>
          </a:xfrm>
          <a:prstGeom prst="roundRect">
            <a:avLst>
              <a:gd name="adj" fmla="val 1120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/>
              <a:t>Grid Tubes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Triodes</a:t>
            </a:r>
          </a:p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Tetrodes</a:t>
            </a:r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/>
              <a:t>Pentodes</a:t>
            </a:r>
          </a:p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Diacrodes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51720" y="2348880"/>
            <a:ext cx="2376264" cy="2520280"/>
          </a:xfrm>
          <a:prstGeom prst="roundRect">
            <a:avLst>
              <a:gd name="adj" fmla="val 60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/>
              <a:t>Linear Beam Tubes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Klystrons</a:t>
            </a:r>
          </a:p>
          <a:p>
            <a:pPr algn="ctr"/>
            <a:r>
              <a:rPr lang="en-GB" dirty="0" smtClean="0"/>
              <a:t>Travelling </a:t>
            </a:r>
            <a:r>
              <a:rPr lang="en-GB" dirty="0"/>
              <a:t>Wave </a:t>
            </a:r>
            <a:r>
              <a:rPr lang="en-GB" dirty="0" smtClean="0"/>
              <a:t>Tubes (TWT)</a:t>
            </a:r>
          </a:p>
          <a:p>
            <a:pPr algn="ctr"/>
            <a:r>
              <a:rPr lang="en-GB" dirty="0" err="1" smtClean="0"/>
              <a:t>Gyrotrons</a:t>
            </a:r>
            <a:endParaRPr lang="en-GB" dirty="0" smtClean="0"/>
          </a:p>
          <a:p>
            <a:pPr algn="ctr"/>
            <a:r>
              <a:rPr lang="en-GB" dirty="0">
                <a:solidFill>
                  <a:schemeClr val="tx1"/>
                </a:solidFill>
              </a:rPr>
              <a:t>Inductive Output </a:t>
            </a:r>
            <a:r>
              <a:rPr lang="en-GB" dirty="0" smtClean="0">
                <a:solidFill>
                  <a:schemeClr val="tx1"/>
                </a:solidFill>
              </a:rPr>
              <a:t>Tube (IOT)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/>
          </a:p>
          <a:p>
            <a:pPr algn="ctr"/>
            <a:endParaRPr lang="en-GB" dirty="0" smtClean="0">
              <a:solidFill>
                <a:srgbClr val="FF0000"/>
              </a:solidFill>
            </a:endParaRPr>
          </a:p>
          <a:p>
            <a:pPr algn="ctr"/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611560" y="4941168"/>
            <a:ext cx="3816424" cy="1008112"/>
          </a:xfrm>
          <a:prstGeom prst="roundRect">
            <a:avLst>
              <a:gd name="adj" fmla="val 865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/>
              <a:t>Crossed-field Tubes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Magnetrons</a:t>
            </a:r>
            <a:endParaRPr lang="en-GB" dirty="0"/>
          </a:p>
          <a:p>
            <a:pPr algn="ctr"/>
            <a:endParaRPr lang="en-GB" dirty="0" smtClean="0">
              <a:solidFill>
                <a:srgbClr val="FF0000"/>
              </a:solidFill>
            </a:endParaRPr>
          </a:p>
          <a:p>
            <a:pPr algn="ctr"/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4667424" y="1772816"/>
            <a:ext cx="4009032" cy="4320480"/>
          </a:xfrm>
          <a:prstGeom prst="roundRect">
            <a:avLst>
              <a:gd name="adj" fmla="val 505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Transistors</a:t>
            </a: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Bipolar Junction Transistor (BJT)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Field </a:t>
            </a:r>
            <a:r>
              <a:rPr lang="en-GB" dirty="0">
                <a:solidFill>
                  <a:schemeClr val="tx1"/>
                </a:solidFill>
              </a:rPr>
              <a:t>Effect </a:t>
            </a:r>
            <a:r>
              <a:rPr lang="en-GB" dirty="0" smtClean="0">
                <a:solidFill>
                  <a:schemeClr val="tx1"/>
                </a:solidFill>
              </a:rPr>
              <a:t>Transistor (FET)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Junction Gate FET (JFET)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Metal Oxide Semiconductor FET (MOSFET)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power </a:t>
            </a:r>
            <a:r>
              <a:rPr lang="en-GB" dirty="0" smtClean="0">
                <a:solidFill>
                  <a:schemeClr val="tx1"/>
                </a:solidFill>
              </a:rPr>
              <a:t>MOSFET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Vertically Diffused </a:t>
            </a:r>
            <a:r>
              <a:rPr lang="en-GB" dirty="0">
                <a:solidFill>
                  <a:schemeClr val="tx1"/>
                </a:solidFill>
              </a:rPr>
              <a:t>Metal Oxide Semiconductor </a:t>
            </a:r>
            <a:r>
              <a:rPr lang="en-GB" dirty="0" smtClean="0">
                <a:solidFill>
                  <a:schemeClr val="tx1"/>
                </a:solidFill>
              </a:rPr>
              <a:t>(VDMOS</a:t>
            </a:r>
            <a:r>
              <a:rPr lang="en-GB" dirty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GB" b="1" i="1" dirty="0" smtClean="0">
                <a:solidFill>
                  <a:srgbClr val="0070C0"/>
                </a:solidFill>
              </a:rPr>
              <a:t>Laterally Diffused Metal Oxide Semiconductor (LDMOS)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Gallium Nitride (</a:t>
            </a:r>
            <a:r>
              <a:rPr lang="en-GB" dirty="0" err="1" smtClean="0">
                <a:solidFill>
                  <a:schemeClr val="tx1"/>
                </a:solidFill>
              </a:rPr>
              <a:t>GaN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Silicon Carbide MOSFET (</a:t>
            </a:r>
            <a:r>
              <a:rPr lang="en-GB" dirty="0" err="1" smtClean="0">
                <a:solidFill>
                  <a:schemeClr val="tx1"/>
                </a:solidFill>
              </a:rPr>
              <a:t>SiC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78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Transistor for RF power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717550" indent="-717550"/>
            <a:r>
              <a:rPr lang="en-US" dirty="0" smtClean="0"/>
              <a:t>1925	theory, Julius Edgar </a:t>
            </a:r>
            <a:r>
              <a:rPr lang="en-US" dirty="0" err="1" smtClean="0"/>
              <a:t>Lilienfeld</a:t>
            </a:r>
            <a:endParaRPr lang="en-US" dirty="0" smtClean="0"/>
          </a:p>
          <a:p>
            <a:pPr marL="717550" indent="-717550"/>
            <a:r>
              <a:rPr lang="en-US" dirty="0" smtClean="0"/>
              <a:t>1947	Germanium US first transistor, John Bardeen, Walter Brattain, William Shockley</a:t>
            </a:r>
          </a:p>
          <a:p>
            <a:pPr marL="717550" indent="-717550"/>
            <a:r>
              <a:rPr lang="en-US" dirty="0" smtClean="0"/>
              <a:t>1948	Germanium European first transistor, </a:t>
            </a:r>
            <a:r>
              <a:rPr lang="de-DE" dirty="0" smtClean="0"/>
              <a:t>Herbert Mataré and Heinrich Welker</a:t>
            </a:r>
          </a:p>
          <a:p>
            <a:pPr marL="717550" indent="-717550"/>
            <a:r>
              <a:rPr lang="en-US" dirty="0" smtClean="0"/>
              <a:t>1953	</a:t>
            </a:r>
            <a:r>
              <a:rPr lang="en-GB" dirty="0" smtClean="0"/>
              <a:t>first high-frequency transistor, </a:t>
            </a:r>
            <a:r>
              <a:rPr lang="en-GB" dirty="0" err="1" smtClean="0"/>
              <a:t>Philco</a:t>
            </a:r>
            <a:endParaRPr lang="en-GB" dirty="0" smtClean="0"/>
          </a:p>
          <a:p>
            <a:pPr marL="717550" indent="-717550"/>
            <a:r>
              <a:rPr lang="en-US" dirty="0" smtClean="0"/>
              <a:t>1954	Silicon transistor, </a:t>
            </a:r>
            <a:r>
              <a:rPr lang="en-GB" dirty="0" smtClean="0"/>
              <a:t>Morris </a:t>
            </a:r>
            <a:r>
              <a:rPr lang="en-GB" dirty="0" err="1" smtClean="0"/>
              <a:t>Tanenbaum</a:t>
            </a:r>
            <a:endParaRPr lang="en-GB" dirty="0" smtClean="0"/>
          </a:p>
          <a:p>
            <a:pPr marL="717550" indent="-717550"/>
            <a:r>
              <a:rPr lang="en-US" dirty="0" smtClean="0"/>
              <a:t>1960	MOS, </a:t>
            </a:r>
            <a:r>
              <a:rPr lang="en-GB" dirty="0" err="1" smtClean="0"/>
              <a:t>Kahng</a:t>
            </a:r>
            <a:r>
              <a:rPr lang="en-GB" dirty="0" smtClean="0"/>
              <a:t> and </a:t>
            </a:r>
            <a:r>
              <a:rPr lang="en-GB" dirty="0" err="1" smtClean="0"/>
              <a:t>Atalla</a:t>
            </a:r>
            <a:endParaRPr lang="en-GB" dirty="0" smtClean="0"/>
          </a:p>
          <a:p>
            <a:pPr marL="717550" indent="-717550"/>
            <a:r>
              <a:rPr lang="en-GB" dirty="0" smtClean="0"/>
              <a:t>1966	Gallium arsenide (</a:t>
            </a:r>
            <a:r>
              <a:rPr lang="en-GB" dirty="0" err="1" smtClean="0"/>
              <a:t>GaAs</a:t>
            </a:r>
            <a:r>
              <a:rPr lang="en-GB" dirty="0" smtClean="0"/>
              <a:t>)</a:t>
            </a:r>
          </a:p>
          <a:p>
            <a:pPr marL="717550" indent="-717550"/>
            <a:r>
              <a:rPr lang="en-US" dirty="0" smtClean="0"/>
              <a:t>1980	VDMOS</a:t>
            </a:r>
            <a:endParaRPr lang="en-GB" dirty="0" smtClean="0"/>
          </a:p>
          <a:p>
            <a:pPr marL="717550" indent="-717550">
              <a:buAutoNum type="arabicPlain" startAt="1989"/>
            </a:pPr>
            <a:r>
              <a:rPr lang="en-GB" dirty="0" smtClean="0"/>
              <a:t>Silicon-Germanium (</a:t>
            </a:r>
            <a:r>
              <a:rPr lang="en-GB" dirty="0" err="1" smtClean="0"/>
              <a:t>SiGe</a:t>
            </a:r>
            <a:r>
              <a:rPr lang="en-GB" dirty="0" smtClean="0"/>
              <a:t>)</a:t>
            </a:r>
          </a:p>
          <a:p>
            <a:pPr marL="717550" indent="-717550">
              <a:buAutoNum type="arabicPlain" startAt="1989"/>
            </a:pPr>
            <a:r>
              <a:rPr lang="en-GB" dirty="0" smtClean="0"/>
              <a:t>Gallium </a:t>
            </a:r>
            <a:r>
              <a:rPr lang="en-GB" dirty="0" err="1" smtClean="0"/>
              <a:t>Nitrade</a:t>
            </a:r>
            <a:r>
              <a:rPr lang="en-GB" dirty="0" smtClean="0"/>
              <a:t> (</a:t>
            </a:r>
            <a:r>
              <a:rPr lang="en-GB" dirty="0" err="1" smtClean="0"/>
              <a:t>GaN</a:t>
            </a:r>
            <a:r>
              <a:rPr lang="en-GB" dirty="0" smtClean="0"/>
              <a:t>)</a:t>
            </a:r>
          </a:p>
          <a:p>
            <a:pPr marL="717550" indent="-717550"/>
            <a:r>
              <a:rPr lang="en-GB" dirty="0" smtClean="0"/>
              <a:t>1997	Silicon carbide (</a:t>
            </a:r>
            <a:r>
              <a:rPr lang="en-GB" dirty="0" err="1" smtClean="0"/>
              <a:t>SiC</a:t>
            </a:r>
            <a:r>
              <a:rPr lang="en-GB" dirty="0" smtClean="0"/>
              <a:t>)</a:t>
            </a:r>
          </a:p>
          <a:p>
            <a:pPr marL="717550" indent="-717550">
              <a:buAutoNum type="arabicPlain" startAt="2004"/>
            </a:pPr>
            <a:r>
              <a:rPr lang="en-GB" dirty="0" smtClean="0"/>
              <a:t>Graphene (GFET)</a:t>
            </a:r>
          </a:p>
          <a:p>
            <a:pPr defTabSz="715963"/>
            <a:r>
              <a:rPr lang="en-US" dirty="0" smtClean="0"/>
              <a:t>20xx	…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31</a:t>
            </a:fld>
            <a:endParaRPr lang="en-GB"/>
          </a:p>
        </p:txBody>
      </p:sp>
      <p:pic>
        <p:nvPicPr>
          <p:cNvPr id="8" name="Picture 2" descr="http://upload.wikimedia.org/wikipedia/commons/b/bf/Replica-of-first-transist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1426" y="1628999"/>
            <a:ext cx="200892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479396" y="3429002"/>
            <a:ext cx="2512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First transistor invented at BELL labs in 1947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479396" y="5507940"/>
            <a:ext cx="2512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XXI century LDMOS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5868144" y="4564204"/>
            <a:ext cx="1756889" cy="1097044"/>
            <a:chOff x="5868144" y="4564204"/>
            <a:chExt cx="1756889" cy="1097044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8144" y="4564204"/>
              <a:ext cx="1756889" cy="1097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Parallelogram 11"/>
            <p:cNvSpPr/>
            <p:nvPr/>
          </p:nvSpPr>
          <p:spPr>
            <a:xfrm rot="1380000">
              <a:off x="6240165" y="4852504"/>
              <a:ext cx="992979" cy="324000"/>
            </a:xfrm>
            <a:prstGeom prst="parallelogram">
              <a:avLst>
                <a:gd name="adj" fmla="val 1110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0990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Essentials of RF transistor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a push-pull circuit the RF signal is applied to two devices</a:t>
            </a:r>
          </a:p>
          <a:p>
            <a:pPr lvl="1"/>
            <a:r>
              <a:rPr lang="en-US" dirty="0" smtClean="0"/>
              <a:t>One of the devices is active on the positive voltage swing and off during the negative voltage swing</a:t>
            </a:r>
          </a:p>
          <a:p>
            <a:pPr lvl="1"/>
            <a:r>
              <a:rPr lang="en-US" dirty="0" smtClean="0"/>
              <a:t>The other device works in the opposite manner so that the two devices conduct half the time</a:t>
            </a:r>
          </a:p>
          <a:p>
            <a:pPr lvl="1"/>
            <a:r>
              <a:rPr lang="en-US" dirty="0" smtClean="0"/>
              <a:t>The full RF signal is then amplified</a:t>
            </a:r>
          </a:p>
          <a:p>
            <a:endParaRPr lang="en-US" dirty="0"/>
          </a:p>
          <a:p>
            <a:r>
              <a:rPr lang="en-US" dirty="0" smtClean="0"/>
              <a:t>Two different type of devices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32</a:t>
            </a:fld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>
            <a:off x="1691680" y="2708920"/>
            <a:ext cx="0" cy="2304256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691680" y="2708920"/>
            <a:ext cx="504056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691680" y="5013176"/>
            <a:ext cx="504056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195736" y="2420888"/>
            <a:ext cx="0" cy="57606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195736" y="4725144"/>
            <a:ext cx="0" cy="57606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2195736" y="2492896"/>
            <a:ext cx="216024" cy="7200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195736" y="2852936"/>
            <a:ext cx="216024" cy="144016"/>
          </a:xfrm>
          <a:prstGeom prst="line">
            <a:avLst/>
          </a:prstGeom>
          <a:ln w="25400">
            <a:solidFill>
              <a:srgbClr val="00B05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043608" y="3861048"/>
            <a:ext cx="648072" cy="0"/>
          </a:xfrm>
          <a:prstGeom prst="line">
            <a:avLst/>
          </a:prstGeom>
          <a:ln w="25400">
            <a:solidFill>
              <a:srgbClr val="0070C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411760" y="2204864"/>
            <a:ext cx="0" cy="288032"/>
          </a:xfrm>
          <a:prstGeom prst="line">
            <a:avLst/>
          </a:prstGeom>
          <a:ln w="25400">
            <a:solidFill>
              <a:srgbClr val="0070C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2195736" y="4797152"/>
            <a:ext cx="216024" cy="7200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195736" y="5157192"/>
            <a:ext cx="216024" cy="144016"/>
          </a:xfrm>
          <a:prstGeom prst="line">
            <a:avLst/>
          </a:prstGeom>
          <a:ln w="254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411760" y="2996952"/>
            <a:ext cx="0" cy="86409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411760" y="3861048"/>
            <a:ext cx="720080" cy="0"/>
          </a:xfrm>
          <a:prstGeom prst="line">
            <a:avLst/>
          </a:prstGeom>
          <a:ln w="25400">
            <a:solidFill>
              <a:srgbClr val="0070C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411760" y="5301208"/>
            <a:ext cx="0" cy="288032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267744" y="5589240"/>
            <a:ext cx="288032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339768" y="5661248"/>
            <a:ext cx="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2375848" y="5733256"/>
            <a:ext cx="7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526425" y="2564904"/>
            <a:ext cx="10374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NPN BJT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541364" y="4869160"/>
            <a:ext cx="10225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PNP BJT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3112998" y="3522494"/>
            <a:ext cx="594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Vout</a:t>
            </a:r>
            <a:endParaRPr lang="en-GB" sz="1600" dirty="0"/>
          </a:p>
        </p:txBody>
      </p:sp>
      <p:sp>
        <p:nvSpPr>
          <p:cNvPr id="54" name="TextBox 53"/>
          <p:cNvSpPr txBox="1"/>
          <p:nvPr/>
        </p:nvSpPr>
        <p:spPr>
          <a:xfrm>
            <a:off x="664726" y="3522494"/>
            <a:ext cx="4759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Vin</a:t>
            </a:r>
            <a:endParaRPr lang="en-GB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2123728" y="1772816"/>
            <a:ext cx="5373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Vdc</a:t>
            </a:r>
            <a:endParaRPr lang="en-GB" sz="1600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2411760" y="3861048"/>
            <a:ext cx="0" cy="93610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Arc 70"/>
          <p:cNvSpPr/>
          <p:nvPr/>
        </p:nvSpPr>
        <p:spPr>
          <a:xfrm>
            <a:off x="575532" y="3754798"/>
            <a:ext cx="107988" cy="215976"/>
          </a:xfrm>
          <a:prstGeom prst="arc">
            <a:avLst>
              <a:gd name="adj1" fmla="val 10754166"/>
              <a:gd name="adj2" fmla="val 0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Arc 74"/>
          <p:cNvSpPr/>
          <p:nvPr/>
        </p:nvSpPr>
        <p:spPr>
          <a:xfrm flipV="1">
            <a:off x="467544" y="3754774"/>
            <a:ext cx="107988" cy="215976"/>
          </a:xfrm>
          <a:prstGeom prst="arc">
            <a:avLst>
              <a:gd name="adj1" fmla="val 10754166"/>
              <a:gd name="adj2" fmla="val 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Arc 75"/>
          <p:cNvSpPr/>
          <p:nvPr/>
        </p:nvSpPr>
        <p:spPr>
          <a:xfrm>
            <a:off x="3851920" y="3356992"/>
            <a:ext cx="107988" cy="1080000"/>
          </a:xfrm>
          <a:prstGeom prst="arc">
            <a:avLst>
              <a:gd name="adj1" fmla="val 10754166"/>
              <a:gd name="adj2" fmla="val 0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Arc 76"/>
          <p:cNvSpPr/>
          <p:nvPr/>
        </p:nvSpPr>
        <p:spPr>
          <a:xfrm flipV="1">
            <a:off x="3743932" y="3356992"/>
            <a:ext cx="107988" cy="1080000"/>
          </a:xfrm>
          <a:prstGeom prst="arc">
            <a:avLst>
              <a:gd name="adj1" fmla="val 10754166"/>
              <a:gd name="adj2" fmla="val 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18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/>
          <p:cNvSpPr/>
          <p:nvPr/>
        </p:nvSpPr>
        <p:spPr>
          <a:xfrm>
            <a:off x="1259632" y="3717032"/>
            <a:ext cx="432000" cy="28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1187624" y="3717064"/>
            <a:ext cx="144000" cy="2880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1619672" y="3717032"/>
            <a:ext cx="144000" cy="2880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Essentials of RF transistor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Another push-pull configuration is to use a </a:t>
            </a:r>
            <a:r>
              <a:rPr lang="en-US" dirty="0" err="1" smtClean="0"/>
              <a:t>balun</a:t>
            </a:r>
            <a:r>
              <a:rPr lang="en-US" dirty="0"/>
              <a:t> </a:t>
            </a:r>
            <a:r>
              <a:rPr lang="en-US" dirty="0" smtClean="0"/>
              <a:t>(balanced-unbalanced) </a:t>
            </a:r>
          </a:p>
          <a:p>
            <a:pPr lvl="1"/>
            <a:r>
              <a:rPr lang="en-US" dirty="0" smtClean="0"/>
              <a:t>it acts as a power splitter, equally dividing the input power between the two transistors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balun</a:t>
            </a:r>
            <a:r>
              <a:rPr lang="en-US" dirty="0" smtClean="0"/>
              <a:t> keeps one port in phase and inverts the second port in phase </a:t>
            </a:r>
          </a:p>
          <a:p>
            <a:endParaRPr lang="en-US" dirty="0" smtClean="0"/>
          </a:p>
          <a:p>
            <a:r>
              <a:rPr lang="en-US" dirty="0" smtClean="0"/>
              <a:t>Since the signals are out of phase only one device is on at a time</a:t>
            </a:r>
          </a:p>
          <a:p>
            <a:endParaRPr lang="en-US" dirty="0" smtClean="0"/>
          </a:p>
          <a:p>
            <a:r>
              <a:rPr lang="en-US" dirty="0" smtClean="0"/>
              <a:t>This configuration is easier to manufacture since only one type of device is required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33</a:t>
            </a:fld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>
            <a:off x="1835696" y="2708920"/>
            <a:ext cx="0" cy="115212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835696" y="2708920"/>
            <a:ext cx="36004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691680" y="5013176"/>
            <a:ext cx="504056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411760" y="2204864"/>
            <a:ext cx="0" cy="288032"/>
          </a:xfrm>
          <a:prstGeom prst="line">
            <a:avLst/>
          </a:prstGeom>
          <a:ln w="25400">
            <a:solidFill>
              <a:srgbClr val="0070C0"/>
            </a:solidFill>
            <a:head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411760" y="5301208"/>
            <a:ext cx="0" cy="288032"/>
          </a:xfrm>
          <a:prstGeom prst="line">
            <a:avLst/>
          </a:prstGeom>
          <a:ln w="2540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267744" y="5589240"/>
            <a:ext cx="288032" cy="0"/>
          </a:xfrm>
          <a:prstGeom prst="line">
            <a:avLst/>
          </a:prstGeom>
          <a:ln w="2540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339768" y="5661248"/>
            <a:ext cx="144000" cy="0"/>
          </a:xfrm>
          <a:prstGeom prst="line">
            <a:avLst/>
          </a:prstGeom>
          <a:ln w="2540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2375848" y="5733256"/>
            <a:ext cx="72000" cy="0"/>
          </a:xfrm>
          <a:prstGeom prst="line">
            <a:avLst/>
          </a:prstGeom>
          <a:ln w="2540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419872" y="3861048"/>
            <a:ext cx="594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Vout</a:t>
            </a:r>
            <a:endParaRPr lang="en-GB" sz="1600" dirty="0"/>
          </a:p>
        </p:txBody>
      </p:sp>
      <p:sp>
        <p:nvSpPr>
          <p:cNvPr id="54" name="TextBox 53"/>
          <p:cNvSpPr txBox="1"/>
          <p:nvPr/>
        </p:nvSpPr>
        <p:spPr>
          <a:xfrm>
            <a:off x="351684" y="3861048"/>
            <a:ext cx="4759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Vin</a:t>
            </a:r>
            <a:endParaRPr lang="en-GB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2123728" y="1772816"/>
            <a:ext cx="5373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Vdc</a:t>
            </a:r>
            <a:endParaRPr lang="en-GB" sz="1600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2987824" y="4005064"/>
            <a:ext cx="0" cy="144016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843808" y="4149080"/>
            <a:ext cx="288032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915832" y="4221088"/>
            <a:ext cx="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951912" y="4293096"/>
            <a:ext cx="7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27584" y="3861048"/>
            <a:ext cx="432000" cy="0"/>
          </a:xfrm>
          <a:prstGeom prst="line">
            <a:avLst/>
          </a:prstGeom>
          <a:ln w="25400">
            <a:solidFill>
              <a:srgbClr val="0070C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2195736" y="2420888"/>
            <a:ext cx="0" cy="576064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2195736" y="2492896"/>
            <a:ext cx="216024" cy="72008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 flipV="1">
            <a:off x="2195736" y="2852936"/>
            <a:ext cx="216024" cy="144016"/>
          </a:xfrm>
          <a:prstGeom prst="line">
            <a:avLst/>
          </a:prstGeom>
          <a:ln>
            <a:solidFill>
              <a:srgbClr val="0070C0"/>
            </a:solidFill>
            <a:head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2411760" y="2996952"/>
            <a:ext cx="0" cy="864096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2195736" y="4725144"/>
            <a:ext cx="0" cy="576064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2195736" y="4797152"/>
            <a:ext cx="216024" cy="72008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2195736" y="5157192"/>
            <a:ext cx="216024" cy="144016"/>
          </a:xfrm>
          <a:prstGeom prst="line">
            <a:avLst/>
          </a:prstGeom>
          <a:ln>
            <a:solidFill>
              <a:srgbClr val="0070C0"/>
            </a:solidFill>
            <a:head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555776" y="4005064"/>
            <a:ext cx="0" cy="792088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404038" y="2276872"/>
            <a:ext cx="10374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NPN BJT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404038" y="5106670"/>
            <a:ext cx="10374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NPN BJT</a:t>
            </a:r>
            <a:endParaRPr lang="en-GB" sz="1600" dirty="0"/>
          </a:p>
        </p:txBody>
      </p:sp>
      <p:cxnSp>
        <p:nvCxnSpPr>
          <p:cNvPr id="84" name="Straight Connector 83"/>
          <p:cNvCxnSpPr/>
          <p:nvPr/>
        </p:nvCxnSpPr>
        <p:spPr>
          <a:xfrm>
            <a:off x="1691680" y="3861048"/>
            <a:ext cx="144016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78" idx="4"/>
          </p:cNvCxnSpPr>
          <p:nvPr/>
        </p:nvCxnSpPr>
        <p:spPr>
          <a:xfrm>
            <a:off x="1691672" y="4005032"/>
            <a:ext cx="8" cy="1008144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2555776" y="3717032"/>
            <a:ext cx="432000" cy="28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/>
          <p:cNvSpPr/>
          <p:nvPr/>
        </p:nvSpPr>
        <p:spPr>
          <a:xfrm>
            <a:off x="2483768" y="3717064"/>
            <a:ext cx="144000" cy="2880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/>
          <p:cNvSpPr/>
          <p:nvPr/>
        </p:nvSpPr>
        <p:spPr>
          <a:xfrm>
            <a:off x="2915816" y="3717032"/>
            <a:ext cx="144000" cy="2880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4" name="Straight Connector 93"/>
          <p:cNvCxnSpPr/>
          <p:nvPr/>
        </p:nvCxnSpPr>
        <p:spPr>
          <a:xfrm>
            <a:off x="2411760" y="3861048"/>
            <a:ext cx="144016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2411760" y="4797152"/>
            <a:ext cx="144016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987824" y="3861048"/>
            <a:ext cx="432000" cy="16"/>
          </a:xfrm>
          <a:prstGeom prst="line">
            <a:avLst/>
          </a:prstGeom>
          <a:ln w="25400">
            <a:solidFill>
              <a:srgbClr val="0070C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35496" y="3193812"/>
            <a:ext cx="17924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Input </a:t>
            </a:r>
            <a:r>
              <a:rPr lang="en-GB" sz="1600" dirty="0" err="1" smtClean="0"/>
              <a:t>balun</a:t>
            </a:r>
            <a:endParaRPr lang="en-GB" sz="1600" dirty="0" smtClean="0"/>
          </a:p>
          <a:p>
            <a:pPr algn="ctr"/>
            <a:r>
              <a:rPr lang="en-GB" sz="1200" dirty="0" smtClean="0"/>
              <a:t>(Unbalanced-Balanced)</a:t>
            </a:r>
            <a:endParaRPr lang="en-GB" sz="1200" dirty="0"/>
          </a:p>
        </p:txBody>
      </p:sp>
      <p:sp>
        <p:nvSpPr>
          <p:cNvPr id="99" name="TextBox 98"/>
          <p:cNvSpPr txBox="1"/>
          <p:nvPr/>
        </p:nvSpPr>
        <p:spPr>
          <a:xfrm>
            <a:off x="2411760" y="3193812"/>
            <a:ext cx="17924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Output </a:t>
            </a:r>
            <a:r>
              <a:rPr lang="en-GB" sz="1600" dirty="0" err="1" smtClean="0"/>
              <a:t>balun</a:t>
            </a:r>
            <a:endParaRPr lang="en-GB" sz="1600" dirty="0" smtClean="0"/>
          </a:p>
          <a:p>
            <a:pPr algn="ctr"/>
            <a:r>
              <a:rPr lang="en-GB" sz="1200" dirty="0" smtClean="0"/>
              <a:t>(Balanced-Unbalanced)</a:t>
            </a:r>
            <a:endParaRPr lang="en-GB" sz="1200" dirty="0"/>
          </a:p>
        </p:txBody>
      </p:sp>
      <p:cxnSp>
        <p:nvCxnSpPr>
          <p:cNvPr id="101" name="Straight Connector 100"/>
          <p:cNvCxnSpPr/>
          <p:nvPr/>
        </p:nvCxnSpPr>
        <p:spPr>
          <a:xfrm>
            <a:off x="1251910" y="4005064"/>
            <a:ext cx="0" cy="144016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1107894" y="4149080"/>
            <a:ext cx="288032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1179918" y="4221088"/>
            <a:ext cx="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1215998" y="4293096"/>
            <a:ext cx="7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1323918" y="2348880"/>
            <a:ext cx="439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0 </a:t>
            </a:r>
            <a:r>
              <a:rPr lang="en-GB" sz="1600" dirty="0" smtClean="0">
                <a:latin typeface="Cambria Math"/>
                <a:ea typeface="Cambria Math"/>
              </a:rPr>
              <a:t>⁰</a:t>
            </a:r>
            <a:endParaRPr lang="en-GB" sz="1600" dirty="0"/>
          </a:p>
        </p:txBody>
      </p:sp>
      <p:sp>
        <p:nvSpPr>
          <p:cNvPr id="106" name="TextBox 105"/>
          <p:cNvSpPr txBox="1"/>
          <p:nvPr/>
        </p:nvSpPr>
        <p:spPr>
          <a:xfrm>
            <a:off x="2404038" y="2852936"/>
            <a:ext cx="439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0 </a:t>
            </a:r>
            <a:r>
              <a:rPr lang="en-GB" sz="1600" dirty="0" smtClean="0">
                <a:latin typeface="Cambria Math"/>
                <a:ea typeface="Cambria Math"/>
              </a:rPr>
              <a:t>⁰</a:t>
            </a:r>
            <a:endParaRPr lang="en-GB" sz="1600" dirty="0"/>
          </a:p>
        </p:txBody>
      </p:sp>
      <p:sp>
        <p:nvSpPr>
          <p:cNvPr id="107" name="TextBox 106"/>
          <p:cNvSpPr txBox="1"/>
          <p:nvPr/>
        </p:nvSpPr>
        <p:spPr>
          <a:xfrm>
            <a:off x="2548054" y="4602614"/>
            <a:ext cx="6671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180 </a:t>
            </a:r>
            <a:r>
              <a:rPr lang="en-GB" sz="1600" dirty="0" smtClean="0">
                <a:latin typeface="Cambria Math"/>
                <a:ea typeface="Cambria Math"/>
              </a:rPr>
              <a:t>⁰</a:t>
            </a:r>
            <a:endParaRPr lang="en-GB" sz="1600" dirty="0"/>
          </a:p>
        </p:txBody>
      </p:sp>
      <p:sp>
        <p:nvSpPr>
          <p:cNvPr id="108" name="TextBox 107"/>
          <p:cNvSpPr txBox="1"/>
          <p:nvPr/>
        </p:nvSpPr>
        <p:spPr>
          <a:xfrm>
            <a:off x="1016788" y="4818638"/>
            <a:ext cx="6671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180 </a:t>
            </a:r>
            <a:r>
              <a:rPr lang="en-GB" sz="1600" dirty="0" smtClean="0">
                <a:latin typeface="Cambria Math"/>
                <a:ea typeface="Cambria Math"/>
              </a:rPr>
              <a:t>⁰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0575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Essentials of RF transistor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34</a:t>
            </a:fld>
            <a:endParaRPr lang="en-GB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2379" y="1484784"/>
            <a:ext cx="5495925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123728" y="530294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dirty="0" smtClean="0"/>
              <a:t>NXP Semiconductors AN11325</a:t>
            </a:r>
          </a:p>
          <a:p>
            <a:pPr algn="ctr"/>
            <a:r>
              <a:rPr lang="en-GB" dirty="0" smtClean="0"/>
              <a:t>2-way Doherty amplifier with BLF888A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261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179512" y="2230265"/>
            <a:ext cx="576064" cy="28803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Transistors available from industry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35</a:t>
            </a:fld>
            <a:endParaRPr lang="en-GB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44078968"/>
              </p:ext>
            </p:extLst>
          </p:nvPr>
        </p:nvGraphicFramePr>
        <p:xfrm>
          <a:off x="251520" y="1340768"/>
          <a:ext cx="864096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1196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Combiners &amp; Splitters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anchor="t">
            <a:normAutofit/>
          </a:bodyPr>
          <a:lstStyle/>
          <a:p>
            <a:r>
              <a:rPr lang="en-GB" dirty="0" smtClean="0"/>
              <a:t>RF power combiners and RF power splitters are the same items</a:t>
            </a:r>
          </a:p>
        </p:txBody>
      </p:sp>
      <p:sp>
        <p:nvSpPr>
          <p:cNvPr id="38" name="Content Placeholder 3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sz="1800" dirty="0"/>
              <a:t>Resistive power splitters &amp; Combiners</a:t>
            </a:r>
          </a:p>
          <a:p>
            <a:pPr lvl="1"/>
            <a:r>
              <a:rPr lang="en-GB" sz="1600" dirty="0"/>
              <a:t>Cheap and easy to build</a:t>
            </a:r>
          </a:p>
          <a:p>
            <a:pPr lvl="1"/>
            <a:r>
              <a:rPr lang="en-GB" sz="1600" dirty="0"/>
              <a:t>Use of resistor to maintain the impedance</a:t>
            </a:r>
          </a:p>
          <a:p>
            <a:pPr lvl="1"/>
            <a:r>
              <a:rPr lang="en-US" sz="1600" dirty="0"/>
              <a:t>Power limitation and l</a:t>
            </a:r>
            <a:r>
              <a:rPr lang="en-GB" sz="1600" dirty="0" err="1"/>
              <a:t>osses</a:t>
            </a:r>
            <a:r>
              <a:rPr lang="en-GB" sz="1600" dirty="0"/>
              <a:t> induces by the </a:t>
            </a:r>
            <a:r>
              <a:rPr lang="en-GB" sz="1600" dirty="0" smtClean="0"/>
              <a:t>resistors (→ not used in high power)</a:t>
            </a:r>
            <a:endParaRPr lang="en-GB" sz="1600" dirty="0"/>
          </a:p>
          <a:p>
            <a:pPr lvl="1"/>
            <a:endParaRPr lang="en-GB" sz="1600" dirty="0"/>
          </a:p>
          <a:p>
            <a:r>
              <a:rPr lang="en-GB" sz="1800" dirty="0"/>
              <a:t>Hybrid power splitters &amp; Combiners</a:t>
            </a:r>
          </a:p>
          <a:p>
            <a:pPr lvl="1"/>
            <a:r>
              <a:rPr lang="en-GB" sz="1600" dirty="0"/>
              <a:t>Use RF lines</a:t>
            </a:r>
          </a:p>
          <a:p>
            <a:pPr lvl="1"/>
            <a:r>
              <a:rPr lang="en-GB" sz="1600" dirty="0"/>
              <a:t>Low levels of loss</a:t>
            </a:r>
          </a:p>
          <a:p>
            <a:pPr lvl="1"/>
            <a:r>
              <a:rPr lang="en-US" sz="1600" dirty="0"/>
              <a:t>Limitation by the size of the </a:t>
            </a:r>
            <a:r>
              <a:rPr lang="en-US" sz="1600" dirty="0" smtClean="0"/>
              <a:t>lines</a:t>
            </a:r>
            <a:endParaRPr lang="en-GB" sz="1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36</a:t>
            </a:fld>
            <a:endParaRPr lang="en-GB"/>
          </a:p>
        </p:txBody>
      </p:sp>
      <p:sp>
        <p:nvSpPr>
          <p:cNvPr id="61" name="Isosceles Triangle 60"/>
          <p:cNvSpPr/>
          <p:nvPr/>
        </p:nvSpPr>
        <p:spPr>
          <a:xfrm rot="5400000">
            <a:off x="1188886" y="2816999"/>
            <a:ext cx="648000" cy="576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P</a:t>
            </a:r>
            <a:endParaRPr lang="en-GB" dirty="0"/>
          </a:p>
        </p:txBody>
      </p:sp>
      <p:cxnSp>
        <p:nvCxnSpPr>
          <p:cNvPr id="63" name="Elbow Connector 62"/>
          <p:cNvCxnSpPr>
            <a:stCxn id="61" idx="0"/>
            <a:endCxn id="83" idx="0"/>
          </p:cNvCxnSpPr>
          <p:nvPr/>
        </p:nvCxnSpPr>
        <p:spPr>
          <a:xfrm>
            <a:off x="1800886" y="3104999"/>
            <a:ext cx="286858" cy="252033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stCxn id="65" idx="0"/>
            <a:endCxn id="83" idx="2"/>
          </p:cNvCxnSpPr>
          <p:nvPr/>
        </p:nvCxnSpPr>
        <p:spPr>
          <a:xfrm flipV="1">
            <a:off x="1800886" y="3717032"/>
            <a:ext cx="286858" cy="252063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Isosceles Triangle 64"/>
          <p:cNvSpPr/>
          <p:nvPr/>
        </p:nvSpPr>
        <p:spPr>
          <a:xfrm rot="5400000">
            <a:off x="1188886" y="3681095"/>
            <a:ext cx="648000" cy="576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P</a:t>
            </a:r>
            <a:endParaRPr lang="en-GB" dirty="0"/>
          </a:p>
        </p:txBody>
      </p:sp>
      <p:cxnSp>
        <p:nvCxnSpPr>
          <p:cNvPr id="66" name="Straight Arrow Connector 65"/>
          <p:cNvCxnSpPr>
            <a:stCxn id="83" idx="3"/>
          </p:cNvCxnSpPr>
          <p:nvPr/>
        </p:nvCxnSpPr>
        <p:spPr>
          <a:xfrm flipV="1">
            <a:off x="2267744" y="3537031"/>
            <a:ext cx="469310" cy="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2809062" y="335699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2P</a:t>
            </a:r>
            <a:endParaRPr lang="en-GB" dirty="0"/>
          </a:p>
        </p:txBody>
      </p:sp>
      <p:cxnSp>
        <p:nvCxnSpPr>
          <p:cNvPr id="70" name="Elbow Connector 69"/>
          <p:cNvCxnSpPr>
            <a:stCxn id="89" idx="0"/>
            <a:endCxn id="78" idx="3"/>
          </p:cNvCxnSpPr>
          <p:nvPr/>
        </p:nvCxnSpPr>
        <p:spPr>
          <a:xfrm rot="16200000" flipV="1">
            <a:off x="1727672" y="4725192"/>
            <a:ext cx="252032" cy="468032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89" idx="2"/>
            <a:endCxn id="81" idx="3"/>
          </p:cNvCxnSpPr>
          <p:nvPr/>
        </p:nvCxnSpPr>
        <p:spPr>
          <a:xfrm rot="5400000">
            <a:off x="1729997" y="5334899"/>
            <a:ext cx="247382" cy="468032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75" idx="0"/>
            <a:endCxn id="89" idx="3"/>
          </p:cNvCxnSpPr>
          <p:nvPr/>
        </p:nvCxnSpPr>
        <p:spPr>
          <a:xfrm flipH="1" flipV="1">
            <a:off x="2267704" y="5265224"/>
            <a:ext cx="504159" cy="1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Isosceles Triangle 74"/>
          <p:cNvSpPr/>
          <p:nvPr/>
        </p:nvSpPr>
        <p:spPr>
          <a:xfrm rot="16200000" flipH="1">
            <a:off x="2735863" y="4977240"/>
            <a:ext cx="648000" cy="576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 smtClean="0"/>
              <a:t>P</a:t>
            </a:r>
            <a:endParaRPr lang="en-GB" dirty="0"/>
          </a:p>
        </p:txBody>
      </p:sp>
      <p:sp>
        <p:nvSpPr>
          <p:cNvPr id="78" name="TextBox 77"/>
          <p:cNvSpPr txBox="1"/>
          <p:nvPr/>
        </p:nvSpPr>
        <p:spPr>
          <a:xfrm>
            <a:off x="1088757" y="464852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P/2</a:t>
            </a:r>
            <a:endParaRPr lang="en-GB" dirty="0"/>
          </a:p>
        </p:txBody>
      </p:sp>
      <p:sp>
        <p:nvSpPr>
          <p:cNvPr id="81" name="TextBox 80"/>
          <p:cNvSpPr txBox="1"/>
          <p:nvPr/>
        </p:nvSpPr>
        <p:spPr>
          <a:xfrm>
            <a:off x="1088757" y="550794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P/2</a:t>
            </a:r>
            <a:endParaRPr lang="en-GB" dirty="0"/>
          </a:p>
        </p:txBody>
      </p:sp>
      <p:sp>
        <p:nvSpPr>
          <p:cNvPr id="83" name="Rounded Rectangle 82"/>
          <p:cNvSpPr/>
          <p:nvPr/>
        </p:nvSpPr>
        <p:spPr>
          <a:xfrm>
            <a:off x="1907744" y="3357032"/>
            <a:ext cx="360000" cy="3600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ounded Rectangle 88"/>
          <p:cNvSpPr/>
          <p:nvPr/>
        </p:nvSpPr>
        <p:spPr>
          <a:xfrm>
            <a:off x="1907704" y="5085224"/>
            <a:ext cx="360000" cy="3600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15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Combiners &amp; Splitters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 anchor="t">
                <a:normAutofit fontScale="92500" lnSpcReduction="20000"/>
              </a:bodyPr>
              <a:lstStyle/>
              <a:p>
                <a:r>
                  <a:rPr lang="en-GB" dirty="0" smtClean="0"/>
                  <a:t>3 dB phase combiner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With correct input phases</a:t>
                </a:r>
              </a:p>
              <a:p>
                <a:endParaRPr lang="en-US" i="1" dirty="0" smtClean="0">
                  <a:latin typeface="Cambria Math"/>
                </a:endParaRPr>
              </a:p>
              <a:p>
                <a:pPr marL="541338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>
                          <a:latin typeface="Cambria Math"/>
                        </a:rPr>
                        <m:t>Σ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  <m:r>
                            <a:rPr lang="en-US" i="1" baseline="-25000">
                              <a:latin typeface="Cambria Math"/>
                            </a:rPr>
                            <m:t>1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  <m:r>
                            <a:rPr lang="en-US" i="1" baseline="-2500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+ 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  <m:r>
                            <a:rPr lang="en-US" i="1" baseline="-25000">
                              <a:latin typeface="Cambria Math"/>
                            </a:rPr>
                            <m:t>1</m:t>
                          </m:r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  <m:r>
                            <a:rPr lang="en-US" i="1" baseline="-25000">
                              <a:latin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</m:e>
                      </m:rad>
                    </m:oMath>
                  </m:oMathPara>
                </a14:m>
                <a:endParaRPr lang="en-US" i="1" dirty="0" smtClean="0">
                  <a:latin typeface="Cambria Math"/>
                </a:endParaRPr>
              </a:p>
              <a:p>
                <a:pPr marL="541338"/>
                <a:endParaRPr lang="en-US" i="1" dirty="0" smtClean="0">
                  <a:latin typeface="Cambria Math"/>
                </a:endParaRPr>
              </a:p>
              <a:p>
                <a:pPr marL="541338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>
                          <a:latin typeface="Cambria Math"/>
                        </a:rPr>
                        <m:t>Δ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  <m:r>
                            <a:rPr lang="en-US" i="1" baseline="-25000">
                              <a:latin typeface="Cambria Math"/>
                            </a:rPr>
                            <m:t>1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  <m:r>
                            <a:rPr lang="en-US" i="1" baseline="-2500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− 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  <m:r>
                            <a:rPr lang="en-US" i="1" baseline="-25000">
                              <a:latin typeface="Cambria Math"/>
                            </a:rPr>
                            <m:t>1</m:t>
                          </m:r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  <m:r>
                            <a:rPr lang="en-US" i="1" baseline="-25000">
                              <a:latin typeface="Cambria Math"/>
                            </a:rPr>
                            <m:t>2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2"/>
                <a:stretch>
                  <a:fillRect l="-1357" t="-20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37</a:t>
            </a:fld>
            <a:endParaRPr lang="en-GB"/>
          </a:p>
        </p:txBody>
      </p:sp>
      <p:cxnSp>
        <p:nvCxnSpPr>
          <p:cNvPr id="46" name="Straight Connector 45"/>
          <p:cNvCxnSpPr/>
          <p:nvPr/>
        </p:nvCxnSpPr>
        <p:spPr>
          <a:xfrm>
            <a:off x="1755154" y="2780928"/>
            <a:ext cx="94463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1755154" y="2852912"/>
            <a:ext cx="944638" cy="2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2699792" y="2852936"/>
            <a:ext cx="288032" cy="2697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467122" y="2511152"/>
            <a:ext cx="288032" cy="2697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2699792" y="2511152"/>
            <a:ext cx="288032" cy="2697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1467122" y="2852936"/>
            <a:ext cx="288032" cy="2697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259632" y="2132856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r>
              <a:rPr lang="en-US" baseline="-25000" dirty="0" smtClean="0"/>
              <a:t>1</a:t>
            </a:r>
            <a:endParaRPr lang="en-GB" baseline="-25000" dirty="0"/>
          </a:p>
        </p:txBody>
      </p:sp>
      <p:sp>
        <p:nvSpPr>
          <p:cNvPr id="61" name="TextBox 60"/>
          <p:cNvSpPr txBox="1"/>
          <p:nvPr/>
        </p:nvSpPr>
        <p:spPr>
          <a:xfrm>
            <a:off x="2780334" y="3110771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US" baseline="-25000" dirty="0" smtClean="0"/>
              <a:t>2</a:t>
            </a:r>
            <a:endParaRPr lang="en-GB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2771800" y="2132856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dirty="0" smtClean="0">
                          <a:latin typeface="Cambria Math"/>
                        </a:rPr>
                        <m:t>Σ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2132856"/>
                <a:ext cx="37542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TextBox 62"/>
          <p:cNvSpPr txBox="1"/>
          <p:nvPr/>
        </p:nvSpPr>
        <p:spPr>
          <a:xfrm>
            <a:off x="1272584" y="313167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Δ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Rectangle 105"/>
              <p:cNvSpPr/>
              <p:nvPr/>
            </p:nvSpPr>
            <p:spPr>
              <a:xfrm>
                <a:off x="1899170" y="2420888"/>
                <a:ext cx="55656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i="1" smtClean="0">
                          <a:latin typeface="Cambria Math"/>
                        </a:rPr>
                        <m:t>λ</m:t>
                      </m:r>
                      <m:r>
                        <a:rPr lang="en-US" sz="1600" b="0" i="1" smtClean="0">
                          <a:latin typeface="Cambria Math"/>
                        </a:rPr>
                        <m:t>/4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06" name="Rectangle 10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9170" y="2420888"/>
                <a:ext cx="556563" cy="338554"/>
              </a:xfrm>
              <a:prstGeom prst="rect">
                <a:avLst/>
              </a:prstGeom>
              <a:blipFill rotWithShape="1">
                <a:blip r:embed="rId4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499992" y="3573016"/>
                <a:ext cx="4104456" cy="23529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900" dirty="0" smtClean="0"/>
                  <a:t>Correctly adjusting the phase and the gain, P1 = P2 = P</a:t>
                </a:r>
              </a:p>
              <a:p>
                <a:endParaRPr lang="en-US" sz="1900" i="1" dirty="0">
                  <a:latin typeface="Cambria Math"/>
                </a:endParaRPr>
              </a:p>
              <a:p>
                <a:pPr marL="541338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900" i="1">
                          <a:latin typeface="Cambria Math"/>
                        </a:rPr>
                        <m:t>Σ</m:t>
                      </m:r>
                      <m:r>
                        <a:rPr lang="en-US" sz="19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9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i="1">
                              <a:latin typeface="Cambria Math"/>
                            </a:rPr>
                            <m:t>𝑃</m:t>
                          </m:r>
                          <m:r>
                            <a:rPr lang="en-US" sz="1900" i="1">
                              <a:latin typeface="Cambria Math"/>
                            </a:rPr>
                            <m:t>+</m:t>
                          </m:r>
                          <m:r>
                            <a:rPr lang="en-US" sz="1900" i="1">
                              <a:latin typeface="Cambria Math"/>
                            </a:rPr>
                            <m:t>𝑃</m:t>
                          </m:r>
                        </m:num>
                        <m:den>
                          <m:r>
                            <a:rPr lang="en-US" sz="19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900" i="1">
                          <a:latin typeface="Cambria Math"/>
                        </a:rPr>
                        <m:t>+ </m:t>
                      </m:r>
                      <m:rad>
                        <m:radPr>
                          <m:degHide m:val="on"/>
                          <m:ctrlPr>
                            <a:rPr lang="en-US" sz="19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900" i="1">
                              <a:latin typeface="Cambria Math"/>
                            </a:rPr>
                            <m:t>𝑃</m:t>
                          </m:r>
                          <m:r>
                            <a:rPr lang="en-US" sz="1900" i="1" smtClean="0">
                              <a:latin typeface="Cambria Math"/>
                            </a:rPr>
                            <m:t>𝑃</m:t>
                          </m:r>
                        </m:e>
                      </m:rad>
                      <m:r>
                        <a:rPr lang="en-US" sz="1900" b="0" i="1" smtClean="0">
                          <a:latin typeface="Cambria Math"/>
                        </a:rPr>
                        <m:t>=2 </m:t>
                      </m:r>
                      <m:r>
                        <a:rPr lang="en-US" sz="1900" b="0" i="1" smtClean="0">
                          <a:latin typeface="Cambria Math"/>
                        </a:rPr>
                        <m:t>𝑃</m:t>
                      </m:r>
                    </m:oMath>
                  </m:oMathPara>
                </a14:m>
                <a:endParaRPr lang="en-US" sz="1900" i="1" dirty="0">
                  <a:latin typeface="Cambria Math"/>
                </a:endParaRPr>
              </a:p>
              <a:p>
                <a:pPr marL="541338"/>
                <a:endParaRPr lang="en-US" sz="1900" i="1" dirty="0">
                  <a:latin typeface="Cambria Math"/>
                </a:endParaRPr>
              </a:p>
              <a:p>
                <a:pPr marL="541338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900" i="1">
                          <a:latin typeface="Cambria Math"/>
                        </a:rPr>
                        <m:t>Δ</m:t>
                      </m:r>
                      <m:r>
                        <a:rPr lang="en-US" sz="19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9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i="1">
                              <a:latin typeface="Cambria Math"/>
                            </a:rPr>
                            <m:t>𝑃</m:t>
                          </m:r>
                          <m:r>
                            <a:rPr lang="en-US" sz="1900" i="1">
                              <a:latin typeface="Cambria Math"/>
                            </a:rPr>
                            <m:t>+</m:t>
                          </m:r>
                          <m:r>
                            <a:rPr lang="en-US" sz="1900" i="1">
                              <a:latin typeface="Cambria Math"/>
                            </a:rPr>
                            <m:t>𝑃</m:t>
                          </m:r>
                        </m:num>
                        <m:den>
                          <m:r>
                            <a:rPr lang="en-US" sz="19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900" i="1">
                          <a:latin typeface="Cambria Math"/>
                        </a:rPr>
                        <m:t>− </m:t>
                      </m:r>
                      <m:rad>
                        <m:radPr>
                          <m:degHide m:val="on"/>
                          <m:ctrlPr>
                            <a:rPr lang="en-US" sz="19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900" i="1">
                              <a:latin typeface="Cambria Math"/>
                            </a:rPr>
                            <m:t>𝑃𝑃</m:t>
                          </m:r>
                          <m:r>
                            <a:rPr lang="en-US" sz="1900" i="1">
                              <a:latin typeface="Cambria Math"/>
                            </a:rPr>
                            <m:t> </m:t>
                          </m:r>
                        </m:e>
                      </m:rad>
                      <m:r>
                        <a:rPr lang="en-US" sz="1900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GB" sz="19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3573016"/>
                <a:ext cx="4104456" cy="2352952"/>
              </a:xfrm>
              <a:prstGeom prst="rect">
                <a:avLst/>
              </a:prstGeom>
              <a:blipFill rotWithShape="1">
                <a:blip r:embed="rId5"/>
                <a:stretch>
                  <a:fillRect l="-1337" t="-15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675" y="1700808"/>
            <a:ext cx="2426661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1907704" y="2852936"/>
                <a:ext cx="65986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/>
                        </a:rPr>
                        <m:t>3</m:t>
                      </m:r>
                      <m:r>
                        <a:rPr lang="en-US" sz="1600" b="0" i="1" smtClean="0">
                          <a:latin typeface="Cambria Math"/>
                        </a:rPr>
                        <m:t> </m:t>
                      </m:r>
                      <m:r>
                        <a:rPr lang="en-US" sz="1600" b="0" i="1" smtClean="0">
                          <a:latin typeface="Cambria Math"/>
                        </a:rPr>
                        <m:t>𝑑𝐵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2852936"/>
                <a:ext cx="659861" cy="33855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326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Combiners &amp; Splitters</a:t>
            </a:r>
            <a:endParaRPr lang="en-GB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38</a:t>
            </a:fld>
            <a:endParaRPr lang="en-GB"/>
          </a:p>
        </p:txBody>
      </p:sp>
      <p:pic>
        <p:nvPicPr>
          <p:cNvPr id="8" name="Picture 2" descr="G:\Departments\AB\Groups\RF\Sections\PM\QA Inventory\Photographies\TWC 200MHz\Philips\IMG_97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32000" y="1412776"/>
            <a:ext cx="6480000" cy="43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355688" y="5805264"/>
            <a:ext cx="44326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CERN SPS 64 to 1 combiner @ 200 MHz</a:t>
            </a:r>
          </a:p>
        </p:txBody>
      </p:sp>
    </p:spTree>
    <p:extLst>
      <p:ext uri="{BB962C8B-B14F-4D97-AF65-F5344CB8AC3E}">
        <p14:creationId xmlns:p14="http://schemas.microsoft.com/office/powerpoint/2010/main" val="111429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Combiners &amp; Splitters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Low loss T-Junction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With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𝑍</m:t>
                    </m:r>
                    <m:r>
                      <m:rPr>
                        <m:sty m:val="p"/>
                      </m:rPr>
                      <a:rPr lang="el-GR" baseline="-25000">
                        <a:latin typeface="Cambria Math"/>
                      </a:rPr>
                      <m:t>λ</m:t>
                    </m:r>
                    <m:r>
                      <a:rPr lang="en-US" baseline="-10000">
                        <a:latin typeface="Cambria Math"/>
                      </a:rPr>
                      <m:t>/</m:t>
                    </m:r>
                    <m:r>
                      <a:rPr lang="en-US" baseline="-25000">
                        <a:latin typeface="Cambria Math"/>
                      </a:rPr>
                      <m:t>4 </m:t>
                    </m:r>
                    <m:r>
                      <a:rPr lang="en-US">
                        <a:latin typeface="Cambria Math"/>
                      </a:rPr>
                      <m:t>=</m:t>
                    </m:r>
                    <m:r>
                      <a:rPr lang="en-US">
                        <a:latin typeface="Cambria Math"/>
                      </a:rPr>
                      <m:t>𝑍𝑐</m:t>
                    </m:r>
                    <m:r>
                      <a:rPr lang="en-US">
                        <a:latin typeface="Cambria Math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>
                            <a:latin typeface="Cambria Math"/>
                          </a:rPr>
                          <m:t>𝑁</m:t>
                        </m:r>
                      </m:e>
                    </m:rad>
                  </m:oMath>
                </a14:m>
                <a:r>
                  <a:rPr lang="en-US" dirty="0"/>
                  <a:t>  </a:t>
                </a:r>
              </a:p>
              <a:p>
                <a:r>
                  <a:rPr lang="en-US" dirty="0"/>
                  <a:t>We have a N-ways splitter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2"/>
                <a:stretch>
                  <a:fillRect l="-15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39</a:t>
            </a:fld>
            <a:endParaRPr lang="en-GB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7066" y="3452535"/>
            <a:ext cx="504056" cy="2059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1961122" y="3140968"/>
            <a:ext cx="432048" cy="31362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961122" y="3463722"/>
            <a:ext cx="432096" cy="3194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93170" y="3140968"/>
            <a:ext cx="432048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2393218" y="3789040"/>
            <a:ext cx="43200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1619672" y="3789040"/>
                <a:ext cx="55656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i="1" smtClean="0">
                          <a:latin typeface="Cambria Math"/>
                        </a:rPr>
                        <m:t>λ</m:t>
                      </m:r>
                      <m:r>
                        <a:rPr lang="en-US" sz="1600" b="0" i="1" smtClean="0">
                          <a:latin typeface="Cambria Math"/>
                        </a:rPr>
                        <m:t>/4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3789040"/>
                <a:ext cx="556563" cy="338554"/>
              </a:xfrm>
              <a:prstGeom prst="rect">
                <a:avLst/>
              </a:prstGeom>
              <a:blipFill rotWithShape="1">
                <a:blip r:embed="rId3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Box 50"/>
          <p:cNvSpPr txBox="1"/>
          <p:nvPr/>
        </p:nvSpPr>
        <p:spPr>
          <a:xfrm>
            <a:off x="1025018" y="3283258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Z</a:t>
            </a:r>
            <a:r>
              <a:rPr lang="en-US" sz="1600" baseline="-25000" dirty="0" err="1" smtClean="0"/>
              <a:t>c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1547664" y="2491170"/>
                <a:ext cx="726802" cy="3617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err="1" smtClean="0"/>
                  <a:t>Z</a:t>
                </a:r>
                <a:r>
                  <a:rPr lang="en-US" sz="1600" baseline="-25000" dirty="0" err="1" smtClean="0"/>
                  <a:t>c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600" b="0" i="1" smtClean="0">
                            <a:latin typeface="Cambria Math"/>
                          </a:rPr>
                          <m:t>𝑁</m:t>
                        </m:r>
                      </m:e>
                    </m:rad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2491170"/>
                <a:ext cx="726802" cy="361766"/>
              </a:xfrm>
              <a:prstGeom prst="rect">
                <a:avLst/>
              </a:prstGeom>
              <a:blipFill rotWithShape="1">
                <a:blip r:embed="rId4"/>
                <a:stretch>
                  <a:fillRect l="-5042" b="-220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Rectangle 63"/>
              <p:cNvSpPr/>
              <p:nvPr/>
            </p:nvSpPr>
            <p:spPr>
              <a:xfrm>
                <a:off x="1639173" y="2874422"/>
                <a:ext cx="55656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i="1" smtClean="0">
                          <a:latin typeface="Cambria Math"/>
                        </a:rPr>
                        <m:t>λ</m:t>
                      </m:r>
                      <m:r>
                        <a:rPr lang="en-US" sz="1600" b="0" i="1" smtClean="0">
                          <a:latin typeface="Cambria Math"/>
                        </a:rPr>
                        <m:t>/4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64" name="Rectangle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9173" y="2874422"/>
                <a:ext cx="556563" cy="338554"/>
              </a:xfrm>
              <a:prstGeom prst="rect">
                <a:avLst/>
              </a:prstGeom>
              <a:blipFill rotWithShape="1">
                <a:blip r:embed="rId5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8" name="Straight Connector 67"/>
          <p:cNvCxnSpPr/>
          <p:nvPr/>
        </p:nvCxnSpPr>
        <p:spPr>
          <a:xfrm>
            <a:off x="2249154" y="2924944"/>
            <a:ext cx="144016" cy="206896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817106" y="3247698"/>
            <a:ext cx="144016" cy="206896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1817106" y="3463722"/>
            <a:ext cx="144016" cy="206896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2249154" y="3798168"/>
            <a:ext cx="144016" cy="206896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/>
              <p:cNvSpPr txBox="1"/>
              <p:nvPr/>
            </p:nvSpPr>
            <p:spPr>
              <a:xfrm>
                <a:off x="1540942" y="4077072"/>
                <a:ext cx="726802" cy="3617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err="1" smtClean="0"/>
                  <a:t>Z</a:t>
                </a:r>
                <a:r>
                  <a:rPr lang="en-US" sz="1600" baseline="-25000" dirty="0" err="1" smtClean="0"/>
                  <a:t>c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600" b="0" i="1" smtClean="0">
                            <a:latin typeface="Cambria Math"/>
                          </a:rPr>
                          <m:t>𝑁</m:t>
                        </m:r>
                      </m:e>
                    </m:rad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0942" y="4077072"/>
                <a:ext cx="726802" cy="361766"/>
              </a:xfrm>
              <a:prstGeom prst="rect">
                <a:avLst/>
              </a:prstGeom>
              <a:blipFill rotWithShape="1">
                <a:blip r:embed="rId6"/>
                <a:stretch>
                  <a:fillRect l="-5042" b="-220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TextBox 72"/>
          <p:cNvSpPr txBox="1"/>
          <p:nvPr/>
        </p:nvSpPr>
        <p:spPr>
          <a:xfrm>
            <a:off x="2825218" y="2946430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Z</a:t>
            </a:r>
            <a:r>
              <a:rPr lang="en-US" sz="1600" baseline="-25000" dirty="0" err="1" smtClean="0"/>
              <a:t>c</a:t>
            </a:r>
            <a:endParaRPr lang="en-GB" sz="1600" dirty="0"/>
          </a:p>
        </p:txBody>
      </p:sp>
      <p:sp>
        <p:nvSpPr>
          <p:cNvPr id="74" name="TextBox 73"/>
          <p:cNvSpPr txBox="1"/>
          <p:nvPr/>
        </p:nvSpPr>
        <p:spPr>
          <a:xfrm>
            <a:off x="2825218" y="3594502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Z</a:t>
            </a:r>
            <a:r>
              <a:rPr lang="en-US" sz="1600" baseline="-25000" dirty="0" err="1" smtClean="0"/>
              <a:t>c</a:t>
            </a:r>
            <a:endParaRPr lang="en-GB" sz="1600" dirty="0"/>
          </a:p>
        </p:txBody>
      </p:sp>
      <p:pic>
        <p:nvPicPr>
          <p:cNvPr id="7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04491" y="1700808"/>
            <a:ext cx="3727949" cy="3600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815975" y="5373216"/>
            <a:ext cx="2716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160 to 1 @ 352 MHz</a:t>
            </a:r>
          </a:p>
          <a:p>
            <a:pPr algn="ctr"/>
            <a:r>
              <a:rPr lang="en-US" dirty="0" smtClean="0"/>
              <a:t>T-junction combiner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6216" y="5445224"/>
            <a:ext cx="1027952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504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Power Amplifier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4</a:t>
            </a:fld>
            <a:endParaRPr lang="en-GB"/>
          </a:p>
        </p:txBody>
      </p:sp>
      <p:sp>
        <p:nvSpPr>
          <p:cNvPr id="7" name="Isosceles Triangle 6"/>
          <p:cNvSpPr/>
          <p:nvPr/>
        </p:nvSpPr>
        <p:spPr>
          <a:xfrm rot="5400000">
            <a:off x="3290264" y="3105071"/>
            <a:ext cx="1044000" cy="900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1907704" y="3393111"/>
            <a:ext cx="324000" cy="324000"/>
          </a:xfrm>
          <a:prstGeom prst="ellips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5"/>
          <p:cNvPicPr>
            <a:picLocks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9712" y="3465119"/>
            <a:ext cx="180000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Straight Arrow Connector 9"/>
          <p:cNvCxnSpPr>
            <a:stCxn id="8" idx="6"/>
            <a:endCxn id="7" idx="3"/>
          </p:cNvCxnSpPr>
          <p:nvPr/>
        </p:nvCxnSpPr>
        <p:spPr>
          <a:xfrm flipV="1">
            <a:off x="2231704" y="3555071"/>
            <a:ext cx="1130560" cy="4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0"/>
            <a:endCxn id="12" idx="1"/>
          </p:cNvCxnSpPr>
          <p:nvPr/>
        </p:nvCxnSpPr>
        <p:spPr>
          <a:xfrm>
            <a:off x="4262264" y="3555071"/>
            <a:ext cx="1101824" cy="8"/>
          </a:xfrm>
          <a:prstGeom prst="straightConnector1">
            <a:avLst/>
          </a:prstGeom>
          <a:ln w="444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5364088" y="3105079"/>
            <a:ext cx="2160000" cy="900000"/>
          </a:xfrm>
          <a:prstGeom prst="round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DUT</a:t>
            </a:r>
          </a:p>
          <a:p>
            <a:pPr algn="ctr"/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(Device Under Test)</a:t>
            </a:r>
            <a:endParaRPr lang="en-GB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3" name="Elbow Connector 12"/>
          <p:cNvCxnSpPr>
            <a:stCxn id="12" idx="2"/>
            <a:endCxn id="8" idx="4"/>
          </p:cNvCxnSpPr>
          <p:nvPr/>
        </p:nvCxnSpPr>
        <p:spPr>
          <a:xfrm rot="5400000" flipH="1">
            <a:off x="4112912" y="1673903"/>
            <a:ext cx="287968" cy="4374384"/>
          </a:xfrm>
          <a:prstGeom prst="bentConnector3">
            <a:avLst>
              <a:gd name="adj1" fmla="val -185229"/>
            </a:avLst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734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Transistors</a:t>
            </a:r>
            <a:br>
              <a:rPr lang="en-GB" dirty="0" smtClean="0"/>
            </a:br>
            <a:r>
              <a:rPr lang="en-GB" sz="2800" dirty="0" smtClean="0"/>
              <a:t>SOLEIL @ 352 MHz and ESRF @ 352 MHz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40</a:t>
            </a:fld>
            <a:endParaRPr lang="en-GB"/>
          </a:p>
        </p:txBody>
      </p:sp>
      <p:pic>
        <p:nvPicPr>
          <p:cNvPr id="6" name="Picture 2" descr="http://www.esrf.eu/files/live/sites/www/files/UsersAndScience/Publications/Highlights/2011/figures/figure_162_HL201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35351" y="2050395"/>
            <a:ext cx="4013115" cy="30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716016" y="5146741"/>
            <a:ext cx="40324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ESRF four </a:t>
            </a:r>
            <a:r>
              <a:rPr lang="en-US" sz="1600" dirty="0"/>
              <a:t>150 </a:t>
            </a:r>
            <a:r>
              <a:rPr lang="en-US" sz="1600" dirty="0" smtClean="0"/>
              <a:t>kW @ 352 MHz</a:t>
            </a:r>
          </a:p>
          <a:p>
            <a:pPr algn="ctr"/>
            <a:r>
              <a:rPr lang="en-US" sz="1600" dirty="0" smtClean="0"/>
              <a:t>solid </a:t>
            </a:r>
            <a:r>
              <a:rPr lang="en-US" sz="1600" dirty="0"/>
              <a:t>state </a:t>
            </a:r>
            <a:r>
              <a:rPr lang="en-US" sz="1600" dirty="0" smtClean="0"/>
              <a:t>amplifiers (2012)</a:t>
            </a:r>
            <a:endParaRPr lang="en-GB" sz="1600" dirty="0"/>
          </a:p>
        </p:txBody>
      </p:sp>
      <p:sp>
        <p:nvSpPr>
          <p:cNvPr id="8" name="Rectangle 7"/>
          <p:cNvSpPr/>
          <p:nvPr/>
        </p:nvSpPr>
        <p:spPr>
          <a:xfrm>
            <a:off x="395536" y="5148481"/>
            <a:ext cx="4176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SOLEIL 45 </a:t>
            </a:r>
            <a:r>
              <a:rPr lang="en-US" sz="1600" dirty="0"/>
              <a:t>kW @ 352 MHz</a:t>
            </a:r>
          </a:p>
          <a:p>
            <a:pPr algn="ctr"/>
            <a:r>
              <a:rPr lang="en-US" sz="1600" dirty="0"/>
              <a:t>solid state </a:t>
            </a:r>
            <a:r>
              <a:rPr lang="en-US" sz="1600" dirty="0" smtClean="0"/>
              <a:t>amplifier towers (2004 &amp; 2007)</a:t>
            </a:r>
            <a:endParaRPr lang="en-GB" sz="16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050395"/>
            <a:ext cx="4032448" cy="30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860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Combining system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41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43508" y="4250088"/>
            <a:ext cx="27003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/>
            <a:r>
              <a:rPr lang="en-US" sz="1200" dirty="0">
                <a:solidFill>
                  <a:srgbClr val="002060"/>
                </a:solidFill>
                <a:latin typeface="Calibri" panose="020F0502020204030204"/>
              </a:rPr>
              <a:t>3 dB combiner</a:t>
            </a:r>
          </a:p>
          <a:p>
            <a:pPr algn="ctr" defTabSz="685800"/>
            <a:r>
              <a:rPr lang="en-US" sz="1200" dirty="0">
                <a:solidFill>
                  <a:srgbClr val="002060"/>
                </a:solidFill>
                <a:latin typeface="Calibri" panose="020F0502020204030204"/>
              </a:rPr>
              <a:t>32 x 35 kW to 1 x 1 MW</a:t>
            </a:r>
          </a:p>
          <a:p>
            <a:pPr algn="ctr" defTabSz="685800"/>
            <a:r>
              <a:rPr lang="en-US" sz="1200" dirty="0">
                <a:solidFill>
                  <a:srgbClr val="002060"/>
                </a:solidFill>
                <a:latin typeface="Calibri" panose="020F0502020204030204"/>
              </a:rPr>
              <a:t>(~ 50 m</a:t>
            </a:r>
            <a:r>
              <a:rPr lang="en-US" sz="1200" baseline="30000" dirty="0">
                <a:solidFill>
                  <a:srgbClr val="002060"/>
                </a:solidFill>
                <a:latin typeface="Calibri" panose="020F0502020204030204"/>
              </a:rPr>
              <a:t>2</a:t>
            </a:r>
            <a:r>
              <a:rPr lang="en-US" sz="1200" dirty="0">
                <a:solidFill>
                  <a:srgbClr val="002060"/>
                </a:solidFill>
                <a:latin typeface="Calibri" panose="020F0502020204030204"/>
              </a:rPr>
              <a:t>)</a:t>
            </a:r>
            <a:endParaRPr lang="en-GB" sz="1200" dirty="0">
              <a:solidFill>
                <a:srgbClr val="002060"/>
              </a:solidFill>
              <a:latin typeface="Calibri" panose="020F0502020204030204"/>
            </a:endParaRPr>
          </a:p>
        </p:txBody>
      </p:sp>
      <p:pic>
        <p:nvPicPr>
          <p:cNvPr id="11" name="Picture 2" descr="G:\Departments\AB\Groups\RF\Sections\PM\QA Inventory\Photographies\TWC 200MHz\Philips\IMG_97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3880" y="2348880"/>
            <a:ext cx="2700000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Content Placeholder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76456" y="2348880"/>
            <a:ext cx="2700000" cy="18046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Rectangle 12"/>
          <p:cNvSpPr/>
          <p:nvPr/>
        </p:nvSpPr>
        <p:spPr>
          <a:xfrm>
            <a:off x="5976384" y="4250087"/>
            <a:ext cx="28080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/>
            <a:r>
              <a:rPr lang="en-US" sz="1200" dirty="0">
                <a:solidFill>
                  <a:srgbClr val="002060"/>
                </a:solidFill>
                <a:latin typeface="Calibri" panose="020F0502020204030204"/>
              </a:rPr>
              <a:t>VHPCC (Very High Power Cavity Combiner)</a:t>
            </a:r>
          </a:p>
          <a:p>
            <a:pPr algn="ctr" defTabSz="685800"/>
            <a:r>
              <a:rPr lang="en-US" sz="1200" dirty="0">
                <a:solidFill>
                  <a:srgbClr val="002060"/>
                </a:solidFill>
                <a:latin typeface="Calibri" panose="020F0502020204030204"/>
              </a:rPr>
              <a:t>16 x 70 kW to 1 x 1 MW</a:t>
            </a:r>
          </a:p>
          <a:p>
            <a:pPr algn="ctr" defTabSz="685800"/>
            <a:r>
              <a:rPr lang="en-US" sz="1200" dirty="0">
                <a:solidFill>
                  <a:srgbClr val="002060"/>
                </a:solidFill>
                <a:latin typeface="Calibri" panose="020F0502020204030204"/>
              </a:rPr>
              <a:t>(~ 3 m</a:t>
            </a:r>
            <a:r>
              <a:rPr lang="en-US" sz="1200" baseline="30000" dirty="0">
                <a:solidFill>
                  <a:srgbClr val="002060"/>
                </a:solidFill>
                <a:latin typeface="Calibri" panose="020F0502020204030204"/>
              </a:rPr>
              <a:t>2</a:t>
            </a:r>
            <a:r>
              <a:rPr lang="en-US" sz="1200" dirty="0">
                <a:solidFill>
                  <a:srgbClr val="002060"/>
                </a:solidFill>
                <a:latin typeface="Calibri" panose="020F0502020204030204"/>
              </a:rPr>
              <a:t>)</a:t>
            </a:r>
            <a:endParaRPr lang="en-GB" sz="1200" dirty="0">
              <a:solidFill>
                <a:srgbClr val="002060"/>
              </a:solidFill>
              <a:latin typeface="Calibri" panose="020F0502020204030204"/>
            </a:endParaRPr>
          </a:p>
        </p:txBody>
      </p:sp>
      <p:pic>
        <p:nvPicPr>
          <p:cNvPr id="14" name="Content Placeholder 1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461139">
            <a:off x="7049676" y="671776"/>
            <a:ext cx="1779317" cy="15882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132" y="3456228"/>
            <a:ext cx="2700000" cy="202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018" y="2159994"/>
            <a:ext cx="910864" cy="1215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994" y="2132857"/>
            <a:ext cx="1350000" cy="12251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Rectangle 17"/>
          <p:cNvSpPr/>
          <p:nvPr/>
        </p:nvSpPr>
        <p:spPr>
          <a:xfrm>
            <a:off x="3114438" y="5494855"/>
            <a:ext cx="28080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/>
            <a:r>
              <a:rPr lang="en-US" sz="1200" dirty="0">
                <a:solidFill>
                  <a:srgbClr val="002060"/>
                </a:solidFill>
                <a:latin typeface="Calibri" panose="020F0502020204030204"/>
              </a:rPr>
              <a:t>CC (Cavity Combiner)</a:t>
            </a:r>
          </a:p>
          <a:p>
            <a:pPr algn="ctr" defTabSz="685800"/>
            <a:r>
              <a:rPr lang="en-US" sz="1200" dirty="0">
                <a:solidFill>
                  <a:srgbClr val="002060"/>
                </a:solidFill>
                <a:latin typeface="Calibri" panose="020F0502020204030204"/>
              </a:rPr>
              <a:t>144 x 1 kW to 1 x 144 kW</a:t>
            </a:r>
            <a:endParaRPr lang="en-GB" sz="1200" dirty="0">
              <a:solidFill>
                <a:srgbClr val="002060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6274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Combining system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42</a:t>
            </a:fld>
            <a:endParaRPr lang="en-GB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468444" y="1557352"/>
            <a:ext cx="8100000" cy="50400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 smtClean="0"/>
              <a:t>In order to ensure 100 % availability, your combining system will define the number ‘Base units’</a:t>
            </a:r>
          </a:p>
          <a:p>
            <a:endParaRPr lang="en-GB" sz="1800" dirty="0" smtClean="0"/>
          </a:p>
          <a:p>
            <a:endParaRPr lang="en-GB" sz="1800" dirty="0"/>
          </a:p>
        </p:txBody>
      </p:sp>
      <p:sp>
        <p:nvSpPr>
          <p:cNvPr id="20" name="Isosceles Triangle 19"/>
          <p:cNvSpPr/>
          <p:nvPr/>
        </p:nvSpPr>
        <p:spPr>
          <a:xfrm rot="5400000">
            <a:off x="1385640" y="3003257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" name="Isosceles Triangle 20"/>
          <p:cNvSpPr/>
          <p:nvPr/>
        </p:nvSpPr>
        <p:spPr>
          <a:xfrm rot="5400000">
            <a:off x="1385658" y="3111281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493640" y="3057263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493640" y="3165275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655676" y="3057257"/>
            <a:ext cx="0" cy="1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sosceles Triangle 24"/>
          <p:cNvSpPr/>
          <p:nvPr/>
        </p:nvSpPr>
        <p:spPr>
          <a:xfrm rot="5400000">
            <a:off x="1385640" y="3219281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Isosceles Triangle 25"/>
          <p:cNvSpPr/>
          <p:nvPr/>
        </p:nvSpPr>
        <p:spPr>
          <a:xfrm rot="5400000">
            <a:off x="1385658" y="3327305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1493640" y="3273287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493640" y="3381299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655676" y="3273281"/>
            <a:ext cx="0" cy="1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655694" y="3111269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655676" y="3327293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817694" y="3111281"/>
            <a:ext cx="0" cy="2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Isosceles Triangle 32"/>
          <p:cNvSpPr/>
          <p:nvPr/>
        </p:nvSpPr>
        <p:spPr>
          <a:xfrm rot="5400000">
            <a:off x="1385646" y="3489311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Isosceles Triangle 33"/>
          <p:cNvSpPr/>
          <p:nvPr/>
        </p:nvSpPr>
        <p:spPr>
          <a:xfrm rot="5400000">
            <a:off x="1385664" y="3597335"/>
            <a:ext cx="108000" cy="108000"/>
          </a:xfrm>
          <a:prstGeom prst="triangle">
            <a:avLst/>
          </a:prstGeom>
          <a:solidFill>
            <a:srgbClr val="FF000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493646" y="3543317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493646" y="3651329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655682" y="3543311"/>
            <a:ext cx="0" cy="1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Isosceles Triangle 37"/>
          <p:cNvSpPr/>
          <p:nvPr/>
        </p:nvSpPr>
        <p:spPr>
          <a:xfrm rot="5400000">
            <a:off x="1385646" y="3705335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9" name="Isosceles Triangle 38"/>
          <p:cNvSpPr/>
          <p:nvPr/>
        </p:nvSpPr>
        <p:spPr>
          <a:xfrm rot="5400000">
            <a:off x="1385664" y="3813359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1493646" y="3759341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493646" y="3867353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655682" y="3759335"/>
            <a:ext cx="0" cy="1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655682" y="3597323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655682" y="3813347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817700" y="3597335"/>
            <a:ext cx="0" cy="2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Isosceles Triangle 45"/>
          <p:cNvSpPr/>
          <p:nvPr/>
        </p:nvSpPr>
        <p:spPr>
          <a:xfrm rot="5400000">
            <a:off x="1385646" y="3975365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7" name="Isosceles Triangle 46"/>
          <p:cNvSpPr/>
          <p:nvPr/>
        </p:nvSpPr>
        <p:spPr>
          <a:xfrm rot="5400000">
            <a:off x="1385664" y="4083389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1493646" y="4029371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493646" y="4137383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1655682" y="4029365"/>
            <a:ext cx="0" cy="1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Isosceles Triangle 50"/>
          <p:cNvSpPr/>
          <p:nvPr/>
        </p:nvSpPr>
        <p:spPr>
          <a:xfrm rot="5400000">
            <a:off x="1385646" y="4191389"/>
            <a:ext cx="108000" cy="108000"/>
          </a:xfrm>
          <a:prstGeom prst="triangle">
            <a:avLst/>
          </a:prstGeom>
          <a:solidFill>
            <a:srgbClr val="FF000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2" name="Isosceles Triangle 51"/>
          <p:cNvSpPr/>
          <p:nvPr/>
        </p:nvSpPr>
        <p:spPr>
          <a:xfrm rot="5400000">
            <a:off x="1385664" y="4299413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1493646" y="4245395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493646" y="4353407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1655682" y="4245389"/>
            <a:ext cx="0" cy="1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655682" y="4083377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655682" y="4299401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817700" y="4083389"/>
            <a:ext cx="0" cy="2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Isosceles Triangle 58"/>
          <p:cNvSpPr/>
          <p:nvPr/>
        </p:nvSpPr>
        <p:spPr>
          <a:xfrm rot="5400000">
            <a:off x="1385652" y="4461419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0" name="Isosceles Triangle 59"/>
          <p:cNvSpPr/>
          <p:nvPr/>
        </p:nvSpPr>
        <p:spPr>
          <a:xfrm rot="5400000">
            <a:off x="1385670" y="4569443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61" name="Straight Connector 60"/>
          <p:cNvCxnSpPr/>
          <p:nvPr/>
        </p:nvCxnSpPr>
        <p:spPr>
          <a:xfrm>
            <a:off x="1493652" y="4515425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1493652" y="4623437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1655688" y="4515419"/>
            <a:ext cx="0" cy="1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Isosceles Triangle 63"/>
          <p:cNvSpPr/>
          <p:nvPr/>
        </p:nvSpPr>
        <p:spPr>
          <a:xfrm rot="5400000">
            <a:off x="1385652" y="4677443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5" name="Isosceles Triangle 64"/>
          <p:cNvSpPr/>
          <p:nvPr/>
        </p:nvSpPr>
        <p:spPr>
          <a:xfrm rot="5400000">
            <a:off x="1385670" y="4785467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>
            <a:off x="1493652" y="4731449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493652" y="4839461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1655688" y="4731443"/>
            <a:ext cx="0" cy="1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655688" y="4569431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1655688" y="4785455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1817706" y="4569443"/>
            <a:ext cx="0" cy="2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1817712" y="3216786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1817694" y="3705335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1817694" y="4191389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1817694" y="4677443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1979712" y="3219281"/>
            <a:ext cx="0" cy="4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1979712" y="4191443"/>
            <a:ext cx="0" cy="4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1979712" y="3489311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1979712" y="4407413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2141730" y="3489311"/>
            <a:ext cx="0" cy="91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2141730" y="3921359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2" name="Rectangle 81"/>
              <p:cNvSpPr/>
              <p:nvPr/>
            </p:nvSpPr>
            <p:spPr>
              <a:xfrm>
                <a:off x="683568" y="5163497"/>
                <a:ext cx="1944396" cy="3948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6858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𝑷𝒐𝒖𝒕</m:t>
                      </m:r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 . </m:t>
                          </m:r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</m:rad>
                    </m:oMath>
                  </m:oMathPara>
                </a14:m>
                <a:endParaRPr lang="en-GB" sz="1050" b="1" i="1" dirty="0">
                  <a:solidFill>
                    <a:srgbClr val="002060"/>
                  </a:solidFill>
                  <a:latin typeface="Calibri" panose="020F0502020204030204"/>
                </a:endParaRPr>
              </a:p>
            </p:txBody>
          </p:sp>
        </mc:Choice>
        <mc:Fallback>
          <p:sp>
            <p:nvSpPr>
              <p:cNvPr id="82" name="Rectangle 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5163497"/>
                <a:ext cx="1944396" cy="394852"/>
              </a:xfrm>
              <a:prstGeom prst="rect">
                <a:avLst/>
              </a:prstGeom>
              <a:blipFill>
                <a:blip r:embed="rId2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Isosceles Triangle 82"/>
          <p:cNvSpPr/>
          <p:nvPr/>
        </p:nvSpPr>
        <p:spPr>
          <a:xfrm rot="5400000">
            <a:off x="6813261" y="3003257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4" name="Isosceles Triangle 83"/>
          <p:cNvSpPr/>
          <p:nvPr/>
        </p:nvSpPr>
        <p:spPr>
          <a:xfrm rot="5400000">
            <a:off x="6813279" y="3111281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5" name="Isosceles Triangle 84"/>
          <p:cNvSpPr/>
          <p:nvPr/>
        </p:nvSpPr>
        <p:spPr>
          <a:xfrm rot="5400000">
            <a:off x="6813261" y="3219281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6" name="Isosceles Triangle 85"/>
          <p:cNvSpPr/>
          <p:nvPr/>
        </p:nvSpPr>
        <p:spPr>
          <a:xfrm rot="5400000">
            <a:off x="6813279" y="3327305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7" name="Isosceles Triangle 86"/>
          <p:cNvSpPr/>
          <p:nvPr/>
        </p:nvSpPr>
        <p:spPr>
          <a:xfrm rot="5400000">
            <a:off x="6813267" y="3489311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8" name="Isosceles Triangle 87"/>
          <p:cNvSpPr/>
          <p:nvPr/>
        </p:nvSpPr>
        <p:spPr>
          <a:xfrm rot="5400000">
            <a:off x="6813285" y="3597335"/>
            <a:ext cx="108000" cy="108000"/>
          </a:xfrm>
          <a:prstGeom prst="triangle">
            <a:avLst/>
          </a:prstGeom>
          <a:solidFill>
            <a:srgbClr val="FF000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9" name="Isosceles Triangle 88"/>
          <p:cNvSpPr/>
          <p:nvPr/>
        </p:nvSpPr>
        <p:spPr>
          <a:xfrm rot="5400000">
            <a:off x="6813267" y="3705335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0" name="Isosceles Triangle 89"/>
          <p:cNvSpPr/>
          <p:nvPr/>
        </p:nvSpPr>
        <p:spPr>
          <a:xfrm rot="5400000">
            <a:off x="6813285" y="3813359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1" name="Isosceles Triangle 90"/>
          <p:cNvSpPr/>
          <p:nvPr/>
        </p:nvSpPr>
        <p:spPr>
          <a:xfrm rot="5400000">
            <a:off x="6813267" y="3975365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2" name="Isosceles Triangle 91"/>
          <p:cNvSpPr/>
          <p:nvPr/>
        </p:nvSpPr>
        <p:spPr>
          <a:xfrm rot="5400000">
            <a:off x="6813285" y="4083389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3" name="Isosceles Triangle 92"/>
          <p:cNvSpPr/>
          <p:nvPr/>
        </p:nvSpPr>
        <p:spPr>
          <a:xfrm rot="5400000">
            <a:off x="6813267" y="4191389"/>
            <a:ext cx="108000" cy="108000"/>
          </a:xfrm>
          <a:prstGeom prst="triangle">
            <a:avLst/>
          </a:prstGeom>
          <a:solidFill>
            <a:srgbClr val="FF000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4" name="Isosceles Triangle 93"/>
          <p:cNvSpPr/>
          <p:nvPr/>
        </p:nvSpPr>
        <p:spPr>
          <a:xfrm rot="5400000">
            <a:off x="6813285" y="4299413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5" name="Isosceles Triangle 94"/>
          <p:cNvSpPr/>
          <p:nvPr/>
        </p:nvSpPr>
        <p:spPr>
          <a:xfrm rot="5400000">
            <a:off x="6813273" y="4461419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6" name="Isosceles Triangle 95"/>
          <p:cNvSpPr/>
          <p:nvPr/>
        </p:nvSpPr>
        <p:spPr>
          <a:xfrm rot="5400000">
            <a:off x="6813291" y="4569443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7" name="Isosceles Triangle 96"/>
          <p:cNvSpPr/>
          <p:nvPr/>
        </p:nvSpPr>
        <p:spPr>
          <a:xfrm rot="5400000">
            <a:off x="6813273" y="4677443"/>
            <a:ext cx="108000" cy="108000"/>
          </a:xfrm>
          <a:prstGeom prst="triangle">
            <a:avLst/>
          </a:prstGeom>
          <a:solidFill>
            <a:schemeClr val="bg1">
              <a:lumMod val="9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8" name="Isosceles Triangle 97"/>
          <p:cNvSpPr/>
          <p:nvPr/>
        </p:nvSpPr>
        <p:spPr>
          <a:xfrm rot="5400000">
            <a:off x="6813291" y="4785467"/>
            <a:ext cx="108000" cy="108000"/>
          </a:xfrm>
          <a:prstGeom prst="triangle">
            <a:avLst/>
          </a:prstGeom>
          <a:solidFill>
            <a:schemeClr val="bg1">
              <a:lumMod val="9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27008" y="3809269"/>
            <a:ext cx="9877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1200" dirty="0">
                <a:solidFill>
                  <a:srgbClr val="002060"/>
                </a:solidFill>
                <a:latin typeface="Calibri" panose="020F0502020204030204"/>
              </a:rPr>
              <a:t>Base unit = 1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2317185" y="3111269"/>
            <a:ext cx="198474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200" dirty="0">
                <a:solidFill>
                  <a:srgbClr val="002060"/>
                </a:solidFill>
                <a:latin typeface="Calibri" panose="020F0502020204030204"/>
              </a:rPr>
              <a:t>Nominal Output = 16</a:t>
            </a:r>
          </a:p>
          <a:p>
            <a:pPr defTabSz="685800"/>
            <a:r>
              <a:rPr lang="en-GB" sz="1200" dirty="0">
                <a:solidFill>
                  <a:srgbClr val="002060"/>
                </a:solidFill>
                <a:latin typeface="Calibri" panose="020F0502020204030204"/>
              </a:rPr>
              <a:t>Wish to have full performance with 2 ‘Off Line’</a:t>
            </a:r>
          </a:p>
          <a:p>
            <a:pPr defTabSz="685800"/>
            <a:r>
              <a:rPr lang="en-GB" sz="1200" dirty="0">
                <a:solidFill>
                  <a:srgbClr val="002060"/>
                </a:solidFill>
                <a:latin typeface="Calibri" panose="020F0502020204030204"/>
              </a:rPr>
              <a:t>Degraded Output = 12.25</a:t>
            </a:r>
          </a:p>
          <a:p>
            <a:pPr defTabSz="685800"/>
            <a:endParaRPr lang="en-GB" sz="1200" dirty="0">
              <a:solidFill>
                <a:srgbClr val="002060"/>
              </a:solidFill>
              <a:latin typeface="Calibri" panose="020F0502020204030204"/>
            </a:endParaRPr>
          </a:p>
          <a:p>
            <a:pPr defTabSz="685800"/>
            <a:r>
              <a:rPr lang="en-GB" sz="1200" dirty="0">
                <a:solidFill>
                  <a:srgbClr val="002060"/>
                </a:solidFill>
                <a:latin typeface="Calibri" panose="020F0502020204030204"/>
              </a:rPr>
              <a:t>So, in order to be 100 % available, this system composed of 16 x Base Units, is in fact a </a:t>
            </a:r>
            <a:r>
              <a:rPr lang="en-GB" sz="1200" b="1" dirty="0">
                <a:solidFill>
                  <a:srgbClr val="002060"/>
                </a:solidFill>
                <a:latin typeface="Calibri" panose="020F0502020204030204"/>
              </a:rPr>
              <a:t>12 x Base Unit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5044597" y="3273288"/>
            <a:ext cx="17146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200" dirty="0">
                <a:solidFill>
                  <a:srgbClr val="002060"/>
                </a:solidFill>
                <a:latin typeface="Calibri" panose="020F0502020204030204"/>
              </a:rPr>
              <a:t>In order to perform the same </a:t>
            </a:r>
            <a:r>
              <a:rPr lang="en-GB" sz="1200" b="1" dirty="0">
                <a:solidFill>
                  <a:srgbClr val="002060"/>
                </a:solidFill>
                <a:latin typeface="Calibri" panose="020F0502020204030204"/>
              </a:rPr>
              <a:t>12 x Base Unit</a:t>
            </a:r>
            <a:r>
              <a:rPr lang="en-GB" sz="1200" dirty="0">
                <a:solidFill>
                  <a:srgbClr val="002060"/>
                </a:solidFill>
                <a:latin typeface="Calibri" panose="020F0502020204030204"/>
              </a:rPr>
              <a:t>, with the same 2 Base unit tolerance, with a cavity combiner, you need only </a:t>
            </a:r>
            <a:r>
              <a:rPr lang="en-GB" sz="1200" b="1" dirty="0">
                <a:solidFill>
                  <a:srgbClr val="002060"/>
                </a:solidFill>
                <a:latin typeface="Calibri" panose="020F0502020204030204"/>
              </a:rPr>
              <a:t>14 x Base Unit instead of 16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2" name="Rectangle 101"/>
              <p:cNvSpPr/>
              <p:nvPr/>
            </p:nvSpPr>
            <p:spPr>
              <a:xfrm>
                <a:off x="5949183" y="5163497"/>
                <a:ext cx="1944396" cy="2539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6858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𝑷𝒐𝒖𝒕</m:t>
                      </m:r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𝒏</m:t>
                      </m:r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GB" sz="1050" b="1" i="1" dirty="0">
                  <a:solidFill>
                    <a:srgbClr val="002060"/>
                  </a:solidFill>
                  <a:latin typeface="Calibri" panose="020F0502020204030204"/>
                </a:endParaRPr>
              </a:p>
            </p:txBody>
          </p:sp>
        </mc:Choice>
        <mc:Fallback>
          <p:sp>
            <p:nvSpPr>
              <p:cNvPr id="102" name="Rectangle 10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9183" y="5163497"/>
                <a:ext cx="1944396" cy="2539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" name="Oval 102"/>
          <p:cNvSpPr/>
          <p:nvPr/>
        </p:nvSpPr>
        <p:spPr>
          <a:xfrm>
            <a:off x="7650402" y="3546959"/>
            <a:ext cx="540000" cy="54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04" name="Elbow Connector 103"/>
          <p:cNvCxnSpPr>
            <a:stCxn id="83" idx="0"/>
            <a:endCxn id="103" idx="6"/>
          </p:cNvCxnSpPr>
          <p:nvPr/>
        </p:nvCxnSpPr>
        <p:spPr>
          <a:xfrm>
            <a:off x="6921261" y="3057258"/>
            <a:ext cx="1269141" cy="759701"/>
          </a:xfrm>
          <a:prstGeom prst="bentConnector3">
            <a:avLst>
              <a:gd name="adj1" fmla="val 11350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/>
          <p:cNvCxnSpPr>
            <a:stCxn id="96" idx="0"/>
          </p:cNvCxnSpPr>
          <p:nvPr/>
        </p:nvCxnSpPr>
        <p:spPr>
          <a:xfrm flipV="1">
            <a:off x="6921291" y="3929927"/>
            <a:ext cx="1269111" cy="693517"/>
          </a:xfrm>
          <a:prstGeom prst="bentConnector3">
            <a:avLst>
              <a:gd name="adj1" fmla="val 1139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Elbow Connector 105"/>
          <p:cNvCxnSpPr>
            <a:stCxn id="84" idx="0"/>
          </p:cNvCxnSpPr>
          <p:nvPr/>
        </p:nvCxnSpPr>
        <p:spPr>
          <a:xfrm>
            <a:off x="6921279" y="3165282"/>
            <a:ext cx="1269123" cy="536204"/>
          </a:xfrm>
          <a:prstGeom prst="bentConnector3">
            <a:avLst>
              <a:gd name="adj1" fmla="val 10514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Elbow Connector 106"/>
          <p:cNvCxnSpPr>
            <a:stCxn id="95" idx="0"/>
            <a:endCxn id="103" idx="5"/>
          </p:cNvCxnSpPr>
          <p:nvPr/>
        </p:nvCxnSpPr>
        <p:spPr>
          <a:xfrm flipV="1">
            <a:off x="6921273" y="4007878"/>
            <a:ext cx="1190048" cy="507542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Elbow Connector 107"/>
          <p:cNvCxnSpPr>
            <a:stCxn id="94" idx="0"/>
          </p:cNvCxnSpPr>
          <p:nvPr/>
        </p:nvCxnSpPr>
        <p:spPr>
          <a:xfrm flipV="1">
            <a:off x="6921285" y="4063184"/>
            <a:ext cx="1080126" cy="290229"/>
          </a:xfrm>
          <a:prstGeom prst="bentConnector3">
            <a:avLst>
              <a:gd name="adj1" fmla="val 10053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Elbow Connector 108"/>
          <p:cNvCxnSpPr>
            <a:stCxn id="85" idx="0"/>
            <a:endCxn id="103" idx="7"/>
          </p:cNvCxnSpPr>
          <p:nvPr/>
        </p:nvCxnSpPr>
        <p:spPr>
          <a:xfrm>
            <a:off x="6921261" y="3273282"/>
            <a:ext cx="1190060" cy="35275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Elbow Connector 109"/>
          <p:cNvCxnSpPr>
            <a:stCxn id="86" idx="0"/>
            <a:endCxn id="103" idx="0"/>
          </p:cNvCxnSpPr>
          <p:nvPr/>
        </p:nvCxnSpPr>
        <p:spPr>
          <a:xfrm>
            <a:off x="6921279" y="3381306"/>
            <a:ext cx="999123" cy="16565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/>
          <p:cNvCxnSpPr>
            <a:stCxn id="93" idx="0"/>
            <a:endCxn id="103" idx="4"/>
          </p:cNvCxnSpPr>
          <p:nvPr/>
        </p:nvCxnSpPr>
        <p:spPr>
          <a:xfrm flipV="1">
            <a:off x="6921267" y="4086959"/>
            <a:ext cx="999135" cy="158431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Elbow Connector 111"/>
          <p:cNvCxnSpPr>
            <a:stCxn id="92" idx="0"/>
          </p:cNvCxnSpPr>
          <p:nvPr/>
        </p:nvCxnSpPr>
        <p:spPr>
          <a:xfrm flipV="1">
            <a:off x="6921285" y="4068784"/>
            <a:ext cx="891111" cy="68606"/>
          </a:xfrm>
          <a:prstGeom prst="bentConnector3">
            <a:avLst>
              <a:gd name="adj1" fmla="val 9868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Elbow Connector 112"/>
          <p:cNvCxnSpPr>
            <a:stCxn id="87" idx="0"/>
            <a:endCxn id="103" idx="1"/>
          </p:cNvCxnSpPr>
          <p:nvPr/>
        </p:nvCxnSpPr>
        <p:spPr>
          <a:xfrm>
            <a:off x="6921267" y="3543312"/>
            <a:ext cx="808217" cy="8272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113"/>
          <p:cNvCxnSpPr>
            <a:stCxn id="88" idx="0"/>
          </p:cNvCxnSpPr>
          <p:nvPr/>
        </p:nvCxnSpPr>
        <p:spPr>
          <a:xfrm>
            <a:off x="6921285" y="3651335"/>
            <a:ext cx="729093" cy="4789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114"/>
          <p:cNvCxnSpPr>
            <a:stCxn id="89" idx="0"/>
            <a:endCxn id="103" idx="2"/>
          </p:cNvCxnSpPr>
          <p:nvPr/>
        </p:nvCxnSpPr>
        <p:spPr>
          <a:xfrm>
            <a:off x="6921267" y="3759336"/>
            <a:ext cx="729135" cy="5762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115"/>
          <p:cNvCxnSpPr>
            <a:stCxn id="90" idx="0"/>
          </p:cNvCxnSpPr>
          <p:nvPr/>
        </p:nvCxnSpPr>
        <p:spPr>
          <a:xfrm>
            <a:off x="6921285" y="3867360"/>
            <a:ext cx="729093" cy="4724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Elbow Connector 116"/>
          <p:cNvCxnSpPr>
            <a:stCxn id="91" idx="0"/>
            <a:endCxn id="103" idx="3"/>
          </p:cNvCxnSpPr>
          <p:nvPr/>
        </p:nvCxnSpPr>
        <p:spPr>
          <a:xfrm flipV="1">
            <a:off x="6921267" y="4007878"/>
            <a:ext cx="808217" cy="21488"/>
          </a:xfrm>
          <a:prstGeom prst="bentConnector4">
            <a:avLst>
              <a:gd name="adj1" fmla="val 45108"/>
              <a:gd name="adj2" fmla="val 1705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453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Combining system </a:t>
            </a:r>
            <a:r>
              <a:rPr lang="en-GB" dirty="0" smtClean="0"/>
              <a:t>granularity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43</a:t>
            </a:fld>
            <a:endParaRPr lang="en-GB"/>
          </a:p>
        </p:txBody>
      </p:sp>
      <p:sp>
        <p:nvSpPr>
          <p:cNvPr id="118" name="Isosceles Triangle 117"/>
          <p:cNvSpPr/>
          <p:nvPr/>
        </p:nvSpPr>
        <p:spPr>
          <a:xfrm rot="5400000">
            <a:off x="1385640" y="3003257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9" name="Isosceles Triangle 118"/>
          <p:cNvSpPr/>
          <p:nvPr/>
        </p:nvSpPr>
        <p:spPr>
          <a:xfrm rot="5400000">
            <a:off x="1385658" y="3111281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20" name="Straight Connector 119"/>
          <p:cNvCxnSpPr/>
          <p:nvPr/>
        </p:nvCxnSpPr>
        <p:spPr>
          <a:xfrm>
            <a:off x="1493640" y="3057263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1493640" y="3165275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1655676" y="3057257"/>
            <a:ext cx="0" cy="1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Isosceles Triangle 122"/>
          <p:cNvSpPr/>
          <p:nvPr/>
        </p:nvSpPr>
        <p:spPr>
          <a:xfrm rot="5400000">
            <a:off x="1385640" y="3219281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4" name="Isosceles Triangle 123"/>
          <p:cNvSpPr/>
          <p:nvPr/>
        </p:nvSpPr>
        <p:spPr>
          <a:xfrm rot="5400000">
            <a:off x="1385658" y="3327305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25" name="Straight Connector 124"/>
          <p:cNvCxnSpPr/>
          <p:nvPr/>
        </p:nvCxnSpPr>
        <p:spPr>
          <a:xfrm>
            <a:off x="1493640" y="3273287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1493640" y="3381299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1655676" y="3273281"/>
            <a:ext cx="0" cy="1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1655694" y="3111269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1655676" y="3327293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1817694" y="3111281"/>
            <a:ext cx="0" cy="2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Isosceles Triangle 130"/>
          <p:cNvSpPr/>
          <p:nvPr/>
        </p:nvSpPr>
        <p:spPr>
          <a:xfrm rot="5400000">
            <a:off x="1385646" y="3489311"/>
            <a:ext cx="108000" cy="108000"/>
          </a:xfrm>
          <a:prstGeom prst="triangl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2" name="Isosceles Triangle 131"/>
          <p:cNvSpPr/>
          <p:nvPr/>
        </p:nvSpPr>
        <p:spPr>
          <a:xfrm rot="5400000">
            <a:off x="1385664" y="3597335"/>
            <a:ext cx="108000" cy="108000"/>
          </a:xfrm>
          <a:prstGeom prst="triangle">
            <a:avLst/>
          </a:prstGeom>
          <a:solidFill>
            <a:srgbClr val="FF000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33" name="Straight Connector 132"/>
          <p:cNvCxnSpPr/>
          <p:nvPr/>
        </p:nvCxnSpPr>
        <p:spPr>
          <a:xfrm>
            <a:off x="1493646" y="3543317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1493646" y="3651329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1655682" y="3543311"/>
            <a:ext cx="0" cy="1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Isosceles Triangle 135"/>
          <p:cNvSpPr/>
          <p:nvPr/>
        </p:nvSpPr>
        <p:spPr>
          <a:xfrm rot="5400000">
            <a:off x="1385646" y="3705335"/>
            <a:ext cx="108000" cy="108000"/>
          </a:xfrm>
          <a:prstGeom prst="triangl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7" name="Isosceles Triangle 136"/>
          <p:cNvSpPr/>
          <p:nvPr/>
        </p:nvSpPr>
        <p:spPr>
          <a:xfrm rot="5400000">
            <a:off x="1385664" y="3813359"/>
            <a:ext cx="108000" cy="108000"/>
          </a:xfrm>
          <a:prstGeom prst="triangl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38" name="Straight Connector 137"/>
          <p:cNvCxnSpPr/>
          <p:nvPr/>
        </p:nvCxnSpPr>
        <p:spPr>
          <a:xfrm>
            <a:off x="1493646" y="3759341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1493646" y="3867353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1655682" y="3759335"/>
            <a:ext cx="0" cy="1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1655682" y="3597323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1655682" y="3813347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1817700" y="3597335"/>
            <a:ext cx="0" cy="2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Isosceles Triangle 143"/>
          <p:cNvSpPr/>
          <p:nvPr/>
        </p:nvSpPr>
        <p:spPr>
          <a:xfrm rot="5400000">
            <a:off x="1385646" y="3975365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5" name="Isosceles Triangle 144"/>
          <p:cNvSpPr/>
          <p:nvPr/>
        </p:nvSpPr>
        <p:spPr>
          <a:xfrm rot="5400000">
            <a:off x="1385664" y="4083389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46" name="Straight Connector 145"/>
          <p:cNvCxnSpPr/>
          <p:nvPr/>
        </p:nvCxnSpPr>
        <p:spPr>
          <a:xfrm>
            <a:off x="1493646" y="4029371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1493646" y="4137383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1655682" y="4029365"/>
            <a:ext cx="0" cy="1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Isosceles Triangle 148"/>
          <p:cNvSpPr/>
          <p:nvPr/>
        </p:nvSpPr>
        <p:spPr>
          <a:xfrm rot="5400000">
            <a:off x="1385646" y="4191389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0" name="Isosceles Triangle 149"/>
          <p:cNvSpPr/>
          <p:nvPr/>
        </p:nvSpPr>
        <p:spPr>
          <a:xfrm rot="5400000">
            <a:off x="1385664" y="4299413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51" name="Straight Connector 150"/>
          <p:cNvCxnSpPr/>
          <p:nvPr/>
        </p:nvCxnSpPr>
        <p:spPr>
          <a:xfrm>
            <a:off x="1493646" y="4245395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1493646" y="4353407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1655682" y="4245389"/>
            <a:ext cx="0" cy="1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1655682" y="4083377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1655682" y="4299401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1817700" y="4083389"/>
            <a:ext cx="0" cy="2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Isosceles Triangle 156"/>
          <p:cNvSpPr/>
          <p:nvPr/>
        </p:nvSpPr>
        <p:spPr>
          <a:xfrm rot="5400000">
            <a:off x="1385652" y="4461419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8" name="Isosceles Triangle 157"/>
          <p:cNvSpPr/>
          <p:nvPr/>
        </p:nvSpPr>
        <p:spPr>
          <a:xfrm rot="5400000">
            <a:off x="1385670" y="4569443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493652" y="4515425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493652" y="4623437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655688" y="4515419"/>
            <a:ext cx="0" cy="1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Isosceles Triangle 161"/>
          <p:cNvSpPr/>
          <p:nvPr/>
        </p:nvSpPr>
        <p:spPr>
          <a:xfrm rot="5400000">
            <a:off x="1385652" y="4677443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3" name="Isosceles Triangle 162"/>
          <p:cNvSpPr/>
          <p:nvPr/>
        </p:nvSpPr>
        <p:spPr>
          <a:xfrm rot="5400000">
            <a:off x="1385670" y="4785467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1493652" y="4731449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1493652" y="4839461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1655688" y="4731443"/>
            <a:ext cx="0" cy="1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1655688" y="4569431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>
            <a:off x="1655688" y="4785455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>
            <a:off x="1817706" y="4569443"/>
            <a:ext cx="0" cy="2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>
            <a:off x="1817712" y="3216786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>
            <a:off x="1817694" y="3705335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>
            <a:off x="1817694" y="4191389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1817694" y="4677443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>
            <a:off x="1979712" y="3219281"/>
            <a:ext cx="0" cy="4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>
            <a:off x="1979712" y="4191443"/>
            <a:ext cx="0" cy="4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>
            <a:off x="1979712" y="3489311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1979712" y="4407413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>
            <a:off x="2141730" y="3489311"/>
            <a:ext cx="0" cy="91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2141730" y="3921359"/>
            <a:ext cx="1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0" name="Rectangle 179"/>
              <p:cNvSpPr/>
              <p:nvPr/>
            </p:nvSpPr>
            <p:spPr>
              <a:xfrm>
                <a:off x="683568" y="5163497"/>
                <a:ext cx="1944396" cy="3948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6858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𝑷𝒐𝒖𝒕</m:t>
                      </m:r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 . </m:t>
                          </m:r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</m:rad>
                    </m:oMath>
                  </m:oMathPara>
                </a14:m>
                <a:endParaRPr lang="en-GB" sz="1050" b="1" i="1" dirty="0">
                  <a:solidFill>
                    <a:srgbClr val="002060"/>
                  </a:solidFill>
                  <a:latin typeface="Calibri" panose="020F0502020204030204"/>
                </a:endParaRPr>
              </a:p>
            </p:txBody>
          </p:sp>
        </mc:Choice>
        <mc:Fallback>
          <p:sp>
            <p:nvSpPr>
              <p:cNvPr id="180" name="Rectangle 1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5163497"/>
                <a:ext cx="1944396" cy="394852"/>
              </a:xfrm>
              <a:prstGeom prst="rect">
                <a:avLst/>
              </a:prstGeom>
              <a:blipFill>
                <a:blip r:embed="rId2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1" name="Isosceles Triangle 180"/>
          <p:cNvSpPr/>
          <p:nvPr/>
        </p:nvSpPr>
        <p:spPr>
          <a:xfrm rot="5400000">
            <a:off x="6813261" y="3003257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2" name="Isosceles Triangle 181"/>
          <p:cNvSpPr/>
          <p:nvPr/>
        </p:nvSpPr>
        <p:spPr>
          <a:xfrm rot="5400000">
            <a:off x="6813279" y="3111281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3" name="Isosceles Triangle 182"/>
          <p:cNvSpPr/>
          <p:nvPr/>
        </p:nvSpPr>
        <p:spPr>
          <a:xfrm rot="5400000">
            <a:off x="6813261" y="3219281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4" name="Isosceles Triangle 183"/>
          <p:cNvSpPr/>
          <p:nvPr/>
        </p:nvSpPr>
        <p:spPr>
          <a:xfrm rot="5400000">
            <a:off x="6813279" y="3327305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5" name="Isosceles Triangle 184"/>
          <p:cNvSpPr/>
          <p:nvPr/>
        </p:nvSpPr>
        <p:spPr>
          <a:xfrm rot="5400000">
            <a:off x="6813267" y="3489311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6" name="Isosceles Triangle 185"/>
          <p:cNvSpPr/>
          <p:nvPr/>
        </p:nvSpPr>
        <p:spPr>
          <a:xfrm rot="5400000">
            <a:off x="6813285" y="3597335"/>
            <a:ext cx="108000" cy="108000"/>
          </a:xfrm>
          <a:prstGeom prst="triangle">
            <a:avLst/>
          </a:prstGeom>
          <a:solidFill>
            <a:srgbClr val="FF000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7" name="Isosceles Triangle 186"/>
          <p:cNvSpPr/>
          <p:nvPr/>
        </p:nvSpPr>
        <p:spPr>
          <a:xfrm rot="5400000">
            <a:off x="6813267" y="3705335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8" name="Isosceles Triangle 187"/>
          <p:cNvSpPr/>
          <p:nvPr/>
        </p:nvSpPr>
        <p:spPr>
          <a:xfrm rot="5400000">
            <a:off x="6813285" y="3813359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9" name="Isosceles Triangle 188"/>
          <p:cNvSpPr/>
          <p:nvPr/>
        </p:nvSpPr>
        <p:spPr>
          <a:xfrm rot="5400000">
            <a:off x="6813267" y="3975365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0" name="Isosceles Triangle 189"/>
          <p:cNvSpPr/>
          <p:nvPr/>
        </p:nvSpPr>
        <p:spPr>
          <a:xfrm rot="5400000">
            <a:off x="6813285" y="4083389"/>
            <a:ext cx="108000" cy="108000"/>
          </a:xfrm>
          <a:prstGeom prst="triangl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1" name="Isosceles Triangle 190"/>
          <p:cNvSpPr/>
          <p:nvPr/>
        </p:nvSpPr>
        <p:spPr>
          <a:xfrm rot="5400000">
            <a:off x="6813267" y="4191389"/>
            <a:ext cx="108000" cy="108000"/>
          </a:xfrm>
          <a:prstGeom prst="triangle">
            <a:avLst/>
          </a:prstGeom>
          <a:solidFill>
            <a:schemeClr val="bg1">
              <a:lumMod val="9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2" name="Isosceles Triangle 191"/>
          <p:cNvSpPr/>
          <p:nvPr/>
        </p:nvSpPr>
        <p:spPr>
          <a:xfrm rot="5400000">
            <a:off x="6813285" y="4299413"/>
            <a:ext cx="108000" cy="108000"/>
          </a:xfrm>
          <a:prstGeom prst="triangle">
            <a:avLst/>
          </a:prstGeom>
          <a:solidFill>
            <a:schemeClr val="bg1">
              <a:lumMod val="9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3" name="Isosceles Triangle 192"/>
          <p:cNvSpPr/>
          <p:nvPr/>
        </p:nvSpPr>
        <p:spPr>
          <a:xfrm rot="5400000">
            <a:off x="6813273" y="4461419"/>
            <a:ext cx="108000" cy="108000"/>
          </a:xfrm>
          <a:prstGeom prst="triangle">
            <a:avLst/>
          </a:prstGeom>
          <a:solidFill>
            <a:schemeClr val="bg1">
              <a:lumMod val="9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4" name="Isosceles Triangle 193"/>
          <p:cNvSpPr/>
          <p:nvPr/>
        </p:nvSpPr>
        <p:spPr>
          <a:xfrm rot="5400000">
            <a:off x="6813291" y="4569443"/>
            <a:ext cx="108000" cy="108000"/>
          </a:xfrm>
          <a:prstGeom prst="triangle">
            <a:avLst/>
          </a:prstGeom>
          <a:solidFill>
            <a:schemeClr val="bg1">
              <a:lumMod val="9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5" name="Isosceles Triangle 194"/>
          <p:cNvSpPr/>
          <p:nvPr/>
        </p:nvSpPr>
        <p:spPr>
          <a:xfrm rot="5400000">
            <a:off x="6813273" y="4677443"/>
            <a:ext cx="108000" cy="108000"/>
          </a:xfrm>
          <a:prstGeom prst="triangle">
            <a:avLst/>
          </a:prstGeom>
          <a:solidFill>
            <a:schemeClr val="bg1">
              <a:lumMod val="9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6" name="Isosceles Triangle 195"/>
          <p:cNvSpPr/>
          <p:nvPr/>
        </p:nvSpPr>
        <p:spPr>
          <a:xfrm rot="5400000">
            <a:off x="6813291" y="4785467"/>
            <a:ext cx="108000" cy="108000"/>
          </a:xfrm>
          <a:prstGeom prst="triangle">
            <a:avLst/>
          </a:prstGeom>
          <a:solidFill>
            <a:schemeClr val="bg1">
              <a:lumMod val="9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2317185" y="3111269"/>
            <a:ext cx="213334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200" dirty="0">
                <a:solidFill>
                  <a:srgbClr val="002060"/>
                </a:solidFill>
                <a:latin typeface="Calibri" panose="020F0502020204030204"/>
              </a:rPr>
              <a:t>Nominal Output = 16</a:t>
            </a:r>
          </a:p>
          <a:p>
            <a:pPr defTabSz="685800"/>
            <a:r>
              <a:rPr lang="en-GB" sz="1200" dirty="0">
                <a:solidFill>
                  <a:srgbClr val="002060"/>
                </a:solidFill>
                <a:latin typeface="Calibri" panose="020F0502020204030204"/>
              </a:rPr>
              <a:t>If because of your ‘pre-grouping’, several transistors are not available, granularity is then not enough</a:t>
            </a:r>
          </a:p>
          <a:p>
            <a:pPr defTabSz="685800"/>
            <a:r>
              <a:rPr lang="en-GB" sz="1200" dirty="0">
                <a:solidFill>
                  <a:srgbClr val="002060"/>
                </a:solidFill>
                <a:latin typeface="Calibri" panose="020F0502020204030204"/>
              </a:rPr>
              <a:t>Degraded Output = 9</a:t>
            </a:r>
          </a:p>
          <a:p>
            <a:pPr defTabSz="685800"/>
            <a:endParaRPr lang="en-GB" sz="1200" dirty="0">
              <a:solidFill>
                <a:srgbClr val="002060"/>
              </a:solidFill>
              <a:latin typeface="Calibri" panose="020F0502020204030204"/>
            </a:endParaRPr>
          </a:p>
          <a:p>
            <a:pPr defTabSz="685800"/>
            <a:r>
              <a:rPr lang="en-GB" sz="1200" dirty="0">
                <a:solidFill>
                  <a:srgbClr val="002060"/>
                </a:solidFill>
                <a:latin typeface="Calibri" panose="020F0502020204030204"/>
              </a:rPr>
              <a:t>So, in order to be 100 % available, this system composed of 16 x Base Units, is in fact a </a:t>
            </a:r>
            <a:r>
              <a:rPr lang="en-GB" sz="1200" b="1" dirty="0">
                <a:solidFill>
                  <a:srgbClr val="002060"/>
                </a:solidFill>
                <a:latin typeface="Calibri" panose="020F0502020204030204"/>
              </a:rPr>
              <a:t>9 x Base Unit</a:t>
            </a:r>
          </a:p>
        </p:txBody>
      </p:sp>
      <p:sp>
        <p:nvSpPr>
          <p:cNvPr id="198" name="TextBox 197"/>
          <p:cNvSpPr txBox="1"/>
          <p:nvPr/>
        </p:nvSpPr>
        <p:spPr>
          <a:xfrm>
            <a:off x="5044597" y="3178567"/>
            <a:ext cx="17146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200" dirty="0">
                <a:solidFill>
                  <a:srgbClr val="002060"/>
                </a:solidFill>
                <a:latin typeface="Calibri" panose="020F0502020204030204"/>
              </a:rPr>
              <a:t>In order to perform the same </a:t>
            </a:r>
            <a:r>
              <a:rPr lang="en-GB" sz="1200" b="1" dirty="0">
                <a:solidFill>
                  <a:srgbClr val="002060"/>
                </a:solidFill>
                <a:latin typeface="Calibri" panose="020F0502020204030204"/>
              </a:rPr>
              <a:t>9 x Base Unit</a:t>
            </a:r>
            <a:r>
              <a:rPr lang="en-GB" sz="1200" dirty="0">
                <a:solidFill>
                  <a:srgbClr val="002060"/>
                </a:solidFill>
                <a:latin typeface="Calibri" panose="020F0502020204030204"/>
              </a:rPr>
              <a:t>, with the same 1 Module unit tolerance, with a cavity combiner and keeping the Base unit granularity, you need only </a:t>
            </a:r>
            <a:r>
              <a:rPr lang="en-GB" sz="1200" b="1" dirty="0">
                <a:solidFill>
                  <a:srgbClr val="002060"/>
                </a:solidFill>
                <a:latin typeface="Calibri" panose="020F0502020204030204"/>
              </a:rPr>
              <a:t>10 x Base Unit instead of 16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9" name="Rectangle 198"/>
              <p:cNvSpPr/>
              <p:nvPr/>
            </p:nvSpPr>
            <p:spPr>
              <a:xfrm>
                <a:off x="5949183" y="5163497"/>
                <a:ext cx="1944396" cy="2539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6858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𝑷𝒐𝒖𝒕</m:t>
                      </m:r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𝒏</m:t>
                      </m:r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GB" sz="1050" b="1" i="1" dirty="0">
                  <a:solidFill>
                    <a:srgbClr val="002060"/>
                  </a:solidFill>
                  <a:latin typeface="Calibri" panose="020F0502020204030204"/>
                </a:endParaRPr>
              </a:p>
            </p:txBody>
          </p:sp>
        </mc:Choice>
        <mc:Fallback>
          <p:sp>
            <p:nvSpPr>
              <p:cNvPr id="199" name="Rectangle 1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9183" y="5163497"/>
                <a:ext cx="1944396" cy="2539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0" name="Oval 199"/>
          <p:cNvSpPr/>
          <p:nvPr/>
        </p:nvSpPr>
        <p:spPr>
          <a:xfrm>
            <a:off x="7650402" y="3546959"/>
            <a:ext cx="540000" cy="540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01" name="Elbow Connector 200"/>
          <p:cNvCxnSpPr>
            <a:stCxn id="181" idx="0"/>
            <a:endCxn id="200" idx="6"/>
          </p:cNvCxnSpPr>
          <p:nvPr/>
        </p:nvCxnSpPr>
        <p:spPr>
          <a:xfrm>
            <a:off x="6921261" y="3057258"/>
            <a:ext cx="1269141" cy="759701"/>
          </a:xfrm>
          <a:prstGeom prst="bentConnector3">
            <a:avLst>
              <a:gd name="adj1" fmla="val 11350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Elbow Connector 201"/>
          <p:cNvCxnSpPr>
            <a:stCxn id="182" idx="0"/>
          </p:cNvCxnSpPr>
          <p:nvPr/>
        </p:nvCxnSpPr>
        <p:spPr>
          <a:xfrm>
            <a:off x="6921279" y="3165282"/>
            <a:ext cx="1269123" cy="536204"/>
          </a:xfrm>
          <a:prstGeom prst="bentConnector3">
            <a:avLst>
              <a:gd name="adj1" fmla="val 10514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Elbow Connector 202"/>
          <p:cNvCxnSpPr>
            <a:stCxn id="183" idx="0"/>
            <a:endCxn id="200" idx="7"/>
          </p:cNvCxnSpPr>
          <p:nvPr/>
        </p:nvCxnSpPr>
        <p:spPr>
          <a:xfrm>
            <a:off x="6921261" y="3273282"/>
            <a:ext cx="1190060" cy="35275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Elbow Connector 203"/>
          <p:cNvCxnSpPr>
            <a:stCxn id="184" idx="0"/>
            <a:endCxn id="200" idx="0"/>
          </p:cNvCxnSpPr>
          <p:nvPr/>
        </p:nvCxnSpPr>
        <p:spPr>
          <a:xfrm>
            <a:off x="6921279" y="3381306"/>
            <a:ext cx="999123" cy="16565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Elbow Connector 204"/>
          <p:cNvCxnSpPr>
            <a:stCxn id="190" idx="0"/>
          </p:cNvCxnSpPr>
          <p:nvPr/>
        </p:nvCxnSpPr>
        <p:spPr>
          <a:xfrm flipV="1">
            <a:off x="6921285" y="4068784"/>
            <a:ext cx="891111" cy="68606"/>
          </a:xfrm>
          <a:prstGeom prst="bentConnector3">
            <a:avLst>
              <a:gd name="adj1" fmla="val 9868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Elbow Connector 205"/>
          <p:cNvCxnSpPr>
            <a:stCxn id="185" idx="0"/>
            <a:endCxn id="200" idx="1"/>
          </p:cNvCxnSpPr>
          <p:nvPr/>
        </p:nvCxnSpPr>
        <p:spPr>
          <a:xfrm>
            <a:off x="6921267" y="3543312"/>
            <a:ext cx="808217" cy="8272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Elbow Connector 206"/>
          <p:cNvCxnSpPr>
            <a:stCxn id="186" idx="0"/>
          </p:cNvCxnSpPr>
          <p:nvPr/>
        </p:nvCxnSpPr>
        <p:spPr>
          <a:xfrm>
            <a:off x="6921285" y="3651335"/>
            <a:ext cx="729093" cy="4789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Elbow Connector 207"/>
          <p:cNvCxnSpPr>
            <a:stCxn id="187" idx="0"/>
            <a:endCxn id="200" idx="2"/>
          </p:cNvCxnSpPr>
          <p:nvPr/>
        </p:nvCxnSpPr>
        <p:spPr>
          <a:xfrm>
            <a:off x="6921267" y="3759336"/>
            <a:ext cx="729135" cy="5762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Elbow Connector 208"/>
          <p:cNvCxnSpPr>
            <a:stCxn id="188" idx="0"/>
          </p:cNvCxnSpPr>
          <p:nvPr/>
        </p:nvCxnSpPr>
        <p:spPr>
          <a:xfrm>
            <a:off x="6921285" y="3867360"/>
            <a:ext cx="729093" cy="4724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Elbow Connector 209"/>
          <p:cNvCxnSpPr>
            <a:stCxn id="189" idx="0"/>
            <a:endCxn id="200" idx="3"/>
          </p:cNvCxnSpPr>
          <p:nvPr/>
        </p:nvCxnSpPr>
        <p:spPr>
          <a:xfrm flipV="1">
            <a:off x="6921267" y="4007878"/>
            <a:ext cx="808217" cy="21488"/>
          </a:xfrm>
          <a:prstGeom prst="bentConnector4">
            <a:avLst>
              <a:gd name="adj1" fmla="val 45108"/>
              <a:gd name="adj2" fmla="val 1705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Rectangle 210"/>
          <p:cNvSpPr/>
          <p:nvPr/>
        </p:nvSpPr>
        <p:spPr>
          <a:xfrm>
            <a:off x="1267410" y="2997000"/>
            <a:ext cx="280255" cy="432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2" name="Rectangle 211"/>
          <p:cNvSpPr/>
          <p:nvPr/>
        </p:nvSpPr>
        <p:spPr>
          <a:xfrm>
            <a:off x="1267410" y="3483054"/>
            <a:ext cx="280255" cy="432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3" name="Rectangle 212"/>
          <p:cNvSpPr/>
          <p:nvPr/>
        </p:nvSpPr>
        <p:spPr>
          <a:xfrm>
            <a:off x="1267410" y="3969060"/>
            <a:ext cx="280255" cy="432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4" name="Rectangle 213"/>
          <p:cNvSpPr/>
          <p:nvPr/>
        </p:nvSpPr>
        <p:spPr>
          <a:xfrm>
            <a:off x="1267410" y="4455114"/>
            <a:ext cx="280255" cy="432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5" name="TextBox 214"/>
          <p:cNvSpPr txBox="1"/>
          <p:nvPr/>
        </p:nvSpPr>
        <p:spPr>
          <a:xfrm>
            <a:off x="251520" y="3476473"/>
            <a:ext cx="9781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1200" dirty="0">
                <a:solidFill>
                  <a:srgbClr val="002060"/>
                </a:solidFill>
                <a:latin typeface="Calibri" panose="020F0502020204030204"/>
              </a:rPr>
              <a:t>1 Module = </a:t>
            </a:r>
          </a:p>
          <a:p>
            <a:pPr defTabSz="685800"/>
            <a:r>
              <a:rPr lang="en-GB" sz="1200" dirty="0">
                <a:solidFill>
                  <a:srgbClr val="002060"/>
                </a:solidFill>
                <a:latin typeface="Calibri" panose="020F0502020204030204"/>
              </a:rPr>
              <a:t>4 x Base unit</a:t>
            </a:r>
          </a:p>
        </p:txBody>
      </p:sp>
      <p:sp>
        <p:nvSpPr>
          <p:cNvPr id="216" name="Content Placeholder 2"/>
          <p:cNvSpPr txBox="1">
            <a:spLocks/>
          </p:cNvSpPr>
          <p:nvPr/>
        </p:nvSpPr>
        <p:spPr>
          <a:xfrm>
            <a:off x="468444" y="1557352"/>
            <a:ext cx="8100000" cy="50400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smtClean="0"/>
              <a:t>In order to ensure 100 % availability, your </a:t>
            </a:r>
            <a:r>
              <a:rPr lang="en-GB" sz="1800" i="1" smtClean="0"/>
              <a:t>Granularity</a:t>
            </a:r>
            <a:r>
              <a:rPr lang="en-GB" sz="1800" smtClean="0"/>
              <a:t> will define the number ‘Module units’ and ‘Base units’</a:t>
            </a:r>
          </a:p>
          <a:p>
            <a:endParaRPr lang="en-GB" sz="1800" smtClean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22335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‘Young</a:t>
            </a:r>
            <a:r>
              <a:rPr lang="en-GB" dirty="0"/>
              <a:t>’ technology for </a:t>
            </a:r>
            <a:r>
              <a:rPr lang="en-GB" dirty="0" smtClean="0"/>
              <a:t>HPRF</a:t>
            </a:r>
            <a:br>
              <a:rPr lang="en-GB" dirty="0" smtClean="0"/>
            </a:br>
            <a:r>
              <a:rPr lang="en-GB" dirty="0" smtClean="0"/>
              <a:t>in </a:t>
            </a:r>
            <a:r>
              <a:rPr lang="en-GB" dirty="0"/>
              <a:t>100 kW to MW range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44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367345" y="5287584"/>
            <a:ext cx="64807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002060"/>
                </a:solidFill>
              </a:rPr>
              <a:t>CERN SPS Thales Solid State Power Amplifiers,</a:t>
            </a:r>
          </a:p>
          <a:p>
            <a:pPr algn="ctr"/>
            <a:r>
              <a:rPr lang="en-US" sz="1600" dirty="0" smtClean="0">
                <a:solidFill>
                  <a:srgbClr val="002060"/>
                </a:solidFill>
              </a:rPr>
              <a:t>32 towers x 144 kW </a:t>
            </a:r>
            <a:r>
              <a:rPr lang="en-US" sz="1600" dirty="0">
                <a:solidFill>
                  <a:srgbClr val="002060"/>
                </a:solidFill>
              </a:rPr>
              <a:t>@ </a:t>
            </a:r>
            <a:r>
              <a:rPr lang="en-US" sz="1600" dirty="0" smtClean="0">
                <a:solidFill>
                  <a:srgbClr val="002060"/>
                </a:solidFill>
              </a:rPr>
              <a:t>200 MHz, combined into 2 x 2 MW amplifiers,</a:t>
            </a:r>
          </a:p>
          <a:p>
            <a:pPr algn="ctr"/>
            <a:r>
              <a:rPr lang="en-US" sz="1600" dirty="0" smtClean="0">
                <a:solidFill>
                  <a:srgbClr val="002060"/>
                </a:solidFill>
              </a:rPr>
              <a:t>into operation since 2021</a:t>
            </a:r>
            <a:endParaRPr lang="en-GB" sz="1600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16772" b="15955"/>
          <a:stretch/>
        </p:blipFill>
        <p:spPr>
          <a:xfrm>
            <a:off x="724496" y="1627073"/>
            <a:ext cx="7695008" cy="345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26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Transistors available from industry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45</a:t>
            </a:fld>
            <a:endParaRPr lang="en-GB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091699151"/>
              </p:ext>
            </p:extLst>
          </p:nvPr>
        </p:nvGraphicFramePr>
        <p:xfrm>
          <a:off x="251520" y="1340768"/>
          <a:ext cx="864096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4429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density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prstClr val="white"/>
                </a:solidFill>
                <a:latin typeface="Calibri" panose="020F0502020204030204"/>
              </a:rPr>
              <a:t>Solid State Power Amplifier at CERN, I.FAST Accelerator-Industry Co-Innovation Workshop, CERN, May 3,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prstClr val="white"/>
                </a:solidFill>
                <a:latin typeface="Calibri" panose="020F0502020204030204"/>
              </a:rPr>
              <a:t>eric.montesinos@cern.ch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E0415A14-071E-4BFF-8AC3-1D27C93021D0}" type="slidenum">
              <a:rPr lang="en-US">
                <a:solidFill>
                  <a:prstClr val="white">
                    <a:lumMod val="85000"/>
                  </a:prstClr>
                </a:solidFill>
                <a:latin typeface="Calibri" panose="020F0502020204030204"/>
              </a:rPr>
              <a:pPr defTabSz="685800"/>
              <a:t>46</a:t>
            </a:fld>
            <a:endParaRPr lang="en-US">
              <a:solidFill>
                <a:prstClr val="white">
                  <a:lumMod val="85000"/>
                </a:prstClr>
              </a:solidFill>
              <a:latin typeface="Calibri" panose="020F050202020403020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444" y="1899578"/>
            <a:ext cx="1440000" cy="1073455"/>
          </a:xfrm>
          <a:prstGeom prst="rect">
            <a:avLst/>
          </a:prstGeom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1871700" y="1844824"/>
            <a:ext cx="17821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/>
            <a:r>
              <a:rPr lang="en-US" sz="1200" dirty="0">
                <a:solidFill>
                  <a:srgbClr val="002060"/>
                </a:solidFill>
                <a:latin typeface="Calibri" panose="020F0502020204030204"/>
              </a:rPr>
              <a:t>SOLEIL 45 kW @ 352 MHz</a:t>
            </a:r>
          </a:p>
          <a:p>
            <a:pPr algn="ctr" defTabSz="685800"/>
            <a:r>
              <a:rPr lang="en-US" sz="1200" dirty="0">
                <a:solidFill>
                  <a:srgbClr val="002060"/>
                </a:solidFill>
                <a:latin typeface="Calibri" panose="020F0502020204030204"/>
              </a:rPr>
              <a:t>2004</a:t>
            </a:r>
          </a:p>
          <a:p>
            <a:pPr algn="ctr" defTabSz="685800"/>
            <a:r>
              <a:rPr lang="en-US" sz="1200" dirty="0">
                <a:solidFill>
                  <a:srgbClr val="002060"/>
                </a:solidFill>
                <a:latin typeface="Calibri" panose="020F0502020204030204"/>
              </a:rPr>
              <a:t>Power density</a:t>
            </a:r>
          </a:p>
          <a:p>
            <a:pPr algn="ctr" defTabSz="685800"/>
            <a:r>
              <a:rPr lang="en-US" sz="1200" dirty="0">
                <a:solidFill>
                  <a:srgbClr val="002060"/>
                </a:solidFill>
                <a:latin typeface="Calibri" panose="020F0502020204030204"/>
              </a:rPr>
              <a:t>3.5 kW m</a:t>
            </a:r>
            <a:r>
              <a:rPr lang="en-US" sz="1200" baseline="30000" dirty="0">
                <a:solidFill>
                  <a:srgbClr val="002060"/>
                </a:solidFill>
                <a:latin typeface="Calibri" panose="020F0502020204030204"/>
              </a:rPr>
              <a:t>-3</a:t>
            </a:r>
          </a:p>
          <a:p>
            <a:pPr algn="ctr" defTabSz="685800"/>
            <a:endParaRPr lang="en-GB" sz="1200" dirty="0">
              <a:solidFill>
                <a:srgbClr val="002060"/>
              </a:solidFill>
              <a:latin typeface="Calibri" panose="020F0502020204030204"/>
            </a:endParaRPr>
          </a:p>
        </p:txBody>
      </p:sp>
      <p:pic>
        <p:nvPicPr>
          <p:cNvPr id="10" name="Picture 2" descr="http://www.esrf.eu/files/live/sites/www/files/UsersAndScience/Publications/Highlights/2011/figures/figure_162_HL201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8443" y="3357318"/>
            <a:ext cx="1440000" cy="109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871700" y="3468050"/>
            <a:ext cx="17821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/>
            <a:r>
              <a:rPr lang="en-US" sz="1200" dirty="0">
                <a:solidFill>
                  <a:srgbClr val="002060"/>
                </a:solidFill>
                <a:latin typeface="Calibri" panose="020F0502020204030204"/>
              </a:rPr>
              <a:t>ESRF 150 kW @ 352 MHz</a:t>
            </a:r>
          </a:p>
          <a:p>
            <a:pPr algn="ctr" defTabSz="685800"/>
            <a:r>
              <a:rPr lang="en-US" sz="1200" dirty="0">
                <a:solidFill>
                  <a:srgbClr val="002060"/>
                </a:solidFill>
                <a:latin typeface="Calibri" panose="020F0502020204030204"/>
              </a:rPr>
              <a:t>2012</a:t>
            </a:r>
          </a:p>
          <a:p>
            <a:pPr algn="ctr" defTabSz="685800"/>
            <a:r>
              <a:rPr lang="en-US" sz="1200" dirty="0">
                <a:solidFill>
                  <a:srgbClr val="002060"/>
                </a:solidFill>
                <a:latin typeface="Calibri" panose="020F0502020204030204"/>
              </a:rPr>
              <a:t>Power density</a:t>
            </a:r>
          </a:p>
          <a:p>
            <a:pPr algn="ctr" defTabSz="685800"/>
            <a:r>
              <a:rPr lang="en-US" sz="1200" dirty="0">
                <a:solidFill>
                  <a:srgbClr val="002060"/>
                </a:solidFill>
                <a:latin typeface="Calibri" panose="020F0502020204030204"/>
              </a:rPr>
              <a:t>6.5 kW m</a:t>
            </a:r>
            <a:r>
              <a:rPr lang="en-US" sz="1200" baseline="30000" dirty="0">
                <a:solidFill>
                  <a:srgbClr val="002060"/>
                </a:solidFill>
                <a:latin typeface="Calibri" panose="020F0502020204030204"/>
              </a:rPr>
              <a:t>-3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444" y="4957188"/>
            <a:ext cx="1440000" cy="90461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871700" y="4933617"/>
            <a:ext cx="17821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/>
            <a:r>
              <a:rPr lang="en-US" sz="1200" dirty="0">
                <a:solidFill>
                  <a:srgbClr val="002060"/>
                </a:solidFill>
                <a:latin typeface="Calibri" panose="020F0502020204030204"/>
              </a:rPr>
              <a:t>CERN 160 kW @ 200 MHz</a:t>
            </a:r>
          </a:p>
          <a:p>
            <a:pPr algn="ctr" defTabSz="685800"/>
            <a:r>
              <a:rPr lang="en-US" sz="1200" dirty="0">
                <a:solidFill>
                  <a:srgbClr val="002060"/>
                </a:solidFill>
                <a:latin typeface="Calibri" panose="020F0502020204030204"/>
              </a:rPr>
              <a:t>2021</a:t>
            </a:r>
          </a:p>
          <a:p>
            <a:pPr algn="ctr" defTabSz="685800"/>
            <a:r>
              <a:rPr lang="en-US" sz="1200" dirty="0">
                <a:solidFill>
                  <a:srgbClr val="002060"/>
                </a:solidFill>
                <a:latin typeface="Calibri" panose="020F0502020204030204"/>
              </a:rPr>
              <a:t>Power density</a:t>
            </a:r>
          </a:p>
          <a:p>
            <a:pPr algn="ctr" defTabSz="685800"/>
            <a:r>
              <a:rPr lang="en-US" sz="1200" dirty="0">
                <a:solidFill>
                  <a:srgbClr val="002060"/>
                </a:solidFill>
                <a:latin typeface="Calibri" panose="020F0502020204030204"/>
              </a:rPr>
              <a:t>15 kW m</a:t>
            </a:r>
            <a:r>
              <a:rPr lang="en-US" sz="1200" baseline="30000" dirty="0">
                <a:solidFill>
                  <a:srgbClr val="002060"/>
                </a:solidFill>
                <a:latin typeface="Calibri" panose="020F0502020204030204"/>
              </a:rPr>
              <a:t>-3</a:t>
            </a:r>
          </a:p>
        </p:txBody>
      </p:sp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2924380122"/>
              </p:ext>
            </p:extLst>
          </p:nvPr>
        </p:nvGraphicFramePr>
        <p:xfrm>
          <a:off x="3688735" y="1646802"/>
          <a:ext cx="4069619" cy="46625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3977934" y="1355402"/>
                <a:ext cx="3888432" cy="2880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6858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𝑷𝒐𝒘𝒆𝒓</m:t>
                      </m:r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𝒅𝒆𝒏𝒔𝒊𝒕𝒚</m:t>
                      </m:r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</m:d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𝑷𝒐𝒘𝒆𝒓</m:t>
                      </m:r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05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𝒅𝒆𝒏𝒔𝒊𝒕𝒚</m:t>
                      </m:r>
                      <m:r>
                        <a:rPr lang="en-GB" sz="1050" b="1" i="1" baseline="-250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𝟐𝟎𝟎</m:t>
                      </m:r>
                      <m:r>
                        <a:rPr lang="en-GB" sz="1050" b="1" i="1" baseline="-250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050" b="1" i="1" baseline="-250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𝑴𝑯𝒛</m:t>
                      </m:r>
                      <m:r>
                        <a:rPr lang="en-GB" sz="1050" b="1" i="1" baseline="-250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𝟐𝟎𝟎</m:t>
                          </m:r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GB" sz="105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</m:rad>
                    </m:oMath>
                  </m:oMathPara>
                </a14:m>
                <a:endParaRPr lang="en-GB" sz="1050" b="1" i="1" dirty="0">
                  <a:solidFill>
                    <a:srgbClr val="002060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7934" y="1355402"/>
                <a:ext cx="3888432" cy="288028"/>
              </a:xfrm>
              <a:prstGeom prst="rect">
                <a:avLst/>
              </a:prstGeom>
              <a:blipFill>
                <a:blip r:embed="rId6"/>
                <a:stretch>
                  <a:fillRect b="-20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5-Point Star 19"/>
          <p:cNvSpPr/>
          <p:nvPr/>
        </p:nvSpPr>
        <p:spPr>
          <a:xfrm>
            <a:off x="7434336" y="3987080"/>
            <a:ext cx="162000" cy="162000"/>
          </a:xfrm>
          <a:prstGeom prst="star5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542330" y="3678123"/>
            <a:ext cx="15661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/>
            <a:r>
              <a:rPr lang="en-US" sz="1200" dirty="0">
                <a:solidFill>
                  <a:srgbClr val="ED7D31"/>
                </a:solidFill>
                <a:latin typeface="Calibri" panose="020F0502020204030204"/>
              </a:rPr>
              <a:t>FCC 1 MW @ 400 MHz</a:t>
            </a:r>
          </a:p>
          <a:p>
            <a:pPr algn="ctr" defTabSz="685800"/>
            <a:r>
              <a:rPr lang="en-US" sz="1200" dirty="0">
                <a:solidFill>
                  <a:srgbClr val="ED7D31"/>
                </a:solidFill>
                <a:latin typeface="Calibri" panose="020F0502020204030204"/>
              </a:rPr>
              <a:t>Power density</a:t>
            </a:r>
          </a:p>
          <a:p>
            <a:pPr algn="ctr" defTabSz="685800"/>
            <a:r>
              <a:rPr lang="en-US" sz="1200" dirty="0">
                <a:solidFill>
                  <a:srgbClr val="ED7D31"/>
                </a:solidFill>
                <a:latin typeface="Calibri" panose="020F0502020204030204"/>
              </a:rPr>
              <a:t>43 kW m</a:t>
            </a:r>
            <a:r>
              <a:rPr lang="en-US" sz="1200" baseline="30000" dirty="0">
                <a:solidFill>
                  <a:srgbClr val="ED7D31"/>
                </a:solidFill>
                <a:latin typeface="Calibri" panose="020F0502020204030204"/>
              </a:rPr>
              <a:t>-3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469155" y="4902259"/>
            <a:ext cx="16393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/>
            <a:r>
              <a:rPr lang="en-US" sz="1200" dirty="0">
                <a:solidFill>
                  <a:srgbClr val="FF0000"/>
                </a:solidFill>
                <a:latin typeface="Calibri" panose="020F0502020204030204"/>
              </a:rPr>
              <a:t>FCC 200 kW @ 800 MHz</a:t>
            </a:r>
          </a:p>
          <a:p>
            <a:pPr algn="ctr" defTabSz="685800"/>
            <a:r>
              <a:rPr lang="en-US" sz="1200" dirty="0">
                <a:solidFill>
                  <a:srgbClr val="FF0000"/>
                </a:solidFill>
                <a:latin typeface="Calibri" panose="020F0502020204030204"/>
              </a:rPr>
              <a:t>Power density</a:t>
            </a:r>
          </a:p>
          <a:p>
            <a:pPr algn="ctr" defTabSz="685800"/>
            <a:r>
              <a:rPr lang="en-US" sz="1200" dirty="0">
                <a:solidFill>
                  <a:srgbClr val="FF0000"/>
                </a:solidFill>
                <a:latin typeface="Calibri" panose="020F0502020204030204"/>
              </a:rPr>
              <a:t>10 kW m</a:t>
            </a:r>
            <a:r>
              <a:rPr lang="en-US" sz="1200" baseline="30000" dirty="0">
                <a:solidFill>
                  <a:srgbClr val="FF0000"/>
                </a:solidFill>
                <a:latin typeface="Calibri" panose="020F0502020204030204"/>
              </a:rPr>
              <a:t>-3</a:t>
            </a:r>
          </a:p>
        </p:txBody>
      </p:sp>
      <p:sp>
        <p:nvSpPr>
          <p:cNvPr id="23" name="5-Point Star 22"/>
          <p:cNvSpPr/>
          <p:nvPr/>
        </p:nvSpPr>
        <p:spPr>
          <a:xfrm>
            <a:off x="7434318" y="5211216"/>
            <a:ext cx="162000" cy="162000"/>
          </a:xfrm>
          <a:prstGeom prst="star5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66366" y="1298094"/>
            <a:ext cx="1026114" cy="1234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825" i="1" dirty="0">
                <a:solidFill>
                  <a:srgbClr val="002060"/>
                </a:solidFill>
                <a:latin typeface="Calibri" panose="020F0502020204030204"/>
              </a:rPr>
              <a:t>Approximation, given the fact that transistors deliver less with respect to frequency, and taking into account a smaller combining system size</a:t>
            </a:r>
          </a:p>
        </p:txBody>
      </p:sp>
      <p:cxnSp>
        <p:nvCxnSpPr>
          <p:cNvPr id="28" name="Straight Arrow Connector 27"/>
          <p:cNvCxnSpPr>
            <a:stCxn id="26" idx="1"/>
          </p:cNvCxnSpPr>
          <p:nvPr/>
        </p:nvCxnSpPr>
        <p:spPr>
          <a:xfrm flipH="1" flipV="1">
            <a:off x="7596318" y="1538792"/>
            <a:ext cx="270048" cy="30175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919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Overhead comparison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47</a:t>
            </a:fld>
            <a:endParaRPr lang="en-GB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471194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V="1">
            <a:off x="3347864" y="3501008"/>
            <a:ext cx="0" cy="1800200"/>
          </a:xfrm>
          <a:prstGeom prst="straightConnector1">
            <a:avLst/>
          </a:prstGeom>
          <a:ln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619672" y="3484074"/>
            <a:ext cx="1728192" cy="0"/>
          </a:xfrm>
          <a:prstGeom prst="straightConnector1">
            <a:avLst/>
          </a:prstGeom>
          <a:ln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8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Power options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3122587"/>
              </p:ext>
            </p:extLst>
          </p:nvPr>
        </p:nvGraphicFramePr>
        <p:xfrm>
          <a:off x="457200" y="1600200"/>
          <a:ext cx="8229600" cy="2123440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Final stage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DC Voltage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Driver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Power per unit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Combiner</a:t>
                      </a:r>
                    </a:p>
                    <a:p>
                      <a:pPr algn="ctr"/>
                      <a:r>
                        <a:rPr lang="en-US" dirty="0" smtClean="0"/>
                        <a:t>(for 1 MW)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Tetrode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 kV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6.2</a:t>
                      </a:r>
                      <a:r>
                        <a:rPr lang="en-US" baseline="0" dirty="0" smtClean="0"/>
                        <a:t> 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</a:t>
                      </a:r>
                      <a:r>
                        <a:rPr lang="en-US" baseline="0" dirty="0" smtClean="0"/>
                        <a:t> 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135</a:t>
                      </a:r>
                      <a:r>
                        <a:rPr lang="en-US" baseline="0" dirty="0" smtClean="0"/>
                        <a:t> 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8:1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Klystron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100 kV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 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 MW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IOT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40</a:t>
                      </a:r>
                      <a:r>
                        <a:rPr lang="en-US" baseline="0" dirty="0" smtClean="0"/>
                        <a:t> kV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320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23 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65</a:t>
                      </a:r>
                      <a:r>
                        <a:rPr lang="en-US" baseline="0" dirty="0" smtClean="0"/>
                        <a:t> 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16:1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SSPA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 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23 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1100</a:t>
                      </a:r>
                      <a:r>
                        <a:rPr lang="en-US" baseline="0" dirty="0" smtClean="0"/>
                        <a:t>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1024:1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48</a:t>
            </a:fld>
            <a:endParaRPr lang="en-GB"/>
          </a:p>
        </p:txBody>
      </p:sp>
      <p:sp>
        <p:nvSpPr>
          <p:cNvPr id="8" name="Isosceles Triangle 7"/>
          <p:cNvSpPr/>
          <p:nvPr/>
        </p:nvSpPr>
        <p:spPr>
          <a:xfrm rot="5400000">
            <a:off x="2466739" y="4535828"/>
            <a:ext cx="576000" cy="504000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278603" y="4787828"/>
            <a:ext cx="1224136" cy="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Isosceles Triangle 13"/>
          <p:cNvSpPr/>
          <p:nvPr/>
        </p:nvSpPr>
        <p:spPr>
          <a:xfrm rot="5400000">
            <a:off x="4087003" y="4427812"/>
            <a:ext cx="864000" cy="72000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>
            <a:stCxn id="8" idx="0"/>
            <a:endCxn id="14" idx="3"/>
          </p:cNvCxnSpPr>
          <p:nvPr/>
        </p:nvCxnSpPr>
        <p:spPr>
          <a:xfrm flipV="1">
            <a:off x="3006739" y="4787812"/>
            <a:ext cx="1152264" cy="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4" idx="0"/>
          </p:cNvCxnSpPr>
          <p:nvPr/>
        </p:nvCxnSpPr>
        <p:spPr>
          <a:xfrm>
            <a:off x="4879003" y="4787812"/>
            <a:ext cx="113315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6012160" y="4571836"/>
            <a:ext cx="360040" cy="720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5508104" y="5085184"/>
            <a:ext cx="504192" cy="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6732240" y="4787860"/>
            <a:ext cx="360040" cy="864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6372200" y="494116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092280" y="521990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83568" y="4571836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mW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2286715" y="5138608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Driver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4086915" y="529191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Final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544328" y="3976608"/>
            <a:ext cx="2005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Combiner</a:t>
            </a:r>
          </a:p>
          <a:p>
            <a:pPr algn="ctr"/>
            <a:r>
              <a:rPr lang="en-US" sz="1000" dirty="0" smtClean="0"/>
              <a:t>(0.05 dB losses per flange level)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543299" y="5003884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W</a:t>
            </a:r>
            <a:endParaRPr lang="en-GB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6372200" y="551723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401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Power Lines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49</a:t>
            </a:fld>
            <a:endParaRPr lang="en-GB"/>
          </a:p>
        </p:txBody>
      </p:sp>
      <p:sp>
        <p:nvSpPr>
          <p:cNvPr id="6" name="Isosceles Triangle 5"/>
          <p:cNvSpPr/>
          <p:nvPr/>
        </p:nvSpPr>
        <p:spPr>
          <a:xfrm rot="5400000">
            <a:off x="3290264" y="3105071"/>
            <a:ext cx="1044000" cy="900000"/>
          </a:xfrm>
          <a:prstGeom prst="triangle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1907704" y="3393111"/>
            <a:ext cx="324000" cy="324000"/>
          </a:xfrm>
          <a:prstGeom prst="ellips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5"/>
          <p:cNvPicPr>
            <a:picLocks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9712" y="3465119"/>
            <a:ext cx="180000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Arrow Connector 8"/>
          <p:cNvCxnSpPr>
            <a:stCxn id="7" idx="6"/>
            <a:endCxn id="6" idx="3"/>
          </p:cNvCxnSpPr>
          <p:nvPr/>
        </p:nvCxnSpPr>
        <p:spPr>
          <a:xfrm flipV="1">
            <a:off x="2231704" y="3555071"/>
            <a:ext cx="1130560" cy="4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0"/>
            <a:endCxn id="11" idx="1"/>
          </p:cNvCxnSpPr>
          <p:nvPr/>
        </p:nvCxnSpPr>
        <p:spPr>
          <a:xfrm>
            <a:off x="4262264" y="3555071"/>
            <a:ext cx="1101824" cy="8"/>
          </a:xfrm>
          <a:prstGeom prst="straightConnector1">
            <a:avLst/>
          </a:prstGeom>
          <a:ln w="444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5364088" y="3105079"/>
            <a:ext cx="2160000" cy="900000"/>
          </a:xfrm>
          <a:prstGeom prst="round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DUT</a:t>
            </a:r>
          </a:p>
          <a:p>
            <a:pPr algn="ctr"/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(Device Under Test)</a:t>
            </a:r>
            <a:endParaRPr lang="en-GB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2" name="Elbow Connector 11"/>
          <p:cNvCxnSpPr>
            <a:stCxn id="11" idx="2"/>
            <a:endCxn id="7" idx="4"/>
          </p:cNvCxnSpPr>
          <p:nvPr/>
        </p:nvCxnSpPr>
        <p:spPr>
          <a:xfrm rot="5400000" flipH="1">
            <a:off x="4112912" y="1673903"/>
            <a:ext cx="287968" cy="4374384"/>
          </a:xfrm>
          <a:prstGeom prst="bentConnector3">
            <a:avLst>
              <a:gd name="adj1" fmla="val -185229"/>
            </a:avLst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757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power source classification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5</a:t>
            </a:fld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467544" y="1772816"/>
            <a:ext cx="4104456" cy="4320480"/>
          </a:xfrm>
          <a:prstGeom prst="roundRect">
            <a:avLst>
              <a:gd name="adj" fmla="val 497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/>
              <a:t>Vacuum Tubes</a:t>
            </a:r>
            <a:endParaRPr lang="en-GB" b="1" dirty="0"/>
          </a:p>
        </p:txBody>
      </p:sp>
      <p:sp>
        <p:nvSpPr>
          <p:cNvPr id="7" name="Rounded Rectangle 6"/>
          <p:cNvSpPr/>
          <p:nvPr/>
        </p:nvSpPr>
        <p:spPr>
          <a:xfrm>
            <a:off x="611560" y="2348880"/>
            <a:ext cx="1368152" cy="2520280"/>
          </a:xfrm>
          <a:prstGeom prst="roundRect">
            <a:avLst>
              <a:gd name="adj" fmla="val 1120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/>
              <a:t>Grid Tubes</a:t>
            </a:r>
          </a:p>
          <a:p>
            <a:pPr algn="ctr"/>
            <a:endParaRPr lang="en-GB" dirty="0" smtClean="0"/>
          </a:p>
          <a:p>
            <a:pPr algn="ctr"/>
            <a:r>
              <a:rPr lang="en-GB" b="1" i="1" dirty="0" smtClean="0">
                <a:solidFill>
                  <a:srgbClr val="0070C0"/>
                </a:solidFill>
              </a:rPr>
              <a:t>Triodes</a:t>
            </a:r>
          </a:p>
          <a:p>
            <a:pPr algn="ctr"/>
            <a:r>
              <a:rPr lang="en-GB" b="1" i="1" dirty="0" err="1" smtClean="0">
                <a:solidFill>
                  <a:srgbClr val="0070C0"/>
                </a:solidFill>
              </a:rPr>
              <a:t>Tetrodes</a:t>
            </a:r>
            <a:endParaRPr lang="en-GB" b="1" i="1" dirty="0" smtClean="0">
              <a:solidFill>
                <a:srgbClr val="0070C0"/>
              </a:solidFill>
            </a:endParaRPr>
          </a:p>
          <a:p>
            <a:pPr algn="ctr"/>
            <a:r>
              <a:rPr lang="en-GB" dirty="0" smtClean="0"/>
              <a:t>Pentodes</a:t>
            </a:r>
          </a:p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Diacrodes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51720" y="2348880"/>
            <a:ext cx="2376264" cy="2520280"/>
          </a:xfrm>
          <a:prstGeom prst="roundRect">
            <a:avLst>
              <a:gd name="adj" fmla="val 60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/>
              <a:t>Linear Beam Tubes</a:t>
            </a:r>
          </a:p>
          <a:p>
            <a:pPr algn="ctr"/>
            <a:endParaRPr lang="en-GB" dirty="0" smtClean="0"/>
          </a:p>
          <a:p>
            <a:pPr algn="ctr"/>
            <a:r>
              <a:rPr lang="en-GB" b="1" i="1" dirty="0" smtClean="0">
                <a:solidFill>
                  <a:srgbClr val="0070C0"/>
                </a:solidFill>
              </a:rPr>
              <a:t>Klystrons</a:t>
            </a:r>
          </a:p>
          <a:p>
            <a:pPr algn="ctr"/>
            <a:r>
              <a:rPr lang="en-GB" dirty="0" smtClean="0"/>
              <a:t>Travelling </a:t>
            </a:r>
            <a:r>
              <a:rPr lang="en-GB" dirty="0"/>
              <a:t>Wave </a:t>
            </a:r>
            <a:r>
              <a:rPr lang="en-GB" dirty="0" smtClean="0"/>
              <a:t>Tubes (TWT)</a:t>
            </a:r>
          </a:p>
          <a:p>
            <a:pPr algn="ctr"/>
            <a:r>
              <a:rPr lang="en-GB" dirty="0" err="1" smtClean="0"/>
              <a:t>Gyrotrons</a:t>
            </a:r>
            <a:endParaRPr lang="en-GB" dirty="0" smtClean="0"/>
          </a:p>
          <a:p>
            <a:pPr algn="ctr"/>
            <a:r>
              <a:rPr lang="en-GB" b="1" i="1" dirty="0">
                <a:solidFill>
                  <a:srgbClr val="0070C0"/>
                </a:solidFill>
              </a:rPr>
              <a:t>Inductive Output </a:t>
            </a:r>
            <a:r>
              <a:rPr lang="en-GB" b="1" i="1" dirty="0" smtClean="0">
                <a:solidFill>
                  <a:srgbClr val="0070C0"/>
                </a:solidFill>
              </a:rPr>
              <a:t>Tube (IOT)</a:t>
            </a:r>
            <a:endParaRPr lang="en-GB" dirty="0">
              <a:solidFill>
                <a:srgbClr val="0070C0"/>
              </a:solidFill>
            </a:endParaRPr>
          </a:p>
          <a:p>
            <a:pPr algn="ctr"/>
            <a:endParaRPr lang="en-GB" dirty="0"/>
          </a:p>
          <a:p>
            <a:pPr algn="ctr"/>
            <a:endParaRPr lang="en-GB" dirty="0" smtClean="0">
              <a:solidFill>
                <a:srgbClr val="FF0000"/>
              </a:solidFill>
            </a:endParaRPr>
          </a:p>
          <a:p>
            <a:pPr algn="ctr"/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611560" y="4941168"/>
            <a:ext cx="3816424" cy="1008112"/>
          </a:xfrm>
          <a:prstGeom prst="roundRect">
            <a:avLst>
              <a:gd name="adj" fmla="val 865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/>
              <a:t>Crossed-field Tubes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Magnetrons</a:t>
            </a:r>
            <a:endParaRPr lang="en-GB" dirty="0"/>
          </a:p>
          <a:p>
            <a:pPr algn="ctr"/>
            <a:endParaRPr lang="en-GB" dirty="0" smtClean="0">
              <a:solidFill>
                <a:srgbClr val="FF0000"/>
              </a:solidFill>
            </a:endParaRPr>
          </a:p>
          <a:p>
            <a:pPr algn="ctr"/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4667424" y="1772816"/>
            <a:ext cx="4009032" cy="4320480"/>
          </a:xfrm>
          <a:prstGeom prst="roundRect">
            <a:avLst>
              <a:gd name="adj" fmla="val 505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Transistors</a:t>
            </a: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Bipolar Junction Transistor (BJT)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Field </a:t>
            </a:r>
            <a:r>
              <a:rPr lang="en-GB" dirty="0">
                <a:solidFill>
                  <a:schemeClr val="tx1"/>
                </a:solidFill>
              </a:rPr>
              <a:t>Effect </a:t>
            </a:r>
            <a:r>
              <a:rPr lang="en-GB" dirty="0" smtClean="0">
                <a:solidFill>
                  <a:schemeClr val="tx1"/>
                </a:solidFill>
              </a:rPr>
              <a:t>Transistor (FET)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Junction Gate FET (JFET)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Metal Oxide Semiconductor FET (MOSFET)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power </a:t>
            </a:r>
            <a:r>
              <a:rPr lang="en-GB" dirty="0" smtClean="0">
                <a:solidFill>
                  <a:schemeClr val="tx1"/>
                </a:solidFill>
              </a:rPr>
              <a:t>MOSFET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Vertically Diffused </a:t>
            </a:r>
            <a:r>
              <a:rPr lang="en-GB" dirty="0">
                <a:solidFill>
                  <a:schemeClr val="tx1"/>
                </a:solidFill>
              </a:rPr>
              <a:t>Metal Oxide Semiconductor </a:t>
            </a:r>
            <a:r>
              <a:rPr lang="en-GB" dirty="0" smtClean="0">
                <a:solidFill>
                  <a:schemeClr val="tx1"/>
                </a:solidFill>
              </a:rPr>
              <a:t>(VDMOS</a:t>
            </a:r>
            <a:r>
              <a:rPr lang="en-GB" dirty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GB" b="1" i="1" dirty="0" smtClean="0">
                <a:solidFill>
                  <a:srgbClr val="0070C0"/>
                </a:solidFill>
              </a:rPr>
              <a:t>Laterally Diffused Metal Oxide Semiconductor (LDMOS)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Gallium Nitride (</a:t>
            </a:r>
            <a:r>
              <a:rPr lang="en-GB" dirty="0" err="1" smtClean="0">
                <a:solidFill>
                  <a:schemeClr val="tx1"/>
                </a:solidFill>
              </a:rPr>
              <a:t>GaN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Silicon Carbide MOSFET (</a:t>
            </a:r>
            <a:r>
              <a:rPr lang="en-GB" dirty="0" err="1" smtClean="0">
                <a:solidFill>
                  <a:schemeClr val="tx1"/>
                </a:solidFill>
              </a:rPr>
              <a:t>SiC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61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Rectangular waveguides</a:t>
            </a:r>
            <a:endParaRPr lang="en-GB" dirty="0"/>
          </a:p>
        </p:txBody>
      </p:sp>
      <p:sp>
        <p:nvSpPr>
          <p:cNvPr id="23" name="Content Placeholder 22"/>
          <p:cNvSpPr>
            <a:spLocks noGrp="1"/>
          </p:cNvSpPr>
          <p:nvPr>
            <p:ph sz="half" idx="1"/>
          </p:nvPr>
        </p:nvSpPr>
        <p:spPr/>
        <p:txBody>
          <a:bodyPr anchor="t"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The main advantage of waveguides is that waveguides support propagation with low loss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50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354116689"/>
                  </p:ext>
                </p:extLst>
              </p:nvPr>
            </p:nvGraphicFramePr>
            <p:xfrm>
              <a:off x="395536" y="3212976"/>
              <a:ext cx="8208912" cy="2916000"/>
            </p:xfrm>
            <a:graphic>
              <a:graphicData uri="http://schemas.openxmlformats.org/drawingml/2006/table">
                <a:tbl>
                  <a:tblPr>
                    <a:tableStyleId>{3C2FFA5D-87B4-456A-9821-1D502468CF0F}</a:tableStyleId>
                  </a:tblPr>
                  <a:tblGrid>
                    <a:gridCol w="40324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1764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1080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Wavelength</a:t>
                          </a:r>
                          <a:endParaRPr lang="en-GB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z="1600" i="1" smtClean="0">
                                    <a:latin typeface="Cambria Math"/>
                                  </a:rPr>
                                  <m:t>λ</m:t>
                                </m:r>
                                <m:r>
                                  <a:rPr lang="en-GB" sz="1600" baseline="-25000" smtClean="0">
                                    <a:latin typeface="Cambria Math"/>
                                  </a:rPr>
                                  <m:t>𝑔</m:t>
                                </m:r>
                                <m:r>
                                  <a:rPr lang="en-GB" sz="1600" smtClean="0"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l-GR" sz="1600" i="1" smtClean="0">
                                        <a:latin typeface="Cambria Math"/>
                                      </a:rPr>
                                      <m:t>λ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GB" sz="16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GB" sz="1600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  <m:r>
                                          <a:rPr lang="en-GB" sz="1600" b="0" i="0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sSup>
                                          <m:sSupPr>
                                            <m:ctrlPr>
                                              <a:rPr lang="en-GB" sz="16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GB" sz="1600" smtClean="0">
                                                <a:latin typeface="Cambria Math"/>
                                              </a:rPr>
                                              <m:t>(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en-GB" sz="160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l-GR" sz="1600" i="1" smtClean="0">
                                                    <a:latin typeface="Cambria Math"/>
                                                  </a:rPr>
                                                  <m:t>λ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GB" sz="1600" smtClean="0">
                                                    <a:latin typeface="Cambria Math"/>
                                                  </a:rPr>
                                                  <m:t>2</m:t>
                                                </m:r>
                                                <m:r>
                                                  <a:rPr lang="en-GB" sz="1600" smtClean="0">
                                                    <a:latin typeface="Cambria Math"/>
                                                  </a:rPr>
                                                  <m:t>𝑎</m:t>
                                                </m:r>
                                              </m:den>
                                            </m:f>
                                            <m:r>
                                              <a:rPr lang="en-GB" sz="1600" smtClean="0">
                                                <a:latin typeface="Cambria Math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en-GB" sz="1600" smtClean="0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rad>
                                  </m:den>
                                </m:f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48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err="1" smtClean="0"/>
                            <a:t>Cutoff</a:t>
                          </a:r>
                          <a:r>
                            <a:rPr lang="en-GB" sz="1600" dirty="0" smtClean="0"/>
                            <a:t> frequency dominant mode</a:t>
                          </a:r>
                          <a:endParaRPr lang="en-GB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600" b="0" i="0" smtClean="0">
                                    <a:latin typeface="Cambria Math"/>
                                  </a:rPr>
                                  <m:t>f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1600" b="0" i="0" baseline="-25000" smtClean="0">
                                    <a:latin typeface="Cambria Math"/>
                                  </a:rPr>
                                  <m:t>c</m:t>
                                </m:r>
                                <m:r>
                                  <a:rPr lang="en-GB" sz="1600" b="0" i="0" smtClean="0">
                                    <a:latin typeface="Cambria Math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GB" sz="1600" b="0" i="0" smtClean="0">
                                        <a:latin typeface="Cambria Math"/>
                                      </a:rPr>
                                      <m:t>c</m:t>
                                    </m:r>
                                  </m:num>
                                  <m:den>
                                    <m:r>
                                      <a:rPr lang="en-GB" sz="1600" smtClean="0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en-GB" sz="1600" smtClean="0">
                                        <a:latin typeface="Cambria Math"/>
                                      </a:rPr>
                                      <m:t>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600" dirty="0" smtClean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64800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err="1" smtClean="0"/>
                            <a:t>Cutoff</a:t>
                          </a:r>
                          <a:r>
                            <a:rPr lang="en-GB" sz="1600" dirty="0" smtClean="0"/>
                            <a:t> frequency next higher mode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600" b="0" i="0" baseline="0" smtClean="0">
                                    <a:latin typeface="Cambria Math"/>
                                  </a:rPr>
                                  <m:t>f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1600" b="0" i="0" baseline="-25000" smtClean="0">
                                    <a:latin typeface="Cambria Math"/>
                                  </a:rPr>
                                  <m:t>c</m:t>
                                </m:r>
                                <m:r>
                                  <a:rPr lang="en-GB" sz="1600" b="0" i="0" baseline="-25000" smtClean="0">
                                    <a:latin typeface="Cambria Math"/>
                                  </a:rPr>
                                  <m:t>2= </m:t>
                                </m:r>
                                <m:f>
                                  <m:fPr>
                                    <m:ctrlPr>
                                      <a:rPr lang="en-GB" sz="1600" b="0" i="1" baseline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GB" sz="1600" b="0" i="0" baseline="0" smtClean="0">
                                        <a:latin typeface="Cambria Math"/>
                                      </a:rPr>
                                      <m:t>c</m:t>
                                    </m:r>
                                  </m:num>
                                  <m:den>
                                    <m:r>
                                      <a:rPr lang="en-GB" sz="1600" baseline="0" smtClean="0">
                                        <a:latin typeface="Cambria Math"/>
                                      </a:rPr>
                                      <m:t>4</m:t>
                                    </m:r>
                                    <m:r>
                                      <a:rPr lang="en-GB" sz="1600" smtClean="0">
                                        <a:latin typeface="Cambria Math"/>
                                      </a:rPr>
                                      <m:t>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40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Usable frequency range</a:t>
                          </a:r>
                          <a:endParaRPr lang="en-GB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dirty="0" smtClean="0"/>
                            <a:t>1.3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latin typeface="Cambria Math"/>
                                </a:rPr>
                                <m:t>f</m:t>
                              </m:r>
                              <m:r>
                                <m:rPr>
                                  <m:sty m:val="p"/>
                                </m:rPr>
                                <a:rPr lang="en-GB" sz="1600" b="0" i="0" baseline="-25000" smtClean="0">
                                  <a:latin typeface="Cambria Math"/>
                                </a:rPr>
                                <m:t>c</m:t>
                              </m:r>
                              <m:r>
                                <a:rPr lang="en-GB" sz="1600" smtClean="0">
                                  <a:latin typeface="Cambria Math"/>
                                </a:rPr>
                                <m:t> </m:t>
                              </m:r>
                            </m:oMath>
                          </a14:m>
                          <a:r>
                            <a:rPr lang="en-GB" sz="1600" dirty="0" smtClean="0"/>
                            <a:t>to 0.9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latin typeface="Cambria Math"/>
                                </a:rPr>
                                <m:t>f</m:t>
                              </m:r>
                              <m:r>
                                <m:rPr>
                                  <m:sty m:val="p"/>
                                </m:rPr>
                                <a:rPr lang="en-GB" sz="1600" b="0" i="0" baseline="-25000" smtClean="0">
                                  <a:latin typeface="Cambria Math"/>
                                </a:rPr>
                                <m:t>c</m:t>
                              </m:r>
                              <m:r>
                                <a:rPr lang="en-GB" sz="1600" b="0" i="0" baseline="-25000" smtClean="0">
                                  <a:latin typeface="Cambria Math"/>
                                </a:rPr>
                                <m:t>2</m:t>
                              </m:r>
                            </m:oMath>
                          </a14:m>
                          <a:endParaRPr lang="en-GB" sz="1600" baseline="-25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354116689"/>
                  </p:ext>
                </p:extLst>
              </p:nvPr>
            </p:nvGraphicFramePr>
            <p:xfrm>
              <a:off x="395536" y="3212976"/>
              <a:ext cx="8208912" cy="2916000"/>
            </p:xfrm>
            <a:graphic>
              <a:graphicData uri="http://schemas.openxmlformats.org/drawingml/2006/table">
                <a:tbl>
                  <a:tblPr>
                    <a:tableStyleId>{3C2FFA5D-87B4-456A-9821-1D502468CF0F}</a:tableStyleId>
                  </a:tblPr>
                  <a:tblGrid>
                    <a:gridCol w="4032448"/>
                    <a:gridCol w="4176464"/>
                  </a:tblGrid>
                  <a:tr h="1080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Wavelength</a:t>
                          </a:r>
                          <a:endParaRPr lang="en-GB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97518" t="-2260" r="-1168" b="-176271"/>
                          </a:stretch>
                        </a:blipFill>
                      </a:tcPr>
                    </a:tc>
                  </a:tr>
                  <a:tr h="648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err="1" smtClean="0"/>
                            <a:t>Cutoff</a:t>
                          </a:r>
                          <a:r>
                            <a:rPr lang="en-GB" sz="1600" dirty="0" smtClean="0"/>
                            <a:t> frequency dominant mode</a:t>
                          </a:r>
                          <a:endParaRPr lang="en-GB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97518" t="-170755" r="-1168" b="-194340"/>
                          </a:stretch>
                        </a:blipFill>
                      </a:tcPr>
                    </a:tc>
                  </a:tr>
                  <a:tr h="64800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err="1" smtClean="0"/>
                            <a:t>Cutoff</a:t>
                          </a:r>
                          <a:r>
                            <a:rPr lang="en-GB" sz="1600" dirty="0" smtClean="0"/>
                            <a:t> frequency next higher mode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97518" t="-270755" r="-1168" b="-94340"/>
                          </a:stretch>
                        </a:blipFill>
                      </a:tcPr>
                    </a:tc>
                  </a:tr>
                  <a:tr h="540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Usable frequency range</a:t>
                          </a:r>
                          <a:endParaRPr lang="en-GB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97518" t="-441573" r="-1168" b="-1236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5364088" y="1484784"/>
            <a:ext cx="2613876" cy="1620000"/>
            <a:chOff x="5652120" y="1988840"/>
            <a:chExt cx="2904308" cy="1800000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2120" y="1988840"/>
              <a:ext cx="2904308" cy="180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2" name="Straight Arrow Connector 11"/>
            <p:cNvCxnSpPr/>
            <p:nvPr/>
          </p:nvCxnSpPr>
          <p:spPr>
            <a:xfrm>
              <a:off x="6057498" y="3284984"/>
              <a:ext cx="1116000" cy="3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 flipV="1">
              <a:off x="6372200" y="2894464"/>
              <a:ext cx="0" cy="576000"/>
            </a:xfrm>
            <a:prstGeom prst="straightConnector1">
              <a:avLst/>
            </a:prstGeom>
            <a:ln>
              <a:solidFill>
                <a:srgbClr val="FFFF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353738" y="2915652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FF00"/>
                  </a:solidFill>
                </a:rPr>
                <a:t>b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732240" y="2987660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B0F0"/>
                  </a:solidFill>
                </a:rPr>
                <a:t>a</a:t>
              </a:r>
              <a:endParaRPr lang="en-GB" dirty="0">
                <a:solidFill>
                  <a:srgbClr val="00B0F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7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Rectangular waveguides</a:t>
            </a:r>
            <a:endParaRPr lang="en-GB" dirty="0"/>
          </a:p>
        </p:txBody>
      </p:sp>
      <p:sp>
        <p:nvSpPr>
          <p:cNvPr id="23" name="Content Placeholder 22"/>
          <p:cNvSpPr>
            <a:spLocks noGrp="1"/>
          </p:cNvSpPr>
          <p:nvPr>
            <p:ph sz="half" idx="1"/>
          </p:nvPr>
        </p:nvSpPr>
        <p:spPr/>
        <p:txBody>
          <a:bodyPr anchor="t">
            <a:normAutofit/>
          </a:bodyPr>
          <a:lstStyle/>
          <a:p>
            <a:r>
              <a:rPr lang="en-GB" sz="1600" dirty="0" smtClean="0"/>
              <a:t>Waveguides are usable over certain frequency ranges</a:t>
            </a:r>
          </a:p>
          <a:p>
            <a:pPr lvl="1"/>
            <a:r>
              <a:rPr lang="en-GB" sz="1400" dirty="0" smtClean="0"/>
              <a:t>For very lower frequencies the waveguide dimensions become impractically large</a:t>
            </a:r>
          </a:p>
          <a:p>
            <a:pPr lvl="1"/>
            <a:r>
              <a:rPr lang="en-GB" sz="1400" dirty="0" smtClean="0"/>
              <a:t>For very high frequencies the dimensions become impractically small &amp; the manufacturing tolerance becomes a significant portion of the waveguide size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51</a:t>
            </a:fld>
            <a:endParaRPr lang="en-GB"/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5364088" y="1484784"/>
            <a:ext cx="2613876" cy="1620000"/>
            <a:chOff x="5652120" y="1988840"/>
            <a:chExt cx="2904308" cy="1800000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2120" y="1988840"/>
              <a:ext cx="2904308" cy="180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2" name="Straight Arrow Connector 11"/>
            <p:cNvCxnSpPr/>
            <p:nvPr/>
          </p:nvCxnSpPr>
          <p:spPr>
            <a:xfrm>
              <a:off x="6057498" y="3284984"/>
              <a:ext cx="1116000" cy="3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 flipV="1">
              <a:off x="6372200" y="2894464"/>
              <a:ext cx="0" cy="576000"/>
            </a:xfrm>
            <a:prstGeom prst="straightConnector1">
              <a:avLst/>
            </a:prstGeom>
            <a:ln>
              <a:solidFill>
                <a:srgbClr val="FFFF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353738" y="2915652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FF00"/>
                  </a:solidFill>
                </a:rPr>
                <a:t>b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732240" y="2987660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B0F0"/>
                  </a:solidFill>
                </a:rPr>
                <a:t>a</a:t>
              </a:r>
              <a:endParaRPr lang="en-GB" dirty="0">
                <a:solidFill>
                  <a:srgbClr val="00B0F0"/>
                </a:solidFill>
              </a:endParaRPr>
            </a:p>
          </p:txBody>
        </p:sp>
      </p:grpSp>
      <p:graphicFrame>
        <p:nvGraphicFramePr>
          <p:cNvPr id="16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3830679"/>
              </p:ext>
            </p:extLst>
          </p:nvPr>
        </p:nvGraphicFramePr>
        <p:xfrm>
          <a:off x="467545" y="3645027"/>
          <a:ext cx="8208910" cy="2520277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7998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98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98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54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260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60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417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57221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Waveguide name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Recommended frequency </a:t>
                      </a:r>
                      <a:r>
                        <a:rPr lang="en-GB" sz="14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band</a:t>
                      </a:r>
                    </a:p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of 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operation (GHz)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Cutoff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frequency of </a:t>
                      </a:r>
                      <a:r>
                        <a:rPr lang="en-GB" sz="14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lowest order 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mode (GHz)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Cutoff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frequency of </a:t>
                      </a:r>
                      <a:r>
                        <a:rPr lang="en-GB" sz="14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next</a:t>
                      </a:r>
                    </a:p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mode 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(GHz)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Inner dimensions of waveguide opening (inch)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4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EIA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RCSC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IEC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490" marR="2490" marT="2491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410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WR2300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WG0.0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R3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0.32 — 0.45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0.257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0.513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</a:rPr>
                        <a:t>23.000 × 11.500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10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WR1150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WG3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R8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0.63 — 0.97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0.513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1.026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11.500 × 5.750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410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WR340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</a:rPr>
                        <a:t>WG9A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R26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</a:rPr>
                        <a:t>2.20 — 3.30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</a:rPr>
                        <a:t>1.736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3.471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3.400 × 1.700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410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WR75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</a:rPr>
                        <a:t>WG17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R120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</a:rPr>
                        <a:t>10.00 — 15.00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</a:rPr>
                        <a:t>7.869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15.737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0.750 × 0.375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410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WR10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</a:rPr>
                        <a:t>WG27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R900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</a:rPr>
                        <a:t>75.00 — 110.00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</a:rPr>
                        <a:t>59.015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118.03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0.100 × 0.050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410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WR3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</a:rPr>
                        <a:t>WG32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R2600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220.00 — 330.00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173.571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347.143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0.0340 × 0.0170 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490" marR="2490" marT="2491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711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Rectangular waveguides</a:t>
            </a:r>
            <a:br>
              <a:rPr lang="en-GB" sz="3600" dirty="0" smtClean="0"/>
            </a:br>
            <a:r>
              <a:rPr lang="en-GB" sz="3600" dirty="0" smtClean="0"/>
              <a:t>Maximum Power handling</a:t>
            </a:r>
            <a:endParaRPr lang="en-GB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16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600200"/>
                <a:ext cx="4114800" cy="4525963"/>
              </a:xfr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GB" sz="18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=6.63 </m:t>
                      </m:r>
                      <m:sSup>
                        <m:sSupPr>
                          <m:ctrlP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  <m:r>
                        <a:rPr lang="en-GB" sz="18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en-GB" sz="1800" baseline="-25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𝑚𝑎𝑥</m:t>
                          </m:r>
                        </m:e>
                        <m:sup>
                          <m:r>
                            <a:rPr lang="en-GB" sz="1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latin typeface="Cambria Math"/>
                          <a:ea typeface="Cambria Math" panose="02040503050406030204" pitchFamily="18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GB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b="0" i="1" smtClean="0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8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r>
                            <a:rPr lang="en-US" sz="18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GB" dirty="0"/>
              </a:p>
              <a:p>
                <a:endParaRPr lang="en-GB" sz="1400" dirty="0" smtClean="0"/>
              </a:p>
              <a:p>
                <a:r>
                  <a:rPr lang="en-GB" sz="1400" dirty="0" smtClean="0"/>
                  <a:t>With</a:t>
                </a:r>
              </a:p>
              <a:p>
                <a:r>
                  <a:rPr lang="en-GB" sz="1400" dirty="0" smtClean="0"/>
                  <a:t>P = Power in watts</a:t>
                </a:r>
              </a:p>
              <a:p>
                <a:r>
                  <a:rPr lang="en-GB" sz="1400" dirty="0" smtClean="0"/>
                  <a:t>a = width of waveguide in cm</a:t>
                </a:r>
              </a:p>
              <a:p>
                <a:r>
                  <a:rPr lang="en-GB" sz="1400" dirty="0"/>
                  <a:t>b</a:t>
                </a:r>
                <a:r>
                  <a:rPr lang="en-GB" sz="1400" dirty="0" smtClean="0"/>
                  <a:t> = height of waveguide in cm</a:t>
                </a:r>
              </a:p>
              <a:p>
                <a:r>
                  <a:rPr lang="en-GB" sz="1400" dirty="0" smtClean="0"/>
                  <a:t>λ = free </a:t>
                </a:r>
                <a:r>
                  <a:rPr lang="en-GB" sz="1400" smtClean="0"/>
                  <a:t>space wavelength in cm</a:t>
                </a:r>
                <a:endParaRPr lang="en-GB" sz="1400" dirty="0" smtClean="0"/>
              </a:p>
              <a:p>
                <a:r>
                  <a:rPr lang="en-GB" sz="1400" dirty="0" err="1" smtClean="0"/>
                  <a:t>E</a:t>
                </a:r>
                <a:r>
                  <a:rPr lang="en-GB" sz="1400" baseline="-25000" dirty="0" err="1" smtClean="0"/>
                  <a:t>max</a:t>
                </a:r>
                <a:r>
                  <a:rPr lang="en-GB" sz="1400" dirty="0" smtClean="0"/>
                  <a:t> = breakdown voltage gradient of the dielectric filling the waveguide in Volt/cm </a:t>
                </a:r>
                <a:r>
                  <a:rPr lang="en-US" sz="1400" dirty="0" smtClean="0"/>
                  <a:t>(for dry air 30 kV/cm, for ambient air 10 kV/cm)</a:t>
                </a:r>
                <a:endParaRPr lang="en-GB" sz="1400" dirty="0"/>
              </a:p>
            </p:txBody>
          </p:sp>
        </mc:Choice>
        <mc:Fallback xmlns="">
          <p:sp>
            <p:nvSpPr>
              <p:cNvPr id="17" name="Content Placeholder 1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600200"/>
                <a:ext cx="4114800" cy="4525963"/>
              </a:xfrm>
              <a:blipFill rotWithShape="1">
                <a:blip r:embed="rId2"/>
                <a:stretch>
                  <a:fillRect l="-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52</a:t>
            </a:fld>
            <a:endParaRPr lang="en-GB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8690256"/>
              </p:ext>
            </p:extLst>
          </p:nvPr>
        </p:nvGraphicFramePr>
        <p:xfrm>
          <a:off x="4644008" y="1556792"/>
          <a:ext cx="4248472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743345" y="2143889"/>
            <a:ext cx="780983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WR2300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948264" y="2503929"/>
            <a:ext cx="780983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WR2100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7236296" y="2935977"/>
            <a:ext cx="780983" cy="27699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WR1800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740352" y="3368025"/>
            <a:ext cx="780983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WR1500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7964760" y="3944089"/>
            <a:ext cx="769570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WR1150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8196456" y="4448145"/>
            <a:ext cx="696024" cy="2769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WR975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07797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Rectangular waveguides Attenuation</a:t>
            </a:r>
            <a:endParaRPr lang="en-GB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18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600201"/>
                <a:ext cx="4038600" cy="2476871"/>
              </a:xfrm>
            </p:spPr>
            <p:txBody>
              <a:bodyPr>
                <a:normAutofit fontScale="92500" lnSpcReduction="10000"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𝐴𝑡𝑡𝑒𝑛𝑢𝑎𝑡𝑖𝑜𝑛</m:t>
                      </m:r>
                      <m:r>
                        <a:rPr lang="en-GB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sz="1800" i="1" baseline="-25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  <m:f>
                        <m:fPr>
                          <m:ctrlPr>
                            <a:rPr lang="en-GB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GB" sz="18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type m:val="lin"/>
                                  <m:ctrlPr>
                                    <a:rPr lang="en-GB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𝑐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l-GR" sz="1800" i="1">
                                      <a:latin typeface="Cambria Math"/>
                                    </a:rPr>
                                    <m:t>λ</m:t>
                                  </m:r>
                                </m:den>
                              </m:f>
                            </m:e>
                          </m:ra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18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800">
                                  <a:latin typeface="Cambria Math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800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800" i="1">
                                      <a:latin typeface="Cambria Math"/>
                                    </a:rPr>
                                    <m:t>λ</m:t>
                                  </m:r>
                                  <m:r>
                                    <a:rPr lang="en-GB" sz="1800">
                                      <a:latin typeface="Cambria Math"/>
                                    </a:rPr>
                                    <m:t>/</m:t>
                                  </m:r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𝑎</m:t>
                                  </m:r>
                                  <m:r>
                                    <a:rPr lang="en-GB" sz="180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GB" sz="180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d>
                        <m:dPr>
                          <m:ctrlP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num>
                            <m:den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den>
                          </m:f>
                          <m: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p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en-US" sz="1800" b="0" i="1" smtClean="0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sz="18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endParaRPr lang="en-GB" dirty="0" smtClean="0"/>
              </a:p>
              <a:p>
                <a:r>
                  <a:rPr lang="en-US" sz="1400" dirty="0" smtClean="0"/>
                  <a:t>With</a:t>
                </a:r>
                <a:endParaRPr lang="en-GB" sz="1400" dirty="0" smtClean="0"/>
              </a:p>
              <a:p>
                <a:r>
                  <a:rPr lang="en-GB" sz="1400" dirty="0" smtClean="0"/>
                  <a:t>a</a:t>
                </a:r>
                <a:r>
                  <a:rPr lang="en-GB" sz="1400" baseline="-25000" dirty="0" smtClean="0"/>
                  <a:t>0</a:t>
                </a:r>
                <a:r>
                  <a:rPr lang="en-GB" sz="1400" dirty="0" smtClean="0"/>
                  <a:t> = 3 10</a:t>
                </a:r>
                <a:r>
                  <a:rPr lang="en-GB" sz="1400" baseline="30000" dirty="0" smtClean="0"/>
                  <a:t>-7</a:t>
                </a:r>
                <a:r>
                  <a:rPr lang="en-GB" sz="1400" dirty="0" smtClean="0"/>
                  <a:t> [dB/m]</a:t>
                </a:r>
                <a:r>
                  <a:rPr lang="en-GB" sz="1400" baseline="0" dirty="0" smtClean="0"/>
                  <a:t> for copper</a:t>
                </a:r>
              </a:p>
              <a:p>
                <a:r>
                  <a:rPr lang="en-GB" sz="1400" dirty="0"/>
                  <a:t>a = width of waveguide in </a:t>
                </a:r>
                <a:r>
                  <a:rPr lang="en-GB" sz="1400" dirty="0" smtClean="0"/>
                  <a:t>m</a:t>
                </a:r>
                <a:endParaRPr lang="en-GB" sz="1400" dirty="0"/>
              </a:p>
              <a:p>
                <a:r>
                  <a:rPr lang="en-GB" sz="1400" dirty="0"/>
                  <a:t>b = height of waveguide in </a:t>
                </a:r>
                <a:r>
                  <a:rPr lang="en-GB" sz="1400" dirty="0" smtClean="0"/>
                  <a:t>m</a:t>
                </a:r>
                <a:endParaRPr lang="en-GB" sz="1400" dirty="0"/>
              </a:p>
              <a:p>
                <a:r>
                  <a:rPr lang="en-GB" sz="1400" dirty="0"/>
                  <a:t>λ = free space </a:t>
                </a:r>
                <a:r>
                  <a:rPr lang="en-GB" sz="1400" dirty="0" smtClean="0"/>
                  <a:t>wavelength in m</a:t>
                </a:r>
                <a:endParaRPr lang="en-GB" sz="1400" dirty="0"/>
              </a:p>
            </p:txBody>
          </p:sp>
        </mc:Choice>
        <mc:Fallback xmlns="">
          <p:sp>
            <p:nvSpPr>
              <p:cNvPr id="19" name="Content Placeholder 1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600201"/>
                <a:ext cx="4038600" cy="2476871"/>
              </a:xfrm>
              <a:blipFill>
                <a:blip r:embed="rId2"/>
                <a:stretch>
                  <a:fillRect l="-151" b="-12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53</a:t>
            </a:fld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725706"/>
              </p:ext>
            </p:extLst>
          </p:nvPr>
        </p:nvGraphicFramePr>
        <p:xfrm>
          <a:off x="467544" y="4142576"/>
          <a:ext cx="3816424" cy="195072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9232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32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990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Attenuation factors of waveguides made from different material normalized to a waveguide of same size made of copper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9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Copper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1.00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9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Silver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0.98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9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Aluminium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1.30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99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Brass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2.05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292475137"/>
              </p:ext>
            </p:extLst>
          </p:nvPr>
        </p:nvGraphicFramePr>
        <p:xfrm>
          <a:off x="4644008" y="1556792"/>
          <a:ext cx="4248472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962362" y="4941168"/>
            <a:ext cx="780983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WR2300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948264" y="4802668"/>
            <a:ext cx="780983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WR2100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7706985" y="4365104"/>
            <a:ext cx="780983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WR1500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569185" y="3667090"/>
            <a:ext cx="769570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WR1150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7500432" y="3394954"/>
            <a:ext cx="696024" cy="2769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WR975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4622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Coaxial Lines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600201"/>
                <a:ext cx="4038600" cy="2476872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GB" dirty="0" smtClean="0"/>
                  <a:t>Characteristic impedance is</a:t>
                </a:r>
              </a:p>
              <a:p>
                <a:endParaRPr lang="en-GB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mtClean="0">
                          <a:latin typeface="Cambria Math"/>
                        </a:rPr>
                        <m:t>Z</m:t>
                      </m:r>
                      <m:r>
                        <m:rPr>
                          <m:sty m:val="p"/>
                        </m:rPr>
                        <a:rPr lang="en-GB" baseline="-25000" smtClean="0">
                          <a:latin typeface="Cambria Math"/>
                        </a:rPr>
                        <m:t>c</m:t>
                      </m:r>
                      <m:r>
                        <a:rPr lang="en-GB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mtClean="0">
                              <a:latin typeface="Cambria Math"/>
                            </a:rPr>
                            <m:t>60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m:rPr>
                                  <m:sty m:val="p"/>
                                </m:rPr>
                                <a:rPr lang="el-GR" smtClean="0">
                                  <a:latin typeface="Cambria Math"/>
                                </a:rPr>
                                <m:t>ε</m:t>
                              </m:r>
                              <m:r>
                                <a:rPr lang="en-GB" baseline="-25000" smtClean="0">
                                  <a:latin typeface="Cambria Math"/>
                                </a:rPr>
                                <m:t>𝑟</m:t>
                              </m:r>
                            </m:e>
                          </m:rad>
                        </m:den>
                      </m:f>
                      <m:func>
                        <m:func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mtClean="0">
                              <a:latin typeface="Cambria Math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mtClean="0">
                                      <a:latin typeface="Cambria Math"/>
                                    </a:rPr>
                                    <m:t>𝐷</m:t>
                                  </m:r>
                                </m:num>
                                <m:den>
                                  <m:r>
                                    <a:rPr lang="en-GB" smtClean="0">
                                      <a:latin typeface="Cambria Math"/>
                                    </a:rPr>
                                    <m:t>𝑑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dirty="0"/>
              </a:p>
              <a:p>
                <a:endParaRPr lang="en-GB" dirty="0" smtClean="0"/>
              </a:p>
              <a:p>
                <a:r>
                  <a:rPr lang="en-GB" sz="1300" dirty="0" smtClean="0"/>
                  <a:t>With </a:t>
                </a:r>
              </a:p>
              <a:p>
                <a:r>
                  <a:rPr lang="en-GB" sz="1300" dirty="0" smtClean="0"/>
                  <a:t>D = inner dimension of the outer conductor</a:t>
                </a:r>
              </a:p>
              <a:p>
                <a:r>
                  <a:rPr lang="en-GB" sz="1300" dirty="0" smtClean="0"/>
                  <a:t>d = outer dimension of the inner conductor</a:t>
                </a:r>
              </a:p>
              <a:p>
                <a:r>
                  <a:rPr lang="en-GB" sz="1300" dirty="0" err="1" smtClean="0"/>
                  <a:t>ε</a:t>
                </a:r>
                <a:r>
                  <a:rPr lang="en-GB" sz="1300" baseline="-25000" dirty="0" err="1" smtClean="0"/>
                  <a:t>r</a:t>
                </a:r>
                <a:r>
                  <a:rPr lang="en-GB" sz="1300" dirty="0" smtClean="0"/>
                  <a:t> = dielectric characteristic of the medium</a:t>
                </a:r>
              </a:p>
              <a:p>
                <a:endParaRPr lang="en-GB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600201"/>
                <a:ext cx="4038600" cy="2476872"/>
              </a:xfrm>
              <a:blipFill rotWithShape="1">
                <a:blip r:embed="rId2"/>
                <a:stretch>
                  <a:fillRect l="-1357" t="-73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54</a:t>
            </a:fld>
            <a:endParaRPr lang="en-GB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7604" y="1772816"/>
            <a:ext cx="1028572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3866284"/>
              </p:ext>
            </p:extLst>
          </p:nvPr>
        </p:nvGraphicFramePr>
        <p:xfrm>
          <a:off x="467544" y="4004984"/>
          <a:ext cx="4038600" cy="2232331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07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9071">
                <a:tc rowSpan="2">
                  <a:txBody>
                    <a:bodyPr/>
                    <a:lstStyle/>
                    <a:p>
                      <a:r>
                        <a:rPr lang="en-GB" sz="1200" dirty="0"/>
                        <a:t>Size</a:t>
                      </a:r>
                    </a:p>
                  </a:txBody>
                  <a:tcPr marL="44873" marR="44873" marT="22437" marB="22437" anchor="ctr"/>
                </a:tc>
                <a:tc gridSpan="2">
                  <a:txBody>
                    <a:bodyPr/>
                    <a:lstStyle/>
                    <a:p>
                      <a:r>
                        <a:rPr lang="en-GB" sz="1200"/>
                        <a:t>Outer conductor</a:t>
                      </a:r>
                    </a:p>
                  </a:txBody>
                  <a:tcPr marL="44873" marR="44873" marT="22437" marB="22437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200"/>
                        <a:t>Inner conductor</a:t>
                      </a:r>
                    </a:p>
                  </a:txBody>
                  <a:tcPr marL="44873" marR="44873" marT="22437" marB="22437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790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Outer </a:t>
                      </a:r>
                      <a:r>
                        <a:rPr lang="en-GB" sz="1200" dirty="0" smtClean="0"/>
                        <a:t>diameter</a:t>
                      </a:r>
                      <a:endParaRPr lang="en-GB" sz="1200" dirty="0"/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Inner diameter</a:t>
                      </a:r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Outer diameter</a:t>
                      </a:r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Inner diameter</a:t>
                      </a:r>
                    </a:p>
                  </a:txBody>
                  <a:tcPr marL="44873" marR="44873" marT="22437" marB="22437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071">
                <a:tc>
                  <a:txBody>
                    <a:bodyPr/>
                    <a:lstStyle/>
                    <a:p>
                      <a:r>
                        <a:rPr lang="en-GB" sz="1200"/>
                        <a:t>7/8"</a:t>
                      </a:r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22.2 mm</a:t>
                      </a:r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20 mm</a:t>
                      </a:r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8.7 mm</a:t>
                      </a:r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7.4 mm</a:t>
                      </a:r>
                    </a:p>
                  </a:txBody>
                  <a:tcPr marL="44873" marR="44873" marT="22437" marB="22437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071">
                <a:tc>
                  <a:txBody>
                    <a:bodyPr/>
                    <a:lstStyle/>
                    <a:p>
                      <a:r>
                        <a:rPr lang="en-GB" sz="1200"/>
                        <a:t>1 5/8"</a:t>
                      </a:r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41.3 mm</a:t>
                      </a:r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38.8 mm</a:t>
                      </a:r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16.9 mm</a:t>
                      </a:r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15.0 mm</a:t>
                      </a:r>
                    </a:p>
                  </a:txBody>
                  <a:tcPr marL="44873" marR="44873" marT="22437" marB="22437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071">
                <a:tc>
                  <a:txBody>
                    <a:bodyPr/>
                    <a:lstStyle/>
                    <a:p>
                      <a:r>
                        <a:rPr lang="en-GB" sz="1200"/>
                        <a:t>3 1/8"</a:t>
                      </a:r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79.4 mm</a:t>
                      </a:r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76.9 mm</a:t>
                      </a:r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33.4 mm</a:t>
                      </a:r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31.3 mm</a:t>
                      </a:r>
                    </a:p>
                  </a:txBody>
                  <a:tcPr marL="44873" marR="44873" marT="22437" marB="22437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071">
                <a:tc>
                  <a:txBody>
                    <a:bodyPr/>
                    <a:lstStyle/>
                    <a:p>
                      <a:r>
                        <a:rPr lang="en-GB" sz="1200"/>
                        <a:t>4 1/2"</a:t>
                      </a:r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106 mm</a:t>
                      </a:r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103 mm</a:t>
                      </a:r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44.8 mm</a:t>
                      </a:r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42.8 mm</a:t>
                      </a:r>
                    </a:p>
                  </a:txBody>
                  <a:tcPr marL="44873" marR="44873" marT="22437" marB="22437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071">
                <a:tc>
                  <a:txBody>
                    <a:bodyPr/>
                    <a:lstStyle/>
                    <a:p>
                      <a:r>
                        <a:rPr lang="en-GB" sz="1200" dirty="0"/>
                        <a:t>6 1/8"</a:t>
                      </a:r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155.6 mm</a:t>
                      </a:r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151.9 mm</a:t>
                      </a:r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66.0 mm</a:t>
                      </a:r>
                    </a:p>
                  </a:txBody>
                  <a:tcPr marL="44873" marR="44873" marT="22437" marB="22437"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64.0 mm</a:t>
                      </a:r>
                    </a:p>
                  </a:txBody>
                  <a:tcPr marL="44873" marR="44873" marT="22437" marB="22437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6444208" y="1700808"/>
            <a:ext cx="2448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Coaxial cables are often with PTFE foam to keep concentricity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788024" y="3246075"/>
            <a:ext cx="23042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Flexible lines have spacer helicoidally placed all along the line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732240" y="4653136"/>
            <a:ext cx="22322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Rigid lines are made of two rigid tubes maintained concentric with supports </a:t>
            </a:r>
          </a:p>
        </p:txBody>
      </p:sp>
      <p:pic>
        <p:nvPicPr>
          <p:cNvPr id="2050" name="Picture 2" descr="G:\Departments\AB\Groups\RF\Sections\PM\QA Inventory\Photographies\TWC 200MHz\IMG_037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936" t="21116" r="13741" b="10202"/>
          <a:stretch/>
        </p:blipFill>
        <p:spPr bwMode="auto">
          <a:xfrm>
            <a:off x="4932040" y="4581128"/>
            <a:ext cx="1800000" cy="128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cdn6.bigcommerce.com/s-rkwkqkq5/products/3051/images/2902/HJ7-50A__19989.1424477609.1280.1280.jpg?c=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 flipV="1">
            <a:off x="7667042" y="2779626"/>
            <a:ext cx="50685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77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47500" lnSpcReduction="20000"/>
              </a:bodyPr>
              <a:lstStyle/>
              <a:p>
                <a:r>
                  <a:rPr lang="en-GB" sz="3400" dirty="0" smtClean="0"/>
                  <a:t>Power handling of an air coaxial line is related to breakdown field E</a:t>
                </a:r>
              </a:p>
              <a:p>
                <a:pPr marL="1438275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sz="3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𝑝𝑒𝑎𝑘𝑚𝑎𝑥</m:t>
                      </m:r>
                      <m:r>
                        <a:rPr lang="en-GB" sz="3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3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f>
                        <m:fPr>
                          <m:ctrlPr>
                            <a:rPr lang="en-GB" sz="3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GB" sz="3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unc>
                        <m:funcPr>
                          <m:ctrlPr>
                            <a:rPr lang="en-GB" sz="3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GB" sz="3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𝑙𝑛</m:t>
                          </m:r>
                        </m:fName>
                        <m:e>
                          <m:d>
                            <m:dPr>
                              <m:ctrlPr>
                                <a:rPr lang="en-GB" sz="3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3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3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𝐷</m:t>
                                  </m:r>
                                </m:num>
                                <m:den>
                                  <m:r>
                                    <a:rPr lang="en-GB" sz="3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sz="34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1438275"/>
                <a:endParaRPr lang="en-US" sz="3400" dirty="0"/>
              </a:p>
              <a:p>
                <a:pPr marL="1438275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3400" i="1">
                          <a:latin typeface="Cambria Math"/>
                        </a:rPr>
                        <m:t>𝑃</m:t>
                      </m:r>
                      <m:r>
                        <a:rPr lang="en-US" sz="3400" b="0" i="1" baseline="-25000" smtClean="0">
                          <a:latin typeface="Cambria Math"/>
                        </a:rPr>
                        <m:t>𝑝𝑒𝑎𝑘</m:t>
                      </m:r>
                      <m:r>
                        <a:rPr lang="en-GB" sz="3400" i="1" baseline="-25000">
                          <a:latin typeface="Cambria Math"/>
                        </a:rPr>
                        <m:t>𝑚𝑎𝑥</m:t>
                      </m:r>
                      <m:r>
                        <a:rPr lang="en-GB" sz="3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3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3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3400" i="1">
                                  <a:latin typeface="Cambria Math"/>
                                </a:rPr>
                                <m:t>𝑉</m:t>
                              </m:r>
                              <m:r>
                                <a:rPr lang="en-US" sz="3400" b="0" i="1" baseline="-25000" smtClean="0">
                                  <a:latin typeface="Cambria Math"/>
                                </a:rPr>
                                <m:t>𝑝𝑒𝑎𝑘𝑚</m:t>
                              </m:r>
                              <m:r>
                                <a:rPr lang="en-GB" sz="3400" i="1" baseline="-25000">
                                  <a:latin typeface="Cambria Math"/>
                                </a:rPr>
                                <m:t>𝑎𝑥</m:t>
                              </m:r>
                            </m:e>
                            <m:sup>
                              <m:r>
                                <a:rPr lang="en-GB" sz="3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3400" i="1">
                              <a:latin typeface="Cambria Math"/>
                            </a:rPr>
                            <m:t>2</m:t>
                          </m:r>
                          <m:r>
                            <a:rPr lang="en-GB" sz="3400" i="1">
                              <a:latin typeface="Cambria Math"/>
                            </a:rPr>
                            <m:t>𝑍𝑐</m:t>
                          </m:r>
                        </m:den>
                      </m:f>
                      <m:r>
                        <a:rPr lang="en-GB" sz="34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GB" sz="3400" i="1" dirty="0" smtClean="0"/>
              </a:p>
              <a:p>
                <a:pPr marL="1438275"/>
                <a:endParaRPr lang="en-US" sz="3400" dirty="0"/>
              </a:p>
              <a:p>
                <a:endParaRPr lang="en-GB" sz="3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US" sz="3400" i="1" baseline="-25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𝑝𝑒𝑎𝑘𝑚𝑎𝑥</m:t>
                      </m:r>
                      <m:r>
                        <a:rPr lang="en-GB" sz="3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3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3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GB" sz="3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3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p>
                                  <m:r>
                                    <a:rPr lang="en-GB" sz="3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3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3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GB" sz="3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ad>
                            <m:radPr>
                              <m:degHide m:val="on"/>
                              <m:ctrlPr>
                                <a:rPr lang="en-GB" sz="3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l-GR" sz="3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  <m:r>
                                <a:rPr lang="en-GB" sz="3400" i="1" baseline="-25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GB" sz="3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e>
                          </m:rad>
                        </m:num>
                        <m:den>
                          <m:r>
                            <a:rPr lang="en-GB" sz="3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480</m:t>
                          </m:r>
                        </m:den>
                      </m:f>
                      <m:func>
                        <m:funcPr>
                          <m:ctrlPr>
                            <a:rPr lang="en-GB" sz="3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GB" sz="3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𝑙𝑛</m:t>
                          </m:r>
                        </m:fName>
                        <m:e>
                          <m:d>
                            <m:dPr>
                              <m:ctrlPr>
                                <a:rPr lang="en-GB" sz="3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3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3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𝐷</m:t>
                                  </m:r>
                                </m:num>
                                <m:den>
                                  <m:r>
                                    <a:rPr lang="en-GB" sz="3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sz="3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3400" dirty="0"/>
              </a:p>
              <a:p>
                <a:r>
                  <a:rPr lang="en-US" dirty="0" smtClean="0"/>
                  <a:t>With</a:t>
                </a:r>
              </a:p>
              <a:p>
                <a:r>
                  <a:rPr lang="en-GB" dirty="0"/>
                  <a:t>E = </a:t>
                </a:r>
                <a:r>
                  <a:rPr lang="en-GB" dirty="0" smtClean="0"/>
                  <a:t>breakdown </a:t>
                </a:r>
                <a:r>
                  <a:rPr lang="en-GB" dirty="0"/>
                  <a:t>strength of </a:t>
                </a:r>
                <a:r>
                  <a:rPr lang="en-GB" dirty="0" smtClean="0"/>
                  <a:t>air (‘dry </a:t>
                </a:r>
                <a:r>
                  <a:rPr lang="en-GB" dirty="0"/>
                  <a:t>air’ </a:t>
                </a:r>
                <a:r>
                  <a:rPr lang="en-GB" dirty="0" smtClean="0"/>
                  <a:t>E = 3 </a:t>
                </a:r>
                <a:r>
                  <a:rPr lang="en-GB" dirty="0"/>
                  <a:t>kV/mm, commonly used value is </a:t>
                </a:r>
                <a:r>
                  <a:rPr lang="en-GB" dirty="0" smtClean="0"/>
                  <a:t>E = 1 </a:t>
                </a:r>
                <a:r>
                  <a:rPr lang="en-GB" dirty="0"/>
                  <a:t>kV/mm for ambient </a:t>
                </a:r>
                <a:r>
                  <a:rPr lang="en-GB" dirty="0" smtClean="0"/>
                  <a:t>air)</a:t>
                </a:r>
              </a:p>
              <a:p>
                <a:r>
                  <a:rPr lang="en-US" i="1" dirty="0"/>
                  <a:t>D </a:t>
                </a:r>
                <a:r>
                  <a:rPr lang="en-US" dirty="0"/>
                  <a:t>= inside electrical diameter of outer conductor in mm</a:t>
                </a:r>
              </a:p>
              <a:p>
                <a:r>
                  <a:rPr lang="en-US" i="1" dirty="0"/>
                  <a:t>d </a:t>
                </a:r>
                <a:r>
                  <a:rPr lang="en-US" dirty="0"/>
                  <a:t>= outside electrical diameter of inner conductor in </a:t>
                </a:r>
                <a:r>
                  <a:rPr lang="en-US" dirty="0" smtClean="0"/>
                  <a:t>mm</a:t>
                </a:r>
              </a:p>
              <a:p>
                <a:r>
                  <a:rPr lang="en-GB" dirty="0" err="1"/>
                  <a:t>Zc</a:t>
                </a:r>
                <a:r>
                  <a:rPr lang="en-GB" dirty="0"/>
                  <a:t>= characteristic impedance in </a:t>
                </a:r>
                <a:r>
                  <a:rPr lang="el-GR" dirty="0" smtClean="0"/>
                  <a:t>Ω</a:t>
                </a:r>
                <a:endParaRPr lang="en-US" dirty="0" smtClean="0"/>
              </a:p>
              <a:p>
                <a:r>
                  <a:rPr lang="en-US" dirty="0" err="1"/>
                  <a:t>ε</a:t>
                </a:r>
                <a:r>
                  <a:rPr lang="en-US" baseline="-25000" dirty="0" err="1"/>
                  <a:t>r</a:t>
                </a:r>
                <a:r>
                  <a:rPr lang="en-US" dirty="0"/>
                  <a:t> = relative permittivity of </a:t>
                </a:r>
                <a:r>
                  <a:rPr lang="en-US" dirty="0" smtClean="0"/>
                  <a:t>dielectric</a:t>
                </a:r>
              </a:p>
              <a:p>
                <a:r>
                  <a:rPr lang="en-US" dirty="0"/>
                  <a:t>f = frequency in </a:t>
                </a:r>
                <a:r>
                  <a:rPr lang="en-US" dirty="0" smtClean="0"/>
                  <a:t>MHz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2"/>
                <a:stretch>
                  <a:fillRect l="-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/>
          <p:cNvSpPr/>
          <p:nvPr/>
        </p:nvSpPr>
        <p:spPr>
          <a:xfrm>
            <a:off x="539552" y="2709024"/>
            <a:ext cx="936000" cy="93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Coaxial lines Maximum Power handling</a:t>
            </a:r>
            <a:endParaRPr lang="en-GB" sz="3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55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827584" y="2997056"/>
            <a:ext cx="360000" cy="360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>
            <a:stCxn id="8" idx="1"/>
            <a:endCxn id="8" idx="5"/>
          </p:cNvCxnSpPr>
          <p:nvPr/>
        </p:nvCxnSpPr>
        <p:spPr>
          <a:xfrm>
            <a:off x="880305" y="3049777"/>
            <a:ext cx="254558" cy="254558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11560" y="2925048"/>
            <a:ext cx="792088" cy="504056"/>
          </a:xfrm>
          <a:prstGeom prst="straightConnector1">
            <a:avLst/>
          </a:prstGeom>
          <a:ln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62750" y="306896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270892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D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580" y="2061248"/>
            <a:ext cx="4426900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527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375" y="1988840"/>
            <a:ext cx="4442105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Coaxial lines Attenuation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600200"/>
                <a:ext cx="4038600" cy="2980927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1700" dirty="0" smtClean="0"/>
                  <a:t>The attenuation of a coaxial line is expressed as</a:t>
                </a:r>
              </a:p>
              <a:p>
                <a:endParaRPr lang="en-US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7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GB" sz="17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7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7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36.1</m:t>
                              </m:r>
                            </m:num>
                            <m:den>
                              <m:r>
                                <a:rPr lang="en-US" sz="17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  <m:r>
                                <a:rPr lang="en-US" sz="1700" i="1" baseline="-25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1700" i="1" baseline="-25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7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7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7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den>
                          </m:f>
                          <m:r>
                            <a:rPr lang="en-US" sz="17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7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7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7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den>
                          </m:f>
                        </m:e>
                      </m:d>
                      <m:rad>
                        <m:radPr>
                          <m:degHide m:val="on"/>
                          <m:ctrlPr>
                            <a:rPr lang="en-US" sz="17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7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</m:rad>
                      <m:r>
                        <a:rPr lang="en-US" sz="17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+9.1  </m:t>
                      </m:r>
                      <m:rad>
                        <m:radPr>
                          <m:degHide m:val="on"/>
                          <m:ctrlPr>
                            <a:rPr lang="en-US" sz="17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l-GR" sz="17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sz="1700" i="1" baseline="-25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</m:rad>
                      <m:r>
                        <a:rPr lang="en-US" sz="17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7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𝑡𝑎𝑛</m:t>
                      </m:r>
                      <m:r>
                        <a:rPr lang="el-GR" sz="17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17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7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US" sz="17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1200" dirty="0" smtClean="0"/>
              </a:p>
              <a:p>
                <a:r>
                  <a:rPr lang="en-GB" sz="1200" dirty="0" smtClean="0"/>
                  <a:t>where</a:t>
                </a:r>
                <a:endParaRPr lang="en-GB" sz="1200" dirty="0"/>
              </a:p>
              <a:p>
                <a:r>
                  <a:rPr lang="el-GR" sz="1200" dirty="0"/>
                  <a:t>α = </a:t>
                </a:r>
                <a:r>
                  <a:rPr lang="en-GB" sz="1200" dirty="0"/>
                  <a:t>attenuation constant, dB/m</a:t>
                </a:r>
              </a:p>
              <a:p>
                <a:r>
                  <a:rPr lang="en-GB" sz="1200" dirty="0" err="1" smtClean="0"/>
                  <a:t>Zc</a:t>
                </a:r>
                <a:r>
                  <a:rPr lang="en-GB" sz="1200" dirty="0" smtClean="0"/>
                  <a:t>= </a:t>
                </a:r>
                <a:r>
                  <a:rPr lang="en-GB" sz="1200" dirty="0"/>
                  <a:t>characteristic impedance in </a:t>
                </a:r>
                <a:r>
                  <a:rPr lang="el-GR" sz="1200" dirty="0"/>
                  <a:t>Ω</a:t>
                </a:r>
                <a:endParaRPr lang="en-GB" sz="1200" dirty="0"/>
              </a:p>
              <a:p>
                <a:r>
                  <a:rPr lang="en-US" sz="1200" dirty="0"/>
                  <a:t>f = frequency in MHz</a:t>
                </a:r>
                <a:endParaRPr lang="en-GB" sz="1200" dirty="0"/>
              </a:p>
              <a:p>
                <a:r>
                  <a:rPr lang="en-US" sz="1200" i="1" dirty="0" smtClean="0"/>
                  <a:t>D </a:t>
                </a:r>
                <a:r>
                  <a:rPr lang="en-US" sz="1200" dirty="0"/>
                  <a:t>= inside electrical diameter of outer conductor in mm</a:t>
                </a:r>
              </a:p>
              <a:p>
                <a:r>
                  <a:rPr lang="en-US" sz="1200" i="1" dirty="0"/>
                  <a:t>d </a:t>
                </a:r>
                <a:r>
                  <a:rPr lang="en-US" sz="1200" dirty="0"/>
                  <a:t>= outside electrical diameter of inner conductor in </a:t>
                </a:r>
                <a:r>
                  <a:rPr lang="en-US" sz="1200" dirty="0" smtClean="0"/>
                  <a:t>mm</a:t>
                </a:r>
              </a:p>
              <a:p>
                <a:r>
                  <a:rPr lang="en-US" sz="1200" dirty="0" err="1" smtClean="0"/>
                  <a:t>ε</a:t>
                </a:r>
                <a:r>
                  <a:rPr lang="en-US" sz="1200" baseline="-25000" dirty="0" err="1" smtClean="0"/>
                  <a:t>r</a:t>
                </a:r>
                <a:r>
                  <a:rPr lang="en-US" sz="1200" dirty="0" smtClean="0"/>
                  <a:t> = relative permittivity of dielectric</a:t>
                </a:r>
              </a:p>
              <a:p>
                <a:r>
                  <a:rPr lang="en-US" sz="1200" dirty="0" smtClean="0"/>
                  <a:t>tan δ = loss factor of dielectric</a:t>
                </a:r>
                <a:endParaRPr lang="en-US" sz="12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600200"/>
                <a:ext cx="4038600" cy="2980927"/>
              </a:xfrm>
              <a:blipFill rotWithShape="1">
                <a:blip r:embed="rId3"/>
                <a:stretch>
                  <a:fillRect l="-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56</a:t>
            </a:fld>
            <a:endParaRPr lang="en-GB"/>
          </a:p>
        </p:txBody>
      </p:sp>
      <p:graphicFrame>
        <p:nvGraphicFramePr>
          <p:cNvPr id="15" name="Content Placeholder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9761066"/>
              </p:ext>
            </p:extLst>
          </p:nvPr>
        </p:nvGraphicFramePr>
        <p:xfrm>
          <a:off x="503968" y="4617304"/>
          <a:ext cx="3780000" cy="15480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2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Material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ε</a:t>
                      </a:r>
                      <a:r>
                        <a:rPr lang="en-US" sz="1200" baseline="-25000" dirty="0" err="1" smtClean="0"/>
                        <a:t>r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tan δ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Breakdown MV/m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Air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1.00006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3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Alumina 99.5%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9.5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0.00033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12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PTFE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2.1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0.00028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100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054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9" name="Table 2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44678784"/>
                  </p:ext>
                </p:extLst>
              </p:nvPr>
            </p:nvGraphicFramePr>
            <p:xfrm>
              <a:off x="539552" y="4509120"/>
              <a:ext cx="3768080" cy="1728000"/>
            </p:xfrm>
            <a:graphic>
              <a:graphicData uri="http://schemas.openxmlformats.org/drawingml/2006/table">
                <a:tbl>
                  <a:tblPr>
                    <a:tableStyleId>{3C2FFA5D-87B4-456A-9821-1D502468CF0F}</a:tableStyleId>
                  </a:tblPr>
                  <a:tblGrid>
                    <a:gridCol w="92564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4243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576000">
                    <a:tc>
                      <a:txBody>
                        <a:bodyPr/>
                        <a:lstStyle/>
                        <a:p>
                          <a:endParaRPr lang="en-GB" sz="1500" dirty="0" smtClean="0"/>
                        </a:p>
                      </a:txBody>
                      <a:tcPr anchor="ctr">
                        <a:solidFill>
                          <a:schemeClr val="l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500" dirty="0"/>
                        </a:p>
                      </a:txBody>
                      <a:tcPr anchor="ctr">
                        <a:solidFill>
                          <a:schemeClr val="l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7600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az-Cyrl-AZ" sz="1500" smtClean="0">
                                  <a:latin typeface="Cambria Math"/>
                                </a:rPr>
                                <m:t>Г</m:t>
                              </m:r>
                              <m:r>
                                <a:rPr lang="en-GB" sz="1500" smtClean="0">
                                  <a:latin typeface="Cambria Math"/>
                                </a:rPr>
                                <m:t>=</m:t>
                              </m:r>
                            </m:oMath>
                          </a14:m>
                          <a:r>
                            <a:rPr lang="en-GB" sz="1500" dirty="0" smtClean="0"/>
                            <a:t> 0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500" dirty="0" smtClean="0">
                              <a:effectLst/>
                            </a:rPr>
                            <a:t>when the line is perfectly matched, no reflection</a:t>
                          </a:r>
                          <a:endParaRPr lang="en-GB" sz="15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76000">
                    <a:tc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 anchor="ctr">
                        <a:solidFill>
                          <a:schemeClr val="l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 anchor="ctr">
                        <a:solidFill>
                          <a:schemeClr val="l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9" name="Table 2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44678784"/>
                  </p:ext>
                </p:extLst>
              </p:nvPr>
            </p:nvGraphicFramePr>
            <p:xfrm>
              <a:off x="539552" y="4509120"/>
              <a:ext cx="3768080" cy="1728000"/>
            </p:xfrm>
            <a:graphic>
              <a:graphicData uri="http://schemas.openxmlformats.org/drawingml/2006/table">
                <a:tbl>
                  <a:tblPr>
                    <a:tableStyleId>{3C2FFA5D-87B4-456A-9821-1D502468CF0F}</a:tableStyleId>
                  </a:tblPr>
                  <a:tblGrid>
                    <a:gridCol w="925642"/>
                    <a:gridCol w="2842438"/>
                  </a:tblGrid>
                  <a:tr h="576000">
                    <a:tc>
                      <a:txBody>
                        <a:bodyPr/>
                        <a:lstStyle/>
                        <a:p>
                          <a:endParaRPr lang="en-GB" sz="1500" dirty="0" smtClean="0"/>
                        </a:p>
                      </a:txBody>
                      <a:tcPr anchor="ctr">
                        <a:solidFill>
                          <a:schemeClr val="l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500" dirty="0"/>
                        </a:p>
                      </a:txBody>
                      <a:tcPr anchor="ctr">
                        <a:solidFill>
                          <a:schemeClr val="lt1"/>
                        </a:solidFill>
                      </a:tcPr>
                    </a:tc>
                  </a:tr>
                  <a:tr h="576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5263" t="-103158" r="-311184" b="-1094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500" dirty="0" smtClean="0">
                              <a:effectLst/>
                            </a:rPr>
                            <a:t>when </a:t>
                          </a:r>
                          <a:r>
                            <a:rPr lang="en-GB" sz="1500" dirty="0" smtClean="0">
                              <a:effectLst/>
                            </a:rPr>
                            <a:t>the line is perfectly </a:t>
                          </a:r>
                          <a:r>
                            <a:rPr lang="en-GB" sz="1500" dirty="0" smtClean="0">
                              <a:effectLst/>
                            </a:rPr>
                            <a:t>matched, no reflection</a:t>
                          </a:r>
                          <a:endParaRPr lang="en-GB" sz="1500" dirty="0"/>
                        </a:p>
                      </a:txBody>
                      <a:tcPr anchor="ctr"/>
                    </a:tc>
                  </a:tr>
                  <a:tr h="576000">
                    <a:tc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 anchor="ctr">
                        <a:solidFill>
                          <a:schemeClr val="l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500" dirty="0"/>
                        </a:p>
                      </a:txBody>
                      <a:tcPr anchor="ctr">
                        <a:solidFill>
                          <a:schemeClr val="lt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45885385"/>
                  </p:ext>
                </p:extLst>
              </p:nvPr>
            </p:nvGraphicFramePr>
            <p:xfrm>
              <a:off x="539552" y="4509312"/>
              <a:ext cx="3768080" cy="1728000"/>
            </p:xfrm>
            <a:graphic>
              <a:graphicData uri="http://schemas.openxmlformats.org/drawingml/2006/table">
                <a:tbl>
                  <a:tblPr>
                    <a:tableStyleId>{3C2FFA5D-87B4-456A-9821-1D502468CF0F}</a:tableStyleId>
                  </a:tblPr>
                  <a:tblGrid>
                    <a:gridCol w="92564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4243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57600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az-Cyrl-AZ" sz="1500" smtClean="0">
                                  <a:latin typeface="Cambria Math"/>
                                </a:rPr>
                                <m:t>Г</m:t>
                              </m:r>
                              <m:r>
                                <a:rPr lang="en-GB" sz="1500" smtClean="0">
                                  <a:latin typeface="Cambria Math"/>
                                </a:rPr>
                                <m:t>=</m:t>
                              </m:r>
                            </m:oMath>
                          </a14:m>
                          <a:r>
                            <a:rPr lang="en-GB" sz="1500" dirty="0" smtClean="0"/>
                            <a:t> -1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500" dirty="0" smtClean="0">
                              <a:effectLst/>
                            </a:rPr>
                            <a:t>when the line is short-circuited</a:t>
                          </a:r>
                          <a:endParaRPr lang="en-GB" sz="1500" dirty="0" smtClean="0"/>
                        </a:p>
                        <a:p>
                          <a:r>
                            <a:rPr lang="en-GB" sz="1500" dirty="0" smtClean="0">
                              <a:effectLst/>
                            </a:rPr>
                            <a:t>complete negative reflection</a:t>
                          </a:r>
                          <a:endParaRPr lang="en-GB" sz="15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7600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az-Cyrl-AZ" sz="1500" smtClean="0">
                                  <a:latin typeface="Cambria Math"/>
                                </a:rPr>
                                <m:t>Г</m:t>
                              </m:r>
                              <m:r>
                                <a:rPr lang="en-GB" sz="1500" smtClean="0">
                                  <a:latin typeface="Cambria Math"/>
                                </a:rPr>
                                <m:t>=</m:t>
                              </m:r>
                            </m:oMath>
                          </a14:m>
                          <a:r>
                            <a:rPr lang="en-GB" sz="1500" dirty="0" smtClean="0"/>
                            <a:t> 0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500" dirty="0" smtClean="0">
                              <a:effectLst/>
                            </a:rPr>
                            <a:t>when the line is perfectly matched, no reflection</a:t>
                          </a:r>
                          <a:endParaRPr lang="en-GB" sz="15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7600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az-Cyrl-AZ" sz="1500" smtClean="0">
                                  <a:latin typeface="Cambria Math"/>
                                </a:rPr>
                                <m:t>Г</m:t>
                              </m:r>
                              <m:r>
                                <a:rPr lang="en-GB" sz="1500" smtClean="0">
                                  <a:latin typeface="Cambria Math"/>
                                </a:rPr>
                                <m:t>=</m:t>
                              </m:r>
                            </m:oMath>
                          </a14:m>
                          <a:r>
                            <a:rPr lang="en-GB" sz="1500" dirty="0" smtClean="0"/>
                            <a:t> 1</a:t>
                          </a:r>
                          <a:endParaRPr lang="en-GB" sz="15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500" dirty="0" smtClean="0">
                              <a:effectLst/>
                            </a:rPr>
                            <a:t>when the line is open-circuited</a:t>
                          </a:r>
                        </a:p>
                        <a:p>
                          <a:r>
                            <a:rPr lang="en-GB" sz="1500" dirty="0" smtClean="0">
                              <a:effectLst/>
                            </a:rPr>
                            <a:t>complete positive reflection</a:t>
                          </a:r>
                          <a:endParaRPr lang="en-GB" sz="15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45885385"/>
                  </p:ext>
                </p:extLst>
              </p:nvPr>
            </p:nvGraphicFramePr>
            <p:xfrm>
              <a:off x="539552" y="4509312"/>
              <a:ext cx="3768080" cy="1728000"/>
            </p:xfrm>
            <a:graphic>
              <a:graphicData uri="http://schemas.openxmlformats.org/drawingml/2006/table">
                <a:tbl>
                  <a:tblPr>
                    <a:tableStyleId>{3C2FFA5D-87B4-456A-9821-1D502468CF0F}</a:tableStyleId>
                  </a:tblPr>
                  <a:tblGrid>
                    <a:gridCol w="925642"/>
                    <a:gridCol w="2842438"/>
                  </a:tblGrid>
                  <a:tr h="576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5263" t="-4255" r="-311184" b="-2127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500" dirty="0" smtClean="0">
                              <a:effectLst/>
                            </a:rPr>
                            <a:t>when the line is short-circuited</a:t>
                          </a:r>
                          <a:endParaRPr lang="en-GB" sz="1500" dirty="0" smtClean="0"/>
                        </a:p>
                        <a:p>
                          <a:r>
                            <a:rPr lang="en-GB" sz="1500" dirty="0" smtClean="0">
                              <a:effectLst/>
                            </a:rPr>
                            <a:t>complete </a:t>
                          </a:r>
                          <a:r>
                            <a:rPr lang="en-GB" sz="1500" dirty="0" smtClean="0">
                              <a:effectLst/>
                            </a:rPr>
                            <a:t>negative </a:t>
                          </a:r>
                          <a:r>
                            <a:rPr lang="en-GB" sz="1500" dirty="0" smtClean="0">
                              <a:effectLst/>
                            </a:rPr>
                            <a:t>reflection</a:t>
                          </a:r>
                          <a:endParaRPr lang="en-GB" sz="1500" dirty="0"/>
                        </a:p>
                      </a:txBody>
                      <a:tcPr anchor="ctr"/>
                    </a:tc>
                  </a:tr>
                  <a:tr h="576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5263" t="-103158" r="-311184" b="-1105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500" dirty="0" smtClean="0">
                              <a:effectLst/>
                            </a:rPr>
                            <a:t>when </a:t>
                          </a:r>
                          <a:r>
                            <a:rPr lang="en-GB" sz="1500" dirty="0" smtClean="0">
                              <a:effectLst/>
                            </a:rPr>
                            <a:t>the line is perfectly </a:t>
                          </a:r>
                          <a:r>
                            <a:rPr lang="en-GB" sz="1500" dirty="0" smtClean="0">
                              <a:effectLst/>
                            </a:rPr>
                            <a:t>matched, no reflection</a:t>
                          </a:r>
                          <a:endParaRPr lang="en-GB" sz="1500" dirty="0"/>
                        </a:p>
                      </a:txBody>
                      <a:tcPr anchor="ctr"/>
                    </a:tc>
                  </a:tr>
                  <a:tr h="576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5263" t="-205319" r="-311184" b="-117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500" dirty="0" smtClean="0">
                              <a:effectLst/>
                            </a:rPr>
                            <a:t>when the line is open-circuited</a:t>
                          </a:r>
                        </a:p>
                        <a:p>
                          <a:r>
                            <a:rPr lang="en-GB" sz="1500" dirty="0" smtClean="0">
                              <a:effectLst/>
                            </a:rPr>
                            <a:t>complete </a:t>
                          </a:r>
                          <a:r>
                            <a:rPr lang="en-GB" sz="1500" dirty="0" smtClean="0">
                              <a:effectLst/>
                            </a:rPr>
                            <a:t>positive </a:t>
                          </a:r>
                          <a:r>
                            <a:rPr lang="en-GB" sz="1500" dirty="0" smtClean="0">
                              <a:effectLst/>
                            </a:rPr>
                            <a:t>reflection</a:t>
                          </a:r>
                          <a:endParaRPr lang="en-GB" sz="150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26" name="Rounded Rectangle 25"/>
          <p:cNvSpPr/>
          <p:nvPr/>
        </p:nvSpPr>
        <p:spPr>
          <a:xfrm>
            <a:off x="5580112" y="5193296"/>
            <a:ext cx="2160000" cy="90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DUT</a:t>
            </a:r>
          </a:p>
          <a:p>
            <a:pPr algn="ctr"/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(Device Under Test)</a:t>
            </a:r>
          </a:p>
          <a:p>
            <a:pPr algn="ctr"/>
            <a:r>
              <a:rPr lang="en-US" b="1" dirty="0" err="1" smtClean="0">
                <a:solidFill>
                  <a:srgbClr val="0070C0"/>
                </a:solidFill>
              </a:rPr>
              <a:t>Z</a:t>
            </a:r>
            <a:r>
              <a:rPr lang="en-US" b="1" baseline="-25000" dirty="0" err="1" smtClean="0">
                <a:solidFill>
                  <a:srgbClr val="0070C0"/>
                </a:solidFill>
              </a:rPr>
              <a:t>c</a:t>
            </a:r>
            <a:endParaRPr lang="en-GB" b="1" baseline="-250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ounded Rectangle 11"/>
              <p:cNvSpPr/>
              <p:nvPr/>
            </p:nvSpPr>
            <p:spPr>
              <a:xfrm>
                <a:off x="5580352" y="5193296"/>
                <a:ext cx="2160000" cy="900000"/>
              </a:xfrm>
              <a:prstGeom prst="roundRect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bg1">
                        <a:lumMod val="65000"/>
                      </a:schemeClr>
                    </a:solidFill>
                  </a:rPr>
                  <a:t>DUT</a:t>
                </a:r>
              </a:p>
              <a:p>
                <a:pPr algn="ctr"/>
                <a:r>
                  <a:rPr lang="en-GB" sz="1600" dirty="0" smtClean="0">
                    <a:solidFill>
                      <a:schemeClr val="bg1">
                        <a:lumMod val="65000"/>
                      </a:schemeClr>
                    </a:solidFill>
                  </a:rPr>
                  <a:t>(Device Under Test)</a:t>
                </a:r>
              </a:p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Z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≠</m:t>
                    </m:r>
                  </m:oMath>
                </a14:m>
                <a:r>
                  <a:rPr lang="en-US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b="1" dirty="0" err="1" smtClean="0">
                    <a:solidFill>
                      <a:srgbClr val="FF0000"/>
                    </a:solidFill>
                  </a:rPr>
                  <a:t>Z</a:t>
                </a:r>
                <a:r>
                  <a:rPr lang="en-US" b="1" baseline="-25000" dirty="0" err="1" smtClean="0">
                    <a:solidFill>
                      <a:srgbClr val="FF0000"/>
                    </a:solidFill>
                  </a:rPr>
                  <a:t>c</a:t>
                </a:r>
                <a:endParaRPr lang="en-GB" b="1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Rounded 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352" y="5193296"/>
                <a:ext cx="2160000" cy="900000"/>
              </a:xfrm>
              <a:prstGeom prst="roundRect">
                <a:avLst/>
              </a:prstGeom>
              <a:blipFill rotWithShape="1">
                <a:blip r:embed="rId4"/>
                <a:stretch>
                  <a:fillRect t="-1316" b="-7895"/>
                </a:stretch>
              </a:blipFill>
              <a:ln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Reflection from Load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600201"/>
                <a:ext cx="4038600" cy="2836911"/>
              </a:xfrm>
            </p:spPr>
            <p:txBody>
              <a:bodyPr anchor="t">
                <a:normAutofit fontScale="77500" lnSpcReduction="20000"/>
              </a:bodyPr>
              <a:lstStyle/>
              <a:p>
                <a:r>
                  <a:rPr lang="en-GB" dirty="0" smtClean="0"/>
                  <a:t>Standing Wave Ration SWR  is a measure of impedance matching of DUT</a:t>
                </a:r>
              </a:p>
              <a:p>
                <a:endParaRPr lang="en-GB" dirty="0" smtClean="0"/>
              </a:p>
              <a:p>
                <a:r>
                  <a:rPr lang="en-GB" dirty="0" smtClean="0"/>
                  <a:t>A wave is partly reflected when a transmission line is terminated with other than a pure resistance equal to its characteristic impedance</a:t>
                </a:r>
              </a:p>
              <a:p>
                <a:r>
                  <a:rPr lang="en-GB" dirty="0" smtClean="0"/>
                  <a:t>The reflection coefficient is defined by</a:t>
                </a:r>
              </a:p>
              <a:p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z-Cyrl-AZ" sz="2900" smtClean="0">
                          <a:latin typeface="Cambria Math"/>
                        </a:rPr>
                        <m:t>Г</m:t>
                      </m:r>
                      <m:r>
                        <a:rPr lang="en-GB" sz="290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9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900" smtClean="0">
                              <a:latin typeface="Cambria Math"/>
                            </a:rPr>
                            <m:t>𝑉</m:t>
                          </m:r>
                          <m:r>
                            <a:rPr lang="en-GB" sz="2900" baseline="-25000" smtClean="0">
                              <a:latin typeface="Cambria Math"/>
                            </a:rPr>
                            <m:t>𝑟</m:t>
                          </m:r>
                        </m:num>
                        <m:den>
                          <m:r>
                            <a:rPr lang="en-GB" sz="2900" smtClean="0">
                              <a:latin typeface="Cambria Math"/>
                            </a:rPr>
                            <m:t>𝑉</m:t>
                          </m:r>
                          <m:r>
                            <a:rPr lang="en-GB" sz="2900" baseline="-25000" smtClean="0">
                              <a:latin typeface="Cambria Math"/>
                            </a:rPr>
                            <m:t>𝑓</m:t>
                          </m:r>
                        </m:den>
                      </m:f>
                      <m:r>
                        <a:rPr lang="en-GB" sz="2900" smtClean="0">
                          <a:latin typeface="Cambria Math"/>
                        </a:rPr>
                        <m:t>  </m:t>
                      </m:r>
                    </m:oMath>
                  </m:oMathPara>
                </a14:m>
                <a:endParaRPr lang="en-GB" sz="2900" dirty="0" smtClean="0"/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600201"/>
                <a:ext cx="4038600" cy="2836911"/>
              </a:xfrm>
              <a:blipFill rotWithShape="1">
                <a:blip r:embed="rId5"/>
                <a:stretch>
                  <a:fillRect l="-754" t="-2366" r="-12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57</a:t>
            </a:fld>
            <a:endParaRPr lang="en-GB"/>
          </a:p>
        </p:txBody>
      </p:sp>
      <p:sp>
        <p:nvSpPr>
          <p:cNvPr id="9" name="Isosceles Triangle 8"/>
          <p:cNvSpPr/>
          <p:nvPr/>
        </p:nvSpPr>
        <p:spPr>
          <a:xfrm rot="10800000">
            <a:off x="6300192" y="1556793"/>
            <a:ext cx="720000" cy="540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660192" y="2096793"/>
            <a:ext cx="160" cy="30965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948264" y="4077072"/>
            <a:ext cx="0" cy="7920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459015" y="1556792"/>
            <a:ext cx="40267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Z</a:t>
            </a:r>
            <a:r>
              <a:rPr lang="en-US" baseline="-25000" dirty="0" err="1">
                <a:solidFill>
                  <a:schemeClr val="bg1"/>
                </a:solidFill>
              </a:rPr>
              <a:t>c</a:t>
            </a:r>
            <a:endParaRPr lang="en-GB" baseline="-25000" dirty="0">
              <a:solidFill>
                <a:schemeClr val="bg1"/>
              </a:solidFill>
            </a:endParaRPr>
          </a:p>
          <a:p>
            <a:endParaRPr lang="en-GB" baseline="-250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20272" y="4293096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B050"/>
                </a:solidFill>
              </a:rPr>
              <a:t>V</a:t>
            </a:r>
            <a:r>
              <a:rPr lang="en-US" b="1" baseline="-25000" dirty="0" err="1" smtClean="0">
                <a:solidFill>
                  <a:srgbClr val="00B050"/>
                </a:solidFill>
              </a:rPr>
              <a:t>f</a:t>
            </a:r>
            <a:endParaRPr lang="en-GB" b="1" baseline="-25000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96136" y="4288450"/>
            <a:ext cx="385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V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r</a:t>
            </a:r>
            <a:endParaRPr lang="en-GB" b="1" baseline="-25000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6372200" y="4509120"/>
            <a:ext cx="0" cy="3240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6660232" y="2120857"/>
            <a:ext cx="10005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Line = </a:t>
            </a:r>
            <a:r>
              <a:rPr lang="en-US" sz="1600" dirty="0" err="1" smtClean="0">
                <a:solidFill>
                  <a:srgbClr val="0070C0"/>
                </a:solidFill>
              </a:rPr>
              <a:t>Z</a:t>
            </a:r>
            <a:r>
              <a:rPr lang="en-US" sz="1600" baseline="-25000" dirty="0" err="1" smtClean="0">
                <a:solidFill>
                  <a:srgbClr val="0070C0"/>
                </a:solidFill>
              </a:rPr>
              <a:t>c</a:t>
            </a:r>
            <a:endParaRPr lang="en-GB" sz="1600" baseline="-25000" dirty="0">
              <a:solidFill>
                <a:srgbClr val="0070C0"/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6300192" y="2598772"/>
            <a:ext cx="722196" cy="1440000"/>
            <a:chOff x="7488384" y="2781088"/>
            <a:chExt cx="722196" cy="1440000"/>
          </a:xfrm>
        </p:grpSpPr>
        <p:grpSp>
          <p:nvGrpSpPr>
            <p:cNvPr id="31" name="Group 30"/>
            <p:cNvGrpSpPr/>
            <p:nvPr/>
          </p:nvGrpSpPr>
          <p:grpSpPr>
            <a:xfrm>
              <a:off x="7490580" y="3501088"/>
              <a:ext cx="720000" cy="720000"/>
              <a:chOff x="7488384" y="2780928"/>
              <a:chExt cx="1080000" cy="1440160"/>
            </a:xfrm>
          </p:grpSpPr>
          <p:pic>
            <p:nvPicPr>
              <p:cNvPr id="35" name="Picture 3"/>
              <p:cNvPicPr preferRelativeResize="0">
                <a:picLocks noChangeArrowheads="1"/>
              </p:cNvPicPr>
              <p:nvPr/>
            </p:nvPicPr>
            <p:blipFill rotWithShape="1"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>
                <a:off x="7578384" y="3230928"/>
                <a:ext cx="1440000" cy="5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6" name="Picture 3"/>
              <p:cNvPicPr preferRelativeResize="0">
                <a:picLocks noChangeArrowheads="1"/>
              </p:cNvPicPr>
              <p:nvPr/>
            </p:nvPicPr>
            <p:blipFill rotWithShape="1"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 flipH="1" flipV="1">
                <a:off x="7038384" y="3231088"/>
                <a:ext cx="1440000" cy="5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2" name="Group 31"/>
            <p:cNvGrpSpPr/>
            <p:nvPr/>
          </p:nvGrpSpPr>
          <p:grpSpPr>
            <a:xfrm>
              <a:off x="7488384" y="2781088"/>
              <a:ext cx="720000" cy="728307"/>
              <a:chOff x="7488384" y="2781088"/>
              <a:chExt cx="1080000" cy="1456776"/>
            </a:xfrm>
          </p:grpSpPr>
          <p:pic>
            <p:nvPicPr>
              <p:cNvPr id="33" name="Picture 3"/>
              <p:cNvPicPr preferRelativeResize="0">
                <a:picLocks noChangeArrowheads="1"/>
              </p:cNvPicPr>
              <p:nvPr/>
            </p:nvPicPr>
            <p:blipFill rotWithShape="1"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>
                <a:off x="7578384" y="3247864"/>
                <a:ext cx="1440000" cy="5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4" name="Picture 3"/>
              <p:cNvPicPr preferRelativeResize="0">
                <a:picLocks noChangeArrowheads="1"/>
              </p:cNvPicPr>
              <p:nvPr/>
            </p:nvPicPr>
            <p:blipFill rotWithShape="1"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 flipH="1" flipV="1">
                <a:off x="7038384" y="3231088"/>
                <a:ext cx="1440000" cy="5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7" name="Group 36"/>
          <p:cNvGrpSpPr/>
          <p:nvPr/>
        </p:nvGrpSpPr>
        <p:grpSpPr>
          <a:xfrm>
            <a:off x="6516256" y="2611671"/>
            <a:ext cx="360000" cy="1440000"/>
            <a:chOff x="7488384" y="2781088"/>
            <a:chExt cx="722196" cy="1440000"/>
          </a:xfrm>
        </p:grpSpPr>
        <p:grpSp>
          <p:nvGrpSpPr>
            <p:cNvPr id="38" name="Group 37"/>
            <p:cNvGrpSpPr/>
            <p:nvPr/>
          </p:nvGrpSpPr>
          <p:grpSpPr>
            <a:xfrm>
              <a:off x="7490580" y="3501088"/>
              <a:ext cx="720000" cy="720000"/>
              <a:chOff x="7488384" y="2780928"/>
              <a:chExt cx="1080000" cy="1440160"/>
            </a:xfrm>
          </p:grpSpPr>
          <p:pic>
            <p:nvPicPr>
              <p:cNvPr id="42" name="Picture 3"/>
              <p:cNvPicPr preferRelativeResize="0">
                <a:picLocks noChangeArrowheads="1"/>
              </p:cNvPicPr>
              <p:nvPr/>
            </p:nvPicPr>
            <p:blipFill rotWithShape="1"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>
                <a:off x="7578384" y="3230928"/>
                <a:ext cx="1440000" cy="5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3" name="Picture 3"/>
              <p:cNvPicPr preferRelativeResize="0">
                <a:picLocks noChangeArrowheads="1"/>
              </p:cNvPicPr>
              <p:nvPr/>
            </p:nvPicPr>
            <p:blipFill rotWithShape="1"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 flipH="1" flipV="1">
                <a:off x="7038384" y="3231088"/>
                <a:ext cx="1440000" cy="5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9" name="Group 38"/>
            <p:cNvGrpSpPr/>
            <p:nvPr/>
          </p:nvGrpSpPr>
          <p:grpSpPr>
            <a:xfrm>
              <a:off x="7488384" y="2781088"/>
              <a:ext cx="720000" cy="728307"/>
              <a:chOff x="7488384" y="2781088"/>
              <a:chExt cx="1080000" cy="1456776"/>
            </a:xfrm>
          </p:grpSpPr>
          <p:pic>
            <p:nvPicPr>
              <p:cNvPr id="40" name="Picture 3"/>
              <p:cNvPicPr preferRelativeResize="0">
                <a:picLocks noChangeArrowheads="1"/>
              </p:cNvPicPr>
              <p:nvPr/>
            </p:nvPicPr>
            <p:blipFill rotWithShape="1"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>
                <a:off x="7578384" y="3247864"/>
                <a:ext cx="1440000" cy="5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1" name="Picture 3"/>
              <p:cNvPicPr preferRelativeResize="0">
                <a:picLocks noChangeArrowheads="1"/>
              </p:cNvPicPr>
              <p:nvPr/>
            </p:nvPicPr>
            <p:blipFill rotWithShape="1"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 flipH="1" flipV="1">
                <a:off x="7038384" y="3231088"/>
                <a:ext cx="1440000" cy="5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4257217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Reflection from Load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GB" dirty="0" smtClean="0"/>
                  <a:t>At some points along the line the forward and reflected waves are exactly </a:t>
                </a:r>
                <a:r>
                  <a:rPr lang="en-GB" dirty="0"/>
                  <a:t>in phase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>
                            <a:latin typeface="Cambria Math"/>
                          </a:rPr>
                          <m:t>𝑉𝑚𝑎𝑥</m:t>
                        </m:r>
                      </m:e>
                    </m:d>
                  </m:oMath>
                </a14:m>
                <a:r>
                  <a:rPr lang="en-GB" dirty="0"/>
                  <a:t>	</a:t>
                </a:r>
                <a14:m>
                  <m:oMath xmlns:m="http://schemas.openxmlformats.org/officeDocument/2006/math">
                    <m:r>
                      <a:rPr lang="en-GB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>
                            <a:latin typeface="Cambria Math"/>
                          </a:rPr>
                          <m:t>𝑉𝑓</m:t>
                        </m:r>
                      </m:e>
                    </m:d>
                    <m:r>
                      <a:rPr lang="en-GB">
                        <a:latin typeface="Cambria Math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>
                            <a:latin typeface="Cambria Math"/>
                          </a:rPr>
                          <m:t>𝑉𝑟</m:t>
                        </m:r>
                      </m:e>
                    </m:d>
                  </m:oMath>
                </a14:m>
                <a:endParaRPr lang="en-GB" dirty="0"/>
              </a:p>
              <a:p>
                <a:r>
                  <a:rPr lang="en-GB" dirty="0"/>
                  <a:t>	</a:t>
                </a:r>
                <a14:m>
                  <m:oMath xmlns:m="http://schemas.openxmlformats.org/officeDocument/2006/math">
                    <m:r>
                      <a:rPr lang="en-GB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>
                            <a:latin typeface="Cambria Math"/>
                          </a:rPr>
                          <m:t>𝑉𝑓</m:t>
                        </m:r>
                      </m:e>
                    </m:d>
                    <m:r>
                      <a:rPr lang="en-GB">
                        <a:latin typeface="Cambria Math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az-Cyrl-AZ">
                            <a:latin typeface="Cambria Math"/>
                          </a:rPr>
                          <m:t>Г</m:t>
                        </m:r>
                        <m:r>
                          <a:rPr lang="en-GB">
                            <a:latin typeface="Cambria Math"/>
                          </a:rPr>
                          <m:t>𝑉𝑓</m:t>
                        </m:r>
                      </m:e>
                    </m:d>
                  </m:oMath>
                </a14:m>
                <a:endParaRPr lang="en-GB" dirty="0"/>
              </a:p>
              <a:p>
                <a:r>
                  <a:rPr lang="en-GB" dirty="0"/>
                  <a:t>	</a:t>
                </a:r>
                <a14:m>
                  <m:oMath xmlns:m="http://schemas.openxmlformats.org/officeDocument/2006/math">
                    <m:r>
                      <a:rPr lang="en-GB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>
                            <a:latin typeface="Cambria Math"/>
                          </a:rPr>
                          <m:t>1+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az-Cyrl-AZ">
                                <a:latin typeface="Cambria Math"/>
                              </a:rPr>
                              <m:t>Г</m:t>
                            </m:r>
                          </m:e>
                        </m:d>
                      </m:e>
                    </m:d>
                    <m:r>
                      <a:rPr lang="en-GB"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>
                            <a:latin typeface="Cambria Math"/>
                          </a:rPr>
                          <m:t>𝑉𝑓</m:t>
                        </m:r>
                      </m:e>
                    </m:d>
                  </m:oMath>
                </a14:m>
                <a:endParaRPr lang="en-GB" dirty="0"/>
              </a:p>
              <a:p>
                <a:r>
                  <a:rPr lang="en-GB" dirty="0" smtClean="0">
                    <a:solidFill>
                      <a:srgbClr val="FF0000"/>
                    </a:solidFill>
                  </a:rPr>
                  <a:t>full reflection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>
                            <a:solidFill>
                              <a:srgbClr val="0070C0"/>
                            </a:solidFill>
                            <a:latin typeface="Cambria Math"/>
                          </a:rPr>
                          <m:t>𝑉𝑚𝑎𝑥</m:t>
                        </m:r>
                      </m:e>
                    </m:d>
                  </m:oMath>
                </a14:m>
                <a:r>
                  <a:rPr lang="en-GB" dirty="0">
                    <a:solidFill>
                      <a:srgbClr val="0070C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GB">
                        <a:solidFill>
                          <a:srgbClr val="0070C0"/>
                        </a:solidFill>
                        <a:latin typeface="Cambria Math"/>
                      </a:rPr>
                      <m:t>=2 </m:t>
                    </m:r>
                    <m:d>
                      <m:dPr>
                        <m:begChr m:val="|"/>
                        <m:endChr m:val="|"/>
                        <m:ctrlPr>
                          <a:rPr lang="en-GB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>
                            <a:solidFill>
                              <a:srgbClr val="0070C0"/>
                            </a:solidFill>
                            <a:latin typeface="Cambria Math"/>
                          </a:rPr>
                          <m:t>𝑉𝑓</m:t>
                        </m:r>
                      </m:e>
                    </m:d>
                  </m:oMath>
                </a14:m>
                <a:endParaRPr lang="en-GB" dirty="0">
                  <a:solidFill>
                    <a:srgbClr val="0070C0"/>
                  </a:solidFill>
                </a:endParaRPr>
              </a:p>
              <a:p>
                <a:endParaRPr lang="en-GB" dirty="0"/>
              </a:p>
              <a:p>
                <a:r>
                  <a:rPr lang="en-GB" dirty="0"/>
                  <a:t>At other points they are 180° out of phase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>
                            <a:latin typeface="Cambria Math"/>
                          </a:rPr>
                          <m:t>𝑉𝑚𝑖𝑛</m:t>
                        </m:r>
                      </m:e>
                    </m:d>
                  </m:oMath>
                </a14:m>
                <a:r>
                  <a:rPr lang="en-GB" dirty="0"/>
                  <a:t>	</a:t>
                </a:r>
                <a14:m>
                  <m:oMath xmlns:m="http://schemas.openxmlformats.org/officeDocument/2006/math">
                    <m:r>
                      <a:rPr lang="en-GB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>
                            <a:latin typeface="Cambria Math"/>
                          </a:rPr>
                          <m:t>𝑉𝑓</m:t>
                        </m:r>
                      </m:e>
                    </m:d>
                    <m:r>
                      <a:rPr lang="en-GB">
                        <a:latin typeface="Cambria Math"/>
                      </a:rPr>
                      <m:t>−</m:t>
                    </m:r>
                    <m:d>
                      <m:dPr>
                        <m:begChr m:val="|"/>
                        <m:endChr m:val="|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>
                            <a:latin typeface="Cambria Math"/>
                          </a:rPr>
                          <m:t>𝑉𝑟</m:t>
                        </m:r>
                      </m:e>
                    </m:d>
                  </m:oMath>
                </a14:m>
                <a:endParaRPr lang="en-GB" dirty="0"/>
              </a:p>
              <a:p>
                <a:r>
                  <a:rPr lang="en-GB" dirty="0"/>
                  <a:t>	</a:t>
                </a:r>
                <a14:m>
                  <m:oMath xmlns:m="http://schemas.openxmlformats.org/officeDocument/2006/math">
                    <m:r>
                      <a:rPr lang="en-GB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>
                            <a:latin typeface="Cambria Math"/>
                          </a:rPr>
                          <m:t>𝑉𝑓</m:t>
                        </m:r>
                      </m:e>
                    </m:d>
                    <m:r>
                      <a:rPr lang="en-GB">
                        <a:latin typeface="Cambria Math"/>
                      </a:rPr>
                      <m:t>−</m:t>
                    </m:r>
                    <m:d>
                      <m:dPr>
                        <m:begChr m:val="|"/>
                        <m:endChr m:val="|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az-Cyrl-AZ">
                            <a:latin typeface="Cambria Math"/>
                          </a:rPr>
                          <m:t>Г</m:t>
                        </m:r>
                        <m:r>
                          <a:rPr lang="en-GB">
                            <a:latin typeface="Cambria Math"/>
                          </a:rPr>
                          <m:t>𝑉𝑓</m:t>
                        </m:r>
                      </m:e>
                    </m:d>
                  </m:oMath>
                </a14:m>
                <a:endParaRPr lang="en-GB" dirty="0"/>
              </a:p>
              <a:p>
                <a:r>
                  <a:rPr lang="en-GB" dirty="0"/>
                  <a:t>	</a:t>
                </a:r>
                <a14:m>
                  <m:oMath xmlns:m="http://schemas.openxmlformats.org/officeDocument/2006/math">
                    <m:r>
                      <a:rPr lang="en-GB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>
                            <a:latin typeface="Cambria Math"/>
                          </a:rPr>
                          <m:t>1−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az-Cyrl-AZ">
                                <a:latin typeface="Cambria Math"/>
                              </a:rPr>
                              <m:t>Г</m:t>
                            </m:r>
                          </m:e>
                        </m:d>
                      </m:e>
                    </m:d>
                    <m:r>
                      <a:rPr lang="en-GB"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>
                            <a:latin typeface="Cambria Math"/>
                          </a:rPr>
                          <m:t>𝑉𝑓</m:t>
                        </m:r>
                      </m:e>
                    </m:d>
                  </m:oMath>
                </a14:m>
                <a:endParaRPr lang="en-GB" dirty="0"/>
              </a:p>
              <a:p>
                <a:r>
                  <a:rPr lang="en-GB" dirty="0" smtClean="0">
                    <a:solidFill>
                      <a:srgbClr val="FF0000"/>
                    </a:solidFill>
                  </a:rPr>
                  <a:t>full reflection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𝑉𝑚𝑖𝑛</m:t>
                        </m:r>
                      </m:e>
                    </m:d>
                  </m:oMath>
                </a14:m>
                <a:r>
                  <a:rPr lang="en-GB" dirty="0">
                    <a:solidFill>
                      <a:srgbClr val="0070C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GB">
                        <a:solidFill>
                          <a:srgbClr val="0070C0"/>
                        </a:solidFill>
                        <a:latin typeface="Cambria Math"/>
                      </a:rPr>
                      <m:t>=0</m:t>
                    </m:r>
                  </m:oMath>
                </a14:m>
                <a:endParaRPr lang="en-GB" dirty="0">
                  <a:solidFill>
                    <a:srgbClr val="0070C0"/>
                  </a:solidFill>
                </a:endParaRPr>
              </a:p>
              <a:p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The Voltage Standing Wave Ratio is equal to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>
                          <a:latin typeface="Cambria Math"/>
                        </a:rPr>
                        <m:t>V</m:t>
                      </m:r>
                      <m:r>
                        <a:rPr lang="en-GB">
                          <a:latin typeface="Cambria Math"/>
                        </a:rPr>
                        <m:t>𝑆𝑊𝑅</m:t>
                      </m:r>
                      <m:r>
                        <a:rPr lang="en-GB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>
                                  <a:latin typeface="Cambria Math"/>
                                </a:rPr>
                                <m:t>𝑉𝑚𝑎𝑥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>
                                  <a:latin typeface="Cambria Math"/>
                                </a:rPr>
                                <m:t>𝑉𝑚𝑖𝑛</m:t>
                              </m:r>
                            </m:e>
                          </m:d>
                        </m:den>
                      </m:f>
                      <m:r>
                        <a:rPr lang="en-GB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>
                              <a:latin typeface="Cambria Math"/>
                            </a:rPr>
                            <m:t>1+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az-Cyrl-AZ">
                                  <a:latin typeface="Cambria Math"/>
                                </a:rPr>
                                <m:t>Г</m:t>
                              </m:r>
                            </m:e>
                          </m:d>
                        </m:num>
                        <m:den>
                          <m:r>
                            <a:rPr lang="en-GB">
                              <a:latin typeface="Cambria Math"/>
                            </a:rPr>
                            <m:t>1−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az-Cyrl-AZ">
                                  <a:latin typeface="Cambria Math"/>
                                </a:rPr>
                                <m:t>Г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2"/>
                <a:stretch>
                  <a:fillRect l="-3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58</a:t>
            </a:fld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5580112" y="5193296"/>
            <a:ext cx="2160000" cy="900000"/>
          </a:xfrm>
          <a:prstGeom prst="round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DUT</a:t>
            </a:r>
          </a:p>
          <a:p>
            <a:pPr algn="ctr"/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(Device Under Test)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Full reflection</a:t>
            </a:r>
            <a:endParaRPr lang="en-GB" b="1" baseline="-25000" dirty="0">
              <a:solidFill>
                <a:srgbClr val="FF0000"/>
              </a:solidFill>
            </a:endParaRPr>
          </a:p>
        </p:txBody>
      </p:sp>
      <p:sp>
        <p:nvSpPr>
          <p:cNvPr id="17" name="Isosceles Triangle 16"/>
          <p:cNvSpPr/>
          <p:nvPr/>
        </p:nvSpPr>
        <p:spPr>
          <a:xfrm rot="10800000">
            <a:off x="6300192" y="1556793"/>
            <a:ext cx="720000" cy="540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660192" y="2096793"/>
            <a:ext cx="160" cy="30965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948264" y="4077072"/>
            <a:ext cx="0" cy="7920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459015" y="1556792"/>
            <a:ext cx="40267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Z</a:t>
            </a:r>
            <a:r>
              <a:rPr lang="en-US" baseline="-25000" dirty="0" err="1">
                <a:solidFill>
                  <a:schemeClr val="bg1"/>
                </a:solidFill>
              </a:rPr>
              <a:t>c</a:t>
            </a:r>
            <a:endParaRPr lang="en-GB" baseline="-25000" dirty="0">
              <a:solidFill>
                <a:schemeClr val="bg1"/>
              </a:solidFill>
            </a:endParaRPr>
          </a:p>
          <a:p>
            <a:endParaRPr lang="en-GB" baseline="-250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20272" y="4293096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B050"/>
                </a:solidFill>
              </a:rPr>
              <a:t>V</a:t>
            </a:r>
            <a:r>
              <a:rPr lang="en-US" b="1" baseline="-25000" dirty="0" err="1" smtClean="0">
                <a:solidFill>
                  <a:srgbClr val="00B050"/>
                </a:solidFill>
              </a:rPr>
              <a:t>f</a:t>
            </a:r>
            <a:endParaRPr lang="en-GB" b="1" baseline="-25000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96136" y="4288450"/>
            <a:ext cx="385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V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r</a:t>
            </a:r>
            <a:endParaRPr lang="en-GB" b="1" baseline="-25000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6372200" y="4077072"/>
            <a:ext cx="0" cy="7560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660232" y="2120857"/>
            <a:ext cx="10005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Line = </a:t>
            </a:r>
            <a:r>
              <a:rPr lang="en-US" sz="1600" dirty="0" err="1" smtClean="0">
                <a:solidFill>
                  <a:srgbClr val="0070C0"/>
                </a:solidFill>
              </a:rPr>
              <a:t>Z</a:t>
            </a:r>
            <a:r>
              <a:rPr lang="en-US" sz="1600" baseline="-25000" dirty="0" err="1" smtClean="0">
                <a:solidFill>
                  <a:srgbClr val="0070C0"/>
                </a:solidFill>
              </a:rPr>
              <a:t>c</a:t>
            </a:r>
            <a:endParaRPr lang="en-GB" sz="1600" baseline="-25000" dirty="0">
              <a:solidFill>
                <a:srgbClr val="0070C0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5940152" y="2628604"/>
            <a:ext cx="1440000" cy="1431534"/>
            <a:chOff x="7488384" y="2781088"/>
            <a:chExt cx="722196" cy="1431534"/>
          </a:xfrm>
        </p:grpSpPr>
        <p:grpSp>
          <p:nvGrpSpPr>
            <p:cNvPr id="30" name="Group 29"/>
            <p:cNvGrpSpPr/>
            <p:nvPr/>
          </p:nvGrpSpPr>
          <p:grpSpPr>
            <a:xfrm>
              <a:off x="7490580" y="3492622"/>
              <a:ext cx="720000" cy="720000"/>
              <a:chOff x="7488384" y="2763993"/>
              <a:chExt cx="1080000" cy="1440159"/>
            </a:xfrm>
          </p:grpSpPr>
          <p:pic>
            <p:nvPicPr>
              <p:cNvPr id="31" name="Picture 3"/>
              <p:cNvPicPr preferRelativeResize="0">
                <a:picLocks noChangeArrowheads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>
                <a:off x="7578384" y="3213993"/>
                <a:ext cx="1440000" cy="5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2" name="Picture 3"/>
              <p:cNvPicPr preferRelativeResize="0">
                <a:picLocks noChangeArrowheads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 flipH="1" flipV="1">
                <a:off x="7038384" y="3214153"/>
                <a:ext cx="1439999" cy="5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29" name="Group 28"/>
            <p:cNvGrpSpPr/>
            <p:nvPr/>
          </p:nvGrpSpPr>
          <p:grpSpPr>
            <a:xfrm>
              <a:off x="7488384" y="2781088"/>
              <a:ext cx="720000" cy="728307"/>
              <a:chOff x="7488384" y="2781088"/>
              <a:chExt cx="1080000" cy="1456776"/>
            </a:xfrm>
          </p:grpSpPr>
          <p:pic>
            <p:nvPicPr>
              <p:cNvPr id="26" name="Picture 3"/>
              <p:cNvPicPr preferRelativeResize="0">
                <a:picLocks noChangeArrowheads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>
                <a:off x="7578384" y="3247864"/>
                <a:ext cx="1440000" cy="5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8" name="Picture 3"/>
              <p:cNvPicPr preferRelativeResize="0">
                <a:picLocks noChangeArrowheads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 flipH="1" flipV="1">
                <a:off x="7038384" y="3231088"/>
                <a:ext cx="1440000" cy="5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4" name="Group 33"/>
          <p:cNvGrpSpPr/>
          <p:nvPr/>
        </p:nvGrpSpPr>
        <p:grpSpPr>
          <a:xfrm>
            <a:off x="6300192" y="2636912"/>
            <a:ext cx="722196" cy="1440000"/>
            <a:chOff x="7488384" y="2781088"/>
            <a:chExt cx="722196" cy="1440000"/>
          </a:xfrm>
        </p:grpSpPr>
        <p:grpSp>
          <p:nvGrpSpPr>
            <p:cNvPr id="35" name="Group 34"/>
            <p:cNvGrpSpPr/>
            <p:nvPr/>
          </p:nvGrpSpPr>
          <p:grpSpPr>
            <a:xfrm>
              <a:off x="7490580" y="3501088"/>
              <a:ext cx="720000" cy="720000"/>
              <a:chOff x="7488384" y="2780928"/>
              <a:chExt cx="1080000" cy="1440160"/>
            </a:xfrm>
          </p:grpSpPr>
          <p:pic>
            <p:nvPicPr>
              <p:cNvPr id="39" name="Picture 3"/>
              <p:cNvPicPr preferRelativeResize="0">
                <a:picLocks noChangeArrowheads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>
                <a:off x="7578384" y="3230928"/>
                <a:ext cx="1440000" cy="5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0" name="Picture 3"/>
              <p:cNvPicPr preferRelativeResize="0">
                <a:picLocks noChangeArrowheads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 flipH="1" flipV="1">
                <a:off x="7038384" y="3231088"/>
                <a:ext cx="1440000" cy="5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6" name="Group 35"/>
            <p:cNvGrpSpPr/>
            <p:nvPr/>
          </p:nvGrpSpPr>
          <p:grpSpPr>
            <a:xfrm>
              <a:off x="7488384" y="2781088"/>
              <a:ext cx="720000" cy="728307"/>
              <a:chOff x="7488384" y="2781088"/>
              <a:chExt cx="1080000" cy="1456776"/>
            </a:xfrm>
          </p:grpSpPr>
          <p:pic>
            <p:nvPicPr>
              <p:cNvPr id="37" name="Picture 3"/>
              <p:cNvPicPr preferRelativeResize="0">
                <a:picLocks noChangeArrowheads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>
                <a:off x="7578384" y="3247864"/>
                <a:ext cx="1440000" cy="5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8" name="Picture 3"/>
              <p:cNvPicPr preferRelativeResize="0">
                <a:picLocks noChangeArrowheads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 flipH="1" flipV="1">
                <a:off x="7038384" y="3231088"/>
                <a:ext cx="1440000" cy="5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41" name="Group 40"/>
          <p:cNvGrpSpPr/>
          <p:nvPr/>
        </p:nvGrpSpPr>
        <p:grpSpPr>
          <a:xfrm>
            <a:off x="6300192" y="2598772"/>
            <a:ext cx="722196" cy="1440000"/>
            <a:chOff x="7488384" y="2781088"/>
            <a:chExt cx="722196" cy="1440000"/>
          </a:xfrm>
        </p:grpSpPr>
        <p:grpSp>
          <p:nvGrpSpPr>
            <p:cNvPr id="42" name="Group 41"/>
            <p:cNvGrpSpPr/>
            <p:nvPr/>
          </p:nvGrpSpPr>
          <p:grpSpPr>
            <a:xfrm>
              <a:off x="7490580" y="3501088"/>
              <a:ext cx="720000" cy="720000"/>
              <a:chOff x="7488384" y="2780928"/>
              <a:chExt cx="1080000" cy="1440160"/>
            </a:xfrm>
          </p:grpSpPr>
          <p:pic>
            <p:nvPicPr>
              <p:cNvPr id="46" name="Picture 3"/>
              <p:cNvPicPr preferRelativeResize="0">
                <a:picLocks noChangeArrowheads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>
                <a:off x="7578384" y="3230928"/>
                <a:ext cx="1440000" cy="5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7" name="Picture 3"/>
              <p:cNvPicPr preferRelativeResize="0">
                <a:picLocks noChangeArrowheads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 flipH="1" flipV="1">
                <a:off x="7038384" y="3231088"/>
                <a:ext cx="1440000" cy="5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43" name="Group 42"/>
            <p:cNvGrpSpPr/>
            <p:nvPr/>
          </p:nvGrpSpPr>
          <p:grpSpPr>
            <a:xfrm>
              <a:off x="7488384" y="2781088"/>
              <a:ext cx="720000" cy="728307"/>
              <a:chOff x="7488384" y="2781088"/>
              <a:chExt cx="1080000" cy="1456776"/>
            </a:xfrm>
          </p:grpSpPr>
          <p:pic>
            <p:nvPicPr>
              <p:cNvPr id="44" name="Picture 3"/>
              <p:cNvPicPr preferRelativeResize="0">
                <a:picLocks noChangeArrowheads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>
                <a:off x="7578384" y="3247864"/>
                <a:ext cx="1440000" cy="5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5" name="Picture 3"/>
              <p:cNvPicPr preferRelativeResize="0">
                <a:picLocks noChangeArrowheads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 flipH="1" flipV="1">
                <a:off x="7038384" y="3231088"/>
                <a:ext cx="1440000" cy="54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78074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Reflection from Load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9289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In case of full reflection </a:t>
            </a:r>
            <a:r>
              <a:rPr lang="en-GB" dirty="0" err="1" smtClean="0"/>
              <a:t>V</a:t>
            </a:r>
            <a:r>
              <a:rPr lang="en-GB" baseline="-25000" dirty="0" err="1" smtClean="0"/>
              <a:t>max</a:t>
            </a:r>
            <a:r>
              <a:rPr lang="en-GB" dirty="0" smtClean="0"/>
              <a:t> = 2 </a:t>
            </a:r>
            <a:r>
              <a:rPr lang="en-GB" dirty="0" err="1" smtClean="0"/>
              <a:t>V</a:t>
            </a:r>
            <a:r>
              <a:rPr lang="en-GB" baseline="-25000" dirty="0" err="1" smtClean="0"/>
              <a:t>f</a:t>
            </a:r>
            <a:r>
              <a:rPr lang="en-GB" baseline="-25000" dirty="0" smtClean="0"/>
              <a:t> </a:t>
            </a:r>
            <a:r>
              <a:rPr lang="en-GB" dirty="0" smtClean="0"/>
              <a:t>    </a:t>
            </a:r>
            <a:r>
              <a:rPr lang="en-GB" sz="1600" dirty="0" smtClean="0"/>
              <a:t>(</a:t>
            </a:r>
            <a:r>
              <a:rPr lang="en-GB" sz="1600" dirty="0" err="1" smtClean="0"/>
              <a:t>P</a:t>
            </a:r>
            <a:r>
              <a:rPr lang="en-GB" sz="1600" baseline="-25000" dirty="0" err="1" smtClean="0"/>
              <a:t>max</a:t>
            </a:r>
            <a:r>
              <a:rPr lang="en-GB" sz="1600" baseline="-25000" dirty="0" smtClean="0"/>
              <a:t> </a:t>
            </a:r>
            <a:r>
              <a:rPr lang="en-GB" sz="1600" dirty="0" smtClean="0"/>
              <a:t>equivalent to 4 P</a:t>
            </a:r>
            <a:r>
              <a:rPr lang="en-GB" sz="1600" baseline="-25000" dirty="0" smtClean="0"/>
              <a:t>f</a:t>
            </a:r>
            <a:r>
              <a:rPr lang="en-GB" sz="1600" dirty="0" smtClean="0"/>
              <a:t>)</a:t>
            </a:r>
          </a:p>
          <a:p>
            <a:endParaRPr lang="en-GB" dirty="0" smtClean="0"/>
          </a:p>
          <a:p>
            <a:r>
              <a:rPr lang="en-GB" dirty="0" smtClean="0"/>
              <a:t>RF power amplifiers will not like this reflected wave</a:t>
            </a:r>
          </a:p>
          <a:p>
            <a:pPr lvl="1"/>
            <a:r>
              <a:rPr lang="en-GB" dirty="0" smtClean="0"/>
              <a:t>Klystron output cavity disturbed</a:t>
            </a:r>
          </a:p>
          <a:p>
            <a:pPr lvl="1"/>
            <a:r>
              <a:rPr lang="en-GB" dirty="0" smtClean="0"/>
              <a:t>Grid tube, IOT and Transistor voltage capability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Swift protection if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r</a:t>
            </a:r>
            <a:r>
              <a:rPr lang="en-GB" dirty="0" smtClean="0"/>
              <a:t> &gt;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rmax</a:t>
            </a:r>
            <a:endParaRPr lang="en-GB" baseline="-25000" dirty="0" smtClean="0"/>
          </a:p>
          <a:p>
            <a:pPr lvl="1"/>
            <a:r>
              <a:rPr lang="en-GB" dirty="0" smtClean="0"/>
              <a:t>system NOT operational (not always possible)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59</a:t>
            </a:fld>
            <a:endParaRPr lang="en-GB"/>
          </a:p>
        </p:txBody>
      </p:sp>
      <p:sp>
        <p:nvSpPr>
          <p:cNvPr id="25" name="Isosceles Triangle 24"/>
          <p:cNvSpPr/>
          <p:nvPr/>
        </p:nvSpPr>
        <p:spPr>
          <a:xfrm rot="5400000">
            <a:off x="2606392" y="4473112"/>
            <a:ext cx="1008000" cy="93600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/>
          <p:cNvCxnSpPr>
            <a:endCxn id="25" idx="3"/>
          </p:cNvCxnSpPr>
          <p:nvPr/>
        </p:nvCxnSpPr>
        <p:spPr>
          <a:xfrm>
            <a:off x="2267744" y="4940987"/>
            <a:ext cx="374648" cy="127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5" idx="0"/>
            <a:endCxn id="31" idx="1"/>
          </p:cNvCxnSpPr>
          <p:nvPr/>
        </p:nvCxnSpPr>
        <p:spPr>
          <a:xfrm flipV="1">
            <a:off x="3578392" y="4941107"/>
            <a:ext cx="3297968" cy="7"/>
          </a:xfrm>
          <a:prstGeom prst="straightConnector1">
            <a:avLst/>
          </a:prstGeom>
          <a:ln w="4445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6876360" y="4473105"/>
            <a:ext cx="936000" cy="936000"/>
          </a:xfrm>
          <a:prstGeom prst="round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DUT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340955" y="4571725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r>
              <a:rPr lang="en-GB" baseline="-25000" dirty="0" smtClean="0"/>
              <a:t>f</a:t>
            </a:r>
            <a:endParaRPr lang="en-GB" baseline="-25000" dirty="0"/>
          </a:p>
        </p:txBody>
      </p:sp>
      <p:cxnSp>
        <p:nvCxnSpPr>
          <p:cNvPr id="33" name="Elbow Connector 32"/>
          <p:cNvCxnSpPr/>
          <p:nvPr/>
        </p:nvCxnSpPr>
        <p:spPr>
          <a:xfrm rot="5400000" flipH="1">
            <a:off x="3924144" y="3284985"/>
            <a:ext cx="287968" cy="3888000"/>
          </a:xfrm>
          <a:prstGeom prst="bentConnector3">
            <a:avLst>
              <a:gd name="adj1" fmla="val -15876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796136" y="4940985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P</a:t>
            </a:r>
            <a:r>
              <a:rPr lang="en-GB" baseline="-25000" dirty="0" err="1" smtClean="0"/>
              <a:t>r</a:t>
            </a:r>
            <a:endParaRPr lang="en-GB" baseline="-25000" dirty="0"/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1655832" y="4940985"/>
            <a:ext cx="323880" cy="4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1979712" y="4796969"/>
            <a:ext cx="288032" cy="144016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123728" y="5867797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Swift protection if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r</a:t>
            </a:r>
            <a:endParaRPr lang="en-GB" baseline="-25000" dirty="0" smtClean="0"/>
          </a:p>
        </p:txBody>
      </p:sp>
      <p:sp>
        <p:nvSpPr>
          <p:cNvPr id="38" name="Oval 37"/>
          <p:cNvSpPr/>
          <p:nvPr/>
        </p:nvSpPr>
        <p:spPr>
          <a:xfrm>
            <a:off x="1331640" y="4773088"/>
            <a:ext cx="324000" cy="324000"/>
          </a:xfrm>
          <a:prstGeom prst="ellips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9" name="Picture 5"/>
          <p:cNvPicPr>
            <a:picLocks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3648" y="4845096"/>
            <a:ext cx="180000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628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power source classification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6</a:t>
            </a:fld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467544" y="1772816"/>
            <a:ext cx="4104456" cy="4320480"/>
          </a:xfrm>
          <a:prstGeom prst="roundRect">
            <a:avLst>
              <a:gd name="adj" fmla="val 497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/>
              <a:t>Vacuum Tubes</a:t>
            </a:r>
            <a:endParaRPr lang="en-GB" b="1" dirty="0"/>
          </a:p>
        </p:txBody>
      </p:sp>
      <p:sp>
        <p:nvSpPr>
          <p:cNvPr id="7" name="Rounded Rectangle 6"/>
          <p:cNvSpPr/>
          <p:nvPr/>
        </p:nvSpPr>
        <p:spPr>
          <a:xfrm>
            <a:off x="611560" y="2348880"/>
            <a:ext cx="1368152" cy="2520280"/>
          </a:xfrm>
          <a:prstGeom prst="roundRect">
            <a:avLst>
              <a:gd name="adj" fmla="val 1120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/>
              <a:t>Grid Tubes</a:t>
            </a:r>
          </a:p>
          <a:p>
            <a:pPr algn="ctr"/>
            <a:endParaRPr lang="en-GB" dirty="0" smtClean="0"/>
          </a:p>
          <a:p>
            <a:pPr algn="ctr"/>
            <a:r>
              <a:rPr lang="en-GB" b="1" i="1" dirty="0" smtClean="0">
                <a:solidFill>
                  <a:srgbClr val="0070C0"/>
                </a:solidFill>
              </a:rPr>
              <a:t>Triodes</a:t>
            </a:r>
          </a:p>
          <a:p>
            <a:pPr algn="ctr"/>
            <a:r>
              <a:rPr lang="en-GB" b="1" i="1" dirty="0" err="1" smtClean="0">
                <a:solidFill>
                  <a:srgbClr val="0070C0"/>
                </a:solidFill>
              </a:rPr>
              <a:t>Tetrodes</a:t>
            </a:r>
            <a:endParaRPr lang="en-GB" b="1" i="1" dirty="0" smtClean="0">
              <a:solidFill>
                <a:srgbClr val="0070C0"/>
              </a:solidFill>
            </a:endParaRPr>
          </a:p>
          <a:p>
            <a:pPr algn="ctr"/>
            <a:r>
              <a:rPr lang="en-GB" dirty="0" smtClean="0"/>
              <a:t>Pentodes</a:t>
            </a:r>
          </a:p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Diacrodes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51720" y="2348880"/>
            <a:ext cx="2376264" cy="2520280"/>
          </a:xfrm>
          <a:prstGeom prst="roundRect">
            <a:avLst>
              <a:gd name="adj" fmla="val 60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/>
              <a:t>Linear Beam Tubes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Klystrons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Travelling </a:t>
            </a:r>
            <a:r>
              <a:rPr lang="en-GB" dirty="0">
                <a:solidFill>
                  <a:schemeClr val="tx1"/>
                </a:solidFill>
              </a:rPr>
              <a:t>Wave </a:t>
            </a:r>
            <a:r>
              <a:rPr lang="en-GB" dirty="0" smtClean="0">
                <a:solidFill>
                  <a:schemeClr val="tx1"/>
                </a:solidFill>
              </a:rPr>
              <a:t>Tubes (TWT)</a:t>
            </a:r>
          </a:p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Gyrotrons</a:t>
            </a:r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Inductive Output </a:t>
            </a:r>
            <a:r>
              <a:rPr lang="en-GB" dirty="0" smtClean="0">
                <a:solidFill>
                  <a:schemeClr val="tx1"/>
                </a:solidFill>
              </a:rPr>
              <a:t>Tube (IOT)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/>
          </a:p>
          <a:p>
            <a:pPr algn="ctr"/>
            <a:endParaRPr lang="en-GB" dirty="0" smtClean="0">
              <a:solidFill>
                <a:srgbClr val="FF0000"/>
              </a:solidFill>
            </a:endParaRPr>
          </a:p>
          <a:p>
            <a:pPr algn="ctr"/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611560" y="4941168"/>
            <a:ext cx="3816424" cy="1008112"/>
          </a:xfrm>
          <a:prstGeom prst="roundRect">
            <a:avLst>
              <a:gd name="adj" fmla="val 865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/>
              <a:t>Crossed-field Tubes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Magnetrons</a:t>
            </a:r>
            <a:endParaRPr lang="en-GB" dirty="0"/>
          </a:p>
          <a:p>
            <a:pPr algn="ctr"/>
            <a:endParaRPr lang="en-GB" dirty="0" smtClean="0">
              <a:solidFill>
                <a:srgbClr val="FF0000"/>
              </a:solidFill>
            </a:endParaRPr>
          </a:p>
          <a:p>
            <a:pPr algn="ctr"/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4667424" y="1772816"/>
            <a:ext cx="4009032" cy="4320480"/>
          </a:xfrm>
          <a:prstGeom prst="roundRect">
            <a:avLst>
              <a:gd name="adj" fmla="val 505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Transistors</a:t>
            </a: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Bipolar Junction Transistor (BJT)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Field </a:t>
            </a:r>
            <a:r>
              <a:rPr lang="en-GB" dirty="0">
                <a:solidFill>
                  <a:schemeClr val="tx1"/>
                </a:solidFill>
              </a:rPr>
              <a:t>Effect </a:t>
            </a:r>
            <a:r>
              <a:rPr lang="en-GB" dirty="0" smtClean="0">
                <a:solidFill>
                  <a:schemeClr val="tx1"/>
                </a:solidFill>
              </a:rPr>
              <a:t>Transistor (FET)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Junction Gate FET (JFET)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Metal Oxide Semiconductor FET (MOSFET)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power </a:t>
            </a:r>
            <a:r>
              <a:rPr lang="en-GB" dirty="0" smtClean="0">
                <a:solidFill>
                  <a:schemeClr val="tx1"/>
                </a:solidFill>
              </a:rPr>
              <a:t>MOSFET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Vertically Diffused </a:t>
            </a:r>
            <a:r>
              <a:rPr lang="en-GB" dirty="0">
                <a:solidFill>
                  <a:schemeClr val="tx1"/>
                </a:solidFill>
              </a:rPr>
              <a:t>Metal Oxide Semiconductor </a:t>
            </a:r>
            <a:r>
              <a:rPr lang="en-GB" dirty="0" smtClean="0">
                <a:solidFill>
                  <a:schemeClr val="tx1"/>
                </a:solidFill>
              </a:rPr>
              <a:t>(VDMOS</a:t>
            </a:r>
            <a:r>
              <a:rPr lang="en-GB" dirty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Laterally Diffused Metal Oxide Semiconductor (LDMOS)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Gallium Nitride (</a:t>
            </a:r>
            <a:r>
              <a:rPr lang="en-GB" dirty="0" err="1" smtClean="0">
                <a:solidFill>
                  <a:schemeClr val="tx1"/>
                </a:solidFill>
              </a:rPr>
              <a:t>GaN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Silicon Carbide MOSFET (</a:t>
            </a:r>
            <a:r>
              <a:rPr lang="en-GB" dirty="0" err="1" smtClean="0">
                <a:solidFill>
                  <a:schemeClr val="tx1"/>
                </a:solidFill>
              </a:rPr>
              <a:t>SiC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69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Circulator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 order to protect our lines and our amplifiers from this reflected power</a:t>
            </a:r>
            <a:r>
              <a:rPr lang="en-GB" dirty="0"/>
              <a:t>:</a:t>
            </a:r>
            <a:r>
              <a:rPr lang="en-GB" dirty="0" smtClean="0"/>
              <a:t> Circulator</a:t>
            </a:r>
          </a:p>
          <a:p>
            <a:pPr marL="400050" lvl="1"/>
            <a:r>
              <a:rPr lang="en-GB" dirty="0" smtClean="0"/>
              <a:t>passive non-reciprocal three-port device</a:t>
            </a:r>
          </a:p>
          <a:p>
            <a:pPr marL="400050" lvl="1"/>
            <a:r>
              <a:rPr lang="en-GB" dirty="0" smtClean="0"/>
              <a:t>signal entering any port is transmitted only to the next port in rotation</a:t>
            </a:r>
          </a:p>
          <a:p>
            <a:pPr marL="400050" lvl="1"/>
            <a:endParaRPr lang="en-GB" dirty="0" smtClean="0"/>
          </a:p>
          <a:p>
            <a:r>
              <a:rPr lang="en-GB" dirty="0" smtClean="0"/>
              <a:t>The best place to insert it is close to the reflection source</a:t>
            </a:r>
          </a:p>
          <a:p>
            <a:pPr lvl="1"/>
            <a:r>
              <a:rPr lang="en-GB" dirty="0" smtClean="0"/>
              <a:t>Lines between circulator and DUT shall sustain 4 P</a:t>
            </a:r>
            <a:r>
              <a:rPr lang="en-GB" baseline="-25000" dirty="0" smtClean="0"/>
              <a:t>f</a:t>
            </a:r>
            <a:r>
              <a:rPr lang="en-GB" dirty="0" smtClean="0"/>
              <a:t> if full reflection</a:t>
            </a:r>
          </a:p>
          <a:p>
            <a:pPr lvl="1"/>
            <a:r>
              <a:rPr lang="en-GB" dirty="0" smtClean="0"/>
              <a:t>A load of P</a:t>
            </a:r>
            <a:r>
              <a:rPr lang="en-GB" baseline="-25000" dirty="0" smtClean="0"/>
              <a:t>f</a:t>
            </a:r>
            <a:r>
              <a:rPr lang="en-GB" dirty="0" smtClean="0"/>
              <a:t> is needed on port 3 to absorb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r</a:t>
            </a:r>
            <a:endParaRPr lang="en-GB" baseline="-25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60</a:t>
            </a:fld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6156176" y="2853008"/>
            <a:ext cx="1008000" cy="1008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>
            <a:stCxn id="9" idx="2"/>
          </p:cNvCxnSpPr>
          <p:nvPr/>
        </p:nvCxnSpPr>
        <p:spPr>
          <a:xfrm flipH="1" flipV="1">
            <a:off x="5076056" y="3356992"/>
            <a:ext cx="1080120" cy="1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7164288" y="3356992"/>
            <a:ext cx="1440160" cy="128"/>
          </a:xfrm>
          <a:prstGeom prst="line">
            <a:avLst/>
          </a:prstGeom>
          <a:ln w="1143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13" idx="0"/>
            <a:endCxn id="9" idx="4"/>
          </p:cNvCxnSpPr>
          <p:nvPr/>
        </p:nvCxnSpPr>
        <p:spPr>
          <a:xfrm flipH="1" flipV="1">
            <a:off x="6660176" y="3861008"/>
            <a:ext cx="72" cy="108023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552248" y="4941240"/>
            <a:ext cx="216000" cy="648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ircular Arrow 13"/>
          <p:cNvSpPr/>
          <p:nvPr/>
        </p:nvSpPr>
        <p:spPr>
          <a:xfrm rot="5400000">
            <a:off x="6300192" y="2997024"/>
            <a:ext cx="720000" cy="720000"/>
          </a:xfrm>
          <a:prstGeom prst="circularArrow">
            <a:avLst>
              <a:gd name="adj1" fmla="val 12500"/>
              <a:gd name="adj2" fmla="val 970550"/>
              <a:gd name="adj3" fmla="val 20457681"/>
              <a:gd name="adj4" fmla="val 5510525"/>
              <a:gd name="adj5" fmla="val 125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08106" y="249296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236296" y="249296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</a:t>
            </a:r>
            <a:endParaRPr lang="en-US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04248" y="3645096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524328" y="3842464"/>
            <a:ext cx="13681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rgbClr val="FF0000"/>
                </a:solidFill>
              </a:rPr>
              <a:t>Full reflection</a:t>
            </a:r>
          </a:p>
          <a:p>
            <a:pPr algn="r"/>
            <a:r>
              <a:rPr lang="en-GB" sz="1400" dirty="0" smtClean="0">
                <a:solidFill>
                  <a:srgbClr val="FF0000"/>
                </a:solidFill>
              </a:rPr>
              <a:t>2 </a:t>
            </a:r>
            <a:r>
              <a:rPr lang="en-GB" sz="1400" dirty="0" err="1" smtClean="0">
                <a:solidFill>
                  <a:srgbClr val="FF0000"/>
                </a:solidFill>
              </a:rPr>
              <a:t>V</a:t>
            </a:r>
            <a:r>
              <a:rPr lang="en-GB" sz="1400" baseline="-25000" dirty="0" err="1" smtClean="0">
                <a:solidFill>
                  <a:srgbClr val="FF0000"/>
                </a:solidFill>
              </a:rPr>
              <a:t>f</a:t>
            </a:r>
            <a:endParaRPr lang="en-GB" sz="1400" baseline="-25000" dirty="0" smtClean="0">
              <a:solidFill>
                <a:srgbClr val="FF0000"/>
              </a:solidFill>
            </a:endParaRPr>
          </a:p>
          <a:p>
            <a:pPr algn="r"/>
            <a:r>
              <a:rPr lang="en-GB" sz="1400" dirty="0" smtClean="0">
                <a:solidFill>
                  <a:srgbClr val="FF0000"/>
                </a:solidFill>
              </a:rPr>
              <a:t>(4 P</a:t>
            </a:r>
            <a:r>
              <a:rPr lang="en-GB" sz="1400" baseline="-25000" dirty="0" smtClean="0">
                <a:solidFill>
                  <a:srgbClr val="FF0000"/>
                </a:solidFill>
              </a:rPr>
              <a:t>f</a:t>
            </a:r>
            <a:r>
              <a:rPr lang="en-GB" sz="1400" dirty="0" smtClean="0">
                <a:solidFill>
                  <a:srgbClr val="FF0000"/>
                </a:solidFill>
              </a:rPr>
              <a:t>)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12160" y="4149080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err="1" smtClean="0"/>
              <a:t>V</a:t>
            </a:r>
            <a:r>
              <a:rPr lang="en-GB" baseline="-25000" dirty="0" err="1" smtClean="0"/>
              <a:t>r</a:t>
            </a:r>
            <a:endParaRPr lang="en-GB" baseline="-25000" dirty="0" smtClean="0"/>
          </a:p>
          <a:p>
            <a:pPr algn="r"/>
            <a:r>
              <a:rPr lang="en-GB" dirty="0"/>
              <a:t>↓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768248" y="5219908"/>
            <a:ext cx="900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Load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7772019" y="2924944"/>
            <a:ext cx="832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err="1" smtClean="0"/>
              <a:t>V</a:t>
            </a:r>
            <a:r>
              <a:rPr lang="en-GB" baseline="-25000" dirty="0" err="1" smtClean="0"/>
              <a:t>f</a:t>
            </a:r>
            <a:r>
              <a:rPr lang="en-GB" dirty="0" smtClean="0"/>
              <a:t> →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772019" y="3419708"/>
            <a:ext cx="832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← </a:t>
            </a:r>
            <a:r>
              <a:rPr lang="en-GB" dirty="0" err="1" smtClean="0"/>
              <a:t>V</a:t>
            </a:r>
            <a:r>
              <a:rPr lang="en-GB" baseline="-25000" dirty="0" err="1" smtClean="0"/>
              <a:t>r</a:t>
            </a:r>
            <a:endParaRPr lang="en-GB" baseline="-25000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4860032" y="3356992"/>
            <a:ext cx="832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err="1" smtClean="0"/>
              <a:t>V</a:t>
            </a:r>
            <a:r>
              <a:rPr lang="en-GB" baseline="-25000" dirty="0" err="1" smtClean="0"/>
              <a:t>f</a:t>
            </a:r>
            <a:r>
              <a:rPr lang="en-GB" dirty="0" smtClean="0"/>
              <a:t> →</a:t>
            </a:r>
          </a:p>
        </p:txBody>
      </p:sp>
    </p:spTree>
    <p:extLst>
      <p:ext uri="{BB962C8B-B14F-4D97-AF65-F5344CB8AC3E}">
        <p14:creationId xmlns:p14="http://schemas.microsoft.com/office/powerpoint/2010/main" val="373090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Circulator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884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Even in case of full reflection </a:t>
            </a:r>
            <a:r>
              <a:rPr lang="en-GB" dirty="0" err="1" smtClean="0"/>
              <a:t>V</a:t>
            </a:r>
            <a:r>
              <a:rPr lang="en-GB" baseline="-25000" dirty="0" err="1" smtClean="0"/>
              <a:t>max</a:t>
            </a:r>
            <a:r>
              <a:rPr lang="en-GB" dirty="0" smtClean="0"/>
              <a:t> </a:t>
            </a:r>
            <a:r>
              <a:rPr lang="en-GB" dirty="0"/>
              <a:t>= 2 </a:t>
            </a:r>
            <a:r>
              <a:rPr lang="en-GB" dirty="0" err="1"/>
              <a:t>V</a:t>
            </a:r>
            <a:r>
              <a:rPr lang="en-GB" baseline="-25000" dirty="0" err="1"/>
              <a:t>f</a:t>
            </a:r>
            <a:r>
              <a:rPr lang="en-GB" baseline="-25000" dirty="0"/>
              <a:t> </a:t>
            </a:r>
            <a:r>
              <a:rPr lang="en-GB" dirty="0"/>
              <a:t>    </a:t>
            </a:r>
            <a:r>
              <a:rPr lang="en-GB" sz="1700" dirty="0"/>
              <a:t>(</a:t>
            </a:r>
            <a:r>
              <a:rPr lang="en-GB" sz="1700" dirty="0" err="1"/>
              <a:t>P</a:t>
            </a:r>
            <a:r>
              <a:rPr lang="en-GB" sz="1700" baseline="-25000" dirty="0" err="1"/>
              <a:t>max</a:t>
            </a:r>
            <a:r>
              <a:rPr lang="en-GB" sz="1700" baseline="-25000" dirty="0"/>
              <a:t> </a:t>
            </a:r>
            <a:r>
              <a:rPr lang="en-GB" sz="1700" dirty="0"/>
              <a:t>equivalent to 4 P</a:t>
            </a:r>
            <a:r>
              <a:rPr lang="en-GB" sz="1700" baseline="-25000" dirty="0"/>
              <a:t>f</a:t>
            </a:r>
            <a:r>
              <a:rPr lang="en-GB" sz="1700" dirty="0"/>
              <a:t>)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RF power amplifiers will not see reflected power and will not be affected</a:t>
            </a:r>
          </a:p>
          <a:p>
            <a:pPr lvl="1"/>
            <a:r>
              <a:rPr lang="en-GB" dirty="0" smtClean="0"/>
              <a:t>Lines between circulator and DUT MUST at least be designed for 4 P</a:t>
            </a:r>
            <a:r>
              <a:rPr lang="en-GB" baseline="-25000" dirty="0" smtClean="0"/>
              <a:t>f</a:t>
            </a:r>
          </a:p>
          <a:p>
            <a:pPr lvl="1"/>
            <a:r>
              <a:rPr lang="en-GB" dirty="0" smtClean="0"/>
              <a:t>Loads must be designed for P</a:t>
            </a:r>
            <a:r>
              <a:rPr lang="en-GB" baseline="-25000" dirty="0" smtClean="0"/>
              <a:t>f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System remains always operational at any time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61</a:t>
            </a:fld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1187624" y="4413048"/>
            <a:ext cx="324000" cy="324000"/>
          </a:xfrm>
          <a:prstGeom prst="ellips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9" name="Picture 5"/>
          <p:cNvPicPr>
            <a:picLocks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2" y="4485056"/>
            <a:ext cx="180000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Isosceles Triangle 18"/>
          <p:cNvSpPr/>
          <p:nvPr/>
        </p:nvSpPr>
        <p:spPr>
          <a:xfrm rot="5400000">
            <a:off x="2462272" y="4113255"/>
            <a:ext cx="1008000" cy="93600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>
            <a:endCxn id="19" idx="3"/>
          </p:cNvCxnSpPr>
          <p:nvPr/>
        </p:nvCxnSpPr>
        <p:spPr>
          <a:xfrm>
            <a:off x="1511712" y="4581178"/>
            <a:ext cx="986560" cy="79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9" idx="0"/>
            <a:endCxn id="27" idx="2"/>
          </p:cNvCxnSpPr>
          <p:nvPr/>
        </p:nvCxnSpPr>
        <p:spPr>
          <a:xfrm flipV="1">
            <a:off x="3434272" y="4581170"/>
            <a:ext cx="2145840" cy="87"/>
          </a:xfrm>
          <a:prstGeom prst="straightConnector1">
            <a:avLst/>
          </a:prstGeom>
          <a:ln w="4445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6732240" y="4113248"/>
            <a:ext cx="936000" cy="936000"/>
          </a:xfrm>
          <a:prstGeom prst="round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DUT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23" name="Straight Arrow Connector 22"/>
          <p:cNvCxnSpPr>
            <a:stCxn id="27" idx="6"/>
            <a:endCxn id="22" idx="1"/>
          </p:cNvCxnSpPr>
          <p:nvPr/>
        </p:nvCxnSpPr>
        <p:spPr>
          <a:xfrm>
            <a:off x="6156112" y="4581168"/>
            <a:ext cx="576128" cy="80"/>
          </a:xfrm>
          <a:prstGeom prst="straightConnector1">
            <a:avLst/>
          </a:prstGeom>
          <a:ln w="8890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5580112" y="4293168"/>
            <a:ext cx="576000" cy="576000"/>
            <a:chOff x="6084168" y="4005064"/>
            <a:chExt cx="1008000" cy="1008000"/>
          </a:xfrm>
        </p:grpSpPr>
        <p:sp>
          <p:nvSpPr>
            <p:cNvPr id="27" name="Oval 26"/>
            <p:cNvSpPr/>
            <p:nvPr/>
          </p:nvSpPr>
          <p:spPr>
            <a:xfrm>
              <a:off x="6084168" y="4005064"/>
              <a:ext cx="1008000" cy="100800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Circular Arrow 27"/>
            <p:cNvSpPr/>
            <p:nvPr/>
          </p:nvSpPr>
          <p:spPr>
            <a:xfrm rot="5400000">
              <a:off x="6228184" y="4149080"/>
              <a:ext cx="720000" cy="720000"/>
            </a:xfrm>
            <a:prstGeom prst="circularArrow">
              <a:avLst>
                <a:gd name="adj1" fmla="val 12500"/>
                <a:gd name="adj2" fmla="val 970550"/>
                <a:gd name="adj3" fmla="val 20457681"/>
                <a:gd name="adj4" fmla="val 5510525"/>
                <a:gd name="adj5" fmla="val 12500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196835" y="421186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</a:t>
            </a:r>
            <a:r>
              <a:rPr lang="en-GB" baseline="-25000" dirty="0" smtClean="0"/>
              <a:t>f</a:t>
            </a:r>
            <a:endParaRPr lang="en-GB" baseline="-25000" dirty="0"/>
          </a:p>
        </p:txBody>
      </p:sp>
      <p:sp>
        <p:nvSpPr>
          <p:cNvPr id="41" name="Rectangle 40"/>
          <p:cNvSpPr/>
          <p:nvPr/>
        </p:nvSpPr>
        <p:spPr>
          <a:xfrm>
            <a:off x="6115146" y="4067852"/>
            <a:ext cx="5741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4 P</a:t>
            </a:r>
            <a:r>
              <a:rPr lang="en-GB" baseline="-25000" dirty="0" smtClean="0"/>
              <a:t>f</a:t>
            </a:r>
            <a:endParaRPr lang="en-GB" baseline="-25000" dirty="0"/>
          </a:p>
        </p:txBody>
      </p:sp>
      <p:sp>
        <p:nvSpPr>
          <p:cNvPr id="42" name="Rectangle 41"/>
          <p:cNvSpPr/>
          <p:nvPr/>
        </p:nvSpPr>
        <p:spPr>
          <a:xfrm>
            <a:off x="5364088" y="4931948"/>
            <a:ext cx="381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P</a:t>
            </a:r>
            <a:r>
              <a:rPr lang="en-GB" baseline="-25000" dirty="0" smtClean="0"/>
              <a:t>f</a:t>
            </a:r>
            <a:endParaRPr lang="en-GB" baseline="-25000" dirty="0"/>
          </a:p>
        </p:txBody>
      </p:sp>
      <p:cxnSp>
        <p:nvCxnSpPr>
          <p:cNvPr id="43" name="Straight Arrow Connector 42"/>
          <p:cNvCxnSpPr>
            <a:stCxn id="27" idx="4"/>
          </p:cNvCxnSpPr>
          <p:nvPr/>
        </p:nvCxnSpPr>
        <p:spPr>
          <a:xfrm>
            <a:off x="5868112" y="4869168"/>
            <a:ext cx="32" cy="432112"/>
          </a:xfrm>
          <a:prstGeom prst="straightConnector1">
            <a:avLst/>
          </a:prstGeom>
          <a:ln w="44450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5724128" y="5301280"/>
            <a:ext cx="288000" cy="648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67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Fundamental Power Coupler FPC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Fundamental Power Coupler is the connecting part between the RF transmission line and the RF cavity </a:t>
            </a:r>
          </a:p>
          <a:p>
            <a:endParaRPr lang="en-US" dirty="0" smtClean="0"/>
          </a:p>
          <a:p>
            <a:r>
              <a:rPr lang="en-US" dirty="0" smtClean="0"/>
              <a:t>It is a specific piece of transmission line that also has to provide the vacuum barrier for the beam vacuum</a:t>
            </a:r>
          </a:p>
          <a:p>
            <a:endParaRPr lang="en-US" dirty="0" smtClean="0"/>
          </a:p>
          <a:p>
            <a:r>
              <a:rPr lang="en-US" dirty="0" smtClean="0"/>
              <a:t>FPC are one of the most critical parts of the RF cavity system in an accelerator</a:t>
            </a:r>
          </a:p>
          <a:p>
            <a:endParaRPr lang="en-US" dirty="0" smtClean="0"/>
          </a:p>
          <a:p>
            <a:r>
              <a:rPr lang="en-US" dirty="0" smtClean="0"/>
              <a:t>A good RF design, a good mechanical design and a high quality fabrication are essential for an efficient and reliable operation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62</a:t>
            </a:fld>
            <a:endParaRPr lang="en-GB"/>
          </a:p>
        </p:txBody>
      </p:sp>
      <p:pic>
        <p:nvPicPr>
          <p:cNvPr id="15" name="Picture 1" descr="image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268760"/>
            <a:ext cx="2167010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 descr="G:\Departments\AB\Groups\RF\Sections\PM\RF FPC\coupleur SPL\Illustrations\SPL-LHC ENSEMBL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015049">
            <a:off x="7148303" y="1974350"/>
            <a:ext cx="1800000" cy="101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G:\Departments\AB\Groups\RF\Sections\PM\RF FPC\coupleur crab cavities\Illustration\1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686" r="35157"/>
          <a:stretch/>
        </p:blipFill>
        <p:spPr bwMode="auto">
          <a:xfrm>
            <a:off x="6928122" y="3573016"/>
            <a:ext cx="1244278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Departments\AB\Groups\RF\Sections\PM\RF FPC\coupleur Linac 4\Illustrations\l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4744" y="4509240"/>
            <a:ext cx="184151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868144" y="1628800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LHC FPC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7642325" y="1321023"/>
            <a:ext cx="926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SPL FPC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7740352" y="4993431"/>
            <a:ext cx="1241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HL-LHC FPC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5220072" y="4221088"/>
            <a:ext cx="1439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L4 FPC window</a:t>
            </a:r>
            <a:endParaRPr lang="en-GB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5508104" y="5908830"/>
            <a:ext cx="2450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Various FPC at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42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Overall Efficiency = Electrical bill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63</a:t>
            </a:fld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755576" y="1484784"/>
            <a:ext cx="7704856" cy="4608512"/>
          </a:xfrm>
          <a:prstGeom prst="roundRect">
            <a:avLst>
              <a:gd name="adj" fmla="val 3880"/>
            </a:avLst>
          </a:prstGeom>
          <a:solidFill>
            <a:schemeClr val="bg1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GB" sz="1600" dirty="0" smtClean="0">
                <a:solidFill>
                  <a:schemeClr val="tx1"/>
                </a:solidFill>
              </a:rPr>
              <a:t>Building HVAC (Heating, Ventilation, Air Conditioning)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>
            <a:off x="3149848" y="3288640"/>
            <a:ext cx="1008000" cy="900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103608" y="3738688"/>
            <a:ext cx="1836544" cy="8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47665" y="3284984"/>
            <a:ext cx="1283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0070C0"/>
                </a:solidFill>
              </a:rPr>
              <a:t>RF power in</a:t>
            </a:r>
            <a:endParaRPr lang="en-GB" i="1" dirty="0">
              <a:solidFill>
                <a:srgbClr val="0070C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635896" y="4026808"/>
            <a:ext cx="0" cy="720000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60664" y="4293096"/>
            <a:ext cx="1315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i="1" dirty="0" smtClean="0">
                <a:solidFill>
                  <a:srgbClr val="0070C0"/>
                </a:solidFill>
              </a:rPr>
              <a:t>DC power in</a:t>
            </a:r>
            <a:endParaRPr lang="en-GB" i="1" dirty="0">
              <a:solidFill>
                <a:srgbClr val="0070C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635896" y="2730584"/>
            <a:ext cx="0" cy="720080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561692" y="2780968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i="1" dirty="0" smtClean="0">
                <a:solidFill>
                  <a:srgbClr val="0070C0"/>
                </a:solidFill>
              </a:rPr>
              <a:t>Heat out</a:t>
            </a:r>
            <a:endParaRPr lang="en-GB" i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01082" y="3306648"/>
            <a:ext cx="1425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0070C0"/>
                </a:solidFill>
              </a:rPr>
              <a:t>RF power out</a:t>
            </a:r>
            <a:endParaRPr lang="en-GB" i="1" dirty="0">
              <a:solidFill>
                <a:srgbClr val="0070C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367304" y="3738688"/>
            <a:ext cx="1836544" cy="8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3203848" y="4725144"/>
            <a:ext cx="864000" cy="576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AC/DC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1475656" y="4581128"/>
            <a:ext cx="1300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i="1" dirty="0">
                <a:solidFill>
                  <a:srgbClr val="0070C0"/>
                </a:solidFill>
              </a:rPr>
              <a:t>A</a:t>
            </a:r>
            <a:r>
              <a:rPr lang="en-GB" i="1" dirty="0" smtClean="0">
                <a:solidFill>
                  <a:srgbClr val="0070C0"/>
                </a:solidFill>
              </a:rPr>
              <a:t>C power in</a:t>
            </a:r>
            <a:endParaRPr lang="en-GB" i="1" dirty="0">
              <a:solidFill>
                <a:srgbClr val="0070C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5400000" flipV="1">
            <a:off x="2843848" y="4653176"/>
            <a:ext cx="0" cy="720000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3203848" y="2132856"/>
            <a:ext cx="864000" cy="576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Amplifier Cooler</a:t>
            </a:r>
            <a:endParaRPr lang="en-GB" sz="1200" dirty="0"/>
          </a:p>
        </p:txBody>
      </p:sp>
      <p:cxnSp>
        <p:nvCxnSpPr>
          <p:cNvPr id="23" name="Straight Arrow Connector 22"/>
          <p:cNvCxnSpPr/>
          <p:nvPr/>
        </p:nvCxnSpPr>
        <p:spPr>
          <a:xfrm rot="16200000" flipV="1">
            <a:off x="2843808" y="2060848"/>
            <a:ext cx="0" cy="720080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1619768" y="2132856"/>
            <a:ext cx="864000" cy="5760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Building Cooler</a:t>
            </a:r>
            <a:endParaRPr lang="en-GB" sz="1200" dirty="0"/>
          </a:p>
        </p:txBody>
      </p:sp>
      <p:sp>
        <p:nvSpPr>
          <p:cNvPr id="25" name="Rounded Rectangle 24"/>
          <p:cNvSpPr/>
          <p:nvPr/>
        </p:nvSpPr>
        <p:spPr>
          <a:xfrm>
            <a:off x="5940392" y="3306744"/>
            <a:ext cx="2160000" cy="864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DUT</a:t>
            </a:r>
          </a:p>
          <a:p>
            <a:pPr algn="ctr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(Device Under Test)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4644008" y="4653136"/>
                <a:ext cx="3672408" cy="11510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20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𝑶𝒗𝒆𝒓𝒂𝒍𝒍</m:t>
                      </m:r>
                      <m:r>
                        <a:rPr lang="en-GB" sz="20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 </m:t>
                      </m:r>
                      <m:r>
                        <a:rPr lang="en-GB" sz="20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𝒆𝒇𝒇𝒊𝒄𝒊𝒆𝒏𝒄𝒚</m:t>
                      </m:r>
                    </m:oMath>
                  </m:oMathPara>
                </a14:m>
                <a:endParaRPr lang="en-US" sz="2000" b="1" i="1" dirty="0" smtClean="0">
                  <a:solidFill>
                    <a:srgbClr val="002060"/>
                  </a:solidFill>
                  <a:latin typeface="Cambria Math"/>
                </a:endParaRPr>
              </a:p>
              <a:p>
                <a:pPr algn="ctr"/>
                <a:endParaRPr lang="en-GB" sz="2000" b="1" i="1" dirty="0" smtClean="0">
                  <a:solidFill>
                    <a:srgbClr val="002060"/>
                  </a:solidFill>
                  <a:latin typeface="Cambria Math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GB" sz="2000" b="1" i="1" smtClean="0">
                        <a:solidFill>
                          <a:srgbClr val="002060"/>
                        </a:solidFill>
                        <a:latin typeface="Cambria Math"/>
                      </a:rPr>
                      <m:t>≃</m:t>
                    </m:r>
                    <m:f>
                      <m:fPr>
                        <m:ctrlPr>
                          <a:rPr lang="en-GB" sz="20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𝑷</m:t>
                        </m:r>
                        <m:r>
                          <a:rPr lang="en-GB" sz="2000" b="1" i="1" baseline="-25000">
                            <a:solidFill>
                              <a:srgbClr val="002060"/>
                            </a:solidFill>
                            <a:latin typeface="Cambria Math"/>
                          </a:rPr>
                          <m:t>𝑹𝑭𝒐𝒖𝒕</m:t>
                        </m:r>
                      </m:num>
                      <m:den>
                        <m:r>
                          <a:rPr lang="en-US" sz="2000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𝑷</m:t>
                        </m:r>
                        <m:r>
                          <a:rPr lang="en-US" sz="2000" b="1" i="1" baseline="-2500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𝑨𝑪𝒊𝒏</m:t>
                        </m:r>
                        <m:r>
                          <a:rPr lang="en-US" sz="2000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𝑷</m:t>
                        </m:r>
                        <m:r>
                          <a:rPr lang="en-US" sz="2000" b="1" i="1" baseline="-25000">
                            <a:solidFill>
                              <a:srgbClr val="002060"/>
                            </a:solidFill>
                            <a:latin typeface="Cambria Math"/>
                          </a:rPr>
                          <m:t>𝑹𝑭𝒊𝒏</m:t>
                        </m:r>
                        <m:r>
                          <m:rPr>
                            <m:nor/>
                          </m:rPr>
                          <a:rPr lang="en-GB" sz="2000" b="1" i="1" baseline="-25000" dirty="0">
                            <a:solidFill>
                              <a:srgbClr val="002060"/>
                            </a:solidFill>
                          </a:rPr>
                          <m:t> </m:t>
                        </m:r>
                        <m:r>
                          <a:rPr lang="en-US" sz="2000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𝑷</m:t>
                        </m:r>
                        <m:r>
                          <a:rPr lang="en-US" sz="2000" b="1" i="1" baseline="-25000">
                            <a:solidFill>
                              <a:srgbClr val="002060"/>
                            </a:solidFill>
                            <a:latin typeface="Cambria Math"/>
                          </a:rPr>
                          <m:t>𝒄𝒐𝒐𝒍𝒆𝒓𝒔</m:t>
                        </m:r>
                        <m:r>
                          <m:rPr>
                            <m:nor/>
                          </m:rPr>
                          <a:rPr lang="en-GB" sz="2000" b="1" i="1" baseline="-25000" dirty="0">
                            <a:solidFill>
                              <a:srgbClr val="002060"/>
                            </a:solidFill>
                          </a:rPr>
                          <m:t> </m:t>
                        </m:r>
                      </m:den>
                    </m:f>
                  </m:oMath>
                </a14:m>
                <a:r>
                  <a:rPr lang="en-GB" sz="2000" b="1" i="1" dirty="0" smtClean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b="1" i="1">
                        <a:solidFill>
                          <a:srgbClr val="002060"/>
                        </a:solidFill>
                        <a:latin typeface="Cambria Math"/>
                      </a:rPr>
                      <m:t>≃</m:t>
                    </m:r>
                  </m:oMath>
                </a14:m>
                <a:r>
                  <a:rPr lang="en-GB" sz="2000" b="1" i="1" dirty="0" smtClean="0">
                    <a:solidFill>
                      <a:srgbClr val="002060"/>
                    </a:solidFill>
                  </a:rPr>
                  <a:t> 45 %</a:t>
                </a:r>
                <a:endParaRPr lang="en-GB" sz="2000" b="1" i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4653136"/>
                <a:ext cx="3672408" cy="1151084"/>
              </a:xfrm>
              <a:prstGeom prst="rect">
                <a:avLst/>
              </a:prstGeom>
              <a:blipFill rotWithShape="1">
                <a:blip r:embed="rId2"/>
                <a:stretch>
                  <a:fillRect b="-26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Oval 26"/>
          <p:cNvSpPr/>
          <p:nvPr/>
        </p:nvSpPr>
        <p:spPr>
          <a:xfrm>
            <a:off x="1043608" y="3573016"/>
            <a:ext cx="324000" cy="324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8" name="Picture 5"/>
          <p:cNvPicPr>
            <a:picLocks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5616" y="3645024"/>
            <a:ext cx="180000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3890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Efficiency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64</a:t>
            </a:fld>
            <a:endParaRPr lang="en-GB"/>
          </a:p>
        </p:txBody>
      </p:sp>
      <p:pic>
        <p:nvPicPr>
          <p:cNvPr id="47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42030" y="2007499"/>
            <a:ext cx="3618402" cy="2713227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197514" y="2906942"/>
            <a:ext cx="2700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Cavity = </a:t>
            </a: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1 MW</a:t>
            </a:r>
          </a:p>
        </p:txBody>
      </p:sp>
      <p:sp>
        <p:nvSpPr>
          <p:cNvPr id="49" name="Rectangle 48"/>
          <p:cNvSpPr/>
          <p:nvPr/>
        </p:nvSpPr>
        <p:spPr>
          <a:xfrm>
            <a:off x="197514" y="3230978"/>
            <a:ext cx="2835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150 m coaxial line = + 0.2 dB = + 5 % = 1.050 MW</a:t>
            </a:r>
          </a:p>
        </p:txBody>
      </p:sp>
      <p:sp>
        <p:nvSpPr>
          <p:cNvPr id="50" name="Rectangle 49"/>
          <p:cNvSpPr/>
          <p:nvPr/>
        </p:nvSpPr>
        <p:spPr>
          <a:xfrm>
            <a:off x="197514" y="3555014"/>
            <a:ext cx="29781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Circulator = + 0.2 dB = + 5 % = 1.103 MW </a:t>
            </a:r>
          </a:p>
        </p:txBody>
      </p:sp>
      <p:sp>
        <p:nvSpPr>
          <p:cNvPr id="51" name="Rectangle 50"/>
          <p:cNvSpPr/>
          <p:nvPr/>
        </p:nvSpPr>
        <p:spPr>
          <a:xfrm>
            <a:off x="197514" y="3879050"/>
            <a:ext cx="31725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Hybrid combiner 16:1 = + 0.3 dB = + 7 % =  1.175 MW</a:t>
            </a:r>
          </a:p>
        </p:txBody>
      </p:sp>
      <p:sp>
        <p:nvSpPr>
          <p:cNvPr id="52" name="Rectangle 51"/>
          <p:cNvSpPr/>
          <p:nvPr/>
        </p:nvSpPr>
        <p:spPr>
          <a:xfrm>
            <a:off x="197514" y="4203086"/>
            <a:ext cx="5292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DC to RF (efficiency ~ </a:t>
            </a: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60</a:t>
            </a: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%) = 1.960 MW 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97514" y="4851188"/>
            <a:ext cx="60075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Air cooling station (10 % of 1’000 kW = 100 kW) ~ + 50 kW = 2.225 MW  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97514" y="5175224"/>
            <a:ext cx="6129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Water cooling station (90 % of 1’000 kW = 900 kW) ~ + 45 kW = 2,270 MW  </a:t>
            </a:r>
          </a:p>
        </p:txBody>
      </p:sp>
      <p:sp>
        <p:nvSpPr>
          <p:cNvPr id="55" name="Rectangle 54"/>
          <p:cNvSpPr/>
          <p:nvPr/>
        </p:nvSpPr>
        <p:spPr>
          <a:xfrm>
            <a:off x="197514" y="5499260"/>
            <a:ext cx="6480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Electrical distribution (5 % of 2.270 MW) ~ + 50 kW = </a:t>
            </a: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2,4 MW</a:t>
            </a:r>
            <a:r>
              <a:rPr kumimoji="0" lang="en-GB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taken from the grid</a:t>
            </a:r>
          </a:p>
        </p:txBody>
      </p:sp>
      <p:sp>
        <p:nvSpPr>
          <p:cNvPr id="56" name="Rectangle 55"/>
          <p:cNvSpPr/>
          <p:nvPr/>
        </p:nvSpPr>
        <p:spPr>
          <a:xfrm>
            <a:off x="197514" y="4527122"/>
            <a:ext cx="58725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AC to DC (efficiency ~ 90 %) = 2.175 MW (1’000 kW to be dissipated)</a:t>
            </a:r>
          </a:p>
        </p:txBody>
      </p:sp>
      <p:sp>
        <p:nvSpPr>
          <p:cNvPr id="57" name="Rectangle 56"/>
          <p:cNvSpPr/>
          <p:nvPr/>
        </p:nvSpPr>
        <p:spPr>
          <a:xfrm>
            <a:off x="197514" y="5823296"/>
            <a:ext cx="6480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Overall efficiency </a:t>
            </a: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41,9 %</a:t>
            </a:r>
          </a:p>
        </p:txBody>
      </p:sp>
      <p:sp>
        <p:nvSpPr>
          <p:cNvPr id="58" name="Rectangle 57"/>
          <p:cNvSpPr/>
          <p:nvPr/>
        </p:nvSpPr>
        <p:spPr>
          <a:xfrm>
            <a:off x="2573778" y="1509834"/>
            <a:ext cx="510591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42900">
              <a:spcAft>
                <a:spcPts val="450"/>
              </a:spcAft>
            </a:pPr>
            <a:r>
              <a:rPr lang="fr-FR" sz="1350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Thales design report: ‘Le rendement des blocs RF avec les MRFE6VP61K25N</a:t>
            </a:r>
            <a:r>
              <a:rPr lang="en-US" sz="1350" dirty="0">
                <a:solidFill>
                  <a:srgbClr val="00206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350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est de l’ordre de 66 % (valeur conservative)’</a:t>
            </a:r>
          </a:p>
        </p:txBody>
      </p:sp>
      <p:sp>
        <p:nvSpPr>
          <p:cNvPr id="59" name="Rectangle 58"/>
          <p:cNvSpPr/>
          <p:nvPr/>
        </p:nvSpPr>
        <p:spPr>
          <a:xfrm>
            <a:off x="2586930" y="2000376"/>
            <a:ext cx="290317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42900">
              <a:spcAft>
                <a:spcPts val="450"/>
              </a:spcAft>
            </a:pPr>
            <a:r>
              <a:rPr lang="en-GB" sz="1350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This was before linearity and bandwidth adjustments, I reduced it to 60 % for this exercise</a:t>
            </a:r>
            <a:endParaRPr lang="en-GB" sz="1350" dirty="0">
              <a:solidFill>
                <a:srgbClr val="002060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928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Efficiency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65</a:t>
            </a:fld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197514" y="5800213"/>
            <a:ext cx="6480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algn="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7514" y="5476177"/>
            <a:ext cx="6480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97514" y="5152141"/>
            <a:ext cx="6129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197514" y="4828105"/>
            <a:ext cx="60075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97514" y="4504069"/>
            <a:ext cx="58725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97514" y="4180033"/>
            <a:ext cx="5292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97514" y="3855997"/>
            <a:ext cx="31725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97514" y="3531961"/>
            <a:ext cx="29781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197514" y="3207895"/>
            <a:ext cx="2835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72" name="Content Placeholder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70014" y="1876403"/>
            <a:ext cx="2639977" cy="1979564"/>
          </a:xfrm>
          <a:prstGeom prst="rect">
            <a:avLst/>
          </a:prstGeom>
        </p:spPr>
      </p:pic>
      <p:sp>
        <p:nvSpPr>
          <p:cNvPr id="73" name="Rectangle 72"/>
          <p:cNvSpPr/>
          <p:nvPr/>
        </p:nvSpPr>
        <p:spPr>
          <a:xfrm>
            <a:off x="197514" y="2883859"/>
            <a:ext cx="2700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Cavity = </a:t>
            </a: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1 MW</a:t>
            </a:r>
          </a:p>
        </p:txBody>
      </p:sp>
      <p:sp>
        <p:nvSpPr>
          <p:cNvPr id="74" name="Rectangle 73"/>
          <p:cNvSpPr/>
          <p:nvPr/>
        </p:nvSpPr>
        <p:spPr>
          <a:xfrm>
            <a:off x="197514" y="3207895"/>
            <a:ext cx="2727000" cy="270000"/>
          </a:xfrm>
          <a:prstGeom prst="rect">
            <a:avLst/>
          </a:prstGeom>
          <a:gradFill rotWithShape="1">
            <a:gsLst>
              <a:gs pos="0">
                <a:srgbClr val="3E8853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3E8853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3E8853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20 m coaxial line = </a:t>
            </a:r>
            <a:r>
              <a:rPr kumimoji="0" lang="en-GB" sz="900" b="0" i="0" u="none" strike="sng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+ 5 % </a:t>
            </a: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+ 1 % = 1.010 MW</a:t>
            </a:r>
          </a:p>
        </p:txBody>
      </p:sp>
      <p:sp>
        <p:nvSpPr>
          <p:cNvPr id="75" name="Rectangle 74"/>
          <p:cNvSpPr/>
          <p:nvPr/>
        </p:nvSpPr>
        <p:spPr>
          <a:xfrm>
            <a:off x="197514" y="3531931"/>
            <a:ext cx="2862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Circulator = + 0.2 dB = + 5 % = 1.060 MW </a:t>
            </a:r>
          </a:p>
        </p:txBody>
      </p:sp>
      <p:sp>
        <p:nvSpPr>
          <p:cNvPr id="76" name="Rectangle 75"/>
          <p:cNvSpPr/>
          <p:nvPr/>
        </p:nvSpPr>
        <p:spPr>
          <a:xfrm>
            <a:off x="197514" y="3855967"/>
            <a:ext cx="3051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Hybrid combiner 16:1 = + 0.3 dB = + 7 % =  1.130 MW</a:t>
            </a:r>
          </a:p>
        </p:txBody>
      </p:sp>
      <p:sp>
        <p:nvSpPr>
          <p:cNvPr id="77" name="Rectangle 76"/>
          <p:cNvSpPr/>
          <p:nvPr/>
        </p:nvSpPr>
        <p:spPr>
          <a:xfrm>
            <a:off x="197514" y="4180003"/>
            <a:ext cx="5103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DC to RF (efficiency ~ 60 %) = 1.890 MW </a:t>
            </a:r>
          </a:p>
        </p:txBody>
      </p:sp>
      <p:sp>
        <p:nvSpPr>
          <p:cNvPr id="78" name="Rectangle 77"/>
          <p:cNvSpPr/>
          <p:nvPr/>
        </p:nvSpPr>
        <p:spPr>
          <a:xfrm>
            <a:off x="197514" y="4828105"/>
            <a:ext cx="58023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Air cooling station (10 % of 970 kW = 97 kW) ~ + 49 kW = 2,149 MW  </a:t>
            </a:r>
          </a:p>
        </p:txBody>
      </p:sp>
      <p:sp>
        <p:nvSpPr>
          <p:cNvPr id="79" name="Rectangle 78"/>
          <p:cNvSpPr/>
          <p:nvPr/>
        </p:nvSpPr>
        <p:spPr>
          <a:xfrm>
            <a:off x="197514" y="5152141"/>
            <a:ext cx="5913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Water cooling station (90 % of 970 kW = 873 kW) ~ + 44 kW = 2,190 MW  </a:t>
            </a:r>
          </a:p>
        </p:txBody>
      </p:sp>
      <p:sp>
        <p:nvSpPr>
          <p:cNvPr id="80" name="Rectangle 79"/>
          <p:cNvSpPr/>
          <p:nvPr/>
        </p:nvSpPr>
        <p:spPr>
          <a:xfrm>
            <a:off x="197514" y="5476177"/>
            <a:ext cx="6210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Electrical distribution (5 % of 2,190 MW) ~ + 99 kW = </a:t>
            </a: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2,3 MW</a:t>
            </a:r>
            <a:r>
              <a:rPr kumimoji="0" lang="en-GB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taken from the grid</a:t>
            </a:r>
          </a:p>
        </p:txBody>
      </p:sp>
      <p:sp>
        <p:nvSpPr>
          <p:cNvPr id="81" name="Rectangle 80"/>
          <p:cNvSpPr/>
          <p:nvPr/>
        </p:nvSpPr>
        <p:spPr>
          <a:xfrm>
            <a:off x="197514" y="4504039"/>
            <a:ext cx="5670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AC to DC (efficiency ~ 90 %) = 2,100 MW (970 kW to be dissipated)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367905" y="3952684"/>
            <a:ext cx="26943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350" dirty="0">
                <a:solidFill>
                  <a:srgbClr val="002060"/>
                </a:solidFill>
                <a:latin typeface="Tw Cen MT" panose="020B0602020104020603"/>
              </a:rPr>
              <a:t>Having the amplifiers very close to the cavity, will reduce all other losses</a:t>
            </a:r>
          </a:p>
          <a:p>
            <a:pPr defTabSz="342900"/>
            <a:r>
              <a:rPr lang="en-US" sz="1350" dirty="0">
                <a:solidFill>
                  <a:srgbClr val="002060"/>
                </a:solidFill>
                <a:latin typeface="Tw Cen MT" panose="020B0602020104020603"/>
              </a:rPr>
              <a:t>A gallery is very expensive, as an acquisition cost, but can help  to reduce acquisition cost of transmission lines and to reduce cost of operation</a:t>
            </a:r>
          </a:p>
        </p:txBody>
      </p:sp>
      <p:cxnSp>
        <p:nvCxnSpPr>
          <p:cNvPr id="83" name="Straight Arrow Connector 82"/>
          <p:cNvCxnSpPr/>
          <p:nvPr/>
        </p:nvCxnSpPr>
        <p:spPr>
          <a:xfrm flipV="1">
            <a:off x="4734018" y="2374237"/>
            <a:ext cx="675138" cy="185586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84" name="Straight Arrow Connector 83"/>
          <p:cNvCxnSpPr/>
          <p:nvPr/>
        </p:nvCxnSpPr>
        <p:spPr>
          <a:xfrm flipH="1">
            <a:off x="5436726" y="2374237"/>
            <a:ext cx="80430" cy="1026114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85" name="Straight Arrow Connector 84"/>
          <p:cNvCxnSpPr/>
          <p:nvPr/>
        </p:nvCxnSpPr>
        <p:spPr>
          <a:xfrm flipH="1">
            <a:off x="5002608" y="3423889"/>
            <a:ext cx="324036" cy="54036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86" name="Straight Arrow Connector 85"/>
          <p:cNvCxnSpPr/>
          <p:nvPr/>
        </p:nvCxnSpPr>
        <p:spPr>
          <a:xfrm flipH="1" flipV="1">
            <a:off x="4194138" y="3247963"/>
            <a:ext cx="724459" cy="229962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87" name="TextBox 86"/>
          <p:cNvSpPr txBox="1"/>
          <p:nvPr/>
        </p:nvSpPr>
        <p:spPr>
          <a:xfrm>
            <a:off x="4755950" y="2738360"/>
            <a:ext cx="63671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350" dirty="0">
                <a:solidFill>
                  <a:srgbClr val="FF0000"/>
                </a:solidFill>
                <a:latin typeface="Tw Cen MT" panose="020B0602020104020603"/>
              </a:rPr>
              <a:t>150 m</a:t>
            </a:r>
          </a:p>
        </p:txBody>
      </p:sp>
      <p:grpSp>
        <p:nvGrpSpPr>
          <p:cNvPr id="88" name="Group 87"/>
          <p:cNvGrpSpPr/>
          <p:nvPr/>
        </p:nvGrpSpPr>
        <p:grpSpPr>
          <a:xfrm>
            <a:off x="6198180" y="2048578"/>
            <a:ext cx="2873062" cy="1591366"/>
            <a:chOff x="8264239" y="875131"/>
            <a:chExt cx="3830749" cy="2121821"/>
          </a:xfrm>
        </p:grpSpPr>
        <p:pic>
          <p:nvPicPr>
            <p:cNvPr id="89" name="Picture 8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52"/>
            <a:stretch/>
          </p:blipFill>
          <p:spPr>
            <a:xfrm>
              <a:off x="8264239" y="875131"/>
              <a:ext cx="3830749" cy="2121821"/>
            </a:xfrm>
            <a:prstGeom prst="rect">
              <a:avLst/>
            </a:prstGeom>
          </p:spPr>
        </p:pic>
        <p:sp>
          <p:nvSpPr>
            <p:cNvPr id="90" name="Rectangle 89"/>
            <p:cNvSpPr/>
            <p:nvPr/>
          </p:nvSpPr>
          <p:spPr>
            <a:xfrm>
              <a:off x="10179613" y="875131"/>
              <a:ext cx="1821043" cy="393549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</p:grpSp>
      <p:cxnSp>
        <p:nvCxnSpPr>
          <p:cNvPr id="91" name="Straight Arrow Connector 90"/>
          <p:cNvCxnSpPr/>
          <p:nvPr/>
        </p:nvCxnSpPr>
        <p:spPr>
          <a:xfrm>
            <a:off x="8830446" y="3265162"/>
            <a:ext cx="8029" cy="217275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tailEnd type="triangle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8400519" y="3565976"/>
            <a:ext cx="54053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350" dirty="0">
                <a:solidFill>
                  <a:srgbClr val="00B050"/>
                </a:solidFill>
                <a:latin typeface="Tw Cen MT" panose="020B0602020104020603"/>
              </a:rPr>
              <a:t>20 m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3694051" y="2639012"/>
            <a:ext cx="819563" cy="300082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1350" dirty="0">
                <a:solidFill>
                  <a:srgbClr val="002060"/>
                </a:solidFill>
                <a:latin typeface="Tw Cen MT" panose="020B0602020104020603"/>
              </a:rPr>
              <a:t>LIU-SPS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7889617" y="2320858"/>
            <a:ext cx="819563" cy="300082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1350" dirty="0">
                <a:solidFill>
                  <a:srgbClr val="002060"/>
                </a:solidFill>
                <a:latin typeface="Tw Cen MT" panose="020B0602020104020603"/>
              </a:rPr>
              <a:t>HL-LHC</a:t>
            </a:r>
          </a:p>
        </p:txBody>
      </p:sp>
      <p:sp>
        <p:nvSpPr>
          <p:cNvPr id="95" name="Rectangle 94"/>
          <p:cNvSpPr/>
          <p:nvPr/>
        </p:nvSpPr>
        <p:spPr>
          <a:xfrm>
            <a:off x="197514" y="5800213"/>
            <a:ext cx="6210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Overall efficiency </a:t>
            </a: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43,5 %</a:t>
            </a:r>
          </a:p>
        </p:txBody>
      </p:sp>
      <p:sp>
        <p:nvSpPr>
          <p:cNvPr id="96" name="Rectangle 95"/>
          <p:cNvSpPr/>
          <p:nvPr/>
        </p:nvSpPr>
        <p:spPr>
          <a:xfrm>
            <a:off x="5962974" y="5793214"/>
            <a:ext cx="71526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342900"/>
            <a:r>
              <a:rPr lang="en-GB" sz="1350" b="1" dirty="0">
                <a:solidFill>
                  <a:prstClr val="white"/>
                </a:solidFill>
                <a:latin typeface="Tw Cen MT" panose="020B0602020104020603"/>
              </a:rPr>
              <a:t>41,9 %</a:t>
            </a:r>
            <a:endParaRPr lang="en-US" sz="1350" dirty="0">
              <a:solidFill>
                <a:prstClr val="white"/>
              </a:solidFill>
              <a:latin typeface="Tw Cen MT" panose="020B0602020104020603"/>
            </a:endParaRPr>
          </a:p>
        </p:txBody>
      </p:sp>
    </p:spTree>
    <p:extLst>
      <p:ext uri="{BB962C8B-B14F-4D97-AF65-F5344CB8AC3E}">
        <p14:creationId xmlns:p14="http://schemas.microsoft.com/office/powerpoint/2010/main" val="249733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Efficiency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66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98234" y="5800213"/>
            <a:ext cx="6480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algn="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41,9 %</a:t>
            </a:r>
          </a:p>
        </p:txBody>
      </p:sp>
      <p:sp>
        <p:nvSpPr>
          <p:cNvPr id="8" name="Rectangle 7"/>
          <p:cNvSpPr/>
          <p:nvPr/>
        </p:nvSpPr>
        <p:spPr>
          <a:xfrm>
            <a:off x="198234" y="5476177"/>
            <a:ext cx="6480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234" y="5152141"/>
            <a:ext cx="6129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8234" y="4828105"/>
            <a:ext cx="60075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98234" y="4504069"/>
            <a:ext cx="58725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8234" y="4180033"/>
            <a:ext cx="5292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8234" y="3855997"/>
            <a:ext cx="31725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8234" y="3531961"/>
            <a:ext cx="29781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8234" y="3207895"/>
            <a:ext cx="2835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97514" y="2883859"/>
            <a:ext cx="2700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Cavity = </a:t>
            </a: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1 MW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97514" y="3207895"/>
            <a:ext cx="2727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20 m coaxial line = + 1 % = 1.010 MW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97514" y="3531931"/>
            <a:ext cx="2727000" cy="270000"/>
          </a:xfrm>
          <a:prstGeom prst="rect">
            <a:avLst/>
          </a:prstGeom>
          <a:gradFill rotWithShape="1">
            <a:gsLst>
              <a:gs pos="0">
                <a:srgbClr val="3E8853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3E8853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3E8853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NO Circulator = </a:t>
            </a:r>
            <a:r>
              <a:rPr kumimoji="0" lang="en-GB" sz="900" b="0" i="0" u="none" strike="sng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+ 5 % </a:t>
            </a: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+ 0 % = 1.010 MW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97514" y="3855967"/>
            <a:ext cx="2916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Hybrid combiner 16:1 = + 0.3 dB = + 7 % =  1.080 MW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97514" y="4180003"/>
            <a:ext cx="4860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DC to RF (efficiency ~ 60 %) = 1.800 MW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97514" y="4828105"/>
            <a:ext cx="55242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Air cooling station (10 % of 920 kW = 92 kW) ~ + 46 kW = 2,046 MW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97514" y="5152141"/>
            <a:ext cx="56376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Water cooling station (90 % of 920 kW = 828 kW) ~ + 42 kW = 2,088 MW 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97514" y="5476177"/>
            <a:ext cx="5940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Electrical distribution (5 % of 2,088 MW) ~ + 104 kW = </a:t>
            </a: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2,2 MW</a:t>
            </a:r>
            <a:r>
              <a:rPr kumimoji="0" lang="en-GB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taken from the grid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97514" y="4504039"/>
            <a:ext cx="5400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AC to DC (efficiency ~ 90 %) = 2,000 MW (920 kW to be dissipated)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444208" y="3844750"/>
            <a:ext cx="248427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350" dirty="0">
                <a:solidFill>
                  <a:srgbClr val="002060"/>
                </a:solidFill>
                <a:latin typeface="Tw Cen MT" panose="020B0602020104020603"/>
              </a:rPr>
              <a:t>As said, we are now able to build </a:t>
            </a:r>
            <a:r>
              <a:rPr lang="en-US" sz="1350" dirty="0" smtClean="0">
                <a:solidFill>
                  <a:srgbClr val="002060"/>
                </a:solidFill>
                <a:latin typeface="Tw Cen MT" panose="020B0602020104020603"/>
              </a:rPr>
              <a:t>Power Amplifiers </a:t>
            </a:r>
            <a:r>
              <a:rPr lang="en-US" sz="1350" b="1" dirty="0">
                <a:solidFill>
                  <a:srgbClr val="002060"/>
                </a:solidFill>
                <a:latin typeface="Tw Cen MT" panose="020B0602020104020603"/>
              </a:rPr>
              <a:t>without</a:t>
            </a:r>
            <a:r>
              <a:rPr lang="en-US" sz="1350" dirty="0">
                <a:solidFill>
                  <a:srgbClr val="002060"/>
                </a:solidFill>
                <a:latin typeface="Tw Cen MT" panose="020B0602020104020603"/>
              </a:rPr>
              <a:t> circulator (Tetrodes and IOT can also do it)</a:t>
            </a:r>
          </a:p>
          <a:p>
            <a:pPr defTabSz="342900"/>
            <a:r>
              <a:rPr lang="en-US" sz="1350" dirty="0">
                <a:solidFill>
                  <a:srgbClr val="002060"/>
                </a:solidFill>
                <a:latin typeface="Tw Cen MT" panose="020B0602020104020603"/>
              </a:rPr>
              <a:t>The ‘cost’ is a (very) good protection system on the LLRF side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772816"/>
            <a:ext cx="2593422" cy="1904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Rectangle 26"/>
          <p:cNvSpPr/>
          <p:nvPr/>
        </p:nvSpPr>
        <p:spPr>
          <a:xfrm>
            <a:off x="197514" y="5800213"/>
            <a:ext cx="5940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Overall efficiency </a:t>
            </a: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45,5 %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962974" y="5793214"/>
            <a:ext cx="71526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342900"/>
            <a:r>
              <a:rPr lang="en-GB" sz="1350" b="1" dirty="0">
                <a:solidFill>
                  <a:prstClr val="white"/>
                </a:solidFill>
                <a:latin typeface="Tw Cen MT" panose="020B0602020104020603"/>
              </a:rPr>
              <a:t>41,9 %</a:t>
            </a:r>
            <a:endParaRPr lang="en-US" sz="1350" dirty="0">
              <a:solidFill>
                <a:prstClr val="white"/>
              </a:solidFill>
              <a:latin typeface="Tw Cen MT" panose="020B0602020104020603"/>
            </a:endParaRPr>
          </a:p>
        </p:txBody>
      </p:sp>
    </p:spTree>
    <p:extLst>
      <p:ext uri="{BB962C8B-B14F-4D97-AF65-F5344CB8AC3E}">
        <p14:creationId xmlns:p14="http://schemas.microsoft.com/office/powerpoint/2010/main" val="311445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Efficiency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67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97514" y="5823296"/>
            <a:ext cx="6480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algn="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41,9 %</a:t>
            </a:r>
          </a:p>
        </p:txBody>
      </p:sp>
      <p:sp>
        <p:nvSpPr>
          <p:cNvPr id="8" name="Rectangle 7"/>
          <p:cNvSpPr/>
          <p:nvPr/>
        </p:nvSpPr>
        <p:spPr>
          <a:xfrm>
            <a:off x="197514" y="5499260"/>
            <a:ext cx="6480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7514" y="5175224"/>
            <a:ext cx="6129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7514" y="4851188"/>
            <a:ext cx="60075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97514" y="4527152"/>
            <a:ext cx="58725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7514" y="4203116"/>
            <a:ext cx="5292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7514" y="3879080"/>
            <a:ext cx="31725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7514" y="3555044"/>
            <a:ext cx="29781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7514" y="3230978"/>
            <a:ext cx="2835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97514" y="2906942"/>
            <a:ext cx="2700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Cavity = </a:t>
            </a: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1 MW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97514" y="3230978"/>
            <a:ext cx="2727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20 m coaxial line = + 1 % = 1.010 MW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97514" y="3555014"/>
            <a:ext cx="2727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NO Circulator = 1.010 MW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97514" y="3879050"/>
            <a:ext cx="2794500" cy="270000"/>
          </a:xfrm>
          <a:prstGeom prst="rect">
            <a:avLst/>
          </a:prstGeom>
          <a:gradFill rotWithShape="1">
            <a:gsLst>
              <a:gs pos="0">
                <a:srgbClr val="3E8853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3E8853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3E8853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VHPCC 16:1 = + 0.1 dB = </a:t>
            </a:r>
            <a:r>
              <a:rPr kumimoji="0" lang="en-GB" sz="900" b="0" i="0" u="none" strike="sng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+ 7 % </a:t>
            </a: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+ 2,5 % =  1.035 MW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97514" y="4203086"/>
            <a:ext cx="46575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DC to RF (efficiency ~ 60 %) = 1.725 MW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97514" y="4851188"/>
            <a:ext cx="53028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Air cooling station (10 % of 882 kW ~ 88 kW) ~ + 44 kW = 1,964 MW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97514" y="5175224"/>
            <a:ext cx="54081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Water cooling station (90 % of 882 kW ~ 794 kW) ~ + 39 kW = 2,003 MW 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97514" y="5499260"/>
            <a:ext cx="5670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Electrical distribution (5 % of 2,003 MW) ~ + 100 kW = </a:t>
            </a: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2,1 MW</a:t>
            </a:r>
            <a:r>
              <a:rPr kumimoji="0" lang="en-GB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taken from the grid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97514" y="4527122"/>
            <a:ext cx="5184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AC to DC (efficiency ~ 90 %) = 1,920 MW (882 kW to be dissipated)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516216" y="4241903"/>
            <a:ext cx="221424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350" dirty="0">
                <a:solidFill>
                  <a:srgbClr val="002060"/>
                </a:solidFill>
                <a:latin typeface="Tw Cen MT" panose="020B0602020104020603"/>
              </a:rPr>
              <a:t>Using cavity combiners instead of 3 dB combiners will also reduce maintenance cost as no more power loads to maintain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26006" y="1700554"/>
            <a:ext cx="3510390" cy="2134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Rectangle 26"/>
          <p:cNvSpPr/>
          <p:nvPr/>
        </p:nvSpPr>
        <p:spPr>
          <a:xfrm>
            <a:off x="197514" y="5823296"/>
            <a:ext cx="5670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Overall efficiency </a:t>
            </a: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47,6 %</a:t>
            </a:r>
          </a:p>
        </p:txBody>
      </p:sp>
    </p:spTree>
    <p:extLst>
      <p:ext uri="{BB962C8B-B14F-4D97-AF65-F5344CB8AC3E}">
        <p14:creationId xmlns:p14="http://schemas.microsoft.com/office/powerpoint/2010/main" val="247195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Efficiency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68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3329862" y="1288608"/>
            <a:ext cx="5414705" cy="3066215"/>
            <a:chOff x="2279576" y="1412776"/>
            <a:chExt cx="7219606" cy="408828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rgbClr val="DFE3E5">
                  <a:shade val="45000"/>
                  <a:satMod val="135000"/>
                </a:srgb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99182" y="1437995"/>
              <a:ext cx="7200000" cy="406306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9576" y="1412776"/>
              <a:ext cx="7200000" cy="4063067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/>
        </p:nvSpPr>
        <p:spPr>
          <a:xfrm>
            <a:off x="198234" y="5823296"/>
            <a:ext cx="6480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algn="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41,9 %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8234" y="5499260"/>
            <a:ext cx="6480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8234" y="5175224"/>
            <a:ext cx="6129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8234" y="4851188"/>
            <a:ext cx="60075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8234" y="4527152"/>
            <a:ext cx="58725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8234" y="4203116"/>
            <a:ext cx="5292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98234" y="3879080"/>
            <a:ext cx="31725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98234" y="3555044"/>
            <a:ext cx="29781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98234" y="3230978"/>
            <a:ext cx="2835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97514" y="2906942"/>
            <a:ext cx="2700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Cavity = </a:t>
            </a: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1 MW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97514" y="3230978"/>
            <a:ext cx="2727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20 m coaxial line = + 1 % = 1.010 MW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97514" y="3555014"/>
            <a:ext cx="2727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NO Circulator = 1.010 MW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97514" y="3879050"/>
            <a:ext cx="27945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VHPCC 16:1 = + 0.1 dB = + 2,5 % =  1.035 MW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97514" y="4203086"/>
            <a:ext cx="4239000" cy="270000"/>
          </a:xfrm>
          <a:prstGeom prst="rect">
            <a:avLst/>
          </a:prstGeom>
          <a:gradFill rotWithShape="1">
            <a:gsLst>
              <a:gs pos="0">
                <a:srgbClr val="3E8853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3E8853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3E8853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DC to RF (efficiency </a:t>
            </a:r>
            <a:r>
              <a:rPr kumimoji="0" lang="en-GB" sz="900" b="0" i="0" u="none" strike="sng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~ 60 % </a:t>
            </a: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~ 66 %) = 1.570 MW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97514" y="4851188"/>
            <a:ext cx="45387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Air cooling station (10 % of 615 kW ~ 62 kW) ~ + 31 kW = 1,681 MW 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97514" y="5175224"/>
            <a:ext cx="46143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Water cooling station (90 % of 615 kW ~ 553 kW) ~ + 28 kW = 1,709 MW 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97514" y="5499260"/>
            <a:ext cx="4860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El. distribution (5 % of 1,709 MW) ~ + 86 kW = </a:t>
            </a: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1,8 MW</a:t>
            </a:r>
            <a:r>
              <a:rPr kumimoji="0" lang="en-GB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taken from the grid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97514" y="4527122"/>
            <a:ext cx="4455000" cy="270000"/>
          </a:xfrm>
          <a:prstGeom prst="rect">
            <a:avLst/>
          </a:prstGeom>
          <a:gradFill rotWithShape="1">
            <a:gsLst>
              <a:gs pos="0">
                <a:srgbClr val="3E8853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3E8853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3E8853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AC to DC (efficiency </a:t>
            </a:r>
            <a:r>
              <a:rPr kumimoji="0" lang="en-GB" sz="900" b="0" i="0" u="none" strike="sng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~ 90 % </a:t>
            </a: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~ 95 %) = 1,650 MW (615 kW to be dissipated)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665317" y="3514962"/>
            <a:ext cx="2237650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350" dirty="0">
                <a:solidFill>
                  <a:srgbClr val="002060"/>
                </a:solidFill>
                <a:latin typeface="Tw Cen MT" panose="020B0602020104020603"/>
              </a:rPr>
              <a:t>Granularity of the SSPA solution also allows</a:t>
            </a:r>
            <a:br>
              <a:rPr lang="en-US" sz="1350" dirty="0">
                <a:solidFill>
                  <a:srgbClr val="002060"/>
                </a:solidFill>
                <a:latin typeface="Tw Cen MT" panose="020B0602020104020603"/>
              </a:rPr>
            </a:br>
            <a:r>
              <a:rPr lang="en-US" sz="1350" dirty="0">
                <a:solidFill>
                  <a:srgbClr val="002060"/>
                </a:solidFill>
                <a:latin typeface="Tw Cen MT" panose="020B0602020104020603"/>
              </a:rPr>
              <a:t>to switch ON the exact correct number of modules such that we operate as close as possible to the nominal point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97514" y="5823296"/>
            <a:ext cx="4860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Overall efficiency </a:t>
            </a: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55,5 %</a:t>
            </a:r>
          </a:p>
        </p:txBody>
      </p:sp>
    </p:spTree>
    <p:extLst>
      <p:ext uri="{BB962C8B-B14F-4D97-AF65-F5344CB8AC3E}">
        <p14:creationId xmlns:p14="http://schemas.microsoft.com/office/powerpoint/2010/main" val="208211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Efficiency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69</a:t>
            </a:fld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198234" y="5863862"/>
            <a:ext cx="6480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algn="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41,9 %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98234" y="5539826"/>
            <a:ext cx="6480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98234" y="5215790"/>
            <a:ext cx="6129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98234" y="4891754"/>
            <a:ext cx="60075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98234" y="4567718"/>
            <a:ext cx="58725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98234" y="4243682"/>
            <a:ext cx="5292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98234" y="3919646"/>
            <a:ext cx="31725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98234" y="3595610"/>
            <a:ext cx="29781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98234" y="3271544"/>
            <a:ext cx="2835000" cy="27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" lastClr="FFFFFF"/>
            </a:solidFill>
          </a:ln>
          <a:effectLst/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97514" y="2947508"/>
            <a:ext cx="2700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Cavity = </a:t>
            </a: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1 MW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97514" y="3271544"/>
            <a:ext cx="2727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20 m coaxial line = + 1 % = 1.010 MW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97514" y="3595580"/>
            <a:ext cx="2727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NO Circulator = 1.010 MW </a:t>
            </a:r>
          </a:p>
        </p:txBody>
      </p:sp>
      <p:sp>
        <p:nvSpPr>
          <p:cNvPr id="43" name="Rectangle 42"/>
          <p:cNvSpPr/>
          <p:nvPr/>
        </p:nvSpPr>
        <p:spPr>
          <a:xfrm>
            <a:off x="197514" y="3919616"/>
            <a:ext cx="27945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VHPCC 16:1 = + 0.1 dB = + 2,5 % =  1.035 MW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97514" y="4243652"/>
            <a:ext cx="4293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DC to RF (efficiency ~ 66 %) = 1.590 MW 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97514" y="4891754"/>
            <a:ext cx="4460400" cy="270000"/>
          </a:xfrm>
          <a:prstGeom prst="rect">
            <a:avLst/>
          </a:prstGeom>
          <a:gradFill rotWithShape="1">
            <a:gsLst>
              <a:gs pos="0">
                <a:srgbClr val="3E8853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3E8853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3E8853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Air cooling station (10 % of </a:t>
            </a:r>
            <a:r>
              <a:rPr kumimoji="0" lang="en-GB" sz="900" b="0" i="0" u="none" strike="sng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615 kW</a:t>
            </a: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590 kW ~ 60 kW) ~ + 27 kW = 1,652 MW  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97514" y="5215790"/>
            <a:ext cx="4525200" cy="270000"/>
          </a:xfrm>
          <a:prstGeom prst="rect">
            <a:avLst/>
          </a:prstGeom>
          <a:gradFill rotWithShape="1">
            <a:gsLst>
              <a:gs pos="0">
                <a:srgbClr val="3E8853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3E8853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3E8853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Water cooling station (90 % of </a:t>
            </a:r>
            <a:r>
              <a:rPr kumimoji="0" lang="en-GB" sz="900" b="0" i="0" u="none" strike="sng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615 kW</a:t>
            </a: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590 kW ~ 530 kW) ~ + 24 kW = 1,676 MW  </a:t>
            </a:r>
          </a:p>
        </p:txBody>
      </p:sp>
      <p:sp>
        <p:nvSpPr>
          <p:cNvPr id="47" name="Rectangle 46"/>
          <p:cNvSpPr/>
          <p:nvPr/>
        </p:nvSpPr>
        <p:spPr>
          <a:xfrm>
            <a:off x="197514" y="5539826"/>
            <a:ext cx="4590000" cy="270000"/>
          </a:xfrm>
          <a:prstGeom prst="rect">
            <a:avLst/>
          </a:prstGeom>
          <a:gradFill rotWithShape="1">
            <a:gsLst>
              <a:gs pos="0">
                <a:srgbClr val="3E8853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3E8853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3E8853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El. distribution (</a:t>
            </a:r>
            <a:r>
              <a:rPr kumimoji="0" lang="en-GB" sz="900" b="0" i="0" u="none" strike="sng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5 % of 1,709 MW</a:t>
            </a: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3 % 1,676 MW) ~ + 50 kW =</a:t>
            </a:r>
            <a:b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</a:b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1,7 MW</a:t>
            </a:r>
            <a:r>
              <a:rPr kumimoji="0" lang="en-GB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taken from the grid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97514" y="4567688"/>
            <a:ext cx="43875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AC to DC (efficiency ~ 95 %) = 1,625 MW (590 kW to be dissipated)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651231" y="4486665"/>
            <a:ext cx="2214246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1350" dirty="0">
                <a:solidFill>
                  <a:srgbClr val="002060"/>
                </a:solidFill>
                <a:latin typeface="Tw Cen MT" panose="020B0602020104020603"/>
              </a:rPr>
              <a:t>Taking advantage of the natural chimney effect of the tower, having a well defined water station (variable speed), and shortening the LV cables will help reducing the remaining losses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70222" y="1693255"/>
            <a:ext cx="2484276" cy="2704918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04"/>
          <a:stretch/>
        </p:blipFill>
        <p:spPr>
          <a:xfrm>
            <a:off x="3304416" y="1628800"/>
            <a:ext cx="3240360" cy="1797221"/>
          </a:xfrm>
          <a:prstGeom prst="rect">
            <a:avLst/>
          </a:prstGeom>
        </p:spPr>
      </p:pic>
      <p:cxnSp>
        <p:nvCxnSpPr>
          <p:cNvPr id="52" name="Straight Arrow Connector 51"/>
          <p:cNvCxnSpPr/>
          <p:nvPr/>
        </p:nvCxnSpPr>
        <p:spPr>
          <a:xfrm flipV="1">
            <a:off x="8082390" y="3541574"/>
            <a:ext cx="216024" cy="486054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tailEnd type="triangle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7592668" y="4020629"/>
            <a:ext cx="145847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350" dirty="0">
                <a:solidFill>
                  <a:srgbClr val="00B050"/>
                </a:solidFill>
                <a:latin typeface="Tw Cen MT" panose="020B0602020104020603"/>
              </a:rPr>
              <a:t>5 m from HV to LV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97514" y="5863862"/>
            <a:ext cx="4590000" cy="270000"/>
          </a:xfrm>
          <a:prstGeom prst="rect">
            <a:avLst/>
          </a:prstGeom>
          <a:gradFill rotWithShape="1">
            <a:gsLst>
              <a:gs pos="0">
                <a:srgbClr val="2683C6">
                  <a:tint val="100000"/>
                  <a:shade val="85000"/>
                  <a:satMod val="100000"/>
                  <a:lumMod val="100000"/>
                </a:srgbClr>
              </a:gs>
              <a:gs pos="100000">
                <a:srgbClr val="2683C6">
                  <a:tint val="90000"/>
                  <a:shade val="100000"/>
                  <a:satMod val="150000"/>
                  <a:lumMod val="100000"/>
                </a:srgbClr>
              </a:gs>
            </a:gsLst>
            <a:path path="circle">
              <a:fillToRect l="100000" t="100000" r="100000" b="100000"/>
            </a:path>
          </a:gradFill>
          <a:ln>
            <a:noFill/>
          </a:ln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rgbClr val="2683C6">
                <a:shade val="35000"/>
                <a:satMod val="160000"/>
              </a:srgbClr>
            </a:contourClr>
          </a:sp3d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Overall efficiency </a:t>
            </a:r>
            <a:r>
              <a:rPr kumimoji="0" lang="en-GB" sz="13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58,8 %</a:t>
            </a:r>
          </a:p>
        </p:txBody>
      </p:sp>
    </p:spTree>
    <p:extLst>
      <p:ext uri="{BB962C8B-B14F-4D97-AF65-F5344CB8AC3E}">
        <p14:creationId xmlns:p14="http://schemas.microsoft.com/office/powerpoint/2010/main" val="96739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Grid tubes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717550" indent="-717550">
              <a:buAutoNum type="arabicPlain" startAt="1904"/>
            </a:pPr>
            <a:r>
              <a:rPr lang="en-GB" sz="1800" dirty="0" smtClean="0"/>
              <a:t>Diode, John Ambrose Fleming</a:t>
            </a:r>
          </a:p>
          <a:p>
            <a:pPr marL="717550" indent="-717550">
              <a:buAutoNum type="arabicPlain" startAt="1906"/>
              <a:tabLst>
                <a:tab pos="717550" algn="l"/>
              </a:tabLst>
            </a:pPr>
            <a:r>
              <a:rPr lang="en-GB" sz="1800" dirty="0" err="1" smtClean="0"/>
              <a:t>Audion</a:t>
            </a:r>
            <a:r>
              <a:rPr lang="en-GB" sz="1800" dirty="0" smtClean="0"/>
              <a:t> (first triode), Lee de Forest</a:t>
            </a:r>
          </a:p>
          <a:p>
            <a:pPr marL="717550" indent="-717550">
              <a:buAutoNum type="arabicPlain" startAt="1912"/>
              <a:tabLst>
                <a:tab pos="717550" algn="l"/>
              </a:tabLst>
            </a:pPr>
            <a:r>
              <a:rPr lang="en-GB" sz="1800" dirty="0" smtClean="0"/>
              <a:t>Triode as amplifier, Fritz Lowenstein</a:t>
            </a:r>
          </a:p>
          <a:p>
            <a:pPr marL="717550" indent="-717550">
              <a:buAutoNum type="arabicPlain" startAt="1913"/>
              <a:tabLst>
                <a:tab pos="717550" algn="l"/>
              </a:tabLst>
            </a:pPr>
            <a:r>
              <a:rPr lang="en-GB" sz="1800" dirty="0" smtClean="0"/>
              <a:t>Triode ‘higher vacuum’, Harold Arnold</a:t>
            </a:r>
          </a:p>
          <a:p>
            <a:pPr marL="717550" indent="-717550">
              <a:buAutoNum type="arabicPlain" startAt="1915"/>
              <a:tabLst>
                <a:tab pos="717550" algn="l"/>
              </a:tabLst>
            </a:pPr>
            <a:r>
              <a:rPr lang="en-GB" sz="1800" dirty="0" smtClean="0"/>
              <a:t>first transcontinental telephone line, Bell</a:t>
            </a:r>
          </a:p>
          <a:p>
            <a:pPr>
              <a:tabLst>
                <a:tab pos="717550" algn="l"/>
              </a:tabLst>
            </a:pPr>
            <a:r>
              <a:rPr lang="en-GB" sz="1800" dirty="0" smtClean="0"/>
              <a:t>1916	</a:t>
            </a:r>
            <a:r>
              <a:rPr lang="en-GB" sz="1800" b="1" i="1" dirty="0" err="1" smtClean="0">
                <a:solidFill>
                  <a:srgbClr val="0070C0"/>
                </a:solidFill>
              </a:rPr>
              <a:t>Tetrode</a:t>
            </a:r>
            <a:r>
              <a:rPr lang="en-GB" sz="1800" dirty="0" smtClean="0"/>
              <a:t>, Walter </a:t>
            </a:r>
            <a:r>
              <a:rPr lang="en-GB" sz="1800" dirty="0" err="1" smtClean="0"/>
              <a:t>Schottky</a:t>
            </a:r>
            <a:endParaRPr lang="en-GB" sz="1800" dirty="0" smtClean="0"/>
          </a:p>
          <a:p>
            <a:pPr marL="717550" indent="-717550">
              <a:buAutoNum type="arabicPlain" startAt="1926"/>
              <a:tabLst>
                <a:tab pos="717550" algn="l"/>
              </a:tabLst>
            </a:pPr>
            <a:r>
              <a:rPr lang="en-GB" sz="1800" dirty="0" smtClean="0"/>
              <a:t>Pentode, </a:t>
            </a:r>
            <a:r>
              <a:rPr lang="en-GB" sz="1800" dirty="0" err="1" smtClean="0"/>
              <a:t>Bernardus</a:t>
            </a:r>
            <a:r>
              <a:rPr lang="en-GB" sz="1800" dirty="0" smtClean="0"/>
              <a:t> </a:t>
            </a:r>
            <a:r>
              <a:rPr lang="en-GB" sz="1800" dirty="0" err="1" smtClean="0"/>
              <a:t>Tellegen</a:t>
            </a:r>
            <a:endParaRPr lang="en-GB" sz="1800" dirty="0" smtClean="0"/>
          </a:p>
          <a:p>
            <a:pPr marL="717550" indent="-717550">
              <a:tabLst>
                <a:tab pos="717550" algn="l"/>
              </a:tabLst>
            </a:pPr>
            <a:r>
              <a:rPr lang="en-GB" sz="1800" dirty="0" smtClean="0"/>
              <a:t>1994	</a:t>
            </a:r>
            <a:r>
              <a:rPr lang="en-GB" sz="1800" dirty="0" err="1" smtClean="0"/>
              <a:t>Diacrode</a:t>
            </a:r>
            <a:r>
              <a:rPr lang="en-GB" sz="1800" dirty="0" smtClean="0"/>
              <a:t>, Thales Electron Devices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7</a:t>
            </a:fld>
            <a:endParaRPr lang="en-GB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096" y="1628801"/>
            <a:ext cx="2160000" cy="1329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436096" y="2996954"/>
            <a:ext cx="2880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The first </a:t>
            </a:r>
            <a:r>
              <a:rPr lang="en-GB" sz="1600" dirty="0" smtClean="0"/>
              <a:t>diode prototype Fleming Diode, 1904</a:t>
            </a:r>
            <a:endParaRPr lang="en-GB" sz="1600" dirty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096" y="4077074"/>
            <a:ext cx="1440000" cy="1461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436096" y="5589240"/>
            <a:ext cx="288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/>
              <a:t>Thales TH 628 </a:t>
            </a:r>
            <a:r>
              <a:rPr lang="en-GB" sz="1600" dirty="0" err="1" smtClean="0"/>
              <a:t>diacrode</a:t>
            </a:r>
            <a:r>
              <a:rPr lang="en-GB" sz="1600" dirty="0" smtClean="0"/>
              <a:t>, 1998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9246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Acquisition &amp; operation costs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70</a:t>
            </a:fld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920875"/>
              </p:ext>
            </p:extLst>
          </p:nvPr>
        </p:nvGraphicFramePr>
        <p:xfrm>
          <a:off x="251519" y="1524352"/>
          <a:ext cx="8640002" cy="399288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642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21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2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42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76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91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32055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Technology *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Including</a:t>
                      </a:r>
                      <a:endParaRPr lang="en-US" sz="12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SSPA driver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Very</a:t>
                      </a:r>
                      <a:r>
                        <a:rPr lang="en-US" sz="1600" baseline="0" dirty="0" smtClean="0"/>
                        <a:t> rough estimates for a</a:t>
                      </a:r>
                      <a:r>
                        <a:rPr lang="en-US" sz="1600" dirty="0" smtClean="0"/>
                        <a:t> 100 kW CW</a:t>
                      </a:r>
                    </a:p>
                    <a:p>
                      <a:pPr algn="ctr"/>
                      <a:r>
                        <a:rPr lang="en-US" sz="1600" dirty="0" smtClean="0"/>
                        <a:t>352 MHz RF system</a:t>
                      </a:r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200" dirty="0" smtClean="0"/>
                        <a:t>including</a:t>
                      </a:r>
                      <a:r>
                        <a:rPr lang="en-US" sz="1200" baseline="0" dirty="0" smtClean="0"/>
                        <a:t> RF power + Power Supplies + circulators + cooling + controls</a:t>
                      </a:r>
                    </a:p>
                    <a:p>
                      <a:pPr algn="ctr"/>
                      <a:r>
                        <a:rPr lang="en-US" sz="1200" baseline="0" dirty="0" smtClean="0"/>
                        <a:t>(lines not included)</a:t>
                      </a:r>
                    </a:p>
                    <a:p>
                      <a:pPr algn="ctr"/>
                      <a:endParaRPr lang="en-US" sz="12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Lifetime **</a:t>
                      </a:r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200" dirty="0" smtClean="0"/>
                        <a:t>x 1000 hours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 years Maintenance</a:t>
                      </a:r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200" dirty="0" smtClean="0"/>
                        <a:t>Tubes, HVPS, workshop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 years</a:t>
                      </a:r>
                    </a:p>
                    <a:p>
                      <a:pPr algn="ctr"/>
                      <a:r>
                        <a:rPr lang="en-US" sz="1200" dirty="0" smtClean="0"/>
                        <a:t>Electrical bill</a:t>
                      </a:r>
                    </a:p>
                    <a:p>
                      <a:pPr algn="ctr"/>
                      <a:endParaRPr lang="en-US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3000 hours / year</a:t>
                      </a:r>
                      <a:endParaRPr lang="en-GB" sz="1200" dirty="0" smtClean="0"/>
                    </a:p>
                    <a:p>
                      <a:pPr algn="ctr"/>
                      <a:r>
                        <a:rPr lang="en-US" sz="800" dirty="0" smtClean="0"/>
                        <a:t>10 hours/day</a:t>
                      </a:r>
                    </a:p>
                    <a:p>
                      <a:pPr algn="ctr"/>
                      <a:r>
                        <a:rPr lang="en-US" sz="800" dirty="0" smtClean="0"/>
                        <a:t>6/7 days</a:t>
                      </a:r>
                    </a:p>
                    <a:p>
                      <a:pPr algn="ctr"/>
                      <a:r>
                        <a:rPr lang="en-US" sz="800" dirty="0" smtClean="0"/>
                        <a:t>50 weeks/year</a:t>
                      </a:r>
                    </a:p>
                    <a:p>
                      <a:pPr algn="ctr"/>
                      <a:endParaRPr lang="en-US" sz="1200" dirty="0" smtClean="0"/>
                    </a:p>
                    <a:p>
                      <a:pPr algn="ctr"/>
                      <a:r>
                        <a:rPr lang="en-US" sz="1200" dirty="0" smtClean="0"/>
                        <a:t>0.15 € / kWh</a:t>
                      </a:r>
                    </a:p>
                    <a:p>
                      <a:pPr algn="ctr"/>
                      <a:r>
                        <a:rPr lang="en-US" sz="1200" dirty="0" smtClean="0"/>
                        <a:t>η = 45 %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Total</a:t>
                      </a:r>
                    </a:p>
                    <a:p>
                      <a:pPr algn="ctr"/>
                      <a:r>
                        <a:rPr lang="en-US" sz="1800" dirty="0" smtClean="0"/>
                        <a:t>20 years</a:t>
                      </a:r>
                      <a:endParaRPr lang="en-GB" sz="1800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478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Tetrode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500 k€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350 k€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 k€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1050 k€</a:t>
                      </a:r>
                      <a:endParaRPr lang="en-GB" sz="16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347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600 k€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 k€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200 k€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1000 k€</a:t>
                      </a:r>
                      <a:endParaRPr lang="en-GB" sz="16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347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Klystron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750 k€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 k€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200 k€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1050 k€</a:t>
                      </a:r>
                      <a:endParaRPr lang="en-GB" sz="16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347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SSPA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850 k€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</a:t>
                      </a:r>
                      <a:r>
                        <a:rPr lang="en-US" sz="1600" baseline="0" dirty="0" smtClean="0"/>
                        <a:t> k€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200 k€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1100 k€</a:t>
                      </a:r>
                      <a:endParaRPr lang="en-GB" sz="16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347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Circulator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75 k€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-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-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75 k€</a:t>
                      </a:r>
                      <a:endParaRPr lang="en-GB" sz="16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347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Lines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 k€/m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-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-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 k€/m</a:t>
                      </a:r>
                      <a:endParaRPr lang="en-GB" sz="16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499992" y="5733256"/>
            <a:ext cx="4392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** Tubes need highly qualified HV specialists for maintenance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51520" y="5703639"/>
            <a:ext cx="3415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 Construction of the infrastructure not included</a:t>
            </a:r>
          </a:p>
          <a:p>
            <a:r>
              <a:rPr lang="en-US" sz="1200" dirty="0" smtClean="0"/>
              <a:t>SSPA option requires more volume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5406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500" dirty="0"/>
              <a:t>We plan to launch (or we even already launched) R&amp;D on</a:t>
            </a:r>
          </a:p>
          <a:p>
            <a:pPr marL="180975" lvl="1"/>
            <a:r>
              <a:rPr lang="en-GB" sz="1500" b="1" dirty="0"/>
              <a:t>Combining systems</a:t>
            </a:r>
            <a:r>
              <a:rPr lang="en-GB" sz="1500" dirty="0"/>
              <a:t>, this will reduce </a:t>
            </a:r>
            <a:r>
              <a:rPr lang="en-US" sz="1500" dirty="0"/>
              <a:t>foot print and increase power density; </a:t>
            </a:r>
            <a:r>
              <a:rPr lang="en-GB" sz="1500" dirty="0"/>
              <a:t>plenty of ideas, cavity combiners, waveguide progressive combiners, RF transmission combiners, </a:t>
            </a:r>
            <a:r>
              <a:rPr lang="en-GB" sz="1500" dirty="0" err="1"/>
              <a:t>Gysel</a:t>
            </a:r>
            <a:r>
              <a:rPr lang="en-GB" sz="1500" dirty="0"/>
              <a:t> combiners, multi layers waveguides combiners)</a:t>
            </a:r>
          </a:p>
          <a:p>
            <a:pPr marL="180975" lvl="1"/>
            <a:r>
              <a:rPr lang="en-US" sz="1500" b="1" dirty="0"/>
              <a:t>Availability</a:t>
            </a:r>
            <a:r>
              <a:rPr lang="en-US" sz="1500" dirty="0"/>
              <a:t>, including </a:t>
            </a:r>
            <a:r>
              <a:rPr lang="en-US" sz="1500" dirty="0" smtClean="0"/>
              <a:t>granularity, </a:t>
            </a:r>
            <a:r>
              <a:rPr lang="en-GB" sz="1500" dirty="0" smtClean="0"/>
              <a:t>hot </a:t>
            </a:r>
            <a:r>
              <a:rPr lang="en-GB" sz="1500" dirty="0"/>
              <a:t>swappable </a:t>
            </a:r>
            <a:r>
              <a:rPr lang="en-GB" sz="1500" dirty="0" smtClean="0"/>
              <a:t>modules, embedded spares</a:t>
            </a:r>
            <a:endParaRPr lang="en-US" sz="1500" dirty="0"/>
          </a:p>
          <a:p>
            <a:pPr marL="180975" lvl="1"/>
            <a:r>
              <a:rPr lang="en-US" sz="1500" b="1" dirty="0"/>
              <a:t>Efficiency</a:t>
            </a:r>
            <a:r>
              <a:rPr lang="en-US" sz="1500" dirty="0"/>
              <a:t>, next key parameter, must be grid AC to RF for fair comparison</a:t>
            </a:r>
            <a:endParaRPr lang="en-US" sz="1500" b="1" dirty="0"/>
          </a:p>
          <a:p>
            <a:pPr marL="180975" lvl="1"/>
            <a:r>
              <a:rPr lang="en-US" sz="1500" b="1" dirty="0"/>
              <a:t>Low cost circulators</a:t>
            </a:r>
            <a:r>
              <a:rPr lang="en-US" sz="1500" dirty="0"/>
              <a:t>, at small power level ~kW and high power level ~MW</a:t>
            </a:r>
          </a:p>
          <a:p>
            <a:pPr marL="180975" lvl="1"/>
            <a:r>
              <a:rPr lang="en-US" sz="1500" b="1" dirty="0"/>
              <a:t>Cost optimization</a:t>
            </a:r>
            <a:r>
              <a:rPr lang="en-US" sz="1500" dirty="0"/>
              <a:t>, asking the correct architecture</a:t>
            </a:r>
          </a:p>
          <a:p>
            <a:pPr marL="180975" lvl="1"/>
            <a:r>
              <a:rPr lang="en-US" sz="1500" b="1" dirty="0"/>
              <a:t>Mass production optimization</a:t>
            </a:r>
            <a:r>
              <a:rPr lang="en-US" sz="1500" dirty="0"/>
              <a:t>, asking for the correct parameters</a:t>
            </a:r>
          </a:p>
          <a:p>
            <a:pPr marL="180975" lvl="1"/>
            <a:r>
              <a:rPr lang="en-US" sz="1500" b="1" dirty="0"/>
              <a:t>Close follow-up </a:t>
            </a:r>
            <a:r>
              <a:rPr lang="en-US" sz="1500" dirty="0"/>
              <a:t>of new technologies available in large series production (</a:t>
            </a:r>
            <a:r>
              <a:rPr lang="en-US" sz="1500" dirty="0" err="1"/>
              <a:t>SiC</a:t>
            </a:r>
            <a:r>
              <a:rPr lang="en-US" sz="1500" dirty="0"/>
              <a:t>, </a:t>
            </a:r>
            <a:r>
              <a:rPr lang="en-US" sz="1500" dirty="0" err="1"/>
              <a:t>GaN</a:t>
            </a:r>
            <a:r>
              <a:rPr lang="en-US" sz="1500" dirty="0"/>
              <a:t>, 2D transistors</a:t>
            </a:r>
            <a:r>
              <a:rPr lang="en-US" sz="1500" dirty="0" smtClean="0"/>
              <a:t>…).</a:t>
            </a:r>
            <a:endParaRPr lang="en-GB" sz="15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71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11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RF </a:t>
            </a:r>
            <a:r>
              <a:rPr lang="en-GB" dirty="0" smtClean="0"/>
              <a:t>powering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72</a:t>
            </a:fld>
            <a:endParaRPr lang="en-GB"/>
          </a:p>
        </p:txBody>
      </p:sp>
      <p:sp>
        <p:nvSpPr>
          <p:cNvPr id="7" name="Isosceles Triangle 6"/>
          <p:cNvSpPr/>
          <p:nvPr/>
        </p:nvSpPr>
        <p:spPr>
          <a:xfrm rot="5400000">
            <a:off x="3290264" y="2132848"/>
            <a:ext cx="1044000" cy="9000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1907704" y="2420888"/>
            <a:ext cx="324000" cy="324000"/>
          </a:xfrm>
          <a:prstGeom prst="ellips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5"/>
          <p:cNvPicPr>
            <a:picLocks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9712" y="2492896"/>
            <a:ext cx="180000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Straight Arrow Connector 9"/>
          <p:cNvCxnSpPr>
            <a:stCxn id="8" idx="6"/>
            <a:endCxn id="7" idx="3"/>
          </p:cNvCxnSpPr>
          <p:nvPr/>
        </p:nvCxnSpPr>
        <p:spPr>
          <a:xfrm flipV="1">
            <a:off x="2231704" y="2582848"/>
            <a:ext cx="1130560" cy="4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0"/>
            <a:endCxn id="12" idx="1"/>
          </p:cNvCxnSpPr>
          <p:nvPr/>
        </p:nvCxnSpPr>
        <p:spPr>
          <a:xfrm>
            <a:off x="4262264" y="2582848"/>
            <a:ext cx="1101824" cy="8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5364088" y="2132856"/>
            <a:ext cx="2160000" cy="900000"/>
          </a:xfrm>
          <a:prstGeom prst="round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DUT</a:t>
            </a:r>
          </a:p>
          <a:p>
            <a:pPr algn="ctr"/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(Device Under Test)</a:t>
            </a:r>
            <a:endParaRPr lang="en-GB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3" name="Elbow Connector 12"/>
          <p:cNvCxnSpPr>
            <a:stCxn id="12" idx="2"/>
            <a:endCxn id="8" idx="4"/>
          </p:cNvCxnSpPr>
          <p:nvPr/>
        </p:nvCxnSpPr>
        <p:spPr>
          <a:xfrm rot="5400000" flipH="1">
            <a:off x="4112912" y="701680"/>
            <a:ext cx="287968" cy="4374384"/>
          </a:xfrm>
          <a:prstGeom prst="bentConnector3">
            <a:avLst>
              <a:gd name="adj1" fmla="val -185229"/>
            </a:avLst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1561" y="4111912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was a quick overview of the RF powering, for detailed explanations, please refer to specialized CAS on RF</a:t>
            </a:r>
          </a:p>
          <a:p>
            <a:pPr lvl="1"/>
            <a:r>
              <a:rPr lang="en-US" sz="1600" dirty="0" smtClean="0"/>
              <a:t>2010 (468 pages) </a:t>
            </a:r>
            <a:r>
              <a:rPr lang="en-GB" sz="1600" dirty="0">
                <a:hlinkClick r:id="rId3"/>
              </a:rPr>
              <a:t>https://</a:t>
            </a:r>
            <a:r>
              <a:rPr lang="en-GB" sz="1600" dirty="0" smtClean="0">
                <a:hlinkClick r:id="rId3"/>
              </a:rPr>
              <a:t>cas.web.cern.ch/schools/ebeltoft-2010</a:t>
            </a:r>
            <a:endParaRPr lang="en-GB" sz="1600" dirty="0" smtClean="0"/>
          </a:p>
          <a:p>
            <a:pPr lvl="1"/>
            <a:r>
              <a:rPr lang="en-US" sz="1600" dirty="0" smtClean="0"/>
              <a:t>2000 </a:t>
            </a:r>
            <a:r>
              <a:rPr lang="en-US" sz="1600" dirty="0" smtClean="0"/>
              <a:t>(486 pages) </a:t>
            </a:r>
            <a:r>
              <a:rPr lang="en-GB" sz="1600" dirty="0">
                <a:hlinkClick r:id="rId4"/>
              </a:rPr>
              <a:t>CERN-2005-003</a:t>
            </a:r>
            <a:endParaRPr lang="en-US" sz="1600" dirty="0"/>
          </a:p>
          <a:p>
            <a:pPr lvl="1"/>
            <a:r>
              <a:rPr lang="en-GB" sz="1600" dirty="0" smtClean="0"/>
              <a:t>1992 (596 pages) </a:t>
            </a:r>
            <a:r>
              <a:rPr lang="en-GB" sz="1600" dirty="0" smtClean="0">
                <a:hlinkClick r:id="rId5"/>
              </a:rPr>
              <a:t>http</a:t>
            </a:r>
            <a:r>
              <a:rPr lang="en-GB" sz="1600" dirty="0">
                <a:hlinkClick r:id="rId5"/>
              </a:rPr>
              <a:t>://</a:t>
            </a:r>
            <a:r>
              <a:rPr lang="en-GB" sz="1600" dirty="0" smtClean="0">
                <a:hlinkClick r:id="rId5"/>
              </a:rPr>
              <a:t>cds.cern.ch/record/211448/files/CERN-92-03-V-2.pdf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033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Reference Data for Radio Engineers </a:t>
            </a:r>
            <a:r>
              <a:rPr lang="en-GB" sz="1400" dirty="0" smtClean="0"/>
              <a:t>(ISBN 0-672-22753-3)</a:t>
            </a:r>
          </a:p>
          <a:p>
            <a:r>
              <a:rPr lang="en-GB" dirty="0" smtClean="0"/>
              <a:t>HÜTTE des </a:t>
            </a:r>
            <a:r>
              <a:rPr lang="en-GB" dirty="0" err="1" smtClean="0"/>
              <a:t>ingenieurs</a:t>
            </a:r>
            <a:r>
              <a:rPr lang="en-GB" dirty="0" smtClean="0"/>
              <a:t> </a:t>
            </a:r>
            <a:r>
              <a:rPr lang="en-GB" dirty="0" err="1" smtClean="0"/>
              <a:t>taschenbuch</a:t>
            </a:r>
            <a:r>
              <a:rPr lang="en-GB" dirty="0" smtClean="0"/>
              <a:t> </a:t>
            </a:r>
            <a:r>
              <a:rPr lang="en-GB" sz="1400" dirty="0" smtClean="0"/>
              <a:t>(Berlin 1955 edition)</a:t>
            </a:r>
          </a:p>
          <a:p>
            <a:r>
              <a:rPr lang="en-GB" dirty="0" err="1" smtClean="0"/>
              <a:t>Taschenbuch</a:t>
            </a:r>
            <a:r>
              <a:rPr lang="en-GB" dirty="0" smtClean="0"/>
              <a:t> der </a:t>
            </a:r>
            <a:r>
              <a:rPr lang="en-GB" dirty="0" err="1" smtClean="0"/>
              <a:t>Hochfrequenz-technik</a:t>
            </a:r>
            <a:r>
              <a:rPr lang="en-GB" dirty="0" smtClean="0"/>
              <a:t> </a:t>
            </a:r>
            <a:r>
              <a:rPr lang="en-GB" sz="1400" dirty="0" smtClean="0"/>
              <a:t>(Berlin-Heidelberg-New York 1968 edition)</a:t>
            </a:r>
          </a:p>
          <a:p>
            <a:endParaRPr lang="en-GB" sz="1400" dirty="0"/>
          </a:p>
          <a:p>
            <a:r>
              <a:rPr lang="en-GB" dirty="0" smtClean="0"/>
              <a:t>Online</a:t>
            </a:r>
          </a:p>
          <a:p>
            <a:r>
              <a:rPr lang="en-GB" dirty="0"/>
              <a:t>	</a:t>
            </a:r>
            <a:r>
              <a:rPr lang="en-GB" dirty="0" smtClean="0"/>
              <a:t>Thales, e2v, CPI, L-3 communications, Toshiba</a:t>
            </a:r>
            <a:endParaRPr lang="en-US" sz="1400" dirty="0" smtClean="0"/>
          </a:p>
          <a:p>
            <a:r>
              <a:rPr lang="en-US" dirty="0" smtClean="0"/>
              <a:t>	NXP, Freescale</a:t>
            </a:r>
            <a:endParaRPr lang="en-GB" sz="1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73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94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t>74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611560" y="3105835"/>
            <a:ext cx="79208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/>
              <a:t>They did not know it was </a:t>
            </a:r>
            <a:r>
              <a:rPr lang="en-US" sz="3600" dirty="0" smtClean="0"/>
              <a:t>impossible, </a:t>
            </a:r>
            <a:r>
              <a:rPr lang="en-US" sz="3600" dirty="0"/>
              <a:t>so they did </a:t>
            </a:r>
            <a:r>
              <a:rPr lang="en-US" sz="3600" dirty="0" smtClean="0"/>
              <a:t>it !</a:t>
            </a:r>
          </a:p>
          <a:p>
            <a:pPr algn="ctr"/>
            <a:endParaRPr lang="en-US" sz="3600" dirty="0"/>
          </a:p>
          <a:p>
            <a:pPr algn="r"/>
            <a:r>
              <a:rPr lang="en-GB" sz="2000" dirty="0"/>
              <a:t>Mark </a:t>
            </a:r>
            <a:r>
              <a:rPr lang="en-GB" sz="2000" dirty="0" smtClean="0"/>
              <a:t>Twain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0365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Essentials of grid tube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040" y="1600200"/>
            <a:ext cx="3754760" cy="4525963"/>
          </a:xfrm>
        </p:spPr>
        <p:txBody>
          <a:bodyPr/>
          <a:lstStyle/>
          <a:p>
            <a:r>
              <a:rPr lang="en-GB" dirty="0" smtClean="0"/>
              <a:t>Vacuum tube</a:t>
            </a:r>
          </a:p>
          <a:p>
            <a:r>
              <a:rPr lang="en-GB" dirty="0" smtClean="0"/>
              <a:t>Heater + Cathode</a:t>
            </a:r>
          </a:p>
          <a:p>
            <a:pPr lvl="1"/>
            <a:r>
              <a:rPr lang="en-GB" dirty="0" smtClean="0"/>
              <a:t>Heated cathode</a:t>
            </a:r>
          </a:p>
          <a:p>
            <a:pPr lvl="2"/>
            <a:r>
              <a:rPr lang="en-GB" dirty="0" smtClean="0"/>
              <a:t>Coated metal, carbides, borides,…</a:t>
            </a:r>
          </a:p>
          <a:p>
            <a:pPr lvl="1"/>
            <a:r>
              <a:rPr lang="en-GB" dirty="0" smtClean="0"/>
              <a:t>thermionic emission</a:t>
            </a:r>
          </a:p>
          <a:p>
            <a:pPr lvl="1"/>
            <a:r>
              <a:rPr lang="en-GB" dirty="0" smtClean="0"/>
              <a:t>Electron cloud</a:t>
            </a:r>
          </a:p>
          <a:p>
            <a:r>
              <a:rPr lang="en-GB" dirty="0" smtClean="0"/>
              <a:t>Anode</a:t>
            </a:r>
          </a:p>
          <a:p>
            <a:r>
              <a:rPr lang="en-GB" dirty="0" smtClean="0"/>
              <a:t>Diode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3491992" y="2276872"/>
            <a:ext cx="1008000" cy="2232248"/>
          </a:xfrm>
          <a:prstGeom prst="roundRect">
            <a:avLst>
              <a:gd name="adj" fmla="val 3284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3852032" y="4221088"/>
            <a:ext cx="288032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3419984" y="4365104"/>
            <a:ext cx="0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419984" y="4221088"/>
            <a:ext cx="432048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Arc 11"/>
          <p:cNvSpPr/>
          <p:nvPr/>
        </p:nvSpPr>
        <p:spPr>
          <a:xfrm>
            <a:off x="3852064" y="4293096"/>
            <a:ext cx="288000" cy="288000"/>
          </a:xfrm>
          <a:prstGeom prst="arc">
            <a:avLst>
              <a:gd name="adj1" fmla="val 1075158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>
            <a:endCxn id="12" idx="0"/>
          </p:cNvCxnSpPr>
          <p:nvPr/>
        </p:nvCxnSpPr>
        <p:spPr>
          <a:xfrm flipV="1">
            <a:off x="3852032" y="4439125"/>
            <a:ext cx="46" cy="286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12" idx="2"/>
          </p:cNvCxnSpPr>
          <p:nvPr/>
        </p:nvCxnSpPr>
        <p:spPr>
          <a:xfrm flipV="1">
            <a:off x="4140064" y="4437096"/>
            <a:ext cx="0" cy="288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563984" y="4725144"/>
            <a:ext cx="864000" cy="72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Cathode &amp; Filament</a:t>
            </a:r>
            <a:endParaRPr lang="en-GB" sz="10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3635896" y="3933062"/>
            <a:ext cx="287258" cy="246221"/>
            <a:chOff x="5652894" y="3356992"/>
            <a:chExt cx="287258" cy="246220"/>
          </a:xfrm>
        </p:grpSpPr>
        <p:sp>
          <p:nvSpPr>
            <p:cNvPr id="17" name="Oval 16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851920" y="3933062"/>
            <a:ext cx="287258" cy="246221"/>
            <a:chOff x="5652894" y="3356992"/>
            <a:chExt cx="287258" cy="246220"/>
          </a:xfrm>
        </p:grpSpPr>
        <p:sp>
          <p:nvSpPr>
            <p:cNvPr id="20" name="Oval 19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067944" y="3933062"/>
            <a:ext cx="287258" cy="246221"/>
            <a:chOff x="5652894" y="3356992"/>
            <a:chExt cx="287258" cy="246220"/>
          </a:xfrm>
        </p:grpSpPr>
        <p:sp>
          <p:nvSpPr>
            <p:cNvPr id="23" name="Oval 22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958666" y="3762413"/>
            <a:ext cx="287258" cy="246221"/>
            <a:chOff x="5652894" y="3356992"/>
            <a:chExt cx="287258" cy="246220"/>
          </a:xfrm>
        </p:grpSpPr>
        <p:sp>
          <p:nvSpPr>
            <p:cNvPr id="26" name="Oval 25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742642" y="3762413"/>
            <a:ext cx="287258" cy="246221"/>
            <a:chOff x="5652894" y="3356992"/>
            <a:chExt cx="287258" cy="246220"/>
          </a:xfrm>
        </p:grpSpPr>
        <p:sp>
          <p:nvSpPr>
            <p:cNvPr id="29" name="Oval 28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1" name="Straight Connector 30"/>
          <p:cNvCxnSpPr/>
          <p:nvPr/>
        </p:nvCxnSpPr>
        <p:spPr>
          <a:xfrm>
            <a:off x="3419984" y="4581128"/>
            <a:ext cx="4311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611776" y="2348944"/>
            <a:ext cx="1008000" cy="57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Ua</a:t>
            </a:r>
            <a:endParaRPr lang="en-GB" sz="1400" dirty="0" smtClean="0"/>
          </a:p>
          <a:p>
            <a:pPr algn="ctr"/>
            <a:r>
              <a:rPr lang="en-GB" sz="1000" dirty="0" smtClean="0"/>
              <a:t>Anode</a:t>
            </a:r>
            <a:endParaRPr lang="en-GB" sz="1000" dirty="0"/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539712" y="1844824"/>
            <a:ext cx="96" cy="122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39760" y="3140968"/>
            <a:ext cx="0" cy="2520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467776" y="3141032"/>
            <a:ext cx="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323736" y="3069024"/>
            <a:ext cx="43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3995936" y="1844824"/>
            <a:ext cx="208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3708016" y="2492896"/>
            <a:ext cx="576064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39712" y="1844824"/>
            <a:ext cx="34562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39808" y="5661248"/>
            <a:ext cx="2880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3563888" y="2825481"/>
            <a:ext cx="287258" cy="246221"/>
            <a:chOff x="5652894" y="3356992"/>
            <a:chExt cx="287258" cy="246220"/>
          </a:xfrm>
        </p:grpSpPr>
        <p:sp>
          <p:nvSpPr>
            <p:cNvPr id="42" name="Oval 41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780686" y="2579260"/>
            <a:ext cx="287258" cy="246221"/>
            <a:chOff x="5652894" y="3356992"/>
            <a:chExt cx="287258" cy="246220"/>
          </a:xfrm>
        </p:grpSpPr>
        <p:sp>
          <p:nvSpPr>
            <p:cNvPr id="45" name="Oval 44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966096" y="2761857"/>
            <a:ext cx="287258" cy="246221"/>
            <a:chOff x="5652894" y="3356992"/>
            <a:chExt cx="287258" cy="246220"/>
          </a:xfrm>
        </p:grpSpPr>
        <p:sp>
          <p:nvSpPr>
            <p:cNvPr id="48" name="Oval 47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4187334" y="2651268"/>
            <a:ext cx="287258" cy="246221"/>
            <a:chOff x="5652894" y="3356992"/>
            <a:chExt cx="287258" cy="246220"/>
          </a:xfrm>
        </p:grpSpPr>
        <p:sp>
          <p:nvSpPr>
            <p:cNvPr id="51" name="Oval 50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53" name="Straight Connector 52"/>
          <p:cNvCxnSpPr/>
          <p:nvPr/>
        </p:nvCxnSpPr>
        <p:spPr>
          <a:xfrm flipH="1" flipV="1">
            <a:off x="3701554" y="3054197"/>
            <a:ext cx="18000" cy="302795"/>
          </a:xfrm>
          <a:prstGeom prst="line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3900846" y="2806424"/>
            <a:ext cx="0" cy="302795"/>
          </a:xfrm>
          <a:prstGeom prst="line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4078646" y="2994889"/>
            <a:ext cx="7200" cy="302795"/>
          </a:xfrm>
          <a:prstGeom prst="line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4285018" y="2889069"/>
            <a:ext cx="21600" cy="302795"/>
          </a:xfrm>
          <a:prstGeom prst="line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Arc 56"/>
          <p:cNvSpPr/>
          <p:nvPr/>
        </p:nvSpPr>
        <p:spPr>
          <a:xfrm flipH="1">
            <a:off x="1043608" y="3212976"/>
            <a:ext cx="2016224" cy="1152128"/>
          </a:xfrm>
          <a:prstGeom prst="arc">
            <a:avLst>
              <a:gd name="adj1" fmla="val 16200000"/>
              <a:gd name="adj2" fmla="val 20750982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Arc 57"/>
          <p:cNvSpPr/>
          <p:nvPr/>
        </p:nvSpPr>
        <p:spPr>
          <a:xfrm>
            <a:off x="1043608" y="3212976"/>
            <a:ext cx="2016224" cy="1152128"/>
          </a:xfrm>
          <a:prstGeom prst="arc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Arc 58"/>
          <p:cNvSpPr/>
          <p:nvPr/>
        </p:nvSpPr>
        <p:spPr>
          <a:xfrm flipV="1">
            <a:off x="1043608" y="3212976"/>
            <a:ext cx="2016224" cy="1152128"/>
          </a:xfrm>
          <a:prstGeom prst="arc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Arc 59"/>
          <p:cNvSpPr/>
          <p:nvPr/>
        </p:nvSpPr>
        <p:spPr>
          <a:xfrm flipH="1" flipV="1">
            <a:off x="1043608" y="3212976"/>
            <a:ext cx="2016224" cy="1152128"/>
          </a:xfrm>
          <a:prstGeom prst="arc">
            <a:avLst>
              <a:gd name="adj1" fmla="val 16200000"/>
              <a:gd name="adj2" fmla="val 20647935"/>
            </a:avLst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1619674" y="3212976"/>
            <a:ext cx="9931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  <a:r>
              <a:rPr lang="en-US" sz="2400" b="1" cap="none" spc="0" baseline="-2500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current</a:t>
            </a:r>
            <a:endParaRPr lang="en-US" sz="2400" b="1" cap="none" spc="0" baseline="-25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3779912" y="3429006"/>
            <a:ext cx="287258" cy="246221"/>
            <a:chOff x="5652894" y="3356992"/>
            <a:chExt cx="287258" cy="246220"/>
          </a:xfrm>
        </p:grpSpPr>
        <p:sp>
          <p:nvSpPr>
            <p:cNvPr id="63" name="Oval 62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4014986" y="3645030"/>
            <a:ext cx="287258" cy="246221"/>
            <a:chOff x="5652894" y="3356992"/>
            <a:chExt cx="287258" cy="246220"/>
          </a:xfrm>
        </p:grpSpPr>
        <p:sp>
          <p:nvSpPr>
            <p:cNvPr id="66" name="Oval 65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2482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32" grpId="0" animBg="1"/>
      <p:bldP spid="57" grpId="0" animBg="1"/>
      <p:bldP spid="58" grpId="0" animBg="1"/>
      <p:bldP spid="59" grpId="0" animBg="1"/>
      <p:bldP spid="60" grpId="0" animBg="1"/>
      <p:bldP spid="6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Essentials </a:t>
            </a:r>
            <a:r>
              <a:rPr lang="en-GB" dirty="0"/>
              <a:t>of grid tube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040" y="1600200"/>
            <a:ext cx="3754760" cy="4525963"/>
          </a:xfrm>
        </p:spPr>
        <p:txBody>
          <a:bodyPr/>
          <a:lstStyle/>
          <a:p>
            <a:r>
              <a:rPr lang="en-GB" dirty="0" smtClean="0"/>
              <a:t>Vacuum tube</a:t>
            </a:r>
          </a:p>
          <a:p>
            <a:r>
              <a:rPr lang="en-GB" dirty="0" smtClean="0"/>
              <a:t>Heater + Cathode</a:t>
            </a:r>
          </a:p>
          <a:p>
            <a:pPr lvl="1"/>
            <a:r>
              <a:rPr lang="en-GB" dirty="0" smtClean="0"/>
              <a:t>Heated cathode</a:t>
            </a:r>
          </a:p>
          <a:p>
            <a:pPr lvl="2"/>
            <a:r>
              <a:rPr lang="en-GB" dirty="0" smtClean="0"/>
              <a:t>Coated metal, carbides, borides,…</a:t>
            </a:r>
          </a:p>
          <a:p>
            <a:pPr lvl="1"/>
            <a:r>
              <a:rPr lang="en-GB" dirty="0" smtClean="0"/>
              <a:t>thermionic emission</a:t>
            </a:r>
          </a:p>
          <a:p>
            <a:pPr lvl="1"/>
            <a:r>
              <a:rPr lang="en-GB" dirty="0" smtClean="0"/>
              <a:t>Electron cloud</a:t>
            </a:r>
          </a:p>
          <a:p>
            <a:r>
              <a:rPr lang="en-GB" dirty="0" smtClean="0"/>
              <a:t>Anode</a:t>
            </a:r>
          </a:p>
          <a:p>
            <a:r>
              <a:rPr lang="en-GB" dirty="0" smtClean="0"/>
              <a:t>Diode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05-07 September 2022, UPHUK 8 Congress, Bordrum University (on line), Turkey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RF Powering, eric.montesinos@cern.ch, CERN-RF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045-23D1-47D5-8E30-952CC984C3CD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3491992" y="2276872"/>
            <a:ext cx="1008000" cy="2232248"/>
          </a:xfrm>
          <a:prstGeom prst="roundRect">
            <a:avLst>
              <a:gd name="adj" fmla="val 3284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995936" y="1844824"/>
            <a:ext cx="208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3708016" y="2492896"/>
            <a:ext cx="576064" cy="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3852032" y="4221088"/>
            <a:ext cx="288032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419984" y="4365104"/>
            <a:ext cx="0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39808" y="5661248"/>
            <a:ext cx="2880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39712" y="1844824"/>
            <a:ext cx="34562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11776" y="2348944"/>
            <a:ext cx="1008000" cy="57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Ua</a:t>
            </a:r>
            <a:endParaRPr lang="en-GB" sz="1400" dirty="0" smtClean="0"/>
          </a:p>
          <a:p>
            <a:pPr algn="ctr"/>
            <a:r>
              <a:rPr lang="en-GB" sz="1000" dirty="0" smtClean="0"/>
              <a:t>Anode</a:t>
            </a:r>
            <a:endParaRPr lang="en-GB" sz="1000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539712" y="1844824"/>
            <a:ext cx="96" cy="122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39760" y="3140968"/>
            <a:ext cx="0" cy="2520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3419984" y="4221088"/>
            <a:ext cx="432048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/>
        </p:nvSpPr>
        <p:spPr>
          <a:xfrm>
            <a:off x="3852064" y="4293096"/>
            <a:ext cx="288000" cy="288000"/>
          </a:xfrm>
          <a:prstGeom prst="arc">
            <a:avLst>
              <a:gd name="adj1" fmla="val 1075158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/>
          <p:cNvCxnSpPr>
            <a:endCxn id="19" idx="0"/>
          </p:cNvCxnSpPr>
          <p:nvPr/>
        </p:nvCxnSpPr>
        <p:spPr>
          <a:xfrm flipV="1">
            <a:off x="3852032" y="4439125"/>
            <a:ext cx="46" cy="286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19" idx="2"/>
          </p:cNvCxnSpPr>
          <p:nvPr/>
        </p:nvCxnSpPr>
        <p:spPr>
          <a:xfrm flipV="1">
            <a:off x="4140064" y="4437096"/>
            <a:ext cx="0" cy="288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467776" y="3068960"/>
            <a:ext cx="144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323736" y="3140968"/>
            <a:ext cx="43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3635896" y="3933062"/>
            <a:ext cx="287258" cy="246221"/>
            <a:chOff x="5652894" y="3356992"/>
            <a:chExt cx="287258" cy="246220"/>
          </a:xfrm>
        </p:grpSpPr>
        <p:sp>
          <p:nvSpPr>
            <p:cNvPr id="25" name="Oval 24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851920" y="3933062"/>
            <a:ext cx="287258" cy="246221"/>
            <a:chOff x="5652894" y="3356992"/>
            <a:chExt cx="287258" cy="246220"/>
          </a:xfrm>
        </p:grpSpPr>
        <p:sp>
          <p:nvSpPr>
            <p:cNvPr id="28" name="Oval 27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067944" y="3933062"/>
            <a:ext cx="287258" cy="246221"/>
            <a:chOff x="5652894" y="3356992"/>
            <a:chExt cx="287258" cy="246220"/>
          </a:xfrm>
        </p:grpSpPr>
        <p:sp>
          <p:nvSpPr>
            <p:cNvPr id="31" name="Oval 30"/>
            <p:cNvSpPr/>
            <p:nvPr/>
          </p:nvSpPr>
          <p:spPr>
            <a:xfrm>
              <a:off x="5688144" y="3393016"/>
              <a:ext cx="180000" cy="18000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652894" y="3356992"/>
              <a:ext cx="287258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e-</a:t>
              </a:r>
              <a:endParaRPr lang="en-GB" sz="10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3" name="Straight Connector 32"/>
          <p:cNvCxnSpPr/>
          <p:nvPr/>
        </p:nvCxnSpPr>
        <p:spPr>
          <a:xfrm>
            <a:off x="3419984" y="4581128"/>
            <a:ext cx="4311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1619674" y="3212976"/>
            <a:ext cx="9931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  <a:r>
              <a:rPr lang="en-US" sz="2400" b="1" cap="none" spc="0" baseline="-2500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current</a:t>
            </a:r>
            <a:endParaRPr lang="en-US" sz="2400" b="1" cap="none" spc="0" baseline="-25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5" name="Cross 34"/>
          <p:cNvSpPr/>
          <p:nvPr/>
        </p:nvSpPr>
        <p:spPr>
          <a:xfrm rot="2798541">
            <a:off x="1520745" y="3330075"/>
            <a:ext cx="914400" cy="914400"/>
          </a:xfrm>
          <a:prstGeom prst="plus">
            <a:avLst>
              <a:gd name="adj" fmla="val 4613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Curved Left Arrow 35"/>
          <p:cNvSpPr/>
          <p:nvPr/>
        </p:nvSpPr>
        <p:spPr>
          <a:xfrm>
            <a:off x="827584" y="2996952"/>
            <a:ext cx="576064" cy="504056"/>
          </a:xfrm>
          <a:prstGeom prst="curved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563984" y="4725144"/>
            <a:ext cx="864000" cy="72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Cathode &amp; Filament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18151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2243</TotalTime>
  <Words>7327</Words>
  <Application>Microsoft Office PowerPoint</Application>
  <PresentationFormat>On-screen Show (4:3)</PresentationFormat>
  <Paragraphs>1425</Paragraphs>
  <Slides>74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74</vt:i4>
      </vt:variant>
    </vt:vector>
  </HeadingPairs>
  <TitlesOfParts>
    <vt:vector size="81" baseType="lpstr">
      <vt:lpstr>Arial</vt:lpstr>
      <vt:lpstr>Calibri</vt:lpstr>
      <vt:lpstr>Calibri Light</vt:lpstr>
      <vt:lpstr>Cambria Math</vt:lpstr>
      <vt:lpstr>Tw Cen MT</vt:lpstr>
      <vt:lpstr>Office Theme</vt:lpstr>
      <vt:lpstr>2_Office Theme</vt:lpstr>
      <vt:lpstr>8th Internationally Participated Congress On Particle Accelerators And Applications (UPHUK VIII)</vt:lpstr>
      <vt:lpstr>RF Powering</vt:lpstr>
      <vt:lpstr>Outlook</vt:lpstr>
      <vt:lpstr>RF Power Amplifier</vt:lpstr>
      <vt:lpstr>RF power source classification</vt:lpstr>
      <vt:lpstr>RF power source classification</vt:lpstr>
      <vt:lpstr>Grid tubes</vt:lpstr>
      <vt:lpstr>Essentials of grid tube</vt:lpstr>
      <vt:lpstr>Essentials of grid tube</vt:lpstr>
      <vt:lpstr>Essentials of grid tube</vt:lpstr>
      <vt:lpstr>Essentials of grid tube</vt:lpstr>
      <vt:lpstr>Tetrode RS 2004 CERN SPS example</vt:lpstr>
      <vt:lpstr>Tetrode RS 2004 CERN SPS amplifier @ 200 MHz</vt:lpstr>
      <vt:lpstr>Tetrodes &amp; Diacrodes available from industry</vt:lpstr>
      <vt:lpstr>RF power source classification</vt:lpstr>
      <vt:lpstr>Linear beam tubes</vt:lpstr>
      <vt:lpstr>Essentials of klystron</vt:lpstr>
      <vt:lpstr>Essentials of klystron</vt:lpstr>
      <vt:lpstr>Essentials of klystron</vt:lpstr>
      <vt:lpstr>Essentials of klystron</vt:lpstr>
      <vt:lpstr>Essentials of klystron</vt:lpstr>
      <vt:lpstr>Essentials of klystron</vt:lpstr>
      <vt:lpstr>Essentials of klystron</vt:lpstr>
      <vt:lpstr>Klystron TH 2167 CERN LHC @ 400 MHz</vt:lpstr>
      <vt:lpstr>Klystrons available from industry</vt:lpstr>
      <vt:lpstr>RF power source classification</vt:lpstr>
      <vt:lpstr>Essentials of IOT</vt:lpstr>
      <vt:lpstr>IOT TH 795 CERN SPS @ 800 MHz</vt:lpstr>
      <vt:lpstr>IOT available from industry</vt:lpstr>
      <vt:lpstr>RF power source classification</vt:lpstr>
      <vt:lpstr>Transistor for RF power</vt:lpstr>
      <vt:lpstr>Essentials of RF transistor</vt:lpstr>
      <vt:lpstr>Essentials of RF transistor</vt:lpstr>
      <vt:lpstr>Essentials of RF transistor</vt:lpstr>
      <vt:lpstr>Transistors available from industry</vt:lpstr>
      <vt:lpstr>Combiners &amp; Splitters</vt:lpstr>
      <vt:lpstr>Combiners &amp; Splitters</vt:lpstr>
      <vt:lpstr>Combiners &amp; Splitters</vt:lpstr>
      <vt:lpstr>Combiners &amp; Splitters</vt:lpstr>
      <vt:lpstr>Transistors SOLEIL @ 352 MHz and ESRF @ 352 MHz</vt:lpstr>
      <vt:lpstr>Combining system</vt:lpstr>
      <vt:lpstr>Combining system</vt:lpstr>
      <vt:lpstr>Combining system granularity</vt:lpstr>
      <vt:lpstr>‘Young’ technology for HPRF in 100 kW to MW range</vt:lpstr>
      <vt:lpstr>Transistors available from industry</vt:lpstr>
      <vt:lpstr>Power density</vt:lpstr>
      <vt:lpstr>Overhead comparison</vt:lpstr>
      <vt:lpstr>High Power options</vt:lpstr>
      <vt:lpstr>RF Power Lines</vt:lpstr>
      <vt:lpstr>Rectangular waveguides</vt:lpstr>
      <vt:lpstr>Rectangular waveguides</vt:lpstr>
      <vt:lpstr>Rectangular waveguides Maximum Power handling</vt:lpstr>
      <vt:lpstr>Rectangular waveguides Attenuation</vt:lpstr>
      <vt:lpstr>Coaxial Lines</vt:lpstr>
      <vt:lpstr>Coaxial lines Maximum Power handling</vt:lpstr>
      <vt:lpstr>Coaxial lines Attenuation</vt:lpstr>
      <vt:lpstr>Reflection from Load</vt:lpstr>
      <vt:lpstr>Reflection from Load</vt:lpstr>
      <vt:lpstr>Reflection from Load</vt:lpstr>
      <vt:lpstr>Circulator</vt:lpstr>
      <vt:lpstr>Circulator</vt:lpstr>
      <vt:lpstr>Fundamental Power Coupler FPC</vt:lpstr>
      <vt:lpstr>Overall Efficiency = Electrical bill</vt:lpstr>
      <vt:lpstr>Efficiency</vt:lpstr>
      <vt:lpstr>Efficiency</vt:lpstr>
      <vt:lpstr>Efficiency</vt:lpstr>
      <vt:lpstr>Efficiency</vt:lpstr>
      <vt:lpstr>Efficiency</vt:lpstr>
      <vt:lpstr>Efficiency</vt:lpstr>
      <vt:lpstr>Acquisition &amp; operation costs</vt:lpstr>
      <vt:lpstr>Conclusion</vt:lpstr>
      <vt:lpstr>RF powering</vt:lpstr>
      <vt:lpstr>References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Accelerators for Medical applications</dc:title>
  <dc:creator>Eric Montesinos</dc:creator>
  <cp:lastModifiedBy>Eric Montesinos</cp:lastModifiedBy>
  <cp:revision>313</cp:revision>
  <cp:lastPrinted>2015-05-20T23:24:55Z</cp:lastPrinted>
  <dcterms:created xsi:type="dcterms:W3CDTF">2015-05-15T11:52:06Z</dcterms:created>
  <dcterms:modified xsi:type="dcterms:W3CDTF">2022-09-06T15:44:28Z</dcterms:modified>
</cp:coreProperties>
</file>