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2" r:id="rId3"/>
    <p:sldId id="257" r:id="rId4"/>
    <p:sldId id="261" r:id="rId5"/>
    <p:sldId id="264" r:id="rId6"/>
    <p:sldId id="266" r:id="rId7"/>
    <p:sldId id="265" r:id="rId8"/>
    <p:sldId id="258" r:id="rId9"/>
    <p:sldId id="259" r:id="rId10"/>
    <p:sldId id="260" r:id="rId11"/>
    <p:sldId id="263" r:id="rId12"/>
    <p:sldId id="267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0" d="100"/>
          <a:sy n="90" d="100"/>
        </p:scale>
        <p:origin x="-1608" y="-45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535804-B2E7-4079-8D8A-61EC4A7241EF}" type="datetimeFigureOut">
              <a:rPr lang="en-US" smtClean="0"/>
              <a:t>11/13/2010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D1868D-6135-4733-8500-FC729519243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535804-B2E7-4079-8D8A-61EC4A7241EF}" type="datetimeFigureOut">
              <a:rPr lang="en-US" smtClean="0"/>
              <a:t>11/13/2010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D1868D-6135-4733-8500-FC729519243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535804-B2E7-4079-8D8A-61EC4A7241EF}" type="datetimeFigureOut">
              <a:rPr lang="en-US" smtClean="0"/>
              <a:t>11/13/2010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D1868D-6135-4733-8500-FC729519243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535804-B2E7-4079-8D8A-61EC4A7241EF}" type="datetimeFigureOut">
              <a:rPr lang="en-US" smtClean="0"/>
              <a:t>11/13/2010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D1868D-6135-4733-8500-FC729519243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535804-B2E7-4079-8D8A-61EC4A7241EF}" type="datetimeFigureOut">
              <a:rPr lang="en-US" smtClean="0"/>
              <a:t>11/13/2010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D1868D-6135-4733-8500-FC729519243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535804-B2E7-4079-8D8A-61EC4A7241EF}" type="datetimeFigureOut">
              <a:rPr lang="en-US" smtClean="0"/>
              <a:t>11/13/2010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D1868D-6135-4733-8500-FC729519243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535804-B2E7-4079-8D8A-61EC4A7241EF}" type="datetimeFigureOut">
              <a:rPr lang="en-US" smtClean="0"/>
              <a:t>11/13/2010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D1868D-6135-4733-8500-FC729519243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535804-B2E7-4079-8D8A-61EC4A7241EF}" type="datetimeFigureOut">
              <a:rPr lang="en-US" smtClean="0"/>
              <a:t>11/13/2010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D1868D-6135-4733-8500-FC729519243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535804-B2E7-4079-8D8A-61EC4A7241EF}" type="datetimeFigureOut">
              <a:rPr lang="en-US" smtClean="0"/>
              <a:t>11/13/2010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D1868D-6135-4733-8500-FC729519243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535804-B2E7-4079-8D8A-61EC4A7241EF}" type="datetimeFigureOut">
              <a:rPr lang="en-US" smtClean="0"/>
              <a:t>11/13/2010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D1868D-6135-4733-8500-FC729519243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535804-B2E7-4079-8D8A-61EC4A7241EF}" type="datetimeFigureOut">
              <a:rPr lang="en-US" smtClean="0"/>
              <a:t>11/13/2010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D1868D-6135-4733-8500-FC729519243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535804-B2E7-4079-8D8A-61EC4A7241EF}" type="datetimeFigureOut">
              <a:rPr lang="en-US" smtClean="0"/>
              <a:t>11/13/2010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D1868D-6135-4733-8500-FC729519243E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HF Sleeve </a:t>
            </a:r>
            <a:r>
              <a:rPr lang="en-US" dirty="0" err="1" smtClean="0"/>
              <a:t>Raddam</a:t>
            </a:r>
            <a:r>
              <a:rPr lang="en-US" dirty="0" smtClean="0"/>
              <a:t> Test Plans</a:t>
            </a:r>
            <a:endParaRPr lang="en-US" dirty="0"/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Ugur</a:t>
            </a:r>
            <a:r>
              <a:rPr lang="en-US" dirty="0" smtClean="0"/>
              <a:t> </a:t>
            </a:r>
            <a:r>
              <a:rPr lang="en-US" dirty="0" err="1" smtClean="0"/>
              <a:t>Akgun</a:t>
            </a:r>
            <a:endParaRPr lang="en-US" dirty="0"/>
          </a:p>
        </p:txBody>
      </p:sp>
      <p:pic>
        <p:nvPicPr>
          <p:cNvPr id="7" name="Picture 6" descr="iowa logo 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429001" y="76201"/>
            <a:ext cx="1904999" cy="1904999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Counting Thermal Neutrons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381000" y="1371600"/>
            <a:ext cx="8382000" cy="4678363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We used Iowa PET, high performance Germanium detector to count neutrons.</a:t>
            </a:r>
          </a:p>
          <a:p>
            <a:r>
              <a:rPr lang="en-US" dirty="0" smtClean="0"/>
              <a:t>Gold foil was used for counting, 411 </a:t>
            </a:r>
            <a:r>
              <a:rPr lang="en-US" dirty="0" err="1" smtClean="0"/>
              <a:t>keV</a:t>
            </a:r>
            <a:r>
              <a:rPr lang="en-US" dirty="0" smtClean="0"/>
              <a:t> photons were counted.</a:t>
            </a:r>
          </a:p>
          <a:p>
            <a:r>
              <a:rPr lang="en-US" dirty="0" smtClean="0"/>
              <a:t>After all the corrections</a:t>
            </a:r>
          </a:p>
          <a:p>
            <a:pPr>
              <a:buNone/>
            </a:pPr>
            <a:r>
              <a:rPr lang="en-US" dirty="0" smtClean="0"/>
              <a:t>We counted thermal </a:t>
            </a:r>
          </a:p>
          <a:p>
            <a:pPr>
              <a:buNone/>
            </a:pPr>
            <a:r>
              <a:rPr lang="en-US" dirty="0" smtClean="0"/>
              <a:t>Neutrons inside the setup</a:t>
            </a:r>
          </a:p>
          <a:p>
            <a:pPr>
              <a:buNone/>
            </a:pPr>
            <a:r>
              <a:rPr lang="en-US" dirty="0" smtClean="0"/>
              <a:t>as:</a:t>
            </a:r>
          </a:p>
          <a:p>
            <a:endParaRPr lang="en-US" dirty="0" smtClean="0"/>
          </a:p>
          <a:p>
            <a:pPr>
              <a:buNone/>
            </a:pPr>
            <a:r>
              <a:rPr lang="en-US" b="1" u="sng" dirty="0" smtClean="0"/>
              <a:t>   0.4 x 10</a:t>
            </a:r>
            <a:r>
              <a:rPr lang="en-US" b="1" u="sng" baseline="30000" dirty="0" smtClean="0"/>
              <a:t>5</a:t>
            </a:r>
            <a:r>
              <a:rPr lang="en-US" b="1" u="sng" dirty="0" smtClean="0"/>
              <a:t> neutron/cm</a:t>
            </a:r>
            <a:r>
              <a:rPr lang="en-US" b="1" u="sng" baseline="30000" dirty="0" smtClean="0"/>
              <a:t>2</a:t>
            </a:r>
            <a:r>
              <a:rPr lang="en-US" b="1" u="sng" dirty="0" smtClean="0"/>
              <a:t>s</a:t>
            </a:r>
            <a:endParaRPr lang="en-US" b="1" u="sn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FAEFF-779D-4E49-A5BD-8C10BAEEBC01}" type="slidenum">
              <a:rPr lang="en-US" smtClean="0"/>
              <a:pPr/>
              <a:t>10</a:t>
            </a:fld>
            <a:endParaRPr lang="en-US"/>
          </a:p>
        </p:txBody>
      </p:sp>
      <p:pic>
        <p:nvPicPr>
          <p:cNvPr id="3" name="Picture 2" descr="05-05-10_GOLD-FOIL_PeaksMarked_05052010_LS6_24hrs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876800" y="3200400"/>
            <a:ext cx="4267200" cy="3200400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Gamma Irradiation Setup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9500 Currie Gamma source in University of Iowa Hospitals and Clinics. </a:t>
            </a:r>
          </a:p>
          <a:p>
            <a:r>
              <a:rPr lang="en-US" dirty="0" smtClean="0"/>
              <a:t>We have to pay for the irradiation, we’ll try to get a deal. </a:t>
            </a:r>
          </a:p>
          <a:p>
            <a:r>
              <a:rPr lang="en-US" dirty="0" smtClean="0"/>
              <a:t>20cmX10cm opening, we can get as close as 30cm to </a:t>
            </a:r>
            <a:r>
              <a:rPr lang="en-US" dirty="0" err="1" smtClean="0"/>
              <a:t>sourse</a:t>
            </a:r>
            <a:r>
              <a:rPr lang="en-US" dirty="0" smtClean="0"/>
              <a:t>.   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sleeve </a:t>
            </a:r>
            <a:r>
              <a:rPr lang="en-US" dirty="0" err="1" smtClean="0"/>
              <a:t>raddam</a:t>
            </a:r>
            <a:r>
              <a:rPr lang="en-US" dirty="0" smtClean="0"/>
              <a:t> is about the start, everything is ready in Iowa.</a:t>
            </a:r>
          </a:p>
          <a:p>
            <a:r>
              <a:rPr lang="en-US" dirty="0" smtClean="0"/>
              <a:t>We’ll start with </a:t>
            </a:r>
            <a:r>
              <a:rPr lang="en-US" dirty="0" err="1" smtClean="0"/>
              <a:t>Tyvek</a:t>
            </a:r>
            <a:r>
              <a:rPr lang="en-US" dirty="0" smtClean="0"/>
              <a:t> D series and GORE reflective materials.</a:t>
            </a:r>
          </a:p>
          <a:p>
            <a:r>
              <a:rPr lang="en-US" dirty="0" smtClean="0"/>
              <a:t>Please send your samples.</a:t>
            </a:r>
          </a:p>
          <a:p>
            <a:r>
              <a:rPr lang="en-US" dirty="0" smtClean="0"/>
              <a:t>Neutron irradiation is tricky, but the setup is ready. Gamma is trivial but not free </a:t>
            </a:r>
            <a:r>
              <a:rPr lang="en-US" dirty="0" smtClean="0">
                <a:sym typeface="Wingdings" pitchFamily="2" charset="2"/>
              </a:rPr>
              <a:t></a:t>
            </a:r>
          </a:p>
          <a:p>
            <a:endParaRPr lang="en-US" dirty="0" smtClean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We’ll start sleeve </a:t>
            </a:r>
            <a:r>
              <a:rPr lang="en-US" dirty="0" err="1" smtClean="0"/>
              <a:t>raddam</a:t>
            </a:r>
            <a:r>
              <a:rPr lang="en-US" dirty="0" smtClean="0"/>
              <a:t> in Iowa, ASAP. </a:t>
            </a:r>
          </a:p>
          <a:p>
            <a:r>
              <a:rPr lang="en-US" dirty="0" smtClean="0"/>
              <a:t>So Please ship any material you wanted to be tested. </a:t>
            </a:r>
          </a:p>
          <a:p>
            <a:r>
              <a:rPr lang="en-US" dirty="0" err="1" smtClean="0"/>
              <a:t>Tyvek</a:t>
            </a:r>
            <a:r>
              <a:rPr lang="en-US" dirty="0" smtClean="0"/>
              <a:t> D series samples from </a:t>
            </a:r>
            <a:r>
              <a:rPr lang="en-US" dirty="0" err="1" smtClean="0"/>
              <a:t>DuPond</a:t>
            </a:r>
            <a:r>
              <a:rPr lang="en-US" dirty="0" smtClean="0"/>
              <a:t> is on the way. </a:t>
            </a:r>
          </a:p>
          <a:p>
            <a:r>
              <a:rPr lang="en-US" dirty="0" smtClean="0"/>
              <a:t>We also ordered 0.5mm GORE diffusive reflective material. </a:t>
            </a:r>
          </a:p>
          <a:p>
            <a:r>
              <a:rPr lang="en-US" dirty="0" smtClean="0"/>
              <a:t>They’ll be tested for neutron and gamma radiation.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GORE DRP Diffuse Reflective Material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71599" y="1295400"/>
            <a:ext cx="6324015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GORE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295400"/>
            <a:ext cx="5581650" cy="3543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86400" y="1600200"/>
            <a:ext cx="3495675" cy="31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057400" y="5257800"/>
            <a:ext cx="4962525" cy="1352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Oval 5"/>
          <p:cNvSpPr/>
          <p:nvPr/>
        </p:nvSpPr>
        <p:spPr>
          <a:xfrm>
            <a:off x="2209800" y="5638800"/>
            <a:ext cx="914400" cy="3810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6477000" y="5638800"/>
            <a:ext cx="1810111" cy="369332"/>
          </a:xfrm>
          <a:prstGeom prst="rect">
            <a:avLst/>
          </a:prstGeom>
          <a:solidFill>
            <a:schemeClr val="accent1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$250, $500, $750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Light Guide Tests - Setup</a:t>
            </a:r>
            <a:endParaRPr lang="en-US" dirty="0"/>
          </a:p>
        </p:txBody>
      </p:sp>
      <p:grpSp>
        <p:nvGrpSpPr>
          <p:cNvPr id="3" name="Group 5"/>
          <p:cNvGrpSpPr/>
          <p:nvPr/>
        </p:nvGrpSpPr>
        <p:grpSpPr>
          <a:xfrm>
            <a:off x="338754" y="1219200"/>
            <a:ext cx="8466493" cy="3048000"/>
            <a:chOff x="338754" y="1219200"/>
            <a:chExt cx="8466493" cy="3048000"/>
          </a:xfrm>
        </p:grpSpPr>
        <p:pic>
          <p:nvPicPr>
            <p:cNvPr id="1026" name="Picture 2" descr="C:\Documents and Settings\John\My Documents\lightguides\lightguide_tests 001.jp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38754" y="1219200"/>
              <a:ext cx="4063870" cy="3048000"/>
            </a:xfrm>
            <a:prstGeom prst="rect">
              <a:avLst/>
            </a:prstGeom>
            <a:noFill/>
          </p:spPr>
        </p:pic>
        <p:pic>
          <p:nvPicPr>
            <p:cNvPr id="1027" name="Picture 3" descr="C:\Documents and Settings\John\My Documents\lightguides\lightguide_tests 002.jp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741378" y="1219200"/>
              <a:ext cx="4063869" cy="3048000"/>
            </a:xfrm>
            <a:prstGeom prst="rect">
              <a:avLst/>
            </a:prstGeom>
            <a:noFill/>
          </p:spPr>
        </p:pic>
      </p:grpSp>
      <p:pic>
        <p:nvPicPr>
          <p:cNvPr id="1028" name="Picture 4" descr="C:\Documents and Settings\John\My Documents\lightguides\lightguide_tests 004.jpg"/>
          <p:cNvPicPr>
            <a:picLocks noChangeAspect="1" noChangeArrowheads="1"/>
          </p:cNvPicPr>
          <p:nvPr/>
        </p:nvPicPr>
        <p:blipFill>
          <a:blip r:embed="rId4" cstate="print"/>
          <a:srcRect t="54595" r="277" b="19058"/>
          <a:stretch>
            <a:fillRect/>
          </a:stretch>
        </p:blipFill>
        <p:spPr bwMode="auto">
          <a:xfrm>
            <a:off x="726558" y="4648200"/>
            <a:ext cx="7690884" cy="1524000"/>
          </a:xfrm>
          <a:prstGeom prst="rect">
            <a:avLst/>
          </a:prstGeom>
          <a:noFill/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2CFE5-731F-499A-81B3-FE25DC444B39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Test Procedure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Prepare three samples from each material.</a:t>
            </a:r>
          </a:p>
          <a:p>
            <a:r>
              <a:rPr lang="en-US" dirty="0" smtClean="0"/>
              <a:t>One control, one neutron and one for gamma irradiation. </a:t>
            </a:r>
          </a:p>
          <a:p>
            <a:r>
              <a:rPr lang="en-US" dirty="0" smtClean="0"/>
              <a:t>Run light guide tests X-Y scan (1 mm steps)</a:t>
            </a:r>
          </a:p>
          <a:p>
            <a:r>
              <a:rPr lang="en-US" dirty="0" smtClean="0"/>
              <a:t>Light generated using 337 nitrogen laser, then via </a:t>
            </a:r>
            <a:r>
              <a:rPr lang="en-US" dirty="0" err="1" smtClean="0"/>
              <a:t>scintillator</a:t>
            </a:r>
            <a:r>
              <a:rPr lang="en-US" dirty="0" smtClean="0"/>
              <a:t> light is </a:t>
            </a:r>
            <a:r>
              <a:rPr lang="en-US" dirty="0"/>
              <a:t>s</a:t>
            </a:r>
            <a:r>
              <a:rPr lang="en-US" dirty="0" smtClean="0"/>
              <a:t>hifted to 450nm peak, broad blue distribution. </a:t>
            </a:r>
          </a:p>
          <a:p>
            <a:r>
              <a:rPr lang="en-US" dirty="0" smtClean="0"/>
              <a:t>Carried to next dark box via </a:t>
            </a:r>
            <a:r>
              <a:rPr lang="en-US" dirty="0" err="1" smtClean="0"/>
              <a:t>quarz</a:t>
            </a:r>
            <a:r>
              <a:rPr lang="en-US" dirty="0" smtClean="0"/>
              <a:t> fiber (600 micron core diameter)</a:t>
            </a:r>
          </a:p>
          <a:p>
            <a:r>
              <a:rPr lang="en-US" dirty="0" smtClean="0"/>
              <a:t>Fiber is fixed, light guide is attached to XY scanner.</a:t>
            </a:r>
          </a:p>
          <a:p>
            <a:r>
              <a:rPr lang="en-US" dirty="0" smtClean="0"/>
              <a:t>The sleeves will be tested before and after irradiation, control will be used to make sure the setup is reproducible. 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Light Guide </a:t>
            </a:r>
            <a:r>
              <a:rPr lang="en-US" dirty="0" smtClean="0"/>
              <a:t>Setup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1676400"/>
            <a:ext cx="8073428" cy="468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2CFE5-731F-499A-81B3-FE25DC444B39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Neutron Irradiation Setup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447800"/>
            <a:ext cx="8534400" cy="4876800"/>
          </a:xfrm>
        </p:spPr>
        <p:txBody>
          <a:bodyPr>
            <a:normAutofit/>
          </a:bodyPr>
          <a:lstStyle/>
          <a:p>
            <a:r>
              <a:rPr lang="en-US" dirty="0" smtClean="0"/>
              <a:t>Iowa PET, heavy water target gives 14 </a:t>
            </a:r>
            <a:r>
              <a:rPr lang="en-US" dirty="0" err="1" smtClean="0"/>
              <a:t>MeV</a:t>
            </a:r>
            <a:r>
              <a:rPr lang="en-US" dirty="0" smtClean="0"/>
              <a:t> neutrons.</a:t>
            </a:r>
          </a:p>
          <a:p>
            <a:pPr algn="ctr">
              <a:buNone/>
            </a:pPr>
            <a:r>
              <a:rPr lang="en-US" baseline="30000" dirty="0" smtClean="0"/>
              <a:t>18</a:t>
            </a:r>
            <a:r>
              <a:rPr lang="en-US" dirty="0" smtClean="0"/>
              <a:t>O</a:t>
            </a:r>
            <a:r>
              <a:rPr lang="en-US" baseline="-25000" dirty="0" smtClean="0"/>
              <a:t>8</a:t>
            </a:r>
            <a:r>
              <a:rPr lang="en-US" dirty="0" smtClean="0"/>
              <a:t> + p </a:t>
            </a:r>
            <a:r>
              <a:rPr lang="en-US" dirty="0" smtClean="0">
                <a:sym typeface="Wingdings"/>
              </a:rPr>
              <a:t></a:t>
            </a:r>
            <a:r>
              <a:rPr lang="en-US" dirty="0" smtClean="0"/>
              <a:t> </a:t>
            </a:r>
            <a:r>
              <a:rPr lang="en-US" baseline="30000" dirty="0" smtClean="0"/>
              <a:t>18</a:t>
            </a:r>
            <a:r>
              <a:rPr lang="en-US" dirty="0" smtClean="0"/>
              <a:t>F</a:t>
            </a:r>
            <a:r>
              <a:rPr lang="en-US" baseline="-25000" dirty="0" smtClean="0"/>
              <a:t>9</a:t>
            </a:r>
            <a:r>
              <a:rPr lang="en-US" dirty="0" smtClean="0"/>
              <a:t> + n (14 </a:t>
            </a:r>
            <a:r>
              <a:rPr lang="en-US" dirty="0" err="1" smtClean="0"/>
              <a:t>MeV</a:t>
            </a:r>
            <a:r>
              <a:rPr lang="en-US" dirty="0" smtClean="0"/>
              <a:t>)</a:t>
            </a:r>
          </a:p>
          <a:p>
            <a:r>
              <a:rPr lang="en-US" dirty="0" smtClean="0"/>
              <a:t>10</a:t>
            </a:r>
            <a:r>
              <a:rPr lang="en-US" baseline="30000" dirty="0" smtClean="0"/>
              <a:t>10</a:t>
            </a:r>
            <a:r>
              <a:rPr lang="en-US" dirty="0" smtClean="0"/>
              <a:t> neutrons/cm</a:t>
            </a:r>
            <a:r>
              <a:rPr lang="en-US" baseline="30000" dirty="0" smtClean="0"/>
              <a:t>2</a:t>
            </a:r>
            <a:r>
              <a:rPr lang="en-US" dirty="0" smtClean="0"/>
              <a:t>s in 4</a:t>
            </a:r>
            <a:r>
              <a:rPr lang="el-GR" dirty="0" smtClean="0"/>
              <a:t>π</a:t>
            </a:r>
            <a:r>
              <a:rPr lang="en-US" dirty="0" smtClean="0"/>
              <a:t> direction</a:t>
            </a:r>
          </a:p>
          <a:p>
            <a:r>
              <a:rPr lang="en-US" dirty="0" smtClean="0"/>
              <a:t>We are 1 m away, so ~10</a:t>
            </a:r>
            <a:r>
              <a:rPr lang="en-US" baseline="30000" dirty="0" smtClean="0"/>
              <a:t>7</a:t>
            </a:r>
            <a:r>
              <a:rPr lang="en-US" dirty="0" smtClean="0"/>
              <a:t> fast neutron/cm</a:t>
            </a:r>
            <a:r>
              <a:rPr lang="en-US" baseline="30000" dirty="0" smtClean="0"/>
              <a:t>2</a:t>
            </a:r>
            <a:r>
              <a:rPr lang="en-US" dirty="0" smtClean="0"/>
              <a:t>.s</a:t>
            </a:r>
          </a:p>
          <a:p>
            <a:endParaRPr lang="en-US" dirty="0" smtClean="0"/>
          </a:p>
          <a:p>
            <a:r>
              <a:rPr lang="en-US" dirty="0" err="1" smtClean="0"/>
              <a:t>Thermalizer</a:t>
            </a:r>
            <a:r>
              <a:rPr lang="en-US" dirty="0" smtClean="0"/>
              <a:t>: </a:t>
            </a:r>
            <a:r>
              <a:rPr lang="en-US" dirty="0" err="1" smtClean="0"/>
              <a:t>polyethelene</a:t>
            </a:r>
            <a:r>
              <a:rPr lang="en-US" dirty="0" smtClean="0"/>
              <a:t>, paraffin</a:t>
            </a:r>
          </a:p>
          <a:p>
            <a:r>
              <a:rPr lang="en-US" dirty="0" smtClean="0"/>
              <a:t>Gamma shielding with lead and bismuth.</a:t>
            </a:r>
          </a:p>
          <a:p>
            <a:endParaRPr lang="en-US" dirty="0" smtClean="0"/>
          </a:p>
          <a:p>
            <a:pPr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FAEFF-779D-4E49-A5BD-8C10BAEEBC01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2010-04-30 04.53.5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400550" y="685800"/>
            <a:ext cx="4114800" cy="5486400"/>
          </a:xfrm>
          <a:prstGeom prst="rect">
            <a:avLst/>
          </a:prstGeom>
        </p:spPr>
      </p:pic>
      <p:pic>
        <p:nvPicPr>
          <p:cNvPr id="4" name="Picture 3" descr="2010-04-30 04.53.4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8600" y="685800"/>
            <a:ext cx="4114800" cy="5486400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FAEFF-779D-4E49-A5BD-8C10BAEEBC01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61</TotalTime>
  <Words>377</Words>
  <Application>Microsoft Office PowerPoint</Application>
  <PresentationFormat>On-screen Show (4:3)</PresentationFormat>
  <Paragraphs>52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HF Sleeve Raddam Test Plans</vt:lpstr>
      <vt:lpstr>Outline</vt:lpstr>
      <vt:lpstr>GORE DRP Diffuse Reflective Material</vt:lpstr>
      <vt:lpstr>GORE</vt:lpstr>
      <vt:lpstr>Light Guide Tests - Setup</vt:lpstr>
      <vt:lpstr>Test Procedure</vt:lpstr>
      <vt:lpstr>Light Guide Setup</vt:lpstr>
      <vt:lpstr>Neutron Irradiation Setup</vt:lpstr>
      <vt:lpstr>Slide 9</vt:lpstr>
      <vt:lpstr>Counting Thermal Neutrons</vt:lpstr>
      <vt:lpstr>Gamma Irradiation Setup</vt:lpstr>
      <vt:lpstr>Conclusion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uakgun</dc:creator>
  <cp:lastModifiedBy>uakgun</cp:lastModifiedBy>
  <cp:revision>7</cp:revision>
  <dcterms:created xsi:type="dcterms:W3CDTF">2010-11-14T04:06:55Z</dcterms:created>
  <dcterms:modified xsi:type="dcterms:W3CDTF">2010-11-14T05:08:51Z</dcterms:modified>
</cp:coreProperties>
</file>