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72" r:id="rId3"/>
    <p:sldId id="280" r:id="rId4"/>
    <p:sldId id="259" r:id="rId5"/>
    <p:sldId id="261" r:id="rId6"/>
    <p:sldId id="258" r:id="rId7"/>
    <p:sldId id="262" r:id="rId8"/>
    <p:sldId id="263" r:id="rId9"/>
    <p:sldId id="264" r:id="rId10"/>
    <p:sldId id="271" r:id="rId11"/>
    <p:sldId id="266" r:id="rId12"/>
    <p:sldId id="273" r:id="rId13"/>
    <p:sldId id="275" r:id="rId14"/>
    <p:sldId id="274" r:id="rId15"/>
    <p:sldId id="285" r:id="rId16"/>
    <p:sldId id="269" r:id="rId17"/>
    <p:sldId id="277" r:id="rId18"/>
    <p:sldId id="284" r:id="rId19"/>
    <p:sldId id="267" r:id="rId20"/>
    <p:sldId id="278" r:id="rId21"/>
    <p:sldId id="268" r:id="rId22"/>
    <p:sldId id="282" r:id="rId23"/>
    <p:sldId id="279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EA08E-DDD3-5D42-95D3-D1F9FC2E5A20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CB0D7-D586-DF44-B046-D2C2F181E1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CB0D7-D586-DF44-B046-D2C2F181E1E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A31BF-A7CA-3B41-9D87-4FB71404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0FD85-3A44-5042-9A40-13DF5B75C734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DRW</a:t>
            </a:r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 userDrawn="1"/>
        </p:nvSpPr>
        <p:spPr bwMode="auto">
          <a:xfrm>
            <a:off x="1524000" y="331788"/>
            <a:ext cx="6553200" cy="8382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4C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0" charset="0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41AA62-E047-D948-B103-36E75FE508E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-110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-110" charset="0"/>
              <a:ea typeface="+mn-ea"/>
              <a:cs typeface="+mn-cs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04800" y="304800"/>
            <a:ext cx="1219200" cy="865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0" y="381000"/>
            <a:ext cx="8382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Candidate Materials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Optics Tests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Background Tests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HV Tests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Radiation Resistance/Aging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Test Beam Rig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18105" y="588211"/>
            <a:ext cx="526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SLEEVE Update - DRW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838200" y="64008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30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Oct 2010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2000" y="6400800"/>
            <a:ext cx="1122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D.R. Winn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Teflon </a:t>
            </a:r>
            <a:r>
              <a:rPr lang="en-US" sz="3600" dirty="0" err="1" smtClean="0">
                <a:solidFill>
                  <a:srgbClr val="FF0000"/>
                </a:solidFill>
              </a:rPr>
              <a:t>vs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Tyvek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7139"/>
            <a:ext cx="8229600" cy="509514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Comments Teflon: </a:t>
            </a:r>
          </a:p>
          <a:p>
            <a:pPr>
              <a:buNone/>
            </a:pPr>
            <a:r>
              <a:rPr lang="en-US" dirty="0" smtClean="0"/>
              <a:t> - more UV, less </a:t>
            </a:r>
            <a:r>
              <a:rPr lang="en-US" dirty="0" err="1" smtClean="0"/>
              <a:t>radhard</a:t>
            </a:r>
            <a:r>
              <a:rPr lang="en-US" dirty="0" smtClean="0"/>
              <a:t>, fluorine evolutes?, </a:t>
            </a:r>
            <a:r>
              <a:rPr lang="en-US" dirty="0" err="1" smtClean="0"/>
              <a:t>F(n</a:t>
            </a:r>
            <a:r>
              <a:rPr lang="en-US" dirty="0" smtClean="0"/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/T) and </a:t>
            </a:r>
            <a:r>
              <a:rPr lang="en-US" dirty="0" err="1" smtClean="0"/>
              <a:t>F(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, n/2) reactions?, corona islands (10</a:t>
            </a:r>
            <a:r>
              <a:rPr lang="en-US" baseline="30000" dirty="0" smtClean="0"/>
              <a:t>18</a:t>
            </a:r>
            <a:r>
              <a:rPr lang="en-US" dirty="0" smtClean="0"/>
              <a:t> </a:t>
            </a:r>
            <a:r>
              <a:rPr lang="en-US" dirty="0">
                <a:latin typeface="Symbol" charset="2"/>
                <a:cs typeface="Symbol" charset="2"/>
              </a:rPr>
              <a:t>W</a:t>
            </a:r>
            <a:r>
              <a:rPr lang="en-US" dirty="0" smtClean="0"/>
              <a:t>-cm).. Less Cherenkov??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Comments </a:t>
            </a:r>
            <a:r>
              <a:rPr lang="en-US" dirty="0" err="1" smtClean="0">
                <a:solidFill>
                  <a:srgbClr val="FF0000"/>
                </a:solidFill>
              </a:rPr>
              <a:t>Tyvek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r>
              <a:rPr lang="en-US" dirty="0" smtClean="0"/>
              <a:t>possible Cerenkov; less </a:t>
            </a:r>
            <a:r>
              <a:rPr lang="en-US" dirty="0" err="1" smtClean="0"/>
              <a:t>specular</a:t>
            </a:r>
            <a:r>
              <a:rPr lang="en-US" dirty="0" smtClean="0"/>
              <a:t> in base type than Teflon, fine </a:t>
            </a:r>
            <a:r>
              <a:rPr lang="en-US" dirty="0" err="1" smtClean="0"/>
              <a:t>filments</a:t>
            </a:r>
            <a:r>
              <a:rPr lang="en-US" dirty="0" smtClean="0"/>
              <a:t>: corona?, precipitates?</a:t>
            </a:r>
          </a:p>
          <a:p>
            <a:pPr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               WE</a:t>
            </a:r>
            <a:r>
              <a:rPr lang="en-US" sz="3600" b="1" i="1" dirty="0" smtClean="0">
                <a:solidFill>
                  <a:srgbClr val="FF0000"/>
                </a:solidFill>
              </a:rPr>
              <a:t>  TEST </a:t>
            </a:r>
            <a:r>
              <a:rPr lang="en-US" sz="3600" b="1" i="1" dirty="0" smtClean="0">
                <a:solidFill>
                  <a:srgbClr val="FF0000"/>
                </a:solidFill>
              </a:rPr>
              <a:t>BOTH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Tasks: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264"/>
            <a:ext cx="8229600" cy="488290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Investigate</a:t>
            </a:r>
            <a:r>
              <a:rPr lang="en-US" dirty="0" smtClean="0">
                <a:solidFill>
                  <a:srgbClr val="0000FF"/>
                </a:solidFill>
              </a:rPr>
              <a:t> Cerenkov, </a:t>
            </a:r>
            <a:r>
              <a:rPr lang="en-US" dirty="0" err="1" smtClean="0">
                <a:solidFill>
                  <a:srgbClr val="0000FF"/>
                </a:solidFill>
              </a:rPr>
              <a:t>Scint</a:t>
            </a:r>
            <a:r>
              <a:rPr lang="en-US" dirty="0" smtClean="0">
                <a:solidFill>
                  <a:srgbClr val="0000FF"/>
                </a:solidFill>
              </a:rPr>
              <a:t> background </a:t>
            </a:r>
            <a:r>
              <a:rPr lang="en-US" dirty="0" err="1" smtClean="0">
                <a:solidFill>
                  <a:srgbClr val="0000FF"/>
                </a:solidFill>
              </a:rPr>
              <a:t>Tyvek</a:t>
            </a:r>
            <a:r>
              <a:rPr lang="en-US" dirty="0" smtClean="0">
                <a:solidFill>
                  <a:srgbClr val="0000FF"/>
                </a:solidFill>
              </a:rPr>
              <a:t>, Teflon, </a:t>
            </a:r>
            <a:r>
              <a:rPr lang="en-US" dirty="0">
                <a:solidFill>
                  <a:srgbClr val="0000FF"/>
                </a:solidFill>
              </a:rPr>
              <a:t>and other</a:t>
            </a:r>
            <a:r>
              <a:rPr lang="en-US" dirty="0" smtClean="0">
                <a:solidFill>
                  <a:srgbClr val="0000FF"/>
                </a:solidFill>
              </a:rPr>
              <a:t> : </a:t>
            </a:r>
            <a:r>
              <a:rPr lang="en-US" dirty="0">
                <a:solidFill>
                  <a:srgbClr val="0000FF"/>
                </a:solidFill>
              </a:rPr>
              <a:t>ACHTUNG! The cyclic polyolefin of </a:t>
            </a:r>
            <a:r>
              <a:rPr lang="en-US" dirty="0" err="1">
                <a:solidFill>
                  <a:srgbClr val="0000FF"/>
                </a:solidFill>
              </a:rPr>
              <a:t>Tyvek</a:t>
            </a:r>
            <a:r>
              <a:rPr lang="en-US" dirty="0">
                <a:solidFill>
                  <a:srgbClr val="0000FF"/>
                </a:solidFill>
              </a:rPr>
              <a:t> has an index of refraction of ~1.5!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Beta, </a:t>
            </a:r>
            <a:r>
              <a:rPr lang="en-US" dirty="0" err="1" smtClean="0">
                <a:solidFill>
                  <a:srgbClr val="FF0000"/>
                </a:solidFill>
              </a:rPr>
              <a:t>cosmics</a:t>
            </a:r>
            <a:r>
              <a:rPr lang="en-US" dirty="0">
                <a:solidFill>
                  <a:srgbClr val="FF0000"/>
                </a:solidFill>
              </a:rPr>
              <a:t>, or test </a:t>
            </a:r>
            <a:r>
              <a:rPr lang="en-US" dirty="0" smtClean="0">
                <a:solidFill>
                  <a:srgbClr val="FF0000"/>
                </a:solidFill>
              </a:rPr>
              <a:t>beam, </a:t>
            </a:r>
            <a:r>
              <a:rPr lang="en-US" i="1" dirty="0">
                <a:solidFill>
                  <a:srgbClr val="FF0000"/>
                </a:solidFill>
              </a:rPr>
              <a:t>using </a:t>
            </a:r>
            <a:r>
              <a:rPr lang="en-US" i="1" dirty="0" smtClean="0">
                <a:solidFill>
                  <a:srgbClr val="FF0000"/>
                </a:solidFill>
              </a:rPr>
              <a:t>the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material </a:t>
            </a:r>
            <a:r>
              <a:rPr lang="en-US" i="1" dirty="0">
                <a:solidFill>
                  <a:srgbClr val="FF0000"/>
                </a:solidFill>
              </a:rPr>
              <a:t>shaped as a </a:t>
            </a:r>
            <a:r>
              <a:rPr lang="en-US" i="1" dirty="0" smtClean="0">
                <a:solidFill>
                  <a:srgbClr val="FF0000"/>
                </a:solidFill>
              </a:rPr>
              <a:t>sleeve</a:t>
            </a:r>
            <a:r>
              <a:rPr lang="en-US" dirty="0" smtClean="0">
                <a:solidFill>
                  <a:srgbClr val="FF0000"/>
                </a:solidFill>
              </a:rPr>
              <a:t>; radiation </a:t>
            </a:r>
            <a:r>
              <a:rPr lang="en-US" dirty="0">
                <a:solidFill>
                  <a:srgbClr val="FF0000"/>
                </a:solidFill>
              </a:rPr>
              <a:t>into it at </a:t>
            </a:r>
            <a:r>
              <a:rPr lang="en-US" dirty="0" smtClean="0">
                <a:solidFill>
                  <a:srgbClr val="FF0000"/>
                </a:solidFill>
              </a:rPr>
              <a:t>several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angles 0-90. </a:t>
            </a:r>
            <a:r>
              <a:rPr lang="en-US" b="1" i="1" dirty="0" smtClean="0">
                <a:solidFill>
                  <a:srgbClr val="FF0000"/>
                </a:solidFill>
              </a:rPr>
              <a:t>This </a:t>
            </a:r>
            <a:r>
              <a:rPr lang="en-US" b="1" i="1" dirty="0">
                <a:solidFill>
                  <a:srgbClr val="FF0000"/>
                </a:solidFill>
              </a:rPr>
              <a:t>is a High Priority.</a:t>
            </a:r>
          </a:p>
          <a:p>
            <a:r>
              <a:rPr lang="en-US" dirty="0"/>
              <a:t>Secondarily, an alpha source for scintillation.</a:t>
            </a:r>
            <a:r>
              <a:rPr lang="en-US" dirty="0" smtClean="0"/>
              <a:t>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BEAM DATA!  - See </a:t>
            </a:r>
            <a:r>
              <a:rPr lang="en-US" i="1" dirty="0" err="1" smtClean="0">
                <a:solidFill>
                  <a:srgbClr val="FF0000"/>
                </a:solidFill>
              </a:rPr>
              <a:t>Taylan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Yetkin’s</a:t>
            </a:r>
            <a:r>
              <a:rPr lang="en-US" i="1" dirty="0" smtClean="0">
                <a:solidFill>
                  <a:srgbClr val="FF0000"/>
                </a:solidFill>
              </a:rPr>
              <a:t> Talk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698625" y="960527"/>
            <a:ext cx="6569075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200" dirty="0"/>
              <a:t> Several  samples arrived from Iowa Friday Oct 15,  2010. </a:t>
            </a:r>
          </a:p>
          <a:p>
            <a:pPr>
              <a:buFontTx/>
              <a:buChar char="•"/>
            </a:pPr>
            <a:r>
              <a:rPr lang="en-US" sz="1200" dirty="0"/>
              <a:t> Sr90 source  (Y90 -&gt; 2.2 </a:t>
            </a:r>
            <a:r>
              <a:rPr lang="en-US" sz="1200" dirty="0" err="1"/>
              <a:t>MeV</a:t>
            </a:r>
            <a:r>
              <a:rPr lang="en-US" sz="1200" dirty="0"/>
              <a:t>)</a:t>
            </a:r>
          </a:p>
          <a:p>
            <a:pPr>
              <a:buFontTx/>
              <a:buChar char="•"/>
            </a:pPr>
            <a:r>
              <a:rPr lang="en-US" sz="1200" dirty="0"/>
              <a:t> Coincidence of Trigger Counter + 911WB PMT made.</a:t>
            </a:r>
          </a:p>
          <a:p>
            <a:pPr>
              <a:buFontTx/>
              <a:buChar char="•"/>
            </a:pPr>
            <a:r>
              <a:rPr lang="en-US" sz="1200" dirty="0"/>
              <a:t> Threshold set on 911WB PMT to reject random </a:t>
            </a:r>
            <a:r>
              <a:rPr lang="en-US" sz="1200" dirty="0" err="1"/>
              <a:t>coindidences</a:t>
            </a:r>
            <a:r>
              <a:rPr lang="en-US" sz="1200" dirty="0"/>
              <a:t>. </a:t>
            </a:r>
          </a:p>
          <a:p>
            <a:pPr>
              <a:buFontTx/>
              <a:buChar char="•"/>
            </a:pPr>
            <a:r>
              <a:rPr lang="en-US" sz="1200" dirty="0"/>
              <a:t> Samples measured 4 times (shielded/unshielded) </a:t>
            </a:r>
            <a:r>
              <a:rPr lang="en-US" sz="1200" dirty="0" err="1"/>
              <a:t>x</a:t>
            </a:r>
            <a:r>
              <a:rPr lang="en-US" sz="1200" dirty="0"/>
              <a:t> (side1/side2).</a:t>
            </a:r>
          </a:p>
          <a:p>
            <a:pPr>
              <a:buFontTx/>
              <a:buChar char="•"/>
            </a:pPr>
            <a:r>
              <a:rPr lang="en-US" sz="1200" dirty="0"/>
              <a:t> Teflon and </a:t>
            </a:r>
            <a:r>
              <a:rPr lang="en-US" sz="1200" dirty="0" err="1"/>
              <a:t>Tyvek</a:t>
            </a:r>
            <a:r>
              <a:rPr lang="en-US" sz="1200" dirty="0"/>
              <a:t> show low scintillation properties </a:t>
            </a:r>
            <a:r>
              <a:rPr lang="en-US" sz="1200" dirty="0" err="1"/>
              <a:t>wrt</a:t>
            </a:r>
            <a:r>
              <a:rPr lang="en-US" sz="1200" dirty="0"/>
              <a:t> low energy betas.\</a:t>
            </a:r>
          </a:p>
          <a:p>
            <a:pPr>
              <a:buFontTx/>
              <a:buChar char="•"/>
            </a:pPr>
            <a:r>
              <a:rPr lang="en-US" sz="1200" dirty="0"/>
              <a:t> Only VM2000 shows excess scintillation.  </a:t>
            </a:r>
          </a:p>
        </p:txBody>
      </p:sp>
      <p:pic>
        <p:nvPicPr>
          <p:cNvPr id="5" name="Picture 3" descr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394" y="2438400"/>
            <a:ext cx="5436945" cy="4062606"/>
          </a:xfrm>
          <a:prstGeom prst="rect">
            <a:avLst/>
          </a:prstGeom>
          <a:noFill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03325" y="6311900"/>
            <a:ext cx="5945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</a:rPr>
              <a:t>L. </a:t>
            </a:r>
            <a:r>
              <a:rPr lang="en-US" sz="2000" b="1" i="1" dirty="0" err="1">
                <a:solidFill>
                  <a:srgbClr val="FF0000"/>
                </a:solidFill>
              </a:rPr>
              <a:t>Cremaldi</a:t>
            </a:r>
            <a:r>
              <a:rPr lang="en-US" sz="2000" b="1" i="1" dirty="0">
                <a:solidFill>
                  <a:srgbClr val="FF0000"/>
                </a:solidFill>
              </a:rPr>
              <a:t>, P. </a:t>
            </a:r>
            <a:r>
              <a:rPr lang="en-US" sz="2000" b="1" i="1" dirty="0" err="1">
                <a:solidFill>
                  <a:srgbClr val="FF0000"/>
                </a:solidFill>
              </a:rPr>
              <a:t>Sonnek</a:t>
            </a:r>
            <a:r>
              <a:rPr lang="en-US" sz="2000" b="1" i="1" dirty="0">
                <a:solidFill>
                  <a:srgbClr val="FF0000"/>
                </a:solidFill>
              </a:rPr>
              <a:t>, U Mississippi  Oct 24, 2010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24000" y="365125"/>
            <a:ext cx="69342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HF Sleeve Studies  - Scintillation Scans  </a:t>
            </a:r>
            <a:r>
              <a:rPr lang="en-US" dirty="0"/>
              <a:t>   </a:t>
            </a:r>
          </a:p>
        </p:txBody>
      </p: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5905500" y="2286000"/>
            <a:ext cx="2971800" cy="2057400"/>
            <a:chOff x="3600" y="1776"/>
            <a:chExt cx="1872" cy="1296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3600" y="1776"/>
              <a:ext cx="864" cy="1200"/>
              <a:chOff x="2736" y="720"/>
              <a:chExt cx="864" cy="1200"/>
            </a:xfrm>
          </p:grpSpPr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3216" y="1008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8"/>
              <p:cNvSpPr>
                <a:spLocks noChangeArrowheads="1"/>
              </p:cNvSpPr>
              <p:nvPr/>
            </p:nvSpPr>
            <p:spPr bwMode="auto">
              <a:xfrm>
                <a:off x="3216" y="864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9"/>
              <p:cNvSpPr>
                <a:spLocks noChangeShapeType="1"/>
              </p:cNvSpPr>
              <p:nvPr/>
            </p:nvSpPr>
            <p:spPr bwMode="auto">
              <a:xfrm>
                <a:off x="3216" y="1200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10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Rectangle 11"/>
              <p:cNvSpPr>
                <a:spLocks noChangeArrowheads="1"/>
              </p:cNvSpPr>
              <p:nvPr/>
            </p:nvSpPr>
            <p:spPr bwMode="auto">
              <a:xfrm>
                <a:off x="3216" y="1392"/>
                <a:ext cx="384" cy="52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12"/>
              <p:cNvSpPr>
                <a:spLocks noChangeArrowheads="1"/>
              </p:cNvSpPr>
              <p:nvPr/>
            </p:nvSpPr>
            <p:spPr bwMode="auto">
              <a:xfrm>
                <a:off x="3216" y="1392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13"/>
              <p:cNvSpPr>
                <a:spLocks noChangeArrowheads="1"/>
              </p:cNvSpPr>
              <p:nvPr/>
            </p:nvSpPr>
            <p:spPr bwMode="auto">
              <a:xfrm>
                <a:off x="2736" y="1008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14"/>
              <p:cNvSpPr>
                <a:spLocks noChangeArrowheads="1"/>
              </p:cNvSpPr>
              <p:nvPr/>
            </p:nvSpPr>
            <p:spPr bwMode="auto">
              <a:xfrm>
                <a:off x="2736" y="864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15"/>
              <p:cNvSpPr>
                <a:spLocks noChangeShapeType="1"/>
              </p:cNvSpPr>
              <p:nvPr/>
            </p:nvSpPr>
            <p:spPr bwMode="auto">
              <a:xfrm>
                <a:off x="2736" y="12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16"/>
              <p:cNvSpPr>
                <a:spLocks noChangeArrowheads="1"/>
              </p:cNvSpPr>
              <p:nvPr/>
            </p:nvSpPr>
            <p:spPr bwMode="auto">
              <a:xfrm>
                <a:off x="2736" y="1200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17"/>
              <p:cNvSpPr>
                <a:spLocks noChangeArrowheads="1"/>
              </p:cNvSpPr>
              <p:nvPr/>
            </p:nvSpPr>
            <p:spPr bwMode="auto">
              <a:xfrm>
                <a:off x="2736" y="1392"/>
                <a:ext cx="384" cy="52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18"/>
              <p:cNvSpPr>
                <a:spLocks noChangeArrowheads="1"/>
              </p:cNvSpPr>
              <p:nvPr/>
            </p:nvSpPr>
            <p:spPr bwMode="auto">
              <a:xfrm>
                <a:off x="2736" y="1392"/>
                <a:ext cx="384" cy="48"/>
              </a:xfrm>
              <a:prstGeom prst="rect">
                <a:avLst/>
              </a:prstGeom>
              <a:solidFill>
                <a:srgbClr val="CC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Text Box 19"/>
              <p:cNvSpPr txBox="1">
                <a:spLocks noChangeArrowheads="1"/>
              </p:cNvSpPr>
              <p:nvPr/>
            </p:nvSpPr>
            <p:spPr bwMode="auto">
              <a:xfrm>
                <a:off x="2784" y="720"/>
                <a:ext cx="73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/>
                  <a:t>Shielded            Open</a:t>
                </a:r>
              </a:p>
            </p:txBody>
          </p:sp>
        </p:grp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3792" y="1920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>
              <a:off x="4272" y="1920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22"/>
            <p:cNvSpPr>
              <a:spLocks noChangeShapeType="1"/>
            </p:cNvSpPr>
            <p:nvPr/>
          </p:nvSpPr>
          <p:spPr bwMode="auto">
            <a:xfrm>
              <a:off x="4272" y="297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23"/>
            <p:cNvSpPr>
              <a:spLocks noChangeShapeType="1"/>
            </p:cNvSpPr>
            <p:nvPr/>
          </p:nvSpPr>
          <p:spPr bwMode="auto">
            <a:xfrm>
              <a:off x="4272" y="307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24"/>
            <p:cNvSpPr>
              <a:spLocks noChangeShapeType="1"/>
            </p:cNvSpPr>
            <p:nvPr/>
          </p:nvSpPr>
          <p:spPr bwMode="auto">
            <a:xfrm flipV="1">
              <a:off x="4800" y="2352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4464" y="1872"/>
              <a:ext cx="240" cy="144"/>
            </a:xfrm>
            <a:prstGeom prst="rect">
              <a:avLst/>
            </a:prstGeom>
            <a:solidFill>
              <a:srgbClr val="CC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/>
                <a:t>pmt</a:t>
              </a:r>
              <a:endParaRPr lang="en-US"/>
            </a:p>
          </p:txBody>
        </p:sp>
        <p:sp>
          <p:nvSpPr>
            <p:cNvPr id="16" name="Line 26"/>
            <p:cNvSpPr>
              <a:spLocks noChangeShapeType="1"/>
            </p:cNvSpPr>
            <p:nvPr/>
          </p:nvSpPr>
          <p:spPr bwMode="auto">
            <a:xfrm>
              <a:off x="4704" y="192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7"/>
            <p:cNvSpPr>
              <a:spLocks noChangeShapeType="1"/>
            </p:cNvSpPr>
            <p:nvPr/>
          </p:nvSpPr>
          <p:spPr bwMode="auto">
            <a:xfrm>
              <a:off x="4800" y="206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8"/>
            <p:cNvSpPr>
              <a:spLocks noChangeArrowheads="1"/>
            </p:cNvSpPr>
            <p:nvPr/>
          </p:nvSpPr>
          <p:spPr bwMode="auto">
            <a:xfrm>
              <a:off x="4896" y="2016"/>
              <a:ext cx="192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/>
                <a:t>Vdisc</a:t>
              </a:r>
              <a:endParaRPr lang="en-US"/>
            </a:p>
          </p:txBody>
        </p:sp>
        <p:sp>
          <p:nvSpPr>
            <p:cNvPr id="19" name="Line 29"/>
            <p:cNvSpPr>
              <a:spLocks noChangeShapeType="1"/>
            </p:cNvSpPr>
            <p:nvPr/>
          </p:nvSpPr>
          <p:spPr bwMode="auto">
            <a:xfrm>
              <a:off x="4800" y="206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31"/>
            <p:cNvSpPr>
              <a:spLocks noChangeArrowheads="1"/>
            </p:cNvSpPr>
            <p:nvPr/>
          </p:nvSpPr>
          <p:spPr bwMode="auto">
            <a:xfrm>
              <a:off x="4896" y="1872"/>
              <a:ext cx="192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/>
                <a:t>Vdisc</a:t>
              </a:r>
              <a:endParaRPr lang="en-US"/>
            </a:p>
          </p:txBody>
        </p: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5184" y="1920"/>
              <a:ext cx="192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/>
                <a:t>AND</a:t>
              </a:r>
              <a:endParaRPr lang="en-US"/>
            </a:p>
          </p:txBody>
        </p:sp>
        <p:sp>
          <p:nvSpPr>
            <p:cNvPr id="22" name="Line 33"/>
            <p:cNvSpPr>
              <a:spLocks noChangeShapeType="1"/>
            </p:cNvSpPr>
            <p:nvPr/>
          </p:nvSpPr>
          <p:spPr bwMode="auto">
            <a:xfrm>
              <a:off x="5088" y="19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34"/>
            <p:cNvSpPr>
              <a:spLocks noChangeShapeType="1"/>
            </p:cNvSpPr>
            <p:nvPr/>
          </p:nvSpPr>
          <p:spPr bwMode="auto">
            <a:xfrm>
              <a:off x="5088" y="201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35"/>
            <p:cNvSpPr>
              <a:spLocks noChangeShapeType="1"/>
            </p:cNvSpPr>
            <p:nvPr/>
          </p:nvSpPr>
          <p:spPr bwMode="auto">
            <a:xfrm>
              <a:off x="5376" y="19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5472" y="196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auto">
            <a:xfrm flipH="1">
              <a:off x="5088" y="240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38"/>
            <p:cNvSpPr>
              <a:spLocks noChangeArrowheads="1"/>
            </p:cNvSpPr>
            <p:nvPr/>
          </p:nvSpPr>
          <p:spPr bwMode="auto">
            <a:xfrm>
              <a:off x="4944" y="2496"/>
              <a:ext cx="288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/>
                <a:t>Counter</a:t>
              </a:r>
              <a:endParaRPr lang="en-US"/>
            </a:p>
          </p:txBody>
        </p:sp>
        <p:sp>
          <p:nvSpPr>
            <p:cNvPr id="28" name="Line 39"/>
            <p:cNvSpPr>
              <a:spLocks noChangeShapeType="1"/>
            </p:cNvSpPr>
            <p:nvPr/>
          </p:nvSpPr>
          <p:spPr bwMode="auto">
            <a:xfrm>
              <a:off x="5088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42"/>
            <p:cNvSpPr>
              <a:spLocks noChangeArrowheads="1"/>
            </p:cNvSpPr>
            <p:nvPr/>
          </p:nvSpPr>
          <p:spPr bwMode="auto">
            <a:xfrm>
              <a:off x="4176" y="2784"/>
              <a:ext cx="240" cy="144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/>
                <a:t>pmt</a:t>
              </a:r>
              <a:endParaRPr lang="en-US"/>
            </a:p>
          </p:txBody>
        </p:sp>
      </p:grp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6858000" y="4495795"/>
          <a:ext cx="1181100" cy="2216214"/>
        </p:xfrm>
        <a:graphic>
          <a:graphicData uri="http://schemas.openxmlformats.org/drawingml/2006/table">
            <a:tbl>
              <a:tblPr/>
              <a:tblGrid>
                <a:gridCol w="1181100"/>
              </a:tblGrid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Verdana"/>
                        </a:rPr>
                        <a:t>red/blue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0.99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1.62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1.02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1.04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4" name="Oval 43"/>
          <p:cNvSpPr/>
          <p:nvPr/>
        </p:nvSpPr>
        <p:spPr>
          <a:xfrm>
            <a:off x="785467" y="3962400"/>
            <a:ext cx="1119448" cy="457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13000"/>
                </a:schemeClr>
              </a:gs>
            </a:gsLst>
            <a:lin ang="16200000" scaled="0"/>
            <a:tileRect/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896100" y="4737515"/>
            <a:ext cx="914400" cy="40700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1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16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2847"/>
          </a:xfrm>
        </p:spPr>
        <p:txBody>
          <a:bodyPr/>
          <a:lstStyle/>
          <a:p>
            <a:r>
              <a:rPr lang="en-US" dirty="0" err="1" smtClean="0"/>
              <a:t>Tyvek</a:t>
            </a:r>
            <a:r>
              <a:rPr lang="en-US" dirty="0" smtClean="0"/>
              <a:t>/Teflon Beta exposure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473" y="862847"/>
            <a:ext cx="5330561" cy="38681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73104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Ratio (</a:t>
            </a:r>
            <a:r>
              <a:rPr lang="en-US" sz="2800" dirty="0" err="1" smtClean="0">
                <a:solidFill>
                  <a:srgbClr val="FF0000"/>
                </a:solidFill>
              </a:rPr>
              <a:t>Tyvek+PMT</a:t>
            </a:r>
            <a:r>
              <a:rPr lang="en-US" sz="2800" dirty="0" smtClean="0">
                <a:solidFill>
                  <a:srgbClr val="FF0000"/>
                </a:solidFill>
              </a:rPr>
              <a:t>)/PMT = 1.04</a:t>
            </a:r>
          </a:p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Ratio (</a:t>
            </a:r>
            <a:r>
              <a:rPr lang="en-US" sz="2800" dirty="0" err="1" smtClean="0">
                <a:solidFill>
                  <a:srgbClr val="0000FF"/>
                </a:solidFill>
              </a:rPr>
              <a:t>Teflon+PMT</a:t>
            </a:r>
            <a:r>
              <a:rPr lang="en-US" sz="2800" dirty="0" smtClean="0">
                <a:solidFill>
                  <a:srgbClr val="0000FF"/>
                </a:solidFill>
              </a:rPr>
              <a:t>)/PMT = 1.01</a:t>
            </a:r>
          </a:p>
          <a:p>
            <a:r>
              <a:rPr lang="en-US" sz="3200" b="1" i="1" dirty="0" smtClean="0">
                <a:solidFill>
                  <a:srgbClr val="008000"/>
                </a:solidFill>
              </a:rPr>
              <a:t>Consistent </a:t>
            </a:r>
            <a:r>
              <a:rPr lang="en-US" sz="3200" b="1" i="1" dirty="0" err="1" smtClean="0">
                <a:solidFill>
                  <a:srgbClr val="008000"/>
                </a:solidFill>
              </a:rPr>
              <a:t>w</a:t>
            </a:r>
            <a:r>
              <a:rPr lang="en-US" sz="3200" b="1" i="1" dirty="0" smtClean="0">
                <a:solidFill>
                  <a:srgbClr val="008000"/>
                </a:solidFill>
              </a:rPr>
              <a:t>/ Beta PMT window+1-2 </a:t>
            </a:r>
            <a:r>
              <a:rPr lang="en-US" sz="3200" b="1" i="1" dirty="0" err="1" smtClean="0">
                <a:solidFill>
                  <a:srgbClr val="008000"/>
                </a:solidFill>
              </a:rPr>
              <a:t>pe</a:t>
            </a:r>
            <a:r>
              <a:rPr lang="en-US" sz="3200" b="1" i="1" dirty="0" smtClean="0">
                <a:solidFill>
                  <a:srgbClr val="008000"/>
                </a:solidFill>
              </a:rPr>
              <a:t> </a:t>
            </a:r>
            <a:r>
              <a:rPr lang="en-US" sz="3200" b="1" i="1" dirty="0" err="1" smtClean="0">
                <a:solidFill>
                  <a:srgbClr val="008000"/>
                </a:solidFill>
              </a:rPr>
              <a:t>TeflonTyvek</a:t>
            </a:r>
            <a:endParaRPr lang="en-US" sz="3200" b="1" i="1" dirty="0" smtClean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6485" y="2458772"/>
            <a:ext cx="3217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peak ~ 9-12 </a:t>
            </a:r>
            <a:r>
              <a:rPr lang="en-US" sz="2400" dirty="0" err="1" smtClean="0">
                <a:solidFill>
                  <a:srgbClr val="0000FF"/>
                </a:solidFill>
              </a:rPr>
              <a:t>p.e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PMT Gain ~0.5-0.7 </a:t>
            </a:r>
            <a:r>
              <a:rPr lang="en-US" sz="2400" dirty="0" err="1" smtClean="0">
                <a:solidFill>
                  <a:srgbClr val="0000FF"/>
                </a:solidFill>
              </a:rPr>
              <a:t>x</a:t>
            </a:r>
            <a:r>
              <a:rPr lang="en-US" sz="2400" dirty="0" smtClean="0">
                <a:solidFill>
                  <a:srgbClr val="0000FF"/>
                </a:solidFill>
              </a:rPr>
              <a:t> 10</a:t>
            </a:r>
            <a:r>
              <a:rPr lang="en-US" sz="2400" baseline="30000" dirty="0" smtClean="0">
                <a:solidFill>
                  <a:srgbClr val="0000FF"/>
                </a:solidFill>
              </a:rPr>
              <a:t>6</a:t>
            </a:r>
            <a:r>
              <a:rPr lang="en-US" sz="2400" dirty="0" smtClean="0">
                <a:solidFill>
                  <a:srgbClr val="0000FF"/>
                </a:solidFill>
              </a:rPr>
              <a:t>    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Scintillation/Cerenkov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9920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No scintillation observed in Teflon or </a:t>
            </a:r>
            <a:r>
              <a:rPr lang="en-US" dirty="0" err="1" smtClean="0">
                <a:solidFill>
                  <a:srgbClr val="FF0000"/>
                </a:solidFill>
              </a:rPr>
              <a:t>Tyvek</a:t>
            </a:r>
            <a:r>
              <a:rPr lang="en-US" dirty="0" smtClean="0">
                <a:solidFill>
                  <a:srgbClr val="FF0000"/>
                </a:solidFill>
              </a:rPr>
              <a:t> with Am</a:t>
            </a:r>
            <a:r>
              <a:rPr lang="en-US" baseline="30000" dirty="0" smtClean="0">
                <a:solidFill>
                  <a:srgbClr val="FF0000"/>
                </a:solidFill>
              </a:rPr>
              <a:t>241 </a:t>
            </a:r>
            <a:r>
              <a:rPr lang="en-US" sz="2400" dirty="0" smtClean="0"/>
              <a:t>(No difference from black anodized Al within 1%</a:t>
            </a:r>
            <a:r>
              <a:rPr lang="en-US" sz="2400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Extra light observed from </a:t>
            </a:r>
            <a:r>
              <a:rPr lang="en-US" dirty="0" err="1" smtClean="0">
                <a:solidFill>
                  <a:srgbClr val="FF0000"/>
                </a:solidFill>
              </a:rPr>
              <a:t>Tyvek</a:t>
            </a:r>
            <a:r>
              <a:rPr lang="en-US" dirty="0" smtClean="0">
                <a:solidFill>
                  <a:srgbClr val="FF0000"/>
                </a:solidFill>
              </a:rPr>
              <a:t>/Teflon tickets: &lt; 2 </a:t>
            </a:r>
            <a:r>
              <a:rPr lang="en-US" dirty="0" err="1" smtClean="0">
                <a:solidFill>
                  <a:srgbClr val="FF0000"/>
                </a:solidFill>
              </a:rPr>
              <a:t>p.e</a:t>
            </a:r>
            <a:r>
              <a:rPr lang="en-US" dirty="0" smtClean="0">
                <a:solidFill>
                  <a:srgbClr val="FF0000"/>
                </a:solidFill>
              </a:rPr>
              <a:t>. signal. Consistent </a:t>
            </a:r>
            <a:r>
              <a:rPr lang="en-US" dirty="0" err="1" smtClean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/ &lt;0.3 mm thick (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=1.5) Cerenkov. </a:t>
            </a:r>
            <a:r>
              <a:rPr lang="en-US" sz="2400" dirty="0" smtClean="0"/>
              <a:t>(2.3 </a:t>
            </a:r>
            <a:r>
              <a:rPr lang="en-US" sz="2400" dirty="0" err="1" smtClean="0"/>
              <a:t>MeV</a:t>
            </a:r>
            <a:r>
              <a:rPr lang="en-US" sz="2400" dirty="0" smtClean="0"/>
              <a:t> endpoint beta source, flat samples normal to track, 1” PMT</a:t>
            </a:r>
            <a:r>
              <a:rPr lang="en-US" sz="2400" dirty="0" smtClean="0"/>
              <a:t>)</a:t>
            </a:r>
          </a:p>
          <a:p>
            <a:r>
              <a:rPr lang="en-US" sz="2800" i="1" dirty="0" err="1" smtClean="0">
                <a:solidFill>
                  <a:srgbClr val="FF0000"/>
                </a:solidFill>
              </a:rPr>
              <a:t>Tyvek</a:t>
            </a:r>
            <a:r>
              <a:rPr lang="en-US" sz="2800" i="1" dirty="0" smtClean="0">
                <a:solidFill>
                  <a:srgbClr val="FF0000"/>
                </a:solidFill>
              </a:rPr>
              <a:t> has slight additional signal compared with </a:t>
            </a:r>
            <a:r>
              <a:rPr lang="en-US" sz="2800" i="1" dirty="0" err="1" smtClean="0">
                <a:solidFill>
                  <a:srgbClr val="FF0000"/>
                </a:solidFill>
              </a:rPr>
              <a:t>teflon</a:t>
            </a:r>
            <a:r>
              <a:rPr lang="en-US" sz="2800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800" i="1" dirty="0" smtClean="0">
                <a:solidFill>
                  <a:srgbClr val="FF0000"/>
                </a:solidFill>
              </a:rPr>
              <a:t>Very Little Angular Effects – But need real test beam</a:t>
            </a:r>
            <a:endParaRPr lang="en-US" sz="2800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Sleeve Background </a:t>
            </a:r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09579"/>
            <a:ext cx="8229600" cy="5748421"/>
          </a:xfrm>
        </p:spPr>
        <p:txBody>
          <a:bodyPr/>
          <a:lstStyle/>
          <a:p>
            <a:r>
              <a:rPr lang="en-US" dirty="0" smtClean="0"/>
              <a:t>Stronger alpha source</a:t>
            </a:r>
          </a:p>
          <a:p>
            <a:r>
              <a:rPr lang="en-US" dirty="0" smtClean="0"/>
              <a:t>Ru</a:t>
            </a:r>
            <a:r>
              <a:rPr lang="en-US" baseline="30000" dirty="0" smtClean="0"/>
              <a:t>106 </a:t>
            </a:r>
            <a:r>
              <a:rPr lang="en-US" dirty="0" smtClean="0"/>
              <a:t>source – more energetic</a:t>
            </a:r>
            <a:endParaRPr lang="en-US" dirty="0" smtClean="0"/>
          </a:p>
          <a:p>
            <a:r>
              <a:rPr lang="en-US" dirty="0" smtClean="0"/>
              <a:t>Re-Measure </a:t>
            </a:r>
            <a:r>
              <a:rPr lang="en-US" dirty="0" smtClean="0"/>
              <a:t>tickets as function of angle 90</a:t>
            </a:r>
            <a:r>
              <a:rPr lang="en-US" baseline="30000" dirty="0" smtClean="0"/>
              <a:t>o</a:t>
            </a:r>
            <a:r>
              <a:rPr lang="en-US" dirty="0" smtClean="0"/>
              <a:t>-5</a:t>
            </a:r>
            <a:r>
              <a:rPr lang="en-US" baseline="30000" dirty="0" smtClean="0"/>
              <a:t>0</a:t>
            </a:r>
          </a:p>
          <a:p>
            <a:pPr lvl="1">
              <a:buNone/>
            </a:pPr>
            <a:r>
              <a:rPr lang="en-US" dirty="0" smtClean="0"/>
              <a:t>	        </a:t>
            </a:r>
            <a:r>
              <a:rPr lang="en-US" i="1" dirty="0" smtClean="0">
                <a:solidFill>
                  <a:srgbClr val="FF0000"/>
                </a:solidFill>
              </a:rPr>
              <a:t>SEE NEW DATA FROM </a:t>
            </a:r>
            <a:r>
              <a:rPr lang="en-US" i="1" dirty="0" smtClean="0">
                <a:solidFill>
                  <a:srgbClr val="FF0000"/>
                </a:solidFill>
              </a:rPr>
              <a:t>MISSISSIPPI - </a:t>
            </a:r>
          </a:p>
          <a:p>
            <a:r>
              <a:rPr lang="en-US" dirty="0" smtClean="0"/>
              <a:t>Use </a:t>
            </a:r>
            <a:r>
              <a:rPr lang="en-US" i="1" dirty="0" smtClean="0">
                <a:solidFill>
                  <a:srgbClr val="FF0000"/>
                </a:solidFill>
              </a:rPr>
              <a:t>real </a:t>
            </a:r>
            <a:r>
              <a:rPr lang="en-US" dirty="0" smtClean="0"/>
              <a:t>sleeves with</a:t>
            </a:r>
            <a:r>
              <a:rPr lang="en-US" dirty="0" smtClean="0"/>
              <a:t> round HFPMT</a:t>
            </a:r>
            <a:r>
              <a:rPr lang="en-US" dirty="0" smtClean="0"/>
              <a:t>,</a:t>
            </a:r>
            <a:r>
              <a:rPr lang="en-US" dirty="0" smtClean="0"/>
              <a:t> square R7600, both </a:t>
            </a:r>
            <a:r>
              <a:rPr lang="en-US" dirty="0" err="1" smtClean="0"/>
              <a:t>teflon</a:t>
            </a:r>
            <a:r>
              <a:rPr lang="en-US" dirty="0" smtClean="0"/>
              <a:t> and </a:t>
            </a:r>
            <a:r>
              <a:rPr lang="en-US" dirty="0" err="1" smtClean="0"/>
              <a:t>tyvek</a:t>
            </a:r>
            <a:r>
              <a:rPr lang="en-US" dirty="0" smtClean="0"/>
              <a:t> – and </a:t>
            </a:r>
            <a:r>
              <a:rPr lang="en-US" dirty="0" err="1" smtClean="0"/>
              <a:t>brillion</a:t>
            </a:r>
            <a:r>
              <a:rPr lang="en-US" dirty="0" smtClean="0"/>
              <a:t> and Gore materials.</a:t>
            </a:r>
          </a:p>
          <a:p>
            <a:r>
              <a:rPr lang="en-US" dirty="0" smtClean="0"/>
              <a:t>Neutron response </a:t>
            </a:r>
            <a:r>
              <a:rPr lang="en-US" dirty="0" err="1" smtClean="0"/>
              <a:t>F(n,x</a:t>
            </a:r>
            <a:r>
              <a:rPr lang="en-US" dirty="0" smtClean="0"/>
              <a:t>), </a:t>
            </a:r>
            <a:r>
              <a:rPr lang="en-US" dirty="0" err="1" smtClean="0"/>
              <a:t>C(n,x</a:t>
            </a:r>
            <a:r>
              <a:rPr lang="en-US" dirty="0" smtClean="0"/>
              <a:t>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Test Beam:  Feb 16-22 FNAL 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Need preliminary time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 task and team members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Tasks: HV Safe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417638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Measure </a:t>
            </a:r>
            <a:r>
              <a:rPr lang="en-US" sz="2400" i="1" dirty="0">
                <a:solidFill>
                  <a:srgbClr val="FF0000"/>
                </a:solidFill>
              </a:rPr>
              <a:t>the response of a powered</a:t>
            </a:r>
            <a:r>
              <a:rPr lang="en-US" sz="2400" i="1" dirty="0" smtClean="0">
                <a:solidFill>
                  <a:srgbClr val="FF0000"/>
                </a:solidFill>
              </a:rPr>
              <a:t> R7600 (~1500V), HFPMT (&lt;900V)  </a:t>
            </a:r>
            <a:r>
              <a:rPr lang="en-US" sz="2400" i="1" dirty="0" err="1" smtClean="0">
                <a:solidFill>
                  <a:srgbClr val="FF0000"/>
                </a:solidFill>
              </a:rPr>
              <a:t>w</a:t>
            </a:r>
            <a:r>
              <a:rPr lang="en-US" sz="2400" i="1" dirty="0" smtClean="0">
                <a:solidFill>
                  <a:srgbClr val="FF0000"/>
                </a:solidFill>
              </a:rPr>
              <a:t>/ varied lengths of </a:t>
            </a:r>
            <a:r>
              <a:rPr lang="en-US" sz="2400" i="1" dirty="0" err="1" smtClean="0">
                <a:solidFill>
                  <a:srgbClr val="FF0000"/>
                </a:solidFill>
              </a:rPr>
              <a:t>tyvek</a:t>
            </a:r>
            <a:r>
              <a:rPr lang="en-US" sz="2400" i="1" dirty="0" smtClean="0">
                <a:solidFill>
                  <a:srgbClr val="FF0000"/>
                </a:solidFill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</a:rPr>
              <a:t>teflon</a:t>
            </a:r>
            <a:r>
              <a:rPr lang="en-US" sz="2400" i="1" dirty="0" smtClean="0">
                <a:solidFill>
                  <a:srgbClr val="FF0000"/>
                </a:solidFill>
              </a:rPr>
              <a:t> (or other), </a:t>
            </a:r>
            <a:r>
              <a:rPr lang="en-US" sz="2400" i="1" dirty="0">
                <a:solidFill>
                  <a:srgbClr val="FF0000"/>
                </a:solidFill>
              </a:rPr>
              <a:t>formed into</a:t>
            </a:r>
            <a:r>
              <a:rPr lang="en-US" sz="2400" i="1" dirty="0" smtClean="0">
                <a:solidFill>
                  <a:srgbClr val="FF0000"/>
                </a:solidFill>
              </a:rPr>
              <a:t> deformable sleeve</a:t>
            </a:r>
            <a:r>
              <a:rPr lang="en-US" sz="2400" i="1" dirty="0">
                <a:solidFill>
                  <a:srgbClr val="FF0000"/>
                </a:solidFill>
              </a:rPr>
              <a:t>,</a:t>
            </a:r>
            <a:r>
              <a:rPr lang="en-US" sz="2400" i="1" dirty="0" smtClean="0">
                <a:solidFill>
                  <a:srgbClr val="FF0000"/>
                </a:solidFill>
              </a:rPr>
              <a:t> interposed between PMT and a </a:t>
            </a:r>
            <a:r>
              <a:rPr lang="en-US" sz="2400" i="1" dirty="0">
                <a:solidFill>
                  <a:srgbClr val="FF0000"/>
                </a:solidFill>
              </a:rPr>
              <a:t>grounded aluminum tube simulating the </a:t>
            </a:r>
            <a:r>
              <a:rPr lang="en-US" sz="2400" i="1" dirty="0" smtClean="0">
                <a:solidFill>
                  <a:srgbClr val="FF0000"/>
                </a:solidFill>
              </a:rPr>
              <a:t>existing </a:t>
            </a:r>
            <a:r>
              <a:rPr lang="en-US" sz="2400" i="1" dirty="0">
                <a:solidFill>
                  <a:srgbClr val="FF0000"/>
                </a:solidFill>
              </a:rPr>
              <a:t>light</a:t>
            </a:r>
            <a:r>
              <a:rPr lang="en-US" sz="2400" i="1" dirty="0" smtClean="0">
                <a:solidFill>
                  <a:srgbClr val="FF0000"/>
                </a:solidFill>
              </a:rPr>
              <a:t> guides:</a:t>
            </a:r>
            <a:r>
              <a:rPr lang="en-US" sz="2400" dirty="0" smtClean="0"/>
              <a:t> </a:t>
            </a:r>
            <a:r>
              <a:rPr lang="en-US" sz="2400" dirty="0" smtClean="0">
                <a:solidFill>
                  <a:srgbClr val="0000FF"/>
                </a:solidFill>
              </a:rPr>
              <a:t>- Vary sleeve  length </a:t>
            </a:r>
            <a:r>
              <a:rPr lang="en-US" sz="2400" dirty="0">
                <a:solidFill>
                  <a:srgbClr val="0000FF"/>
                </a:solidFill>
              </a:rPr>
              <a:t>between</a:t>
            </a:r>
            <a:r>
              <a:rPr lang="en-US" sz="2400" dirty="0" smtClean="0">
                <a:solidFill>
                  <a:srgbClr val="0000FF"/>
                </a:solidFill>
              </a:rPr>
              <a:t> 5 </a:t>
            </a:r>
            <a:r>
              <a:rPr lang="en-US" sz="2400" dirty="0">
                <a:solidFill>
                  <a:srgbClr val="0000FF"/>
                </a:solidFill>
              </a:rPr>
              <a:t>mm</a:t>
            </a:r>
            <a:r>
              <a:rPr lang="en-US" sz="2400" dirty="0" smtClean="0">
                <a:solidFill>
                  <a:srgbClr val="0000FF"/>
                </a:solidFill>
              </a:rPr>
              <a:t> - 15 </a:t>
            </a:r>
            <a:r>
              <a:rPr lang="en-US" sz="2400" dirty="0">
                <a:solidFill>
                  <a:srgbClr val="0000FF"/>
                </a:solidFill>
              </a:rPr>
              <a:t>mm.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Measure spikes </a:t>
            </a:r>
            <a:r>
              <a:rPr lang="en-US" sz="2400" dirty="0">
                <a:solidFill>
                  <a:srgbClr val="0000FF"/>
                </a:solidFill>
              </a:rPr>
              <a:t>on the </a:t>
            </a:r>
            <a:r>
              <a:rPr lang="en-US" sz="2400" dirty="0" smtClean="0">
                <a:solidFill>
                  <a:srgbClr val="0000FF"/>
                </a:solidFill>
              </a:rPr>
              <a:t>HV </a:t>
            </a:r>
            <a:r>
              <a:rPr lang="en-US" sz="2400" dirty="0" smtClean="0"/>
              <a:t>(HV capacitive coupling to ‘scope)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0000FF"/>
                </a:solidFill>
              </a:rPr>
              <a:t> Measure PMT Dark Noise HV on/off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0000FF"/>
                </a:solidFill>
              </a:rPr>
              <a:t> Detect Glow Discharges: </a:t>
            </a:r>
            <a:r>
              <a:rPr lang="en-US" sz="2400" dirty="0" smtClean="0"/>
              <a:t>View PMT/SLEEVE </a:t>
            </a:r>
            <a:r>
              <a:rPr lang="en-US" sz="2400" dirty="0" err="1" smtClean="0"/>
              <a:t>w</a:t>
            </a:r>
            <a:r>
              <a:rPr lang="en-US" sz="2400" dirty="0" smtClean="0"/>
              <a:t>/ </a:t>
            </a:r>
            <a:r>
              <a:rPr lang="en-US" sz="2400" dirty="0"/>
              <a:t>another </a:t>
            </a:r>
            <a:r>
              <a:rPr lang="en-US" sz="2400" dirty="0" smtClean="0"/>
              <a:t>PMT, camera both DC and at 100 </a:t>
            </a:r>
            <a:r>
              <a:rPr lang="en-US" sz="2400" dirty="0" err="1" smtClean="0"/>
              <a:t>pe</a:t>
            </a:r>
            <a:r>
              <a:rPr lang="en-US" sz="2400" dirty="0" smtClean="0"/>
              <a:t> </a:t>
            </a:r>
            <a:r>
              <a:rPr lang="en-US" sz="2400" dirty="0" err="1" smtClean="0"/>
              <a:t>x</a:t>
            </a:r>
            <a:r>
              <a:rPr lang="en-US" sz="2400" dirty="0" smtClean="0"/>
              <a:t> 40 MHz.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0000FF"/>
                </a:solidFill>
              </a:rPr>
              <a:t> Relative Gain Shift: </a:t>
            </a:r>
            <a:r>
              <a:rPr lang="en-US" sz="2400" dirty="0" smtClean="0"/>
              <a:t>one+ </a:t>
            </a:r>
            <a:r>
              <a:rPr lang="en-US" sz="2400" dirty="0"/>
              <a:t>month </a:t>
            </a:r>
            <a:r>
              <a:rPr lang="en-US" sz="2400" dirty="0" smtClean="0"/>
              <a:t>between PMT without sleeve and  with the grounded sleeve.</a:t>
            </a:r>
            <a:endParaRPr lang="en-US" sz="2400" b="1" i="1" dirty="0" smtClean="0">
              <a:solidFill>
                <a:srgbClr val="FF0000"/>
              </a:solidFill>
            </a:endParaRP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Goal: Safest minimal Length: This </a:t>
            </a:r>
            <a:r>
              <a:rPr lang="en-US" sz="2400" b="1" i="1" dirty="0">
                <a:solidFill>
                  <a:srgbClr val="FF0000"/>
                </a:solidFill>
              </a:rPr>
              <a:t>is a priority, and would</a:t>
            </a:r>
            <a:r>
              <a:rPr lang="en-US" sz="2400" b="1" i="1" dirty="0" smtClean="0">
                <a:solidFill>
                  <a:srgbClr val="FF0000"/>
                </a:solidFill>
              </a:rPr>
              <a:t> benefit light </a:t>
            </a:r>
            <a:r>
              <a:rPr lang="en-US" sz="2400" b="1" i="1" dirty="0">
                <a:solidFill>
                  <a:srgbClr val="FF0000"/>
                </a:solidFill>
              </a:rPr>
              <a:t>collection if we could reduce the length of the sleeve to</a:t>
            </a:r>
            <a:r>
              <a:rPr lang="en-US" sz="2400" b="1" i="1" dirty="0" smtClean="0">
                <a:solidFill>
                  <a:srgbClr val="FF0000"/>
                </a:solidFill>
              </a:rPr>
              <a:t> ~5mm rather </a:t>
            </a:r>
            <a:r>
              <a:rPr lang="en-US" sz="2400" b="1" i="1" dirty="0">
                <a:solidFill>
                  <a:srgbClr val="FF0000"/>
                </a:solidFill>
              </a:rPr>
              <a:t>than</a:t>
            </a:r>
            <a:r>
              <a:rPr lang="en-US" sz="2400" b="1" i="1" dirty="0" smtClean="0">
                <a:solidFill>
                  <a:srgbClr val="FF0000"/>
                </a:solidFill>
              </a:rPr>
              <a:t> 17mm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8324"/>
          </a:xfrm>
        </p:spPr>
        <p:txBody>
          <a:bodyPr/>
          <a:lstStyle/>
          <a:p>
            <a:r>
              <a:rPr lang="en-US" dirty="0" smtClean="0"/>
              <a:t>HV/Corona testing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71" y="2524792"/>
            <a:ext cx="5801486" cy="4333208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rot="16200000" flipH="1">
            <a:off x="2731748" y="2398207"/>
            <a:ext cx="2272770" cy="1320011"/>
          </a:xfrm>
          <a:prstGeom prst="straightConnector1">
            <a:avLst/>
          </a:prstGeom>
          <a:ln w="412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22651" y="1552495"/>
            <a:ext cx="1502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Tyvek</a:t>
            </a:r>
            <a:r>
              <a:rPr lang="en-US" sz="2000" dirty="0" smtClean="0"/>
              <a:t> Sleeve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3732933"/>
            <a:ext cx="13934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Canon</a:t>
            </a:r>
          </a:p>
          <a:p>
            <a:r>
              <a:rPr lang="en-US" sz="2000" dirty="0" smtClean="0"/>
              <a:t>5D camera</a:t>
            </a:r>
          </a:p>
          <a:p>
            <a:r>
              <a:rPr lang="en-US" sz="2000" dirty="0" smtClean="0"/>
              <a:t>USB </a:t>
            </a:r>
            <a:r>
              <a:rPr lang="en-US" sz="2000" dirty="0" err="1" smtClean="0"/>
              <a:t>Cntrl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7194957" y="3825266"/>
            <a:ext cx="1390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2” Spy PMT</a:t>
            </a:r>
            <a:endParaRPr lang="en-US" sz="20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18487" y="5230713"/>
            <a:ext cx="3809652" cy="284097"/>
          </a:xfrm>
          <a:prstGeom prst="straightConnector1">
            <a:avLst/>
          </a:prstGeom>
          <a:ln w="412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5789" y="5514810"/>
            <a:ext cx="1247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 Mylar</a:t>
            </a:r>
          </a:p>
          <a:p>
            <a:r>
              <a:rPr lang="en-US" dirty="0" smtClean="0"/>
              <a:t>Light Guide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4244780" y="2205186"/>
            <a:ext cx="1903439" cy="13367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59099" y="1552495"/>
            <a:ext cx="1005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HF PMT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7194957" y="4933262"/>
            <a:ext cx="19490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Preliminary:</a:t>
            </a:r>
          </a:p>
          <a:p>
            <a:r>
              <a:rPr lang="en-US" sz="2000" i="1" dirty="0" smtClean="0">
                <a:solidFill>
                  <a:srgbClr val="0000FF"/>
                </a:solidFill>
              </a:rPr>
              <a:t>No Corona</a:t>
            </a:r>
          </a:p>
          <a:p>
            <a:r>
              <a:rPr lang="en-US" sz="2000" i="1" dirty="0" smtClean="0">
                <a:solidFill>
                  <a:srgbClr val="0000FF"/>
                </a:solidFill>
              </a:rPr>
              <a:t>Over 4 hours</a:t>
            </a:r>
          </a:p>
          <a:p>
            <a:r>
              <a:rPr lang="en-US" sz="2000" i="1" dirty="0" smtClean="0">
                <a:solidFill>
                  <a:srgbClr val="0000FF"/>
                </a:solidFill>
              </a:rPr>
              <a:t>1” </a:t>
            </a:r>
            <a:r>
              <a:rPr lang="en-US" sz="2000" i="1" dirty="0" err="1" smtClean="0">
                <a:solidFill>
                  <a:srgbClr val="0000FF"/>
                </a:solidFill>
              </a:rPr>
              <a:t>Tyvek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r>
              <a:rPr lang="en-US" sz="2000" i="1" dirty="0" smtClean="0">
                <a:solidFill>
                  <a:srgbClr val="0000FF"/>
                </a:solidFill>
              </a:rPr>
              <a:t>(Cosmic </a:t>
            </a:r>
            <a:r>
              <a:rPr lang="en-US" sz="2000" i="1" dirty="0" err="1" smtClean="0">
                <a:solidFill>
                  <a:srgbClr val="0000FF"/>
                </a:solidFill>
              </a:rPr>
              <a:t>Bkgrnd</a:t>
            </a:r>
            <a:r>
              <a:rPr lang="en-US" sz="2000" i="1" dirty="0" smtClean="0">
                <a:solidFill>
                  <a:srgbClr val="0000FF"/>
                </a:solidFill>
              </a:rPr>
              <a:t>)</a:t>
            </a:r>
            <a:endParaRPr lang="en-US" sz="2000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Corona Tests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189789"/>
            <a:ext cx="9144000" cy="586873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Sleeve </a:t>
            </a:r>
            <a:r>
              <a:rPr lang="en-US" dirty="0" err="1" smtClean="0"/>
              <a:t>tyvek</a:t>
            </a:r>
            <a:r>
              <a:rPr lang="en-US" dirty="0" smtClean="0"/>
              <a:t> mockups: 10 mm, 5 mm to HF-PMT</a:t>
            </a:r>
          </a:p>
          <a:p>
            <a:r>
              <a:rPr lang="en-US" dirty="0" smtClean="0"/>
              <a:t>Recording DVM: 50 µF from HV over 12 hours – no excursions sleeve/no-sleeve larger than 0.5 V.</a:t>
            </a:r>
          </a:p>
          <a:p>
            <a:r>
              <a:rPr lang="en-US" dirty="0" smtClean="0"/>
              <a:t>Digital Scope: 50 µF from HV – ripple appears identical sleeve/no-sleeve – integrals same within 2% over 8 hours.</a:t>
            </a:r>
          </a:p>
          <a:p>
            <a:r>
              <a:rPr lang="en-US" dirty="0" smtClean="0"/>
              <a:t>2” PMT viewing HF-PMT/Sleeve: Sleeve/no-sleeve can see no difference on ‘scope from </a:t>
            </a:r>
            <a:r>
              <a:rPr lang="en-US" dirty="0" err="1" smtClean="0"/>
              <a:t>cosmics</a:t>
            </a:r>
            <a:r>
              <a:rPr lang="en-US" dirty="0" smtClean="0"/>
              <a:t>/light leaks. Integrals same within 3%.</a:t>
            </a:r>
          </a:p>
          <a:p>
            <a:r>
              <a:rPr lang="en-US" dirty="0" smtClean="0"/>
              <a:t>Digital camera: consistent </a:t>
            </a:r>
            <a:r>
              <a:rPr lang="en-US" dirty="0" err="1" smtClean="0"/>
              <a:t>speckle,sleeve</a:t>
            </a:r>
            <a:r>
              <a:rPr lang="en-US" dirty="0" smtClean="0"/>
              <a:t>/no sleeve. (no temperature info) over two one hour exposures.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Tasks: Light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2168"/>
            <a:ext cx="8229600" cy="5685831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Bench 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est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tand: </a:t>
            </a:r>
            <a:r>
              <a:rPr lang="en-US" dirty="0" smtClean="0"/>
              <a:t>"</a:t>
            </a:r>
            <a:r>
              <a:rPr lang="en-US" dirty="0" err="1"/>
              <a:t>HFcal-ferrule</a:t>
            </a:r>
            <a:r>
              <a:rPr lang="en-US" dirty="0" err="1" smtClean="0"/>
              <a:t>-lightguide</a:t>
            </a:r>
            <a:r>
              <a:rPr lang="en-US" dirty="0" smtClean="0"/>
              <a:t> equivalent</a:t>
            </a:r>
            <a:r>
              <a:rPr lang="en-US" dirty="0"/>
              <a:t>" light, using sources or </a:t>
            </a:r>
            <a:r>
              <a:rPr lang="en-US" dirty="0" err="1"/>
              <a:t>cosmics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LED blue/green: Collimate to Fiber NA = 0.22/13</a:t>
            </a:r>
            <a:r>
              <a:rPr lang="en-US" baseline="30000" dirty="0" smtClean="0"/>
              <a:t>o</a:t>
            </a:r>
            <a:r>
              <a:rPr lang="en-US" dirty="0" smtClean="0"/>
              <a:t> cone –  or scan pitch/yaw at 0-NA - across a diameter. </a:t>
            </a:r>
          </a:p>
          <a:p>
            <a:r>
              <a:rPr lang="en-US" dirty="0" err="1" smtClean="0"/>
              <a:t>Scintillator</a:t>
            </a:r>
            <a:r>
              <a:rPr lang="en-US" dirty="0" smtClean="0"/>
              <a:t>-Fiber light: ok, but spectrum, NA</a:t>
            </a:r>
            <a:r>
              <a:rPr lang="en-US" dirty="0" smtClean="0"/>
              <a:t>…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This </a:t>
            </a:r>
            <a:r>
              <a:rPr lang="en-US" i="1" dirty="0">
                <a:solidFill>
                  <a:srgbClr val="FF0000"/>
                </a:solidFill>
              </a:rPr>
              <a:t>is </a:t>
            </a:r>
            <a:r>
              <a:rPr lang="en-US" i="1" dirty="0" smtClean="0">
                <a:solidFill>
                  <a:srgbClr val="FF0000"/>
                </a:solidFill>
              </a:rPr>
              <a:t>an important – We must </a:t>
            </a:r>
            <a:r>
              <a:rPr lang="en-US" i="1" dirty="0" err="1" smtClean="0">
                <a:solidFill>
                  <a:srgbClr val="FF0000"/>
                </a:solidFill>
              </a:rPr>
              <a:t>parametrize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tranmission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vs</a:t>
            </a:r>
            <a:r>
              <a:rPr lang="en-US" i="1" dirty="0" smtClean="0">
                <a:solidFill>
                  <a:srgbClr val="FF0000"/>
                </a:solidFill>
              </a:rPr>
              <a:t> length of sleeve 0.5-1.5cm.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CMS HF Tests promising – see previous talks.</a:t>
            </a:r>
            <a:r>
              <a:rPr lang="en-US" dirty="0" smtClean="0"/>
              <a:t> 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"/>
            <a:ext cx="7667182" cy="1171575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Square PMT Mockup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						</a:t>
            </a:r>
            <a:r>
              <a:rPr lang="en-US" sz="2800" dirty="0" err="1" smtClean="0"/>
              <a:t>Ianos</a:t>
            </a:r>
            <a:r>
              <a:rPr lang="en-US" sz="2800" dirty="0" smtClean="0"/>
              <a:t> Schmidt</a:t>
            </a:r>
            <a:endParaRPr lang="en-US" sz="28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 l="5699" t="11345" r="6824" b="13315"/>
          <a:stretch>
            <a:fillRect/>
          </a:stretch>
        </p:blipFill>
        <p:spPr bwMode="auto">
          <a:xfrm>
            <a:off x="990600" y="1171575"/>
            <a:ext cx="7543800" cy="5197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 l="5774" t="10876" r="30446" b="14908"/>
          <a:stretch>
            <a:fillRect/>
          </a:stretch>
        </p:blipFill>
        <p:spPr bwMode="auto">
          <a:xfrm>
            <a:off x="990600" y="4705350"/>
            <a:ext cx="1828800" cy="170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990600" y="1219200"/>
            <a:ext cx="3063875" cy="915988"/>
          </a:xfrm>
          <a:prstGeom prst="rect">
            <a:avLst/>
          </a:prstGeom>
          <a:solidFill>
            <a:srgbClr val="C0C0C0">
              <a:alpha val="50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For study of PMT insulation, support, shielding, and optical coupling.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781800" y="6400800"/>
            <a:ext cx="1774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/>
              <a:t>Ianos Schmidt. Oct. 11,2010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2669939"/>
            <a:ext cx="25073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Sleeve Provides: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Tolerance Adjust.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Insulation from HV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Adapt round-</a:t>
            </a:r>
            <a:r>
              <a:rPr lang="en-US" sz="2000" b="1" dirty="0" err="1" smtClean="0">
                <a:solidFill>
                  <a:srgbClr val="FF0000"/>
                </a:solidFill>
              </a:rPr>
              <a:t>sqauare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Compare Tests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443" y="1417638"/>
            <a:ext cx="4762500" cy="299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1417638"/>
            <a:ext cx="333044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Test A: </a:t>
            </a:r>
            <a:r>
              <a:rPr lang="en-US" sz="2400" dirty="0" smtClean="0">
                <a:solidFill>
                  <a:srgbClr val="008000"/>
                </a:solidFill>
              </a:rPr>
              <a:t>Light Guide driven by </a:t>
            </a:r>
            <a:r>
              <a:rPr lang="en-US" sz="2400" dirty="0" err="1" smtClean="0">
                <a:solidFill>
                  <a:srgbClr val="008000"/>
                </a:solidFill>
              </a:rPr>
              <a:t>x-y</a:t>
            </a:r>
            <a:r>
              <a:rPr lang="en-US" sz="2400" dirty="0" smtClean="0">
                <a:solidFill>
                  <a:srgbClr val="008000"/>
                </a:solidFill>
              </a:rPr>
              <a:t> scan HF fiber, 337 nm laser exciting </a:t>
            </a:r>
            <a:r>
              <a:rPr lang="en-US" sz="2400" dirty="0" err="1" smtClean="0">
                <a:solidFill>
                  <a:srgbClr val="008000"/>
                </a:solidFill>
              </a:rPr>
              <a:t>Scintillator</a:t>
            </a:r>
            <a:r>
              <a:rPr lang="en-US" sz="2400" dirty="0" smtClean="0">
                <a:solidFill>
                  <a:srgbClr val="008000"/>
                </a:solidFill>
              </a:rPr>
              <a:t>; 450 nm peak</a:t>
            </a:r>
          </a:p>
          <a:p>
            <a:endParaRPr lang="en-US" dirty="0" smtClean="0"/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John </a:t>
            </a:r>
            <a:r>
              <a:rPr lang="en-US" sz="2800" b="1" i="1" dirty="0" err="1" smtClean="0">
                <a:solidFill>
                  <a:srgbClr val="FF0000"/>
                </a:solidFill>
              </a:rPr>
              <a:t>Neuhaus</a:t>
            </a:r>
            <a:r>
              <a:rPr lang="en-US" sz="2800" b="1" i="1" dirty="0" smtClean="0">
                <a:solidFill>
                  <a:srgbClr val="FF0000"/>
                </a:solidFill>
              </a:rPr>
              <a:t>/Iowa</a:t>
            </a:r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See 11 Oct.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39155" y="4625212"/>
            <a:ext cx="54211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Test B: </a:t>
            </a:r>
            <a:r>
              <a:rPr lang="en-US" sz="2400" dirty="0" smtClean="0">
                <a:solidFill>
                  <a:srgbClr val="0000FF"/>
                </a:solidFill>
              </a:rPr>
              <a:t>Fairfield Blue (405nm) LED,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collimated 15</a:t>
            </a:r>
            <a:r>
              <a:rPr lang="en-US" sz="2400" baseline="30000" dirty="0" smtClean="0">
                <a:solidFill>
                  <a:srgbClr val="0000FF"/>
                </a:solidFill>
              </a:rPr>
              <a:t>o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off-shelf (not German) Al Mylar LG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 -  No HEM sleeve –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1” </a:t>
            </a:r>
            <a:r>
              <a:rPr lang="en-US" sz="2400" dirty="0" err="1" smtClean="0">
                <a:solidFill>
                  <a:srgbClr val="0000FF"/>
                </a:solidFill>
              </a:rPr>
              <a:t>Tyvek</a:t>
            </a:r>
            <a:r>
              <a:rPr lang="en-US" sz="2400" dirty="0" smtClean="0">
                <a:solidFill>
                  <a:srgbClr val="0000FF"/>
                </a:solidFill>
              </a:rPr>
              <a:t> sleeve/Al Mylar = 91% +/- 3%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Tasks: Light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3158"/>
            <a:ext cx="9144000" cy="5654842"/>
          </a:xfrm>
        </p:spPr>
        <p:txBody>
          <a:bodyPr/>
          <a:lstStyle/>
          <a:p>
            <a:r>
              <a:rPr lang="en-US" dirty="0"/>
              <a:t>Measure</a:t>
            </a:r>
            <a:r>
              <a:rPr lang="en-US" dirty="0" smtClean="0"/>
              <a:t> the angular, radial and spectral intensity </a:t>
            </a:r>
            <a:r>
              <a:rPr lang="en-US" dirty="0"/>
              <a:t>(the</a:t>
            </a:r>
            <a:r>
              <a:rPr lang="en-US" dirty="0" smtClean="0"/>
              <a:t> spectral brilliance) </a:t>
            </a:r>
            <a:r>
              <a:rPr lang="en-US" dirty="0"/>
              <a:t>of the light emerging from </a:t>
            </a:r>
            <a:r>
              <a:rPr lang="en-US" dirty="0" smtClean="0"/>
              <a:t>a</a:t>
            </a:r>
            <a:r>
              <a:rPr lang="en-US" dirty="0"/>
              <a:t> </a:t>
            </a:r>
            <a:r>
              <a:rPr lang="en-US" dirty="0" smtClean="0"/>
              <a:t>standard </a:t>
            </a:r>
            <a:r>
              <a:rPr lang="en-US" dirty="0"/>
              <a:t>light guide driven by fiber-bundle equivalent </a:t>
            </a:r>
            <a:r>
              <a:rPr lang="en-US" dirty="0" smtClean="0"/>
              <a:t>light. This would be used to identify needed reflectivity (angle).</a:t>
            </a:r>
          </a:p>
          <a:p>
            <a:r>
              <a:rPr lang="en-US" dirty="0" smtClean="0"/>
              <a:t>Same, but out of Sleeve, driven by light guide.</a:t>
            </a:r>
          </a:p>
          <a:p>
            <a:r>
              <a:rPr lang="en-US" dirty="0" smtClean="0"/>
              <a:t>Use Mockup light source or Test Beam</a:t>
            </a:r>
          </a:p>
          <a:p>
            <a:r>
              <a:rPr lang="en-US" dirty="0" smtClean="0"/>
              <a:t>(Use above measurements to model circle-&gt;square, after length and reflectivity known</a:t>
            </a:r>
            <a:r>
              <a:rPr lang="en-US" dirty="0" smtClean="0"/>
              <a:t>)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This TASK largely </a:t>
            </a:r>
            <a:r>
              <a:rPr lang="en-US" b="1" i="1" dirty="0" err="1" smtClean="0">
                <a:solidFill>
                  <a:srgbClr val="FF0000"/>
                </a:solidFill>
              </a:rPr>
              <a:t>superceded</a:t>
            </a:r>
            <a:r>
              <a:rPr lang="en-US" b="1" i="1" dirty="0" smtClean="0">
                <a:solidFill>
                  <a:srgbClr val="FF0000"/>
                </a:solidFill>
              </a:rPr>
              <a:t> by HF in-situ Data.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Plans T&gt; 01/01/12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0" y="1123328"/>
            <a:ext cx="9144000" cy="5734672"/>
          </a:xfrm>
        </p:spPr>
        <p:txBody>
          <a:bodyPr/>
          <a:lstStyle/>
          <a:p>
            <a:r>
              <a:rPr lang="en-US" dirty="0" err="1" smtClean="0"/>
              <a:t>Raddam</a:t>
            </a:r>
            <a:r>
              <a:rPr lang="en-US" dirty="0" smtClean="0"/>
              <a:t> Exposures–Co60, </a:t>
            </a:r>
            <a:r>
              <a:rPr lang="en-US" dirty="0" err="1" smtClean="0"/>
              <a:t>n</a:t>
            </a:r>
            <a:r>
              <a:rPr lang="en-US" dirty="0" smtClean="0"/>
              <a:t>  When? (see previous meetings – Iowa cyclotron, Co source).</a:t>
            </a:r>
          </a:p>
          <a:p>
            <a:r>
              <a:rPr lang="en-US" dirty="0" smtClean="0"/>
              <a:t>Aging probably ok? Electrostatic </a:t>
            </a:r>
            <a:r>
              <a:rPr lang="en-US" dirty="0" err="1" smtClean="0"/>
              <a:t>precip</a:t>
            </a:r>
            <a:r>
              <a:rPr lang="en-US" dirty="0" smtClean="0"/>
              <a:t>? More Corona under Radiation?</a:t>
            </a:r>
          </a:p>
          <a:p>
            <a:r>
              <a:rPr lang="en-US" dirty="0" smtClean="0"/>
              <a:t>Forming into sleeves: exact procedure</a:t>
            </a:r>
          </a:p>
          <a:p>
            <a:r>
              <a:rPr lang="en-US" dirty="0" smtClean="0"/>
              <a:t>Planning for Test Beams:  Fermi: 16 Feb;  CERN??</a:t>
            </a:r>
          </a:p>
          <a:p>
            <a:r>
              <a:rPr lang="en-US" dirty="0" smtClean="0"/>
              <a:t>Cost/Time Estimates Sleeve Fabrication pre-install.</a:t>
            </a:r>
          </a:p>
          <a:p>
            <a:r>
              <a:rPr lang="en-US" dirty="0" smtClean="0"/>
              <a:t>Install: Procedure + Manpower/Cost/Time needs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T&gt; 01/01/11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328"/>
            <a:ext cx="9144000" cy="5734672"/>
          </a:xfrm>
        </p:spPr>
        <p:txBody>
          <a:bodyPr/>
          <a:lstStyle/>
          <a:p>
            <a:r>
              <a:rPr lang="en-US" dirty="0" err="1" smtClean="0"/>
              <a:t>Raddam</a:t>
            </a:r>
            <a:r>
              <a:rPr lang="en-US" dirty="0" smtClean="0"/>
              <a:t> Exposures–Co60, </a:t>
            </a:r>
            <a:r>
              <a:rPr lang="en-US" dirty="0" err="1" smtClean="0"/>
              <a:t>n</a:t>
            </a:r>
            <a:endParaRPr lang="en-US" dirty="0" smtClean="0"/>
          </a:p>
          <a:p>
            <a:pPr lvl="1"/>
            <a:r>
              <a:rPr lang="en-US" dirty="0" smtClean="0"/>
              <a:t>Date Complete:________________</a:t>
            </a:r>
          </a:p>
          <a:p>
            <a:r>
              <a:rPr lang="en-US" dirty="0" smtClean="0"/>
              <a:t>Sleeve Production:</a:t>
            </a:r>
          </a:p>
          <a:p>
            <a:pPr lvl="1"/>
            <a:r>
              <a:rPr lang="en-US" dirty="0" smtClean="0"/>
              <a:t>First Square-Round Adapter:____________</a:t>
            </a:r>
          </a:p>
          <a:p>
            <a:pPr lvl="1"/>
            <a:r>
              <a:rPr lang="en-US" dirty="0" smtClean="0"/>
              <a:t>First Sleeve Prototype:______________</a:t>
            </a:r>
          </a:p>
          <a:p>
            <a:pPr lvl="1"/>
            <a:r>
              <a:rPr lang="en-US" dirty="0" smtClean="0"/>
              <a:t>Manufacture Procedure: __________</a:t>
            </a:r>
          </a:p>
          <a:p>
            <a:r>
              <a:rPr lang="en-US" dirty="0" smtClean="0"/>
              <a:t>Cost/Time Estimates Sleeve Fabrication/pre-install.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Planning for Test Beams:  </a:t>
            </a:r>
          </a:p>
          <a:p>
            <a:pPr lvl="1"/>
            <a:r>
              <a:rPr lang="en-US" dirty="0" smtClean="0"/>
              <a:t>Fermi: 16 Feb: R7600, Square Adaptor, Sleeves</a:t>
            </a:r>
          </a:p>
          <a:p>
            <a:pPr lvl="2"/>
            <a:r>
              <a:rPr lang="en-US" dirty="0" smtClean="0"/>
              <a:t>Angle 90-&gt;0; compare old-new: signal &amp; background.</a:t>
            </a:r>
          </a:p>
          <a:p>
            <a:pPr lvl="1"/>
            <a:r>
              <a:rPr lang="en-US" dirty="0" smtClean="0"/>
              <a:t>CERN??</a:t>
            </a:r>
          </a:p>
          <a:p>
            <a:r>
              <a:rPr lang="en-US" dirty="0" smtClean="0"/>
              <a:t>Install: Procedure + Manpower/Cost/Time needs</a:t>
            </a:r>
          </a:p>
          <a:p>
            <a:r>
              <a:rPr lang="en-US" dirty="0" smtClean="0"/>
              <a:t>Sleeve: Aging probably ok? Electrostatic </a:t>
            </a:r>
            <a:r>
              <a:rPr lang="en-US" dirty="0" err="1" smtClean="0"/>
              <a:t>precip</a:t>
            </a:r>
            <a:r>
              <a:rPr lang="en-US" dirty="0" smtClean="0"/>
              <a:t>? More Corona under Radiation?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Sleeve Drawing – </a:t>
            </a:r>
            <a:r>
              <a:rPr lang="en-US" dirty="0" err="1" smtClean="0"/>
              <a:t>I.Schmidt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584" y="1258406"/>
            <a:ext cx="6815828" cy="53392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1219200" cy="865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304800"/>
            <a:ext cx="9144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600200" y="228600"/>
            <a:ext cx="6248400" cy="1143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4C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pitchFamily="-110" charset="-128"/>
                <a:cs typeface="ＭＳ Ｐゴシック" pitchFamily="-110" charset="-128"/>
              </a:rPr>
              <a:t>Sleeve Material Properties/Goals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30 Oct, 2010</a:t>
            </a:r>
            <a:endParaRPr lang="en-US" dirty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2E891-02FD-1549-9B7E-841C9780EF6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0" y="1371600"/>
            <a:ext cx="9144000" cy="42473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FontTx/>
              <a:buChar char="-"/>
            </a:pPr>
            <a:r>
              <a:rPr lang="en-US" sz="2800" dirty="0" smtClean="0">
                <a:solidFill>
                  <a:srgbClr val="0000FF"/>
                </a:solidFill>
              </a:rPr>
              <a:t>Reflectivity</a:t>
            </a:r>
            <a:r>
              <a:rPr lang="en-US" sz="2800" baseline="0" dirty="0" smtClean="0">
                <a:solidFill>
                  <a:srgbClr val="0000FF"/>
                </a:solidFill>
              </a:rPr>
              <a:t> &gt; 95% 350-650 nm - </a:t>
            </a:r>
            <a:r>
              <a:rPr lang="en-US" sz="2800" i="1" baseline="0" dirty="0" err="1" smtClean="0">
                <a:solidFill>
                  <a:srgbClr val="0000FF"/>
                </a:solidFill>
              </a:rPr>
              <a:t>Specular</a:t>
            </a:r>
            <a:r>
              <a:rPr lang="en-US" sz="2800" i="1" dirty="0">
                <a:solidFill>
                  <a:srgbClr val="0000FF"/>
                </a:solidFill>
              </a:rPr>
              <a:t> </a:t>
            </a:r>
            <a:r>
              <a:rPr lang="en-US" sz="2800" i="1" baseline="0" dirty="0" smtClean="0">
                <a:solidFill>
                  <a:srgbClr val="0000FF"/>
                </a:solidFill>
              </a:rPr>
              <a:t>desired. </a:t>
            </a:r>
          </a:p>
          <a:p>
            <a:pPr lvl="2">
              <a:buFontTx/>
              <a:buChar char="-"/>
            </a:pPr>
            <a:r>
              <a:rPr lang="en-US" sz="2800" i="1" dirty="0" smtClean="0">
                <a:solidFill>
                  <a:srgbClr val="0000FF"/>
                </a:solidFill>
              </a:rPr>
              <a:t>Preserve &gt;95% of existing Light</a:t>
            </a:r>
            <a:endParaRPr lang="en-US" sz="2800" i="1" baseline="0" dirty="0" smtClean="0">
              <a:solidFill>
                <a:srgbClr val="0000FF"/>
              </a:solidFill>
            </a:endParaRPr>
          </a:p>
          <a:p>
            <a:pPr algn="l"/>
            <a:r>
              <a:rPr lang="en-US" sz="2800" baseline="0" dirty="0" smtClean="0">
                <a:solidFill>
                  <a:srgbClr val="0000FF"/>
                </a:solidFill>
              </a:rPr>
              <a:t>- Photons from MIP (0-90</a:t>
            </a:r>
            <a:r>
              <a:rPr lang="en-US" sz="2800" baseline="30000" dirty="0" smtClean="0">
                <a:solidFill>
                  <a:srgbClr val="0000FF"/>
                </a:solidFill>
              </a:rPr>
              <a:t>o</a:t>
            </a:r>
            <a:r>
              <a:rPr lang="en-US" sz="2800" baseline="0" dirty="0" smtClean="0">
                <a:solidFill>
                  <a:srgbClr val="0000FF"/>
                </a:solidFill>
              </a:rPr>
              <a:t>) to Photocathode &lt; 10 (?)</a:t>
            </a:r>
          </a:p>
          <a:p>
            <a:pPr algn="l"/>
            <a:r>
              <a:rPr lang="en-US" sz="2800" baseline="0" dirty="0" smtClean="0">
                <a:solidFill>
                  <a:srgbClr val="0000FF"/>
                </a:solidFill>
              </a:rPr>
              <a:t>- High Dielectric Strength, &gt;10V/µm</a:t>
            </a:r>
          </a:p>
          <a:p>
            <a:pPr algn="l">
              <a:buFontTx/>
              <a:buChar char="-"/>
            </a:pPr>
            <a:r>
              <a:rPr lang="en-US" sz="2800" baseline="0" dirty="0" smtClean="0">
                <a:solidFill>
                  <a:srgbClr val="0000FF"/>
                </a:solidFill>
              </a:rPr>
              <a:t> High Resistance/Resistivity,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baseline="0" dirty="0" smtClean="0">
                <a:solidFill>
                  <a:srgbClr val="0000FF"/>
                </a:solidFill>
              </a:rPr>
              <a:t> &gt;10</a:t>
            </a:r>
            <a:r>
              <a:rPr lang="en-US" sz="2800" baseline="30000" dirty="0" smtClean="0">
                <a:solidFill>
                  <a:srgbClr val="0000FF"/>
                </a:solidFill>
              </a:rPr>
              <a:t>12</a:t>
            </a:r>
            <a:r>
              <a:rPr lang="en-US" sz="2800" baseline="0" dirty="0" smtClean="0">
                <a:solidFill>
                  <a:srgbClr val="0000FF"/>
                </a:solidFill>
              </a:rPr>
              <a:t> Ohm-cm</a:t>
            </a:r>
          </a:p>
          <a:p>
            <a:pPr algn="l">
              <a:buFontTx/>
              <a:buChar char="-"/>
            </a:pPr>
            <a:r>
              <a:rPr lang="en-US" sz="2800" dirty="0" smtClean="0">
                <a:solidFill>
                  <a:srgbClr val="0000FF"/>
                </a:solidFill>
              </a:rPr>
              <a:t> Low Corona</a:t>
            </a:r>
            <a:endParaRPr lang="en-US" sz="2800" baseline="0" dirty="0" smtClean="0">
              <a:solidFill>
                <a:srgbClr val="0000FF"/>
              </a:solidFill>
            </a:endParaRPr>
          </a:p>
          <a:p>
            <a:pPr algn="l"/>
            <a:r>
              <a:rPr lang="en-US" sz="2800" baseline="0" dirty="0" smtClean="0">
                <a:solidFill>
                  <a:srgbClr val="0000FF"/>
                </a:solidFill>
              </a:rPr>
              <a:t>- Adiabatic circle to square – deformable, or </a:t>
            </a:r>
            <a:r>
              <a:rPr lang="en-US" sz="2800" baseline="0" dirty="0" err="1" smtClean="0">
                <a:solidFill>
                  <a:srgbClr val="0000FF"/>
                </a:solidFill>
              </a:rPr>
              <a:t>machineable</a:t>
            </a:r>
            <a:r>
              <a:rPr lang="en-US" sz="2800" baseline="0" dirty="0" smtClean="0">
                <a:solidFill>
                  <a:srgbClr val="0000FF"/>
                </a:solidFill>
              </a:rPr>
              <a:t>.</a:t>
            </a:r>
          </a:p>
          <a:p>
            <a:pPr algn="l"/>
            <a:r>
              <a:rPr lang="en-US" sz="2800" baseline="0" dirty="0" smtClean="0">
                <a:solidFill>
                  <a:srgbClr val="0000FF"/>
                </a:solidFill>
              </a:rPr>
              <a:t>- </a:t>
            </a:r>
            <a:r>
              <a:rPr lang="en-US" sz="2800" baseline="0" dirty="0" err="1" smtClean="0">
                <a:solidFill>
                  <a:srgbClr val="0000FF"/>
                </a:solidFill>
              </a:rPr>
              <a:t>Raddam</a:t>
            </a:r>
            <a:r>
              <a:rPr lang="en-US" sz="2800" baseline="0" dirty="0" smtClean="0">
                <a:solidFill>
                  <a:srgbClr val="0000FF"/>
                </a:solidFill>
              </a:rPr>
              <a:t>: 100 </a:t>
            </a:r>
            <a:r>
              <a:rPr lang="en-US" sz="2800" baseline="0" dirty="0" err="1" smtClean="0">
                <a:solidFill>
                  <a:srgbClr val="0000FF"/>
                </a:solidFill>
              </a:rPr>
              <a:t>KRad</a:t>
            </a:r>
            <a:r>
              <a:rPr lang="en-US" sz="2800" baseline="0" dirty="0" smtClean="0">
                <a:solidFill>
                  <a:srgbClr val="0000FF"/>
                </a:solidFill>
              </a:rPr>
              <a:t> (?) gamma, </a:t>
            </a:r>
            <a:r>
              <a:rPr lang="en-US" sz="2800" baseline="0" dirty="0" err="1" smtClean="0">
                <a:solidFill>
                  <a:srgbClr val="0000FF"/>
                </a:solidFill>
              </a:rPr>
              <a:t>n</a:t>
            </a:r>
            <a:r>
              <a:rPr lang="en-US" sz="2800" dirty="0" smtClean="0">
                <a:solidFill>
                  <a:srgbClr val="0000FF"/>
                </a:solidFill>
              </a:rPr>
              <a:t>; </a:t>
            </a:r>
            <a:r>
              <a:rPr lang="en-US" sz="2800" baseline="0" dirty="0" smtClean="0">
                <a:solidFill>
                  <a:srgbClr val="0000FF"/>
                </a:solidFill>
              </a:rPr>
              <a:t>&gt; 95% orig. reflectivity.</a:t>
            </a:r>
          </a:p>
          <a:p>
            <a:pPr algn="l"/>
            <a:r>
              <a:rPr lang="en-US" sz="2800" baseline="0" dirty="0" smtClean="0">
                <a:solidFill>
                  <a:srgbClr val="0000FF"/>
                </a:solidFill>
              </a:rPr>
              <a:t>- Aging Reflectivity degrades &lt;2% 10 years, N2enriched</a:t>
            </a:r>
            <a:r>
              <a:rPr lang="en-US" sz="2800" baseline="0" dirty="0" smtClean="0"/>
              <a:t>.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799" y="317500"/>
            <a:ext cx="8631989" cy="838200"/>
          </a:xfrm>
        </p:spPr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</a:rPr>
              <a:t>Semi-</a:t>
            </a:r>
            <a:r>
              <a:rPr lang="en-US" sz="3200" dirty="0" err="1" smtClean="0">
                <a:solidFill>
                  <a:srgbClr val="0000FF"/>
                </a:solidFill>
              </a:rPr>
              <a:t>Lambertian/Semi-Specular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2075" y="1155700"/>
            <a:ext cx="3687713" cy="223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85810"/>
            <a:ext cx="3637526" cy="278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4643" y="3385810"/>
            <a:ext cx="3560725" cy="278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637526" y="3385810"/>
            <a:ext cx="1493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ExampleTyvek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1219200" cy="865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304800"/>
            <a:ext cx="990600" cy="88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8A9D-52D9-A24E-B832-7EB151C8667D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0"/>
            <a:ext cx="6477000" cy="8382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4C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Baseline: </a:t>
            </a:r>
            <a:r>
              <a:rPr lang="en-US" dirty="0" err="1" smtClean="0"/>
              <a:t>Tyvek</a:t>
            </a:r>
            <a:r>
              <a:rPr lang="en-US" dirty="0" smtClean="0"/>
              <a:t> 1025D</a:t>
            </a:r>
            <a:endParaRPr lang="en-US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30 Oct 2010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DRW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9"/>
          <p:cNvPicPr/>
          <p:nvPr/>
        </p:nvPicPr>
        <mc:AlternateContent>
          <mc:Choice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0" y="1143000"/>
            <a:ext cx="533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4191001"/>
            <a:ext cx="914399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/>
              <a:t>Tyvek</a:t>
            </a:r>
            <a:r>
              <a:rPr lang="en-US" sz="2000" dirty="0" smtClean="0"/>
              <a:t> is a spun-bonded</a:t>
            </a:r>
            <a:r>
              <a:rPr lang="en-US" sz="2000" baseline="0" dirty="0" smtClean="0"/>
              <a:t> cyclic polyolefin (alkenes –100% high density polyethylene – HDPE; </a:t>
            </a:r>
            <a:r>
              <a:rPr lang="en-US" sz="2000" baseline="0" dirty="0" err="1" smtClean="0"/>
              <a:t>n</a:t>
            </a:r>
            <a:r>
              <a:rPr lang="en-US" sz="2000" baseline="0" dirty="0" smtClean="0"/>
              <a:t>=1.5. </a:t>
            </a:r>
            <a:r>
              <a:rPr lang="en-US" sz="2000" dirty="0" smtClean="0">
                <a:latin typeface="Arial" pitchFamily="-111" charset="0"/>
              </a:rPr>
              <a:t>S</a:t>
            </a:r>
            <a:r>
              <a:rPr lang="en-US" sz="2000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heet formed</a:t>
            </a:r>
            <a:r>
              <a:rPr lang="en-US" sz="2000" dirty="0" smtClean="0">
                <a:latin typeface="Arial" pitchFamily="-111" charset="0"/>
              </a:rPr>
              <a:t> </a:t>
            </a:r>
            <a:r>
              <a:rPr lang="en-US" sz="2000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by spinning</a:t>
            </a:r>
            <a:r>
              <a:rPr lang="en-US" sz="20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</a:t>
            </a:r>
            <a:r>
              <a:rPr lang="en-US" sz="2000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continuous </a:t>
            </a:r>
            <a:r>
              <a:rPr lang="en-US" sz="2000" kern="1200" dirty="0" err="1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plexifilaments</a:t>
            </a:r>
            <a:r>
              <a:rPr lang="en-US" sz="20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</a:t>
            </a:r>
            <a:r>
              <a:rPr lang="en-US" sz="2000" i="1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(0.5-5 µ</a:t>
            </a:r>
            <a:r>
              <a:rPr lang="en-US" sz="2000" i="1" kern="1200" dirty="0" err="1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m</a:t>
            </a:r>
            <a:r>
              <a:rPr lang="en-US" sz="2000" i="1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)</a:t>
            </a:r>
            <a:r>
              <a:rPr lang="en-US" sz="2000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,</a:t>
            </a:r>
            <a:r>
              <a:rPr lang="en-US" sz="20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</a:t>
            </a:r>
            <a:r>
              <a:rPr lang="en-US" sz="2000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bonding heat,</a:t>
            </a:r>
            <a:r>
              <a:rPr lang="en-US" sz="20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</a:t>
            </a:r>
            <a:r>
              <a:rPr lang="en-US" sz="2000" kern="12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press.</a:t>
            </a:r>
            <a:r>
              <a:rPr lang="en-US" sz="2000" dirty="0" smtClean="0"/>
              <a:t> Preferred: 1025D. 1055D is corona-processed.</a:t>
            </a:r>
          </a:p>
          <a:p>
            <a:pPr algn="l"/>
            <a:r>
              <a:rPr lang="en-US" sz="2400" b="1" i="1" dirty="0" err="1" smtClean="0">
                <a:solidFill>
                  <a:srgbClr val="FF0000"/>
                </a:solidFill>
              </a:rPr>
              <a:t>Raddam</a:t>
            </a:r>
            <a:r>
              <a:rPr lang="en-US" sz="2400" b="1" i="1" dirty="0" smtClean="0">
                <a:solidFill>
                  <a:srgbClr val="FF0000"/>
                </a:solidFill>
              </a:rPr>
              <a:t>: </a:t>
            </a:r>
            <a:r>
              <a:rPr lang="en-US" sz="2000" b="1" i="1" dirty="0" smtClean="0">
                <a:solidFill>
                  <a:srgbClr val="FF0000"/>
                </a:solidFill>
              </a:rPr>
              <a:t>25% elongation reduction @ 50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MRad</a:t>
            </a:r>
            <a:r>
              <a:rPr lang="en-US" sz="2000" b="1" i="1" dirty="0" smtClean="0">
                <a:solidFill>
                  <a:srgbClr val="FF0000"/>
                </a:solidFill>
              </a:rPr>
              <a:t>;  BESIII reflect: &gt;1KRad ok.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-&gt; A new form is called </a:t>
            </a:r>
            <a:r>
              <a:rPr lang="en-US" b="1" dirty="0" err="1" smtClean="0">
                <a:solidFill>
                  <a:srgbClr val="0000FF"/>
                </a:solidFill>
              </a:rPr>
              <a:t>Tyvek</a:t>
            </a:r>
            <a:r>
              <a:rPr lang="en-US" b="1" dirty="0" smtClean="0">
                <a:solidFill>
                  <a:srgbClr val="0000FF"/>
                </a:solidFill>
              </a:rPr>
              <a:t> Brillion, 50% smoother [sic]</a:t>
            </a:r>
            <a:r>
              <a:rPr lang="en-US" b="1" baseline="0" dirty="0" smtClean="0">
                <a:solidFill>
                  <a:srgbClr val="0000FF"/>
                </a:solidFill>
              </a:rPr>
              <a:t> “whiter and brighter”.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Arial" pitchFamily="-111" charset="0"/>
              </a:rPr>
              <a:t>		</a:t>
            </a:r>
            <a:r>
              <a:rPr lang="en-US" sz="1800" b="1" kern="120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Types:</a:t>
            </a:r>
            <a:r>
              <a:rPr lang="en-US" sz="1800" b="1" kern="1200" baseline="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 </a:t>
            </a:r>
            <a:r>
              <a:rPr lang="en-US" sz="1800" b="1" kern="120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4173D 75 g/m2;  4182D 105 g/m2</a:t>
            </a:r>
            <a:endParaRPr lang="en-US" b="1" baseline="0" dirty="0" smtClean="0">
              <a:solidFill>
                <a:srgbClr val="0000FF"/>
              </a:solidFill>
            </a:endParaRPr>
          </a:p>
          <a:p>
            <a:pPr algn="just"/>
            <a:r>
              <a:rPr lang="en-US" b="1" i="1" dirty="0" smtClean="0">
                <a:solidFill>
                  <a:srgbClr val="FF0000"/>
                </a:solidFill>
              </a:rPr>
              <a:t>ACHTUNG! CORONA MAY BE A PROBLEM! Cerenkov IS possible!</a:t>
            </a:r>
            <a:endParaRPr lang="en-US" b="1" i="1" baseline="0" dirty="0" smtClean="0">
              <a:solidFill>
                <a:srgbClr val="FF0000"/>
              </a:solidFill>
            </a:endParaRP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28188" y="1842518"/>
            <a:ext cx="3358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Reflectivity </a:t>
            </a:r>
            <a:r>
              <a:rPr lang="en-US" dirty="0" err="1" smtClean="0"/>
              <a:t>rel</a:t>
            </a:r>
            <a:r>
              <a:rPr lang="en-US" dirty="0" smtClean="0"/>
              <a:t> to </a:t>
            </a:r>
            <a:r>
              <a:rPr lang="en-US" dirty="0" err="1" smtClean="0"/>
              <a:t>spectralon</a:t>
            </a:r>
            <a:endParaRPr lang="en-US" dirty="0" smtClean="0"/>
          </a:p>
          <a:p>
            <a:r>
              <a:rPr lang="en-US" dirty="0" smtClean="0"/>
              <a:t>This is worst measurement found.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0" y="317500"/>
            <a:ext cx="6477000" cy="838200"/>
          </a:xfrm>
        </p:spPr>
        <p:txBody>
          <a:bodyPr/>
          <a:lstStyle/>
          <a:p>
            <a:r>
              <a:rPr lang="en-US" dirty="0" smtClean="0"/>
              <a:t>Teflon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A4416-4ADE-9F44-880B-75026D3FC043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/>
          <p:cNvPicPr/>
          <p:nvPr/>
        </p:nvPicPr>
        <mc:AlternateContent>
          <mc:Choice xmlns:ma="http://schemas.microsoft.com/office/mac/drawingml/2008/main" Requires="ma">
            <p:blipFill>
              <a:blip r:embed="rId2"/>
              <a:srcRect l="7018" r="3509" b="17949"/>
              <a:stretch>
                <a:fillRect/>
              </a:stretch>
            </p:blipFill>
          </mc:Choice>
          <mc:Fallback>
            <p:blipFill>
              <a:blip r:embed="rId3"/>
              <a:srcRect l="7018" r="3509" b="17949"/>
              <a:stretch>
                <a:fillRect/>
              </a:stretch>
            </p:blipFill>
          </mc:Fallback>
        </mc:AlternateContent>
        <p:spPr bwMode="auto">
          <a:xfrm>
            <a:off x="-1" y="1143000"/>
            <a:ext cx="438484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1158" y="3886200"/>
            <a:ext cx="316564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5"/>
          <a:srcRect l="3846"/>
          <a:stretch>
            <a:fillRect/>
          </a:stretch>
        </p:blipFill>
        <p:spPr bwMode="auto">
          <a:xfrm>
            <a:off x="4384843" y="1143000"/>
            <a:ext cx="44784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4197684"/>
            <a:ext cx="624839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itchFamily="-111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nert </a:t>
            </a:r>
            <a:r>
              <a:rPr lang="en-US" sz="2400" dirty="0" err="1" smtClean="0">
                <a:solidFill>
                  <a:srgbClr val="FF0000"/>
                </a:solidFill>
                <a:latin typeface="Arial" pitchFamily="-111" charset="0"/>
              </a:rPr>
              <a:t>PTFE(Polytetrafluoroethylene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)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Semi-crystalline –</a:t>
            </a:r>
            <a:r>
              <a:rPr lang="en-US" sz="2400" dirty="0" err="1" smtClean="0">
                <a:solidFill>
                  <a:srgbClr val="FF0000"/>
                </a:solidFill>
                <a:latin typeface="Arial" pitchFamily="-111" charset="0"/>
              </a:rPr>
              <a:t>n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=1.34-1.35</a:t>
            </a:r>
          </a:p>
          <a:p>
            <a:endParaRPr lang="en-US" sz="2400" dirty="0" smtClean="0">
              <a:solidFill>
                <a:srgbClr val="FF0000"/>
              </a:solidFill>
              <a:latin typeface="Arial" pitchFamily="-111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The only material a </a:t>
            </a:r>
            <a:r>
              <a:rPr lang="en-US" sz="2400" dirty="0" err="1" smtClean="0">
                <a:solidFill>
                  <a:srgbClr val="FF0000"/>
                </a:solidFill>
                <a:latin typeface="Arial" pitchFamily="-111" charset="0"/>
              </a:rPr>
              <a:t>Gekko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 cannot stick to.</a:t>
            </a:r>
          </a:p>
          <a:p>
            <a:r>
              <a:rPr lang="en-US" dirty="0" smtClean="0">
                <a:latin typeface="Arial" pitchFamily="-111" charset="0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7474" y="1176421"/>
            <a:ext cx="8836526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TEFLON-Like: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GORE DRP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Diffuse </a:t>
            </a:r>
            <a:r>
              <a:rPr lang="en-US" sz="2400" dirty="0">
                <a:solidFill>
                  <a:srgbClr val="FF0000"/>
                </a:solidFill>
              </a:rPr>
              <a:t>Reflector Material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- </a:t>
            </a:r>
            <a:r>
              <a:rPr lang="en-US" sz="2400" dirty="0" err="1" smtClean="0">
                <a:solidFill>
                  <a:srgbClr val="FF0000"/>
                </a:solidFill>
                <a:latin typeface="Arial" pitchFamily="-111" charset="0"/>
              </a:rPr>
              <a:t>Teflons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: expanded or foamed (</a:t>
            </a:r>
            <a:r>
              <a:rPr lang="en-US" sz="2400" dirty="0" err="1" smtClean="0">
                <a:solidFill>
                  <a:srgbClr val="FF0000"/>
                </a:solidFill>
                <a:latin typeface="Arial" pitchFamily="-111" charset="0"/>
              </a:rPr>
              <a:t>ePTFE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) The </a:t>
            </a:r>
            <a:r>
              <a:rPr lang="en-US" sz="2400" dirty="0">
                <a:solidFill>
                  <a:srgbClr val="FF0000"/>
                </a:solidFill>
                <a:latin typeface="Arial" pitchFamily="-111" charset="0"/>
              </a:rPr>
              <a:t>foaming process gives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 good </a:t>
            </a:r>
            <a:r>
              <a:rPr lang="en-US" sz="2400" dirty="0">
                <a:solidFill>
                  <a:srgbClr val="FF0000"/>
                </a:solidFill>
                <a:latin typeface="Arial" pitchFamily="-111" charset="0"/>
              </a:rPr>
              <a:t>reflective properties.</a:t>
            </a:r>
            <a:r>
              <a:rPr lang="en-US" sz="2400" dirty="0" smtClean="0">
                <a:solidFill>
                  <a:srgbClr val="FF0000"/>
                </a:solidFill>
                <a:latin typeface="Arial" pitchFamily="-111" charset="0"/>
              </a:rPr>
              <a:t> Very flexible.</a:t>
            </a:r>
          </a:p>
          <a:p>
            <a:endParaRPr lang="en-US" sz="2400" dirty="0" smtClean="0">
              <a:solidFill>
                <a:srgbClr val="FF0000"/>
              </a:solidFill>
              <a:latin typeface="Arial" pitchFamily="-111" charset="0"/>
            </a:endParaRPr>
          </a:p>
          <a:p>
            <a:endParaRPr lang="en-US" sz="2400" dirty="0" smtClean="0">
              <a:solidFill>
                <a:srgbClr val="FF0000"/>
              </a:solidFill>
              <a:latin typeface="Arial" pitchFamily="-111" charset="0"/>
            </a:endParaRPr>
          </a:p>
          <a:p>
            <a:endParaRPr lang="en-US" sz="2400" dirty="0" smtClean="0">
              <a:solidFill>
                <a:srgbClr val="FF0000"/>
              </a:solidFill>
              <a:latin typeface="Arial" pitchFamily="-111" charset="0"/>
            </a:endParaRPr>
          </a:p>
          <a:p>
            <a:endParaRPr lang="en-US" sz="2400" dirty="0" smtClean="0">
              <a:solidFill>
                <a:srgbClr val="FF0000"/>
              </a:solidFill>
              <a:latin typeface="Arial" pitchFamily="-111" charset="0"/>
            </a:endParaRPr>
          </a:p>
          <a:p>
            <a:endParaRPr lang="en-US" sz="2400" dirty="0" smtClean="0">
              <a:solidFill>
                <a:srgbClr val="FF0000"/>
              </a:solidFill>
              <a:latin typeface="Arial" pitchFamily="-111" charset="0"/>
            </a:endParaRPr>
          </a:p>
          <a:p>
            <a:endParaRPr lang="en-US" sz="2400" dirty="0" smtClean="0">
              <a:solidFill>
                <a:srgbClr val="FF0000"/>
              </a:solidFill>
              <a:latin typeface="Arial" pitchFamily="-111" charset="0"/>
            </a:endParaRPr>
          </a:p>
          <a:p>
            <a:pPr>
              <a:buFontTx/>
              <a:buChar char="-"/>
            </a:pPr>
            <a:endParaRPr lang="en-US" sz="2400" dirty="0" smtClean="0">
              <a:solidFill>
                <a:srgbClr val="0000FF"/>
              </a:solidFill>
              <a:latin typeface="Arial" pitchFamily="-111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74" y="2781300"/>
            <a:ext cx="8293100" cy="407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421" y="1122947"/>
            <a:ext cx="8983579" cy="513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i="1" kern="1200" baseline="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Teflon </a:t>
            </a:r>
            <a:r>
              <a:rPr lang="en-US" sz="2800" b="1" i="1" kern="1200" baseline="0" dirty="0" err="1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Rad</a:t>
            </a:r>
            <a:r>
              <a:rPr lang="en-US" sz="2800" b="1" i="1" kern="1200" baseline="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-Soft – </a:t>
            </a:r>
            <a:r>
              <a:rPr lang="en-US" sz="2800" b="1" i="1" kern="120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 </a:t>
            </a:r>
            <a:r>
              <a:rPr lang="en-US" sz="2800" b="1" i="1" kern="1200" baseline="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Is it ok for HF PMT region?</a:t>
            </a:r>
            <a:endParaRPr lang="en-US" sz="2400" b="1" i="1" kern="1200" baseline="0" dirty="0" smtClean="0">
              <a:solidFill>
                <a:schemeClr val="tx1"/>
              </a:solidFill>
              <a:latin typeface="Arial" pitchFamily="-111" charset="0"/>
              <a:ea typeface="+mn-ea"/>
              <a:cs typeface="+mn-cs"/>
            </a:endParaRPr>
          </a:p>
          <a:p>
            <a:pPr algn="l"/>
            <a:r>
              <a:rPr lang="en-US" sz="2400" kern="1200" baseline="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PTFE </a:t>
            </a:r>
            <a:r>
              <a:rPr lang="en-US" sz="2400" kern="1200" baseline="0" dirty="0" err="1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Raddam</a:t>
            </a:r>
            <a:r>
              <a:rPr lang="en-US" sz="2400" kern="1200" baseline="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 is essentially a function of the amount of energy</a:t>
            </a:r>
            <a:r>
              <a:rPr lang="en-US" sz="2400" kern="120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 </a:t>
            </a:r>
            <a:r>
              <a:rPr lang="en-US" sz="2400" kern="1200" baseline="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absorbed: beta, gamma, X-ray, neutron etc. have about equivalent effect. Doses in </a:t>
            </a:r>
            <a:r>
              <a:rPr lang="en-US" sz="2400" kern="1200" baseline="0" dirty="0" err="1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Rads</a:t>
            </a:r>
            <a:r>
              <a:rPr lang="en-US" sz="2400" kern="1200" baseline="0" dirty="0" smtClean="0">
                <a:solidFill>
                  <a:srgbClr val="0000FF"/>
                </a:solidFill>
                <a:latin typeface="Arial" pitchFamily="-111" charset="0"/>
                <a:ea typeface="+mn-ea"/>
                <a:cs typeface="+mn-cs"/>
              </a:rPr>
              <a:t>:</a:t>
            </a:r>
            <a:endParaRPr lang="en-US" sz="2400" kern="1200" baseline="0" dirty="0" smtClean="0">
              <a:solidFill>
                <a:schemeClr val="tx1"/>
              </a:solidFill>
              <a:latin typeface="Arial" pitchFamily="-111" charset="0"/>
              <a:ea typeface="+mn-ea"/>
              <a:cs typeface="+mn-cs"/>
            </a:endParaRPr>
          </a:p>
          <a:p>
            <a:pPr algn="l"/>
            <a:r>
              <a:rPr lang="en-US" sz="2400" b="1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		       In Air 			In Vacuum</a:t>
            </a:r>
          </a:p>
          <a:p>
            <a:pPr algn="l"/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Threshold 	2-7x10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4</a:t>
            </a:r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		2-7x10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5</a:t>
            </a:r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or more</a:t>
            </a:r>
          </a:p>
          <a:p>
            <a:pPr algn="l"/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50% tensile	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6 </a:t>
            </a:r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	          	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7</a:t>
            </a:r>
          </a:p>
          <a:p>
            <a:pPr algn="l"/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40% tensile	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7</a:t>
            </a:r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			8X10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8</a:t>
            </a:r>
          </a:p>
          <a:p>
            <a:pPr algn="l"/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100% </a:t>
            </a:r>
            <a:r>
              <a:rPr lang="en-US" sz="2400" kern="1200" baseline="0" dirty="0" err="1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elong</a:t>
            </a:r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2-5x10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5</a:t>
            </a:r>
            <a:r>
              <a:rPr lang="en-US" sz="2400" kern="1200" baseline="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 		2-5x10</a:t>
            </a:r>
            <a:r>
              <a:rPr lang="en-US" sz="2400" kern="1200" baseline="30000" dirty="0" smtClean="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rPr>
              <a:t>6</a:t>
            </a:r>
          </a:p>
          <a:p>
            <a:pPr algn="l"/>
            <a:endParaRPr lang="en-US" sz="1800" kern="1200" baseline="30000" dirty="0" smtClean="0">
              <a:solidFill>
                <a:schemeClr val="tx1"/>
              </a:solidFill>
              <a:latin typeface="Arial" pitchFamily="-111" charset="0"/>
              <a:ea typeface="+mn-ea"/>
              <a:cs typeface="+mn-cs"/>
            </a:endParaRPr>
          </a:p>
          <a:p>
            <a:pPr algn="l"/>
            <a:r>
              <a:rPr lang="en-US" sz="2400" b="1" i="1" kern="1200" dirty="0" err="1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Goretex</a:t>
            </a:r>
            <a:r>
              <a:rPr lang="en-US" sz="2400" b="1" i="1" kern="120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 (expanded PTFE) surface reflectivity was</a:t>
            </a:r>
            <a:r>
              <a:rPr lang="en-US" sz="2400" b="1" i="1" kern="1200" baseline="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 measured by Belle collaboration up to </a:t>
            </a:r>
            <a:r>
              <a:rPr lang="en-US" sz="2400" b="1" i="1" kern="120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8.6 </a:t>
            </a:r>
            <a:r>
              <a:rPr lang="en-US" sz="2400" b="1" i="1" kern="1200" dirty="0" err="1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MRad</a:t>
            </a:r>
            <a:r>
              <a:rPr lang="en-US" sz="2400" b="1" i="1" kern="1200" dirty="0" smtClean="0">
                <a:solidFill>
                  <a:srgbClr val="FF0000"/>
                </a:solidFill>
                <a:latin typeface="Arial" pitchFamily="-111" charset="0"/>
                <a:ea typeface="+mn-ea"/>
                <a:cs typeface="+mn-cs"/>
              </a:rPr>
              <a:t>. No radiation damage is observed within measurement errors.</a:t>
            </a:r>
          </a:p>
          <a:p>
            <a:pPr algn="l"/>
            <a:r>
              <a:rPr lang="en-US" sz="2400" b="1" i="1" baseline="0" dirty="0" smtClean="0">
                <a:solidFill>
                  <a:srgbClr val="0000FF"/>
                </a:solidFill>
                <a:latin typeface="Arial" pitchFamily="-111" charset="0"/>
              </a:rPr>
              <a:t>MIT</a:t>
            </a:r>
            <a:r>
              <a:rPr lang="en-US" sz="2400" b="1" i="1" dirty="0" smtClean="0">
                <a:solidFill>
                  <a:srgbClr val="0000FF"/>
                </a:solidFill>
                <a:latin typeface="Arial" pitchFamily="-111" charset="0"/>
              </a:rPr>
              <a:t>: fast </a:t>
            </a:r>
            <a:r>
              <a:rPr lang="en-US" sz="2400" b="1" i="1" dirty="0" err="1" smtClean="0">
                <a:solidFill>
                  <a:srgbClr val="0000FF"/>
                </a:solidFill>
                <a:latin typeface="Arial" pitchFamily="-111" charset="0"/>
              </a:rPr>
              <a:t>n</a:t>
            </a:r>
            <a:r>
              <a:rPr lang="en-US" sz="2400" b="1" i="1" dirty="0" smtClean="0">
                <a:solidFill>
                  <a:srgbClr val="0000FF"/>
                </a:solidFill>
                <a:latin typeface="Arial" pitchFamily="-111" charset="0"/>
              </a:rPr>
              <a:t> 8x10</a:t>
            </a:r>
            <a:r>
              <a:rPr lang="en-US" sz="2400" b="1" i="1" baseline="30000" dirty="0">
                <a:solidFill>
                  <a:srgbClr val="0000FF"/>
                </a:solidFill>
                <a:latin typeface="Arial" pitchFamily="-111" charset="0"/>
              </a:rPr>
              <a:t>7</a:t>
            </a:r>
            <a:r>
              <a:rPr lang="en-US" sz="2400" b="1" i="1" dirty="0" smtClean="0">
                <a:solidFill>
                  <a:srgbClr val="0000FF"/>
                </a:solidFill>
                <a:latin typeface="Arial" pitchFamily="-111" charset="0"/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  <a:latin typeface="Arial" pitchFamily="-111" charset="0"/>
              </a:rPr>
              <a:t>Rad</a:t>
            </a:r>
            <a:r>
              <a:rPr lang="en-US" sz="2400" b="1" i="1" dirty="0" smtClean="0">
                <a:solidFill>
                  <a:srgbClr val="0000FF"/>
                </a:solidFill>
                <a:latin typeface="Arial" pitchFamily="-111" charset="0"/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  <a:latin typeface="Arial" pitchFamily="-111" charset="0"/>
              </a:rPr>
              <a:t>embrittles</a:t>
            </a:r>
            <a:r>
              <a:rPr lang="en-US" sz="2400" b="1" i="1" dirty="0" smtClean="0">
                <a:solidFill>
                  <a:srgbClr val="0000FF"/>
                </a:solidFill>
                <a:latin typeface="Arial" pitchFamily="-111" charset="0"/>
              </a:rPr>
              <a:t> but &lt;1% dimension change</a:t>
            </a:r>
            <a:endParaRPr lang="en-US" sz="2400" i="1" kern="1200" baseline="0" dirty="0" smtClean="0">
              <a:solidFill>
                <a:srgbClr val="0000FF"/>
              </a:solidFill>
              <a:latin typeface="Arial" pitchFamily="-111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1813</Words>
  <Application>Microsoft Macintosh PowerPoint</Application>
  <PresentationFormat>On-screen Show (4:3)</PresentationFormat>
  <Paragraphs>202</Paragraphs>
  <Slides>24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Square PMT Mockup       Ianos Schmidt</vt:lpstr>
      <vt:lpstr>Sleeve Drawing – I.Schmidt</vt:lpstr>
      <vt:lpstr>Slide 4</vt:lpstr>
      <vt:lpstr>Semi-Lambertian/Semi-Specular</vt:lpstr>
      <vt:lpstr>Baseline: Tyvek 1025D</vt:lpstr>
      <vt:lpstr>Teflon</vt:lpstr>
      <vt:lpstr>Slide 8</vt:lpstr>
      <vt:lpstr>Slide 9</vt:lpstr>
      <vt:lpstr>Teflon vs Tyvek:</vt:lpstr>
      <vt:lpstr>Tasks: Background</vt:lpstr>
      <vt:lpstr>Slide 12</vt:lpstr>
      <vt:lpstr>Tyvek/Teflon Beta exposure</vt:lpstr>
      <vt:lpstr>Scintillation/Cerenkov Study</vt:lpstr>
      <vt:lpstr>Sleeve Background Tasks</vt:lpstr>
      <vt:lpstr>Tasks: HV Safe</vt:lpstr>
      <vt:lpstr>HV/Corona testing</vt:lpstr>
      <vt:lpstr>Corona Tests</vt:lpstr>
      <vt:lpstr>Tasks: Light Source</vt:lpstr>
      <vt:lpstr>Preliminary Compare Tests</vt:lpstr>
      <vt:lpstr>Tasks: Light Transport</vt:lpstr>
      <vt:lpstr>Plans T&gt; 01/01/12</vt:lpstr>
      <vt:lpstr>Plans T&gt; 01/01/11</vt:lpstr>
      <vt:lpstr>2011</vt:lpstr>
    </vt:vector>
  </TitlesOfParts>
  <Company>Fairfield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Fairfield University</dc:creator>
  <cp:lastModifiedBy>Fairfield University</cp:lastModifiedBy>
  <cp:revision>16</cp:revision>
  <cp:lastPrinted>2010-10-30T00:49:54Z</cp:lastPrinted>
  <dcterms:created xsi:type="dcterms:W3CDTF">2010-11-29T16:39:10Z</dcterms:created>
  <dcterms:modified xsi:type="dcterms:W3CDTF">2010-11-29T17:23:16Z</dcterms:modified>
</cp:coreProperties>
</file>