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57" r:id="rId5"/>
    <p:sldId id="261" r:id="rId6"/>
    <p:sldId id="264" r:id="rId7"/>
    <p:sldId id="266" r:id="rId8"/>
    <p:sldId id="265" r:id="rId9"/>
    <p:sldId id="258" r:id="rId10"/>
    <p:sldId id="259" r:id="rId11"/>
    <p:sldId id="260" r:id="rId12"/>
    <p:sldId id="263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35804-B2E7-4079-8D8A-61EC4A7241EF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868D-6135-4733-8500-FC7295192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HF Sleeve </a:t>
            </a:r>
            <a:r>
              <a:rPr lang="en-US" dirty="0" err="1" smtClean="0"/>
              <a:t>Raddam</a:t>
            </a:r>
            <a:r>
              <a:rPr lang="en-US" dirty="0" smtClean="0"/>
              <a:t> Test Plans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Ugur</a:t>
            </a:r>
            <a:r>
              <a:rPr lang="en-US" dirty="0" smtClean="0"/>
              <a:t> </a:t>
            </a:r>
            <a:r>
              <a:rPr lang="en-US" dirty="0" err="1" smtClean="0"/>
              <a:t>Akgun</a:t>
            </a:r>
            <a:endParaRPr lang="en-US" dirty="0"/>
          </a:p>
        </p:txBody>
      </p:sp>
      <p:pic>
        <p:nvPicPr>
          <p:cNvPr id="7" name="Picture 6" descr="iowa logo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457200"/>
            <a:ext cx="1904999" cy="19049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0-04-30 04.53.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0550" y="685800"/>
            <a:ext cx="4114800" cy="5486400"/>
          </a:xfrm>
          <a:prstGeom prst="rect">
            <a:avLst/>
          </a:prstGeom>
        </p:spPr>
      </p:pic>
      <p:pic>
        <p:nvPicPr>
          <p:cNvPr id="4" name="Picture 3" descr="2010-04-30 04.53.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685800"/>
            <a:ext cx="4114800" cy="5486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Counting Thermal Neutrons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used Iowa PET, high performance Germanium detector to count neutrons.</a:t>
            </a:r>
          </a:p>
          <a:p>
            <a:r>
              <a:rPr lang="en-US" dirty="0" smtClean="0"/>
              <a:t>Gold foil was used for counting, 411 </a:t>
            </a:r>
            <a:r>
              <a:rPr lang="en-US" dirty="0" err="1" smtClean="0"/>
              <a:t>keV</a:t>
            </a:r>
            <a:r>
              <a:rPr lang="en-US" dirty="0" smtClean="0"/>
              <a:t> photons were counted.</a:t>
            </a:r>
          </a:p>
          <a:p>
            <a:r>
              <a:rPr lang="en-US" dirty="0" smtClean="0"/>
              <a:t>After all the corrections</a:t>
            </a:r>
          </a:p>
          <a:p>
            <a:pPr>
              <a:buNone/>
            </a:pPr>
            <a:r>
              <a:rPr lang="en-US" dirty="0" smtClean="0"/>
              <a:t>We counted thermal </a:t>
            </a:r>
          </a:p>
          <a:p>
            <a:pPr>
              <a:buNone/>
            </a:pPr>
            <a:r>
              <a:rPr lang="en-US" dirty="0" smtClean="0"/>
              <a:t>Neutrons inside the setup</a:t>
            </a:r>
          </a:p>
          <a:p>
            <a:pPr>
              <a:buNone/>
            </a:pPr>
            <a:r>
              <a:rPr lang="en-US" dirty="0" smtClean="0"/>
              <a:t>as: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   0.4 x 10</a:t>
            </a:r>
            <a:r>
              <a:rPr lang="en-US" b="1" u="sng" baseline="30000" dirty="0" smtClean="0"/>
              <a:t>5</a:t>
            </a:r>
            <a:r>
              <a:rPr lang="en-US" b="1" u="sng" dirty="0" smtClean="0"/>
              <a:t> neutron/cm</a:t>
            </a:r>
            <a:r>
              <a:rPr lang="en-US" b="1" u="sng" baseline="30000" dirty="0" smtClean="0"/>
              <a:t>2</a:t>
            </a:r>
            <a:r>
              <a:rPr lang="en-US" b="1" u="sng" dirty="0" smtClean="0"/>
              <a:t>s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 descr="05-05-10_GOLD-FOIL_PeaksMarked_05052010_LS6_24hr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200400"/>
            <a:ext cx="42672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 Irradiation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9500 Currie Gamma source in University of Iowa Hospitals and Clinics. </a:t>
            </a:r>
          </a:p>
          <a:p>
            <a:r>
              <a:rPr lang="en-US" dirty="0" smtClean="0"/>
              <a:t>We have to pay for the </a:t>
            </a:r>
            <a:r>
              <a:rPr lang="en-US" dirty="0" smtClean="0"/>
              <a:t>irradiation.</a:t>
            </a:r>
            <a:endParaRPr lang="en-US" dirty="0" smtClean="0"/>
          </a:p>
          <a:p>
            <a:r>
              <a:rPr lang="en-US" dirty="0" smtClean="0"/>
              <a:t>20cm X 10cm </a:t>
            </a:r>
            <a:r>
              <a:rPr lang="en-US" dirty="0" smtClean="0"/>
              <a:t>opening, we can get as close as 30cm to </a:t>
            </a:r>
            <a:r>
              <a:rPr lang="en-US" dirty="0" smtClean="0"/>
              <a:t>source</a:t>
            </a:r>
            <a:r>
              <a:rPr lang="en-US" dirty="0" smtClean="0"/>
              <a:t>.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sleeve </a:t>
            </a:r>
            <a:r>
              <a:rPr lang="en-US" dirty="0" err="1" smtClean="0"/>
              <a:t>raddam</a:t>
            </a:r>
            <a:r>
              <a:rPr lang="en-US" dirty="0" smtClean="0"/>
              <a:t> is about the start, everything is ready in Iowa.</a:t>
            </a:r>
          </a:p>
          <a:p>
            <a:r>
              <a:rPr lang="en-US" dirty="0" smtClean="0"/>
              <a:t>We’ll start with </a:t>
            </a:r>
            <a:r>
              <a:rPr lang="en-US" dirty="0" smtClean="0"/>
              <a:t>various </a:t>
            </a:r>
            <a:r>
              <a:rPr lang="en-US" dirty="0" err="1" smtClean="0"/>
              <a:t>Tyvek</a:t>
            </a:r>
            <a:r>
              <a:rPr lang="en-US" dirty="0" smtClean="0"/>
              <a:t> and </a:t>
            </a:r>
            <a:r>
              <a:rPr lang="en-US" dirty="0" smtClean="0"/>
              <a:t>GORE reflective materials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aim to reach: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neutron/cm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5</a:t>
            </a:r>
            <a:r>
              <a:rPr lang="en-US" dirty="0" smtClean="0"/>
              <a:t> </a:t>
            </a:r>
            <a:r>
              <a:rPr lang="en-US" dirty="0" err="1" smtClean="0"/>
              <a:t>Gy</a:t>
            </a:r>
            <a:r>
              <a:rPr lang="en-US" dirty="0" smtClean="0"/>
              <a:t> gamma irradiation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started </a:t>
            </a:r>
            <a:r>
              <a:rPr lang="en-US" dirty="0" smtClean="0"/>
              <a:t>sleeve </a:t>
            </a:r>
            <a:r>
              <a:rPr lang="en-US" dirty="0" err="1" smtClean="0"/>
              <a:t>raddam</a:t>
            </a:r>
            <a:r>
              <a:rPr lang="en-US" dirty="0" smtClean="0"/>
              <a:t> in Iowa, ASAP. </a:t>
            </a:r>
          </a:p>
          <a:p>
            <a:r>
              <a:rPr lang="en-US" dirty="0" smtClean="0"/>
              <a:t>11 different types of </a:t>
            </a:r>
            <a:r>
              <a:rPr lang="en-US" dirty="0" err="1" smtClean="0"/>
              <a:t>Tyvek</a:t>
            </a:r>
            <a:r>
              <a:rPr lang="en-US" dirty="0" smtClean="0"/>
              <a:t> from </a:t>
            </a:r>
            <a:r>
              <a:rPr lang="en-US" dirty="0" err="1" smtClean="0"/>
              <a:t>DuPond</a:t>
            </a:r>
            <a:r>
              <a:rPr lang="en-US" dirty="0" smtClean="0"/>
              <a:t>, two different thickness of GORE DRP, </a:t>
            </a:r>
            <a:r>
              <a:rPr lang="en-US" dirty="0" err="1" smtClean="0"/>
              <a:t>polyethelene</a:t>
            </a:r>
            <a:r>
              <a:rPr lang="en-US" dirty="0" smtClean="0"/>
              <a:t>, and </a:t>
            </a:r>
            <a:r>
              <a:rPr lang="en-US" dirty="0" err="1" smtClean="0"/>
              <a:t>teflon</a:t>
            </a:r>
            <a:r>
              <a:rPr lang="en-US" dirty="0" smtClean="0"/>
              <a:t> are planned to be tested. </a:t>
            </a:r>
            <a:endParaRPr lang="en-US" dirty="0" smtClean="0"/>
          </a:p>
          <a:p>
            <a:r>
              <a:rPr lang="en-US" dirty="0" smtClean="0"/>
              <a:t>They’ll </a:t>
            </a:r>
            <a:r>
              <a:rPr lang="en-US" dirty="0" smtClean="0"/>
              <a:t>be tested for neutron and gamma </a:t>
            </a:r>
            <a:r>
              <a:rPr lang="en-US" dirty="0" smtClean="0"/>
              <a:t>radiation, as well as activation.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Detailed List of the Candidates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1066800"/>
          <a:ext cx="6629400" cy="5040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4700"/>
                <a:gridCol w="3314700"/>
              </a:tblGrid>
              <a:tr h="602191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1025 D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 inkjet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sheet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1073 D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inkjet banner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1085 D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TY31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1056 D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cc sleeve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1443 R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GORE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DRP  -- 3 mm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1079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GORE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DRP -- 0.5 mm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02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TYVEK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Vivia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Cotton paper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59861"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Polyethelene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(HDPE) (*)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Teflon (*)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096000"/>
            <a:ext cx="5304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of the candidate sleeve materials are ready in </a:t>
            </a:r>
            <a:r>
              <a:rPr lang="en-US" dirty="0" smtClean="0"/>
              <a:t>I</a:t>
            </a:r>
            <a:r>
              <a:rPr lang="en-US" dirty="0" smtClean="0"/>
              <a:t>owa.</a:t>
            </a:r>
          </a:p>
          <a:p>
            <a:r>
              <a:rPr lang="en-US" dirty="0" smtClean="0"/>
              <a:t>(*) being prepared in machine shop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GORE DRP Diffuse Reflective Material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295400"/>
            <a:ext cx="632401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55816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00200"/>
            <a:ext cx="34956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5257800"/>
            <a:ext cx="49625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09800" y="5638800"/>
            <a:ext cx="914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5638800"/>
            <a:ext cx="181011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$250, $500, $750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Guide Tests - Setup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338754" y="1219200"/>
            <a:ext cx="8466493" cy="3048000"/>
            <a:chOff x="338754" y="1219200"/>
            <a:chExt cx="8466493" cy="3048000"/>
          </a:xfrm>
        </p:grpSpPr>
        <p:pic>
          <p:nvPicPr>
            <p:cNvPr id="1026" name="Picture 2" descr="C:\Documents and Settings\John\My Documents\lightguides\lightguide_tests 0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8754" y="1219200"/>
              <a:ext cx="4063870" cy="3048000"/>
            </a:xfrm>
            <a:prstGeom prst="rect">
              <a:avLst/>
            </a:prstGeom>
            <a:noFill/>
          </p:spPr>
        </p:pic>
        <p:pic>
          <p:nvPicPr>
            <p:cNvPr id="1027" name="Picture 3" descr="C:\Documents and Settings\John\My Documents\lightguides\lightguide_tests 00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1378" y="1219200"/>
              <a:ext cx="4063869" cy="3048000"/>
            </a:xfrm>
            <a:prstGeom prst="rect">
              <a:avLst/>
            </a:prstGeom>
            <a:noFill/>
          </p:spPr>
        </p:pic>
      </p:grpSp>
      <p:pic>
        <p:nvPicPr>
          <p:cNvPr id="1028" name="Picture 4" descr="C:\Documents and Settings\John\My Documents\lightguides\lightguide_tests 004.jpg"/>
          <p:cNvPicPr>
            <a:picLocks noChangeAspect="1" noChangeArrowheads="1"/>
          </p:cNvPicPr>
          <p:nvPr/>
        </p:nvPicPr>
        <p:blipFill>
          <a:blip r:embed="rId4" cstate="print"/>
          <a:srcRect t="54595" r="277" b="19058"/>
          <a:stretch>
            <a:fillRect/>
          </a:stretch>
        </p:blipFill>
        <p:spPr bwMode="auto">
          <a:xfrm>
            <a:off x="726558" y="4648200"/>
            <a:ext cx="7690884" cy="15240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CFE5-731F-499A-81B3-FE25DC444B3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Procedure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Prepare three samples from each material.</a:t>
            </a:r>
          </a:p>
          <a:p>
            <a:r>
              <a:rPr lang="en-US" dirty="0" smtClean="0"/>
              <a:t>One control, one neutron and one for gamma irradiation. </a:t>
            </a:r>
          </a:p>
          <a:p>
            <a:r>
              <a:rPr lang="en-US" dirty="0" smtClean="0"/>
              <a:t>Run light guide tests X-Y scan (1 mm steps)</a:t>
            </a:r>
          </a:p>
          <a:p>
            <a:r>
              <a:rPr lang="en-US" dirty="0" smtClean="0"/>
              <a:t>Light generated using 337 nitrogen laser, then via </a:t>
            </a:r>
            <a:r>
              <a:rPr lang="en-US" dirty="0" err="1" smtClean="0"/>
              <a:t>scintillator</a:t>
            </a:r>
            <a:r>
              <a:rPr lang="en-US" dirty="0" smtClean="0"/>
              <a:t> light is </a:t>
            </a:r>
            <a:r>
              <a:rPr lang="en-US" dirty="0"/>
              <a:t>s</a:t>
            </a:r>
            <a:r>
              <a:rPr lang="en-US" dirty="0" smtClean="0"/>
              <a:t>hifted to 450nm peak, broad blue distribution. </a:t>
            </a:r>
          </a:p>
          <a:p>
            <a:r>
              <a:rPr lang="en-US" dirty="0" smtClean="0"/>
              <a:t>Carried to next dark box via </a:t>
            </a:r>
            <a:r>
              <a:rPr lang="en-US" dirty="0" err="1" smtClean="0"/>
              <a:t>quarz</a:t>
            </a:r>
            <a:r>
              <a:rPr lang="en-US" dirty="0" smtClean="0"/>
              <a:t> fiber (600 micron core diameter)</a:t>
            </a:r>
          </a:p>
          <a:p>
            <a:r>
              <a:rPr lang="en-US" dirty="0" smtClean="0"/>
              <a:t>Fiber is fixed, light guide is attached to XY scanner.</a:t>
            </a:r>
          </a:p>
          <a:p>
            <a:r>
              <a:rPr lang="en-US" dirty="0" smtClean="0"/>
              <a:t>The sleeves will be tested before and after irradiation, control will be used to make sure the setup is reproducible.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Guide Setup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073428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CFE5-731F-499A-81B3-FE25DC444B3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Irradiation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Iowa PET, heavy water target gives 14 </a:t>
            </a:r>
            <a:r>
              <a:rPr lang="en-US" dirty="0" err="1" smtClean="0"/>
              <a:t>MeV</a:t>
            </a:r>
            <a:r>
              <a:rPr lang="en-US" dirty="0" smtClean="0"/>
              <a:t> neutrons.</a:t>
            </a:r>
          </a:p>
          <a:p>
            <a:pPr algn="ctr">
              <a:buNone/>
            </a:pPr>
            <a:r>
              <a:rPr lang="en-US" baseline="30000" dirty="0" smtClean="0"/>
              <a:t>18</a:t>
            </a:r>
            <a:r>
              <a:rPr lang="en-US" dirty="0" smtClean="0"/>
              <a:t>O</a:t>
            </a:r>
            <a:r>
              <a:rPr lang="en-US" baseline="-25000" dirty="0" smtClean="0"/>
              <a:t>8</a:t>
            </a:r>
            <a:r>
              <a:rPr lang="en-US" dirty="0" smtClean="0"/>
              <a:t> + p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baseline="30000" dirty="0" smtClean="0"/>
              <a:t>18</a:t>
            </a:r>
            <a:r>
              <a:rPr lang="en-US" dirty="0" smtClean="0"/>
              <a:t>F</a:t>
            </a:r>
            <a:r>
              <a:rPr lang="en-US" baseline="-25000" dirty="0" smtClean="0"/>
              <a:t>9</a:t>
            </a:r>
            <a:r>
              <a:rPr lang="en-US" dirty="0" smtClean="0"/>
              <a:t> + n (14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neutrons/cm</a:t>
            </a:r>
            <a:r>
              <a:rPr lang="en-US" baseline="30000" dirty="0" smtClean="0"/>
              <a:t>2</a:t>
            </a:r>
            <a:r>
              <a:rPr lang="en-US" dirty="0" smtClean="0"/>
              <a:t>s in 4</a:t>
            </a:r>
            <a:r>
              <a:rPr lang="el-GR" dirty="0" smtClean="0"/>
              <a:t>π</a:t>
            </a:r>
            <a:r>
              <a:rPr lang="en-US" dirty="0" smtClean="0"/>
              <a:t> direction</a:t>
            </a:r>
          </a:p>
          <a:p>
            <a:r>
              <a:rPr lang="en-US" dirty="0" smtClean="0"/>
              <a:t>We are 1 m away, so ~10</a:t>
            </a:r>
            <a:r>
              <a:rPr lang="en-US" baseline="30000" dirty="0" smtClean="0"/>
              <a:t>7</a:t>
            </a:r>
            <a:r>
              <a:rPr lang="en-US" dirty="0" smtClean="0"/>
              <a:t> fast neutron/cm</a:t>
            </a:r>
            <a:r>
              <a:rPr lang="en-US" baseline="30000" dirty="0" smtClean="0"/>
              <a:t>2</a:t>
            </a:r>
            <a:r>
              <a:rPr lang="en-US" dirty="0" smtClean="0"/>
              <a:t>.s</a:t>
            </a:r>
          </a:p>
          <a:p>
            <a:endParaRPr lang="en-US" dirty="0" smtClean="0"/>
          </a:p>
          <a:p>
            <a:r>
              <a:rPr lang="en-US" dirty="0" err="1" smtClean="0"/>
              <a:t>Thermalizer</a:t>
            </a:r>
            <a:r>
              <a:rPr lang="en-US" dirty="0" smtClean="0"/>
              <a:t>: </a:t>
            </a:r>
            <a:r>
              <a:rPr lang="en-US" dirty="0" err="1" smtClean="0"/>
              <a:t>polyethelene</a:t>
            </a:r>
            <a:r>
              <a:rPr lang="en-US" dirty="0" smtClean="0"/>
              <a:t>, paraffin</a:t>
            </a:r>
          </a:p>
          <a:p>
            <a:r>
              <a:rPr lang="en-US" dirty="0" smtClean="0"/>
              <a:t>Gamma shielding with lead and bismuth.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430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HF Sleeve Raddam Test Plans</vt:lpstr>
      <vt:lpstr>Outline</vt:lpstr>
      <vt:lpstr>Detailed List of the Candidates</vt:lpstr>
      <vt:lpstr>GORE DRP Diffuse Reflective Material</vt:lpstr>
      <vt:lpstr>GORE</vt:lpstr>
      <vt:lpstr>Light Guide Tests - Setup</vt:lpstr>
      <vt:lpstr>Test Procedure</vt:lpstr>
      <vt:lpstr>Light Guide Setup</vt:lpstr>
      <vt:lpstr>Neutron Irradiation Setup</vt:lpstr>
      <vt:lpstr>Slide 10</vt:lpstr>
      <vt:lpstr>Counting Thermal Neutrons</vt:lpstr>
      <vt:lpstr>Gamma Irradiation Setup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uakgun</dc:creator>
  <cp:lastModifiedBy>uakgun</cp:lastModifiedBy>
  <cp:revision>11</cp:revision>
  <dcterms:created xsi:type="dcterms:W3CDTF">2010-11-14T04:06:55Z</dcterms:created>
  <dcterms:modified xsi:type="dcterms:W3CDTF">2010-11-30T22:10:15Z</dcterms:modified>
</cp:coreProperties>
</file>