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2" r:id="rId3"/>
    <p:sldId id="262" r:id="rId4"/>
    <p:sldId id="271" r:id="rId5"/>
    <p:sldId id="263" r:id="rId6"/>
    <p:sldId id="279" r:id="rId7"/>
    <p:sldId id="280" r:id="rId8"/>
    <p:sldId id="257" r:id="rId9"/>
    <p:sldId id="275" r:id="rId10"/>
    <p:sldId id="278" r:id="rId11"/>
    <p:sldId id="276" r:id="rId12"/>
    <p:sldId id="264" r:id="rId13"/>
    <p:sldId id="258" r:id="rId14"/>
    <p:sldId id="259" r:id="rId15"/>
    <p:sldId id="260" r:id="rId16"/>
    <p:sldId id="261" r:id="rId17"/>
    <p:sldId id="277" r:id="rId18"/>
    <p:sldId id="274" r:id="rId19"/>
    <p:sldId id="266" r:id="rId20"/>
    <p:sldId id="267" r:id="rId21"/>
    <p:sldId id="268" r:id="rId22"/>
    <p:sldId id="269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akgun\Desktop\PMT_Stats\PMT_Gai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List'!$P$3:$P$11</c:f>
              <c:numCache>
                <c:formatCode>General</c:formatCode>
                <c:ptCount val="9"/>
                <c:pt idx="0">
                  <c:v>276615.1046405824</c:v>
                </c:pt>
                <c:pt idx="1">
                  <c:v>370505.23441056168</c:v>
                </c:pt>
                <c:pt idx="2">
                  <c:v>490677.5807185084</c:v>
                </c:pt>
                <c:pt idx="3">
                  <c:v>645454.54545454902</c:v>
                </c:pt>
                <c:pt idx="4">
                  <c:v>842201.00045475224</c:v>
                </c:pt>
                <c:pt idx="5">
                  <c:v>1094502.4988641527</c:v>
                </c:pt>
                <c:pt idx="6">
                  <c:v>1406179.0095411178</c:v>
                </c:pt>
                <c:pt idx="7">
                  <c:v>1802906.4486830099</c:v>
                </c:pt>
                <c:pt idx="8">
                  <c:v>2286557.6748410487</c:v>
                </c:pt>
              </c:numCache>
            </c:numRef>
          </c:yVal>
          <c:smooth val="1"/>
        </c:ser>
        <c:ser>
          <c:idx val="1"/>
          <c:order val="1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List'!$Q$3:$Q$11</c:f>
              <c:numCache>
                <c:formatCode>General</c:formatCode>
                <c:ptCount val="9"/>
                <c:pt idx="0">
                  <c:v>317359.85533453757</c:v>
                </c:pt>
                <c:pt idx="1">
                  <c:v>422764.22764227795</c:v>
                </c:pt>
                <c:pt idx="2">
                  <c:v>556458.89792231261</c:v>
                </c:pt>
                <c:pt idx="3">
                  <c:v>727190.60523938586</c:v>
                </c:pt>
                <c:pt idx="4">
                  <c:v>939024.39024390234</c:v>
                </c:pt>
                <c:pt idx="5">
                  <c:v>1205962.0596205962</c:v>
                </c:pt>
                <c:pt idx="6">
                  <c:v>1524131.7095173658</c:v>
                </c:pt>
                <c:pt idx="7">
                  <c:v>1918845.8070333635</c:v>
                </c:pt>
                <c:pt idx="8">
                  <c:v>2376916.1406672667</c:v>
                </c:pt>
              </c:numCache>
            </c:numRef>
          </c:yVal>
          <c:smooth val="1"/>
        </c:ser>
        <c:ser>
          <c:idx val="2"/>
          <c:order val="2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List'!$R$3:$R$11</c:f>
              <c:numCache>
                <c:formatCode>General</c:formatCode>
                <c:ptCount val="9"/>
                <c:pt idx="0">
                  <c:v>354470.80291970784</c:v>
                </c:pt>
                <c:pt idx="1">
                  <c:v>472171.5328467153</c:v>
                </c:pt>
                <c:pt idx="2">
                  <c:v>622262.77372262767</c:v>
                </c:pt>
                <c:pt idx="3">
                  <c:v>809762.77372262767</c:v>
                </c:pt>
                <c:pt idx="4">
                  <c:v>1049270.0729927011</c:v>
                </c:pt>
                <c:pt idx="5">
                  <c:v>1343208.7511394713</c:v>
                </c:pt>
                <c:pt idx="6">
                  <c:v>1705373.4061930785</c:v>
                </c:pt>
                <c:pt idx="7">
                  <c:v>2147406.7333939946</c:v>
                </c:pt>
                <c:pt idx="8">
                  <c:v>2671974.5222929972</c:v>
                </c:pt>
              </c:numCache>
            </c:numRef>
          </c:yVal>
          <c:smooth val="1"/>
        </c:ser>
        <c:ser>
          <c:idx val="3"/>
          <c:order val="3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List'!$S$3:$S$11</c:f>
              <c:numCache>
                <c:formatCode>General</c:formatCode>
                <c:ptCount val="9"/>
                <c:pt idx="0">
                  <c:v>327743.90243902546</c:v>
                </c:pt>
                <c:pt idx="1">
                  <c:v>433282.59766615962</c:v>
                </c:pt>
                <c:pt idx="2">
                  <c:v>569979.71602434339</c:v>
                </c:pt>
                <c:pt idx="3">
                  <c:v>742654.50861195533</c:v>
                </c:pt>
                <c:pt idx="4">
                  <c:v>959493.67088607582</c:v>
                </c:pt>
                <c:pt idx="5">
                  <c:v>1229135.0531107741</c:v>
                </c:pt>
                <c:pt idx="6">
                  <c:v>1567745.1971688638</c:v>
                </c:pt>
                <c:pt idx="7">
                  <c:v>1977261.2430520463</c:v>
                </c:pt>
                <c:pt idx="8">
                  <c:v>2463365.3360282881</c:v>
                </c:pt>
              </c:numCache>
            </c:numRef>
          </c:yVal>
          <c:smooth val="1"/>
        </c:ser>
        <c:ser>
          <c:idx val="4"/>
          <c:order val="4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List'!$T$3:$T$11</c:f>
              <c:numCache>
                <c:formatCode>General</c:formatCode>
                <c:ptCount val="9"/>
                <c:pt idx="0">
                  <c:v>297101.44927536236</c:v>
                </c:pt>
                <c:pt idx="1">
                  <c:v>394685.99033816572</c:v>
                </c:pt>
                <c:pt idx="2">
                  <c:v>517874.39613526571</c:v>
                </c:pt>
                <c:pt idx="3">
                  <c:v>663636.36363636656</c:v>
                </c:pt>
                <c:pt idx="4">
                  <c:v>854066.98564593343</c:v>
                </c:pt>
                <c:pt idx="5">
                  <c:v>1090909.0909090966</c:v>
                </c:pt>
                <c:pt idx="6">
                  <c:v>1383732.0574162726</c:v>
                </c:pt>
                <c:pt idx="7">
                  <c:v>1742105.2631578948</c:v>
                </c:pt>
                <c:pt idx="8">
                  <c:v>2173684.210526316</c:v>
                </c:pt>
              </c:numCache>
            </c:numRef>
          </c:yVal>
          <c:smooth val="1"/>
        </c:ser>
        <c:ser>
          <c:idx val="5"/>
          <c:order val="5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List'!$U$3:$U$11</c:f>
              <c:numCache>
                <c:formatCode>General</c:formatCode>
                <c:ptCount val="9"/>
                <c:pt idx="0">
                  <c:v>313793.10344827693</c:v>
                </c:pt>
                <c:pt idx="1">
                  <c:v>410243.90243902541</c:v>
                </c:pt>
                <c:pt idx="2">
                  <c:v>534466.01941747579</c:v>
                </c:pt>
                <c:pt idx="3">
                  <c:v>692718.44660194532</c:v>
                </c:pt>
                <c:pt idx="4">
                  <c:v>891747.57281553408</c:v>
                </c:pt>
                <c:pt idx="5">
                  <c:v>1130917.8743961349</c:v>
                </c:pt>
                <c:pt idx="6">
                  <c:v>1421153.8461538481</c:v>
                </c:pt>
                <c:pt idx="7">
                  <c:v>1782211.5384615376</c:v>
                </c:pt>
                <c:pt idx="8">
                  <c:v>2204306.2200956941</c:v>
                </c:pt>
              </c:numCache>
            </c:numRef>
          </c:yVal>
          <c:smooth val="1"/>
        </c:ser>
        <c:ser>
          <c:idx val="6"/>
          <c:order val="6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List'!$V$3:$V$11</c:f>
              <c:numCache>
                <c:formatCode>General</c:formatCode>
                <c:ptCount val="9"/>
                <c:pt idx="0">
                  <c:v>295495.49549549562</c:v>
                </c:pt>
                <c:pt idx="1">
                  <c:v>383856.50224215246</c:v>
                </c:pt>
                <c:pt idx="2">
                  <c:v>496412.55605381163</c:v>
                </c:pt>
                <c:pt idx="3">
                  <c:v>635714.28571428324</c:v>
                </c:pt>
                <c:pt idx="4">
                  <c:v>812500</c:v>
                </c:pt>
                <c:pt idx="5">
                  <c:v>1030803.5714285714</c:v>
                </c:pt>
                <c:pt idx="6">
                  <c:v>1290222.222222222</c:v>
                </c:pt>
                <c:pt idx="7">
                  <c:v>1604867.2566371679</c:v>
                </c:pt>
                <c:pt idx="8">
                  <c:v>1983628.3185840708</c:v>
                </c:pt>
              </c:numCache>
            </c:numRef>
          </c:yVal>
          <c:smooth val="1"/>
        </c:ser>
        <c:ser>
          <c:idx val="7"/>
          <c:order val="7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List'!$W$3:$W$11</c:f>
              <c:numCache>
                <c:formatCode>General</c:formatCode>
                <c:ptCount val="9"/>
                <c:pt idx="0">
                  <c:v>347368.42105263157</c:v>
                </c:pt>
                <c:pt idx="1">
                  <c:v>455263.15789473447</c:v>
                </c:pt>
                <c:pt idx="2">
                  <c:v>588481.67539266776</c:v>
                </c:pt>
                <c:pt idx="3">
                  <c:v>758638.74345549743</c:v>
                </c:pt>
                <c:pt idx="4">
                  <c:v>970157.06806282944</c:v>
                </c:pt>
                <c:pt idx="5">
                  <c:v>1230366.4921466014</c:v>
                </c:pt>
                <c:pt idx="6">
                  <c:v>1550785.3403141368</c:v>
                </c:pt>
                <c:pt idx="7">
                  <c:v>1929687.5</c:v>
                </c:pt>
                <c:pt idx="8">
                  <c:v>2385937.5</c:v>
                </c:pt>
              </c:numCache>
            </c:numRef>
          </c:yVal>
          <c:smooth val="1"/>
        </c:ser>
        <c:ser>
          <c:idx val="8"/>
          <c:order val="8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List'!$X$3:$X$11</c:f>
              <c:numCache>
                <c:formatCode>General</c:formatCode>
                <c:ptCount val="9"/>
                <c:pt idx="0">
                  <c:v>343073.39449541282</c:v>
                </c:pt>
                <c:pt idx="1">
                  <c:v>452706.42201834865</c:v>
                </c:pt>
                <c:pt idx="2">
                  <c:v>588219.17808219173</c:v>
                </c:pt>
                <c:pt idx="3">
                  <c:v>760821.91780821921</c:v>
                </c:pt>
                <c:pt idx="4">
                  <c:v>978310.50228310493</c:v>
                </c:pt>
                <c:pt idx="5">
                  <c:v>1242465.7534246575</c:v>
                </c:pt>
                <c:pt idx="6">
                  <c:v>1561872.1461187263</c:v>
                </c:pt>
                <c:pt idx="7">
                  <c:v>1946545.4545454548</c:v>
                </c:pt>
                <c:pt idx="8">
                  <c:v>2413227.2727272697</c:v>
                </c:pt>
              </c:numCache>
            </c:numRef>
          </c:yVal>
          <c:smooth val="1"/>
        </c:ser>
        <c:ser>
          <c:idx val="9"/>
          <c:order val="9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List'!$Y$3:$Y$11</c:f>
              <c:numCache>
                <c:formatCode>General</c:formatCode>
                <c:ptCount val="9"/>
                <c:pt idx="0">
                  <c:v>426886.22754491022</c:v>
                </c:pt>
                <c:pt idx="1">
                  <c:v>558452.38095238083</c:v>
                </c:pt>
                <c:pt idx="2">
                  <c:v>727023.80952380947</c:v>
                </c:pt>
                <c:pt idx="3">
                  <c:v>936428.57142857148</c:v>
                </c:pt>
                <c:pt idx="4">
                  <c:v>1196904.7619047617</c:v>
                </c:pt>
                <c:pt idx="5">
                  <c:v>1514166.6666666681</c:v>
                </c:pt>
                <c:pt idx="6">
                  <c:v>1901250</c:v>
                </c:pt>
                <c:pt idx="7">
                  <c:v>2369583.3333333232</c:v>
                </c:pt>
                <c:pt idx="8">
                  <c:v>2929464.2857142882</c:v>
                </c:pt>
              </c:numCache>
            </c:numRef>
          </c:yVal>
          <c:smooth val="1"/>
        </c:ser>
        <c:ser>
          <c:idx val="10"/>
          <c:order val="10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List'!$Z$3:$Z$11</c:f>
              <c:numCache>
                <c:formatCode>General</c:formatCode>
                <c:ptCount val="9"/>
                <c:pt idx="0">
                  <c:v>354829.54545454489</c:v>
                </c:pt>
                <c:pt idx="1">
                  <c:v>464886.36363636469</c:v>
                </c:pt>
                <c:pt idx="2">
                  <c:v>603238.63636363705</c:v>
                </c:pt>
                <c:pt idx="3">
                  <c:v>771581.92090395477</c:v>
                </c:pt>
                <c:pt idx="4">
                  <c:v>983559.32203389844</c:v>
                </c:pt>
                <c:pt idx="5">
                  <c:v>1243333.3333333333</c:v>
                </c:pt>
                <c:pt idx="6">
                  <c:v>1556214.6892655368</c:v>
                </c:pt>
                <c:pt idx="7">
                  <c:v>1937570.6214689265</c:v>
                </c:pt>
                <c:pt idx="8">
                  <c:v>2389265.5367231639</c:v>
                </c:pt>
              </c:numCache>
            </c:numRef>
          </c:yVal>
          <c:smooth val="1"/>
        </c:ser>
        <c:ser>
          <c:idx val="11"/>
          <c:order val="11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List'!$AA$3:$AA$11</c:f>
              <c:numCache>
                <c:formatCode>General</c:formatCode>
                <c:ptCount val="9"/>
                <c:pt idx="0">
                  <c:v>306067.96116504859</c:v>
                </c:pt>
                <c:pt idx="1">
                  <c:v>396376.81159420259</c:v>
                </c:pt>
                <c:pt idx="2">
                  <c:v>514637.68115942029</c:v>
                </c:pt>
                <c:pt idx="3">
                  <c:v>667101.44927536231</c:v>
                </c:pt>
                <c:pt idx="4">
                  <c:v>848461.53846153943</c:v>
                </c:pt>
                <c:pt idx="5">
                  <c:v>1081250</c:v>
                </c:pt>
                <c:pt idx="6">
                  <c:v>1359326.923076923</c:v>
                </c:pt>
                <c:pt idx="7">
                  <c:v>1698894.2307692308</c:v>
                </c:pt>
                <c:pt idx="8">
                  <c:v>2110144.2307692287</c:v>
                </c:pt>
              </c:numCache>
            </c:numRef>
          </c:yVal>
          <c:smooth val="1"/>
        </c:ser>
        <c:ser>
          <c:idx val="12"/>
          <c:order val="12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List'!$AB$3:$AB$11</c:f>
              <c:numCache>
                <c:formatCode>General</c:formatCode>
                <c:ptCount val="9"/>
                <c:pt idx="0">
                  <c:v>316040.60913705581</c:v>
                </c:pt>
                <c:pt idx="1">
                  <c:v>426060.60606060585</c:v>
                </c:pt>
                <c:pt idx="2">
                  <c:v>571717.17171717167</c:v>
                </c:pt>
                <c:pt idx="3">
                  <c:v>762070.70707070699</c:v>
                </c:pt>
                <c:pt idx="4">
                  <c:v>1011565.656565657</c:v>
                </c:pt>
                <c:pt idx="5">
                  <c:v>1338333.3333333335</c:v>
                </c:pt>
                <c:pt idx="6">
                  <c:v>1764444.4444444445</c:v>
                </c:pt>
                <c:pt idx="7">
                  <c:v>2326060.606060606</c:v>
                </c:pt>
                <c:pt idx="8">
                  <c:v>3054090.9090909092</c:v>
                </c:pt>
              </c:numCache>
            </c:numRef>
          </c:yVal>
          <c:smooth val="1"/>
        </c:ser>
        <c:ser>
          <c:idx val="13"/>
          <c:order val="13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List'!$AC$3:$AC$11</c:f>
              <c:numCache>
                <c:formatCode>General</c:formatCode>
                <c:ptCount val="9"/>
                <c:pt idx="0">
                  <c:v>327487.17948718002</c:v>
                </c:pt>
                <c:pt idx="1">
                  <c:v>440256.41025641031</c:v>
                </c:pt>
                <c:pt idx="2">
                  <c:v>583112.24489795929</c:v>
                </c:pt>
                <c:pt idx="3">
                  <c:v>767448.9795918368</c:v>
                </c:pt>
                <c:pt idx="4">
                  <c:v>1003418.367346939</c:v>
                </c:pt>
                <c:pt idx="5">
                  <c:v>1299183.6734693921</c:v>
                </c:pt>
                <c:pt idx="6">
                  <c:v>1660152.2842639594</c:v>
                </c:pt>
                <c:pt idx="7">
                  <c:v>2117005.0761421267</c:v>
                </c:pt>
                <c:pt idx="8">
                  <c:v>2675583.7563451757</c:v>
                </c:pt>
              </c:numCache>
            </c:numRef>
          </c:yVal>
          <c:smooth val="1"/>
        </c:ser>
        <c:ser>
          <c:idx val="14"/>
          <c:order val="14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List'!$AD$3:$AD$11</c:f>
              <c:numCache>
                <c:formatCode>General</c:formatCode>
                <c:ptCount val="9"/>
                <c:pt idx="0">
                  <c:v>354120.87912087922</c:v>
                </c:pt>
                <c:pt idx="1">
                  <c:v>471202.1857923498</c:v>
                </c:pt>
                <c:pt idx="2">
                  <c:v>623770.49180327903</c:v>
                </c:pt>
                <c:pt idx="3">
                  <c:v>819016.39344262343</c:v>
                </c:pt>
                <c:pt idx="4">
                  <c:v>1065409.8360655741</c:v>
                </c:pt>
                <c:pt idx="5">
                  <c:v>1373442.6229508242</c:v>
                </c:pt>
                <c:pt idx="6">
                  <c:v>1753387.9781420771</c:v>
                </c:pt>
                <c:pt idx="7">
                  <c:v>2226612.0218579238</c:v>
                </c:pt>
                <c:pt idx="8">
                  <c:v>2798306.0109289624</c:v>
                </c:pt>
              </c:numCache>
            </c:numRef>
          </c:yVal>
          <c:smooth val="1"/>
        </c:ser>
        <c:ser>
          <c:idx val="15"/>
          <c:order val="15"/>
          <c:xVal>
            <c:numRef>
              <c:f>'Master List'!$O$3:$O$11</c:f>
              <c:numCache>
                <c:formatCode>General</c:formatCode>
                <c:ptCount val="9"/>
                <c:pt idx="0">
                  <c:v>700</c:v>
                </c:pt>
                <c:pt idx="1">
                  <c:v>725</c:v>
                </c:pt>
                <c:pt idx="2">
                  <c:v>750</c:v>
                </c:pt>
                <c:pt idx="3">
                  <c:v>775</c:v>
                </c:pt>
                <c:pt idx="4">
                  <c:v>800</c:v>
                </c:pt>
                <c:pt idx="5">
                  <c:v>825</c:v>
                </c:pt>
                <c:pt idx="6">
                  <c:v>850</c:v>
                </c:pt>
                <c:pt idx="7">
                  <c:v>875</c:v>
                </c:pt>
                <c:pt idx="8">
                  <c:v>900</c:v>
                </c:pt>
              </c:numCache>
            </c:numRef>
          </c:xVal>
          <c:yVal>
            <c:numRef>
              <c:f>'Master List'!$AE$3:$AE$11</c:f>
              <c:numCache>
                <c:formatCode>General</c:formatCode>
                <c:ptCount val="9"/>
                <c:pt idx="0">
                  <c:v>294778.3251231527</c:v>
                </c:pt>
                <c:pt idx="1">
                  <c:v>388226.60098522156</c:v>
                </c:pt>
                <c:pt idx="2">
                  <c:v>511083.74384236522</c:v>
                </c:pt>
                <c:pt idx="3">
                  <c:v>671921.18226600986</c:v>
                </c:pt>
                <c:pt idx="4">
                  <c:v>875615.76354679803</c:v>
                </c:pt>
                <c:pt idx="5">
                  <c:v>1133694.5812807835</c:v>
                </c:pt>
                <c:pt idx="6">
                  <c:v>1453891.6256157635</c:v>
                </c:pt>
                <c:pt idx="7">
                  <c:v>1859359.6059113301</c:v>
                </c:pt>
                <c:pt idx="8">
                  <c:v>2333853.6585365892</c:v>
                </c:pt>
              </c:numCache>
            </c:numRef>
          </c:yVal>
          <c:smooth val="1"/>
        </c:ser>
        <c:axId val="73112576"/>
        <c:axId val="73122944"/>
      </c:scatterChart>
      <c:valAx>
        <c:axId val="73112576"/>
        <c:scaling>
          <c:orientation val="minMax"/>
          <c:max val="950"/>
          <c:min val="650"/>
        </c:scaling>
        <c:axPos val="b"/>
        <c:majorGridlines>
          <c:spPr>
            <a:ln>
              <a:solidFill>
                <a:sysClr val="windowText" lastClr="000000"/>
              </a:solidFill>
            </a:ln>
          </c:spPr>
        </c:majorGridlines>
        <c:minorGridlines>
          <c:spPr>
            <a:ln>
              <a:solidFill>
                <a:sysClr val="windowText" lastClr="00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High Voltage (V)</a:t>
                </a:r>
              </a:p>
            </c:rich>
          </c:tx>
          <c:layout/>
        </c:title>
        <c:numFmt formatCode="General" sourceLinked="1"/>
        <c:tickLblPos val="nextTo"/>
        <c:crossAx val="73122944"/>
        <c:crosses val="autoZero"/>
        <c:crossBetween val="midCat"/>
      </c:valAx>
      <c:valAx>
        <c:axId val="73122944"/>
        <c:scaling>
          <c:logBase val="10"/>
          <c:orientation val="minMax"/>
          <c:max val="5000000"/>
          <c:min val="100000"/>
        </c:scaling>
        <c:axPos val="l"/>
        <c:majorGridlines>
          <c:spPr>
            <a:ln>
              <a:solidFill>
                <a:sysClr val="windowText" lastClr="000000"/>
              </a:solidFill>
            </a:ln>
          </c:spPr>
        </c:majorGridlines>
        <c:minorGridlines>
          <c:spPr>
            <a:ln>
              <a:solidFill>
                <a:sysClr val="windowText" lastClr="00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Gain</a:t>
                </a:r>
              </a:p>
            </c:rich>
          </c:tx>
          <c:layout/>
        </c:title>
        <c:numFmt formatCode="General" sourceLinked="1"/>
        <c:tickLblPos val="nextTo"/>
        <c:crossAx val="7311257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</c:chart>
  <c:txPr>
    <a:bodyPr/>
    <a:lstStyle/>
    <a:p>
      <a:pPr algn="ctr">
        <a:defRPr lang="en-US" sz="1050" b="0" i="0" u="none" strike="noStrike" kern="1200" baseline="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3DBC9-1B89-4AD9-BE6F-9C2F874EFCD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5B104-E5F6-40F5-99E7-06CE993B39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801A3-8137-4C30-8FBD-DCD6AA416061}" type="slidenum">
              <a:rPr lang="en-US"/>
              <a:pPr/>
              <a:t>20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199"/>
            <a:ext cx="5029200" cy="41152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82DE-965E-4640-84B6-9CBF4D007E5F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DCB2-C276-4951-9954-492215D86B35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8F5C-0B10-49AC-8535-97C2217A6F02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60B4B-7AD3-4167-9DD2-2541F3829AC5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BAD9-1B0D-444F-B26D-32DAF3363B52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DBE5-516E-4A83-8E61-3023DFA3BDF0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E58C-A235-40E9-9C35-EFE62BBD1E61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A48A-1432-47FD-9CC3-319B622268B9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63B9-8A91-43CD-B583-00207AF9B896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5D8E5-57C9-49C3-98FF-3C5FDA3013C9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C428-B136-4EBD-A09A-3656027DF88F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1805-78F6-40E9-B9B5-F95260A581B0}" type="datetime1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ADC50-F9C2-4E35-B599-2CC0EB0CF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97175"/>
            <a:ext cx="7772400" cy="1470025"/>
          </a:xfrm>
        </p:spPr>
        <p:txBody>
          <a:bodyPr/>
          <a:lstStyle/>
          <a:p>
            <a:r>
              <a:rPr lang="en-US" dirty="0" smtClean="0"/>
              <a:t>Iowa PMT Test 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Ugur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Akgun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iowa logo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28600"/>
            <a:ext cx="2611813" cy="261181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Linearity Measurement</a:t>
            </a:r>
            <a:endParaRPr lang="en-US" dirty="0"/>
          </a:p>
        </p:txBody>
      </p:sp>
      <p:pic>
        <p:nvPicPr>
          <p:cNvPr id="5122" name="Picture 2" descr="C:\Users\uakgun\Desktop\R7600_Linearit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46" y="1676400"/>
            <a:ext cx="7772810" cy="447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Anode Gain Measurements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609600" y="1905000"/>
          <a:ext cx="8001000" cy="4260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66800" y="1447800"/>
            <a:ext cx="6763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cs typeface="+mn-cs"/>
              </a:rPr>
              <a:t>Each Dynode Measured Separately – Gains show little variation </a:t>
            </a:r>
            <a:endParaRPr lang="en-US" dirty="0">
              <a:solidFill>
                <a:prstClr val="black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X-Y Scanner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371600"/>
            <a:ext cx="471487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57800" y="2304871"/>
            <a:ext cx="3565484" cy="2585323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Computer controlled XY scanner has 1/4000 inch step size. It is used for cathode surface </a:t>
            </a:r>
            <a:r>
              <a:rPr lang="en-US" dirty="0" err="1" smtClean="0"/>
              <a:t>nonuniformity</a:t>
            </a:r>
            <a:r>
              <a:rPr lang="en-US" dirty="0" smtClean="0"/>
              <a:t> tests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It is also being used for light guide </a:t>
            </a:r>
          </a:p>
          <a:p>
            <a:r>
              <a:rPr lang="en-US" dirty="0" smtClean="0"/>
              <a:t>t</a:t>
            </a:r>
            <a:r>
              <a:rPr lang="en-US" dirty="0" smtClean="0"/>
              <a:t>ests for sleeve studies.  During sleeve </a:t>
            </a:r>
            <a:r>
              <a:rPr lang="en-US" dirty="0" err="1" smtClean="0"/>
              <a:t>raddam</a:t>
            </a:r>
            <a:r>
              <a:rPr lang="en-US" dirty="0" smtClean="0"/>
              <a:t> studies this unit is</a:t>
            </a:r>
          </a:p>
          <a:p>
            <a:r>
              <a:rPr lang="en-US" dirty="0" smtClean="0"/>
              <a:t>handy.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Single </a:t>
            </a:r>
            <a:r>
              <a:rPr lang="en-US" dirty="0" err="1" smtClean="0"/>
              <a:t>p.e</a:t>
            </a:r>
            <a:r>
              <a:rPr lang="en-US" dirty="0" smtClean="0"/>
              <a:t>. </a:t>
            </a:r>
            <a:r>
              <a:rPr lang="en-US" dirty="0"/>
              <a:t>S</a:t>
            </a:r>
            <a:r>
              <a:rPr lang="en-US" dirty="0" smtClean="0"/>
              <a:t>etup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3" y="1066800"/>
            <a:ext cx="6777037" cy="379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962400"/>
            <a:ext cx="3748088" cy="280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Single </a:t>
            </a:r>
            <a:r>
              <a:rPr lang="en-US" dirty="0" err="1" smtClean="0"/>
              <a:t>p.e</a:t>
            </a:r>
            <a:r>
              <a:rPr lang="en-US" dirty="0" smtClean="0"/>
              <a:t>. Setup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362200"/>
            <a:ext cx="6591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397785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Single </a:t>
            </a:r>
            <a:r>
              <a:rPr lang="en-US" dirty="0" err="1" smtClean="0"/>
              <a:t>p.e</a:t>
            </a:r>
            <a:r>
              <a:rPr lang="en-US" dirty="0" smtClean="0"/>
              <a:t>. Setup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819400"/>
            <a:ext cx="57531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143000"/>
            <a:ext cx="6981825" cy="453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Single </a:t>
            </a:r>
            <a:r>
              <a:rPr lang="en-US" dirty="0" err="1" smtClean="0"/>
              <a:t>p.e</a:t>
            </a:r>
            <a:r>
              <a:rPr lang="en-US" dirty="0" smtClean="0"/>
              <a:t>. Setup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00676"/>
            <a:ext cx="5791200" cy="390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76020"/>
            <a:ext cx="4572000" cy="25815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Single </a:t>
            </a:r>
            <a:r>
              <a:rPr lang="en-US" dirty="0" err="1" smtClean="0"/>
              <a:t>p.e</a:t>
            </a:r>
            <a:r>
              <a:rPr lang="en-US" dirty="0" smtClean="0"/>
              <a:t>. Measurement</a:t>
            </a:r>
            <a:endParaRPr lang="en-US" dirty="0"/>
          </a:p>
        </p:txBody>
      </p:sp>
      <p:pic>
        <p:nvPicPr>
          <p:cNvPr id="4098" name="Picture 2" descr="C:\Users\uakgun\Desktop\R7600_S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736" y="1295400"/>
            <a:ext cx="7826801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R7600 &amp; Magnetic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tested R7600 under magnetic field up to 200 Gauss. </a:t>
            </a:r>
          </a:p>
          <a:p>
            <a:r>
              <a:rPr lang="en-US" dirty="0" smtClean="0"/>
              <a:t>The PMTs lost only 3% of the light under 200 Gauss, with NO SHIELDING !!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Ianos</a:t>
            </a:r>
            <a:r>
              <a:rPr lang="en-US" dirty="0" smtClean="0"/>
              <a:t>’ design square mu shields reduce the outside 100 Gauss to </a:t>
            </a:r>
            <a:r>
              <a:rPr lang="en-US" dirty="0" err="1" smtClean="0"/>
              <a:t>to</a:t>
            </a:r>
            <a:r>
              <a:rPr lang="en-US" dirty="0" smtClean="0"/>
              <a:t> 5 Gauss.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Barcode Strategy</a:t>
            </a: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437949" y="2016956"/>
            <a:ext cx="208553" cy="5966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>
            <a:spAutoFit/>
          </a:bodyPr>
          <a:lstStyle/>
          <a:p>
            <a:endParaRPr lang="en-US" sz="3200" dirty="0"/>
          </a:p>
        </p:txBody>
      </p:sp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1401435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0533" name="Rectangle 5"/>
          <p:cNvSpPr>
            <a:spLocks noChangeArrowheads="1"/>
          </p:cNvSpPr>
          <p:nvPr/>
        </p:nvSpPr>
        <p:spPr bwMode="auto">
          <a:xfrm>
            <a:off x="1839384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277332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0535" name="Rectangle 7"/>
          <p:cNvSpPr>
            <a:spLocks noChangeArrowheads="1"/>
          </p:cNvSpPr>
          <p:nvPr/>
        </p:nvSpPr>
        <p:spPr bwMode="auto">
          <a:xfrm>
            <a:off x="2715281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50536" name="Rectangle 8"/>
          <p:cNvSpPr>
            <a:spLocks noChangeArrowheads="1"/>
          </p:cNvSpPr>
          <p:nvPr/>
        </p:nvSpPr>
        <p:spPr bwMode="auto">
          <a:xfrm>
            <a:off x="3153229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3591177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4029126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4467074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905023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5342971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5780920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3" name="Rectangle 15"/>
          <p:cNvSpPr>
            <a:spLocks noChangeArrowheads="1"/>
          </p:cNvSpPr>
          <p:nvPr/>
        </p:nvSpPr>
        <p:spPr bwMode="auto">
          <a:xfrm>
            <a:off x="6218868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6656817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7094765" y="2185035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374769" y="1764837"/>
            <a:ext cx="841674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Digit:</a:t>
            </a:r>
          </a:p>
        </p:txBody>
      </p: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1441625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</a:t>
            </a:r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1879574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2</a:t>
            </a:r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2317522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3</a:t>
            </a:r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2755471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4</a:t>
            </a:r>
          </a:p>
        </p:txBody>
      </p:sp>
      <p:sp>
        <p:nvSpPr>
          <p:cNvPr id="150551" name="Text Box 23"/>
          <p:cNvSpPr txBox="1">
            <a:spLocks noChangeArrowheads="1"/>
          </p:cNvSpPr>
          <p:nvPr/>
        </p:nvSpPr>
        <p:spPr bwMode="auto">
          <a:xfrm>
            <a:off x="3193419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5</a:t>
            </a:r>
          </a:p>
        </p:txBody>
      </p:sp>
      <p:sp>
        <p:nvSpPr>
          <p:cNvPr id="150552" name="Text Box 24"/>
          <p:cNvSpPr txBox="1">
            <a:spLocks noChangeArrowheads="1"/>
          </p:cNvSpPr>
          <p:nvPr/>
        </p:nvSpPr>
        <p:spPr bwMode="auto">
          <a:xfrm>
            <a:off x="3631368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6</a:t>
            </a:r>
          </a:p>
        </p:txBody>
      </p:sp>
      <p:sp>
        <p:nvSpPr>
          <p:cNvPr id="150553" name="Text Box 25"/>
          <p:cNvSpPr txBox="1">
            <a:spLocks noChangeArrowheads="1"/>
          </p:cNvSpPr>
          <p:nvPr/>
        </p:nvSpPr>
        <p:spPr bwMode="auto">
          <a:xfrm>
            <a:off x="4069316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7</a:t>
            </a:r>
          </a:p>
        </p:txBody>
      </p:sp>
      <p:sp>
        <p:nvSpPr>
          <p:cNvPr id="150554" name="Text Box 26"/>
          <p:cNvSpPr txBox="1">
            <a:spLocks noChangeArrowheads="1"/>
          </p:cNvSpPr>
          <p:nvPr/>
        </p:nvSpPr>
        <p:spPr bwMode="auto">
          <a:xfrm>
            <a:off x="4507265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8</a:t>
            </a:r>
          </a:p>
        </p:txBody>
      </p:sp>
      <p:sp>
        <p:nvSpPr>
          <p:cNvPr id="150555" name="Text Box 27"/>
          <p:cNvSpPr txBox="1">
            <a:spLocks noChangeArrowheads="1"/>
          </p:cNvSpPr>
          <p:nvPr/>
        </p:nvSpPr>
        <p:spPr bwMode="auto">
          <a:xfrm>
            <a:off x="4945213" y="1764837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9</a:t>
            </a:r>
          </a:p>
        </p:txBody>
      </p:sp>
      <p:sp>
        <p:nvSpPr>
          <p:cNvPr id="150556" name="Text Box 28"/>
          <p:cNvSpPr txBox="1">
            <a:spLocks noChangeArrowheads="1"/>
          </p:cNvSpPr>
          <p:nvPr/>
        </p:nvSpPr>
        <p:spPr bwMode="auto">
          <a:xfrm>
            <a:off x="5294024" y="1764837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10</a:t>
            </a:r>
          </a:p>
        </p:txBody>
      </p:sp>
      <p:sp>
        <p:nvSpPr>
          <p:cNvPr id="150557" name="Text Box 29"/>
          <p:cNvSpPr txBox="1">
            <a:spLocks noChangeArrowheads="1"/>
          </p:cNvSpPr>
          <p:nvPr/>
        </p:nvSpPr>
        <p:spPr bwMode="auto">
          <a:xfrm>
            <a:off x="5731972" y="1764837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11</a:t>
            </a:r>
          </a:p>
        </p:txBody>
      </p:sp>
      <p:sp>
        <p:nvSpPr>
          <p:cNvPr id="150558" name="Text Box 30"/>
          <p:cNvSpPr txBox="1">
            <a:spLocks noChangeArrowheads="1"/>
          </p:cNvSpPr>
          <p:nvPr/>
        </p:nvSpPr>
        <p:spPr bwMode="auto">
          <a:xfrm>
            <a:off x="6169921" y="1764837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12</a:t>
            </a:r>
          </a:p>
        </p:txBody>
      </p:sp>
      <p:sp>
        <p:nvSpPr>
          <p:cNvPr id="150559" name="Text Box 31"/>
          <p:cNvSpPr txBox="1">
            <a:spLocks noChangeArrowheads="1"/>
          </p:cNvSpPr>
          <p:nvPr/>
        </p:nvSpPr>
        <p:spPr bwMode="auto">
          <a:xfrm>
            <a:off x="6607869" y="1764837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13</a:t>
            </a:r>
          </a:p>
        </p:txBody>
      </p:sp>
      <p:sp>
        <p:nvSpPr>
          <p:cNvPr id="150560" name="Text Box 32"/>
          <p:cNvSpPr txBox="1">
            <a:spLocks noChangeArrowheads="1"/>
          </p:cNvSpPr>
          <p:nvPr/>
        </p:nvSpPr>
        <p:spPr bwMode="auto">
          <a:xfrm>
            <a:off x="7045818" y="1764837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14</a:t>
            </a:r>
          </a:p>
        </p:txBody>
      </p:sp>
      <p:sp>
        <p:nvSpPr>
          <p:cNvPr id="150561" name="AutoShape 33"/>
          <p:cNvSpPr>
            <a:spLocks/>
          </p:cNvSpPr>
          <p:nvPr/>
        </p:nvSpPr>
        <p:spPr bwMode="auto">
          <a:xfrm rot="-5400000">
            <a:off x="2107478" y="2421180"/>
            <a:ext cx="252119" cy="788307"/>
          </a:xfrm>
          <a:prstGeom prst="leftBrace">
            <a:avLst>
              <a:gd name="adj1" fmla="val 25000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2" name="AutoShape 34"/>
          <p:cNvSpPr>
            <a:spLocks/>
          </p:cNvSpPr>
          <p:nvPr/>
        </p:nvSpPr>
        <p:spPr bwMode="auto">
          <a:xfrm>
            <a:off x="3242644" y="3349337"/>
            <a:ext cx="1049251" cy="596687"/>
          </a:xfrm>
          <a:prstGeom prst="leftBrace">
            <a:avLst>
              <a:gd name="adj1" fmla="val 0"/>
              <a:gd name="adj2" fmla="val 48319"/>
            </a:avLst>
          </a:prstGeom>
          <a:noFill/>
          <a:ln w="12700" cap="sq">
            <a:noFill/>
            <a:round/>
            <a:headEnd/>
            <a:tailEnd/>
          </a:ln>
          <a:effectLst/>
        </p:spPr>
        <p:txBody>
          <a:bodyPr lIns="103236" tIns="51618" rIns="103236" bIns="51618">
            <a:spAutoFit/>
          </a:bodyPr>
          <a:lstStyle/>
          <a:p>
            <a:pPr algn="ctr"/>
            <a:endParaRPr lang="en-US" sz="3200" dirty="0"/>
          </a:p>
        </p:txBody>
      </p:sp>
      <p:sp>
        <p:nvSpPr>
          <p:cNvPr id="150563" name="Text Box 35"/>
          <p:cNvSpPr txBox="1">
            <a:spLocks noChangeArrowheads="1"/>
          </p:cNvSpPr>
          <p:nvPr/>
        </p:nvSpPr>
        <p:spPr bwMode="auto">
          <a:xfrm>
            <a:off x="1576614" y="3361593"/>
            <a:ext cx="5255382" cy="5966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lIns="103236" tIns="51618" rIns="103236" bIns="51618">
            <a:spAutoFit/>
          </a:bodyPr>
          <a:lstStyle/>
          <a:p>
            <a:pPr algn="ctr"/>
            <a:endParaRPr lang="en-US" sz="3200" dirty="0"/>
          </a:p>
        </p:txBody>
      </p:sp>
      <p:sp>
        <p:nvSpPr>
          <p:cNvPr id="150564" name="AutoShape 36"/>
          <p:cNvSpPr>
            <a:spLocks/>
          </p:cNvSpPr>
          <p:nvPr/>
        </p:nvSpPr>
        <p:spPr bwMode="auto">
          <a:xfrm rot="-5400000">
            <a:off x="2983375" y="2421180"/>
            <a:ext cx="252119" cy="788307"/>
          </a:xfrm>
          <a:prstGeom prst="leftBrace">
            <a:avLst>
              <a:gd name="adj1" fmla="val 25000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 flipV="1">
            <a:off x="1576615" y="2689274"/>
            <a:ext cx="0" cy="1092518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6" name="AutoShape 38"/>
          <p:cNvSpPr>
            <a:spLocks/>
          </p:cNvSpPr>
          <p:nvPr/>
        </p:nvSpPr>
        <p:spPr bwMode="auto">
          <a:xfrm rot="-5400000">
            <a:off x="5611066" y="1107335"/>
            <a:ext cx="252119" cy="3415998"/>
          </a:xfrm>
          <a:prstGeom prst="leftBrace">
            <a:avLst>
              <a:gd name="adj1" fmla="val 108333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7" name="Freeform 39"/>
          <p:cNvSpPr>
            <a:spLocks/>
          </p:cNvSpPr>
          <p:nvPr/>
        </p:nvSpPr>
        <p:spPr bwMode="auto">
          <a:xfrm>
            <a:off x="5744424" y="2955400"/>
            <a:ext cx="1825" cy="322153"/>
          </a:xfrm>
          <a:custGeom>
            <a:avLst/>
            <a:gdLst/>
            <a:ahLst/>
            <a:cxnLst>
              <a:cxn ang="0">
                <a:pos x="0" y="184"/>
              </a:cxn>
              <a:cxn ang="0">
                <a:pos x="0" y="0"/>
              </a:cxn>
            </a:cxnLst>
            <a:rect l="0" t="0" r="r" b="b"/>
            <a:pathLst>
              <a:path w="1" h="184">
                <a:moveTo>
                  <a:pt x="0" y="184"/>
                </a:moveTo>
                <a:lnTo>
                  <a:pt x="0" y="0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8" name="Freeform 40"/>
          <p:cNvSpPr>
            <a:spLocks/>
          </p:cNvSpPr>
          <p:nvPr/>
        </p:nvSpPr>
        <p:spPr bwMode="auto">
          <a:xfrm>
            <a:off x="5744424" y="3277553"/>
            <a:ext cx="211675" cy="175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6" y="1"/>
              </a:cxn>
            </a:cxnLst>
            <a:rect l="0" t="0" r="r" b="b"/>
            <a:pathLst>
              <a:path w="116" h="1">
                <a:moveTo>
                  <a:pt x="0" y="0"/>
                </a:moveTo>
                <a:lnTo>
                  <a:pt x="116" y="1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69" name="Line 41"/>
          <p:cNvSpPr>
            <a:spLocks noChangeShapeType="1"/>
          </p:cNvSpPr>
          <p:nvPr/>
        </p:nvSpPr>
        <p:spPr bwMode="auto">
          <a:xfrm flipV="1">
            <a:off x="3766357" y="2689274"/>
            <a:ext cx="0" cy="924438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70" name="Line 42"/>
          <p:cNvSpPr>
            <a:spLocks noChangeShapeType="1"/>
          </p:cNvSpPr>
          <p:nvPr/>
        </p:nvSpPr>
        <p:spPr bwMode="auto">
          <a:xfrm>
            <a:off x="3766357" y="3613712"/>
            <a:ext cx="29780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71" name="Text Box 43"/>
          <p:cNvSpPr txBox="1">
            <a:spLocks noChangeArrowheads="1"/>
          </p:cNvSpPr>
          <p:nvPr/>
        </p:nvSpPr>
        <p:spPr bwMode="auto">
          <a:xfrm>
            <a:off x="6744407" y="3445633"/>
            <a:ext cx="1931717" cy="318201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sz="2000" dirty="0"/>
              <a:t>Location</a:t>
            </a:r>
          </a:p>
          <a:p>
            <a:r>
              <a:rPr lang="en-US" sz="2000" dirty="0"/>
              <a:t>0-Not specified</a:t>
            </a:r>
          </a:p>
          <a:p>
            <a:r>
              <a:rPr lang="en-US" sz="2000" dirty="0"/>
              <a:t>1-Plus</a:t>
            </a:r>
          </a:p>
          <a:p>
            <a:r>
              <a:rPr lang="en-US" sz="2000" dirty="0"/>
              <a:t>2-Minus</a:t>
            </a:r>
          </a:p>
          <a:p>
            <a:r>
              <a:rPr lang="en-US" sz="2000" dirty="0"/>
              <a:t>3-Wheel 2Plus</a:t>
            </a:r>
          </a:p>
          <a:p>
            <a:r>
              <a:rPr lang="en-US" sz="2000" dirty="0"/>
              <a:t>4-Wheel 1Plus</a:t>
            </a:r>
          </a:p>
          <a:p>
            <a:r>
              <a:rPr lang="en-US" sz="2000" dirty="0"/>
              <a:t>5-Wheel 0</a:t>
            </a:r>
          </a:p>
          <a:p>
            <a:r>
              <a:rPr lang="en-US" sz="2000" dirty="0"/>
              <a:t>6-Wheel 1Minus</a:t>
            </a:r>
          </a:p>
          <a:p>
            <a:r>
              <a:rPr lang="en-US" sz="2000" dirty="0"/>
              <a:t>7-Wheel 2Minus</a:t>
            </a:r>
          </a:p>
          <a:p>
            <a:r>
              <a:rPr lang="en-US" sz="2000" dirty="0"/>
              <a:t>8-Electronics</a:t>
            </a:r>
          </a:p>
        </p:txBody>
      </p:sp>
      <p:sp>
        <p:nvSpPr>
          <p:cNvPr id="150572" name="Text Box 44"/>
          <p:cNvSpPr txBox="1">
            <a:spLocks noChangeArrowheads="1"/>
          </p:cNvSpPr>
          <p:nvPr/>
        </p:nvSpPr>
        <p:spPr bwMode="auto">
          <a:xfrm>
            <a:off x="4291895" y="3865832"/>
            <a:ext cx="2024050" cy="935241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Regional center no.</a:t>
            </a:r>
          </a:p>
          <a:p>
            <a:r>
              <a:rPr lang="en-US" dirty="0"/>
              <a:t>99-FNAL</a:t>
            </a:r>
          </a:p>
          <a:p>
            <a:r>
              <a:rPr lang="en-US" dirty="0"/>
              <a:t>98-U of I</a:t>
            </a:r>
          </a:p>
        </p:txBody>
      </p:sp>
      <p:sp>
        <p:nvSpPr>
          <p:cNvPr id="150573" name="Text Box 45"/>
          <p:cNvSpPr txBox="1">
            <a:spLocks noChangeArrowheads="1"/>
          </p:cNvSpPr>
          <p:nvPr/>
        </p:nvSpPr>
        <p:spPr bwMode="auto">
          <a:xfrm>
            <a:off x="262770" y="4370071"/>
            <a:ext cx="1864904" cy="148923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0-LHC accelerator</a:t>
            </a:r>
          </a:p>
          <a:p>
            <a:r>
              <a:rPr lang="en-US" dirty="0"/>
              <a:t>1-ALICE</a:t>
            </a:r>
          </a:p>
          <a:p>
            <a:r>
              <a:rPr lang="en-US" dirty="0"/>
              <a:t>2-ATLAS</a:t>
            </a:r>
          </a:p>
          <a:p>
            <a:r>
              <a:rPr lang="en-US" dirty="0"/>
              <a:t>3-CMS</a:t>
            </a:r>
          </a:p>
          <a:p>
            <a:r>
              <a:rPr lang="en-US" dirty="0"/>
              <a:t>4-LHCB</a:t>
            </a:r>
          </a:p>
        </p:txBody>
      </p:sp>
      <p:sp>
        <p:nvSpPr>
          <p:cNvPr id="150574" name="Freeform 46"/>
          <p:cNvSpPr>
            <a:spLocks/>
          </p:cNvSpPr>
          <p:nvPr/>
        </p:nvSpPr>
        <p:spPr bwMode="auto">
          <a:xfrm>
            <a:off x="3153229" y="2941394"/>
            <a:ext cx="87590" cy="1176557"/>
          </a:xfrm>
          <a:custGeom>
            <a:avLst/>
            <a:gdLst/>
            <a:ahLst/>
            <a:cxnLst>
              <a:cxn ang="0">
                <a:pos x="0" y="741"/>
              </a:cxn>
              <a:cxn ang="0">
                <a:pos x="0" y="0"/>
              </a:cxn>
            </a:cxnLst>
            <a:rect l="0" t="0" r="r" b="b"/>
            <a:pathLst>
              <a:path w="1" h="741">
                <a:moveTo>
                  <a:pt x="0" y="741"/>
                </a:moveTo>
                <a:lnTo>
                  <a:pt x="0" y="0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75" name="Text Box 47"/>
          <p:cNvSpPr txBox="1">
            <a:spLocks noChangeArrowheads="1"/>
          </p:cNvSpPr>
          <p:nvPr/>
        </p:nvSpPr>
        <p:spPr bwMode="auto">
          <a:xfrm>
            <a:off x="2452512" y="4454111"/>
            <a:ext cx="1225177" cy="121224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1x-Magnet</a:t>
            </a:r>
          </a:p>
          <a:p>
            <a:r>
              <a:rPr lang="en-US" dirty="0"/>
              <a:t>2x-Tracker</a:t>
            </a:r>
          </a:p>
          <a:p>
            <a:r>
              <a:rPr lang="en-US" dirty="0"/>
              <a:t>3x-ECAL</a:t>
            </a:r>
          </a:p>
          <a:p>
            <a:r>
              <a:rPr lang="en-US" dirty="0"/>
              <a:t>4x-HCAL</a:t>
            </a:r>
          </a:p>
        </p:txBody>
      </p:sp>
      <p:sp>
        <p:nvSpPr>
          <p:cNvPr id="150576" name="Text Box 48"/>
          <p:cNvSpPr txBox="1">
            <a:spLocks noChangeArrowheads="1"/>
          </p:cNvSpPr>
          <p:nvPr/>
        </p:nvSpPr>
        <p:spPr bwMode="auto">
          <a:xfrm>
            <a:off x="3853947" y="5210469"/>
            <a:ext cx="1752181" cy="148923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40-Not specified</a:t>
            </a:r>
          </a:p>
          <a:p>
            <a:r>
              <a:rPr lang="en-US" dirty="0"/>
              <a:t>41-HB</a:t>
            </a:r>
          </a:p>
          <a:p>
            <a:r>
              <a:rPr lang="en-US" dirty="0"/>
              <a:t>42-HE</a:t>
            </a:r>
          </a:p>
          <a:p>
            <a:r>
              <a:rPr lang="en-US" dirty="0"/>
              <a:t>43-HF</a:t>
            </a:r>
          </a:p>
          <a:p>
            <a:r>
              <a:rPr lang="en-US" dirty="0"/>
              <a:t>44-HO</a:t>
            </a: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 flipV="1">
            <a:off x="437948" y="3781792"/>
            <a:ext cx="0" cy="58827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437949" y="3781792"/>
            <a:ext cx="1138666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79" name="Freeform 51"/>
          <p:cNvSpPr>
            <a:spLocks/>
          </p:cNvSpPr>
          <p:nvPr/>
        </p:nvSpPr>
        <p:spPr bwMode="auto">
          <a:xfrm>
            <a:off x="2233537" y="2983414"/>
            <a:ext cx="1825" cy="1302617"/>
          </a:xfrm>
          <a:custGeom>
            <a:avLst/>
            <a:gdLst/>
            <a:ahLst/>
            <a:cxnLst>
              <a:cxn ang="0">
                <a:pos x="0" y="744"/>
              </a:cxn>
              <a:cxn ang="0">
                <a:pos x="0" y="0"/>
              </a:cxn>
            </a:cxnLst>
            <a:rect l="0" t="0" r="r" b="b"/>
            <a:pathLst>
              <a:path w="1" h="744">
                <a:moveTo>
                  <a:pt x="0" y="744"/>
                </a:moveTo>
                <a:lnTo>
                  <a:pt x="0" y="0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80" name="Line 52"/>
          <p:cNvSpPr>
            <a:spLocks noChangeShapeType="1"/>
          </p:cNvSpPr>
          <p:nvPr/>
        </p:nvSpPr>
        <p:spPr bwMode="auto">
          <a:xfrm flipV="1">
            <a:off x="2715281" y="4286031"/>
            <a:ext cx="0" cy="25211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81" name="Freeform 53"/>
          <p:cNvSpPr>
            <a:spLocks/>
          </p:cNvSpPr>
          <p:nvPr/>
        </p:nvSpPr>
        <p:spPr bwMode="auto">
          <a:xfrm>
            <a:off x="2233537" y="4286031"/>
            <a:ext cx="481743" cy="1751"/>
          </a:xfrm>
          <a:custGeom>
            <a:avLst/>
            <a:gdLst/>
            <a:ahLst/>
            <a:cxnLst>
              <a:cxn ang="0">
                <a:pos x="264" y="0"/>
              </a:cxn>
              <a:cxn ang="0">
                <a:pos x="0" y="0"/>
              </a:cxn>
            </a:cxnLst>
            <a:rect l="0" t="0" r="r" b="b"/>
            <a:pathLst>
              <a:path w="264" h="1">
                <a:moveTo>
                  <a:pt x="264" y="0"/>
                </a:moveTo>
                <a:lnTo>
                  <a:pt x="0" y="0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82" name="Line 54"/>
          <p:cNvSpPr>
            <a:spLocks noChangeShapeType="1"/>
          </p:cNvSpPr>
          <p:nvPr/>
        </p:nvSpPr>
        <p:spPr bwMode="auto">
          <a:xfrm>
            <a:off x="3503588" y="5462588"/>
            <a:ext cx="350359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83" name="Text Box 55"/>
          <p:cNvSpPr txBox="1">
            <a:spLocks noChangeArrowheads="1"/>
          </p:cNvSpPr>
          <p:nvPr/>
        </p:nvSpPr>
        <p:spPr bwMode="auto">
          <a:xfrm>
            <a:off x="5955494" y="3025433"/>
            <a:ext cx="1415422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dirty="0"/>
              <a:t>Part Number</a:t>
            </a:r>
          </a:p>
        </p:txBody>
      </p:sp>
      <p:sp>
        <p:nvSpPr>
          <p:cNvPr id="150584" name="Freeform 56"/>
          <p:cNvSpPr>
            <a:spLocks/>
          </p:cNvSpPr>
          <p:nvPr/>
        </p:nvSpPr>
        <p:spPr bwMode="auto">
          <a:xfrm>
            <a:off x="3153230" y="4117951"/>
            <a:ext cx="1215307" cy="175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66" y="1"/>
              </a:cxn>
            </a:cxnLst>
            <a:rect l="0" t="0" r="r" b="b"/>
            <a:pathLst>
              <a:path w="666" h="1">
                <a:moveTo>
                  <a:pt x="0" y="0"/>
                </a:moveTo>
                <a:lnTo>
                  <a:pt x="666" y="1"/>
                </a:lnTo>
              </a:path>
            </a:pathLst>
          </a:custGeom>
          <a:noFill/>
          <a:ln w="25400" cap="sq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0585" name="Text Box 57"/>
          <p:cNvSpPr txBox="1">
            <a:spLocks noChangeArrowheads="1"/>
          </p:cNvSpPr>
          <p:nvPr/>
        </p:nvSpPr>
        <p:spPr bwMode="auto">
          <a:xfrm>
            <a:off x="351920" y="1428677"/>
            <a:ext cx="208553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50586" name="Text Box 58"/>
          <p:cNvSpPr txBox="1">
            <a:spLocks noChangeArrowheads="1"/>
          </p:cNvSpPr>
          <p:nvPr/>
        </p:nvSpPr>
        <p:spPr bwMode="auto">
          <a:xfrm>
            <a:off x="2277332" y="1428677"/>
            <a:ext cx="4303584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14 digit “interleaved 2 of 5” format barcode</a:t>
            </a: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HF PMT Proposed Tests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On Every PMT:</a:t>
            </a:r>
          </a:p>
          <a:p>
            <a:pPr lvl="1"/>
            <a:r>
              <a:rPr lang="en-US" sz="1600" dirty="0" smtClean="0"/>
              <a:t>Rise Time</a:t>
            </a:r>
          </a:p>
          <a:p>
            <a:pPr lvl="1"/>
            <a:r>
              <a:rPr lang="en-US" sz="1600" dirty="0" smtClean="0"/>
              <a:t>Negative Pulse Width</a:t>
            </a:r>
          </a:p>
          <a:p>
            <a:pPr lvl="1"/>
            <a:r>
              <a:rPr lang="en-US" sz="1600" dirty="0" smtClean="0"/>
              <a:t>Transit Time</a:t>
            </a:r>
          </a:p>
          <a:p>
            <a:pPr lvl="1"/>
            <a:r>
              <a:rPr lang="en-US" sz="1600" dirty="0" smtClean="0"/>
              <a:t>Transit Time spread</a:t>
            </a:r>
          </a:p>
          <a:p>
            <a:pPr lvl="1"/>
            <a:r>
              <a:rPr lang="en-US" sz="1600" dirty="0" smtClean="0"/>
              <a:t>Single Pulse Linearity</a:t>
            </a:r>
          </a:p>
          <a:p>
            <a:pPr lvl="1"/>
            <a:r>
              <a:rPr lang="en-US" sz="1600" dirty="0" smtClean="0"/>
              <a:t>Anode Dark Current</a:t>
            </a:r>
          </a:p>
          <a:p>
            <a:pPr lvl="1"/>
            <a:r>
              <a:rPr lang="en-US" sz="1600" dirty="0" smtClean="0"/>
              <a:t>Cathode Dark Current</a:t>
            </a:r>
          </a:p>
          <a:p>
            <a:pPr lvl="1"/>
            <a:r>
              <a:rPr lang="en-US" sz="1600" b="1" dirty="0" smtClean="0"/>
              <a:t>Gain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HV</a:t>
            </a:r>
          </a:p>
          <a:p>
            <a:pPr lvl="1"/>
            <a:r>
              <a:rPr lang="en-US" sz="1600" dirty="0" smtClean="0"/>
              <a:t>Cathode Luminous Sensitivity</a:t>
            </a:r>
          </a:p>
          <a:p>
            <a:pPr lvl="1"/>
            <a:r>
              <a:rPr lang="en-US" sz="1600" dirty="0" smtClean="0"/>
              <a:t>Anode Luminous Sensitivity</a:t>
            </a:r>
          </a:p>
          <a:p>
            <a:pPr lvl="1"/>
            <a:r>
              <a:rPr lang="en-US" sz="1600" dirty="0" smtClean="0"/>
              <a:t>Cathode Blue Sensitivity</a:t>
            </a:r>
          </a:p>
          <a:p>
            <a:r>
              <a:rPr lang="en-US" sz="2000" dirty="0" smtClean="0"/>
              <a:t>One PMT on every Batch:</a:t>
            </a:r>
          </a:p>
          <a:p>
            <a:pPr lvl="1"/>
            <a:r>
              <a:rPr lang="en-US" sz="1600" dirty="0" smtClean="0"/>
              <a:t>Cathode </a:t>
            </a:r>
            <a:r>
              <a:rPr lang="en-US" sz="1600" dirty="0"/>
              <a:t>s</a:t>
            </a:r>
            <a:r>
              <a:rPr lang="en-US" sz="1600" dirty="0" smtClean="0"/>
              <a:t>urface non-uniformity</a:t>
            </a:r>
          </a:p>
          <a:p>
            <a:pPr lvl="1"/>
            <a:r>
              <a:rPr lang="en-US" sz="1600" dirty="0" smtClean="0"/>
              <a:t>Double Pulse Linearity</a:t>
            </a:r>
          </a:p>
          <a:p>
            <a:pPr lvl="1"/>
            <a:r>
              <a:rPr lang="en-US" sz="1600" dirty="0" smtClean="0"/>
              <a:t>Single photoelectron resolution</a:t>
            </a:r>
          </a:p>
          <a:p>
            <a:pPr lvl="1"/>
            <a:r>
              <a:rPr lang="en-US" sz="1600" b="1" dirty="0" smtClean="0"/>
              <a:t>Anode Cross-talks</a:t>
            </a:r>
          </a:p>
          <a:p>
            <a:pPr lvl="1"/>
            <a:r>
              <a:rPr lang="en-US" sz="1600" dirty="0" err="1" smtClean="0"/>
              <a:t>Afterpulse</a:t>
            </a:r>
            <a:r>
              <a:rPr lang="en-US" sz="1600" dirty="0" smtClean="0"/>
              <a:t> measurements</a:t>
            </a:r>
          </a:p>
          <a:p>
            <a:r>
              <a:rPr lang="en-US" sz="2000" dirty="0" smtClean="0"/>
              <a:t>One time tests:</a:t>
            </a:r>
          </a:p>
          <a:p>
            <a:pPr lvl="1"/>
            <a:r>
              <a:rPr lang="en-US" sz="1600" dirty="0" smtClean="0"/>
              <a:t>PMT Lifetime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752601"/>
            <a:ext cx="4632284" cy="369331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 have been performing these test in our laboratory for the last 10 years.</a:t>
            </a:r>
          </a:p>
          <a:p>
            <a:endParaRPr lang="en-US" dirty="0" smtClean="0"/>
          </a:p>
          <a:p>
            <a:r>
              <a:rPr lang="en-US" dirty="0" smtClean="0"/>
              <a:t>All HF PMTs, ZDC PMTs were tested here. </a:t>
            </a:r>
          </a:p>
          <a:p>
            <a:endParaRPr lang="en-US" dirty="0"/>
          </a:p>
          <a:p>
            <a:r>
              <a:rPr lang="en-US" dirty="0" smtClean="0"/>
              <a:t>We have “almost all” equipment and personnel ready.</a:t>
            </a:r>
          </a:p>
          <a:p>
            <a:endParaRPr lang="en-US" dirty="0" smtClean="0"/>
          </a:p>
          <a:p>
            <a:r>
              <a:rPr lang="en-US" u="sng" dirty="0" smtClean="0"/>
              <a:t>We need to build some mounting pieces for new </a:t>
            </a:r>
            <a:r>
              <a:rPr lang="en-US" u="sng" dirty="0" err="1" smtClean="0"/>
              <a:t>PMTs.</a:t>
            </a:r>
            <a:endParaRPr lang="en-US" u="sng" dirty="0" smtClean="0"/>
          </a:p>
          <a:p>
            <a:endParaRPr lang="en-US" dirty="0"/>
          </a:p>
          <a:p>
            <a:r>
              <a:rPr lang="en-US" dirty="0" smtClean="0"/>
              <a:t>We can test 200 PMTs a month.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dirty="0"/>
              <a:t>HF PMT barcode scheme</a:t>
            </a:r>
          </a:p>
        </p:txBody>
      </p:sp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350359" y="1596757"/>
            <a:ext cx="8058252" cy="4581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103236" tIns="51618" rIns="103236" bIns="51618">
            <a:spAutoFit/>
          </a:bodyPr>
          <a:lstStyle/>
          <a:p>
            <a:endParaRPr lang="en-US" sz="2300" dirty="0"/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857649" y="3377352"/>
            <a:ext cx="1199144" cy="4581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sz="2300" dirty="0"/>
              <a:t>	 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788307" y="2773315"/>
            <a:ext cx="208553" cy="5966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>
            <a:spAutoFit/>
          </a:bodyPr>
          <a:lstStyle/>
          <a:p>
            <a:endParaRPr lang="en-US" sz="3200" dirty="0"/>
          </a:p>
        </p:txBody>
      </p:sp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1751794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1559" name="Rectangle 7"/>
          <p:cNvSpPr>
            <a:spLocks noChangeArrowheads="1"/>
          </p:cNvSpPr>
          <p:nvPr/>
        </p:nvSpPr>
        <p:spPr bwMode="auto">
          <a:xfrm>
            <a:off x="2189742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1560" name="Rectangle 8"/>
          <p:cNvSpPr>
            <a:spLocks noChangeArrowheads="1"/>
          </p:cNvSpPr>
          <p:nvPr/>
        </p:nvSpPr>
        <p:spPr bwMode="auto">
          <a:xfrm>
            <a:off x="2627691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3065639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3503588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1563" name="Rectangle 11"/>
          <p:cNvSpPr>
            <a:spLocks noChangeArrowheads="1"/>
          </p:cNvSpPr>
          <p:nvPr/>
        </p:nvSpPr>
        <p:spPr bwMode="auto">
          <a:xfrm>
            <a:off x="3941536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4379485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1565" name="Rectangle 13"/>
          <p:cNvSpPr>
            <a:spLocks noChangeArrowheads="1"/>
          </p:cNvSpPr>
          <p:nvPr/>
        </p:nvSpPr>
        <p:spPr bwMode="auto">
          <a:xfrm>
            <a:off x="4817433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1566" name="Rectangle 14"/>
          <p:cNvSpPr>
            <a:spLocks noChangeArrowheads="1"/>
          </p:cNvSpPr>
          <p:nvPr/>
        </p:nvSpPr>
        <p:spPr bwMode="auto">
          <a:xfrm>
            <a:off x="5255382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1567" name="Rectangle 15"/>
          <p:cNvSpPr>
            <a:spLocks noChangeArrowheads="1"/>
          </p:cNvSpPr>
          <p:nvPr/>
        </p:nvSpPr>
        <p:spPr bwMode="auto">
          <a:xfrm>
            <a:off x="5693330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1568" name="Rectangle 16"/>
          <p:cNvSpPr>
            <a:spLocks noChangeArrowheads="1"/>
          </p:cNvSpPr>
          <p:nvPr/>
        </p:nvSpPr>
        <p:spPr bwMode="auto">
          <a:xfrm>
            <a:off x="6131279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1569" name="Rectangle 17"/>
          <p:cNvSpPr>
            <a:spLocks noChangeArrowheads="1"/>
          </p:cNvSpPr>
          <p:nvPr/>
        </p:nvSpPr>
        <p:spPr bwMode="auto">
          <a:xfrm>
            <a:off x="6569227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7007176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1571" name="Rectangle 19"/>
          <p:cNvSpPr>
            <a:spLocks noChangeArrowheads="1"/>
          </p:cNvSpPr>
          <p:nvPr/>
        </p:nvSpPr>
        <p:spPr bwMode="auto">
          <a:xfrm>
            <a:off x="7445124" y="2941394"/>
            <a:ext cx="350359" cy="420199"/>
          </a:xfrm>
          <a:prstGeom prst="rect">
            <a:avLst/>
          </a:prstGeom>
          <a:solidFill>
            <a:srgbClr val="96969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03236" tIns="51618" rIns="103236" bIns="51618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51572" name="AutoShape 20"/>
          <p:cNvSpPr>
            <a:spLocks/>
          </p:cNvSpPr>
          <p:nvPr/>
        </p:nvSpPr>
        <p:spPr bwMode="auto">
          <a:xfrm rot="-5400000">
            <a:off x="4647579" y="3177539"/>
            <a:ext cx="252119" cy="788307"/>
          </a:xfrm>
          <a:prstGeom prst="leftBrace">
            <a:avLst>
              <a:gd name="adj1" fmla="val 25000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73" name="AutoShape 21"/>
          <p:cNvSpPr>
            <a:spLocks/>
          </p:cNvSpPr>
          <p:nvPr/>
        </p:nvSpPr>
        <p:spPr bwMode="auto">
          <a:xfrm rot="-5400000">
            <a:off x="5523476" y="3177539"/>
            <a:ext cx="252119" cy="788307"/>
          </a:xfrm>
          <a:prstGeom prst="leftBrace">
            <a:avLst>
              <a:gd name="adj1" fmla="val 25000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74" name="Text Box 22"/>
          <p:cNvSpPr txBox="1">
            <a:spLocks noChangeArrowheads="1"/>
          </p:cNvSpPr>
          <p:nvPr/>
        </p:nvSpPr>
        <p:spPr bwMode="auto">
          <a:xfrm>
            <a:off x="1664205" y="3949871"/>
            <a:ext cx="1466333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HF sub-group</a:t>
            </a:r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725128" y="2521195"/>
            <a:ext cx="841674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Digit:</a:t>
            </a:r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1791984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</a:t>
            </a:r>
          </a:p>
        </p:txBody>
      </p:sp>
      <p:sp>
        <p:nvSpPr>
          <p:cNvPr id="151577" name="Text Box 25"/>
          <p:cNvSpPr txBox="1">
            <a:spLocks noChangeArrowheads="1"/>
          </p:cNvSpPr>
          <p:nvPr/>
        </p:nvSpPr>
        <p:spPr bwMode="auto">
          <a:xfrm>
            <a:off x="2229933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2</a:t>
            </a:r>
          </a:p>
        </p:txBody>
      </p:sp>
      <p:sp>
        <p:nvSpPr>
          <p:cNvPr id="151578" name="Text Box 26"/>
          <p:cNvSpPr txBox="1">
            <a:spLocks noChangeArrowheads="1"/>
          </p:cNvSpPr>
          <p:nvPr/>
        </p:nvSpPr>
        <p:spPr bwMode="auto">
          <a:xfrm>
            <a:off x="2667881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3</a:t>
            </a:r>
          </a:p>
        </p:txBody>
      </p:sp>
      <p:sp>
        <p:nvSpPr>
          <p:cNvPr id="151579" name="Text Box 27"/>
          <p:cNvSpPr txBox="1">
            <a:spLocks noChangeArrowheads="1"/>
          </p:cNvSpPr>
          <p:nvPr/>
        </p:nvSpPr>
        <p:spPr bwMode="auto">
          <a:xfrm>
            <a:off x="3105830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4</a:t>
            </a:r>
          </a:p>
        </p:txBody>
      </p:sp>
      <p:sp>
        <p:nvSpPr>
          <p:cNvPr id="151580" name="Text Box 28"/>
          <p:cNvSpPr txBox="1">
            <a:spLocks noChangeArrowheads="1"/>
          </p:cNvSpPr>
          <p:nvPr/>
        </p:nvSpPr>
        <p:spPr bwMode="auto">
          <a:xfrm>
            <a:off x="3543778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5</a:t>
            </a:r>
          </a:p>
        </p:txBody>
      </p:sp>
      <p:sp>
        <p:nvSpPr>
          <p:cNvPr id="151581" name="Text Box 29"/>
          <p:cNvSpPr txBox="1">
            <a:spLocks noChangeArrowheads="1"/>
          </p:cNvSpPr>
          <p:nvPr/>
        </p:nvSpPr>
        <p:spPr bwMode="auto">
          <a:xfrm>
            <a:off x="3981727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6</a:t>
            </a:r>
          </a:p>
        </p:txBody>
      </p:sp>
      <p:sp>
        <p:nvSpPr>
          <p:cNvPr id="151582" name="Text Box 30"/>
          <p:cNvSpPr txBox="1">
            <a:spLocks noChangeArrowheads="1"/>
          </p:cNvSpPr>
          <p:nvPr/>
        </p:nvSpPr>
        <p:spPr bwMode="auto">
          <a:xfrm>
            <a:off x="4419675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7</a:t>
            </a:r>
          </a:p>
        </p:txBody>
      </p:sp>
      <p:sp>
        <p:nvSpPr>
          <p:cNvPr id="151583" name="Text Box 31"/>
          <p:cNvSpPr txBox="1">
            <a:spLocks noChangeArrowheads="1"/>
          </p:cNvSpPr>
          <p:nvPr/>
        </p:nvSpPr>
        <p:spPr bwMode="auto">
          <a:xfrm>
            <a:off x="4857624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8</a:t>
            </a:r>
          </a:p>
        </p:txBody>
      </p:sp>
      <p:sp>
        <p:nvSpPr>
          <p:cNvPr id="151584" name="Text Box 32"/>
          <p:cNvSpPr txBox="1">
            <a:spLocks noChangeArrowheads="1"/>
          </p:cNvSpPr>
          <p:nvPr/>
        </p:nvSpPr>
        <p:spPr bwMode="auto">
          <a:xfrm>
            <a:off x="5295572" y="2521195"/>
            <a:ext cx="35756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9</a:t>
            </a:r>
          </a:p>
        </p:txBody>
      </p:sp>
      <p:sp>
        <p:nvSpPr>
          <p:cNvPr id="151585" name="Text Box 33"/>
          <p:cNvSpPr txBox="1">
            <a:spLocks noChangeArrowheads="1"/>
          </p:cNvSpPr>
          <p:nvPr/>
        </p:nvSpPr>
        <p:spPr bwMode="auto">
          <a:xfrm>
            <a:off x="5644383" y="2521195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10</a:t>
            </a:r>
          </a:p>
        </p:txBody>
      </p:sp>
      <p:sp>
        <p:nvSpPr>
          <p:cNvPr id="151586" name="Text Box 34"/>
          <p:cNvSpPr txBox="1">
            <a:spLocks noChangeArrowheads="1"/>
          </p:cNvSpPr>
          <p:nvPr/>
        </p:nvSpPr>
        <p:spPr bwMode="auto">
          <a:xfrm>
            <a:off x="6082331" y="2521195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11</a:t>
            </a:r>
          </a:p>
        </p:txBody>
      </p:sp>
      <p:sp>
        <p:nvSpPr>
          <p:cNvPr id="151587" name="Text Box 35"/>
          <p:cNvSpPr txBox="1">
            <a:spLocks noChangeArrowheads="1"/>
          </p:cNvSpPr>
          <p:nvPr/>
        </p:nvSpPr>
        <p:spPr bwMode="auto">
          <a:xfrm>
            <a:off x="6520280" y="2521195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12</a:t>
            </a:r>
          </a:p>
        </p:txBody>
      </p:sp>
      <p:sp>
        <p:nvSpPr>
          <p:cNvPr id="151588" name="Text Box 36"/>
          <p:cNvSpPr txBox="1">
            <a:spLocks noChangeArrowheads="1"/>
          </p:cNvSpPr>
          <p:nvPr/>
        </p:nvSpPr>
        <p:spPr bwMode="auto">
          <a:xfrm>
            <a:off x="6958228" y="2521195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13</a:t>
            </a:r>
          </a:p>
        </p:txBody>
      </p:sp>
      <p:sp>
        <p:nvSpPr>
          <p:cNvPr id="151589" name="Text Box 37"/>
          <p:cNvSpPr txBox="1">
            <a:spLocks noChangeArrowheads="1"/>
          </p:cNvSpPr>
          <p:nvPr/>
        </p:nvSpPr>
        <p:spPr bwMode="auto">
          <a:xfrm>
            <a:off x="7396177" y="2521195"/>
            <a:ext cx="506647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 algn="ctr"/>
            <a:r>
              <a:rPr lang="en-US" sz="2300" dirty="0"/>
              <a:t>14</a:t>
            </a:r>
          </a:p>
        </p:txBody>
      </p:sp>
      <p:sp>
        <p:nvSpPr>
          <p:cNvPr id="151590" name="Line 38"/>
          <p:cNvSpPr>
            <a:spLocks noChangeShapeType="1"/>
          </p:cNvSpPr>
          <p:nvPr/>
        </p:nvSpPr>
        <p:spPr bwMode="auto">
          <a:xfrm>
            <a:off x="3153229" y="4201991"/>
            <a:ext cx="1576615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91" name="Line 39"/>
          <p:cNvSpPr>
            <a:spLocks noChangeShapeType="1"/>
          </p:cNvSpPr>
          <p:nvPr/>
        </p:nvSpPr>
        <p:spPr bwMode="auto">
          <a:xfrm flipV="1">
            <a:off x="4729844" y="3781792"/>
            <a:ext cx="0" cy="42019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92" name="Text Box 40"/>
          <p:cNvSpPr txBox="1">
            <a:spLocks noChangeArrowheads="1"/>
          </p:cNvSpPr>
          <p:nvPr/>
        </p:nvSpPr>
        <p:spPr bwMode="auto">
          <a:xfrm>
            <a:off x="1751794" y="4286031"/>
            <a:ext cx="1079817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01-PMT’s</a:t>
            </a:r>
          </a:p>
        </p:txBody>
      </p:sp>
      <p:sp>
        <p:nvSpPr>
          <p:cNvPr id="151593" name="Text Box 41"/>
          <p:cNvSpPr txBox="1">
            <a:spLocks noChangeArrowheads="1"/>
          </p:cNvSpPr>
          <p:nvPr/>
        </p:nvSpPr>
        <p:spPr bwMode="auto">
          <a:xfrm>
            <a:off x="4116716" y="4958350"/>
            <a:ext cx="2697118" cy="65824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PMT serial no. letter prefix</a:t>
            </a:r>
          </a:p>
          <a:p>
            <a:r>
              <a:rPr lang="en-US" dirty="0"/>
              <a:t>Reference number.</a:t>
            </a:r>
          </a:p>
        </p:txBody>
      </p:sp>
      <p:sp>
        <p:nvSpPr>
          <p:cNvPr id="151594" name="Text Box 42"/>
          <p:cNvSpPr txBox="1">
            <a:spLocks noChangeArrowheads="1"/>
          </p:cNvSpPr>
          <p:nvPr/>
        </p:nvSpPr>
        <p:spPr bwMode="auto">
          <a:xfrm>
            <a:off x="4116717" y="5546628"/>
            <a:ext cx="1113736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01-”CA” *</a:t>
            </a:r>
          </a:p>
        </p:txBody>
      </p:sp>
      <p:sp>
        <p:nvSpPr>
          <p:cNvPr id="151595" name="AutoShape 43"/>
          <p:cNvSpPr>
            <a:spLocks/>
          </p:cNvSpPr>
          <p:nvPr/>
        </p:nvSpPr>
        <p:spPr bwMode="auto">
          <a:xfrm rot="-5400000">
            <a:off x="6837321" y="2739590"/>
            <a:ext cx="252119" cy="1664204"/>
          </a:xfrm>
          <a:prstGeom prst="leftBrace">
            <a:avLst>
              <a:gd name="adj1" fmla="val 52778"/>
              <a:gd name="adj2" fmla="val 50000"/>
            </a:avLst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96" name="Text Box 44"/>
          <p:cNvSpPr txBox="1">
            <a:spLocks noChangeArrowheads="1"/>
          </p:cNvSpPr>
          <p:nvPr/>
        </p:nvSpPr>
        <p:spPr bwMode="auto">
          <a:xfrm>
            <a:off x="6218869" y="4033912"/>
            <a:ext cx="1760195" cy="65824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Numeric portion</a:t>
            </a:r>
          </a:p>
          <a:p>
            <a:r>
              <a:rPr lang="en-US" dirty="0"/>
              <a:t>of serial no.</a:t>
            </a:r>
          </a:p>
        </p:txBody>
      </p:sp>
      <p:sp>
        <p:nvSpPr>
          <p:cNvPr id="151597" name="Line 45"/>
          <p:cNvSpPr>
            <a:spLocks noChangeShapeType="1"/>
          </p:cNvSpPr>
          <p:nvPr/>
        </p:nvSpPr>
        <p:spPr bwMode="auto">
          <a:xfrm flipV="1">
            <a:off x="7007176" y="3697752"/>
            <a:ext cx="0" cy="33615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98" name="Line 46"/>
          <p:cNvSpPr>
            <a:spLocks noChangeShapeType="1"/>
          </p:cNvSpPr>
          <p:nvPr/>
        </p:nvSpPr>
        <p:spPr bwMode="auto">
          <a:xfrm flipV="1">
            <a:off x="5693330" y="3781792"/>
            <a:ext cx="0" cy="840398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599" name="Line 47"/>
          <p:cNvSpPr>
            <a:spLocks noChangeShapeType="1"/>
          </p:cNvSpPr>
          <p:nvPr/>
        </p:nvSpPr>
        <p:spPr bwMode="auto">
          <a:xfrm flipH="1">
            <a:off x="4992613" y="4622190"/>
            <a:ext cx="700718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600" name="Line 48"/>
          <p:cNvSpPr>
            <a:spLocks noChangeShapeType="1"/>
          </p:cNvSpPr>
          <p:nvPr/>
        </p:nvSpPr>
        <p:spPr bwMode="auto">
          <a:xfrm>
            <a:off x="4992613" y="4622190"/>
            <a:ext cx="0" cy="33615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1601" name="Text Box 49"/>
          <p:cNvSpPr txBox="1">
            <a:spLocks noChangeArrowheads="1"/>
          </p:cNvSpPr>
          <p:nvPr/>
        </p:nvSpPr>
        <p:spPr bwMode="auto">
          <a:xfrm>
            <a:off x="1051076" y="1680797"/>
            <a:ext cx="6834148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sz="2300" dirty="0"/>
              <a:t>The PMT serial number will be encoded in the barcode.</a:t>
            </a:r>
          </a:p>
        </p:txBody>
      </p:sp>
      <p:sp>
        <p:nvSpPr>
          <p:cNvPr id="151602" name="Text Box 50"/>
          <p:cNvSpPr txBox="1">
            <a:spLocks noChangeArrowheads="1"/>
          </p:cNvSpPr>
          <p:nvPr/>
        </p:nvSpPr>
        <p:spPr bwMode="auto">
          <a:xfrm>
            <a:off x="613128" y="6218947"/>
            <a:ext cx="6898461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*All Hamamatsu HF PMT serial numbers will have a letter prefix of “CA”</a:t>
            </a:r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HF PMT label</a:t>
            </a:r>
          </a:p>
        </p:txBody>
      </p:sp>
      <p:pic>
        <p:nvPicPr>
          <p:cNvPr id="153603" name="Picture 3" descr="E:\ianos01\PMT\R7525HA_BarC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204" y="3277553"/>
            <a:ext cx="5737125" cy="2097494"/>
          </a:xfrm>
          <a:prstGeom prst="rect">
            <a:avLst/>
          </a:prstGeom>
          <a:noFill/>
        </p:spPr>
      </p:pic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1051077" y="1764837"/>
            <a:ext cx="7057351" cy="45818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pPr>
              <a:buFontTx/>
              <a:buChar char="•"/>
            </a:pPr>
            <a:r>
              <a:rPr lang="en-US" sz="2300" dirty="0"/>
              <a:t>PMT’s will be labeled by Hamamatsu during production.</a:t>
            </a: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3328409" y="2605235"/>
            <a:ext cx="2075987" cy="412021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sz="2000" dirty="0"/>
              <a:t>Sample PMT label</a:t>
            </a:r>
          </a:p>
        </p:txBody>
      </p:sp>
      <p:sp>
        <p:nvSpPr>
          <p:cNvPr id="153606" name="Line 6"/>
          <p:cNvSpPr>
            <a:spLocks noChangeShapeType="1"/>
          </p:cNvSpPr>
          <p:nvPr/>
        </p:nvSpPr>
        <p:spPr bwMode="auto">
          <a:xfrm>
            <a:off x="2014563" y="2857354"/>
            <a:ext cx="875897" cy="756358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1120419" y="2589477"/>
            <a:ext cx="975814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Barcode</a:t>
            </a:r>
          </a:p>
        </p:txBody>
      </p:sp>
      <p:sp>
        <p:nvSpPr>
          <p:cNvPr id="153608" name="Text Box 8"/>
          <p:cNvSpPr txBox="1">
            <a:spLocks noChangeArrowheads="1"/>
          </p:cNvSpPr>
          <p:nvPr/>
        </p:nvSpPr>
        <p:spPr bwMode="auto">
          <a:xfrm>
            <a:off x="875897" y="5210469"/>
            <a:ext cx="1505831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Manufacturer</a:t>
            </a:r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6831997" y="2741799"/>
            <a:ext cx="1388170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Part number</a:t>
            </a:r>
          </a:p>
        </p:txBody>
      </p:sp>
      <p:sp>
        <p:nvSpPr>
          <p:cNvPr id="153610" name="Line 10"/>
          <p:cNvSpPr>
            <a:spLocks noChangeShapeType="1"/>
          </p:cNvSpPr>
          <p:nvPr/>
        </p:nvSpPr>
        <p:spPr bwMode="auto">
          <a:xfrm flipV="1">
            <a:off x="2277332" y="4706230"/>
            <a:ext cx="1051076" cy="67231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 flipH="1">
            <a:off x="6043689" y="3025433"/>
            <a:ext cx="788307" cy="58827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3612" name="Line 12"/>
          <p:cNvSpPr>
            <a:spLocks noChangeShapeType="1"/>
          </p:cNvSpPr>
          <p:nvPr/>
        </p:nvSpPr>
        <p:spPr bwMode="auto">
          <a:xfrm flipH="1" flipV="1">
            <a:off x="6218868" y="4706230"/>
            <a:ext cx="613128" cy="588279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6831996" y="5210469"/>
            <a:ext cx="2014563" cy="67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236" tIns="51618" rIns="103236" bIns="51618"/>
          <a:lstStyle/>
          <a:p>
            <a:r>
              <a:rPr lang="en-US" dirty="0"/>
              <a:t>Delivery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date :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year / month</a:t>
            </a:r>
          </a:p>
        </p:txBody>
      </p:sp>
      <p:sp>
        <p:nvSpPr>
          <p:cNvPr id="153614" name="Text Box 14"/>
          <p:cNvSpPr txBox="1">
            <a:spLocks noChangeArrowheads="1"/>
          </p:cNvSpPr>
          <p:nvPr/>
        </p:nvSpPr>
        <p:spPr bwMode="auto">
          <a:xfrm>
            <a:off x="3240819" y="2941394"/>
            <a:ext cx="2219873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(size: 50mm x 20mm)</a:t>
            </a:r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6919586" y="3697752"/>
            <a:ext cx="1524554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lIns="103236" tIns="51618" rIns="103236" bIns="51618">
            <a:spAutoFit/>
          </a:bodyPr>
          <a:lstStyle/>
          <a:p>
            <a:r>
              <a:rPr lang="en-US" dirty="0"/>
              <a:t>Serial number</a:t>
            </a:r>
          </a:p>
        </p:txBody>
      </p:sp>
      <p:sp>
        <p:nvSpPr>
          <p:cNvPr id="153616" name="Line 16"/>
          <p:cNvSpPr>
            <a:spLocks noChangeShapeType="1"/>
          </p:cNvSpPr>
          <p:nvPr/>
        </p:nvSpPr>
        <p:spPr bwMode="auto">
          <a:xfrm flipH="1">
            <a:off x="6218868" y="3949871"/>
            <a:ext cx="700718" cy="16808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103236" tIns="51618" rIns="103236" bIns="51618" anchor="ctr"/>
          <a:lstStyle/>
          <a:p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845" y="2437155"/>
            <a:ext cx="6021792" cy="2993919"/>
          </a:xfrm>
          <a:prstGeom prst="rect">
            <a:avLst/>
          </a:prstGeom>
          <a:noFill/>
        </p:spPr>
      </p:pic>
      <p:sp>
        <p:nvSpPr>
          <p:cNvPr id="154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PMT label placement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45921" y="1932916"/>
            <a:ext cx="4255399" cy="2269075"/>
            <a:chOff x="4608" y="2138"/>
            <a:chExt cx="5830" cy="3240"/>
          </a:xfrm>
        </p:grpSpPr>
        <p:sp>
          <p:nvSpPr>
            <p:cNvPr id="154629" name="Text Box 5"/>
            <p:cNvSpPr txBox="1">
              <a:spLocks noChangeArrowheads="1"/>
            </p:cNvSpPr>
            <p:nvPr/>
          </p:nvSpPr>
          <p:spPr bwMode="auto">
            <a:xfrm>
              <a:off x="6698" y="2138"/>
              <a:ext cx="165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itchFamily="34" charset="0"/>
                </a:rPr>
                <a:t>10 – 15 mm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608" y="2678"/>
              <a:ext cx="5830" cy="2700"/>
              <a:chOff x="4608" y="2678"/>
              <a:chExt cx="5830" cy="2700"/>
            </a:xfrm>
          </p:grpSpPr>
          <p:sp>
            <p:nvSpPr>
              <p:cNvPr id="154631" name="Rectangle 7"/>
              <p:cNvSpPr>
                <a:spLocks noChangeArrowheads="1"/>
              </p:cNvSpPr>
              <p:nvPr/>
            </p:nvSpPr>
            <p:spPr bwMode="auto">
              <a:xfrm>
                <a:off x="4608" y="4298"/>
                <a:ext cx="2310" cy="1080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1400" b="1" dirty="0">
                  <a:latin typeface="Arial" pitchFamily="34" charset="0"/>
                </a:endParaRPr>
              </a:p>
              <a:p>
                <a:pPr algn="ctr"/>
                <a:r>
                  <a:rPr lang="en-US" sz="1400" b="1" dirty="0">
                    <a:latin typeface="Arial" pitchFamily="34" charset="0"/>
                  </a:rPr>
                  <a:t>BAR CODE LABEL</a:t>
                </a:r>
                <a:endParaRPr lang="en-US" sz="1400" b="1" dirty="0"/>
              </a:p>
            </p:txBody>
          </p:sp>
          <p:sp>
            <p:nvSpPr>
              <p:cNvPr id="154632" name="Line 8"/>
              <p:cNvSpPr>
                <a:spLocks noChangeShapeType="1"/>
              </p:cNvSpPr>
              <p:nvPr/>
            </p:nvSpPr>
            <p:spPr bwMode="auto">
              <a:xfrm flipV="1">
                <a:off x="6918" y="2678"/>
                <a:ext cx="0" cy="144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33" name="Line 9"/>
              <p:cNvSpPr>
                <a:spLocks noChangeShapeType="1"/>
              </p:cNvSpPr>
              <p:nvPr/>
            </p:nvSpPr>
            <p:spPr bwMode="auto">
              <a:xfrm flipV="1">
                <a:off x="7688" y="2678"/>
                <a:ext cx="0" cy="144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34" name="Line 10"/>
              <p:cNvSpPr>
                <a:spLocks noChangeShapeType="1"/>
              </p:cNvSpPr>
              <p:nvPr/>
            </p:nvSpPr>
            <p:spPr bwMode="auto">
              <a:xfrm>
                <a:off x="6918" y="2858"/>
                <a:ext cx="7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35" name="Line 11"/>
              <p:cNvSpPr>
                <a:spLocks noChangeShapeType="1"/>
              </p:cNvSpPr>
              <p:nvPr/>
            </p:nvSpPr>
            <p:spPr bwMode="auto">
              <a:xfrm flipV="1">
                <a:off x="7908" y="4298"/>
                <a:ext cx="660" cy="54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36" name="Text Box 12"/>
              <p:cNvSpPr txBox="1">
                <a:spLocks noChangeArrowheads="1"/>
              </p:cNvSpPr>
              <p:nvPr/>
            </p:nvSpPr>
            <p:spPr bwMode="auto">
              <a:xfrm>
                <a:off x="8568" y="3938"/>
                <a:ext cx="187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Arial" pitchFamily="34" charset="0"/>
                  </a:rPr>
                  <a:t>Short cut pin</a:t>
                </a:r>
              </a:p>
            </p:txBody>
          </p:sp>
        </p:grpSp>
      </p:grp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1560192" y="1931166"/>
            <a:ext cx="9143999" cy="3812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lIns="103236" tIns="51618" rIns="103236" bIns="51618">
            <a:spAutoFit/>
          </a:bodyPr>
          <a:lstStyle/>
          <a:p>
            <a:endParaRPr lang="en-US"/>
          </a:p>
        </p:txBody>
      </p:sp>
      <p:sp>
        <p:nvSpPr>
          <p:cNvPr id="154638" name="Rectangle 14"/>
          <p:cNvSpPr>
            <a:spLocks noChangeArrowheads="1"/>
          </p:cNvSpPr>
          <p:nvPr/>
        </p:nvSpPr>
        <p:spPr bwMode="auto">
          <a:xfrm>
            <a:off x="875897" y="5546628"/>
            <a:ext cx="7182355" cy="350465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lIns="103236" tIns="51618" rIns="103236" bIns="51618">
            <a:spAutoFit/>
          </a:bodyPr>
          <a:lstStyle/>
          <a:p>
            <a:pPr algn="just"/>
            <a:r>
              <a:rPr lang="en-US" altLang="ja-JP" sz="1600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The short cut pin will approximately be the center of the BAR CODE LABEL.</a:t>
            </a:r>
            <a:endParaRPr lang="en-US" altLang="ja-JP" sz="2700" dirty="0">
              <a:ea typeface="ＭＳ Ｐゴシック" pitchFamily="34" charset="-128"/>
            </a:endParaRPr>
          </a:p>
        </p:txBody>
      </p:sp>
      <p:sp>
        <p:nvSpPr>
          <p:cNvPr id="154639" name="Rectangle 15"/>
          <p:cNvSpPr>
            <a:spLocks noChangeArrowheads="1"/>
          </p:cNvSpPr>
          <p:nvPr/>
        </p:nvSpPr>
        <p:spPr bwMode="auto">
          <a:xfrm>
            <a:off x="1226256" y="1932916"/>
            <a:ext cx="1489025" cy="353943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just"/>
            <a:r>
              <a:rPr lang="en-US" altLang="ja-JP" sz="2300" b="1" dirty="0">
                <a:latin typeface="Arial" pitchFamily="34" charset="0"/>
                <a:ea typeface="ＭＳ Ｐゴシック" pitchFamily="34" charset="-128"/>
              </a:rPr>
              <a:t>R7525HA</a:t>
            </a:r>
            <a:endParaRPr lang="en-US" altLang="ja-JP" sz="2700" dirty="0">
              <a:ea typeface="ＭＳ Ｐゴシック" pitchFamily="34" charset="-128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Iowa is ready for PMT tests.  </a:t>
            </a:r>
          </a:p>
          <a:p>
            <a:r>
              <a:rPr lang="en-US" dirty="0" smtClean="0"/>
              <a:t>Every test procedure is well documented on published papers. </a:t>
            </a:r>
          </a:p>
          <a:p>
            <a:r>
              <a:rPr lang="en-US" dirty="0" smtClean="0"/>
              <a:t>This time we have few additional tests: Gain </a:t>
            </a:r>
            <a:r>
              <a:rPr lang="en-US" dirty="0" err="1" smtClean="0"/>
              <a:t>vs</a:t>
            </a:r>
            <a:r>
              <a:rPr lang="en-US" dirty="0" smtClean="0"/>
              <a:t> HV for each PMT, and crosstalk.</a:t>
            </a:r>
          </a:p>
          <a:p>
            <a:r>
              <a:rPr lang="en-US" dirty="0" err="1" smtClean="0"/>
              <a:t>Cukurova</a:t>
            </a:r>
            <a:r>
              <a:rPr lang="en-US" dirty="0" smtClean="0"/>
              <a:t> will perform some PMT tests, but they need a little help from Iowa team. We are working on their test setup details.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PMT Test Laboratory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219200"/>
            <a:ext cx="61817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49916" y="1143000"/>
            <a:ext cx="3565484" cy="452431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3 dark boxes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VME and CAMAC DAQ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Computer controlled XY scanner and </a:t>
            </a:r>
            <a:r>
              <a:rPr lang="en-US" dirty="0" err="1" smtClean="0"/>
              <a:t>n.d.f</a:t>
            </a:r>
            <a:r>
              <a:rPr lang="en-US" dirty="0" smtClean="0"/>
              <a:t>. wheels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 </a:t>
            </a:r>
            <a:r>
              <a:rPr lang="en-US" dirty="0" err="1" smtClean="0"/>
              <a:t>picoammeters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 digital scopes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UV and visible power meters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UV and Blue LED light source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 nitrogen lasers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Nitrogen Dye Laser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 dark boxes has DC light source (tungsten light bulbs)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Optical table with all mounts and stands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Pico second LED </a:t>
            </a:r>
            <a:r>
              <a:rPr lang="en-US" dirty="0" err="1" smtClean="0"/>
              <a:t>pulsers</a:t>
            </a:r>
            <a:r>
              <a:rPr lang="en-US" dirty="0" smtClean="0"/>
              <a:t> and 1 double pulse generator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References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4525963"/>
          </a:xfrm>
        </p:spPr>
        <p:txBody>
          <a:bodyPr>
            <a:noAutofit/>
          </a:bodyPr>
          <a:lstStyle/>
          <a:p>
            <a:pPr algn="just" eaLnBrk="1" hangingPunct="1">
              <a:buFont typeface="Arial" pitchFamily="34" charset="0"/>
              <a:buNone/>
            </a:pPr>
            <a:r>
              <a:rPr lang="en-US" sz="1100" dirty="0" smtClean="0"/>
              <a:t>We have selected Hamamatsu R7525 as HF PMT and tested 2000 of them in University of Iowa.  Along with  PMTs we have constructed and tested the</a:t>
            </a:r>
          </a:p>
          <a:p>
            <a:pPr algn="just" eaLnBrk="1" hangingPunct="1">
              <a:buFont typeface="Arial" pitchFamily="34" charset="0"/>
              <a:buNone/>
            </a:pPr>
            <a:r>
              <a:rPr lang="en-US" sz="1100" dirty="0" smtClean="0"/>
              <a:t>light guide system and parallel dynode bases of the HF </a:t>
            </a:r>
            <a:r>
              <a:rPr lang="en-US" sz="1100" dirty="0" err="1" smtClean="0"/>
              <a:t>PMTs.</a:t>
            </a:r>
            <a:r>
              <a:rPr lang="en-US" sz="1100" dirty="0" smtClean="0"/>
              <a:t> We also extensively studied the PMT candidates and their responses to </a:t>
            </a:r>
            <a:r>
              <a:rPr lang="en-US" sz="1100" dirty="0" err="1" smtClean="0"/>
              <a:t>muon</a:t>
            </a:r>
            <a:r>
              <a:rPr lang="en-US" sz="1100" dirty="0" smtClean="0"/>
              <a:t> and neutron </a:t>
            </a:r>
          </a:p>
          <a:p>
            <a:pPr algn="just" eaLnBrk="1" hangingPunct="1">
              <a:buFont typeface="Arial" pitchFamily="34" charset="0"/>
              <a:buNone/>
            </a:pPr>
            <a:r>
              <a:rPr lang="en-US" sz="1100" dirty="0" smtClean="0"/>
              <a:t>beams. All studies are published as journal articles and/or CMS internal / detector notes.</a:t>
            </a:r>
          </a:p>
          <a:p>
            <a:pPr algn="just" eaLnBrk="1" hangingPunct="1">
              <a:buNone/>
            </a:pPr>
            <a:endParaRPr lang="en-US" sz="1100" dirty="0" smtClean="0"/>
          </a:p>
          <a:p>
            <a:pPr algn="just" eaLnBrk="1" hangingPunct="1">
              <a:buFont typeface="Arial" pitchFamily="34" charset="0"/>
              <a:buNone/>
            </a:pPr>
            <a:r>
              <a:rPr lang="en-US" sz="1100" b="1" u="sng" dirty="0" smtClean="0"/>
              <a:t>Journal Publications:</a:t>
            </a:r>
          </a:p>
          <a:p>
            <a:pPr algn="just">
              <a:buNone/>
            </a:pPr>
            <a:r>
              <a:rPr lang="en-US" sz="1000" dirty="0"/>
              <a:t>U. </a:t>
            </a:r>
            <a:r>
              <a:rPr lang="en-US" sz="1000" dirty="0" err="1"/>
              <a:t>Akgun</a:t>
            </a:r>
            <a:r>
              <a:rPr lang="en-US" sz="1000" dirty="0"/>
              <a:t> et al. "Boron and Thermal Neutron Interactions on </a:t>
            </a:r>
            <a:r>
              <a:rPr lang="en-US" sz="1000" dirty="0" err="1"/>
              <a:t>Borosilica</a:t>
            </a:r>
            <a:r>
              <a:rPr lang="en-US" sz="1000" dirty="0"/>
              <a:t> Window Photomultiplier Tubes", Journal of Instrumentation,  </a:t>
            </a:r>
            <a:r>
              <a:rPr lang="en-US" sz="1000" b="1" dirty="0"/>
              <a:t>JINST</a:t>
            </a:r>
            <a:r>
              <a:rPr lang="en-US" sz="1000" b="1" i="1" dirty="0"/>
              <a:t> 5 P08005, 2010</a:t>
            </a:r>
            <a:endParaRPr lang="en-US" sz="1000" b="1" dirty="0"/>
          </a:p>
          <a:p>
            <a:pPr algn="just">
              <a:buNone/>
            </a:pPr>
            <a:r>
              <a:rPr lang="en-US" sz="1000" dirty="0"/>
              <a:t>S. </a:t>
            </a:r>
            <a:r>
              <a:rPr lang="en-US" sz="1000" dirty="0" err="1" smtClean="0"/>
              <a:t>Chatrchyan</a:t>
            </a:r>
            <a:r>
              <a:rPr lang="en-US" sz="1000" dirty="0"/>
              <a:t> </a:t>
            </a:r>
            <a:r>
              <a:rPr lang="en-US" sz="1000" dirty="0" smtClean="0"/>
              <a:t>et al. "Study </a:t>
            </a:r>
            <a:r>
              <a:rPr lang="en-US" sz="1000" dirty="0"/>
              <a:t>of Various Photomultiplier Tubes with </a:t>
            </a:r>
            <a:r>
              <a:rPr lang="en-US" sz="1000" dirty="0" err="1"/>
              <a:t>Muon</a:t>
            </a:r>
            <a:r>
              <a:rPr lang="en-US" sz="1000" dirty="0"/>
              <a:t> Beams And Cerenkov Light Produced in Electron Showers", CMS NOTE </a:t>
            </a:r>
            <a:r>
              <a:rPr lang="en-US" sz="1000" dirty="0" smtClean="0"/>
              <a:t>2010-003, </a:t>
            </a:r>
            <a:r>
              <a:rPr lang="en-US" sz="1000" b="1" dirty="0" smtClean="0"/>
              <a:t>JINST 5:P06002</a:t>
            </a:r>
            <a:r>
              <a:rPr lang="en-US" sz="1000" dirty="0" smtClean="0"/>
              <a:t> 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</a:t>
            </a:r>
            <a:r>
              <a:rPr lang="en-US" sz="1000" dirty="0" err="1" smtClean="0"/>
              <a:t>Afterpulse</a:t>
            </a:r>
            <a:r>
              <a:rPr lang="en-US" sz="1000" dirty="0" smtClean="0"/>
              <a:t> Timing and Rate investigation of Three Different Hamamatsu </a:t>
            </a:r>
            <a:r>
              <a:rPr lang="en-US" sz="1000" dirty="0" err="1" smtClean="0"/>
              <a:t>Photomultipler</a:t>
            </a:r>
            <a:r>
              <a:rPr lang="en-US" sz="1000" dirty="0" smtClean="0"/>
              <a:t> Tubes",  </a:t>
            </a:r>
            <a:r>
              <a:rPr lang="en-US" sz="1000" b="1" dirty="0" smtClean="0"/>
              <a:t>JINST, 3 T01001,  2008.</a:t>
            </a:r>
          </a:p>
          <a:p>
            <a:pPr algn="just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"Radiation damage and light transmission studies on air core light guides",  </a:t>
            </a:r>
            <a:r>
              <a:rPr lang="en-US" sz="1000" b="1" dirty="0" smtClean="0"/>
              <a:t>IEEE TNS, </a:t>
            </a:r>
            <a:r>
              <a:rPr lang="en-US" sz="1000" b="1" dirty="0" err="1" smtClean="0"/>
              <a:t>Vol</a:t>
            </a:r>
            <a:r>
              <a:rPr lang="en-US" sz="1000" b="1" dirty="0" smtClean="0"/>
              <a:t> 53, No. 3, 1547, 2006</a:t>
            </a:r>
          </a:p>
          <a:p>
            <a:pPr algn="just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“Complete tests of 2000 Hamamatsu R7525HA Phototubes for the CMS-HF Forward Calorimeter",  CMS-NOTE  2004/019,  </a:t>
            </a:r>
            <a:r>
              <a:rPr lang="en-US" sz="1000" b="1" dirty="0" smtClean="0"/>
              <a:t>NIM A550:145-156, 2005</a:t>
            </a:r>
          </a:p>
          <a:p>
            <a:pPr algn="just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"Comparison of PMTs from three different manufacturers for the CMS-HF Forward Calorimeter",  CMS-NOTE 2003/029,  </a:t>
            </a:r>
            <a:r>
              <a:rPr lang="en-US" sz="1000" b="1" dirty="0" smtClean="0"/>
              <a:t>IEEE TNS 51: 1909, 2004</a:t>
            </a:r>
          </a:p>
          <a:p>
            <a:pPr algn="just">
              <a:buNone/>
            </a:pPr>
            <a:endParaRPr lang="en-US" sz="1100" b="1" dirty="0"/>
          </a:p>
          <a:p>
            <a:pPr algn="just">
              <a:buNone/>
            </a:pPr>
            <a:r>
              <a:rPr lang="en-US" sz="1100" b="1" u="sng" dirty="0" smtClean="0"/>
              <a:t>Other Publications:</a:t>
            </a:r>
          </a:p>
          <a:p>
            <a:pPr algn="just">
              <a:buNone/>
            </a:pPr>
            <a:r>
              <a:rPr lang="en-US" sz="1000" dirty="0"/>
              <a:t>U. </a:t>
            </a:r>
            <a:r>
              <a:rPr lang="en-US" sz="1000" dirty="0" err="1"/>
              <a:t>Akgun</a:t>
            </a:r>
            <a:r>
              <a:rPr lang="en-US" sz="1000" dirty="0"/>
              <a:t> </a:t>
            </a:r>
            <a:r>
              <a:rPr lang="en-US" sz="1000" i="1" dirty="0"/>
              <a:t>et al.</a:t>
            </a:r>
            <a:r>
              <a:rPr lang="en-US" sz="1000" dirty="0"/>
              <a:t>, "A Novel Method to Eliminate </a:t>
            </a:r>
            <a:r>
              <a:rPr lang="en-US" sz="1000" dirty="0" err="1"/>
              <a:t>Muon</a:t>
            </a:r>
            <a:r>
              <a:rPr lang="en-US" sz="1000" dirty="0"/>
              <a:t> Events on HF PMT Windows”, </a:t>
            </a:r>
            <a:r>
              <a:rPr lang="en-US" sz="1000" dirty="0" smtClean="0"/>
              <a:t>CMS </a:t>
            </a:r>
            <a:r>
              <a:rPr lang="en-US" sz="1000" dirty="0"/>
              <a:t>DN-2009/014, 2009</a:t>
            </a:r>
            <a:r>
              <a:rPr lang="en-US" sz="1000" dirty="0" smtClean="0"/>
              <a:t>.</a:t>
            </a:r>
          </a:p>
          <a:p>
            <a:pPr algn="just">
              <a:buNone/>
            </a:pPr>
            <a:r>
              <a:rPr lang="en-US" sz="1000" dirty="0"/>
              <a:t>U. </a:t>
            </a:r>
            <a:r>
              <a:rPr lang="en-US" sz="1000" dirty="0" err="1"/>
              <a:t>Akgun</a:t>
            </a:r>
            <a:r>
              <a:rPr lang="en-US" sz="1000" dirty="0"/>
              <a:t> </a:t>
            </a:r>
            <a:r>
              <a:rPr lang="en-US" sz="1000" i="1" dirty="0"/>
              <a:t>et al.</a:t>
            </a:r>
            <a:r>
              <a:rPr lang="en-US" sz="1000" dirty="0"/>
              <a:t>, "Study of CMS HF Candidate PMTs with Cerenkov Light in Electron Showers", CMS Detector Note, CMS DN-2009/012, </a:t>
            </a:r>
            <a:r>
              <a:rPr lang="en-US" sz="1000" dirty="0" smtClean="0"/>
              <a:t>2009.</a:t>
            </a:r>
          </a:p>
          <a:p>
            <a:pPr algn="just">
              <a:buNone/>
            </a:pPr>
            <a:r>
              <a:rPr lang="en-US" sz="1000" dirty="0" smtClean="0"/>
              <a:t>U</a:t>
            </a:r>
            <a:r>
              <a:rPr lang="en-US" sz="1000" dirty="0"/>
              <a:t>. </a:t>
            </a:r>
            <a:r>
              <a:rPr lang="en-US" sz="1000" dirty="0" err="1"/>
              <a:t>Akgun</a:t>
            </a:r>
            <a:r>
              <a:rPr lang="en-US" sz="1000" dirty="0"/>
              <a:t> </a:t>
            </a:r>
            <a:r>
              <a:rPr lang="en-US" sz="1000" i="1" dirty="0"/>
              <a:t>et al.</a:t>
            </a:r>
            <a:r>
              <a:rPr lang="en-US" sz="1000" dirty="0"/>
              <a:t>, "Tests of CMS HF Candidate PMTs with </a:t>
            </a:r>
            <a:r>
              <a:rPr lang="en-US" sz="1000" dirty="0" err="1"/>
              <a:t>Muons</a:t>
            </a:r>
            <a:r>
              <a:rPr lang="en-US" sz="1000" dirty="0"/>
              <a:t>", CMS Detector Note, CMS DN-2009/011, 2009.</a:t>
            </a:r>
          </a:p>
          <a:p>
            <a:pPr algn="just">
              <a:buNone/>
            </a:pPr>
            <a:r>
              <a:rPr lang="en-US" sz="1000" dirty="0" smtClean="0"/>
              <a:t>U</a:t>
            </a:r>
            <a:r>
              <a:rPr lang="en-US" sz="1000" dirty="0"/>
              <a:t>. </a:t>
            </a:r>
            <a:r>
              <a:rPr lang="en-US" sz="1000" dirty="0" err="1"/>
              <a:t>Akgun</a:t>
            </a:r>
            <a:r>
              <a:rPr lang="en-US" sz="1000" dirty="0"/>
              <a:t> </a:t>
            </a:r>
            <a:r>
              <a:rPr lang="en-US" sz="1000" i="1" dirty="0"/>
              <a:t>et al.</a:t>
            </a:r>
            <a:r>
              <a:rPr lang="en-US" sz="1000" dirty="0"/>
              <a:t>, "Beam Test Results for the Anomalous Large Energy Events Removal in </a:t>
            </a:r>
            <a:r>
              <a:rPr lang="en-US" sz="1000" dirty="0" err="1"/>
              <a:t>Hadronic</a:t>
            </a:r>
            <a:r>
              <a:rPr lang="en-US" sz="1000" dirty="0"/>
              <a:t> Forward Calorimeter", CMS Detector Note, CMS DN-2009/005, 2009</a:t>
            </a:r>
            <a:r>
              <a:rPr lang="en-US" sz="1000" dirty="0" smtClean="0"/>
              <a:t>.</a:t>
            </a:r>
          </a:p>
          <a:p>
            <a:pPr algn="just">
              <a:buNone/>
            </a:pPr>
            <a:r>
              <a:rPr lang="en-US" sz="1000" dirty="0" smtClean="0"/>
              <a:t>J. Olson et al. "Comparison of resistive and parallel dynode bases", CMS-IN 2006/019, 2006 </a:t>
            </a:r>
            <a:endParaRPr lang="en-US" sz="1000" b="1" dirty="0" smtClean="0"/>
          </a:p>
          <a:p>
            <a:pPr algn="just" eaLnBrk="1" hangingPunct="1">
              <a:buNone/>
            </a:pPr>
            <a:r>
              <a:rPr lang="en-US" sz="1000" dirty="0" smtClean="0"/>
              <a:t>J. Olson et al. "Parallel Dynode Base for HF", CMS-IN 2005/042, 2005   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/>
              <a:t> </a:t>
            </a:r>
            <a:r>
              <a:rPr lang="en-US" sz="1000" dirty="0" smtClean="0"/>
              <a:t>et al. "</a:t>
            </a:r>
            <a:r>
              <a:rPr lang="en-US" sz="1000" dirty="0" err="1" smtClean="0"/>
              <a:t>Afterpulse</a:t>
            </a:r>
            <a:r>
              <a:rPr lang="en-US" sz="1000" dirty="0" smtClean="0"/>
              <a:t> Studies for HF Calorimeter PMTs", CMS-IN 2004/034, 2004  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"CMS HF Calorimeter Light Guide System Radiation Damage Studies", CMS-IN 2003/029, 2003 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"Timing, Gain and Dark current Measurements of PMTs from Three Different Manufacturers for HF Calorimeter", CMS-IN 2002/032, 2002   </a:t>
            </a:r>
          </a:p>
          <a:p>
            <a:pPr algn="just" eaLnBrk="1" hangingPunct="1">
              <a:buNone/>
            </a:pPr>
            <a:r>
              <a:rPr lang="en-US" sz="1000" dirty="0" smtClean="0"/>
              <a:t>P. </a:t>
            </a:r>
            <a:r>
              <a:rPr lang="en-US" sz="1000" dirty="0" err="1" smtClean="0"/>
              <a:t>Bruecken</a:t>
            </a:r>
            <a:r>
              <a:rPr lang="en-US" sz="1000" dirty="0" smtClean="0"/>
              <a:t> et al. "Radiation Effect Studies on High Efficiency Mirror (HEM) and Aluminized Mylar for the HF Optical Design", CMS-IN 2002/031, 2002   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"Single and Double Pulse Linearity Studies Performed on Candidate PMTs for HF Calorimeter", CMS-IN 2002/030, 2002   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"Tests of the CMS-HF Light Guide System at the University of Iowa PMT Test Station", CMS-IN 2002/029, 2002   </a:t>
            </a:r>
          </a:p>
          <a:p>
            <a:pPr algn="just" eaLnBrk="1" hangingPunct="1">
              <a:buNone/>
            </a:pPr>
            <a:r>
              <a:rPr lang="en-US" sz="1000" dirty="0" smtClean="0"/>
              <a:t>U. </a:t>
            </a:r>
            <a:r>
              <a:rPr lang="en-US" sz="1000" dirty="0" err="1" smtClean="0"/>
              <a:t>Akgun</a:t>
            </a:r>
            <a:r>
              <a:rPr lang="en-US" sz="1000" dirty="0" smtClean="0"/>
              <a:t> et al. "Single Photoelectron Spectrum Measurements of HF </a:t>
            </a:r>
            <a:r>
              <a:rPr lang="en-US" sz="1000" dirty="0" err="1" smtClean="0"/>
              <a:t>Calorimetry</a:t>
            </a:r>
            <a:r>
              <a:rPr lang="en-US" sz="1000" dirty="0" smtClean="0"/>
              <a:t> Candidate PMTs in The University of Iowa Test Station", CMS-IN 2002/026, 2002  </a:t>
            </a:r>
            <a:br>
              <a:rPr lang="en-US" sz="10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PMT Traveler Sheet Inspection List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714878" cy="457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1371600"/>
            <a:ext cx="3565484" cy="230832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As they arrive every PMT is attached to a traveler sheet and all related info is edited on this sheet as our internal document.</a:t>
            </a:r>
          </a:p>
          <a:p>
            <a:endParaRPr lang="en-US" dirty="0"/>
          </a:p>
          <a:p>
            <a:r>
              <a:rPr lang="en-US" dirty="0" smtClean="0"/>
              <a:t>Simple algorithm is followed to reject of accept a PMT after each test.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Tests and Special Needs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Linearity needs neutral density filter wheels.</a:t>
            </a:r>
          </a:p>
          <a:p>
            <a:r>
              <a:rPr lang="en-US" dirty="0" smtClean="0"/>
              <a:t>Gain requires homemade base to read cathode current.</a:t>
            </a:r>
          </a:p>
          <a:p>
            <a:r>
              <a:rPr lang="en-US" dirty="0" smtClean="0"/>
              <a:t>Double pulse linearity requires double pulse generator</a:t>
            </a:r>
          </a:p>
          <a:p>
            <a:r>
              <a:rPr lang="en-US" dirty="0" smtClean="0"/>
              <a:t>Lifetime tests requires light stability monitored by power meter.</a:t>
            </a:r>
          </a:p>
          <a:p>
            <a:r>
              <a:rPr lang="en-US" dirty="0" smtClean="0"/>
              <a:t>Single photoelectron tests are very sensitive, in last 10 years we build 4 different versions of it. As long as PMT has a single </a:t>
            </a:r>
            <a:r>
              <a:rPr lang="en-US" dirty="0" err="1" smtClean="0"/>
              <a:t>p.e</a:t>
            </a:r>
            <a:r>
              <a:rPr lang="en-US" dirty="0" smtClean="0"/>
              <a:t>. sensitivity, we can detect it.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Cukurova</a:t>
            </a:r>
            <a:r>
              <a:rPr lang="en-US" dirty="0" smtClean="0"/>
              <a:t> University Capacity and Proposed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are organizing the tests to be performed in </a:t>
            </a:r>
            <a:r>
              <a:rPr lang="en-US" dirty="0" err="1" smtClean="0"/>
              <a:t>Cukuroav</a:t>
            </a:r>
            <a:r>
              <a:rPr lang="en-US" dirty="0" smtClean="0"/>
              <a:t> as well. </a:t>
            </a:r>
          </a:p>
          <a:p>
            <a:r>
              <a:rPr lang="en-US" dirty="0" err="1" smtClean="0"/>
              <a:t>Cukurova</a:t>
            </a:r>
            <a:r>
              <a:rPr lang="en-US" dirty="0" smtClean="0"/>
              <a:t> has a optical laboratory to perform  some of these tests. I confirmed that they have</a:t>
            </a:r>
          </a:p>
          <a:p>
            <a:pPr>
              <a:buNone/>
            </a:pPr>
            <a:r>
              <a:rPr lang="en-US" dirty="0" smtClean="0"/>
              <a:t>	Nitrogen Laser, </a:t>
            </a:r>
            <a:r>
              <a:rPr lang="en-US" dirty="0" err="1" smtClean="0"/>
              <a:t>Picoammeter</a:t>
            </a:r>
            <a:r>
              <a:rPr lang="en-US" dirty="0" smtClean="0"/>
              <a:t>, </a:t>
            </a:r>
            <a:r>
              <a:rPr lang="en-US" dirty="0" err="1" smtClean="0"/>
              <a:t>Keithley</a:t>
            </a:r>
            <a:r>
              <a:rPr lang="en-US" dirty="0" smtClean="0"/>
              <a:t> 6485,</a:t>
            </a:r>
          </a:p>
          <a:p>
            <a:pPr>
              <a:buNone/>
            </a:pPr>
            <a:r>
              <a:rPr lang="en-US" dirty="0" smtClean="0"/>
              <a:t>	Oscilloscope, </a:t>
            </a:r>
            <a:r>
              <a:rPr lang="en-US" dirty="0" err="1" smtClean="0"/>
              <a:t>LeCroy</a:t>
            </a:r>
            <a:r>
              <a:rPr lang="en-US" dirty="0" smtClean="0"/>
              <a:t> </a:t>
            </a:r>
            <a:r>
              <a:rPr lang="en-US" dirty="0" err="1" smtClean="0"/>
              <a:t>WaveRunner</a:t>
            </a:r>
            <a:r>
              <a:rPr lang="en-US" dirty="0" smtClean="0"/>
              <a:t> 6051, DAQ.</a:t>
            </a:r>
          </a:p>
          <a:p>
            <a:r>
              <a:rPr lang="en-US" dirty="0" smtClean="0"/>
              <a:t>We’ll build the socket for them to read cathode current for gain measurements</a:t>
            </a:r>
            <a:r>
              <a:rPr lang="en-US" dirty="0" smtClean="0"/>
              <a:t>. Iowa team will help them to start, and train the manpower.</a:t>
            </a:r>
          </a:p>
          <a:p>
            <a:r>
              <a:rPr lang="en-US" dirty="0" smtClean="0"/>
              <a:t>After </a:t>
            </a:r>
            <a:r>
              <a:rPr lang="en-US" dirty="0" smtClean="0"/>
              <a:t>Iowa tests </a:t>
            </a:r>
            <a:r>
              <a:rPr lang="en-US" dirty="0" err="1" smtClean="0"/>
              <a:t>Cukurova</a:t>
            </a:r>
            <a:r>
              <a:rPr lang="en-US" dirty="0" smtClean="0"/>
              <a:t> is going to confirm </a:t>
            </a:r>
          </a:p>
          <a:p>
            <a:pPr lvl="1"/>
            <a:r>
              <a:rPr lang="en-US" dirty="0" smtClean="0"/>
              <a:t>Gain, Dark Current, </a:t>
            </a:r>
            <a:r>
              <a:rPr lang="en-US" dirty="0" err="1" smtClean="0"/>
              <a:t>Afterpulse</a:t>
            </a:r>
            <a:r>
              <a:rPr lang="en-US" dirty="0" smtClean="0"/>
              <a:t>, and Timing tests.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@ Linearity Setup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667000"/>
            <a:ext cx="699712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il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0721" y="1219200"/>
            <a:ext cx="3273279" cy="2438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1371600"/>
            <a:ext cx="5241884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Testing PMT Linearity between 1-3000 </a:t>
            </a:r>
            <a:r>
              <a:rPr lang="en-US" dirty="0" err="1" smtClean="0"/>
              <a:t>p.e</a:t>
            </a:r>
            <a:r>
              <a:rPr lang="en-US" dirty="0" smtClean="0"/>
              <a:t>. is done by </a:t>
            </a:r>
          </a:p>
          <a:p>
            <a:r>
              <a:rPr lang="en-US" dirty="0" smtClean="0"/>
              <a:t>automated </a:t>
            </a:r>
            <a:r>
              <a:rPr lang="en-US" dirty="0" err="1" smtClean="0"/>
              <a:t>ndf</a:t>
            </a:r>
            <a:r>
              <a:rPr lang="en-US" dirty="0" smtClean="0"/>
              <a:t> filter wheel system.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5830669"/>
            <a:ext cx="5675208" cy="92333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Timing tests include rise time, pulse width, transit time, </a:t>
            </a:r>
          </a:p>
          <a:p>
            <a:r>
              <a:rPr lang="en-US" dirty="0" smtClean="0"/>
              <a:t>transit time spread. They are all done via visual basic code </a:t>
            </a:r>
          </a:p>
          <a:p>
            <a:r>
              <a:rPr lang="en-US" dirty="0" smtClean="0"/>
              <a:t>run by digital scope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ADC50-F9C2-4E35-B599-2CC0EB0CF92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Timing Measurements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2133600"/>
          <a:ext cx="8229600" cy="297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Anode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Anode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Anode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Anode 4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4.16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Rise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2.39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Transit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7.44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Transit Time Spread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993</Words>
  <Application>Microsoft Office PowerPoint</Application>
  <PresentationFormat>On-screen Show (4:3)</PresentationFormat>
  <Paragraphs>280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Iowa PMT Test Station</vt:lpstr>
      <vt:lpstr>HF PMT Proposed Tests</vt:lpstr>
      <vt:lpstr>PMT Test Laboratory</vt:lpstr>
      <vt:lpstr>References</vt:lpstr>
      <vt:lpstr>PMT Traveler Sheet Inspection List</vt:lpstr>
      <vt:lpstr>Tests and Special Needs </vt:lpstr>
      <vt:lpstr>Cukurova University Capacity and Proposed Tests</vt:lpstr>
      <vt:lpstr>Timing @ Linearity Setup</vt:lpstr>
      <vt:lpstr>Iowa Timing Measurements</vt:lpstr>
      <vt:lpstr>Iowa Linearity Measurement</vt:lpstr>
      <vt:lpstr>Iowa Anode Gain Measurements</vt:lpstr>
      <vt:lpstr>Automated X-Y Scanner</vt:lpstr>
      <vt:lpstr>1st Generation Single p.e. Setup</vt:lpstr>
      <vt:lpstr>2nd Generation Single p.e. Setup</vt:lpstr>
      <vt:lpstr>3rd Generation Single p.e. Setup</vt:lpstr>
      <vt:lpstr>4th Generation Single p.e. Setup</vt:lpstr>
      <vt:lpstr>Iowa Single p.e. Measurement</vt:lpstr>
      <vt:lpstr>R7600 &amp; Magnetic Field</vt:lpstr>
      <vt:lpstr>Barcode Strategy</vt:lpstr>
      <vt:lpstr>HF PMT barcode scheme</vt:lpstr>
      <vt:lpstr>HF PMT label</vt:lpstr>
      <vt:lpstr>PMT label placement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uakgun</dc:creator>
  <cp:lastModifiedBy>uakgun</cp:lastModifiedBy>
  <cp:revision>25</cp:revision>
  <dcterms:created xsi:type="dcterms:W3CDTF">2010-10-07T15:10:31Z</dcterms:created>
  <dcterms:modified xsi:type="dcterms:W3CDTF">2010-10-29T04:08:28Z</dcterms:modified>
</cp:coreProperties>
</file>