
<file path=[Content_Types].xml><?xml version="1.0" encoding="utf-8"?>
<Types xmlns="http://schemas.openxmlformats.org/package/2006/content-types">
  <Default Extension="bin" ContentType="application/vnd.openxmlformats-officedocument.presentationml.printerSettings"/>
  <Default Extension="pdf" ContentType="application/pdf"/>
  <Override PartName="/ppt/slides/slide14.xml" ContentType="application/vnd.openxmlformats-officedocument.presentationml.slide+xml"/>
  <Override PartName="/ppt/slideMasters/slideMaster2.xml" ContentType="application/vnd.openxmlformats-officedocument.presentationml.slideMaster+xml"/>
  <Default Extension="rels" ContentType="application/vnd.openxmlformats-package.relationships+xml"/>
  <Override PartName="/ppt/embeddings/oleObject1.bin" ContentType="application/vnd.openxmlformats-officedocument.oleObject"/>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embeddings/Microsoft_Equation5.bin" ContentType="application/vnd.openxmlformats-officedocument.oleObject"/>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embeddings/Microsoft_Equation4.bin" ContentType="application/vnd.openxmlformats-officedocument.oleObject"/>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Default Extension="emf" ContentType="image/x-emf"/>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12.xml" ContentType="application/vnd.openxmlformats-officedocument.presentationml.slide+xml"/>
  <Override PartName="/ppt/presProps.xml" ContentType="application/vnd.openxmlformats-officedocument.presentationml.presProps+xml"/>
  <Override PartName="/ppt/slides/slide43.xml" ContentType="application/vnd.openxmlformats-officedocument.presentationml.slide+xml"/>
  <Override PartName="/ppt/embeddings/Microsoft_Equation3.bin" ContentType="application/vnd.openxmlformats-officedocument.oleObject"/>
  <Default Extension="pict" ContentType="image/pict"/>
  <Override PartName="/ppt/slides/slide26.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embeddings/Microsoft_Equation9.bin" ContentType="application/vnd.openxmlformats-officedocument.oleObject"/>
  <Override PartName="/ppt/embeddings/Microsoft_Equation2.bin" ContentType="application/vnd.openxmlformats-officedocument.oleObject"/>
  <Override PartName="/ppt/slides/slide42.xml" ContentType="application/vnd.openxmlformats-officedocument.presentationml.slide+xml"/>
  <Override PartName="/ppt/theme/theme4.xml" ContentType="application/vnd.openxmlformats-officedocument.theme+xml"/>
  <Override PartName="/ppt/slides/slide25.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Default Extension="wmf" ContentType="image/x-wmf"/>
  <Override PartName="/ppt/slides/slide48.xml" ContentType="application/vnd.openxmlformats-officedocument.presentationml.slide+xml"/>
  <Override PartName="/ppt/embeddings/Microsoft_Equation8.bin" ContentType="application/vnd.openxmlformats-officedocument.oleObject"/>
  <Override PartName="/docProps/app.xml" ContentType="application/vnd.openxmlformats-officedocument.extended-properties+xml"/>
  <Override PartName="/ppt/embeddings/Microsoft_Equation1.bin" ContentType="application/vnd.openxmlformats-officedocument.oleObject"/>
  <Override PartName="/ppt/slides/slide41.xml" ContentType="application/vnd.openxmlformats-officedocument.presentationml.slide+xml"/>
  <Override PartName="/ppt/theme/theme3.xml" ContentType="application/vnd.openxmlformats-officedocument.theme+xml"/>
  <Override PartName="/ppt/slides/slide24.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embeddings/Microsoft_Equation7.bin" ContentType="application/vnd.openxmlformats-officedocument.oleObject"/>
  <Override PartName="/ppt/slides/slide47.xml" ContentType="application/vnd.openxmlformats-officedocument.presentationml.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Default Extension="tiff" ContentType="image/tiff"/>
  <Override PartName="/ppt/embeddings/Microsoft_Equation6.bin" ContentType="application/vnd.openxmlformats-officedocument.oleObject"/>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embeddings/Microsoft_Equation10.bin" ContentType="application/vnd.openxmlformats-officedocument.oleObject"/>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Default Extension="gif" ContentType="image/gif"/>
  <Override PartName="/ppt/slides/slide6.xml" ContentType="application/vnd.openxmlformats-officedocument.presentationml.slid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31.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844" r:id="rId1"/>
    <p:sldMasterId id="2147483856" r:id="rId2"/>
  </p:sldMasterIdLst>
  <p:notesMasterIdLst>
    <p:notesMasterId r:id="rId51"/>
  </p:notesMasterIdLst>
  <p:handoutMasterIdLst>
    <p:handoutMasterId r:id="rId52"/>
  </p:handoutMasterIdLst>
  <p:sldIdLst>
    <p:sldId id="256" r:id="rId3"/>
    <p:sldId id="319" r:id="rId4"/>
    <p:sldId id="348" r:id="rId5"/>
    <p:sldId id="349" r:id="rId6"/>
    <p:sldId id="351" r:id="rId7"/>
    <p:sldId id="352" r:id="rId8"/>
    <p:sldId id="355" r:id="rId9"/>
    <p:sldId id="356" r:id="rId10"/>
    <p:sldId id="353" r:id="rId11"/>
    <p:sldId id="361" r:id="rId12"/>
    <p:sldId id="362" r:id="rId13"/>
    <p:sldId id="357" r:id="rId14"/>
    <p:sldId id="359" r:id="rId15"/>
    <p:sldId id="394" r:id="rId16"/>
    <p:sldId id="358" r:id="rId17"/>
    <p:sldId id="360" r:id="rId18"/>
    <p:sldId id="363" r:id="rId19"/>
    <p:sldId id="364" r:id="rId20"/>
    <p:sldId id="365" r:id="rId21"/>
    <p:sldId id="366" r:id="rId22"/>
    <p:sldId id="367" r:id="rId23"/>
    <p:sldId id="368" r:id="rId24"/>
    <p:sldId id="369" r:id="rId25"/>
    <p:sldId id="370" r:id="rId26"/>
    <p:sldId id="371" r:id="rId27"/>
    <p:sldId id="372" r:id="rId28"/>
    <p:sldId id="373" r:id="rId29"/>
    <p:sldId id="374" r:id="rId30"/>
    <p:sldId id="375" r:id="rId31"/>
    <p:sldId id="376" r:id="rId32"/>
    <p:sldId id="377" r:id="rId33"/>
    <p:sldId id="379" r:id="rId34"/>
    <p:sldId id="378" r:id="rId35"/>
    <p:sldId id="381" r:id="rId36"/>
    <p:sldId id="382" r:id="rId37"/>
    <p:sldId id="383" r:id="rId38"/>
    <p:sldId id="397" r:id="rId39"/>
    <p:sldId id="384" r:id="rId40"/>
    <p:sldId id="385" r:id="rId41"/>
    <p:sldId id="386" r:id="rId42"/>
    <p:sldId id="387" r:id="rId43"/>
    <p:sldId id="388" r:id="rId44"/>
    <p:sldId id="389" r:id="rId45"/>
    <p:sldId id="390" r:id="rId46"/>
    <p:sldId id="391" r:id="rId47"/>
    <p:sldId id="392" r:id="rId48"/>
    <p:sldId id="393" r:id="rId49"/>
    <p:sldId id="395" r:id="rId50"/>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showPr showNarration="1">
    <p:present/>
    <p:sldAll/>
    <p:penClr>
      <a:prstClr val="red"/>
    </p:penClr>
    <p:extLst>
      <p:ext uri="{EC167BDD-8182-4AB7-AECC-EB403E3ABB37}">
        <p14:laserClr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a:srgbClr val="FF0000"/>
        </p14:laserClr>
      </p:ext>
      <p:ext uri="{2FDB2607-1784-4EEB-B798-7EB5836EED8A}">
        <p14:showMediaCtrls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1"/>
      </p:ext>
    </p:extLst>
  </p:showPr>
  <p:clrMru>
    <a:srgbClr val="FFFFFF"/>
    <a:srgbClr val="B2B2FB"/>
    <a:srgbClr val="98B6FB"/>
    <a:srgbClr val="FF3300"/>
    <a:srgbClr val="FFCCCC"/>
    <a:srgbClr val="0066FF"/>
    <a:srgbClr val="2ADA16"/>
    <a:srgbClr val="78A9FB"/>
    <a:srgbClr val="FF91FB"/>
    <a:srgbClr val="19BA2B"/>
  </p:clrMru>
  <p:extLst>
    <p:ext uri="{E76CE94A-603C-4142-B9EB-6D1370010A27}">
      <p14:discardImageEditData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p:ext>
    <p:ext uri="{D31A062A-798A-4329-ABDD-BBA856620510}">
      <p14:defaultImageDpi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717" autoAdjust="0"/>
    <p:restoredTop sz="90085" autoAdjust="0"/>
  </p:normalViewPr>
  <p:slideViewPr>
    <p:cSldViewPr snapToGrid="0" snapToObjects="1">
      <p:cViewPr varScale="1">
        <p:scale>
          <a:sx n="88" d="100"/>
          <a:sy n="88" d="100"/>
        </p:scale>
        <p:origin x="-121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804"/>
    </p:cViewPr>
  </p:sorterViewPr>
  <p:notesViewPr>
    <p:cSldViewPr snapToGrid="0" snapToObjects="1">
      <p:cViewPr varScale="1">
        <p:scale>
          <a:sx n="100" d="100"/>
          <a:sy n="100" d="100"/>
        </p:scale>
        <p:origin x="-3600"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notesMaster" Target="notesMasters/notesMaster1.xml"/><Relationship Id="rId52" Type="http://schemas.openxmlformats.org/officeDocument/2006/relationships/handoutMaster" Target="handoutMasters/handout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2.pict"/></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3.wmf"/><Relationship Id="rId4" Type="http://schemas.openxmlformats.org/officeDocument/2006/relationships/image" Target="../media/image44.wmf"/><Relationship Id="rId1" Type="http://schemas.openxmlformats.org/officeDocument/2006/relationships/image" Target="../media/image41.wmf"/><Relationship Id="rId2" Type="http://schemas.openxmlformats.org/officeDocument/2006/relationships/image" Target="../media/image4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8.wmf"/><Relationship Id="rId2" Type="http://schemas.openxmlformats.org/officeDocument/2006/relationships/image" Target="../media/image49.pict"/><Relationship Id="rId3"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2A254D4-1196-3A4F-AA8B-CECA7EF38B40}" type="datetimeFigureOut">
              <a:rPr lang="it-IT" smtClean="0"/>
              <a:pPr/>
              <a:t>7/9/11</a:t>
            </a:fld>
            <a:endParaRPr lang="it-IT"/>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F75F0A8-1FE3-D847-917C-DA22167530D1}" type="slidenum">
              <a:rPr lang="it-IT" smtClean="0"/>
              <a:pPr/>
              <a:t>‹#›</a:t>
            </a:fld>
            <a:endParaRPr lang="it-IT"/>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36026729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670CF0-3480-9345-B026-7CCC2016AA18}" type="datetimeFigureOut">
              <a:rPr lang="it-IT" smtClean="0"/>
              <a:pPr/>
              <a:t>7/9/11</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ECB72B-AB9C-0849-904B-227A7860F783}" type="slidenum">
              <a:rPr lang="it-IT" smtClean="0"/>
              <a:pPr/>
              <a:t>‹#›</a:t>
            </a:fld>
            <a:endParaRPr lang="it-IT"/>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3519325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resolution</a:t>
            </a:r>
            <a:r>
              <a:rPr lang="en-US" baseline="0" dirty="0" smtClean="0"/>
              <a:t> from track residuals, verified cosmic tracks and with of K_0_S</a:t>
            </a:r>
            <a:endParaRPr lang="en-US" dirty="0" smtClean="0"/>
          </a:p>
          <a:p>
            <a:endParaRPr lang="it-IT"/>
          </a:p>
        </p:txBody>
      </p:sp>
      <p:sp>
        <p:nvSpPr>
          <p:cNvPr id="4" name="Slide Number Placeholder 3"/>
          <p:cNvSpPr>
            <a:spLocks noGrp="1"/>
          </p:cNvSpPr>
          <p:nvPr>
            <p:ph type="sldNum" sz="quarter" idx="10"/>
          </p:nvPr>
        </p:nvSpPr>
        <p:spPr/>
        <p:txBody>
          <a:bodyPr/>
          <a:lstStyle/>
          <a:p>
            <a:fld id="{47ECB72B-AB9C-0849-904B-227A7860F783}" type="slidenum">
              <a:rPr lang="it-IT" smtClean="0"/>
              <a:pPr/>
              <a:t>7</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the size and shape of the phase space cloud of outgoing particles whose velocities have a specific magnitude and direction. If the collective expansion of the produced matter is strong, as is the case in central collisions, then the region of homogeneity is significantly smaller than the entire source volume.  OUT // pair</a:t>
            </a:r>
            <a:r>
              <a:rPr lang="en-US" baseline="0"/>
              <a:t> transv. momentum, SIDE |_ OUT in the transverse plane, LONG // beam axis. q=momentum difference, calculaed in the longitudinal Comoving system (p1z+p2z=0)</a:t>
            </a:r>
            <a:endParaRPr lang="it-IT"/>
          </a:p>
        </p:txBody>
      </p:sp>
      <p:sp>
        <p:nvSpPr>
          <p:cNvPr id="4" name="Slide Number Placeholder 3"/>
          <p:cNvSpPr>
            <a:spLocks noGrp="1"/>
          </p:cNvSpPr>
          <p:nvPr>
            <p:ph type="sldNum" sz="quarter" idx="10"/>
          </p:nvPr>
        </p:nvSpPr>
        <p:spPr/>
        <p:txBody>
          <a:bodyPr/>
          <a:lstStyle/>
          <a:p>
            <a:fld id="{47ECB72B-AB9C-0849-904B-227A7860F783}" type="slidenum">
              <a:rPr lang="it-IT" smtClean="0"/>
              <a:pPr/>
              <a:t>16</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47ECB72B-AB9C-0849-904B-227A7860F783}" type="slidenum">
              <a:rPr lang="it-IT" smtClean="0"/>
              <a:pPr/>
              <a:t>25</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47467"/>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42672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dirty="0" smtClean="0"/>
              <a:t>Click </a:t>
            </a:r>
            <a:r>
              <a:rPr kumimoji="0" lang="it-IT" dirty="0" err="1" smtClean="0"/>
              <a:t>to</a:t>
            </a:r>
            <a:r>
              <a:rPr kumimoji="0" lang="it-IT" dirty="0" smtClean="0"/>
              <a:t> </a:t>
            </a:r>
            <a:r>
              <a:rPr kumimoji="0" lang="it-IT" dirty="0" err="1" smtClean="0"/>
              <a:t>edit</a:t>
            </a:r>
            <a:r>
              <a:rPr kumimoji="0" lang="it-IT" dirty="0" smtClean="0"/>
              <a:t> Master </a:t>
            </a:r>
            <a:r>
              <a:rPr kumimoji="0" lang="it-IT" dirty="0" err="1" smtClean="0"/>
              <a:t>subtitle</a:t>
            </a:r>
            <a:r>
              <a:rPr kumimoji="0" lang="it-IT" dirty="0" smtClean="0"/>
              <a:t> style</a:t>
            </a:r>
            <a:endParaRPr kumimoji="0" lang="en-US" dirty="0"/>
          </a:p>
        </p:txBody>
      </p:sp>
      <p:sp>
        <p:nvSpPr>
          <p:cNvPr id="7" name="Rectangle 6"/>
          <p:cNvSpPr/>
          <p:nvPr/>
        </p:nvSpPr>
        <p:spPr>
          <a:xfrm>
            <a:off x="62932" y="1807651"/>
            <a:ext cx="9015754" cy="1980048"/>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68707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378769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317500" y="1807652"/>
            <a:ext cx="8572500" cy="1980048"/>
          </a:xfrm>
        </p:spPr>
        <p:txBody>
          <a:bodyPr anchor="ctr"/>
          <a:lstStyle>
            <a:lvl1pPr algn="ctr">
              <a:defRPr lang="en-US" dirty="0">
                <a:solidFill>
                  <a:srgbClr val="FFFFFF"/>
                </a:solidFill>
              </a:defRPr>
            </a:lvl1pPr>
          </a:lstStyle>
          <a:p>
            <a:r>
              <a:rPr kumimoji="0" lang="it-IT" dirty="0" smtClean="0"/>
              <a:t>Click </a:t>
            </a:r>
            <a:r>
              <a:rPr kumimoji="0" lang="it-IT" dirty="0" err="1" smtClean="0"/>
              <a:t>to</a:t>
            </a:r>
            <a:r>
              <a:rPr kumimoji="0" lang="it-IT" dirty="0" smtClean="0"/>
              <a:t> </a:t>
            </a:r>
            <a:r>
              <a:rPr kumimoji="0" lang="it-IT" dirty="0" err="1" smtClean="0"/>
              <a:t>edit</a:t>
            </a:r>
            <a:r>
              <a:rPr kumimoji="0" lang="it-IT" dirty="0" smtClean="0"/>
              <a:t> Master </a:t>
            </a:r>
            <a:r>
              <a:rPr kumimoji="0" lang="it-IT" dirty="0" err="1" smtClean="0"/>
              <a:t>title</a:t>
            </a:r>
            <a:r>
              <a:rPr kumimoji="0" lang="it-IT" dirty="0" smtClean="0"/>
              <a:t> style</a:t>
            </a:r>
            <a:endParaRPr kumimoji="0" lang="en-US" dirty="0"/>
          </a:p>
        </p:txBody>
      </p:sp>
      <p:pic>
        <p:nvPicPr>
          <p:cNvPr id="14" name="Picture 154" descr="LogoALICE"/>
          <p:cNvPicPr>
            <a:picLocks noChangeAspect="1" noChangeArrowheads="1"/>
          </p:cNvPicPr>
          <p:nvPr userDrawn="1"/>
        </p:nvPicPr>
        <p:blipFill>
          <a:blip r:embed="rId2"/>
          <a:srcRect/>
          <a:stretch>
            <a:fillRect/>
          </a:stretch>
        </p:blipFill>
        <p:spPr bwMode="auto">
          <a:xfrm>
            <a:off x="3657599" y="241325"/>
            <a:ext cx="1320801" cy="1244409"/>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it-IT"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it-IT" smtClean="0"/>
              <a:t>Click to edit Master text styles</a:t>
            </a:r>
          </a:p>
          <a:p>
            <a:pPr lvl="1" eaLnBrk="1" latinLnBrk="0" hangingPunct="1"/>
            <a:r>
              <a:rPr lang="it-IT" smtClean="0"/>
              <a:t>Second level</a:t>
            </a:r>
          </a:p>
          <a:p>
            <a:pPr lvl="2" eaLnBrk="1" latinLnBrk="0" hangingPunct="1"/>
            <a:r>
              <a:rPr lang="it-IT" smtClean="0"/>
              <a:t>Third level</a:t>
            </a:r>
          </a:p>
          <a:p>
            <a:pPr lvl="3" eaLnBrk="1" latinLnBrk="0" hangingPunct="1"/>
            <a:r>
              <a:rPr lang="it-IT" smtClean="0"/>
              <a:t>Fourth level</a:t>
            </a:r>
          </a:p>
          <a:p>
            <a:pPr lvl="4" eaLnBrk="1" latinLnBrk="0" hangingPunct="1"/>
            <a:r>
              <a:rPr lang="it-IT" smtClean="0"/>
              <a:t>Fifth level</a:t>
            </a:r>
            <a:endParaRPr kumimoji="0" lang="en-US"/>
          </a:p>
        </p:txBody>
      </p:sp>
      <p:sp>
        <p:nvSpPr>
          <p:cNvPr id="4" name="Date Placeholder 3"/>
          <p:cNvSpPr>
            <a:spLocks noGrp="1"/>
          </p:cNvSpPr>
          <p:nvPr>
            <p:ph type="dt" sz="half" idx="10"/>
          </p:nvPr>
        </p:nvSpPr>
        <p:spPr/>
        <p:txBody>
          <a:bodyPr/>
          <a:lstStyle/>
          <a:p>
            <a:r>
              <a:rPr lang="it-IT" smtClean="0"/>
              <a:t>09/07/2011</a:t>
            </a:r>
            <a:endParaRPr lang="it-IT"/>
          </a:p>
        </p:txBody>
      </p:sp>
      <p:sp>
        <p:nvSpPr>
          <p:cNvPr id="5" name="Footer Placeholder 4"/>
          <p:cNvSpPr>
            <a:spLocks noGrp="1"/>
          </p:cNvSpPr>
          <p:nvPr>
            <p:ph type="ftr" sz="quarter" idx="11"/>
          </p:nvPr>
        </p:nvSpPr>
        <p:spPr/>
        <p:txBody>
          <a:bodyPr/>
          <a:lstStyle/>
          <a:p>
            <a:r>
              <a:rPr lang="en-US" smtClean="0"/>
              <a:t>LISHEP 2011</a:t>
            </a:r>
            <a:endParaRPr lang="it-IT"/>
          </a:p>
        </p:txBody>
      </p:sp>
      <p:sp>
        <p:nvSpPr>
          <p:cNvPr id="6" name="Slide Number Placeholder 5"/>
          <p:cNvSpPr>
            <a:spLocks noGrp="1"/>
          </p:cNvSpPr>
          <p:nvPr>
            <p:ph type="sldNum" sz="quarter" idx="12"/>
          </p:nvPr>
        </p:nvSpPr>
        <p:spPr/>
        <p:txBody>
          <a:bodyPr/>
          <a:lstStyle/>
          <a:p>
            <a:fld id="{8DE4B878-52AC-8545-8082-98DF45A7D0D1}"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it-IT"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it-IT" smtClean="0"/>
              <a:t>Click to edit Master text styles</a:t>
            </a:r>
          </a:p>
          <a:p>
            <a:pPr lvl="1" eaLnBrk="1" latinLnBrk="0" hangingPunct="1"/>
            <a:r>
              <a:rPr lang="it-IT" smtClean="0"/>
              <a:t>Second level</a:t>
            </a:r>
          </a:p>
          <a:p>
            <a:pPr lvl="2" eaLnBrk="1" latinLnBrk="0" hangingPunct="1"/>
            <a:r>
              <a:rPr lang="it-IT" smtClean="0"/>
              <a:t>Third level</a:t>
            </a:r>
          </a:p>
          <a:p>
            <a:pPr lvl="3" eaLnBrk="1" latinLnBrk="0" hangingPunct="1"/>
            <a:r>
              <a:rPr lang="it-IT" smtClean="0"/>
              <a:t>Fourth level</a:t>
            </a:r>
          </a:p>
          <a:p>
            <a:pPr lvl="4" eaLnBrk="1" latinLnBrk="0" hangingPunct="1"/>
            <a:r>
              <a:rPr lang="it-IT" smtClean="0"/>
              <a:t>Fifth level</a:t>
            </a:r>
            <a:endParaRPr kumimoji="0" lang="en-US"/>
          </a:p>
        </p:txBody>
      </p:sp>
      <p:sp>
        <p:nvSpPr>
          <p:cNvPr id="4" name="Date Placeholder 3"/>
          <p:cNvSpPr>
            <a:spLocks noGrp="1"/>
          </p:cNvSpPr>
          <p:nvPr>
            <p:ph type="dt" sz="half" idx="10"/>
          </p:nvPr>
        </p:nvSpPr>
        <p:spPr/>
        <p:txBody>
          <a:bodyPr/>
          <a:lstStyle/>
          <a:p>
            <a:r>
              <a:rPr lang="it-IT" smtClean="0"/>
              <a:t>09/07/2011</a:t>
            </a:r>
            <a:endParaRPr lang="it-IT"/>
          </a:p>
        </p:txBody>
      </p:sp>
      <p:sp>
        <p:nvSpPr>
          <p:cNvPr id="5" name="Footer Placeholder 4"/>
          <p:cNvSpPr>
            <a:spLocks noGrp="1"/>
          </p:cNvSpPr>
          <p:nvPr>
            <p:ph type="ftr" sz="quarter" idx="11"/>
          </p:nvPr>
        </p:nvSpPr>
        <p:spPr/>
        <p:txBody>
          <a:bodyPr/>
          <a:lstStyle/>
          <a:p>
            <a:r>
              <a:rPr lang="en-US" smtClean="0"/>
              <a:t>LISHEP 2011</a:t>
            </a:r>
            <a:endParaRPr lang="it-IT"/>
          </a:p>
        </p:txBody>
      </p:sp>
      <p:sp>
        <p:nvSpPr>
          <p:cNvPr id="6" name="Slide Number Placeholder 5"/>
          <p:cNvSpPr>
            <a:spLocks noGrp="1"/>
          </p:cNvSpPr>
          <p:nvPr>
            <p:ph type="sldNum" sz="quarter" idx="12"/>
          </p:nvPr>
        </p:nvSpPr>
        <p:spPr/>
        <p:txBody>
          <a:bodyPr/>
          <a:lstStyle/>
          <a:p>
            <a:fld id="{8DE4B878-52AC-8545-8082-98DF45A7D0D1}" type="slidenum">
              <a:rPr lang="it-IT" smtClean="0"/>
              <a:pPr/>
              <a:t>‹#›</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88618"/>
            <a:ext cx="8509000" cy="888619"/>
          </a:xfrm>
        </p:spPr>
        <p:txBody>
          <a:bodyPr/>
          <a:lstStyle/>
          <a:p>
            <a:r>
              <a:rPr kumimoji="0" lang="it-IT" dirty="0" smtClean="0"/>
              <a:t>Click </a:t>
            </a:r>
            <a:r>
              <a:rPr kumimoji="0" lang="it-IT" dirty="0" err="1" smtClean="0"/>
              <a:t>to</a:t>
            </a:r>
            <a:r>
              <a:rPr kumimoji="0" lang="it-IT" dirty="0" smtClean="0"/>
              <a:t> </a:t>
            </a:r>
            <a:r>
              <a:rPr kumimoji="0" lang="it-IT" dirty="0" err="1" smtClean="0"/>
              <a:t>edit</a:t>
            </a:r>
            <a:r>
              <a:rPr kumimoji="0" lang="it-IT" dirty="0" smtClean="0"/>
              <a:t> Master </a:t>
            </a:r>
            <a:r>
              <a:rPr kumimoji="0" lang="it-IT" dirty="0" err="1" smtClean="0"/>
              <a:t>title</a:t>
            </a:r>
            <a:r>
              <a:rPr kumimoji="0" lang="it-IT" dirty="0" smtClean="0"/>
              <a:t> style</a:t>
            </a:r>
            <a:endParaRPr kumimoji="0" lang="en-US" dirty="0"/>
          </a:p>
        </p:txBody>
      </p:sp>
      <p:sp>
        <p:nvSpPr>
          <p:cNvPr id="4" name="Date Placeholder 3"/>
          <p:cNvSpPr>
            <a:spLocks noGrp="1"/>
          </p:cNvSpPr>
          <p:nvPr>
            <p:ph type="dt" sz="half" idx="10"/>
          </p:nvPr>
        </p:nvSpPr>
        <p:spPr/>
        <p:txBody>
          <a:bodyPr/>
          <a:lstStyle/>
          <a:p>
            <a:r>
              <a:rPr lang="it-IT" smtClean="0"/>
              <a:t>09/07/2011</a:t>
            </a:r>
            <a:endParaRPr lang="it-IT" dirty="0"/>
          </a:p>
        </p:txBody>
      </p:sp>
      <p:sp>
        <p:nvSpPr>
          <p:cNvPr id="5" name="Footer Placeholder 4"/>
          <p:cNvSpPr>
            <a:spLocks noGrp="1"/>
          </p:cNvSpPr>
          <p:nvPr>
            <p:ph type="ftr" sz="quarter" idx="11"/>
          </p:nvPr>
        </p:nvSpPr>
        <p:spPr/>
        <p:txBody>
          <a:bodyPr/>
          <a:lstStyle/>
          <a:p>
            <a:r>
              <a:rPr lang="en-US" dirty="0" smtClean="0"/>
              <a:t>LISHEP 2011</a:t>
            </a:r>
            <a:endParaRPr lang="it-IT" dirty="0"/>
          </a:p>
        </p:txBody>
      </p:sp>
      <p:sp>
        <p:nvSpPr>
          <p:cNvPr id="6" name="Slide Number Placeholder 5"/>
          <p:cNvSpPr>
            <a:spLocks noGrp="1"/>
          </p:cNvSpPr>
          <p:nvPr>
            <p:ph type="sldNum" sz="quarter" idx="12"/>
          </p:nvPr>
        </p:nvSpPr>
        <p:spPr/>
        <p:txBody>
          <a:bodyPr/>
          <a:lstStyle/>
          <a:p>
            <a:fld id="{8DE4B878-52AC-8545-8082-98DF45A7D0D1}" type="slidenum">
              <a:rPr lang="it-IT" smtClean="0"/>
              <a:pPr/>
              <a:t>‹#›</a:t>
            </a:fld>
            <a:endParaRPr lang="it-IT"/>
          </a:p>
        </p:txBody>
      </p:sp>
      <p:sp>
        <p:nvSpPr>
          <p:cNvPr id="8" name="Content Placeholder 7"/>
          <p:cNvSpPr>
            <a:spLocks noGrp="1"/>
          </p:cNvSpPr>
          <p:nvPr>
            <p:ph sz="quarter" idx="1"/>
          </p:nvPr>
        </p:nvSpPr>
        <p:spPr>
          <a:xfrm>
            <a:off x="381000" y="1282633"/>
            <a:ext cx="8509000" cy="4737167"/>
          </a:xfrm>
        </p:spPr>
        <p:txBody>
          <a:bodyPr vert="horz"/>
          <a:lstStyle/>
          <a:p>
            <a:pPr lvl="0" eaLnBrk="1" latinLnBrk="0" hangingPunct="1"/>
            <a:r>
              <a:rPr lang="it-IT" dirty="0" smtClean="0"/>
              <a:t>Click </a:t>
            </a:r>
            <a:r>
              <a:rPr lang="it-IT" dirty="0" err="1" smtClean="0"/>
              <a:t>to</a:t>
            </a:r>
            <a:r>
              <a:rPr lang="it-IT" dirty="0" smtClean="0"/>
              <a:t> </a:t>
            </a:r>
            <a:r>
              <a:rPr lang="it-IT" dirty="0" err="1" smtClean="0"/>
              <a:t>edit</a:t>
            </a:r>
            <a:r>
              <a:rPr lang="it-IT" dirty="0" smtClean="0"/>
              <a:t> Master text </a:t>
            </a:r>
            <a:r>
              <a:rPr lang="it-IT" dirty="0" err="1" smtClean="0"/>
              <a:t>styles</a:t>
            </a:r>
            <a:endParaRPr lang="it-IT" dirty="0" smtClean="0"/>
          </a:p>
          <a:p>
            <a:pPr lvl="1" eaLnBrk="1" latinLnBrk="0" hangingPunct="1"/>
            <a:r>
              <a:rPr lang="it-IT" dirty="0" err="1" smtClean="0"/>
              <a:t>Second</a:t>
            </a:r>
            <a:r>
              <a:rPr lang="it-IT" dirty="0" smtClean="0"/>
              <a:t> </a:t>
            </a:r>
            <a:r>
              <a:rPr lang="it-IT" dirty="0" err="1" smtClean="0"/>
              <a:t>level</a:t>
            </a:r>
            <a:endParaRPr lang="it-IT" dirty="0" smtClean="0"/>
          </a:p>
          <a:p>
            <a:pPr lvl="2" eaLnBrk="1" latinLnBrk="0" hangingPunct="1"/>
            <a:r>
              <a:rPr lang="it-IT" dirty="0" err="1" smtClean="0"/>
              <a:t>Third</a:t>
            </a:r>
            <a:r>
              <a:rPr lang="it-IT" dirty="0" smtClean="0"/>
              <a:t> </a:t>
            </a:r>
            <a:r>
              <a:rPr lang="it-IT" dirty="0" err="1" smtClean="0"/>
              <a:t>level</a:t>
            </a:r>
            <a:endParaRPr lang="it-IT" dirty="0" smtClean="0"/>
          </a:p>
          <a:p>
            <a:pPr lvl="3" eaLnBrk="1" latinLnBrk="0" hangingPunct="1"/>
            <a:r>
              <a:rPr lang="it-IT" dirty="0" err="1" smtClean="0"/>
              <a:t>Fourth</a:t>
            </a:r>
            <a:r>
              <a:rPr lang="it-IT" dirty="0" smtClean="0"/>
              <a:t> </a:t>
            </a:r>
            <a:r>
              <a:rPr lang="it-IT" dirty="0" err="1" smtClean="0"/>
              <a:t>level</a:t>
            </a:r>
            <a:endParaRPr lang="it-IT" dirty="0" smtClean="0"/>
          </a:p>
          <a:p>
            <a:pPr lvl="4" eaLnBrk="1" latinLnBrk="0" hangingPunct="1"/>
            <a:r>
              <a:rPr lang="it-IT" dirty="0" err="1" smtClean="0"/>
              <a:t>Fifth</a:t>
            </a:r>
            <a:r>
              <a:rPr lang="it-IT" dirty="0" smtClean="0"/>
              <a:t> </a:t>
            </a:r>
            <a:r>
              <a:rPr lang="it-IT" dirty="0" err="1" smtClean="0"/>
              <a:t>level</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it-IT"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Click to edit Master text styles</a:t>
            </a:r>
          </a:p>
        </p:txBody>
      </p:sp>
      <p:sp>
        <p:nvSpPr>
          <p:cNvPr id="4" name="Date Placeholder 3"/>
          <p:cNvSpPr>
            <a:spLocks noGrp="1"/>
          </p:cNvSpPr>
          <p:nvPr>
            <p:ph type="dt" sz="half" idx="10"/>
          </p:nvPr>
        </p:nvSpPr>
        <p:spPr/>
        <p:txBody>
          <a:bodyPr/>
          <a:lstStyle/>
          <a:p>
            <a:r>
              <a:rPr lang="it-IT" smtClean="0"/>
              <a:t>09/07/2011</a:t>
            </a:r>
            <a:endParaRPr lang="it-IT"/>
          </a:p>
        </p:txBody>
      </p:sp>
      <p:sp>
        <p:nvSpPr>
          <p:cNvPr id="5" name="Footer Placeholder 4"/>
          <p:cNvSpPr>
            <a:spLocks noGrp="1"/>
          </p:cNvSpPr>
          <p:nvPr>
            <p:ph type="ftr" sz="quarter" idx="11"/>
          </p:nvPr>
        </p:nvSpPr>
        <p:spPr>
          <a:xfrm>
            <a:off x="800100" y="6172200"/>
            <a:ext cx="4000500" cy="457200"/>
          </a:xfrm>
        </p:spPr>
        <p:txBody>
          <a:bodyPr/>
          <a:lstStyle/>
          <a:p>
            <a:r>
              <a:rPr lang="en-US" smtClean="0"/>
              <a:t>LISHEP 2011</a:t>
            </a:r>
            <a:endParaRPr lang="it-IT"/>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EBF5CD18-686B-47A9-AFD5-66CE5FA52A6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it-IT" smtClean="0"/>
              <a:t>Click to edit Master title style</a:t>
            </a:r>
            <a:endParaRPr kumimoji="0" lang="en-US"/>
          </a:p>
        </p:txBody>
      </p:sp>
      <p:sp>
        <p:nvSpPr>
          <p:cNvPr id="5" name="Date Placeholder 4"/>
          <p:cNvSpPr>
            <a:spLocks noGrp="1"/>
          </p:cNvSpPr>
          <p:nvPr>
            <p:ph type="dt" sz="half" idx="10"/>
          </p:nvPr>
        </p:nvSpPr>
        <p:spPr/>
        <p:txBody>
          <a:bodyPr/>
          <a:lstStyle/>
          <a:p>
            <a:r>
              <a:rPr lang="it-IT" smtClean="0"/>
              <a:t>09/07/2011</a:t>
            </a:r>
            <a:endParaRPr lang="it-IT"/>
          </a:p>
        </p:txBody>
      </p:sp>
      <p:sp>
        <p:nvSpPr>
          <p:cNvPr id="6" name="Footer Placeholder 5"/>
          <p:cNvSpPr>
            <a:spLocks noGrp="1"/>
          </p:cNvSpPr>
          <p:nvPr>
            <p:ph type="ftr" sz="quarter" idx="11"/>
          </p:nvPr>
        </p:nvSpPr>
        <p:spPr/>
        <p:txBody>
          <a:bodyPr/>
          <a:lstStyle/>
          <a:p>
            <a:r>
              <a:rPr lang="en-US" smtClean="0"/>
              <a:t>LISHEP 2011</a:t>
            </a:r>
            <a:endParaRPr lang="it-IT"/>
          </a:p>
        </p:txBody>
      </p:sp>
      <p:sp>
        <p:nvSpPr>
          <p:cNvPr id="7" name="Slide Number Placeholder 6"/>
          <p:cNvSpPr>
            <a:spLocks noGrp="1"/>
          </p:cNvSpPr>
          <p:nvPr>
            <p:ph type="sldNum" sz="quarter" idx="12"/>
          </p:nvPr>
        </p:nvSpPr>
        <p:spPr/>
        <p:txBody>
          <a:bodyPr/>
          <a:lstStyle/>
          <a:p>
            <a:fld id="{8DE4B878-52AC-8545-8082-98DF45A7D0D1}" type="slidenum">
              <a:rPr lang="it-IT" smtClean="0"/>
              <a:pPr/>
              <a:t>‹#›</a:t>
            </a:fld>
            <a:endParaRPr lang="it-IT"/>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it-IT" smtClean="0"/>
              <a:t>Click to edit Master text styles</a:t>
            </a:r>
          </a:p>
          <a:p>
            <a:pPr lvl="1" eaLnBrk="1" latinLnBrk="0" hangingPunct="1"/>
            <a:r>
              <a:rPr lang="it-IT" smtClean="0"/>
              <a:t>Second level</a:t>
            </a:r>
          </a:p>
          <a:p>
            <a:pPr lvl="2" eaLnBrk="1" latinLnBrk="0" hangingPunct="1"/>
            <a:r>
              <a:rPr lang="it-IT" smtClean="0"/>
              <a:t>Third level</a:t>
            </a:r>
          </a:p>
          <a:p>
            <a:pPr lvl="3" eaLnBrk="1" latinLnBrk="0" hangingPunct="1"/>
            <a:r>
              <a:rPr lang="it-IT" smtClean="0"/>
              <a:t>Fourth level</a:t>
            </a:r>
          </a:p>
          <a:p>
            <a:pPr lvl="4" eaLnBrk="1" latinLnBrk="0" hangingPunct="1"/>
            <a:r>
              <a:rPr lang="it-IT"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it-IT" smtClean="0"/>
              <a:t>Click to edit Master text styles</a:t>
            </a:r>
          </a:p>
          <a:p>
            <a:pPr lvl="1" eaLnBrk="1" latinLnBrk="0" hangingPunct="1"/>
            <a:r>
              <a:rPr lang="it-IT" smtClean="0"/>
              <a:t>Second level</a:t>
            </a:r>
          </a:p>
          <a:p>
            <a:pPr lvl="2" eaLnBrk="1" latinLnBrk="0" hangingPunct="1"/>
            <a:r>
              <a:rPr lang="it-IT" smtClean="0"/>
              <a:t>Third level</a:t>
            </a:r>
          </a:p>
          <a:p>
            <a:pPr lvl="3" eaLnBrk="1" latinLnBrk="0" hangingPunct="1"/>
            <a:r>
              <a:rPr lang="it-IT" smtClean="0"/>
              <a:t>Fourth level</a:t>
            </a:r>
          </a:p>
          <a:p>
            <a:pPr lvl="4" eaLnBrk="1" latinLnBrk="0" hangingPunct="1"/>
            <a:r>
              <a:rPr lang="it-IT"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it-IT"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Click to edit Master text styles</a:t>
            </a:r>
          </a:p>
        </p:txBody>
      </p:sp>
      <p:sp>
        <p:nvSpPr>
          <p:cNvPr id="7" name="Date Placeholder 6"/>
          <p:cNvSpPr>
            <a:spLocks noGrp="1"/>
          </p:cNvSpPr>
          <p:nvPr>
            <p:ph type="dt" sz="half" idx="10"/>
          </p:nvPr>
        </p:nvSpPr>
        <p:spPr/>
        <p:txBody>
          <a:bodyPr/>
          <a:lstStyle/>
          <a:p>
            <a:r>
              <a:rPr lang="it-IT" smtClean="0"/>
              <a:t>09/07/2011</a:t>
            </a:r>
            <a:endParaRPr lang="it-IT"/>
          </a:p>
        </p:txBody>
      </p:sp>
      <p:sp>
        <p:nvSpPr>
          <p:cNvPr id="8" name="Footer Placeholder 7"/>
          <p:cNvSpPr>
            <a:spLocks noGrp="1"/>
          </p:cNvSpPr>
          <p:nvPr>
            <p:ph type="ftr" sz="quarter" idx="11"/>
          </p:nvPr>
        </p:nvSpPr>
        <p:spPr/>
        <p:txBody>
          <a:bodyPr/>
          <a:lstStyle/>
          <a:p>
            <a:r>
              <a:rPr lang="en-US" smtClean="0"/>
              <a:t>LISHEP 2011</a:t>
            </a:r>
            <a:endParaRPr lang="it-IT"/>
          </a:p>
        </p:txBody>
      </p:sp>
      <p:sp>
        <p:nvSpPr>
          <p:cNvPr id="9" name="Slide Number Placeholder 8"/>
          <p:cNvSpPr>
            <a:spLocks noGrp="1"/>
          </p:cNvSpPr>
          <p:nvPr>
            <p:ph type="sldNum" sz="quarter" idx="12"/>
          </p:nvPr>
        </p:nvSpPr>
        <p:spPr/>
        <p:txBody>
          <a:bodyPr/>
          <a:lstStyle/>
          <a:p>
            <a:fld id="{8DE4B878-52AC-8545-8082-98DF45A7D0D1}" type="slidenum">
              <a:rPr lang="it-IT" smtClean="0"/>
              <a:pPr/>
              <a:t>‹#›</a:t>
            </a:fld>
            <a:endParaRPr lang="it-IT"/>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it-IT" smtClean="0"/>
              <a:t>Click to edit Master text styles</a:t>
            </a:r>
          </a:p>
          <a:p>
            <a:pPr lvl="1" eaLnBrk="1" latinLnBrk="0" hangingPunct="1"/>
            <a:r>
              <a:rPr lang="it-IT" smtClean="0"/>
              <a:t>Second level</a:t>
            </a:r>
          </a:p>
          <a:p>
            <a:pPr lvl="2" eaLnBrk="1" latinLnBrk="0" hangingPunct="1"/>
            <a:r>
              <a:rPr lang="it-IT" smtClean="0"/>
              <a:t>Third level</a:t>
            </a:r>
          </a:p>
          <a:p>
            <a:pPr lvl="3" eaLnBrk="1" latinLnBrk="0" hangingPunct="1"/>
            <a:r>
              <a:rPr lang="it-IT" smtClean="0"/>
              <a:t>Fourth level</a:t>
            </a:r>
          </a:p>
          <a:p>
            <a:pPr lvl="4" eaLnBrk="1" latinLnBrk="0" hangingPunct="1"/>
            <a:r>
              <a:rPr lang="it-IT"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it-IT" smtClean="0"/>
              <a:t>Click to edit Master text styles</a:t>
            </a:r>
          </a:p>
          <a:p>
            <a:pPr lvl="1" eaLnBrk="1" latinLnBrk="0" hangingPunct="1"/>
            <a:r>
              <a:rPr lang="it-IT" smtClean="0"/>
              <a:t>Second level</a:t>
            </a:r>
          </a:p>
          <a:p>
            <a:pPr lvl="2" eaLnBrk="1" latinLnBrk="0" hangingPunct="1"/>
            <a:r>
              <a:rPr lang="it-IT" smtClean="0"/>
              <a:t>Third level</a:t>
            </a:r>
          </a:p>
          <a:p>
            <a:pPr lvl="3" eaLnBrk="1" latinLnBrk="0" hangingPunct="1"/>
            <a:r>
              <a:rPr lang="it-IT" smtClean="0"/>
              <a:t>Fourth level</a:t>
            </a:r>
          </a:p>
          <a:p>
            <a:pPr lvl="4" eaLnBrk="1" latinLnBrk="0" hangingPunct="1"/>
            <a:r>
              <a:rPr lang="it-IT"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3504" y="226343"/>
            <a:ext cx="8083296" cy="838319"/>
          </a:xfrm>
        </p:spPr>
        <p:txBody>
          <a:bodyPr/>
          <a:lstStyle/>
          <a:p>
            <a:r>
              <a:rPr kumimoji="0" lang="it-IT" smtClean="0"/>
              <a:t>Click to edit Master title style</a:t>
            </a:r>
            <a:endParaRPr kumimoji="0" lang="en-US"/>
          </a:p>
        </p:txBody>
      </p:sp>
      <p:sp>
        <p:nvSpPr>
          <p:cNvPr id="3" name="Date Placeholder 2"/>
          <p:cNvSpPr>
            <a:spLocks noGrp="1"/>
          </p:cNvSpPr>
          <p:nvPr>
            <p:ph type="dt" sz="half" idx="10"/>
          </p:nvPr>
        </p:nvSpPr>
        <p:spPr/>
        <p:txBody>
          <a:bodyPr/>
          <a:lstStyle>
            <a:lvl1pPr>
              <a:defRPr/>
            </a:lvl1p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a:t>
            </a:fld>
            <a:endParaRPr lang="it-IT"/>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smtClean="0"/>
              <a:t>09/07/2011</a:t>
            </a:r>
            <a:endParaRPr lang="it-IT"/>
          </a:p>
        </p:txBody>
      </p:sp>
      <p:sp>
        <p:nvSpPr>
          <p:cNvPr id="3" name="Footer Placeholder 2"/>
          <p:cNvSpPr>
            <a:spLocks noGrp="1"/>
          </p:cNvSpPr>
          <p:nvPr>
            <p:ph type="ftr" sz="quarter" idx="11"/>
          </p:nvPr>
        </p:nvSpPr>
        <p:spPr/>
        <p:txBody>
          <a:bodyPr/>
          <a:lstStyle/>
          <a:p>
            <a:r>
              <a:rPr lang="en-US" smtClean="0"/>
              <a:t>LISHEP 2011</a:t>
            </a:r>
            <a:endParaRPr lang="it-IT"/>
          </a:p>
        </p:txBody>
      </p:sp>
      <p:sp>
        <p:nvSpPr>
          <p:cNvPr id="4" name="Slide Number Placeholder 3"/>
          <p:cNvSpPr>
            <a:spLocks noGrp="1"/>
          </p:cNvSpPr>
          <p:nvPr>
            <p:ph type="sldNum" sz="quarter" idx="12"/>
          </p:nvPr>
        </p:nvSpPr>
        <p:spPr/>
        <p:txBody>
          <a:bodyPr/>
          <a:lstStyle/>
          <a:p>
            <a:fld id="{8DE4B878-52AC-8545-8082-98DF45A7D0D1}" type="slidenum">
              <a:rPr lang="it-IT" smtClean="0"/>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78184"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it-IT"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it-IT" smtClean="0"/>
              <a:t>Click to edit Master text styles</a:t>
            </a:r>
          </a:p>
        </p:txBody>
      </p:sp>
      <p:sp>
        <p:nvSpPr>
          <p:cNvPr id="5" name="Date Placeholder 4"/>
          <p:cNvSpPr>
            <a:spLocks noGrp="1"/>
          </p:cNvSpPr>
          <p:nvPr>
            <p:ph type="dt" sz="half" idx="10"/>
          </p:nvPr>
        </p:nvSpPr>
        <p:spPr/>
        <p:txBody>
          <a:bodyPr/>
          <a:lstStyle/>
          <a:p>
            <a:r>
              <a:rPr lang="it-IT" smtClean="0"/>
              <a:t>09/07/2011</a:t>
            </a:r>
            <a:endParaRPr lang="it-IT"/>
          </a:p>
        </p:txBody>
      </p:sp>
      <p:sp>
        <p:nvSpPr>
          <p:cNvPr id="6" name="Footer Placeholder 5"/>
          <p:cNvSpPr>
            <a:spLocks noGrp="1"/>
          </p:cNvSpPr>
          <p:nvPr>
            <p:ph type="ftr" sz="quarter" idx="11"/>
          </p:nvPr>
        </p:nvSpPr>
        <p:spPr/>
        <p:txBody>
          <a:bodyPr/>
          <a:lstStyle/>
          <a:p>
            <a:r>
              <a:rPr lang="en-US" smtClean="0"/>
              <a:t>LISHEP 2011</a:t>
            </a:r>
            <a:endParaRPr lang="it-IT"/>
          </a:p>
        </p:txBody>
      </p:sp>
      <p:sp>
        <p:nvSpPr>
          <p:cNvPr id="7" name="Slide Number Placeholder 6"/>
          <p:cNvSpPr>
            <a:spLocks noGrp="1"/>
          </p:cNvSpPr>
          <p:nvPr>
            <p:ph type="sldNum" sz="quarter" idx="12"/>
          </p:nvPr>
        </p:nvSpPr>
        <p:spPr/>
        <p:txBody>
          <a:bodyPr/>
          <a:lstStyle/>
          <a:p>
            <a:fld id="{F834F4AC-FCD3-B64B-932B-19AB086B26A8}" type="slidenum">
              <a:rPr lang="it-IT" smtClean="0"/>
              <a:pPr/>
              <a:t>‹#›</a:t>
            </a:fld>
            <a:endParaRPr lang="it-IT"/>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it-IT" smtClean="0"/>
              <a:t>Click to edit Master text styles</a:t>
            </a:r>
          </a:p>
          <a:p>
            <a:pPr lvl="1" eaLnBrk="1" latinLnBrk="0" hangingPunct="1"/>
            <a:r>
              <a:rPr lang="it-IT" smtClean="0"/>
              <a:t>Second level</a:t>
            </a:r>
          </a:p>
          <a:p>
            <a:pPr lvl="2" eaLnBrk="1" latinLnBrk="0" hangingPunct="1"/>
            <a:r>
              <a:rPr lang="it-IT" smtClean="0"/>
              <a:t>Third level</a:t>
            </a:r>
          </a:p>
          <a:p>
            <a:pPr lvl="3" eaLnBrk="1" latinLnBrk="0" hangingPunct="1"/>
            <a:r>
              <a:rPr lang="it-IT" smtClean="0"/>
              <a:t>Fourth level</a:t>
            </a:r>
          </a:p>
          <a:p>
            <a:pPr lvl="4" eaLnBrk="1" latinLnBrk="0" hangingPunct="1"/>
            <a:r>
              <a:rPr lang="it-IT"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it-IT"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it-IT" smtClean="0"/>
              <a:t>Click to edit Master text styles</a:t>
            </a:r>
          </a:p>
        </p:txBody>
      </p:sp>
      <p:sp>
        <p:nvSpPr>
          <p:cNvPr id="5" name="Date Placeholder 4"/>
          <p:cNvSpPr>
            <a:spLocks noGrp="1"/>
          </p:cNvSpPr>
          <p:nvPr>
            <p:ph type="dt" sz="half" idx="10"/>
          </p:nvPr>
        </p:nvSpPr>
        <p:spPr/>
        <p:txBody>
          <a:bodyPr/>
          <a:lstStyle/>
          <a:p>
            <a:r>
              <a:rPr lang="it-IT" smtClean="0"/>
              <a:t>09/07/2011</a:t>
            </a:r>
            <a:endParaRPr lang="it-IT"/>
          </a:p>
        </p:txBody>
      </p:sp>
      <p:sp>
        <p:nvSpPr>
          <p:cNvPr id="6" name="Footer Placeholder 5"/>
          <p:cNvSpPr>
            <a:spLocks noGrp="1"/>
          </p:cNvSpPr>
          <p:nvPr>
            <p:ph type="ftr" sz="quarter" idx="11"/>
          </p:nvPr>
        </p:nvSpPr>
        <p:spPr>
          <a:xfrm>
            <a:off x="914400" y="6172200"/>
            <a:ext cx="3886200" cy="457200"/>
          </a:xfrm>
        </p:spPr>
        <p:txBody>
          <a:bodyPr/>
          <a:lstStyle/>
          <a:p>
            <a:r>
              <a:rPr lang="en-US" smtClean="0"/>
              <a:t>LISHEP 2011</a:t>
            </a:r>
            <a:endParaRPr lang="it-IT"/>
          </a:p>
        </p:txBody>
      </p:sp>
      <p:sp>
        <p:nvSpPr>
          <p:cNvPr id="7" name="Slide Number Placeholder 6"/>
          <p:cNvSpPr>
            <a:spLocks noGrp="1"/>
          </p:cNvSpPr>
          <p:nvPr>
            <p:ph type="sldNum" sz="quarter" idx="12"/>
          </p:nvPr>
        </p:nvSpPr>
        <p:spPr>
          <a:xfrm>
            <a:off x="146304" y="6208776"/>
            <a:ext cx="457200" cy="457200"/>
          </a:xfrm>
        </p:spPr>
        <p:txBody>
          <a:bodyPr/>
          <a:lstStyle/>
          <a:p>
            <a:fld id="{8DE4B878-52AC-8545-8082-98DF45A7D0D1}" type="slidenum">
              <a:rPr lang="it-IT" smtClean="0"/>
              <a:pPr/>
              <a:t>‹#›</a:t>
            </a:fld>
            <a:endParaRPr lang="it-IT"/>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it-IT"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70880" y="0"/>
            <a:ext cx="9013372" cy="685139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603504" y="150894"/>
            <a:ext cx="8083296" cy="850894"/>
          </a:xfrm>
          <a:prstGeom prst="rect">
            <a:avLst/>
          </a:prstGeom>
        </p:spPr>
        <p:txBody>
          <a:bodyPr bIns="91440" anchor="b" anchorCtr="0">
            <a:normAutofit/>
          </a:bodyPr>
          <a:lstStyle/>
          <a:p>
            <a:r>
              <a:rPr kumimoji="0" lang="it-IT" dirty="0" smtClean="0"/>
              <a:t>Click </a:t>
            </a:r>
            <a:r>
              <a:rPr kumimoji="0" lang="it-IT" dirty="0" err="1" smtClean="0"/>
              <a:t>to</a:t>
            </a:r>
            <a:r>
              <a:rPr kumimoji="0" lang="it-IT" dirty="0" smtClean="0"/>
              <a:t> </a:t>
            </a:r>
            <a:r>
              <a:rPr kumimoji="0" lang="it-IT" dirty="0" err="1" smtClean="0"/>
              <a:t>edit</a:t>
            </a:r>
            <a:r>
              <a:rPr kumimoji="0" lang="it-IT" dirty="0" smtClean="0"/>
              <a:t> Master </a:t>
            </a:r>
            <a:r>
              <a:rPr kumimoji="0" lang="it-IT" dirty="0" err="1" smtClean="0"/>
              <a:t>title</a:t>
            </a:r>
            <a:r>
              <a:rPr kumimoji="0" lang="it-IT" dirty="0" smtClean="0"/>
              <a:t> style</a:t>
            </a:r>
            <a:endParaRPr kumimoji="0" lang="en-US" dirty="0"/>
          </a:p>
        </p:txBody>
      </p:sp>
      <p:sp>
        <p:nvSpPr>
          <p:cNvPr id="13" name="Text Placeholder 12"/>
          <p:cNvSpPr>
            <a:spLocks noGrp="1"/>
          </p:cNvSpPr>
          <p:nvPr>
            <p:ph type="body" idx="1"/>
          </p:nvPr>
        </p:nvSpPr>
        <p:spPr>
          <a:xfrm>
            <a:off x="603504" y="1328738"/>
            <a:ext cx="8083296" cy="4691062"/>
          </a:xfrm>
          <a:prstGeom prst="rect">
            <a:avLst/>
          </a:prstGeom>
        </p:spPr>
        <p:txBody>
          <a:bodyPr>
            <a:normAutofit/>
          </a:bodyPr>
          <a:lstStyle/>
          <a:p>
            <a:pPr lvl="0" eaLnBrk="1" latinLnBrk="0" hangingPunct="1"/>
            <a:r>
              <a:rPr kumimoji="0" lang="it-IT" dirty="0" smtClean="0"/>
              <a:t>Click </a:t>
            </a:r>
            <a:r>
              <a:rPr kumimoji="0" lang="it-IT" dirty="0" err="1" smtClean="0"/>
              <a:t>to</a:t>
            </a:r>
            <a:r>
              <a:rPr kumimoji="0" lang="it-IT" dirty="0" smtClean="0"/>
              <a:t> </a:t>
            </a:r>
            <a:r>
              <a:rPr kumimoji="0" lang="it-IT" dirty="0" err="1" smtClean="0"/>
              <a:t>edit</a:t>
            </a:r>
            <a:r>
              <a:rPr kumimoji="0" lang="it-IT" dirty="0" smtClean="0"/>
              <a:t> Master text </a:t>
            </a:r>
            <a:r>
              <a:rPr kumimoji="0" lang="it-IT" dirty="0" err="1" smtClean="0"/>
              <a:t>styles</a:t>
            </a:r>
            <a:endParaRPr kumimoji="0" lang="it-IT" dirty="0" smtClean="0"/>
          </a:p>
          <a:p>
            <a:pPr lvl="1" eaLnBrk="1" latinLnBrk="0" hangingPunct="1"/>
            <a:r>
              <a:rPr kumimoji="0" lang="it-IT" dirty="0" err="1" smtClean="0"/>
              <a:t>Second</a:t>
            </a:r>
            <a:r>
              <a:rPr kumimoji="0" lang="it-IT" dirty="0" smtClean="0"/>
              <a:t> </a:t>
            </a:r>
            <a:r>
              <a:rPr kumimoji="0" lang="it-IT" dirty="0" err="1" smtClean="0"/>
              <a:t>level</a:t>
            </a:r>
            <a:endParaRPr kumimoji="0" lang="it-IT" dirty="0" smtClean="0"/>
          </a:p>
          <a:p>
            <a:pPr lvl="2" eaLnBrk="1" latinLnBrk="0" hangingPunct="1"/>
            <a:r>
              <a:rPr kumimoji="0" lang="it-IT" dirty="0" err="1" smtClean="0"/>
              <a:t>Third</a:t>
            </a:r>
            <a:r>
              <a:rPr kumimoji="0" lang="it-IT" dirty="0" smtClean="0"/>
              <a:t> </a:t>
            </a:r>
            <a:r>
              <a:rPr kumimoji="0" lang="it-IT" dirty="0" err="1" smtClean="0"/>
              <a:t>level</a:t>
            </a:r>
            <a:endParaRPr kumimoji="0" lang="it-IT" dirty="0" smtClean="0"/>
          </a:p>
          <a:p>
            <a:pPr lvl="3" eaLnBrk="1" latinLnBrk="0" hangingPunct="1"/>
            <a:r>
              <a:rPr kumimoji="0" lang="it-IT" dirty="0" err="1" smtClean="0"/>
              <a:t>Fourth</a:t>
            </a:r>
            <a:r>
              <a:rPr kumimoji="0" lang="it-IT" dirty="0" smtClean="0"/>
              <a:t> </a:t>
            </a:r>
            <a:r>
              <a:rPr kumimoji="0" lang="it-IT" dirty="0" err="1" smtClean="0"/>
              <a:t>level</a:t>
            </a:r>
            <a:endParaRPr kumimoji="0" lang="it-IT" dirty="0" smtClean="0"/>
          </a:p>
          <a:p>
            <a:pPr lvl="4" eaLnBrk="1" latinLnBrk="0" hangingPunct="1"/>
            <a:r>
              <a:rPr kumimoji="0" lang="it-IT" dirty="0" err="1" smtClean="0"/>
              <a:t>Fifth</a:t>
            </a:r>
            <a:r>
              <a:rPr kumimoji="0" lang="it-IT" dirty="0" smtClean="0"/>
              <a:t> </a:t>
            </a:r>
            <a:r>
              <a:rPr kumimoji="0" lang="it-IT" dirty="0" err="1" smtClean="0"/>
              <a:t>level</a:t>
            </a:r>
            <a:endParaRPr kumimoji="0" lang="en-US" dirty="0"/>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r>
              <a:rPr lang="it-IT" smtClean="0"/>
              <a:t>09/07/2011</a:t>
            </a:r>
            <a:endParaRPr lang="it-IT" dirty="0"/>
          </a:p>
        </p:txBody>
      </p:sp>
      <p:sp>
        <p:nvSpPr>
          <p:cNvPr id="3" name="Footer Placeholder 2"/>
          <p:cNvSpPr>
            <a:spLocks noGrp="1"/>
          </p:cNvSpPr>
          <p:nvPr>
            <p:ph type="ftr" sz="quarter" idx="3"/>
          </p:nvPr>
        </p:nvSpPr>
        <p:spPr>
          <a:xfrm>
            <a:off x="7239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en-US" dirty="0" smtClean="0"/>
              <a:t>LISHEP 2011</a:t>
            </a:r>
            <a:endParaRPr lang="it-IT"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DE4B878-52AC-8545-8082-98DF45A7D0D1}" type="slidenum">
              <a:rPr lang="it-IT" smtClean="0"/>
              <a:pPr/>
              <a:t>‹#›</a:t>
            </a:fld>
            <a:endParaRPr lang="it-IT"/>
          </a:p>
        </p:txBody>
      </p:sp>
      <p:pic>
        <p:nvPicPr>
          <p:cNvPr id="10" name="Picture 154" descr="LogoALICE"/>
          <p:cNvPicPr>
            <a:picLocks noChangeAspect="1" noChangeArrowheads="1"/>
          </p:cNvPicPr>
          <p:nvPr userDrawn="1"/>
        </p:nvPicPr>
        <p:blipFill>
          <a:blip r:embed="rId13"/>
          <a:srcRect/>
          <a:stretch>
            <a:fillRect/>
          </a:stretch>
        </p:blipFill>
        <p:spPr bwMode="auto">
          <a:xfrm>
            <a:off x="7685258" y="184876"/>
            <a:ext cx="1039642" cy="9795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Lst>
  <p:timing>
    <p:tnLst>
      <p:par>
        <p:cTn id="1" dur="indefinite" restart="never" nodeType="tmRoot"/>
      </p:par>
    </p:tnLst>
  </p:timing>
  <p:hf hdr="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73000"/>
        <a:buFont typeface="Wingdings" charset="2"/>
        <a:buChar char="ü"/>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pic>
        <p:nvPicPr>
          <p:cNvPr id="1092610" name="Picture 2" descr="LogoALICE-DEF"/>
          <p:cNvPicPr>
            <a:picLocks noChangeAspect="1" noChangeArrowheads="1"/>
          </p:cNvPicPr>
          <p:nvPr userDrawn="1"/>
        </p:nvPicPr>
        <p:blipFill>
          <a:blip r:embed="rId2"/>
          <a:srcRect l="5754" t="8881" r="10789" b="11101"/>
          <a:stretch>
            <a:fillRect/>
          </a:stretch>
        </p:blipFill>
        <p:spPr bwMode="auto">
          <a:xfrm>
            <a:off x="0" y="0"/>
            <a:ext cx="1158875" cy="1079500"/>
          </a:xfrm>
          <a:prstGeom prst="rect">
            <a:avLst/>
          </a:prstGeom>
          <a:noFill/>
        </p:spPr>
      </p:pic>
      <p:sp>
        <p:nvSpPr>
          <p:cNvPr id="1092611" name="Rectangle 3"/>
          <p:cNvSpPr>
            <a:spLocks noChangeArrowheads="1"/>
          </p:cNvSpPr>
          <p:nvPr userDrawn="1"/>
        </p:nvSpPr>
        <p:spPr bwMode="auto">
          <a:xfrm>
            <a:off x="0" y="6467475"/>
            <a:ext cx="9144000" cy="404813"/>
          </a:xfrm>
          <a:prstGeom prst="rect">
            <a:avLst/>
          </a:prstGeom>
          <a:solidFill>
            <a:srgbClr val="1D00CA"/>
          </a:solidFill>
          <a:ln w="9525">
            <a:noFill/>
            <a:miter lim="800000"/>
            <a:headEnd/>
            <a:tailEnd/>
          </a:ln>
          <a:effectLst/>
        </p:spPr>
        <p:txBody>
          <a:bodyPr wrap="none" anchor="ctr">
            <a:prstTxWarp prst="textNoShape">
              <a:avLst/>
            </a:prstTxWarp>
          </a:bodyPr>
          <a:lstStyle/>
          <a:p>
            <a:pPr defTabSz="914400" fontAlgn="base">
              <a:spcBef>
                <a:spcPct val="0"/>
              </a:spcBef>
              <a:spcAft>
                <a:spcPct val="0"/>
              </a:spcAft>
            </a:pPr>
            <a:endParaRPr lang="it-IT" b="1" smtClean="0">
              <a:solidFill>
                <a:srgbClr val="000000"/>
              </a:solidFill>
            </a:endParaRPr>
          </a:p>
        </p:txBody>
      </p:sp>
      <p:sp>
        <p:nvSpPr>
          <p:cNvPr id="1092612" name="Rectangle 4"/>
          <p:cNvSpPr>
            <a:spLocks noGrp="1" noChangeArrowheads="1"/>
          </p:cNvSpPr>
          <p:nvPr>
            <p:ph type="title"/>
          </p:nvPr>
        </p:nvSpPr>
        <p:spPr bwMode="auto">
          <a:xfrm>
            <a:off x="1547813" y="179388"/>
            <a:ext cx="7127875" cy="857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de-DE"/>
          </a:p>
        </p:txBody>
      </p:sp>
      <p:sp>
        <p:nvSpPr>
          <p:cNvPr id="1092613" name="Rectangle 5"/>
          <p:cNvSpPr>
            <a:spLocks noGrp="1" noChangeArrowheads="1"/>
          </p:cNvSpPr>
          <p:nvPr>
            <p:ph type="body" idx="1"/>
          </p:nvPr>
        </p:nvSpPr>
        <p:spPr bwMode="auto">
          <a:xfrm>
            <a:off x="457200" y="1268413"/>
            <a:ext cx="8229600" cy="5040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92614" name="Rectangle 6"/>
          <p:cNvSpPr>
            <a:spLocks noGrp="1" noChangeArrowheads="1"/>
          </p:cNvSpPr>
          <p:nvPr>
            <p:ph type="ftr" sz="quarter" idx="3"/>
          </p:nvPr>
        </p:nvSpPr>
        <p:spPr bwMode="auto">
          <a:xfrm>
            <a:off x="468313" y="6507163"/>
            <a:ext cx="7705725"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bg1"/>
                </a:solidFill>
              </a:defRPr>
            </a:lvl1pPr>
          </a:lstStyle>
          <a:p>
            <a:pPr defTabSz="914400" fontAlgn="base">
              <a:spcBef>
                <a:spcPct val="0"/>
              </a:spcBef>
              <a:spcAft>
                <a:spcPct val="0"/>
              </a:spcAft>
            </a:pPr>
            <a:r>
              <a:rPr lang="en-US">
                <a:solidFill>
                  <a:srgbClr val="FFFFFF"/>
                </a:solidFill>
              </a:rPr>
              <a:t>Results from Correlations in ALICE - Jan Fiete Grosse-Oetringhaus</a:t>
            </a:r>
          </a:p>
        </p:txBody>
      </p:sp>
      <p:sp>
        <p:nvSpPr>
          <p:cNvPr id="1092615" name="Rectangle 7"/>
          <p:cNvSpPr>
            <a:spLocks noGrp="1" noChangeArrowheads="1"/>
          </p:cNvSpPr>
          <p:nvPr>
            <p:ph type="sldNum" sz="quarter" idx="4"/>
          </p:nvPr>
        </p:nvSpPr>
        <p:spPr bwMode="auto">
          <a:xfrm>
            <a:off x="6553200" y="6507163"/>
            <a:ext cx="2133600"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bg1"/>
                </a:solidFill>
              </a:defRPr>
            </a:lvl1pPr>
          </a:lstStyle>
          <a:p>
            <a:pPr defTabSz="914400" fontAlgn="base">
              <a:spcBef>
                <a:spcPct val="0"/>
              </a:spcBef>
              <a:spcAft>
                <a:spcPct val="0"/>
              </a:spcAft>
            </a:pPr>
            <a:fld id="{60FC941F-1BDC-0245-8145-B7A8AD260E81}" type="slidenum">
              <a:rPr lang="en-US">
                <a:solidFill>
                  <a:srgbClr val="FFFFFF"/>
                </a:solidFill>
              </a:rPr>
              <a:pPr defTabSz="914400" fontAlgn="base">
                <a:spcBef>
                  <a:spcPct val="0"/>
                </a:spcBef>
                <a:spcAft>
                  <a:spcPct val="0"/>
                </a:spcAft>
              </a:pPr>
              <a:t>‹#›</a:t>
            </a:fld>
            <a:endParaRPr lang="en-US">
              <a:solidFill>
                <a:srgbClr val="FFFFFF"/>
              </a:solidFill>
            </a:endParaRPr>
          </a:p>
        </p:txBody>
      </p:sp>
    </p:spTree>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ea typeface="Arial" charset="0"/>
          <a:cs typeface="Arial" charset="0"/>
        </a:defRPr>
      </a:lvl2pPr>
      <a:lvl3pPr algn="ctr" rtl="0" fontAlgn="base">
        <a:spcBef>
          <a:spcPct val="0"/>
        </a:spcBef>
        <a:spcAft>
          <a:spcPct val="0"/>
        </a:spcAft>
        <a:defRPr sz="4000">
          <a:solidFill>
            <a:schemeClr val="tx2"/>
          </a:solidFill>
          <a:latin typeface="Arial" charset="0"/>
          <a:ea typeface="Arial" charset="0"/>
          <a:cs typeface="Arial" charset="0"/>
        </a:defRPr>
      </a:lvl3pPr>
      <a:lvl4pPr algn="ctr" rtl="0" fontAlgn="base">
        <a:spcBef>
          <a:spcPct val="0"/>
        </a:spcBef>
        <a:spcAft>
          <a:spcPct val="0"/>
        </a:spcAft>
        <a:defRPr sz="4000">
          <a:solidFill>
            <a:schemeClr val="tx2"/>
          </a:solidFill>
          <a:latin typeface="Arial" charset="0"/>
          <a:ea typeface="Arial" charset="0"/>
          <a:cs typeface="Arial" charset="0"/>
        </a:defRPr>
      </a:lvl4pPr>
      <a:lvl5pPr algn="ctr" rtl="0" fontAlgn="base">
        <a:spcBef>
          <a:spcPct val="0"/>
        </a:spcBef>
        <a:spcAft>
          <a:spcPct val="0"/>
        </a:spcAft>
        <a:defRPr sz="4000">
          <a:solidFill>
            <a:schemeClr val="tx2"/>
          </a:solidFill>
          <a:latin typeface="Arial" charset="0"/>
          <a:ea typeface="Arial" charset="0"/>
          <a:cs typeface="Arial" charset="0"/>
        </a:defRPr>
      </a:lvl5pPr>
      <a:lvl6pPr marL="457200" algn="ctr" rtl="0" fontAlgn="base">
        <a:spcBef>
          <a:spcPct val="0"/>
        </a:spcBef>
        <a:spcAft>
          <a:spcPct val="0"/>
        </a:spcAft>
        <a:defRPr sz="4000">
          <a:solidFill>
            <a:schemeClr val="tx2"/>
          </a:solidFill>
          <a:latin typeface="Arial" charset="0"/>
          <a:ea typeface="Arial" charset="0"/>
          <a:cs typeface="Arial" charset="0"/>
        </a:defRPr>
      </a:lvl6pPr>
      <a:lvl7pPr marL="914400" algn="ctr" rtl="0" fontAlgn="base">
        <a:spcBef>
          <a:spcPct val="0"/>
        </a:spcBef>
        <a:spcAft>
          <a:spcPct val="0"/>
        </a:spcAft>
        <a:defRPr sz="4000">
          <a:solidFill>
            <a:schemeClr val="tx2"/>
          </a:solidFill>
          <a:latin typeface="Arial" charset="0"/>
          <a:ea typeface="Arial" charset="0"/>
          <a:cs typeface="Arial" charset="0"/>
        </a:defRPr>
      </a:lvl7pPr>
      <a:lvl8pPr marL="1371600" algn="ctr" rtl="0" fontAlgn="base">
        <a:spcBef>
          <a:spcPct val="0"/>
        </a:spcBef>
        <a:spcAft>
          <a:spcPct val="0"/>
        </a:spcAft>
        <a:defRPr sz="4000">
          <a:solidFill>
            <a:schemeClr val="tx2"/>
          </a:solidFill>
          <a:latin typeface="Arial" charset="0"/>
          <a:ea typeface="Arial" charset="0"/>
          <a:cs typeface="Arial" charset="0"/>
        </a:defRPr>
      </a:lvl8pPr>
      <a:lvl9pPr marL="1828800" algn="ctr" rtl="0" fontAlgn="base">
        <a:spcBef>
          <a:spcPct val="0"/>
        </a:spcBef>
        <a:spcAft>
          <a:spcPct val="0"/>
        </a:spcAft>
        <a:defRPr sz="4000">
          <a:solidFill>
            <a:schemeClr val="tx2"/>
          </a:solidFill>
          <a:latin typeface="Arial" charset="0"/>
          <a:ea typeface="Arial" charset="0"/>
          <a:cs typeface="Arial" charset="0"/>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ea typeface="+mn-ea"/>
          <a:cs typeface="+mn-cs"/>
        </a:defRPr>
      </a:lvl2pPr>
      <a:lvl3pPr marL="1143000" indent="-228600" algn="l" rtl="0" fontAlgn="base">
        <a:spcBef>
          <a:spcPct val="20000"/>
        </a:spcBef>
        <a:spcAft>
          <a:spcPct val="0"/>
        </a:spcAft>
        <a:buChar char="•"/>
        <a:defRPr sz="22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2057400" indent="-228600" algn="l" rtl="0" fontAlgn="base">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 Id="rId3" Type="http://schemas.openxmlformats.org/officeDocument/2006/relationships/image" Target="../media/image23.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emf"/><Relationship Id="rId3" Type="http://schemas.openxmlformats.org/officeDocument/2006/relationships/image" Target="../media/image25.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gif"/><Relationship Id="rId5" Type="http://schemas.openxmlformats.org/officeDocument/2006/relationships/oleObject" Target="../embeddings/Microsoft_Equation1.bin"/><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0.gif"/><Relationship Id="rId4" Type="http://schemas.openxmlformats.org/officeDocument/2006/relationships/image" Target="../media/image31.gif"/><Relationship Id="rId5" Type="http://schemas.openxmlformats.org/officeDocument/2006/relationships/oleObject" Target="../embeddings/Microsoft_Equation2.bin"/><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oleObject" Target="../embeddings/Microsoft_Equation3.bin"/><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5.gif"/><Relationship Id="rId4" Type="http://schemas.openxmlformats.org/officeDocument/2006/relationships/image" Target="../media/image36.wmf"/><Relationship Id="rId5" Type="http://schemas.openxmlformats.org/officeDocument/2006/relationships/image" Target="../media/image37.gif"/><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tiff"/><Relationship Id="rId1" Type="http://schemas.openxmlformats.org/officeDocument/2006/relationships/slideLayout" Target="../slideLayouts/slideLayout6.xml"/><Relationship Id="rId2"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oleObject" Target="../embeddings/Microsoft_Equation4.bin"/><Relationship Id="rId5" Type="http://schemas.openxmlformats.org/officeDocument/2006/relationships/oleObject" Target="../embeddings/Microsoft_Equation5.bin"/><Relationship Id="rId6" Type="http://schemas.openxmlformats.org/officeDocument/2006/relationships/oleObject" Target="../embeddings/Microsoft_Equation6.bin"/><Relationship Id="rId7" Type="http://schemas.openxmlformats.org/officeDocument/2006/relationships/oleObject" Target="../embeddings/Microsoft_Equation7.bin"/><Relationship Id="rId1" Type="http://schemas.openxmlformats.org/officeDocument/2006/relationships/vmlDrawing" Target="../drawings/vmlDrawing5.vml"/><Relationship Id="rId2"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6.png"/><Relationship Id="rId3"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oleObject" Target="../embeddings/Microsoft_Equation8.bin"/><Relationship Id="rId6" Type="http://schemas.openxmlformats.org/officeDocument/2006/relationships/image" Target="../media/image53.png"/><Relationship Id="rId7" Type="http://schemas.openxmlformats.org/officeDocument/2006/relationships/oleObject" Target="../embeddings/Microsoft_Equation9.bin"/><Relationship Id="rId8" Type="http://schemas.openxmlformats.org/officeDocument/2006/relationships/oleObject" Target="../embeddings/Microsoft_Equation10.bin"/><Relationship Id="rId1" Type="http://schemas.openxmlformats.org/officeDocument/2006/relationships/vmlDrawing" Target="../drawings/vmlDrawing6.vml"/><Relationship Id="rId2"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4.gif"/><Relationship Id="rId3" Type="http://schemas.openxmlformats.org/officeDocument/2006/relationships/image" Target="../media/image55.png"/></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image" Target="../media/image58.png"/><Relationship Id="rId5" Type="http://schemas.openxmlformats.org/officeDocument/2006/relationships/image" Target="../media/image59.png"/><Relationship Id="rId1" Type="http://schemas.openxmlformats.org/officeDocument/2006/relationships/slideLayout" Target="../slideLayouts/slideLayout6.xml"/><Relationship Id="rId2" Type="http://schemas.openxmlformats.org/officeDocument/2006/relationships/image" Target="../media/image56.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61.png"/><Relationship Id="rId5" Type="http://schemas.openxmlformats.org/officeDocument/2006/relationships/image" Target="../media/image62.wmf"/><Relationship Id="rId6" Type="http://schemas.openxmlformats.org/officeDocument/2006/relationships/image" Target="../media/image63.gif"/><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gif"/><Relationship Id="rId3" Type="http://schemas.openxmlformats.org/officeDocument/2006/relationships/image" Target="../media/image65.gif"/></Relationships>
</file>

<file path=ppt/slides/_rels/slide27.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5" Type="http://schemas.openxmlformats.org/officeDocument/2006/relationships/image" Target="../media/image69.png"/><Relationship Id="rId1" Type="http://schemas.openxmlformats.org/officeDocument/2006/relationships/slideLayout" Target="../slideLayouts/slideLayout6.xml"/><Relationship Id="rId2" Type="http://schemas.openxmlformats.org/officeDocument/2006/relationships/image" Target="../media/image6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0.pdf"/><Relationship Id="rId3" Type="http://schemas.openxmlformats.org/officeDocument/2006/relationships/image" Target="../media/image7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2.png"/><Relationship Id="rId3" Type="http://schemas.openxmlformats.org/officeDocument/2006/relationships/image" Target="../media/image7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4.tiff"/><Relationship Id="rId3" Type="http://schemas.openxmlformats.org/officeDocument/2006/relationships/image" Target="../media/image75.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6.gif"/><Relationship Id="rId3" Type="http://schemas.openxmlformats.org/officeDocument/2006/relationships/image" Target="../media/image77.gi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8.gif"/></Relationships>
</file>

<file path=ppt/slides/_rels/slide33.xml.rels><?xml version="1.0" encoding="UTF-8" standalone="yes"?>
<Relationships xmlns="http://schemas.openxmlformats.org/package/2006/relationships"><Relationship Id="rId3" Type="http://schemas.openxmlformats.org/officeDocument/2006/relationships/image" Target="../media/image80.gif"/><Relationship Id="rId4" Type="http://schemas.openxmlformats.org/officeDocument/2006/relationships/image" Target="../media/image81.gif"/><Relationship Id="rId1" Type="http://schemas.openxmlformats.org/officeDocument/2006/relationships/slideLayout" Target="../slideLayouts/slideLayout2.xml"/><Relationship Id="rId2" Type="http://schemas.openxmlformats.org/officeDocument/2006/relationships/image" Target="../media/image79.gif"/></Relationships>
</file>

<file path=ppt/slides/_rels/slide34.xml.rels><?xml version="1.0" encoding="UTF-8" standalone="yes"?>
<Relationships xmlns="http://schemas.openxmlformats.org/package/2006/relationships"><Relationship Id="rId3" Type="http://schemas.openxmlformats.org/officeDocument/2006/relationships/image" Target="../media/image83.gif"/><Relationship Id="rId4" Type="http://schemas.openxmlformats.org/officeDocument/2006/relationships/image" Target="../media/image84.gif"/><Relationship Id="rId1" Type="http://schemas.openxmlformats.org/officeDocument/2006/relationships/slideLayout" Target="../slideLayouts/slideLayout2.xml"/><Relationship Id="rId2" Type="http://schemas.openxmlformats.org/officeDocument/2006/relationships/image" Target="../media/image82.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6.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7.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6" Type="http://schemas.openxmlformats.org/officeDocument/2006/relationships/image" Target="../media/image11.png"/><Relationship Id="rId7"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91.png"/><Relationship Id="rId1" Type="http://schemas.openxmlformats.org/officeDocument/2006/relationships/slideLayout" Target="../slideLayouts/slideLayout2.xml"/><Relationship Id="rId2" Type="http://schemas.openxmlformats.org/officeDocument/2006/relationships/image" Target="../media/image89.pd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3.png"/><Relationship Id="rId3" Type="http://schemas.openxmlformats.org/officeDocument/2006/relationships/image" Target="../media/image94.png"/></Relationships>
</file>

<file path=ppt/slides/_rels/slide45.xml.rels><?xml version="1.0" encoding="UTF-8" standalone="yes"?>
<Relationships xmlns="http://schemas.openxmlformats.org/package/2006/relationships"><Relationship Id="rId3" Type="http://schemas.openxmlformats.org/officeDocument/2006/relationships/image" Target="../media/image96.png"/><Relationship Id="rId4" Type="http://schemas.openxmlformats.org/officeDocument/2006/relationships/image" Target="../media/image97.png"/><Relationship Id="rId5" Type="http://schemas.openxmlformats.org/officeDocument/2006/relationships/image" Target="../media/image98.tiff"/><Relationship Id="rId1" Type="http://schemas.openxmlformats.org/officeDocument/2006/relationships/slideLayout" Target="../slideLayouts/slideLayout2.xml"/><Relationship Id="rId2" Type="http://schemas.openxmlformats.org/officeDocument/2006/relationships/image" Target="../media/image9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9.png"/><Relationship Id="rId3" Type="http://schemas.openxmlformats.org/officeDocument/2006/relationships/image" Target="../media/image10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7.xml"/><Relationship Id="rId3"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4" Type="http://schemas.openxmlformats.org/officeDocument/2006/relationships/image" Target="../media/image15.gi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gif"/><Relationship Id="rId3" Type="http://schemas.openxmlformats.org/officeDocument/2006/relationships/image" Target="../media/image17.gif"/></Relationships>
</file>

<file path=ppt/slides/_rels/slide9.xml.rels><?xml version="1.0" encoding="UTF-8" standalone="yes"?>
<Relationships xmlns="http://schemas.openxmlformats.org/package/2006/relationships"><Relationship Id="rId3" Type="http://schemas.openxmlformats.org/officeDocument/2006/relationships/image" Target="../media/image19.gif"/><Relationship Id="rId4" Type="http://schemas.openxmlformats.org/officeDocument/2006/relationships/image" Target="../media/image20.gif"/><Relationship Id="rId5" Type="http://schemas.openxmlformats.org/officeDocument/2006/relationships/image" Target="../media/image21.gif"/><Relationship Id="rId1" Type="http://schemas.openxmlformats.org/officeDocument/2006/relationships/slideLayout" Target="../slideLayouts/slideLayout6.xml"/><Relationship Id="rId2" Type="http://schemas.openxmlformats.org/officeDocument/2006/relationships/image" Target="../media/image18.gi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 name="Subtitle 36"/>
          <p:cNvSpPr>
            <a:spLocks noGrp="1"/>
          </p:cNvSpPr>
          <p:nvPr>
            <p:ph type="subTitle" idx="1"/>
          </p:nvPr>
        </p:nvSpPr>
        <p:spPr/>
        <p:txBody>
          <a:bodyPr>
            <a:normAutofit fontScale="92500"/>
          </a:bodyPr>
          <a:lstStyle/>
          <a:p>
            <a:r>
              <a:rPr lang="it-IT" dirty="0" smtClean="0"/>
              <a:t>Massimo Masera on behalf of the ALICE Collaboration</a:t>
            </a:r>
          </a:p>
          <a:p>
            <a:r>
              <a:rPr lang="it-IT" dirty="0" err="1" smtClean="0"/>
              <a:t>University</a:t>
            </a:r>
            <a:r>
              <a:rPr lang="it-IT" dirty="0" smtClean="0"/>
              <a:t> of Torino and I.N.F.N.  - </a:t>
            </a:r>
            <a:r>
              <a:rPr lang="it-IT" dirty="0" err="1" smtClean="0"/>
              <a:t>Italy</a:t>
            </a:r>
            <a:r>
              <a:rPr lang="it-IT" dirty="0" smtClean="0"/>
              <a:t> </a:t>
            </a:r>
          </a:p>
          <a:p>
            <a:r>
              <a:rPr lang="it-IT" dirty="0" smtClean="0">
                <a:solidFill>
                  <a:schemeClr val="tx1"/>
                </a:solidFill>
              </a:rPr>
              <a:t>masera@to.infn.it</a:t>
            </a:r>
          </a:p>
        </p:txBody>
      </p:sp>
      <p:sp>
        <p:nvSpPr>
          <p:cNvPr id="36" name="Title 35"/>
          <p:cNvSpPr>
            <a:spLocks noGrp="1"/>
          </p:cNvSpPr>
          <p:nvPr>
            <p:ph type="ctrTitle"/>
          </p:nvPr>
        </p:nvSpPr>
        <p:spPr>
          <a:xfrm>
            <a:off x="457200" y="1757400"/>
            <a:ext cx="8229600" cy="2026769"/>
          </a:xfrm>
        </p:spPr>
        <p:txBody>
          <a:bodyPr>
            <a:normAutofit/>
          </a:bodyPr>
          <a:lstStyle/>
          <a:p>
            <a:r>
              <a:rPr lang="en-US" sz="4400" dirty="0" smtClean="0"/>
              <a:t>ALICE general results and upgrades</a:t>
            </a:r>
            <a:endParaRPr lang="it-IT" dirty="0"/>
          </a:p>
        </p:txBody>
      </p:sp>
      <p:pic>
        <p:nvPicPr>
          <p:cNvPr id="2" name="Immagine 1"/>
          <p:cNvPicPr>
            <a:picLocks noChangeAspect="1"/>
          </p:cNvPicPr>
          <p:nvPr/>
        </p:nvPicPr>
        <p:blipFill>
          <a:blip r:embed="rId2">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6537859" y="5732887"/>
            <a:ext cx="2316681" cy="924640"/>
          </a:xfrm>
          <a:prstGeom prst="rect">
            <a:avLst/>
          </a:prstGeom>
        </p:spPr>
      </p:pic>
      <p:sp>
        <p:nvSpPr>
          <p:cNvPr id="3" name="CasellaDiTesto 2"/>
          <p:cNvSpPr txBox="1"/>
          <p:nvPr/>
        </p:nvSpPr>
        <p:spPr>
          <a:xfrm>
            <a:off x="655980" y="5847522"/>
            <a:ext cx="6080659" cy="707886"/>
          </a:xfrm>
          <a:prstGeom prst="rect">
            <a:avLst/>
          </a:prstGeom>
          <a:noFill/>
        </p:spPr>
        <p:txBody>
          <a:bodyPr wrap="square" rtlCol="0">
            <a:spAutoFit/>
          </a:bodyPr>
          <a:lstStyle/>
          <a:p>
            <a:r>
              <a:rPr lang="it-IT" sz="2000" b="1" dirty="0" smtClean="0">
                <a:solidFill>
                  <a:srgbClr val="0066FF"/>
                </a:solidFill>
              </a:rPr>
              <a:t>LISHEP 2011  - Workshop on LHC – </a:t>
            </a:r>
            <a:r>
              <a:rPr lang="it-IT" sz="2000" b="1" dirty="0" err="1" smtClean="0">
                <a:solidFill>
                  <a:srgbClr val="0066FF"/>
                </a:solidFill>
              </a:rPr>
              <a:t>Present</a:t>
            </a:r>
            <a:r>
              <a:rPr lang="it-IT" sz="2000" b="1" dirty="0" smtClean="0">
                <a:solidFill>
                  <a:srgbClr val="0066FF"/>
                </a:solidFill>
              </a:rPr>
              <a:t> and Future </a:t>
            </a:r>
          </a:p>
          <a:p>
            <a:r>
              <a:rPr lang="it-IT" sz="2000" b="1" dirty="0" smtClean="0">
                <a:solidFill>
                  <a:srgbClr val="0066FF"/>
                </a:solidFill>
              </a:rPr>
              <a:t>4,10 </a:t>
            </a:r>
            <a:r>
              <a:rPr lang="it-IT" sz="2000" b="1" dirty="0" err="1" smtClean="0">
                <a:solidFill>
                  <a:srgbClr val="0066FF"/>
                </a:solidFill>
              </a:rPr>
              <a:t>July</a:t>
            </a:r>
            <a:r>
              <a:rPr lang="it-IT" sz="2000" b="1" dirty="0" smtClean="0">
                <a:solidFill>
                  <a:srgbClr val="0066FF"/>
                </a:solidFill>
              </a:rPr>
              <a:t> 2011</a:t>
            </a:r>
            <a:endParaRPr lang="it-IT" sz="2000" b="1" dirty="0">
              <a:solidFill>
                <a:srgbClr val="0066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r>
              <a:rPr lang="it-IT" dirty="0" smtClean="0"/>
              <a:t>09/07/2011</a:t>
            </a:r>
            <a:endParaRPr lang="it-IT" dirty="0"/>
          </a:p>
        </p:txBody>
      </p:sp>
      <p:pic>
        <p:nvPicPr>
          <p:cNvPr id="6" name="Picture 6"/>
          <p:cNvPicPr>
            <a:picLocks noChangeAspect="1"/>
          </p:cNvPicPr>
          <p:nvPr/>
        </p:nvPicPr>
        <p:blipFill>
          <a:blip r:embed="rId2"/>
          <a:stretch>
            <a:fillRect/>
          </a:stretch>
        </p:blipFill>
        <p:spPr>
          <a:xfrm>
            <a:off x="3914538" y="2767287"/>
            <a:ext cx="5049653" cy="3443013"/>
          </a:xfrm>
          <a:prstGeom prst="rect">
            <a:avLst/>
          </a:prstGeom>
        </p:spPr>
      </p:pic>
      <p:sp>
        <p:nvSpPr>
          <p:cNvPr id="8" name="Fumetto 2 7"/>
          <p:cNvSpPr/>
          <p:nvPr/>
        </p:nvSpPr>
        <p:spPr>
          <a:xfrm>
            <a:off x="347623" y="1219817"/>
            <a:ext cx="8256050" cy="1304230"/>
          </a:xfrm>
          <a:prstGeom prst="wedgeRoundRectCallout">
            <a:avLst>
              <a:gd name="adj1" fmla="val -879"/>
              <a:gd name="adj2" fmla="val 63659"/>
              <a:gd name="adj3" fmla="val 16667"/>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it-IT" dirty="0" err="1" smtClean="0"/>
              <a:t>Transition</a:t>
            </a:r>
            <a:r>
              <a:rPr lang="it-IT" dirty="0" smtClean="0"/>
              <a:t> </a:t>
            </a:r>
            <a:r>
              <a:rPr lang="it-IT" dirty="0" err="1" smtClean="0"/>
              <a:t>Radiation</a:t>
            </a:r>
            <a:r>
              <a:rPr lang="it-IT" dirty="0" smtClean="0"/>
              <a:t> Detector</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10</a:t>
            </a:fld>
            <a:endParaRPr lang="it-IT"/>
          </a:p>
        </p:txBody>
      </p:sp>
      <p:sp>
        <p:nvSpPr>
          <p:cNvPr id="7" name="Rettangolo 6"/>
          <p:cNvSpPr/>
          <p:nvPr/>
        </p:nvSpPr>
        <p:spPr>
          <a:xfrm>
            <a:off x="347623" y="1219817"/>
            <a:ext cx="8256050" cy="1172629"/>
          </a:xfrm>
          <a:prstGeom prst="rect">
            <a:avLst/>
          </a:prstGeom>
        </p:spPr>
        <p:txBody>
          <a:bodyPr wrap="square">
            <a:spAutoFit/>
          </a:bodyPr>
          <a:lstStyle/>
          <a:p>
            <a:pPr marL="285750" indent="-285750">
              <a:lnSpc>
                <a:spcPct val="130000"/>
              </a:lnSpc>
              <a:buFont typeface="Arial"/>
              <a:buChar char="•"/>
            </a:pPr>
            <a:r>
              <a:rPr lang="en-US" dirty="0" smtClean="0">
                <a:solidFill>
                  <a:srgbClr val="000000"/>
                </a:solidFill>
                <a:cs typeface="Arial"/>
              </a:rPr>
              <a:t>(</a:t>
            </a:r>
            <a:r>
              <a:rPr lang="en-US" dirty="0" err="1" smtClean="0">
                <a:solidFill>
                  <a:srgbClr val="000000"/>
                </a:solidFill>
                <a:cs typeface="Arial"/>
              </a:rPr>
              <a:t>dE</a:t>
            </a:r>
            <a:r>
              <a:rPr lang="en-US" dirty="0" smtClean="0">
                <a:solidFill>
                  <a:srgbClr val="000000"/>
                </a:solidFill>
                <a:cs typeface="Arial"/>
              </a:rPr>
              <a:t>/</a:t>
            </a:r>
            <a:r>
              <a:rPr lang="en-US" dirty="0" err="1" smtClean="0">
                <a:solidFill>
                  <a:srgbClr val="000000"/>
                </a:solidFill>
                <a:cs typeface="Arial"/>
              </a:rPr>
              <a:t>dx</a:t>
            </a:r>
            <a:r>
              <a:rPr lang="en-US" dirty="0" smtClean="0">
                <a:solidFill>
                  <a:srgbClr val="000000"/>
                </a:solidFill>
                <a:cs typeface="Arial"/>
              </a:rPr>
              <a:t> </a:t>
            </a:r>
            <a:r>
              <a:rPr lang="en-US" dirty="0">
                <a:solidFill>
                  <a:srgbClr val="000000"/>
                </a:solidFill>
                <a:cs typeface="Arial"/>
              </a:rPr>
              <a:t>measured in the </a:t>
            </a:r>
            <a:r>
              <a:rPr lang="en-US" dirty="0" smtClean="0">
                <a:solidFill>
                  <a:srgbClr val="000000"/>
                </a:solidFill>
                <a:cs typeface="Arial"/>
              </a:rPr>
              <a:t>TPC) </a:t>
            </a:r>
            <a:r>
              <a:rPr lang="en-US" dirty="0">
                <a:solidFill>
                  <a:srgbClr val="000000"/>
                </a:solidFill>
                <a:cs typeface="Arial"/>
              </a:rPr>
              <a:t>– </a:t>
            </a:r>
            <a:r>
              <a:rPr lang="en-US" dirty="0" smtClean="0">
                <a:solidFill>
                  <a:srgbClr val="000000"/>
                </a:solidFill>
                <a:cs typeface="Arial"/>
              </a:rPr>
              <a:t>(</a:t>
            </a:r>
            <a:r>
              <a:rPr lang="en-US" dirty="0" err="1" smtClean="0">
                <a:solidFill>
                  <a:srgbClr val="000000"/>
                </a:solidFill>
                <a:cs typeface="Arial"/>
              </a:rPr>
              <a:t>dE</a:t>
            </a:r>
            <a:r>
              <a:rPr lang="en-US" dirty="0" smtClean="0">
                <a:solidFill>
                  <a:srgbClr val="000000"/>
                </a:solidFill>
                <a:cs typeface="Arial"/>
              </a:rPr>
              <a:t>/</a:t>
            </a:r>
            <a:r>
              <a:rPr lang="en-US" dirty="0" err="1" smtClean="0">
                <a:solidFill>
                  <a:srgbClr val="000000"/>
                </a:solidFill>
                <a:cs typeface="Arial"/>
              </a:rPr>
              <a:t>dx</a:t>
            </a:r>
            <a:r>
              <a:rPr lang="en-US" dirty="0" smtClean="0">
                <a:solidFill>
                  <a:srgbClr val="000000"/>
                </a:solidFill>
                <a:cs typeface="Arial"/>
              </a:rPr>
              <a:t> </a:t>
            </a:r>
            <a:r>
              <a:rPr lang="en-US" dirty="0">
                <a:solidFill>
                  <a:srgbClr val="000000"/>
                </a:solidFill>
                <a:cs typeface="Arial"/>
              </a:rPr>
              <a:t>expected for </a:t>
            </a:r>
            <a:r>
              <a:rPr lang="en-US" dirty="0" smtClean="0">
                <a:solidFill>
                  <a:srgbClr val="000000"/>
                </a:solidFill>
                <a:cs typeface="Arial"/>
              </a:rPr>
              <a:t>electrons from Bethe-Bloch)</a:t>
            </a:r>
            <a:endParaRPr lang="en-US" dirty="0">
              <a:solidFill>
                <a:srgbClr val="000000"/>
              </a:solidFill>
              <a:cs typeface="Arial"/>
            </a:endParaRPr>
          </a:p>
          <a:p>
            <a:pPr marL="285750" indent="-285750">
              <a:lnSpc>
                <a:spcPct val="130000"/>
              </a:lnSpc>
              <a:buFont typeface="Arial"/>
              <a:buChar char="•"/>
            </a:pPr>
            <a:r>
              <a:rPr lang="en-US" dirty="0">
                <a:solidFill>
                  <a:srgbClr val="FF0000"/>
                </a:solidFill>
                <a:cs typeface="Arial"/>
              </a:rPr>
              <a:t>without likelihood information </a:t>
            </a:r>
            <a:r>
              <a:rPr lang="en-US" dirty="0">
                <a:cs typeface="Arial"/>
              </a:rPr>
              <a:t>and</a:t>
            </a:r>
            <a:r>
              <a:rPr lang="en-US" dirty="0">
                <a:solidFill>
                  <a:srgbClr val="000090"/>
                </a:solidFill>
                <a:cs typeface="Arial"/>
              </a:rPr>
              <a:t> with likelihood information </a:t>
            </a:r>
            <a:r>
              <a:rPr lang="en-US" dirty="0">
                <a:solidFill>
                  <a:srgbClr val="000000"/>
                </a:solidFill>
                <a:cs typeface="Arial"/>
              </a:rPr>
              <a:t>from TRD</a:t>
            </a:r>
          </a:p>
          <a:p>
            <a:pPr marL="285750" indent="-285750">
              <a:lnSpc>
                <a:spcPct val="130000"/>
              </a:lnSpc>
              <a:buFont typeface="Arial"/>
              <a:buChar char="•"/>
            </a:pPr>
            <a:r>
              <a:rPr lang="en-US" dirty="0">
                <a:solidFill>
                  <a:srgbClr val="000090"/>
                </a:solidFill>
                <a:cs typeface="Arial"/>
              </a:rPr>
              <a:t>little change in the number of identified electrons; large suppression of </a:t>
            </a:r>
            <a:r>
              <a:rPr lang="en-US" dirty="0" err="1">
                <a:solidFill>
                  <a:srgbClr val="000090"/>
                </a:solidFill>
                <a:cs typeface="Arial"/>
              </a:rPr>
              <a:t>pions</a:t>
            </a:r>
            <a:endParaRPr lang="en-US" dirty="0">
              <a:solidFill>
                <a:srgbClr val="000090"/>
              </a:solidFill>
              <a:cs typeface="Arial"/>
            </a:endParaRPr>
          </a:p>
        </p:txBody>
      </p:sp>
      <p:pic>
        <p:nvPicPr>
          <p:cNvPr id="9" name="Picture 1" descr="poto.tiff"/>
          <p:cNvPicPr>
            <a:picLocks noChangeAspect="1"/>
          </p:cNvPicPr>
          <p:nvPr/>
        </p:nvPicPr>
        <p:blipFill>
          <a:blip r:embed="rId3"/>
          <a:stretch>
            <a:fillRect/>
          </a:stretch>
        </p:blipFill>
        <p:spPr>
          <a:xfrm>
            <a:off x="347623" y="3092031"/>
            <a:ext cx="3523339" cy="2679648"/>
          </a:xfrm>
          <a:prstGeom prst="rect">
            <a:avLst/>
          </a:prstGeom>
        </p:spPr>
      </p:pic>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31098979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Content Placeholder 2" descr="2011-May-22-4060_EMCAL_pi0.pdf"/>
          <p:cNvPicPr>
            <a:picLocks noChangeAspect="1"/>
          </p:cNvPicPr>
          <p:nvPr/>
        </p:nvPicPr>
        <p:blipFill rotWithShape="1">
          <a:blip r:embed="rId2">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rcRect t="7860" r="11779" b="2798"/>
          <a:stretch/>
        </p:blipFill>
        <p:spPr>
          <a:xfrm>
            <a:off x="4415923" y="1297012"/>
            <a:ext cx="4622495" cy="3054786"/>
          </a:xfrm>
          <a:prstGeom prst="rect">
            <a:avLst/>
          </a:prstGeom>
        </p:spPr>
      </p:pic>
      <p:sp>
        <p:nvSpPr>
          <p:cNvPr id="2" name="Titolo 1"/>
          <p:cNvSpPr>
            <a:spLocks noGrp="1"/>
          </p:cNvSpPr>
          <p:nvPr>
            <p:ph type="title"/>
          </p:nvPr>
        </p:nvSpPr>
        <p:spPr/>
        <p:txBody>
          <a:bodyPr/>
          <a:lstStyle/>
          <a:p>
            <a:r>
              <a:rPr lang="it-IT" dirty="0" smtClean="0">
                <a:sym typeface="Symbol"/>
              </a:rPr>
              <a:t></a:t>
            </a:r>
            <a:r>
              <a:rPr lang="it-IT" baseline="30000" dirty="0" smtClean="0">
                <a:sym typeface="Symbol"/>
              </a:rPr>
              <a:t>0</a:t>
            </a:r>
            <a:r>
              <a:rPr lang="it-IT" dirty="0" smtClean="0">
                <a:sym typeface="Symbol"/>
              </a:rPr>
              <a:t> and  </a:t>
            </a:r>
            <a:r>
              <a:rPr lang="it-IT" dirty="0" err="1" smtClean="0">
                <a:sym typeface="Symbol"/>
              </a:rPr>
              <a:t>reconstruction</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11</a:t>
            </a:fld>
            <a:endParaRPr lang="it-IT"/>
          </a:p>
        </p:txBody>
      </p:sp>
      <p:pic>
        <p:nvPicPr>
          <p:cNvPr id="8" name="Picture 9" descr="2011-May-22-R_distribution_lin.pdf"/>
          <p:cNvPicPr>
            <a:picLocks noChangeAspect="1"/>
          </p:cNvPicPr>
          <p:nvPr/>
        </p:nvPicPr>
        <p:blipFill>
          <a:blip r:embed="rId3">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146304" y="3354664"/>
            <a:ext cx="4090920" cy="3326127"/>
          </a:xfrm>
          <a:prstGeom prst="rect">
            <a:avLst/>
          </a:prstGeom>
        </p:spPr>
      </p:pic>
      <p:sp>
        <p:nvSpPr>
          <p:cNvPr id="10" name="CasellaDiTesto 9"/>
          <p:cNvSpPr txBox="1"/>
          <p:nvPr/>
        </p:nvSpPr>
        <p:spPr>
          <a:xfrm>
            <a:off x="603504" y="1490869"/>
            <a:ext cx="3173366" cy="1754326"/>
          </a:xfrm>
          <a:prstGeom prst="rect">
            <a:avLst/>
          </a:prstGeom>
          <a:solidFill>
            <a:schemeClr val="accent3">
              <a:lumMod val="20000"/>
              <a:lumOff val="80000"/>
            </a:schemeClr>
          </a:solidFill>
          <a:ln>
            <a:solidFill>
              <a:schemeClr val="accent1"/>
            </a:solidFill>
          </a:ln>
        </p:spPr>
        <p:txBody>
          <a:bodyPr wrap="square" rtlCol="0">
            <a:spAutoFit/>
          </a:bodyPr>
          <a:lstStyle/>
          <a:p>
            <a:r>
              <a:rPr lang="it-IT" b="1" dirty="0" err="1" smtClean="0">
                <a:solidFill>
                  <a:schemeClr val="accent2">
                    <a:lumMod val="75000"/>
                  </a:schemeClr>
                </a:solidFill>
              </a:rPr>
              <a:t>Detection</a:t>
            </a:r>
            <a:r>
              <a:rPr lang="it-IT" b="1" dirty="0" smtClean="0">
                <a:solidFill>
                  <a:schemeClr val="accent2">
                    <a:lumMod val="75000"/>
                  </a:schemeClr>
                </a:solidFill>
              </a:rPr>
              <a:t> </a:t>
            </a:r>
            <a:r>
              <a:rPr lang="it-IT" b="1" dirty="0" err="1" smtClean="0">
                <a:solidFill>
                  <a:schemeClr val="accent2">
                    <a:lumMod val="75000"/>
                  </a:schemeClr>
                </a:solidFill>
              </a:rPr>
              <a:t>done</a:t>
            </a:r>
            <a:r>
              <a:rPr lang="it-IT" b="1" dirty="0" smtClean="0">
                <a:solidFill>
                  <a:schemeClr val="accent2">
                    <a:lumMod val="75000"/>
                  </a:schemeClr>
                </a:solidFill>
              </a:rPr>
              <a:t> via:</a:t>
            </a:r>
          </a:p>
          <a:p>
            <a:pPr marL="285750" indent="-285750">
              <a:buFont typeface="Wingdings" pitchFamily="2" charset="2"/>
              <a:buChar char="§"/>
            </a:pPr>
            <a:r>
              <a:rPr lang="it-IT" dirty="0" smtClean="0"/>
              <a:t>PHOS (</a:t>
            </a:r>
            <a:r>
              <a:rPr lang="it-IT" dirty="0" err="1" smtClean="0"/>
              <a:t>Photon</a:t>
            </a:r>
            <a:r>
              <a:rPr lang="it-IT" dirty="0" smtClean="0"/>
              <a:t> </a:t>
            </a:r>
            <a:r>
              <a:rPr lang="it-IT" dirty="0" err="1" smtClean="0"/>
              <a:t>Spectrometer</a:t>
            </a:r>
            <a:r>
              <a:rPr lang="it-IT" dirty="0" smtClean="0"/>
              <a:t>)</a:t>
            </a:r>
          </a:p>
          <a:p>
            <a:pPr marL="285750" indent="-285750">
              <a:buFont typeface="Wingdings" pitchFamily="2" charset="2"/>
              <a:buChar char="§"/>
            </a:pPr>
            <a:r>
              <a:rPr lang="it-IT" dirty="0" smtClean="0"/>
              <a:t>EMCAL (E.M. </a:t>
            </a:r>
            <a:r>
              <a:rPr lang="it-IT" dirty="0" err="1" smtClean="0"/>
              <a:t>Calorimeter</a:t>
            </a:r>
            <a:r>
              <a:rPr lang="it-IT" dirty="0" smtClean="0"/>
              <a:t>)</a:t>
            </a:r>
          </a:p>
          <a:p>
            <a:pPr marL="285750" indent="-285750">
              <a:buFont typeface="Wingdings" pitchFamily="2" charset="2"/>
              <a:buChar char="§"/>
            </a:pPr>
            <a:r>
              <a:rPr lang="it-IT" dirty="0" err="1" smtClean="0"/>
              <a:t>Through</a:t>
            </a:r>
            <a:r>
              <a:rPr lang="it-IT" dirty="0" smtClean="0"/>
              <a:t> </a:t>
            </a:r>
            <a:r>
              <a:rPr lang="it-IT" dirty="0" err="1" smtClean="0"/>
              <a:t>photon</a:t>
            </a:r>
            <a:r>
              <a:rPr lang="it-IT" dirty="0" smtClean="0"/>
              <a:t> </a:t>
            </a:r>
            <a:r>
              <a:rPr lang="it-IT" dirty="0" err="1" smtClean="0"/>
              <a:t>conversions</a:t>
            </a:r>
            <a:r>
              <a:rPr lang="it-IT" dirty="0" smtClean="0"/>
              <a:t> in the </a:t>
            </a:r>
            <a:r>
              <a:rPr lang="it-IT" dirty="0" err="1" smtClean="0"/>
              <a:t>barrel</a:t>
            </a:r>
            <a:r>
              <a:rPr lang="it-IT" dirty="0" smtClean="0"/>
              <a:t> </a:t>
            </a:r>
            <a:r>
              <a:rPr lang="it-IT" dirty="0" err="1" smtClean="0"/>
              <a:t>tracking</a:t>
            </a:r>
            <a:r>
              <a:rPr lang="it-IT" dirty="0" smtClean="0"/>
              <a:t> detectors (V0 </a:t>
            </a:r>
            <a:r>
              <a:rPr lang="it-IT" dirty="0" err="1" smtClean="0"/>
              <a:t>finder</a:t>
            </a:r>
            <a:r>
              <a:rPr lang="it-IT" dirty="0" smtClean="0"/>
              <a:t>)</a:t>
            </a:r>
            <a:endParaRPr lang="it-IT" dirty="0"/>
          </a:p>
        </p:txBody>
      </p:sp>
      <p:sp>
        <p:nvSpPr>
          <p:cNvPr id="11" name="Callout con freccia a sinistra 10"/>
          <p:cNvSpPr/>
          <p:nvPr/>
        </p:nvSpPr>
        <p:spPr>
          <a:xfrm>
            <a:off x="5130248" y="4514061"/>
            <a:ext cx="3518452" cy="2057400"/>
          </a:xfrm>
          <a:prstGeom prst="leftArrowCallou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it-IT" dirty="0" err="1" smtClean="0">
                <a:solidFill>
                  <a:schemeClr val="tx1"/>
                </a:solidFill>
              </a:rPr>
              <a:t>Electrons</a:t>
            </a:r>
            <a:r>
              <a:rPr lang="it-IT" dirty="0" smtClean="0">
                <a:solidFill>
                  <a:schemeClr val="tx1"/>
                </a:solidFill>
              </a:rPr>
              <a:t> from  </a:t>
            </a:r>
            <a:r>
              <a:rPr lang="it-IT" dirty="0" smtClean="0">
                <a:solidFill>
                  <a:schemeClr val="tx1"/>
                </a:solidFill>
                <a:sym typeface="Symbol"/>
              </a:rPr>
              <a:t> </a:t>
            </a:r>
            <a:r>
              <a:rPr lang="it-IT" dirty="0" err="1" smtClean="0">
                <a:solidFill>
                  <a:schemeClr val="tx1"/>
                </a:solidFill>
                <a:sym typeface="Symbol"/>
              </a:rPr>
              <a:t>conversions</a:t>
            </a:r>
            <a:r>
              <a:rPr lang="it-IT" dirty="0" smtClean="0">
                <a:solidFill>
                  <a:schemeClr val="tx1"/>
                </a:solidFill>
                <a:sym typeface="Symbol"/>
              </a:rPr>
              <a:t> are </a:t>
            </a:r>
            <a:r>
              <a:rPr lang="it-IT" dirty="0" err="1" smtClean="0">
                <a:solidFill>
                  <a:schemeClr val="tx1"/>
                </a:solidFill>
                <a:sym typeface="Symbol"/>
              </a:rPr>
              <a:t>used</a:t>
            </a:r>
            <a:r>
              <a:rPr lang="it-IT" dirty="0" smtClean="0">
                <a:solidFill>
                  <a:schemeClr val="tx1"/>
                </a:solidFill>
                <a:sym typeface="Symbol"/>
              </a:rPr>
              <a:t> </a:t>
            </a:r>
            <a:r>
              <a:rPr lang="it-IT" dirty="0" err="1" smtClean="0">
                <a:solidFill>
                  <a:schemeClr val="tx1"/>
                </a:solidFill>
                <a:sym typeface="Symbol"/>
              </a:rPr>
              <a:t>to</a:t>
            </a:r>
            <a:r>
              <a:rPr lang="it-IT" dirty="0" smtClean="0">
                <a:solidFill>
                  <a:schemeClr val="tx1"/>
                </a:solidFill>
                <a:sym typeface="Symbol"/>
              </a:rPr>
              <a:t> estimate the material budget of the detector and to validate the  Monte Carlo </a:t>
            </a:r>
            <a:r>
              <a:rPr lang="it-IT" dirty="0" err="1" smtClean="0">
                <a:solidFill>
                  <a:schemeClr val="tx1"/>
                </a:solidFill>
                <a:sym typeface="Symbol"/>
              </a:rPr>
              <a:t>geometry</a:t>
            </a:r>
            <a:r>
              <a:rPr lang="it-IT" dirty="0" smtClean="0">
                <a:solidFill>
                  <a:schemeClr val="tx1"/>
                </a:solidFill>
                <a:sym typeface="Symbol"/>
              </a:rPr>
              <a:t> </a:t>
            </a:r>
            <a:r>
              <a:rPr lang="it-IT" dirty="0" err="1" smtClean="0">
                <a:solidFill>
                  <a:schemeClr val="tx1"/>
                </a:solidFill>
                <a:sym typeface="Symbol"/>
              </a:rPr>
              <a:t>description</a:t>
            </a:r>
            <a:r>
              <a:rPr lang="it-IT" dirty="0" smtClean="0">
                <a:solidFill>
                  <a:schemeClr val="tx1"/>
                </a:solidFill>
                <a:sym typeface="Symbol"/>
              </a:rPr>
              <a:t> </a:t>
            </a:r>
            <a:r>
              <a:rPr lang="it-IT" dirty="0" smtClean="0">
                <a:solidFill>
                  <a:schemeClr val="tx1"/>
                </a:solidFill>
              </a:rPr>
              <a:t>  </a:t>
            </a:r>
            <a:endParaRPr lang="it-IT" dirty="0">
              <a:solidFill>
                <a:schemeClr val="tx1"/>
              </a:solidFill>
            </a:endParaRPr>
          </a:p>
        </p:txBody>
      </p:sp>
      <p:sp>
        <p:nvSpPr>
          <p:cNvPr id="12" name="Ovale 11"/>
          <p:cNvSpPr/>
          <p:nvPr/>
        </p:nvSpPr>
        <p:spPr>
          <a:xfrm>
            <a:off x="7020476" y="1297012"/>
            <a:ext cx="498764" cy="289963"/>
          </a:xfrm>
          <a:prstGeom prst="ellipse">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CasellaDiTesto 12"/>
          <p:cNvSpPr txBox="1"/>
          <p:nvPr/>
        </p:nvSpPr>
        <p:spPr>
          <a:xfrm>
            <a:off x="3922096" y="1064662"/>
            <a:ext cx="2909454" cy="276999"/>
          </a:xfrm>
          <a:prstGeom prst="rect">
            <a:avLst/>
          </a:prstGeom>
          <a:noFill/>
          <a:ln>
            <a:solidFill>
              <a:schemeClr val="accent2"/>
            </a:solidFill>
          </a:ln>
        </p:spPr>
        <p:txBody>
          <a:bodyPr wrap="square" rtlCol="0">
            <a:spAutoFit/>
          </a:bodyPr>
          <a:lstStyle/>
          <a:p>
            <a:r>
              <a:rPr lang="en-US" sz="1200" dirty="0" smtClean="0"/>
              <a:t>Centrality class 40-60% of the total cross section</a:t>
            </a:r>
            <a:endParaRPr lang="it-IT" sz="1200" dirty="0"/>
          </a:p>
        </p:txBody>
      </p:sp>
      <p:cxnSp>
        <p:nvCxnSpPr>
          <p:cNvPr id="15" name="Connettore 2 14"/>
          <p:cNvCxnSpPr>
            <a:stCxn id="13" idx="3"/>
            <a:endCxn id="12" idx="1"/>
          </p:cNvCxnSpPr>
          <p:nvPr/>
        </p:nvCxnSpPr>
        <p:spPr>
          <a:xfrm>
            <a:off x="6831550" y="1203162"/>
            <a:ext cx="261968" cy="1363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3711302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Global </a:t>
            </a:r>
            <a:r>
              <a:rPr lang="it-IT" dirty="0" err="1" smtClean="0"/>
              <a:t>event</a:t>
            </a:r>
            <a:r>
              <a:rPr lang="it-IT" dirty="0" smtClean="0"/>
              <a:t> </a:t>
            </a:r>
            <a:r>
              <a:rPr lang="it-IT" dirty="0" err="1" smtClean="0"/>
              <a:t>features</a:t>
            </a:r>
            <a:endParaRPr lang="it-IT" dirty="0"/>
          </a:p>
        </p:txBody>
      </p:sp>
      <p:sp>
        <p:nvSpPr>
          <p:cNvPr id="3" name="Segnaposto testo 2"/>
          <p:cNvSpPr>
            <a:spLocks noGrp="1"/>
          </p:cNvSpPr>
          <p:nvPr>
            <p:ph type="body" idx="1"/>
          </p:nvPr>
        </p:nvSpPr>
        <p:spPr/>
        <p:txBody>
          <a:bodyPr>
            <a:normAutofit lnSpcReduction="10000"/>
          </a:bodyPr>
          <a:lstStyle/>
          <a:p>
            <a:pPr marL="342900" indent="-342900">
              <a:buFont typeface="Wingdings" pitchFamily="2" charset="2"/>
              <a:buChar char="§"/>
            </a:pPr>
            <a:r>
              <a:rPr lang="it-IT" dirty="0" err="1" smtClean="0"/>
              <a:t>Multiplicity</a:t>
            </a:r>
            <a:endParaRPr lang="it-IT" dirty="0" smtClean="0"/>
          </a:p>
          <a:p>
            <a:pPr marL="342900" indent="-342900">
              <a:buFont typeface="Wingdings" pitchFamily="2" charset="2"/>
              <a:buChar char="§"/>
            </a:pPr>
            <a:r>
              <a:rPr lang="it-IT" dirty="0" smtClean="0"/>
              <a:t>Energy </a:t>
            </a:r>
            <a:r>
              <a:rPr lang="it-IT" dirty="0" err="1" smtClean="0"/>
              <a:t>density</a:t>
            </a:r>
            <a:endParaRPr lang="it-IT" dirty="0" smtClean="0"/>
          </a:p>
          <a:p>
            <a:pPr marL="342900" indent="-342900">
              <a:buFont typeface="Wingdings" pitchFamily="2" charset="2"/>
              <a:buChar char="§"/>
            </a:pPr>
            <a:r>
              <a:rPr lang="it-IT" dirty="0" err="1" smtClean="0"/>
              <a:t>Size</a:t>
            </a:r>
            <a:r>
              <a:rPr lang="it-IT" dirty="0" smtClean="0"/>
              <a:t> of the </a:t>
            </a:r>
            <a:r>
              <a:rPr lang="it-IT" dirty="0" err="1" smtClean="0"/>
              <a:t>fireball</a:t>
            </a:r>
            <a:endParaRPr lang="it-IT" dirty="0"/>
          </a:p>
        </p:txBody>
      </p:sp>
      <p:sp>
        <p:nvSpPr>
          <p:cNvPr id="4" name="Segnaposto data 3"/>
          <p:cNvSpPr>
            <a:spLocks noGrp="1"/>
          </p:cNvSpPr>
          <p:nvPr>
            <p:ph type="dt" sz="half" idx="10"/>
          </p:nvPr>
        </p:nvSpPr>
        <p:spPr/>
        <p:txBody>
          <a:bodyPr/>
          <a:lstStyle/>
          <a:p>
            <a:r>
              <a:rPr lang="it-IT" smtClean="0"/>
              <a:t>09/07/2011</a:t>
            </a:r>
            <a:endParaRPr lang="it-IT"/>
          </a:p>
        </p:txBody>
      </p:sp>
      <p:sp>
        <p:nvSpPr>
          <p:cNvPr id="5" name="Segnaposto numero diapositiva 4"/>
          <p:cNvSpPr>
            <a:spLocks noGrp="1"/>
          </p:cNvSpPr>
          <p:nvPr>
            <p:ph type="sldNum" sz="quarter" idx="12"/>
          </p:nvPr>
        </p:nvSpPr>
        <p:spPr/>
        <p:txBody>
          <a:bodyPr/>
          <a:lstStyle/>
          <a:p>
            <a:fld id="{EBF5CD18-686B-47A9-AFD5-66CE5FA52A66}" type="slidenum">
              <a:rPr lang="en-US" smtClean="0"/>
              <a:pPr/>
              <a:t>12</a:t>
            </a:fld>
            <a:endParaRPr lang="en-US"/>
          </a:p>
        </p:txBody>
      </p:sp>
      <p:sp>
        <p:nvSpPr>
          <p:cNvPr id="6" name="Segnaposto piè di pagina 5"/>
          <p:cNvSpPr>
            <a:spLocks noGrp="1"/>
          </p:cNvSpPr>
          <p:nvPr>
            <p:ph type="ftr" sz="quarter" idx="11"/>
          </p:nvPr>
        </p:nvSpPr>
        <p:spPr/>
        <p:txBody>
          <a:bodyPr/>
          <a:lstStyle/>
          <a:p>
            <a:r>
              <a:rPr lang="en-US" smtClean="0"/>
              <a:t>LISHEP 2011</a:t>
            </a:r>
            <a:endParaRPr lang="it-IT"/>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1995299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lstStyle/>
          <a:p>
            <a:r>
              <a:rPr lang="it-IT" dirty="0" err="1" smtClean="0"/>
              <a:t>Charged</a:t>
            </a:r>
            <a:r>
              <a:rPr lang="it-IT" dirty="0" smtClean="0"/>
              <a:t> </a:t>
            </a:r>
            <a:r>
              <a:rPr lang="it-IT" dirty="0" err="1" smtClean="0"/>
              <a:t>particle</a:t>
            </a:r>
            <a:r>
              <a:rPr lang="it-IT" dirty="0" smtClean="0"/>
              <a:t> </a:t>
            </a:r>
            <a:r>
              <a:rPr lang="it-IT" dirty="0" err="1" smtClean="0"/>
              <a:t>multiplicity</a:t>
            </a:r>
            <a:endParaRPr lang="it-IT" dirty="0"/>
          </a:p>
        </p:txBody>
      </p:sp>
      <p:sp>
        <p:nvSpPr>
          <p:cNvPr id="4" name="Segnaposto data 3"/>
          <p:cNvSpPr>
            <a:spLocks noGrp="1"/>
          </p:cNvSpPr>
          <p:nvPr>
            <p:ph type="dt" sz="half" idx="10"/>
          </p:nvPr>
        </p:nvSpPr>
        <p:spPr/>
        <p:txBody>
          <a:bodyPr/>
          <a:lstStyle/>
          <a:p>
            <a:r>
              <a:rPr lang="it-IT" smtClean="0"/>
              <a:t>09/07/2011</a:t>
            </a:r>
            <a:endParaRPr lang="it-IT"/>
          </a:p>
        </p:txBody>
      </p:sp>
      <p:sp>
        <p:nvSpPr>
          <p:cNvPr id="5" name="Segnaposto numero diapositiva 4"/>
          <p:cNvSpPr>
            <a:spLocks noGrp="1"/>
          </p:cNvSpPr>
          <p:nvPr>
            <p:ph type="sldNum" sz="quarter" idx="12"/>
          </p:nvPr>
        </p:nvSpPr>
        <p:spPr/>
        <p:txBody>
          <a:bodyPr/>
          <a:lstStyle/>
          <a:p>
            <a:fld id="{EBF5CD18-686B-47A9-AFD5-66CE5FA52A66}" type="slidenum">
              <a:rPr lang="en-US" smtClean="0"/>
              <a:pPr/>
              <a:t>13</a:t>
            </a:fld>
            <a:endParaRPr lang="en-US"/>
          </a:p>
        </p:txBody>
      </p:sp>
      <p:pic>
        <p:nvPicPr>
          <p:cNvPr id="7" name="Immagine 6"/>
          <p:cNvPicPr>
            <a:picLocks noChangeAspect="1"/>
          </p:cNvPicPr>
          <p:nvPr/>
        </p:nvPicPr>
        <p:blipFill>
          <a:blip r:embed="rId3">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146304" y="1266632"/>
            <a:ext cx="4598837" cy="3365003"/>
          </a:xfrm>
          <a:prstGeom prst="rect">
            <a:avLst/>
          </a:prstGeom>
        </p:spPr>
      </p:pic>
      <p:pic>
        <p:nvPicPr>
          <p:cNvPr id="8" name="Immagine 7"/>
          <p:cNvPicPr>
            <a:picLocks noChangeAspect="1"/>
          </p:cNvPicPr>
          <p:nvPr/>
        </p:nvPicPr>
        <p:blipFill>
          <a:blip r:embed="rId4">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4939749" y="1476339"/>
            <a:ext cx="3946662" cy="2826319"/>
          </a:xfrm>
          <a:prstGeom prst="rect">
            <a:avLst/>
          </a:prstGeom>
        </p:spPr>
      </p:pic>
      <p:sp>
        <p:nvSpPr>
          <p:cNvPr id="9" name="Segnaposto piè di pagina 8"/>
          <p:cNvSpPr>
            <a:spLocks noGrp="1"/>
          </p:cNvSpPr>
          <p:nvPr>
            <p:ph type="ftr" sz="quarter" idx="11"/>
          </p:nvPr>
        </p:nvSpPr>
        <p:spPr/>
        <p:txBody>
          <a:bodyPr/>
          <a:lstStyle/>
          <a:p>
            <a:r>
              <a:rPr lang="en-US" smtClean="0"/>
              <a:t>LISHEP 2011</a:t>
            </a:r>
            <a:endParaRPr lang="it-IT" dirty="0"/>
          </a:p>
        </p:txBody>
      </p:sp>
      <p:sp>
        <p:nvSpPr>
          <p:cNvPr id="10" name="Callout con freccia in su 9"/>
          <p:cNvSpPr/>
          <p:nvPr/>
        </p:nvSpPr>
        <p:spPr>
          <a:xfrm>
            <a:off x="385408" y="4593850"/>
            <a:ext cx="4300892" cy="1578665"/>
          </a:xfrm>
          <a:prstGeom prst="upArrowCallout">
            <a:avLst>
              <a:gd name="adj1" fmla="val 25000"/>
              <a:gd name="adj2" fmla="val 25000"/>
              <a:gd name="adj3" fmla="val 13511"/>
              <a:gd name="adj4" fmla="val 72636"/>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buFont typeface="Wingdings" pitchFamily="2" charset="2"/>
              <a:buChar char="§"/>
            </a:pPr>
            <a:r>
              <a:rPr lang="en-US" dirty="0" smtClean="0">
                <a:solidFill>
                  <a:schemeClr val="tx1"/>
                </a:solidFill>
              </a:rPr>
              <a:t>Charged particle multiplicity was determined with the first machine fills in Nov. 2010. </a:t>
            </a:r>
          </a:p>
          <a:p>
            <a:pPr>
              <a:buFont typeface="Wingdings" pitchFamily="2" charset="2"/>
              <a:buChar char="§"/>
            </a:pPr>
            <a:r>
              <a:rPr lang="en-US" dirty="0" smtClean="0">
                <a:solidFill>
                  <a:schemeClr val="tx1"/>
                </a:solidFill>
              </a:rPr>
              <a:t>Multiplicity is difficult to predict: the available theoretical estimates were mostly on the low side</a:t>
            </a:r>
            <a:endParaRPr lang="it-IT" dirty="0">
              <a:solidFill>
                <a:schemeClr val="tx1"/>
              </a:solidFill>
            </a:endParaRPr>
          </a:p>
        </p:txBody>
      </p:sp>
      <p:sp>
        <p:nvSpPr>
          <p:cNvPr id="11" name="Callout con freccia in su 10"/>
          <p:cNvSpPr/>
          <p:nvPr/>
        </p:nvSpPr>
        <p:spPr>
          <a:xfrm>
            <a:off x="4888724" y="4163101"/>
            <a:ext cx="3941659" cy="2169686"/>
          </a:xfrm>
          <a:prstGeom prst="upArrowCallout">
            <a:avLst>
              <a:gd name="adj1" fmla="val 25000"/>
              <a:gd name="adj2" fmla="val 25000"/>
              <a:gd name="adj3" fmla="val 13511"/>
              <a:gd name="adj4" fmla="val 72636"/>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buFont typeface="Wingdings" pitchFamily="2" charset="2"/>
              <a:buChar char="§"/>
            </a:pPr>
            <a:r>
              <a:rPr lang="en-US" dirty="0" smtClean="0">
                <a:solidFill>
                  <a:schemeClr val="tx1"/>
                </a:solidFill>
              </a:rPr>
              <a:t>For Heavy Ion collisions a significantly stronger rise with centre of mass energy is observed </a:t>
            </a:r>
            <a:r>
              <a:rPr lang="en-US" dirty="0" err="1" smtClean="0">
                <a:solidFill>
                  <a:schemeClr val="tx1"/>
                </a:solidFill>
              </a:rPr>
              <a:t>w.r.t</a:t>
            </a:r>
            <a:r>
              <a:rPr lang="en-US" dirty="0" smtClean="0">
                <a:solidFill>
                  <a:schemeClr val="tx1"/>
                </a:solidFill>
              </a:rPr>
              <a:t>. pp</a:t>
            </a:r>
          </a:p>
          <a:p>
            <a:pPr>
              <a:buFont typeface="Wingdings" pitchFamily="2" charset="2"/>
              <a:buChar char="§"/>
            </a:pPr>
            <a:endParaRPr lang="en-US" dirty="0" smtClean="0">
              <a:solidFill>
                <a:schemeClr val="tx1"/>
              </a:solidFill>
            </a:endParaRPr>
          </a:p>
          <a:p>
            <a:pPr>
              <a:buFont typeface="Wingdings" pitchFamily="2" charset="2"/>
              <a:buChar char="§"/>
            </a:pPr>
            <a:endParaRPr lang="it-IT" dirty="0">
              <a:solidFill>
                <a:schemeClr val="tx1"/>
              </a:solidFill>
            </a:endParaRPr>
          </a:p>
        </p:txBody>
      </p:sp>
      <p:graphicFrame>
        <p:nvGraphicFramePr>
          <p:cNvPr id="12" name="Oggetto 11"/>
          <p:cNvGraphicFramePr>
            <a:graphicFrameLocks noChangeAspect="1"/>
          </p:cNvGraphicFramePr>
          <p:nvPr/>
        </p:nvGraphicFramePr>
        <p:xfrm>
          <a:off x="5849557" y="5659371"/>
          <a:ext cx="1489486" cy="643187"/>
        </p:xfrm>
        <a:graphic>
          <a:graphicData uri="http://schemas.openxmlformats.org/presentationml/2006/ole">
            <p:oleObj spid="_x0000_s24577" name="Equazione" r:id="rId5" imgW="1117440" imgH="482400" progId="Equation.3">
              <p:embed/>
            </p:oleObj>
          </a:graphicData>
        </a:graphic>
      </p:graphicFrame>
      <p:sp>
        <p:nvSpPr>
          <p:cNvPr id="13" name="CasellaDiTesto 12"/>
          <p:cNvSpPr txBox="1"/>
          <p:nvPr/>
        </p:nvSpPr>
        <p:spPr>
          <a:xfrm>
            <a:off x="5380601" y="1266632"/>
            <a:ext cx="1624761" cy="276999"/>
          </a:xfrm>
          <a:prstGeom prst="rect">
            <a:avLst/>
          </a:prstGeom>
          <a:solidFill>
            <a:schemeClr val="accent3">
              <a:lumMod val="20000"/>
              <a:lumOff val="80000"/>
            </a:schemeClr>
          </a:solidFill>
        </p:spPr>
        <p:txBody>
          <a:bodyPr wrap="square" rtlCol="0">
            <a:spAutoFit/>
          </a:bodyPr>
          <a:lstStyle/>
          <a:p>
            <a:r>
              <a:rPr lang="en-US" sz="1200" dirty="0" smtClean="0"/>
              <a:t>PRL 105, 252301 (2010)</a:t>
            </a:r>
            <a:endParaRPr lang="it-IT" sz="1200" dirty="0"/>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170395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dirty="0" smtClean="0"/>
              <a:t>Centrality</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14</a:t>
            </a:fld>
            <a:endParaRPr lang="it-IT"/>
          </a:p>
        </p:txBody>
      </p:sp>
      <p:sp>
        <p:nvSpPr>
          <p:cNvPr id="11" name="Segnaposto contenuto 10"/>
          <p:cNvSpPr>
            <a:spLocks noGrp="1"/>
          </p:cNvSpPr>
          <p:nvPr>
            <p:ph sz="quarter" idx="1"/>
          </p:nvPr>
        </p:nvSpPr>
        <p:spPr>
          <a:xfrm>
            <a:off x="260087" y="1055923"/>
            <a:ext cx="4227393" cy="5384867"/>
          </a:xfrm>
        </p:spPr>
        <p:txBody>
          <a:bodyPr>
            <a:normAutofit fontScale="62500" lnSpcReduction="20000"/>
          </a:bodyPr>
          <a:lstStyle/>
          <a:p>
            <a:r>
              <a:rPr lang="en-US" dirty="0" smtClean="0"/>
              <a:t>The number of nucleons that participate in the collision </a:t>
            </a:r>
            <a:r>
              <a:rPr lang="en-US" b="1" i="1" dirty="0" err="1" smtClean="0">
                <a:solidFill>
                  <a:schemeClr val="accent2">
                    <a:lumMod val="75000"/>
                  </a:schemeClr>
                </a:solidFill>
              </a:rPr>
              <a:t>N</a:t>
            </a:r>
            <a:r>
              <a:rPr lang="en-US" b="1" i="1" baseline="-25000" dirty="0" err="1" smtClean="0">
                <a:solidFill>
                  <a:schemeClr val="accent2">
                    <a:lumMod val="75000"/>
                  </a:schemeClr>
                </a:solidFill>
              </a:rPr>
              <a:t>part</a:t>
            </a:r>
            <a:r>
              <a:rPr lang="en-US" dirty="0" smtClean="0"/>
              <a:t> is determined by the initial geometry (i.e. by the degree of overlap of the 2 colliding nuclei)</a:t>
            </a:r>
          </a:p>
          <a:p>
            <a:r>
              <a:rPr lang="en-US" dirty="0" smtClean="0"/>
              <a:t>Observables related to </a:t>
            </a:r>
            <a:r>
              <a:rPr lang="en-US" i="1" dirty="0" err="1" smtClean="0"/>
              <a:t>N</a:t>
            </a:r>
            <a:r>
              <a:rPr lang="en-US" i="1" baseline="-25000" dirty="0" err="1" smtClean="0"/>
              <a:t>part</a:t>
            </a:r>
            <a:r>
              <a:rPr lang="en-US" dirty="0" smtClean="0"/>
              <a:t>:</a:t>
            </a:r>
          </a:p>
          <a:p>
            <a:pPr lvl="1"/>
            <a:r>
              <a:rPr lang="en-US" dirty="0" smtClean="0"/>
              <a:t>Particle multiplicity</a:t>
            </a:r>
          </a:p>
          <a:p>
            <a:pPr lvl="1"/>
            <a:r>
              <a:rPr lang="en-US" dirty="0" smtClean="0"/>
              <a:t>Transverse energy</a:t>
            </a:r>
          </a:p>
          <a:p>
            <a:pPr lvl="1"/>
            <a:r>
              <a:rPr lang="en-US" dirty="0" smtClean="0"/>
              <a:t>“Zero Degree” energy (a measure of the </a:t>
            </a:r>
            <a:r>
              <a:rPr lang="en-US" dirty="0" err="1" smtClean="0"/>
              <a:t>number</a:t>
            </a:r>
            <a:r>
              <a:rPr lang="en-US" dirty="0" smtClean="0"/>
              <a:t> of spectator nucleons)</a:t>
            </a:r>
          </a:p>
          <a:p>
            <a:r>
              <a:rPr lang="en-US" dirty="0" smtClean="0"/>
              <a:t>Several ALICE subsystems can be used to measure centrality</a:t>
            </a:r>
          </a:p>
          <a:p>
            <a:r>
              <a:rPr lang="en-US" dirty="0" smtClean="0"/>
              <a:t>Ingredients to determine centrality classes:</a:t>
            </a:r>
          </a:p>
          <a:p>
            <a:pPr lvl="1"/>
            <a:r>
              <a:rPr lang="en-US" dirty="0" err="1" smtClean="0"/>
              <a:t>Glauber</a:t>
            </a:r>
            <a:r>
              <a:rPr lang="en-US" dirty="0" smtClean="0"/>
              <a:t> model to describe the nuclear collision</a:t>
            </a:r>
          </a:p>
          <a:p>
            <a:pPr lvl="1"/>
            <a:r>
              <a:rPr lang="en-US" dirty="0" smtClean="0"/>
              <a:t>Number of particle-producing sources (</a:t>
            </a:r>
            <a:r>
              <a:rPr lang="en-US" dirty="0" err="1" smtClean="0"/>
              <a:t>N</a:t>
            </a:r>
            <a:r>
              <a:rPr lang="en-US" baseline="-25000" dirty="0" err="1" smtClean="0"/>
              <a:t>coll</a:t>
            </a:r>
            <a:r>
              <a:rPr lang="en-US" dirty="0" smtClean="0"/>
              <a:t> = N. of binary collisions): </a:t>
            </a:r>
          </a:p>
          <a:p>
            <a:pPr lvl="1"/>
            <a:endParaRPr lang="en-US" dirty="0" smtClean="0"/>
          </a:p>
          <a:p>
            <a:pPr lvl="1"/>
            <a:r>
              <a:rPr lang="en-US" dirty="0" smtClean="0"/>
              <a:t>The number of particles produced by each source is distributed according to a negative binomial distribution</a:t>
            </a:r>
          </a:p>
          <a:p>
            <a:pPr lvl="1"/>
            <a:r>
              <a:rPr lang="en-US" dirty="0" smtClean="0"/>
              <a:t>The parameters of the NBD and the fraction </a:t>
            </a:r>
            <a:r>
              <a:rPr lang="en-US" i="1" dirty="0" smtClean="0"/>
              <a:t>f</a:t>
            </a:r>
            <a:r>
              <a:rPr lang="en-US" dirty="0" smtClean="0"/>
              <a:t> are determined with a fit to an observable related to the multiplicity</a:t>
            </a:r>
          </a:p>
          <a:p>
            <a:r>
              <a:rPr lang="en-US" dirty="0" smtClean="0"/>
              <a:t>Centrality resolution depends on the rapidity coverage of the detector</a:t>
            </a:r>
          </a:p>
        </p:txBody>
      </p:sp>
      <p:grpSp>
        <p:nvGrpSpPr>
          <p:cNvPr id="10" name="Gruppo 9"/>
          <p:cNvGrpSpPr/>
          <p:nvPr/>
        </p:nvGrpSpPr>
        <p:grpSpPr>
          <a:xfrm>
            <a:off x="4487481" y="1171755"/>
            <a:ext cx="4407137" cy="2765123"/>
            <a:chOff x="-39177" y="1428651"/>
            <a:chExt cx="4407137" cy="2765123"/>
          </a:xfrm>
        </p:grpSpPr>
        <p:pic>
          <p:nvPicPr>
            <p:cNvPr id="6" name="Immagine 5" descr="2011-May-07-v0glau.gif"/>
            <p:cNvPicPr>
              <a:picLocks noChangeAspect="1"/>
            </p:cNvPicPr>
            <p:nvPr/>
          </p:nvPicPr>
          <p:blipFill>
            <a:blip r:embed="rId3"/>
            <a:stretch>
              <a:fillRect/>
            </a:stretch>
          </p:blipFill>
          <p:spPr>
            <a:xfrm>
              <a:off x="-39177" y="1428651"/>
              <a:ext cx="4407137" cy="2765123"/>
            </a:xfrm>
            <a:prstGeom prst="rect">
              <a:avLst/>
            </a:prstGeom>
          </p:spPr>
        </p:pic>
        <p:sp>
          <p:nvSpPr>
            <p:cNvPr id="8" name="CasellaDiTesto 7"/>
            <p:cNvSpPr txBox="1"/>
            <p:nvPr/>
          </p:nvSpPr>
          <p:spPr>
            <a:xfrm>
              <a:off x="795771" y="1813043"/>
              <a:ext cx="1624637" cy="461665"/>
            </a:xfrm>
            <a:prstGeom prst="rect">
              <a:avLst/>
            </a:prstGeom>
            <a:solidFill>
              <a:schemeClr val="bg1"/>
            </a:solidFill>
          </p:spPr>
          <p:txBody>
            <a:bodyPr wrap="square" rtlCol="0">
              <a:spAutoFit/>
            </a:bodyPr>
            <a:lstStyle/>
            <a:p>
              <a:r>
                <a:rPr lang="en-US" sz="800" dirty="0" err="1" smtClean="0">
                  <a:latin typeface="Arial Black" pitchFamily="34" charset="0"/>
                </a:rPr>
                <a:t>Glauber</a:t>
              </a:r>
              <a:r>
                <a:rPr lang="en-US" sz="800" dirty="0" smtClean="0">
                  <a:latin typeface="Arial Black" pitchFamily="34" charset="0"/>
                </a:rPr>
                <a:t> fit</a:t>
              </a:r>
            </a:p>
            <a:p>
              <a:r>
                <a:rPr lang="en-US" sz="800" dirty="0" err="1" smtClean="0">
                  <a:latin typeface="Arial Black" pitchFamily="34" charset="0"/>
                </a:rPr>
                <a:t>NBD</a:t>
              </a:r>
              <a:r>
                <a:rPr lang="en-US" sz="800" dirty="0" err="1" smtClean="0">
                  <a:latin typeface="Arial Black" pitchFamily="34" charset="0"/>
                  <a:sym typeface="Symbol"/>
                </a:rPr>
                <a:t>fN</a:t>
              </a:r>
              <a:r>
                <a:rPr lang="en-US" sz="800" baseline="-25000" dirty="0" err="1" smtClean="0">
                  <a:latin typeface="Arial Black" pitchFamily="34" charset="0"/>
                  <a:sym typeface="Symbol"/>
                </a:rPr>
                <a:t>part</a:t>
              </a:r>
              <a:r>
                <a:rPr lang="en-US" sz="800" dirty="0" smtClean="0">
                  <a:latin typeface="Arial Black" pitchFamily="34" charset="0"/>
                  <a:sym typeface="Symbol"/>
                </a:rPr>
                <a:t>+(1-f)</a:t>
              </a:r>
              <a:r>
                <a:rPr lang="en-US" sz="800" dirty="0" err="1" smtClean="0">
                  <a:latin typeface="Arial Black" pitchFamily="34" charset="0"/>
                  <a:sym typeface="Symbol"/>
                </a:rPr>
                <a:t>N</a:t>
              </a:r>
              <a:r>
                <a:rPr lang="en-US" sz="800" baseline="-25000" dirty="0" err="1" smtClean="0">
                  <a:latin typeface="Arial Black" pitchFamily="34" charset="0"/>
                  <a:sym typeface="Symbol"/>
                </a:rPr>
                <a:t>coll</a:t>
              </a:r>
              <a:endParaRPr lang="en-US" sz="800" baseline="-25000" dirty="0" smtClean="0">
                <a:latin typeface="Arial Black" pitchFamily="34" charset="0"/>
                <a:sym typeface="Symbol"/>
              </a:endParaRPr>
            </a:p>
            <a:p>
              <a:r>
                <a:rPr lang="en-US" sz="800" dirty="0" smtClean="0">
                  <a:latin typeface="Arial Black" pitchFamily="34" charset="0"/>
                  <a:sym typeface="Symbol"/>
                </a:rPr>
                <a:t>f=0.806, </a:t>
              </a:r>
              <a:r>
                <a:rPr lang="en-US" sz="800" b="1" dirty="0" smtClean="0">
                  <a:latin typeface="Symbol" pitchFamily="18" charset="2"/>
                  <a:sym typeface="Symbol"/>
                </a:rPr>
                <a:t>m</a:t>
              </a:r>
              <a:r>
                <a:rPr lang="en-US" sz="800" dirty="0" smtClean="0">
                  <a:latin typeface="Arial Black" pitchFamily="34" charset="0"/>
                  <a:sym typeface="Symbol"/>
                </a:rPr>
                <a:t>=29.003,</a:t>
              </a:r>
              <a:r>
                <a:rPr lang="en-US" sz="800" b="1" dirty="0" smtClean="0">
                  <a:latin typeface="Symbol" pitchFamily="18" charset="2"/>
                  <a:sym typeface="Symbol"/>
                </a:rPr>
                <a:t>k</a:t>
              </a:r>
              <a:r>
                <a:rPr lang="en-US" sz="800" dirty="0" smtClean="0">
                  <a:latin typeface="Arial Black" pitchFamily="34" charset="0"/>
                  <a:sym typeface="Symbol"/>
                </a:rPr>
                <a:t>=1.202</a:t>
              </a:r>
              <a:endParaRPr lang="it-IT" sz="800" dirty="0">
                <a:latin typeface="Arial Black" pitchFamily="34" charset="0"/>
              </a:endParaRPr>
            </a:p>
          </p:txBody>
        </p:sp>
      </p:grpSp>
      <p:pic>
        <p:nvPicPr>
          <p:cNvPr id="7" name="Immagine 6" descr="2011-May-14-centres1V0.gif"/>
          <p:cNvPicPr>
            <a:picLocks noChangeAspect="1"/>
          </p:cNvPicPr>
          <p:nvPr/>
        </p:nvPicPr>
        <p:blipFill>
          <a:blip r:embed="rId4"/>
          <a:stretch>
            <a:fillRect/>
          </a:stretch>
        </p:blipFill>
        <p:spPr>
          <a:xfrm>
            <a:off x="4522141" y="3763398"/>
            <a:ext cx="4595251" cy="3275970"/>
          </a:xfrm>
          <a:prstGeom prst="rect">
            <a:avLst/>
          </a:prstGeom>
        </p:spPr>
      </p:pic>
      <p:graphicFrame>
        <p:nvGraphicFramePr>
          <p:cNvPr id="12" name="Oggetto 11"/>
          <p:cNvGraphicFramePr>
            <a:graphicFrameLocks noChangeAspect="1"/>
          </p:cNvGraphicFramePr>
          <p:nvPr/>
        </p:nvGraphicFramePr>
        <p:xfrm>
          <a:off x="1747562" y="4443531"/>
          <a:ext cx="1371600" cy="241300"/>
        </p:xfrm>
        <a:graphic>
          <a:graphicData uri="http://schemas.openxmlformats.org/presentationml/2006/ole">
            <p:oleObj spid="_x0000_s35842" name="Equazione" r:id="rId5" imgW="1371600" imgH="241200"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10"/>
          <p:cNvPicPr>
            <a:picLocks noChangeAspect="1"/>
          </p:cNvPicPr>
          <p:nvPr/>
        </p:nvPicPr>
        <p:blipFill>
          <a:blip r:embed="rId3"/>
          <a:stretch>
            <a:fillRect/>
          </a:stretch>
        </p:blipFill>
        <p:spPr>
          <a:xfrm>
            <a:off x="3962400" y="1168214"/>
            <a:ext cx="5016500" cy="3556000"/>
          </a:xfrm>
          <a:prstGeom prst="rect">
            <a:avLst/>
          </a:prstGeom>
        </p:spPr>
      </p:pic>
      <p:sp>
        <p:nvSpPr>
          <p:cNvPr id="2" name="Titolo 1"/>
          <p:cNvSpPr>
            <a:spLocks noGrp="1"/>
          </p:cNvSpPr>
          <p:nvPr>
            <p:ph type="title"/>
          </p:nvPr>
        </p:nvSpPr>
        <p:spPr/>
        <p:txBody>
          <a:bodyPr/>
          <a:lstStyle/>
          <a:p>
            <a:r>
              <a:rPr lang="it-IT" dirty="0" smtClean="0"/>
              <a:t>Energy </a:t>
            </a:r>
            <a:r>
              <a:rPr lang="it-IT" dirty="0" err="1" smtClean="0"/>
              <a:t>density</a:t>
            </a:r>
            <a:endParaRPr lang="it-IT" dirty="0"/>
          </a:p>
        </p:txBody>
      </p:sp>
      <p:sp>
        <p:nvSpPr>
          <p:cNvPr id="3" name="Segnaposto data 2"/>
          <p:cNvSpPr>
            <a:spLocks noGrp="1"/>
          </p:cNvSpPr>
          <p:nvPr>
            <p:ph type="dt" sz="half" idx="10"/>
          </p:nvPr>
        </p:nvSpPr>
        <p:spPr/>
        <p:txBody>
          <a:bodyPr/>
          <a:lstStyle/>
          <a:p>
            <a:r>
              <a:rPr lang="it-IT" smtClean="0"/>
              <a:t>09/07/2011</a:t>
            </a:r>
            <a:endParaRPr lang="it-IT"/>
          </a:p>
        </p:txBody>
      </p:sp>
      <p:sp>
        <p:nvSpPr>
          <p:cNvPr id="4" name="Segnaposto numero diapositiva 3"/>
          <p:cNvSpPr>
            <a:spLocks noGrp="1"/>
          </p:cNvSpPr>
          <p:nvPr>
            <p:ph type="sldNum" sz="quarter" idx="12"/>
          </p:nvPr>
        </p:nvSpPr>
        <p:spPr/>
        <p:txBody>
          <a:bodyPr/>
          <a:lstStyle/>
          <a:p>
            <a:fld id="{8DE4B878-52AC-8545-8082-98DF45A7D0D1}" type="slidenum">
              <a:rPr lang="it-IT" smtClean="0"/>
              <a:pPr/>
              <a:t>15</a:t>
            </a:fld>
            <a:endParaRPr lang="it-IT"/>
          </a:p>
        </p:txBody>
      </p:sp>
      <p:pic>
        <p:nvPicPr>
          <p:cNvPr id="5" name="Immagine 4"/>
          <p:cNvPicPr>
            <a:picLocks noChangeAspect="1"/>
          </p:cNvPicPr>
          <p:nvPr/>
        </p:nvPicPr>
        <p:blipFill>
          <a:blip r:embed="rId4">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146304" y="1041991"/>
            <a:ext cx="3640728" cy="3757793"/>
          </a:xfrm>
          <a:prstGeom prst="rect">
            <a:avLst/>
          </a:prstGeom>
        </p:spPr>
      </p:pic>
      <p:sp>
        <p:nvSpPr>
          <p:cNvPr id="6" name="Segnaposto piè di pagina 5"/>
          <p:cNvSpPr>
            <a:spLocks noGrp="1"/>
          </p:cNvSpPr>
          <p:nvPr>
            <p:ph type="ftr" sz="quarter" idx="11"/>
          </p:nvPr>
        </p:nvSpPr>
        <p:spPr/>
        <p:txBody>
          <a:bodyPr/>
          <a:lstStyle/>
          <a:p>
            <a:r>
              <a:rPr lang="en-US" smtClean="0"/>
              <a:t>LISHEP 2011</a:t>
            </a:r>
            <a:endParaRPr lang="it-IT" dirty="0"/>
          </a:p>
        </p:txBody>
      </p:sp>
      <p:sp>
        <p:nvSpPr>
          <p:cNvPr id="8" name="Callout con freccia in su 7"/>
          <p:cNvSpPr/>
          <p:nvPr/>
        </p:nvSpPr>
        <p:spPr>
          <a:xfrm>
            <a:off x="93405" y="4631320"/>
            <a:ext cx="4410582" cy="2036180"/>
          </a:xfrm>
          <a:prstGeom prst="upArrowCallout">
            <a:avLst>
              <a:gd name="adj1" fmla="val 25000"/>
              <a:gd name="adj2" fmla="val 25000"/>
              <a:gd name="adj3" fmla="val 13511"/>
              <a:gd name="adj4" fmla="val 79316"/>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buFont typeface="Wingdings" pitchFamily="2" charset="2"/>
              <a:buChar char="§"/>
            </a:pPr>
            <a:r>
              <a:rPr lang="en-US" dirty="0" smtClean="0">
                <a:solidFill>
                  <a:schemeClr val="tx1"/>
                </a:solidFill>
              </a:rPr>
              <a:t>From RHIC to LHC: increase of </a:t>
            </a:r>
            <a:r>
              <a:rPr lang="en-US" dirty="0" err="1" smtClean="0">
                <a:solidFill>
                  <a:schemeClr val="tx1"/>
                </a:solidFill>
              </a:rPr>
              <a:t>dE</a:t>
            </a:r>
            <a:r>
              <a:rPr lang="en-US" baseline="-25000" dirty="0" err="1" smtClean="0">
                <a:solidFill>
                  <a:schemeClr val="tx1"/>
                </a:solidFill>
              </a:rPr>
              <a:t>T</a:t>
            </a:r>
            <a:r>
              <a:rPr lang="en-US" dirty="0" smtClean="0">
                <a:solidFill>
                  <a:schemeClr val="tx1"/>
                </a:solidFill>
              </a:rPr>
              <a:t>/d</a:t>
            </a:r>
            <a:r>
              <a:rPr lang="en-US" dirty="0" smtClean="0">
                <a:solidFill>
                  <a:schemeClr val="tx1"/>
                </a:solidFill>
                <a:latin typeface="Symbol" pitchFamily="18" charset="2"/>
              </a:rPr>
              <a:t>h</a:t>
            </a:r>
            <a:r>
              <a:rPr lang="en-US" dirty="0" smtClean="0">
                <a:solidFill>
                  <a:schemeClr val="tx1"/>
                </a:solidFill>
              </a:rPr>
              <a:t> by a factor 2.5</a:t>
            </a:r>
          </a:p>
          <a:p>
            <a:pPr>
              <a:buFont typeface="Wingdings" pitchFamily="2" charset="2"/>
              <a:buChar char="§"/>
            </a:pPr>
            <a:r>
              <a:rPr lang="en-US" dirty="0" smtClean="0">
                <a:solidFill>
                  <a:schemeClr val="tx1"/>
                </a:solidFill>
              </a:rPr>
              <a:t>Similar centrality dependence</a:t>
            </a:r>
          </a:p>
          <a:p>
            <a:pPr>
              <a:buFont typeface="Wingdings" pitchFamily="2" charset="2"/>
              <a:buChar char="§"/>
            </a:pPr>
            <a:r>
              <a:rPr lang="en-US" dirty="0" smtClean="0">
                <a:solidFill>
                  <a:schemeClr val="tx1"/>
                </a:solidFill>
              </a:rPr>
              <a:t>Energy density: 3</a:t>
            </a:r>
            <a:r>
              <a:rPr lang="en-US" dirty="0" smtClean="0">
                <a:solidFill>
                  <a:schemeClr val="tx1"/>
                </a:solidFill>
                <a:sym typeface="Symbol"/>
              </a:rPr>
              <a:t>RHIC</a:t>
            </a:r>
            <a:r>
              <a:rPr lang="en-US" dirty="0" smtClean="0">
                <a:solidFill>
                  <a:schemeClr val="tx1"/>
                </a:solidFill>
              </a:rPr>
              <a:t>                                                       </a:t>
            </a:r>
            <a:endParaRPr lang="it-IT" dirty="0">
              <a:solidFill>
                <a:schemeClr val="tx1"/>
              </a:solidFill>
            </a:endParaRPr>
          </a:p>
        </p:txBody>
      </p:sp>
      <p:graphicFrame>
        <p:nvGraphicFramePr>
          <p:cNvPr id="283691" name="Object 1"/>
          <p:cNvGraphicFramePr>
            <a:graphicFrameLocks noChangeAspect="1"/>
          </p:cNvGraphicFramePr>
          <p:nvPr/>
        </p:nvGraphicFramePr>
        <p:xfrm>
          <a:off x="292100" y="3622675"/>
          <a:ext cx="2279650" cy="682625"/>
        </p:xfrm>
        <a:graphic>
          <a:graphicData uri="http://schemas.openxmlformats.org/presentationml/2006/ole">
            <p:oleObj spid="_x0000_s23553" name="Equation" r:id="rId5" imgW="2247900" imgH="673100" progId="Equation.3">
              <p:embed/>
            </p:oleObj>
          </a:graphicData>
        </a:graphic>
      </p:graphicFrame>
      <p:sp>
        <p:nvSpPr>
          <p:cNvPr id="10" name="Callout con freccia in su 9"/>
          <p:cNvSpPr/>
          <p:nvPr/>
        </p:nvSpPr>
        <p:spPr>
          <a:xfrm>
            <a:off x="4594671" y="4616206"/>
            <a:ext cx="4410582" cy="2036180"/>
          </a:xfrm>
          <a:prstGeom prst="upArrowCallout">
            <a:avLst>
              <a:gd name="adj1" fmla="val 25000"/>
              <a:gd name="adj2" fmla="val 25000"/>
              <a:gd name="adj3" fmla="val 13511"/>
              <a:gd name="adj4" fmla="val 79316"/>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buFont typeface="Wingdings" pitchFamily="2" charset="2"/>
              <a:buChar char="§"/>
            </a:pPr>
            <a:r>
              <a:rPr lang="en-US" dirty="0" smtClean="0">
                <a:solidFill>
                  <a:schemeClr val="tx1"/>
                </a:solidFill>
              </a:rPr>
              <a:t>It grows with power of centre of mass energy faster than simple logarithmic scaling extrapolated from lower energy (trend similar to multiplicity density)</a:t>
            </a:r>
            <a:endParaRPr lang="it-IT" dirty="0">
              <a:solidFill>
                <a:schemeClr val="tx1"/>
              </a:solidFill>
            </a:endParaRPr>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4266532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83691"/>
                                        </p:tgtEl>
                                        <p:attrNameLst>
                                          <p:attrName>style.visibility</p:attrName>
                                        </p:attrNameLst>
                                      </p:cBhvr>
                                      <p:to>
                                        <p:strVal val="visible"/>
                                      </p:to>
                                    </p:set>
                                    <p:animEffect transition="in" filter="dissolve">
                                      <p:cBhvr>
                                        <p:cTn id="7" dur="500"/>
                                        <p:tgtEl>
                                          <p:spTgt spid="2836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Immagine 6"/>
          <p:cNvPicPr>
            <a:picLocks noChangeAspect="1"/>
          </p:cNvPicPr>
          <p:nvPr/>
        </p:nvPicPr>
        <p:blipFill>
          <a:blip r:embed="rId3">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146304" y="1064662"/>
            <a:ext cx="4366061" cy="3288630"/>
          </a:xfrm>
          <a:prstGeom prst="rect">
            <a:avLst/>
          </a:prstGeom>
        </p:spPr>
      </p:pic>
      <p:sp>
        <p:nvSpPr>
          <p:cNvPr id="2" name="Titolo 1"/>
          <p:cNvSpPr>
            <a:spLocks noGrp="1"/>
          </p:cNvSpPr>
          <p:nvPr>
            <p:ph type="title"/>
          </p:nvPr>
        </p:nvSpPr>
        <p:spPr/>
        <p:txBody>
          <a:bodyPr/>
          <a:lstStyle/>
          <a:p>
            <a:r>
              <a:rPr lang="it-IT" dirty="0" smtClean="0"/>
              <a:t>HBT </a:t>
            </a:r>
            <a:r>
              <a:rPr lang="it-IT" dirty="0" err="1" smtClean="0"/>
              <a:t>correlations</a:t>
            </a:r>
            <a:endParaRPr lang="it-IT" dirty="0"/>
          </a:p>
        </p:txBody>
      </p:sp>
      <p:sp>
        <p:nvSpPr>
          <p:cNvPr id="3" name="Segnaposto data 2"/>
          <p:cNvSpPr>
            <a:spLocks noGrp="1"/>
          </p:cNvSpPr>
          <p:nvPr>
            <p:ph type="dt" sz="half" idx="10"/>
          </p:nvPr>
        </p:nvSpPr>
        <p:spPr/>
        <p:txBody>
          <a:bodyPr/>
          <a:lstStyle/>
          <a:p>
            <a:r>
              <a:rPr lang="it-IT" smtClean="0"/>
              <a:t>09/07/2011</a:t>
            </a:r>
            <a:endParaRPr lang="it-IT"/>
          </a:p>
        </p:txBody>
      </p:sp>
      <p:sp>
        <p:nvSpPr>
          <p:cNvPr id="4" name="Segnaposto numero diapositiva 3"/>
          <p:cNvSpPr>
            <a:spLocks noGrp="1"/>
          </p:cNvSpPr>
          <p:nvPr>
            <p:ph type="sldNum" sz="quarter" idx="12"/>
          </p:nvPr>
        </p:nvSpPr>
        <p:spPr/>
        <p:txBody>
          <a:bodyPr/>
          <a:lstStyle/>
          <a:p>
            <a:fld id="{8DE4B878-52AC-8545-8082-98DF45A7D0D1}" type="slidenum">
              <a:rPr lang="it-IT" smtClean="0"/>
              <a:pPr/>
              <a:t>16</a:t>
            </a:fld>
            <a:endParaRPr lang="it-IT"/>
          </a:p>
        </p:txBody>
      </p:sp>
      <p:pic>
        <p:nvPicPr>
          <p:cNvPr id="5" name="Picture 30"/>
          <p:cNvPicPr>
            <a:picLocks noChangeAspect="1" noChangeArrowheads="1"/>
          </p:cNvPicPr>
          <p:nvPr/>
        </p:nvPicPr>
        <p:blipFill>
          <a:blip r:embed="rId4">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rcRect/>
          <a:stretch>
            <a:fillRect/>
          </a:stretch>
        </p:blipFill>
        <p:spPr bwMode="auto">
          <a:xfrm>
            <a:off x="603504" y="4002088"/>
            <a:ext cx="2333625" cy="2665412"/>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8" name="Immagine 7"/>
          <p:cNvPicPr>
            <a:picLocks noChangeAspect="1"/>
          </p:cNvPicPr>
          <p:nvPr/>
        </p:nvPicPr>
        <p:blipFill>
          <a:blip r:embed="rId5">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4698429" y="1064663"/>
            <a:ext cx="4366059" cy="3288629"/>
          </a:xfrm>
          <a:prstGeom prst="rect">
            <a:avLst/>
          </a:prstGeom>
        </p:spPr>
      </p:pic>
      <p:sp>
        <p:nvSpPr>
          <p:cNvPr id="10" name="Rettangolo 9"/>
          <p:cNvSpPr/>
          <p:nvPr/>
        </p:nvSpPr>
        <p:spPr>
          <a:xfrm>
            <a:off x="3347762" y="4451088"/>
            <a:ext cx="5539299" cy="1881699"/>
          </a:xfrm>
          <a:prstGeom prst="rec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CasellaDiTesto 10"/>
          <p:cNvSpPr txBox="1"/>
          <p:nvPr/>
        </p:nvSpPr>
        <p:spPr>
          <a:xfrm>
            <a:off x="3476231" y="4550194"/>
            <a:ext cx="5210569" cy="1754327"/>
          </a:xfrm>
          <a:prstGeom prst="rect">
            <a:avLst/>
          </a:prstGeom>
          <a:noFill/>
        </p:spPr>
        <p:txBody>
          <a:bodyPr wrap="square" rtlCol="0">
            <a:spAutoFit/>
          </a:bodyPr>
          <a:lstStyle/>
          <a:p>
            <a:r>
              <a:rPr lang="en-US" dirty="0" smtClean="0"/>
              <a:t>HBT </a:t>
            </a:r>
            <a:r>
              <a:rPr lang="en-US" dirty="0" err="1" smtClean="0"/>
              <a:t>interferometry</a:t>
            </a:r>
            <a:r>
              <a:rPr lang="en-US" dirty="0" smtClean="0"/>
              <a:t> of identical bosons</a:t>
            </a:r>
          </a:p>
          <a:p>
            <a:pPr>
              <a:buFont typeface="Wingdings" pitchFamily="2" charset="2"/>
              <a:buChar char="§"/>
            </a:pPr>
            <a:r>
              <a:rPr lang="en-US" dirty="0" smtClean="0"/>
              <a:t> measure the size of the homogeneity region formed after the collision</a:t>
            </a:r>
          </a:p>
          <a:p>
            <a:pPr>
              <a:buFont typeface="Wingdings" pitchFamily="2" charset="2"/>
              <a:buChar char="§"/>
            </a:pPr>
            <a:r>
              <a:rPr lang="en-US" dirty="0" smtClean="0"/>
              <a:t>Size: twice </a:t>
            </a:r>
            <a:r>
              <a:rPr lang="en-US" dirty="0" err="1" smtClean="0"/>
              <a:t>w.r.t</a:t>
            </a:r>
            <a:r>
              <a:rPr lang="en-US" dirty="0" smtClean="0"/>
              <a:t>. RHIC</a:t>
            </a:r>
          </a:p>
          <a:p>
            <a:pPr>
              <a:buFont typeface="Wingdings" pitchFamily="2" charset="2"/>
              <a:buChar char="§"/>
            </a:pPr>
            <a:r>
              <a:rPr lang="en-US" dirty="0" smtClean="0"/>
              <a:t>Lifetime: 40% higher </a:t>
            </a:r>
            <a:r>
              <a:rPr lang="en-US" dirty="0" err="1" smtClean="0"/>
              <a:t>w.r.t</a:t>
            </a:r>
            <a:r>
              <a:rPr lang="en-US" dirty="0" smtClean="0"/>
              <a:t>. RHIC (decoupling time extracted from R</a:t>
            </a:r>
            <a:r>
              <a:rPr lang="en-US" baseline="-25000" dirty="0" smtClean="0"/>
              <a:t>long</a:t>
            </a:r>
            <a:r>
              <a:rPr lang="en-US" dirty="0" smtClean="0"/>
              <a:t> )</a:t>
            </a:r>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9405723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olo 5"/>
          <p:cNvSpPr>
            <a:spLocks noGrp="1"/>
          </p:cNvSpPr>
          <p:nvPr>
            <p:ph type="title"/>
          </p:nvPr>
        </p:nvSpPr>
        <p:spPr>
          <a:xfrm>
            <a:off x="722313" y="735496"/>
            <a:ext cx="7772400" cy="1579079"/>
          </a:xfrm>
        </p:spPr>
        <p:txBody>
          <a:bodyPr>
            <a:normAutofit fontScale="90000"/>
          </a:bodyPr>
          <a:lstStyle/>
          <a:p>
            <a:pPr algn="ctr"/>
            <a:r>
              <a:rPr lang="it-IT" dirty="0" err="1" smtClean="0"/>
              <a:t>Assessing</a:t>
            </a:r>
            <a:r>
              <a:rPr lang="it-IT" dirty="0" smtClean="0"/>
              <a:t> the nature of the medium:    2 </a:t>
            </a:r>
            <a:r>
              <a:rPr lang="it-IT" dirty="0" err="1" smtClean="0"/>
              <a:t>particle</a:t>
            </a:r>
            <a:r>
              <a:rPr lang="it-IT" dirty="0" smtClean="0"/>
              <a:t> </a:t>
            </a:r>
            <a:r>
              <a:rPr lang="it-IT" dirty="0" err="1" smtClean="0"/>
              <a:t>correlations</a:t>
            </a:r>
            <a:r>
              <a:rPr lang="it-IT" dirty="0" smtClean="0"/>
              <a:t> and </a:t>
            </a:r>
            <a:r>
              <a:rPr lang="it-IT" dirty="0" err="1" smtClean="0"/>
              <a:t>transverse</a:t>
            </a:r>
            <a:r>
              <a:rPr lang="it-IT" dirty="0" smtClean="0"/>
              <a:t> flow</a:t>
            </a:r>
            <a:endParaRPr lang="it-IT" dirty="0"/>
          </a:p>
        </p:txBody>
      </p:sp>
      <p:sp>
        <p:nvSpPr>
          <p:cNvPr id="7" name="Segnaposto testo 6"/>
          <p:cNvSpPr>
            <a:spLocks noGrp="1"/>
          </p:cNvSpPr>
          <p:nvPr>
            <p:ph type="body" idx="1"/>
          </p:nvPr>
        </p:nvSpPr>
        <p:spPr/>
        <p:txBody>
          <a:bodyPr>
            <a:normAutofit lnSpcReduction="10000"/>
          </a:bodyPr>
          <a:lstStyle/>
          <a:p>
            <a:pPr marL="342900" indent="-342900">
              <a:buFont typeface="Wingdings" pitchFamily="2" charset="2"/>
              <a:buChar char="§"/>
            </a:pPr>
            <a:r>
              <a:rPr lang="it-IT" dirty="0" smtClean="0"/>
              <a:t>Space-time </a:t>
            </a:r>
            <a:r>
              <a:rPr lang="it-IT" dirty="0" err="1" smtClean="0"/>
              <a:t>evolution</a:t>
            </a:r>
            <a:r>
              <a:rPr lang="it-IT" dirty="0" smtClean="0"/>
              <a:t> of the </a:t>
            </a:r>
            <a:r>
              <a:rPr lang="it-IT" dirty="0" err="1" smtClean="0"/>
              <a:t>fireball</a:t>
            </a:r>
            <a:endParaRPr lang="it-IT" dirty="0" smtClean="0"/>
          </a:p>
          <a:p>
            <a:pPr marL="342900" indent="-342900">
              <a:buFont typeface="Wingdings" pitchFamily="2" charset="2"/>
              <a:buChar char="§"/>
            </a:pPr>
            <a:r>
              <a:rPr lang="it-IT" dirty="0" err="1" smtClean="0"/>
              <a:t>Collective</a:t>
            </a:r>
            <a:r>
              <a:rPr lang="it-IT" dirty="0" smtClean="0"/>
              <a:t> </a:t>
            </a:r>
            <a:r>
              <a:rPr lang="it-IT" dirty="0" err="1" smtClean="0"/>
              <a:t>phenomena</a:t>
            </a:r>
            <a:endParaRPr lang="it-IT" dirty="0" smtClean="0"/>
          </a:p>
          <a:p>
            <a:pPr marL="342900" indent="-342900">
              <a:buFont typeface="Wingdings" pitchFamily="2" charset="2"/>
              <a:buChar char="§"/>
            </a:pPr>
            <a:r>
              <a:rPr lang="it-IT" dirty="0" err="1" smtClean="0"/>
              <a:t>Effects</a:t>
            </a:r>
            <a:r>
              <a:rPr lang="it-IT" dirty="0" smtClean="0"/>
              <a:t> of </a:t>
            </a:r>
            <a:r>
              <a:rPr lang="it-IT" dirty="0" err="1" smtClean="0"/>
              <a:t>fluctuactions</a:t>
            </a:r>
            <a:r>
              <a:rPr lang="it-IT" dirty="0" smtClean="0"/>
              <a:t> in the </a:t>
            </a:r>
            <a:r>
              <a:rPr lang="it-IT" dirty="0" err="1" smtClean="0"/>
              <a:t>initial</a:t>
            </a:r>
            <a:r>
              <a:rPr lang="it-IT" dirty="0" smtClean="0"/>
              <a:t> </a:t>
            </a:r>
            <a:r>
              <a:rPr lang="it-IT" dirty="0" err="1" smtClean="0"/>
              <a:t>nucleon</a:t>
            </a:r>
            <a:r>
              <a:rPr lang="it-IT" dirty="0" smtClean="0"/>
              <a:t> </a:t>
            </a:r>
            <a:r>
              <a:rPr lang="it-IT" dirty="0" err="1" smtClean="0"/>
              <a:t>distributions</a:t>
            </a:r>
            <a:r>
              <a:rPr lang="it-IT" dirty="0" smtClean="0"/>
              <a:t> </a:t>
            </a:r>
          </a:p>
          <a:p>
            <a:pPr marL="342900" indent="-342900">
              <a:buFont typeface="Wingdings" pitchFamily="2" charset="2"/>
              <a:buChar char="§"/>
            </a:pP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17</a:t>
            </a:fld>
            <a:endParaRPr lang="it-IT"/>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1269120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r>
              <a:rPr lang="it-IT" dirty="0" err="1" smtClean="0"/>
              <a:t>Triggered</a:t>
            </a:r>
            <a:r>
              <a:rPr lang="it-IT" dirty="0" smtClean="0"/>
              <a:t> </a:t>
            </a:r>
            <a:r>
              <a:rPr lang="it-IT" dirty="0" err="1" smtClean="0"/>
              <a:t>correlations</a:t>
            </a:r>
            <a:r>
              <a:rPr lang="it-IT" dirty="0" smtClean="0"/>
              <a:t> / 1</a:t>
            </a:r>
            <a:endParaRPr lang="it-IT" dirty="0"/>
          </a:p>
        </p:txBody>
      </p:sp>
      <p:sp>
        <p:nvSpPr>
          <p:cNvPr id="4" name="Segnaposto data 3"/>
          <p:cNvSpPr>
            <a:spLocks noGrp="1"/>
          </p:cNvSpPr>
          <p:nvPr>
            <p:ph type="dt" sz="half" idx="10"/>
          </p:nvPr>
        </p:nvSpPr>
        <p:spPr/>
        <p:txBody>
          <a:bodyPr/>
          <a:lstStyle/>
          <a:p>
            <a:r>
              <a:rPr lang="it-IT" smtClean="0"/>
              <a:t>09/07/2011</a:t>
            </a:r>
            <a:endParaRPr lang="it-IT"/>
          </a:p>
        </p:txBody>
      </p:sp>
      <p:sp>
        <p:nvSpPr>
          <p:cNvPr id="5" name="Segnaposto piè di pagina 4"/>
          <p:cNvSpPr>
            <a:spLocks noGrp="1"/>
          </p:cNvSpPr>
          <p:nvPr>
            <p:ph type="ftr" sz="quarter" idx="11"/>
          </p:nvPr>
        </p:nvSpPr>
        <p:spPr/>
        <p:txBody>
          <a:bodyPr/>
          <a:lstStyle/>
          <a:p>
            <a:r>
              <a:rPr lang="en-US" smtClean="0"/>
              <a:t>LISHEP 2011</a:t>
            </a:r>
            <a:endParaRPr lang="it-IT"/>
          </a:p>
        </p:txBody>
      </p:sp>
      <p:sp>
        <p:nvSpPr>
          <p:cNvPr id="6" name="Segnaposto numero diapositiva 5"/>
          <p:cNvSpPr>
            <a:spLocks noGrp="1"/>
          </p:cNvSpPr>
          <p:nvPr>
            <p:ph type="sldNum" sz="quarter" idx="12"/>
          </p:nvPr>
        </p:nvSpPr>
        <p:spPr/>
        <p:txBody>
          <a:bodyPr/>
          <a:lstStyle/>
          <a:p>
            <a:fld id="{EBF5CD18-686B-47A9-AFD5-66CE5FA52A66}" type="slidenum">
              <a:rPr lang="en-US" smtClean="0"/>
              <a:pPr/>
              <a:t>18</a:t>
            </a:fld>
            <a:endParaRPr lang="en-US"/>
          </a:p>
        </p:txBody>
      </p:sp>
      <p:pic>
        <p:nvPicPr>
          <p:cNvPr id="8" name="Picture 10" descr="etaphi_cent0to10_6_4_pl"/>
          <p:cNvPicPr>
            <a:picLocks noChangeAspect="1" noChangeArrowheads="1"/>
          </p:cNvPicPr>
          <p:nvPr/>
        </p:nvPicPr>
        <p:blipFill>
          <a:blip r:embed="rId2"/>
          <a:srcRect/>
          <a:stretch>
            <a:fillRect/>
          </a:stretch>
        </p:blipFill>
        <p:spPr bwMode="auto">
          <a:xfrm>
            <a:off x="5600130" y="1977996"/>
            <a:ext cx="3427412" cy="2322513"/>
          </a:xfrm>
          <a:prstGeom prst="rect">
            <a:avLst/>
          </a:prstGeom>
          <a:noFill/>
        </p:spPr>
      </p:pic>
      <p:pic>
        <p:nvPicPr>
          <p:cNvPr id="9" name="Picture 13" descr="zoom8to15x6to8_0to20"/>
          <p:cNvPicPr>
            <a:picLocks noChangeAspect="1" noChangeArrowheads="1"/>
          </p:cNvPicPr>
          <p:nvPr/>
        </p:nvPicPr>
        <p:blipFill>
          <a:blip r:embed="rId3"/>
          <a:srcRect b="5325"/>
          <a:stretch>
            <a:fillRect/>
          </a:stretch>
        </p:blipFill>
        <p:spPr bwMode="auto">
          <a:xfrm>
            <a:off x="5593108" y="4466473"/>
            <a:ext cx="3390900" cy="2173288"/>
          </a:xfrm>
          <a:prstGeom prst="rect">
            <a:avLst/>
          </a:prstGeom>
          <a:noFill/>
        </p:spPr>
      </p:pic>
      <p:sp>
        <p:nvSpPr>
          <p:cNvPr id="10" name="CasellaDiTesto 9"/>
          <p:cNvSpPr txBox="1"/>
          <p:nvPr/>
        </p:nvSpPr>
        <p:spPr>
          <a:xfrm>
            <a:off x="276447" y="1169583"/>
            <a:ext cx="8265928" cy="923330"/>
          </a:xfrm>
          <a:prstGeom prst="rect">
            <a:avLst/>
          </a:prstGeom>
          <a:noFill/>
        </p:spPr>
        <p:txBody>
          <a:bodyPr wrap="square" rtlCol="0">
            <a:spAutoFit/>
          </a:bodyPr>
          <a:lstStyle/>
          <a:p>
            <a:r>
              <a:rPr lang="it-IT" dirty="0" err="1" smtClean="0"/>
              <a:t>Triggered</a:t>
            </a:r>
            <a:r>
              <a:rPr lang="it-IT" dirty="0" smtClean="0"/>
              <a:t> </a:t>
            </a:r>
            <a:r>
              <a:rPr lang="it-IT" dirty="0" err="1" smtClean="0"/>
              <a:t>correlations</a:t>
            </a:r>
            <a:r>
              <a:rPr lang="it-IT" dirty="0" smtClean="0"/>
              <a:t>: a </a:t>
            </a:r>
            <a:r>
              <a:rPr lang="it-IT" dirty="0" err="1" smtClean="0"/>
              <a:t>particle</a:t>
            </a:r>
            <a:r>
              <a:rPr lang="it-IT" dirty="0" smtClean="0"/>
              <a:t> </a:t>
            </a:r>
            <a:r>
              <a:rPr lang="it-IT" dirty="0" err="1" smtClean="0"/>
              <a:t>belonging</a:t>
            </a:r>
            <a:r>
              <a:rPr lang="it-IT" dirty="0" smtClean="0"/>
              <a:t> to a </a:t>
            </a:r>
            <a:r>
              <a:rPr lang="it-IT" dirty="0" err="1" smtClean="0"/>
              <a:t>p</a:t>
            </a:r>
            <a:r>
              <a:rPr lang="it-IT" baseline="-25000" dirty="0" err="1" smtClean="0"/>
              <a:t>T</a:t>
            </a:r>
            <a:r>
              <a:rPr lang="it-IT" dirty="0" smtClean="0"/>
              <a:t> </a:t>
            </a:r>
            <a:r>
              <a:rPr lang="it-IT" dirty="0" err="1" smtClean="0"/>
              <a:t>region</a:t>
            </a:r>
            <a:r>
              <a:rPr lang="it-IT" dirty="0" smtClean="0"/>
              <a:t> (= trigger </a:t>
            </a:r>
            <a:r>
              <a:rPr lang="it-IT" dirty="0" err="1" smtClean="0"/>
              <a:t>particle</a:t>
            </a:r>
            <a:r>
              <a:rPr lang="it-IT" dirty="0" smtClean="0"/>
              <a:t>) </a:t>
            </a:r>
            <a:r>
              <a:rPr lang="it-IT" dirty="0" err="1" smtClean="0"/>
              <a:t>is</a:t>
            </a:r>
            <a:r>
              <a:rPr lang="it-IT" dirty="0" smtClean="0"/>
              <a:t> </a:t>
            </a:r>
            <a:r>
              <a:rPr lang="it-IT" dirty="0" err="1" smtClean="0"/>
              <a:t>associated</a:t>
            </a:r>
            <a:r>
              <a:rPr lang="it-IT" dirty="0" smtClean="0"/>
              <a:t> to </a:t>
            </a:r>
            <a:r>
              <a:rPr lang="it-IT" dirty="0" err="1" smtClean="0"/>
              <a:t>particles</a:t>
            </a:r>
            <a:r>
              <a:rPr lang="it-IT" dirty="0" smtClean="0"/>
              <a:t> </a:t>
            </a:r>
            <a:r>
              <a:rPr lang="it-IT" dirty="0" err="1" smtClean="0"/>
              <a:t>belonging</a:t>
            </a:r>
            <a:r>
              <a:rPr lang="it-IT" dirty="0" smtClean="0"/>
              <a:t> to </a:t>
            </a:r>
            <a:r>
              <a:rPr lang="it-IT" dirty="0" err="1" smtClean="0"/>
              <a:t>another</a:t>
            </a:r>
            <a:r>
              <a:rPr lang="it-IT" dirty="0" smtClean="0"/>
              <a:t> </a:t>
            </a:r>
            <a:r>
              <a:rPr lang="it-IT" dirty="0" err="1" smtClean="0"/>
              <a:t>p</a:t>
            </a:r>
            <a:r>
              <a:rPr lang="it-IT" baseline="-25000" dirty="0" err="1" smtClean="0"/>
              <a:t>T</a:t>
            </a:r>
            <a:r>
              <a:rPr lang="it-IT" dirty="0" smtClean="0"/>
              <a:t> </a:t>
            </a:r>
            <a:r>
              <a:rPr lang="it-IT" dirty="0" err="1" smtClean="0"/>
              <a:t>region</a:t>
            </a:r>
            <a:r>
              <a:rPr lang="it-IT" dirty="0" smtClean="0"/>
              <a:t> (= </a:t>
            </a:r>
            <a:r>
              <a:rPr lang="it-IT" dirty="0" err="1" smtClean="0"/>
              <a:t>associated</a:t>
            </a:r>
            <a:r>
              <a:rPr lang="it-IT" dirty="0" smtClean="0"/>
              <a:t> </a:t>
            </a:r>
            <a:r>
              <a:rPr lang="it-IT" dirty="0" err="1" smtClean="0"/>
              <a:t>particles</a:t>
            </a:r>
            <a:r>
              <a:rPr lang="it-IT" dirty="0" smtClean="0"/>
              <a:t>) </a:t>
            </a:r>
            <a:r>
              <a:rPr lang="it-IT" dirty="0" smtClean="0">
                <a:sym typeface="Wingdings" pitchFamily="2" charset="2"/>
              </a:rPr>
              <a:t> 2D </a:t>
            </a:r>
            <a:r>
              <a:rPr lang="it-IT" dirty="0" err="1" smtClean="0">
                <a:sym typeface="Wingdings" pitchFamily="2" charset="2"/>
              </a:rPr>
              <a:t>histos</a:t>
            </a:r>
            <a:r>
              <a:rPr lang="it-IT" dirty="0" smtClean="0">
                <a:sym typeface="Wingdings" pitchFamily="2" charset="2"/>
              </a:rPr>
              <a:t> in </a:t>
            </a:r>
            <a:r>
              <a:rPr lang="it-IT" dirty="0" smtClean="0">
                <a:sym typeface="Symbol"/>
              </a:rPr>
              <a:t> are </a:t>
            </a:r>
            <a:r>
              <a:rPr lang="it-IT" dirty="0" err="1" smtClean="0">
                <a:sym typeface="Symbol"/>
              </a:rPr>
              <a:t>then</a:t>
            </a:r>
            <a:r>
              <a:rPr lang="it-IT" dirty="0" smtClean="0">
                <a:sym typeface="Symbol"/>
              </a:rPr>
              <a:t> </a:t>
            </a:r>
            <a:r>
              <a:rPr lang="it-IT" dirty="0" err="1" smtClean="0">
                <a:sym typeface="Symbol"/>
              </a:rPr>
              <a:t>built</a:t>
            </a:r>
            <a:r>
              <a:rPr lang="it-IT" dirty="0" smtClean="0">
                <a:sym typeface="Symbol"/>
              </a:rPr>
              <a:t> in </a:t>
            </a:r>
            <a:r>
              <a:rPr lang="it-IT" dirty="0" err="1" smtClean="0">
                <a:sym typeface="Symbol"/>
              </a:rPr>
              <a:t>bins</a:t>
            </a:r>
            <a:r>
              <a:rPr lang="it-IT" dirty="0" smtClean="0">
                <a:sym typeface="Symbol"/>
              </a:rPr>
              <a:t> of </a:t>
            </a:r>
            <a:r>
              <a:rPr lang="it-IT" dirty="0" err="1" smtClean="0">
                <a:sym typeface="Symbol"/>
              </a:rPr>
              <a:t>p</a:t>
            </a:r>
            <a:r>
              <a:rPr lang="it-IT" baseline="-25000" dirty="0" err="1" smtClean="0">
                <a:sym typeface="Symbol"/>
              </a:rPr>
              <a:t>T,trigger</a:t>
            </a:r>
            <a:r>
              <a:rPr lang="it-IT" baseline="-25000" dirty="0" smtClean="0">
                <a:sym typeface="Symbol"/>
              </a:rPr>
              <a:t> </a:t>
            </a:r>
            <a:r>
              <a:rPr lang="it-IT" dirty="0" smtClean="0">
                <a:sym typeface="Symbol"/>
              </a:rPr>
              <a:t>and </a:t>
            </a:r>
            <a:r>
              <a:rPr lang="it-IT" dirty="0" err="1" smtClean="0">
                <a:sym typeface="Symbol"/>
              </a:rPr>
              <a:t>p</a:t>
            </a:r>
            <a:r>
              <a:rPr lang="it-IT" baseline="-25000" dirty="0" err="1" smtClean="0">
                <a:sym typeface="Symbol"/>
              </a:rPr>
              <a:t>T,assoc</a:t>
            </a:r>
            <a:r>
              <a:rPr lang="it-IT" baseline="-25000" dirty="0" smtClean="0">
                <a:sym typeface="Symbol"/>
              </a:rPr>
              <a:t>.</a:t>
            </a:r>
            <a:r>
              <a:rPr lang="it-IT" dirty="0" smtClean="0">
                <a:sym typeface="Symbol"/>
              </a:rPr>
              <a:t> (</a:t>
            </a:r>
            <a:r>
              <a:rPr lang="it-IT" dirty="0" err="1" smtClean="0">
                <a:sym typeface="Symbol"/>
              </a:rPr>
              <a:t>p</a:t>
            </a:r>
            <a:r>
              <a:rPr lang="it-IT" baseline="-25000" dirty="0" err="1" smtClean="0">
                <a:sym typeface="Symbol"/>
              </a:rPr>
              <a:t>T,assoc</a:t>
            </a:r>
            <a:r>
              <a:rPr lang="it-IT" dirty="0" smtClean="0">
                <a:sym typeface="Symbol"/>
              </a:rPr>
              <a:t>&lt;</a:t>
            </a:r>
            <a:r>
              <a:rPr lang="it-IT" dirty="0" err="1" smtClean="0">
                <a:sym typeface="Symbol"/>
              </a:rPr>
              <a:t>p</a:t>
            </a:r>
            <a:r>
              <a:rPr lang="it-IT" baseline="-25000" dirty="0" err="1" smtClean="0">
                <a:sym typeface="Symbol"/>
              </a:rPr>
              <a:t>T,trigger</a:t>
            </a:r>
            <a:r>
              <a:rPr lang="it-IT" dirty="0" smtClean="0">
                <a:sym typeface="Symbol"/>
              </a:rPr>
              <a:t>)</a:t>
            </a:r>
            <a:endParaRPr lang="it-IT" dirty="0"/>
          </a:p>
        </p:txBody>
      </p:sp>
      <p:sp>
        <p:nvSpPr>
          <p:cNvPr id="11" name="Callout con freccia a destra 10"/>
          <p:cNvSpPr/>
          <p:nvPr/>
        </p:nvSpPr>
        <p:spPr>
          <a:xfrm>
            <a:off x="276447" y="2466753"/>
            <a:ext cx="5146158" cy="1531089"/>
          </a:xfrm>
          <a:prstGeom prst="rightArrowCallout">
            <a:avLst>
              <a:gd name="adj1" fmla="val 25000"/>
              <a:gd name="adj2" fmla="val 25000"/>
              <a:gd name="adj3" fmla="val 25000"/>
              <a:gd name="adj4" fmla="val 85225"/>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it-IT" dirty="0" err="1" smtClean="0">
                <a:solidFill>
                  <a:schemeClr val="tx1"/>
                </a:solidFill>
              </a:rPr>
              <a:t>Low</a:t>
            </a:r>
            <a:r>
              <a:rPr lang="it-IT" dirty="0" smtClean="0">
                <a:solidFill>
                  <a:schemeClr val="tx1"/>
                </a:solidFill>
              </a:rPr>
              <a:t> </a:t>
            </a:r>
            <a:r>
              <a:rPr lang="it-IT" dirty="0" err="1" smtClean="0">
                <a:solidFill>
                  <a:schemeClr val="tx1"/>
                </a:solidFill>
              </a:rPr>
              <a:t>p</a:t>
            </a:r>
            <a:r>
              <a:rPr lang="it-IT" baseline="-25000" dirty="0" err="1" smtClean="0">
                <a:solidFill>
                  <a:schemeClr val="tx1"/>
                </a:solidFill>
              </a:rPr>
              <a:t>T</a:t>
            </a:r>
            <a:r>
              <a:rPr lang="it-IT" dirty="0" smtClean="0">
                <a:solidFill>
                  <a:schemeClr val="tx1"/>
                </a:solidFill>
              </a:rPr>
              <a:t> </a:t>
            </a:r>
            <a:r>
              <a:rPr lang="it-IT" dirty="0" err="1" smtClean="0">
                <a:solidFill>
                  <a:schemeClr val="tx1"/>
                </a:solidFill>
              </a:rPr>
              <a:t>region</a:t>
            </a:r>
            <a:r>
              <a:rPr lang="it-IT" dirty="0" smtClean="0">
                <a:solidFill>
                  <a:schemeClr val="tx1"/>
                </a:solidFill>
              </a:rPr>
              <a:t>:</a:t>
            </a:r>
          </a:p>
          <a:p>
            <a:pPr marL="285750" indent="-285750">
              <a:buFont typeface="Wingdings" pitchFamily="2" charset="2"/>
              <a:buChar char="Ø"/>
            </a:pPr>
            <a:r>
              <a:rPr lang="it-IT" dirty="0" smtClean="0">
                <a:solidFill>
                  <a:schemeClr val="tx1"/>
                </a:solidFill>
              </a:rPr>
              <a:t>Soft </a:t>
            </a:r>
            <a:r>
              <a:rPr lang="it-IT" dirty="0" err="1" smtClean="0">
                <a:solidFill>
                  <a:schemeClr val="tx1"/>
                </a:solidFill>
              </a:rPr>
              <a:t>processes</a:t>
            </a:r>
            <a:endParaRPr lang="it-IT" dirty="0" smtClean="0">
              <a:solidFill>
                <a:schemeClr val="tx1"/>
              </a:solidFill>
            </a:endParaRPr>
          </a:p>
          <a:p>
            <a:pPr marL="285750" indent="-285750">
              <a:buFont typeface="Wingdings" pitchFamily="2" charset="2"/>
              <a:buChar char="Ø"/>
            </a:pPr>
            <a:r>
              <a:rPr lang="it-IT" dirty="0" err="1" smtClean="0">
                <a:solidFill>
                  <a:srgbClr val="FF0000"/>
                </a:solidFill>
              </a:rPr>
              <a:t>Collective</a:t>
            </a:r>
            <a:r>
              <a:rPr lang="it-IT" dirty="0" smtClean="0">
                <a:solidFill>
                  <a:srgbClr val="FF0000"/>
                </a:solidFill>
              </a:rPr>
              <a:t> </a:t>
            </a:r>
            <a:r>
              <a:rPr lang="it-IT" dirty="0" err="1" smtClean="0">
                <a:solidFill>
                  <a:srgbClr val="FF0000"/>
                </a:solidFill>
              </a:rPr>
              <a:t>phenomena</a:t>
            </a:r>
            <a:r>
              <a:rPr lang="it-IT" dirty="0" smtClean="0">
                <a:solidFill>
                  <a:srgbClr val="FF0000"/>
                </a:solidFill>
              </a:rPr>
              <a:t>: flow</a:t>
            </a:r>
          </a:p>
          <a:p>
            <a:pPr marL="285750" indent="-285750">
              <a:buFont typeface="Wingdings" pitchFamily="2" charset="2"/>
              <a:buChar char="Ø"/>
            </a:pPr>
            <a:r>
              <a:rPr lang="it-IT" dirty="0" err="1" smtClean="0">
                <a:solidFill>
                  <a:schemeClr val="tx1"/>
                </a:solidFill>
              </a:rPr>
              <a:t>Near</a:t>
            </a:r>
            <a:r>
              <a:rPr lang="it-IT" dirty="0" smtClean="0">
                <a:solidFill>
                  <a:schemeClr val="tx1"/>
                </a:solidFill>
              </a:rPr>
              <a:t> side </a:t>
            </a:r>
            <a:r>
              <a:rPr lang="it-IT" dirty="0" err="1" smtClean="0">
                <a:solidFill>
                  <a:schemeClr val="tx1"/>
                </a:solidFill>
              </a:rPr>
              <a:t>ridge</a:t>
            </a:r>
            <a:endParaRPr lang="it-IT" dirty="0" smtClean="0">
              <a:solidFill>
                <a:schemeClr val="tx1"/>
              </a:solidFill>
            </a:endParaRPr>
          </a:p>
          <a:p>
            <a:pPr marL="285750" indent="-285750">
              <a:buFont typeface="Wingdings" pitchFamily="2" charset="2"/>
              <a:buChar char="Ø"/>
            </a:pPr>
            <a:r>
              <a:rPr lang="it-IT" dirty="0" err="1" smtClean="0">
                <a:solidFill>
                  <a:schemeClr val="tx1"/>
                </a:solidFill>
              </a:rPr>
              <a:t>Away</a:t>
            </a:r>
            <a:r>
              <a:rPr lang="it-IT" dirty="0" smtClean="0">
                <a:solidFill>
                  <a:schemeClr val="tx1"/>
                </a:solidFill>
              </a:rPr>
              <a:t> side </a:t>
            </a:r>
            <a:r>
              <a:rPr lang="it-IT" dirty="0" err="1" smtClean="0">
                <a:solidFill>
                  <a:schemeClr val="tx1"/>
                </a:solidFill>
              </a:rPr>
              <a:t>broad</a:t>
            </a:r>
            <a:r>
              <a:rPr lang="it-IT" dirty="0" smtClean="0">
                <a:solidFill>
                  <a:schemeClr val="tx1"/>
                </a:solidFill>
              </a:rPr>
              <a:t> </a:t>
            </a:r>
            <a:r>
              <a:rPr lang="it-IT" dirty="0" err="1" smtClean="0">
                <a:solidFill>
                  <a:schemeClr val="tx1"/>
                </a:solidFill>
              </a:rPr>
              <a:t>structure</a:t>
            </a:r>
            <a:endParaRPr lang="it-IT" dirty="0" smtClean="0">
              <a:solidFill>
                <a:schemeClr val="tx1"/>
              </a:solidFill>
            </a:endParaRPr>
          </a:p>
        </p:txBody>
      </p:sp>
      <p:sp>
        <p:nvSpPr>
          <p:cNvPr id="12" name="Callout con freccia a destra 11"/>
          <p:cNvSpPr/>
          <p:nvPr/>
        </p:nvSpPr>
        <p:spPr>
          <a:xfrm>
            <a:off x="279992" y="4447943"/>
            <a:ext cx="5146158" cy="1531089"/>
          </a:xfrm>
          <a:prstGeom prst="rightArrowCallout">
            <a:avLst>
              <a:gd name="adj1" fmla="val 25000"/>
              <a:gd name="adj2" fmla="val 25000"/>
              <a:gd name="adj3" fmla="val 25000"/>
              <a:gd name="adj4" fmla="val 85225"/>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it-IT" dirty="0" smtClean="0">
                <a:solidFill>
                  <a:schemeClr val="tx1"/>
                </a:solidFill>
              </a:rPr>
              <a:t>High </a:t>
            </a:r>
            <a:r>
              <a:rPr lang="it-IT" dirty="0" err="1" smtClean="0">
                <a:solidFill>
                  <a:schemeClr val="tx1"/>
                </a:solidFill>
              </a:rPr>
              <a:t>p</a:t>
            </a:r>
            <a:r>
              <a:rPr lang="it-IT" baseline="-25000" dirty="0" err="1" smtClean="0">
                <a:solidFill>
                  <a:schemeClr val="tx1"/>
                </a:solidFill>
              </a:rPr>
              <a:t>T</a:t>
            </a:r>
            <a:r>
              <a:rPr lang="it-IT" dirty="0" smtClean="0">
                <a:solidFill>
                  <a:schemeClr val="tx1"/>
                </a:solidFill>
              </a:rPr>
              <a:t> </a:t>
            </a:r>
            <a:r>
              <a:rPr lang="it-IT" dirty="0" err="1" smtClean="0">
                <a:solidFill>
                  <a:schemeClr val="tx1"/>
                </a:solidFill>
              </a:rPr>
              <a:t>region</a:t>
            </a:r>
            <a:r>
              <a:rPr lang="it-IT" dirty="0" smtClean="0">
                <a:solidFill>
                  <a:schemeClr val="tx1"/>
                </a:solidFill>
              </a:rPr>
              <a:t>:</a:t>
            </a:r>
          </a:p>
          <a:p>
            <a:pPr marL="285750" indent="-285750">
              <a:buFont typeface="Wingdings" pitchFamily="2" charset="2"/>
              <a:buChar char="Ø"/>
            </a:pPr>
            <a:r>
              <a:rPr lang="it-IT" dirty="0" smtClean="0">
                <a:solidFill>
                  <a:schemeClr val="tx1"/>
                </a:solidFill>
              </a:rPr>
              <a:t>Hard </a:t>
            </a:r>
            <a:r>
              <a:rPr lang="it-IT" dirty="0" err="1" smtClean="0">
                <a:solidFill>
                  <a:schemeClr val="tx1"/>
                </a:solidFill>
              </a:rPr>
              <a:t>processes</a:t>
            </a:r>
            <a:endParaRPr lang="it-IT" dirty="0" smtClean="0">
              <a:solidFill>
                <a:schemeClr val="tx1"/>
              </a:solidFill>
            </a:endParaRPr>
          </a:p>
          <a:p>
            <a:pPr marL="285750" indent="-285750">
              <a:buFont typeface="Wingdings" pitchFamily="2" charset="2"/>
              <a:buChar char="Ø"/>
            </a:pPr>
            <a:r>
              <a:rPr lang="it-IT" dirty="0" err="1" smtClean="0">
                <a:solidFill>
                  <a:schemeClr val="tx1"/>
                </a:solidFill>
              </a:rPr>
              <a:t>Dominated</a:t>
            </a:r>
            <a:r>
              <a:rPr lang="it-IT" dirty="0" smtClean="0">
                <a:solidFill>
                  <a:schemeClr val="tx1"/>
                </a:solidFill>
              </a:rPr>
              <a:t> by </a:t>
            </a:r>
            <a:r>
              <a:rPr lang="it-IT" dirty="0" err="1" smtClean="0">
                <a:solidFill>
                  <a:schemeClr val="tx1"/>
                </a:solidFill>
              </a:rPr>
              <a:t>jets</a:t>
            </a:r>
            <a:endParaRPr lang="it-IT" dirty="0" smtClean="0">
              <a:solidFill>
                <a:schemeClr val="tx1"/>
              </a:solidFill>
            </a:endParaRPr>
          </a:p>
          <a:p>
            <a:pPr marL="285750" indent="-285750">
              <a:buFont typeface="Wingdings" pitchFamily="2" charset="2"/>
              <a:buChar char="Ø"/>
            </a:pPr>
            <a:r>
              <a:rPr lang="it-IT" dirty="0" err="1" smtClean="0">
                <a:solidFill>
                  <a:schemeClr val="tx1"/>
                </a:solidFill>
              </a:rPr>
              <a:t>Suppression</a:t>
            </a:r>
            <a:r>
              <a:rPr lang="it-IT" dirty="0" smtClean="0">
                <a:solidFill>
                  <a:schemeClr val="tx1"/>
                </a:solidFill>
              </a:rPr>
              <a:t> of the </a:t>
            </a:r>
            <a:r>
              <a:rPr lang="it-IT" dirty="0" err="1" smtClean="0">
                <a:solidFill>
                  <a:schemeClr val="tx1"/>
                </a:solidFill>
              </a:rPr>
              <a:t>away</a:t>
            </a:r>
            <a:r>
              <a:rPr lang="it-IT" dirty="0" smtClean="0">
                <a:solidFill>
                  <a:schemeClr val="tx1"/>
                </a:solidFill>
              </a:rPr>
              <a:t> side jet: </a:t>
            </a:r>
            <a:r>
              <a:rPr lang="it-IT" dirty="0" err="1" smtClean="0">
                <a:solidFill>
                  <a:schemeClr val="tx1"/>
                </a:solidFill>
              </a:rPr>
              <a:t>parton</a:t>
            </a:r>
            <a:r>
              <a:rPr lang="it-IT" dirty="0" smtClean="0">
                <a:solidFill>
                  <a:schemeClr val="tx1"/>
                </a:solidFill>
              </a:rPr>
              <a:t> </a:t>
            </a:r>
            <a:r>
              <a:rPr lang="it-IT" dirty="0" err="1" smtClean="0">
                <a:solidFill>
                  <a:schemeClr val="tx1"/>
                </a:solidFill>
              </a:rPr>
              <a:t>interactions</a:t>
            </a:r>
            <a:r>
              <a:rPr lang="it-IT" dirty="0" smtClean="0">
                <a:solidFill>
                  <a:schemeClr val="tx1"/>
                </a:solidFill>
              </a:rPr>
              <a:t> in the medium</a:t>
            </a:r>
          </a:p>
        </p:txBody>
      </p:sp>
      <p:pic>
        <p:nvPicPr>
          <p:cNvPr id="13" name="Picture 2" descr="C:\Users\masera\Dropbox\LISHEP\corr.tiff"/>
          <p:cNvPicPr>
            <a:picLocks noChangeAspect="1" noChangeArrowheads="1"/>
          </p:cNvPicPr>
          <p:nvPr/>
        </p:nvPicPr>
        <p:blipFill>
          <a:blip r:embed="rId4"/>
          <a:srcRect/>
          <a:stretch>
            <a:fillRect/>
          </a:stretch>
        </p:blipFill>
        <p:spPr bwMode="auto">
          <a:xfrm>
            <a:off x="2337862" y="2474309"/>
            <a:ext cx="2325767" cy="487057"/>
          </a:xfrm>
          <a:prstGeom prst="rect">
            <a:avLst/>
          </a:prstGeom>
          <a:noFill/>
        </p:spPr>
      </p:pic>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1467285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 name="Rettangolo arrotondato 21"/>
          <p:cNvSpPr/>
          <p:nvPr/>
        </p:nvSpPr>
        <p:spPr>
          <a:xfrm>
            <a:off x="4579557" y="4225234"/>
            <a:ext cx="4295259" cy="1744816"/>
          </a:xfrm>
          <a:prstGeom prst="roundRect">
            <a:avLst/>
          </a:prstGeom>
          <a:solidFill>
            <a:schemeClr val="accent3">
              <a:lumMod val="20000"/>
              <a:lumOff val="80000"/>
            </a:schemeClr>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it-IT" dirty="0" err="1" smtClean="0"/>
              <a:t>Anisotropic</a:t>
            </a:r>
            <a:r>
              <a:rPr lang="it-IT" dirty="0" smtClean="0"/>
              <a:t> </a:t>
            </a:r>
            <a:r>
              <a:rPr lang="it-IT" dirty="0" err="1" smtClean="0"/>
              <a:t>transverse</a:t>
            </a:r>
            <a:r>
              <a:rPr lang="it-IT" dirty="0" smtClean="0"/>
              <a:t> flow</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19</a:t>
            </a:fld>
            <a:endParaRPr lang="it-IT"/>
          </a:p>
        </p:txBody>
      </p:sp>
      <p:grpSp>
        <p:nvGrpSpPr>
          <p:cNvPr id="7" name="Group 6"/>
          <p:cNvGrpSpPr/>
          <p:nvPr/>
        </p:nvGrpSpPr>
        <p:grpSpPr>
          <a:xfrm>
            <a:off x="404464" y="1581150"/>
            <a:ext cx="7975600" cy="2152650"/>
            <a:chOff x="404464" y="1581150"/>
            <a:chExt cx="7975600" cy="2152650"/>
          </a:xfrm>
        </p:grpSpPr>
        <p:pic>
          <p:nvPicPr>
            <p:cNvPr id="10" name="Picture 4"/>
            <p:cNvPicPr>
              <a:picLocks noChangeAspect="1"/>
            </p:cNvPicPr>
            <p:nvPr/>
          </p:nvPicPr>
          <p:blipFill>
            <a:blip r:embed="rId3"/>
            <a:stretch>
              <a:fillRect/>
            </a:stretch>
          </p:blipFill>
          <p:spPr>
            <a:xfrm>
              <a:off x="404464" y="1581150"/>
              <a:ext cx="7975600" cy="1945640"/>
            </a:xfrm>
            <a:prstGeom prst="rect">
              <a:avLst/>
            </a:prstGeom>
          </p:spPr>
        </p:pic>
        <p:sp>
          <p:nvSpPr>
            <p:cNvPr id="11" name="Rectangle 5"/>
            <p:cNvSpPr/>
            <p:nvPr/>
          </p:nvSpPr>
          <p:spPr>
            <a:xfrm>
              <a:off x="5194300" y="2997200"/>
              <a:ext cx="2209800" cy="73660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 name="TextBox 9"/>
          <p:cNvSpPr txBox="1"/>
          <p:nvPr/>
        </p:nvSpPr>
        <p:spPr>
          <a:xfrm>
            <a:off x="5549900" y="1549400"/>
            <a:ext cx="389850" cy="346249"/>
          </a:xfrm>
          <a:prstGeom prst="rect">
            <a:avLst/>
          </a:prstGeom>
          <a:noFill/>
        </p:spPr>
        <p:txBody>
          <a:bodyPr wrap="none" rtlCol="0">
            <a:spAutoFit/>
          </a:bodyPr>
          <a:lstStyle/>
          <a:p>
            <a:r>
              <a:rPr lang="en-US" dirty="0" err="1" smtClean="0">
                <a:solidFill>
                  <a:schemeClr val="tx1"/>
                </a:solidFill>
                <a:latin typeface="Comic Sans MS"/>
                <a:cs typeface="Comic Sans MS"/>
              </a:rPr>
              <a:t>p</a:t>
            </a:r>
            <a:r>
              <a:rPr lang="en-US" baseline="-25000" dirty="0" err="1" smtClean="0">
                <a:solidFill>
                  <a:schemeClr val="tx1"/>
                </a:solidFill>
                <a:latin typeface="Comic Sans MS"/>
                <a:cs typeface="Comic Sans MS"/>
              </a:rPr>
              <a:t>y</a:t>
            </a:r>
            <a:endParaRPr lang="en-US" baseline="-25000" dirty="0">
              <a:solidFill>
                <a:schemeClr val="tx1"/>
              </a:solidFill>
              <a:latin typeface="Comic Sans MS"/>
              <a:cs typeface="Comic Sans MS"/>
            </a:endParaRPr>
          </a:p>
        </p:txBody>
      </p:sp>
      <p:sp>
        <p:nvSpPr>
          <p:cNvPr id="9" name="TextBox 10"/>
          <p:cNvSpPr txBox="1"/>
          <p:nvPr/>
        </p:nvSpPr>
        <p:spPr>
          <a:xfrm>
            <a:off x="6794500" y="2336800"/>
            <a:ext cx="673100" cy="346249"/>
          </a:xfrm>
          <a:prstGeom prst="rect">
            <a:avLst/>
          </a:prstGeom>
          <a:solidFill>
            <a:srgbClr val="FFFFFF"/>
          </a:solidFill>
        </p:spPr>
        <p:txBody>
          <a:bodyPr wrap="square" rtlCol="0">
            <a:spAutoFit/>
          </a:bodyPr>
          <a:lstStyle/>
          <a:p>
            <a:pPr algn="l"/>
            <a:r>
              <a:rPr lang="en-US" dirty="0" err="1" smtClean="0">
                <a:solidFill>
                  <a:schemeClr val="tx1"/>
                </a:solidFill>
                <a:latin typeface="Comic Sans MS"/>
                <a:cs typeface="Comic Sans MS"/>
              </a:rPr>
              <a:t>p</a:t>
            </a:r>
            <a:r>
              <a:rPr lang="en-US" baseline="-25000" dirty="0" err="1" smtClean="0">
                <a:solidFill>
                  <a:schemeClr val="tx1"/>
                </a:solidFill>
                <a:latin typeface="Comic Sans MS"/>
                <a:cs typeface="Comic Sans MS"/>
              </a:rPr>
              <a:t>y</a:t>
            </a:r>
            <a:endParaRPr lang="en-US" baseline="-25000" dirty="0">
              <a:solidFill>
                <a:schemeClr val="tx1"/>
              </a:solidFill>
              <a:latin typeface="Comic Sans MS"/>
              <a:cs typeface="Comic Sans MS"/>
            </a:endParaRPr>
          </a:p>
        </p:txBody>
      </p:sp>
      <p:graphicFrame>
        <p:nvGraphicFramePr>
          <p:cNvPr id="12" name="Oggetto 11"/>
          <p:cNvGraphicFramePr>
            <a:graphicFrameLocks noChangeAspect="1"/>
          </p:cNvGraphicFramePr>
          <p:nvPr>
            <p:extLst>
              <p:ext uri="{D42A27DB-BD31-4B8C-83A1-F6EECF244321}">
                <p14:mod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095733361"/>
              </p:ext>
            </p:extLst>
          </p:nvPr>
        </p:nvGraphicFramePr>
        <p:xfrm>
          <a:off x="4756983" y="4447191"/>
          <a:ext cx="3887788" cy="733425"/>
        </p:xfrm>
        <a:graphic>
          <a:graphicData uri="http://schemas.openxmlformats.org/presentationml/2006/ole">
            <p:oleObj spid="_x0000_s3094" name="Equazione" r:id="rId4" imgW="2286000" imgH="431800" progId="Equation.3">
              <p:embed/>
            </p:oleObj>
          </a:graphicData>
        </a:graphic>
      </p:graphicFrame>
      <p:graphicFrame>
        <p:nvGraphicFramePr>
          <p:cNvPr id="13" name="Oggetto 12"/>
          <p:cNvGraphicFramePr>
            <a:graphicFrameLocks noChangeAspect="1"/>
          </p:cNvGraphicFramePr>
          <p:nvPr>
            <p:extLst>
              <p:ext uri="{D42A27DB-BD31-4B8C-83A1-F6EECF244321}">
                <p14:mod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14603581"/>
              </p:ext>
            </p:extLst>
          </p:nvPr>
        </p:nvGraphicFramePr>
        <p:xfrm>
          <a:off x="4832553" y="5389686"/>
          <a:ext cx="2592388" cy="406400"/>
        </p:xfrm>
        <a:graphic>
          <a:graphicData uri="http://schemas.openxmlformats.org/presentationml/2006/ole">
            <p:oleObj spid="_x0000_s3095" name="Equation" r:id="rId5" imgW="1295400" imgH="203200" progId="Equation.3">
              <p:embed/>
            </p:oleObj>
          </a:graphicData>
        </a:graphic>
      </p:graphicFrame>
      <p:graphicFrame>
        <p:nvGraphicFramePr>
          <p:cNvPr id="14" name="Oggetto 13"/>
          <p:cNvGraphicFramePr>
            <a:graphicFrameLocks noChangeAspect="1"/>
          </p:cNvGraphicFramePr>
          <p:nvPr>
            <p:extLst>
              <p:ext uri="{D42A27DB-BD31-4B8C-83A1-F6EECF244321}">
                <p14:mod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323667893"/>
              </p:ext>
            </p:extLst>
          </p:nvPr>
        </p:nvGraphicFramePr>
        <p:xfrm>
          <a:off x="324165" y="1019321"/>
          <a:ext cx="967781" cy="530080"/>
        </p:xfrm>
        <a:graphic>
          <a:graphicData uri="http://schemas.openxmlformats.org/presentationml/2006/ole">
            <p:oleObj spid="_x0000_s3096" name="Equation" r:id="rId6" imgW="927100" imgH="508000" progId="Equation.3">
              <p:embed/>
            </p:oleObj>
          </a:graphicData>
        </a:graphic>
      </p:graphicFrame>
      <p:graphicFrame>
        <p:nvGraphicFramePr>
          <p:cNvPr id="15" name="Oggetto 14"/>
          <p:cNvGraphicFramePr>
            <a:graphicFrameLocks noChangeAspect="1"/>
          </p:cNvGraphicFramePr>
          <p:nvPr>
            <p:extLst>
              <p:ext uri="{D42A27DB-BD31-4B8C-83A1-F6EECF244321}">
                <p14:mod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595195630"/>
              </p:ext>
            </p:extLst>
          </p:nvPr>
        </p:nvGraphicFramePr>
        <p:xfrm>
          <a:off x="7344466" y="2577460"/>
          <a:ext cx="1530350" cy="765175"/>
        </p:xfrm>
        <a:graphic>
          <a:graphicData uri="http://schemas.openxmlformats.org/presentationml/2006/ole">
            <p:oleObj spid="_x0000_s3097" name="Equation" r:id="rId7" imgW="1016000" imgH="508000" progId="Equation.3">
              <p:embed/>
            </p:oleObj>
          </a:graphicData>
        </a:graphic>
      </p:graphicFrame>
      <p:sp>
        <p:nvSpPr>
          <p:cNvPr id="16" name="CasellaDiTesto 15"/>
          <p:cNvSpPr txBox="1"/>
          <p:nvPr/>
        </p:nvSpPr>
        <p:spPr>
          <a:xfrm>
            <a:off x="7404100" y="2140592"/>
            <a:ext cx="1431234" cy="369332"/>
          </a:xfrm>
          <a:prstGeom prst="rect">
            <a:avLst/>
          </a:prstGeom>
          <a:noFill/>
        </p:spPr>
        <p:txBody>
          <a:bodyPr wrap="square" rtlCol="0">
            <a:spAutoFit/>
          </a:bodyPr>
          <a:lstStyle/>
          <a:p>
            <a:r>
              <a:rPr lang="it-IT" dirty="0" err="1" smtClean="0"/>
              <a:t>elliptic</a:t>
            </a:r>
            <a:r>
              <a:rPr lang="it-IT" dirty="0" smtClean="0"/>
              <a:t> flow</a:t>
            </a:r>
            <a:endParaRPr lang="it-IT" dirty="0"/>
          </a:p>
        </p:txBody>
      </p:sp>
      <p:sp>
        <p:nvSpPr>
          <p:cNvPr id="17" name="Pentagono 16"/>
          <p:cNvSpPr/>
          <p:nvPr/>
        </p:nvSpPr>
        <p:spPr>
          <a:xfrm>
            <a:off x="361950" y="3365500"/>
            <a:ext cx="2381250" cy="510761"/>
          </a:xfrm>
          <a:prstGeom prst="homePlate">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it-IT" dirty="0" err="1" smtClean="0">
                <a:solidFill>
                  <a:schemeClr val="tx1"/>
                </a:solidFill>
              </a:rPr>
              <a:t>Initial</a:t>
            </a:r>
            <a:r>
              <a:rPr lang="it-IT" dirty="0" smtClean="0">
                <a:solidFill>
                  <a:schemeClr val="tx1"/>
                </a:solidFill>
              </a:rPr>
              <a:t> </a:t>
            </a:r>
            <a:r>
              <a:rPr lang="it-IT" dirty="0" err="1" smtClean="0">
                <a:solidFill>
                  <a:schemeClr val="tx1"/>
                </a:solidFill>
              </a:rPr>
              <a:t>spatial</a:t>
            </a:r>
            <a:r>
              <a:rPr lang="it-IT" dirty="0" smtClean="0">
                <a:solidFill>
                  <a:schemeClr val="tx1"/>
                </a:solidFill>
              </a:rPr>
              <a:t> </a:t>
            </a:r>
            <a:r>
              <a:rPr lang="it-IT" dirty="0" err="1" smtClean="0">
                <a:solidFill>
                  <a:schemeClr val="tx1"/>
                </a:solidFill>
              </a:rPr>
              <a:t>asymmetry</a:t>
            </a:r>
            <a:endParaRPr lang="it-IT" dirty="0">
              <a:solidFill>
                <a:schemeClr val="tx1"/>
              </a:solidFill>
            </a:endParaRPr>
          </a:p>
        </p:txBody>
      </p:sp>
      <p:sp>
        <p:nvSpPr>
          <p:cNvPr id="18" name="Pentagono 17"/>
          <p:cNvSpPr/>
          <p:nvPr/>
        </p:nvSpPr>
        <p:spPr>
          <a:xfrm>
            <a:off x="3078612" y="3378754"/>
            <a:ext cx="2874930" cy="497507"/>
          </a:xfrm>
          <a:prstGeom prst="homePlate">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it-IT" dirty="0" err="1" smtClean="0">
                <a:solidFill>
                  <a:schemeClr val="tx1"/>
                </a:solidFill>
              </a:rPr>
              <a:t>Final</a:t>
            </a:r>
            <a:r>
              <a:rPr lang="it-IT" dirty="0" smtClean="0">
                <a:solidFill>
                  <a:schemeClr val="tx1"/>
                </a:solidFill>
              </a:rPr>
              <a:t> </a:t>
            </a:r>
            <a:r>
              <a:rPr lang="it-IT" dirty="0" err="1" smtClean="0">
                <a:solidFill>
                  <a:schemeClr val="tx1"/>
                </a:solidFill>
              </a:rPr>
              <a:t>momentum</a:t>
            </a:r>
            <a:r>
              <a:rPr lang="it-IT" dirty="0" smtClean="0">
                <a:solidFill>
                  <a:schemeClr val="tx1"/>
                </a:solidFill>
              </a:rPr>
              <a:t> </a:t>
            </a:r>
            <a:r>
              <a:rPr lang="it-IT" dirty="0" err="1" smtClean="0">
                <a:solidFill>
                  <a:schemeClr val="tx1"/>
                </a:solidFill>
              </a:rPr>
              <a:t>asymmetry</a:t>
            </a:r>
            <a:endParaRPr lang="it-IT" dirty="0">
              <a:solidFill>
                <a:schemeClr val="tx1"/>
              </a:solidFill>
            </a:endParaRPr>
          </a:p>
        </p:txBody>
      </p:sp>
      <p:sp>
        <p:nvSpPr>
          <p:cNvPr id="19" name="Pentagono 18"/>
          <p:cNvSpPr/>
          <p:nvPr/>
        </p:nvSpPr>
        <p:spPr>
          <a:xfrm>
            <a:off x="6172956" y="3372130"/>
            <a:ext cx="2475744" cy="504131"/>
          </a:xfrm>
          <a:prstGeom prst="homePlate">
            <a:avLst>
              <a:gd name="adj" fmla="val 2053"/>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it-IT" dirty="0" err="1" smtClean="0">
                <a:solidFill>
                  <a:schemeClr val="tx1"/>
                </a:solidFill>
              </a:rPr>
              <a:t>Azimuthal</a:t>
            </a:r>
            <a:r>
              <a:rPr lang="it-IT" dirty="0" smtClean="0">
                <a:solidFill>
                  <a:schemeClr val="tx1"/>
                </a:solidFill>
              </a:rPr>
              <a:t> </a:t>
            </a:r>
            <a:r>
              <a:rPr lang="it-IT" dirty="0" err="1" smtClean="0">
                <a:solidFill>
                  <a:schemeClr val="tx1"/>
                </a:solidFill>
              </a:rPr>
              <a:t>distribution</a:t>
            </a:r>
            <a:endParaRPr lang="it-IT" dirty="0">
              <a:solidFill>
                <a:schemeClr val="tx1"/>
              </a:solidFill>
            </a:endParaRPr>
          </a:p>
        </p:txBody>
      </p:sp>
      <p:sp>
        <p:nvSpPr>
          <p:cNvPr id="20" name="CasellaDiTesto 19"/>
          <p:cNvSpPr txBox="1"/>
          <p:nvPr/>
        </p:nvSpPr>
        <p:spPr>
          <a:xfrm>
            <a:off x="361950" y="4225234"/>
            <a:ext cx="4030314" cy="2031325"/>
          </a:xfrm>
          <a:prstGeom prst="rect">
            <a:avLst/>
          </a:prstGeom>
          <a:noFill/>
        </p:spPr>
        <p:txBody>
          <a:bodyPr wrap="square" rtlCol="0">
            <a:spAutoFit/>
          </a:bodyPr>
          <a:lstStyle/>
          <a:p>
            <a:pPr marL="285750" indent="-285750">
              <a:buClr>
                <a:schemeClr val="accent2">
                  <a:lumMod val="60000"/>
                  <a:lumOff val="40000"/>
                </a:schemeClr>
              </a:buClr>
              <a:buSzPct val="129000"/>
              <a:buFontTx/>
              <a:buChar char="•"/>
            </a:pPr>
            <a:r>
              <a:rPr lang="en-US" dirty="0" smtClean="0">
                <a:solidFill>
                  <a:srgbClr val="000000"/>
                </a:solidFill>
              </a:rPr>
              <a:t>Fourier decomposition of azimuthal distributions w.r.t. the reaction plane (RP)</a:t>
            </a:r>
          </a:p>
          <a:p>
            <a:pPr marL="285750" indent="-285750">
              <a:buClr>
                <a:schemeClr val="accent2">
                  <a:lumMod val="60000"/>
                  <a:lumOff val="40000"/>
                </a:schemeClr>
              </a:buClr>
              <a:buSzPct val="129000"/>
              <a:buFontTx/>
              <a:buChar char="•"/>
            </a:pPr>
            <a:r>
              <a:rPr lang="en-US" b="1" dirty="0" smtClean="0">
                <a:solidFill>
                  <a:srgbClr val="000000"/>
                </a:solidFill>
              </a:rPr>
              <a:t> IF </a:t>
            </a:r>
            <a:r>
              <a:rPr lang="en-US" dirty="0" smtClean="0">
                <a:solidFill>
                  <a:srgbClr val="000000"/>
                </a:solidFill>
              </a:rPr>
              <a:t>smooth </a:t>
            </a:r>
            <a:r>
              <a:rPr lang="en-US" dirty="0">
                <a:solidFill>
                  <a:srgbClr val="000000"/>
                </a:solidFill>
              </a:rPr>
              <a:t>matter distribution in the colliding nuclei</a:t>
            </a:r>
          </a:p>
          <a:p>
            <a:pPr lvl="1">
              <a:buClr>
                <a:schemeClr val="accent2">
                  <a:lumMod val="60000"/>
                  <a:lumOff val="40000"/>
                </a:schemeClr>
              </a:buClr>
              <a:buSzPct val="108000"/>
              <a:buFont typeface="Wingdings" pitchFamily="2" charset="2"/>
              <a:buChar char="ü"/>
            </a:pPr>
            <a:r>
              <a:rPr lang="en-US" i="1" dirty="0">
                <a:solidFill>
                  <a:srgbClr val="000000"/>
                </a:solidFill>
                <a:latin typeface="Symbol" charset="2"/>
                <a:cs typeface="Symbol" charset="2"/>
              </a:rPr>
              <a:t> </a:t>
            </a:r>
            <a:r>
              <a:rPr lang="en-US" i="1" dirty="0" err="1">
                <a:solidFill>
                  <a:srgbClr val="000000"/>
                </a:solidFill>
                <a:latin typeface="Symbol" charset="2"/>
                <a:cs typeface="Symbol" charset="2"/>
              </a:rPr>
              <a:t>Y</a:t>
            </a:r>
            <a:r>
              <a:rPr lang="en-US" i="1" baseline="-25000" dirty="0" err="1">
                <a:solidFill>
                  <a:srgbClr val="000000"/>
                </a:solidFill>
              </a:rPr>
              <a:t>n</a:t>
            </a:r>
            <a:r>
              <a:rPr lang="en-US" dirty="0">
                <a:solidFill>
                  <a:srgbClr val="000000"/>
                </a:solidFill>
              </a:rPr>
              <a:t>=</a:t>
            </a:r>
            <a:r>
              <a:rPr lang="en-US" i="1" dirty="0">
                <a:solidFill>
                  <a:srgbClr val="000000"/>
                </a:solidFill>
                <a:latin typeface="Symbol" charset="2"/>
                <a:cs typeface="Symbol" charset="2"/>
              </a:rPr>
              <a:t>Y</a:t>
            </a:r>
            <a:r>
              <a:rPr lang="en-US" baseline="-25000" dirty="0">
                <a:solidFill>
                  <a:srgbClr val="000000"/>
                </a:solidFill>
              </a:rPr>
              <a:t>RP</a:t>
            </a:r>
          </a:p>
          <a:p>
            <a:pPr lvl="1">
              <a:buClr>
                <a:schemeClr val="accent2">
                  <a:lumMod val="60000"/>
                  <a:lumOff val="40000"/>
                </a:schemeClr>
              </a:buClr>
              <a:buSzPct val="108000"/>
              <a:buFont typeface="Wingdings" pitchFamily="2" charset="2"/>
              <a:buChar char="ü"/>
            </a:pPr>
            <a:r>
              <a:rPr lang="en-US" dirty="0">
                <a:solidFill>
                  <a:srgbClr val="000000"/>
                </a:solidFill>
              </a:rPr>
              <a:t> v</a:t>
            </a:r>
            <a:r>
              <a:rPr lang="en-US" baseline="-25000" dirty="0">
                <a:solidFill>
                  <a:srgbClr val="000000"/>
                </a:solidFill>
              </a:rPr>
              <a:t>2</a:t>
            </a:r>
            <a:r>
              <a:rPr lang="en-US" i="1" baseline="-25000" dirty="0">
                <a:solidFill>
                  <a:srgbClr val="000000"/>
                </a:solidFill>
              </a:rPr>
              <a:t>n</a:t>
            </a:r>
            <a:r>
              <a:rPr lang="en-US" baseline="-25000" dirty="0">
                <a:solidFill>
                  <a:srgbClr val="000000"/>
                </a:solidFill>
              </a:rPr>
              <a:t>+1</a:t>
            </a:r>
            <a:r>
              <a:rPr lang="en-US" dirty="0">
                <a:solidFill>
                  <a:srgbClr val="000000"/>
                </a:solidFill>
              </a:rPr>
              <a:t> = 0 by </a:t>
            </a:r>
            <a:r>
              <a:rPr lang="en-US" dirty="0" smtClean="0">
                <a:solidFill>
                  <a:srgbClr val="000000"/>
                </a:solidFill>
              </a:rPr>
              <a:t>symmetry</a:t>
            </a:r>
            <a:endParaRPr lang="en-US" dirty="0">
              <a:solidFill>
                <a:srgbClr val="000000"/>
              </a:solidFill>
            </a:endParaRPr>
          </a:p>
          <a:p>
            <a:endParaRPr lang="it-IT" dirty="0"/>
          </a:p>
        </p:txBody>
      </p:sp>
      <p:sp>
        <p:nvSpPr>
          <p:cNvPr id="21" name="CasellaDiTesto 20"/>
          <p:cNvSpPr txBox="1"/>
          <p:nvPr/>
        </p:nvSpPr>
        <p:spPr>
          <a:xfrm>
            <a:off x="3709169" y="2683049"/>
            <a:ext cx="1366189" cy="276999"/>
          </a:xfrm>
          <a:prstGeom prst="rect">
            <a:avLst/>
          </a:prstGeom>
          <a:solidFill>
            <a:schemeClr val="bg1"/>
          </a:solidFill>
        </p:spPr>
        <p:txBody>
          <a:bodyPr wrap="square" rtlCol="0">
            <a:spAutoFit/>
          </a:bodyPr>
          <a:lstStyle/>
          <a:p>
            <a:r>
              <a:rPr lang="en-US" sz="1200" dirty="0" smtClean="0">
                <a:latin typeface="Arial" pitchFamily="34" charset="0"/>
                <a:cs typeface="Arial" pitchFamily="34" charset="0"/>
              </a:rPr>
              <a:t>INTERACTIONS</a:t>
            </a:r>
            <a:endParaRPr lang="it-IT" sz="1200" dirty="0">
              <a:latin typeface="Arial" pitchFamily="34" charset="0"/>
              <a:cs typeface="Arial" pitchFamily="34" charset="0"/>
            </a:endParaRPr>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38029667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a:t>Outline</a:t>
            </a:r>
            <a:endParaRPr lang="it-IT" dirty="0"/>
          </a:p>
        </p:txBody>
      </p:sp>
      <p:sp>
        <p:nvSpPr>
          <p:cNvPr id="3" name="Date Placeholder 2"/>
          <p:cNvSpPr>
            <a:spLocks noGrp="1"/>
          </p:cNvSpPr>
          <p:nvPr>
            <p:ph type="dt" sz="half" idx="10"/>
          </p:nvPr>
        </p:nvSpPr>
        <p:spPr/>
        <p:txBody>
          <a:bodyPr/>
          <a:lstStyle/>
          <a:p>
            <a:r>
              <a:rPr lang="it-IT" smtClean="0"/>
              <a:t>09/07/2011</a:t>
            </a:r>
            <a:endParaRPr lang="it-IT"/>
          </a:p>
        </p:txBody>
      </p:sp>
      <p:sp>
        <p:nvSpPr>
          <p:cNvPr id="6" name="Content Placeholder 5"/>
          <p:cNvSpPr>
            <a:spLocks noGrp="1"/>
          </p:cNvSpPr>
          <p:nvPr>
            <p:ph sz="quarter" idx="1"/>
          </p:nvPr>
        </p:nvSpPr>
        <p:spPr/>
        <p:txBody>
          <a:bodyPr>
            <a:normAutofit lnSpcReduction="10000"/>
          </a:bodyPr>
          <a:lstStyle/>
          <a:p>
            <a:r>
              <a:rPr lang="it-IT" sz="3200" dirty="0" smtClean="0"/>
              <a:t>The ALICE </a:t>
            </a:r>
            <a:r>
              <a:rPr lang="it-IT" sz="3200" dirty="0" err="1" smtClean="0"/>
              <a:t>experiment</a:t>
            </a:r>
            <a:endParaRPr lang="it-IT" sz="3200" dirty="0" smtClean="0"/>
          </a:p>
          <a:p>
            <a:r>
              <a:rPr lang="en-US" sz="3200" dirty="0" smtClean="0"/>
              <a:t>Present detector performance</a:t>
            </a:r>
          </a:p>
          <a:p>
            <a:r>
              <a:rPr lang="en-US" sz="3200" dirty="0" smtClean="0"/>
              <a:t> Results from 2010 </a:t>
            </a:r>
            <a:r>
              <a:rPr lang="en-US" sz="3200" dirty="0" err="1" smtClean="0"/>
              <a:t>Pb-Pb</a:t>
            </a:r>
            <a:r>
              <a:rPr lang="en-US" sz="3200" dirty="0" smtClean="0"/>
              <a:t> run:</a:t>
            </a:r>
          </a:p>
          <a:p>
            <a:pPr lvl="1"/>
            <a:r>
              <a:rPr lang="en-US" sz="3000" dirty="0" smtClean="0"/>
              <a:t> Global event features</a:t>
            </a:r>
          </a:p>
          <a:p>
            <a:pPr lvl="1"/>
            <a:r>
              <a:rPr lang="en-US" sz="3000" dirty="0" smtClean="0"/>
              <a:t> Two particle correlation and flow</a:t>
            </a:r>
          </a:p>
          <a:p>
            <a:pPr lvl="1"/>
            <a:r>
              <a:rPr lang="en-US" sz="3000" dirty="0" smtClean="0"/>
              <a:t> Hard processes: heavy </a:t>
            </a:r>
            <a:r>
              <a:rPr lang="en-US" sz="3000" dirty="0" err="1" smtClean="0"/>
              <a:t>flavours</a:t>
            </a:r>
            <a:r>
              <a:rPr lang="en-US" sz="3000" dirty="0" smtClean="0"/>
              <a:t> and J/</a:t>
            </a:r>
            <a:r>
              <a:rPr lang="en-US" sz="3000" dirty="0" smtClean="0">
                <a:latin typeface="Symbol" pitchFamily="18" charset="2"/>
              </a:rPr>
              <a:t>y</a:t>
            </a:r>
          </a:p>
          <a:p>
            <a:r>
              <a:rPr lang="en-US" sz="3200" dirty="0" smtClean="0"/>
              <a:t>The future: plans for an upgrade of the ALICE detectors</a:t>
            </a:r>
          </a:p>
          <a:p>
            <a:r>
              <a:rPr lang="en-US" sz="3200" dirty="0" smtClean="0"/>
              <a:t>Conclusions</a:t>
            </a:r>
          </a:p>
          <a:p>
            <a:pPr lvl="1"/>
            <a:endParaRPr lang="it-IT" sz="3000" dirty="0" smtClean="0"/>
          </a:p>
          <a:p>
            <a:endParaRPr lang="it-IT" sz="3200" dirty="0"/>
          </a:p>
          <a:p>
            <a:endParaRPr lang="it-IT" dirty="0"/>
          </a:p>
          <a:p>
            <a:endParaRPr lang="it-IT" dirty="0"/>
          </a:p>
          <a:p>
            <a:endParaRPr lang="it-IT" dirty="0"/>
          </a:p>
        </p:txBody>
      </p:sp>
      <p:sp>
        <p:nvSpPr>
          <p:cNvPr id="7" name="Slide Number Placeholder 6"/>
          <p:cNvSpPr>
            <a:spLocks noGrp="1"/>
          </p:cNvSpPr>
          <p:nvPr>
            <p:ph type="sldNum" sz="quarter" idx="12"/>
          </p:nvPr>
        </p:nvSpPr>
        <p:spPr/>
        <p:txBody>
          <a:bodyPr/>
          <a:lstStyle/>
          <a:p>
            <a:fld id="{8DE4B878-52AC-8545-8082-98DF45A7D0D1}" type="slidenum">
              <a:rPr lang="it-IT" smtClean="0"/>
              <a:pPr/>
              <a:t>2</a:t>
            </a:fld>
            <a:endParaRPr lang="it-IT"/>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8" name="Parentesi graffa chiusa 7"/>
          <p:cNvSpPr/>
          <p:nvPr/>
        </p:nvSpPr>
        <p:spPr>
          <a:xfrm>
            <a:off x="6499041" y="2425805"/>
            <a:ext cx="294724" cy="173055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9" name="Rettangolo arrotondato 8"/>
          <p:cNvSpPr/>
          <p:nvPr/>
        </p:nvSpPr>
        <p:spPr>
          <a:xfrm>
            <a:off x="6884449" y="2040396"/>
            <a:ext cx="2096235" cy="2191538"/>
          </a:xfrm>
          <a:prstGeom prst="round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en-US" sz="1600" dirty="0" smtClean="0">
                <a:solidFill>
                  <a:schemeClr val="tx1"/>
                </a:solidFill>
              </a:rPr>
              <a:t>I had to make choices:</a:t>
            </a:r>
          </a:p>
          <a:p>
            <a:pPr>
              <a:buFont typeface="Wingdings" pitchFamily="2" charset="2"/>
              <a:buChar char="§"/>
            </a:pPr>
            <a:r>
              <a:rPr lang="en-US" sz="1600" dirty="0" smtClean="0">
                <a:solidFill>
                  <a:schemeClr val="tx1"/>
                </a:solidFill>
              </a:rPr>
              <a:t> </a:t>
            </a:r>
            <a:r>
              <a:rPr lang="en-US" sz="1600" dirty="0" err="1" smtClean="0">
                <a:solidFill>
                  <a:schemeClr val="tx1"/>
                </a:solidFill>
              </a:rPr>
              <a:t>Pb-Pb</a:t>
            </a:r>
            <a:r>
              <a:rPr lang="en-US" sz="1600" dirty="0" smtClean="0">
                <a:solidFill>
                  <a:schemeClr val="tx1"/>
                </a:solidFill>
              </a:rPr>
              <a:t> results: pp only as a baseline</a:t>
            </a:r>
          </a:p>
          <a:p>
            <a:pPr>
              <a:buFont typeface="Wingdings" pitchFamily="2" charset="2"/>
              <a:buChar char="§"/>
            </a:pPr>
            <a:r>
              <a:rPr lang="en-US" sz="1600" dirty="0" smtClean="0">
                <a:solidFill>
                  <a:schemeClr val="tx1"/>
                </a:solidFill>
              </a:rPr>
              <a:t> </a:t>
            </a:r>
            <a:r>
              <a:rPr lang="en-US" sz="1600" dirty="0" err="1" smtClean="0">
                <a:solidFill>
                  <a:schemeClr val="tx1"/>
                </a:solidFill>
              </a:rPr>
              <a:t>Justa</a:t>
            </a:r>
            <a:r>
              <a:rPr lang="en-US" sz="1600" dirty="0" smtClean="0">
                <a:solidFill>
                  <a:schemeClr val="tx1"/>
                </a:solidFill>
              </a:rPr>
              <a:t> a (personal) selection of the available results</a:t>
            </a:r>
            <a:endParaRPr lang="it-IT" sz="1600" dirty="0">
              <a:solidFill>
                <a:schemeClr val="tx1"/>
              </a:solidFill>
            </a:endParaRPr>
          </a:p>
        </p:txBody>
      </p:sp>
      <p:pic>
        <p:nvPicPr>
          <p:cNvPr id="10" name="Immagine 9" descr="caution.gif"/>
          <p:cNvPicPr>
            <a:picLocks noChangeAspect="1"/>
          </p:cNvPicPr>
          <p:nvPr/>
        </p:nvPicPr>
        <p:blipFill>
          <a:blip r:embed="rId2"/>
          <a:stretch>
            <a:fillRect/>
          </a:stretch>
        </p:blipFill>
        <p:spPr>
          <a:xfrm>
            <a:off x="7655267" y="2025282"/>
            <a:ext cx="505662" cy="430749"/>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Elliptic</a:t>
            </a:r>
            <a:r>
              <a:rPr lang="it-IT" dirty="0" smtClean="0"/>
              <a:t> flow</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20</a:t>
            </a:fld>
            <a:endParaRPr lang="it-IT"/>
          </a:p>
        </p:txBody>
      </p:sp>
      <p:pic>
        <p:nvPicPr>
          <p:cNvPr id="6" name="Immagine 5"/>
          <p:cNvPicPr>
            <a:picLocks noChangeAspect="1"/>
          </p:cNvPicPr>
          <p:nvPr/>
        </p:nvPicPr>
        <p:blipFill>
          <a:blip r:embed="rId2">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4428677" y="1272959"/>
            <a:ext cx="4258123" cy="3016452"/>
          </a:xfrm>
          <a:prstGeom prst="rect">
            <a:avLst/>
          </a:prstGeom>
        </p:spPr>
      </p:pic>
      <p:pic>
        <p:nvPicPr>
          <p:cNvPr id="7" name="Immagine 6"/>
          <p:cNvPicPr>
            <a:picLocks noChangeAspect="1"/>
          </p:cNvPicPr>
          <p:nvPr/>
        </p:nvPicPr>
        <p:blipFill>
          <a:blip r:embed="rId3">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357803" y="1213324"/>
            <a:ext cx="4070873" cy="3281003"/>
          </a:xfrm>
          <a:prstGeom prst="rect">
            <a:avLst/>
          </a:prstGeom>
        </p:spPr>
      </p:pic>
      <p:sp>
        <p:nvSpPr>
          <p:cNvPr id="8" name="CasellaDiTesto 7"/>
          <p:cNvSpPr txBox="1"/>
          <p:nvPr/>
        </p:nvSpPr>
        <p:spPr>
          <a:xfrm>
            <a:off x="521802" y="4552122"/>
            <a:ext cx="8328996" cy="1323439"/>
          </a:xfrm>
          <a:prstGeom prst="rect">
            <a:avLst/>
          </a:prstGeom>
          <a:noFill/>
        </p:spPr>
        <p:txBody>
          <a:bodyPr wrap="square" rtlCol="0">
            <a:spAutoFit/>
          </a:bodyPr>
          <a:lstStyle/>
          <a:p>
            <a:pPr marL="285750" indent="-285750">
              <a:buClr>
                <a:schemeClr val="accent2">
                  <a:lumMod val="60000"/>
                  <a:lumOff val="40000"/>
                </a:schemeClr>
              </a:buClr>
              <a:buFont typeface="Perpetua" pitchFamily="18" charset="0"/>
              <a:buChar char="•"/>
            </a:pPr>
            <a:r>
              <a:rPr lang="it-IT" sz="2000" dirty="0" smtClean="0"/>
              <a:t>30% </a:t>
            </a:r>
            <a:r>
              <a:rPr lang="it-IT" sz="2000" dirty="0" err="1" smtClean="0"/>
              <a:t>increase</a:t>
            </a:r>
            <a:r>
              <a:rPr lang="it-IT" sz="2000" dirty="0" smtClean="0"/>
              <a:t> of  </a:t>
            </a:r>
            <a:r>
              <a:rPr lang="it-IT" sz="2000" dirty="0" err="1" smtClean="0"/>
              <a:t>p</a:t>
            </a:r>
            <a:r>
              <a:rPr lang="it-IT" sz="2000" baseline="-25000" dirty="0" err="1" smtClean="0"/>
              <a:t>T</a:t>
            </a:r>
            <a:r>
              <a:rPr lang="it-IT" sz="2000" dirty="0" smtClean="0"/>
              <a:t> </a:t>
            </a:r>
            <a:r>
              <a:rPr lang="it-IT" sz="2000" dirty="0" err="1" smtClean="0"/>
              <a:t>integrated</a:t>
            </a:r>
            <a:r>
              <a:rPr lang="it-IT" sz="2000" dirty="0" smtClean="0"/>
              <a:t> flow from RHIC to LHC</a:t>
            </a:r>
          </a:p>
          <a:p>
            <a:pPr marL="285750" indent="-285750">
              <a:buClr>
                <a:schemeClr val="accent2">
                  <a:lumMod val="60000"/>
                  <a:lumOff val="40000"/>
                </a:schemeClr>
              </a:buClr>
              <a:buFont typeface="Perpetua" pitchFamily="18" charset="0"/>
              <a:buChar char="•"/>
            </a:pPr>
            <a:r>
              <a:rPr lang="it-IT" sz="2000" dirty="0" err="1" smtClean="0"/>
              <a:t>Elliptic</a:t>
            </a:r>
            <a:r>
              <a:rPr lang="it-IT" sz="2000" dirty="0" smtClean="0"/>
              <a:t> flow </a:t>
            </a:r>
            <a:r>
              <a:rPr lang="it-IT" sz="2000" dirty="0" err="1" smtClean="0"/>
              <a:t>p</a:t>
            </a:r>
            <a:r>
              <a:rPr lang="it-IT" sz="2000" baseline="-25000" dirty="0" err="1" smtClean="0"/>
              <a:t>T</a:t>
            </a:r>
            <a:r>
              <a:rPr lang="it-IT" sz="2000" dirty="0" smtClean="0"/>
              <a:t> </a:t>
            </a:r>
            <a:r>
              <a:rPr lang="it-IT" sz="2000" dirty="0" err="1" smtClean="0"/>
              <a:t>differential</a:t>
            </a:r>
            <a:r>
              <a:rPr lang="it-IT" sz="2000" dirty="0" smtClean="0"/>
              <a:t> </a:t>
            </a:r>
            <a:r>
              <a:rPr lang="it-IT" sz="2000" dirty="0" err="1" smtClean="0"/>
              <a:t>distribution</a:t>
            </a:r>
            <a:r>
              <a:rPr lang="it-IT" sz="2000" dirty="0" smtClean="0"/>
              <a:t> do </a:t>
            </a:r>
            <a:r>
              <a:rPr lang="it-IT" sz="2000" dirty="0" err="1" smtClean="0"/>
              <a:t>not</a:t>
            </a:r>
            <a:r>
              <a:rPr lang="it-IT" sz="2000" dirty="0" smtClean="0"/>
              <a:t> </a:t>
            </a:r>
            <a:r>
              <a:rPr lang="it-IT" sz="2000" dirty="0" err="1" smtClean="0"/>
              <a:t>change</a:t>
            </a:r>
            <a:r>
              <a:rPr lang="it-IT" sz="2000" dirty="0" smtClean="0"/>
              <a:t> from RHIC to LHC</a:t>
            </a:r>
          </a:p>
          <a:p>
            <a:pPr marL="285750" indent="-285750">
              <a:buClr>
                <a:schemeClr val="accent2">
                  <a:lumMod val="60000"/>
                  <a:lumOff val="40000"/>
                </a:schemeClr>
              </a:buClr>
              <a:buFont typeface="Perpetua" pitchFamily="18" charset="0"/>
              <a:buChar char="•"/>
            </a:pPr>
            <a:r>
              <a:rPr lang="it-IT" sz="2000" dirty="0" smtClean="0"/>
              <a:t>The </a:t>
            </a:r>
            <a:r>
              <a:rPr lang="it-IT" sz="2000" dirty="0" err="1" smtClean="0"/>
              <a:t>overall</a:t>
            </a:r>
            <a:r>
              <a:rPr lang="it-IT" sz="2000" dirty="0" smtClean="0"/>
              <a:t> </a:t>
            </a:r>
            <a:r>
              <a:rPr lang="it-IT" sz="2000" dirty="0" err="1" smtClean="0"/>
              <a:t>increase</a:t>
            </a:r>
            <a:r>
              <a:rPr lang="it-IT" sz="2000" dirty="0" smtClean="0"/>
              <a:t> </a:t>
            </a:r>
            <a:r>
              <a:rPr lang="it-IT" sz="2000" dirty="0" err="1" smtClean="0"/>
              <a:t>is</a:t>
            </a:r>
            <a:r>
              <a:rPr lang="it-IT" sz="2000" dirty="0" smtClean="0"/>
              <a:t> due to  a </a:t>
            </a:r>
            <a:r>
              <a:rPr lang="it-IT" sz="2000" dirty="0" err="1" smtClean="0"/>
              <a:t>higher</a:t>
            </a:r>
            <a:r>
              <a:rPr lang="it-IT" sz="2000" dirty="0" smtClean="0"/>
              <a:t> </a:t>
            </a:r>
            <a:r>
              <a:rPr lang="it-IT" sz="2000" dirty="0" err="1" smtClean="0"/>
              <a:t>mean</a:t>
            </a:r>
            <a:r>
              <a:rPr lang="it-IT" sz="2000" dirty="0" smtClean="0"/>
              <a:t> </a:t>
            </a:r>
            <a:r>
              <a:rPr lang="it-IT" sz="2000" dirty="0" err="1" smtClean="0"/>
              <a:t>p</a:t>
            </a:r>
            <a:r>
              <a:rPr lang="it-IT" sz="2000" baseline="-25000" dirty="0" err="1" smtClean="0"/>
              <a:t>T</a:t>
            </a:r>
            <a:endParaRPr lang="it-IT" sz="2000" baseline="-25000" dirty="0" smtClean="0"/>
          </a:p>
          <a:p>
            <a:pPr marL="285750" indent="-285750">
              <a:buClr>
                <a:schemeClr val="accent2">
                  <a:lumMod val="60000"/>
                  <a:lumOff val="40000"/>
                </a:schemeClr>
              </a:buClr>
              <a:buFont typeface="Perpetua" pitchFamily="18" charset="0"/>
              <a:buChar char="•"/>
            </a:pPr>
            <a:r>
              <a:rPr lang="it-IT" sz="2000" dirty="0" err="1" smtClean="0"/>
              <a:t>This</a:t>
            </a:r>
            <a:r>
              <a:rPr lang="it-IT" sz="2000" dirty="0" smtClean="0"/>
              <a:t> </a:t>
            </a:r>
            <a:r>
              <a:rPr lang="it-IT" sz="2000" dirty="0" err="1" smtClean="0"/>
              <a:t>is</a:t>
            </a:r>
            <a:r>
              <a:rPr lang="it-IT" sz="2000" dirty="0" smtClean="0"/>
              <a:t> suggestive of an </a:t>
            </a:r>
            <a:r>
              <a:rPr lang="it-IT" sz="2000" dirty="0" err="1" smtClean="0"/>
              <a:t>increased</a:t>
            </a:r>
            <a:r>
              <a:rPr lang="it-IT" sz="2000" dirty="0" smtClean="0"/>
              <a:t>  </a:t>
            </a:r>
            <a:r>
              <a:rPr lang="it-IT" sz="2000" dirty="0" err="1" smtClean="0"/>
              <a:t>radial</a:t>
            </a:r>
            <a:r>
              <a:rPr lang="it-IT" sz="2000" dirty="0" smtClean="0"/>
              <a:t> </a:t>
            </a:r>
            <a:r>
              <a:rPr lang="it-IT" sz="2000" dirty="0" err="1" smtClean="0"/>
              <a:t>expansion</a:t>
            </a:r>
            <a:endParaRPr lang="it-IT" sz="2000" dirty="0"/>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7027723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Higher</a:t>
            </a:r>
            <a:r>
              <a:rPr lang="it-IT" dirty="0" smtClean="0"/>
              <a:t> </a:t>
            </a:r>
            <a:r>
              <a:rPr lang="it-IT" dirty="0" err="1" smtClean="0"/>
              <a:t>harmonics</a:t>
            </a:r>
            <a:r>
              <a:rPr lang="it-IT" dirty="0" smtClean="0"/>
              <a:t>: v</a:t>
            </a:r>
            <a:r>
              <a:rPr lang="it-IT" baseline="-25000" dirty="0" smtClean="0"/>
              <a:t>3</a:t>
            </a:r>
            <a:r>
              <a:rPr lang="it-IT" dirty="0" smtClean="0"/>
              <a:t>, v</a:t>
            </a:r>
            <a:r>
              <a:rPr lang="it-IT" baseline="-25000" dirty="0" smtClean="0"/>
              <a:t>4</a:t>
            </a:r>
            <a:r>
              <a:rPr lang="it-IT" dirty="0" smtClean="0"/>
              <a:t>,…</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21</a:t>
            </a:fld>
            <a:endParaRPr lang="it-IT"/>
          </a:p>
        </p:txBody>
      </p:sp>
      <p:pic>
        <p:nvPicPr>
          <p:cNvPr id="6" name="Picture 21"/>
          <p:cNvPicPr>
            <a:picLocks noChangeAspect="1"/>
          </p:cNvPicPr>
          <p:nvPr/>
        </p:nvPicPr>
        <p:blipFill>
          <a:blip r:embed="rId3"/>
          <a:stretch>
            <a:fillRect/>
          </a:stretch>
        </p:blipFill>
        <p:spPr>
          <a:xfrm>
            <a:off x="127000" y="1239178"/>
            <a:ext cx="2346960" cy="1483360"/>
          </a:xfrm>
          <a:prstGeom prst="rect">
            <a:avLst/>
          </a:prstGeom>
        </p:spPr>
      </p:pic>
      <p:pic>
        <p:nvPicPr>
          <p:cNvPr id="7" name="Picture 23"/>
          <p:cNvPicPr>
            <a:picLocks noChangeAspect="1"/>
          </p:cNvPicPr>
          <p:nvPr/>
        </p:nvPicPr>
        <p:blipFill>
          <a:blip r:embed="rId4"/>
          <a:stretch>
            <a:fillRect/>
          </a:stretch>
        </p:blipFill>
        <p:spPr>
          <a:xfrm>
            <a:off x="2542540" y="1239178"/>
            <a:ext cx="2072640" cy="1635760"/>
          </a:xfrm>
          <a:prstGeom prst="rect">
            <a:avLst/>
          </a:prstGeom>
        </p:spPr>
      </p:pic>
      <p:cxnSp>
        <p:nvCxnSpPr>
          <p:cNvPr id="8" name="Straight Connector 26"/>
          <p:cNvCxnSpPr/>
          <p:nvPr/>
        </p:nvCxnSpPr>
        <p:spPr>
          <a:xfrm flipV="1">
            <a:off x="546100" y="1975778"/>
            <a:ext cx="1562100" cy="12700"/>
          </a:xfrm>
          <a:prstGeom prst="line">
            <a:avLst/>
          </a:prstGeom>
          <a:ln w="22225" cap="flat" cmpd="sng" algn="ctr">
            <a:solidFill>
              <a:srgbClr val="0000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9" name="Rectangle 27"/>
          <p:cNvSpPr/>
          <p:nvPr/>
        </p:nvSpPr>
        <p:spPr>
          <a:xfrm>
            <a:off x="1944910" y="1637554"/>
            <a:ext cx="557842" cy="318036"/>
          </a:xfrm>
          <a:prstGeom prst="rect">
            <a:avLst/>
          </a:prstGeom>
        </p:spPr>
        <p:txBody>
          <a:bodyPr wrap="none">
            <a:spAutoFit/>
          </a:bodyPr>
          <a:lstStyle/>
          <a:p>
            <a:r>
              <a:rPr lang="en-US" sz="1600" i="1" dirty="0" err="1" smtClean="0">
                <a:latin typeface="Symbol" charset="2"/>
                <a:cs typeface="Symbol" charset="2"/>
              </a:rPr>
              <a:t>y</a:t>
            </a:r>
            <a:r>
              <a:rPr lang="en-US" sz="1600" i="1" baseline="-25000" dirty="0" err="1" smtClean="0"/>
              <a:t>RP</a:t>
            </a:r>
            <a:endParaRPr lang="en-US" sz="1600" i="1" dirty="0"/>
          </a:p>
        </p:txBody>
      </p:sp>
      <p:sp>
        <p:nvSpPr>
          <p:cNvPr id="10" name="Rectangle 28"/>
          <p:cNvSpPr/>
          <p:nvPr/>
        </p:nvSpPr>
        <p:spPr>
          <a:xfrm>
            <a:off x="2108200" y="2145554"/>
            <a:ext cx="469900" cy="318036"/>
          </a:xfrm>
          <a:prstGeom prst="rect">
            <a:avLst/>
          </a:prstGeom>
          <a:solidFill>
            <a:srgbClr val="FFFFFF"/>
          </a:solidFill>
        </p:spPr>
        <p:txBody>
          <a:bodyPr wrap="none" lIns="0">
            <a:noAutofit/>
          </a:bodyPr>
          <a:lstStyle/>
          <a:p>
            <a:pPr algn="l">
              <a:spcBef>
                <a:spcPts val="0"/>
              </a:spcBef>
              <a:spcAft>
                <a:spcPts val="0"/>
              </a:spcAft>
            </a:pPr>
            <a:r>
              <a:rPr lang="en-US" sz="1600" i="1" dirty="0" smtClean="0">
                <a:solidFill>
                  <a:srgbClr val="000000"/>
                </a:solidFill>
                <a:latin typeface="Symbol" charset="2"/>
                <a:cs typeface="Symbol" charset="2"/>
              </a:rPr>
              <a:t>y</a:t>
            </a:r>
            <a:r>
              <a:rPr lang="en-US" sz="1600" i="1" baseline="-25000" dirty="0" smtClean="0">
                <a:solidFill>
                  <a:srgbClr val="000000"/>
                </a:solidFill>
              </a:rPr>
              <a:t>2</a:t>
            </a:r>
            <a:endParaRPr lang="en-US" sz="1600" i="1" dirty="0">
              <a:solidFill>
                <a:srgbClr val="000000"/>
              </a:solidFill>
            </a:endParaRPr>
          </a:p>
        </p:txBody>
      </p:sp>
      <p:sp>
        <p:nvSpPr>
          <p:cNvPr id="11" name="Rectangle 29"/>
          <p:cNvSpPr/>
          <p:nvPr/>
        </p:nvSpPr>
        <p:spPr>
          <a:xfrm>
            <a:off x="4381500" y="1485154"/>
            <a:ext cx="304800" cy="401724"/>
          </a:xfrm>
          <a:prstGeom prst="rect">
            <a:avLst/>
          </a:prstGeom>
          <a:solidFill>
            <a:srgbClr val="FFFFFF"/>
          </a:solidFill>
        </p:spPr>
        <p:txBody>
          <a:bodyPr wrap="none" lIns="0">
            <a:noAutofit/>
          </a:bodyPr>
          <a:lstStyle/>
          <a:p>
            <a:pPr algn="l">
              <a:spcBef>
                <a:spcPts val="0"/>
              </a:spcBef>
              <a:spcAft>
                <a:spcPts val="0"/>
              </a:spcAft>
            </a:pPr>
            <a:r>
              <a:rPr lang="en-US" sz="1600" i="1" dirty="0" smtClean="0">
                <a:solidFill>
                  <a:srgbClr val="000000"/>
                </a:solidFill>
                <a:latin typeface="Symbol" charset="2"/>
                <a:cs typeface="Symbol" charset="2"/>
              </a:rPr>
              <a:t>y</a:t>
            </a:r>
            <a:r>
              <a:rPr lang="en-US" sz="1600" i="1" baseline="-25000" dirty="0" smtClean="0">
                <a:solidFill>
                  <a:srgbClr val="000000"/>
                </a:solidFill>
              </a:rPr>
              <a:t>3</a:t>
            </a:r>
            <a:endParaRPr lang="en-US" sz="1600" i="1" dirty="0">
              <a:solidFill>
                <a:srgbClr val="000000"/>
              </a:solidFill>
            </a:endParaRPr>
          </a:p>
        </p:txBody>
      </p:sp>
      <p:cxnSp>
        <p:nvCxnSpPr>
          <p:cNvPr id="12" name="Straight Connector 32"/>
          <p:cNvCxnSpPr/>
          <p:nvPr/>
        </p:nvCxnSpPr>
        <p:spPr>
          <a:xfrm flipV="1">
            <a:off x="2654300" y="1975778"/>
            <a:ext cx="1562100" cy="12700"/>
          </a:xfrm>
          <a:prstGeom prst="line">
            <a:avLst/>
          </a:prstGeom>
          <a:ln w="22225" cap="flat" cmpd="sng" algn="ctr">
            <a:solidFill>
              <a:srgbClr val="0000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3" name="CasellaDiTesto 12"/>
          <p:cNvSpPr txBox="1"/>
          <p:nvPr/>
        </p:nvSpPr>
        <p:spPr>
          <a:xfrm>
            <a:off x="4686301" y="1367821"/>
            <a:ext cx="4132748" cy="1754326"/>
          </a:xfrm>
          <a:prstGeom prst="rect">
            <a:avLst/>
          </a:prstGeom>
          <a:noFill/>
        </p:spPr>
        <p:txBody>
          <a:bodyPr wrap="square" rtlCol="0">
            <a:spAutoFit/>
          </a:bodyPr>
          <a:lstStyle/>
          <a:p>
            <a:r>
              <a:rPr lang="it-IT" dirty="0" err="1" smtClean="0"/>
              <a:t>Fluctuations</a:t>
            </a:r>
            <a:r>
              <a:rPr lang="it-IT" dirty="0" smtClean="0"/>
              <a:t> in the </a:t>
            </a:r>
            <a:r>
              <a:rPr lang="it-IT" dirty="0" err="1" smtClean="0"/>
              <a:t>initial</a:t>
            </a:r>
            <a:r>
              <a:rPr lang="it-IT" dirty="0" smtClean="0"/>
              <a:t> </a:t>
            </a:r>
            <a:r>
              <a:rPr lang="it-IT" dirty="0" err="1" smtClean="0"/>
              <a:t>nucleon</a:t>
            </a:r>
            <a:r>
              <a:rPr lang="it-IT" dirty="0" smtClean="0"/>
              <a:t> </a:t>
            </a:r>
            <a:r>
              <a:rPr lang="it-IT" dirty="0" err="1" smtClean="0"/>
              <a:t>distribution</a:t>
            </a:r>
            <a:endParaRPr lang="it-IT" dirty="0" smtClean="0"/>
          </a:p>
          <a:p>
            <a:pPr>
              <a:buFont typeface="Wingdings" pitchFamily="2" charset="2"/>
              <a:buChar char="§"/>
            </a:pPr>
            <a:r>
              <a:rPr lang="it-IT" dirty="0" smtClean="0"/>
              <a:t> </a:t>
            </a:r>
            <a:r>
              <a:rPr lang="it-IT" dirty="0" err="1" smtClean="0"/>
              <a:t>Event-by-event</a:t>
            </a:r>
            <a:r>
              <a:rPr lang="it-IT" dirty="0" smtClean="0"/>
              <a:t> </a:t>
            </a:r>
            <a:r>
              <a:rPr lang="it-IT" dirty="0" err="1" smtClean="0"/>
              <a:t>fluctuations</a:t>
            </a:r>
            <a:r>
              <a:rPr lang="it-IT" dirty="0" smtClean="0"/>
              <a:t> </a:t>
            </a:r>
            <a:r>
              <a:rPr lang="it-IT" dirty="0" err="1" smtClean="0"/>
              <a:t>of</a:t>
            </a:r>
            <a:r>
              <a:rPr lang="it-IT" dirty="0" smtClean="0"/>
              <a:t> the </a:t>
            </a:r>
            <a:r>
              <a:rPr lang="it-IT" dirty="0" err="1" smtClean="0"/>
              <a:t>symmetry</a:t>
            </a:r>
            <a:r>
              <a:rPr lang="it-IT" dirty="0" smtClean="0"/>
              <a:t> </a:t>
            </a:r>
            <a:r>
              <a:rPr lang="it-IT" dirty="0" err="1" smtClean="0"/>
              <a:t>plane</a:t>
            </a:r>
            <a:r>
              <a:rPr lang="it-IT" dirty="0" smtClean="0"/>
              <a:t> </a:t>
            </a:r>
            <a:r>
              <a:rPr lang="it-IT" dirty="0" err="1" smtClean="0"/>
              <a:t>w.r.t.</a:t>
            </a:r>
            <a:r>
              <a:rPr lang="it-IT" dirty="0" smtClean="0"/>
              <a:t> </a:t>
            </a:r>
            <a:r>
              <a:rPr lang="it-IT" dirty="0" smtClean="0">
                <a:sym typeface="Symbol"/>
              </a:rPr>
              <a:t></a:t>
            </a:r>
            <a:r>
              <a:rPr lang="it-IT" baseline="-25000" dirty="0" smtClean="0">
                <a:sym typeface="Symbol"/>
              </a:rPr>
              <a:t>RP</a:t>
            </a:r>
          </a:p>
          <a:p>
            <a:pPr>
              <a:buFont typeface="Wingdings" pitchFamily="2" charset="2"/>
              <a:buChar char="§"/>
            </a:pPr>
            <a:r>
              <a:rPr lang="it-IT" dirty="0" err="1" smtClean="0">
                <a:sym typeface="Symbol"/>
              </a:rPr>
              <a:t>Odd</a:t>
            </a:r>
            <a:r>
              <a:rPr lang="it-IT" dirty="0" smtClean="0">
                <a:sym typeface="Symbol"/>
              </a:rPr>
              <a:t> </a:t>
            </a:r>
            <a:r>
              <a:rPr lang="it-IT" dirty="0" err="1" smtClean="0">
                <a:sym typeface="Symbol"/>
              </a:rPr>
              <a:t>harmonics</a:t>
            </a:r>
            <a:r>
              <a:rPr lang="it-IT" dirty="0" smtClean="0">
                <a:sym typeface="Symbol"/>
              </a:rPr>
              <a:t> are </a:t>
            </a:r>
            <a:r>
              <a:rPr lang="it-IT" dirty="0" err="1" smtClean="0">
                <a:sym typeface="Symbol"/>
              </a:rPr>
              <a:t>not</a:t>
            </a:r>
            <a:r>
              <a:rPr lang="it-IT" dirty="0" smtClean="0">
                <a:sym typeface="Symbol"/>
              </a:rPr>
              <a:t> </a:t>
            </a:r>
            <a:r>
              <a:rPr lang="it-IT" dirty="0" err="1" smtClean="0">
                <a:sym typeface="Symbol"/>
              </a:rPr>
              <a:t>null</a:t>
            </a:r>
            <a:r>
              <a:rPr lang="it-IT" dirty="0" smtClean="0">
                <a:sym typeface="Symbol"/>
              </a:rPr>
              <a:t>, </a:t>
            </a:r>
            <a:r>
              <a:rPr lang="it-IT" dirty="0" err="1" smtClean="0">
                <a:sym typeface="Symbol"/>
              </a:rPr>
              <a:t>with</a:t>
            </a:r>
            <a:r>
              <a:rPr lang="it-IT" dirty="0" smtClean="0">
                <a:sym typeface="Symbol"/>
              </a:rPr>
              <a:t> </a:t>
            </a:r>
            <a:r>
              <a:rPr lang="it-IT" dirty="0" err="1" smtClean="0">
                <a:sym typeface="Symbol"/>
              </a:rPr>
              <a:t>magnitude</a:t>
            </a:r>
            <a:r>
              <a:rPr lang="it-IT" dirty="0" smtClean="0">
                <a:sym typeface="Symbol"/>
              </a:rPr>
              <a:t> </a:t>
            </a:r>
            <a:r>
              <a:rPr lang="it-IT" dirty="0" err="1" smtClean="0">
                <a:sym typeface="Symbol"/>
              </a:rPr>
              <a:t>related</a:t>
            </a:r>
            <a:r>
              <a:rPr lang="it-IT" dirty="0" smtClean="0">
                <a:sym typeface="Symbol"/>
              </a:rPr>
              <a:t> </a:t>
            </a:r>
            <a:r>
              <a:rPr lang="it-IT" dirty="0" err="1" smtClean="0">
                <a:sym typeface="Symbol"/>
              </a:rPr>
              <a:t>to</a:t>
            </a:r>
            <a:r>
              <a:rPr lang="it-IT" dirty="0" smtClean="0">
                <a:sym typeface="Symbol"/>
              </a:rPr>
              <a:t> the </a:t>
            </a:r>
            <a:r>
              <a:rPr lang="it-IT" dirty="0" err="1" smtClean="0">
                <a:sym typeface="Symbol"/>
              </a:rPr>
              <a:t>ratio</a:t>
            </a:r>
            <a:r>
              <a:rPr lang="it-IT" dirty="0" smtClean="0">
                <a:sym typeface="Symbol"/>
              </a:rPr>
              <a:t>         (</a:t>
            </a:r>
            <a:r>
              <a:rPr lang="it-IT" dirty="0" err="1" smtClean="0">
                <a:sym typeface="Symbol"/>
              </a:rPr>
              <a:t>viscosity</a:t>
            </a:r>
            <a:r>
              <a:rPr lang="it-IT" dirty="0" smtClean="0">
                <a:sym typeface="Symbol"/>
              </a:rPr>
              <a:t>/</a:t>
            </a:r>
            <a:r>
              <a:rPr lang="it-IT" dirty="0" err="1" smtClean="0">
                <a:sym typeface="Symbol"/>
              </a:rPr>
              <a:t>entropy</a:t>
            </a:r>
            <a:r>
              <a:rPr lang="it-IT" dirty="0" smtClean="0">
                <a:sym typeface="Symbol"/>
              </a:rPr>
              <a:t> density)</a:t>
            </a:r>
            <a:endParaRPr lang="it-IT" dirty="0"/>
          </a:p>
        </p:txBody>
      </p:sp>
      <p:graphicFrame>
        <p:nvGraphicFramePr>
          <p:cNvPr id="14" name="Oggetto 13"/>
          <p:cNvGraphicFramePr>
            <a:graphicFrameLocks noChangeAspect="1"/>
          </p:cNvGraphicFramePr>
          <p:nvPr/>
        </p:nvGraphicFramePr>
        <p:xfrm>
          <a:off x="6381760" y="2499835"/>
          <a:ext cx="254000" cy="330200"/>
        </p:xfrm>
        <a:graphic>
          <a:graphicData uri="http://schemas.openxmlformats.org/presentationml/2006/ole">
            <p:oleObj spid="_x0000_s33794" name="Equazione" r:id="rId5" imgW="253800" imgH="330120" progId="Equation.3">
              <p:embed/>
            </p:oleObj>
          </a:graphicData>
        </a:graphic>
      </p:graphicFrame>
      <p:pic>
        <p:nvPicPr>
          <p:cNvPr id="15" name="Picture 2"/>
          <p:cNvPicPr>
            <a:picLocks noChangeAspect="1" noChangeArrowheads="1"/>
          </p:cNvPicPr>
          <p:nvPr/>
        </p:nvPicPr>
        <p:blipFill>
          <a:blip r:embed="rId6" cstate="print"/>
          <a:srcRect r="4307"/>
          <a:stretch>
            <a:fillRect/>
          </a:stretch>
        </p:blipFill>
        <p:spPr bwMode="auto">
          <a:xfrm>
            <a:off x="22671" y="3083679"/>
            <a:ext cx="5509071" cy="3763394"/>
          </a:xfrm>
          <a:prstGeom prst="rect">
            <a:avLst/>
          </a:prstGeom>
          <a:noFill/>
          <a:ln w="9525">
            <a:noFill/>
            <a:miter lim="800000"/>
            <a:headEnd/>
            <a:tailEnd/>
          </a:ln>
        </p:spPr>
      </p:pic>
      <p:graphicFrame>
        <p:nvGraphicFramePr>
          <p:cNvPr id="16" name="Oggetto 15"/>
          <p:cNvGraphicFramePr>
            <a:graphicFrameLocks noChangeAspect="1"/>
          </p:cNvGraphicFramePr>
          <p:nvPr/>
        </p:nvGraphicFramePr>
        <p:xfrm>
          <a:off x="5481925" y="3446463"/>
          <a:ext cx="2444750" cy="492125"/>
        </p:xfrm>
        <a:graphic>
          <a:graphicData uri="http://schemas.openxmlformats.org/presentationml/2006/ole">
            <p:oleObj spid="_x0000_s33795" name="Equation" r:id="rId7" imgW="2336800" imgH="469900" progId="Equation.3">
              <p:embed/>
            </p:oleObj>
          </a:graphicData>
        </a:graphic>
      </p:graphicFrame>
      <p:sp>
        <p:nvSpPr>
          <p:cNvPr id="17" name="Fumetto 2 16"/>
          <p:cNvSpPr/>
          <p:nvPr/>
        </p:nvSpPr>
        <p:spPr>
          <a:xfrm>
            <a:off x="7893102" y="3107033"/>
            <a:ext cx="1024188" cy="318053"/>
          </a:xfrm>
          <a:prstGeom prst="wedgeRoundRectCallout">
            <a:avLst>
              <a:gd name="adj1" fmla="val -54406"/>
              <a:gd name="adj2" fmla="val 83885"/>
              <a:gd name="adj3" fmla="val 16667"/>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it-IT" sz="1600" dirty="0" smtClean="0">
                <a:solidFill>
                  <a:schemeClr val="tx1"/>
                </a:solidFill>
              </a:rPr>
              <a:t>Non flow </a:t>
            </a:r>
            <a:endParaRPr lang="it-IT" sz="1600" dirty="0">
              <a:solidFill>
                <a:schemeClr val="tx1"/>
              </a:solidFill>
            </a:endParaRPr>
          </a:p>
        </p:txBody>
      </p:sp>
      <p:sp>
        <p:nvSpPr>
          <p:cNvPr id="18" name="Fumetto 2 17"/>
          <p:cNvSpPr/>
          <p:nvPr/>
        </p:nvSpPr>
        <p:spPr>
          <a:xfrm>
            <a:off x="7772551" y="3988193"/>
            <a:ext cx="1300019" cy="423090"/>
          </a:xfrm>
          <a:prstGeom prst="wedgeRoundRectCallout">
            <a:avLst>
              <a:gd name="adj1" fmla="val -57203"/>
              <a:gd name="adj2" fmla="val -68754"/>
              <a:gd name="adj3" fmla="val 16667"/>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it-IT" sz="1600" dirty="0" err="1" smtClean="0">
                <a:solidFill>
                  <a:schemeClr val="tx1"/>
                </a:solidFill>
              </a:rPr>
              <a:t>Initial</a:t>
            </a:r>
            <a:r>
              <a:rPr lang="it-IT" sz="1600" dirty="0" smtClean="0">
                <a:solidFill>
                  <a:schemeClr val="tx1"/>
                </a:solidFill>
              </a:rPr>
              <a:t> state </a:t>
            </a:r>
            <a:r>
              <a:rPr lang="it-IT" sz="1600" dirty="0" err="1" smtClean="0">
                <a:solidFill>
                  <a:schemeClr val="tx1"/>
                </a:solidFill>
              </a:rPr>
              <a:t>fluctuactions</a:t>
            </a:r>
            <a:endParaRPr lang="it-IT" sz="1600" dirty="0">
              <a:solidFill>
                <a:schemeClr val="tx1"/>
              </a:solidFill>
            </a:endParaRPr>
          </a:p>
        </p:txBody>
      </p:sp>
      <p:sp>
        <p:nvSpPr>
          <p:cNvPr id="19" name="Rettangolo arrotondato 18"/>
          <p:cNvSpPr/>
          <p:nvPr/>
        </p:nvSpPr>
        <p:spPr>
          <a:xfrm>
            <a:off x="603504" y="3092515"/>
            <a:ext cx="1754288" cy="565087"/>
          </a:xfrm>
          <a:prstGeom prst="roundRec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it-IT" sz="1600" dirty="0" err="1" smtClean="0">
                <a:solidFill>
                  <a:schemeClr val="tx1"/>
                </a:solidFill>
              </a:rPr>
              <a:t>arXiv</a:t>
            </a:r>
            <a:r>
              <a:rPr lang="it-IT" sz="1600" dirty="0" smtClean="0">
                <a:solidFill>
                  <a:schemeClr val="tx1"/>
                </a:solidFill>
              </a:rPr>
              <a:t>:1105.3865v1</a:t>
            </a:r>
          </a:p>
          <a:p>
            <a:r>
              <a:rPr lang="it-IT" sz="1600" dirty="0" err="1" smtClean="0">
                <a:solidFill>
                  <a:schemeClr val="tx1"/>
                </a:solidFill>
              </a:rPr>
              <a:t>Accepted</a:t>
            </a:r>
            <a:r>
              <a:rPr lang="it-IT" sz="1600" dirty="0" smtClean="0">
                <a:solidFill>
                  <a:schemeClr val="tx1"/>
                </a:solidFill>
              </a:rPr>
              <a:t> </a:t>
            </a:r>
            <a:r>
              <a:rPr lang="it-IT" sz="1600" dirty="0" err="1" smtClean="0">
                <a:solidFill>
                  <a:schemeClr val="tx1"/>
                </a:solidFill>
              </a:rPr>
              <a:t>by</a:t>
            </a:r>
            <a:r>
              <a:rPr lang="it-IT" sz="1600" dirty="0" smtClean="0">
                <a:solidFill>
                  <a:schemeClr val="tx1"/>
                </a:solidFill>
              </a:rPr>
              <a:t> PRL</a:t>
            </a:r>
            <a:endParaRPr lang="it-IT" sz="1600" dirty="0">
              <a:solidFill>
                <a:schemeClr val="tx1"/>
              </a:solidFill>
            </a:endParaRPr>
          </a:p>
        </p:txBody>
      </p:sp>
      <p:sp>
        <p:nvSpPr>
          <p:cNvPr id="20" name="CasellaDiTesto 19"/>
          <p:cNvSpPr txBox="1"/>
          <p:nvPr/>
        </p:nvSpPr>
        <p:spPr>
          <a:xfrm>
            <a:off x="5637541" y="4254605"/>
            <a:ext cx="3318794" cy="2031325"/>
          </a:xfrm>
          <a:prstGeom prst="rect">
            <a:avLst/>
          </a:prstGeom>
          <a:noFill/>
        </p:spPr>
        <p:txBody>
          <a:bodyPr wrap="square" rtlCol="0">
            <a:spAutoFit/>
          </a:bodyPr>
          <a:lstStyle/>
          <a:p>
            <a:r>
              <a:rPr lang="it-IT" b="1" dirty="0" smtClean="0">
                <a:solidFill>
                  <a:schemeClr val="accent1"/>
                </a:solidFill>
              </a:rPr>
              <a:t>“</a:t>
            </a:r>
            <a:r>
              <a:rPr lang="it-IT" b="1" dirty="0" err="1" smtClean="0">
                <a:solidFill>
                  <a:schemeClr val="accent1"/>
                </a:solidFill>
              </a:rPr>
              <a:t>Triangular</a:t>
            </a:r>
            <a:r>
              <a:rPr lang="it-IT" b="1" dirty="0" smtClean="0">
                <a:solidFill>
                  <a:schemeClr val="accent1"/>
                </a:solidFill>
              </a:rPr>
              <a:t> flow” v</a:t>
            </a:r>
            <a:r>
              <a:rPr lang="it-IT" b="1" baseline="-25000" dirty="0" smtClean="0">
                <a:solidFill>
                  <a:schemeClr val="accent1"/>
                </a:solidFill>
              </a:rPr>
              <a:t>3</a:t>
            </a:r>
            <a:r>
              <a:rPr lang="it-IT" dirty="0" smtClean="0"/>
              <a:t>:</a:t>
            </a:r>
          </a:p>
          <a:p>
            <a:pPr>
              <a:buFont typeface="Wingdings" pitchFamily="2" charset="2"/>
              <a:buChar char="§"/>
            </a:pPr>
            <a:r>
              <a:rPr lang="it-IT" dirty="0" err="1" smtClean="0"/>
              <a:t>Small</a:t>
            </a:r>
            <a:r>
              <a:rPr lang="it-IT" dirty="0" smtClean="0"/>
              <a:t> </a:t>
            </a:r>
            <a:r>
              <a:rPr lang="it-IT" dirty="0" err="1" smtClean="0"/>
              <a:t>dependence</a:t>
            </a:r>
            <a:r>
              <a:rPr lang="it-IT" dirty="0" smtClean="0"/>
              <a:t> on </a:t>
            </a:r>
            <a:r>
              <a:rPr lang="it-IT" dirty="0" err="1" smtClean="0"/>
              <a:t>centrality</a:t>
            </a:r>
            <a:endParaRPr lang="it-IT" dirty="0" smtClean="0"/>
          </a:p>
          <a:p>
            <a:pPr>
              <a:buFont typeface="Wingdings" pitchFamily="2" charset="2"/>
              <a:buChar char="§"/>
            </a:pPr>
            <a:r>
              <a:rPr lang="it-IT" dirty="0" smtClean="0"/>
              <a:t>v</a:t>
            </a:r>
            <a:r>
              <a:rPr lang="it-IT" baseline="-25000" dirty="0" smtClean="0"/>
              <a:t>3</a:t>
            </a:r>
            <a:r>
              <a:rPr lang="it-IT" dirty="0" smtClean="0"/>
              <a:t>{4}  </a:t>
            </a:r>
            <a:r>
              <a:rPr lang="it-IT" dirty="0" err="1" smtClean="0"/>
              <a:t>is</a:t>
            </a:r>
            <a:r>
              <a:rPr lang="it-IT" dirty="0" smtClean="0"/>
              <a:t> positive </a:t>
            </a:r>
            <a:r>
              <a:rPr lang="it-IT" dirty="0" smtClean="0">
                <a:sym typeface="Wingdings" pitchFamily="2" charset="2"/>
              </a:rPr>
              <a:t> flow</a:t>
            </a:r>
          </a:p>
          <a:p>
            <a:pPr>
              <a:buFont typeface="Wingdings" pitchFamily="2" charset="2"/>
              <a:buChar char="§"/>
            </a:pPr>
            <a:r>
              <a:rPr lang="it-IT" dirty="0" smtClean="0"/>
              <a:t> v</a:t>
            </a:r>
            <a:r>
              <a:rPr lang="it-IT" baseline="-25000" dirty="0" smtClean="0"/>
              <a:t>3</a:t>
            </a:r>
            <a:r>
              <a:rPr lang="it-IT" dirty="0" smtClean="0"/>
              <a:t>{4}&lt; v</a:t>
            </a:r>
            <a:r>
              <a:rPr lang="it-IT" baseline="-25000" dirty="0" smtClean="0"/>
              <a:t>3</a:t>
            </a:r>
            <a:r>
              <a:rPr lang="it-IT" dirty="0" smtClean="0"/>
              <a:t>{2} </a:t>
            </a:r>
            <a:r>
              <a:rPr lang="it-IT" dirty="0" smtClean="0">
                <a:sym typeface="Wingdings" pitchFamily="2" charset="2"/>
              </a:rPr>
              <a:t> </a:t>
            </a:r>
            <a:r>
              <a:rPr lang="it-IT" dirty="0" err="1" smtClean="0">
                <a:sym typeface="Wingdings" pitchFamily="2" charset="2"/>
              </a:rPr>
              <a:t>initial</a:t>
            </a:r>
            <a:r>
              <a:rPr lang="it-IT" dirty="0" smtClean="0">
                <a:sym typeface="Wingdings" pitchFamily="2" charset="2"/>
              </a:rPr>
              <a:t> </a:t>
            </a:r>
            <a:r>
              <a:rPr lang="it-IT" dirty="0" err="1" smtClean="0">
                <a:sym typeface="Wingdings" pitchFamily="2" charset="2"/>
              </a:rPr>
              <a:t>geometry</a:t>
            </a:r>
            <a:r>
              <a:rPr lang="it-IT" dirty="0" smtClean="0">
                <a:sym typeface="Wingdings" pitchFamily="2" charset="2"/>
              </a:rPr>
              <a:t> </a:t>
            </a:r>
            <a:r>
              <a:rPr lang="it-IT" dirty="0" err="1" smtClean="0">
                <a:sym typeface="Wingdings" pitchFamily="2" charset="2"/>
              </a:rPr>
              <a:t>fluctuactions</a:t>
            </a:r>
            <a:endParaRPr lang="it-IT" dirty="0" smtClean="0">
              <a:sym typeface="Wingdings" pitchFamily="2" charset="2"/>
            </a:endParaRPr>
          </a:p>
          <a:p>
            <a:pPr>
              <a:buFont typeface="Wingdings" pitchFamily="2" charset="2"/>
              <a:buChar char="§"/>
            </a:pPr>
            <a:r>
              <a:rPr lang="it-IT" dirty="0" smtClean="0"/>
              <a:t> v</a:t>
            </a:r>
            <a:r>
              <a:rPr lang="it-IT" baseline="-25000" dirty="0" smtClean="0"/>
              <a:t>3</a:t>
            </a:r>
            <a:r>
              <a:rPr lang="it-IT" dirty="0" smtClean="0"/>
              <a:t>{</a:t>
            </a:r>
            <a:r>
              <a:rPr lang="it-IT" dirty="0" smtClean="0">
                <a:sym typeface="Symbol"/>
              </a:rPr>
              <a:t></a:t>
            </a:r>
            <a:r>
              <a:rPr lang="it-IT" baseline="-25000" dirty="0" smtClean="0">
                <a:sym typeface="Symbol"/>
              </a:rPr>
              <a:t>RP</a:t>
            </a:r>
            <a:r>
              <a:rPr lang="it-IT" dirty="0" smtClean="0"/>
              <a:t>}</a:t>
            </a:r>
            <a:r>
              <a:rPr lang="it-IT" dirty="0" smtClean="0">
                <a:sym typeface="Symbol"/>
              </a:rPr>
              <a:t>0 </a:t>
            </a:r>
            <a:r>
              <a:rPr lang="it-IT" dirty="0" smtClean="0">
                <a:sym typeface="Wingdings" pitchFamily="2" charset="2"/>
              </a:rPr>
              <a:t> </a:t>
            </a:r>
            <a:r>
              <a:rPr lang="it-IT" dirty="0" smtClean="0">
                <a:sym typeface="Symbol"/>
              </a:rPr>
              <a:t></a:t>
            </a:r>
            <a:r>
              <a:rPr lang="it-IT" baseline="-25000" dirty="0" smtClean="0">
                <a:sym typeface="Symbol"/>
              </a:rPr>
              <a:t>3</a:t>
            </a:r>
            <a:r>
              <a:rPr lang="it-IT" dirty="0" smtClean="0">
                <a:sym typeface="Symbol"/>
              </a:rPr>
              <a:t> </a:t>
            </a:r>
            <a:r>
              <a:rPr lang="it-IT" dirty="0" err="1" smtClean="0">
                <a:sym typeface="Symbol"/>
              </a:rPr>
              <a:t>not</a:t>
            </a:r>
            <a:r>
              <a:rPr lang="it-IT" dirty="0" smtClean="0">
                <a:sym typeface="Symbol"/>
              </a:rPr>
              <a:t> </a:t>
            </a:r>
            <a:r>
              <a:rPr lang="it-IT" dirty="0" err="1" smtClean="0">
                <a:sym typeface="Symbol"/>
              </a:rPr>
              <a:t>correlated</a:t>
            </a:r>
            <a:r>
              <a:rPr lang="it-IT" dirty="0" smtClean="0">
                <a:sym typeface="Symbol"/>
              </a:rPr>
              <a:t> </a:t>
            </a:r>
            <a:r>
              <a:rPr lang="it-IT" dirty="0" err="1" smtClean="0">
                <a:sym typeface="Symbol"/>
              </a:rPr>
              <a:t>with</a:t>
            </a:r>
            <a:r>
              <a:rPr lang="it-IT" dirty="0" smtClean="0">
                <a:sym typeface="Symbol"/>
              </a:rPr>
              <a:t> </a:t>
            </a:r>
            <a:r>
              <a:rPr lang="it-IT" baseline="-25000" dirty="0" smtClean="0">
                <a:sym typeface="Symbol"/>
              </a:rPr>
              <a:t>RP</a:t>
            </a:r>
            <a:endParaRPr lang="it-IT" dirty="0"/>
          </a:p>
        </p:txBody>
      </p:sp>
      <p:graphicFrame>
        <p:nvGraphicFramePr>
          <p:cNvPr id="21" name="Oggetto 20"/>
          <p:cNvGraphicFramePr>
            <a:graphicFrameLocks noChangeAspect="1"/>
          </p:cNvGraphicFramePr>
          <p:nvPr/>
        </p:nvGraphicFramePr>
        <p:xfrm>
          <a:off x="4192731" y="3200138"/>
          <a:ext cx="1257300" cy="215900"/>
        </p:xfrm>
        <a:graphic>
          <a:graphicData uri="http://schemas.openxmlformats.org/presentationml/2006/ole">
            <p:oleObj spid="_x0000_s33796" name="Equazione" r:id="rId8" imgW="1257120" imgH="215640" progId="Equation.3">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 name="Picture 10" descr="2011-May-31-dphiFourier_RIDGE_cent0to1_pTtrig2to2.5_pTassoc1.5to2_fat_global_prelim.gif"/>
          <p:cNvPicPr>
            <a:picLocks noChangeAspect="1"/>
          </p:cNvPicPr>
          <p:nvPr/>
        </p:nvPicPr>
        <p:blipFill>
          <a:blip r:embed="rId2"/>
          <a:stretch>
            <a:fillRect/>
          </a:stretch>
        </p:blipFill>
        <p:spPr>
          <a:xfrm>
            <a:off x="368417" y="1490872"/>
            <a:ext cx="3884460" cy="3903255"/>
          </a:xfrm>
          <a:prstGeom prst="rect">
            <a:avLst/>
          </a:prstGeom>
        </p:spPr>
      </p:pic>
      <p:sp>
        <p:nvSpPr>
          <p:cNvPr id="2" name="Titolo 1"/>
          <p:cNvSpPr>
            <a:spLocks noGrp="1"/>
          </p:cNvSpPr>
          <p:nvPr>
            <p:ph type="title"/>
          </p:nvPr>
        </p:nvSpPr>
        <p:spPr/>
        <p:txBody>
          <a:bodyPr/>
          <a:lstStyle/>
          <a:p>
            <a:r>
              <a:rPr lang="it-IT" dirty="0" err="1" smtClean="0"/>
              <a:t>Triggered</a:t>
            </a:r>
            <a:r>
              <a:rPr lang="it-IT" dirty="0" smtClean="0"/>
              <a:t> </a:t>
            </a:r>
            <a:r>
              <a:rPr lang="it-IT" dirty="0" err="1" smtClean="0"/>
              <a:t>Correlations</a:t>
            </a:r>
            <a:r>
              <a:rPr lang="it-IT" dirty="0" smtClean="0"/>
              <a:t> / 2</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22</a:t>
            </a:fld>
            <a:endParaRPr lang="it-IT"/>
          </a:p>
        </p:txBody>
      </p:sp>
      <p:pic>
        <p:nvPicPr>
          <p:cNvPr id="8" name="Picture 13" descr="dphi_etamin08_cent0to20_9_8_fat_global"/>
          <p:cNvPicPr>
            <a:picLocks noChangeAspect="1" noChangeArrowheads="1"/>
          </p:cNvPicPr>
          <p:nvPr/>
        </p:nvPicPr>
        <p:blipFill>
          <a:blip r:embed="rId3" cstate="print"/>
          <a:srcRect/>
          <a:stretch>
            <a:fillRect/>
          </a:stretch>
        </p:blipFill>
        <p:spPr bwMode="auto">
          <a:xfrm>
            <a:off x="4964055" y="1507896"/>
            <a:ext cx="3926675" cy="3809146"/>
          </a:xfrm>
          <a:prstGeom prst="rect">
            <a:avLst/>
          </a:prstGeom>
          <a:noFill/>
        </p:spPr>
      </p:pic>
      <p:sp>
        <p:nvSpPr>
          <p:cNvPr id="13" name="CasellaDiTesto 12"/>
          <p:cNvSpPr txBox="1"/>
          <p:nvPr/>
        </p:nvSpPr>
        <p:spPr>
          <a:xfrm>
            <a:off x="1843914" y="1011763"/>
            <a:ext cx="4957408" cy="584775"/>
          </a:xfrm>
          <a:prstGeom prst="rect">
            <a:avLst/>
          </a:prstGeom>
          <a:noFill/>
        </p:spPr>
        <p:txBody>
          <a:bodyPr wrap="square" rtlCol="0">
            <a:spAutoFit/>
          </a:bodyPr>
          <a:lstStyle/>
          <a:p>
            <a:pPr>
              <a:buFont typeface="Arial" pitchFamily="34" charset="0"/>
              <a:buChar char="•"/>
            </a:pPr>
            <a:r>
              <a:rPr lang="it-IT" sz="1600" dirty="0" smtClean="0">
                <a:solidFill>
                  <a:srgbClr val="FF0000"/>
                </a:solidFill>
              </a:rPr>
              <a:t>Red </a:t>
            </a:r>
            <a:r>
              <a:rPr lang="it-IT" sz="1600" dirty="0" err="1" smtClean="0">
                <a:solidFill>
                  <a:srgbClr val="FF0000"/>
                </a:solidFill>
              </a:rPr>
              <a:t>line</a:t>
            </a:r>
            <a:r>
              <a:rPr lang="it-IT" sz="1600" dirty="0" smtClean="0"/>
              <a:t>: flow </a:t>
            </a:r>
            <a:r>
              <a:rPr lang="it-IT" sz="1600" dirty="0" err="1" smtClean="0"/>
              <a:t>analysis</a:t>
            </a:r>
            <a:r>
              <a:rPr lang="it-IT" sz="1600" dirty="0" smtClean="0"/>
              <a:t> (</a:t>
            </a:r>
            <a:r>
              <a:rPr lang="it-IT" sz="1600" dirty="0" err="1" smtClean="0"/>
              <a:t>factorization</a:t>
            </a:r>
            <a:r>
              <a:rPr lang="it-IT" sz="1600" dirty="0" smtClean="0"/>
              <a:t>)</a:t>
            </a:r>
          </a:p>
          <a:p>
            <a:pPr>
              <a:buFont typeface="Arial" pitchFamily="34" charset="0"/>
              <a:buChar char="•"/>
            </a:pPr>
            <a:r>
              <a:rPr lang="it-IT" sz="1600" dirty="0" err="1" smtClean="0"/>
              <a:t>Dashed</a:t>
            </a:r>
            <a:r>
              <a:rPr lang="it-IT" sz="1600" dirty="0" smtClean="0"/>
              <a:t> </a:t>
            </a:r>
            <a:r>
              <a:rPr lang="it-IT" sz="1600" dirty="0" err="1" smtClean="0"/>
              <a:t>line</a:t>
            </a:r>
            <a:r>
              <a:rPr lang="it-IT" sz="1600" dirty="0" smtClean="0"/>
              <a:t>: C(</a:t>
            </a:r>
            <a:r>
              <a:rPr lang="it-IT" sz="1600" dirty="0" smtClean="0">
                <a:sym typeface="Symbol"/>
              </a:rPr>
              <a:t>) Fourier </a:t>
            </a:r>
            <a:r>
              <a:rPr lang="it-IT" sz="1600" dirty="0" err="1" smtClean="0">
                <a:sym typeface="Symbol"/>
              </a:rPr>
              <a:t>components</a:t>
            </a:r>
            <a:r>
              <a:rPr lang="it-IT" sz="1600" dirty="0" smtClean="0">
                <a:sym typeface="Symbol"/>
              </a:rPr>
              <a:t>: &lt;cos n&gt; (n=1-5)</a:t>
            </a:r>
            <a:endParaRPr lang="it-IT" sz="1600" dirty="0"/>
          </a:p>
        </p:txBody>
      </p:sp>
      <p:sp>
        <p:nvSpPr>
          <p:cNvPr id="14" name="Callout con freccia in su 13"/>
          <p:cNvSpPr/>
          <p:nvPr/>
        </p:nvSpPr>
        <p:spPr>
          <a:xfrm>
            <a:off x="823716" y="5256586"/>
            <a:ext cx="3664248" cy="1540958"/>
          </a:xfrm>
          <a:prstGeom prst="upArrowCallout">
            <a:avLst>
              <a:gd name="adj1" fmla="val 10451"/>
              <a:gd name="adj2" fmla="val 25000"/>
              <a:gd name="adj3" fmla="val 12689"/>
              <a:gd name="adj4" fmla="val 82613"/>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it-IT" dirty="0" smtClean="0">
                <a:solidFill>
                  <a:schemeClr val="accent1"/>
                </a:solidFill>
              </a:rPr>
              <a:t>Low </a:t>
            </a:r>
            <a:r>
              <a:rPr lang="it-IT" dirty="0" err="1" smtClean="0">
                <a:solidFill>
                  <a:schemeClr val="accent1"/>
                </a:solidFill>
              </a:rPr>
              <a:t>p</a:t>
            </a:r>
            <a:r>
              <a:rPr lang="it-IT" baseline="-25000" dirty="0" err="1" smtClean="0">
                <a:solidFill>
                  <a:schemeClr val="accent1"/>
                </a:solidFill>
              </a:rPr>
              <a:t>T</a:t>
            </a:r>
            <a:r>
              <a:rPr lang="it-IT" dirty="0" smtClean="0">
                <a:solidFill>
                  <a:schemeClr val="tx1"/>
                </a:solidFill>
              </a:rPr>
              <a:t>: </a:t>
            </a:r>
            <a:r>
              <a:rPr lang="it-IT" dirty="0" err="1" smtClean="0">
                <a:solidFill>
                  <a:schemeClr val="tx1"/>
                </a:solidFill>
              </a:rPr>
              <a:t>if</a:t>
            </a:r>
            <a:r>
              <a:rPr lang="it-IT" dirty="0" smtClean="0">
                <a:solidFill>
                  <a:schemeClr val="tx1"/>
                </a:solidFill>
              </a:rPr>
              <a:t> Fourier </a:t>
            </a:r>
            <a:r>
              <a:rPr lang="it-IT" dirty="0" err="1" smtClean="0">
                <a:solidFill>
                  <a:schemeClr val="tx1"/>
                </a:solidFill>
              </a:rPr>
              <a:t>components</a:t>
            </a:r>
            <a:r>
              <a:rPr lang="it-IT" dirty="0" smtClean="0">
                <a:solidFill>
                  <a:schemeClr val="tx1"/>
                </a:solidFill>
              </a:rPr>
              <a:t> </a:t>
            </a:r>
            <a:r>
              <a:rPr lang="it-IT" dirty="0" err="1" smtClean="0">
                <a:solidFill>
                  <a:schemeClr val="tx1"/>
                </a:solidFill>
              </a:rPr>
              <a:t>of</a:t>
            </a:r>
            <a:r>
              <a:rPr lang="it-IT" dirty="0" smtClean="0">
                <a:solidFill>
                  <a:schemeClr val="tx1"/>
                </a:solidFill>
              </a:rPr>
              <a:t> the </a:t>
            </a:r>
            <a:r>
              <a:rPr lang="it-IT" dirty="0" err="1" smtClean="0">
                <a:solidFill>
                  <a:schemeClr val="tx1"/>
                </a:solidFill>
              </a:rPr>
              <a:t>correlation</a:t>
            </a:r>
            <a:r>
              <a:rPr lang="it-IT" dirty="0" smtClean="0">
                <a:solidFill>
                  <a:schemeClr val="tx1"/>
                </a:solidFill>
              </a:rPr>
              <a:t> </a:t>
            </a:r>
            <a:r>
              <a:rPr lang="it-IT" dirty="0" err="1" smtClean="0">
                <a:solidFill>
                  <a:schemeClr val="tx1"/>
                </a:solidFill>
              </a:rPr>
              <a:t>function</a:t>
            </a:r>
            <a:r>
              <a:rPr lang="it-IT" dirty="0" smtClean="0">
                <a:solidFill>
                  <a:schemeClr val="tx1"/>
                </a:solidFill>
              </a:rPr>
              <a:t> are </a:t>
            </a:r>
            <a:r>
              <a:rPr lang="it-IT" dirty="0" err="1" smtClean="0">
                <a:solidFill>
                  <a:schemeClr val="tx1"/>
                </a:solidFill>
              </a:rPr>
              <a:t>taken</a:t>
            </a:r>
            <a:r>
              <a:rPr lang="it-IT" dirty="0" smtClean="0">
                <a:solidFill>
                  <a:schemeClr val="tx1"/>
                </a:solidFill>
              </a:rPr>
              <a:t> </a:t>
            </a:r>
            <a:r>
              <a:rPr lang="it-IT" dirty="0" err="1" smtClean="0">
                <a:solidFill>
                  <a:schemeClr val="tx1"/>
                </a:solidFill>
              </a:rPr>
              <a:t>as</a:t>
            </a:r>
            <a:r>
              <a:rPr lang="it-IT" dirty="0" smtClean="0">
                <a:solidFill>
                  <a:schemeClr val="tx1"/>
                </a:solidFill>
              </a:rPr>
              <a:t> </a:t>
            </a:r>
            <a:r>
              <a:rPr lang="it-IT" dirty="0" err="1" smtClean="0">
                <a:solidFill>
                  <a:schemeClr val="tx1"/>
                </a:solidFill>
              </a:rPr>
              <a:t>v</a:t>
            </a:r>
            <a:r>
              <a:rPr lang="it-IT" baseline="-25000" dirty="0" err="1" smtClean="0">
                <a:solidFill>
                  <a:schemeClr val="tx1"/>
                </a:solidFill>
              </a:rPr>
              <a:t>n</a:t>
            </a:r>
            <a:r>
              <a:rPr lang="it-IT" dirty="0" smtClean="0">
                <a:solidFill>
                  <a:schemeClr val="tx1"/>
                </a:solidFill>
              </a:rPr>
              <a:t>(</a:t>
            </a:r>
            <a:r>
              <a:rPr lang="it-IT" dirty="0" err="1" smtClean="0">
                <a:solidFill>
                  <a:schemeClr val="tx1"/>
                </a:solidFill>
              </a:rPr>
              <a:t>p</a:t>
            </a:r>
            <a:r>
              <a:rPr lang="it-IT" baseline="-25000" dirty="0" err="1" smtClean="0">
                <a:solidFill>
                  <a:schemeClr val="tx1"/>
                </a:solidFill>
              </a:rPr>
              <a:t>T</a:t>
            </a:r>
            <a:r>
              <a:rPr lang="it-IT" baseline="30000" dirty="0" err="1" smtClean="0">
                <a:solidFill>
                  <a:schemeClr val="tx1"/>
                </a:solidFill>
              </a:rPr>
              <a:t>trigg</a:t>
            </a:r>
            <a:r>
              <a:rPr lang="it-IT" dirty="0" smtClean="0">
                <a:solidFill>
                  <a:schemeClr val="tx1"/>
                </a:solidFill>
              </a:rPr>
              <a:t>)</a:t>
            </a:r>
            <a:r>
              <a:rPr lang="it-IT" dirty="0" err="1" smtClean="0">
                <a:solidFill>
                  <a:schemeClr val="tx1"/>
                </a:solidFill>
              </a:rPr>
              <a:t>v</a:t>
            </a:r>
            <a:r>
              <a:rPr lang="it-IT" baseline="-25000" dirty="0" err="1" smtClean="0">
                <a:solidFill>
                  <a:schemeClr val="tx1"/>
                </a:solidFill>
              </a:rPr>
              <a:t>n</a:t>
            </a:r>
            <a:r>
              <a:rPr lang="it-IT" dirty="0" smtClean="0">
                <a:solidFill>
                  <a:schemeClr val="tx1"/>
                </a:solidFill>
              </a:rPr>
              <a:t>(</a:t>
            </a:r>
            <a:r>
              <a:rPr lang="it-IT" dirty="0" err="1" smtClean="0">
                <a:solidFill>
                  <a:schemeClr val="tx1"/>
                </a:solidFill>
              </a:rPr>
              <a:t>p</a:t>
            </a:r>
            <a:r>
              <a:rPr lang="it-IT" baseline="-25000" dirty="0" err="1" smtClean="0">
                <a:solidFill>
                  <a:schemeClr val="tx1"/>
                </a:solidFill>
              </a:rPr>
              <a:t>T</a:t>
            </a:r>
            <a:r>
              <a:rPr lang="it-IT" baseline="30000" dirty="0" err="1" smtClean="0">
                <a:solidFill>
                  <a:schemeClr val="tx1"/>
                </a:solidFill>
              </a:rPr>
              <a:t>assoc</a:t>
            </a:r>
            <a:r>
              <a:rPr lang="it-IT" dirty="0" smtClean="0">
                <a:solidFill>
                  <a:schemeClr val="tx1"/>
                </a:solidFill>
              </a:rPr>
              <a:t>) </a:t>
            </a:r>
            <a:r>
              <a:rPr lang="it-IT" dirty="0" smtClean="0">
                <a:solidFill>
                  <a:schemeClr val="tx1"/>
                </a:solidFill>
                <a:sym typeface="Wingdings" pitchFamily="2" charset="2"/>
              </a:rPr>
              <a:t> </a:t>
            </a:r>
            <a:r>
              <a:rPr lang="it-IT" dirty="0" err="1" smtClean="0">
                <a:solidFill>
                  <a:srgbClr val="FF0000"/>
                </a:solidFill>
                <a:sym typeface="Wingdings" pitchFamily="2" charset="2"/>
              </a:rPr>
              <a:t>good</a:t>
            </a:r>
            <a:r>
              <a:rPr lang="it-IT" dirty="0" smtClean="0">
                <a:solidFill>
                  <a:srgbClr val="FF0000"/>
                </a:solidFill>
                <a:sym typeface="Wingdings" pitchFamily="2" charset="2"/>
              </a:rPr>
              <a:t> </a:t>
            </a:r>
            <a:r>
              <a:rPr lang="it-IT" dirty="0" err="1" smtClean="0">
                <a:solidFill>
                  <a:srgbClr val="FF0000"/>
                </a:solidFill>
                <a:sym typeface="Wingdings" pitchFamily="2" charset="2"/>
              </a:rPr>
              <a:t>description</a:t>
            </a:r>
            <a:r>
              <a:rPr lang="it-IT" dirty="0" smtClean="0">
                <a:solidFill>
                  <a:srgbClr val="FF0000"/>
                </a:solidFill>
                <a:sym typeface="Wingdings" pitchFamily="2" charset="2"/>
              </a:rPr>
              <a:t> </a:t>
            </a:r>
            <a:r>
              <a:rPr lang="it-IT" dirty="0" err="1" smtClean="0">
                <a:solidFill>
                  <a:srgbClr val="FF0000"/>
                </a:solidFill>
                <a:sym typeface="Wingdings" pitchFamily="2" charset="2"/>
              </a:rPr>
              <a:t>of</a:t>
            </a:r>
            <a:r>
              <a:rPr lang="it-IT" dirty="0" smtClean="0">
                <a:solidFill>
                  <a:srgbClr val="FF0000"/>
                </a:solidFill>
                <a:sym typeface="Wingdings" pitchFamily="2" charset="2"/>
              </a:rPr>
              <a:t> the </a:t>
            </a:r>
            <a:r>
              <a:rPr lang="it-IT" dirty="0" err="1" smtClean="0">
                <a:solidFill>
                  <a:srgbClr val="FF0000"/>
                </a:solidFill>
                <a:sym typeface="Wingdings" pitchFamily="2" charset="2"/>
              </a:rPr>
              <a:t>correlation</a:t>
            </a:r>
            <a:r>
              <a:rPr lang="it-IT" dirty="0" smtClean="0">
                <a:solidFill>
                  <a:srgbClr val="FF0000"/>
                </a:solidFill>
                <a:sym typeface="Wingdings" pitchFamily="2" charset="2"/>
              </a:rPr>
              <a:t> (Mach </a:t>
            </a:r>
            <a:r>
              <a:rPr lang="it-IT" dirty="0" err="1" smtClean="0">
                <a:solidFill>
                  <a:srgbClr val="FF0000"/>
                </a:solidFill>
                <a:sym typeface="Wingdings" pitchFamily="2" charset="2"/>
              </a:rPr>
              <a:t>cone</a:t>
            </a:r>
            <a:r>
              <a:rPr lang="it-IT" dirty="0" smtClean="0">
                <a:solidFill>
                  <a:srgbClr val="FF0000"/>
                </a:solidFill>
                <a:sym typeface="Wingdings" pitchFamily="2" charset="2"/>
              </a:rPr>
              <a:t> &amp; </a:t>
            </a:r>
            <a:r>
              <a:rPr lang="it-IT" dirty="0" err="1" smtClean="0">
                <a:solidFill>
                  <a:srgbClr val="FF0000"/>
                </a:solidFill>
                <a:sym typeface="Wingdings" pitchFamily="2" charset="2"/>
              </a:rPr>
              <a:t>ridge</a:t>
            </a:r>
            <a:r>
              <a:rPr lang="it-IT" dirty="0" smtClean="0">
                <a:solidFill>
                  <a:srgbClr val="FF0000"/>
                </a:solidFill>
                <a:sym typeface="Wingdings" pitchFamily="2" charset="2"/>
              </a:rPr>
              <a:t>) in </a:t>
            </a:r>
            <a:r>
              <a:rPr lang="it-IT" dirty="0" err="1" smtClean="0">
                <a:solidFill>
                  <a:srgbClr val="FF0000"/>
                </a:solidFill>
                <a:sym typeface="Wingdings" pitchFamily="2" charset="2"/>
              </a:rPr>
              <a:t>terms</a:t>
            </a:r>
            <a:r>
              <a:rPr lang="it-IT" dirty="0" smtClean="0">
                <a:solidFill>
                  <a:srgbClr val="FF0000"/>
                </a:solidFill>
                <a:sym typeface="Wingdings" pitchFamily="2" charset="2"/>
              </a:rPr>
              <a:t> </a:t>
            </a:r>
            <a:r>
              <a:rPr lang="it-IT" dirty="0" err="1" smtClean="0">
                <a:solidFill>
                  <a:srgbClr val="FF0000"/>
                </a:solidFill>
                <a:sym typeface="Wingdings" pitchFamily="2" charset="2"/>
              </a:rPr>
              <a:t>of</a:t>
            </a:r>
            <a:r>
              <a:rPr lang="it-IT" dirty="0" smtClean="0">
                <a:solidFill>
                  <a:srgbClr val="FF0000"/>
                </a:solidFill>
                <a:sym typeface="Wingdings" pitchFamily="2" charset="2"/>
              </a:rPr>
              <a:t> </a:t>
            </a:r>
            <a:r>
              <a:rPr lang="it-IT" dirty="0" err="1" smtClean="0">
                <a:solidFill>
                  <a:srgbClr val="FF0000"/>
                </a:solidFill>
                <a:sym typeface="Wingdings" pitchFamily="2" charset="2"/>
              </a:rPr>
              <a:t>collective</a:t>
            </a:r>
            <a:r>
              <a:rPr lang="it-IT" dirty="0" smtClean="0">
                <a:solidFill>
                  <a:srgbClr val="FF0000"/>
                </a:solidFill>
                <a:sym typeface="Wingdings" pitchFamily="2" charset="2"/>
              </a:rPr>
              <a:t> flow</a:t>
            </a:r>
            <a:endParaRPr lang="it-IT" dirty="0">
              <a:solidFill>
                <a:srgbClr val="FF0000"/>
              </a:solidFill>
            </a:endParaRPr>
          </a:p>
        </p:txBody>
      </p:sp>
      <p:sp>
        <p:nvSpPr>
          <p:cNvPr id="15" name="Callout con freccia in su 14"/>
          <p:cNvSpPr/>
          <p:nvPr/>
        </p:nvSpPr>
        <p:spPr>
          <a:xfrm>
            <a:off x="5282361" y="5277682"/>
            <a:ext cx="3506459" cy="1540958"/>
          </a:xfrm>
          <a:prstGeom prst="upArrowCallout">
            <a:avLst>
              <a:gd name="adj1" fmla="val 10451"/>
              <a:gd name="adj2" fmla="val 25000"/>
              <a:gd name="adj3" fmla="val 12689"/>
              <a:gd name="adj4" fmla="val 82613"/>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it-IT" dirty="0" smtClean="0">
                <a:solidFill>
                  <a:schemeClr val="accent1"/>
                </a:solidFill>
              </a:rPr>
              <a:t>High </a:t>
            </a:r>
            <a:r>
              <a:rPr lang="it-IT" dirty="0" err="1" smtClean="0">
                <a:solidFill>
                  <a:schemeClr val="accent1"/>
                </a:solidFill>
              </a:rPr>
              <a:t>p</a:t>
            </a:r>
            <a:r>
              <a:rPr lang="it-IT" baseline="-25000" dirty="0" err="1" smtClean="0">
                <a:solidFill>
                  <a:schemeClr val="accent1"/>
                </a:solidFill>
              </a:rPr>
              <a:t>T</a:t>
            </a:r>
            <a:r>
              <a:rPr lang="it-IT" dirty="0" smtClean="0">
                <a:solidFill>
                  <a:schemeClr val="tx1"/>
                </a:solidFill>
              </a:rPr>
              <a:t>: </a:t>
            </a:r>
            <a:r>
              <a:rPr lang="it-IT" dirty="0" err="1" smtClean="0">
                <a:solidFill>
                  <a:schemeClr val="tx1"/>
                </a:solidFill>
              </a:rPr>
              <a:t>correlations</a:t>
            </a:r>
            <a:r>
              <a:rPr lang="it-IT" dirty="0" smtClean="0">
                <a:solidFill>
                  <a:schemeClr val="tx1"/>
                </a:solidFill>
              </a:rPr>
              <a:t> </a:t>
            </a:r>
            <a:r>
              <a:rPr lang="it-IT" dirty="0" err="1" smtClean="0">
                <a:solidFill>
                  <a:schemeClr val="tx1"/>
                </a:solidFill>
              </a:rPr>
              <a:t>cannot</a:t>
            </a:r>
            <a:r>
              <a:rPr lang="it-IT" dirty="0" smtClean="0">
                <a:solidFill>
                  <a:schemeClr val="tx1"/>
                </a:solidFill>
              </a:rPr>
              <a:t> </a:t>
            </a:r>
            <a:r>
              <a:rPr lang="it-IT" dirty="0" err="1" smtClean="0">
                <a:solidFill>
                  <a:schemeClr val="tx1"/>
                </a:solidFill>
              </a:rPr>
              <a:t>be</a:t>
            </a:r>
            <a:r>
              <a:rPr lang="it-IT" dirty="0" smtClean="0">
                <a:solidFill>
                  <a:schemeClr val="tx1"/>
                </a:solidFill>
              </a:rPr>
              <a:t> </a:t>
            </a:r>
            <a:r>
              <a:rPr lang="it-IT" dirty="0" err="1" smtClean="0">
                <a:solidFill>
                  <a:schemeClr val="tx1"/>
                </a:solidFill>
              </a:rPr>
              <a:t>described</a:t>
            </a:r>
            <a:r>
              <a:rPr lang="it-IT" dirty="0" smtClean="0">
                <a:solidFill>
                  <a:schemeClr val="tx1"/>
                </a:solidFill>
              </a:rPr>
              <a:t> in </a:t>
            </a:r>
            <a:r>
              <a:rPr lang="it-IT" dirty="0" err="1" smtClean="0">
                <a:solidFill>
                  <a:schemeClr val="tx1"/>
                </a:solidFill>
              </a:rPr>
              <a:t>terms</a:t>
            </a:r>
            <a:r>
              <a:rPr lang="it-IT" dirty="0" smtClean="0">
                <a:solidFill>
                  <a:schemeClr val="tx1"/>
                </a:solidFill>
              </a:rPr>
              <a:t> </a:t>
            </a:r>
            <a:r>
              <a:rPr lang="it-IT" dirty="0" err="1" smtClean="0">
                <a:solidFill>
                  <a:schemeClr val="tx1"/>
                </a:solidFill>
              </a:rPr>
              <a:t>of</a:t>
            </a:r>
            <a:r>
              <a:rPr lang="it-IT" dirty="0" smtClean="0">
                <a:solidFill>
                  <a:schemeClr val="tx1"/>
                </a:solidFill>
              </a:rPr>
              <a:t> flow </a:t>
            </a:r>
            <a:r>
              <a:rPr lang="it-IT" dirty="0" smtClean="0">
                <a:solidFill>
                  <a:schemeClr val="tx1"/>
                </a:solidFill>
                <a:sym typeface="Wingdings" pitchFamily="2" charset="2"/>
              </a:rPr>
              <a:t> </a:t>
            </a:r>
            <a:r>
              <a:rPr lang="it-IT" dirty="0" err="1" smtClean="0">
                <a:solidFill>
                  <a:schemeClr val="tx1"/>
                </a:solidFill>
                <a:sym typeface="Wingdings" pitchFamily="2" charset="2"/>
              </a:rPr>
              <a:t>away</a:t>
            </a:r>
            <a:r>
              <a:rPr lang="it-IT" dirty="0" smtClean="0">
                <a:solidFill>
                  <a:schemeClr val="tx1"/>
                </a:solidFill>
                <a:sym typeface="Wingdings" pitchFamily="2" charset="2"/>
              </a:rPr>
              <a:t> side jet </a:t>
            </a:r>
            <a:r>
              <a:rPr lang="it-IT" dirty="0" err="1" smtClean="0">
                <a:solidFill>
                  <a:schemeClr val="tx1"/>
                </a:solidFill>
                <a:sym typeface="Wingdings" pitchFamily="2" charset="2"/>
              </a:rPr>
              <a:t>dominates</a:t>
            </a:r>
            <a:endParaRPr lang="it-IT" dirty="0">
              <a:solidFill>
                <a:schemeClr val="tx1"/>
              </a:solidFill>
            </a:endParaRPr>
          </a:p>
        </p:txBody>
      </p:sp>
      <p:sp>
        <p:nvSpPr>
          <p:cNvPr id="12" name="Oval 11"/>
          <p:cNvSpPr/>
          <p:nvPr/>
        </p:nvSpPr>
        <p:spPr>
          <a:xfrm>
            <a:off x="823716" y="1507896"/>
            <a:ext cx="1254384" cy="310322"/>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Immagine 7" descr="2011-May-20-ptmean_dndeta.gif"/>
          <p:cNvPicPr>
            <a:picLocks noChangeAspect="1"/>
          </p:cNvPicPr>
          <p:nvPr/>
        </p:nvPicPr>
        <p:blipFill>
          <a:blip r:embed="rId2"/>
          <a:stretch>
            <a:fillRect/>
          </a:stretch>
        </p:blipFill>
        <p:spPr>
          <a:xfrm>
            <a:off x="5663804" y="1167715"/>
            <a:ext cx="3322994" cy="2368973"/>
          </a:xfrm>
          <a:prstGeom prst="rect">
            <a:avLst/>
          </a:prstGeom>
        </p:spPr>
      </p:pic>
      <p:sp>
        <p:nvSpPr>
          <p:cNvPr id="2" name="Titolo 1"/>
          <p:cNvSpPr>
            <a:spLocks noGrp="1"/>
          </p:cNvSpPr>
          <p:nvPr>
            <p:ph type="title"/>
          </p:nvPr>
        </p:nvSpPr>
        <p:spPr/>
        <p:txBody>
          <a:bodyPr/>
          <a:lstStyle/>
          <a:p>
            <a:r>
              <a:rPr lang="it-IT" dirty="0" err="1" smtClean="0"/>
              <a:t>p</a:t>
            </a:r>
            <a:r>
              <a:rPr lang="it-IT" baseline="-25000" dirty="0" err="1" smtClean="0"/>
              <a:t>T</a:t>
            </a:r>
            <a:r>
              <a:rPr lang="it-IT" dirty="0" smtClean="0"/>
              <a:t> </a:t>
            </a:r>
            <a:r>
              <a:rPr lang="it-IT" dirty="0" err="1" smtClean="0"/>
              <a:t>spectra</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23</a:t>
            </a:fld>
            <a:endParaRPr lang="it-IT"/>
          </a:p>
        </p:txBody>
      </p:sp>
      <p:pic>
        <p:nvPicPr>
          <p:cNvPr id="6" name="Picture 4"/>
          <p:cNvPicPr>
            <a:picLocks noChangeAspect="1"/>
          </p:cNvPicPr>
          <p:nvPr/>
        </p:nvPicPr>
        <p:blipFill>
          <a:blip r:embed="rId3" cstate="print"/>
          <a:srcRect t="3542" r="3918" b="2768"/>
          <a:stretch>
            <a:fillRect/>
          </a:stretch>
        </p:blipFill>
        <p:spPr>
          <a:xfrm>
            <a:off x="98371" y="1053159"/>
            <a:ext cx="2647593" cy="3418644"/>
          </a:xfrm>
          <a:prstGeom prst="rect">
            <a:avLst/>
          </a:prstGeom>
        </p:spPr>
      </p:pic>
      <p:pic>
        <p:nvPicPr>
          <p:cNvPr id="7" name="Picture 5" descr="central_neg_whydro.png"/>
          <p:cNvPicPr>
            <a:picLocks noChangeAspect="1"/>
          </p:cNvPicPr>
          <p:nvPr/>
        </p:nvPicPr>
        <p:blipFill>
          <a:blip r:embed="rId4" cstate="print"/>
          <a:srcRect t="3030" r="2461" b="1865"/>
          <a:stretch>
            <a:fillRect/>
          </a:stretch>
        </p:blipFill>
        <p:spPr>
          <a:xfrm>
            <a:off x="2806420" y="1160158"/>
            <a:ext cx="2868905" cy="2684671"/>
          </a:xfrm>
          <a:prstGeom prst="rect">
            <a:avLst/>
          </a:prstGeom>
        </p:spPr>
      </p:pic>
      <p:sp>
        <p:nvSpPr>
          <p:cNvPr id="9" name="CasellaDiTesto 8"/>
          <p:cNvSpPr txBox="1"/>
          <p:nvPr/>
        </p:nvSpPr>
        <p:spPr>
          <a:xfrm>
            <a:off x="661586" y="4446488"/>
            <a:ext cx="4093186" cy="2585323"/>
          </a:xfrm>
          <a:prstGeom prst="rect">
            <a:avLst/>
          </a:prstGeom>
          <a:noFill/>
        </p:spPr>
        <p:txBody>
          <a:bodyPr wrap="square" rtlCol="0">
            <a:spAutoFit/>
          </a:bodyPr>
          <a:lstStyle/>
          <a:p>
            <a:pPr>
              <a:buFont typeface="Wingdings" pitchFamily="2" charset="2"/>
              <a:buChar char="§"/>
            </a:pPr>
            <a:r>
              <a:rPr lang="it-IT" dirty="0" smtClean="0"/>
              <a:t> </a:t>
            </a:r>
            <a:r>
              <a:rPr lang="it-IT" dirty="0" err="1" smtClean="0"/>
              <a:t>Significant</a:t>
            </a:r>
            <a:r>
              <a:rPr lang="it-IT" dirty="0" smtClean="0"/>
              <a:t> </a:t>
            </a:r>
            <a:r>
              <a:rPr lang="it-IT" dirty="0" err="1" smtClean="0"/>
              <a:t>change</a:t>
            </a:r>
            <a:r>
              <a:rPr lang="it-IT" dirty="0" smtClean="0"/>
              <a:t> in </a:t>
            </a:r>
            <a:r>
              <a:rPr lang="it-IT" dirty="0" err="1" smtClean="0"/>
              <a:t>mean</a:t>
            </a:r>
            <a:r>
              <a:rPr lang="it-IT" dirty="0" smtClean="0"/>
              <a:t> </a:t>
            </a:r>
            <a:r>
              <a:rPr lang="it-IT" dirty="0" err="1" smtClean="0"/>
              <a:t>p</a:t>
            </a:r>
            <a:r>
              <a:rPr lang="it-IT" baseline="-25000" dirty="0" err="1" smtClean="0"/>
              <a:t>T</a:t>
            </a:r>
            <a:r>
              <a:rPr lang="it-IT" dirty="0" smtClean="0"/>
              <a:t> </a:t>
            </a:r>
            <a:r>
              <a:rPr lang="it-IT" dirty="0" err="1" smtClean="0"/>
              <a:t>from</a:t>
            </a:r>
            <a:r>
              <a:rPr lang="it-IT" dirty="0" smtClean="0"/>
              <a:t> RHIC </a:t>
            </a:r>
            <a:r>
              <a:rPr lang="it-IT" dirty="0" err="1" smtClean="0"/>
              <a:t>to</a:t>
            </a:r>
            <a:r>
              <a:rPr lang="it-IT" dirty="0" smtClean="0"/>
              <a:t> LHC</a:t>
            </a:r>
          </a:p>
          <a:p>
            <a:pPr>
              <a:buFont typeface="Wingdings" pitchFamily="2" charset="2"/>
              <a:buChar char="§"/>
            </a:pPr>
            <a:r>
              <a:rPr lang="it-IT" dirty="0" smtClean="0"/>
              <a:t> In </a:t>
            </a:r>
            <a:r>
              <a:rPr lang="it-IT" dirty="0" err="1" smtClean="0"/>
              <a:t>particular</a:t>
            </a:r>
            <a:r>
              <a:rPr lang="it-IT" dirty="0" smtClean="0"/>
              <a:t> </a:t>
            </a:r>
            <a:r>
              <a:rPr lang="it-IT" dirty="0" err="1" smtClean="0"/>
              <a:t>for</a:t>
            </a:r>
            <a:r>
              <a:rPr lang="it-IT" dirty="0" smtClean="0"/>
              <a:t> </a:t>
            </a:r>
            <a:r>
              <a:rPr lang="it-IT" dirty="0" err="1" smtClean="0"/>
              <a:t>protons</a:t>
            </a:r>
            <a:endParaRPr lang="it-IT" dirty="0" smtClean="0"/>
          </a:p>
          <a:p>
            <a:pPr>
              <a:buFont typeface="Wingdings" pitchFamily="2" charset="2"/>
              <a:buChar char="§"/>
            </a:pPr>
            <a:r>
              <a:rPr lang="it-IT" dirty="0" smtClean="0"/>
              <a:t> Common </a:t>
            </a:r>
            <a:r>
              <a:rPr lang="it-IT" dirty="0" err="1" smtClean="0"/>
              <a:t>Blast</a:t>
            </a:r>
            <a:r>
              <a:rPr lang="it-IT" dirty="0" smtClean="0"/>
              <a:t> </a:t>
            </a:r>
            <a:r>
              <a:rPr lang="it-IT" dirty="0" err="1" smtClean="0"/>
              <a:t>Wave</a:t>
            </a:r>
            <a:r>
              <a:rPr lang="it-IT" dirty="0" smtClean="0"/>
              <a:t> </a:t>
            </a:r>
            <a:r>
              <a:rPr lang="it-IT" dirty="0" err="1" smtClean="0"/>
              <a:t>fit</a:t>
            </a:r>
            <a:r>
              <a:rPr lang="it-IT" dirty="0" smtClean="0"/>
              <a:t> </a:t>
            </a:r>
            <a:r>
              <a:rPr lang="it-IT" dirty="0" err="1" smtClean="0"/>
              <a:t>to</a:t>
            </a:r>
            <a:r>
              <a:rPr lang="it-IT" dirty="0" smtClean="0"/>
              <a:t> p, K and </a:t>
            </a:r>
            <a:r>
              <a:rPr lang="it-IT" dirty="0" smtClean="0">
                <a:sym typeface="Symbol"/>
              </a:rPr>
              <a:t> </a:t>
            </a:r>
            <a:r>
              <a:rPr lang="it-IT" dirty="0" err="1" smtClean="0">
                <a:sym typeface="Symbol"/>
              </a:rPr>
              <a:t>is</a:t>
            </a:r>
            <a:r>
              <a:rPr lang="it-IT" dirty="0" smtClean="0">
                <a:sym typeface="Symbol"/>
              </a:rPr>
              <a:t> </a:t>
            </a:r>
            <a:r>
              <a:rPr lang="it-IT" dirty="0" err="1" smtClean="0">
                <a:sym typeface="Symbol"/>
              </a:rPr>
              <a:t>consistent</a:t>
            </a:r>
            <a:r>
              <a:rPr lang="it-IT" dirty="0" smtClean="0">
                <a:sym typeface="Symbol"/>
              </a:rPr>
              <a:t> </a:t>
            </a:r>
            <a:r>
              <a:rPr lang="it-IT" dirty="0" err="1" smtClean="0">
                <a:sym typeface="Symbol"/>
              </a:rPr>
              <a:t>with</a:t>
            </a:r>
            <a:r>
              <a:rPr lang="it-IT" dirty="0" smtClean="0">
                <a:sym typeface="Symbol"/>
              </a:rPr>
              <a:t> RHIC data </a:t>
            </a:r>
            <a:r>
              <a:rPr lang="it-IT" dirty="0" smtClean="0">
                <a:sym typeface="Wingdings" pitchFamily="2" charset="2"/>
              </a:rPr>
              <a:t> </a:t>
            </a:r>
            <a:r>
              <a:rPr lang="it-IT" dirty="0" err="1" smtClean="0">
                <a:sym typeface="Wingdings" pitchFamily="2" charset="2"/>
              </a:rPr>
              <a:t>F.O.</a:t>
            </a:r>
            <a:r>
              <a:rPr lang="it-IT" dirty="0" smtClean="0">
                <a:sym typeface="Wingdings" pitchFamily="2" charset="2"/>
              </a:rPr>
              <a:t> temperature and </a:t>
            </a:r>
            <a:r>
              <a:rPr lang="it-IT" dirty="0" err="1" smtClean="0">
                <a:sym typeface="Wingdings" pitchFamily="2" charset="2"/>
              </a:rPr>
              <a:t>mean</a:t>
            </a:r>
            <a:r>
              <a:rPr lang="it-IT" dirty="0" smtClean="0">
                <a:sym typeface="Wingdings" pitchFamily="2" charset="2"/>
              </a:rPr>
              <a:t> </a:t>
            </a:r>
            <a:r>
              <a:rPr lang="it-IT" dirty="0" err="1" smtClean="0">
                <a:sym typeface="Wingdings" pitchFamily="2" charset="2"/>
              </a:rPr>
              <a:t>velocity</a:t>
            </a:r>
            <a:endParaRPr lang="it-IT" dirty="0" smtClean="0"/>
          </a:p>
          <a:p>
            <a:pPr>
              <a:buFont typeface="Wingdings" pitchFamily="2" charset="2"/>
              <a:buChar char="§"/>
            </a:pPr>
            <a:r>
              <a:rPr lang="it-IT" dirty="0" smtClean="0"/>
              <a:t>Strong </a:t>
            </a:r>
            <a:r>
              <a:rPr lang="it-IT" dirty="0" err="1" smtClean="0"/>
              <a:t>radial</a:t>
            </a:r>
            <a:r>
              <a:rPr lang="it-IT" dirty="0" smtClean="0"/>
              <a:t> flow: </a:t>
            </a:r>
            <a:r>
              <a:rPr lang="it-IT" dirty="0" smtClean="0">
                <a:sym typeface="Symbol"/>
              </a:rPr>
              <a:t>0.66 for central Pb-Pb </a:t>
            </a:r>
          </a:p>
          <a:p>
            <a:pPr lvl="1">
              <a:buFont typeface="Wingdings" pitchFamily="2" charset="2"/>
              <a:buChar char="§"/>
            </a:pPr>
            <a:r>
              <a:rPr lang="it-IT" dirty="0" err="1" smtClean="0">
                <a:sym typeface="Symbol"/>
              </a:rPr>
              <a:t>Larger</a:t>
            </a:r>
            <a:r>
              <a:rPr lang="it-IT" dirty="0" smtClean="0">
                <a:sym typeface="Symbol"/>
              </a:rPr>
              <a:t> </a:t>
            </a:r>
            <a:r>
              <a:rPr lang="it-IT" dirty="0" err="1" smtClean="0">
                <a:sym typeface="Symbol"/>
              </a:rPr>
              <a:t>w.r.t.</a:t>
            </a:r>
            <a:r>
              <a:rPr lang="it-IT" dirty="0" smtClean="0">
                <a:sym typeface="Symbol"/>
              </a:rPr>
              <a:t> </a:t>
            </a:r>
            <a:r>
              <a:rPr lang="it-IT" dirty="0" err="1" smtClean="0">
                <a:sym typeface="Symbol"/>
              </a:rPr>
              <a:t>hydro</a:t>
            </a:r>
            <a:r>
              <a:rPr lang="it-IT" dirty="0" smtClean="0">
                <a:sym typeface="Symbol"/>
              </a:rPr>
              <a:t> </a:t>
            </a:r>
            <a:r>
              <a:rPr lang="it-IT" dirty="0" err="1" smtClean="0">
                <a:sym typeface="Symbol"/>
              </a:rPr>
              <a:t>predictions</a:t>
            </a:r>
            <a:endParaRPr lang="it-IT" dirty="0" smtClean="0"/>
          </a:p>
          <a:p>
            <a:endParaRPr lang="it-IT" dirty="0" smtClean="0"/>
          </a:p>
        </p:txBody>
      </p:sp>
      <p:grpSp>
        <p:nvGrpSpPr>
          <p:cNvPr id="10" name="Group 23"/>
          <p:cNvGrpSpPr>
            <a:grpSpLocks noChangeAspect="1"/>
          </p:cNvGrpSpPr>
          <p:nvPr/>
        </p:nvGrpSpPr>
        <p:grpSpPr>
          <a:xfrm>
            <a:off x="4768517" y="3968328"/>
            <a:ext cx="4189914" cy="2692005"/>
            <a:chOff x="3161820" y="534736"/>
            <a:chExt cx="4451784" cy="2804172"/>
          </a:xfrm>
        </p:grpSpPr>
        <p:pic>
          <p:nvPicPr>
            <p:cNvPr id="11" name="Picture 17" descr="BWfit.png"/>
            <p:cNvPicPr>
              <a:picLocks noChangeAspect="1"/>
            </p:cNvPicPr>
            <p:nvPr/>
          </p:nvPicPr>
          <p:blipFill>
            <a:blip r:embed="rId5" cstate="print"/>
            <a:stretch>
              <a:fillRect/>
            </a:stretch>
          </p:blipFill>
          <p:spPr>
            <a:xfrm>
              <a:off x="3161820" y="534736"/>
              <a:ext cx="4451784" cy="2804172"/>
            </a:xfrm>
            <a:prstGeom prst="rect">
              <a:avLst/>
            </a:prstGeom>
          </p:spPr>
        </p:pic>
        <p:sp>
          <p:nvSpPr>
            <p:cNvPr id="12" name="Text Box 5"/>
            <p:cNvSpPr txBox="1">
              <a:spLocks noChangeArrowheads="1"/>
            </p:cNvSpPr>
            <p:nvPr/>
          </p:nvSpPr>
          <p:spPr bwMode="auto">
            <a:xfrm>
              <a:off x="4056884" y="2210615"/>
              <a:ext cx="2695290" cy="621031"/>
            </a:xfrm>
            <a:prstGeom prst="rect">
              <a:avLst/>
            </a:prstGeom>
            <a:solidFill>
              <a:srgbClr val="CCFFFF"/>
            </a:solidFill>
            <a:ln w="9525" algn="ctr">
              <a:noFill/>
              <a:miter lim="800000"/>
              <a:headEnd/>
              <a:tailEnd/>
            </a:ln>
            <a:effectLst/>
          </p:spPr>
          <p:txBody>
            <a:bodyPr wrap="square" lIns="92075" tIns="46038" rIns="92075" bIns="46038">
              <a:spAutoFit/>
            </a:bodyPr>
            <a:lstStyle/>
            <a:p>
              <a:pPr algn="l"/>
              <a:r>
                <a:rPr lang="en-US" sz="1800" dirty="0" smtClean="0"/>
                <a:t> Hydro parameters from Blast Wave Fit </a:t>
              </a:r>
              <a:endParaRPr lang="en-US" sz="1800" dirty="0">
                <a:latin typeface="Symbol" pitchFamily="18" charset="2"/>
              </a:endParaRPr>
            </a:p>
          </p:txBody>
        </p:sp>
        <p:grpSp>
          <p:nvGrpSpPr>
            <p:cNvPr id="13" name="Group 22"/>
            <p:cNvGrpSpPr/>
            <p:nvPr/>
          </p:nvGrpSpPr>
          <p:grpSpPr>
            <a:xfrm>
              <a:off x="5677736" y="929157"/>
              <a:ext cx="1572421" cy="492366"/>
              <a:chOff x="5677736" y="929157"/>
              <a:chExt cx="1572421" cy="492366"/>
            </a:xfrm>
          </p:grpSpPr>
          <p:sp>
            <p:nvSpPr>
              <p:cNvPr id="14" name="TextBox 20"/>
              <p:cNvSpPr txBox="1"/>
              <p:nvPr/>
            </p:nvSpPr>
            <p:spPr>
              <a:xfrm>
                <a:off x="6227971" y="929157"/>
                <a:ext cx="1022186" cy="360676"/>
              </a:xfrm>
              <a:prstGeom prst="rect">
                <a:avLst/>
              </a:prstGeom>
              <a:solidFill>
                <a:schemeClr val="bg1"/>
              </a:solidFill>
              <a:ln>
                <a:solidFill>
                  <a:schemeClr val="accent1"/>
                </a:solidFill>
              </a:ln>
            </p:spPr>
            <p:txBody>
              <a:bodyPr wrap="square" rtlCol="0">
                <a:spAutoFit/>
              </a:bodyPr>
              <a:lstStyle/>
              <a:p>
                <a:r>
                  <a:rPr lang="en-US" dirty="0" smtClean="0"/>
                  <a:t>RHIC</a:t>
                </a:r>
              </a:p>
            </p:txBody>
          </p:sp>
          <p:cxnSp>
            <p:nvCxnSpPr>
              <p:cNvPr id="15" name="Straight Arrow Connector 21"/>
              <p:cNvCxnSpPr>
                <a:stCxn id="14" idx="1"/>
              </p:cNvCxnSpPr>
              <p:nvPr/>
            </p:nvCxnSpPr>
            <p:spPr bwMode="auto">
              <a:xfrm rot="10800000" flipV="1">
                <a:off x="5677736" y="1109495"/>
                <a:ext cx="550236" cy="312028"/>
              </a:xfrm>
              <a:prstGeom prst="straightConnector1">
                <a:avLst/>
              </a:prstGeom>
              <a:noFill/>
              <a:ln w="9525" cap="flat" cmpd="sng" algn="ctr">
                <a:solidFill>
                  <a:srgbClr val="0066FF"/>
                </a:solidFill>
                <a:prstDash val="solid"/>
                <a:round/>
                <a:headEnd type="none" w="med" len="med"/>
                <a:tailEnd type="arrow"/>
              </a:ln>
              <a:effectLst/>
            </p:spPr>
          </p:cxnSp>
        </p:grpSp>
      </p:grpSp>
      <p:cxnSp>
        <p:nvCxnSpPr>
          <p:cNvPr id="17" name="Connettore 2 16"/>
          <p:cNvCxnSpPr/>
          <p:nvPr/>
        </p:nvCxnSpPr>
        <p:spPr>
          <a:xfrm>
            <a:off x="7504126" y="5229461"/>
            <a:ext cx="982413" cy="4686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CasellaDiTesto 17"/>
          <p:cNvSpPr txBox="1"/>
          <p:nvPr/>
        </p:nvSpPr>
        <p:spPr>
          <a:xfrm rot="1634182">
            <a:off x="7362129" y="5390308"/>
            <a:ext cx="1115676" cy="307777"/>
          </a:xfrm>
          <a:prstGeom prst="rect">
            <a:avLst/>
          </a:prstGeom>
          <a:noFill/>
        </p:spPr>
        <p:txBody>
          <a:bodyPr wrap="square" rtlCol="0">
            <a:spAutoFit/>
          </a:bodyPr>
          <a:lstStyle/>
          <a:p>
            <a:r>
              <a:rPr lang="it-IT" sz="1400" dirty="0" err="1" smtClean="0">
                <a:solidFill>
                  <a:schemeClr val="accent2">
                    <a:lumMod val="75000"/>
                  </a:schemeClr>
                </a:solidFill>
              </a:rPr>
              <a:t>centrality</a:t>
            </a:r>
            <a:endParaRPr lang="it-IT" sz="14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err="1" smtClean="0"/>
              <a:t>Probing</a:t>
            </a:r>
            <a:r>
              <a:rPr lang="it-IT" dirty="0" smtClean="0"/>
              <a:t> the medium </a:t>
            </a:r>
            <a:r>
              <a:rPr lang="it-IT" dirty="0" err="1" smtClean="0"/>
              <a:t>with</a:t>
            </a:r>
            <a:r>
              <a:rPr lang="it-IT" dirty="0" smtClean="0"/>
              <a:t> hard </a:t>
            </a:r>
            <a:r>
              <a:rPr lang="it-IT" dirty="0" err="1" smtClean="0"/>
              <a:t>processes</a:t>
            </a:r>
            <a:endParaRPr lang="it-IT" dirty="0"/>
          </a:p>
        </p:txBody>
      </p:sp>
      <p:sp>
        <p:nvSpPr>
          <p:cNvPr id="3" name="Segnaposto testo 2"/>
          <p:cNvSpPr>
            <a:spLocks noGrp="1"/>
          </p:cNvSpPr>
          <p:nvPr>
            <p:ph type="body" idx="1"/>
          </p:nvPr>
        </p:nvSpPr>
        <p:spPr/>
        <p:txBody>
          <a:bodyPr>
            <a:normAutofit lnSpcReduction="10000"/>
          </a:bodyPr>
          <a:lstStyle/>
          <a:p>
            <a:pPr>
              <a:buFont typeface="Wingdings" pitchFamily="2" charset="2"/>
              <a:buChar char="§"/>
            </a:pPr>
            <a:r>
              <a:rPr lang="en-US" dirty="0" smtClean="0"/>
              <a:t> Nuclear modification Factor vs. </a:t>
            </a:r>
            <a:r>
              <a:rPr lang="en-US" dirty="0" err="1" smtClean="0"/>
              <a:t>p</a:t>
            </a:r>
            <a:r>
              <a:rPr lang="en-US" baseline="-25000" dirty="0" err="1" smtClean="0"/>
              <a:t>T</a:t>
            </a:r>
            <a:endParaRPr lang="en-US" baseline="-25000" dirty="0" smtClean="0"/>
          </a:p>
          <a:p>
            <a:pPr>
              <a:buFont typeface="Wingdings" pitchFamily="2" charset="2"/>
              <a:buChar char="§"/>
            </a:pPr>
            <a:r>
              <a:rPr lang="en-US" dirty="0" smtClean="0"/>
              <a:t> Heavy </a:t>
            </a:r>
            <a:r>
              <a:rPr lang="en-US" dirty="0" err="1" smtClean="0"/>
              <a:t>Flavours</a:t>
            </a:r>
            <a:endParaRPr lang="en-US" dirty="0" smtClean="0"/>
          </a:p>
          <a:p>
            <a:pPr>
              <a:buFont typeface="Wingdings" pitchFamily="2" charset="2"/>
              <a:buChar char="§"/>
            </a:pPr>
            <a:r>
              <a:rPr lang="en-US" dirty="0" smtClean="0"/>
              <a:t> </a:t>
            </a:r>
            <a:r>
              <a:rPr lang="en-US" dirty="0" err="1" smtClean="0"/>
              <a:t>Quarkonia</a:t>
            </a:r>
            <a:endParaRPr lang="it-IT" dirty="0"/>
          </a:p>
        </p:txBody>
      </p:sp>
      <p:sp>
        <p:nvSpPr>
          <p:cNvPr id="4" name="Segnaposto data 3"/>
          <p:cNvSpPr>
            <a:spLocks noGrp="1"/>
          </p:cNvSpPr>
          <p:nvPr>
            <p:ph type="dt" sz="half" idx="10"/>
          </p:nvPr>
        </p:nvSpPr>
        <p:spPr/>
        <p:txBody>
          <a:bodyPr/>
          <a:lstStyle/>
          <a:p>
            <a:r>
              <a:rPr lang="it-IT" smtClean="0"/>
              <a:t>09/07/2011</a:t>
            </a:r>
            <a:endParaRPr lang="it-IT"/>
          </a:p>
        </p:txBody>
      </p:sp>
      <p:sp>
        <p:nvSpPr>
          <p:cNvPr id="5" name="Segnaposto piè di pagina 4"/>
          <p:cNvSpPr>
            <a:spLocks noGrp="1"/>
          </p:cNvSpPr>
          <p:nvPr>
            <p:ph type="ftr" sz="quarter" idx="11"/>
          </p:nvPr>
        </p:nvSpPr>
        <p:spPr/>
        <p:txBody>
          <a:bodyPr/>
          <a:lstStyle/>
          <a:p>
            <a:r>
              <a:rPr lang="en-US" smtClean="0"/>
              <a:t>LISHEP 2011</a:t>
            </a:r>
            <a:endParaRPr lang="it-IT"/>
          </a:p>
        </p:txBody>
      </p:sp>
      <p:sp>
        <p:nvSpPr>
          <p:cNvPr id="6" name="Segnaposto numero diapositiva 5"/>
          <p:cNvSpPr>
            <a:spLocks noGrp="1"/>
          </p:cNvSpPr>
          <p:nvPr>
            <p:ph type="sldNum" sz="quarter" idx="12"/>
          </p:nvPr>
        </p:nvSpPr>
        <p:spPr/>
        <p:txBody>
          <a:bodyPr/>
          <a:lstStyle/>
          <a:p>
            <a:fld id="{EBF5CD18-686B-47A9-AFD5-66CE5FA52A66}"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r>
              <a:rPr lang="it-IT" dirty="0" smtClean="0"/>
              <a:t>Hard </a:t>
            </a:r>
            <a:r>
              <a:rPr lang="it-IT" dirty="0" err="1" smtClean="0"/>
              <a:t>probes</a:t>
            </a:r>
            <a:endParaRPr lang="it-IT" dirty="0"/>
          </a:p>
        </p:txBody>
      </p:sp>
      <p:sp>
        <p:nvSpPr>
          <p:cNvPr id="4" name="Segnaposto data 3"/>
          <p:cNvSpPr>
            <a:spLocks noGrp="1"/>
          </p:cNvSpPr>
          <p:nvPr>
            <p:ph type="dt" sz="half" idx="10"/>
          </p:nvPr>
        </p:nvSpPr>
        <p:spPr/>
        <p:txBody>
          <a:bodyPr/>
          <a:lstStyle/>
          <a:p>
            <a:r>
              <a:rPr lang="it-IT" smtClean="0"/>
              <a:t>09/07/2011</a:t>
            </a:r>
            <a:endParaRPr lang="it-IT"/>
          </a:p>
        </p:txBody>
      </p:sp>
      <p:sp>
        <p:nvSpPr>
          <p:cNvPr id="5" name="Segnaposto piè di pagina 4"/>
          <p:cNvSpPr>
            <a:spLocks noGrp="1"/>
          </p:cNvSpPr>
          <p:nvPr>
            <p:ph type="ftr" sz="quarter" idx="11"/>
          </p:nvPr>
        </p:nvSpPr>
        <p:spPr/>
        <p:txBody>
          <a:bodyPr/>
          <a:lstStyle/>
          <a:p>
            <a:r>
              <a:rPr lang="en-US" smtClean="0"/>
              <a:t>LISHEP 2011</a:t>
            </a:r>
            <a:endParaRPr lang="it-IT"/>
          </a:p>
        </p:txBody>
      </p:sp>
      <p:sp>
        <p:nvSpPr>
          <p:cNvPr id="6" name="Segnaposto numero diapositiva 5"/>
          <p:cNvSpPr>
            <a:spLocks noGrp="1"/>
          </p:cNvSpPr>
          <p:nvPr>
            <p:ph type="sldNum" sz="quarter" idx="12"/>
          </p:nvPr>
        </p:nvSpPr>
        <p:spPr/>
        <p:txBody>
          <a:bodyPr/>
          <a:lstStyle/>
          <a:p>
            <a:fld id="{EBF5CD18-686B-47A9-AFD5-66CE5FA52A66}" type="slidenum">
              <a:rPr lang="en-US" smtClean="0"/>
              <a:pPr/>
              <a:t>25</a:t>
            </a:fld>
            <a:endParaRPr lang="en-US"/>
          </a:p>
        </p:txBody>
      </p:sp>
      <p:grpSp>
        <p:nvGrpSpPr>
          <p:cNvPr id="13" name="Group 12"/>
          <p:cNvGrpSpPr/>
          <p:nvPr/>
        </p:nvGrpSpPr>
        <p:grpSpPr>
          <a:xfrm>
            <a:off x="4231934" y="226343"/>
            <a:ext cx="2468749" cy="1656470"/>
            <a:chOff x="4792663" y="1481177"/>
            <a:chExt cx="3771900" cy="3045915"/>
          </a:xfrm>
        </p:grpSpPr>
        <p:sp>
          <p:nvSpPr>
            <p:cNvPr id="8" name="AutoShape 2"/>
            <p:cNvSpPr>
              <a:spLocks noChangeArrowheads="1"/>
            </p:cNvSpPr>
            <p:nvPr/>
          </p:nvSpPr>
          <p:spPr bwMode="auto">
            <a:xfrm>
              <a:off x="4792663" y="1481177"/>
              <a:ext cx="3771900" cy="2933700"/>
            </a:xfrm>
            <a:prstGeom prst="roundRect">
              <a:avLst>
                <a:gd name="adj" fmla="val 46"/>
              </a:avLst>
            </a:prstGeom>
            <a:solidFill>
              <a:srgbClr val="FFFFFF"/>
            </a:solidFill>
            <a:ln w="9525">
              <a:solidFill>
                <a:srgbClr val="000000"/>
              </a:solidFill>
              <a:round/>
              <a:headEnd/>
              <a:tailEnd/>
            </a:ln>
          </p:spPr>
          <p:txBody>
            <a:bodyPr wrap="none" anchor="ctr">
              <a:prstTxWarp prst="textNoShape">
                <a:avLst/>
              </a:prstTxWarp>
            </a:bodyPr>
            <a:lstStyle/>
            <a:p>
              <a:endParaRPr lang="en-US"/>
            </a:p>
          </p:txBody>
        </p:sp>
        <p:pic>
          <p:nvPicPr>
            <p:cNvPr id="9" name="Picture 5"/>
            <p:cNvPicPr>
              <a:picLocks noChangeAspect="1" noChangeArrowheads="1"/>
            </p:cNvPicPr>
            <p:nvPr/>
          </p:nvPicPr>
          <p:blipFill>
            <a:blip r:embed="rId3"/>
            <a:srcRect/>
            <a:stretch>
              <a:fillRect/>
            </a:stretch>
          </p:blipFill>
          <p:spPr bwMode="auto">
            <a:xfrm>
              <a:off x="4848225" y="1859449"/>
              <a:ext cx="3644900" cy="2347913"/>
            </a:xfrm>
            <a:prstGeom prst="rect">
              <a:avLst/>
            </a:prstGeom>
            <a:noFill/>
          </p:spPr>
        </p:pic>
        <p:pic>
          <p:nvPicPr>
            <p:cNvPr id="10" name="Picture 6"/>
            <p:cNvPicPr>
              <a:picLocks noChangeAspect="1" noChangeArrowheads="1"/>
            </p:cNvPicPr>
            <p:nvPr/>
          </p:nvPicPr>
          <p:blipFill>
            <a:blip r:embed="rId4"/>
            <a:srcRect/>
            <a:stretch>
              <a:fillRect/>
            </a:stretch>
          </p:blipFill>
          <p:spPr bwMode="auto">
            <a:xfrm>
              <a:off x="5943600" y="1725154"/>
              <a:ext cx="1422400" cy="2801938"/>
            </a:xfrm>
            <a:prstGeom prst="rect">
              <a:avLst/>
            </a:prstGeom>
            <a:noFill/>
          </p:spPr>
        </p:pic>
      </p:grpSp>
      <p:sp>
        <p:nvSpPr>
          <p:cNvPr id="11" name="CasellaDiTesto 10"/>
          <p:cNvSpPr txBox="1"/>
          <p:nvPr/>
        </p:nvSpPr>
        <p:spPr>
          <a:xfrm>
            <a:off x="146304" y="1382936"/>
            <a:ext cx="4085630" cy="3693319"/>
          </a:xfrm>
          <a:prstGeom prst="rect">
            <a:avLst/>
          </a:prstGeom>
          <a:noFill/>
        </p:spPr>
        <p:txBody>
          <a:bodyPr wrap="square" rtlCol="0">
            <a:spAutoFit/>
          </a:bodyPr>
          <a:lstStyle/>
          <a:p>
            <a:pPr>
              <a:buFont typeface="Wingdings" pitchFamily="2" charset="2"/>
              <a:buChar char="§"/>
            </a:pPr>
            <a:r>
              <a:rPr lang="it-IT" dirty="0" smtClean="0"/>
              <a:t> </a:t>
            </a:r>
            <a:r>
              <a:rPr lang="it-IT" dirty="0" err="1" smtClean="0"/>
              <a:t>Parton-parton</a:t>
            </a:r>
            <a:r>
              <a:rPr lang="it-IT" dirty="0" smtClean="0"/>
              <a:t> </a:t>
            </a:r>
            <a:r>
              <a:rPr lang="it-IT" dirty="0" err="1" smtClean="0"/>
              <a:t>scatterings</a:t>
            </a:r>
            <a:r>
              <a:rPr lang="it-IT" dirty="0" smtClean="0"/>
              <a:t> </a:t>
            </a:r>
            <a:r>
              <a:rPr lang="it-IT" dirty="0" err="1" smtClean="0"/>
              <a:t>with</a:t>
            </a:r>
            <a:r>
              <a:rPr lang="it-IT" dirty="0" smtClean="0"/>
              <a:t> high </a:t>
            </a:r>
            <a:r>
              <a:rPr lang="it-IT" dirty="0" err="1" smtClean="0"/>
              <a:t>momentum</a:t>
            </a:r>
            <a:r>
              <a:rPr lang="it-IT" dirty="0" smtClean="0"/>
              <a:t> </a:t>
            </a:r>
            <a:r>
              <a:rPr lang="it-IT" dirty="0" err="1" smtClean="0"/>
              <a:t>transfers</a:t>
            </a:r>
            <a:r>
              <a:rPr lang="it-IT" dirty="0" smtClean="0"/>
              <a:t>:</a:t>
            </a:r>
          </a:p>
          <a:p>
            <a:pPr lvl="1">
              <a:buFont typeface="Wingdings" pitchFamily="2" charset="2"/>
              <a:buChar char="ü"/>
            </a:pPr>
            <a:r>
              <a:rPr lang="it-IT" dirty="0" smtClean="0"/>
              <a:t> </a:t>
            </a:r>
            <a:r>
              <a:rPr lang="it-IT" dirty="0" err="1" smtClean="0"/>
              <a:t>pQCD</a:t>
            </a:r>
            <a:r>
              <a:rPr lang="it-IT" dirty="0" smtClean="0"/>
              <a:t> can </a:t>
            </a:r>
            <a:r>
              <a:rPr lang="it-IT" dirty="0" err="1" smtClean="0"/>
              <a:t>be</a:t>
            </a:r>
            <a:r>
              <a:rPr lang="it-IT" dirty="0" smtClean="0"/>
              <a:t> </a:t>
            </a:r>
            <a:r>
              <a:rPr lang="it-IT" dirty="0" err="1" smtClean="0"/>
              <a:t>used</a:t>
            </a:r>
            <a:r>
              <a:rPr lang="it-IT" dirty="0" smtClean="0"/>
              <a:t> </a:t>
            </a:r>
            <a:r>
              <a:rPr lang="it-IT" dirty="0" err="1" smtClean="0"/>
              <a:t>to</a:t>
            </a:r>
            <a:r>
              <a:rPr lang="it-IT" dirty="0" smtClean="0"/>
              <a:t> </a:t>
            </a:r>
            <a:r>
              <a:rPr lang="it-IT" dirty="0" err="1" smtClean="0"/>
              <a:t>calculate</a:t>
            </a:r>
            <a:r>
              <a:rPr lang="it-IT" dirty="0" smtClean="0"/>
              <a:t> </a:t>
            </a:r>
            <a:r>
              <a:rPr lang="it-IT" dirty="0" err="1" smtClean="0"/>
              <a:t>initial</a:t>
            </a:r>
            <a:r>
              <a:rPr lang="it-IT" dirty="0" smtClean="0"/>
              <a:t> cross </a:t>
            </a:r>
            <a:r>
              <a:rPr lang="it-IT" dirty="0" err="1" smtClean="0"/>
              <a:t>sections</a:t>
            </a:r>
            <a:endParaRPr lang="it-IT" dirty="0" smtClean="0"/>
          </a:p>
          <a:p>
            <a:pPr lvl="1">
              <a:buFont typeface="Wingdings" pitchFamily="2" charset="2"/>
              <a:buChar char="ü"/>
            </a:pPr>
            <a:r>
              <a:rPr lang="it-IT" dirty="0" smtClean="0"/>
              <a:t> </a:t>
            </a:r>
            <a:r>
              <a:rPr lang="it-IT" dirty="0" err="1" smtClean="0"/>
              <a:t>scattered</a:t>
            </a:r>
            <a:r>
              <a:rPr lang="it-IT" dirty="0" smtClean="0"/>
              <a:t> </a:t>
            </a:r>
            <a:r>
              <a:rPr lang="it-IT" dirty="0" err="1" smtClean="0"/>
              <a:t>partons</a:t>
            </a:r>
            <a:r>
              <a:rPr lang="it-IT" dirty="0" smtClean="0"/>
              <a:t> originate </a:t>
            </a:r>
            <a:r>
              <a:rPr lang="it-IT" dirty="0" err="1" smtClean="0"/>
              <a:t>jets</a:t>
            </a:r>
            <a:endParaRPr lang="it-IT" dirty="0" smtClean="0"/>
          </a:p>
          <a:p>
            <a:pPr>
              <a:buFont typeface="Wingdings" pitchFamily="2" charset="2"/>
              <a:buChar char="§"/>
            </a:pPr>
            <a:r>
              <a:rPr lang="it-IT" dirty="0" smtClean="0"/>
              <a:t>In </a:t>
            </a:r>
            <a:r>
              <a:rPr lang="it-IT" dirty="0" err="1" smtClean="0"/>
              <a:t>nucleus-nucleus</a:t>
            </a:r>
            <a:r>
              <a:rPr lang="it-IT" dirty="0" smtClean="0"/>
              <a:t> </a:t>
            </a:r>
            <a:r>
              <a:rPr lang="it-IT" dirty="0" err="1" smtClean="0"/>
              <a:t>collisions</a:t>
            </a:r>
            <a:r>
              <a:rPr lang="it-IT" dirty="0" smtClean="0"/>
              <a:t>:</a:t>
            </a:r>
          </a:p>
          <a:p>
            <a:pPr lvl="1">
              <a:buFont typeface="Wingdings" pitchFamily="2" charset="2"/>
              <a:buChar char="ü"/>
            </a:pPr>
            <a:r>
              <a:rPr lang="it-IT" dirty="0" smtClean="0"/>
              <a:t> </a:t>
            </a:r>
            <a:r>
              <a:rPr lang="it-IT" dirty="0" err="1" smtClean="0"/>
              <a:t>Partons</a:t>
            </a:r>
            <a:r>
              <a:rPr lang="it-IT" dirty="0" smtClean="0"/>
              <a:t> </a:t>
            </a:r>
            <a:r>
              <a:rPr lang="it-IT" dirty="0" err="1" smtClean="0"/>
              <a:t>produced</a:t>
            </a:r>
            <a:r>
              <a:rPr lang="it-IT" dirty="0" smtClean="0"/>
              <a:t> in hard </a:t>
            </a:r>
            <a:r>
              <a:rPr lang="it-IT" dirty="0" err="1" smtClean="0"/>
              <a:t>processes</a:t>
            </a:r>
            <a:r>
              <a:rPr lang="it-IT" dirty="0" smtClean="0"/>
              <a:t> are a probe </a:t>
            </a:r>
            <a:r>
              <a:rPr lang="it-IT" dirty="0" err="1" smtClean="0"/>
              <a:t>of</a:t>
            </a:r>
            <a:r>
              <a:rPr lang="it-IT" dirty="0" smtClean="0"/>
              <a:t> the medium</a:t>
            </a:r>
          </a:p>
          <a:p>
            <a:pPr lvl="1">
              <a:buFont typeface="Wingdings" pitchFamily="2" charset="2"/>
              <a:buChar char="ü"/>
            </a:pPr>
            <a:r>
              <a:rPr lang="it-IT" dirty="0" smtClean="0"/>
              <a:t>  </a:t>
            </a:r>
            <a:r>
              <a:rPr lang="it-IT" dirty="0" err="1" smtClean="0"/>
              <a:t>Final</a:t>
            </a:r>
            <a:r>
              <a:rPr lang="it-IT" dirty="0" smtClean="0"/>
              <a:t> state </a:t>
            </a:r>
            <a:r>
              <a:rPr lang="it-IT" dirty="0" err="1" smtClean="0"/>
              <a:t>will</a:t>
            </a:r>
            <a:r>
              <a:rPr lang="it-IT" dirty="0" smtClean="0"/>
              <a:t> </a:t>
            </a:r>
            <a:r>
              <a:rPr lang="it-IT" dirty="0" err="1" smtClean="0"/>
              <a:t>depend</a:t>
            </a:r>
            <a:r>
              <a:rPr lang="it-IT" dirty="0" smtClean="0"/>
              <a:t> on the </a:t>
            </a:r>
            <a:r>
              <a:rPr lang="it-IT" dirty="0" err="1" smtClean="0"/>
              <a:t>properties</a:t>
            </a:r>
            <a:r>
              <a:rPr lang="it-IT" dirty="0" smtClean="0"/>
              <a:t> </a:t>
            </a:r>
            <a:r>
              <a:rPr lang="it-IT" dirty="0" err="1" smtClean="0"/>
              <a:t>of</a:t>
            </a:r>
            <a:r>
              <a:rPr lang="it-IT" dirty="0" smtClean="0"/>
              <a:t> the medium</a:t>
            </a:r>
          </a:p>
          <a:p>
            <a:pPr lvl="2">
              <a:buFont typeface="Wingdings" pitchFamily="2" charset="2"/>
              <a:buChar char="Ø"/>
            </a:pPr>
            <a:r>
              <a:rPr lang="it-IT" dirty="0" smtClean="0"/>
              <a:t> Jet </a:t>
            </a:r>
            <a:r>
              <a:rPr lang="it-IT" dirty="0" err="1" smtClean="0"/>
              <a:t>tomography</a:t>
            </a:r>
            <a:endParaRPr lang="it-IT" dirty="0" smtClean="0"/>
          </a:p>
          <a:p>
            <a:pPr>
              <a:buFont typeface="Wingdings" pitchFamily="2" charset="2"/>
              <a:buChar char="§"/>
            </a:pPr>
            <a:r>
              <a:rPr lang="it-IT" dirty="0" smtClean="0"/>
              <a:t> The </a:t>
            </a:r>
            <a:r>
              <a:rPr lang="it-IT" dirty="0" err="1" smtClean="0"/>
              <a:t>effect</a:t>
            </a:r>
            <a:r>
              <a:rPr lang="it-IT" dirty="0" smtClean="0"/>
              <a:t> </a:t>
            </a:r>
            <a:r>
              <a:rPr lang="it-IT" dirty="0" err="1" smtClean="0"/>
              <a:t>of</a:t>
            </a:r>
            <a:r>
              <a:rPr lang="it-IT" dirty="0" smtClean="0"/>
              <a:t> the medium </a:t>
            </a:r>
            <a:r>
              <a:rPr lang="it-IT" dirty="0" err="1" smtClean="0"/>
              <a:t>is</a:t>
            </a:r>
            <a:r>
              <a:rPr lang="it-IT" dirty="0" smtClean="0"/>
              <a:t> </a:t>
            </a:r>
            <a:r>
              <a:rPr lang="it-IT" dirty="0" err="1" smtClean="0"/>
              <a:t>expressed</a:t>
            </a:r>
            <a:r>
              <a:rPr lang="it-IT" dirty="0" smtClean="0"/>
              <a:t> </a:t>
            </a:r>
            <a:r>
              <a:rPr lang="it-IT" dirty="0" err="1" smtClean="0"/>
              <a:t>through</a:t>
            </a:r>
            <a:r>
              <a:rPr lang="it-IT" dirty="0" smtClean="0"/>
              <a:t> the </a:t>
            </a:r>
            <a:r>
              <a:rPr lang="it-IT" dirty="0" err="1" smtClean="0">
                <a:solidFill>
                  <a:schemeClr val="accent2"/>
                </a:solidFill>
              </a:rPr>
              <a:t>Nuclear</a:t>
            </a:r>
            <a:r>
              <a:rPr lang="it-IT" dirty="0" smtClean="0">
                <a:solidFill>
                  <a:schemeClr val="accent2"/>
                </a:solidFill>
              </a:rPr>
              <a:t> </a:t>
            </a:r>
            <a:r>
              <a:rPr lang="it-IT" dirty="0" err="1" smtClean="0">
                <a:solidFill>
                  <a:schemeClr val="accent2"/>
                </a:solidFill>
              </a:rPr>
              <a:t>Modification</a:t>
            </a:r>
            <a:r>
              <a:rPr lang="it-IT" dirty="0" smtClean="0">
                <a:solidFill>
                  <a:schemeClr val="accent2"/>
                </a:solidFill>
              </a:rPr>
              <a:t> </a:t>
            </a:r>
            <a:r>
              <a:rPr lang="it-IT" dirty="0" err="1" smtClean="0">
                <a:solidFill>
                  <a:schemeClr val="accent2"/>
                </a:solidFill>
              </a:rPr>
              <a:t>Factor</a:t>
            </a:r>
            <a:r>
              <a:rPr lang="it-IT" dirty="0" smtClean="0">
                <a:solidFill>
                  <a:schemeClr val="accent2"/>
                </a:solidFill>
              </a:rPr>
              <a:t> </a:t>
            </a:r>
            <a:r>
              <a:rPr lang="it-IT" dirty="0" smtClean="0"/>
              <a:t>R</a:t>
            </a:r>
            <a:r>
              <a:rPr lang="it-IT" baseline="-25000" dirty="0" smtClean="0"/>
              <a:t>AA</a:t>
            </a:r>
            <a:r>
              <a:rPr lang="it-IT" dirty="0" smtClean="0"/>
              <a:t>:</a:t>
            </a:r>
            <a:endParaRPr lang="it-IT" dirty="0"/>
          </a:p>
        </p:txBody>
      </p:sp>
      <p:pic>
        <p:nvPicPr>
          <p:cNvPr id="12" name="Picture 19"/>
          <p:cNvPicPr>
            <a:picLocks noChangeAspect="1" noChangeArrowheads="1"/>
          </p:cNvPicPr>
          <p:nvPr/>
        </p:nvPicPr>
        <p:blipFill>
          <a:blip r:embed="rId5"/>
          <a:srcRect/>
          <a:stretch>
            <a:fillRect/>
          </a:stretch>
        </p:blipFill>
        <p:spPr bwMode="auto">
          <a:xfrm>
            <a:off x="230462" y="5199233"/>
            <a:ext cx="4280178" cy="798437"/>
          </a:xfrm>
          <a:prstGeom prst="rect">
            <a:avLst/>
          </a:prstGeom>
          <a:noFill/>
          <a:ln w="19050">
            <a:solidFill>
              <a:schemeClr val="hlink"/>
            </a:solidFill>
            <a:miter lim="800000"/>
            <a:headEnd/>
            <a:tailEnd/>
          </a:ln>
          <a:effectLst/>
        </p:spPr>
      </p:pic>
      <p:pic>
        <p:nvPicPr>
          <p:cNvPr id="14" name="Picture 13" descr="2011-May-16-raa_pt.gif"/>
          <p:cNvPicPr>
            <a:picLocks noChangeAspect="1"/>
          </p:cNvPicPr>
          <p:nvPr/>
        </p:nvPicPr>
        <p:blipFill>
          <a:blip r:embed="rId6"/>
          <a:stretch>
            <a:fillRect/>
          </a:stretch>
        </p:blipFill>
        <p:spPr>
          <a:xfrm>
            <a:off x="4985235" y="2128333"/>
            <a:ext cx="3977183" cy="4625080"/>
          </a:xfrm>
          <a:prstGeom prst="rect">
            <a:avLst/>
          </a:prstGeom>
        </p:spPr>
      </p:pic>
      <p:sp>
        <p:nvSpPr>
          <p:cNvPr id="15" name="TextBox 14"/>
          <p:cNvSpPr txBox="1"/>
          <p:nvPr/>
        </p:nvSpPr>
        <p:spPr>
          <a:xfrm>
            <a:off x="5602941" y="5677647"/>
            <a:ext cx="3045759" cy="369332"/>
          </a:xfrm>
          <a:prstGeom prst="rect">
            <a:avLst/>
          </a:prstGeom>
          <a:noFill/>
        </p:spPr>
        <p:txBody>
          <a:bodyPr wrap="square" rtlCol="0">
            <a:spAutoFit/>
          </a:bodyPr>
          <a:lstStyle/>
          <a:p>
            <a:r>
              <a:rPr lang="en-US"/>
              <a:t>Phys. Lett. B 696 (2011)</a:t>
            </a:r>
            <a:endParaRPr lang="it-IT"/>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5842" name="Picture 2" descr="C:\Users\masera\Dropbox\LISHEP\2011-May-24-raa_old_new.gif"/>
          <p:cNvPicPr>
            <a:picLocks noChangeAspect="1" noChangeArrowheads="1"/>
          </p:cNvPicPr>
          <p:nvPr/>
        </p:nvPicPr>
        <p:blipFill>
          <a:blip r:embed="rId2"/>
          <a:srcRect/>
          <a:stretch>
            <a:fillRect/>
          </a:stretch>
        </p:blipFill>
        <p:spPr bwMode="auto">
          <a:xfrm>
            <a:off x="539697" y="920905"/>
            <a:ext cx="3677122" cy="4270207"/>
          </a:xfrm>
          <a:prstGeom prst="rect">
            <a:avLst/>
          </a:prstGeom>
          <a:noFill/>
        </p:spPr>
      </p:pic>
      <p:pic>
        <p:nvPicPr>
          <p:cNvPr id="35843" name="Picture 3" descr="C:\Users\masera\Dropbox\LISHEP\2011-May-24-raa_alice_rhic.gif"/>
          <p:cNvPicPr>
            <a:picLocks noChangeAspect="1" noChangeArrowheads="1"/>
          </p:cNvPicPr>
          <p:nvPr/>
        </p:nvPicPr>
        <p:blipFill>
          <a:blip r:embed="rId3"/>
          <a:srcRect/>
          <a:stretch>
            <a:fillRect/>
          </a:stretch>
        </p:blipFill>
        <p:spPr bwMode="auto">
          <a:xfrm>
            <a:off x="4068138" y="905964"/>
            <a:ext cx="3653278" cy="4242517"/>
          </a:xfrm>
          <a:prstGeom prst="rect">
            <a:avLst/>
          </a:prstGeom>
          <a:noFill/>
        </p:spPr>
      </p:pic>
      <p:sp>
        <p:nvSpPr>
          <p:cNvPr id="11" name="Rettangolo arrotondato 10"/>
          <p:cNvSpPr/>
          <p:nvPr/>
        </p:nvSpPr>
        <p:spPr>
          <a:xfrm>
            <a:off x="1843914" y="5045889"/>
            <a:ext cx="5108549" cy="1264227"/>
          </a:xfrm>
          <a:prstGeom prst="roundRec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en-US" dirty="0" smtClean="0"/>
              <a:t>R</a:t>
            </a:r>
            <a:r>
              <a:rPr lang="en-US" baseline="-25000" dirty="0" smtClean="0"/>
              <a:t>AA</a:t>
            </a:r>
            <a:r>
              <a:rPr lang="en-US" dirty="0" smtClean="0"/>
              <a:t> for charged particles</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26</a:t>
            </a:fld>
            <a:endParaRPr lang="it-IT"/>
          </a:p>
        </p:txBody>
      </p:sp>
      <p:sp>
        <p:nvSpPr>
          <p:cNvPr id="10" name="Segnaposto contenuto 9"/>
          <p:cNvSpPr>
            <a:spLocks noGrp="1"/>
          </p:cNvSpPr>
          <p:nvPr>
            <p:ph sz="quarter" idx="1"/>
          </p:nvPr>
        </p:nvSpPr>
        <p:spPr>
          <a:xfrm>
            <a:off x="1962249" y="5045889"/>
            <a:ext cx="5355524" cy="1357116"/>
          </a:xfrm>
          <a:noFill/>
        </p:spPr>
        <p:txBody>
          <a:bodyPr>
            <a:normAutofit fontScale="62500" lnSpcReduction="20000"/>
          </a:bodyPr>
          <a:lstStyle/>
          <a:p>
            <a:r>
              <a:rPr lang="en-US" dirty="0" smtClean="0"/>
              <a:t>New pp reference data @ 2.76 </a:t>
            </a:r>
            <a:r>
              <a:rPr lang="en-US" dirty="0" err="1" smtClean="0"/>
              <a:t>GeV</a:t>
            </a:r>
            <a:r>
              <a:rPr lang="en-US" dirty="0" smtClean="0"/>
              <a:t> collected in 2011</a:t>
            </a:r>
          </a:p>
          <a:p>
            <a:pPr lvl="1"/>
            <a:r>
              <a:rPr lang="en-US" dirty="0" smtClean="0"/>
              <a:t>Smaller systematic errors</a:t>
            </a:r>
          </a:p>
          <a:p>
            <a:pPr lvl="1"/>
            <a:r>
              <a:rPr lang="en-US" dirty="0" smtClean="0"/>
              <a:t>Smaller increase of R</a:t>
            </a:r>
            <a:r>
              <a:rPr lang="en-US" baseline="-25000" dirty="0" smtClean="0"/>
              <a:t>AA</a:t>
            </a:r>
            <a:r>
              <a:rPr lang="en-US" dirty="0" smtClean="0"/>
              <a:t> with </a:t>
            </a:r>
            <a:r>
              <a:rPr lang="en-US" dirty="0" err="1" smtClean="0"/>
              <a:t>p</a:t>
            </a:r>
            <a:r>
              <a:rPr lang="en-US" baseline="-25000" dirty="0" err="1" smtClean="0"/>
              <a:t>T</a:t>
            </a:r>
            <a:endParaRPr lang="en-US" baseline="-25000" dirty="0" smtClean="0"/>
          </a:p>
          <a:p>
            <a:r>
              <a:rPr lang="en-US" dirty="0" smtClean="0"/>
              <a:t>Factor 7 suppression at ~7 </a:t>
            </a:r>
            <a:r>
              <a:rPr lang="en-US" dirty="0" err="1" smtClean="0"/>
              <a:t>GeV</a:t>
            </a:r>
            <a:r>
              <a:rPr lang="en-US" dirty="0" smtClean="0"/>
              <a:t>/c</a:t>
            </a:r>
          </a:p>
          <a:p>
            <a:r>
              <a:rPr lang="en-US" dirty="0" smtClean="0"/>
              <a:t>Suppression stronger at LHC </a:t>
            </a:r>
            <a:r>
              <a:rPr lang="en-US" dirty="0" err="1" smtClean="0"/>
              <a:t>w.r.t</a:t>
            </a:r>
            <a:r>
              <a:rPr lang="en-US" dirty="0" smtClean="0"/>
              <a:t>. RHIC collisions </a:t>
            </a:r>
            <a:endParaRPr lang="it-IT" dirty="0"/>
          </a:p>
        </p:txBody>
      </p:sp>
      <p:sp>
        <p:nvSpPr>
          <p:cNvPr id="9" name="Rettangolo 8"/>
          <p:cNvSpPr/>
          <p:nvPr/>
        </p:nvSpPr>
        <p:spPr>
          <a:xfrm>
            <a:off x="381000" y="4985433"/>
            <a:ext cx="949036" cy="31204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Open Charm: </a:t>
            </a:r>
            <a:r>
              <a:rPr lang="it-IT" dirty="0" err="1" smtClean="0"/>
              <a:t>pp</a:t>
            </a:r>
            <a:r>
              <a:rPr lang="it-IT" dirty="0" smtClean="0"/>
              <a:t> </a:t>
            </a:r>
            <a:r>
              <a:rPr lang="it-IT" dirty="0" err="1" smtClean="0"/>
              <a:t>baseline</a:t>
            </a:r>
            <a:r>
              <a:rPr lang="it-IT" dirty="0" smtClean="0"/>
              <a:t> </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27</a:t>
            </a:fld>
            <a:endParaRPr lang="it-IT"/>
          </a:p>
        </p:txBody>
      </p:sp>
      <p:grpSp>
        <p:nvGrpSpPr>
          <p:cNvPr id="7" name="Group 29"/>
          <p:cNvGrpSpPr/>
          <p:nvPr/>
        </p:nvGrpSpPr>
        <p:grpSpPr>
          <a:xfrm>
            <a:off x="2297790" y="1373265"/>
            <a:ext cx="6554808" cy="2930101"/>
            <a:chOff x="2589192" y="1280159"/>
            <a:chExt cx="6554808" cy="2518118"/>
          </a:xfrm>
        </p:grpSpPr>
        <p:pic>
          <p:nvPicPr>
            <p:cNvPr id="12" name="Picture 8" descr="PWG3-Preliminary-024-Sigma_D0Kpi_vsFONLL_vsBAK_Binned_080511.eps"/>
            <p:cNvPicPr>
              <a:picLocks noChangeAspect="1"/>
            </p:cNvPicPr>
            <p:nvPr/>
          </p:nvPicPr>
          <p:blipFill>
            <a:blip r:embed="rId2" cstate="print"/>
            <a:srcRect l="13954" t="5037"/>
            <a:stretch>
              <a:fillRect/>
            </a:stretch>
          </p:blipFill>
          <p:spPr bwMode="auto">
            <a:xfrm>
              <a:off x="6959065" y="1280160"/>
              <a:ext cx="2184935" cy="2518117"/>
            </a:xfrm>
            <a:prstGeom prst="rect">
              <a:avLst/>
            </a:prstGeom>
            <a:noFill/>
            <a:ln w="9525">
              <a:noFill/>
              <a:miter lim="800000"/>
              <a:headEnd/>
              <a:tailEnd/>
            </a:ln>
          </p:spPr>
        </p:pic>
        <p:pic>
          <p:nvPicPr>
            <p:cNvPr id="13" name="Picture 7" descr="PWG3-Preliminary-024-Sigma_D0Kpi_vsFONLL_vsBAK_Binned_080511.eps"/>
            <p:cNvPicPr>
              <a:picLocks noChangeAspect="1"/>
            </p:cNvPicPr>
            <p:nvPr/>
          </p:nvPicPr>
          <p:blipFill>
            <a:blip r:embed="rId3" cstate="print"/>
            <a:srcRect l="13393" t="4573" r="3228"/>
            <a:stretch>
              <a:fillRect/>
            </a:stretch>
          </p:blipFill>
          <p:spPr bwMode="auto">
            <a:xfrm>
              <a:off x="4899260" y="1289785"/>
              <a:ext cx="2069431" cy="2473323"/>
            </a:xfrm>
            <a:prstGeom prst="rect">
              <a:avLst/>
            </a:prstGeom>
            <a:noFill/>
            <a:ln w="9525">
              <a:noFill/>
              <a:miter lim="800000"/>
              <a:headEnd/>
              <a:tailEnd/>
            </a:ln>
          </p:spPr>
        </p:pic>
        <p:pic>
          <p:nvPicPr>
            <p:cNvPr id="14" name="Picture 6" descr="PWG3-Preliminary-024-Sigma_D0Kpi_vsFONLL_vsBAK_Binned_080511.eps"/>
            <p:cNvPicPr>
              <a:picLocks noChangeAspect="1"/>
            </p:cNvPicPr>
            <p:nvPr/>
          </p:nvPicPr>
          <p:blipFill>
            <a:blip r:embed="rId4" cstate="print"/>
            <a:srcRect l="3076" t="4260" r="2177"/>
            <a:stretch>
              <a:fillRect/>
            </a:stretch>
          </p:blipFill>
          <p:spPr bwMode="auto">
            <a:xfrm>
              <a:off x="2589192" y="1280159"/>
              <a:ext cx="2338939" cy="2468091"/>
            </a:xfrm>
            <a:prstGeom prst="rect">
              <a:avLst/>
            </a:prstGeom>
            <a:noFill/>
            <a:ln w="9525">
              <a:noFill/>
              <a:miter lim="800000"/>
              <a:headEnd/>
              <a:tailEnd/>
            </a:ln>
          </p:spPr>
        </p:pic>
      </p:grpSp>
      <p:grpSp>
        <p:nvGrpSpPr>
          <p:cNvPr id="8" name="Group 20"/>
          <p:cNvGrpSpPr/>
          <p:nvPr/>
        </p:nvGrpSpPr>
        <p:grpSpPr>
          <a:xfrm>
            <a:off x="3215636" y="1170460"/>
            <a:ext cx="5132216" cy="383735"/>
            <a:chOff x="3720382" y="600736"/>
            <a:chExt cx="5132216" cy="383735"/>
          </a:xfrm>
        </p:grpSpPr>
        <p:sp>
          <p:nvSpPr>
            <p:cNvPr id="9" name="Text Box 5"/>
            <p:cNvSpPr txBox="1">
              <a:spLocks noChangeArrowheads="1"/>
            </p:cNvSpPr>
            <p:nvPr/>
          </p:nvSpPr>
          <p:spPr bwMode="auto">
            <a:xfrm>
              <a:off x="3720382" y="637580"/>
              <a:ext cx="1308817" cy="346891"/>
            </a:xfrm>
            <a:prstGeom prst="rect">
              <a:avLst/>
            </a:prstGeom>
            <a:solidFill>
              <a:schemeClr val="accent3">
                <a:lumMod val="20000"/>
                <a:lumOff val="80000"/>
              </a:schemeClr>
            </a:solidFill>
            <a:ln w="9525" algn="ctr">
              <a:noFill/>
              <a:miter lim="800000"/>
              <a:headEnd/>
              <a:tailEnd/>
            </a:ln>
            <a:effectLst/>
          </p:spPr>
          <p:txBody>
            <a:bodyPr wrap="square" lIns="92075" tIns="46038" rIns="92075" bIns="46038">
              <a:spAutoFit/>
            </a:bodyPr>
            <a:lstStyle/>
            <a:p>
              <a:pPr algn="l"/>
              <a:r>
                <a:rPr lang="en-US" sz="1800" dirty="0"/>
                <a:t> D</a:t>
              </a:r>
              <a:r>
                <a:rPr lang="en-US" sz="1800" baseline="30000" dirty="0"/>
                <a:t>0</a:t>
              </a:r>
              <a:r>
                <a:rPr lang="en-US" sz="1800" dirty="0"/>
                <a:t>→ </a:t>
              </a:r>
              <a:r>
                <a:rPr lang="en-US" sz="1800" dirty="0" smtClean="0">
                  <a:latin typeface="Symbol" pitchFamily="18" charset="2"/>
                </a:rPr>
                <a:t>K</a:t>
              </a:r>
              <a:r>
                <a:rPr lang="en-US" sz="1800" baseline="30000" dirty="0" smtClean="0">
                  <a:latin typeface="Symbol" pitchFamily="18" charset="2"/>
                </a:rPr>
                <a:t>-</a:t>
              </a:r>
              <a:r>
                <a:rPr lang="en-US" sz="1800" dirty="0" err="1" smtClean="0">
                  <a:latin typeface="Symbol" pitchFamily="18" charset="2"/>
                </a:rPr>
                <a:t>p</a:t>
              </a:r>
              <a:r>
                <a:rPr lang="en-US" sz="1800" baseline="30000" dirty="0" smtClean="0">
                  <a:latin typeface="Symbol" pitchFamily="18" charset="2"/>
                </a:rPr>
                <a:t>+</a:t>
              </a:r>
              <a:endParaRPr lang="en-US" sz="1800" baseline="30000" dirty="0">
                <a:latin typeface="Symbol" pitchFamily="18" charset="2"/>
              </a:endParaRPr>
            </a:p>
          </p:txBody>
        </p:sp>
        <p:sp>
          <p:nvSpPr>
            <p:cNvPr id="10" name="Text Box 5"/>
            <p:cNvSpPr txBox="1">
              <a:spLocks noChangeArrowheads="1"/>
            </p:cNvSpPr>
            <p:nvPr/>
          </p:nvSpPr>
          <p:spPr bwMode="auto">
            <a:xfrm>
              <a:off x="5295900" y="609110"/>
              <a:ext cx="1506834" cy="346891"/>
            </a:xfrm>
            <a:prstGeom prst="rect">
              <a:avLst/>
            </a:prstGeom>
            <a:solidFill>
              <a:schemeClr val="accent3">
                <a:lumMod val="20000"/>
                <a:lumOff val="80000"/>
              </a:schemeClr>
            </a:solidFill>
            <a:ln w="9525" algn="ctr">
              <a:noFill/>
              <a:miter lim="800000"/>
              <a:headEnd/>
              <a:tailEnd/>
            </a:ln>
            <a:effectLst/>
          </p:spPr>
          <p:txBody>
            <a:bodyPr wrap="square" lIns="92075" tIns="46038" rIns="92075" bIns="46038">
              <a:spAutoFit/>
            </a:bodyPr>
            <a:lstStyle/>
            <a:p>
              <a:pPr algn="l"/>
              <a:r>
                <a:rPr lang="en-US" sz="1800" dirty="0" smtClean="0"/>
                <a:t>D</a:t>
              </a:r>
              <a:r>
                <a:rPr lang="en-US" baseline="30000" dirty="0" smtClean="0"/>
                <a:t>+</a:t>
              </a:r>
              <a:r>
                <a:rPr lang="en-US" sz="1800" dirty="0" smtClean="0"/>
                <a:t>→ </a:t>
              </a:r>
              <a:r>
                <a:rPr lang="en-US" sz="1800" dirty="0" smtClean="0">
                  <a:latin typeface="Symbol" pitchFamily="18" charset="2"/>
                </a:rPr>
                <a:t>K</a:t>
              </a:r>
              <a:r>
                <a:rPr lang="en-US" sz="1800" baseline="30000" dirty="0" smtClean="0">
                  <a:latin typeface="Symbol" pitchFamily="18" charset="2"/>
                </a:rPr>
                <a:t>-</a:t>
              </a:r>
              <a:r>
                <a:rPr lang="en-US" sz="1800" dirty="0" err="1" smtClean="0">
                  <a:latin typeface="Symbol" pitchFamily="18" charset="2"/>
                </a:rPr>
                <a:t>p</a:t>
              </a:r>
              <a:r>
                <a:rPr lang="en-US" sz="1800" baseline="30000" dirty="0" err="1" smtClean="0">
                  <a:latin typeface="Symbol" pitchFamily="18" charset="2"/>
                </a:rPr>
                <a:t>+</a:t>
              </a:r>
              <a:r>
                <a:rPr lang="en-US" sz="1800" dirty="0" err="1" smtClean="0">
                  <a:latin typeface="Symbol" pitchFamily="18" charset="2"/>
                </a:rPr>
                <a:t>p</a:t>
              </a:r>
              <a:r>
                <a:rPr lang="en-US" sz="1800" baseline="30000" dirty="0" smtClean="0">
                  <a:latin typeface="Symbol" pitchFamily="18" charset="2"/>
                </a:rPr>
                <a:t>+</a:t>
              </a:r>
              <a:endParaRPr lang="en-US" sz="1800" baseline="30000" dirty="0">
                <a:latin typeface="Symbol" pitchFamily="18" charset="2"/>
              </a:endParaRPr>
            </a:p>
          </p:txBody>
        </p:sp>
        <p:sp>
          <p:nvSpPr>
            <p:cNvPr id="11" name="Text Box 5"/>
            <p:cNvSpPr txBox="1">
              <a:spLocks noChangeArrowheads="1"/>
            </p:cNvSpPr>
            <p:nvPr/>
          </p:nvSpPr>
          <p:spPr bwMode="auto">
            <a:xfrm>
              <a:off x="7371283" y="600736"/>
              <a:ext cx="1481315" cy="346891"/>
            </a:xfrm>
            <a:prstGeom prst="rect">
              <a:avLst/>
            </a:prstGeom>
            <a:solidFill>
              <a:schemeClr val="accent3">
                <a:lumMod val="20000"/>
                <a:lumOff val="80000"/>
              </a:schemeClr>
            </a:solidFill>
            <a:ln w="9525" algn="ctr">
              <a:noFill/>
              <a:miter lim="800000"/>
              <a:headEnd/>
              <a:tailEnd/>
            </a:ln>
            <a:effectLst/>
          </p:spPr>
          <p:txBody>
            <a:bodyPr wrap="square" lIns="92075" tIns="46038" rIns="92075" bIns="46038">
              <a:spAutoFit/>
            </a:bodyPr>
            <a:lstStyle/>
            <a:p>
              <a:pPr algn="l"/>
              <a:r>
                <a:rPr lang="en-US" sz="1800" dirty="0" smtClean="0"/>
                <a:t>D*</a:t>
              </a:r>
              <a:r>
                <a:rPr lang="en-US" baseline="30000" dirty="0" smtClean="0"/>
                <a:t>+</a:t>
              </a:r>
              <a:r>
                <a:rPr lang="en-US" sz="1800" dirty="0" smtClean="0"/>
                <a:t>→ </a:t>
              </a:r>
              <a:r>
                <a:rPr lang="en-US" dirty="0" smtClean="0">
                  <a:latin typeface="+mn-lt"/>
                </a:rPr>
                <a:t>D</a:t>
              </a:r>
              <a:r>
                <a:rPr lang="en-US" baseline="30000" dirty="0" smtClean="0">
                  <a:latin typeface="+mn-lt"/>
                </a:rPr>
                <a:t>0</a:t>
              </a:r>
              <a:r>
                <a:rPr lang="en-US" sz="1800" dirty="0" err="1" smtClean="0">
                  <a:latin typeface="Symbol" pitchFamily="18" charset="2"/>
                </a:rPr>
                <a:t>p</a:t>
              </a:r>
              <a:r>
                <a:rPr lang="en-US" sz="1800" baseline="30000" dirty="0" smtClean="0">
                  <a:latin typeface="Symbol" pitchFamily="18" charset="2"/>
                </a:rPr>
                <a:t>+</a:t>
              </a:r>
              <a:endParaRPr lang="en-US" sz="1800" baseline="30000" dirty="0">
                <a:latin typeface="Symbol" pitchFamily="18" charset="2"/>
              </a:endParaRPr>
            </a:p>
          </p:txBody>
        </p:sp>
      </p:grpSp>
      <p:sp>
        <p:nvSpPr>
          <p:cNvPr id="15" name="CasellaDiTesto 14"/>
          <p:cNvSpPr txBox="1"/>
          <p:nvPr/>
        </p:nvSpPr>
        <p:spPr>
          <a:xfrm>
            <a:off x="146304" y="1373266"/>
            <a:ext cx="2060347" cy="3724096"/>
          </a:xfrm>
          <a:prstGeom prst="rect">
            <a:avLst/>
          </a:prstGeom>
          <a:noFill/>
        </p:spPr>
        <p:txBody>
          <a:bodyPr wrap="square" rtlCol="0">
            <a:spAutoFit/>
          </a:bodyPr>
          <a:lstStyle/>
          <a:p>
            <a:r>
              <a:rPr lang="it-IT" sz="2000" b="1" dirty="0" smtClean="0">
                <a:solidFill>
                  <a:srgbClr val="FF0000"/>
                </a:solidFill>
              </a:rPr>
              <a:t>Data: </a:t>
            </a:r>
            <a:r>
              <a:rPr lang="it-IT" sz="2000" b="1" dirty="0" err="1" smtClean="0">
                <a:solidFill>
                  <a:srgbClr val="FF0000"/>
                </a:solidFill>
              </a:rPr>
              <a:t>pp</a:t>
            </a:r>
            <a:r>
              <a:rPr lang="it-IT" sz="2000" b="1" dirty="0" smtClean="0">
                <a:solidFill>
                  <a:srgbClr val="FF0000"/>
                </a:solidFill>
              </a:rPr>
              <a:t> @ 7 </a:t>
            </a:r>
            <a:r>
              <a:rPr lang="it-IT" sz="2000" b="1" dirty="0" err="1" smtClean="0">
                <a:solidFill>
                  <a:srgbClr val="FF0000"/>
                </a:solidFill>
              </a:rPr>
              <a:t>TeV</a:t>
            </a:r>
            <a:endParaRPr lang="it-IT" sz="2000" b="1" dirty="0" smtClean="0">
              <a:solidFill>
                <a:srgbClr val="FF0000"/>
              </a:solidFill>
            </a:endParaRPr>
          </a:p>
          <a:p>
            <a:pPr>
              <a:buClr>
                <a:schemeClr val="accent1"/>
              </a:buClr>
              <a:buSzPct val="121000"/>
              <a:buFont typeface="Perpetua" pitchFamily="18" charset="0"/>
              <a:buChar char="•"/>
            </a:pPr>
            <a:r>
              <a:rPr lang="it-IT" dirty="0" smtClean="0"/>
              <a:t> </a:t>
            </a:r>
            <a:r>
              <a:rPr lang="it-IT" dirty="0" err="1" smtClean="0"/>
              <a:t>Hadronic</a:t>
            </a:r>
            <a:r>
              <a:rPr lang="it-IT" dirty="0" smtClean="0"/>
              <a:t> </a:t>
            </a:r>
            <a:r>
              <a:rPr lang="it-IT" dirty="0" err="1" smtClean="0"/>
              <a:t>dacays</a:t>
            </a:r>
            <a:r>
              <a:rPr lang="it-IT" dirty="0" smtClean="0"/>
              <a:t> </a:t>
            </a:r>
            <a:r>
              <a:rPr lang="it-IT" dirty="0" err="1" smtClean="0"/>
              <a:t>of</a:t>
            </a:r>
            <a:r>
              <a:rPr lang="it-IT" dirty="0" smtClean="0"/>
              <a:t> </a:t>
            </a:r>
            <a:r>
              <a:rPr lang="it-IT" dirty="0" err="1" smtClean="0"/>
              <a:t>different</a:t>
            </a:r>
            <a:r>
              <a:rPr lang="it-IT" dirty="0" smtClean="0"/>
              <a:t> </a:t>
            </a:r>
            <a:r>
              <a:rPr lang="it-IT" dirty="0" err="1" smtClean="0"/>
              <a:t>mesons</a:t>
            </a:r>
            <a:endParaRPr lang="it-IT" dirty="0" smtClean="0"/>
          </a:p>
          <a:p>
            <a:pPr>
              <a:buClr>
                <a:schemeClr val="accent1"/>
              </a:buClr>
              <a:buSzPct val="121000"/>
              <a:buFont typeface="Perpetua" pitchFamily="18" charset="0"/>
              <a:buChar char="•"/>
            </a:pPr>
            <a:r>
              <a:rPr lang="it-IT" dirty="0" smtClean="0"/>
              <a:t> </a:t>
            </a:r>
            <a:r>
              <a:rPr lang="it-IT" dirty="0" err="1" smtClean="0"/>
              <a:t>Differential</a:t>
            </a:r>
            <a:r>
              <a:rPr lang="it-IT" dirty="0" smtClean="0"/>
              <a:t> cross </a:t>
            </a:r>
            <a:r>
              <a:rPr lang="it-IT" dirty="0" err="1" smtClean="0"/>
              <a:t>sections</a:t>
            </a:r>
            <a:r>
              <a:rPr lang="it-IT" dirty="0" smtClean="0"/>
              <a:t>, </a:t>
            </a:r>
            <a:r>
              <a:rPr lang="it-IT" dirty="0" err="1" smtClean="0"/>
              <a:t>after</a:t>
            </a:r>
            <a:r>
              <a:rPr lang="it-IT" dirty="0" smtClean="0"/>
              <a:t> B </a:t>
            </a:r>
            <a:r>
              <a:rPr lang="it-IT" dirty="0" err="1" smtClean="0"/>
              <a:t>feed</a:t>
            </a:r>
            <a:r>
              <a:rPr lang="it-IT" dirty="0" smtClean="0"/>
              <a:t> down </a:t>
            </a:r>
            <a:r>
              <a:rPr lang="it-IT" dirty="0" err="1" smtClean="0"/>
              <a:t>subtraction</a:t>
            </a:r>
            <a:endParaRPr lang="it-IT" dirty="0" smtClean="0"/>
          </a:p>
          <a:p>
            <a:pPr>
              <a:buClr>
                <a:schemeClr val="accent1"/>
              </a:buClr>
              <a:buSzPct val="121000"/>
              <a:buFont typeface="Perpetua" pitchFamily="18" charset="0"/>
              <a:buChar char="•"/>
            </a:pPr>
            <a:r>
              <a:rPr lang="it-IT" dirty="0" smtClean="0"/>
              <a:t> </a:t>
            </a:r>
            <a:r>
              <a:rPr lang="it-IT" dirty="0" err="1" smtClean="0"/>
              <a:t>Scaled</a:t>
            </a:r>
            <a:r>
              <a:rPr lang="it-IT" dirty="0" smtClean="0"/>
              <a:t> down </a:t>
            </a:r>
            <a:r>
              <a:rPr lang="it-IT" dirty="0" err="1" smtClean="0"/>
              <a:t>to</a:t>
            </a:r>
            <a:r>
              <a:rPr lang="it-IT" dirty="0" smtClean="0"/>
              <a:t> 2.76 </a:t>
            </a:r>
            <a:r>
              <a:rPr lang="it-IT" dirty="0" err="1" smtClean="0"/>
              <a:t>TeV</a:t>
            </a:r>
            <a:r>
              <a:rPr lang="it-IT" dirty="0" smtClean="0"/>
              <a:t> </a:t>
            </a:r>
            <a:r>
              <a:rPr lang="it-IT" dirty="0" err="1" smtClean="0"/>
              <a:t>using</a:t>
            </a:r>
            <a:r>
              <a:rPr lang="it-IT" dirty="0" smtClean="0"/>
              <a:t> FONLL </a:t>
            </a:r>
          </a:p>
          <a:p>
            <a:pPr>
              <a:buClr>
                <a:schemeClr val="accent1"/>
              </a:buClr>
              <a:buSzPct val="121000"/>
              <a:buFont typeface="Perpetua" pitchFamily="18" charset="0"/>
              <a:buChar char="•"/>
            </a:pPr>
            <a:r>
              <a:rPr lang="it-IT" dirty="0" smtClean="0"/>
              <a:t> </a:t>
            </a:r>
            <a:r>
              <a:rPr lang="it-IT" dirty="0" err="1" smtClean="0"/>
              <a:t>Checked</a:t>
            </a:r>
            <a:r>
              <a:rPr lang="it-IT" dirty="0" smtClean="0"/>
              <a:t> </a:t>
            </a:r>
            <a:r>
              <a:rPr lang="it-IT" dirty="0" err="1" smtClean="0"/>
              <a:t>with</a:t>
            </a:r>
            <a:r>
              <a:rPr lang="it-IT" dirty="0" smtClean="0"/>
              <a:t> </a:t>
            </a:r>
            <a:r>
              <a:rPr lang="it-IT" dirty="0" err="1" smtClean="0"/>
              <a:t>pp</a:t>
            </a:r>
            <a:r>
              <a:rPr lang="it-IT" dirty="0" smtClean="0"/>
              <a:t> data @ 2.76 </a:t>
            </a:r>
            <a:r>
              <a:rPr lang="it-IT" dirty="0" err="1" smtClean="0"/>
              <a:t>TeV</a:t>
            </a:r>
            <a:endParaRPr lang="it-IT" dirty="0" smtClean="0"/>
          </a:p>
          <a:p>
            <a:pPr>
              <a:buClr>
                <a:schemeClr val="accent1"/>
              </a:buClr>
              <a:buSzPct val="121000"/>
              <a:buFont typeface="Perpetua" pitchFamily="18" charset="0"/>
              <a:buChar char="•"/>
            </a:pPr>
            <a:r>
              <a:rPr lang="it-IT" dirty="0" smtClean="0"/>
              <a:t>  Total cross </a:t>
            </a:r>
            <a:r>
              <a:rPr lang="it-IT" dirty="0" err="1" smtClean="0"/>
              <a:t>sections</a:t>
            </a:r>
            <a:r>
              <a:rPr lang="it-IT" dirty="0" smtClean="0"/>
              <a:t> </a:t>
            </a:r>
            <a:r>
              <a:rPr lang="it-IT" dirty="0" err="1" smtClean="0"/>
              <a:t>compared</a:t>
            </a:r>
            <a:r>
              <a:rPr lang="it-IT" dirty="0" smtClean="0"/>
              <a:t> </a:t>
            </a:r>
            <a:r>
              <a:rPr lang="it-IT" dirty="0" err="1" smtClean="0"/>
              <a:t>to</a:t>
            </a:r>
            <a:r>
              <a:rPr lang="it-IT" dirty="0" smtClean="0"/>
              <a:t> </a:t>
            </a:r>
            <a:r>
              <a:rPr lang="it-IT" dirty="0" err="1" smtClean="0"/>
              <a:t>results</a:t>
            </a:r>
            <a:r>
              <a:rPr lang="it-IT" dirty="0" smtClean="0"/>
              <a:t> </a:t>
            </a:r>
            <a:r>
              <a:rPr lang="it-IT" dirty="0" err="1" smtClean="0"/>
              <a:t>of</a:t>
            </a:r>
            <a:r>
              <a:rPr lang="it-IT" dirty="0" smtClean="0"/>
              <a:t> </a:t>
            </a:r>
            <a:r>
              <a:rPr lang="it-IT" dirty="0" err="1" smtClean="0"/>
              <a:t>other</a:t>
            </a:r>
            <a:r>
              <a:rPr lang="it-IT" dirty="0" smtClean="0"/>
              <a:t> </a:t>
            </a:r>
            <a:r>
              <a:rPr lang="it-IT" dirty="0" err="1" smtClean="0"/>
              <a:t>experiments</a:t>
            </a:r>
            <a:endParaRPr lang="it-IT" dirty="0"/>
          </a:p>
        </p:txBody>
      </p:sp>
      <p:grpSp>
        <p:nvGrpSpPr>
          <p:cNvPr id="16" name="Group 41"/>
          <p:cNvGrpSpPr/>
          <p:nvPr/>
        </p:nvGrpSpPr>
        <p:grpSpPr>
          <a:xfrm>
            <a:off x="3869197" y="4199811"/>
            <a:ext cx="5229461" cy="2612847"/>
            <a:chOff x="3506875" y="3665343"/>
            <a:chExt cx="5637125" cy="3192658"/>
          </a:xfrm>
        </p:grpSpPr>
        <p:grpSp>
          <p:nvGrpSpPr>
            <p:cNvPr id="17" name="Group 27"/>
            <p:cNvGrpSpPr/>
            <p:nvPr/>
          </p:nvGrpSpPr>
          <p:grpSpPr>
            <a:xfrm>
              <a:off x="3506875" y="3707843"/>
              <a:ext cx="5637125" cy="3150158"/>
              <a:chOff x="3737821" y="3880339"/>
              <a:chExt cx="5406179" cy="2977661"/>
            </a:xfrm>
          </p:grpSpPr>
          <p:pic>
            <p:nvPicPr>
              <p:cNvPr id="19" name="Picture 3"/>
              <p:cNvPicPr>
                <a:picLocks noChangeAspect="1" noChangeArrowheads="1"/>
              </p:cNvPicPr>
              <p:nvPr/>
            </p:nvPicPr>
            <p:blipFill>
              <a:blip r:embed="rId5" cstate="print"/>
              <a:srcRect l="52313" t="4869" r="1532"/>
              <a:stretch>
                <a:fillRect/>
              </a:stretch>
            </p:blipFill>
            <p:spPr bwMode="auto">
              <a:xfrm>
                <a:off x="6318739" y="3880339"/>
                <a:ext cx="2825261" cy="2977661"/>
              </a:xfrm>
              <a:prstGeom prst="rect">
                <a:avLst/>
              </a:prstGeom>
              <a:noFill/>
              <a:ln w="9525">
                <a:noFill/>
                <a:miter lim="800000"/>
                <a:headEnd/>
                <a:tailEnd/>
              </a:ln>
            </p:spPr>
          </p:pic>
          <p:pic>
            <p:nvPicPr>
              <p:cNvPr id="20" name="Picture 3"/>
              <p:cNvPicPr>
                <a:picLocks noChangeAspect="1" noChangeArrowheads="1"/>
              </p:cNvPicPr>
              <p:nvPr/>
            </p:nvPicPr>
            <p:blipFill>
              <a:blip r:embed="rId5" cstate="print"/>
              <a:srcRect t="5618" r="52666"/>
              <a:stretch>
                <a:fillRect/>
              </a:stretch>
            </p:blipFill>
            <p:spPr bwMode="auto">
              <a:xfrm>
                <a:off x="3737821" y="3903784"/>
                <a:ext cx="2897441" cy="2954216"/>
              </a:xfrm>
              <a:prstGeom prst="rect">
                <a:avLst/>
              </a:prstGeom>
              <a:noFill/>
              <a:ln w="9525">
                <a:noFill/>
                <a:miter lim="800000"/>
                <a:headEnd/>
                <a:tailEnd/>
              </a:ln>
            </p:spPr>
          </p:pic>
        </p:grpSp>
        <p:sp>
          <p:nvSpPr>
            <p:cNvPr id="18" name="Text Box 5"/>
            <p:cNvSpPr txBox="1">
              <a:spLocks noChangeArrowheads="1"/>
            </p:cNvSpPr>
            <p:nvPr/>
          </p:nvSpPr>
          <p:spPr bwMode="auto">
            <a:xfrm>
              <a:off x="5920651" y="3665343"/>
              <a:ext cx="1605564" cy="342274"/>
            </a:xfrm>
            <a:prstGeom prst="rect">
              <a:avLst/>
            </a:prstGeom>
            <a:solidFill>
              <a:schemeClr val="accent3">
                <a:lumMod val="20000"/>
                <a:lumOff val="80000"/>
              </a:schemeClr>
            </a:solidFill>
            <a:ln w="9525" algn="ctr">
              <a:noFill/>
              <a:miter lim="800000"/>
              <a:headEnd/>
              <a:tailEnd/>
            </a:ln>
            <a:effectLst/>
          </p:spPr>
          <p:txBody>
            <a:bodyPr wrap="square" lIns="92075" tIns="46038" rIns="92075" bIns="46038">
              <a:spAutoFit/>
            </a:bodyPr>
            <a:lstStyle/>
            <a:p>
              <a:pPr algn="l"/>
              <a:r>
                <a:rPr lang="en-US" dirty="0" smtClean="0"/>
                <a:t>pp 2.76 </a:t>
              </a:r>
              <a:r>
                <a:rPr lang="en-US" dirty="0" err="1" smtClean="0"/>
                <a:t>TeV</a:t>
              </a:r>
              <a:endParaRPr lang="en-US" sz="1800" dirty="0">
                <a:latin typeface="Symbol" pitchFamily="18" charset="2"/>
              </a:endParaRP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Open Charm : </a:t>
            </a:r>
            <a:r>
              <a:rPr lang="it-IT" dirty="0" err="1" smtClean="0"/>
              <a:t>pp</a:t>
            </a:r>
            <a:r>
              <a:rPr lang="it-IT" dirty="0" smtClean="0"/>
              <a:t> </a:t>
            </a:r>
            <a:r>
              <a:rPr lang="it-IT" dirty="0" err="1" smtClean="0"/>
              <a:t>baseline</a:t>
            </a:r>
            <a:r>
              <a:rPr lang="it-IT" dirty="0" smtClean="0"/>
              <a:t> </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28</a:t>
            </a:fld>
            <a:endParaRPr lang="it-IT"/>
          </a:p>
        </p:txBody>
      </p:sp>
      <p:pic>
        <p:nvPicPr>
          <p:cNvPr id="22" name="Picture 10" descr="enercanv.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bwMode="auto">
          <a:xfrm>
            <a:off x="2720529" y="1469017"/>
            <a:ext cx="6151418" cy="4886441"/>
          </a:xfrm>
          <a:prstGeom prst="rect">
            <a:avLst/>
          </a:prstGeom>
          <a:noFill/>
          <a:ln w="9525">
            <a:noFill/>
            <a:miter lim="800000"/>
            <a:headEnd/>
            <a:tailEnd/>
          </a:ln>
        </p:spPr>
      </p:pic>
      <p:sp>
        <p:nvSpPr>
          <p:cNvPr id="23" name="Text Box 5"/>
          <p:cNvSpPr txBox="1">
            <a:spLocks noChangeArrowheads="1"/>
          </p:cNvSpPr>
          <p:nvPr/>
        </p:nvSpPr>
        <p:spPr bwMode="auto">
          <a:xfrm>
            <a:off x="2759225" y="1373266"/>
            <a:ext cx="4681056" cy="409828"/>
          </a:xfrm>
          <a:prstGeom prst="rect">
            <a:avLst/>
          </a:prstGeom>
          <a:solidFill>
            <a:schemeClr val="accent3">
              <a:lumMod val="20000"/>
              <a:lumOff val="80000"/>
            </a:schemeClr>
          </a:solidFill>
          <a:ln w="9525" algn="ctr">
            <a:noFill/>
            <a:miter lim="800000"/>
            <a:headEnd/>
            <a:tailEnd/>
          </a:ln>
          <a:effectLst/>
        </p:spPr>
        <p:txBody>
          <a:bodyPr wrap="square" lIns="92075" tIns="46038" rIns="92075" bIns="46038">
            <a:spAutoFit/>
          </a:bodyPr>
          <a:lstStyle/>
          <a:p>
            <a:pPr algn="l"/>
            <a:r>
              <a:rPr lang="en-US" dirty="0" smtClean="0"/>
              <a:t>Total Charm cross section</a:t>
            </a:r>
            <a:endParaRPr lang="en-US" sz="1800" dirty="0">
              <a:latin typeface="Symbol" pitchFamily="18" charset="2"/>
            </a:endParaRPr>
          </a:p>
        </p:txBody>
      </p:sp>
      <p:sp>
        <p:nvSpPr>
          <p:cNvPr id="24" name="TextBox 43"/>
          <p:cNvSpPr txBox="1"/>
          <p:nvPr/>
        </p:nvSpPr>
        <p:spPr>
          <a:xfrm>
            <a:off x="5713054" y="1887201"/>
            <a:ext cx="1127531" cy="981620"/>
          </a:xfrm>
          <a:prstGeom prst="rect">
            <a:avLst/>
          </a:prstGeom>
          <a:solidFill>
            <a:srgbClr val="FFFF00">
              <a:alpha val="49000"/>
            </a:srgbClr>
          </a:solidFill>
        </p:spPr>
        <p:txBody>
          <a:bodyPr wrap="none" rtlCol="0">
            <a:spAutoFit/>
          </a:bodyPr>
          <a:lstStyle/>
          <a:p>
            <a:r>
              <a:rPr lang="en-US" sz="1400" dirty="0" smtClean="0">
                <a:solidFill>
                  <a:srgbClr val="FF0000"/>
                </a:solidFill>
              </a:rPr>
              <a:t>ALICE</a:t>
            </a:r>
          </a:p>
          <a:p>
            <a:r>
              <a:rPr lang="en-US" sz="1400" dirty="0" smtClean="0"/>
              <a:t>ATLAS</a:t>
            </a:r>
          </a:p>
          <a:p>
            <a:r>
              <a:rPr lang="en-US" sz="1400" dirty="0" err="1" smtClean="0">
                <a:solidFill>
                  <a:srgbClr val="008000"/>
                </a:solidFill>
              </a:rPr>
              <a:t>LHCb</a:t>
            </a:r>
            <a:endParaRPr lang="en-US" sz="1400" dirty="0">
              <a:solidFill>
                <a:srgbClr val="008000"/>
              </a:solidFill>
            </a:endParaRPr>
          </a:p>
        </p:txBody>
      </p:sp>
      <p:sp>
        <p:nvSpPr>
          <p:cNvPr id="10" name="CasellaDiTesto 9"/>
          <p:cNvSpPr txBox="1"/>
          <p:nvPr/>
        </p:nvSpPr>
        <p:spPr>
          <a:xfrm>
            <a:off x="146304" y="1373266"/>
            <a:ext cx="2060347" cy="3724097"/>
          </a:xfrm>
          <a:prstGeom prst="rect">
            <a:avLst/>
          </a:prstGeom>
          <a:noFill/>
        </p:spPr>
        <p:txBody>
          <a:bodyPr wrap="square" rtlCol="0">
            <a:spAutoFit/>
          </a:bodyPr>
          <a:lstStyle/>
          <a:p>
            <a:r>
              <a:rPr lang="it-IT" sz="2000" b="1" dirty="0" smtClean="0">
                <a:solidFill>
                  <a:srgbClr val="FF0000"/>
                </a:solidFill>
              </a:rPr>
              <a:t>Data: </a:t>
            </a:r>
            <a:r>
              <a:rPr lang="it-IT" sz="2000" b="1" dirty="0" err="1" smtClean="0">
                <a:solidFill>
                  <a:srgbClr val="FF0000"/>
                </a:solidFill>
              </a:rPr>
              <a:t>pp</a:t>
            </a:r>
            <a:r>
              <a:rPr lang="it-IT" sz="2000" b="1" dirty="0" smtClean="0">
                <a:solidFill>
                  <a:srgbClr val="FF0000"/>
                </a:solidFill>
              </a:rPr>
              <a:t> @ 7 </a:t>
            </a:r>
            <a:r>
              <a:rPr lang="it-IT" sz="2000" b="1" dirty="0" err="1" smtClean="0">
                <a:solidFill>
                  <a:srgbClr val="FF0000"/>
                </a:solidFill>
              </a:rPr>
              <a:t>TeV</a:t>
            </a:r>
            <a:endParaRPr lang="it-IT" sz="2000" b="1" dirty="0" smtClean="0">
              <a:solidFill>
                <a:srgbClr val="FF0000"/>
              </a:solidFill>
            </a:endParaRPr>
          </a:p>
          <a:p>
            <a:pPr>
              <a:buClr>
                <a:schemeClr val="accent1"/>
              </a:buClr>
              <a:buSzPct val="121000"/>
              <a:buFont typeface="Perpetua" pitchFamily="18" charset="0"/>
              <a:buChar char="•"/>
            </a:pPr>
            <a:r>
              <a:rPr lang="it-IT" dirty="0" smtClean="0"/>
              <a:t> </a:t>
            </a:r>
            <a:r>
              <a:rPr lang="it-IT" dirty="0" err="1" smtClean="0"/>
              <a:t>Hadronic</a:t>
            </a:r>
            <a:r>
              <a:rPr lang="it-IT" dirty="0" smtClean="0"/>
              <a:t> </a:t>
            </a:r>
            <a:r>
              <a:rPr lang="it-IT" dirty="0" err="1" smtClean="0"/>
              <a:t>dacays</a:t>
            </a:r>
            <a:r>
              <a:rPr lang="it-IT" dirty="0" smtClean="0"/>
              <a:t> </a:t>
            </a:r>
            <a:r>
              <a:rPr lang="it-IT" dirty="0" err="1" smtClean="0"/>
              <a:t>of</a:t>
            </a:r>
            <a:r>
              <a:rPr lang="it-IT" dirty="0" smtClean="0"/>
              <a:t> </a:t>
            </a:r>
            <a:r>
              <a:rPr lang="it-IT" dirty="0" err="1" smtClean="0"/>
              <a:t>different</a:t>
            </a:r>
            <a:r>
              <a:rPr lang="it-IT" dirty="0" smtClean="0"/>
              <a:t> </a:t>
            </a:r>
            <a:r>
              <a:rPr lang="it-IT" dirty="0" err="1" smtClean="0"/>
              <a:t>mesons</a:t>
            </a:r>
            <a:endParaRPr lang="it-IT" dirty="0" smtClean="0"/>
          </a:p>
          <a:p>
            <a:pPr>
              <a:buClr>
                <a:schemeClr val="accent1"/>
              </a:buClr>
              <a:buSzPct val="121000"/>
              <a:buFont typeface="Perpetua" pitchFamily="18" charset="0"/>
              <a:buChar char="•"/>
            </a:pPr>
            <a:r>
              <a:rPr lang="it-IT" dirty="0" smtClean="0"/>
              <a:t> </a:t>
            </a:r>
            <a:r>
              <a:rPr lang="it-IT" dirty="0" err="1" smtClean="0"/>
              <a:t>Differential</a:t>
            </a:r>
            <a:r>
              <a:rPr lang="it-IT" dirty="0" smtClean="0"/>
              <a:t> cross </a:t>
            </a:r>
            <a:r>
              <a:rPr lang="it-IT" dirty="0" err="1" smtClean="0"/>
              <a:t>sections</a:t>
            </a:r>
            <a:r>
              <a:rPr lang="it-IT" dirty="0" smtClean="0"/>
              <a:t>, </a:t>
            </a:r>
            <a:r>
              <a:rPr lang="it-IT" dirty="0" err="1" smtClean="0"/>
              <a:t>after</a:t>
            </a:r>
            <a:r>
              <a:rPr lang="it-IT" dirty="0" smtClean="0"/>
              <a:t> B </a:t>
            </a:r>
            <a:r>
              <a:rPr lang="it-IT" dirty="0" err="1" smtClean="0"/>
              <a:t>feed</a:t>
            </a:r>
            <a:r>
              <a:rPr lang="it-IT" dirty="0" smtClean="0"/>
              <a:t> down </a:t>
            </a:r>
            <a:r>
              <a:rPr lang="it-IT" dirty="0" err="1" smtClean="0"/>
              <a:t>subtraction</a:t>
            </a:r>
            <a:endParaRPr lang="it-IT" dirty="0" smtClean="0"/>
          </a:p>
          <a:p>
            <a:pPr>
              <a:buClr>
                <a:schemeClr val="accent1"/>
              </a:buClr>
              <a:buSzPct val="121000"/>
              <a:buFont typeface="Perpetua" pitchFamily="18" charset="0"/>
              <a:buChar char="•"/>
            </a:pPr>
            <a:r>
              <a:rPr lang="it-IT" dirty="0" smtClean="0"/>
              <a:t> </a:t>
            </a:r>
            <a:r>
              <a:rPr lang="it-IT" dirty="0" err="1" smtClean="0"/>
              <a:t>Scaled</a:t>
            </a:r>
            <a:r>
              <a:rPr lang="it-IT" dirty="0" smtClean="0"/>
              <a:t> down </a:t>
            </a:r>
            <a:r>
              <a:rPr lang="it-IT" dirty="0" err="1" smtClean="0"/>
              <a:t>to</a:t>
            </a:r>
            <a:r>
              <a:rPr lang="it-IT" dirty="0" smtClean="0"/>
              <a:t> 2.76 </a:t>
            </a:r>
            <a:r>
              <a:rPr lang="it-IT" dirty="0" err="1" smtClean="0"/>
              <a:t>TeV</a:t>
            </a:r>
            <a:r>
              <a:rPr lang="it-IT" dirty="0" smtClean="0"/>
              <a:t> </a:t>
            </a:r>
            <a:r>
              <a:rPr lang="it-IT" dirty="0" err="1" smtClean="0"/>
              <a:t>using</a:t>
            </a:r>
            <a:r>
              <a:rPr lang="it-IT" dirty="0" smtClean="0"/>
              <a:t> FONLL </a:t>
            </a:r>
          </a:p>
          <a:p>
            <a:pPr>
              <a:buClr>
                <a:schemeClr val="accent1"/>
              </a:buClr>
              <a:buSzPct val="121000"/>
              <a:buFont typeface="Perpetua" pitchFamily="18" charset="0"/>
              <a:buChar char="•"/>
            </a:pPr>
            <a:r>
              <a:rPr lang="it-IT" dirty="0" smtClean="0"/>
              <a:t> </a:t>
            </a:r>
            <a:r>
              <a:rPr lang="it-IT" dirty="0" err="1" smtClean="0"/>
              <a:t>Checked</a:t>
            </a:r>
            <a:r>
              <a:rPr lang="it-IT" dirty="0" smtClean="0"/>
              <a:t> </a:t>
            </a:r>
            <a:r>
              <a:rPr lang="it-IT" dirty="0" err="1" smtClean="0"/>
              <a:t>with</a:t>
            </a:r>
            <a:r>
              <a:rPr lang="it-IT" dirty="0" smtClean="0"/>
              <a:t> </a:t>
            </a:r>
            <a:r>
              <a:rPr lang="it-IT" dirty="0" err="1" smtClean="0"/>
              <a:t>pp</a:t>
            </a:r>
            <a:r>
              <a:rPr lang="it-IT" dirty="0" smtClean="0"/>
              <a:t> data @ 2.76 </a:t>
            </a:r>
            <a:r>
              <a:rPr lang="it-IT" dirty="0" err="1" smtClean="0"/>
              <a:t>TeV</a:t>
            </a:r>
            <a:endParaRPr lang="it-IT" dirty="0" smtClean="0"/>
          </a:p>
          <a:p>
            <a:pPr>
              <a:buClr>
                <a:schemeClr val="accent1"/>
              </a:buClr>
              <a:buSzPct val="121000"/>
              <a:buFont typeface="Perpetua" pitchFamily="18" charset="0"/>
              <a:buChar char="•"/>
            </a:pPr>
            <a:r>
              <a:rPr lang="it-IT" dirty="0" smtClean="0"/>
              <a:t>  Total cross </a:t>
            </a:r>
            <a:r>
              <a:rPr lang="it-IT" dirty="0" err="1" smtClean="0"/>
              <a:t>sections</a:t>
            </a:r>
            <a:r>
              <a:rPr lang="it-IT" dirty="0" smtClean="0"/>
              <a:t> </a:t>
            </a:r>
            <a:r>
              <a:rPr lang="it-IT" dirty="0" err="1" smtClean="0"/>
              <a:t>compared</a:t>
            </a:r>
            <a:r>
              <a:rPr lang="it-IT" dirty="0" smtClean="0"/>
              <a:t> </a:t>
            </a:r>
            <a:r>
              <a:rPr lang="it-IT" dirty="0" err="1" smtClean="0"/>
              <a:t>to</a:t>
            </a:r>
            <a:r>
              <a:rPr lang="it-IT" dirty="0" smtClean="0"/>
              <a:t> </a:t>
            </a:r>
            <a:r>
              <a:rPr lang="it-IT" dirty="0" err="1" smtClean="0"/>
              <a:t>results</a:t>
            </a:r>
            <a:r>
              <a:rPr lang="it-IT" dirty="0" smtClean="0"/>
              <a:t> </a:t>
            </a:r>
            <a:r>
              <a:rPr lang="it-IT" dirty="0" err="1" smtClean="0"/>
              <a:t>of</a:t>
            </a:r>
            <a:r>
              <a:rPr lang="it-IT" dirty="0" smtClean="0"/>
              <a:t> </a:t>
            </a:r>
            <a:r>
              <a:rPr lang="it-IT" dirty="0" err="1" smtClean="0"/>
              <a:t>other</a:t>
            </a:r>
            <a:r>
              <a:rPr lang="it-IT" dirty="0" smtClean="0"/>
              <a:t> </a:t>
            </a:r>
            <a:r>
              <a:rPr lang="it-IT" dirty="0" err="1" smtClean="0"/>
              <a:t>experiments</a:t>
            </a:r>
            <a:endParaRPr lang="it-IT"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Open Charm:  </a:t>
            </a:r>
            <a:r>
              <a:rPr lang="it-IT" dirty="0" err="1" smtClean="0"/>
              <a:t>Pb-Pb</a:t>
            </a:r>
            <a:r>
              <a:rPr lang="it-IT" dirty="0" smtClean="0"/>
              <a:t> </a:t>
            </a:r>
            <a:r>
              <a:rPr lang="it-IT" dirty="0" err="1" smtClean="0"/>
              <a:t>results</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29</a:t>
            </a:fld>
            <a:endParaRPr lang="it-IT"/>
          </a:p>
        </p:txBody>
      </p:sp>
      <p:sp>
        <p:nvSpPr>
          <p:cNvPr id="13" name="Segnaposto contenuto 12"/>
          <p:cNvSpPr>
            <a:spLocks noGrp="1"/>
          </p:cNvSpPr>
          <p:nvPr>
            <p:ph sz="quarter" idx="2"/>
          </p:nvPr>
        </p:nvSpPr>
        <p:spPr>
          <a:xfrm>
            <a:off x="4428417" y="1447800"/>
            <a:ext cx="4254573" cy="4572000"/>
          </a:xfrm>
        </p:spPr>
        <p:txBody>
          <a:bodyPr>
            <a:normAutofit/>
          </a:bodyPr>
          <a:lstStyle/>
          <a:p>
            <a:r>
              <a:rPr lang="en-US" dirty="0" smtClean="0"/>
              <a:t>Central collisions (0-20%):</a:t>
            </a:r>
          </a:p>
          <a:p>
            <a:pPr lvl="1"/>
            <a:r>
              <a:rPr lang="en-US" dirty="0" smtClean="0"/>
              <a:t>D</a:t>
            </a:r>
            <a:r>
              <a:rPr lang="en-US" baseline="30000" dirty="0" smtClean="0"/>
              <a:t>0</a:t>
            </a:r>
            <a:r>
              <a:rPr lang="en-US" dirty="0" smtClean="0"/>
              <a:t>: 5 </a:t>
            </a:r>
            <a:r>
              <a:rPr lang="en-US" dirty="0" err="1" smtClean="0"/>
              <a:t>p</a:t>
            </a:r>
            <a:r>
              <a:rPr lang="en-US" baseline="-25000" dirty="0" err="1" smtClean="0"/>
              <a:t>T</a:t>
            </a:r>
            <a:r>
              <a:rPr lang="en-US" dirty="0" smtClean="0"/>
              <a:t> bins in 2-12 </a:t>
            </a:r>
            <a:r>
              <a:rPr lang="en-US" dirty="0" err="1" smtClean="0"/>
              <a:t>GeV</a:t>
            </a:r>
            <a:r>
              <a:rPr lang="en-US" dirty="0" smtClean="0"/>
              <a:t>/c</a:t>
            </a:r>
          </a:p>
          <a:p>
            <a:pPr lvl="1"/>
            <a:r>
              <a:rPr lang="en-US" dirty="0" smtClean="0"/>
              <a:t>D</a:t>
            </a:r>
            <a:r>
              <a:rPr lang="en-US" baseline="30000" dirty="0" smtClean="0"/>
              <a:t>+</a:t>
            </a:r>
            <a:r>
              <a:rPr lang="en-US" dirty="0" smtClean="0"/>
              <a:t>: 3 </a:t>
            </a:r>
            <a:r>
              <a:rPr lang="en-US" dirty="0" err="1" smtClean="0"/>
              <a:t>p</a:t>
            </a:r>
            <a:r>
              <a:rPr lang="en-US" baseline="-25000" dirty="0" err="1" smtClean="0"/>
              <a:t>T</a:t>
            </a:r>
            <a:r>
              <a:rPr lang="en-US" dirty="0" smtClean="0"/>
              <a:t> bins in 5-12 </a:t>
            </a:r>
            <a:r>
              <a:rPr lang="en-US" dirty="0" err="1" smtClean="0"/>
              <a:t>GeV</a:t>
            </a:r>
            <a:r>
              <a:rPr lang="en-US" dirty="0" smtClean="0"/>
              <a:t>/c</a:t>
            </a:r>
          </a:p>
          <a:p>
            <a:r>
              <a:rPr lang="en-US" dirty="0" smtClean="0"/>
              <a:t>Reconstruction efficiency ~1-10 %</a:t>
            </a:r>
          </a:p>
          <a:p>
            <a:pPr lvl="1"/>
            <a:r>
              <a:rPr lang="en-US" dirty="0" smtClean="0"/>
              <a:t>From MC simulation</a:t>
            </a:r>
          </a:p>
          <a:p>
            <a:pPr lvl="2"/>
            <a:r>
              <a:rPr lang="en-US" dirty="0" smtClean="0"/>
              <a:t>Detector conditions described in MC at the level of few %</a:t>
            </a:r>
          </a:p>
          <a:p>
            <a:pPr lvl="2"/>
            <a:r>
              <a:rPr lang="en-US" dirty="0" smtClean="0"/>
              <a:t>No centrality dependence</a:t>
            </a:r>
          </a:p>
          <a:p>
            <a:r>
              <a:rPr lang="en-US" dirty="0" smtClean="0"/>
              <a:t>Feed down from B: 10-15 % after cuts</a:t>
            </a:r>
            <a:endParaRPr lang="it-IT" dirty="0"/>
          </a:p>
        </p:txBody>
      </p:sp>
      <p:pic>
        <p:nvPicPr>
          <p:cNvPr id="7" name="Picture 2"/>
          <p:cNvPicPr>
            <a:picLocks noChangeAspect="1" noChangeArrowheads="1"/>
          </p:cNvPicPr>
          <p:nvPr/>
        </p:nvPicPr>
        <p:blipFill>
          <a:blip r:embed="rId2" cstate="print"/>
          <a:srcRect/>
          <a:stretch>
            <a:fillRect/>
          </a:stretch>
        </p:blipFill>
        <p:spPr bwMode="auto">
          <a:xfrm>
            <a:off x="723900" y="861187"/>
            <a:ext cx="3272192" cy="2967991"/>
          </a:xfrm>
          <a:prstGeom prst="rect">
            <a:avLst/>
          </a:prstGeom>
          <a:noFill/>
          <a:ln w="9525">
            <a:noFill/>
            <a:miter lim="800000"/>
            <a:headEnd/>
            <a:tailEnd/>
          </a:ln>
        </p:spPr>
      </p:pic>
      <p:pic>
        <p:nvPicPr>
          <p:cNvPr id="10" name="Picture 6"/>
          <p:cNvPicPr>
            <a:picLocks noChangeAspect="1"/>
          </p:cNvPicPr>
          <p:nvPr/>
        </p:nvPicPr>
        <p:blipFill>
          <a:blip r:embed="rId3" cstate="print"/>
          <a:srcRect/>
          <a:stretch>
            <a:fillRect/>
          </a:stretch>
        </p:blipFill>
        <p:spPr bwMode="auto">
          <a:xfrm>
            <a:off x="880848" y="3829178"/>
            <a:ext cx="2969599" cy="28383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Heavy</a:t>
            </a:r>
            <a:r>
              <a:rPr lang="it-IT" dirty="0" smtClean="0"/>
              <a:t> </a:t>
            </a:r>
            <a:r>
              <a:rPr lang="it-IT" dirty="0" err="1" smtClean="0"/>
              <a:t>Ions</a:t>
            </a:r>
            <a:r>
              <a:rPr lang="it-IT" dirty="0" smtClean="0"/>
              <a:t> </a:t>
            </a:r>
            <a:r>
              <a:rPr lang="it-IT" dirty="0" err="1" smtClean="0"/>
              <a:t>at</a:t>
            </a:r>
            <a:r>
              <a:rPr lang="it-IT" dirty="0" smtClean="0"/>
              <a:t> the LHC</a:t>
            </a:r>
            <a:endParaRPr lang="it-IT" dirty="0"/>
          </a:p>
        </p:txBody>
      </p:sp>
      <p:sp>
        <p:nvSpPr>
          <p:cNvPr id="3" name="Segnaposto data 2"/>
          <p:cNvSpPr>
            <a:spLocks noGrp="1"/>
          </p:cNvSpPr>
          <p:nvPr>
            <p:ph type="dt" sz="half" idx="10"/>
          </p:nvPr>
        </p:nvSpPr>
        <p:spPr/>
        <p:txBody>
          <a:bodyPr/>
          <a:lstStyle/>
          <a:p>
            <a:r>
              <a:rPr lang="it-IT" smtClean="0"/>
              <a:t>09/07/2011</a:t>
            </a:r>
            <a:endParaRPr lang="it-IT"/>
          </a:p>
        </p:txBody>
      </p:sp>
      <p:sp>
        <p:nvSpPr>
          <p:cNvPr id="4" name="Segnaposto numero diapositiva 3"/>
          <p:cNvSpPr>
            <a:spLocks noGrp="1"/>
          </p:cNvSpPr>
          <p:nvPr>
            <p:ph type="sldNum" sz="quarter" idx="12"/>
          </p:nvPr>
        </p:nvSpPr>
        <p:spPr/>
        <p:txBody>
          <a:bodyPr/>
          <a:lstStyle/>
          <a:p>
            <a:fld id="{8DE4B878-52AC-8545-8082-98DF45A7D0D1}" type="slidenum">
              <a:rPr lang="it-IT" smtClean="0"/>
              <a:pPr/>
              <a:t>3</a:t>
            </a:fld>
            <a:endParaRPr lang="it-IT"/>
          </a:p>
        </p:txBody>
      </p:sp>
      <p:graphicFrame>
        <p:nvGraphicFramePr>
          <p:cNvPr id="6" name="Tabella 5"/>
          <p:cNvGraphicFramePr>
            <a:graphicFrameLocks noGrp="1"/>
          </p:cNvGraphicFramePr>
          <p:nvPr>
            <p:extLst>
              <p:ext uri="{D42A27DB-BD31-4B8C-83A1-F6EECF244321}">
                <p14:mod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1994311092"/>
              </p:ext>
            </p:extLst>
          </p:nvPr>
        </p:nvGraphicFramePr>
        <p:xfrm>
          <a:off x="3550692" y="3429000"/>
          <a:ext cx="5379041" cy="3200400"/>
        </p:xfrm>
        <a:graphic>
          <a:graphicData uri="http://schemas.openxmlformats.org/drawingml/2006/table">
            <a:tbl>
              <a:tblPr firstRow="1" bandRow="1">
                <a:tableStyleId>{5C22544A-7EE6-4342-B048-85BDC9FD1C3A}</a:tableStyleId>
              </a:tblPr>
              <a:tblGrid>
                <a:gridCol w="2787746"/>
                <a:gridCol w="828490"/>
                <a:gridCol w="929639"/>
                <a:gridCol w="833166"/>
              </a:tblGrid>
              <a:tr h="350951">
                <a:tc>
                  <a:txBody>
                    <a:bodyPr/>
                    <a:lstStyle/>
                    <a:p>
                      <a:endParaRPr lang="it-IT" dirty="0"/>
                    </a:p>
                  </a:txBody>
                  <a:tcPr/>
                </a:tc>
                <a:tc>
                  <a:txBody>
                    <a:bodyPr/>
                    <a:lstStyle/>
                    <a:p>
                      <a:endParaRPr lang="it-IT" dirty="0"/>
                    </a:p>
                  </a:txBody>
                  <a:tcPr/>
                </a:tc>
                <a:tc>
                  <a:txBody>
                    <a:bodyPr/>
                    <a:lstStyle/>
                    <a:p>
                      <a:r>
                        <a:rPr lang="it-IT" dirty="0" smtClean="0"/>
                        <a:t>2010</a:t>
                      </a:r>
                      <a:endParaRPr lang="it-IT" dirty="0"/>
                    </a:p>
                  </a:txBody>
                  <a:tcPr/>
                </a:tc>
                <a:tc>
                  <a:txBody>
                    <a:bodyPr/>
                    <a:lstStyle/>
                    <a:p>
                      <a:r>
                        <a:rPr lang="it-IT" dirty="0" smtClean="0"/>
                        <a:t>Target</a:t>
                      </a:r>
                      <a:endParaRPr lang="it-IT" dirty="0"/>
                    </a:p>
                  </a:txBody>
                  <a:tcPr/>
                </a:tc>
              </a:tr>
              <a:tr h="350951">
                <a:tc>
                  <a:txBody>
                    <a:bodyPr/>
                    <a:lstStyle/>
                    <a:p>
                      <a:r>
                        <a:rPr lang="it-IT" dirty="0" smtClean="0"/>
                        <a:t>√s / </a:t>
                      </a:r>
                      <a:r>
                        <a:rPr lang="it-IT" dirty="0" err="1" smtClean="0"/>
                        <a:t>nucleon</a:t>
                      </a:r>
                      <a:r>
                        <a:rPr lang="it-IT" dirty="0" smtClean="0"/>
                        <a:t> </a:t>
                      </a:r>
                      <a:r>
                        <a:rPr lang="it-IT" dirty="0" err="1" smtClean="0"/>
                        <a:t>pair</a:t>
                      </a:r>
                      <a:endParaRPr lang="it-IT" dirty="0"/>
                    </a:p>
                  </a:txBody>
                  <a:tcPr/>
                </a:tc>
                <a:tc>
                  <a:txBody>
                    <a:bodyPr/>
                    <a:lstStyle/>
                    <a:p>
                      <a:r>
                        <a:rPr lang="it-IT" dirty="0" err="1" smtClean="0"/>
                        <a:t>TeV</a:t>
                      </a:r>
                      <a:endParaRPr lang="it-IT" dirty="0"/>
                    </a:p>
                  </a:txBody>
                  <a:tcPr/>
                </a:tc>
                <a:tc>
                  <a:txBody>
                    <a:bodyPr/>
                    <a:lstStyle/>
                    <a:p>
                      <a:r>
                        <a:rPr lang="it-IT" dirty="0" smtClean="0"/>
                        <a:t>2.76</a:t>
                      </a:r>
                      <a:endParaRPr lang="it-IT" dirty="0"/>
                    </a:p>
                  </a:txBody>
                  <a:tcPr/>
                </a:tc>
                <a:tc>
                  <a:txBody>
                    <a:bodyPr/>
                    <a:lstStyle/>
                    <a:p>
                      <a:r>
                        <a:rPr lang="it-IT" dirty="0" smtClean="0"/>
                        <a:t>5.5</a:t>
                      </a:r>
                      <a:endParaRPr lang="it-IT" dirty="0"/>
                    </a:p>
                  </a:txBody>
                  <a:tcPr/>
                </a:tc>
              </a:tr>
              <a:tr h="350951">
                <a:tc>
                  <a:txBody>
                    <a:bodyPr/>
                    <a:lstStyle/>
                    <a:p>
                      <a:r>
                        <a:rPr lang="it-IT" dirty="0" err="1" smtClean="0"/>
                        <a:t>Initial</a:t>
                      </a:r>
                      <a:r>
                        <a:rPr lang="it-IT" dirty="0" smtClean="0"/>
                        <a:t> </a:t>
                      </a:r>
                      <a:r>
                        <a:rPr lang="it-IT" dirty="0" err="1" smtClean="0"/>
                        <a:t>luminosity</a:t>
                      </a:r>
                      <a:endParaRPr lang="it-IT" dirty="0"/>
                    </a:p>
                  </a:txBody>
                  <a:tcPr/>
                </a:tc>
                <a:tc>
                  <a:txBody>
                    <a:bodyPr/>
                    <a:lstStyle/>
                    <a:p>
                      <a:r>
                        <a:rPr lang="it-IT" dirty="0" smtClean="0"/>
                        <a:t>cm</a:t>
                      </a:r>
                      <a:r>
                        <a:rPr lang="it-IT" baseline="30000" dirty="0" smtClean="0"/>
                        <a:t>-2</a:t>
                      </a:r>
                      <a:r>
                        <a:rPr lang="it-IT" baseline="0" dirty="0" smtClean="0"/>
                        <a:t> s</a:t>
                      </a:r>
                      <a:r>
                        <a:rPr lang="it-IT" baseline="30000" dirty="0" smtClean="0"/>
                        <a:t>-1</a:t>
                      </a:r>
                      <a:endParaRPr lang="it-IT" dirty="0"/>
                    </a:p>
                  </a:txBody>
                  <a:tcPr/>
                </a:tc>
                <a:tc>
                  <a:txBody>
                    <a:bodyPr/>
                    <a:lstStyle/>
                    <a:p>
                      <a:r>
                        <a:rPr lang="it-IT" dirty="0" smtClean="0"/>
                        <a:t>3×10</a:t>
                      </a:r>
                      <a:r>
                        <a:rPr lang="it-IT" baseline="30000" dirty="0" smtClean="0"/>
                        <a:t>25</a:t>
                      </a:r>
                      <a:endParaRPr lang="it-IT"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10</a:t>
                      </a:r>
                      <a:r>
                        <a:rPr lang="it-IT" baseline="30000" dirty="0" smtClean="0"/>
                        <a:t>27</a:t>
                      </a:r>
                      <a:endParaRPr lang="it-IT" dirty="0" smtClean="0"/>
                    </a:p>
                  </a:txBody>
                  <a:tcPr/>
                </a:tc>
              </a:tr>
              <a:tr h="350951">
                <a:tc>
                  <a:txBody>
                    <a:bodyPr/>
                    <a:lstStyle/>
                    <a:p>
                      <a:r>
                        <a:rPr lang="it-IT" dirty="0" err="1" smtClean="0"/>
                        <a:t>Number</a:t>
                      </a:r>
                      <a:r>
                        <a:rPr lang="it-IT" dirty="0" smtClean="0"/>
                        <a:t> of </a:t>
                      </a:r>
                      <a:r>
                        <a:rPr lang="it-IT" dirty="0" err="1" smtClean="0"/>
                        <a:t>colliding</a:t>
                      </a:r>
                      <a:r>
                        <a:rPr lang="it-IT" dirty="0" smtClean="0"/>
                        <a:t> </a:t>
                      </a:r>
                      <a:r>
                        <a:rPr lang="it-IT" dirty="0" err="1" smtClean="0"/>
                        <a:t>bunches</a:t>
                      </a:r>
                      <a:endParaRPr lang="it-IT" dirty="0"/>
                    </a:p>
                  </a:txBody>
                  <a:tcPr/>
                </a:tc>
                <a:tc>
                  <a:txBody>
                    <a:bodyPr/>
                    <a:lstStyle/>
                    <a:p>
                      <a:endParaRPr lang="it-IT" dirty="0"/>
                    </a:p>
                  </a:txBody>
                  <a:tcPr/>
                </a:tc>
                <a:tc>
                  <a:txBody>
                    <a:bodyPr/>
                    <a:lstStyle/>
                    <a:p>
                      <a:r>
                        <a:rPr lang="it-IT" dirty="0" smtClean="0"/>
                        <a:t>137</a:t>
                      </a:r>
                      <a:endParaRPr lang="it-IT" dirty="0"/>
                    </a:p>
                  </a:txBody>
                  <a:tcPr/>
                </a:tc>
                <a:tc>
                  <a:txBody>
                    <a:bodyPr/>
                    <a:lstStyle/>
                    <a:p>
                      <a:r>
                        <a:rPr lang="it-IT" dirty="0" smtClean="0"/>
                        <a:t>592</a:t>
                      </a:r>
                      <a:endParaRPr lang="it-IT" dirty="0"/>
                    </a:p>
                  </a:txBody>
                  <a:tcPr/>
                </a:tc>
              </a:tr>
              <a:tr h="350951">
                <a:tc>
                  <a:txBody>
                    <a:bodyPr/>
                    <a:lstStyle/>
                    <a:p>
                      <a:r>
                        <a:rPr lang="it-IT" dirty="0" err="1" smtClean="0"/>
                        <a:t>Bunch</a:t>
                      </a:r>
                      <a:r>
                        <a:rPr lang="it-IT" dirty="0" smtClean="0"/>
                        <a:t> </a:t>
                      </a:r>
                      <a:r>
                        <a:rPr lang="it-IT" dirty="0" err="1" smtClean="0"/>
                        <a:t>spacing</a:t>
                      </a:r>
                      <a:endParaRPr lang="it-IT" dirty="0"/>
                    </a:p>
                  </a:txBody>
                  <a:tcPr/>
                </a:tc>
                <a:tc>
                  <a:txBody>
                    <a:bodyPr/>
                    <a:lstStyle/>
                    <a:p>
                      <a:r>
                        <a:rPr lang="it-IT" dirty="0" smtClean="0"/>
                        <a:t>ns</a:t>
                      </a:r>
                      <a:endParaRPr lang="it-IT" dirty="0"/>
                    </a:p>
                  </a:txBody>
                  <a:tcPr/>
                </a:tc>
                <a:tc>
                  <a:txBody>
                    <a:bodyPr/>
                    <a:lstStyle/>
                    <a:p>
                      <a:r>
                        <a:rPr lang="it-IT" dirty="0" smtClean="0"/>
                        <a:t>500</a:t>
                      </a:r>
                      <a:endParaRPr lang="it-IT" dirty="0"/>
                    </a:p>
                  </a:txBody>
                  <a:tcPr/>
                </a:tc>
                <a:tc>
                  <a:txBody>
                    <a:bodyPr/>
                    <a:lstStyle/>
                    <a:p>
                      <a:r>
                        <a:rPr lang="it-IT" dirty="0" smtClean="0"/>
                        <a:t>99.8</a:t>
                      </a:r>
                      <a:endParaRPr lang="it-IT" dirty="0"/>
                    </a:p>
                  </a:txBody>
                  <a:tcPr/>
                </a:tc>
              </a:tr>
              <a:tr h="350951">
                <a:tc>
                  <a:txBody>
                    <a:bodyPr/>
                    <a:lstStyle/>
                    <a:p>
                      <a:r>
                        <a:rPr lang="it-IT" dirty="0" smtClean="0">
                          <a:sym typeface="Symbol"/>
                        </a:rPr>
                        <a:t></a:t>
                      </a:r>
                      <a:r>
                        <a:rPr lang="it-IT" baseline="30000" dirty="0" smtClean="0">
                          <a:sym typeface="Symbol"/>
                        </a:rPr>
                        <a:t>*</a:t>
                      </a:r>
                      <a:endParaRPr lang="it-IT" dirty="0"/>
                    </a:p>
                  </a:txBody>
                  <a:tcPr/>
                </a:tc>
                <a:tc>
                  <a:txBody>
                    <a:bodyPr/>
                    <a:lstStyle/>
                    <a:p>
                      <a:r>
                        <a:rPr lang="it-IT" dirty="0" smtClean="0"/>
                        <a:t>m</a:t>
                      </a:r>
                      <a:endParaRPr lang="it-IT" dirty="0"/>
                    </a:p>
                  </a:txBody>
                  <a:tcPr/>
                </a:tc>
                <a:tc>
                  <a:txBody>
                    <a:bodyPr/>
                    <a:lstStyle/>
                    <a:p>
                      <a:r>
                        <a:rPr lang="it-IT" dirty="0" smtClean="0"/>
                        <a:t>3.5</a:t>
                      </a:r>
                      <a:endParaRPr lang="it-IT" dirty="0"/>
                    </a:p>
                  </a:txBody>
                  <a:tcPr/>
                </a:tc>
                <a:tc>
                  <a:txBody>
                    <a:bodyPr/>
                    <a:lstStyle/>
                    <a:p>
                      <a:r>
                        <a:rPr lang="it-IT" dirty="0" smtClean="0"/>
                        <a:t>0.5</a:t>
                      </a:r>
                      <a:endParaRPr lang="it-IT" dirty="0"/>
                    </a:p>
                  </a:txBody>
                  <a:tcPr/>
                </a:tc>
              </a:tr>
              <a:tr h="350951">
                <a:tc>
                  <a:txBody>
                    <a:bodyPr/>
                    <a:lstStyle/>
                    <a:p>
                      <a:r>
                        <a:rPr lang="it-IT" dirty="0" err="1" smtClean="0"/>
                        <a:t>Transverse</a:t>
                      </a:r>
                      <a:r>
                        <a:rPr lang="it-IT" dirty="0" smtClean="0"/>
                        <a:t> </a:t>
                      </a:r>
                      <a:r>
                        <a:rPr lang="it-IT" dirty="0" err="1" smtClean="0"/>
                        <a:t>normalized</a:t>
                      </a:r>
                      <a:r>
                        <a:rPr lang="it-IT" dirty="0" smtClean="0"/>
                        <a:t> </a:t>
                      </a:r>
                      <a:r>
                        <a:rPr lang="it-IT" dirty="0" err="1" smtClean="0"/>
                        <a:t>emittance</a:t>
                      </a:r>
                      <a:endParaRPr lang="it-IT" dirty="0"/>
                    </a:p>
                  </a:txBody>
                  <a:tcPr/>
                </a:tc>
                <a:tc>
                  <a:txBody>
                    <a:bodyPr/>
                    <a:lstStyle/>
                    <a:p>
                      <a:r>
                        <a:rPr lang="it-IT" dirty="0" smtClean="0">
                          <a:sym typeface="Symbol"/>
                        </a:rPr>
                        <a:t>m</a:t>
                      </a:r>
                      <a:endParaRPr lang="it-IT" dirty="0"/>
                    </a:p>
                  </a:txBody>
                  <a:tcPr/>
                </a:tc>
                <a:tc>
                  <a:txBody>
                    <a:bodyPr/>
                    <a:lstStyle/>
                    <a:p>
                      <a:r>
                        <a:rPr lang="it-IT" dirty="0" smtClean="0"/>
                        <a:t>3</a:t>
                      </a:r>
                      <a:endParaRPr lang="it-IT" dirty="0"/>
                    </a:p>
                  </a:txBody>
                  <a:tcPr/>
                </a:tc>
                <a:tc>
                  <a:txBody>
                    <a:bodyPr/>
                    <a:lstStyle/>
                    <a:p>
                      <a:r>
                        <a:rPr lang="it-IT" dirty="0" smtClean="0"/>
                        <a:t>1.5</a:t>
                      </a:r>
                      <a:endParaRPr lang="it-IT" dirty="0"/>
                    </a:p>
                  </a:txBody>
                  <a:tcPr/>
                </a:tc>
              </a:tr>
              <a:tr h="350951">
                <a:tc>
                  <a:txBody>
                    <a:bodyPr/>
                    <a:lstStyle/>
                    <a:p>
                      <a:r>
                        <a:rPr lang="it-IT" dirty="0" err="1" smtClean="0"/>
                        <a:t>Ions</a:t>
                      </a:r>
                      <a:r>
                        <a:rPr lang="it-IT" dirty="0" smtClean="0"/>
                        <a:t> per </a:t>
                      </a:r>
                      <a:r>
                        <a:rPr lang="it-IT" dirty="0" err="1" smtClean="0"/>
                        <a:t>bunch</a:t>
                      </a:r>
                      <a:endParaRPr lang="it-IT" dirty="0"/>
                    </a:p>
                  </a:txBody>
                  <a:tcPr/>
                </a:tc>
                <a:tc>
                  <a:txBody>
                    <a:bodyPr/>
                    <a:lstStyle/>
                    <a:p>
                      <a:endParaRPr lang="it-IT"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1.2×10</a:t>
                      </a:r>
                      <a:r>
                        <a:rPr lang="it-IT" baseline="30000" dirty="0" smtClean="0"/>
                        <a:t>8</a:t>
                      </a:r>
                      <a:endParaRPr lang="it-IT"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7×10</a:t>
                      </a:r>
                      <a:r>
                        <a:rPr lang="it-IT" baseline="30000" dirty="0" smtClean="0"/>
                        <a:t>7</a:t>
                      </a:r>
                      <a:endParaRPr lang="it-IT" dirty="0" smtClean="0"/>
                    </a:p>
                  </a:txBody>
                  <a:tcPr/>
                </a:tc>
              </a:tr>
            </a:tbl>
          </a:graphicData>
        </a:graphic>
      </p:graphicFrame>
      <p:pic>
        <p:nvPicPr>
          <p:cNvPr id="7" name="Picture 2"/>
          <p:cNvPicPr>
            <a:picLocks noChangeAspect="1" noChangeArrowheads="1"/>
          </p:cNvPicPr>
          <p:nvPr/>
        </p:nvPicPr>
        <p:blipFill>
          <a:blip r:embed="rId2">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rcRect/>
          <a:stretch>
            <a:fillRect/>
          </a:stretch>
        </p:blipFill>
        <p:spPr bwMode="auto">
          <a:xfrm>
            <a:off x="112533" y="3677484"/>
            <a:ext cx="3342759" cy="2073137"/>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
        <p:nvSpPr>
          <p:cNvPr id="8" name="Segnaposto piè di pagina 7"/>
          <p:cNvSpPr>
            <a:spLocks noGrp="1"/>
          </p:cNvSpPr>
          <p:nvPr>
            <p:ph type="ftr" sz="quarter" idx="11"/>
          </p:nvPr>
        </p:nvSpPr>
        <p:spPr/>
        <p:txBody>
          <a:bodyPr/>
          <a:lstStyle/>
          <a:p>
            <a:r>
              <a:rPr lang="en-US" smtClean="0"/>
              <a:t>LISHEP 2011</a:t>
            </a:r>
            <a:endParaRPr lang="it-IT" dirty="0"/>
          </a:p>
        </p:txBody>
      </p:sp>
      <p:sp>
        <p:nvSpPr>
          <p:cNvPr id="5" name="Segnaposto contenuto 4"/>
          <p:cNvSpPr>
            <a:spLocks noGrp="1"/>
          </p:cNvSpPr>
          <p:nvPr>
            <p:ph sz="quarter" idx="1"/>
          </p:nvPr>
        </p:nvSpPr>
        <p:spPr>
          <a:xfrm>
            <a:off x="381000" y="1282634"/>
            <a:ext cx="8509000" cy="2146366"/>
          </a:xfrm>
        </p:spPr>
        <p:txBody>
          <a:bodyPr>
            <a:normAutofit lnSpcReduction="10000"/>
          </a:bodyPr>
          <a:lstStyle/>
          <a:p>
            <a:pPr>
              <a:spcBef>
                <a:spcPts val="0"/>
              </a:spcBef>
            </a:pPr>
            <a:r>
              <a:rPr lang="it-IT" sz="2400" dirty="0" smtClean="0"/>
              <a:t>ALICE: </a:t>
            </a:r>
            <a:r>
              <a:rPr lang="it-IT" sz="2400" b="1" dirty="0" smtClean="0">
                <a:solidFill>
                  <a:schemeClr val="accent1">
                    <a:lumMod val="75000"/>
                  </a:schemeClr>
                </a:solidFill>
              </a:rPr>
              <a:t>A</a:t>
            </a:r>
            <a:r>
              <a:rPr lang="it-IT" sz="2400" dirty="0" smtClean="0"/>
              <a:t> </a:t>
            </a:r>
            <a:r>
              <a:rPr lang="it-IT" sz="2400" b="1" dirty="0" smtClean="0">
                <a:solidFill>
                  <a:schemeClr val="accent1">
                    <a:lumMod val="75000"/>
                  </a:schemeClr>
                </a:solidFill>
              </a:rPr>
              <a:t>L</a:t>
            </a:r>
            <a:r>
              <a:rPr lang="it-IT" sz="2400" dirty="0" smtClean="0"/>
              <a:t>arge </a:t>
            </a:r>
            <a:r>
              <a:rPr lang="it-IT" sz="2400" b="1" dirty="0" err="1" smtClean="0">
                <a:solidFill>
                  <a:schemeClr val="accent1">
                    <a:lumMod val="75000"/>
                  </a:schemeClr>
                </a:solidFill>
              </a:rPr>
              <a:t>I</a:t>
            </a:r>
            <a:r>
              <a:rPr lang="it-IT" sz="2400" dirty="0" err="1" smtClean="0"/>
              <a:t>on</a:t>
            </a:r>
            <a:r>
              <a:rPr lang="it-IT" sz="2400" dirty="0" smtClean="0"/>
              <a:t> </a:t>
            </a:r>
            <a:r>
              <a:rPr lang="it-IT" sz="2400" b="1" dirty="0" smtClean="0">
                <a:solidFill>
                  <a:schemeClr val="accent1">
                    <a:lumMod val="75000"/>
                  </a:schemeClr>
                </a:solidFill>
              </a:rPr>
              <a:t>C</a:t>
            </a:r>
            <a:r>
              <a:rPr lang="it-IT" sz="2400" dirty="0" smtClean="0"/>
              <a:t>ollider </a:t>
            </a:r>
            <a:r>
              <a:rPr lang="it-IT" sz="2400" b="1" dirty="0" smtClean="0">
                <a:solidFill>
                  <a:schemeClr val="accent1">
                    <a:lumMod val="75000"/>
                  </a:schemeClr>
                </a:solidFill>
              </a:rPr>
              <a:t>E</a:t>
            </a:r>
            <a:r>
              <a:rPr lang="it-IT" sz="2400" dirty="0" smtClean="0"/>
              <a:t>xperiment </a:t>
            </a:r>
            <a:endParaRPr lang="it-IT" sz="2400" dirty="0">
              <a:sym typeface="Wingdings" pitchFamily="2" charset="2"/>
            </a:endParaRPr>
          </a:p>
          <a:p>
            <a:pPr lvl="1">
              <a:spcBef>
                <a:spcPts val="0"/>
              </a:spcBef>
            </a:pPr>
            <a:r>
              <a:rPr lang="it-IT" sz="2000" dirty="0" smtClean="0">
                <a:sym typeface="Wingdings" pitchFamily="2" charset="2"/>
              </a:rPr>
              <a:t> </a:t>
            </a:r>
            <a:r>
              <a:rPr lang="it-IT" sz="2000" dirty="0" err="1" smtClean="0">
                <a:sym typeface="Wingdings" pitchFamily="2" charset="2"/>
              </a:rPr>
              <a:t>Indeed</a:t>
            </a:r>
            <a:r>
              <a:rPr lang="it-IT" sz="2000" dirty="0" smtClean="0">
                <a:sym typeface="Wingdings" pitchFamily="2" charset="2"/>
              </a:rPr>
              <a:t> ALICE </a:t>
            </a:r>
            <a:r>
              <a:rPr lang="it-IT" sz="2000" dirty="0" err="1" smtClean="0">
                <a:sym typeface="Wingdings" pitchFamily="2" charset="2"/>
              </a:rPr>
              <a:t>has</a:t>
            </a:r>
            <a:r>
              <a:rPr lang="it-IT" sz="2000" dirty="0" smtClean="0">
                <a:sym typeface="Wingdings" pitchFamily="2" charset="2"/>
              </a:rPr>
              <a:t> </a:t>
            </a:r>
            <a:r>
              <a:rPr lang="it-IT" sz="2000" dirty="0" err="1" smtClean="0">
                <a:sym typeface="Wingdings" pitchFamily="2" charset="2"/>
              </a:rPr>
              <a:t>been</a:t>
            </a:r>
            <a:r>
              <a:rPr lang="it-IT" sz="2000" dirty="0" smtClean="0">
                <a:sym typeface="Wingdings" pitchFamily="2" charset="2"/>
              </a:rPr>
              <a:t> </a:t>
            </a:r>
            <a:r>
              <a:rPr lang="it-IT" sz="2000" dirty="0" err="1" smtClean="0">
                <a:sym typeface="Wingdings" pitchFamily="2" charset="2"/>
              </a:rPr>
              <a:t>designed</a:t>
            </a:r>
            <a:r>
              <a:rPr lang="it-IT" sz="2000" dirty="0" smtClean="0">
                <a:sym typeface="Wingdings" pitchFamily="2" charset="2"/>
              </a:rPr>
              <a:t> to be </a:t>
            </a:r>
            <a:r>
              <a:rPr lang="it-IT" sz="2000" dirty="0" smtClean="0">
                <a:solidFill>
                  <a:schemeClr val="accent2">
                    <a:lumMod val="60000"/>
                    <a:lumOff val="40000"/>
                  </a:schemeClr>
                </a:solidFill>
                <a:sym typeface="Wingdings" pitchFamily="2" charset="2"/>
              </a:rPr>
              <a:t>the</a:t>
            </a:r>
            <a:r>
              <a:rPr lang="it-IT" sz="2000" dirty="0" smtClean="0">
                <a:sym typeface="Wingdings" pitchFamily="2" charset="2"/>
              </a:rPr>
              <a:t> general </a:t>
            </a:r>
            <a:r>
              <a:rPr lang="it-IT" sz="2000" dirty="0" err="1" smtClean="0">
                <a:sym typeface="Wingdings" pitchFamily="2" charset="2"/>
              </a:rPr>
              <a:t>purpose</a:t>
            </a:r>
            <a:r>
              <a:rPr lang="it-IT" sz="2000" dirty="0" smtClean="0">
                <a:sym typeface="Wingdings" pitchFamily="2" charset="2"/>
              </a:rPr>
              <a:t> </a:t>
            </a:r>
            <a:r>
              <a:rPr lang="it-IT" sz="2000" dirty="0" err="1" smtClean="0">
                <a:sym typeface="Wingdings" pitchFamily="2" charset="2"/>
              </a:rPr>
              <a:t>Heavy</a:t>
            </a:r>
            <a:r>
              <a:rPr lang="it-IT" sz="2000" dirty="0" smtClean="0">
                <a:sym typeface="Wingdings" pitchFamily="2" charset="2"/>
              </a:rPr>
              <a:t> </a:t>
            </a:r>
            <a:r>
              <a:rPr lang="it-IT" sz="2000" dirty="0" err="1" smtClean="0">
                <a:sym typeface="Wingdings" pitchFamily="2" charset="2"/>
              </a:rPr>
              <a:t>Ion</a:t>
            </a:r>
            <a:r>
              <a:rPr lang="it-IT" sz="2000" dirty="0" smtClean="0">
                <a:sym typeface="Wingdings" pitchFamily="2" charset="2"/>
              </a:rPr>
              <a:t> </a:t>
            </a:r>
            <a:r>
              <a:rPr lang="it-IT" sz="2000" dirty="0" err="1" smtClean="0">
                <a:sym typeface="Wingdings" pitchFamily="2" charset="2"/>
              </a:rPr>
              <a:t>experiment</a:t>
            </a:r>
            <a:r>
              <a:rPr lang="it-IT" sz="2000" dirty="0" smtClean="0">
                <a:sym typeface="Wingdings" pitchFamily="2" charset="2"/>
              </a:rPr>
              <a:t> </a:t>
            </a:r>
            <a:r>
              <a:rPr lang="it-IT" sz="2000" dirty="0" err="1" smtClean="0">
                <a:sym typeface="Wingdings" pitchFamily="2" charset="2"/>
              </a:rPr>
              <a:t>at</a:t>
            </a:r>
            <a:r>
              <a:rPr lang="it-IT" sz="2000" dirty="0" smtClean="0">
                <a:sym typeface="Wingdings" pitchFamily="2" charset="2"/>
              </a:rPr>
              <a:t> the LHC</a:t>
            </a:r>
          </a:p>
          <a:p>
            <a:pPr lvl="1">
              <a:spcBef>
                <a:spcPts val="0"/>
              </a:spcBef>
            </a:pPr>
            <a:r>
              <a:rPr lang="it-IT" sz="2000" dirty="0" smtClean="0">
                <a:sym typeface="Wingdings" pitchFamily="2" charset="2"/>
              </a:rPr>
              <a:t>ALICE </a:t>
            </a:r>
            <a:r>
              <a:rPr lang="it-IT" sz="2000" dirty="0" err="1" smtClean="0">
                <a:sym typeface="Wingdings" pitchFamily="2" charset="2"/>
              </a:rPr>
              <a:t>has</a:t>
            </a:r>
            <a:r>
              <a:rPr lang="it-IT" sz="2000" dirty="0" smtClean="0">
                <a:sym typeface="Wingdings" pitchFamily="2" charset="2"/>
              </a:rPr>
              <a:t> </a:t>
            </a:r>
            <a:r>
              <a:rPr lang="it-IT" sz="2000" dirty="0" err="1" smtClean="0">
                <a:sym typeface="Wingdings" pitchFamily="2" charset="2"/>
              </a:rPr>
              <a:t>also</a:t>
            </a:r>
            <a:r>
              <a:rPr lang="it-IT" sz="2000" dirty="0" smtClean="0">
                <a:sym typeface="Wingdings" pitchFamily="2" charset="2"/>
              </a:rPr>
              <a:t> a </a:t>
            </a:r>
            <a:r>
              <a:rPr lang="it-IT" sz="2000" dirty="0" err="1" smtClean="0">
                <a:sym typeface="Wingdings" pitchFamily="2" charset="2"/>
              </a:rPr>
              <a:t>physics</a:t>
            </a:r>
            <a:r>
              <a:rPr lang="it-IT" sz="2000" dirty="0" smtClean="0">
                <a:sym typeface="Wingdings" pitchFamily="2" charset="2"/>
              </a:rPr>
              <a:t> </a:t>
            </a:r>
            <a:r>
              <a:rPr lang="it-IT" sz="2000" dirty="0" err="1" smtClean="0">
                <a:sym typeface="Wingdings" pitchFamily="2" charset="2"/>
              </a:rPr>
              <a:t>programme</a:t>
            </a:r>
            <a:r>
              <a:rPr lang="it-IT" sz="2000" dirty="0" smtClean="0">
                <a:sym typeface="Wingdings" pitchFamily="2" charset="2"/>
              </a:rPr>
              <a:t> for </a:t>
            </a:r>
            <a:r>
              <a:rPr lang="it-IT" sz="2000" dirty="0" err="1" smtClean="0">
                <a:sym typeface="Wingdings" pitchFamily="2" charset="2"/>
              </a:rPr>
              <a:t>pp</a:t>
            </a:r>
            <a:r>
              <a:rPr lang="it-IT" sz="2000" dirty="0" smtClean="0">
                <a:sym typeface="Wingdings" pitchFamily="2" charset="2"/>
              </a:rPr>
              <a:t> </a:t>
            </a:r>
            <a:r>
              <a:rPr lang="it-IT" sz="2000" dirty="0" err="1" smtClean="0">
                <a:sym typeface="Wingdings" pitchFamily="2" charset="2"/>
              </a:rPr>
              <a:t>collisions</a:t>
            </a:r>
            <a:r>
              <a:rPr lang="it-IT" sz="2000" dirty="0" smtClean="0">
                <a:sym typeface="Wingdings" pitchFamily="2" charset="2"/>
              </a:rPr>
              <a:t>, </a:t>
            </a:r>
            <a:r>
              <a:rPr lang="it-IT" sz="2000" dirty="0" err="1" smtClean="0">
                <a:sym typeface="Wingdings" pitchFamily="2" charset="2"/>
              </a:rPr>
              <a:t>that</a:t>
            </a:r>
            <a:r>
              <a:rPr lang="it-IT" sz="2000" dirty="0" smtClean="0">
                <a:sym typeface="Wingdings" pitchFamily="2" charset="2"/>
              </a:rPr>
              <a:t> are </a:t>
            </a:r>
            <a:r>
              <a:rPr lang="it-IT" sz="2000" dirty="0" err="1" smtClean="0">
                <a:sym typeface="Wingdings" pitchFamily="2" charset="2"/>
              </a:rPr>
              <a:t>used</a:t>
            </a:r>
            <a:r>
              <a:rPr lang="it-IT" sz="2000" dirty="0" smtClean="0">
                <a:sym typeface="Wingdings" pitchFamily="2" charset="2"/>
              </a:rPr>
              <a:t> </a:t>
            </a:r>
            <a:r>
              <a:rPr lang="it-IT" sz="2000" dirty="0" err="1" smtClean="0">
                <a:sym typeface="Wingdings" pitchFamily="2" charset="2"/>
              </a:rPr>
              <a:t>as</a:t>
            </a:r>
            <a:r>
              <a:rPr lang="it-IT" sz="2000" dirty="0" smtClean="0">
                <a:sym typeface="Wingdings" pitchFamily="2" charset="2"/>
              </a:rPr>
              <a:t> a </a:t>
            </a:r>
            <a:r>
              <a:rPr lang="it-IT" sz="2000" dirty="0" err="1" smtClean="0">
                <a:sym typeface="Wingdings" pitchFamily="2" charset="2"/>
              </a:rPr>
              <a:t>reference</a:t>
            </a:r>
            <a:r>
              <a:rPr lang="it-IT" sz="2000" dirty="0" smtClean="0">
                <a:sym typeface="Wingdings" pitchFamily="2" charset="2"/>
              </a:rPr>
              <a:t> for Pb-Pb</a:t>
            </a:r>
          </a:p>
          <a:p>
            <a:pPr>
              <a:spcBef>
                <a:spcPts val="0"/>
              </a:spcBef>
            </a:pPr>
            <a:r>
              <a:rPr lang="it-IT" sz="2200" dirty="0" err="1" smtClean="0">
                <a:sym typeface="Wingdings" pitchFamily="2" charset="2"/>
              </a:rPr>
              <a:t>PbPb</a:t>
            </a:r>
            <a:r>
              <a:rPr lang="it-IT" sz="2200" dirty="0" smtClean="0">
                <a:sym typeface="Wingdings" pitchFamily="2" charset="2"/>
              </a:rPr>
              <a:t> </a:t>
            </a:r>
            <a:r>
              <a:rPr lang="it-IT" sz="2200" dirty="0" err="1" smtClean="0">
                <a:sym typeface="Wingdings" pitchFamily="2" charset="2"/>
              </a:rPr>
              <a:t>run</a:t>
            </a:r>
            <a:r>
              <a:rPr lang="it-IT" sz="2200" dirty="0" smtClean="0">
                <a:sym typeface="Wingdings" pitchFamily="2" charset="2"/>
              </a:rPr>
              <a:t>: from </a:t>
            </a:r>
            <a:r>
              <a:rPr lang="it-IT" sz="2200" dirty="0" err="1" smtClean="0">
                <a:sym typeface="Wingdings" pitchFamily="2" charset="2"/>
              </a:rPr>
              <a:t>Nov</a:t>
            </a:r>
            <a:r>
              <a:rPr lang="it-IT" sz="2200" dirty="0" smtClean="0">
                <a:sym typeface="Wingdings" pitchFamily="2" charset="2"/>
              </a:rPr>
              <a:t>, 7 2010  30 </a:t>
            </a:r>
            <a:r>
              <a:rPr lang="it-IT" sz="2200" dirty="0" err="1" smtClean="0">
                <a:sym typeface="Wingdings" pitchFamily="2" charset="2"/>
              </a:rPr>
              <a:t>days</a:t>
            </a:r>
            <a:endParaRPr lang="it-IT" sz="2200" dirty="0" smtClean="0">
              <a:sym typeface="Wingdings" pitchFamily="2" charset="2"/>
            </a:endParaRPr>
          </a:p>
          <a:p>
            <a:pPr>
              <a:spcBef>
                <a:spcPts val="0"/>
              </a:spcBef>
            </a:pPr>
            <a:r>
              <a:rPr lang="it-IT" sz="2200" dirty="0" err="1" smtClean="0">
                <a:sym typeface="Wingdings" pitchFamily="2" charset="2"/>
              </a:rPr>
              <a:t>Collected</a:t>
            </a:r>
            <a:r>
              <a:rPr lang="it-IT" sz="2200" dirty="0" smtClean="0">
                <a:sym typeface="Wingdings" pitchFamily="2" charset="2"/>
              </a:rPr>
              <a:t> </a:t>
            </a:r>
            <a:r>
              <a:rPr lang="it-IT" sz="2200" dirty="0" err="1" smtClean="0">
                <a:sym typeface="Wingdings" pitchFamily="2" charset="2"/>
              </a:rPr>
              <a:t>statistics</a:t>
            </a:r>
            <a:r>
              <a:rPr lang="it-IT" sz="2200" dirty="0" smtClean="0">
                <a:sym typeface="Wingdings" pitchFamily="2" charset="2"/>
              </a:rPr>
              <a:t>:</a:t>
            </a:r>
            <a:r>
              <a:rPr lang="it-IT" sz="2000" dirty="0" smtClean="0">
                <a:sym typeface="Wingdings" pitchFamily="2" charset="2"/>
              </a:rPr>
              <a:t> </a:t>
            </a:r>
            <a:r>
              <a:rPr lang="it-IT" sz="2000" b="1" dirty="0" smtClean="0">
                <a:solidFill>
                  <a:srgbClr val="FF0000"/>
                </a:solidFill>
                <a:sym typeface="Wingdings" pitchFamily="2" charset="2"/>
              </a:rPr>
              <a:t>3.75 </a:t>
            </a:r>
            <a:r>
              <a:rPr lang="it-IT" sz="2000" b="1" dirty="0" smtClean="0">
                <a:solidFill>
                  <a:srgbClr val="FF0000"/>
                </a:solidFill>
                <a:sym typeface="Symbol"/>
              </a:rPr>
              <a:t>b</a:t>
            </a:r>
            <a:r>
              <a:rPr lang="it-IT" sz="2000" b="1" baseline="30000" dirty="0" smtClean="0">
                <a:solidFill>
                  <a:srgbClr val="FF0000"/>
                </a:solidFill>
                <a:sym typeface="Symbol"/>
              </a:rPr>
              <a:t>-1</a:t>
            </a:r>
            <a:r>
              <a:rPr lang="it-IT" sz="2000" b="1" dirty="0" smtClean="0">
                <a:solidFill>
                  <a:srgbClr val="FF0000"/>
                </a:solidFill>
                <a:sym typeface="Symbol"/>
              </a:rPr>
              <a:t> (30 M </a:t>
            </a:r>
            <a:r>
              <a:rPr lang="it-IT" sz="2000" b="1" dirty="0" err="1" smtClean="0">
                <a:solidFill>
                  <a:srgbClr val="FF0000"/>
                </a:solidFill>
                <a:sym typeface="Symbol"/>
              </a:rPr>
              <a:t>hadronic</a:t>
            </a:r>
            <a:r>
              <a:rPr lang="it-IT" sz="2000" b="1" dirty="0" smtClean="0">
                <a:solidFill>
                  <a:srgbClr val="FF0000"/>
                </a:solidFill>
                <a:sym typeface="Symbol"/>
              </a:rPr>
              <a:t> </a:t>
            </a:r>
            <a:r>
              <a:rPr lang="it-IT" sz="2000" b="1" dirty="0" err="1" smtClean="0">
                <a:solidFill>
                  <a:srgbClr val="FF0000"/>
                </a:solidFill>
                <a:sym typeface="Symbol"/>
              </a:rPr>
              <a:t>m.b.</a:t>
            </a:r>
            <a:r>
              <a:rPr lang="it-IT" sz="2000" b="1" dirty="0" smtClean="0">
                <a:solidFill>
                  <a:srgbClr val="FF0000"/>
                </a:solidFill>
                <a:sym typeface="Symbol"/>
              </a:rPr>
              <a:t> </a:t>
            </a:r>
            <a:r>
              <a:rPr lang="it-IT" sz="2000" b="1" dirty="0" err="1" smtClean="0">
                <a:solidFill>
                  <a:srgbClr val="FF0000"/>
                </a:solidFill>
                <a:sym typeface="Symbol"/>
              </a:rPr>
              <a:t>interactions</a:t>
            </a:r>
            <a:r>
              <a:rPr lang="it-IT" sz="2000" b="1" dirty="0">
                <a:solidFill>
                  <a:srgbClr val="FF0000"/>
                </a:solidFill>
                <a:sym typeface="Symbol"/>
              </a:rPr>
              <a:t>)</a:t>
            </a:r>
            <a:endParaRPr lang="it-IT" sz="2000" b="1" dirty="0" smtClean="0">
              <a:solidFill>
                <a:srgbClr val="FF0000"/>
              </a:solidFill>
              <a:sym typeface="Wingdings" pitchFamily="2" charset="2"/>
            </a:endParaRPr>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32397591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Charm R</a:t>
            </a:r>
            <a:r>
              <a:rPr lang="it-IT" baseline="-25000"/>
              <a:t>AA  </a:t>
            </a:r>
            <a:r>
              <a:rPr lang="it-IT"/>
              <a:t>&amp; R</a:t>
            </a:r>
            <a:r>
              <a:rPr lang="it-IT" baseline="-25000"/>
              <a:t>CP</a:t>
            </a:r>
            <a:r>
              <a:rPr lang="it-IT"/>
              <a:t>: results</a:t>
            </a:r>
          </a:p>
        </p:txBody>
      </p:sp>
      <p:sp>
        <p:nvSpPr>
          <p:cNvPr id="3" name="Date Placeholder 2"/>
          <p:cNvSpPr>
            <a:spLocks noGrp="1"/>
          </p:cNvSpPr>
          <p:nvPr>
            <p:ph type="dt" sz="half" idx="10"/>
          </p:nvPr>
        </p:nvSpPr>
        <p:spPr/>
        <p:txBody>
          <a:bodyPr/>
          <a:lstStyle/>
          <a:p>
            <a:r>
              <a:rPr lang="it-IT" smtClean="0"/>
              <a:t>09/07/2011</a:t>
            </a:r>
            <a:endParaRPr lang="it-IT"/>
          </a:p>
        </p:txBody>
      </p:sp>
      <p:sp>
        <p:nvSpPr>
          <p:cNvPr id="4" name="Footer Placeholder 3"/>
          <p:cNvSpPr>
            <a:spLocks noGrp="1"/>
          </p:cNvSpPr>
          <p:nvPr>
            <p:ph type="ftr" sz="quarter" idx="11"/>
          </p:nvPr>
        </p:nvSpPr>
        <p:spPr/>
        <p:txBody>
          <a:bodyPr/>
          <a:lstStyle/>
          <a:p>
            <a:r>
              <a:rPr lang="en-US" smtClean="0"/>
              <a:t>LISHEP 2011</a:t>
            </a:r>
            <a:endParaRPr lang="it-IT"/>
          </a:p>
        </p:txBody>
      </p:sp>
      <p:sp>
        <p:nvSpPr>
          <p:cNvPr id="5" name="Slide Number Placeholder 4"/>
          <p:cNvSpPr>
            <a:spLocks noGrp="1"/>
          </p:cNvSpPr>
          <p:nvPr>
            <p:ph type="sldNum" sz="quarter" idx="12"/>
          </p:nvPr>
        </p:nvSpPr>
        <p:spPr/>
        <p:txBody>
          <a:bodyPr/>
          <a:lstStyle/>
          <a:p>
            <a:fld id="{8DE4B878-52AC-8545-8082-98DF45A7D0D1}" type="slidenum">
              <a:rPr lang="it-IT" smtClean="0"/>
              <a:pPr/>
              <a:t>30</a:t>
            </a:fld>
            <a:endParaRPr lang="it-IT"/>
          </a:p>
        </p:txBody>
      </p:sp>
      <p:pic>
        <p:nvPicPr>
          <p:cNvPr id="12" name="Picture 11" descr="charm.tiff"/>
          <p:cNvPicPr>
            <a:picLocks noChangeAspect="1"/>
          </p:cNvPicPr>
          <p:nvPr/>
        </p:nvPicPr>
        <p:blipFill>
          <a:blip r:embed="rId2"/>
          <a:stretch>
            <a:fillRect/>
          </a:stretch>
        </p:blipFill>
        <p:spPr>
          <a:xfrm>
            <a:off x="163871" y="1408178"/>
            <a:ext cx="4069304" cy="2795196"/>
          </a:xfrm>
          <a:prstGeom prst="rect">
            <a:avLst/>
          </a:prstGeom>
        </p:spPr>
      </p:pic>
      <p:pic>
        <p:nvPicPr>
          <p:cNvPr id="13" name="Picture 12" descr="2011-May-17-D0Kpi-Rcp-020-4080CC-Preliminary-GlobalUnc-150511.gif"/>
          <p:cNvPicPr>
            <a:picLocks noChangeAspect="1"/>
          </p:cNvPicPr>
          <p:nvPr/>
        </p:nvPicPr>
        <p:blipFill>
          <a:blip r:embed="rId3"/>
          <a:stretch>
            <a:fillRect/>
          </a:stretch>
        </p:blipFill>
        <p:spPr>
          <a:xfrm>
            <a:off x="4686300" y="1242177"/>
            <a:ext cx="4233454" cy="3018044"/>
          </a:xfrm>
          <a:prstGeom prst="rect">
            <a:avLst/>
          </a:prstGeom>
        </p:spPr>
      </p:pic>
      <p:sp>
        <p:nvSpPr>
          <p:cNvPr id="14" name="Up Arrow Callout 13"/>
          <p:cNvSpPr/>
          <p:nvPr/>
        </p:nvSpPr>
        <p:spPr>
          <a:xfrm>
            <a:off x="603504" y="4176064"/>
            <a:ext cx="3179043" cy="1750012"/>
          </a:xfrm>
          <a:prstGeom prst="upArrowCallou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it-IT" dirty="0" err="1"/>
              <a:t>Suppression</a:t>
            </a:r>
            <a:r>
              <a:rPr lang="it-IT" dirty="0"/>
              <a:t> </a:t>
            </a:r>
            <a:r>
              <a:rPr lang="it-IT" dirty="0" err="1"/>
              <a:t>for</a:t>
            </a:r>
            <a:r>
              <a:rPr lang="it-IT" dirty="0"/>
              <a:t> charm </a:t>
            </a:r>
            <a:r>
              <a:rPr lang="it-IT" dirty="0" err="1"/>
              <a:t>is</a:t>
            </a:r>
            <a:r>
              <a:rPr lang="it-IT" dirty="0"/>
              <a:t> a </a:t>
            </a:r>
            <a:r>
              <a:rPr lang="it-IT" dirty="0" err="1" smtClean="0"/>
              <a:t>factor</a:t>
            </a:r>
            <a:r>
              <a:rPr lang="it-IT" dirty="0" smtClean="0"/>
              <a:t>    </a:t>
            </a:r>
            <a:r>
              <a:rPr lang="it-IT" dirty="0"/>
              <a:t>4-5  </a:t>
            </a:r>
            <a:r>
              <a:rPr lang="it-IT" dirty="0" err="1"/>
              <a:t>for</a:t>
            </a:r>
            <a:r>
              <a:rPr lang="it-IT" dirty="0"/>
              <a:t> </a:t>
            </a:r>
            <a:r>
              <a:rPr lang="it-IT" dirty="0" err="1"/>
              <a:t>p</a:t>
            </a:r>
            <a:r>
              <a:rPr lang="it-IT" baseline="-25000" dirty="0" err="1"/>
              <a:t>T</a:t>
            </a:r>
            <a:r>
              <a:rPr lang="it-IT" dirty="0"/>
              <a:t>&gt;5 </a:t>
            </a:r>
            <a:r>
              <a:rPr lang="it-IT" dirty="0" err="1"/>
              <a:t>GeV</a:t>
            </a:r>
            <a:r>
              <a:rPr lang="it-IT" dirty="0"/>
              <a:t>/c</a:t>
            </a:r>
          </a:p>
        </p:txBody>
      </p:sp>
      <p:sp>
        <p:nvSpPr>
          <p:cNvPr id="15" name="Up Arrow Callout 14"/>
          <p:cNvSpPr/>
          <p:nvPr/>
        </p:nvSpPr>
        <p:spPr>
          <a:xfrm>
            <a:off x="5175398" y="4164636"/>
            <a:ext cx="3179043" cy="1750012"/>
          </a:xfrm>
          <a:prstGeom prst="upArrowCallou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it-IT"/>
              <a:t>Suppression is also visible in the PbPb central / peripheral ratio (R</a:t>
            </a:r>
            <a:r>
              <a:rPr lang="it-IT" baseline="-25000"/>
              <a:t>CP</a:t>
            </a:r>
            <a:r>
              <a:rPr lang="it-IT"/>
              <a:t>): factor 2-3 for p</a:t>
            </a:r>
            <a:r>
              <a:rPr lang="it-IT" baseline="-25000"/>
              <a:t>T</a:t>
            </a:r>
            <a:r>
              <a:rPr lang="it-IT"/>
              <a:t>&gt;5 GeV/c</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Charm R</a:t>
            </a:r>
            <a:r>
              <a:rPr lang="it-IT" baseline="-25000"/>
              <a:t>AA</a:t>
            </a:r>
            <a:r>
              <a:rPr lang="it-IT"/>
              <a:t>: comparison with </a:t>
            </a:r>
            <a:r>
              <a:rPr lang="it-IT">
                <a:latin typeface="Symbol" charset="2"/>
                <a:cs typeface="Symbol" charset="2"/>
              </a:rPr>
              <a:t>p</a:t>
            </a:r>
          </a:p>
        </p:txBody>
      </p:sp>
      <p:sp>
        <p:nvSpPr>
          <p:cNvPr id="3" name="Date Placeholder 2"/>
          <p:cNvSpPr>
            <a:spLocks noGrp="1"/>
          </p:cNvSpPr>
          <p:nvPr>
            <p:ph type="dt" sz="half" idx="10"/>
          </p:nvPr>
        </p:nvSpPr>
        <p:spPr/>
        <p:txBody>
          <a:bodyPr/>
          <a:lstStyle/>
          <a:p>
            <a:r>
              <a:rPr lang="it-IT" smtClean="0"/>
              <a:t>09/07/2011</a:t>
            </a:r>
            <a:endParaRPr lang="it-IT"/>
          </a:p>
        </p:txBody>
      </p:sp>
      <p:sp>
        <p:nvSpPr>
          <p:cNvPr id="4" name="Footer Placeholder 3"/>
          <p:cNvSpPr>
            <a:spLocks noGrp="1"/>
          </p:cNvSpPr>
          <p:nvPr>
            <p:ph type="ftr" sz="quarter" idx="11"/>
          </p:nvPr>
        </p:nvSpPr>
        <p:spPr/>
        <p:txBody>
          <a:bodyPr/>
          <a:lstStyle/>
          <a:p>
            <a:r>
              <a:rPr lang="en-US" smtClean="0"/>
              <a:t>LISHEP 2011</a:t>
            </a:r>
            <a:endParaRPr lang="it-IT"/>
          </a:p>
        </p:txBody>
      </p:sp>
      <p:sp>
        <p:nvSpPr>
          <p:cNvPr id="5" name="Slide Number Placeholder 4"/>
          <p:cNvSpPr>
            <a:spLocks noGrp="1"/>
          </p:cNvSpPr>
          <p:nvPr>
            <p:ph type="sldNum" sz="quarter" idx="12"/>
          </p:nvPr>
        </p:nvSpPr>
        <p:spPr/>
        <p:txBody>
          <a:bodyPr/>
          <a:lstStyle/>
          <a:p>
            <a:fld id="{8DE4B878-52AC-8545-8082-98DF45A7D0D1}" type="slidenum">
              <a:rPr lang="it-IT" smtClean="0"/>
              <a:pPr/>
              <a:t>31</a:t>
            </a:fld>
            <a:endParaRPr lang="it-IT"/>
          </a:p>
        </p:txBody>
      </p:sp>
      <p:pic>
        <p:nvPicPr>
          <p:cNvPr id="11" name="Picture 10" descr="2011-May-21-D0Kpi-DplusKpipi-Raa-020CC-Preliminary-GlobalUnc-ChargedPions_170511.gif"/>
          <p:cNvPicPr>
            <a:picLocks noChangeAspect="1"/>
          </p:cNvPicPr>
          <p:nvPr/>
        </p:nvPicPr>
        <p:blipFill>
          <a:blip r:embed="rId2"/>
          <a:stretch>
            <a:fillRect/>
          </a:stretch>
        </p:blipFill>
        <p:spPr>
          <a:xfrm>
            <a:off x="178587" y="1194010"/>
            <a:ext cx="4537188" cy="3476071"/>
          </a:xfrm>
          <a:prstGeom prst="rect">
            <a:avLst/>
          </a:prstGeom>
        </p:spPr>
      </p:pic>
      <p:pic>
        <p:nvPicPr>
          <p:cNvPr id="7" name="Picture 6" descr="2011-May-21-D0Kpi-DplusKpipi-Raa-4080CC-Preliminary-GlobalUnc-ChargedPions_160511.gif"/>
          <p:cNvPicPr>
            <a:picLocks noChangeAspect="1"/>
          </p:cNvPicPr>
          <p:nvPr/>
        </p:nvPicPr>
        <p:blipFill>
          <a:blip r:embed="rId3"/>
          <a:stretch>
            <a:fillRect/>
          </a:stretch>
        </p:blipFill>
        <p:spPr>
          <a:xfrm>
            <a:off x="4377023" y="1194010"/>
            <a:ext cx="4566025" cy="3476071"/>
          </a:xfrm>
          <a:prstGeom prst="rect">
            <a:avLst/>
          </a:prstGeom>
        </p:spPr>
      </p:pic>
      <p:sp>
        <p:nvSpPr>
          <p:cNvPr id="9" name="TextBox 8"/>
          <p:cNvSpPr txBox="1"/>
          <p:nvPr/>
        </p:nvSpPr>
        <p:spPr>
          <a:xfrm>
            <a:off x="78028" y="4505991"/>
            <a:ext cx="8608771" cy="1631216"/>
          </a:xfrm>
          <a:prstGeom prst="rect">
            <a:avLst/>
          </a:prstGeom>
          <a:solidFill>
            <a:schemeClr val="bg1"/>
          </a:solidFill>
        </p:spPr>
        <p:txBody>
          <a:bodyPr wrap="square" rtlCol="0">
            <a:spAutoFit/>
          </a:bodyPr>
          <a:lstStyle/>
          <a:p>
            <a:pPr>
              <a:buClr>
                <a:schemeClr val="accent1">
                  <a:lumMod val="75000"/>
                </a:schemeClr>
              </a:buClr>
              <a:buFont typeface="Lucida Grande"/>
              <a:buChar char="➫"/>
            </a:pPr>
            <a:r>
              <a:rPr lang="it-IT" sz="2000"/>
              <a:t>Suppression for charm not too different w.r.t. that for pions</a:t>
            </a:r>
          </a:p>
          <a:p>
            <a:pPr lvl="1">
              <a:buClr>
                <a:schemeClr val="accent1">
                  <a:lumMod val="75000"/>
                </a:schemeClr>
              </a:buClr>
              <a:buFont typeface="Wingdings" charset="2"/>
              <a:buChar char="ü"/>
            </a:pPr>
            <a:r>
              <a:rPr lang="it-IT" sz="2000"/>
              <a:t>D mesons seem to be less suppressed for p</a:t>
            </a:r>
            <a:r>
              <a:rPr lang="it-IT" sz="2000" baseline="-25000"/>
              <a:t>T</a:t>
            </a:r>
            <a:r>
              <a:rPr lang="it-IT" sz="2000"/>
              <a:t>&lt;5 GeV/c</a:t>
            </a:r>
          </a:p>
          <a:p>
            <a:pPr>
              <a:buClr>
                <a:schemeClr val="accent1">
                  <a:lumMod val="75000"/>
                </a:schemeClr>
              </a:buClr>
              <a:buFont typeface="Lucida Grande"/>
              <a:buChar char="➫"/>
            </a:pPr>
            <a:r>
              <a:rPr lang="it-IT" sz="2000"/>
              <a:t> Qualitative expectations: R</a:t>
            </a:r>
            <a:r>
              <a:rPr lang="it-IT" sz="2000" baseline="-25000"/>
              <a:t>AA</a:t>
            </a:r>
            <a:r>
              <a:rPr lang="it-IT" sz="2000"/>
              <a:t> charm &gt; R</a:t>
            </a:r>
            <a:r>
              <a:rPr lang="it-IT" sz="2000" baseline="-25000"/>
              <a:t>AA</a:t>
            </a:r>
            <a:r>
              <a:rPr lang="it-IT" sz="2000"/>
              <a:t> pions:</a:t>
            </a:r>
          </a:p>
          <a:p>
            <a:pPr lvl="1">
              <a:buClr>
                <a:schemeClr val="accent1">
                  <a:lumMod val="75000"/>
                </a:schemeClr>
              </a:buClr>
              <a:buFont typeface="Wingdings" charset="2"/>
              <a:buChar char="ü"/>
            </a:pPr>
            <a:r>
              <a:rPr lang="it-IT" sz="2000"/>
              <a:t> Energy loss for gluon &gt; energy loss for quarks (Casimir factor)</a:t>
            </a:r>
          </a:p>
          <a:p>
            <a:pPr lvl="1">
              <a:buClr>
                <a:schemeClr val="accent1">
                  <a:lumMod val="75000"/>
                </a:schemeClr>
              </a:buClr>
              <a:buFont typeface="Wingdings" charset="2"/>
              <a:buChar char="ü"/>
            </a:pPr>
            <a:r>
              <a:rPr lang="it-IT" sz="2000"/>
              <a:t> Energy loss of massless partons &gt; energy loss of heavy quarks (“dead cone effect”)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it-IT"/>
              <a:t>Heavy Flavours from </a:t>
            </a:r>
            <a:r>
              <a:rPr lang="it-IT">
                <a:latin typeface="Symbol" charset="2"/>
                <a:cs typeface="Symbol" charset="2"/>
              </a:rPr>
              <a:t>m</a:t>
            </a:r>
            <a:r>
              <a:rPr lang="it-IT"/>
              <a:t> and e</a:t>
            </a:r>
          </a:p>
        </p:txBody>
      </p:sp>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32</a:t>
            </a:fld>
            <a:endParaRPr lang="it-IT"/>
          </a:p>
        </p:txBody>
      </p:sp>
      <p:pic>
        <p:nvPicPr>
          <p:cNvPr id="10" name="Content Placeholder 9" descr="2011-May-20-comptomuons_0.gif"/>
          <p:cNvPicPr>
            <a:picLocks noGrp="1" noChangeAspect="1"/>
          </p:cNvPicPr>
          <p:nvPr>
            <p:ph sz="quarter" idx="1"/>
          </p:nvPr>
        </p:nvPicPr>
        <p:blipFill>
          <a:blip r:embed="rId2"/>
          <a:srcRect t="-19228" b="-19228"/>
          <a:stretch>
            <a:fillRect/>
          </a:stretch>
        </p:blipFill>
        <p:spPr>
          <a:xfrm>
            <a:off x="50719" y="427666"/>
            <a:ext cx="5042750" cy="6149695"/>
          </a:xfrm>
        </p:spPr>
      </p:pic>
      <p:sp>
        <p:nvSpPr>
          <p:cNvPr id="9" name="Content Placeholder 8"/>
          <p:cNvSpPr>
            <a:spLocks noGrp="1"/>
          </p:cNvSpPr>
          <p:nvPr>
            <p:ph sz="quarter" idx="2"/>
          </p:nvPr>
        </p:nvSpPr>
        <p:spPr>
          <a:xfrm>
            <a:off x="4933950" y="1447800"/>
            <a:ext cx="3955718" cy="4572000"/>
          </a:xfrm>
        </p:spPr>
        <p:txBody>
          <a:bodyPr>
            <a:normAutofit fontScale="92500" lnSpcReduction="20000"/>
          </a:bodyPr>
          <a:lstStyle/>
          <a:p>
            <a:r>
              <a:rPr lang="it-IT" dirty="0" err="1"/>
              <a:t>Semileptonic</a:t>
            </a:r>
            <a:r>
              <a:rPr lang="it-IT" dirty="0"/>
              <a:t> </a:t>
            </a:r>
            <a:r>
              <a:rPr lang="it-IT" dirty="0" err="1"/>
              <a:t>decays</a:t>
            </a:r>
            <a:r>
              <a:rPr lang="it-IT" dirty="0"/>
              <a:t> </a:t>
            </a:r>
            <a:r>
              <a:rPr lang="it-IT" dirty="0" err="1"/>
              <a:t>of</a:t>
            </a:r>
            <a:r>
              <a:rPr lang="it-IT" dirty="0"/>
              <a:t> HF </a:t>
            </a:r>
            <a:r>
              <a:rPr lang="it-IT" dirty="0" err="1"/>
              <a:t>contribute</a:t>
            </a:r>
            <a:r>
              <a:rPr lang="it-IT" dirty="0"/>
              <a:t> </a:t>
            </a:r>
            <a:r>
              <a:rPr lang="it-IT" dirty="0" err="1"/>
              <a:t>to</a:t>
            </a:r>
            <a:r>
              <a:rPr lang="it-IT" dirty="0"/>
              <a:t> the electron and </a:t>
            </a:r>
            <a:r>
              <a:rPr lang="it-IT" dirty="0" err="1"/>
              <a:t>muon</a:t>
            </a:r>
            <a:r>
              <a:rPr lang="it-IT" dirty="0"/>
              <a:t> </a:t>
            </a:r>
            <a:r>
              <a:rPr lang="it-IT" dirty="0" err="1"/>
              <a:t>yields</a:t>
            </a:r>
            <a:endParaRPr lang="it-IT" dirty="0"/>
          </a:p>
          <a:p>
            <a:r>
              <a:rPr lang="it-IT" dirty="0" smtClean="0"/>
              <a:t>(Inclusive </a:t>
            </a:r>
            <a:r>
              <a:rPr lang="it-IT" dirty="0"/>
              <a:t>electron </a:t>
            </a:r>
            <a:r>
              <a:rPr lang="it-IT" dirty="0" err="1" smtClean="0"/>
              <a:t>spectra</a:t>
            </a:r>
            <a:r>
              <a:rPr lang="it-IT" dirty="0" smtClean="0"/>
              <a:t>) </a:t>
            </a:r>
            <a:r>
              <a:rPr lang="it-IT" dirty="0"/>
              <a:t>– </a:t>
            </a:r>
            <a:r>
              <a:rPr lang="it-IT" dirty="0" smtClean="0"/>
              <a:t>(“</a:t>
            </a:r>
            <a:r>
              <a:rPr lang="it-IT" dirty="0"/>
              <a:t>cocktail” </a:t>
            </a:r>
            <a:r>
              <a:rPr lang="it-IT" dirty="0" err="1"/>
              <a:t>of</a:t>
            </a:r>
            <a:r>
              <a:rPr lang="it-IT" dirty="0"/>
              <a:t> </a:t>
            </a:r>
            <a:r>
              <a:rPr lang="it-IT" dirty="0" err="1"/>
              <a:t>known</a:t>
            </a:r>
            <a:r>
              <a:rPr lang="it-IT" dirty="0"/>
              <a:t> </a:t>
            </a:r>
            <a:r>
              <a:rPr lang="it-IT" dirty="0" err="1" smtClean="0"/>
              <a:t>sources</a:t>
            </a:r>
            <a:r>
              <a:rPr lang="it-IT" dirty="0" smtClean="0"/>
              <a:t>) </a:t>
            </a:r>
            <a:r>
              <a:rPr lang="it-IT" dirty="0" err="1"/>
              <a:t>is</a:t>
            </a:r>
            <a:r>
              <a:rPr lang="it-IT" dirty="0"/>
              <a:t> </a:t>
            </a:r>
            <a:r>
              <a:rPr lang="it-IT" dirty="0" err="1"/>
              <a:t>dominated</a:t>
            </a:r>
            <a:r>
              <a:rPr lang="it-IT" dirty="0"/>
              <a:t> </a:t>
            </a:r>
            <a:r>
              <a:rPr lang="it-IT" dirty="0" err="1"/>
              <a:t>by</a:t>
            </a:r>
            <a:r>
              <a:rPr lang="it-IT" dirty="0"/>
              <a:t> HF </a:t>
            </a:r>
            <a:r>
              <a:rPr lang="it-IT" dirty="0" err="1"/>
              <a:t>for</a:t>
            </a:r>
            <a:r>
              <a:rPr lang="it-IT" dirty="0"/>
              <a:t> </a:t>
            </a:r>
            <a:r>
              <a:rPr lang="it-IT" dirty="0" err="1"/>
              <a:t>p</a:t>
            </a:r>
            <a:r>
              <a:rPr lang="it-IT" baseline="-25000" dirty="0" err="1"/>
              <a:t>T</a:t>
            </a:r>
            <a:r>
              <a:rPr lang="it-IT" dirty="0"/>
              <a:t>&gt;3-4 </a:t>
            </a:r>
            <a:r>
              <a:rPr lang="it-IT" dirty="0" err="1"/>
              <a:t>GeV</a:t>
            </a:r>
            <a:r>
              <a:rPr lang="it-IT" dirty="0"/>
              <a:t>/c</a:t>
            </a:r>
          </a:p>
          <a:p>
            <a:r>
              <a:rPr lang="it-IT" dirty="0" err="1"/>
              <a:t>Muon</a:t>
            </a:r>
            <a:r>
              <a:rPr lang="it-IT" dirty="0"/>
              <a:t> </a:t>
            </a:r>
            <a:r>
              <a:rPr lang="it-IT" dirty="0" err="1"/>
              <a:t>yield</a:t>
            </a:r>
            <a:r>
              <a:rPr lang="it-IT" dirty="0"/>
              <a:t> </a:t>
            </a:r>
            <a:r>
              <a:rPr lang="it-IT" dirty="0" err="1">
                <a:cs typeface="Symbol" charset="2"/>
              </a:rPr>
              <a:t>is</a:t>
            </a:r>
            <a:r>
              <a:rPr lang="it-IT" dirty="0">
                <a:cs typeface="Symbol" charset="2"/>
              </a:rPr>
              <a:t> </a:t>
            </a:r>
            <a:r>
              <a:rPr lang="it-IT" dirty="0" err="1">
                <a:cs typeface="Symbol" charset="2"/>
              </a:rPr>
              <a:t>suppressed</a:t>
            </a:r>
            <a:r>
              <a:rPr lang="it-IT" dirty="0">
                <a:cs typeface="Symbol" charset="2"/>
              </a:rPr>
              <a:t> </a:t>
            </a:r>
            <a:r>
              <a:rPr lang="it-IT" dirty="0" err="1">
                <a:cs typeface="Symbol" charset="2"/>
              </a:rPr>
              <a:t>by</a:t>
            </a:r>
            <a:r>
              <a:rPr lang="it-IT" dirty="0">
                <a:cs typeface="Symbol" charset="2"/>
              </a:rPr>
              <a:t> a </a:t>
            </a:r>
            <a:r>
              <a:rPr lang="it-IT" dirty="0" err="1">
                <a:cs typeface="Symbol" charset="2"/>
              </a:rPr>
              <a:t>factor</a:t>
            </a:r>
            <a:r>
              <a:rPr lang="it-IT" dirty="0">
                <a:cs typeface="Symbol" charset="2"/>
              </a:rPr>
              <a:t> </a:t>
            </a:r>
            <a:r>
              <a:rPr lang="it-IT" dirty="0" err="1">
                <a:cs typeface="Symbol" charset="2"/>
              </a:rPr>
              <a:t>of</a:t>
            </a:r>
            <a:r>
              <a:rPr lang="it-IT" dirty="0">
                <a:cs typeface="Symbol" charset="2"/>
              </a:rPr>
              <a:t> ~3 </a:t>
            </a:r>
            <a:r>
              <a:rPr lang="it-IT" dirty="0" err="1">
                <a:cs typeface="Symbol" charset="2"/>
              </a:rPr>
              <a:t>for</a:t>
            </a:r>
            <a:r>
              <a:rPr lang="it-IT" dirty="0">
                <a:cs typeface="Symbol" charset="2"/>
              </a:rPr>
              <a:t> </a:t>
            </a:r>
            <a:r>
              <a:rPr lang="it-IT" dirty="0" err="1">
                <a:cs typeface="Symbol" charset="2"/>
              </a:rPr>
              <a:t>p</a:t>
            </a:r>
            <a:r>
              <a:rPr lang="it-IT" baseline="-25000" dirty="0" err="1">
                <a:cs typeface="Symbol" charset="2"/>
              </a:rPr>
              <a:t>T</a:t>
            </a:r>
            <a:r>
              <a:rPr lang="it-IT" dirty="0">
                <a:cs typeface="Symbol" charset="2"/>
              </a:rPr>
              <a:t>&gt;6 </a:t>
            </a:r>
            <a:r>
              <a:rPr lang="it-IT" dirty="0" err="1">
                <a:cs typeface="Symbol" charset="2"/>
              </a:rPr>
              <a:t>GeV</a:t>
            </a:r>
            <a:r>
              <a:rPr lang="it-IT" dirty="0">
                <a:cs typeface="Symbol" charset="2"/>
              </a:rPr>
              <a:t>/c, </a:t>
            </a:r>
            <a:r>
              <a:rPr lang="it-IT" dirty="0" err="1">
                <a:cs typeface="Symbol" charset="2"/>
              </a:rPr>
              <a:t>where</a:t>
            </a:r>
            <a:r>
              <a:rPr lang="it-IT" dirty="0">
                <a:cs typeface="Symbol" charset="2"/>
              </a:rPr>
              <a:t> </a:t>
            </a:r>
            <a:r>
              <a:rPr lang="it-IT" dirty="0" err="1">
                <a:cs typeface="Symbol" charset="2"/>
              </a:rPr>
              <a:t>is</a:t>
            </a:r>
            <a:r>
              <a:rPr lang="it-IT" dirty="0">
                <a:cs typeface="Symbol" charset="2"/>
              </a:rPr>
              <a:t> </a:t>
            </a:r>
            <a:r>
              <a:rPr lang="it-IT" dirty="0" err="1">
                <a:cs typeface="Symbol" charset="2"/>
              </a:rPr>
              <a:t>dominated</a:t>
            </a:r>
            <a:r>
              <a:rPr lang="it-IT" dirty="0">
                <a:cs typeface="Symbol" charset="2"/>
              </a:rPr>
              <a:t> </a:t>
            </a:r>
            <a:r>
              <a:rPr lang="it-IT" dirty="0" err="1">
                <a:cs typeface="Symbol" charset="2"/>
              </a:rPr>
              <a:t>by</a:t>
            </a:r>
            <a:r>
              <a:rPr lang="it-IT" dirty="0">
                <a:cs typeface="Symbol" charset="2"/>
              </a:rPr>
              <a:t> Beauty</a:t>
            </a:r>
          </a:p>
          <a:p>
            <a:r>
              <a:rPr lang="it-IT" dirty="0">
                <a:cs typeface="Symbol" charset="2"/>
              </a:rPr>
              <a:t> R</a:t>
            </a:r>
            <a:r>
              <a:rPr lang="it-IT" baseline="-25000" dirty="0">
                <a:cs typeface="Symbol" charset="2"/>
              </a:rPr>
              <a:t>AA</a:t>
            </a:r>
            <a:r>
              <a:rPr lang="it-IT" dirty="0">
                <a:cs typeface="Symbol" charset="2"/>
              </a:rPr>
              <a:t> </a:t>
            </a:r>
            <a:r>
              <a:rPr lang="it-IT" dirty="0" err="1">
                <a:cs typeface="Symbol" charset="2"/>
              </a:rPr>
              <a:t>for</a:t>
            </a:r>
            <a:r>
              <a:rPr lang="it-IT" dirty="0">
                <a:cs typeface="Symbol" charset="2"/>
              </a:rPr>
              <a:t> </a:t>
            </a:r>
            <a:r>
              <a:rPr lang="it-IT" dirty="0" err="1">
                <a:cs typeface="Symbol" charset="2"/>
              </a:rPr>
              <a:t>muons</a:t>
            </a:r>
            <a:r>
              <a:rPr lang="it-IT" dirty="0">
                <a:cs typeface="Symbol" charset="2"/>
              </a:rPr>
              <a:t> and </a:t>
            </a:r>
            <a:r>
              <a:rPr lang="it-IT" dirty="0" err="1">
                <a:cs typeface="Symbol" charset="2"/>
              </a:rPr>
              <a:t>electrons</a:t>
            </a:r>
            <a:r>
              <a:rPr lang="it-IT" dirty="0">
                <a:cs typeface="Symbol" charset="2"/>
              </a:rPr>
              <a:t> are </a:t>
            </a:r>
            <a:r>
              <a:rPr lang="it-IT" dirty="0" err="1">
                <a:cs typeface="Symbol" charset="2"/>
              </a:rPr>
              <a:t>compatible</a:t>
            </a:r>
            <a:r>
              <a:rPr lang="it-IT" dirty="0">
                <a:cs typeface="Symbol" charset="2"/>
              </a:rPr>
              <a:t> </a:t>
            </a:r>
            <a:r>
              <a:rPr lang="it-IT" dirty="0" err="1">
                <a:cs typeface="Symbol" charset="2"/>
              </a:rPr>
              <a:t>within</a:t>
            </a:r>
            <a:r>
              <a:rPr lang="it-IT" dirty="0">
                <a:cs typeface="Symbol" charset="2"/>
              </a:rPr>
              <a:t> the </a:t>
            </a:r>
            <a:r>
              <a:rPr lang="it-IT" dirty="0" err="1">
                <a:cs typeface="Symbol" charset="2"/>
              </a:rPr>
              <a:t>large</a:t>
            </a:r>
            <a:r>
              <a:rPr lang="it-IT" dirty="0">
                <a:cs typeface="Symbol" charset="2"/>
              </a:rPr>
              <a:t> electron </a:t>
            </a:r>
            <a:r>
              <a:rPr lang="it-IT" dirty="0" err="1">
                <a:cs typeface="Symbol" charset="2"/>
              </a:rPr>
              <a:t>signal</a:t>
            </a:r>
            <a:r>
              <a:rPr lang="it-IT" dirty="0">
                <a:cs typeface="Symbol" charset="2"/>
              </a:rPr>
              <a:t> </a:t>
            </a:r>
            <a:r>
              <a:rPr lang="it-IT" dirty="0" err="1">
                <a:cs typeface="Symbol" charset="2"/>
              </a:rPr>
              <a:t>systematic</a:t>
            </a:r>
            <a:r>
              <a:rPr lang="it-IT" dirty="0">
                <a:cs typeface="Symbol" charset="2"/>
              </a:rPr>
              <a:t> </a:t>
            </a:r>
            <a:r>
              <a:rPr lang="it-IT" dirty="0" err="1">
                <a:cs typeface="Symbol" charset="2"/>
              </a:rPr>
              <a:t>uncertainties</a:t>
            </a:r>
            <a:endParaRPr lang="it-IT"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33</a:t>
            </a:fld>
            <a:endParaRPr lang="it-IT"/>
          </a:p>
        </p:txBody>
      </p:sp>
      <p:pic>
        <p:nvPicPr>
          <p:cNvPr id="6" name="Picture 5" descr="2011-May-31-D0Kpi-DplusKpipi-Raa-020CC-Preliminary-GlobalUnc-Eloss_220511.gif"/>
          <p:cNvPicPr>
            <a:picLocks noChangeAspect="1"/>
          </p:cNvPicPr>
          <p:nvPr/>
        </p:nvPicPr>
        <p:blipFill>
          <a:blip r:embed="rId2"/>
          <a:stretch>
            <a:fillRect/>
          </a:stretch>
        </p:blipFill>
        <p:spPr>
          <a:xfrm>
            <a:off x="5064478" y="838159"/>
            <a:ext cx="4121855" cy="3111336"/>
          </a:xfrm>
          <a:prstGeom prst="rect">
            <a:avLst/>
          </a:prstGeom>
        </p:spPr>
      </p:pic>
      <p:pic>
        <p:nvPicPr>
          <p:cNvPr id="9" name="Picture 8" descr="2011-May-20-D0Kpi-DplusKpipi-Raa-020CC-Preliminary-GlobalUnc-EPS09_170511.gif"/>
          <p:cNvPicPr>
            <a:picLocks noChangeAspect="1"/>
          </p:cNvPicPr>
          <p:nvPr/>
        </p:nvPicPr>
        <p:blipFill>
          <a:blip r:embed="rId3"/>
          <a:stretch>
            <a:fillRect/>
          </a:stretch>
        </p:blipFill>
        <p:spPr>
          <a:xfrm>
            <a:off x="146304" y="810664"/>
            <a:ext cx="4539996" cy="3236578"/>
          </a:xfrm>
          <a:prstGeom prst="rect">
            <a:avLst/>
          </a:prstGeom>
        </p:spPr>
      </p:pic>
      <p:pic>
        <p:nvPicPr>
          <p:cNvPr id="10" name="Picture 9" descr="2011-May-20-RAAmuon_RadELoss_0_10.gif"/>
          <p:cNvPicPr>
            <a:picLocks noChangeAspect="1"/>
          </p:cNvPicPr>
          <p:nvPr/>
        </p:nvPicPr>
        <p:blipFill>
          <a:blip r:embed="rId4"/>
          <a:stretch>
            <a:fillRect/>
          </a:stretch>
        </p:blipFill>
        <p:spPr>
          <a:xfrm>
            <a:off x="5092700" y="3723719"/>
            <a:ext cx="4027311" cy="3221849"/>
          </a:xfrm>
          <a:prstGeom prst="rect">
            <a:avLst/>
          </a:prstGeom>
        </p:spPr>
      </p:pic>
      <p:sp>
        <p:nvSpPr>
          <p:cNvPr id="2" name="Title 1"/>
          <p:cNvSpPr>
            <a:spLocks noGrp="1"/>
          </p:cNvSpPr>
          <p:nvPr>
            <p:ph type="title"/>
          </p:nvPr>
        </p:nvSpPr>
        <p:spPr/>
        <p:txBody>
          <a:bodyPr/>
          <a:lstStyle/>
          <a:p>
            <a:r>
              <a:rPr lang="it-IT"/>
              <a:t>Comparison with models</a:t>
            </a:r>
          </a:p>
        </p:txBody>
      </p:sp>
      <p:sp>
        <p:nvSpPr>
          <p:cNvPr id="12" name="Content Placeholder 11"/>
          <p:cNvSpPr>
            <a:spLocks noGrp="1"/>
          </p:cNvSpPr>
          <p:nvPr>
            <p:ph sz="quarter" idx="1"/>
          </p:nvPr>
        </p:nvSpPr>
        <p:spPr>
          <a:xfrm>
            <a:off x="148866" y="3881220"/>
            <a:ext cx="4915612" cy="2786280"/>
          </a:xfrm>
          <a:solidFill>
            <a:srgbClr val="FFFFFF"/>
          </a:solidFill>
        </p:spPr>
        <p:txBody>
          <a:bodyPr>
            <a:normAutofit fontScale="62500" lnSpcReduction="20000"/>
          </a:bodyPr>
          <a:lstStyle/>
          <a:p>
            <a:r>
              <a:rPr lang="it-IT" dirty="0"/>
              <a:t>Little </a:t>
            </a:r>
            <a:r>
              <a:rPr lang="it-IT" dirty="0" err="1"/>
              <a:t>shadowing</a:t>
            </a:r>
            <a:r>
              <a:rPr lang="it-IT" dirty="0"/>
              <a:t> at </a:t>
            </a:r>
            <a:r>
              <a:rPr lang="it-IT" dirty="0" smtClean="0"/>
              <a:t>medium-high </a:t>
            </a:r>
            <a:r>
              <a:rPr lang="it-IT" dirty="0" err="1"/>
              <a:t>p</a:t>
            </a:r>
            <a:r>
              <a:rPr lang="it-IT" baseline="-25000" dirty="0" err="1"/>
              <a:t>T</a:t>
            </a:r>
            <a:r>
              <a:rPr lang="it-IT" dirty="0"/>
              <a:t> </a:t>
            </a:r>
            <a:r>
              <a:rPr lang="it-IT" dirty="0" smtClean="0"/>
              <a:t>(</a:t>
            </a:r>
            <a:r>
              <a:rPr lang="it-IT" dirty="0" err="1" smtClean="0"/>
              <a:t>as</a:t>
            </a:r>
            <a:r>
              <a:rPr lang="it-IT" dirty="0" smtClean="0"/>
              <a:t> </a:t>
            </a:r>
            <a:r>
              <a:rPr lang="it-IT" dirty="0" err="1" smtClean="0"/>
              <a:t>predicted</a:t>
            </a:r>
            <a:r>
              <a:rPr lang="it-IT" dirty="0" smtClean="0"/>
              <a:t> </a:t>
            </a:r>
            <a:r>
              <a:rPr lang="it-IT" dirty="0" err="1" smtClean="0"/>
              <a:t>by</a:t>
            </a:r>
            <a:r>
              <a:rPr lang="it-IT" dirty="0" smtClean="0"/>
              <a:t> EPS09 </a:t>
            </a:r>
            <a:r>
              <a:rPr lang="it-IT" dirty="0" err="1" smtClean="0"/>
              <a:t>for</a:t>
            </a:r>
            <a:r>
              <a:rPr lang="it-IT" dirty="0" smtClean="0"/>
              <a:t> </a:t>
            </a:r>
            <a:r>
              <a:rPr lang="it-IT" dirty="0" err="1" smtClean="0"/>
              <a:t>cold</a:t>
            </a:r>
            <a:r>
              <a:rPr lang="it-IT" dirty="0" smtClean="0"/>
              <a:t> </a:t>
            </a:r>
            <a:r>
              <a:rPr lang="it-IT" dirty="0" err="1" smtClean="0"/>
              <a:t>nuclear</a:t>
            </a:r>
            <a:r>
              <a:rPr lang="it-IT" dirty="0" smtClean="0"/>
              <a:t> </a:t>
            </a:r>
            <a:r>
              <a:rPr lang="it-IT" dirty="0" err="1" smtClean="0"/>
              <a:t>matter</a:t>
            </a:r>
            <a:r>
              <a:rPr lang="it-IT" dirty="0" smtClean="0"/>
              <a:t>) </a:t>
            </a:r>
            <a:r>
              <a:rPr lang="en-US" dirty="0" smtClean="0">
                <a:sym typeface="Wingdings"/>
              </a:rPr>
              <a:t> </a:t>
            </a:r>
            <a:r>
              <a:rPr lang="en-US" dirty="0">
                <a:solidFill>
                  <a:schemeClr val="accent2"/>
                </a:solidFill>
                <a:sym typeface="Wingdings"/>
              </a:rPr>
              <a:t>suppression is a hot matter effect</a:t>
            </a:r>
          </a:p>
          <a:p>
            <a:r>
              <a:rPr lang="en-US" dirty="0">
                <a:sym typeface="Wingdings"/>
              </a:rPr>
              <a:t>Low </a:t>
            </a:r>
            <a:r>
              <a:rPr lang="en-US" dirty="0" err="1">
                <a:sym typeface="Wingdings"/>
              </a:rPr>
              <a:t>p</a:t>
            </a:r>
            <a:r>
              <a:rPr lang="en-US" baseline="-25000" dirty="0" err="1">
                <a:sym typeface="Wingdings"/>
              </a:rPr>
              <a:t>T</a:t>
            </a:r>
            <a:r>
              <a:rPr lang="en-US" dirty="0">
                <a:sym typeface="Wingdings"/>
              </a:rPr>
              <a:t> rise: </a:t>
            </a:r>
            <a:r>
              <a:rPr lang="en-US" dirty="0" err="1">
                <a:sym typeface="Wingdings"/>
              </a:rPr>
              <a:t>pPb</a:t>
            </a:r>
            <a:r>
              <a:rPr lang="en-US" dirty="0">
                <a:sym typeface="Wingdings"/>
              </a:rPr>
              <a:t> data needed to understand it</a:t>
            </a:r>
          </a:p>
          <a:p>
            <a:r>
              <a:rPr lang="en-US" dirty="0" err="1">
                <a:sym typeface="Wingdings"/>
              </a:rPr>
              <a:t>Radiative</a:t>
            </a:r>
            <a:r>
              <a:rPr lang="en-US" dirty="0">
                <a:sym typeface="Wingdings"/>
              </a:rPr>
              <a:t> </a:t>
            </a:r>
            <a:r>
              <a:rPr lang="en-US" dirty="0" err="1">
                <a:sym typeface="Wingdings"/>
              </a:rPr>
              <a:t>Eloss</a:t>
            </a:r>
            <a:r>
              <a:rPr lang="en-US" dirty="0">
                <a:sym typeface="Wingdings"/>
              </a:rPr>
              <a:t> (BDMPS-ASW) </a:t>
            </a:r>
          </a:p>
          <a:p>
            <a:pPr lvl="1"/>
            <a:r>
              <a:rPr lang="en-US" dirty="0">
                <a:sym typeface="Wingdings"/>
              </a:rPr>
              <a:t>D &amp; </a:t>
            </a:r>
            <a:r>
              <a:rPr lang="en-US" dirty="0" err="1">
                <a:sym typeface="Wingdings"/>
              </a:rPr>
              <a:t>muon</a:t>
            </a:r>
            <a:r>
              <a:rPr lang="en-US" dirty="0">
                <a:sym typeface="Wingdings"/>
              </a:rPr>
              <a:t> lie on the same curve</a:t>
            </a:r>
          </a:p>
          <a:p>
            <a:r>
              <a:rPr lang="en-US" dirty="0" err="1">
                <a:sym typeface="Wingdings"/>
              </a:rPr>
              <a:t>Radiative+collisional</a:t>
            </a:r>
            <a:r>
              <a:rPr lang="en-US" dirty="0">
                <a:sym typeface="Wingdings"/>
              </a:rPr>
              <a:t> (WHDG @ 2.76 </a:t>
            </a:r>
            <a:r>
              <a:rPr lang="en-US" dirty="0" err="1">
                <a:sym typeface="Wingdings"/>
              </a:rPr>
              <a:t>TeV</a:t>
            </a:r>
            <a:r>
              <a:rPr lang="en-US" dirty="0">
                <a:sym typeface="Wingdings"/>
              </a:rPr>
              <a:t>)</a:t>
            </a:r>
          </a:p>
          <a:p>
            <a:pPr lvl="1"/>
            <a:r>
              <a:rPr lang="en-US" dirty="0">
                <a:sym typeface="Wingdings"/>
              </a:rPr>
              <a:t>Fair description</a:t>
            </a:r>
          </a:p>
          <a:p>
            <a:r>
              <a:rPr lang="en-US" dirty="0"/>
              <a:t>Light-cone wave function approach with dissociation (</a:t>
            </a:r>
            <a:r>
              <a:rPr lang="en-US" dirty="0" err="1"/>
              <a:t>Vitev</a:t>
            </a:r>
            <a:r>
              <a:rPr lang="en-US" dirty="0"/>
              <a:t>)</a:t>
            </a:r>
          </a:p>
          <a:p>
            <a:pPr lvl="1"/>
            <a:r>
              <a:rPr lang="en-US" dirty="0"/>
              <a:t>OK for </a:t>
            </a:r>
            <a:r>
              <a:rPr lang="en-US" dirty="0" err="1"/>
              <a:t>muons</a:t>
            </a:r>
            <a:r>
              <a:rPr lang="en-US" dirty="0"/>
              <a:t> (beauty)</a:t>
            </a:r>
            <a:endParaRPr lang="it-IT"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2" descr="C:\Users\Roberta\Documents\QM2011\2011-May-12-Performance_InvMassSpectrum.gif"/>
          <p:cNvPicPr>
            <a:picLocks noChangeAspect="1" noChangeArrowheads="1"/>
          </p:cNvPicPr>
          <p:nvPr/>
        </p:nvPicPr>
        <p:blipFill rotWithShape="1">
          <a:blip r:embed="rId2">
            <a:extLst>
              <a:ext uri="{28A0092B-C50C-407E-A947-70E740481C1C}">
                <a14:useLocalDpi xmlns:a14="http://schemas.microsoft.com/office/drawing/2010/main" xmlns=""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rcRect r="8005" b="3265"/>
          <a:stretch/>
        </p:blipFill>
        <p:spPr bwMode="auto">
          <a:xfrm>
            <a:off x="131190" y="1291372"/>
            <a:ext cx="2362306" cy="2472026"/>
          </a:xfrm>
          <a:prstGeom prst="rect">
            <a:avLst/>
          </a:prstGeom>
          <a:noFill/>
          <a:extLst>
            <a:ext uri="{909E8E84-426E-40DD-AFC4-6F175D3DCCD1}">
              <a14:hiddenFill xmlns:a14="http://schemas.microsoft.com/office/drawing/2010/main" xmlns="" xmlns:mv="urn:schemas-microsoft-com:mac:vml" xmlns:mc="http://schemas.openxmlformats.org/markup-compatibility/2006"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 name="Picture 3" descr="C:\Users\Roberta\Documents\QM2011\Plots\Final\dsigma_dydpt_theory.gif"/>
          <p:cNvPicPr>
            <a:picLocks noChangeAspect="1" noChangeArrowheads="1"/>
          </p:cNvPicPr>
          <p:nvPr/>
        </p:nvPicPr>
        <p:blipFill>
          <a:blip r:embed="rId3">
            <a:extLst>
              <a:ext uri="{28A0092B-C50C-407E-A947-70E740481C1C}">
                <a14:useLocalDpi xmlns:a14="http://schemas.microsoft.com/office/drawing/2010/main" xmlns=""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rcRect/>
          <a:stretch>
            <a:fillRect/>
          </a:stretch>
        </p:blipFill>
        <p:spPr bwMode="auto">
          <a:xfrm>
            <a:off x="5885001" y="1125119"/>
            <a:ext cx="3112514" cy="2985904"/>
          </a:xfrm>
          <a:prstGeom prst="rect">
            <a:avLst/>
          </a:prstGeom>
          <a:noFill/>
          <a:extLst>
            <a:ext uri="{909E8E84-426E-40DD-AFC4-6F175D3DCCD1}">
              <a14:hiddenFill xmlns:a14="http://schemas.microsoft.com/office/drawing/2010/main" xmlns="" xmlns:mv="urn:schemas-microsoft-com:mac:vml" xmlns:mc="http://schemas.openxmlformats.org/markup-compatibility/2006" xmlns:p="http://schemas.openxmlformats.org/presentationml/2006/main" xmlns:r="http://schemas.openxmlformats.org/officeDocument/2006/relationships" xmlns:a="http://schemas.openxmlformats.org/drawingml/2006/main">
                <a:solidFill>
                  <a:srgbClr val="FFFFFF"/>
                </a:solidFill>
              </a14:hiddenFill>
            </a:ext>
          </a:extLst>
        </p:spPr>
      </p:pic>
      <p:sp>
        <p:nvSpPr>
          <p:cNvPr id="7" name="Titolo 6"/>
          <p:cNvSpPr>
            <a:spLocks noGrp="1"/>
          </p:cNvSpPr>
          <p:nvPr>
            <p:ph type="title"/>
          </p:nvPr>
        </p:nvSpPr>
        <p:spPr/>
        <p:txBody>
          <a:bodyPr/>
          <a:lstStyle/>
          <a:p>
            <a:r>
              <a:rPr lang="en-US" dirty="0" smtClean="0"/>
              <a:t>J/</a:t>
            </a:r>
            <a:r>
              <a:rPr lang="en-US" dirty="0" smtClean="0">
                <a:sym typeface="Symbol"/>
              </a:rPr>
              <a:t> R</a:t>
            </a:r>
            <a:r>
              <a:rPr lang="en-US" baseline="-25000" dirty="0" smtClean="0">
                <a:sym typeface="Symbol"/>
              </a:rPr>
              <a:t>AA</a:t>
            </a:r>
            <a:r>
              <a:rPr lang="en-US" dirty="0" smtClean="0">
                <a:sym typeface="Symbol"/>
              </a:rPr>
              <a:t>: pp reference</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34</a:t>
            </a:fld>
            <a:endParaRPr lang="it-IT"/>
          </a:p>
        </p:txBody>
      </p:sp>
      <p:sp>
        <p:nvSpPr>
          <p:cNvPr id="13" name="Segnaposto contenuto 12"/>
          <p:cNvSpPr>
            <a:spLocks noGrp="1"/>
          </p:cNvSpPr>
          <p:nvPr>
            <p:ph sz="quarter" idx="1"/>
          </p:nvPr>
        </p:nvSpPr>
        <p:spPr>
          <a:xfrm>
            <a:off x="381000" y="4111023"/>
            <a:ext cx="8509000" cy="1908777"/>
          </a:xfrm>
        </p:spPr>
        <p:txBody>
          <a:bodyPr>
            <a:normAutofit fontScale="92500" lnSpcReduction="20000"/>
          </a:bodyPr>
          <a:lstStyle/>
          <a:p>
            <a:r>
              <a:rPr lang="en-US" dirty="0" smtClean="0"/>
              <a:t> 3 days of data taking @ 2.76 </a:t>
            </a:r>
            <a:r>
              <a:rPr lang="en-US" dirty="0" err="1" smtClean="0"/>
              <a:t>TeV</a:t>
            </a:r>
            <a:endParaRPr lang="en-US" dirty="0" smtClean="0"/>
          </a:p>
          <a:p>
            <a:r>
              <a:rPr lang="en-US" dirty="0" smtClean="0"/>
              <a:t>Sample: 20.2 nb</a:t>
            </a:r>
            <a:r>
              <a:rPr lang="en-US" baseline="30000" dirty="0" smtClean="0"/>
              <a:t>-1 </a:t>
            </a:r>
            <a:r>
              <a:rPr lang="en-US" dirty="0" smtClean="0"/>
              <a:t>(13.3 nb</a:t>
            </a:r>
            <a:r>
              <a:rPr lang="en-US" baseline="30000" dirty="0" smtClean="0"/>
              <a:t>-1</a:t>
            </a:r>
            <a:r>
              <a:rPr lang="en-US" dirty="0" smtClean="0"/>
              <a:t> used for the present analysis @ 7 </a:t>
            </a:r>
            <a:r>
              <a:rPr lang="en-US" dirty="0" err="1" smtClean="0"/>
              <a:t>TeV</a:t>
            </a:r>
            <a:r>
              <a:rPr lang="en-US" dirty="0" smtClean="0"/>
              <a:t> )</a:t>
            </a:r>
          </a:p>
          <a:p>
            <a:r>
              <a:rPr lang="en-US" dirty="0" smtClean="0"/>
              <a:t>J/</a:t>
            </a:r>
            <a:r>
              <a:rPr lang="en-US" dirty="0" smtClean="0">
                <a:latin typeface="Symbol" pitchFamily="18" charset="2"/>
              </a:rPr>
              <a:t>y</a:t>
            </a:r>
            <a:r>
              <a:rPr lang="en-US" dirty="0" smtClean="0"/>
              <a:t> yield extracted from a fit to the invariant mass spectrum (crystal ball shape for the signal + double exponential for the background)</a:t>
            </a:r>
          </a:p>
          <a:p>
            <a:r>
              <a:rPr lang="en-US" dirty="0" smtClean="0"/>
              <a:t>Good agreement of differential cross sections with </a:t>
            </a:r>
            <a:r>
              <a:rPr lang="en-US" dirty="0" err="1" smtClean="0"/>
              <a:t>pQCD</a:t>
            </a:r>
            <a:endParaRPr lang="en-US" baseline="30000" dirty="0" smtClean="0"/>
          </a:p>
          <a:p>
            <a:endParaRPr lang="it-IT" dirty="0"/>
          </a:p>
        </p:txBody>
      </p:sp>
      <p:pic>
        <p:nvPicPr>
          <p:cNvPr id="8" name="Picture 2" descr="C:\Users\Roberta\Documents\QM2011\Plots\Final\dsigmady.gif"/>
          <p:cNvPicPr>
            <a:picLocks noChangeAspect="1" noChangeArrowheads="1"/>
          </p:cNvPicPr>
          <p:nvPr/>
        </p:nvPicPr>
        <p:blipFill>
          <a:blip r:embed="rId4">
            <a:extLst>
              <a:ext uri="{28A0092B-C50C-407E-A947-70E740481C1C}">
                <a14:useLocalDpi xmlns:a14="http://schemas.microsoft.com/office/drawing/2010/main" xmlns=""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rcRect/>
          <a:stretch>
            <a:fillRect/>
          </a:stretch>
        </p:blipFill>
        <p:spPr bwMode="auto">
          <a:xfrm>
            <a:off x="2657923" y="1200688"/>
            <a:ext cx="2978597" cy="2857434"/>
          </a:xfrm>
          <a:prstGeom prst="rect">
            <a:avLst/>
          </a:prstGeom>
          <a:noFill/>
          <a:extLst>
            <a:ext uri="{909E8E84-426E-40DD-AFC4-6F175D3DCCD1}">
              <a14:hiddenFill xmlns:a14="http://schemas.microsoft.com/office/drawing/2010/main" xmlns="" xmlns:mv="urn:schemas-microsoft-com:mac:vml" xmlns:mc="http://schemas.openxmlformats.org/markup-compatibility/2006" xmlns:p="http://schemas.openxmlformats.org/presentationml/2006/main" xmlns:r="http://schemas.openxmlformats.org/officeDocument/2006/relationships" xmlns:a="http://schemas.openxmlformats.org/drawingml/2006/main">
                <a:solidFill>
                  <a:srgbClr val="FFFFFF"/>
                </a:solidFill>
              </a14:hiddenFill>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J/</a:t>
            </a:r>
            <a:r>
              <a:rPr lang="en-US" dirty="0" smtClean="0">
                <a:sym typeface="Symbol"/>
              </a:rPr>
              <a:t> R</a:t>
            </a:r>
            <a:r>
              <a:rPr lang="en-US" baseline="-25000" dirty="0" smtClean="0">
                <a:sym typeface="Symbol"/>
              </a:rPr>
              <a:t>AA</a:t>
            </a:r>
            <a:r>
              <a:rPr lang="en-US" dirty="0" smtClean="0">
                <a:sym typeface="Symbol"/>
              </a:rPr>
              <a:t>: results</a:t>
            </a:r>
            <a:endParaRPr lang="it-IT"/>
          </a:p>
        </p:txBody>
      </p:sp>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35</a:t>
            </a:fld>
            <a:endParaRPr lang="it-IT"/>
          </a:p>
        </p:txBody>
      </p:sp>
      <p:pic>
        <p:nvPicPr>
          <p:cNvPr id="8" name="Image 22" descr="RAA.png"/>
          <p:cNvPicPr>
            <a:picLocks noChangeAspect="1"/>
          </p:cNvPicPr>
          <p:nvPr/>
        </p:nvPicPr>
        <p:blipFill>
          <a:blip r:embed="rId2">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237510" y="1505491"/>
            <a:ext cx="5470449" cy="3808938"/>
          </a:xfrm>
          <a:prstGeom prst="rect">
            <a:avLst/>
          </a:prstGeom>
        </p:spPr>
      </p:pic>
      <p:sp>
        <p:nvSpPr>
          <p:cNvPr id="9" name="TextBox 8"/>
          <p:cNvSpPr txBox="1"/>
          <p:nvPr/>
        </p:nvSpPr>
        <p:spPr>
          <a:xfrm>
            <a:off x="346750" y="5134105"/>
            <a:ext cx="8340050" cy="1231106"/>
          </a:xfrm>
          <a:prstGeom prst="rect">
            <a:avLst/>
          </a:prstGeom>
          <a:noFill/>
        </p:spPr>
        <p:txBody>
          <a:bodyPr wrap="square" rtlCol="0">
            <a:spAutoFit/>
          </a:bodyPr>
          <a:lstStyle/>
          <a:p>
            <a:pPr marL="285750" indent="-285750">
              <a:buFont typeface="Arial"/>
              <a:buChar char="•"/>
            </a:pPr>
            <a:r>
              <a:rPr lang="en-US" sz="2000" dirty="0" smtClean="0">
                <a:solidFill>
                  <a:srgbClr val="000090"/>
                </a:solidFill>
              </a:rPr>
              <a:t>Contribution from B feed-down:</a:t>
            </a:r>
          </a:p>
          <a:p>
            <a:pPr marL="742950" lvl="1" indent="-285750">
              <a:buFont typeface="Arial"/>
              <a:buChar char="•"/>
            </a:pPr>
            <a:r>
              <a:rPr lang="en-US" dirty="0" smtClean="0"/>
              <a:t>~ 10% from p-p measurement </a:t>
            </a:r>
            <a:r>
              <a:rPr lang="en-US" sz="1600" dirty="0" smtClean="0">
                <a:solidFill>
                  <a:srgbClr val="000090"/>
                </a:solidFill>
              </a:rPr>
              <a:t>(</a:t>
            </a:r>
            <a:r>
              <a:rPr lang="en-US" sz="1600" dirty="0" err="1" smtClean="0">
                <a:solidFill>
                  <a:srgbClr val="000090"/>
                </a:solidFill>
              </a:rPr>
              <a:t>LHCb</a:t>
            </a:r>
            <a:r>
              <a:rPr lang="en-US" sz="1600" dirty="0" smtClean="0">
                <a:solidFill>
                  <a:srgbClr val="000090"/>
                </a:solidFill>
              </a:rPr>
              <a:t> Coll., arXiv:1103.0423)</a:t>
            </a:r>
          </a:p>
          <a:p>
            <a:pPr marL="742950" lvl="1" indent="-285750">
              <a:buFont typeface="Wingdings" charset="0"/>
              <a:buChar char="à"/>
            </a:pPr>
            <a:r>
              <a:rPr lang="en-US" dirty="0" smtClean="0"/>
              <a:t>Rough estimation assuming simple scaling with </a:t>
            </a:r>
            <a:r>
              <a:rPr lang="en-US" dirty="0" err="1" smtClean="0"/>
              <a:t>N</a:t>
            </a:r>
            <a:r>
              <a:rPr lang="en-US" baseline="-25000" dirty="0" err="1" smtClean="0"/>
              <a:t>coll</a:t>
            </a:r>
            <a:r>
              <a:rPr lang="en-US" dirty="0" smtClean="0"/>
              <a:t>: ~ 11% reduction of R</a:t>
            </a:r>
            <a:r>
              <a:rPr lang="en-US" baseline="-25000" dirty="0" smtClean="0"/>
              <a:t>AA</a:t>
            </a:r>
            <a:r>
              <a:rPr lang="en-US" baseline="30000" dirty="0" smtClean="0"/>
              <a:t>0-80%</a:t>
            </a:r>
            <a:endParaRPr lang="en-US" dirty="0" smtClean="0">
              <a:sym typeface="Wingdings"/>
            </a:endParaRPr>
          </a:p>
          <a:p>
            <a:endParaRPr lang="it-IT"/>
          </a:p>
        </p:txBody>
      </p:sp>
      <p:sp>
        <p:nvSpPr>
          <p:cNvPr id="10" name="ZoneTexte 6"/>
          <p:cNvSpPr txBox="1">
            <a:spLocks noChangeArrowheads="1"/>
          </p:cNvSpPr>
          <p:nvPr/>
        </p:nvSpPr>
        <p:spPr bwMode="auto">
          <a:xfrm>
            <a:off x="1393016" y="1148131"/>
            <a:ext cx="5702250" cy="400110"/>
          </a:xfrm>
          <a:prstGeom prst="rect">
            <a:avLst/>
          </a:prstGeom>
          <a:noFill/>
          <a:ln w="9525">
            <a:solidFill>
              <a:srgbClr val="FF0000"/>
            </a:solidFill>
            <a:miter lim="800000"/>
            <a:headEnd/>
            <a:tailEnd/>
          </a:ln>
          <a:extLst>
            <a:ext uri="{909E8E84-426E-40dd-AFC4-6F175D3DCCD1}">
              <a14:hiddenFill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a:solidFill>
                  <a:srgbClr val="FFFFFF"/>
                </a:solidFill>
              </a14:hiddenFill>
            </a:ext>
          </a:extLst>
        </p:spPr>
        <p:txBody>
          <a:bodyPr wrap="none">
            <a:spAutoFit/>
          </a:bodyPr>
          <a:lstStyle>
            <a:lvl1pPr>
              <a:defRPr sz="2000">
                <a:solidFill>
                  <a:schemeClr val="tx1"/>
                </a:solidFill>
                <a:latin typeface="Times New Roman" charset="0"/>
                <a:ea typeface="ＭＳ Ｐゴシック" charset="0"/>
                <a:cs typeface="ＭＳ Ｐゴシック" charset="0"/>
              </a:defRPr>
            </a:lvl1pPr>
            <a:lvl2pPr marL="742950" indent="-285750">
              <a:defRPr sz="2000">
                <a:solidFill>
                  <a:schemeClr val="tx1"/>
                </a:solidFill>
                <a:latin typeface="Times New Roman" charset="0"/>
                <a:ea typeface="ＭＳ Ｐゴシック" charset="0"/>
              </a:defRPr>
            </a:lvl2pPr>
            <a:lvl3pPr marL="1143000" indent="-228600">
              <a:defRPr sz="2000">
                <a:solidFill>
                  <a:schemeClr val="tx1"/>
                </a:solidFill>
                <a:latin typeface="Times New Roman" charset="0"/>
                <a:ea typeface="ＭＳ Ｐゴシック" charset="0"/>
              </a:defRPr>
            </a:lvl3pPr>
            <a:lvl4pPr marL="1600200" indent="-228600">
              <a:defRPr sz="2000">
                <a:solidFill>
                  <a:schemeClr val="tx1"/>
                </a:solidFill>
                <a:latin typeface="Times New Roman" charset="0"/>
                <a:ea typeface="ＭＳ Ｐゴシック" charset="0"/>
              </a:defRPr>
            </a:lvl4pPr>
            <a:lvl5pPr marL="2057400" indent="-22860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r>
              <a:rPr lang="fr-FR" dirty="0" smtClean="0">
                <a:latin typeface="+mn-lt"/>
              </a:rPr>
              <a:t>Inclusive J/</a:t>
            </a:r>
            <a:r>
              <a:rPr lang="fr-FR" dirty="0" err="1" smtClean="0">
                <a:latin typeface="+mn-lt"/>
              </a:rPr>
              <a:t>ψ</a:t>
            </a:r>
            <a:r>
              <a:rPr lang="fr-FR" dirty="0" smtClean="0">
                <a:latin typeface="+mn-lt"/>
              </a:rPr>
              <a:t> R</a:t>
            </a:r>
            <a:r>
              <a:rPr lang="fr-FR" baseline="-25000" dirty="0" smtClean="0">
                <a:latin typeface="+mn-lt"/>
              </a:rPr>
              <a:t>AA</a:t>
            </a:r>
            <a:r>
              <a:rPr lang="fr-FR" baseline="30000" dirty="0" smtClean="0">
                <a:latin typeface="+mn-lt"/>
              </a:rPr>
              <a:t>0-80%</a:t>
            </a:r>
            <a:r>
              <a:rPr lang="fr-FR" dirty="0" smtClean="0">
                <a:latin typeface="+mn-lt"/>
              </a:rPr>
              <a:t> </a:t>
            </a:r>
            <a:r>
              <a:rPr lang="fr-FR" dirty="0">
                <a:latin typeface="+mn-lt"/>
              </a:rPr>
              <a:t>= </a:t>
            </a:r>
            <a:r>
              <a:rPr lang="fr-FR" dirty="0" smtClean="0">
                <a:latin typeface="+mn-lt"/>
              </a:rPr>
              <a:t>0.49 </a:t>
            </a:r>
            <a:r>
              <a:rPr lang="fr-FR" dirty="0">
                <a:latin typeface="+mn-lt"/>
              </a:rPr>
              <a:t>± </a:t>
            </a:r>
            <a:r>
              <a:rPr lang="fr-FR" dirty="0" smtClean="0">
                <a:latin typeface="+mn-lt"/>
              </a:rPr>
              <a:t>0.03 </a:t>
            </a:r>
            <a:r>
              <a:rPr lang="fr-FR" dirty="0">
                <a:latin typeface="+mn-lt"/>
              </a:rPr>
              <a:t>(stat.) ± </a:t>
            </a:r>
            <a:r>
              <a:rPr lang="fr-FR" dirty="0" smtClean="0">
                <a:latin typeface="+mn-lt"/>
              </a:rPr>
              <a:t>0.11 </a:t>
            </a:r>
            <a:r>
              <a:rPr lang="fr-FR" dirty="0">
                <a:latin typeface="+mn-lt"/>
              </a:rPr>
              <a:t>(</a:t>
            </a:r>
            <a:r>
              <a:rPr lang="fr-FR" dirty="0" err="1">
                <a:latin typeface="+mn-lt"/>
              </a:rPr>
              <a:t>sys</a:t>
            </a:r>
            <a:r>
              <a:rPr lang="fr-FR" dirty="0">
                <a:latin typeface="+mn-lt"/>
              </a:rPr>
              <a:t>.)</a:t>
            </a:r>
            <a:endParaRPr lang="en-US" dirty="0">
              <a:latin typeface="+mn-lt"/>
            </a:endParaRPr>
          </a:p>
        </p:txBody>
      </p:sp>
      <p:sp>
        <p:nvSpPr>
          <p:cNvPr id="11" name="TextBox 10"/>
          <p:cNvSpPr txBox="1"/>
          <p:nvPr/>
        </p:nvSpPr>
        <p:spPr>
          <a:xfrm>
            <a:off x="5817199" y="1706798"/>
            <a:ext cx="2940741" cy="3170099"/>
          </a:xfrm>
          <a:prstGeom prst="rect">
            <a:avLst/>
          </a:prstGeom>
          <a:noFill/>
        </p:spPr>
        <p:txBody>
          <a:bodyPr wrap="square" rtlCol="0">
            <a:spAutoFit/>
          </a:bodyPr>
          <a:lstStyle/>
          <a:p>
            <a:pPr>
              <a:buClr>
                <a:schemeClr val="accent1">
                  <a:lumMod val="75000"/>
                </a:schemeClr>
              </a:buClr>
              <a:buFont typeface="Lucida Grande"/>
              <a:buChar char="➫"/>
            </a:pPr>
            <a:r>
              <a:rPr lang="it-IT" sz="2000"/>
              <a:t> Bars: statistical errors</a:t>
            </a:r>
          </a:p>
          <a:p>
            <a:pPr>
              <a:buClr>
                <a:schemeClr val="accent1">
                  <a:lumMod val="75000"/>
                </a:schemeClr>
              </a:buClr>
              <a:buFont typeface="Lucida Grande"/>
              <a:buChar char="➫"/>
            </a:pPr>
            <a:r>
              <a:rPr lang="it-IT" sz="2000"/>
              <a:t>Open rectangles: systematic errors dependent on centrality</a:t>
            </a:r>
          </a:p>
          <a:p>
            <a:pPr>
              <a:buClr>
                <a:schemeClr val="accent1">
                  <a:lumMod val="75000"/>
                </a:schemeClr>
              </a:buClr>
              <a:buFont typeface="Lucida Grande"/>
              <a:buChar char="➫"/>
            </a:pPr>
            <a:r>
              <a:rPr lang="it-IT" sz="2000"/>
              <a:t> Filled rectangle: common systematics</a:t>
            </a:r>
          </a:p>
          <a:p>
            <a:pPr>
              <a:buClr>
                <a:schemeClr val="accent1">
                  <a:lumMod val="75000"/>
                </a:schemeClr>
              </a:buClr>
              <a:buFont typeface="Lucida Grande"/>
              <a:buChar char="➫"/>
            </a:pPr>
            <a:r>
              <a:rPr lang="it-IT" sz="2000"/>
              <a:t> Suppression of ~0.5</a:t>
            </a:r>
          </a:p>
          <a:p>
            <a:pPr>
              <a:buClr>
                <a:schemeClr val="accent1">
                  <a:lumMod val="75000"/>
                </a:schemeClr>
              </a:buClr>
              <a:buFont typeface="Lucida Grande"/>
              <a:buChar char="➫"/>
            </a:pPr>
            <a:r>
              <a:rPr lang="it-IT" sz="2000"/>
              <a:t> Cold Nuclear Matter Effects not measured </a:t>
            </a:r>
            <a:r>
              <a:rPr lang="en-US" sz="2000">
                <a:sym typeface="Wingdings"/>
              </a:rPr>
              <a:t> pPb data needed for this</a:t>
            </a:r>
            <a:endParaRPr lang="it-IT" sz="200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t>
            </a:r>
            <a:r>
              <a:rPr lang="en-US" dirty="0" smtClean="0">
                <a:sym typeface="Symbol"/>
              </a:rPr>
              <a:t> R</a:t>
            </a:r>
            <a:r>
              <a:rPr lang="en-US" baseline="-25000" dirty="0" smtClean="0">
                <a:sym typeface="Symbol"/>
              </a:rPr>
              <a:t>AA</a:t>
            </a:r>
            <a:r>
              <a:rPr lang="en-US" dirty="0" smtClean="0">
                <a:sym typeface="Symbol"/>
              </a:rPr>
              <a:t>: comparison with RHIC</a:t>
            </a:r>
            <a:endParaRPr lang="it-IT"/>
          </a:p>
        </p:txBody>
      </p:sp>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36</a:t>
            </a:fld>
            <a:endParaRPr lang="it-IT"/>
          </a:p>
        </p:txBody>
      </p:sp>
      <p:sp>
        <p:nvSpPr>
          <p:cNvPr id="7" name="Content Placeholder 6"/>
          <p:cNvSpPr>
            <a:spLocks noGrp="1"/>
          </p:cNvSpPr>
          <p:nvPr>
            <p:ph sz="quarter" idx="1"/>
          </p:nvPr>
        </p:nvSpPr>
        <p:spPr>
          <a:xfrm>
            <a:off x="381000" y="4959215"/>
            <a:ext cx="8509000" cy="1251085"/>
          </a:xfrm>
        </p:spPr>
        <p:txBody>
          <a:bodyPr>
            <a:normAutofit fontScale="85000" lnSpcReduction="10000"/>
          </a:bodyPr>
          <a:lstStyle/>
          <a:p>
            <a:r>
              <a:rPr lang="it-IT" dirty="0"/>
              <a:t>ALICE data </a:t>
            </a:r>
            <a:r>
              <a:rPr lang="it-IT" dirty="0" err="1"/>
              <a:t>plotted</a:t>
            </a:r>
            <a:r>
              <a:rPr lang="it-IT" dirty="0"/>
              <a:t> </a:t>
            </a:r>
            <a:r>
              <a:rPr lang="it-IT" dirty="0" err="1"/>
              <a:t>as</a:t>
            </a:r>
            <a:r>
              <a:rPr lang="it-IT" dirty="0"/>
              <a:t> a </a:t>
            </a:r>
            <a:r>
              <a:rPr lang="it-IT" dirty="0" err="1"/>
              <a:t>function</a:t>
            </a:r>
            <a:r>
              <a:rPr lang="it-IT" dirty="0"/>
              <a:t> </a:t>
            </a:r>
            <a:r>
              <a:rPr lang="it-IT" dirty="0" err="1"/>
              <a:t>of</a:t>
            </a:r>
            <a:r>
              <a:rPr lang="it-IT" dirty="0"/>
              <a:t> &lt;</a:t>
            </a:r>
            <a:r>
              <a:rPr lang="it-IT" dirty="0" err="1"/>
              <a:t>N</a:t>
            </a:r>
            <a:r>
              <a:rPr lang="it-IT" baseline="-25000" dirty="0" err="1"/>
              <a:t>part</a:t>
            </a:r>
            <a:r>
              <a:rPr lang="it-IT" dirty="0"/>
              <a:t>&gt; </a:t>
            </a:r>
            <a:endParaRPr lang="it-IT" baseline="-25000" dirty="0"/>
          </a:p>
          <a:p>
            <a:r>
              <a:rPr lang="it-IT" dirty="0"/>
              <a:t>J/</a:t>
            </a:r>
            <a:r>
              <a:rPr lang="it-IT" dirty="0">
                <a:latin typeface="Symbol" charset="2"/>
                <a:cs typeface="Symbol" charset="2"/>
              </a:rPr>
              <a:t>y</a:t>
            </a:r>
            <a:r>
              <a:rPr lang="it-IT" dirty="0"/>
              <a:t> </a:t>
            </a:r>
            <a:r>
              <a:rPr lang="it-IT" dirty="0" err="1"/>
              <a:t>less</a:t>
            </a:r>
            <a:r>
              <a:rPr lang="it-IT" dirty="0"/>
              <a:t> </a:t>
            </a:r>
            <a:r>
              <a:rPr lang="it-IT" dirty="0" err="1"/>
              <a:t>suppressed</a:t>
            </a:r>
            <a:r>
              <a:rPr lang="it-IT" dirty="0"/>
              <a:t> at LHC (2.5&lt;y&lt;4) </a:t>
            </a:r>
            <a:r>
              <a:rPr lang="it-IT" dirty="0" err="1"/>
              <a:t>than</a:t>
            </a:r>
            <a:r>
              <a:rPr lang="it-IT" dirty="0"/>
              <a:t> at RHIC (1.2&lt;|y|&lt;2.2</a:t>
            </a:r>
            <a:r>
              <a:rPr lang="it-IT" dirty="0" smtClean="0"/>
              <a:t>)</a:t>
            </a:r>
          </a:p>
          <a:p>
            <a:r>
              <a:rPr lang="it-IT" dirty="0" smtClean="0">
                <a:solidFill>
                  <a:schemeClr val="bg2"/>
                </a:solidFill>
              </a:rPr>
              <a:t>R</a:t>
            </a:r>
            <a:r>
              <a:rPr lang="it-IT" baseline="-25000" dirty="0" smtClean="0">
                <a:solidFill>
                  <a:schemeClr val="bg2"/>
                </a:solidFill>
              </a:rPr>
              <a:t>AA</a:t>
            </a:r>
            <a:r>
              <a:rPr lang="it-IT" dirty="0" smtClean="0">
                <a:solidFill>
                  <a:schemeClr val="bg2"/>
                </a:solidFill>
              </a:rPr>
              <a:t> </a:t>
            </a:r>
            <a:r>
              <a:rPr lang="it-IT" dirty="0" err="1" smtClean="0">
                <a:solidFill>
                  <a:schemeClr val="bg2"/>
                </a:solidFill>
              </a:rPr>
              <a:t>for</a:t>
            </a:r>
            <a:r>
              <a:rPr lang="it-IT" dirty="0" smtClean="0">
                <a:solidFill>
                  <a:schemeClr val="bg2"/>
                </a:solidFill>
              </a:rPr>
              <a:t> ALICE and </a:t>
            </a:r>
            <a:r>
              <a:rPr lang="it-IT" dirty="0" err="1" smtClean="0">
                <a:solidFill>
                  <a:schemeClr val="bg2"/>
                </a:solidFill>
              </a:rPr>
              <a:t>Phenix</a:t>
            </a:r>
            <a:r>
              <a:rPr lang="it-IT" dirty="0" smtClean="0">
                <a:solidFill>
                  <a:schemeClr val="bg2"/>
                </a:solidFill>
              </a:rPr>
              <a:t> are </a:t>
            </a:r>
            <a:r>
              <a:rPr lang="it-IT" dirty="0" err="1" smtClean="0">
                <a:solidFill>
                  <a:schemeClr val="bg2"/>
                </a:solidFill>
              </a:rPr>
              <a:t>similar</a:t>
            </a:r>
            <a:r>
              <a:rPr lang="it-IT" dirty="0" smtClean="0">
                <a:solidFill>
                  <a:schemeClr val="bg2"/>
                </a:solidFill>
              </a:rPr>
              <a:t> </a:t>
            </a:r>
            <a:r>
              <a:rPr lang="it-IT" dirty="0" err="1" smtClean="0">
                <a:solidFill>
                  <a:schemeClr val="bg2"/>
                </a:solidFill>
              </a:rPr>
              <a:t>if</a:t>
            </a:r>
            <a:r>
              <a:rPr lang="it-IT" dirty="0" smtClean="0">
                <a:solidFill>
                  <a:schemeClr val="bg2"/>
                </a:solidFill>
              </a:rPr>
              <a:t> </a:t>
            </a:r>
            <a:r>
              <a:rPr lang="it-IT" dirty="0" err="1" smtClean="0">
                <a:solidFill>
                  <a:schemeClr val="bg2"/>
                </a:solidFill>
              </a:rPr>
              <a:t>Phenix</a:t>
            </a:r>
            <a:r>
              <a:rPr lang="it-IT" dirty="0" smtClean="0">
                <a:solidFill>
                  <a:schemeClr val="bg2"/>
                </a:solidFill>
              </a:rPr>
              <a:t> data are </a:t>
            </a:r>
            <a:r>
              <a:rPr lang="it-IT" dirty="0" err="1" smtClean="0">
                <a:solidFill>
                  <a:schemeClr val="bg2"/>
                </a:solidFill>
              </a:rPr>
              <a:t>restricted</a:t>
            </a:r>
            <a:r>
              <a:rPr lang="it-IT" dirty="0" smtClean="0">
                <a:solidFill>
                  <a:schemeClr val="bg2"/>
                </a:solidFill>
              </a:rPr>
              <a:t> </a:t>
            </a:r>
            <a:r>
              <a:rPr lang="it-IT" dirty="0" err="1" smtClean="0">
                <a:solidFill>
                  <a:schemeClr val="bg2"/>
                </a:solidFill>
              </a:rPr>
              <a:t>to</a:t>
            </a:r>
            <a:r>
              <a:rPr lang="it-IT" dirty="0" smtClean="0">
                <a:solidFill>
                  <a:schemeClr val="bg2"/>
                </a:solidFill>
              </a:rPr>
              <a:t> |y|&lt;0.35</a:t>
            </a:r>
            <a:endParaRPr lang="it-IT" dirty="0">
              <a:solidFill>
                <a:schemeClr val="bg2"/>
              </a:solidFill>
            </a:endParaRPr>
          </a:p>
        </p:txBody>
      </p:sp>
      <p:pic>
        <p:nvPicPr>
          <p:cNvPr id="6" name="Image 11" descr="RAAvsPHENIX.eps"/>
          <p:cNvPicPr>
            <a:picLocks noChangeAspect="1"/>
          </p:cNvPicPr>
          <p:nvPr/>
        </p:nvPicPr>
        <p:blipFill>
          <a:blip r:embed="rId2">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1593791" y="1179215"/>
            <a:ext cx="5581407" cy="37800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Image 2" descr="RAAvsPHENIX2.eps"/>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 xmlns:p="http://schemas.openxmlformats.org/presentationml/2006/main" xmlns:r="http://schemas.openxmlformats.org/officeDocument/2006/relationships" xmlns:a="http://schemas.openxmlformats.org/drawingml/2006/main" val="0"/>
              </a:ext>
            </a:extLst>
          </a:blip>
          <a:stretch>
            <a:fillRect/>
          </a:stretch>
        </p:blipFill>
        <p:spPr>
          <a:xfrm>
            <a:off x="1588329" y="1179215"/>
            <a:ext cx="5581394" cy="3779993"/>
          </a:xfrm>
          <a:prstGeom prst="rect">
            <a:avLst/>
          </a:prstGeom>
        </p:spPr>
      </p:pic>
      <p:sp>
        <p:nvSpPr>
          <p:cNvPr id="2" name="Title 1"/>
          <p:cNvSpPr>
            <a:spLocks noGrp="1"/>
          </p:cNvSpPr>
          <p:nvPr>
            <p:ph type="title"/>
          </p:nvPr>
        </p:nvSpPr>
        <p:spPr/>
        <p:txBody>
          <a:bodyPr/>
          <a:lstStyle/>
          <a:p>
            <a:r>
              <a:rPr lang="en-US" dirty="0" smtClean="0"/>
              <a:t>J/</a:t>
            </a:r>
            <a:r>
              <a:rPr lang="en-US" dirty="0" smtClean="0">
                <a:sym typeface="Symbol"/>
              </a:rPr>
              <a:t> R</a:t>
            </a:r>
            <a:r>
              <a:rPr lang="en-US" baseline="-25000" dirty="0" smtClean="0">
                <a:sym typeface="Symbol"/>
              </a:rPr>
              <a:t>AA</a:t>
            </a:r>
            <a:r>
              <a:rPr lang="en-US" dirty="0" smtClean="0">
                <a:sym typeface="Symbol"/>
              </a:rPr>
              <a:t>: comparison with RHIC</a:t>
            </a:r>
            <a:endParaRPr lang="it-IT"/>
          </a:p>
        </p:txBody>
      </p:sp>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37</a:t>
            </a:fld>
            <a:endParaRPr lang="it-IT"/>
          </a:p>
        </p:txBody>
      </p:sp>
      <p:sp>
        <p:nvSpPr>
          <p:cNvPr id="7" name="Content Placeholder 6"/>
          <p:cNvSpPr>
            <a:spLocks noGrp="1"/>
          </p:cNvSpPr>
          <p:nvPr>
            <p:ph sz="quarter" idx="1"/>
          </p:nvPr>
        </p:nvSpPr>
        <p:spPr>
          <a:xfrm>
            <a:off x="381000" y="4959215"/>
            <a:ext cx="8509000" cy="1251085"/>
          </a:xfrm>
        </p:spPr>
        <p:txBody>
          <a:bodyPr>
            <a:normAutofit fontScale="85000" lnSpcReduction="10000"/>
          </a:bodyPr>
          <a:lstStyle/>
          <a:p>
            <a:r>
              <a:rPr lang="it-IT"/>
              <a:t>ALICE data plotted as a function of &lt;N</a:t>
            </a:r>
            <a:r>
              <a:rPr lang="it-IT" baseline="-25000"/>
              <a:t>part</a:t>
            </a:r>
            <a:r>
              <a:rPr lang="it-IT"/>
              <a:t>&gt; </a:t>
            </a:r>
            <a:endParaRPr lang="it-IT" baseline="-25000"/>
          </a:p>
          <a:p>
            <a:r>
              <a:rPr lang="it-IT"/>
              <a:t>J/</a:t>
            </a:r>
            <a:r>
              <a:rPr lang="it-IT">
                <a:latin typeface="Symbol" charset="2"/>
                <a:cs typeface="Symbol" charset="2"/>
              </a:rPr>
              <a:t>y</a:t>
            </a:r>
            <a:r>
              <a:rPr lang="it-IT"/>
              <a:t> less suppressed at LHC (2.5&lt;y&lt;4) than at RHIC (1.2&lt;|y|&lt;2.2)</a:t>
            </a:r>
          </a:p>
          <a:p>
            <a:r>
              <a:rPr lang="it-IT"/>
              <a:t>R</a:t>
            </a:r>
            <a:r>
              <a:rPr lang="it-IT" baseline="-25000"/>
              <a:t>AA</a:t>
            </a:r>
            <a:r>
              <a:rPr lang="it-IT"/>
              <a:t> for ALICE and Phenix are similar if Phenix data are restricted to |y|&lt;0.35</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t>
            </a:r>
            <a:r>
              <a:rPr lang="en-US" dirty="0" smtClean="0">
                <a:sym typeface="Symbol"/>
              </a:rPr>
              <a:t> R</a:t>
            </a:r>
            <a:r>
              <a:rPr lang="en-US" baseline="-25000" dirty="0" smtClean="0">
                <a:sym typeface="Symbol"/>
              </a:rPr>
              <a:t>CP</a:t>
            </a:r>
            <a:r>
              <a:rPr lang="en-US" dirty="0" smtClean="0">
                <a:sym typeface="Symbol"/>
              </a:rPr>
              <a:t>: comparison with ATLAS</a:t>
            </a:r>
            <a:endParaRPr lang="it-IT"/>
          </a:p>
        </p:txBody>
      </p:sp>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38</a:t>
            </a:fld>
            <a:endParaRPr lang="it-IT"/>
          </a:p>
        </p:txBody>
      </p:sp>
      <p:pic>
        <p:nvPicPr>
          <p:cNvPr id="8" name="Image 13" descr="2011-May-20-RCPvsATLAS.eps"/>
          <p:cNvPicPr>
            <a:picLocks noChangeAspect="1"/>
          </p:cNvPicPr>
          <p:nvPr/>
        </p:nvPicPr>
        <p:blipFill>
          <a:blip r:embed="rId2"/>
          <a:srcRect/>
          <a:stretch>
            <a:fillRect/>
          </a:stretch>
        </p:blipFill>
        <p:spPr bwMode="auto">
          <a:xfrm>
            <a:off x="152400" y="1102283"/>
            <a:ext cx="5892800" cy="4094162"/>
          </a:xfrm>
          <a:prstGeom prst="rect">
            <a:avLst/>
          </a:prstGeom>
          <a:noFill/>
          <a:ln w="9525">
            <a:noFill/>
            <a:miter lim="800000"/>
            <a:headEnd/>
            <a:tailEnd/>
          </a:ln>
        </p:spPr>
      </p:pic>
      <p:sp>
        <p:nvSpPr>
          <p:cNvPr id="9" name="TextBox 8"/>
          <p:cNvSpPr txBox="1"/>
          <p:nvPr/>
        </p:nvSpPr>
        <p:spPr>
          <a:xfrm>
            <a:off x="874106" y="1090892"/>
            <a:ext cx="3962399"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it-IT"/>
              <a:t>Peripheral reference: 40-80% centrality bin</a:t>
            </a:r>
          </a:p>
        </p:txBody>
      </p:sp>
      <p:sp>
        <p:nvSpPr>
          <p:cNvPr id="7" name="Content Placeholder 6"/>
          <p:cNvSpPr>
            <a:spLocks noGrp="1"/>
          </p:cNvSpPr>
          <p:nvPr>
            <p:ph sz="quarter" idx="1"/>
          </p:nvPr>
        </p:nvSpPr>
        <p:spPr>
          <a:xfrm>
            <a:off x="476585" y="5095765"/>
            <a:ext cx="8509000" cy="1251085"/>
          </a:xfrm>
        </p:spPr>
        <p:txBody>
          <a:bodyPr>
            <a:normAutofit fontScale="77500" lnSpcReduction="20000"/>
          </a:bodyPr>
          <a:lstStyle/>
          <a:p>
            <a:r>
              <a:rPr lang="it-IT" dirty="0" err="1"/>
              <a:t>Less</a:t>
            </a:r>
            <a:r>
              <a:rPr lang="it-IT" dirty="0"/>
              <a:t> </a:t>
            </a:r>
            <a:r>
              <a:rPr lang="it-IT" dirty="0" err="1"/>
              <a:t>suppression</a:t>
            </a:r>
            <a:r>
              <a:rPr lang="it-IT" dirty="0"/>
              <a:t> in ALICE </a:t>
            </a:r>
            <a:r>
              <a:rPr lang="it-IT" dirty="0" err="1"/>
              <a:t>than</a:t>
            </a:r>
            <a:r>
              <a:rPr lang="it-IT" dirty="0"/>
              <a:t> in ATLAS </a:t>
            </a:r>
          </a:p>
          <a:p>
            <a:r>
              <a:rPr lang="it-IT" dirty="0"/>
              <a:t>ALICE data: 2.5&lt;y&lt;4.0  – </a:t>
            </a:r>
            <a:r>
              <a:rPr lang="it-IT" dirty="0" err="1"/>
              <a:t>p</a:t>
            </a:r>
            <a:r>
              <a:rPr lang="it-IT" baseline="-25000" dirty="0" err="1"/>
              <a:t>T</a:t>
            </a:r>
            <a:r>
              <a:rPr lang="it-IT" dirty="0"/>
              <a:t>&gt;0 </a:t>
            </a:r>
            <a:r>
              <a:rPr lang="it-IT" dirty="0" err="1"/>
              <a:t>GeV</a:t>
            </a:r>
            <a:r>
              <a:rPr lang="it-IT" dirty="0"/>
              <a:t>/c </a:t>
            </a:r>
          </a:p>
          <a:p>
            <a:r>
              <a:rPr lang="it-IT" dirty="0"/>
              <a:t>ATLAS data: |y|&lt;2.5 – 80% </a:t>
            </a:r>
            <a:r>
              <a:rPr lang="it-IT" dirty="0" err="1"/>
              <a:t>of</a:t>
            </a:r>
            <a:r>
              <a:rPr lang="it-IT" dirty="0"/>
              <a:t> J/</a:t>
            </a:r>
            <a:r>
              <a:rPr lang="it-IT" dirty="0">
                <a:latin typeface="Symbol" charset="2"/>
                <a:cs typeface="Symbol" charset="2"/>
              </a:rPr>
              <a:t>y</a:t>
            </a:r>
            <a:r>
              <a:rPr lang="it-IT" dirty="0"/>
              <a:t> </a:t>
            </a:r>
            <a:r>
              <a:rPr lang="it-IT" dirty="0" err="1"/>
              <a:t>with</a:t>
            </a:r>
            <a:r>
              <a:rPr lang="it-IT" dirty="0"/>
              <a:t> </a:t>
            </a:r>
            <a:r>
              <a:rPr lang="it-IT" dirty="0" err="1"/>
              <a:t>p</a:t>
            </a:r>
            <a:r>
              <a:rPr lang="it-IT" baseline="-25000" dirty="0" err="1"/>
              <a:t>T</a:t>
            </a:r>
            <a:r>
              <a:rPr lang="it-IT" dirty="0"/>
              <a:t>&gt;6.5 </a:t>
            </a:r>
            <a:r>
              <a:rPr lang="it-IT" dirty="0" err="1"/>
              <a:t>GeV</a:t>
            </a:r>
            <a:r>
              <a:rPr lang="it-IT" dirty="0"/>
              <a:t>/c – </a:t>
            </a:r>
            <a:r>
              <a:rPr lang="it-IT" dirty="0" err="1"/>
              <a:t>error</a:t>
            </a:r>
            <a:r>
              <a:rPr lang="it-IT" dirty="0"/>
              <a:t> in the 40-80% </a:t>
            </a:r>
            <a:r>
              <a:rPr lang="it-IT" dirty="0" err="1"/>
              <a:t>bin</a:t>
            </a:r>
            <a:r>
              <a:rPr lang="it-IT" dirty="0"/>
              <a:t> </a:t>
            </a:r>
            <a:r>
              <a:rPr lang="it-IT" dirty="0" err="1"/>
              <a:t>not</a:t>
            </a:r>
            <a:r>
              <a:rPr lang="it-IT" dirty="0"/>
              <a:t> </a:t>
            </a:r>
            <a:r>
              <a:rPr lang="it-IT" dirty="0" err="1"/>
              <a:t>propagated</a:t>
            </a:r>
            <a:endParaRPr lang="it-IT"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it-IT"/>
              <a:t>ALICE upgrades</a:t>
            </a:r>
          </a:p>
        </p:txBody>
      </p:sp>
      <p:sp>
        <p:nvSpPr>
          <p:cNvPr id="8" name="Text Placeholder 7"/>
          <p:cNvSpPr>
            <a:spLocks noGrp="1"/>
          </p:cNvSpPr>
          <p:nvPr>
            <p:ph type="body" idx="1"/>
          </p:nvPr>
        </p:nvSpPr>
        <p:spPr/>
        <p:txBody>
          <a:bodyPr/>
          <a:lstStyle/>
          <a:p>
            <a:endParaRPr lang="it-IT"/>
          </a:p>
        </p:txBody>
      </p:sp>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39</a:t>
            </a:fld>
            <a:endParaRPr lang="it-IT"/>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r>
              <a:rPr lang="it-IT" smtClean="0"/>
              <a:t>09/07/2011</a:t>
            </a:r>
            <a:endParaRPr lang="it-IT"/>
          </a:p>
        </p:txBody>
      </p:sp>
      <p:sp>
        <p:nvSpPr>
          <p:cNvPr id="3" name="Segnaposto numero diapositiva 2"/>
          <p:cNvSpPr>
            <a:spLocks noGrp="1"/>
          </p:cNvSpPr>
          <p:nvPr>
            <p:ph type="sldNum" sz="quarter" idx="12"/>
          </p:nvPr>
        </p:nvSpPr>
        <p:spPr/>
        <p:txBody>
          <a:bodyPr/>
          <a:lstStyle/>
          <a:p>
            <a:fld id="{8DE4B878-52AC-8545-8082-98DF45A7D0D1}" type="slidenum">
              <a:rPr lang="it-IT" smtClean="0"/>
              <a:pPr/>
              <a:t>4</a:t>
            </a:fld>
            <a:endParaRPr lang="it-IT"/>
          </a:p>
        </p:txBody>
      </p:sp>
      <p:pic>
        <p:nvPicPr>
          <p:cNvPr id="4" name="Picture 4" descr="alice_technical_paper_ALICE-couleur-OK06_cut_named.png"/>
          <p:cNvPicPr>
            <a:picLocks noChangeAspect="1"/>
          </p:cNvPicPr>
          <p:nvPr/>
        </p:nvPicPr>
        <p:blipFill>
          <a:blip r:embed="rId2" cstate="screen"/>
          <a:srcRect/>
          <a:stretch>
            <a:fillRect/>
          </a:stretch>
        </p:blipFill>
        <p:spPr bwMode="auto">
          <a:xfrm>
            <a:off x="-2928" y="0"/>
            <a:ext cx="9144000" cy="6870425"/>
          </a:xfrm>
          <a:prstGeom prst="rect">
            <a:avLst/>
          </a:prstGeom>
          <a:noFill/>
          <a:ln w="9525">
            <a:noFill/>
            <a:miter lim="800000"/>
            <a:headEnd/>
            <a:tailEnd/>
          </a:ln>
        </p:spPr>
      </p:pic>
      <p:grpSp>
        <p:nvGrpSpPr>
          <p:cNvPr id="5" name="Group 6"/>
          <p:cNvGrpSpPr/>
          <p:nvPr/>
        </p:nvGrpSpPr>
        <p:grpSpPr>
          <a:xfrm>
            <a:off x="3663298" y="0"/>
            <a:ext cx="5490069" cy="3581626"/>
            <a:chOff x="3663298" y="0"/>
            <a:chExt cx="5490069" cy="3581626"/>
          </a:xfrm>
        </p:grpSpPr>
        <p:grpSp>
          <p:nvGrpSpPr>
            <p:cNvPr id="6" name="Group 8"/>
            <p:cNvGrpSpPr>
              <a:grpSpLocks/>
            </p:cNvGrpSpPr>
            <p:nvPr/>
          </p:nvGrpSpPr>
          <p:grpSpPr bwMode="auto">
            <a:xfrm>
              <a:off x="5382577" y="0"/>
              <a:ext cx="3770790" cy="2726479"/>
              <a:chOff x="3734" y="0"/>
              <a:chExt cx="2022" cy="1522"/>
            </a:xfrm>
          </p:grpSpPr>
          <p:pic>
            <p:nvPicPr>
              <p:cNvPr id="9" name="Picture 9" descr="ALIce_SETUP_final_cf"/>
              <p:cNvPicPr>
                <a:picLocks noChangeAspect="1" noChangeArrowheads="1"/>
              </p:cNvPicPr>
              <p:nvPr/>
            </p:nvPicPr>
            <p:blipFill>
              <a:blip r:embed="rId3" cstate="screen"/>
              <a:srcRect/>
              <a:stretch>
                <a:fillRect/>
              </a:stretch>
            </p:blipFill>
            <p:spPr bwMode="auto">
              <a:xfrm>
                <a:off x="3792" y="158"/>
                <a:ext cx="1941" cy="1364"/>
              </a:xfrm>
              <a:prstGeom prst="rect">
                <a:avLst/>
              </a:prstGeom>
              <a:noFill/>
              <a:ln w="57150" cmpd="sng">
                <a:solidFill>
                  <a:srgbClr val="FFC602"/>
                </a:solidFill>
                <a:miter lim="800000"/>
                <a:headEnd/>
                <a:tailEnd/>
              </a:ln>
            </p:spPr>
          </p:pic>
          <p:pic>
            <p:nvPicPr>
              <p:cNvPr id="10" name="Picture 10" descr="ALIce_SETUP_final_cf"/>
              <p:cNvPicPr>
                <a:picLocks noChangeAspect="1" noChangeArrowheads="1"/>
              </p:cNvPicPr>
              <p:nvPr/>
            </p:nvPicPr>
            <p:blipFill>
              <a:blip r:embed="rId4" cstate="screen"/>
              <a:srcRect/>
              <a:stretch>
                <a:fillRect/>
              </a:stretch>
            </p:blipFill>
            <p:spPr bwMode="auto">
              <a:xfrm>
                <a:off x="5419" y="787"/>
                <a:ext cx="337" cy="483"/>
              </a:xfrm>
              <a:prstGeom prst="rect">
                <a:avLst/>
              </a:prstGeom>
              <a:noFill/>
              <a:ln w="9525">
                <a:noFill/>
                <a:miter lim="800000"/>
                <a:headEnd/>
                <a:tailEnd/>
              </a:ln>
            </p:spPr>
          </p:pic>
          <p:pic>
            <p:nvPicPr>
              <p:cNvPr id="11" name="Picture 11" descr="ALIce_SETUP_final_cf"/>
              <p:cNvPicPr>
                <a:picLocks noChangeAspect="1" noChangeArrowheads="1"/>
              </p:cNvPicPr>
              <p:nvPr/>
            </p:nvPicPr>
            <p:blipFill>
              <a:blip r:embed="rId5" cstate="screen"/>
              <a:srcRect/>
              <a:stretch>
                <a:fillRect/>
              </a:stretch>
            </p:blipFill>
            <p:spPr bwMode="auto">
              <a:xfrm>
                <a:off x="3734" y="0"/>
                <a:ext cx="1486" cy="150"/>
              </a:xfrm>
              <a:prstGeom prst="rect">
                <a:avLst/>
              </a:prstGeom>
              <a:noFill/>
              <a:ln w="9525">
                <a:noFill/>
                <a:miter lim="800000"/>
                <a:headEnd/>
                <a:tailEnd/>
              </a:ln>
            </p:spPr>
          </p:pic>
        </p:grpSp>
        <p:sp>
          <p:nvSpPr>
            <p:cNvPr id="7" name="Rounded Rectangle 3"/>
            <p:cNvSpPr/>
            <p:nvPr/>
          </p:nvSpPr>
          <p:spPr>
            <a:xfrm>
              <a:off x="3663298" y="3044382"/>
              <a:ext cx="586128" cy="537244"/>
            </a:xfrm>
            <a:prstGeom prst="roundRect">
              <a:avLst/>
            </a:prstGeom>
            <a:noFill/>
            <a:ln w="57150" cmpd="sng">
              <a:solidFill>
                <a:srgbClr val="FFC60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5"/>
            <p:cNvCxnSpPr>
              <a:stCxn id="7" idx="0"/>
            </p:cNvCxnSpPr>
            <p:nvPr/>
          </p:nvCxnSpPr>
          <p:spPr>
            <a:xfrm flipV="1">
              <a:off x="3956362" y="2474578"/>
              <a:ext cx="1534378" cy="569804"/>
            </a:xfrm>
            <a:prstGeom prst="line">
              <a:avLst/>
            </a:prstGeom>
            <a:ln w="57150" cmpd="sng">
              <a:solidFill>
                <a:srgbClr val="FFC602"/>
              </a:solidFill>
            </a:ln>
          </p:spPr>
          <p:style>
            <a:lnRef idx="2">
              <a:schemeClr val="accent1"/>
            </a:lnRef>
            <a:fillRef idx="0">
              <a:schemeClr val="accent1"/>
            </a:fillRef>
            <a:effectRef idx="1">
              <a:schemeClr val="accent1"/>
            </a:effectRef>
            <a:fontRef idx="minor">
              <a:schemeClr val="tx1"/>
            </a:fontRef>
          </p:style>
        </p:cxnSp>
      </p:grpSp>
      <mc:AlternateContent>
        <mc:Choice xmlns:mc="http://schemas.openxmlformats.org/markup-compatibility/2006" xmlns="" xmlns:a14="http://schemas.microsoft.com/office/drawing/2010/main" xmlns:mv="urn:schemas-microsoft-com:mac:vml" xmlns:p="http://schemas.openxmlformats.org/presentationml/2006/main" xmlns:r="http://schemas.openxmlformats.org/officeDocument/2006/relationships" xmlns:a="http://schemas.openxmlformats.org/drawingml/2006/main" Requires="a14">
          <p:sp>
            <p:nvSpPr>
              <p:cNvPr id="12" name="Rettangolo arrotondato 11"/>
              <p:cNvSpPr/>
              <p:nvPr/>
            </p:nvSpPr>
            <p:spPr>
              <a:xfrm>
                <a:off x="1232452" y="4194313"/>
                <a:ext cx="1868557" cy="1073426"/>
              </a:xfrm>
              <a:prstGeom prst="roundRect">
                <a:avLst/>
              </a:prstGeom>
              <a:solidFill>
                <a:srgbClr val="FFCCCC"/>
              </a:solidFill>
            </p:spPr>
            <p:style>
              <a:lnRef idx="1">
                <a:schemeClr val="accent1"/>
              </a:lnRef>
              <a:fillRef idx="3">
                <a:schemeClr val="accent1"/>
              </a:fillRef>
              <a:effectRef idx="2">
                <a:schemeClr val="accent1"/>
              </a:effectRef>
              <a:fontRef idx="minor">
                <a:schemeClr val="lt1"/>
              </a:fontRef>
            </p:style>
            <p:txBody>
              <a:bodyPr rtlCol="0" anchor="ctr"/>
              <a:lstStyle/>
              <a:p>
                <a:r>
                  <a:rPr lang="it-IT" dirty="0" smtClean="0">
                    <a:solidFill>
                      <a:schemeClr val="tx1"/>
                    </a:solidFill>
                  </a:rPr>
                  <a:t>Central </a:t>
                </a:r>
                <a:r>
                  <a:rPr lang="it-IT" dirty="0" err="1" smtClean="0">
                    <a:solidFill>
                      <a:schemeClr val="tx1"/>
                    </a:solidFill>
                  </a:rPr>
                  <a:t>Barrel</a:t>
                </a:r>
                <a:r>
                  <a:rPr lang="it-IT" dirty="0">
                    <a:solidFill>
                      <a:schemeClr val="tx1"/>
                    </a:solidFill>
                  </a:rPr>
                  <a:t/>
                </a:r>
                <a:r>
                  <a:rPr lang="it-IT" dirty="0" err="1" smtClean="0">
                    <a:solidFill>
                      <a:schemeClr val="tx1"/>
                    </a:solidFill>
                  </a:rPr>
                  <a:t>hermetic</a:t>
                </a:r>
                <a:r>
                  <a:rPr lang="it-IT" dirty="0" smtClean="0">
                    <a:solidFill>
                      <a:schemeClr val="tx1"/>
                    </a:solidFill>
                  </a:rPr>
                  <a:t/>
                </a:r>
                <a:r>
                  <a:rPr lang="it-IT" dirty="0" err="1" smtClean="0">
                    <a:solidFill>
                      <a:schemeClr val="tx1"/>
                    </a:solidFill>
                  </a:rPr>
                  <a:t>tracking</a:t>
                </a:r>
                <a:r>
                  <a:rPr lang="it-IT" dirty="0">
                    <a:solidFill>
                      <a:schemeClr val="tx1"/>
                    </a:solidFill>
                  </a:rPr>
                  <a:t>,</a:t>
                </a:r>
                <a:r>
                  <a:rPr lang="it-IT" dirty="0" smtClean="0">
                    <a:solidFill>
                      <a:schemeClr val="tx1"/>
                    </a:solidFill>
                  </a:rPr>
                  <a:t> PID, </a:t>
                </a:r>
                <a14:m>
                  <m:oMath xmlns:m="http://schemas.openxmlformats.org/officeDocument/2006/math">
                    <m:d>
                      <m:dPr>
                        <m:begChr m:val="|"/>
                        <m:endChr m:val="|"/>
                        <m:ctrlPr>
                          <a:rPr lang="it-IT" i="1" smtClean="0">
                            <a:solidFill>
                              <a:schemeClr val="tx1"/>
                            </a:solidFill>
                            <a:latin typeface="Cambria Math"/>
                          </a:rPr>
                        </m:ctrlPr>
                      </m:dPr>
                      <m:e>
                        <m:r>
                          <a:rPr lang="it-IT" i="1" smtClean="0">
                            <a:solidFill>
                              <a:schemeClr val="tx1"/>
                            </a:solidFill>
                            <a:latin typeface="Cambria Math"/>
                            <a:ea typeface="Cambria Math"/>
                          </a:rPr>
                          <m:t>𝜂</m:t>
                        </m:r>
                      </m:e>
                    </m:d>
                    <m:r>
                      <a:rPr lang="it-IT" b="0" i="1" smtClean="0">
                        <a:solidFill>
                          <a:schemeClr val="tx1"/>
                        </a:solidFill>
                        <a:latin typeface="Cambria Math"/>
                      </a:rPr>
                      <m:t>&lt;0.9</m:t>
                    </m:r>
                  </m:oMath>
                </a14:m>
                <a:endParaRPr lang="it-IT" dirty="0">
                  <a:solidFill>
                    <a:schemeClr val="tx1"/>
                  </a:solidFill>
                </a:endParaRPr>
              </a:p>
            </p:txBody>
          </p:sp>
        </mc:Choice>
        <mc:Fallback>
          <p:sp>
            <p:nvSpPr>
              <p:cNvPr id="12" name="Rettangolo arrotondato 11"/>
              <p:cNvSpPr>
                <a:spLocks noRot="1" noChangeAspect="1" noMove="1" noResize="1" noEditPoints="1" noAdjustHandles="1" noChangeArrowheads="1" noChangeShapeType="1" noTextEdit="1"/>
              </p:cNvSpPr>
              <p:nvPr/>
            </p:nvSpPr>
            <p:spPr>
              <a:xfrm>
                <a:off x="1232452" y="4194313"/>
                <a:ext cx="1868557" cy="1073426"/>
              </a:xfrm>
              <a:prstGeom prst="roundRect">
                <a:avLst/>
              </a:prstGeom>
              <a:blipFill rotWithShape="1">
                <a:blip r:embed="rId6"/>
                <a:stretch>
                  <a:fillRect/>
                </a:stretch>
              </a:blipFill>
            </p:spPr>
            <p:txBody>
              <a:bodyPr/>
              <a:lstStyle/>
              <a:p>
                <a:r>
                  <a:rPr lang="it-IT">
                    <a:noFill/>
                  </a:rPr>
                  <a:t> </a:t>
                </a:r>
              </a:p>
            </p:txBody>
          </p:sp>
        </mc:Fallback>
      </mc:AlternateContent>
      <mc:AlternateContent>
        <mc:Choice xmlns:mc="http://schemas.openxmlformats.org/markup-compatibility/2006" xmlns="" xmlns:a14="http://schemas.microsoft.com/office/drawing/2010/main" xmlns:mv="urn:schemas-microsoft-com:mac:vml" xmlns:p="http://schemas.openxmlformats.org/presentationml/2006/main" xmlns:r="http://schemas.openxmlformats.org/officeDocument/2006/relationships" xmlns:a="http://schemas.openxmlformats.org/drawingml/2006/main" Requires="a14">
          <p:sp>
            <p:nvSpPr>
              <p:cNvPr id="13" name="Rettangolo arrotondato 12"/>
              <p:cNvSpPr/>
              <p:nvPr/>
            </p:nvSpPr>
            <p:spPr>
              <a:xfrm>
                <a:off x="5382577" y="4472609"/>
                <a:ext cx="1868557" cy="795130"/>
              </a:xfrm>
              <a:prstGeom prst="roundRect">
                <a:avLst/>
              </a:prstGeom>
              <a:solidFill>
                <a:srgbClr val="FFCCCC"/>
              </a:solidFill>
            </p:spPr>
            <p:style>
              <a:lnRef idx="1">
                <a:schemeClr val="accent1"/>
              </a:lnRef>
              <a:fillRef idx="3">
                <a:schemeClr val="accent1"/>
              </a:fillRef>
              <a:effectRef idx="2">
                <a:schemeClr val="accent1"/>
              </a:effectRef>
              <a:fontRef idx="minor">
                <a:schemeClr val="lt1"/>
              </a:fontRef>
            </p:style>
            <p:txBody>
              <a:bodyPr rtlCol="0" anchor="ctr"/>
              <a:lstStyle/>
              <a:p>
                <a:r>
                  <a:rPr lang="it-IT" dirty="0" smtClean="0">
                    <a:solidFill>
                      <a:schemeClr val="tx1"/>
                    </a:solidFill>
                  </a:rPr>
                  <a:t>M</a:t>
                </a:r>
                <a:r>
                  <a:rPr lang="it-IT" dirty="0">
                    <a:solidFill>
                      <a:schemeClr val="tx1"/>
                    </a:solidFill>
                  </a:rPr>
                  <a:t>u</a:t>
                </a:r>
                <a:r>
                  <a:rPr lang="it-IT" dirty="0" smtClean="0">
                    <a:solidFill>
                      <a:schemeClr val="tx1"/>
                    </a:solidFill>
                  </a:rPr>
                  <a:t>on Arm </a:t>
                </a:r>
                <a14:m>
                  <m:oMath xmlns:m="http://schemas.openxmlformats.org/officeDocument/2006/math">
                    <m:r>
                      <a:rPr lang="it-IT" b="0" i="0" smtClean="0">
                        <a:solidFill>
                          <a:schemeClr val="tx1"/>
                        </a:solidFill>
                        <a:latin typeface="Cambria Math"/>
                        <a:ea typeface="Cambria Math"/>
                      </a:rPr>
                      <m:t>2.5&lt;</m:t>
                    </m:r>
                    <m:r>
                      <m:rPr>
                        <m:sty m:val="p"/>
                      </m:rPr>
                      <a:rPr lang="el-GR" b="0" i="1" smtClean="0">
                        <a:solidFill>
                          <a:schemeClr val="tx1"/>
                        </a:solidFill>
                        <a:latin typeface="Cambria Math"/>
                        <a:ea typeface="Cambria Math"/>
                      </a:rPr>
                      <m:t>η</m:t>
                    </m:r>
                    <m:r>
                      <a:rPr lang="it-IT" b="0" i="1" smtClean="0">
                        <a:solidFill>
                          <a:schemeClr val="tx1"/>
                        </a:solidFill>
                        <a:latin typeface="Cambria Math"/>
                      </a:rPr>
                      <m:t>&lt;4</m:t>
                    </m:r>
                  </m:oMath>
                </a14:m>
                <a:endParaRPr lang="it-IT" dirty="0">
                  <a:solidFill>
                    <a:schemeClr val="tx1"/>
                  </a:solidFill>
                </a:endParaRPr>
              </a:p>
            </p:txBody>
          </p:sp>
        </mc:Choice>
        <mc:Fallback>
          <p:sp>
            <p:nvSpPr>
              <p:cNvPr id="13" name="Rettangolo arrotondato 12"/>
              <p:cNvSpPr>
                <a:spLocks noRot="1" noChangeAspect="1" noMove="1" noResize="1" noEditPoints="1" noAdjustHandles="1" noChangeArrowheads="1" noChangeShapeType="1" noTextEdit="1"/>
              </p:cNvSpPr>
              <p:nvPr/>
            </p:nvSpPr>
            <p:spPr>
              <a:xfrm>
                <a:off x="5382577" y="4472609"/>
                <a:ext cx="1868557" cy="795130"/>
              </a:xfrm>
              <a:prstGeom prst="roundRect">
                <a:avLst/>
              </a:prstGeom>
              <a:blipFill rotWithShape="1">
                <a:blip r:embed="rId7"/>
                <a:stretch>
                  <a:fillRect/>
                </a:stretch>
              </a:blipFill>
            </p:spPr>
            <p:txBody>
              <a:bodyPr/>
              <a:lstStyle/>
              <a:p>
                <a:r>
                  <a:rPr lang="it-IT">
                    <a:noFill/>
                  </a:rPr>
                  <a:t> </a:t>
                </a:r>
              </a:p>
            </p:txBody>
          </p:sp>
        </mc:Fallback>
      </mc:AlternateContent>
      <p:sp>
        <p:nvSpPr>
          <p:cNvPr id="14" name="Rettangolo arrotondato 13"/>
          <p:cNvSpPr/>
          <p:nvPr/>
        </p:nvSpPr>
        <p:spPr>
          <a:xfrm>
            <a:off x="7251134" y="5486400"/>
            <a:ext cx="1868557" cy="1371600"/>
          </a:xfrm>
          <a:prstGeom prst="roundRect">
            <a:avLst/>
          </a:prstGeom>
          <a:solidFill>
            <a:srgbClr val="FFCCCC"/>
          </a:solidFill>
        </p:spPr>
        <p:style>
          <a:lnRef idx="1">
            <a:schemeClr val="accent1"/>
          </a:lnRef>
          <a:fillRef idx="3">
            <a:schemeClr val="accent1"/>
          </a:fillRef>
          <a:effectRef idx="2">
            <a:schemeClr val="accent1"/>
          </a:effectRef>
          <a:fontRef idx="minor">
            <a:schemeClr val="lt1"/>
          </a:fontRef>
        </p:style>
        <p:txBody>
          <a:bodyPr rtlCol="0" anchor="ctr"/>
          <a:lstStyle/>
          <a:p>
            <a:r>
              <a:rPr lang="it-IT" dirty="0" smtClean="0">
                <a:solidFill>
                  <a:schemeClr val="tx1"/>
                </a:solidFill>
              </a:rPr>
              <a:t>ALICE </a:t>
            </a:r>
            <a:r>
              <a:rPr lang="it-IT" dirty="0" err="1" smtClean="0">
                <a:solidFill>
                  <a:schemeClr val="tx1"/>
                </a:solidFill>
              </a:rPr>
              <a:t>numbets</a:t>
            </a:r>
            <a:r>
              <a:rPr lang="it-IT" dirty="0" smtClean="0">
                <a:solidFill>
                  <a:schemeClr val="tx1"/>
                </a:solidFill>
              </a:rPr>
              <a:t>: </a:t>
            </a:r>
          </a:p>
          <a:p>
            <a:r>
              <a:rPr lang="it-IT" b="1" dirty="0" smtClean="0">
                <a:solidFill>
                  <a:srgbClr val="FF3300"/>
                </a:solidFill>
              </a:rPr>
              <a:t>1200</a:t>
            </a:r>
            <a:r>
              <a:rPr lang="it-IT" dirty="0" smtClean="0">
                <a:solidFill>
                  <a:schemeClr val="tx1"/>
                </a:solidFill>
              </a:rPr>
              <a:t> </a:t>
            </a:r>
            <a:r>
              <a:rPr lang="it-IT" dirty="0" err="1" smtClean="0">
                <a:solidFill>
                  <a:schemeClr val="tx1"/>
                </a:solidFill>
              </a:rPr>
              <a:t>members</a:t>
            </a:r>
            <a:endParaRPr lang="it-IT" dirty="0">
              <a:solidFill>
                <a:schemeClr val="tx1"/>
              </a:solidFill>
            </a:endParaRPr>
          </a:p>
          <a:p>
            <a:r>
              <a:rPr lang="it-IT" b="1" dirty="0" smtClean="0">
                <a:solidFill>
                  <a:srgbClr val="FF3300"/>
                </a:solidFill>
              </a:rPr>
              <a:t>100</a:t>
            </a:r>
            <a:r>
              <a:rPr lang="it-IT" dirty="0" smtClean="0">
                <a:solidFill>
                  <a:schemeClr val="tx1"/>
                </a:solidFill>
              </a:rPr>
              <a:t> </a:t>
            </a:r>
            <a:r>
              <a:rPr lang="it-IT" dirty="0" err="1" smtClean="0">
                <a:solidFill>
                  <a:schemeClr val="tx1"/>
                </a:solidFill>
              </a:rPr>
              <a:t>institues</a:t>
            </a:r>
            <a:endParaRPr lang="it-IT" dirty="0" smtClean="0">
              <a:solidFill>
                <a:schemeClr val="tx1"/>
              </a:solidFill>
            </a:endParaRPr>
          </a:p>
          <a:p>
            <a:r>
              <a:rPr lang="it-IT" b="1" dirty="0" smtClean="0">
                <a:solidFill>
                  <a:srgbClr val="FF3300"/>
                </a:solidFill>
              </a:rPr>
              <a:t>30</a:t>
            </a:r>
            <a:r>
              <a:rPr lang="it-IT" dirty="0" smtClean="0">
                <a:solidFill>
                  <a:schemeClr val="tx1"/>
                </a:solidFill>
              </a:rPr>
              <a:t> </a:t>
            </a:r>
            <a:r>
              <a:rPr lang="it-IT" dirty="0" err="1" smtClean="0">
                <a:solidFill>
                  <a:schemeClr val="tx1"/>
                </a:solidFill>
              </a:rPr>
              <a:t>Countries</a:t>
            </a:r>
            <a:endParaRPr lang="it-IT" dirty="0">
              <a:solidFill>
                <a:schemeClr val="tx1"/>
              </a:solidFill>
            </a:endParaRPr>
          </a:p>
        </p:txBody>
      </p:sp>
      <p:sp>
        <p:nvSpPr>
          <p:cNvPr id="15" name="Segnaposto piè di pagina 14"/>
          <p:cNvSpPr>
            <a:spLocks noGrp="1"/>
          </p:cNvSpPr>
          <p:nvPr>
            <p:ph type="ftr" sz="quarter" idx="11"/>
          </p:nvPr>
        </p:nvSpPr>
        <p:spPr/>
        <p:txBody>
          <a:bodyPr/>
          <a:lstStyle/>
          <a:p>
            <a:r>
              <a:rPr lang="en-US" smtClean="0"/>
              <a:t>LISHEP 2011</a:t>
            </a:r>
            <a:endParaRPr lang="it-IT"/>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181559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 name="Picture 16" descr="2011-May-22-MassPlot_3_pt_12_offv2.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676092" y="170400"/>
            <a:ext cx="4568647" cy="3094110"/>
          </a:xfrm>
          <a:prstGeom prst="rect">
            <a:avLst/>
          </a:prstGeom>
        </p:spPr>
      </p:pic>
      <p:sp>
        <p:nvSpPr>
          <p:cNvPr id="9" name="Title 8"/>
          <p:cNvSpPr>
            <a:spLocks noGrp="1"/>
          </p:cNvSpPr>
          <p:nvPr>
            <p:ph type="title"/>
          </p:nvPr>
        </p:nvSpPr>
        <p:spPr/>
        <p:txBody>
          <a:bodyPr/>
          <a:lstStyle/>
          <a:p>
            <a:r>
              <a:rPr lang="it-IT"/>
              <a:t>Motivations</a:t>
            </a:r>
          </a:p>
        </p:txBody>
      </p:sp>
      <p:sp>
        <p:nvSpPr>
          <p:cNvPr id="4" name="Date Placeholder 3"/>
          <p:cNvSpPr>
            <a:spLocks noGrp="1"/>
          </p:cNvSpPr>
          <p:nvPr>
            <p:ph type="dt" sz="half" idx="10"/>
          </p:nvPr>
        </p:nvSpPr>
        <p:spPr/>
        <p:txBody>
          <a:bodyPr/>
          <a:lstStyle/>
          <a:p>
            <a:r>
              <a:rPr lang="it-IT" smtClean="0"/>
              <a:t>09/07/2011</a:t>
            </a:r>
            <a:endParaRPr lang="it-IT"/>
          </a:p>
        </p:txBody>
      </p:sp>
      <p:sp>
        <p:nvSpPr>
          <p:cNvPr id="5" name="Footer Placeholder 4"/>
          <p:cNvSpPr>
            <a:spLocks noGrp="1"/>
          </p:cNvSpPr>
          <p:nvPr>
            <p:ph type="ftr" sz="quarter" idx="11"/>
          </p:nvPr>
        </p:nvSpPr>
        <p:spPr/>
        <p:txBody>
          <a:bodyPr/>
          <a:lstStyle/>
          <a:p>
            <a:r>
              <a:rPr lang="en-US" smtClean="0"/>
              <a:t>LISHEP 2011</a:t>
            </a:r>
            <a:endParaRPr lang="it-IT"/>
          </a:p>
        </p:txBody>
      </p:sp>
      <p:sp>
        <p:nvSpPr>
          <p:cNvPr id="6" name="Slide Number Placeholder 5"/>
          <p:cNvSpPr>
            <a:spLocks noGrp="1"/>
          </p:cNvSpPr>
          <p:nvPr>
            <p:ph type="sldNum" sz="quarter" idx="12"/>
          </p:nvPr>
        </p:nvSpPr>
        <p:spPr/>
        <p:txBody>
          <a:bodyPr/>
          <a:lstStyle/>
          <a:p>
            <a:fld id="{EBF5CD18-686B-47A9-AFD5-66CE5FA52A66}" type="slidenum">
              <a:rPr lang="en-US" smtClean="0"/>
              <a:pPr/>
              <a:t>40</a:t>
            </a:fld>
            <a:endParaRPr lang="en-US"/>
          </a:p>
        </p:txBody>
      </p:sp>
      <p:sp>
        <p:nvSpPr>
          <p:cNvPr id="10" name="Content Placeholder 9"/>
          <p:cNvSpPr>
            <a:spLocks noGrp="1"/>
          </p:cNvSpPr>
          <p:nvPr>
            <p:ph sz="quarter" idx="1"/>
          </p:nvPr>
        </p:nvSpPr>
        <p:spPr>
          <a:xfrm>
            <a:off x="381001" y="1282633"/>
            <a:ext cx="4589566" cy="4737167"/>
          </a:xfrm>
        </p:spPr>
        <p:txBody>
          <a:bodyPr>
            <a:normAutofit fontScale="70000" lnSpcReduction="20000"/>
          </a:bodyPr>
          <a:lstStyle/>
          <a:p>
            <a:r>
              <a:rPr lang="it-IT" b="1">
                <a:solidFill>
                  <a:schemeClr val="accent2">
                    <a:lumMod val="60000"/>
                    <a:lumOff val="40000"/>
                  </a:schemeClr>
                </a:solidFill>
              </a:rPr>
              <a:t>Small x – large y physics</a:t>
            </a:r>
          </a:p>
          <a:p>
            <a:pPr lvl="1"/>
            <a:r>
              <a:rPr lang="it-IT"/>
              <a:t>gluon saturation is expected at low x</a:t>
            </a:r>
          </a:p>
          <a:p>
            <a:r>
              <a:rPr lang="it-IT" b="1">
                <a:solidFill>
                  <a:srgbClr val="DF6C5D"/>
                </a:solidFill>
              </a:rPr>
              <a:t>Particle correlations</a:t>
            </a:r>
          </a:p>
          <a:p>
            <a:pPr lvl="1"/>
            <a:r>
              <a:rPr lang="it-IT"/>
              <a:t>need to access large y ranges</a:t>
            </a:r>
          </a:p>
          <a:p>
            <a:pPr lvl="1"/>
            <a:r>
              <a:rPr lang="it-IT"/>
              <a:t> Observed features need a thorough investigation </a:t>
            </a:r>
          </a:p>
          <a:p>
            <a:r>
              <a:rPr lang="it-IT" b="1">
                <a:solidFill>
                  <a:srgbClr val="DF6C5D"/>
                </a:solidFill>
              </a:rPr>
              <a:t>Heavy Flavours</a:t>
            </a:r>
          </a:p>
          <a:p>
            <a:pPr lvl="1"/>
            <a:r>
              <a:rPr lang="it-IT"/>
              <a:t> First measurements of R</a:t>
            </a:r>
            <a:r>
              <a:rPr lang="it-IT" baseline="-25000"/>
              <a:t>AA</a:t>
            </a:r>
            <a:r>
              <a:rPr lang="it-IT"/>
              <a:t> and R</a:t>
            </a:r>
            <a:r>
              <a:rPr lang="it-IT" baseline="-25000"/>
              <a:t>CP</a:t>
            </a:r>
            <a:r>
              <a:rPr lang="it-IT"/>
              <a:t> available</a:t>
            </a:r>
          </a:p>
          <a:p>
            <a:pPr lvl="1"/>
            <a:r>
              <a:rPr lang="it-IT"/>
              <a:t>Need to study production and interactions mechanisms</a:t>
            </a:r>
          </a:p>
          <a:p>
            <a:pPr lvl="1"/>
            <a:r>
              <a:rPr lang="it-IT"/>
              <a:t>Collective phenomena for heavy quarks</a:t>
            </a:r>
          </a:p>
          <a:p>
            <a:pPr lvl="1"/>
            <a:r>
              <a:rPr lang="it-IT"/>
              <a:t>thermalization/recombination?</a:t>
            </a:r>
          </a:p>
          <a:p>
            <a:r>
              <a:rPr lang="it-IT" b="1">
                <a:solidFill>
                  <a:srgbClr val="DF6C5D"/>
                </a:solidFill>
              </a:rPr>
              <a:t>Particle production</a:t>
            </a:r>
          </a:p>
          <a:p>
            <a:pPr lvl="1"/>
            <a:r>
              <a:rPr lang="it-IT"/>
              <a:t> Observed species dependencies need to be understood</a:t>
            </a:r>
          </a:p>
          <a:p>
            <a:pPr lvl="1"/>
            <a:r>
              <a:rPr lang="it-IT"/>
              <a:t>e.g. “Baryon anomaly” </a:t>
            </a:r>
            <a:r>
              <a:rPr lang="it-IT">
                <a:latin typeface="Symbol" charset="2"/>
                <a:cs typeface="Symbol" charset="2"/>
              </a:rPr>
              <a:t>L</a:t>
            </a:r>
            <a:r>
              <a:rPr lang="it-IT"/>
              <a:t>/K</a:t>
            </a:r>
            <a:r>
              <a:rPr lang="it-IT" baseline="30000"/>
              <a:t>0</a:t>
            </a:r>
          </a:p>
          <a:p>
            <a:pPr lvl="1"/>
            <a:r>
              <a:rPr lang="it-IT"/>
              <a:t> Hadronization mechanisms: fragmentation and coalescence</a:t>
            </a:r>
          </a:p>
          <a:p>
            <a:pPr lvl="1">
              <a:buNone/>
            </a:pPr>
            <a:endParaRPr lang="it-IT" baseline="30000"/>
          </a:p>
          <a:p>
            <a:pPr lvl="1"/>
            <a:endParaRPr lang="it-IT"/>
          </a:p>
        </p:txBody>
      </p:sp>
      <p:pic>
        <p:nvPicPr>
          <p:cNvPr id="12" name="Picture 1"/>
          <p:cNvPicPr>
            <a:picLocks noChangeAspect="1" noChangeArrowheads="1"/>
          </p:cNvPicPr>
          <p:nvPr/>
        </p:nvPicPr>
        <p:blipFill>
          <a:blip r:embed="rId4" cstate="print"/>
          <a:srcRect/>
          <a:stretch>
            <a:fillRect/>
          </a:stretch>
        </p:blipFill>
        <p:spPr bwMode="auto">
          <a:xfrm>
            <a:off x="4686301" y="3300007"/>
            <a:ext cx="4389424" cy="3463078"/>
          </a:xfrm>
          <a:prstGeom prst="rect">
            <a:avLst/>
          </a:prstGeom>
          <a:noFill/>
          <a:ln w="9525">
            <a:noFill/>
            <a:miter lim="800000"/>
            <a:headEnd/>
            <a:tailEnd/>
          </a:ln>
        </p:spPr>
      </p:pic>
      <p:sp>
        <p:nvSpPr>
          <p:cNvPr id="14" name="Oval 13"/>
          <p:cNvSpPr/>
          <p:nvPr/>
        </p:nvSpPr>
        <p:spPr>
          <a:xfrm>
            <a:off x="4970566" y="3700237"/>
            <a:ext cx="166228" cy="635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flipV="1">
            <a:off x="2867635" y="2648984"/>
            <a:ext cx="2269159" cy="1911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2867635" y="4314839"/>
            <a:ext cx="2102932" cy="682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it-IT"/>
              <a:t>Motivations </a:t>
            </a:r>
            <a:r>
              <a:rPr lang="en-US">
                <a:sym typeface="Wingdings"/>
              </a:rPr>
              <a:t> proposed upgrades</a:t>
            </a:r>
            <a:endParaRPr lang="it-IT"/>
          </a:p>
        </p:txBody>
      </p:sp>
      <p:sp>
        <p:nvSpPr>
          <p:cNvPr id="4" name="Date Placeholder 3"/>
          <p:cNvSpPr>
            <a:spLocks noGrp="1"/>
          </p:cNvSpPr>
          <p:nvPr>
            <p:ph type="dt" sz="half" idx="10"/>
          </p:nvPr>
        </p:nvSpPr>
        <p:spPr/>
        <p:txBody>
          <a:bodyPr/>
          <a:lstStyle/>
          <a:p>
            <a:r>
              <a:rPr lang="it-IT" smtClean="0"/>
              <a:t>09/07/2011</a:t>
            </a:r>
            <a:endParaRPr lang="it-IT"/>
          </a:p>
        </p:txBody>
      </p:sp>
      <p:sp>
        <p:nvSpPr>
          <p:cNvPr id="5" name="Footer Placeholder 4"/>
          <p:cNvSpPr>
            <a:spLocks noGrp="1"/>
          </p:cNvSpPr>
          <p:nvPr>
            <p:ph type="ftr" sz="quarter" idx="11"/>
          </p:nvPr>
        </p:nvSpPr>
        <p:spPr/>
        <p:txBody>
          <a:bodyPr/>
          <a:lstStyle/>
          <a:p>
            <a:r>
              <a:rPr lang="en-US" smtClean="0"/>
              <a:t>LISHEP 2011</a:t>
            </a:r>
            <a:endParaRPr lang="it-IT"/>
          </a:p>
        </p:txBody>
      </p:sp>
      <p:sp>
        <p:nvSpPr>
          <p:cNvPr id="6" name="Slide Number Placeholder 5"/>
          <p:cNvSpPr>
            <a:spLocks noGrp="1"/>
          </p:cNvSpPr>
          <p:nvPr>
            <p:ph type="sldNum" sz="quarter" idx="12"/>
          </p:nvPr>
        </p:nvSpPr>
        <p:spPr/>
        <p:txBody>
          <a:bodyPr/>
          <a:lstStyle/>
          <a:p>
            <a:fld id="{EBF5CD18-686B-47A9-AFD5-66CE5FA52A66}" type="slidenum">
              <a:rPr lang="en-US" smtClean="0"/>
              <a:pPr/>
              <a:t>41</a:t>
            </a:fld>
            <a:endParaRPr lang="en-US"/>
          </a:p>
        </p:txBody>
      </p:sp>
      <p:sp>
        <p:nvSpPr>
          <p:cNvPr id="10" name="Content Placeholder 9"/>
          <p:cNvSpPr>
            <a:spLocks noGrp="1"/>
          </p:cNvSpPr>
          <p:nvPr>
            <p:ph sz="quarter" idx="1"/>
          </p:nvPr>
        </p:nvSpPr>
        <p:spPr>
          <a:xfrm>
            <a:off x="94246" y="1282633"/>
            <a:ext cx="4589566" cy="4737167"/>
          </a:xfrm>
        </p:spPr>
        <p:txBody>
          <a:bodyPr>
            <a:normAutofit/>
          </a:bodyPr>
          <a:lstStyle/>
          <a:p>
            <a:r>
              <a:rPr lang="it-IT" b="1">
                <a:solidFill>
                  <a:schemeClr val="accent2">
                    <a:lumMod val="60000"/>
                    <a:lumOff val="40000"/>
                  </a:schemeClr>
                </a:solidFill>
              </a:rPr>
              <a:t>Small x – large y physics</a:t>
            </a:r>
          </a:p>
          <a:p>
            <a:endParaRPr lang="it-IT" b="1">
              <a:solidFill>
                <a:srgbClr val="DF6C5D"/>
              </a:solidFill>
            </a:endParaRPr>
          </a:p>
          <a:p>
            <a:r>
              <a:rPr lang="it-IT" b="1">
                <a:solidFill>
                  <a:srgbClr val="DF6C5D"/>
                </a:solidFill>
              </a:rPr>
              <a:t>Particle correlations</a:t>
            </a:r>
          </a:p>
          <a:p>
            <a:endParaRPr lang="it-IT" b="1">
              <a:solidFill>
                <a:srgbClr val="DF6C5D"/>
              </a:solidFill>
            </a:endParaRPr>
          </a:p>
          <a:p>
            <a:r>
              <a:rPr lang="it-IT" b="1">
                <a:solidFill>
                  <a:srgbClr val="DF6C5D"/>
                </a:solidFill>
              </a:rPr>
              <a:t>Heavy Flavours</a:t>
            </a:r>
          </a:p>
          <a:p>
            <a:endParaRPr lang="it-IT" b="1">
              <a:solidFill>
                <a:srgbClr val="DF6C5D"/>
              </a:solidFill>
            </a:endParaRPr>
          </a:p>
          <a:p>
            <a:pPr>
              <a:buNone/>
            </a:pPr>
            <a:endParaRPr lang="it-IT" b="1">
              <a:solidFill>
                <a:srgbClr val="DF6C5D"/>
              </a:solidFill>
            </a:endParaRPr>
          </a:p>
          <a:p>
            <a:r>
              <a:rPr lang="it-IT" b="1">
                <a:solidFill>
                  <a:srgbClr val="DF6C5D"/>
                </a:solidFill>
              </a:rPr>
              <a:t>Particle production</a:t>
            </a:r>
          </a:p>
          <a:p>
            <a:pPr lvl="1">
              <a:buNone/>
            </a:pPr>
            <a:endParaRPr lang="it-IT"/>
          </a:p>
        </p:txBody>
      </p:sp>
      <p:sp>
        <p:nvSpPr>
          <p:cNvPr id="14" name="Oval 13"/>
          <p:cNvSpPr/>
          <p:nvPr/>
        </p:nvSpPr>
        <p:spPr>
          <a:xfrm>
            <a:off x="4970566" y="3700237"/>
            <a:ext cx="166228" cy="635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Content Placeholder 9"/>
          <p:cNvSpPr txBox="1">
            <a:spLocks/>
          </p:cNvSpPr>
          <p:nvPr/>
        </p:nvSpPr>
        <p:spPr>
          <a:xfrm>
            <a:off x="4368709" y="1254653"/>
            <a:ext cx="4589566" cy="4873717"/>
          </a:xfrm>
          <a:prstGeom prst="rect">
            <a:avLst/>
          </a:prstGeom>
        </p:spPr>
        <p:txBody>
          <a:bodyPr vert="horz">
            <a:normAutofit fontScale="77500" lnSpcReduction="20000"/>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it-IT" sz="2600" b="1" i="0" u="none" strike="noStrike" kern="1200" cap="none" spc="0" normalizeH="0" baseline="0" noProof="0" dirty="0" err="1">
                <a:ln>
                  <a:noFill/>
                </a:ln>
                <a:solidFill>
                  <a:schemeClr val="accent2">
                    <a:lumMod val="60000"/>
                    <a:lumOff val="40000"/>
                  </a:schemeClr>
                </a:solidFill>
                <a:effectLst/>
                <a:uLnTx/>
                <a:uFillTx/>
                <a:latin typeface="+mn-lt"/>
                <a:ea typeface="+mn-ea"/>
                <a:cs typeface="+mn-cs"/>
              </a:rPr>
              <a:t>Forward</a:t>
            </a:r>
            <a:r>
              <a:rPr kumimoji="0" lang="it-IT" sz="2600" b="1" i="0" u="none" strike="noStrike" kern="1200" cap="none" spc="0" normalizeH="0" baseline="0" noProof="0" dirty="0">
                <a:ln>
                  <a:noFill/>
                </a:ln>
                <a:solidFill>
                  <a:schemeClr val="accent2">
                    <a:lumMod val="60000"/>
                    <a:lumOff val="40000"/>
                  </a:schemeClr>
                </a:solidFill>
                <a:effectLst/>
                <a:uLnTx/>
                <a:uFillTx/>
                <a:latin typeface="+mn-lt"/>
                <a:ea typeface="+mn-ea"/>
                <a:cs typeface="+mn-cs"/>
              </a:rPr>
              <a:t> EM </a:t>
            </a:r>
            <a:r>
              <a:rPr kumimoji="0" lang="it-IT" sz="2600" b="1" i="0" u="none" strike="noStrike" kern="1200" cap="none" spc="0" normalizeH="0" baseline="0" noProof="0" dirty="0" err="1">
                <a:ln>
                  <a:noFill/>
                </a:ln>
                <a:solidFill>
                  <a:schemeClr val="accent2">
                    <a:lumMod val="60000"/>
                    <a:lumOff val="40000"/>
                  </a:schemeClr>
                </a:solidFill>
                <a:effectLst/>
                <a:uLnTx/>
                <a:uFillTx/>
                <a:latin typeface="+mn-lt"/>
                <a:ea typeface="+mn-ea"/>
                <a:cs typeface="+mn-cs"/>
              </a:rPr>
              <a:t>calorimeter</a:t>
            </a:r>
            <a:r>
              <a:rPr kumimoji="0" lang="it-IT" sz="2600" b="1" i="0" u="none" strike="noStrike" kern="1200" cap="none" spc="0" normalizeH="0" baseline="0" noProof="0" dirty="0">
                <a:ln>
                  <a:noFill/>
                </a:ln>
                <a:solidFill>
                  <a:schemeClr val="accent2">
                    <a:lumMod val="60000"/>
                    <a:lumOff val="40000"/>
                  </a:schemeClr>
                </a:solidFill>
                <a:effectLst/>
                <a:uLnTx/>
                <a:uFillTx/>
                <a:latin typeface="+mn-lt"/>
                <a:ea typeface="+mn-ea"/>
                <a:cs typeface="+mn-cs"/>
              </a:rPr>
              <a:t> (</a:t>
            </a:r>
            <a:r>
              <a:rPr kumimoji="0" lang="it-IT" sz="2600" b="1" i="0" u="none" strike="noStrike" kern="1200" cap="none" spc="0" normalizeH="0" baseline="0" noProof="0" dirty="0" err="1">
                <a:ln>
                  <a:noFill/>
                </a:ln>
                <a:solidFill>
                  <a:schemeClr val="accent2">
                    <a:lumMod val="60000"/>
                    <a:lumOff val="40000"/>
                  </a:schemeClr>
                </a:solidFill>
                <a:effectLst/>
                <a:uLnTx/>
                <a:uFillTx/>
                <a:latin typeface="+mn-lt"/>
                <a:ea typeface="+mn-ea"/>
                <a:cs typeface="+mn-cs"/>
              </a:rPr>
              <a:t>FoCal</a:t>
            </a:r>
            <a:r>
              <a:rPr kumimoji="0" lang="it-IT" sz="2600" b="1" i="0" u="none" strike="noStrike" kern="1200" cap="none" spc="0" normalizeH="0" baseline="0" noProof="0" dirty="0">
                <a:ln>
                  <a:noFill/>
                </a:ln>
                <a:solidFill>
                  <a:schemeClr val="accent2">
                    <a:lumMod val="60000"/>
                    <a:lumOff val="40000"/>
                  </a:schemeClr>
                </a:solidFill>
                <a:effectLst/>
                <a:uLnTx/>
                <a:uFillTx/>
                <a:latin typeface="+mn-lt"/>
                <a:ea typeface="+mn-ea"/>
                <a:cs typeface="+mn-cs"/>
              </a:rPr>
              <a:t>)</a:t>
            </a:r>
          </a:p>
          <a:p>
            <a:pPr marL="548640" marR="0" lvl="1" indent="-228600" algn="l" defTabSz="914400" rtl="0" eaLnBrk="1" fontAlgn="auto" latinLnBrk="0" hangingPunct="1">
              <a:lnSpc>
                <a:spcPct val="100000"/>
              </a:lnSpc>
              <a:spcBef>
                <a:spcPts val="370"/>
              </a:spcBef>
              <a:spcAft>
                <a:spcPts val="0"/>
              </a:spcAft>
              <a:buClr>
                <a:schemeClr val="accent2"/>
              </a:buClr>
              <a:buSzPct val="73000"/>
              <a:buFont typeface="Wingdings" charset="2"/>
              <a:buChar char="ü"/>
              <a:tabLst/>
              <a:defRPr/>
            </a:pPr>
            <a:r>
              <a:rPr kumimoji="0" lang="it-IT" sz="2400" b="0" i="0" u="none" strike="noStrike" kern="1200" cap="none" spc="0" normalizeH="0" baseline="0" noProof="0" dirty="0" err="1">
                <a:ln>
                  <a:noFill/>
                </a:ln>
                <a:solidFill>
                  <a:schemeClr val="tx1"/>
                </a:solidFill>
                <a:effectLst/>
                <a:uLnTx/>
                <a:uFillTx/>
                <a:latin typeface="+mn-lt"/>
                <a:ea typeface="+mn-ea"/>
                <a:cs typeface="+mn-cs"/>
              </a:rPr>
              <a:t>Coverage</a:t>
            </a:r>
            <a:r>
              <a:rPr kumimoji="0" lang="it-IT" sz="2400" b="0" i="0" u="none" strike="noStrike" kern="1200" cap="none" spc="0" normalizeH="0" baseline="0" noProof="0" dirty="0">
                <a:ln>
                  <a:noFill/>
                </a:ln>
                <a:solidFill>
                  <a:schemeClr val="tx1"/>
                </a:solidFill>
                <a:effectLst/>
                <a:uLnTx/>
                <a:uFillTx/>
                <a:latin typeface="+mn-lt"/>
                <a:ea typeface="+mn-ea"/>
                <a:cs typeface="+mn-cs"/>
              </a:rPr>
              <a:t> at </a:t>
            </a:r>
            <a:r>
              <a:rPr kumimoji="0" lang="it-IT" sz="2400" b="0" i="0" u="none" strike="noStrike" kern="1200" cap="none" spc="0" normalizeH="0" baseline="0" noProof="0" dirty="0" err="1">
                <a:ln>
                  <a:noFill/>
                </a:ln>
                <a:solidFill>
                  <a:schemeClr val="tx1"/>
                </a:solidFill>
                <a:effectLst/>
                <a:uLnTx/>
                <a:uFillTx/>
                <a:latin typeface="+mn-lt"/>
                <a:ea typeface="+mn-ea"/>
                <a:cs typeface="+mn-cs"/>
              </a:rPr>
              <a:t>large</a:t>
            </a:r>
            <a:r>
              <a:rPr kumimoji="0" lang="it-IT" sz="2400" b="0" i="0" u="none" strike="noStrike" kern="1200" cap="none" spc="0" normalizeH="0" baseline="0" noProof="0" dirty="0">
                <a:ln>
                  <a:noFill/>
                </a:ln>
                <a:solidFill>
                  <a:schemeClr val="tx1"/>
                </a:solidFill>
                <a:effectLst/>
                <a:uLnTx/>
                <a:uFillTx/>
                <a:latin typeface="+mn-lt"/>
                <a:ea typeface="+mn-ea"/>
                <a:cs typeface="+mn-cs"/>
              </a:rPr>
              <a:t> </a:t>
            </a:r>
            <a:r>
              <a:rPr kumimoji="0" lang="it-IT" sz="2400" b="0" i="0" u="none" strike="noStrike" kern="1200" cap="none" spc="0" normalizeH="0" baseline="0" noProof="0" dirty="0" err="1">
                <a:ln>
                  <a:noFill/>
                </a:ln>
                <a:solidFill>
                  <a:schemeClr val="tx1"/>
                </a:solidFill>
                <a:effectLst/>
                <a:uLnTx/>
                <a:uFillTx/>
                <a:latin typeface="+mn-lt"/>
                <a:ea typeface="+mn-ea"/>
                <a:cs typeface="+mn-cs"/>
              </a:rPr>
              <a:t>rapidity</a:t>
            </a:r>
            <a:r>
              <a:rPr kumimoji="0" lang="it-IT" sz="2400" b="0" i="0" u="none" strike="noStrike" kern="1200" cap="none" spc="0" normalizeH="0" baseline="0" noProof="0" dirty="0">
                <a:ln>
                  <a:noFill/>
                </a:ln>
                <a:solidFill>
                  <a:schemeClr val="tx1"/>
                </a:solidFill>
                <a:effectLst/>
                <a:uLnTx/>
                <a:uFillTx/>
                <a:latin typeface="+mn-lt"/>
                <a:ea typeface="+mn-ea"/>
                <a:cs typeface="+mn-cs"/>
              </a:rPr>
              <a:t> (y&gt;3)</a:t>
            </a:r>
          </a:p>
          <a:p>
            <a:pPr marL="548640" marR="0" lvl="1" indent="-228600" algn="l" defTabSz="914400" rtl="0" eaLnBrk="1" fontAlgn="auto" latinLnBrk="0" hangingPunct="1">
              <a:lnSpc>
                <a:spcPct val="100000"/>
              </a:lnSpc>
              <a:spcBef>
                <a:spcPts val="370"/>
              </a:spcBef>
              <a:spcAft>
                <a:spcPts val="0"/>
              </a:spcAft>
              <a:buClr>
                <a:schemeClr val="accent2"/>
              </a:buClr>
              <a:buSzPct val="73000"/>
              <a:buFont typeface="Wingdings" charset="2"/>
              <a:buChar char="ü"/>
              <a:tabLst/>
              <a:defRPr/>
            </a:pPr>
            <a:r>
              <a:rPr lang="it-IT" sz="2400" dirty="0" err="1"/>
              <a:t>Photon</a:t>
            </a:r>
            <a:r>
              <a:rPr lang="it-IT" sz="2400" dirty="0"/>
              <a:t>/</a:t>
            </a:r>
            <a:r>
              <a:rPr lang="it-IT" sz="2400" dirty="0" err="1"/>
              <a:t>pion</a:t>
            </a:r>
            <a:r>
              <a:rPr lang="it-IT" sz="2400" dirty="0"/>
              <a:t> </a:t>
            </a:r>
            <a:r>
              <a:rPr lang="it-IT" sz="2400" dirty="0" err="1"/>
              <a:t>discrimination</a:t>
            </a:r>
            <a:endParaRPr lang="it-IT" sz="2400" dirty="0"/>
          </a:p>
          <a:p>
            <a:pPr marL="548640" marR="0" lvl="1" indent="-228600" algn="l" defTabSz="914400" rtl="0" eaLnBrk="1" fontAlgn="auto" latinLnBrk="0" hangingPunct="1">
              <a:lnSpc>
                <a:spcPct val="100000"/>
              </a:lnSpc>
              <a:spcBef>
                <a:spcPts val="370"/>
              </a:spcBef>
              <a:spcAft>
                <a:spcPts val="0"/>
              </a:spcAft>
              <a:buClr>
                <a:schemeClr val="accent2"/>
              </a:buClr>
              <a:buSzPct val="73000"/>
              <a:buFont typeface="Wingdings" charset="2"/>
              <a:buChar char="ü"/>
              <a:tabLst/>
              <a:defRPr/>
            </a:pPr>
            <a:r>
              <a:rPr lang="it-IT" sz="2400" dirty="0" err="1"/>
              <a:t>Possible</a:t>
            </a:r>
            <a:r>
              <a:rPr lang="it-IT" sz="2400" dirty="0"/>
              <a:t> </a:t>
            </a:r>
            <a:r>
              <a:rPr lang="it-IT" sz="2400" dirty="0" err="1"/>
              <a:t>extension</a:t>
            </a:r>
            <a:r>
              <a:rPr lang="it-IT" sz="2400" dirty="0"/>
              <a:t> (</a:t>
            </a:r>
            <a:r>
              <a:rPr lang="it-IT" sz="2400" dirty="0" err="1"/>
              <a:t>phase</a:t>
            </a:r>
            <a:r>
              <a:rPr lang="it-IT" sz="2400" dirty="0"/>
              <a:t> II)</a:t>
            </a:r>
            <a:r>
              <a:rPr lang="it-IT" sz="2400" dirty="0">
                <a:latin typeface="Symbol" charset="2"/>
                <a:cs typeface="Symbol" charset="2"/>
              </a:rPr>
              <a:t>: h</a:t>
            </a:r>
            <a:r>
              <a:rPr lang="it-IT" sz="2400" dirty="0"/>
              <a:t>&gt;4.5 </a:t>
            </a:r>
            <a:r>
              <a:rPr lang="it-IT" sz="2400" dirty="0" err="1"/>
              <a:t>with</a:t>
            </a:r>
            <a:r>
              <a:rPr lang="it-IT" sz="2400" dirty="0"/>
              <a:t> </a:t>
            </a:r>
            <a:r>
              <a:rPr lang="it-IT" sz="2400" dirty="0" err="1"/>
              <a:t>charged</a:t>
            </a:r>
            <a:r>
              <a:rPr lang="it-IT" sz="2400" dirty="0"/>
              <a:t> </a:t>
            </a:r>
            <a:r>
              <a:rPr lang="it-IT" sz="2400" dirty="0" err="1"/>
              <a:t>tracking</a:t>
            </a:r>
            <a:r>
              <a:rPr lang="it-IT" sz="2400" dirty="0"/>
              <a:t> and </a:t>
            </a:r>
            <a:r>
              <a:rPr lang="it-IT" sz="2400" dirty="0" err="1"/>
              <a:t>hadronic</a:t>
            </a:r>
            <a:r>
              <a:rPr lang="it-IT" sz="2400" dirty="0"/>
              <a:t> calo (</a:t>
            </a:r>
            <a:r>
              <a:rPr lang="it-IT" sz="2400" dirty="0" err="1"/>
              <a:t>baryon</a:t>
            </a:r>
            <a:r>
              <a:rPr lang="it-IT" sz="2400" dirty="0"/>
              <a:t> ID)</a:t>
            </a:r>
            <a:endParaRPr kumimoji="0" lang="it-IT" sz="2400" b="0" i="0" u="none" strike="noStrike" kern="1200" cap="none" spc="0" normalizeH="0" baseline="0" noProof="0" dirty="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it-IT" sz="2600" b="1" i="0" u="none" strike="noStrike" kern="1200" cap="none" spc="0" normalizeH="0" baseline="0" noProof="0" dirty="0">
              <a:ln>
                <a:noFill/>
              </a:ln>
              <a:solidFill>
                <a:srgbClr val="DF6C5D"/>
              </a:solidFill>
              <a:effectLst/>
              <a:uLnTx/>
              <a:uFillTx/>
              <a:latin typeface="+mn-lt"/>
              <a:ea typeface="+mn-ea"/>
              <a:cs typeface="+mn-cs"/>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it-IT" sz="2600" b="1" i="0" u="none" strike="noStrike" kern="1200" cap="none" spc="0" normalizeH="0" baseline="0" noProof="0" dirty="0" err="1">
                <a:ln>
                  <a:noFill/>
                </a:ln>
                <a:solidFill>
                  <a:srgbClr val="DF6C5D"/>
                </a:solidFill>
                <a:effectLst/>
                <a:uLnTx/>
                <a:uFillTx/>
                <a:latin typeface="+mn-lt"/>
                <a:ea typeface="+mn-ea"/>
                <a:cs typeface="+mn-cs"/>
              </a:rPr>
              <a:t>Vertex</a:t>
            </a:r>
            <a:r>
              <a:rPr kumimoji="0" lang="it-IT" sz="2600" b="1" i="0" u="none" strike="noStrike" kern="1200" cap="none" spc="0" normalizeH="0" baseline="0" noProof="0" dirty="0">
                <a:ln>
                  <a:noFill/>
                </a:ln>
                <a:solidFill>
                  <a:srgbClr val="DF6C5D"/>
                </a:solidFill>
                <a:effectLst/>
                <a:uLnTx/>
                <a:uFillTx/>
                <a:latin typeface="+mn-lt"/>
                <a:ea typeface="+mn-ea"/>
                <a:cs typeface="+mn-cs"/>
              </a:rPr>
              <a:t> </a:t>
            </a:r>
            <a:r>
              <a:rPr kumimoji="0" lang="it-IT" sz="2600" b="1" i="0" u="none" strike="noStrike" kern="1200" cap="none" spc="0" normalizeH="0" baseline="0" noProof="0" dirty="0" err="1">
                <a:ln>
                  <a:noFill/>
                </a:ln>
                <a:solidFill>
                  <a:srgbClr val="DF6C5D"/>
                </a:solidFill>
                <a:effectLst/>
                <a:uLnTx/>
                <a:uFillTx/>
                <a:latin typeface="+mn-lt"/>
                <a:ea typeface="+mn-ea"/>
                <a:cs typeface="+mn-cs"/>
              </a:rPr>
              <a:t>upgrades</a:t>
            </a:r>
            <a:r>
              <a:rPr kumimoji="0" lang="it-IT" sz="2600" b="1" i="0" u="none" strike="noStrike" kern="1200" cap="none" spc="0" normalizeH="0" baseline="0" noProof="0" dirty="0">
                <a:ln>
                  <a:noFill/>
                </a:ln>
                <a:solidFill>
                  <a:srgbClr val="DF6C5D"/>
                </a:solidFill>
                <a:effectLst/>
                <a:uLnTx/>
                <a:uFillTx/>
                <a:latin typeface="+mn-lt"/>
                <a:ea typeface="+mn-ea"/>
                <a:cs typeface="+mn-cs"/>
              </a:rPr>
              <a:t>: ITS and</a:t>
            </a:r>
            <a:r>
              <a:rPr kumimoji="0" lang="it-IT" sz="2600" b="1" i="0" u="none" strike="noStrike" kern="1200" cap="none" spc="0" normalizeH="0" noProof="0" dirty="0">
                <a:ln>
                  <a:noFill/>
                </a:ln>
                <a:solidFill>
                  <a:srgbClr val="DF6C5D"/>
                </a:solidFill>
                <a:effectLst/>
                <a:uLnTx/>
                <a:uFillTx/>
                <a:latin typeface="+mn-lt"/>
                <a:ea typeface="+mn-ea"/>
                <a:cs typeface="+mn-cs"/>
              </a:rPr>
              <a:t> a </a:t>
            </a:r>
            <a:r>
              <a:rPr kumimoji="0" lang="it-IT" sz="2600" b="1" i="0" u="none" strike="noStrike" kern="1200" cap="none" spc="0" normalizeH="0" noProof="0" dirty="0" err="1">
                <a:ln>
                  <a:noFill/>
                </a:ln>
                <a:solidFill>
                  <a:srgbClr val="DF6C5D"/>
                </a:solidFill>
                <a:effectLst/>
                <a:uLnTx/>
                <a:uFillTx/>
                <a:latin typeface="+mn-lt"/>
                <a:ea typeface="+mn-ea"/>
                <a:cs typeface="+mn-cs"/>
              </a:rPr>
              <a:t>new</a:t>
            </a:r>
            <a:r>
              <a:rPr kumimoji="0" lang="it-IT" sz="2600" b="1" i="0" u="none" strike="noStrike" kern="1200" cap="none" spc="0" normalizeH="0" noProof="0" dirty="0">
                <a:ln>
                  <a:noFill/>
                </a:ln>
                <a:solidFill>
                  <a:srgbClr val="DF6C5D"/>
                </a:solidFill>
                <a:effectLst/>
                <a:uLnTx/>
                <a:uFillTx/>
                <a:latin typeface="+mn-lt"/>
                <a:ea typeface="+mn-ea"/>
                <a:cs typeface="+mn-cs"/>
              </a:rPr>
              <a:t> </a:t>
            </a:r>
            <a:r>
              <a:rPr kumimoji="0" lang="it-IT" sz="2600" b="1" i="0" u="none" strike="noStrike" kern="1200" cap="none" spc="0" normalizeH="0" noProof="0" dirty="0" err="1">
                <a:ln>
                  <a:noFill/>
                </a:ln>
                <a:solidFill>
                  <a:srgbClr val="DF6C5D"/>
                </a:solidFill>
                <a:effectLst/>
                <a:uLnTx/>
                <a:uFillTx/>
                <a:latin typeface="+mn-lt"/>
                <a:ea typeface="+mn-ea"/>
                <a:cs typeface="+mn-cs"/>
              </a:rPr>
              <a:t>Muon</a:t>
            </a:r>
            <a:r>
              <a:rPr kumimoji="0" lang="it-IT" sz="2600" b="1" i="0" u="none" strike="noStrike" kern="1200" cap="none" spc="0" normalizeH="0" noProof="0" dirty="0">
                <a:ln>
                  <a:noFill/>
                </a:ln>
                <a:solidFill>
                  <a:srgbClr val="DF6C5D"/>
                </a:solidFill>
                <a:effectLst/>
                <a:uLnTx/>
                <a:uFillTx/>
                <a:latin typeface="+mn-lt"/>
                <a:ea typeface="+mn-ea"/>
                <a:cs typeface="+mn-cs"/>
              </a:rPr>
              <a:t> </a:t>
            </a:r>
            <a:r>
              <a:rPr kumimoji="0" lang="it-IT" sz="2600" b="1" i="0" u="none" strike="noStrike" kern="1200" cap="none" spc="0" normalizeH="0" noProof="0" dirty="0" err="1">
                <a:ln>
                  <a:noFill/>
                </a:ln>
                <a:solidFill>
                  <a:srgbClr val="DF6C5D"/>
                </a:solidFill>
                <a:effectLst/>
                <a:uLnTx/>
                <a:uFillTx/>
                <a:latin typeface="+mn-lt"/>
                <a:ea typeface="+mn-ea"/>
                <a:cs typeface="+mn-cs"/>
              </a:rPr>
              <a:t>Forward</a:t>
            </a:r>
            <a:r>
              <a:rPr kumimoji="0" lang="it-IT" sz="2600" b="1" i="0" u="none" strike="noStrike" kern="1200" cap="none" spc="0" normalizeH="0" noProof="0" dirty="0">
                <a:ln>
                  <a:noFill/>
                </a:ln>
                <a:solidFill>
                  <a:srgbClr val="DF6C5D"/>
                </a:solidFill>
                <a:effectLst/>
                <a:uLnTx/>
                <a:uFillTx/>
                <a:latin typeface="+mn-lt"/>
                <a:ea typeface="+mn-ea"/>
                <a:cs typeface="+mn-cs"/>
              </a:rPr>
              <a:t> </a:t>
            </a:r>
            <a:r>
              <a:rPr kumimoji="0" lang="it-IT" sz="2600" b="1" i="0" u="none" strike="noStrike" kern="1200" cap="none" spc="0" normalizeH="0" noProof="0" dirty="0" err="1">
                <a:ln>
                  <a:noFill/>
                </a:ln>
                <a:solidFill>
                  <a:srgbClr val="DF6C5D"/>
                </a:solidFill>
                <a:effectLst/>
                <a:uLnTx/>
                <a:uFillTx/>
                <a:latin typeface="+mn-lt"/>
                <a:ea typeface="+mn-ea"/>
                <a:cs typeface="+mn-cs"/>
              </a:rPr>
              <a:t>Tracker</a:t>
            </a:r>
            <a:r>
              <a:rPr kumimoji="0" lang="it-IT" sz="2600" b="1" i="0" u="none" strike="noStrike" kern="1200" cap="none" spc="0" normalizeH="0" noProof="0" dirty="0">
                <a:ln>
                  <a:noFill/>
                </a:ln>
                <a:solidFill>
                  <a:srgbClr val="DF6C5D"/>
                </a:solidFill>
                <a:effectLst/>
                <a:uLnTx/>
                <a:uFillTx/>
                <a:latin typeface="+mn-lt"/>
                <a:ea typeface="+mn-ea"/>
                <a:cs typeface="+mn-cs"/>
              </a:rPr>
              <a:t> (MFT)</a:t>
            </a:r>
            <a:endParaRPr kumimoji="0" lang="it-IT" sz="2600" b="1" i="0" u="none" strike="noStrike" kern="1200" cap="none" spc="0" normalizeH="0" baseline="0" noProof="0" dirty="0">
              <a:ln>
                <a:noFill/>
              </a:ln>
              <a:solidFill>
                <a:srgbClr val="DF6C5D"/>
              </a:solidFill>
              <a:effectLst/>
              <a:uLnTx/>
              <a:uFillTx/>
              <a:latin typeface="+mn-lt"/>
              <a:ea typeface="+mn-ea"/>
              <a:cs typeface="+mn-cs"/>
            </a:endParaRPr>
          </a:p>
          <a:p>
            <a:pPr marL="548640" marR="0" lvl="1" indent="-228600" algn="l" defTabSz="914400" rtl="0" eaLnBrk="1" fontAlgn="auto" latinLnBrk="0" hangingPunct="1">
              <a:lnSpc>
                <a:spcPct val="100000"/>
              </a:lnSpc>
              <a:spcBef>
                <a:spcPts val="370"/>
              </a:spcBef>
              <a:spcAft>
                <a:spcPts val="0"/>
              </a:spcAft>
              <a:buClr>
                <a:schemeClr val="accent2"/>
              </a:buClr>
              <a:buSzPct val="73000"/>
              <a:buFont typeface="Wingdings" charset="2"/>
              <a:buChar char="ü"/>
              <a:tabLst/>
              <a:defRPr/>
            </a:pPr>
            <a:r>
              <a:rPr kumimoji="0" lang="it-IT" sz="2400" b="0" i="0" u="none" strike="noStrike" kern="1200" cap="none" spc="0" normalizeH="0" baseline="0" noProof="0" dirty="0">
                <a:ln>
                  <a:noFill/>
                </a:ln>
                <a:solidFill>
                  <a:schemeClr val="tx1"/>
                </a:solidFill>
                <a:effectLst/>
                <a:uLnTx/>
                <a:uFillTx/>
                <a:latin typeface="+mn-lt"/>
                <a:ea typeface="+mn-ea"/>
                <a:cs typeface="+mn-cs"/>
              </a:rPr>
              <a:t>HF </a:t>
            </a:r>
            <a:r>
              <a:rPr kumimoji="0" lang="it-IT" sz="2400" b="0" i="0" u="none" strike="noStrike" kern="1200" cap="none" spc="0" normalizeH="0" baseline="0" noProof="0" dirty="0" err="1">
                <a:ln>
                  <a:noFill/>
                </a:ln>
                <a:solidFill>
                  <a:schemeClr val="tx1"/>
                </a:solidFill>
                <a:effectLst/>
                <a:uLnTx/>
                <a:uFillTx/>
                <a:latin typeface="+mn-lt"/>
                <a:ea typeface="+mn-ea"/>
                <a:cs typeface="+mn-cs"/>
              </a:rPr>
              <a:t>baryons</a:t>
            </a:r>
            <a:endParaRPr kumimoji="0" lang="it-IT" sz="2400" b="0" i="0" u="none" strike="noStrike" kern="1200" cap="none" spc="0" normalizeH="0" baseline="0" noProof="0" dirty="0">
              <a:ln>
                <a:noFill/>
              </a:ln>
              <a:solidFill>
                <a:schemeClr val="tx1"/>
              </a:solidFill>
              <a:effectLst/>
              <a:uLnTx/>
              <a:uFillTx/>
              <a:latin typeface="+mn-lt"/>
              <a:ea typeface="+mn-ea"/>
              <a:cs typeface="+mn-cs"/>
            </a:endParaRPr>
          </a:p>
          <a:p>
            <a:pPr marL="548640" marR="0" lvl="1" indent="-228600" algn="l" defTabSz="914400" rtl="0" eaLnBrk="1" fontAlgn="auto" latinLnBrk="0" hangingPunct="1">
              <a:lnSpc>
                <a:spcPct val="100000"/>
              </a:lnSpc>
              <a:spcBef>
                <a:spcPts val="370"/>
              </a:spcBef>
              <a:spcAft>
                <a:spcPts val="0"/>
              </a:spcAft>
              <a:buClr>
                <a:schemeClr val="accent2"/>
              </a:buClr>
              <a:buSzPct val="73000"/>
              <a:buFont typeface="Wingdings" charset="2"/>
              <a:buChar char="ü"/>
              <a:tabLst/>
              <a:defRPr/>
            </a:pPr>
            <a:r>
              <a:rPr lang="it-IT" sz="2400" dirty="0"/>
              <a:t>Charm at low </a:t>
            </a:r>
            <a:r>
              <a:rPr lang="it-IT" sz="2400" dirty="0" err="1"/>
              <a:t>p</a:t>
            </a:r>
            <a:r>
              <a:rPr lang="it-IT" sz="2400" baseline="-25000" dirty="0" err="1"/>
              <a:t>T</a:t>
            </a:r>
            <a:endParaRPr lang="it-IT" sz="2400" baseline="-25000" dirty="0"/>
          </a:p>
          <a:p>
            <a:pPr marL="548640" marR="0" lvl="1" indent="-228600" algn="l" defTabSz="914400" rtl="0" eaLnBrk="1" fontAlgn="auto" latinLnBrk="0" hangingPunct="1">
              <a:lnSpc>
                <a:spcPct val="100000"/>
              </a:lnSpc>
              <a:spcBef>
                <a:spcPts val="370"/>
              </a:spcBef>
              <a:spcAft>
                <a:spcPts val="0"/>
              </a:spcAft>
              <a:buClr>
                <a:schemeClr val="accent2"/>
              </a:buClr>
              <a:buSzPct val="73000"/>
              <a:buFont typeface="Wingdings" charset="2"/>
              <a:buChar char="ü"/>
              <a:tabLst/>
              <a:defRPr/>
            </a:pPr>
            <a:r>
              <a:rPr kumimoji="0" lang="it-IT" sz="2400" b="0" i="0" u="none" strike="noStrike" kern="1200" cap="none" spc="0" normalizeH="0" baseline="0" noProof="0" dirty="0" err="1">
                <a:ln>
                  <a:noFill/>
                </a:ln>
                <a:solidFill>
                  <a:schemeClr val="tx1"/>
                </a:solidFill>
                <a:effectLst/>
                <a:uLnTx/>
                <a:uFillTx/>
                <a:latin typeface="+mn-lt"/>
                <a:ea typeface="+mn-ea"/>
                <a:cs typeface="+mn-cs"/>
              </a:rPr>
              <a:t>B-tagging</a:t>
            </a:r>
            <a:r>
              <a:rPr kumimoji="0" lang="it-IT" sz="2400" b="0" i="0" u="none" strike="noStrike" kern="1200" cap="none" spc="0" normalizeH="0" noProof="0" dirty="0">
                <a:ln>
                  <a:noFill/>
                </a:ln>
                <a:solidFill>
                  <a:schemeClr val="tx1"/>
                </a:solidFill>
                <a:effectLst/>
                <a:uLnTx/>
                <a:uFillTx/>
                <a:latin typeface="+mn-lt"/>
                <a:ea typeface="+mn-ea"/>
                <a:cs typeface="+mn-cs"/>
              </a:rPr>
              <a:t> in the </a:t>
            </a:r>
            <a:r>
              <a:rPr kumimoji="0" lang="it-IT" sz="2400" b="0" i="0" u="none" strike="noStrike" kern="1200" cap="none" spc="0" normalizeH="0" noProof="0" dirty="0" err="1">
                <a:ln>
                  <a:noFill/>
                </a:ln>
                <a:solidFill>
                  <a:schemeClr val="tx1"/>
                </a:solidFill>
                <a:effectLst/>
                <a:uLnTx/>
                <a:uFillTx/>
                <a:latin typeface="+mn-lt"/>
                <a:ea typeface="+mn-ea"/>
                <a:cs typeface="+mn-cs"/>
              </a:rPr>
              <a:t>muon</a:t>
            </a:r>
            <a:r>
              <a:rPr kumimoji="0" lang="it-IT" sz="2400" b="0" i="0" u="none" strike="noStrike" kern="1200" cap="none" spc="0" normalizeH="0" noProof="0" dirty="0">
                <a:ln>
                  <a:noFill/>
                </a:ln>
                <a:solidFill>
                  <a:schemeClr val="tx1"/>
                </a:solidFill>
                <a:effectLst/>
                <a:uLnTx/>
                <a:uFillTx/>
                <a:latin typeface="+mn-lt"/>
                <a:ea typeface="+mn-ea"/>
                <a:cs typeface="+mn-cs"/>
              </a:rPr>
              <a:t> </a:t>
            </a:r>
            <a:r>
              <a:rPr kumimoji="0" lang="it-IT" sz="2400" b="0" i="0" u="none" strike="noStrike" kern="1200" cap="none" spc="0" normalizeH="0" noProof="0" dirty="0" err="1">
                <a:ln>
                  <a:noFill/>
                </a:ln>
                <a:solidFill>
                  <a:schemeClr val="tx1"/>
                </a:solidFill>
                <a:effectLst/>
                <a:uLnTx/>
                <a:uFillTx/>
                <a:latin typeface="+mn-lt"/>
                <a:ea typeface="+mn-ea"/>
                <a:cs typeface="+mn-cs"/>
              </a:rPr>
              <a:t>arm</a:t>
            </a:r>
            <a:endParaRPr kumimoji="0" lang="it-IT" sz="2400" b="0" i="0" u="none" strike="noStrike" kern="1200" cap="none" spc="0" normalizeH="0" noProof="0" dirty="0">
              <a:ln>
                <a:noFill/>
              </a:ln>
              <a:solidFill>
                <a:schemeClr val="tx1"/>
              </a:solidFill>
              <a:effectLst/>
              <a:uLnTx/>
              <a:uFillTx/>
              <a:latin typeface="+mn-lt"/>
              <a:ea typeface="+mn-ea"/>
              <a:cs typeface="+mn-cs"/>
            </a:endParaRPr>
          </a:p>
          <a:p>
            <a:pPr marL="548640" marR="0" lvl="1" indent="-228600" algn="l" defTabSz="914400" rtl="0" eaLnBrk="1" fontAlgn="auto" latinLnBrk="0" hangingPunct="1">
              <a:lnSpc>
                <a:spcPct val="100000"/>
              </a:lnSpc>
              <a:spcBef>
                <a:spcPts val="370"/>
              </a:spcBef>
              <a:spcAft>
                <a:spcPts val="0"/>
              </a:spcAft>
              <a:buClr>
                <a:schemeClr val="accent2"/>
              </a:buClr>
              <a:buSzPct val="73000"/>
              <a:buFont typeface="Wingdings" charset="2"/>
              <a:buChar char="ü"/>
              <a:tabLst/>
              <a:defRPr/>
            </a:pPr>
            <a:r>
              <a:rPr lang="it-IT" sz="2400" baseline="0" dirty="0" err="1"/>
              <a:t>exclusive</a:t>
            </a:r>
            <a:r>
              <a:rPr lang="it-IT" sz="2400" dirty="0"/>
              <a:t> B </a:t>
            </a:r>
            <a:r>
              <a:rPr lang="it-IT" sz="2400" dirty="0" err="1"/>
              <a:t>decays</a:t>
            </a:r>
            <a:endParaRPr kumimoji="0" lang="it-IT" sz="2400" b="0" i="0" u="none" strike="noStrike" kern="1200" cap="none" spc="0" normalizeH="0" baseline="0" noProof="0" dirty="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it-IT" sz="2600" b="1" i="0" u="none" strike="noStrike" kern="1200" cap="none" spc="0" normalizeH="0" baseline="0" noProof="0" dirty="0" err="1">
                <a:ln>
                  <a:noFill/>
                </a:ln>
                <a:solidFill>
                  <a:srgbClr val="DF6C5D"/>
                </a:solidFill>
                <a:effectLst/>
                <a:uLnTx/>
                <a:uFillTx/>
                <a:latin typeface="+mn-lt"/>
                <a:ea typeface="+mn-ea"/>
                <a:cs typeface="+mn-cs"/>
              </a:rPr>
              <a:t>Particle</a:t>
            </a:r>
            <a:r>
              <a:rPr kumimoji="0" lang="it-IT" sz="2600" b="1" i="0" u="none" strike="noStrike" kern="1200" cap="none" spc="0" normalizeH="0" baseline="0" noProof="0" dirty="0">
                <a:ln>
                  <a:noFill/>
                </a:ln>
                <a:solidFill>
                  <a:srgbClr val="DF6C5D"/>
                </a:solidFill>
                <a:effectLst/>
                <a:uLnTx/>
                <a:uFillTx/>
                <a:latin typeface="+mn-lt"/>
                <a:ea typeface="+mn-ea"/>
                <a:cs typeface="+mn-cs"/>
              </a:rPr>
              <a:t> ID upgrade:</a:t>
            </a:r>
            <a:r>
              <a:rPr kumimoji="0" lang="it-IT" sz="2600" b="1" i="0" u="none" strike="noStrike" kern="1200" cap="none" spc="0" normalizeH="0" noProof="0" dirty="0">
                <a:ln>
                  <a:noFill/>
                </a:ln>
                <a:solidFill>
                  <a:srgbClr val="DF6C5D"/>
                </a:solidFill>
                <a:effectLst/>
                <a:uLnTx/>
                <a:uFillTx/>
                <a:latin typeface="+mn-lt"/>
                <a:ea typeface="+mn-ea"/>
                <a:cs typeface="+mn-cs"/>
              </a:rPr>
              <a:t> </a:t>
            </a:r>
            <a:r>
              <a:rPr kumimoji="0" lang="it-IT" sz="2600" b="1" i="0" u="none" strike="noStrike" kern="1200" cap="none" spc="0" normalizeH="0" noProof="0" dirty="0" err="1">
                <a:ln>
                  <a:noFill/>
                </a:ln>
                <a:solidFill>
                  <a:srgbClr val="DF6C5D"/>
                </a:solidFill>
                <a:effectLst/>
                <a:uLnTx/>
                <a:uFillTx/>
                <a:latin typeface="+mn-lt"/>
                <a:ea typeface="+mn-ea"/>
                <a:cs typeface="+mn-cs"/>
              </a:rPr>
              <a:t>Very</a:t>
            </a:r>
            <a:r>
              <a:rPr kumimoji="0" lang="it-IT" sz="2600" b="1" i="0" u="none" strike="noStrike" kern="1200" cap="none" spc="0" normalizeH="0" noProof="0" dirty="0">
                <a:ln>
                  <a:noFill/>
                </a:ln>
                <a:solidFill>
                  <a:srgbClr val="DF6C5D"/>
                </a:solidFill>
                <a:effectLst/>
                <a:uLnTx/>
                <a:uFillTx/>
                <a:latin typeface="+mn-lt"/>
                <a:ea typeface="+mn-ea"/>
                <a:cs typeface="+mn-cs"/>
              </a:rPr>
              <a:t> High </a:t>
            </a:r>
            <a:r>
              <a:rPr kumimoji="0" lang="it-IT" sz="2600" b="1" i="0" u="none" strike="noStrike" kern="1200" cap="none" spc="0" normalizeH="0" noProof="0" dirty="0" err="1">
                <a:ln>
                  <a:noFill/>
                </a:ln>
                <a:solidFill>
                  <a:srgbClr val="DF6C5D"/>
                </a:solidFill>
                <a:effectLst/>
                <a:uLnTx/>
                <a:uFillTx/>
                <a:latin typeface="+mn-lt"/>
                <a:ea typeface="+mn-ea"/>
                <a:cs typeface="+mn-cs"/>
              </a:rPr>
              <a:t>Momentum</a:t>
            </a:r>
            <a:r>
              <a:rPr kumimoji="0" lang="it-IT" sz="2600" b="1" i="0" u="none" strike="noStrike" kern="1200" cap="none" spc="0" normalizeH="0" noProof="0" dirty="0">
                <a:ln>
                  <a:noFill/>
                </a:ln>
                <a:solidFill>
                  <a:srgbClr val="DF6C5D"/>
                </a:solidFill>
                <a:effectLst/>
                <a:uLnTx/>
                <a:uFillTx/>
                <a:latin typeface="+mn-lt"/>
                <a:ea typeface="+mn-ea"/>
                <a:cs typeface="+mn-cs"/>
              </a:rPr>
              <a:t> PID (VHMPID)</a:t>
            </a:r>
            <a:endParaRPr kumimoji="0" lang="it-IT" sz="2600" b="1" i="0" u="none" strike="noStrike" kern="1200" cap="none" spc="0" normalizeH="0" baseline="0" noProof="0" dirty="0">
              <a:ln>
                <a:noFill/>
              </a:ln>
              <a:solidFill>
                <a:srgbClr val="DF6C5D"/>
              </a:solidFill>
              <a:effectLst/>
              <a:uLnTx/>
              <a:uFillTx/>
              <a:latin typeface="+mn-lt"/>
              <a:ea typeface="+mn-ea"/>
              <a:cs typeface="+mn-cs"/>
            </a:endParaRPr>
          </a:p>
          <a:p>
            <a:pPr marL="548640" marR="0" lvl="1" indent="-228600" algn="l" defTabSz="914400" rtl="0" eaLnBrk="1" fontAlgn="auto" latinLnBrk="0" hangingPunct="1">
              <a:lnSpc>
                <a:spcPct val="100000"/>
              </a:lnSpc>
              <a:spcBef>
                <a:spcPts val="370"/>
              </a:spcBef>
              <a:spcAft>
                <a:spcPts val="0"/>
              </a:spcAft>
              <a:buClr>
                <a:schemeClr val="accent2"/>
              </a:buClr>
              <a:buSzPct val="73000"/>
              <a:buFont typeface="Wingdings" charset="2"/>
              <a:buChar char="ü"/>
              <a:tabLst/>
              <a:defRPr/>
            </a:pPr>
            <a:r>
              <a:rPr kumimoji="0" lang="it-IT" sz="2400" b="0" i="0" u="none" strike="noStrike" kern="1200" cap="none" spc="0" normalizeH="0" baseline="0" noProof="0" dirty="0">
                <a:ln>
                  <a:noFill/>
                </a:ln>
                <a:solidFill>
                  <a:schemeClr val="tx1"/>
                </a:solidFill>
                <a:effectLst/>
                <a:uLnTx/>
                <a:uFillTx/>
                <a:latin typeface="+mn-lt"/>
                <a:ea typeface="+mn-ea"/>
                <a:cs typeface="+mn-cs"/>
              </a:rPr>
              <a:t> </a:t>
            </a:r>
            <a:r>
              <a:rPr kumimoji="0" lang="it-IT" sz="2400" b="0" i="0" u="none" strike="noStrike" kern="1200" cap="none" spc="0" normalizeH="0" baseline="0" noProof="0" dirty="0" err="1">
                <a:ln>
                  <a:noFill/>
                </a:ln>
                <a:solidFill>
                  <a:schemeClr val="tx1"/>
                </a:solidFill>
                <a:effectLst/>
                <a:uLnTx/>
                <a:uFillTx/>
                <a:latin typeface="+mn-lt"/>
                <a:ea typeface="+mn-ea"/>
                <a:cs typeface="+mn-cs"/>
              </a:rPr>
              <a:t>Track-by-track</a:t>
            </a:r>
            <a:r>
              <a:rPr kumimoji="0" lang="it-IT" sz="2400" b="0" i="0" u="none" strike="noStrike" kern="1200" cap="none" spc="0" normalizeH="0" baseline="0" noProof="0" dirty="0">
                <a:ln>
                  <a:noFill/>
                </a:ln>
                <a:solidFill>
                  <a:schemeClr val="tx1"/>
                </a:solidFill>
                <a:effectLst/>
                <a:uLnTx/>
                <a:uFillTx/>
                <a:latin typeface="+mn-lt"/>
                <a:ea typeface="+mn-ea"/>
                <a:cs typeface="+mn-cs"/>
              </a:rPr>
              <a:t> </a:t>
            </a:r>
            <a:r>
              <a:rPr kumimoji="0" lang="it-IT" sz="2400" b="0" i="0" u="none" strike="noStrike" kern="1200" cap="none" spc="0" normalizeH="0" baseline="0" noProof="0" dirty="0" err="1">
                <a:ln>
                  <a:noFill/>
                </a:ln>
                <a:solidFill>
                  <a:schemeClr val="tx1"/>
                </a:solidFill>
                <a:effectLst/>
                <a:uLnTx/>
                <a:uFillTx/>
                <a:latin typeface="+mn-lt"/>
                <a:ea typeface="+mn-ea"/>
                <a:cs typeface="+mn-cs"/>
              </a:rPr>
              <a:t>identification</a:t>
            </a:r>
            <a:r>
              <a:rPr kumimoji="0" lang="it-IT" sz="2400" b="0" i="0" u="none" strike="noStrike" kern="1200" cap="none" spc="0" normalizeH="0" baseline="0" noProof="0" dirty="0">
                <a:ln>
                  <a:noFill/>
                </a:ln>
                <a:solidFill>
                  <a:schemeClr val="tx1"/>
                </a:solidFill>
                <a:effectLst/>
                <a:uLnTx/>
                <a:uFillTx/>
                <a:latin typeface="+mn-lt"/>
                <a:ea typeface="+mn-ea"/>
                <a:cs typeface="+mn-cs"/>
              </a:rPr>
              <a:t> up </a:t>
            </a:r>
            <a:r>
              <a:rPr kumimoji="0" lang="it-IT" sz="2400" b="0" i="0" u="none" strike="noStrike" kern="1200" cap="none" spc="0" normalizeH="0" baseline="0" noProof="0" dirty="0" err="1">
                <a:ln>
                  <a:noFill/>
                </a:ln>
                <a:solidFill>
                  <a:schemeClr val="tx1"/>
                </a:solidFill>
                <a:effectLst/>
                <a:uLnTx/>
                <a:uFillTx/>
                <a:latin typeface="+mn-lt"/>
                <a:ea typeface="+mn-ea"/>
                <a:cs typeface="+mn-cs"/>
              </a:rPr>
              <a:t>to</a:t>
            </a:r>
            <a:r>
              <a:rPr kumimoji="0" lang="it-IT" sz="2400" b="0" i="0" u="none" strike="noStrike" kern="1200" cap="none" spc="0" normalizeH="0" baseline="0" noProof="0" dirty="0">
                <a:ln>
                  <a:noFill/>
                </a:ln>
                <a:solidFill>
                  <a:schemeClr val="tx1"/>
                </a:solidFill>
                <a:effectLst/>
                <a:uLnTx/>
                <a:uFillTx/>
                <a:latin typeface="+mn-lt"/>
                <a:ea typeface="+mn-ea"/>
                <a:cs typeface="+mn-cs"/>
              </a:rPr>
              <a:t> O(20) </a:t>
            </a:r>
            <a:r>
              <a:rPr kumimoji="0" lang="it-IT" sz="2400" b="0" i="0" u="none" strike="noStrike" kern="1200" cap="none" spc="0" normalizeH="0" baseline="0" noProof="0" dirty="0" err="1">
                <a:ln>
                  <a:noFill/>
                </a:ln>
                <a:solidFill>
                  <a:schemeClr val="tx1"/>
                </a:solidFill>
                <a:effectLst/>
                <a:uLnTx/>
                <a:uFillTx/>
                <a:latin typeface="+mn-lt"/>
                <a:ea typeface="+mn-ea"/>
                <a:cs typeface="+mn-cs"/>
              </a:rPr>
              <a:t>GeV</a:t>
            </a:r>
            <a:r>
              <a:rPr kumimoji="0" lang="it-IT" sz="2400" b="0" i="0" u="none" strike="noStrike" kern="1200" cap="none" spc="0" normalizeH="0" baseline="0" noProof="0" dirty="0">
                <a:ln>
                  <a:noFill/>
                </a:ln>
                <a:solidFill>
                  <a:schemeClr val="tx1"/>
                </a:solidFill>
                <a:effectLst/>
                <a:uLnTx/>
                <a:uFillTx/>
                <a:latin typeface="+mn-lt"/>
                <a:ea typeface="+mn-ea"/>
                <a:cs typeface="+mn-cs"/>
              </a:rPr>
              <a:t>/c</a:t>
            </a:r>
          </a:p>
          <a:p>
            <a:pPr marL="548640" marR="0" lvl="1" indent="-228600" algn="l" defTabSz="914400" rtl="0" eaLnBrk="1" fontAlgn="auto" latinLnBrk="0" hangingPunct="1">
              <a:lnSpc>
                <a:spcPct val="100000"/>
              </a:lnSpc>
              <a:spcBef>
                <a:spcPts val="370"/>
              </a:spcBef>
              <a:spcAft>
                <a:spcPts val="0"/>
              </a:spcAft>
              <a:buClr>
                <a:schemeClr val="accent2"/>
              </a:buClr>
              <a:buSzPct val="73000"/>
              <a:buFont typeface="Wingdings" charset="2"/>
              <a:buChar char="ü"/>
              <a:tabLst/>
              <a:defRPr/>
            </a:pPr>
            <a:endParaRPr kumimoji="0" lang="it-IT"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Right Brace 15"/>
          <p:cNvSpPr/>
          <p:nvPr/>
        </p:nvSpPr>
        <p:spPr>
          <a:xfrm>
            <a:off x="3741581" y="1254653"/>
            <a:ext cx="368696" cy="1585494"/>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Schedule</a:t>
            </a:r>
          </a:p>
        </p:txBody>
      </p:sp>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42</a:t>
            </a:fld>
            <a:endParaRPr lang="it-IT"/>
          </a:p>
        </p:txBody>
      </p:sp>
      <p:sp>
        <p:nvSpPr>
          <p:cNvPr id="6" name="Content Placeholder 5"/>
          <p:cNvSpPr>
            <a:spLocks noGrp="1"/>
          </p:cNvSpPr>
          <p:nvPr>
            <p:ph sz="quarter" idx="1"/>
          </p:nvPr>
        </p:nvSpPr>
        <p:spPr/>
        <p:txBody>
          <a:bodyPr/>
          <a:lstStyle/>
          <a:p>
            <a:r>
              <a:rPr lang="en-US" dirty="0" smtClean="0"/>
              <a:t>Upgrade plans defined by </a:t>
            </a:r>
            <a:r>
              <a:rPr lang="en-US" dirty="0" err="1" smtClean="0"/>
              <a:t>Pb-Pb</a:t>
            </a:r>
            <a:r>
              <a:rPr lang="en-US" dirty="0" smtClean="0"/>
              <a:t> results from first HI runs. However, long LHC shutdowns determine access to the experiment.</a:t>
            </a:r>
          </a:p>
          <a:p>
            <a:r>
              <a:rPr lang="en-US" b="1" dirty="0" smtClean="0"/>
              <a:t>Timeline:</a:t>
            </a:r>
          </a:p>
          <a:p>
            <a:pPr lvl="1"/>
            <a:r>
              <a:rPr lang="en-US" dirty="0" smtClean="0"/>
              <a:t>Expression of Interest (spring 2011) for various proposals (see following slides)</a:t>
            </a:r>
          </a:p>
          <a:p>
            <a:pPr lvl="1"/>
            <a:r>
              <a:rPr lang="en-US" dirty="0" smtClean="0"/>
              <a:t>Workshop on the physics of upgrades in ALICE, July 12+13, 2011 – close interaction with theorists</a:t>
            </a:r>
          </a:p>
          <a:p>
            <a:pPr lvl="1"/>
            <a:r>
              <a:rPr lang="en-US" dirty="0" smtClean="0"/>
              <a:t> Letters of Intent </a:t>
            </a:r>
            <a:r>
              <a:rPr lang="en-US" dirty="0" smtClean="0">
                <a:sym typeface="Wingdings"/>
              </a:rPr>
              <a:t> </a:t>
            </a:r>
            <a:r>
              <a:rPr lang="en-US" dirty="0" smtClean="0"/>
              <a:t>autumn 2011</a:t>
            </a:r>
          </a:p>
          <a:p>
            <a:pPr lvl="1"/>
            <a:r>
              <a:rPr lang="en-US" dirty="0" smtClean="0"/>
              <a:t>Preliminary decision on approval of upgrade projects by end 2011</a:t>
            </a:r>
          </a:p>
          <a:p>
            <a:pPr lvl="1"/>
            <a:r>
              <a:rPr lang="en-US" dirty="0" smtClean="0"/>
              <a:t>Most upgrades scheduled for LHC shutdown 2017/18</a:t>
            </a:r>
          </a:p>
          <a:p>
            <a:pPr>
              <a:buNone/>
            </a:pPr>
            <a:endParaRPr lang="it-IT"/>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FOrward</a:t>
            </a:r>
            <a:r>
              <a:rPr lang="it-IT" dirty="0" smtClean="0"/>
              <a:t> </a:t>
            </a:r>
            <a:r>
              <a:rPr lang="it-IT" dirty="0" err="1" smtClean="0"/>
              <a:t>CALorimeter</a:t>
            </a:r>
            <a:r>
              <a:rPr lang="it-IT" dirty="0" smtClean="0"/>
              <a:t> (FOCAL)</a:t>
            </a:r>
            <a:endParaRPr lang="it-IT" dirty="0"/>
          </a:p>
        </p:txBody>
      </p:sp>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43</a:t>
            </a:fld>
            <a:endParaRPr lang="it-IT"/>
          </a:p>
        </p:txBody>
      </p:sp>
      <p:pic>
        <p:nvPicPr>
          <p:cNvPr id="7" name="Picture 2"/>
          <p:cNvPicPr>
            <a:picLocks noChangeAspect="1" noChangeArrowheads="1"/>
          </p:cNvPicPr>
          <p:nvPr/>
        </p:nvPicPr>
        <p:blipFill>
          <a:blip r:embed="rId2"/>
          <a:srcRect/>
          <a:stretch>
            <a:fillRect/>
          </a:stretch>
        </p:blipFill>
        <p:spPr bwMode="auto">
          <a:xfrm>
            <a:off x="5175402" y="1907723"/>
            <a:ext cx="3845703" cy="3622451"/>
          </a:xfrm>
          <a:prstGeom prst="rect">
            <a:avLst/>
          </a:prstGeom>
          <a:noFill/>
          <a:ln w="9525">
            <a:noFill/>
            <a:miter lim="800000"/>
            <a:headEnd/>
            <a:tailEnd/>
          </a:ln>
        </p:spPr>
      </p:pic>
      <p:sp>
        <p:nvSpPr>
          <p:cNvPr id="95" name="Rectangle 94"/>
          <p:cNvSpPr/>
          <p:nvPr/>
        </p:nvSpPr>
        <p:spPr>
          <a:xfrm>
            <a:off x="146304" y="4797748"/>
            <a:ext cx="5029098" cy="201952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nvGrpSpPr>
          <p:cNvPr id="8" name="グループ化 101"/>
          <p:cNvGrpSpPr>
            <a:grpSpLocks/>
          </p:cNvGrpSpPr>
          <p:nvPr/>
        </p:nvGrpSpPr>
        <p:grpSpPr bwMode="auto">
          <a:xfrm>
            <a:off x="162064" y="4888326"/>
            <a:ext cx="4895850" cy="2087562"/>
            <a:chOff x="745627" y="2780928"/>
            <a:chExt cx="5626573" cy="2448272"/>
          </a:xfrm>
        </p:grpSpPr>
        <p:grpSp>
          <p:nvGrpSpPr>
            <p:cNvPr id="9" name="グループ化 100"/>
            <p:cNvGrpSpPr>
              <a:grpSpLocks/>
            </p:cNvGrpSpPr>
            <p:nvPr/>
          </p:nvGrpSpPr>
          <p:grpSpPr bwMode="auto">
            <a:xfrm>
              <a:off x="745627" y="3389737"/>
              <a:ext cx="1503338" cy="1340500"/>
              <a:chOff x="553876" y="3382173"/>
              <a:chExt cx="1503338" cy="1340500"/>
            </a:xfrm>
          </p:grpSpPr>
          <p:grpSp>
            <p:nvGrpSpPr>
              <p:cNvPr id="76" name="グループ化 9"/>
              <p:cNvGrpSpPr>
                <a:grpSpLocks/>
              </p:cNvGrpSpPr>
              <p:nvPr/>
            </p:nvGrpSpPr>
            <p:grpSpPr bwMode="auto">
              <a:xfrm>
                <a:off x="553876" y="3389621"/>
                <a:ext cx="229880" cy="1327468"/>
                <a:chOff x="1098000" y="4580184"/>
                <a:chExt cx="288043" cy="1725366"/>
              </a:xfrm>
            </p:grpSpPr>
            <p:sp>
              <p:nvSpPr>
                <p:cNvPr id="93" name="正方形/長方形 7"/>
                <p:cNvSpPr/>
                <p:nvPr/>
              </p:nvSpPr>
              <p:spPr>
                <a:xfrm>
                  <a:off x="1098000" y="4580184"/>
                  <a:ext cx="217176" cy="17253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94" name="正方形/長方形 8"/>
                <p:cNvSpPr/>
                <p:nvPr/>
              </p:nvSpPr>
              <p:spPr>
                <a:xfrm>
                  <a:off x="1312889" y="4580184"/>
                  <a:ext cx="73154" cy="172536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nvGrpSpPr>
              <p:cNvPr id="77" name="グループ化 10"/>
              <p:cNvGrpSpPr>
                <a:grpSpLocks/>
              </p:cNvGrpSpPr>
              <p:nvPr/>
            </p:nvGrpSpPr>
            <p:grpSpPr bwMode="auto">
              <a:xfrm>
                <a:off x="798351" y="3389621"/>
                <a:ext cx="229880" cy="1327468"/>
                <a:chOff x="1098681" y="4580184"/>
                <a:chExt cx="288043" cy="1725366"/>
              </a:xfrm>
            </p:grpSpPr>
            <p:sp>
              <p:nvSpPr>
                <p:cNvPr id="91" name="正方形/長方形 11"/>
                <p:cNvSpPr/>
                <p:nvPr/>
              </p:nvSpPr>
              <p:spPr>
                <a:xfrm>
                  <a:off x="1098681" y="4580184"/>
                  <a:ext cx="217176" cy="17253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92" name="正方形/長方形 12"/>
                <p:cNvSpPr/>
                <p:nvPr/>
              </p:nvSpPr>
              <p:spPr>
                <a:xfrm>
                  <a:off x="1313570" y="4580184"/>
                  <a:ext cx="73154" cy="172536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sp>
            <p:nvSpPr>
              <p:cNvPr id="78" name="正方形/長方形 15"/>
              <p:cNvSpPr/>
              <p:nvPr/>
            </p:nvSpPr>
            <p:spPr>
              <a:xfrm>
                <a:off x="1042826" y="3389621"/>
                <a:ext cx="58382" cy="132932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nvGrpSpPr>
              <p:cNvPr id="79" name="グループ化 17"/>
              <p:cNvGrpSpPr>
                <a:grpSpLocks/>
              </p:cNvGrpSpPr>
              <p:nvPr/>
            </p:nvGrpSpPr>
            <p:grpSpPr bwMode="auto">
              <a:xfrm>
                <a:off x="1115804" y="3389621"/>
                <a:ext cx="229880" cy="1327468"/>
                <a:chOff x="1098235" y="4580184"/>
                <a:chExt cx="288043" cy="1725366"/>
              </a:xfrm>
            </p:grpSpPr>
            <p:sp>
              <p:nvSpPr>
                <p:cNvPr id="89" name="正方形/長方形 18"/>
                <p:cNvSpPr/>
                <p:nvPr/>
              </p:nvSpPr>
              <p:spPr>
                <a:xfrm>
                  <a:off x="1098235" y="4580184"/>
                  <a:ext cx="217176" cy="17253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90" name="正方形/長方形 19"/>
                <p:cNvSpPr/>
                <p:nvPr/>
              </p:nvSpPr>
              <p:spPr>
                <a:xfrm>
                  <a:off x="1313124" y="4580184"/>
                  <a:ext cx="73154" cy="172536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sp>
            <p:nvSpPr>
              <p:cNvPr id="80" name="正方形/長方形 88"/>
              <p:cNvSpPr/>
              <p:nvPr/>
            </p:nvSpPr>
            <p:spPr>
              <a:xfrm>
                <a:off x="1356629" y="3393344"/>
                <a:ext cx="56558" cy="132932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nvGrpSpPr>
              <p:cNvPr id="81" name="グループ化 23"/>
              <p:cNvGrpSpPr>
                <a:grpSpLocks/>
              </p:cNvGrpSpPr>
              <p:nvPr/>
            </p:nvGrpSpPr>
            <p:grpSpPr bwMode="auto">
              <a:xfrm>
                <a:off x="1427783" y="3387759"/>
                <a:ext cx="229880" cy="1329329"/>
                <a:chOff x="1097355" y="4576988"/>
                <a:chExt cx="288043" cy="1727785"/>
              </a:xfrm>
            </p:grpSpPr>
            <p:sp>
              <p:nvSpPr>
                <p:cNvPr id="87" name="正方形/長方形 86"/>
                <p:cNvSpPr/>
                <p:nvPr/>
              </p:nvSpPr>
              <p:spPr>
                <a:xfrm>
                  <a:off x="1097355" y="4576988"/>
                  <a:ext cx="217174" cy="172778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88" name="正方形/長方形 87"/>
                <p:cNvSpPr/>
                <p:nvPr/>
              </p:nvSpPr>
              <p:spPr>
                <a:xfrm>
                  <a:off x="1312244" y="4576988"/>
                  <a:ext cx="73154" cy="172778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sp>
            <p:nvSpPr>
              <p:cNvPr id="82" name="正方形/長方形 27"/>
              <p:cNvSpPr/>
              <p:nvPr/>
            </p:nvSpPr>
            <p:spPr>
              <a:xfrm>
                <a:off x="1674082" y="3387759"/>
                <a:ext cx="58382" cy="132932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83" name="正方形/長方形 28"/>
              <p:cNvSpPr/>
              <p:nvPr/>
            </p:nvSpPr>
            <p:spPr>
              <a:xfrm>
                <a:off x="2000657" y="3382173"/>
                <a:ext cx="56557" cy="132932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nvGrpSpPr>
              <p:cNvPr id="84" name="グループ化 29"/>
              <p:cNvGrpSpPr>
                <a:grpSpLocks/>
              </p:cNvGrpSpPr>
              <p:nvPr/>
            </p:nvGrpSpPr>
            <p:grpSpPr bwMode="auto">
              <a:xfrm>
                <a:off x="1756181" y="3384036"/>
                <a:ext cx="229878" cy="1329329"/>
                <a:chOff x="1097004" y="4580748"/>
                <a:chExt cx="288040" cy="1727785"/>
              </a:xfrm>
            </p:grpSpPr>
            <p:sp>
              <p:nvSpPr>
                <p:cNvPr id="85" name="正方形/長方形 82"/>
                <p:cNvSpPr/>
                <p:nvPr/>
              </p:nvSpPr>
              <p:spPr>
                <a:xfrm>
                  <a:off x="1097004" y="4580748"/>
                  <a:ext cx="217173" cy="172778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86" name="正方形/長方形 83"/>
                <p:cNvSpPr/>
                <p:nvPr/>
              </p:nvSpPr>
              <p:spPr>
                <a:xfrm>
                  <a:off x="1311891" y="4580748"/>
                  <a:ext cx="73153" cy="172778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grpSp>
          <p:nvGrpSpPr>
            <p:cNvPr id="10" name="グループ化 32"/>
            <p:cNvGrpSpPr>
              <a:grpSpLocks/>
            </p:cNvGrpSpPr>
            <p:nvPr/>
          </p:nvGrpSpPr>
          <p:grpSpPr bwMode="auto">
            <a:xfrm>
              <a:off x="2263563" y="3389736"/>
              <a:ext cx="229880" cy="1329327"/>
              <a:chOff x="1098249" y="4580335"/>
              <a:chExt cx="288041" cy="1727783"/>
            </a:xfrm>
          </p:grpSpPr>
          <p:sp>
            <p:nvSpPr>
              <p:cNvPr id="74" name="正方形/長方形 33"/>
              <p:cNvSpPr/>
              <p:nvPr/>
            </p:nvSpPr>
            <p:spPr>
              <a:xfrm>
                <a:off x="1098249" y="4580335"/>
                <a:ext cx="217175"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75" name="正方形/長方形 34"/>
              <p:cNvSpPr/>
              <p:nvPr/>
            </p:nvSpPr>
            <p:spPr>
              <a:xfrm>
                <a:off x="1313137"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nvGrpSpPr>
            <p:cNvPr id="11" name="グループ化 35"/>
            <p:cNvGrpSpPr>
              <a:grpSpLocks/>
            </p:cNvGrpSpPr>
            <p:nvPr/>
          </p:nvGrpSpPr>
          <p:grpSpPr bwMode="auto">
            <a:xfrm>
              <a:off x="2522633" y="3389736"/>
              <a:ext cx="229880" cy="1329327"/>
              <a:chOff x="1098956" y="4580335"/>
              <a:chExt cx="288041" cy="1727783"/>
            </a:xfrm>
          </p:grpSpPr>
          <p:sp>
            <p:nvSpPr>
              <p:cNvPr id="72" name="正方形/長方形 78"/>
              <p:cNvSpPr/>
              <p:nvPr/>
            </p:nvSpPr>
            <p:spPr>
              <a:xfrm>
                <a:off x="1098956" y="4580335"/>
                <a:ext cx="217175"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73" name="正方形/長方形 79"/>
              <p:cNvSpPr/>
              <p:nvPr/>
            </p:nvSpPr>
            <p:spPr>
              <a:xfrm>
                <a:off x="1313844"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nvGrpSpPr>
            <p:cNvPr id="12" name="グループ化 62"/>
            <p:cNvGrpSpPr>
              <a:grpSpLocks/>
            </p:cNvGrpSpPr>
            <p:nvPr/>
          </p:nvGrpSpPr>
          <p:grpSpPr bwMode="auto">
            <a:xfrm>
              <a:off x="2779875" y="3389736"/>
              <a:ext cx="1782475" cy="1329327"/>
              <a:chOff x="3887198" y="4580335"/>
              <a:chExt cx="2233463" cy="1727783"/>
            </a:xfrm>
          </p:grpSpPr>
          <p:grpSp>
            <p:nvGrpSpPr>
              <p:cNvPr id="49" name="グループ化 39"/>
              <p:cNvGrpSpPr>
                <a:grpSpLocks/>
              </p:cNvGrpSpPr>
              <p:nvPr/>
            </p:nvGrpSpPr>
            <p:grpSpPr bwMode="auto">
              <a:xfrm>
                <a:off x="3887198" y="4580335"/>
                <a:ext cx="937278" cy="1727783"/>
                <a:chOff x="2915038" y="4580335"/>
                <a:chExt cx="937278" cy="1727783"/>
              </a:xfrm>
            </p:grpSpPr>
            <p:grpSp>
              <p:nvGrpSpPr>
                <p:cNvPr id="63" name="グループ化 29"/>
                <p:cNvGrpSpPr>
                  <a:grpSpLocks/>
                </p:cNvGrpSpPr>
                <p:nvPr/>
              </p:nvGrpSpPr>
              <p:grpSpPr bwMode="auto">
                <a:xfrm>
                  <a:off x="2915038" y="4580335"/>
                  <a:ext cx="288041" cy="1727783"/>
                  <a:chOff x="1097198" y="4580335"/>
                  <a:chExt cx="288041" cy="1727783"/>
                </a:xfrm>
              </p:grpSpPr>
              <p:sp>
                <p:nvSpPr>
                  <p:cNvPr id="70" name="正方形/長方形 73"/>
                  <p:cNvSpPr/>
                  <p:nvPr/>
                </p:nvSpPr>
                <p:spPr>
                  <a:xfrm>
                    <a:off x="1097198" y="4580335"/>
                    <a:ext cx="217173"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71" name="正方形/長方形 74"/>
                  <p:cNvSpPr/>
                  <p:nvPr/>
                </p:nvSpPr>
                <p:spPr>
                  <a:xfrm>
                    <a:off x="1312086"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nvGrpSpPr>
                <p:cNvPr id="64" name="グループ化 32"/>
                <p:cNvGrpSpPr>
                  <a:grpSpLocks/>
                </p:cNvGrpSpPr>
                <p:nvPr/>
              </p:nvGrpSpPr>
              <p:grpSpPr bwMode="auto">
                <a:xfrm>
                  <a:off x="3239656" y="4580335"/>
                  <a:ext cx="288041" cy="1727783"/>
                  <a:chOff x="1097656" y="4580335"/>
                  <a:chExt cx="288041" cy="1727783"/>
                </a:xfrm>
              </p:grpSpPr>
              <p:sp>
                <p:nvSpPr>
                  <p:cNvPr id="68" name="正方形/長方形 71"/>
                  <p:cNvSpPr/>
                  <p:nvPr/>
                </p:nvSpPr>
                <p:spPr>
                  <a:xfrm>
                    <a:off x="1097656" y="4580335"/>
                    <a:ext cx="217173"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69" name="正方形/長方形 72"/>
                  <p:cNvSpPr/>
                  <p:nvPr/>
                </p:nvSpPr>
                <p:spPr>
                  <a:xfrm>
                    <a:off x="1312544"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nvGrpSpPr>
                <p:cNvPr id="65" name="グループ化 35"/>
                <p:cNvGrpSpPr>
                  <a:grpSpLocks/>
                </p:cNvGrpSpPr>
                <p:nvPr/>
              </p:nvGrpSpPr>
              <p:grpSpPr bwMode="auto">
                <a:xfrm>
                  <a:off x="3564275" y="4580335"/>
                  <a:ext cx="288041" cy="1727783"/>
                  <a:chOff x="1098363" y="4580335"/>
                  <a:chExt cx="288041" cy="1727783"/>
                </a:xfrm>
              </p:grpSpPr>
              <p:sp>
                <p:nvSpPr>
                  <p:cNvPr id="66" name="正方形/長方形 43"/>
                  <p:cNvSpPr/>
                  <p:nvPr/>
                </p:nvSpPr>
                <p:spPr>
                  <a:xfrm>
                    <a:off x="1098363" y="4580335"/>
                    <a:ext cx="217173"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67" name="正方形/長方形 70"/>
                  <p:cNvSpPr/>
                  <p:nvPr/>
                </p:nvSpPr>
                <p:spPr>
                  <a:xfrm>
                    <a:off x="1313251"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grpSp>
            <p:nvGrpSpPr>
              <p:cNvPr id="50" name="グループ化 49"/>
              <p:cNvGrpSpPr>
                <a:grpSpLocks/>
              </p:cNvGrpSpPr>
              <p:nvPr/>
            </p:nvGrpSpPr>
            <p:grpSpPr bwMode="auto">
              <a:xfrm>
                <a:off x="4856480" y="4580335"/>
                <a:ext cx="939564" cy="1727783"/>
                <a:chOff x="2912264" y="4580335"/>
                <a:chExt cx="939564" cy="1727783"/>
              </a:xfrm>
            </p:grpSpPr>
            <p:grpSp>
              <p:nvGrpSpPr>
                <p:cNvPr id="54" name="グループ化 29"/>
                <p:cNvGrpSpPr>
                  <a:grpSpLocks/>
                </p:cNvGrpSpPr>
                <p:nvPr/>
              </p:nvGrpSpPr>
              <p:grpSpPr bwMode="auto">
                <a:xfrm>
                  <a:off x="2912264" y="4580335"/>
                  <a:ext cx="288041" cy="1727783"/>
                  <a:chOff x="1094424" y="4580335"/>
                  <a:chExt cx="288041" cy="1727783"/>
                </a:xfrm>
              </p:grpSpPr>
              <p:sp>
                <p:nvSpPr>
                  <p:cNvPr id="61" name="正方形/長方形 57"/>
                  <p:cNvSpPr/>
                  <p:nvPr/>
                </p:nvSpPr>
                <p:spPr>
                  <a:xfrm>
                    <a:off x="1094424" y="4580335"/>
                    <a:ext cx="217173"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62" name="正方形/長方形 65"/>
                  <p:cNvSpPr/>
                  <p:nvPr/>
                </p:nvSpPr>
                <p:spPr>
                  <a:xfrm>
                    <a:off x="1309312"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nvGrpSpPr>
                <p:cNvPr id="55" name="グループ化 32"/>
                <p:cNvGrpSpPr>
                  <a:grpSpLocks/>
                </p:cNvGrpSpPr>
                <p:nvPr/>
              </p:nvGrpSpPr>
              <p:grpSpPr bwMode="auto">
                <a:xfrm>
                  <a:off x="3239168" y="4580335"/>
                  <a:ext cx="288040" cy="1727783"/>
                  <a:chOff x="1097168" y="4580335"/>
                  <a:chExt cx="288040" cy="1727783"/>
                </a:xfrm>
              </p:grpSpPr>
              <p:sp>
                <p:nvSpPr>
                  <p:cNvPr id="59" name="正方形/長方形 55"/>
                  <p:cNvSpPr/>
                  <p:nvPr/>
                </p:nvSpPr>
                <p:spPr>
                  <a:xfrm>
                    <a:off x="1097168" y="4580335"/>
                    <a:ext cx="217175"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60" name="正方形/長方形 56"/>
                  <p:cNvSpPr/>
                  <p:nvPr/>
                </p:nvSpPr>
                <p:spPr>
                  <a:xfrm>
                    <a:off x="1312055"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nvGrpSpPr>
                <p:cNvPr id="56" name="グループ化 35"/>
                <p:cNvGrpSpPr>
                  <a:grpSpLocks/>
                </p:cNvGrpSpPr>
                <p:nvPr/>
              </p:nvGrpSpPr>
              <p:grpSpPr bwMode="auto">
                <a:xfrm>
                  <a:off x="3563787" y="4580335"/>
                  <a:ext cx="288041" cy="1727783"/>
                  <a:chOff x="1097875" y="4580335"/>
                  <a:chExt cx="288041" cy="1727783"/>
                </a:xfrm>
              </p:grpSpPr>
              <p:sp>
                <p:nvSpPr>
                  <p:cNvPr id="57" name="正方形/長方形 60"/>
                  <p:cNvSpPr/>
                  <p:nvPr/>
                </p:nvSpPr>
                <p:spPr>
                  <a:xfrm>
                    <a:off x="1097875" y="4580335"/>
                    <a:ext cx="217175"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58" name="正方形/長方形 61"/>
                  <p:cNvSpPr/>
                  <p:nvPr/>
                </p:nvSpPr>
                <p:spPr>
                  <a:xfrm>
                    <a:off x="1312763"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grpSp>
            <p:nvGrpSpPr>
              <p:cNvPr id="51" name="グループ化 59"/>
              <p:cNvGrpSpPr>
                <a:grpSpLocks/>
              </p:cNvGrpSpPr>
              <p:nvPr/>
            </p:nvGrpSpPr>
            <p:grpSpPr bwMode="auto">
              <a:xfrm>
                <a:off x="5832621" y="4580335"/>
                <a:ext cx="288040" cy="1727783"/>
                <a:chOff x="1098621" y="4580335"/>
                <a:chExt cx="288040" cy="1727783"/>
              </a:xfrm>
            </p:grpSpPr>
            <p:sp>
              <p:nvSpPr>
                <p:cNvPr id="52" name="正方形/長方形 55"/>
                <p:cNvSpPr/>
                <p:nvPr/>
              </p:nvSpPr>
              <p:spPr>
                <a:xfrm>
                  <a:off x="1098621" y="4580335"/>
                  <a:ext cx="217175"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53" name="正方形/長方形 56"/>
                <p:cNvSpPr/>
                <p:nvPr/>
              </p:nvSpPr>
              <p:spPr>
                <a:xfrm>
                  <a:off x="1313508"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grpSp>
          <p:nvGrpSpPr>
            <p:cNvPr id="13" name="グループ化 63"/>
            <p:cNvGrpSpPr>
              <a:grpSpLocks/>
            </p:cNvGrpSpPr>
            <p:nvPr/>
          </p:nvGrpSpPr>
          <p:grpSpPr bwMode="auto">
            <a:xfrm>
              <a:off x="4591546" y="3389736"/>
              <a:ext cx="1780652" cy="1329327"/>
              <a:chOff x="3889066" y="4580335"/>
              <a:chExt cx="2231178" cy="1727783"/>
            </a:xfrm>
          </p:grpSpPr>
          <p:grpSp>
            <p:nvGrpSpPr>
              <p:cNvPr id="26" name="グループ化 39"/>
              <p:cNvGrpSpPr>
                <a:grpSpLocks/>
              </p:cNvGrpSpPr>
              <p:nvPr/>
            </p:nvGrpSpPr>
            <p:grpSpPr bwMode="auto">
              <a:xfrm>
                <a:off x="3889066" y="4580335"/>
                <a:ext cx="934992" cy="1727783"/>
                <a:chOff x="2916906" y="4580335"/>
                <a:chExt cx="934992" cy="1727783"/>
              </a:xfrm>
            </p:grpSpPr>
            <p:grpSp>
              <p:nvGrpSpPr>
                <p:cNvPr id="40" name="グループ化 29"/>
                <p:cNvGrpSpPr>
                  <a:grpSpLocks/>
                </p:cNvGrpSpPr>
                <p:nvPr/>
              </p:nvGrpSpPr>
              <p:grpSpPr bwMode="auto">
                <a:xfrm>
                  <a:off x="2916906" y="4580335"/>
                  <a:ext cx="288040" cy="1727783"/>
                  <a:chOff x="1099066" y="4580335"/>
                  <a:chExt cx="288040" cy="1727783"/>
                </a:xfrm>
              </p:grpSpPr>
              <p:sp>
                <p:nvSpPr>
                  <p:cNvPr id="47" name="正方形/長方形 50"/>
                  <p:cNvSpPr/>
                  <p:nvPr/>
                </p:nvSpPr>
                <p:spPr>
                  <a:xfrm>
                    <a:off x="1099066" y="4580335"/>
                    <a:ext cx="217175"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48" name="正方形/長方形 51"/>
                  <p:cNvSpPr/>
                  <p:nvPr/>
                </p:nvSpPr>
                <p:spPr>
                  <a:xfrm>
                    <a:off x="1313953"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nvGrpSpPr>
                <p:cNvPr id="41" name="グループ化 32"/>
                <p:cNvGrpSpPr>
                  <a:grpSpLocks/>
                </p:cNvGrpSpPr>
                <p:nvPr/>
              </p:nvGrpSpPr>
              <p:grpSpPr bwMode="auto">
                <a:xfrm>
                  <a:off x="3243810" y="4580335"/>
                  <a:ext cx="283469" cy="1727783"/>
                  <a:chOff x="1101810" y="4580335"/>
                  <a:chExt cx="283469" cy="1727783"/>
                </a:xfrm>
              </p:grpSpPr>
              <p:sp>
                <p:nvSpPr>
                  <p:cNvPr id="45" name="正方形/長方形 48"/>
                  <p:cNvSpPr/>
                  <p:nvPr/>
                </p:nvSpPr>
                <p:spPr>
                  <a:xfrm>
                    <a:off x="1101810" y="4580335"/>
                    <a:ext cx="212601"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46" name="正方形/長方形 49"/>
                  <p:cNvSpPr/>
                  <p:nvPr/>
                </p:nvSpPr>
                <p:spPr>
                  <a:xfrm>
                    <a:off x="1314411" y="4580335"/>
                    <a:ext cx="70868"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nvGrpSpPr>
                <p:cNvPr id="42" name="グループ化 35"/>
                <p:cNvGrpSpPr>
                  <a:grpSpLocks/>
                </p:cNvGrpSpPr>
                <p:nvPr/>
              </p:nvGrpSpPr>
              <p:grpSpPr bwMode="auto">
                <a:xfrm>
                  <a:off x="3563857" y="4580335"/>
                  <a:ext cx="288041" cy="1727783"/>
                  <a:chOff x="1097945" y="4580335"/>
                  <a:chExt cx="288041" cy="1727783"/>
                </a:xfrm>
              </p:grpSpPr>
              <p:sp>
                <p:nvSpPr>
                  <p:cNvPr id="43" name="正方形/長方形 46"/>
                  <p:cNvSpPr/>
                  <p:nvPr/>
                </p:nvSpPr>
                <p:spPr>
                  <a:xfrm>
                    <a:off x="1097945" y="4580335"/>
                    <a:ext cx="217173"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44" name="正方形/長方形 47"/>
                  <p:cNvSpPr/>
                  <p:nvPr/>
                </p:nvSpPr>
                <p:spPr>
                  <a:xfrm>
                    <a:off x="1312833"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grpSp>
            <p:nvGrpSpPr>
              <p:cNvPr id="27" name="グループ化 49"/>
              <p:cNvGrpSpPr>
                <a:grpSpLocks/>
              </p:cNvGrpSpPr>
              <p:nvPr/>
            </p:nvGrpSpPr>
            <p:grpSpPr bwMode="auto">
              <a:xfrm>
                <a:off x="4860635" y="4580335"/>
                <a:ext cx="934991" cy="1727783"/>
                <a:chOff x="2916419" y="4580335"/>
                <a:chExt cx="934991" cy="1727783"/>
              </a:xfrm>
            </p:grpSpPr>
            <p:grpSp>
              <p:nvGrpSpPr>
                <p:cNvPr id="31" name="グループ化 29"/>
                <p:cNvGrpSpPr>
                  <a:grpSpLocks/>
                </p:cNvGrpSpPr>
                <p:nvPr/>
              </p:nvGrpSpPr>
              <p:grpSpPr bwMode="auto">
                <a:xfrm>
                  <a:off x="2916419" y="4580335"/>
                  <a:ext cx="288041" cy="1727783"/>
                  <a:chOff x="1098579" y="4580335"/>
                  <a:chExt cx="288041" cy="1727783"/>
                </a:xfrm>
              </p:grpSpPr>
              <p:sp>
                <p:nvSpPr>
                  <p:cNvPr id="38" name="正方形/長方形 41"/>
                  <p:cNvSpPr/>
                  <p:nvPr/>
                </p:nvSpPr>
                <p:spPr>
                  <a:xfrm>
                    <a:off x="1098579" y="4580335"/>
                    <a:ext cx="217173"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39" name="正方形/長方形 42"/>
                  <p:cNvSpPr/>
                  <p:nvPr/>
                </p:nvSpPr>
                <p:spPr>
                  <a:xfrm>
                    <a:off x="1313467"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nvGrpSpPr>
                <p:cNvPr id="32" name="グループ化 32"/>
                <p:cNvGrpSpPr>
                  <a:grpSpLocks/>
                </p:cNvGrpSpPr>
                <p:nvPr/>
              </p:nvGrpSpPr>
              <p:grpSpPr bwMode="auto">
                <a:xfrm>
                  <a:off x="3241037" y="4580335"/>
                  <a:ext cx="283469" cy="1727783"/>
                  <a:chOff x="1099037" y="4580335"/>
                  <a:chExt cx="283469" cy="1727783"/>
                </a:xfrm>
              </p:grpSpPr>
              <p:sp>
                <p:nvSpPr>
                  <p:cNvPr id="36" name="正方形/長方形 39"/>
                  <p:cNvSpPr/>
                  <p:nvPr/>
                </p:nvSpPr>
                <p:spPr>
                  <a:xfrm>
                    <a:off x="1099037" y="4580335"/>
                    <a:ext cx="214888"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37" name="正方形/長方形 40"/>
                  <p:cNvSpPr/>
                  <p:nvPr/>
                </p:nvSpPr>
                <p:spPr>
                  <a:xfrm>
                    <a:off x="1313925" y="4580335"/>
                    <a:ext cx="68581"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nvGrpSpPr>
                <p:cNvPr id="33" name="グループ化 35"/>
                <p:cNvGrpSpPr>
                  <a:grpSpLocks/>
                </p:cNvGrpSpPr>
                <p:nvPr/>
              </p:nvGrpSpPr>
              <p:grpSpPr bwMode="auto">
                <a:xfrm>
                  <a:off x="3563369" y="4580335"/>
                  <a:ext cx="288041" cy="1727783"/>
                  <a:chOff x="1097457" y="4580335"/>
                  <a:chExt cx="288041" cy="1727783"/>
                </a:xfrm>
              </p:grpSpPr>
              <p:sp>
                <p:nvSpPr>
                  <p:cNvPr id="34" name="正方形/長方形 37"/>
                  <p:cNvSpPr/>
                  <p:nvPr/>
                </p:nvSpPr>
                <p:spPr>
                  <a:xfrm>
                    <a:off x="1097457" y="4580335"/>
                    <a:ext cx="217175"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35" name="正方形/長方形 38"/>
                  <p:cNvSpPr/>
                  <p:nvPr/>
                </p:nvSpPr>
                <p:spPr>
                  <a:xfrm>
                    <a:off x="1312345"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grpSp>
            <p:nvGrpSpPr>
              <p:cNvPr id="28" name="グループ化 59"/>
              <p:cNvGrpSpPr>
                <a:grpSpLocks/>
              </p:cNvGrpSpPr>
              <p:nvPr/>
            </p:nvGrpSpPr>
            <p:grpSpPr bwMode="auto">
              <a:xfrm>
                <a:off x="5832203" y="4580335"/>
                <a:ext cx="288041" cy="1727783"/>
                <a:chOff x="1098203" y="4580335"/>
                <a:chExt cx="288041" cy="1727783"/>
              </a:xfrm>
            </p:grpSpPr>
            <p:sp>
              <p:nvSpPr>
                <p:cNvPr id="29" name="正方形/長方形 32"/>
                <p:cNvSpPr/>
                <p:nvPr/>
              </p:nvSpPr>
              <p:spPr>
                <a:xfrm>
                  <a:off x="1098203" y="4580335"/>
                  <a:ext cx="217175" cy="17277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30" name="正方形/長方形 33"/>
                <p:cNvSpPr/>
                <p:nvPr/>
              </p:nvSpPr>
              <p:spPr>
                <a:xfrm>
                  <a:off x="1313091" y="4580335"/>
                  <a:ext cx="73153" cy="17277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grpSp>
        </p:grpSp>
        <p:sp>
          <p:nvSpPr>
            <p:cNvPr id="14" name="左中かっこ 15"/>
            <p:cNvSpPr/>
            <p:nvPr/>
          </p:nvSpPr>
          <p:spPr>
            <a:xfrm rot="5400000">
              <a:off x="1610869" y="2213388"/>
              <a:ext cx="227140" cy="1939379"/>
            </a:xfrm>
            <a:prstGeom prst="lef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kumimoji="1" lang="ja-JP" altLang="en-US" sz="1400"/>
            </a:p>
          </p:txBody>
        </p:sp>
        <p:sp>
          <p:nvSpPr>
            <p:cNvPr id="15" name="左中かっこ 16"/>
            <p:cNvSpPr/>
            <p:nvPr/>
          </p:nvSpPr>
          <p:spPr>
            <a:xfrm rot="5400000">
              <a:off x="3504133" y="2306714"/>
              <a:ext cx="277409" cy="178065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kumimoji="1" lang="ja-JP" altLang="en-US" sz="1400"/>
            </a:p>
          </p:txBody>
        </p:sp>
        <p:sp>
          <p:nvSpPr>
            <p:cNvPr id="16" name="左中かっこ 17"/>
            <p:cNvSpPr/>
            <p:nvPr/>
          </p:nvSpPr>
          <p:spPr>
            <a:xfrm rot="5400000">
              <a:off x="5343169" y="2306714"/>
              <a:ext cx="277409" cy="178065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kumimoji="1" lang="ja-JP" altLang="en-US" sz="1400"/>
            </a:p>
          </p:txBody>
        </p:sp>
        <p:sp>
          <p:nvSpPr>
            <p:cNvPr id="17" name="テキスト ボックス 18"/>
            <p:cNvSpPr txBox="1">
              <a:spLocks noChangeArrowheads="1"/>
            </p:cNvSpPr>
            <p:nvPr/>
          </p:nvSpPr>
          <p:spPr bwMode="auto">
            <a:xfrm>
              <a:off x="1027683" y="2780928"/>
              <a:ext cx="1614329" cy="387571"/>
            </a:xfrm>
            <a:prstGeom prst="rect">
              <a:avLst/>
            </a:prstGeom>
            <a:noFill/>
            <a:ln w="9525">
              <a:noFill/>
              <a:miter lim="800000"/>
              <a:headEnd/>
              <a:tailEnd/>
            </a:ln>
          </p:spPr>
          <p:txBody>
            <a:bodyPr>
              <a:prstTxWarp prst="textNoShape">
                <a:avLst/>
              </a:prstTxWarp>
              <a:spAutoFit/>
            </a:bodyPr>
            <a:lstStyle/>
            <a:p>
              <a:r>
                <a:rPr kumimoji="1" lang="en-US" altLang="ja-JP" sz="1400" i="1">
                  <a:ea typeface="MS PGothic" pitchFamily="34" charset="-128"/>
                  <a:cs typeface="MS PGothic" pitchFamily="34" charset="-128"/>
                </a:rPr>
                <a:t>First segment </a:t>
              </a:r>
              <a:endParaRPr kumimoji="1" lang="ja-JP" altLang="en-US" sz="1400" i="1">
                <a:ea typeface="MS PGothic" pitchFamily="34" charset="-128"/>
                <a:cs typeface="MS PGothic" pitchFamily="34" charset="-128"/>
              </a:endParaRPr>
            </a:p>
          </p:txBody>
        </p:sp>
        <p:sp>
          <p:nvSpPr>
            <p:cNvPr id="18" name="テキスト ボックス 19"/>
            <p:cNvSpPr txBox="1">
              <a:spLocks noChangeArrowheads="1"/>
            </p:cNvSpPr>
            <p:nvPr/>
          </p:nvSpPr>
          <p:spPr bwMode="auto">
            <a:xfrm>
              <a:off x="2955361" y="2780928"/>
              <a:ext cx="1572095" cy="387571"/>
            </a:xfrm>
            <a:prstGeom prst="rect">
              <a:avLst/>
            </a:prstGeom>
            <a:noFill/>
            <a:ln w="9525">
              <a:noFill/>
              <a:miter lim="800000"/>
              <a:headEnd/>
              <a:tailEnd/>
            </a:ln>
          </p:spPr>
          <p:txBody>
            <a:bodyPr wrap="none">
              <a:prstTxWarp prst="textNoShape">
                <a:avLst/>
              </a:prstTxWarp>
              <a:spAutoFit/>
            </a:bodyPr>
            <a:lstStyle/>
            <a:p>
              <a:r>
                <a:rPr lang="en-US" altLang="ja-JP" sz="1400" i="1">
                  <a:ea typeface="MS PGothic" pitchFamily="34" charset="-128"/>
                  <a:cs typeface="MS PGothic" pitchFamily="34" charset="-128"/>
                </a:rPr>
                <a:t>Second </a:t>
              </a:r>
              <a:r>
                <a:rPr kumimoji="1" lang="en-US" altLang="ja-JP" sz="1400" i="1">
                  <a:ea typeface="MS PGothic" pitchFamily="34" charset="-128"/>
                  <a:cs typeface="MS PGothic" pitchFamily="34" charset="-128"/>
                </a:rPr>
                <a:t>segment </a:t>
              </a:r>
              <a:endParaRPr kumimoji="1" lang="ja-JP" altLang="en-US" sz="1400" i="1">
                <a:ea typeface="MS PGothic" pitchFamily="34" charset="-128"/>
                <a:cs typeface="MS PGothic" pitchFamily="34" charset="-128"/>
              </a:endParaRPr>
            </a:p>
          </p:txBody>
        </p:sp>
        <p:sp>
          <p:nvSpPr>
            <p:cNvPr id="19" name="テキスト ボックス 20"/>
            <p:cNvSpPr txBox="1">
              <a:spLocks noChangeArrowheads="1"/>
            </p:cNvSpPr>
            <p:nvPr/>
          </p:nvSpPr>
          <p:spPr bwMode="auto">
            <a:xfrm>
              <a:off x="4883733" y="2780928"/>
              <a:ext cx="1414778" cy="387571"/>
            </a:xfrm>
            <a:prstGeom prst="rect">
              <a:avLst/>
            </a:prstGeom>
            <a:noFill/>
            <a:ln w="9525">
              <a:noFill/>
              <a:miter lim="800000"/>
              <a:headEnd/>
              <a:tailEnd/>
            </a:ln>
          </p:spPr>
          <p:txBody>
            <a:bodyPr wrap="none">
              <a:prstTxWarp prst="textNoShape">
                <a:avLst/>
              </a:prstTxWarp>
              <a:spAutoFit/>
            </a:bodyPr>
            <a:lstStyle/>
            <a:p>
              <a:r>
                <a:rPr kumimoji="1" lang="en-US" altLang="ja-JP" sz="1400" i="1">
                  <a:ea typeface="MS PGothic" pitchFamily="34" charset="-128"/>
                  <a:cs typeface="MS PGothic" pitchFamily="34" charset="-128"/>
                </a:rPr>
                <a:t>Third segment </a:t>
              </a:r>
              <a:endParaRPr kumimoji="1" lang="ja-JP" altLang="en-US" sz="1400" i="1">
                <a:ea typeface="MS PGothic" pitchFamily="34" charset="-128"/>
                <a:cs typeface="MS PGothic" pitchFamily="34" charset="-128"/>
              </a:endParaRPr>
            </a:p>
          </p:txBody>
        </p:sp>
        <p:sp>
          <p:nvSpPr>
            <p:cNvPr id="20" name="正方形/長方形 21"/>
            <p:cNvSpPr/>
            <p:nvPr/>
          </p:nvSpPr>
          <p:spPr>
            <a:xfrm>
              <a:off x="1668794" y="4897799"/>
              <a:ext cx="401377" cy="16570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21" name="テキスト ボックス 22"/>
            <p:cNvSpPr txBox="1">
              <a:spLocks noChangeArrowheads="1"/>
            </p:cNvSpPr>
            <p:nvPr/>
          </p:nvSpPr>
          <p:spPr bwMode="auto">
            <a:xfrm>
              <a:off x="2043146" y="4841629"/>
              <a:ext cx="684355" cy="307777"/>
            </a:xfrm>
            <a:prstGeom prst="rect">
              <a:avLst/>
            </a:prstGeom>
            <a:noFill/>
            <a:ln w="9525">
              <a:noFill/>
              <a:miter lim="800000"/>
              <a:headEnd/>
              <a:tailEnd/>
            </a:ln>
          </p:spPr>
          <p:txBody>
            <a:bodyPr wrap="none">
              <a:prstTxWarp prst="textNoShape">
                <a:avLst/>
              </a:prstTxWarp>
              <a:spAutoFit/>
            </a:bodyPr>
            <a:lstStyle/>
            <a:p>
              <a:r>
                <a:rPr kumimoji="1" lang="en-US" altLang="ja-JP" sz="1400" i="1">
                  <a:ea typeface="MS PGothic" pitchFamily="34" charset="-128"/>
                  <a:cs typeface="MS PGothic" pitchFamily="34" charset="-128"/>
                </a:rPr>
                <a:t>Si </a:t>
              </a:r>
              <a:r>
                <a:rPr lang="en-US" altLang="ja-JP" sz="1400" i="1">
                  <a:ea typeface="MS PGothic" pitchFamily="34" charset="-128"/>
                  <a:cs typeface="MS PGothic" pitchFamily="34" charset="-128"/>
                </a:rPr>
                <a:t>pixel</a:t>
              </a:r>
              <a:endParaRPr kumimoji="1" lang="ja-JP" altLang="en-US" sz="1400" i="1">
                <a:ea typeface="MS PGothic" pitchFamily="34" charset="-128"/>
                <a:cs typeface="MS PGothic" pitchFamily="34" charset="-128"/>
              </a:endParaRPr>
            </a:p>
          </p:txBody>
        </p:sp>
        <p:sp>
          <p:nvSpPr>
            <p:cNvPr id="22" name="正方形/長方形 23"/>
            <p:cNvSpPr/>
            <p:nvPr/>
          </p:nvSpPr>
          <p:spPr>
            <a:xfrm>
              <a:off x="3219568" y="4897799"/>
              <a:ext cx="403202" cy="16570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23" name="テキスト ボックス 24"/>
            <p:cNvSpPr txBox="1">
              <a:spLocks noChangeArrowheads="1"/>
            </p:cNvSpPr>
            <p:nvPr/>
          </p:nvSpPr>
          <p:spPr bwMode="auto">
            <a:xfrm>
              <a:off x="3594780" y="4841629"/>
              <a:ext cx="945543" cy="387571"/>
            </a:xfrm>
            <a:prstGeom prst="rect">
              <a:avLst/>
            </a:prstGeom>
            <a:noFill/>
            <a:ln w="9525">
              <a:noFill/>
              <a:miter lim="800000"/>
              <a:headEnd/>
              <a:tailEnd/>
            </a:ln>
          </p:spPr>
          <p:txBody>
            <a:bodyPr wrap="none">
              <a:prstTxWarp prst="textNoShape">
                <a:avLst/>
              </a:prstTxWarp>
              <a:spAutoFit/>
            </a:bodyPr>
            <a:lstStyle/>
            <a:p>
              <a:r>
                <a:rPr lang="en-US" altLang="ja-JP" sz="1400" i="1">
                  <a:ea typeface="MS PGothic" pitchFamily="34" charset="-128"/>
                  <a:cs typeface="MS PGothic" pitchFamily="34" charset="-128"/>
                </a:rPr>
                <a:t>Tungsten</a:t>
              </a:r>
              <a:endParaRPr kumimoji="1" lang="ja-JP" altLang="en-US" sz="1400" i="1">
                <a:ea typeface="MS PGothic" pitchFamily="34" charset="-128"/>
                <a:cs typeface="MS PGothic" pitchFamily="34" charset="-128"/>
              </a:endParaRPr>
            </a:p>
          </p:txBody>
        </p:sp>
        <p:sp>
          <p:nvSpPr>
            <p:cNvPr id="24" name="正方形/長方形 25"/>
            <p:cNvSpPr/>
            <p:nvPr/>
          </p:nvSpPr>
          <p:spPr>
            <a:xfrm>
              <a:off x="4493027" y="4897799"/>
              <a:ext cx="401377" cy="16570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sz="1400"/>
            </a:p>
          </p:txBody>
        </p:sp>
        <p:sp>
          <p:nvSpPr>
            <p:cNvPr id="25" name="テキスト ボックス 26"/>
            <p:cNvSpPr txBox="1">
              <a:spLocks noChangeArrowheads="1"/>
            </p:cNvSpPr>
            <p:nvPr/>
          </p:nvSpPr>
          <p:spPr bwMode="auto">
            <a:xfrm>
              <a:off x="4867208" y="4841629"/>
              <a:ext cx="743360" cy="387571"/>
            </a:xfrm>
            <a:prstGeom prst="rect">
              <a:avLst/>
            </a:prstGeom>
            <a:noFill/>
            <a:ln w="9525">
              <a:noFill/>
              <a:miter lim="800000"/>
              <a:headEnd/>
              <a:tailEnd/>
            </a:ln>
          </p:spPr>
          <p:txBody>
            <a:bodyPr wrap="none">
              <a:prstTxWarp prst="textNoShape">
                <a:avLst/>
              </a:prstTxWarp>
              <a:spAutoFit/>
            </a:bodyPr>
            <a:lstStyle/>
            <a:p>
              <a:r>
                <a:rPr kumimoji="1" lang="en-US" altLang="ja-JP" sz="1400" i="1">
                  <a:ea typeface="MS PGothic" pitchFamily="34" charset="-128"/>
                  <a:cs typeface="MS PGothic" pitchFamily="34" charset="-128"/>
                </a:rPr>
                <a:t> Si pad</a:t>
              </a:r>
              <a:endParaRPr kumimoji="1" lang="ja-JP" altLang="en-US" sz="1400" i="1">
                <a:ea typeface="MS PGothic" pitchFamily="34" charset="-128"/>
                <a:cs typeface="MS PGothic" pitchFamily="34" charset="-128"/>
              </a:endParaRPr>
            </a:p>
          </p:txBody>
        </p:sp>
      </p:grpSp>
      <p:sp>
        <p:nvSpPr>
          <p:cNvPr id="96" name="Up Arrow Callout 95"/>
          <p:cNvSpPr/>
          <p:nvPr/>
        </p:nvSpPr>
        <p:spPr>
          <a:xfrm>
            <a:off x="5735270" y="5326385"/>
            <a:ext cx="2913430" cy="1341115"/>
          </a:xfrm>
          <a:prstGeom prst="upArrowCallou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r>
              <a:rPr lang="it-IT" sz="2000"/>
              <a:t>2</a:t>
            </a:r>
            <a:r>
              <a:rPr lang="it-IT" sz="2000">
                <a:latin typeface="Symbol" charset="2"/>
                <a:cs typeface="Symbol" charset="2"/>
              </a:rPr>
              <a:t>g</a:t>
            </a:r>
            <a:r>
              <a:rPr lang="it-IT" sz="2000"/>
              <a:t> distance from </a:t>
            </a:r>
            <a:r>
              <a:rPr lang="it-IT" sz="2000">
                <a:latin typeface="Symbol" charset="2"/>
                <a:cs typeface="Symbol" charset="2"/>
              </a:rPr>
              <a:t>p</a:t>
            </a:r>
            <a:r>
              <a:rPr lang="it-IT" sz="2000" baseline="30000">
                <a:latin typeface="Symbol" charset="2"/>
                <a:cs typeface="Symbol" charset="2"/>
              </a:rPr>
              <a:t>0</a:t>
            </a:r>
            <a:r>
              <a:rPr lang="it-IT" sz="2000"/>
              <a:t> decays at 4.5 m from IP</a:t>
            </a:r>
          </a:p>
        </p:txBody>
      </p:sp>
      <p:sp>
        <p:nvSpPr>
          <p:cNvPr id="6" name="Content Placeholder 5"/>
          <p:cNvSpPr>
            <a:spLocks noGrp="1"/>
          </p:cNvSpPr>
          <p:nvPr>
            <p:ph sz="quarter" idx="1"/>
          </p:nvPr>
        </p:nvSpPr>
        <p:spPr>
          <a:xfrm>
            <a:off x="312725" y="1132428"/>
            <a:ext cx="8509000" cy="3755898"/>
          </a:xfrm>
        </p:spPr>
        <p:txBody>
          <a:bodyPr>
            <a:normAutofit fontScale="85000" lnSpcReduction="20000"/>
          </a:bodyPr>
          <a:lstStyle/>
          <a:p>
            <a:r>
              <a:rPr lang="it-IT" dirty="0" err="1"/>
              <a:t>Large</a:t>
            </a:r>
            <a:r>
              <a:rPr lang="it-IT" dirty="0"/>
              <a:t> </a:t>
            </a:r>
            <a:r>
              <a:rPr lang="it-IT" dirty="0" err="1"/>
              <a:t>rapidity</a:t>
            </a:r>
            <a:r>
              <a:rPr lang="it-IT" dirty="0"/>
              <a:t> </a:t>
            </a:r>
            <a:r>
              <a:rPr lang="it-IT" dirty="0" err="1"/>
              <a:t>coverage</a:t>
            </a:r>
            <a:r>
              <a:rPr lang="it-IT" dirty="0"/>
              <a:t>: 2.5&lt;</a:t>
            </a:r>
            <a:r>
              <a:rPr lang="it-IT" dirty="0">
                <a:latin typeface="Symbol" charset="2"/>
                <a:cs typeface="Symbol" charset="2"/>
              </a:rPr>
              <a:t>h</a:t>
            </a:r>
            <a:r>
              <a:rPr lang="it-IT" dirty="0"/>
              <a:t>&lt;4.5</a:t>
            </a:r>
          </a:p>
          <a:p>
            <a:r>
              <a:rPr lang="it-IT" dirty="0"/>
              <a:t>EM </a:t>
            </a:r>
            <a:r>
              <a:rPr lang="it-IT" dirty="0" err="1"/>
              <a:t>calorimeter</a:t>
            </a:r>
            <a:r>
              <a:rPr lang="it-IT" dirty="0"/>
              <a:t>: </a:t>
            </a:r>
            <a:r>
              <a:rPr lang="it-IT" dirty="0">
                <a:latin typeface="Symbol" charset="2"/>
                <a:cs typeface="Symbol" charset="2"/>
              </a:rPr>
              <a:t>g</a:t>
            </a:r>
            <a:r>
              <a:rPr lang="it-IT" dirty="0"/>
              <a:t>, </a:t>
            </a:r>
            <a:r>
              <a:rPr lang="it-IT" dirty="0" err="1"/>
              <a:t>neutral</a:t>
            </a:r>
            <a:r>
              <a:rPr lang="it-IT" dirty="0"/>
              <a:t> </a:t>
            </a:r>
            <a:r>
              <a:rPr lang="it-IT" dirty="0" err="1"/>
              <a:t>mesons</a:t>
            </a:r>
            <a:r>
              <a:rPr lang="it-IT" dirty="0"/>
              <a:t> (</a:t>
            </a:r>
            <a:r>
              <a:rPr lang="it-IT" dirty="0">
                <a:latin typeface="Symbol" charset="2"/>
                <a:cs typeface="Symbol" charset="2"/>
              </a:rPr>
              <a:t>p</a:t>
            </a:r>
            <a:r>
              <a:rPr lang="it-IT" baseline="30000" dirty="0"/>
              <a:t>0</a:t>
            </a:r>
            <a:r>
              <a:rPr lang="it-IT" dirty="0"/>
              <a:t>,</a:t>
            </a:r>
            <a:r>
              <a:rPr lang="it-IT" dirty="0">
                <a:latin typeface="Symbol" charset="2"/>
                <a:cs typeface="Symbol" charset="2"/>
              </a:rPr>
              <a:t>h</a:t>
            </a:r>
            <a:r>
              <a:rPr lang="it-IT" dirty="0"/>
              <a:t>), </a:t>
            </a:r>
            <a:r>
              <a:rPr lang="it-IT" dirty="0" err="1"/>
              <a:t>possibly</a:t>
            </a:r>
            <a:r>
              <a:rPr lang="it-IT" dirty="0"/>
              <a:t> </a:t>
            </a:r>
            <a:r>
              <a:rPr lang="it-IT" dirty="0" err="1"/>
              <a:t>electrons</a:t>
            </a:r>
            <a:endParaRPr lang="it-IT" dirty="0"/>
          </a:p>
          <a:p>
            <a:r>
              <a:rPr lang="it-IT" dirty="0"/>
              <a:t> </a:t>
            </a:r>
            <a:r>
              <a:rPr lang="it-IT" dirty="0" err="1"/>
              <a:t>Requirements</a:t>
            </a:r>
            <a:endParaRPr lang="it-IT" dirty="0"/>
          </a:p>
          <a:p>
            <a:pPr lvl="1"/>
            <a:r>
              <a:rPr lang="it-IT" dirty="0">
                <a:latin typeface="Symbol" charset="2"/>
                <a:cs typeface="Symbol" charset="2"/>
              </a:rPr>
              <a:t>p</a:t>
            </a:r>
            <a:r>
              <a:rPr lang="it-IT" baseline="30000" dirty="0"/>
              <a:t>0</a:t>
            </a:r>
            <a:r>
              <a:rPr lang="it-IT" dirty="0"/>
              <a:t>/</a:t>
            </a:r>
            <a:r>
              <a:rPr lang="it-IT" dirty="0">
                <a:latin typeface="Symbol" charset="2"/>
                <a:cs typeface="Symbol" charset="2"/>
              </a:rPr>
              <a:t>g </a:t>
            </a:r>
            <a:r>
              <a:rPr lang="it-IT" dirty="0" err="1">
                <a:cs typeface="Symbol" charset="2"/>
              </a:rPr>
              <a:t>discrimination</a:t>
            </a:r>
            <a:r>
              <a:rPr lang="it-IT" dirty="0">
                <a:cs typeface="Symbol" charset="2"/>
              </a:rPr>
              <a:t> at p~200 </a:t>
            </a:r>
            <a:r>
              <a:rPr lang="it-IT" dirty="0" err="1">
                <a:cs typeface="Symbol" charset="2"/>
              </a:rPr>
              <a:t>GeV</a:t>
            </a:r>
            <a:r>
              <a:rPr lang="it-IT" dirty="0">
                <a:cs typeface="Symbol" charset="2"/>
              </a:rPr>
              <a:t>/c</a:t>
            </a:r>
          </a:p>
          <a:p>
            <a:pPr lvl="1"/>
            <a:r>
              <a:rPr lang="it-IT" dirty="0"/>
              <a:t> High </a:t>
            </a:r>
            <a:r>
              <a:rPr lang="it-IT" dirty="0" err="1"/>
              <a:t>granularity</a:t>
            </a:r>
            <a:r>
              <a:rPr lang="it-IT" dirty="0"/>
              <a:t> (&lt;1cm</a:t>
            </a:r>
            <a:r>
              <a:rPr lang="it-IT" baseline="30000" dirty="0"/>
              <a:t>2</a:t>
            </a:r>
            <a:r>
              <a:rPr lang="it-IT" dirty="0"/>
              <a:t>)</a:t>
            </a:r>
          </a:p>
          <a:p>
            <a:pPr lvl="1"/>
            <a:r>
              <a:rPr lang="it-IT" dirty="0"/>
              <a:t> 3.5 m </a:t>
            </a:r>
            <a:r>
              <a:rPr lang="it-IT" dirty="0" err="1"/>
              <a:t>from</a:t>
            </a:r>
            <a:r>
              <a:rPr lang="it-IT" dirty="0"/>
              <a:t> the </a:t>
            </a:r>
            <a:r>
              <a:rPr lang="it-IT" dirty="0" err="1"/>
              <a:t>interaction</a:t>
            </a:r>
            <a:r>
              <a:rPr lang="it-IT" dirty="0"/>
              <a:t> </a:t>
            </a:r>
            <a:r>
              <a:rPr lang="it-IT" dirty="0" err="1"/>
              <a:t>point</a:t>
            </a:r>
            <a:r>
              <a:rPr lang="it-IT" dirty="0"/>
              <a:t>	</a:t>
            </a:r>
          </a:p>
          <a:p>
            <a:r>
              <a:rPr lang="it-IT" dirty="0" err="1"/>
              <a:t>Favoured</a:t>
            </a:r>
            <a:r>
              <a:rPr lang="it-IT" dirty="0"/>
              <a:t> </a:t>
            </a:r>
            <a:r>
              <a:rPr lang="it-IT" dirty="0" err="1"/>
              <a:t>solution</a:t>
            </a:r>
            <a:r>
              <a:rPr lang="it-IT" dirty="0"/>
              <a:t>: </a:t>
            </a:r>
            <a:r>
              <a:rPr lang="it-IT" dirty="0" err="1"/>
              <a:t>SiW</a:t>
            </a:r>
            <a:endParaRPr lang="it-IT" dirty="0"/>
          </a:p>
          <a:p>
            <a:pPr lvl="1"/>
            <a:r>
              <a:rPr lang="it-IT" dirty="0" err="1"/>
              <a:t>Approx</a:t>
            </a:r>
            <a:r>
              <a:rPr lang="it-IT" dirty="0"/>
              <a:t>. 21 </a:t>
            </a:r>
            <a:r>
              <a:rPr lang="it-IT" dirty="0" err="1"/>
              <a:t>layers</a:t>
            </a:r>
            <a:r>
              <a:rPr lang="it-IT" dirty="0"/>
              <a:t> </a:t>
            </a:r>
            <a:r>
              <a:rPr lang="it-IT" dirty="0" err="1"/>
              <a:t>along</a:t>
            </a:r>
            <a:r>
              <a:rPr lang="it-IT" dirty="0"/>
              <a:t> z</a:t>
            </a:r>
          </a:p>
          <a:p>
            <a:pPr lvl="1"/>
            <a:r>
              <a:rPr lang="it-IT" dirty="0"/>
              <a:t> W </a:t>
            </a:r>
            <a:r>
              <a:rPr lang="it-IT" dirty="0" err="1"/>
              <a:t>thickness</a:t>
            </a:r>
            <a:r>
              <a:rPr lang="it-IT" dirty="0"/>
              <a:t>: 3.5 cm</a:t>
            </a:r>
          </a:p>
          <a:p>
            <a:pPr lvl="1"/>
            <a:r>
              <a:rPr lang="it-IT" dirty="0"/>
              <a:t> </a:t>
            </a:r>
            <a:r>
              <a:rPr lang="it-IT" dirty="0" err="1"/>
              <a:t>Options</a:t>
            </a:r>
            <a:r>
              <a:rPr lang="it-IT" dirty="0"/>
              <a:t> </a:t>
            </a:r>
            <a:r>
              <a:rPr lang="it-IT" dirty="0" err="1"/>
              <a:t>for</a:t>
            </a:r>
            <a:r>
              <a:rPr lang="it-IT" dirty="0"/>
              <a:t> </a:t>
            </a:r>
            <a:r>
              <a:rPr lang="it-IT" dirty="0" err="1"/>
              <a:t>Silicon</a:t>
            </a:r>
            <a:endParaRPr lang="it-IT" dirty="0"/>
          </a:p>
          <a:p>
            <a:pPr lvl="2"/>
            <a:r>
              <a:rPr lang="it-IT" dirty="0" err="1"/>
              <a:t>Si-pads</a:t>
            </a:r>
            <a:r>
              <a:rPr lang="it-IT" dirty="0"/>
              <a:t> (1cm </a:t>
            </a:r>
            <a:r>
              <a:rPr lang="it-IT" dirty="0" smtClean="0">
                <a:sym typeface="Symbol"/>
              </a:rPr>
              <a:t></a:t>
            </a:r>
            <a:r>
              <a:rPr lang="it-IT" dirty="0" smtClean="0"/>
              <a:t> </a:t>
            </a:r>
            <a:r>
              <a:rPr lang="it-IT" dirty="0"/>
              <a:t>1 cm)</a:t>
            </a:r>
          </a:p>
          <a:p>
            <a:pPr lvl="2"/>
            <a:r>
              <a:rPr lang="it-IT" dirty="0" err="1"/>
              <a:t>Monolithic</a:t>
            </a:r>
            <a:r>
              <a:rPr lang="it-IT" dirty="0"/>
              <a:t> </a:t>
            </a:r>
            <a:r>
              <a:rPr lang="it-IT" dirty="0" err="1"/>
              <a:t>pixels</a:t>
            </a:r>
            <a:endParaRPr lang="it-IT" dirty="0"/>
          </a:p>
          <a:p>
            <a:endParaRPr lang="it-IT"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4975" y="317087"/>
            <a:ext cx="5927226" cy="888619"/>
          </a:xfrm>
        </p:spPr>
        <p:txBody>
          <a:bodyPr>
            <a:noAutofit/>
          </a:bodyPr>
          <a:lstStyle/>
          <a:p>
            <a:r>
              <a:rPr lang="it-IT" sz="3200" dirty="0" err="1" smtClean="0"/>
              <a:t>Very</a:t>
            </a:r>
            <a:r>
              <a:rPr lang="it-IT" sz="3200" dirty="0" smtClean="0"/>
              <a:t> High </a:t>
            </a:r>
            <a:r>
              <a:rPr lang="it-IT" sz="3200" dirty="0" err="1" smtClean="0"/>
              <a:t>Momentum</a:t>
            </a:r>
            <a:r>
              <a:rPr lang="it-IT" sz="3200" dirty="0" smtClean="0"/>
              <a:t> PID (VHMPID)</a:t>
            </a:r>
            <a:endParaRPr lang="it-IT" sz="3200" dirty="0"/>
          </a:p>
        </p:txBody>
      </p:sp>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44</a:t>
            </a:fld>
            <a:endParaRPr lang="it-IT"/>
          </a:p>
        </p:txBody>
      </p:sp>
      <p:sp>
        <p:nvSpPr>
          <p:cNvPr id="25" name="Content Placeholder 24"/>
          <p:cNvSpPr>
            <a:spLocks noGrp="1"/>
          </p:cNvSpPr>
          <p:nvPr>
            <p:ph sz="quarter" idx="1"/>
          </p:nvPr>
        </p:nvSpPr>
        <p:spPr>
          <a:xfrm>
            <a:off x="121555" y="1282633"/>
            <a:ext cx="4414627" cy="4737167"/>
          </a:xfrm>
        </p:spPr>
        <p:txBody>
          <a:bodyPr>
            <a:normAutofit fontScale="92500"/>
          </a:bodyPr>
          <a:lstStyle/>
          <a:p>
            <a:r>
              <a:rPr lang="it-IT"/>
              <a:t>Focusing RICH with spherical (or parabolical) mirrors</a:t>
            </a:r>
          </a:p>
          <a:p>
            <a:r>
              <a:rPr lang="it-IT"/>
              <a:t>C4F10 radiator (~1 m), alternative aerogel</a:t>
            </a:r>
          </a:p>
          <a:p>
            <a:r>
              <a:rPr lang="it-IT"/>
              <a:t>Photon detector: MWPC operated with CH4, with CsI photocathode</a:t>
            </a:r>
          </a:p>
          <a:p>
            <a:r>
              <a:rPr lang="it-IT"/>
              <a:t>Readout: current HMPID FEE (GASSIPLEX)</a:t>
            </a:r>
          </a:p>
          <a:p>
            <a:endParaRPr lang="it-IT"/>
          </a:p>
          <a:p>
            <a:r>
              <a:rPr lang="it-IT"/>
              <a:t>Expected performance: embedding single particles in Hijing</a:t>
            </a:r>
          </a:p>
        </p:txBody>
      </p:sp>
      <p:pic>
        <p:nvPicPr>
          <p:cNvPr id="8" name="Picture 7"/>
          <p:cNvPicPr>
            <a:picLocks noChangeAspect="1" noChangeArrowheads="1"/>
          </p:cNvPicPr>
          <p:nvPr/>
        </p:nvPicPr>
        <p:blipFill>
          <a:blip r:embed="rId2">
            <a:clrChange>
              <a:clrFrom>
                <a:srgbClr val="FFFFFF"/>
              </a:clrFrom>
              <a:clrTo>
                <a:srgbClr val="FFFFFF">
                  <a:alpha val="0"/>
                </a:srgbClr>
              </a:clrTo>
            </a:clrChange>
          </a:blip>
          <a:srcRect l="11186" t="10123" r="14876" b="19022"/>
          <a:stretch>
            <a:fillRect/>
          </a:stretch>
        </p:blipFill>
        <p:spPr bwMode="auto">
          <a:xfrm>
            <a:off x="4514496" y="414880"/>
            <a:ext cx="4596640" cy="3084071"/>
          </a:xfrm>
          <a:prstGeom prst="rect">
            <a:avLst/>
          </a:prstGeom>
          <a:noFill/>
          <a:ln w="9525">
            <a:noFill/>
            <a:miter lim="800000"/>
            <a:headEnd/>
            <a:tailEnd/>
          </a:ln>
        </p:spPr>
      </p:pic>
      <p:pic>
        <p:nvPicPr>
          <p:cNvPr id="27" name="Picture 26"/>
          <p:cNvPicPr>
            <a:picLocks noChangeAspect="1"/>
          </p:cNvPicPr>
          <p:nvPr/>
        </p:nvPicPr>
        <p:blipFill>
          <a:blip r:embed="rId3"/>
          <a:stretch>
            <a:fillRect/>
          </a:stretch>
        </p:blipFill>
        <p:spPr>
          <a:xfrm>
            <a:off x="4059727" y="3092357"/>
            <a:ext cx="5942568" cy="4206378"/>
          </a:xfrm>
          <a:prstGeom prst="rect">
            <a:avLst/>
          </a:prstGeom>
        </p:spPr>
      </p:pic>
      <p:sp>
        <p:nvSpPr>
          <p:cNvPr id="28" name="TextBox 27"/>
          <p:cNvSpPr txBox="1"/>
          <p:nvPr/>
        </p:nvSpPr>
        <p:spPr>
          <a:xfrm>
            <a:off x="5107449" y="5650468"/>
            <a:ext cx="3905446" cy="338554"/>
          </a:xfrm>
          <a:prstGeom prst="rect">
            <a:avLst/>
          </a:prstGeom>
          <a:noFill/>
        </p:spPr>
        <p:txBody>
          <a:bodyPr wrap="square" rtlCol="0">
            <a:spAutoFit/>
          </a:bodyPr>
          <a:lstStyle/>
          <a:p>
            <a:r>
              <a:rPr lang="it-IT" sz="1600"/>
              <a:t>Separation for different angular resolutions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Rettangolo arrotondato 13"/>
          <p:cNvSpPr/>
          <p:nvPr/>
        </p:nvSpPr>
        <p:spPr>
          <a:xfrm>
            <a:off x="5025420" y="1352707"/>
            <a:ext cx="3864579" cy="2502095"/>
          </a:xfrm>
          <a:prstGeom prst="roundRec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Title 6"/>
          <p:cNvSpPr>
            <a:spLocks noGrp="1"/>
          </p:cNvSpPr>
          <p:nvPr>
            <p:ph type="title"/>
          </p:nvPr>
        </p:nvSpPr>
        <p:spPr/>
        <p:txBody>
          <a:bodyPr/>
          <a:lstStyle/>
          <a:p>
            <a:r>
              <a:rPr lang="it-IT" dirty="0" err="1" smtClean="0"/>
              <a:t>Muon</a:t>
            </a:r>
            <a:r>
              <a:rPr lang="it-IT" dirty="0" smtClean="0"/>
              <a:t> </a:t>
            </a:r>
            <a:r>
              <a:rPr lang="it-IT" dirty="0" err="1" smtClean="0"/>
              <a:t>Forward</a:t>
            </a:r>
            <a:r>
              <a:rPr lang="it-IT" dirty="0" smtClean="0"/>
              <a:t> </a:t>
            </a:r>
            <a:r>
              <a:rPr lang="it-IT" dirty="0" err="1" smtClean="0"/>
              <a:t>Tracker</a:t>
            </a:r>
            <a:r>
              <a:rPr lang="it-IT" dirty="0" smtClean="0"/>
              <a:t> (MFT)</a:t>
            </a:r>
            <a:endParaRPr lang="it-IT" dirty="0"/>
          </a:p>
        </p:txBody>
      </p:sp>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45</a:t>
            </a:fld>
            <a:endParaRPr lang="it-IT"/>
          </a:p>
        </p:txBody>
      </p:sp>
      <p:sp>
        <p:nvSpPr>
          <p:cNvPr id="12" name="Content Placeholder 11"/>
          <p:cNvSpPr>
            <a:spLocks noGrp="1"/>
          </p:cNvSpPr>
          <p:nvPr>
            <p:ph sz="quarter" idx="1"/>
          </p:nvPr>
        </p:nvSpPr>
        <p:spPr>
          <a:xfrm>
            <a:off x="146305" y="1077237"/>
            <a:ext cx="5015438" cy="2777565"/>
          </a:xfrm>
        </p:spPr>
        <p:txBody>
          <a:bodyPr>
            <a:normAutofit fontScale="70000" lnSpcReduction="20000"/>
          </a:bodyPr>
          <a:lstStyle/>
          <a:p>
            <a:r>
              <a:rPr lang="it-IT" dirty="0" err="1"/>
              <a:t>Muon</a:t>
            </a:r>
            <a:r>
              <a:rPr lang="it-IT" dirty="0"/>
              <a:t> </a:t>
            </a:r>
            <a:r>
              <a:rPr lang="it-IT" dirty="0" err="1"/>
              <a:t>track</a:t>
            </a:r>
            <a:r>
              <a:rPr lang="it-IT" dirty="0"/>
              <a:t> </a:t>
            </a:r>
            <a:r>
              <a:rPr lang="it-IT" dirty="0" err="1"/>
              <a:t>matching</a:t>
            </a:r>
            <a:r>
              <a:rPr lang="it-IT" dirty="0"/>
              <a:t> </a:t>
            </a:r>
            <a:r>
              <a:rPr lang="it-IT" dirty="0" err="1"/>
              <a:t>before</a:t>
            </a:r>
            <a:r>
              <a:rPr lang="it-IT" dirty="0"/>
              <a:t>/</a:t>
            </a:r>
            <a:r>
              <a:rPr lang="it-IT" dirty="0" err="1"/>
              <a:t>after</a:t>
            </a:r>
            <a:r>
              <a:rPr lang="it-IT" dirty="0"/>
              <a:t> the </a:t>
            </a:r>
            <a:r>
              <a:rPr lang="it-IT" dirty="0" err="1"/>
              <a:t>absorber</a:t>
            </a:r>
            <a:endParaRPr lang="it-IT" dirty="0"/>
          </a:p>
          <a:p>
            <a:r>
              <a:rPr lang="it-IT" dirty="0" err="1"/>
              <a:t>Secondary</a:t>
            </a:r>
            <a:r>
              <a:rPr lang="it-IT" dirty="0"/>
              <a:t> </a:t>
            </a:r>
            <a:r>
              <a:rPr lang="it-IT" dirty="0" err="1"/>
              <a:t>vertices</a:t>
            </a:r>
            <a:r>
              <a:rPr lang="it-IT" dirty="0"/>
              <a:t> detection</a:t>
            </a:r>
          </a:p>
          <a:p>
            <a:pPr lvl="1"/>
            <a:r>
              <a:rPr lang="it-IT" dirty="0"/>
              <a:t>J/</a:t>
            </a:r>
            <a:r>
              <a:rPr lang="it-IT" dirty="0">
                <a:latin typeface="Symbol" charset="2"/>
                <a:cs typeface="Symbol" charset="2"/>
              </a:rPr>
              <a:t>y</a:t>
            </a:r>
            <a:r>
              <a:rPr lang="it-IT" dirty="0"/>
              <a:t> </a:t>
            </a:r>
            <a:r>
              <a:rPr lang="it-IT" dirty="0" err="1"/>
              <a:t>from</a:t>
            </a:r>
            <a:r>
              <a:rPr lang="it-IT" dirty="0"/>
              <a:t> B </a:t>
            </a:r>
            <a:r>
              <a:rPr lang="it-IT" dirty="0" err="1"/>
              <a:t>decays</a:t>
            </a:r>
            <a:endParaRPr lang="it-IT" dirty="0"/>
          </a:p>
          <a:p>
            <a:r>
              <a:rPr lang="it-IT" dirty="0" err="1"/>
              <a:t>Better</a:t>
            </a:r>
            <a:r>
              <a:rPr lang="it-IT" dirty="0"/>
              <a:t> mass </a:t>
            </a:r>
            <a:r>
              <a:rPr lang="it-IT" dirty="0" err="1"/>
              <a:t>resolution</a:t>
            </a:r>
            <a:endParaRPr lang="it-IT" dirty="0"/>
          </a:p>
          <a:p>
            <a:r>
              <a:rPr lang="it-IT" dirty="0" err="1"/>
              <a:t>Better</a:t>
            </a:r>
            <a:r>
              <a:rPr lang="it-IT" dirty="0"/>
              <a:t> background </a:t>
            </a:r>
            <a:r>
              <a:rPr lang="it-IT" dirty="0" err="1"/>
              <a:t>rejection</a:t>
            </a:r>
            <a:endParaRPr lang="it-IT" dirty="0"/>
          </a:p>
          <a:p>
            <a:r>
              <a:rPr lang="it-IT" dirty="0" err="1"/>
              <a:t>Needs</a:t>
            </a:r>
            <a:r>
              <a:rPr lang="it-IT" dirty="0"/>
              <a:t> </a:t>
            </a:r>
            <a:r>
              <a:rPr lang="it-IT" dirty="0" err="1"/>
              <a:t>modifications</a:t>
            </a:r>
            <a:r>
              <a:rPr lang="it-IT" dirty="0"/>
              <a:t> </a:t>
            </a:r>
            <a:r>
              <a:rPr lang="it-IT" dirty="0" err="1"/>
              <a:t>of</a:t>
            </a:r>
            <a:r>
              <a:rPr lang="it-IT" dirty="0"/>
              <a:t> the </a:t>
            </a:r>
            <a:r>
              <a:rPr lang="it-IT" dirty="0" err="1"/>
              <a:t>beam</a:t>
            </a:r>
            <a:r>
              <a:rPr lang="it-IT" dirty="0"/>
              <a:t> pipe and </a:t>
            </a:r>
            <a:r>
              <a:rPr lang="it-IT" dirty="0" err="1" smtClean="0"/>
              <a:t>integration</a:t>
            </a:r>
            <a:r>
              <a:rPr lang="it-IT" dirty="0" smtClean="0"/>
              <a:t> </a:t>
            </a:r>
            <a:r>
              <a:rPr lang="it-IT" dirty="0" err="1"/>
              <a:t>with</a:t>
            </a:r>
            <a:r>
              <a:rPr lang="it-IT" dirty="0"/>
              <a:t> ITS</a:t>
            </a:r>
          </a:p>
          <a:p>
            <a:r>
              <a:rPr lang="it-IT" dirty="0" err="1"/>
              <a:t>Technology</a:t>
            </a:r>
            <a:r>
              <a:rPr lang="it-IT" dirty="0"/>
              <a:t>: under </a:t>
            </a:r>
            <a:r>
              <a:rPr lang="it-IT" dirty="0" err="1"/>
              <a:t>discussion</a:t>
            </a:r>
            <a:r>
              <a:rPr lang="it-IT" dirty="0"/>
              <a:t>. </a:t>
            </a:r>
            <a:r>
              <a:rPr lang="it-IT" dirty="0" err="1"/>
              <a:t>Possibly</a:t>
            </a:r>
            <a:r>
              <a:rPr lang="it-IT" dirty="0"/>
              <a:t> </a:t>
            </a:r>
            <a:r>
              <a:rPr lang="it-IT" dirty="0" err="1"/>
              <a:t>monolithic</a:t>
            </a:r>
            <a:r>
              <a:rPr lang="it-IT" dirty="0"/>
              <a:t> </a:t>
            </a:r>
            <a:r>
              <a:rPr lang="it-IT" dirty="0" err="1"/>
              <a:t>silicon</a:t>
            </a:r>
            <a:r>
              <a:rPr lang="it-IT" dirty="0"/>
              <a:t> pixel </a:t>
            </a:r>
            <a:r>
              <a:rPr lang="it-IT" dirty="0" err="1"/>
              <a:t>detectors</a:t>
            </a:r>
            <a:r>
              <a:rPr lang="it-IT" dirty="0"/>
              <a:t> (</a:t>
            </a:r>
            <a:r>
              <a:rPr lang="it-IT" dirty="0" err="1"/>
              <a:t>as</a:t>
            </a:r>
            <a:r>
              <a:rPr lang="it-IT" dirty="0"/>
              <a:t> </a:t>
            </a:r>
            <a:r>
              <a:rPr lang="it-IT" dirty="0" err="1"/>
              <a:t>for</a:t>
            </a:r>
            <a:r>
              <a:rPr lang="it-IT" dirty="0"/>
              <a:t> ITS upgrade)</a:t>
            </a:r>
          </a:p>
          <a:p>
            <a:endParaRPr lang="it-IT" dirty="0"/>
          </a:p>
        </p:txBody>
      </p:sp>
      <p:pic>
        <p:nvPicPr>
          <p:cNvPr id="9" name="Picture 8"/>
          <p:cNvPicPr>
            <a:picLocks noChangeAspect="1"/>
          </p:cNvPicPr>
          <p:nvPr/>
        </p:nvPicPr>
        <p:blipFill>
          <a:blip r:embed="rId2"/>
          <a:stretch>
            <a:fillRect/>
          </a:stretch>
        </p:blipFill>
        <p:spPr>
          <a:xfrm>
            <a:off x="4907716" y="1574487"/>
            <a:ext cx="3953717" cy="2225694"/>
          </a:xfrm>
          <a:prstGeom prst="rect">
            <a:avLst/>
          </a:prstGeom>
        </p:spPr>
      </p:pic>
      <p:pic>
        <p:nvPicPr>
          <p:cNvPr id="10" name="Picture 9"/>
          <p:cNvPicPr>
            <a:picLocks noChangeAspect="1"/>
          </p:cNvPicPr>
          <p:nvPr/>
        </p:nvPicPr>
        <p:blipFill>
          <a:blip r:embed="rId3"/>
          <a:stretch>
            <a:fillRect/>
          </a:stretch>
        </p:blipFill>
        <p:spPr>
          <a:xfrm>
            <a:off x="4218858" y="4339494"/>
            <a:ext cx="4787900" cy="1447800"/>
          </a:xfrm>
          <a:prstGeom prst="rect">
            <a:avLst/>
          </a:prstGeom>
        </p:spPr>
      </p:pic>
      <p:pic>
        <p:nvPicPr>
          <p:cNvPr id="11" name="Picture 10"/>
          <p:cNvPicPr>
            <a:picLocks noChangeAspect="1"/>
          </p:cNvPicPr>
          <p:nvPr/>
        </p:nvPicPr>
        <p:blipFill>
          <a:blip r:embed="rId4"/>
          <a:stretch>
            <a:fillRect/>
          </a:stretch>
        </p:blipFill>
        <p:spPr>
          <a:xfrm>
            <a:off x="-628140" y="3261013"/>
            <a:ext cx="5994713" cy="4243289"/>
          </a:xfrm>
          <a:prstGeom prst="rect">
            <a:avLst/>
          </a:prstGeom>
        </p:spPr>
      </p:pic>
      <p:sp>
        <p:nvSpPr>
          <p:cNvPr id="13" name="TextBox 12"/>
          <p:cNvSpPr txBox="1"/>
          <p:nvPr/>
        </p:nvSpPr>
        <p:spPr>
          <a:xfrm>
            <a:off x="788090" y="3992024"/>
            <a:ext cx="4072553" cy="369332"/>
          </a:xfrm>
          <a:prstGeom prst="rect">
            <a:avLst/>
          </a:prstGeom>
          <a:noFill/>
        </p:spPr>
        <p:txBody>
          <a:bodyPr wrap="square" rtlCol="0">
            <a:spAutoFit/>
          </a:bodyPr>
          <a:lstStyle/>
          <a:p>
            <a:r>
              <a:rPr lang="it-IT" dirty="0" err="1"/>
              <a:t>Expected</a:t>
            </a:r>
            <a:r>
              <a:rPr lang="it-IT" dirty="0"/>
              <a:t> </a:t>
            </a:r>
            <a:r>
              <a:rPr lang="it-IT" dirty="0" err="1"/>
              <a:t>invariant</a:t>
            </a:r>
            <a:r>
              <a:rPr lang="it-IT" dirty="0"/>
              <a:t> mass </a:t>
            </a:r>
            <a:r>
              <a:rPr lang="it-IT" dirty="0" err="1"/>
              <a:t>spectrum</a:t>
            </a:r>
            <a:endParaRPr lang="it-IT" dirty="0"/>
          </a:p>
        </p:txBody>
      </p:sp>
      <p:sp>
        <p:nvSpPr>
          <p:cNvPr id="15" name="CasellaDiTesto 14"/>
          <p:cNvSpPr txBox="1"/>
          <p:nvPr/>
        </p:nvSpPr>
        <p:spPr>
          <a:xfrm>
            <a:off x="5366573" y="1345151"/>
            <a:ext cx="2175338" cy="307777"/>
          </a:xfrm>
          <a:prstGeom prst="rect">
            <a:avLst/>
          </a:prstGeom>
          <a:noFill/>
        </p:spPr>
        <p:txBody>
          <a:bodyPr wrap="square" rtlCol="0">
            <a:spAutoFit/>
          </a:bodyPr>
          <a:lstStyle/>
          <a:p>
            <a:r>
              <a:rPr lang="en-US" sz="1400" dirty="0" smtClean="0">
                <a:latin typeface="Arial" pitchFamily="34" charset="0"/>
                <a:cs typeface="Arial" pitchFamily="34" charset="0"/>
              </a:rPr>
              <a:t>Present spectrometer</a:t>
            </a:r>
            <a:endParaRPr lang="it-IT" sz="1400" dirty="0">
              <a:latin typeface="Arial" pitchFamily="34" charset="0"/>
              <a:cs typeface="Arial" pitchFamily="34" charset="0"/>
            </a:endParaRPr>
          </a:p>
        </p:txBody>
      </p:sp>
      <p:grpSp>
        <p:nvGrpSpPr>
          <p:cNvPr id="19" name="Gruppo 18"/>
          <p:cNvGrpSpPr/>
          <p:nvPr/>
        </p:nvGrpSpPr>
        <p:grpSpPr>
          <a:xfrm>
            <a:off x="3979846" y="3679775"/>
            <a:ext cx="5108297" cy="3108322"/>
            <a:chOff x="1269246" y="1246363"/>
            <a:chExt cx="5108297" cy="3108322"/>
          </a:xfrm>
        </p:grpSpPr>
        <p:pic>
          <p:nvPicPr>
            <p:cNvPr id="20" name="Picture 3" descr="mft.tiff"/>
            <p:cNvPicPr>
              <a:picLocks noChangeAspect="1"/>
            </p:cNvPicPr>
            <p:nvPr/>
          </p:nvPicPr>
          <p:blipFill>
            <a:blip r:embed="rId5"/>
            <a:stretch>
              <a:fillRect/>
            </a:stretch>
          </p:blipFill>
          <p:spPr>
            <a:xfrm>
              <a:off x="1513776" y="1488709"/>
              <a:ext cx="4863767" cy="2865976"/>
            </a:xfrm>
            <a:prstGeom prst="rect">
              <a:avLst/>
            </a:prstGeom>
          </p:spPr>
        </p:pic>
        <p:sp>
          <p:nvSpPr>
            <p:cNvPr id="21" name="Rectangle 4"/>
            <p:cNvSpPr/>
            <p:nvPr/>
          </p:nvSpPr>
          <p:spPr>
            <a:xfrm>
              <a:off x="1269246" y="1246363"/>
              <a:ext cx="726753" cy="48469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Inner Tracking System (ITS)</a:t>
            </a:r>
            <a:endParaRPr lang="it-IT" dirty="0"/>
          </a:p>
        </p:txBody>
      </p:sp>
      <p:sp>
        <p:nvSpPr>
          <p:cNvPr id="3" name="Date Placeholder 2"/>
          <p:cNvSpPr>
            <a:spLocks noGrp="1"/>
          </p:cNvSpPr>
          <p:nvPr>
            <p:ph type="dt" sz="half" idx="10"/>
          </p:nvPr>
        </p:nvSpPr>
        <p:spPr/>
        <p:txBody>
          <a:bodyPr/>
          <a:lstStyle/>
          <a:p>
            <a:r>
              <a:rPr lang="it-IT" smtClean="0"/>
              <a:t>09/07/2011</a:t>
            </a:r>
            <a:endParaRPr lang="it-IT" dirty="0"/>
          </a:p>
        </p:txBody>
      </p:sp>
      <p:sp>
        <p:nvSpPr>
          <p:cNvPr id="4" name="Footer Placeholder 3"/>
          <p:cNvSpPr>
            <a:spLocks noGrp="1"/>
          </p:cNvSpPr>
          <p:nvPr>
            <p:ph type="ftr" sz="quarter" idx="11"/>
          </p:nvPr>
        </p:nvSpPr>
        <p:spPr/>
        <p:txBody>
          <a:bodyPr/>
          <a:lstStyle/>
          <a:p>
            <a:r>
              <a:rPr lang="en-US" dirty="0" smtClean="0"/>
              <a:t>LISHEP 2011</a:t>
            </a:r>
            <a:endParaRPr lang="it-IT" dirty="0"/>
          </a:p>
        </p:txBody>
      </p:sp>
      <p:sp>
        <p:nvSpPr>
          <p:cNvPr id="5" name="Slide Number Placeholder 4"/>
          <p:cNvSpPr>
            <a:spLocks noGrp="1"/>
          </p:cNvSpPr>
          <p:nvPr>
            <p:ph type="sldNum" sz="quarter" idx="12"/>
          </p:nvPr>
        </p:nvSpPr>
        <p:spPr/>
        <p:txBody>
          <a:bodyPr/>
          <a:lstStyle/>
          <a:p>
            <a:fld id="{8DE4B878-52AC-8545-8082-98DF45A7D0D1}" type="slidenum">
              <a:rPr lang="it-IT" smtClean="0"/>
              <a:pPr/>
              <a:t>46</a:t>
            </a:fld>
            <a:endParaRPr lang="it-IT"/>
          </a:p>
        </p:txBody>
      </p:sp>
      <p:pic>
        <p:nvPicPr>
          <p:cNvPr id="7" name="Picture 6"/>
          <p:cNvPicPr>
            <a:picLocks noChangeAspect="1"/>
          </p:cNvPicPr>
          <p:nvPr/>
        </p:nvPicPr>
        <p:blipFill>
          <a:blip r:embed="rId2"/>
          <a:stretch>
            <a:fillRect/>
          </a:stretch>
        </p:blipFill>
        <p:spPr>
          <a:xfrm>
            <a:off x="4686299" y="566593"/>
            <a:ext cx="5551883" cy="3929837"/>
          </a:xfrm>
          <a:prstGeom prst="rect">
            <a:avLst/>
          </a:prstGeom>
        </p:spPr>
      </p:pic>
      <p:pic>
        <p:nvPicPr>
          <p:cNvPr id="8" name="Picture 7"/>
          <p:cNvPicPr>
            <a:picLocks noChangeAspect="1"/>
          </p:cNvPicPr>
          <p:nvPr/>
        </p:nvPicPr>
        <p:blipFill>
          <a:blip r:embed="rId3"/>
          <a:stretch>
            <a:fillRect/>
          </a:stretch>
        </p:blipFill>
        <p:spPr>
          <a:xfrm>
            <a:off x="4640353" y="3020581"/>
            <a:ext cx="5589913" cy="3956756"/>
          </a:xfrm>
          <a:prstGeom prst="rect">
            <a:avLst/>
          </a:prstGeom>
        </p:spPr>
      </p:pic>
      <p:sp>
        <p:nvSpPr>
          <p:cNvPr id="6" name="Content Placeholder 5"/>
          <p:cNvSpPr>
            <a:spLocks noGrp="1"/>
          </p:cNvSpPr>
          <p:nvPr>
            <p:ph sz="quarter" idx="1"/>
          </p:nvPr>
        </p:nvSpPr>
        <p:spPr>
          <a:xfrm>
            <a:off x="431800" y="1282633"/>
            <a:ext cx="5016815" cy="4737167"/>
          </a:xfrm>
        </p:spPr>
        <p:txBody>
          <a:bodyPr>
            <a:normAutofit fontScale="85000" lnSpcReduction="20000"/>
          </a:bodyPr>
          <a:lstStyle/>
          <a:p>
            <a:r>
              <a:rPr lang="en-US" dirty="0" smtClean="0">
                <a:solidFill>
                  <a:schemeClr val="accent1">
                    <a:lumMod val="75000"/>
                  </a:schemeClr>
                </a:solidFill>
              </a:rPr>
              <a:t>Requirements:</a:t>
            </a:r>
          </a:p>
          <a:p>
            <a:pPr lvl="1"/>
            <a:r>
              <a:rPr lang="en-US" dirty="0" smtClean="0"/>
              <a:t>Improve impact parameter resolution by a factor of ~3</a:t>
            </a:r>
          </a:p>
          <a:p>
            <a:pPr lvl="1"/>
            <a:r>
              <a:rPr lang="en-US" dirty="0" smtClean="0"/>
              <a:t>High standalone tracking efficiency </a:t>
            </a:r>
            <a:r>
              <a:rPr lang="en-US" dirty="0" smtClean="0">
                <a:sym typeface="Wingdings" pitchFamily="2" charset="2"/>
              </a:rPr>
              <a:t> possibility of L2 trigger based on decay topology</a:t>
            </a:r>
          </a:p>
          <a:p>
            <a:pPr lvl="1"/>
            <a:r>
              <a:rPr lang="en-US" dirty="0" smtClean="0">
                <a:sym typeface="Wingdings" pitchFamily="2" charset="2"/>
              </a:rPr>
              <a:t>Low material budget (existing ITS is ~7% X</a:t>
            </a:r>
            <a:r>
              <a:rPr lang="en-US" baseline="-25000" dirty="0" smtClean="0">
                <a:sym typeface="Wingdings" pitchFamily="2" charset="2"/>
              </a:rPr>
              <a:t>0</a:t>
            </a:r>
            <a:r>
              <a:rPr lang="en-US" dirty="0" smtClean="0">
                <a:sym typeface="Wingdings" pitchFamily="2" charset="2"/>
              </a:rPr>
              <a:t>)</a:t>
            </a:r>
          </a:p>
          <a:p>
            <a:r>
              <a:rPr lang="en-US" dirty="0" smtClean="0">
                <a:solidFill>
                  <a:schemeClr val="accent1">
                    <a:lumMod val="75000"/>
                  </a:schemeClr>
                </a:solidFill>
                <a:sym typeface="Wingdings" pitchFamily="2" charset="2"/>
              </a:rPr>
              <a:t>Technical goals:</a:t>
            </a:r>
          </a:p>
          <a:p>
            <a:pPr lvl="1"/>
            <a:r>
              <a:rPr lang="en-US" dirty="0" smtClean="0">
                <a:sym typeface="Wingdings" pitchFamily="2" charset="2"/>
              </a:rPr>
              <a:t>Smaller beam pipe (R=2 cm, </a:t>
            </a:r>
            <a:r>
              <a:rPr lang="en-US" dirty="0" smtClean="0">
                <a:latin typeface="Symbol" pitchFamily="18" charset="2"/>
                <a:sym typeface="Wingdings" pitchFamily="2" charset="2"/>
              </a:rPr>
              <a:t>D</a:t>
            </a:r>
            <a:r>
              <a:rPr lang="en-US" dirty="0" smtClean="0">
                <a:sym typeface="Wingdings" pitchFamily="2" charset="2"/>
              </a:rPr>
              <a:t>R=800 </a:t>
            </a:r>
            <a:r>
              <a:rPr lang="en-US" dirty="0" smtClean="0">
                <a:latin typeface="Symbol" pitchFamily="18" charset="2"/>
                <a:sym typeface="Wingdings" pitchFamily="2" charset="2"/>
              </a:rPr>
              <a:t>m</a:t>
            </a:r>
            <a:r>
              <a:rPr lang="en-US" dirty="0" smtClean="0">
                <a:sym typeface="Wingdings" pitchFamily="2" charset="2"/>
              </a:rPr>
              <a:t>m)</a:t>
            </a:r>
          </a:p>
          <a:p>
            <a:pPr lvl="1"/>
            <a:r>
              <a:rPr lang="en-US" dirty="0" smtClean="0">
                <a:sym typeface="Wingdings" pitchFamily="2" charset="2"/>
              </a:rPr>
              <a:t>First Silicon layer at r=2.2 cm</a:t>
            </a:r>
          </a:p>
          <a:p>
            <a:pPr lvl="1"/>
            <a:r>
              <a:rPr lang="en-US" dirty="0" smtClean="0">
                <a:sym typeface="Wingdings" pitchFamily="2" charset="2"/>
              </a:rPr>
              <a:t>New pixel solution:</a:t>
            </a:r>
          </a:p>
          <a:p>
            <a:pPr lvl="2"/>
            <a:r>
              <a:rPr lang="en-US" dirty="0" smtClean="0">
                <a:sym typeface="Wingdings" pitchFamily="2" charset="2"/>
              </a:rPr>
              <a:t>Material budget reduced to 0.3-0.5 X</a:t>
            </a:r>
            <a:r>
              <a:rPr lang="en-US" baseline="-25000" dirty="0" smtClean="0">
                <a:sym typeface="Wingdings" pitchFamily="2" charset="2"/>
              </a:rPr>
              <a:t>0</a:t>
            </a:r>
          </a:p>
          <a:p>
            <a:pPr lvl="2"/>
            <a:r>
              <a:rPr lang="en-US" dirty="0" smtClean="0">
                <a:sym typeface="Wingdings" pitchFamily="2" charset="2"/>
              </a:rPr>
              <a:t> Pixel size: 20-30 </a:t>
            </a:r>
            <a:r>
              <a:rPr lang="en-US" dirty="0" smtClean="0">
                <a:latin typeface="Symbol" pitchFamily="18" charset="2"/>
                <a:sym typeface="Wingdings" pitchFamily="2" charset="2"/>
              </a:rPr>
              <a:t>m</a:t>
            </a:r>
            <a:r>
              <a:rPr lang="en-US" dirty="0" smtClean="0">
                <a:sym typeface="Wingdings" pitchFamily="2" charset="2"/>
              </a:rPr>
              <a:t>m in r-</a:t>
            </a:r>
            <a:r>
              <a:rPr lang="en-US" dirty="0" smtClean="0">
                <a:latin typeface="Symbol" pitchFamily="18" charset="2"/>
                <a:sym typeface="Wingdings" pitchFamily="2" charset="2"/>
              </a:rPr>
              <a:t>f</a:t>
            </a:r>
          </a:p>
          <a:p>
            <a:pPr lvl="2"/>
            <a:r>
              <a:rPr lang="en-US" dirty="0" smtClean="0">
                <a:sym typeface="Wingdings" pitchFamily="2" charset="2"/>
              </a:rPr>
              <a:t>Trigger capabilities: </a:t>
            </a:r>
          </a:p>
          <a:p>
            <a:pPr lvl="3"/>
            <a:r>
              <a:rPr lang="en-US" dirty="0" smtClean="0">
                <a:sym typeface="Wingdings" pitchFamily="2" charset="2"/>
              </a:rPr>
              <a:t>L0/L1; fast-OR and fast-SUM (1.2/7.7 </a:t>
            </a:r>
            <a:r>
              <a:rPr lang="en-US" dirty="0" smtClean="0">
                <a:latin typeface="Symbol" pitchFamily="18" charset="2"/>
                <a:sym typeface="Wingdings" pitchFamily="2" charset="2"/>
              </a:rPr>
              <a:t>m</a:t>
            </a:r>
            <a:r>
              <a:rPr lang="en-US" dirty="0" smtClean="0">
                <a:sym typeface="Wingdings" pitchFamily="2" charset="2"/>
              </a:rPr>
              <a:t>s)</a:t>
            </a:r>
          </a:p>
          <a:p>
            <a:pPr lvl="3"/>
            <a:r>
              <a:rPr lang="en-US" dirty="0" smtClean="0">
                <a:sym typeface="Wingdings" pitchFamily="2" charset="2"/>
              </a:rPr>
              <a:t>L2 topological trigger (100 </a:t>
            </a:r>
            <a:r>
              <a:rPr lang="en-US" dirty="0" smtClean="0">
                <a:latin typeface="Symbol" pitchFamily="18" charset="2"/>
                <a:sym typeface="Wingdings" pitchFamily="2" charset="2"/>
              </a:rPr>
              <a:t>m</a:t>
            </a:r>
            <a:r>
              <a:rPr lang="en-US" dirty="0" smtClean="0">
                <a:sym typeface="Wingdings" pitchFamily="2" charset="2"/>
              </a:rPr>
              <a:t>s)</a:t>
            </a:r>
            <a:endParaRPr lang="en-US" dirty="0" smtClean="0"/>
          </a:p>
          <a:p>
            <a:pPr lvl="1"/>
            <a:endParaRPr lang="it-IT"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3"/>
          <p:cNvPicPr>
            <a:picLocks noChangeAspect="1"/>
          </p:cNvPicPr>
          <p:nvPr/>
        </p:nvPicPr>
        <p:blipFill>
          <a:blip r:embed="rId2"/>
          <a:stretch>
            <a:fillRect/>
          </a:stretch>
        </p:blipFill>
        <p:spPr>
          <a:xfrm>
            <a:off x="4632566" y="2403134"/>
            <a:ext cx="4257433" cy="3421862"/>
          </a:xfrm>
          <a:prstGeom prst="rect">
            <a:avLst/>
          </a:prstGeom>
        </p:spPr>
      </p:pic>
      <p:sp>
        <p:nvSpPr>
          <p:cNvPr id="2" name="Titolo 1"/>
          <p:cNvSpPr>
            <a:spLocks noGrp="1"/>
          </p:cNvSpPr>
          <p:nvPr>
            <p:ph type="title"/>
          </p:nvPr>
        </p:nvSpPr>
        <p:spPr/>
        <p:txBody>
          <a:bodyPr/>
          <a:lstStyle/>
          <a:p>
            <a:r>
              <a:rPr lang="en-US" dirty="0" smtClean="0"/>
              <a:t>Inner Tracking System (ITS)</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dirty="0"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47</a:t>
            </a:fld>
            <a:endParaRPr lang="it-IT"/>
          </a:p>
        </p:txBody>
      </p:sp>
      <p:sp>
        <p:nvSpPr>
          <p:cNvPr id="6" name="Segnaposto contenuto 5"/>
          <p:cNvSpPr>
            <a:spLocks noGrp="1"/>
          </p:cNvSpPr>
          <p:nvPr>
            <p:ph sz="quarter" idx="1"/>
          </p:nvPr>
        </p:nvSpPr>
        <p:spPr/>
        <p:txBody>
          <a:bodyPr>
            <a:normAutofit fontScale="70000" lnSpcReduction="20000"/>
          </a:bodyPr>
          <a:lstStyle/>
          <a:p>
            <a:r>
              <a:rPr lang="en-US" dirty="0" smtClean="0"/>
              <a:t>Possible layout:</a:t>
            </a:r>
          </a:p>
          <a:p>
            <a:pPr lvl="1"/>
            <a:r>
              <a:rPr lang="en-US" dirty="0" smtClean="0"/>
              <a:t>3 layers of Si-pixels followed by 3-4 layers of Si-strips</a:t>
            </a:r>
          </a:p>
          <a:p>
            <a:r>
              <a:rPr lang="en-US" dirty="0" smtClean="0"/>
              <a:t>Possible pixel technologies:</a:t>
            </a:r>
          </a:p>
          <a:p>
            <a:pPr lvl="1"/>
            <a:r>
              <a:rPr lang="en-US" dirty="0" smtClean="0"/>
              <a:t>Hybrid pixels:</a:t>
            </a:r>
          </a:p>
          <a:p>
            <a:pPr lvl="2"/>
            <a:r>
              <a:rPr lang="en-US" dirty="0" smtClean="0"/>
              <a:t>Thickness: 100 mm sensor + 50 </a:t>
            </a:r>
            <a:r>
              <a:rPr lang="en-US" dirty="0" smtClean="0">
                <a:latin typeface="Symbol" pitchFamily="18" charset="2"/>
              </a:rPr>
              <a:t>m</a:t>
            </a:r>
            <a:r>
              <a:rPr lang="en-US" dirty="0" smtClean="0"/>
              <a:t>m ASIC</a:t>
            </a:r>
          </a:p>
          <a:p>
            <a:pPr lvl="2"/>
            <a:r>
              <a:rPr lang="en-US" dirty="0" smtClean="0"/>
              <a:t>Pixel size: 30</a:t>
            </a:r>
            <a:r>
              <a:rPr lang="en-US" dirty="0" smtClean="0">
                <a:sym typeface="Symbol"/>
              </a:rPr>
              <a:t>100 </a:t>
            </a:r>
            <a:r>
              <a:rPr lang="en-US" dirty="0" smtClean="0">
                <a:latin typeface="Symbol" pitchFamily="18" charset="2"/>
              </a:rPr>
              <a:t>m</a:t>
            </a:r>
            <a:r>
              <a:rPr lang="en-US" dirty="0" smtClean="0"/>
              <a:t>m</a:t>
            </a:r>
            <a:r>
              <a:rPr lang="en-US" baseline="30000" dirty="0" smtClean="0"/>
              <a:t>2</a:t>
            </a:r>
          </a:p>
          <a:p>
            <a:pPr lvl="1"/>
            <a:r>
              <a:rPr lang="en-US" dirty="0" smtClean="0"/>
              <a:t>Monolithic pixels:</a:t>
            </a:r>
          </a:p>
          <a:p>
            <a:pPr lvl="2"/>
            <a:r>
              <a:rPr lang="en-US" dirty="0" smtClean="0"/>
              <a:t>Thickness: 50 </a:t>
            </a:r>
            <a:r>
              <a:rPr lang="en-US" dirty="0" smtClean="0">
                <a:latin typeface="Symbol" pitchFamily="18" charset="2"/>
              </a:rPr>
              <a:t>m</a:t>
            </a:r>
            <a:r>
              <a:rPr lang="en-US" dirty="0" smtClean="0"/>
              <a:t>m ASIC</a:t>
            </a:r>
          </a:p>
          <a:p>
            <a:pPr lvl="2"/>
            <a:r>
              <a:rPr lang="en-US" dirty="0" smtClean="0"/>
              <a:t>Pixel size: 20</a:t>
            </a:r>
            <a:r>
              <a:rPr lang="en-US" dirty="0" smtClean="0">
                <a:sym typeface="Symbol"/>
              </a:rPr>
              <a:t>20 </a:t>
            </a:r>
            <a:r>
              <a:rPr lang="en-US" dirty="0" smtClean="0">
                <a:latin typeface="Symbol" pitchFamily="18" charset="2"/>
              </a:rPr>
              <a:t>m</a:t>
            </a:r>
            <a:r>
              <a:rPr lang="en-US" dirty="0" smtClean="0"/>
              <a:t>m</a:t>
            </a:r>
            <a:r>
              <a:rPr lang="en-US" baseline="30000" dirty="0" smtClean="0"/>
              <a:t>2</a:t>
            </a:r>
          </a:p>
          <a:p>
            <a:r>
              <a:rPr lang="en-US" dirty="0" smtClean="0">
                <a:sym typeface="Symbol"/>
              </a:rPr>
              <a:t>New strip detector</a:t>
            </a:r>
          </a:p>
          <a:p>
            <a:pPr lvl="1"/>
            <a:r>
              <a:rPr lang="en-US" dirty="0" smtClean="0">
                <a:sym typeface="Symbol"/>
              </a:rPr>
              <a:t>Smaller size (half length)</a:t>
            </a:r>
          </a:p>
          <a:p>
            <a:pPr lvl="1"/>
            <a:r>
              <a:rPr lang="en-US" dirty="0" smtClean="0">
                <a:sym typeface="Symbol"/>
              </a:rPr>
              <a:t>New Front End chip: </a:t>
            </a:r>
          </a:p>
          <a:p>
            <a:pPr lvl="2"/>
            <a:r>
              <a:rPr lang="en-US" dirty="0" smtClean="0">
                <a:sym typeface="Symbol"/>
              </a:rPr>
              <a:t>CMOS 0.13 </a:t>
            </a:r>
            <a:r>
              <a:rPr lang="en-US" dirty="0" smtClean="0">
                <a:latin typeface="Symbol" pitchFamily="18" charset="2"/>
              </a:rPr>
              <a:t>m</a:t>
            </a:r>
            <a:r>
              <a:rPr lang="en-US" dirty="0" smtClean="0"/>
              <a:t>m </a:t>
            </a:r>
          </a:p>
          <a:p>
            <a:pPr lvl="2"/>
            <a:r>
              <a:rPr lang="en-US" dirty="0" smtClean="0"/>
              <a:t>On-chip ADC</a:t>
            </a:r>
          </a:p>
          <a:p>
            <a:r>
              <a:rPr lang="en-US" dirty="0" smtClean="0"/>
              <a:t>Readout time &lt; 50 </a:t>
            </a:r>
            <a:r>
              <a:rPr lang="en-US" dirty="0" smtClean="0">
                <a:latin typeface="Symbol" pitchFamily="18" charset="2"/>
              </a:rPr>
              <a:t>m</a:t>
            </a:r>
            <a:r>
              <a:rPr lang="en-US" dirty="0" smtClean="0"/>
              <a:t>s</a:t>
            </a:r>
          </a:p>
          <a:p>
            <a:r>
              <a:rPr lang="en-US" dirty="0" smtClean="0"/>
              <a:t>Radiation tolerance: 2Mrad, 2</a:t>
            </a:r>
            <a:r>
              <a:rPr lang="en-US" dirty="0" smtClean="0">
                <a:sym typeface="Symbol"/>
              </a:rPr>
              <a:t></a:t>
            </a:r>
            <a:r>
              <a:rPr lang="en-US" dirty="0" smtClean="0"/>
              <a:t>10</a:t>
            </a:r>
            <a:r>
              <a:rPr lang="en-US" baseline="30000" dirty="0" smtClean="0"/>
              <a:t>13 </a:t>
            </a:r>
            <a:r>
              <a:rPr lang="en-US" dirty="0" err="1" smtClean="0"/>
              <a:t>n</a:t>
            </a:r>
            <a:r>
              <a:rPr lang="en-US" baseline="-25000" dirty="0" err="1" smtClean="0"/>
              <a:t>eq</a:t>
            </a:r>
            <a:r>
              <a:rPr lang="en-US" dirty="0" err="1" smtClean="0"/>
              <a:t>/cm</a:t>
            </a:r>
            <a:r>
              <a:rPr lang="en-US" baseline="30000" dirty="0" err="1" smtClean="0"/>
              <a:t>2</a:t>
            </a:r>
            <a:endParaRPr lang="en-US" baseline="30000" dirty="0" smtClean="0"/>
          </a:p>
          <a:p>
            <a:r>
              <a:rPr lang="en-US" dirty="0" smtClean="0"/>
              <a:t>Low power design: 250 </a:t>
            </a:r>
            <a:r>
              <a:rPr lang="en-US" dirty="0" err="1" smtClean="0"/>
              <a:t>mW</a:t>
            </a:r>
            <a:r>
              <a:rPr lang="en-US" dirty="0" smtClean="0"/>
              <a:t>/cm</a:t>
            </a:r>
            <a:r>
              <a:rPr lang="en-US" baseline="30000" dirty="0" smtClean="0"/>
              <a:t>2</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Conclusions</a:t>
            </a:r>
            <a:endParaRPr lang="it-IT" dirty="0"/>
          </a:p>
        </p:txBody>
      </p:sp>
      <p:sp>
        <p:nvSpPr>
          <p:cNvPr id="3" name="Segnaposto data 2"/>
          <p:cNvSpPr>
            <a:spLocks noGrp="1"/>
          </p:cNvSpPr>
          <p:nvPr>
            <p:ph type="dt" sz="half" idx="10"/>
          </p:nvPr>
        </p:nvSpPr>
        <p:spPr/>
        <p:txBody>
          <a:bodyPr/>
          <a:lstStyle/>
          <a:p>
            <a:r>
              <a:rPr lang="it-IT" smtClean="0"/>
              <a:t>09/07/2011</a:t>
            </a:r>
            <a:endParaRPr lang="it-IT" dirty="0"/>
          </a:p>
        </p:txBody>
      </p:sp>
      <p:sp>
        <p:nvSpPr>
          <p:cNvPr id="4" name="Segnaposto piè di pagina 3"/>
          <p:cNvSpPr>
            <a:spLocks noGrp="1"/>
          </p:cNvSpPr>
          <p:nvPr>
            <p:ph type="ftr" sz="quarter" idx="11"/>
          </p:nvPr>
        </p:nvSpPr>
        <p:spPr/>
        <p:txBody>
          <a:bodyPr/>
          <a:lstStyle/>
          <a:p>
            <a:r>
              <a:rPr lang="en-US" smtClean="0"/>
              <a:t>LISHEP 2011</a:t>
            </a:r>
            <a:endParaRPr lang="it-IT" dirty="0"/>
          </a:p>
        </p:txBody>
      </p:sp>
      <p:sp>
        <p:nvSpPr>
          <p:cNvPr id="5" name="Segnaposto numero diapositiva 4"/>
          <p:cNvSpPr>
            <a:spLocks noGrp="1"/>
          </p:cNvSpPr>
          <p:nvPr>
            <p:ph type="sldNum" sz="quarter" idx="12"/>
          </p:nvPr>
        </p:nvSpPr>
        <p:spPr/>
        <p:txBody>
          <a:bodyPr/>
          <a:lstStyle/>
          <a:p>
            <a:fld id="{8DE4B878-52AC-8545-8082-98DF45A7D0D1}" type="slidenum">
              <a:rPr lang="it-IT" smtClean="0"/>
              <a:pPr/>
              <a:t>48</a:t>
            </a:fld>
            <a:endParaRPr lang="it-IT"/>
          </a:p>
        </p:txBody>
      </p:sp>
      <p:sp>
        <p:nvSpPr>
          <p:cNvPr id="6" name="Segnaposto contenuto 5"/>
          <p:cNvSpPr>
            <a:spLocks noGrp="1"/>
          </p:cNvSpPr>
          <p:nvPr>
            <p:ph sz="quarter" idx="1"/>
          </p:nvPr>
        </p:nvSpPr>
        <p:spPr/>
        <p:txBody>
          <a:bodyPr>
            <a:normAutofit fontScale="62500" lnSpcReduction="20000"/>
          </a:bodyPr>
          <a:lstStyle/>
          <a:p>
            <a:r>
              <a:rPr lang="en-US" dirty="0" smtClean="0">
                <a:solidFill>
                  <a:schemeClr val="accent1">
                    <a:lumMod val="75000"/>
                  </a:schemeClr>
                </a:solidFill>
              </a:rPr>
              <a:t>First pp and </a:t>
            </a:r>
            <a:r>
              <a:rPr lang="en-US" dirty="0" err="1" smtClean="0">
                <a:solidFill>
                  <a:schemeClr val="accent1">
                    <a:lumMod val="75000"/>
                  </a:schemeClr>
                </a:solidFill>
              </a:rPr>
              <a:t>Pb-Pb</a:t>
            </a:r>
            <a:r>
              <a:rPr lang="en-US" dirty="0" smtClean="0">
                <a:solidFill>
                  <a:schemeClr val="accent1">
                    <a:lumMod val="75000"/>
                  </a:schemeClr>
                </a:solidFill>
              </a:rPr>
              <a:t> runs were a success for ALICE</a:t>
            </a:r>
          </a:p>
          <a:p>
            <a:pPr lvl="1"/>
            <a:r>
              <a:rPr lang="en-US" dirty="0" smtClean="0"/>
              <a:t>Detector performance at design level</a:t>
            </a:r>
          </a:p>
          <a:p>
            <a:pPr lvl="1"/>
            <a:r>
              <a:rPr lang="en-US" dirty="0" smtClean="0"/>
              <a:t>Good measurement of pp reference at 7 </a:t>
            </a:r>
            <a:r>
              <a:rPr lang="en-US" dirty="0" err="1" smtClean="0"/>
              <a:t>TeV</a:t>
            </a:r>
            <a:r>
              <a:rPr lang="en-US" dirty="0" smtClean="0"/>
              <a:t> and, with smaller statistics, at 2.76 </a:t>
            </a:r>
            <a:r>
              <a:rPr lang="en-US" dirty="0" err="1" smtClean="0"/>
              <a:t>TeV</a:t>
            </a:r>
            <a:endParaRPr lang="en-US" dirty="0" smtClean="0"/>
          </a:p>
          <a:p>
            <a:r>
              <a:rPr lang="en-US" dirty="0" smtClean="0">
                <a:solidFill>
                  <a:schemeClr val="accent1">
                    <a:lumMod val="75000"/>
                  </a:schemeClr>
                </a:solidFill>
              </a:rPr>
              <a:t>New frontier for heavy ion collisions:</a:t>
            </a:r>
          </a:p>
          <a:p>
            <a:pPr lvl="1"/>
            <a:r>
              <a:rPr lang="en-US" dirty="0" smtClean="0"/>
              <a:t>Energy density: 3×RHIC   -  Size: 2×RHIC  - Lifetime: 40%&gt;RHIC</a:t>
            </a:r>
          </a:p>
          <a:p>
            <a:r>
              <a:rPr lang="en-US" dirty="0" smtClean="0">
                <a:solidFill>
                  <a:schemeClr val="accent1">
                    <a:lumMod val="75000"/>
                  </a:schemeClr>
                </a:solidFill>
              </a:rPr>
              <a:t>Soft probes:</a:t>
            </a:r>
          </a:p>
          <a:p>
            <a:pPr lvl="1"/>
            <a:r>
              <a:rPr lang="en-US" dirty="0" smtClean="0"/>
              <a:t>Smooth connection with RHIC data</a:t>
            </a:r>
          </a:p>
          <a:p>
            <a:pPr lvl="1"/>
            <a:r>
              <a:rPr lang="en-US" dirty="0" smtClean="0"/>
              <a:t>QGP is a low viscosity fluid also at the LHC</a:t>
            </a:r>
          </a:p>
          <a:p>
            <a:pPr lvl="1"/>
            <a:r>
              <a:rPr lang="en-US" dirty="0" smtClean="0"/>
              <a:t>Importance of triangular flow and higher harmonics to describe the observed pattern of particle correlation</a:t>
            </a:r>
          </a:p>
          <a:p>
            <a:r>
              <a:rPr lang="en-US" dirty="0" smtClean="0">
                <a:solidFill>
                  <a:schemeClr val="accent1">
                    <a:lumMod val="75000"/>
                  </a:schemeClr>
                </a:solidFill>
              </a:rPr>
              <a:t>Hard probes: </a:t>
            </a:r>
          </a:p>
          <a:p>
            <a:pPr lvl="1"/>
            <a:r>
              <a:rPr lang="en-US" dirty="0" smtClean="0"/>
              <a:t>Strong leading </a:t>
            </a:r>
            <a:r>
              <a:rPr lang="en-US" dirty="0" err="1" smtClean="0"/>
              <a:t>hadron</a:t>
            </a:r>
            <a:r>
              <a:rPr lang="en-US" dirty="0" smtClean="0"/>
              <a:t> suppression (factor of ~7 at p</a:t>
            </a:r>
            <a:r>
              <a:rPr lang="en-US" baseline="-25000" dirty="0" smtClean="0"/>
              <a:t>T</a:t>
            </a:r>
            <a:r>
              <a:rPr lang="en-US" dirty="0" smtClean="0"/>
              <a:t>≈7 </a:t>
            </a:r>
            <a:r>
              <a:rPr lang="en-US" dirty="0" err="1" smtClean="0"/>
              <a:t>GeV</a:t>
            </a:r>
            <a:r>
              <a:rPr lang="en-US" dirty="0" smtClean="0"/>
              <a:t>/c)</a:t>
            </a:r>
          </a:p>
          <a:p>
            <a:pPr lvl="1"/>
            <a:r>
              <a:rPr lang="en-US" dirty="0" smtClean="0"/>
              <a:t>Full measurement of </a:t>
            </a:r>
            <a:r>
              <a:rPr lang="en-US" dirty="0" err="1" smtClean="0"/>
              <a:t>hadronic</a:t>
            </a:r>
            <a:r>
              <a:rPr lang="en-US" dirty="0" smtClean="0"/>
              <a:t> decays of charmed mesons: R</a:t>
            </a:r>
            <a:r>
              <a:rPr lang="en-US" baseline="-25000" dirty="0" smtClean="0"/>
              <a:t>AA</a:t>
            </a:r>
            <a:r>
              <a:rPr lang="en-US" dirty="0" smtClean="0"/>
              <a:t> similar to that of light mesons</a:t>
            </a:r>
          </a:p>
          <a:p>
            <a:pPr lvl="1"/>
            <a:r>
              <a:rPr lang="en-US" dirty="0" smtClean="0"/>
              <a:t>Strong  J/</a:t>
            </a:r>
            <a:r>
              <a:rPr lang="en-US" dirty="0" smtClean="0">
                <a:latin typeface="Symbol" pitchFamily="18" charset="2"/>
              </a:rPr>
              <a:t>y</a:t>
            </a:r>
            <a:r>
              <a:rPr lang="en-US" dirty="0" smtClean="0"/>
              <a:t> suppression at high </a:t>
            </a:r>
            <a:r>
              <a:rPr lang="en-US" dirty="0" err="1" smtClean="0"/>
              <a:t>p</a:t>
            </a:r>
            <a:r>
              <a:rPr lang="en-US" baseline="-25000" dirty="0" err="1" smtClean="0"/>
              <a:t>T</a:t>
            </a:r>
            <a:r>
              <a:rPr lang="en-US" baseline="-25000" dirty="0" smtClean="0"/>
              <a:t> </a:t>
            </a:r>
          </a:p>
          <a:p>
            <a:pPr lvl="2"/>
            <a:r>
              <a:rPr lang="en-US" dirty="0" smtClean="0"/>
              <a:t>At low </a:t>
            </a:r>
            <a:r>
              <a:rPr lang="en-US" dirty="0" err="1" smtClean="0"/>
              <a:t>p</a:t>
            </a:r>
            <a:r>
              <a:rPr lang="en-US" baseline="-25000" dirty="0" err="1" smtClean="0"/>
              <a:t>T</a:t>
            </a:r>
            <a:r>
              <a:rPr lang="en-US" dirty="0" smtClean="0"/>
              <a:t> less suppressed than at RHIC</a:t>
            </a:r>
          </a:p>
          <a:p>
            <a:r>
              <a:rPr lang="en-US" dirty="0" smtClean="0">
                <a:solidFill>
                  <a:schemeClr val="accent1">
                    <a:lumMod val="75000"/>
                  </a:schemeClr>
                </a:solidFill>
              </a:rPr>
              <a:t>Future:</a:t>
            </a:r>
          </a:p>
          <a:p>
            <a:pPr lvl="1"/>
            <a:r>
              <a:rPr lang="en-US" dirty="0" smtClean="0"/>
              <a:t>Future (&gt;2020) physics </a:t>
            </a:r>
            <a:r>
              <a:rPr lang="en-US" dirty="0" err="1" smtClean="0"/>
              <a:t>programme</a:t>
            </a:r>
            <a:r>
              <a:rPr lang="en-US" dirty="0" smtClean="0"/>
              <a:t> is emerging now</a:t>
            </a:r>
          </a:p>
          <a:p>
            <a:pPr lvl="1"/>
            <a:r>
              <a:rPr lang="en-US" dirty="0" smtClean="0"/>
              <a:t>Upgrade proposals under way: LOI are prepared for autumn 2011</a:t>
            </a:r>
          </a:p>
          <a:p>
            <a:pPr lvl="1"/>
            <a:r>
              <a:rPr lang="en-US" dirty="0" smtClean="0"/>
              <a:t>Current ideas: rate capabilities, heavy </a:t>
            </a:r>
            <a:r>
              <a:rPr lang="en-US" dirty="0" err="1" smtClean="0"/>
              <a:t>flavours</a:t>
            </a:r>
            <a:r>
              <a:rPr lang="en-US" dirty="0" smtClean="0"/>
              <a:t> with topological trigger, high </a:t>
            </a:r>
            <a:r>
              <a:rPr lang="en-US" dirty="0" err="1" smtClean="0"/>
              <a:t>p</a:t>
            </a:r>
            <a:r>
              <a:rPr lang="en-US" baseline="-25000" dirty="0" err="1" smtClean="0"/>
              <a:t>T</a:t>
            </a:r>
            <a:r>
              <a:rPr lang="en-US" dirty="0" smtClean="0"/>
              <a:t> PID, low </a:t>
            </a:r>
            <a:r>
              <a:rPr lang="en-US" i="1" dirty="0" smtClean="0"/>
              <a:t>x</a:t>
            </a:r>
            <a:r>
              <a:rPr lang="en-US" dirty="0" smtClean="0"/>
              <a:t> physics…</a:t>
            </a:r>
            <a:endParaRPr lang="it-IT"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 name="Date Placeholder 1"/>
          <p:cNvSpPr>
            <a:spLocks noGrp="1"/>
          </p:cNvSpPr>
          <p:nvPr>
            <p:ph type="dt" sz="half" idx="10"/>
          </p:nvPr>
        </p:nvSpPr>
        <p:spPr>
          <a:xfrm>
            <a:off x="6959600" y="6643688"/>
            <a:ext cx="2184400" cy="214312"/>
          </a:xfrm>
          <a:prstGeom prst="rect">
            <a:avLst/>
          </a:prstGeom>
        </p:spPr>
        <p:txBody>
          <a:bodyPr/>
          <a:lstStyle/>
          <a:p>
            <a:r>
              <a:rPr lang="it-IT" smtClean="0">
                <a:solidFill>
                  <a:srgbClr val="919191"/>
                </a:solidFill>
              </a:rPr>
              <a:t>09/07/2011</a:t>
            </a:r>
            <a:endParaRPr lang="en-US">
              <a:solidFill>
                <a:srgbClr val="919191"/>
              </a:solidFill>
            </a:endParaRPr>
          </a:p>
        </p:txBody>
      </p:sp>
      <p:sp>
        <p:nvSpPr>
          <p:cNvPr id="967682" name="Date Placeholder 1"/>
          <p:cNvSpPr txBox="1">
            <a:spLocks noGrp="1"/>
          </p:cNvSpPr>
          <p:nvPr/>
        </p:nvSpPr>
        <p:spPr bwMode="auto">
          <a:xfrm>
            <a:off x="8078788" y="6643688"/>
            <a:ext cx="1065212" cy="214312"/>
          </a:xfrm>
          <a:prstGeom prst="rect">
            <a:avLst/>
          </a:prstGeom>
          <a:noFill/>
          <a:ln w="9525">
            <a:noFill/>
            <a:miter lim="800000"/>
            <a:headEnd/>
            <a:tailEnd/>
          </a:ln>
        </p:spPr>
        <p:txBody>
          <a:bodyPr wrap="none" lIns="92075" tIns="46038" rIns="92075" bIns="46038" anchor="ctr">
            <a:spAutoFit/>
          </a:bodyPr>
          <a:lstStyle/>
          <a:p>
            <a:pPr eaLnBrk="0" fontAlgn="base" hangingPunct="0">
              <a:spcBef>
                <a:spcPct val="0"/>
              </a:spcBef>
              <a:spcAft>
                <a:spcPct val="0"/>
              </a:spcAft>
            </a:pPr>
            <a:r>
              <a:rPr lang="en-US" sz="800" smtClean="0">
                <a:solidFill>
                  <a:srgbClr val="919191"/>
                </a:solidFill>
              </a:rPr>
              <a:t>PLC 20J. Schukraft</a:t>
            </a:r>
          </a:p>
        </p:txBody>
      </p:sp>
      <p:grpSp>
        <p:nvGrpSpPr>
          <p:cNvPr id="2" name="Group 42"/>
          <p:cNvGrpSpPr>
            <a:grpSpLocks/>
          </p:cNvGrpSpPr>
          <p:nvPr/>
        </p:nvGrpSpPr>
        <p:grpSpPr bwMode="auto">
          <a:xfrm>
            <a:off x="2687639" y="782637"/>
            <a:ext cx="6230940" cy="6075357"/>
            <a:chOff x="1196" y="493"/>
            <a:chExt cx="3925" cy="3827"/>
          </a:xfrm>
        </p:grpSpPr>
        <p:graphicFrame>
          <p:nvGraphicFramePr>
            <p:cNvPr id="967685" name="Object 2"/>
            <p:cNvGraphicFramePr>
              <a:graphicFrameLocks noChangeAspect="1"/>
            </p:cNvGraphicFramePr>
            <p:nvPr/>
          </p:nvGraphicFramePr>
          <p:xfrm>
            <a:off x="1196" y="493"/>
            <a:ext cx="3925" cy="3827"/>
          </p:xfrm>
          <a:graphic>
            <a:graphicData uri="http://schemas.openxmlformats.org/presentationml/2006/ole">
              <p:oleObj spid="_x0000_s2066" name="Photo Editor Photo" r:id="rId3" imgW="8405588" imgH="6591871" progId="">
                <p:embed/>
              </p:oleObj>
            </a:graphicData>
          </a:graphic>
        </p:graphicFrame>
        <p:sp>
          <p:nvSpPr>
            <p:cNvPr id="967686" name="AutoShape 3"/>
            <p:cNvSpPr>
              <a:spLocks noChangeArrowheads="1"/>
            </p:cNvSpPr>
            <p:nvPr/>
          </p:nvSpPr>
          <p:spPr bwMode="auto">
            <a:xfrm rot="17078225">
              <a:off x="1944" y="2053"/>
              <a:ext cx="336" cy="192"/>
            </a:xfrm>
            <a:custGeom>
              <a:avLst/>
              <a:gdLst>
                <a:gd name="T0" fmla="*/ 33405281 w 21600"/>
                <a:gd name="T1" fmla="*/ 19088732 h 21600"/>
                <a:gd name="T2" fmla="*/ 33405281 w 21600"/>
                <a:gd name="T3" fmla="*/ 19088732 h 21600"/>
                <a:gd name="T4" fmla="*/ 33405281 w 21600"/>
                <a:gd name="T5" fmla="*/ 19088732 h 21600"/>
                <a:gd name="T6" fmla="*/ 33405281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9525">
              <a:solidFill>
                <a:schemeClr val="tx1"/>
              </a:solidFill>
              <a:miter lim="800000"/>
              <a:headEnd/>
              <a:tailEnd/>
            </a:ln>
          </p:spPr>
          <p:txBody>
            <a:bodyPr vert="eaVert" wrap="none" anchor="ct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sp>
          <p:nvSpPr>
            <p:cNvPr id="967687" name="Rectangle 4"/>
            <p:cNvSpPr>
              <a:spLocks noChangeArrowheads="1"/>
            </p:cNvSpPr>
            <p:nvPr/>
          </p:nvSpPr>
          <p:spPr bwMode="auto">
            <a:xfrm rot="17161875">
              <a:off x="1752" y="2053"/>
              <a:ext cx="336" cy="96"/>
            </a:xfrm>
            <a:prstGeom prst="rect">
              <a:avLst/>
            </a:prstGeom>
            <a:solidFill>
              <a:srgbClr val="0070C0"/>
            </a:solidFill>
            <a:ln w="9525">
              <a:solidFill>
                <a:schemeClr val="tx1"/>
              </a:solidFill>
              <a:miter lim="800000"/>
              <a:headEnd/>
              <a:tailEnd/>
            </a:ln>
          </p:spPr>
          <p:txBody>
            <a:bodyPr vert="eaVert" wrap="none" anchor="ctr"/>
            <a:lstStyle/>
            <a:p>
              <a:pPr fontAlgn="base">
                <a:spcBef>
                  <a:spcPct val="0"/>
                </a:spcBef>
                <a:spcAft>
                  <a:spcPct val="0"/>
                </a:spcAft>
              </a:pPr>
              <a:endParaRPr lang="en-GB" smtClean="0">
                <a:solidFill>
                  <a:srgbClr val="000000"/>
                </a:solidFill>
              </a:endParaRPr>
            </a:p>
          </p:txBody>
        </p:sp>
        <p:sp>
          <p:nvSpPr>
            <p:cNvPr id="967688" name="Rectangle 5"/>
            <p:cNvSpPr>
              <a:spLocks noChangeArrowheads="1"/>
            </p:cNvSpPr>
            <p:nvPr/>
          </p:nvSpPr>
          <p:spPr bwMode="auto">
            <a:xfrm>
              <a:off x="2914" y="3797"/>
              <a:ext cx="502" cy="200"/>
            </a:xfrm>
            <a:prstGeom prst="rect">
              <a:avLst/>
            </a:prstGeom>
            <a:solidFill>
              <a:srgbClr val="00CC00"/>
            </a:solidFill>
            <a:ln w="9525">
              <a:solidFill>
                <a:schemeClr val="tx1"/>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967689" name="Rectangle 7"/>
            <p:cNvSpPr>
              <a:spLocks noChangeArrowheads="1"/>
            </p:cNvSpPr>
            <p:nvPr/>
          </p:nvSpPr>
          <p:spPr bwMode="auto">
            <a:xfrm rot="13010153">
              <a:off x="2214" y="3212"/>
              <a:ext cx="336" cy="96"/>
            </a:xfrm>
            <a:prstGeom prst="rect">
              <a:avLst/>
            </a:prstGeom>
            <a:solidFill>
              <a:srgbClr val="0070C0"/>
            </a:solidFill>
            <a:ln w="9525">
              <a:solidFill>
                <a:schemeClr val="tx1"/>
              </a:solidFill>
              <a:miter lim="800000"/>
              <a:headEnd/>
              <a:tailEnd/>
            </a:ln>
          </p:spPr>
          <p:txBody>
            <a:bodyPr rot="10800000" wrap="none" anchor="ctr"/>
            <a:lstStyle/>
            <a:p>
              <a:pPr fontAlgn="base">
                <a:spcBef>
                  <a:spcPct val="0"/>
                </a:spcBef>
                <a:spcAft>
                  <a:spcPct val="0"/>
                </a:spcAft>
              </a:pPr>
              <a:endParaRPr lang="en-GB" smtClean="0">
                <a:solidFill>
                  <a:srgbClr val="000000"/>
                </a:solidFill>
              </a:endParaRPr>
            </a:p>
          </p:txBody>
        </p:sp>
        <p:sp>
          <p:nvSpPr>
            <p:cNvPr id="967690" name="Rectangle 9"/>
            <p:cNvSpPr>
              <a:spLocks noChangeArrowheads="1"/>
            </p:cNvSpPr>
            <p:nvPr/>
          </p:nvSpPr>
          <p:spPr bwMode="auto">
            <a:xfrm rot="11977430">
              <a:off x="2584" y="3419"/>
              <a:ext cx="336" cy="96"/>
            </a:xfrm>
            <a:prstGeom prst="rect">
              <a:avLst/>
            </a:prstGeom>
            <a:solidFill>
              <a:srgbClr val="0070C0"/>
            </a:solidFill>
            <a:ln w="9525">
              <a:solidFill>
                <a:schemeClr val="tx1"/>
              </a:solidFill>
              <a:miter lim="800000"/>
              <a:headEnd/>
              <a:tailEnd/>
            </a:ln>
          </p:spPr>
          <p:txBody>
            <a:bodyPr rot="10800000" wrap="none" anchor="ctr"/>
            <a:lstStyle/>
            <a:p>
              <a:pPr fontAlgn="base">
                <a:spcBef>
                  <a:spcPct val="0"/>
                </a:spcBef>
                <a:spcAft>
                  <a:spcPct val="0"/>
                </a:spcAft>
              </a:pPr>
              <a:endParaRPr lang="en-GB" smtClean="0">
                <a:solidFill>
                  <a:srgbClr val="000000"/>
                </a:solidFill>
              </a:endParaRPr>
            </a:p>
          </p:txBody>
        </p:sp>
        <p:sp>
          <p:nvSpPr>
            <p:cNvPr id="967691" name="Rectangle 11"/>
            <p:cNvSpPr>
              <a:spLocks noChangeArrowheads="1"/>
            </p:cNvSpPr>
            <p:nvPr/>
          </p:nvSpPr>
          <p:spPr bwMode="auto">
            <a:xfrm rot="10912046">
              <a:off x="3006" y="3512"/>
              <a:ext cx="336" cy="96"/>
            </a:xfrm>
            <a:prstGeom prst="rect">
              <a:avLst/>
            </a:prstGeom>
            <a:solidFill>
              <a:srgbClr val="0070C0"/>
            </a:solidFill>
            <a:ln w="9525">
              <a:solidFill>
                <a:schemeClr val="tx1"/>
              </a:solidFill>
              <a:miter lim="800000"/>
              <a:headEnd/>
              <a:tailEnd/>
            </a:ln>
          </p:spPr>
          <p:txBody>
            <a:bodyPr rot="10800000" wrap="none" anchor="ctr"/>
            <a:lstStyle/>
            <a:p>
              <a:pPr fontAlgn="base">
                <a:spcBef>
                  <a:spcPct val="0"/>
                </a:spcBef>
                <a:spcAft>
                  <a:spcPct val="0"/>
                </a:spcAft>
              </a:pPr>
              <a:endParaRPr lang="en-GB" smtClean="0">
                <a:solidFill>
                  <a:srgbClr val="000000"/>
                </a:solidFill>
              </a:endParaRPr>
            </a:p>
          </p:txBody>
        </p:sp>
        <p:sp>
          <p:nvSpPr>
            <p:cNvPr id="967692" name="Rectangle 13"/>
            <p:cNvSpPr>
              <a:spLocks noChangeArrowheads="1"/>
            </p:cNvSpPr>
            <p:nvPr/>
          </p:nvSpPr>
          <p:spPr bwMode="auto">
            <a:xfrm rot="9628367">
              <a:off x="3434" y="3412"/>
              <a:ext cx="336" cy="96"/>
            </a:xfrm>
            <a:prstGeom prst="rect">
              <a:avLst/>
            </a:prstGeom>
            <a:solidFill>
              <a:srgbClr val="0070C0"/>
            </a:solidFill>
            <a:ln w="9525">
              <a:solidFill>
                <a:schemeClr val="tx1"/>
              </a:solidFill>
              <a:miter lim="800000"/>
              <a:headEnd/>
              <a:tailEnd/>
            </a:ln>
          </p:spPr>
          <p:txBody>
            <a:bodyPr rot="10800000" wrap="none" anchor="ctr"/>
            <a:lstStyle/>
            <a:p>
              <a:pPr fontAlgn="base">
                <a:spcBef>
                  <a:spcPct val="0"/>
                </a:spcBef>
                <a:spcAft>
                  <a:spcPct val="0"/>
                </a:spcAft>
              </a:pPr>
              <a:endParaRPr lang="en-GB" smtClean="0">
                <a:solidFill>
                  <a:srgbClr val="000000"/>
                </a:solidFill>
              </a:endParaRPr>
            </a:p>
          </p:txBody>
        </p:sp>
        <p:sp>
          <p:nvSpPr>
            <p:cNvPr id="967693" name="Rectangle 15"/>
            <p:cNvSpPr>
              <a:spLocks noChangeArrowheads="1"/>
            </p:cNvSpPr>
            <p:nvPr/>
          </p:nvSpPr>
          <p:spPr bwMode="auto">
            <a:xfrm rot="8426841">
              <a:off x="3800" y="3229"/>
              <a:ext cx="336" cy="96"/>
            </a:xfrm>
            <a:prstGeom prst="rect">
              <a:avLst/>
            </a:prstGeom>
            <a:solidFill>
              <a:srgbClr val="0070C0"/>
            </a:solidFill>
            <a:ln w="9525">
              <a:solidFill>
                <a:schemeClr val="tx1"/>
              </a:solidFill>
              <a:miter lim="800000"/>
              <a:headEnd/>
              <a:tailEnd/>
            </a:ln>
          </p:spPr>
          <p:txBody>
            <a:bodyPr rot="10800000" wrap="none" anchor="ctr"/>
            <a:lstStyle/>
            <a:p>
              <a:pPr fontAlgn="base">
                <a:spcBef>
                  <a:spcPct val="0"/>
                </a:spcBef>
                <a:spcAft>
                  <a:spcPct val="0"/>
                </a:spcAft>
              </a:pPr>
              <a:endParaRPr lang="en-GB" smtClean="0">
                <a:solidFill>
                  <a:srgbClr val="000000"/>
                </a:solidFill>
              </a:endParaRPr>
            </a:p>
          </p:txBody>
        </p:sp>
        <p:sp>
          <p:nvSpPr>
            <p:cNvPr id="967694" name="AutoShape 16"/>
            <p:cNvSpPr>
              <a:spLocks noChangeArrowheads="1"/>
            </p:cNvSpPr>
            <p:nvPr/>
          </p:nvSpPr>
          <p:spPr bwMode="auto">
            <a:xfrm rot="15335193">
              <a:off x="1946" y="2399"/>
              <a:ext cx="336" cy="192"/>
            </a:xfrm>
            <a:custGeom>
              <a:avLst/>
              <a:gdLst>
                <a:gd name="T0" fmla="*/ 33405281 w 21600"/>
                <a:gd name="T1" fmla="*/ 19088732 h 21600"/>
                <a:gd name="T2" fmla="*/ 33405281 w 21600"/>
                <a:gd name="T3" fmla="*/ 19088732 h 21600"/>
                <a:gd name="T4" fmla="*/ 33405281 w 21600"/>
                <a:gd name="T5" fmla="*/ 19088732 h 21600"/>
                <a:gd name="T6" fmla="*/ 33405281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9525">
              <a:solidFill>
                <a:schemeClr val="tx1"/>
              </a:solidFill>
              <a:miter lim="800000"/>
              <a:headEnd/>
              <a:tailEnd/>
            </a:ln>
          </p:spPr>
          <p:txBody>
            <a:bodyPr vert="eaVert" wrap="none" anchor="ct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sp>
          <p:nvSpPr>
            <p:cNvPr id="967695" name="Rectangle 17"/>
            <p:cNvSpPr>
              <a:spLocks noChangeArrowheads="1"/>
            </p:cNvSpPr>
            <p:nvPr/>
          </p:nvSpPr>
          <p:spPr bwMode="auto">
            <a:xfrm rot="15418846">
              <a:off x="1755" y="2498"/>
              <a:ext cx="336" cy="96"/>
            </a:xfrm>
            <a:prstGeom prst="rect">
              <a:avLst/>
            </a:prstGeom>
            <a:solidFill>
              <a:srgbClr val="0070C0"/>
            </a:solidFill>
            <a:ln w="9525">
              <a:solidFill>
                <a:schemeClr val="tx1"/>
              </a:solidFill>
              <a:miter lim="800000"/>
              <a:headEnd/>
              <a:tailEnd/>
            </a:ln>
          </p:spPr>
          <p:txBody>
            <a:bodyPr vert="eaVert" wrap="none" anchor="ctr"/>
            <a:lstStyle/>
            <a:p>
              <a:pPr fontAlgn="base">
                <a:spcBef>
                  <a:spcPct val="0"/>
                </a:spcBef>
                <a:spcAft>
                  <a:spcPct val="0"/>
                </a:spcAft>
              </a:pPr>
              <a:endParaRPr lang="en-GB" smtClean="0">
                <a:solidFill>
                  <a:srgbClr val="000000"/>
                </a:solidFill>
              </a:endParaRPr>
            </a:p>
          </p:txBody>
        </p:sp>
        <p:sp>
          <p:nvSpPr>
            <p:cNvPr id="967696" name="Rectangle 19"/>
            <p:cNvSpPr>
              <a:spLocks noChangeArrowheads="1"/>
            </p:cNvSpPr>
            <p:nvPr/>
          </p:nvSpPr>
          <p:spPr bwMode="auto">
            <a:xfrm rot="14256398">
              <a:off x="1909" y="2917"/>
              <a:ext cx="336" cy="96"/>
            </a:xfrm>
            <a:prstGeom prst="rect">
              <a:avLst/>
            </a:prstGeom>
            <a:solidFill>
              <a:srgbClr val="0070C0"/>
            </a:solidFill>
            <a:ln w="9525">
              <a:solidFill>
                <a:schemeClr val="tx1"/>
              </a:solidFill>
              <a:miter lim="800000"/>
              <a:headEnd/>
              <a:tailEnd/>
            </a:ln>
          </p:spPr>
          <p:txBody>
            <a:bodyPr vert="eaVert" wrap="none" anchor="ctr"/>
            <a:lstStyle/>
            <a:p>
              <a:pPr fontAlgn="base">
                <a:spcBef>
                  <a:spcPct val="0"/>
                </a:spcBef>
                <a:spcAft>
                  <a:spcPct val="0"/>
                </a:spcAft>
              </a:pPr>
              <a:endParaRPr lang="en-GB" smtClean="0">
                <a:solidFill>
                  <a:srgbClr val="000000"/>
                </a:solidFill>
              </a:endParaRPr>
            </a:p>
          </p:txBody>
        </p:sp>
        <p:sp>
          <p:nvSpPr>
            <p:cNvPr id="967697" name="Rectangle 21"/>
            <p:cNvSpPr>
              <a:spLocks noChangeArrowheads="1"/>
            </p:cNvSpPr>
            <p:nvPr/>
          </p:nvSpPr>
          <p:spPr bwMode="auto">
            <a:xfrm rot="7229634">
              <a:off x="4094" y="2898"/>
              <a:ext cx="336" cy="96"/>
            </a:xfrm>
            <a:prstGeom prst="rect">
              <a:avLst/>
            </a:prstGeom>
            <a:solidFill>
              <a:srgbClr val="0070C0"/>
            </a:solidFill>
            <a:ln w="9525">
              <a:solidFill>
                <a:schemeClr val="tx1"/>
              </a:solidFill>
              <a:miter lim="800000"/>
              <a:headEnd/>
              <a:tailEnd/>
            </a:ln>
          </p:spPr>
          <p:txBody>
            <a:bodyPr rot="10800000" vert="eaVert" wrap="none" anchor="ctr"/>
            <a:lstStyle/>
            <a:p>
              <a:pPr fontAlgn="base">
                <a:spcBef>
                  <a:spcPct val="0"/>
                </a:spcBef>
                <a:spcAft>
                  <a:spcPct val="0"/>
                </a:spcAft>
              </a:pPr>
              <a:endParaRPr lang="en-GB" smtClean="0">
                <a:solidFill>
                  <a:srgbClr val="000000"/>
                </a:solidFill>
              </a:endParaRPr>
            </a:p>
          </p:txBody>
        </p:sp>
        <p:sp>
          <p:nvSpPr>
            <p:cNvPr id="967698" name="AutoShape 22"/>
            <p:cNvSpPr>
              <a:spLocks noChangeArrowheads="1"/>
            </p:cNvSpPr>
            <p:nvPr/>
          </p:nvSpPr>
          <p:spPr bwMode="auto">
            <a:xfrm rot="6044601">
              <a:off x="4054" y="2441"/>
              <a:ext cx="336" cy="192"/>
            </a:xfrm>
            <a:custGeom>
              <a:avLst/>
              <a:gdLst>
                <a:gd name="T0" fmla="*/ 33405281 w 21600"/>
                <a:gd name="T1" fmla="*/ 19088732 h 21600"/>
                <a:gd name="T2" fmla="*/ 33405281 w 21600"/>
                <a:gd name="T3" fmla="*/ 19088732 h 21600"/>
                <a:gd name="T4" fmla="*/ 33405281 w 21600"/>
                <a:gd name="T5" fmla="*/ 19088732 h 21600"/>
                <a:gd name="T6" fmla="*/ 33405281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9525">
              <a:solidFill>
                <a:schemeClr val="tx1"/>
              </a:solidFill>
              <a:miter lim="800000"/>
              <a:headEnd/>
              <a:tailEnd/>
            </a:ln>
          </p:spPr>
          <p:txBody>
            <a:bodyPr rot="10800000" vert="eaVert" wrap="none" anchor="ct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sp>
          <p:nvSpPr>
            <p:cNvPr id="967699" name="Rectangle 23"/>
            <p:cNvSpPr>
              <a:spLocks noChangeArrowheads="1"/>
            </p:cNvSpPr>
            <p:nvPr/>
          </p:nvSpPr>
          <p:spPr bwMode="auto">
            <a:xfrm rot="6128251">
              <a:off x="4249" y="2524"/>
              <a:ext cx="336" cy="96"/>
            </a:xfrm>
            <a:prstGeom prst="rect">
              <a:avLst/>
            </a:prstGeom>
            <a:solidFill>
              <a:srgbClr val="0070C0"/>
            </a:solidFill>
            <a:ln w="9525">
              <a:solidFill>
                <a:schemeClr val="tx1"/>
              </a:solidFill>
              <a:miter lim="800000"/>
              <a:headEnd/>
              <a:tailEnd/>
            </a:ln>
          </p:spPr>
          <p:txBody>
            <a:bodyPr rot="10800000" vert="eaVert" wrap="none" anchor="ctr"/>
            <a:lstStyle/>
            <a:p>
              <a:pPr fontAlgn="base">
                <a:spcBef>
                  <a:spcPct val="0"/>
                </a:spcBef>
                <a:spcAft>
                  <a:spcPct val="0"/>
                </a:spcAft>
              </a:pPr>
              <a:endParaRPr lang="en-GB" smtClean="0">
                <a:solidFill>
                  <a:srgbClr val="000000"/>
                </a:solidFill>
              </a:endParaRPr>
            </a:p>
          </p:txBody>
        </p:sp>
        <p:sp>
          <p:nvSpPr>
            <p:cNvPr id="967700" name="AutoShape 24"/>
            <p:cNvSpPr>
              <a:spLocks noChangeArrowheads="1"/>
            </p:cNvSpPr>
            <p:nvPr/>
          </p:nvSpPr>
          <p:spPr bwMode="auto">
            <a:xfrm rot="4525009">
              <a:off x="4053" y="2091"/>
              <a:ext cx="336" cy="192"/>
            </a:xfrm>
            <a:custGeom>
              <a:avLst/>
              <a:gdLst>
                <a:gd name="T0" fmla="*/ 33405281 w 21600"/>
                <a:gd name="T1" fmla="*/ 19088732 h 21600"/>
                <a:gd name="T2" fmla="*/ 33405281 w 21600"/>
                <a:gd name="T3" fmla="*/ 19088732 h 21600"/>
                <a:gd name="T4" fmla="*/ 33405281 w 21600"/>
                <a:gd name="T5" fmla="*/ 19088732 h 21600"/>
                <a:gd name="T6" fmla="*/ 33405281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9525">
              <a:solidFill>
                <a:schemeClr val="tx1"/>
              </a:solidFill>
              <a:miter lim="800000"/>
              <a:headEnd/>
              <a:tailEnd/>
            </a:ln>
          </p:spPr>
          <p:txBody>
            <a:bodyPr rot="10800000" vert="eaVert" wrap="none" anchor="ct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sp>
          <p:nvSpPr>
            <p:cNvPr id="967701" name="Rectangle 25"/>
            <p:cNvSpPr>
              <a:spLocks noChangeArrowheads="1"/>
            </p:cNvSpPr>
            <p:nvPr/>
          </p:nvSpPr>
          <p:spPr bwMode="auto">
            <a:xfrm rot="4608660">
              <a:off x="4244" y="2087"/>
              <a:ext cx="336" cy="96"/>
            </a:xfrm>
            <a:prstGeom prst="rect">
              <a:avLst/>
            </a:prstGeom>
            <a:solidFill>
              <a:srgbClr val="0070C0"/>
            </a:solidFill>
            <a:ln w="9525">
              <a:solidFill>
                <a:schemeClr val="tx1"/>
              </a:solidFill>
              <a:miter lim="800000"/>
              <a:headEnd/>
              <a:tailEnd/>
            </a:ln>
          </p:spPr>
          <p:txBody>
            <a:bodyPr rot="10800000" vert="eaVert" wrap="none" anchor="ctr"/>
            <a:lstStyle/>
            <a:p>
              <a:pPr fontAlgn="base">
                <a:spcBef>
                  <a:spcPct val="0"/>
                </a:spcBef>
                <a:spcAft>
                  <a:spcPct val="0"/>
                </a:spcAft>
              </a:pPr>
              <a:endParaRPr lang="en-GB" smtClean="0">
                <a:solidFill>
                  <a:srgbClr val="000000"/>
                </a:solidFill>
              </a:endParaRPr>
            </a:p>
          </p:txBody>
        </p:sp>
        <p:sp>
          <p:nvSpPr>
            <p:cNvPr id="967702" name="Rectangle 27"/>
            <p:cNvSpPr>
              <a:spLocks noChangeArrowheads="1"/>
            </p:cNvSpPr>
            <p:nvPr/>
          </p:nvSpPr>
          <p:spPr bwMode="auto">
            <a:xfrm rot="3701221">
              <a:off x="4086" y="1674"/>
              <a:ext cx="336" cy="96"/>
            </a:xfrm>
            <a:prstGeom prst="rect">
              <a:avLst/>
            </a:prstGeom>
            <a:solidFill>
              <a:srgbClr val="0070C0"/>
            </a:solidFill>
            <a:ln w="9525">
              <a:solidFill>
                <a:schemeClr val="tx1"/>
              </a:solidFill>
              <a:miter lim="800000"/>
              <a:headEnd/>
              <a:tailEnd/>
            </a:ln>
          </p:spPr>
          <p:txBody>
            <a:bodyPr rot="10800000" vert="eaVert" wrap="none" anchor="ctr"/>
            <a:lstStyle/>
            <a:p>
              <a:pPr fontAlgn="base">
                <a:spcBef>
                  <a:spcPct val="0"/>
                </a:spcBef>
                <a:spcAft>
                  <a:spcPct val="0"/>
                </a:spcAft>
              </a:pPr>
              <a:endParaRPr lang="en-GB" smtClean="0">
                <a:solidFill>
                  <a:srgbClr val="000000"/>
                </a:solidFill>
              </a:endParaRPr>
            </a:p>
          </p:txBody>
        </p:sp>
        <p:sp>
          <p:nvSpPr>
            <p:cNvPr id="967703" name="Rectangle 29"/>
            <p:cNvSpPr>
              <a:spLocks noChangeArrowheads="1"/>
            </p:cNvSpPr>
            <p:nvPr/>
          </p:nvSpPr>
          <p:spPr bwMode="auto">
            <a:xfrm rot="2515583">
              <a:off x="3817" y="1355"/>
              <a:ext cx="336" cy="96"/>
            </a:xfrm>
            <a:prstGeom prst="rect">
              <a:avLst/>
            </a:prstGeom>
            <a:solidFill>
              <a:srgbClr val="0070C0"/>
            </a:solidFill>
            <a:ln w="9525">
              <a:solidFill>
                <a:schemeClr val="tx1"/>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967704" name="Rectangle 31"/>
            <p:cNvSpPr>
              <a:spLocks noChangeArrowheads="1"/>
            </p:cNvSpPr>
            <p:nvPr/>
          </p:nvSpPr>
          <p:spPr bwMode="auto">
            <a:xfrm rot="1249182">
              <a:off x="3465" y="1167"/>
              <a:ext cx="336" cy="96"/>
            </a:xfrm>
            <a:prstGeom prst="rect">
              <a:avLst/>
            </a:prstGeom>
            <a:solidFill>
              <a:srgbClr val="0070C0"/>
            </a:solidFill>
            <a:ln w="9525">
              <a:solidFill>
                <a:schemeClr val="tx1"/>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967705" name="Rectangle 33"/>
            <p:cNvSpPr>
              <a:spLocks noChangeArrowheads="1"/>
            </p:cNvSpPr>
            <p:nvPr/>
          </p:nvSpPr>
          <p:spPr bwMode="auto">
            <a:xfrm rot="114675">
              <a:off x="3042" y="1066"/>
              <a:ext cx="336" cy="96"/>
            </a:xfrm>
            <a:prstGeom prst="rect">
              <a:avLst/>
            </a:prstGeom>
            <a:solidFill>
              <a:srgbClr val="0070C0"/>
            </a:solidFill>
            <a:ln w="9525">
              <a:solidFill>
                <a:schemeClr val="tx1"/>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967706" name="Rectangle 35"/>
            <p:cNvSpPr>
              <a:spLocks noChangeArrowheads="1"/>
            </p:cNvSpPr>
            <p:nvPr/>
          </p:nvSpPr>
          <p:spPr bwMode="auto">
            <a:xfrm rot="20489692">
              <a:off x="2615" y="1124"/>
              <a:ext cx="336" cy="96"/>
            </a:xfrm>
            <a:prstGeom prst="rect">
              <a:avLst/>
            </a:prstGeom>
            <a:solidFill>
              <a:srgbClr val="0070C0"/>
            </a:solidFill>
            <a:ln w="9525">
              <a:solidFill>
                <a:schemeClr val="tx1"/>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967707" name="Rectangle 37"/>
            <p:cNvSpPr>
              <a:spLocks noChangeArrowheads="1"/>
            </p:cNvSpPr>
            <p:nvPr/>
          </p:nvSpPr>
          <p:spPr bwMode="auto">
            <a:xfrm rot="19468810">
              <a:off x="2205" y="1350"/>
              <a:ext cx="336" cy="96"/>
            </a:xfrm>
            <a:prstGeom prst="rect">
              <a:avLst/>
            </a:prstGeom>
            <a:solidFill>
              <a:srgbClr val="0070C0"/>
            </a:solidFill>
            <a:ln w="9525">
              <a:solidFill>
                <a:schemeClr val="tx1"/>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967708" name="Rectangle 39"/>
            <p:cNvSpPr>
              <a:spLocks noChangeArrowheads="1"/>
            </p:cNvSpPr>
            <p:nvPr/>
          </p:nvSpPr>
          <p:spPr bwMode="auto">
            <a:xfrm rot="18090985">
              <a:off x="1929" y="1669"/>
              <a:ext cx="336" cy="96"/>
            </a:xfrm>
            <a:prstGeom prst="rect">
              <a:avLst/>
            </a:prstGeom>
            <a:solidFill>
              <a:srgbClr val="0070C0"/>
            </a:solidFill>
            <a:ln w="9525">
              <a:solidFill>
                <a:schemeClr val="tx1"/>
              </a:solidFill>
              <a:miter lim="800000"/>
              <a:headEnd/>
              <a:tailEnd/>
            </a:ln>
          </p:spPr>
          <p:txBody>
            <a:bodyPr vert="eaVert" wrap="none" anchor="ctr"/>
            <a:lstStyle/>
            <a:p>
              <a:pPr fontAlgn="base">
                <a:spcBef>
                  <a:spcPct val="0"/>
                </a:spcBef>
                <a:spcAft>
                  <a:spcPct val="0"/>
                </a:spcAft>
              </a:pPr>
              <a:endParaRPr lang="en-GB" smtClean="0">
                <a:solidFill>
                  <a:srgbClr val="000000"/>
                </a:solidFill>
              </a:endParaRPr>
            </a:p>
          </p:txBody>
        </p:sp>
        <p:sp>
          <p:nvSpPr>
            <p:cNvPr id="967709" name="Rectangle 31"/>
            <p:cNvSpPr>
              <a:spLocks noChangeArrowheads="1"/>
            </p:cNvSpPr>
            <p:nvPr/>
          </p:nvSpPr>
          <p:spPr bwMode="auto">
            <a:xfrm rot="2340592">
              <a:off x="4071" y="1001"/>
              <a:ext cx="439" cy="126"/>
            </a:xfrm>
            <a:prstGeom prst="rect">
              <a:avLst/>
            </a:prstGeom>
            <a:solidFill>
              <a:srgbClr val="FFC000"/>
            </a:solidFill>
            <a:ln w="9525">
              <a:solidFill>
                <a:schemeClr val="tx1"/>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967710" name="Rectangle 31"/>
            <p:cNvSpPr>
              <a:spLocks noChangeArrowheads="1"/>
            </p:cNvSpPr>
            <p:nvPr/>
          </p:nvSpPr>
          <p:spPr bwMode="auto">
            <a:xfrm rot="3561200">
              <a:off x="4458" y="1419"/>
              <a:ext cx="440" cy="126"/>
            </a:xfrm>
            <a:prstGeom prst="rect">
              <a:avLst/>
            </a:prstGeom>
            <a:solidFill>
              <a:srgbClr val="FFC000"/>
            </a:solidFill>
            <a:ln w="9525">
              <a:solidFill>
                <a:schemeClr val="tx1"/>
              </a:solidFill>
              <a:miter lim="800000"/>
              <a:headEnd/>
              <a:tailEnd/>
            </a:ln>
          </p:spPr>
          <p:txBody>
            <a:bodyPr rot="10800000" vert="eaVert" wrap="none" anchor="ctr"/>
            <a:lstStyle/>
            <a:p>
              <a:pPr fontAlgn="base">
                <a:spcBef>
                  <a:spcPct val="0"/>
                </a:spcBef>
                <a:spcAft>
                  <a:spcPct val="0"/>
                </a:spcAft>
              </a:pPr>
              <a:endParaRPr lang="en-GB" smtClean="0">
                <a:solidFill>
                  <a:srgbClr val="000000"/>
                </a:solidFill>
              </a:endParaRPr>
            </a:p>
          </p:txBody>
        </p:sp>
        <p:sp>
          <p:nvSpPr>
            <p:cNvPr id="967711" name="Rectangle 31"/>
            <p:cNvSpPr>
              <a:spLocks noChangeArrowheads="1"/>
            </p:cNvSpPr>
            <p:nvPr/>
          </p:nvSpPr>
          <p:spPr bwMode="auto">
            <a:xfrm rot="4771778">
              <a:off x="4634" y="1954"/>
              <a:ext cx="439" cy="126"/>
            </a:xfrm>
            <a:prstGeom prst="rect">
              <a:avLst/>
            </a:prstGeom>
            <a:solidFill>
              <a:srgbClr val="FFC000"/>
            </a:solidFill>
            <a:ln w="9525">
              <a:solidFill>
                <a:schemeClr val="tx1"/>
              </a:solidFill>
              <a:miter lim="800000"/>
              <a:headEnd/>
              <a:tailEnd/>
            </a:ln>
          </p:spPr>
          <p:txBody>
            <a:bodyPr rot="10800000" vert="eaVert" wrap="none" anchor="ctr"/>
            <a:lstStyle/>
            <a:p>
              <a:pPr fontAlgn="base">
                <a:spcBef>
                  <a:spcPct val="0"/>
                </a:spcBef>
                <a:spcAft>
                  <a:spcPct val="0"/>
                </a:spcAft>
              </a:pPr>
              <a:endParaRPr lang="en-GB" smtClean="0">
                <a:solidFill>
                  <a:srgbClr val="000000"/>
                </a:solidFill>
              </a:endParaRPr>
            </a:p>
          </p:txBody>
        </p:sp>
        <p:sp>
          <p:nvSpPr>
            <p:cNvPr id="967712" name="AutoShape 3"/>
            <p:cNvSpPr>
              <a:spLocks noChangeArrowheads="1"/>
            </p:cNvSpPr>
            <p:nvPr/>
          </p:nvSpPr>
          <p:spPr bwMode="auto">
            <a:xfrm rot="18168406">
              <a:off x="2096" y="1688"/>
              <a:ext cx="336" cy="192"/>
            </a:xfrm>
            <a:custGeom>
              <a:avLst/>
              <a:gdLst>
                <a:gd name="T0" fmla="*/ 33405281 w 21600"/>
                <a:gd name="T1" fmla="*/ 19088732 h 21600"/>
                <a:gd name="T2" fmla="*/ 33405281 w 21600"/>
                <a:gd name="T3" fmla="*/ 19088732 h 21600"/>
                <a:gd name="T4" fmla="*/ 33405281 w 21600"/>
                <a:gd name="T5" fmla="*/ 19088732 h 21600"/>
                <a:gd name="T6" fmla="*/ 33405281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9525">
              <a:solidFill>
                <a:schemeClr val="tx1"/>
              </a:solidFill>
              <a:miter lim="800000"/>
              <a:headEnd/>
              <a:tailEnd/>
            </a:ln>
          </p:spPr>
          <p:txBody>
            <a:bodyPr vert="eaVert" wrap="none" anchor="ct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sp>
          <p:nvSpPr>
            <p:cNvPr id="967713" name="AutoShape 3"/>
            <p:cNvSpPr>
              <a:spLocks noChangeArrowheads="1"/>
            </p:cNvSpPr>
            <p:nvPr/>
          </p:nvSpPr>
          <p:spPr bwMode="auto">
            <a:xfrm rot="14046240">
              <a:off x="2055" y="2731"/>
              <a:ext cx="336" cy="192"/>
            </a:xfrm>
            <a:custGeom>
              <a:avLst/>
              <a:gdLst>
                <a:gd name="T0" fmla="*/ 33405281 w 21600"/>
                <a:gd name="T1" fmla="*/ 19088732 h 21600"/>
                <a:gd name="T2" fmla="*/ 33405281 w 21600"/>
                <a:gd name="T3" fmla="*/ 19088732 h 21600"/>
                <a:gd name="T4" fmla="*/ 33405281 w 21600"/>
                <a:gd name="T5" fmla="*/ 19088732 h 21600"/>
                <a:gd name="T6" fmla="*/ 33405281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9525">
              <a:solidFill>
                <a:schemeClr val="tx1"/>
              </a:solidFill>
              <a:miter lim="800000"/>
              <a:headEnd/>
              <a:tailEnd/>
            </a:ln>
          </p:spPr>
          <p:txBody>
            <a:bodyPr vert="eaVert" wrap="none" anchor="ct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sp>
          <p:nvSpPr>
            <p:cNvPr id="967714" name="AutoShape 24"/>
            <p:cNvSpPr>
              <a:spLocks noChangeArrowheads="1"/>
            </p:cNvSpPr>
            <p:nvPr/>
          </p:nvSpPr>
          <p:spPr bwMode="auto">
            <a:xfrm rot="3578164">
              <a:off x="3939" y="1733"/>
              <a:ext cx="336" cy="192"/>
            </a:xfrm>
            <a:custGeom>
              <a:avLst/>
              <a:gdLst>
                <a:gd name="T0" fmla="*/ 33405281 w 21600"/>
                <a:gd name="T1" fmla="*/ 19088732 h 21600"/>
                <a:gd name="T2" fmla="*/ 33405281 w 21600"/>
                <a:gd name="T3" fmla="*/ 19088732 h 21600"/>
                <a:gd name="T4" fmla="*/ 33405281 w 21600"/>
                <a:gd name="T5" fmla="*/ 19088732 h 21600"/>
                <a:gd name="T6" fmla="*/ 33405281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9525">
              <a:solidFill>
                <a:schemeClr val="tx1"/>
              </a:solidFill>
              <a:miter lim="800000"/>
              <a:headEnd/>
              <a:tailEnd/>
            </a:ln>
          </p:spPr>
          <p:txBody>
            <a:bodyPr rot="10800000" vert="eaVert" wrap="none" anchor="ct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sp>
          <p:nvSpPr>
            <p:cNvPr id="967715" name="Rectangle 5"/>
            <p:cNvSpPr>
              <a:spLocks noChangeArrowheads="1"/>
            </p:cNvSpPr>
            <p:nvPr/>
          </p:nvSpPr>
          <p:spPr bwMode="auto">
            <a:xfrm rot="20382596">
              <a:off x="3466" y="3702"/>
              <a:ext cx="463" cy="225"/>
            </a:xfrm>
            <a:prstGeom prst="rect">
              <a:avLst/>
            </a:prstGeom>
            <a:solidFill>
              <a:srgbClr val="00CC00"/>
            </a:solidFill>
            <a:ln w="9525">
              <a:solidFill>
                <a:schemeClr val="tx1"/>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967716" name="Rectangle 5"/>
            <p:cNvSpPr>
              <a:spLocks noChangeArrowheads="1"/>
            </p:cNvSpPr>
            <p:nvPr/>
          </p:nvSpPr>
          <p:spPr bwMode="auto">
            <a:xfrm rot="19278353">
              <a:off x="3927" y="3430"/>
              <a:ext cx="462" cy="225"/>
            </a:xfrm>
            <a:prstGeom prst="rect">
              <a:avLst/>
            </a:prstGeom>
            <a:solidFill>
              <a:srgbClr val="00CC00"/>
            </a:solidFill>
            <a:ln w="9525">
              <a:solidFill>
                <a:schemeClr val="tx1"/>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967717" name="Rectangle 31"/>
            <p:cNvSpPr>
              <a:spLocks noChangeArrowheads="1"/>
            </p:cNvSpPr>
            <p:nvPr/>
          </p:nvSpPr>
          <p:spPr bwMode="auto">
            <a:xfrm>
              <a:off x="2922" y="754"/>
              <a:ext cx="518" cy="126"/>
            </a:xfrm>
            <a:prstGeom prst="rect">
              <a:avLst/>
            </a:prstGeom>
            <a:solidFill>
              <a:schemeClr val="tx2"/>
            </a:solidFill>
            <a:ln w="9525">
              <a:solidFill>
                <a:schemeClr val="tx1"/>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967718" name="Rectangle 31"/>
            <p:cNvSpPr>
              <a:spLocks noChangeArrowheads="1"/>
            </p:cNvSpPr>
            <p:nvPr/>
          </p:nvSpPr>
          <p:spPr bwMode="auto">
            <a:xfrm rot="20494878">
              <a:off x="2378" y="845"/>
              <a:ext cx="519" cy="126"/>
            </a:xfrm>
            <a:prstGeom prst="rect">
              <a:avLst/>
            </a:prstGeom>
            <a:solidFill>
              <a:schemeClr val="tx2"/>
            </a:solidFill>
            <a:ln w="9525">
              <a:solidFill>
                <a:schemeClr val="tx1"/>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grpSp>
      <p:sp>
        <p:nvSpPr>
          <p:cNvPr id="805915" name="Text Box 45"/>
          <p:cNvSpPr txBox="1">
            <a:spLocks noChangeArrowheads="1"/>
          </p:cNvSpPr>
          <p:nvPr/>
        </p:nvSpPr>
        <p:spPr bwMode="auto">
          <a:xfrm>
            <a:off x="0" y="1196974"/>
            <a:ext cx="3084047" cy="4739760"/>
          </a:xfrm>
          <a:prstGeom prst="rect">
            <a:avLst/>
          </a:prstGeom>
          <a:noFill/>
          <a:ln w="9525">
            <a:noFill/>
            <a:miter lim="800000"/>
            <a:headEnd/>
            <a:tailEnd/>
          </a:ln>
        </p:spPr>
        <p:txBody>
          <a:bodyPr wrap="none">
            <a:spAutoFit/>
          </a:bodyPr>
          <a:lstStyle/>
          <a:p>
            <a:pPr algn="l" fontAlgn="base">
              <a:spcBef>
                <a:spcPct val="0"/>
              </a:spcBef>
              <a:spcAft>
                <a:spcPct val="0"/>
              </a:spcAft>
            </a:pPr>
            <a:r>
              <a:rPr lang="en-US" b="1" u="sng" dirty="0" smtClean="0">
                <a:solidFill>
                  <a:srgbClr val="0033CC"/>
                </a:solidFill>
              </a:rPr>
              <a:t>Complete since 2008:</a:t>
            </a:r>
            <a:r>
              <a:rPr lang="en-US" b="1" dirty="0" smtClean="0">
                <a:solidFill>
                  <a:srgbClr val="00CC00"/>
                </a:solidFill>
              </a:rPr>
              <a:t> </a:t>
            </a:r>
          </a:p>
          <a:p>
            <a:pPr algn="l" fontAlgn="base">
              <a:spcBef>
                <a:spcPct val="0"/>
              </a:spcBef>
              <a:spcAft>
                <a:spcPct val="0"/>
              </a:spcAft>
            </a:pPr>
            <a:r>
              <a:rPr lang="en-US" b="1" dirty="0" smtClean="0">
                <a:solidFill>
                  <a:srgbClr val="FC0128"/>
                </a:solidFill>
              </a:rPr>
              <a:t>ITS, TPC, TOF, HMPID,</a:t>
            </a:r>
          </a:p>
          <a:p>
            <a:pPr algn="l" fontAlgn="base">
              <a:spcBef>
                <a:spcPct val="0"/>
              </a:spcBef>
              <a:spcAft>
                <a:spcPct val="0"/>
              </a:spcAft>
            </a:pPr>
            <a:r>
              <a:rPr lang="en-US" b="1" dirty="0" smtClean="0">
                <a:solidFill>
                  <a:srgbClr val="FC0128"/>
                </a:solidFill>
              </a:rPr>
              <a:t>FMD, T0, V0, ZDC, </a:t>
            </a:r>
          </a:p>
          <a:p>
            <a:pPr algn="l" fontAlgn="base">
              <a:spcBef>
                <a:spcPct val="0"/>
              </a:spcBef>
              <a:spcAft>
                <a:spcPct val="0"/>
              </a:spcAft>
            </a:pPr>
            <a:r>
              <a:rPr lang="en-US" b="1" dirty="0" err="1" smtClean="0">
                <a:solidFill>
                  <a:srgbClr val="FC0128"/>
                </a:solidFill>
              </a:rPr>
              <a:t>Muon</a:t>
            </a:r>
            <a:r>
              <a:rPr lang="en-US" b="1" dirty="0" smtClean="0">
                <a:solidFill>
                  <a:srgbClr val="FC0128"/>
                </a:solidFill>
              </a:rPr>
              <a:t> arm, </a:t>
            </a:r>
            <a:r>
              <a:rPr lang="en-US" b="1" dirty="0" err="1" smtClean="0">
                <a:solidFill>
                  <a:srgbClr val="FC0128"/>
                </a:solidFill>
              </a:rPr>
              <a:t>Acorde</a:t>
            </a:r>
            <a:r>
              <a:rPr lang="en-US" b="1" dirty="0" smtClean="0">
                <a:solidFill>
                  <a:srgbClr val="FC0128"/>
                </a:solidFill>
              </a:rPr>
              <a:t> </a:t>
            </a:r>
          </a:p>
          <a:p>
            <a:pPr algn="l" fontAlgn="base">
              <a:spcBef>
                <a:spcPct val="0"/>
              </a:spcBef>
              <a:spcAft>
                <a:spcPct val="0"/>
              </a:spcAft>
            </a:pPr>
            <a:r>
              <a:rPr lang="en-US" b="1" dirty="0" smtClean="0">
                <a:solidFill>
                  <a:srgbClr val="FC0128"/>
                </a:solidFill>
              </a:rPr>
              <a:t>PMD</a:t>
            </a:r>
            <a:r>
              <a:rPr lang="en-US" dirty="0" smtClean="0">
                <a:solidFill>
                  <a:srgbClr val="FC0128"/>
                </a:solidFill>
              </a:rPr>
              <a:t> </a:t>
            </a:r>
            <a:r>
              <a:rPr lang="en-US" b="1" dirty="0" smtClean="0">
                <a:solidFill>
                  <a:srgbClr val="FC0128"/>
                </a:solidFill>
              </a:rPr>
              <a:t>, DAQ</a:t>
            </a:r>
            <a:r>
              <a:rPr lang="en-US" b="1" dirty="0" smtClean="0">
                <a:solidFill>
                  <a:srgbClr val="FC0128"/>
                </a:solidFill>
                <a:latin typeface="Times New Roman" pitchFamily="18" charset="0"/>
              </a:rPr>
              <a:t/>
            </a:r>
            <a:br>
              <a:rPr lang="en-US" b="1" dirty="0" smtClean="0">
                <a:solidFill>
                  <a:srgbClr val="FC0128"/>
                </a:solidFill>
                <a:latin typeface="Times New Roman" pitchFamily="18" charset="0"/>
              </a:rPr>
            </a:br>
            <a:endParaRPr lang="en-US" b="1" dirty="0" smtClean="0">
              <a:solidFill>
                <a:srgbClr val="00CC00"/>
              </a:solidFill>
            </a:endParaRPr>
          </a:p>
          <a:p>
            <a:pPr algn="l" fontAlgn="base">
              <a:spcBef>
                <a:spcPct val="0"/>
              </a:spcBef>
              <a:spcAft>
                <a:spcPct val="0"/>
              </a:spcAft>
            </a:pPr>
            <a:r>
              <a:rPr lang="en-US" b="1" u="sng" dirty="0" smtClean="0">
                <a:solidFill>
                  <a:srgbClr val="0033CC"/>
                </a:solidFill>
              </a:rPr>
              <a:t>Partial installation (2010):</a:t>
            </a:r>
            <a:r>
              <a:rPr lang="en-US" b="1" dirty="0" smtClean="0">
                <a:solidFill>
                  <a:srgbClr val="FF00FF"/>
                </a:solidFill>
              </a:rPr>
              <a:t> </a:t>
            </a:r>
            <a:r>
              <a:rPr lang="en-US" b="1" dirty="0" smtClean="0">
                <a:solidFill>
                  <a:srgbClr val="000000"/>
                </a:solidFill>
              </a:rPr>
              <a:t> </a:t>
            </a:r>
          </a:p>
          <a:p>
            <a:pPr algn="l" fontAlgn="base">
              <a:spcBef>
                <a:spcPct val="0"/>
              </a:spcBef>
              <a:spcAft>
                <a:spcPct val="0"/>
              </a:spcAft>
            </a:pPr>
            <a:r>
              <a:rPr lang="en-US" b="1" dirty="0" smtClean="0">
                <a:solidFill>
                  <a:srgbClr val="FF00FF"/>
                </a:solidFill>
              </a:rPr>
              <a:t>4/10 </a:t>
            </a:r>
            <a:r>
              <a:rPr lang="en-US" b="1" dirty="0" smtClean="0">
                <a:solidFill>
                  <a:srgbClr val="000000"/>
                </a:solidFill>
              </a:rPr>
              <a:t>EMCAL*</a:t>
            </a:r>
            <a:r>
              <a:rPr lang="en-US" b="1" dirty="0" smtClean="0">
                <a:solidFill>
                  <a:srgbClr val="FF00FF"/>
                </a:solidFill>
              </a:rPr>
              <a:t> </a:t>
            </a:r>
            <a:r>
              <a:rPr lang="en-US" dirty="0" smtClean="0">
                <a:solidFill>
                  <a:srgbClr val="000000"/>
                </a:solidFill>
              </a:rPr>
              <a:t>(approved 2009)</a:t>
            </a:r>
          </a:p>
          <a:p>
            <a:pPr algn="l" fontAlgn="base">
              <a:spcBef>
                <a:spcPct val="0"/>
              </a:spcBef>
              <a:spcAft>
                <a:spcPct val="0"/>
              </a:spcAft>
            </a:pPr>
            <a:r>
              <a:rPr lang="en-US" b="1" dirty="0" smtClean="0">
                <a:solidFill>
                  <a:srgbClr val="FF00FF"/>
                </a:solidFill>
              </a:rPr>
              <a:t>7/18 </a:t>
            </a:r>
            <a:r>
              <a:rPr lang="en-US" b="1" dirty="0" smtClean="0">
                <a:solidFill>
                  <a:srgbClr val="000000"/>
                </a:solidFill>
              </a:rPr>
              <a:t>TRD*</a:t>
            </a:r>
            <a:r>
              <a:rPr lang="en-US" b="1" dirty="0" smtClean="0">
                <a:solidFill>
                  <a:srgbClr val="FF00FF"/>
                </a:solidFill>
              </a:rPr>
              <a:t> </a:t>
            </a:r>
            <a:r>
              <a:rPr lang="en-US" sz="1400" dirty="0" smtClean="0">
                <a:solidFill>
                  <a:srgbClr val="000000"/>
                </a:solidFill>
              </a:rPr>
              <a:t> </a:t>
            </a:r>
            <a:r>
              <a:rPr lang="en-US" dirty="0" smtClean="0">
                <a:solidFill>
                  <a:srgbClr val="000000"/>
                </a:solidFill>
              </a:rPr>
              <a:t>(approved 2002)</a:t>
            </a:r>
          </a:p>
          <a:p>
            <a:pPr algn="l" fontAlgn="base">
              <a:spcBef>
                <a:spcPct val="0"/>
              </a:spcBef>
              <a:spcAft>
                <a:spcPct val="0"/>
              </a:spcAft>
            </a:pPr>
            <a:r>
              <a:rPr lang="en-US" b="1" dirty="0" smtClean="0">
                <a:solidFill>
                  <a:srgbClr val="FF00FF"/>
                </a:solidFill>
              </a:rPr>
              <a:t>3/5 </a:t>
            </a:r>
            <a:r>
              <a:rPr lang="en-US" b="1" dirty="0" smtClean="0">
                <a:solidFill>
                  <a:srgbClr val="000000"/>
                </a:solidFill>
              </a:rPr>
              <a:t>PHOS</a:t>
            </a:r>
            <a:endParaRPr lang="en-US" dirty="0" smtClean="0">
              <a:solidFill>
                <a:srgbClr val="000000"/>
              </a:solidFill>
            </a:endParaRPr>
          </a:p>
          <a:p>
            <a:pPr algn="l" fontAlgn="base">
              <a:spcBef>
                <a:spcPct val="0"/>
              </a:spcBef>
              <a:spcAft>
                <a:spcPct val="0"/>
              </a:spcAft>
            </a:pPr>
            <a:r>
              <a:rPr lang="en-US" sz="1400" b="1" dirty="0" smtClean="0">
                <a:solidFill>
                  <a:srgbClr val="FF00FF"/>
                </a:solidFill>
              </a:rPr>
              <a:t> </a:t>
            </a:r>
            <a:endParaRPr lang="en-US" sz="1400" dirty="0" smtClean="0">
              <a:solidFill>
                <a:srgbClr val="000000"/>
              </a:solidFill>
            </a:endParaRPr>
          </a:p>
          <a:p>
            <a:pPr algn="l" fontAlgn="base">
              <a:spcBef>
                <a:spcPct val="0"/>
              </a:spcBef>
              <a:spcAft>
                <a:spcPct val="0"/>
              </a:spcAft>
            </a:pPr>
            <a:r>
              <a:rPr lang="en-US" b="1" dirty="0" smtClean="0">
                <a:solidFill>
                  <a:srgbClr val="0066FF"/>
                </a:solidFill>
              </a:rPr>
              <a:t>~ 60% </a:t>
            </a:r>
            <a:r>
              <a:rPr lang="en-US" b="1" dirty="0" smtClean="0">
                <a:solidFill>
                  <a:srgbClr val="000000"/>
                </a:solidFill>
              </a:rPr>
              <a:t>HLT </a:t>
            </a:r>
            <a:r>
              <a:rPr lang="en-US" sz="1600" b="1" dirty="0" smtClean="0">
                <a:solidFill>
                  <a:srgbClr val="000000"/>
                </a:solidFill>
              </a:rPr>
              <a:t>(High Level Trigger)</a:t>
            </a:r>
            <a:br>
              <a:rPr lang="en-US" sz="1600" b="1" dirty="0" smtClean="0">
                <a:solidFill>
                  <a:srgbClr val="000000"/>
                </a:solidFill>
              </a:rPr>
            </a:br>
            <a:endParaRPr lang="en-US" sz="1600" b="1" dirty="0" smtClean="0">
              <a:solidFill>
                <a:srgbClr val="000000"/>
              </a:solidFill>
            </a:endParaRPr>
          </a:p>
          <a:p>
            <a:pPr algn="l" fontAlgn="base">
              <a:spcBef>
                <a:spcPct val="0"/>
              </a:spcBef>
              <a:spcAft>
                <a:spcPct val="0"/>
              </a:spcAft>
            </a:pPr>
            <a:r>
              <a:rPr lang="en-US" b="1" u="sng" dirty="0" smtClean="0">
                <a:solidFill>
                  <a:srgbClr val="0033CC"/>
                </a:solidFill>
              </a:rPr>
              <a:t>2011 </a:t>
            </a:r>
            <a:r>
              <a:rPr lang="en-US" sz="1000" b="1" dirty="0" smtClean="0">
                <a:solidFill>
                  <a:srgbClr val="000000"/>
                </a:solidFill>
                <a:latin typeface="Times New Roman" pitchFamily="18" charset="0"/>
              </a:rPr>
              <a:t/>
            </a:r>
            <a:br>
              <a:rPr lang="en-US" sz="1000" b="1" dirty="0" smtClean="0">
                <a:solidFill>
                  <a:srgbClr val="000000"/>
                </a:solidFill>
                <a:latin typeface="Times New Roman" pitchFamily="18" charset="0"/>
              </a:rPr>
            </a:br>
            <a:r>
              <a:rPr lang="en-US" b="1" dirty="0" smtClean="0">
                <a:solidFill>
                  <a:srgbClr val="FF00FF"/>
                </a:solidFill>
              </a:rPr>
              <a:t>10/10 </a:t>
            </a:r>
            <a:r>
              <a:rPr lang="en-US" b="1" dirty="0" smtClean="0">
                <a:solidFill>
                  <a:srgbClr val="000000"/>
                </a:solidFill>
              </a:rPr>
              <a:t>EMCAL</a:t>
            </a:r>
          </a:p>
          <a:p>
            <a:pPr algn="l" fontAlgn="base">
              <a:spcBef>
                <a:spcPct val="0"/>
              </a:spcBef>
              <a:spcAft>
                <a:spcPct val="0"/>
              </a:spcAft>
            </a:pPr>
            <a:r>
              <a:rPr lang="en-US" b="1" dirty="0" smtClean="0">
                <a:solidFill>
                  <a:srgbClr val="FF00FF"/>
                </a:solidFill>
              </a:rPr>
              <a:t>10/18 </a:t>
            </a:r>
            <a:r>
              <a:rPr lang="en-US" b="1" dirty="0" smtClean="0">
                <a:solidFill>
                  <a:srgbClr val="000000"/>
                </a:solidFill>
              </a:rPr>
              <a:t>TRD</a:t>
            </a:r>
            <a:r>
              <a:rPr lang="en-US" sz="1000" b="1" dirty="0" smtClean="0">
                <a:solidFill>
                  <a:srgbClr val="000000"/>
                </a:solidFill>
                <a:latin typeface="Times New Roman" pitchFamily="18" charset="0"/>
              </a:rPr>
              <a:t/>
            </a:r>
            <a:br>
              <a:rPr lang="en-US" sz="1000" b="1" dirty="0" smtClean="0">
                <a:solidFill>
                  <a:srgbClr val="000000"/>
                </a:solidFill>
                <a:latin typeface="Times New Roman" pitchFamily="18" charset="0"/>
              </a:rPr>
            </a:br>
            <a:endParaRPr lang="en-US" sz="1000" b="1" dirty="0" smtClean="0">
              <a:solidFill>
                <a:srgbClr val="000000"/>
              </a:solidFill>
              <a:latin typeface="Times New Roman" pitchFamily="18" charset="0"/>
            </a:endParaRPr>
          </a:p>
          <a:p>
            <a:pPr algn="l" fontAlgn="base">
              <a:spcBef>
                <a:spcPct val="0"/>
              </a:spcBef>
              <a:spcAft>
                <a:spcPct val="0"/>
              </a:spcAft>
            </a:pPr>
            <a:endParaRPr lang="en-US" sz="1000" b="1" dirty="0" smtClean="0">
              <a:solidFill>
                <a:srgbClr val="000000"/>
              </a:solidFill>
            </a:endParaRPr>
          </a:p>
        </p:txBody>
      </p:sp>
      <p:sp>
        <p:nvSpPr>
          <p:cNvPr id="805965" name="Text Box 77"/>
          <p:cNvSpPr txBox="1">
            <a:spLocks noChangeArrowheads="1"/>
          </p:cNvSpPr>
          <p:nvPr/>
        </p:nvSpPr>
        <p:spPr bwMode="auto">
          <a:xfrm>
            <a:off x="109330" y="5760560"/>
            <a:ext cx="2809875" cy="336550"/>
          </a:xfrm>
          <a:prstGeom prst="rect">
            <a:avLst/>
          </a:prstGeom>
          <a:noFill/>
          <a:ln w="12700">
            <a:noFill/>
            <a:miter lim="800000"/>
            <a:headEnd/>
            <a:tailEnd/>
          </a:ln>
        </p:spPr>
        <p:txBody>
          <a:bodyPr wrap="none" lIns="90000" tIns="46800" rIns="90000" bIns="46800">
            <a:spAutoFit/>
          </a:bodyPr>
          <a:lstStyle/>
          <a:p>
            <a:pPr fontAlgn="base">
              <a:spcBef>
                <a:spcPct val="0"/>
              </a:spcBef>
              <a:spcAft>
                <a:spcPct val="0"/>
              </a:spcAft>
            </a:pPr>
            <a:r>
              <a:rPr lang="de-DE" sz="1600" baseline="30000" dirty="0" smtClean="0">
                <a:solidFill>
                  <a:srgbClr val="000000"/>
                </a:solidFill>
              </a:rPr>
              <a:t>*</a:t>
            </a:r>
            <a:r>
              <a:rPr lang="de-DE" sz="1600" dirty="0" err="1" smtClean="0">
                <a:solidFill>
                  <a:srgbClr val="000000"/>
                </a:solidFill>
              </a:rPr>
              <a:t>upgrade</a:t>
            </a:r>
            <a:r>
              <a:rPr lang="de-DE" sz="1600" dirty="0" smtClean="0">
                <a:solidFill>
                  <a:srgbClr val="000000"/>
                </a:solidFill>
              </a:rPr>
              <a:t> </a:t>
            </a:r>
            <a:r>
              <a:rPr lang="de-DE" sz="1600" dirty="0" err="1" smtClean="0">
                <a:solidFill>
                  <a:srgbClr val="000000"/>
                </a:solidFill>
              </a:rPr>
              <a:t>to</a:t>
            </a:r>
            <a:r>
              <a:rPr lang="de-DE" sz="1600" dirty="0" smtClean="0">
                <a:solidFill>
                  <a:srgbClr val="000000"/>
                </a:solidFill>
              </a:rPr>
              <a:t> </a:t>
            </a:r>
            <a:r>
              <a:rPr lang="de-DE" sz="1600" dirty="0" err="1" smtClean="0">
                <a:solidFill>
                  <a:srgbClr val="000000"/>
                </a:solidFill>
              </a:rPr>
              <a:t>the</a:t>
            </a:r>
            <a:r>
              <a:rPr lang="de-DE" sz="1600" dirty="0" smtClean="0">
                <a:solidFill>
                  <a:srgbClr val="000000"/>
                </a:solidFill>
              </a:rPr>
              <a:t> original </a:t>
            </a:r>
            <a:r>
              <a:rPr lang="de-DE" sz="1600" dirty="0" err="1" smtClean="0">
                <a:solidFill>
                  <a:srgbClr val="000000"/>
                </a:solidFill>
              </a:rPr>
              <a:t>setup</a:t>
            </a:r>
            <a:endParaRPr lang="de-DE" sz="1600" baseline="30000" dirty="0" smtClean="0">
              <a:solidFill>
                <a:srgbClr val="000000"/>
              </a:solidFill>
            </a:endParaRPr>
          </a:p>
        </p:txBody>
      </p:sp>
      <p:grpSp>
        <p:nvGrpSpPr>
          <p:cNvPr id="3" name="Group 43"/>
          <p:cNvGrpSpPr>
            <a:grpSpLocks/>
          </p:cNvGrpSpPr>
          <p:nvPr/>
        </p:nvGrpSpPr>
        <p:grpSpPr bwMode="auto">
          <a:xfrm>
            <a:off x="1611314" y="1687514"/>
            <a:ext cx="4027488" cy="4479926"/>
            <a:chOff x="1015" y="1063"/>
            <a:chExt cx="2537" cy="2822"/>
          </a:xfrm>
        </p:grpSpPr>
        <p:sp>
          <p:nvSpPr>
            <p:cNvPr id="967724" name="Line 44"/>
            <p:cNvSpPr>
              <a:spLocks noChangeShapeType="1"/>
            </p:cNvSpPr>
            <p:nvPr/>
          </p:nvSpPr>
          <p:spPr bwMode="auto">
            <a:xfrm flipV="1">
              <a:off x="1943" y="1063"/>
              <a:ext cx="791" cy="959"/>
            </a:xfrm>
            <a:prstGeom prst="line">
              <a:avLst/>
            </a:prstGeom>
            <a:noFill/>
            <a:ln w="38100">
              <a:solidFill>
                <a:schemeClr val="tx1"/>
              </a:solidFill>
              <a:round/>
              <a:headEnd/>
              <a:tailEnd type="triangle" w="med" len="med"/>
            </a:ln>
            <a:effectLst/>
          </p:spPr>
          <p:txBody>
            <a:bodyPr wrap="square" lIns="92075" tIns="46038" rIns="92075" bIns="46038">
              <a:spAutoFit/>
            </a:bodyP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sp>
          <p:nvSpPr>
            <p:cNvPr id="967725" name="Line 45"/>
            <p:cNvSpPr>
              <a:spLocks noChangeShapeType="1"/>
            </p:cNvSpPr>
            <p:nvPr/>
          </p:nvSpPr>
          <p:spPr bwMode="auto">
            <a:xfrm flipV="1">
              <a:off x="1728" y="2147"/>
              <a:ext cx="834" cy="103"/>
            </a:xfrm>
            <a:prstGeom prst="line">
              <a:avLst/>
            </a:prstGeom>
            <a:noFill/>
            <a:ln w="38100">
              <a:solidFill>
                <a:schemeClr val="tx1"/>
              </a:solidFill>
              <a:round/>
              <a:headEnd/>
              <a:tailEnd type="triangle" w="med" len="med"/>
            </a:ln>
            <a:effectLst/>
          </p:spPr>
          <p:txBody>
            <a:bodyPr wrap="square" lIns="92075" tIns="46038" rIns="92075" bIns="46038">
              <a:spAutoFit/>
            </a:bodyP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sp>
          <p:nvSpPr>
            <p:cNvPr id="967726" name="Line 46"/>
            <p:cNvSpPr>
              <a:spLocks noChangeShapeType="1"/>
            </p:cNvSpPr>
            <p:nvPr/>
          </p:nvSpPr>
          <p:spPr bwMode="auto">
            <a:xfrm>
              <a:off x="1015" y="2374"/>
              <a:ext cx="2537" cy="1511"/>
            </a:xfrm>
            <a:prstGeom prst="line">
              <a:avLst/>
            </a:prstGeom>
            <a:noFill/>
            <a:ln w="38100">
              <a:solidFill>
                <a:schemeClr val="tx1"/>
              </a:solidFill>
              <a:round/>
              <a:headEnd/>
              <a:tailEnd type="triangle" w="med" len="med"/>
            </a:ln>
            <a:effectLst/>
          </p:spPr>
          <p:txBody>
            <a:bodyPr wrap="square" lIns="92075" tIns="46038" rIns="92075" bIns="46038">
              <a:spAutoFit/>
            </a:bodyP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grpSp>
      <p:sp>
        <p:nvSpPr>
          <p:cNvPr id="967727" name="Text Box 47"/>
          <p:cNvSpPr txBox="1">
            <a:spLocks noChangeArrowheads="1"/>
          </p:cNvSpPr>
          <p:nvPr/>
        </p:nvSpPr>
        <p:spPr bwMode="auto">
          <a:xfrm>
            <a:off x="5584825" y="3571875"/>
            <a:ext cx="460375" cy="284163"/>
          </a:xfrm>
          <a:prstGeom prst="rect">
            <a:avLst/>
          </a:prstGeom>
          <a:solidFill>
            <a:srgbClr val="FFFF99"/>
          </a:solidFill>
          <a:ln w="9525" algn="ctr">
            <a:noFill/>
            <a:miter lim="800000"/>
            <a:headEnd/>
            <a:tailEnd/>
          </a:ln>
          <a:effectLst/>
        </p:spPr>
        <p:txBody>
          <a:bodyPr wrap="none" lIns="92075" tIns="46038" rIns="92075" bIns="46038">
            <a:spAutoFit/>
          </a:bodyPr>
          <a:lstStyle/>
          <a:p>
            <a:pPr eaLnBrk="0" fontAlgn="base" hangingPunct="0">
              <a:lnSpc>
                <a:spcPct val="90000"/>
              </a:lnSpc>
              <a:spcBef>
                <a:spcPct val="30000"/>
              </a:spcBef>
              <a:spcAft>
                <a:spcPct val="0"/>
              </a:spcAft>
              <a:buClr>
                <a:srgbClr val="FC0128"/>
              </a:buClr>
              <a:buFont typeface="Wingdings" pitchFamily="2" charset="2"/>
              <a:buNone/>
            </a:pPr>
            <a:r>
              <a:rPr lang="en-US" sz="1400" b="1" smtClean="0">
                <a:solidFill>
                  <a:srgbClr val="000000"/>
                </a:solidFill>
              </a:rPr>
              <a:t>ITS</a:t>
            </a:r>
          </a:p>
        </p:txBody>
      </p:sp>
      <p:sp>
        <p:nvSpPr>
          <p:cNvPr id="967728" name="Text Box 48"/>
          <p:cNvSpPr txBox="1">
            <a:spLocks noChangeArrowheads="1"/>
          </p:cNvSpPr>
          <p:nvPr/>
        </p:nvSpPr>
        <p:spPr bwMode="auto">
          <a:xfrm>
            <a:off x="5800725" y="2749550"/>
            <a:ext cx="539750" cy="284163"/>
          </a:xfrm>
          <a:prstGeom prst="rect">
            <a:avLst/>
          </a:prstGeom>
          <a:solidFill>
            <a:srgbClr val="FFFF99"/>
          </a:solidFill>
          <a:ln w="9525" algn="ctr">
            <a:noFill/>
            <a:miter lim="800000"/>
            <a:headEnd/>
            <a:tailEnd/>
          </a:ln>
          <a:effectLst/>
        </p:spPr>
        <p:txBody>
          <a:bodyPr wrap="none" lIns="92075" tIns="46038" rIns="92075" bIns="46038">
            <a:spAutoFit/>
          </a:bodyPr>
          <a:lstStyle/>
          <a:p>
            <a:pPr eaLnBrk="0" fontAlgn="base" hangingPunct="0">
              <a:lnSpc>
                <a:spcPct val="90000"/>
              </a:lnSpc>
              <a:spcBef>
                <a:spcPct val="30000"/>
              </a:spcBef>
              <a:spcAft>
                <a:spcPct val="0"/>
              </a:spcAft>
              <a:buClr>
                <a:srgbClr val="FC0128"/>
              </a:buClr>
              <a:buFont typeface="Wingdings" pitchFamily="2" charset="2"/>
              <a:buNone/>
            </a:pPr>
            <a:r>
              <a:rPr lang="en-US" sz="1400" b="1" smtClean="0">
                <a:solidFill>
                  <a:srgbClr val="000000"/>
                </a:solidFill>
              </a:rPr>
              <a:t>TPC</a:t>
            </a:r>
          </a:p>
        </p:txBody>
      </p:sp>
      <p:sp>
        <p:nvSpPr>
          <p:cNvPr id="967729" name="Text Box 49"/>
          <p:cNvSpPr txBox="1">
            <a:spLocks noChangeArrowheads="1"/>
          </p:cNvSpPr>
          <p:nvPr/>
        </p:nvSpPr>
        <p:spPr bwMode="auto">
          <a:xfrm>
            <a:off x="4435475" y="2411413"/>
            <a:ext cx="549275" cy="284162"/>
          </a:xfrm>
          <a:prstGeom prst="rect">
            <a:avLst/>
          </a:prstGeom>
          <a:solidFill>
            <a:srgbClr val="FFFF99"/>
          </a:solidFill>
          <a:ln w="9525" algn="ctr">
            <a:noFill/>
            <a:miter lim="800000"/>
            <a:headEnd/>
            <a:tailEnd/>
          </a:ln>
          <a:effectLst/>
        </p:spPr>
        <p:txBody>
          <a:bodyPr wrap="none" lIns="92075" tIns="46038" rIns="92075" bIns="46038">
            <a:spAutoFit/>
          </a:bodyPr>
          <a:lstStyle/>
          <a:p>
            <a:pPr eaLnBrk="0" fontAlgn="base" hangingPunct="0">
              <a:lnSpc>
                <a:spcPct val="90000"/>
              </a:lnSpc>
              <a:spcBef>
                <a:spcPct val="30000"/>
              </a:spcBef>
              <a:spcAft>
                <a:spcPct val="0"/>
              </a:spcAft>
              <a:buClr>
                <a:srgbClr val="FC0128"/>
              </a:buClr>
              <a:buFont typeface="Wingdings" pitchFamily="2" charset="2"/>
              <a:buNone/>
            </a:pPr>
            <a:r>
              <a:rPr lang="en-US" sz="1400" b="1" smtClean="0">
                <a:solidFill>
                  <a:srgbClr val="000000"/>
                </a:solidFill>
              </a:rPr>
              <a:t>TRD</a:t>
            </a:r>
          </a:p>
        </p:txBody>
      </p:sp>
      <p:sp>
        <p:nvSpPr>
          <p:cNvPr id="967730" name="Text Box 50"/>
          <p:cNvSpPr txBox="1">
            <a:spLocks noChangeArrowheads="1"/>
          </p:cNvSpPr>
          <p:nvPr/>
        </p:nvSpPr>
        <p:spPr bwMode="auto">
          <a:xfrm>
            <a:off x="6083300" y="1612900"/>
            <a:ext cx="538163" cy="284163"/>
          </a:xfrm>
          <a:prstGeom prst="rect">
            <a:avLst/>
          </a:prstGeom>
          <a:solidFill>
            <a:srgbClr val="FFFF99"/>
          </a:solidFill>
          <a:ln w="9525" algn="ctr">
            <a:noFill/>
            <a:miter lim="800000"/>
            <a:headEnd/>
            <a:tailEnd/>
          </a:ln>
          <a:effectLst/>
        </p:spPr>
        <p:txBody>
          <a:bodyPr wrap="none" lIns="92075" tIns="46038" rIns="92075" bIns="46038">
            <a:spAutoFit/>
          </a:bodyPr>
          <a:lstStyle/>
          <a:p>
            <a:pPr eaLnBrk="0" fontAlgn="base" hangingPunct="0">
              <a:lnSpc>
                <a:spcPct val="90000"/>
              </a:lnSpc>
              <a:spcBef>
                <a:spcPct val="30000"/>
              </a:spcBef>
              <a:spcAft>
                <a:spcPct val="0"/>
              </a:spcAft>
              <a:buClr>
                <a:srgbClr val="FC0128"/>
              </a:buClr>
              <a:buFont typeface="Wingdings" pitchFamily="2" charset="2"/>
              <a:buNone/>
            </a:pPr>
            <a:r>
              <a:rPr lang="en-US" sz="1400" b="1" smtClean="0">
                <a:solidFill>
                  <a:srgbClr val="000000"/>
                </a:solidFill>
              </a:rPr>
              <a:t>TOF</a:t>
            </a:r>
          </a:p>
        </p:txBody>
      </p:sp>
      <p:sp>
        <p:nvSpPr>
          <p:cNvPr id="967731" name="Text Box 51"/>
          <p:cNvSpPr txBox="1">
            <a:spLocks noChangeArrowheads="1"/>
          </p:cNvSpPr>
          <p:nvPr/>
        </p:nvSpPr>
        <p:spPr bwMode="auto">
          <a:xfrm>
            <a:off x="4081463" y="1009650"/>
            <a:ext cx="815975" cy="284163"/>
          </a:xfrm>
          <a:prstGeom prst="rect">
            <a:avLst/>
          </a:prstGeom>
          <a:solidFill>
            <a:srgbClr val="FFFF99"/>
          </a:solidFill>
          <a:ln w="9525" algn="ctr">
            <a:noFill/>
            <a:miter lim="800000"/>
            <a:headEnd/>
            <a:tailEnd/>
          </a:ln>
          <a:effectLst/>
        </p:spPr>
        <p:txBody>
          <a:bodyPr wrap="none" lIns="92075" tIns="46038" rIns="92075" bIns="46038">
            <a:spAutoFit/>
          </a:bodyPr>
          <a:lstStyle/>
          <a:p>
            <a:pPr eaLnBrk="0" fontAlgn="base" hangingPunct="0">
              <a:lnSpc>
                <a:spcPct val="90000"/>
              </a:lnSpc>
              <a:spcBef>
                <a:spcPct val="30000"/>
              </a:spcBef>
              <a:spcAft>
                <a:spcPct val="0"/>
              </a:spcAft>
              <a:buClr>
                <a:srgbClr val="FC0128"/>
              </a:buClr>
              <a:buFont typeface="Wingdings" pitchFamily="2" charset="2"/>
              <a:buNone/>
            </a:pPr>
            <a:r>
              <a:rPr lang="en-US" sz="1400" b="1" smtClean="0">
                <a:solidFill>
                  <a:srgbClr val="000000"/>
                </a:solidFill>
              </a:rPr>
              <a:t>EMCAL</a:t>
            </a:r>
          </a:p>
        </p:txBody>
      </p:sp>
      <p:sp>
        <p:nvSpPr>
          <p:cNvPr id="967732" name="Text Box 52"/>
          <p:cNvSpPr txBox="1">
            <a:spLocks noChangeArrowheads="1"/>
          </p:cNvSpPr>
          <p:nvPr/>
        </p:nvSpPr>
        <p:spPr bwMode="auto">
          <a:xfrm>
            <a:off x="4562475" y="6000750"/>
            <a:ext cx="688975" cy="284163"/>
          </a:xfrm>
          <a:prstGeom prst="rect">
            <a:avLst/>
          </a:prstGeom>
          <a:solidFill>
            <a:srgbClr val="FFFF99"/>
          </a:solidFill>
          <a:ln w="9525" algn="ctr">
            <a:noFill/>
            <a:miter lim="800000"/>
            <a:headEnd/>
            <a:tailEnd/>
          </a:ln>
          <a:effectLst/>
        </p:spPr>
        <p:txBody>
          <a:bodyPr wrap="none" lIns="92075" tIns="46038" rIns="92075" bIns="46038">
            <a:spAutoFit/>
          </a:bodyPr>
          <a:lstStyle/>
          <a:p>
            <a:pPr eaLnBrk="0" fontAlgn="base" hangingPunct="0">
              <a:lnSpc>
                <a:spcPct val="90000"/>
              </a:lnSpc>
              <a:spcBef>
                <a:spcPct val="30000"/>
              </a:spcBef>
              <a:spcAft>
                <a:spcPct val="0"/>
              </a:spcAft>
              <a:buClr>
                <a:srgbClr val="FC0128"/>
              </a:buClr>
              <a:buFont typeface="Wingdings" pitchFamily="2" charset="2"/>
              <a:buNone/>
            </a:pPr>
            <a:r>
              <a:rPr lang="en-US" sz="1400" b="1" smtClean="0">
                <a:solidFill>
                  <a:srgbClr val="000000"/>
                </a:solidFill>
              </a:rPr>
              <a:t>PHOS</a:t>
            </a:r>
          </a:p>
        </p:txBody>
      </p:sp>
      <p:sp>
        <p:nvSpPr>
          <p:cNvPr id="967733" name="Text Box 53"/>
          <p:cNvSpPr txBox="1">
            <a:spLocks noChangeArrowheads="1"/>
          </p:cNvSpPr>
          <p:nvPr/>
        </p:nvSpPr>
        <p:spPr bwMode="auto">
          <a:xfrm>
            <a:off x="7639050" y="1320800"/>
            <a:ext cx="757238" cy="284163"/>
          </a:xfrm>
          <a:prstGeom prst="rect">
            <a:avLst/>
          </a:prstGeom>
          <a:solidFill>
            <a:srgbClr val="FFFF99"/>
          </a:solidFill>
          <a:ln w="9525" algn="ctr">
            <a:noFill/>
            <a:miter lim="800000"/>
            <a:headEnd/>
            <a:tailEnd/>
          </a:ln>
          <a:effectLst/>
        </p:spPr>
        <p:txBody>
          <a:bodyPr wrap="none" lIns="92075" tIns="46038" rIns="92075" bIns="46038">
            <a:spAutoFit/>
          </a:bodyPr>
          <a:lstStyle/>
          <a:p>
            <a:pPr eaLnBrk="0" fontAlgn="base" hangingPunct="0">
              <a:lnSpc>
                <a:spcPct val="90000"/>
              </a:lnSpc>
              <a:spcBef>
                <a:spcPct val="30000"/>
              </a:spcBef>
              <a:spcAft>
                <a:spcPct val="0"/>
              </a:spcAft>
              <a:buClr>
                <a:srgbClr val="FC0128"/>
              </a:buClr>
              <a:buFont typeface="Wingdings" pitchFamily="2" charset="2"/>
              <a:buNone/>
            </a:pPr>
            <a:r>
              <a:rPr lang="en-US" sz="1400" b="1" smtClean="0">
                <a:solidFill>
                  <a:srgbClr val="000000"/>
                </a:solidFill>
              </a:rPr>
              <a:t>HMPID</a:t>
            </a:r>
          </a:p>
        </p:txBody>
      </p:sp>
      <p:sp>
        <p:nvSpPr>
          <p:cNvPr id="967734" name="Text Box 54"/>
          <p:cNvSpPr txBox="1">
            <a:spLocks noChangeArrowheads="1"/>
          </p:cNvSpPr>
          <p:nvPr/>
        </p:nvSpPr>
        <p:spPr bwMode="auto">
          <a:xfrm>
            <a:off x="7904163" y="5583238"/>
            <a:ext cx="1058862" cy="284162"/>
          </a:xfrm>
          <a:prstGeom prst="rect">
            <a:avLst/>
          </a:prstGeom>
          <a:solidFill>
            <a:srgbClr val="FFFF99"/>
          </a:solidFill>
          <a:ln w="9525" algn="ctr">
            <a:noFill/>
            <a:miter lim="800000"/>
            <a:headEnd/>
            <a:tailEnd/>
          </a:ln>
          <a:effectLst/>
        </p:spPr>
        <p:txBody>
          <a:bodyPr wrap="none" lIns="92075" tIns="46038" rIns="92075" bIns="46038">
            <a:spAutoFit/>
          </a:bodyPr>
          <a:lstStyle/>
          <a:p>
            <a:pPr eaLnBrk="0" fontAlgn="base" hangingPunct="0">
              <a:lnSpc>
                <a:spcPct val="90000"/>
              </a:lnSpc>
              <a:spcBef>
                <a:spcPct val="30000"/>
              </a:spcBef>
              <a:spcAft>
                <a:spcPct val="0"/>
              </a:spcAft>
              <a:buClr>
                <a:srgbClr val="FC0128"/>
              </a:buClr>
              <a:buFont typeface="Wingdings" pitchFamily="2" charset="2"/>
              <a:buNone/>
            </a:pPr>
            <a:r>
              <a:rPr lang="en-US" sz="1400" b="1" smtClean="0">
                <a:solidFill>
                  <a:srgbClr val="000000"/>
                </a:solidFill>
              </a:rPr>
              <a:t>L3 Magnet</a:t>
            </a:r>
          </a:p>
        </p:txBody>
      </p:sp>
      <p:grpSp>
        <p:nvGrpSpPr>
          <p:cNvPr id="4" name="Group 66"/>
          <p:cNvGrpSpPr/>
          <p:nvPr/>
        </p:nvGrpSpPr>
        <p:grpSpPr>
          <a:xfrm>
            <a:off x="4432255" y="4251822"/>
            <a:ext cx="3022239" cy="887112"/>
            <a:chOff x="4432255" y="4251822"/>
            <a:chExt cx="3022239" cy="887112"/>
          </a:xfrm>
        </p:grpSpPr>
        <p:sp>
          <p:nvSpPr>
            <p:cNvPr id="64" name="AutoShape 3"/>
            <p:cNvSpPr>
              <a:spLocks noChangeArrowheads="1"/>
            </p:cNvSpPr>
            <p:nvPr/>
          </p:nvSpPr>
          <p:spPr bwMode="auto">
            <a:xfrm rot="8251693">
              <a:off x="6656306" y="4813924"/>
              <a:ext cx="533400" cy="315763"/>
            </a:xfrm>
            <a:custGeom>
              <a:avLst/>
              <a:gdLst>
                <a:gd name="T0" fmla="*/ 33405281 w 21600"/>
                <a:gd name="T1" fmla="*/ 19088732 h 21600"/>
                <a:gd name="T2" fmla="*/ 33405281 w 21600"/>
                <a:gd name="T3" fmla="*/ 19088732 h 21600"/>
                <a:gd name="T4" fmla="*/ 33405281 w 21600"/>
                <a:gd name="T5" fmla="*/ 19088732 h 21600"/>
                <a:gd name="T6" fmla="*/ 33405281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alpha val="90000"/>
              </a:srgbClr>
            </a:solidFill>
            <a:ln w="25400">
              <a:solidFill>
                <a:srgbClr val="00B050"/>
              </a:solidFill>
              <a:miter lim="800000"/>
              <a:headEnd/>
              <a:tailEnd/>
            </a:ln>
          </p:spPr>
          <p:txBody>
            <a:bodyPr vert="eaVert" wrap="none" anchor="ct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sp>
          <p:nvSpPr>
            <p:cNvPr id="65" name="AutoShape 3"/>
            <p:cNvSpPr>
              <a:spLocks noChangeArrowheads="1"/>
            </p:cNvSpPr>
            <p:nvPr/>
          </p:nvSpPr>
          <p:spPr bwMode="auto">
            <a:xfrm rot="7145352">
              <a:off x="7005135" y="4335862"/>
              <a:ext cx="533400" cy="365319"/>
            </a:xfrm>
            <a:custGeom>
              <a:avLst/>
              <a:gdLst>
                <a:gd name="T0" fmla="*/ 33405281 w 21600"/>
                <a:gd name="T1" fmla="*/ 19088732 h 21600"/>
                <a:gd name="T2" fmla="*/ 33405281 w 21600"/>
                <a:gd name="T3" fmla="*/ 19088732 h 21600"/>
                <a:gd name="T4" fmla="*/ 33405281 w 21600"/>
                <a:gd name="T5" fmla="*/ 19088732 h 21600"/>
                <a:gd name="T6" fmla="*/ 33405281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alpha val="90000"/>
              </a:srgbClr>
            </a:solidFill>
            <a:ln w="25400">
              <a:solidFill>
                <a:srgbClr val="00B050"/>
              </a:solidFill>
              <a:miter lim="800000"/>
              <a:headEnd/>
              <a:tailEnd/>
            </a:ln>
          </p:spPr>
          <p:txBody>
            <a:bodyPr vert="eaVert" wrap="none" anchor="ct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sp>
          <p:nvSpPr>
            <p:cNvPr id="66" name="AutoShape 3"/>
            <p:cNvSpPr>
              <a:spLocks noChangeArrowheads="1"/>
            </p:cNvSpPr>
            <p:nvPr/>
          </p:nvSpPr>
          <p:spPr bwMode="auto">
            <a:xfrm rot="12932858">
              <a:off x="4432255" y="4796239"/>
              <a:ext cx="533400" cy="342695"/>
            </a:xfrm>
            <a:custGeom>
              <a:avLst/>
              <a:gdLst>
                <a:gd name="T0" fmla="*/ 33405281 w 21600"/>
                <a:gd name="T1" fmla="*/ 19088732 h 21600"/>
                <a:gd name="T2" fmla="*/ 33405281 w 21600"/>
                <a:gd name="T3" fmla="*/ 19088732 h 21600"/>
                <a:gd name="T4" fmla="*/ 33405281 w 21600"/>
                <a:gd name="T5" fmla="*/ 19088732 h 21600"/>
                <a:gd name="T6" fmla="*/ 33405281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alpha val="90000"/>
              </a:srgbClr>
            </a:solidFill>
            <a:ln w="25400">
              <a:solidFill>
                <a:srgbClr val="00B050"/>
              </a:solidFill>
              <a:miter lim="800000"/>
              <a:headEnd/>
              <a:tailEnd/>
            </a:ln>
          </p:spPr>
          <p:txBody>
            <a:bodyPr vert="eaVert" wrap="none" anchor="ctr"/>
            <a:lstStyle/>
            <a:p>
              <a:pPr algn="ctr" eaLnBrk="0" fontAlgn="base" hangingPunct="0">
                <a:lnSpc>
                  <a:spcPct val="90000"/>
                </a:lnSpc>
                <a:spcBef>
                  <a:spcPct val="30000"/>
                </a:spcBef>
                <a:spcAft>
                  <a:spcPct val="0"/>
                </a:spcAft>
                <a:buClr>
                  <a:srgbClr val="FC0128"/>
                </a:buClr>
                <a:buFont typeface="Wingdings" pitchFamily="2" charset="2"/>
                <a:buNone/>
              </a:pPr>
              <a:endParaRPr lang="en-US" sz="1600" smtClean="0">
                <a:solidFill>
                  <a:srgbClr val="0000FF"/>
                </a:solidFill>
              </a:endParaRPr>
            </a:p>
          </p:txBody>
        </p:sp>
      </p:grpSp>
      <p:grpSp>
        <p:nvGrpSpPr>
          <p:cNvPr id="5" name="Group 70"/>
          <p:cNvGrpSpPr/>
          <p:nvPr/>
        </p:nvGrpSpPr>
        <p:grpSpPr>
          <a:xfrm>
            <a:off x="3305881" y="1745759"/>
            <a:ext cx="1341716" cy="1916971"/>
            <a:chOff x="3305881" y="1745759"/>
            <a:chExt cx="1341716" cy="1916971"/>
          </a:xfrm>
        </p:grpSpPr>
        <p:sp>
          <p:nvSpPr>
            <p:cNvPr id="68" name="Rectangle 31"/>
            <p:cNvSpPr>
              <a:spLocks noChangeArrowheads="1"/>
            </p:cNvSpPr>
            <p:nvPr/>
          </p:nvSpPr>
          <p:spPr bwMode="auto">
            <a:xfrm rot="18066816">
              <a:off x="3319665" y="2404728"/>
              <a:ext cx="776287" cy="228600"/>
            </a:xfrm>
            <a:prstGeom prst="rect">
              <a:avLst/>
            </a:prstGeom>
            <a:solidFill>
              <a:schemeClr val="tx2">
                <a:alpha val="71000"/>
              </a:schemeClr>
            </a:solidFill>
            <a:ln w="25400">
              <a:solidFill>
                <a:srgbClr val="00B050"/>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69" name="Rectangle 31"/>
            <p:cNvSpPr>
              <a:spLocks noChangeArrowheads="1"/>
            </p:cNvSpPr>
            <p:nvPr/>
          </p:nvSpPr>
          <p:spPr bwMode="auto">
            <a:xfrm rot="19156914">
              <a:off x="3871310" y="1745759"/>
              <a:ext cx="776287" cy="228600"/>
            </a:xfrm>
            <a:prstGeom prst="rect">
              <a:avLst/>
            </a:prstGeom>
            <a:solidFill>
              <a:schemeClr val="tx2">
                <a:alpha val="71000"/>
              </a:schemeClr>
            </a:solidFill>
            <a:ln w="25400">
              <a:solidFill>
                <a:srgbClr val="00B050"/>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sp>
          <p:nvSpPr>
            <p:cNvPr id="70" name="Rectangle 31"/>
            <p:cNvSpPr>
              <a:spLocks noChangeArrowheads="1"/>
            </p:cNvSpPr>
            <p:nvPr/>
          </p:nvSpPr>
          <p:spPr bwMode="auto">
            <a:xfrm rot="16850150">
              <a:off x="3032037" y="3160287"/>
              <a:ext cx="776287" cy="228600"/>
            </a:xfrm>
            <a:prstGeom prst="rect">
              <a:avLst/>
            </a:prstGeom>
            <a:solidFill>
              <a:schemeClr val="tx2">
                <a:alpha val="71000"/>
              </a:schemeClr>
            </a:solidFill>
            <a:ln w="25400">
              <a:solidFill>
                <a:srgbClr val="00B050"/>
              </a:solidFill>
              <a:miter lim="800000"/>
              <a:headEnd/>
              <a:tailEnd/>
            </a:ln>
          </p:spPr>
          <p:txBody>
            <a:bodyPr wrap="none" anchor="ctr"/>
            <a:lstStyle/>
            <a:p>
              <a:pPr fontAlgn="base">
                <a:spcBef>
                  <a:spcPct val="0"/>
                </a:spcBef>
                <a:spcAft>
                  <a:spcPct val="0"/>
                </a:spcAft>
              </a:pPr>
              <a:endParaRPr lang="en-GB" smtClean="0">
                <a:solidFill>
                  <a:srgbClr val="000000"/>
                </a:solidFill>
              </a:endParaRPr>
            </a:p>
          </p:txBody>
        </p:sp>
      </p:grpSp>
      <p:sp>
        <p:nvSpPr>
          <p:cNvPr id="6" name="Rettangolo arrotondato 5"/>
          <p:cNvSpPr/>
          <p:nvPr/>
        </p:nvSpPr>
        <p:spPr>
          <a:xfrm>
            <a:off x="337930" y="176832"/>
            <a:ext cx="8470370" cy="832818"/>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it-IT" sz="4000" dirty="0" smtClean="0">
                <a:solidFill>
                  <a:srgbClr val="696464"/>
                </a:solidFill>
                <a:latin typeface="Franklin Gothic Book"/>
                <a:ea typeface="+mj-ea"/>
                <a:cs typeface="+mj-cs"/>
              </a:rPr>
              <a:t>Detector status</a:t>
            </a:r>
            <a:endParaRPr lang="it-IT" sz="2400" dirty="0">
              <a:solidFill>
                <a:schemeClr val="tx1"/>
              </a:solidFill>
            </a:endParaRPr>
          </a:p>
        </p:txBody>
      </p:sp>
      <p:sp>
        <p:nvSpPr>
          <p:cNvPr id="7" name="Segnaposto piè di pagina 6"/>
          <p:cNvSpPr>
            <a:spLocks noGrp="1"/>
          </p:cNvSpPr>
          <p:nvPr>
            <p:ph type="ftr" sz="quarter" idx="11"/>
          </p:nvPr>
        </p:nvSpPr>
        <p:spPr>
          <a:xfrm>
            <a:off x="600075" y="6284913"/>
            <a:ext cx="3962400" cy="457200"/>
          </a:xfrm>
        </p:spPr>
        <p:txBody>
          <a:bodyPr/>
          <a:lstStyle/>
          <a:p>
            <a:r>
              <a:rPr lang="en-US" dirty="0" smtClean="0"/>
              <a:t>LISHEP 2011</a:t>
            </a:r>
            <a:endParaRPr lang="it-IT" dirty="0"/>
          </a:p>
        </p:txBody>
      </p:sp>
      <p:sp>
        <p:nvSpPr>
          <p:cNvPr id="8" name="Segnaposto numero diapositiva 7"/>
          <p:cNvSpPr>
            <a:spLocks noGrp="1"/>
          </p:cNvSpPr>
          <p:nvPr>
            <p:ph type="sldNum" sz="quarter" idx="12"/>
          </p:nvPr>
        </p:nvSpPr>
        <p:spPr>
          <a:xfrm>
            <a:off x="109330" y="6284913"/>
            <a:ext cx="457200" cy="457200"/>
          </a:xfrm>
        </p:spPr>
        <p:txBody>
          <a:bodyPr/>
          <a:lstStyle/>
          <a:p>
            <a:fld id="{8DE4B878-52AC-8545-8082-98DF45A7D0D1}" type="slidenum">
              <a:rPr lang="it-IT" smtClean="0"/>
              <a:pPr/>
              <a:t>5</a:t>
            </a:fld>
            <a:endParaRPr lang="it-IT" dirty="0"/>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6175873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Detector Performance</a:t>
            </a:r>
            <a:endParaRPr lang="it-IT" dirty="0"/>
          </a:p>
        </p:txBody>
      </p:sp>
      <p:sp>
        <p:nvSpPr>
          <p:cNvPr id="3" name="Segnaposto testo 2"/>
          <p:cNvSpPr>
            <a:spLocks noGrp="1"/>
          </p:cNvSpPr>
          <p:nvPr>
            <p:ph type="body" idx="1"/>
          </p:nvPr>
        </p:nvSpPr>
        <p:spPr/>
        <p:txBody>
          <a:bodyPr>
            <a:normAutofit lnSpcReduction="10000"/>
          </a:bodyPr>
          <a:lstStyle/>
          <a:p>
            <a:pPr marL="342900" indent="-342900">
              <a:buFont typeface="Wingdings" pitchFamily="2" charset="2"/>
              <a:buChar char="§"/>
            </a:pPr>
            <a:r>
              <a:rPr lang="it-IT" dirty="0" err="1" smtClean="0"/>
              <a:t>Tracking</a:t>
            </a:r>
            <a:endParaRPr lang="it-IT" dirty="0" smtClean="0"/>
          </a:p>
          <a:p>
            <a:pPr marL="342900" indent="-342900">
              <a:buFont typeface="Wingdings" pitchFamily="2" charset="2"/>
              <a:buChar char="§"/>
            </a:pPr>
            <a:r>
              <a:rPr lang="it-IT" dirty="0" err="1" smtClean="0"/>
              <a:t>Vertexing</a:t>
            </a:r>
            <a:endParaRPr lang="it-IT" dirty="0" smtClean="0"/>
          </a:p>
          <a:p>
            <a:pPr marL="342900" indent="-342900">
              <a:buFont typeface="Wingdings" pitchFamily="2" charset="2"/>
              <a:buChar char="§"/>
            </a:pPr>
            <a:r>
              <a:rPr lang="it-IT" dirty="0" smtClean="0"/>
              <a:t>PID</a:t>
            </a:r>
          </a:p>
        </p:txBody>
      </p:sp>
      <p:sp>
        <p:nvSpPr>
          <p:cNvPr id="4" name="Segnaposto data 3"/>
          <p:cNvSpPr>
            <a:spLocks noGrp="1"/>
          </p:cNvSpPr>
          <p:nvPr>
            <p:ph type="dt" sz="half" idx="10"/>
          </p:nvPr>
        </p:nvSpPr>
        <p:spPr/>
        <p:txBody>
          <a:bodyPr/>
          <a:lstStyle/>
          <a:p>
            <a:r>
              <a:rPr lang="it-IT" smtClean="0"/>
              <a:t>09/07/2011</a:t>
            </a:r>
            <a:endParaRPr lang="it-IT"/>
          </a:p>
        </p:txBody>
      </p:sp>
      <p:sp>
        <p:nvSpPr>
          <p:cNvPr id="5" name="Segnaposto numero diapositiva 4"/>
          <p:cNvSpPr>
            <a:spLocks noGrp="1"/>
          </p:cNvSpPr>
          <p:nvPr>
            <p:ph type="sldNum" sz="quarter" idx="12"/>
          </p:nvPr>
        </p:nvSpPr>
        <p:spPr/>
        <p:txBody>
          <a:bodyPr/>
          <a:lstStyle/>
          <a:p>
            <a:fld id="{EBF5CD18-686B-47A9-AFD5-66CE5FA52A66}" type="slidenum">
              <a:rPr lang="en-US" smtClean="0"/>
              <a:pPr/>
              <a:t>6</a:t>
            </a:fld>
            <a:endParaRPr lang="en-US"/>
          </a:p>
        </p:txBody>
      </p:sp>
      <p:sp>
        <p:nvSpPr>
          <p:cNvPr id="6" name="Segnaposto piè di pagina 5"/>
          <p:cNvSpPr>
            <a:spLocks noGrp="1"/>
          </p:cNvSpPr>
          <p:nvPr>
            <p:ph type="ftr" sz="quarter" idx="11"/>
          </p:nvPr>
        </p:nvSpPr>
        <p:spPr/>
        <p:txBody>
          <a:bodyPr/>
          <a:lstStyle/>
          <a:p>
            <a:r>
              <a:rPr lang="en-US" smtClean="0"/>
              <a:t>LISHEP 2011</a:t>
            </a:r>
            <a:endParaRPr lang="it-IT"/>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9261200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Immagine 5"/>
          <p:cNvPicPr>
            <a:picLocks noChangeAspect="1"/>
          </p:cNvPicPr>
          <p:nvPr/>
        </p:nvPicPr>
        <p:blipFill>
          <a:blip r:embed="rId3">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357778" y="2514260"/>
            <a:ext cx="4245465" cy="4026345"/>
          </a:xfrm>
          <a:prstGeom prst="rect">
            <a:avLst/>
          </a:prstGeom>
        </p:spPr>
      </p:pic>
      <p:pic>
        <p:nvPicPr>
          <p:cNvPr id="5" name="Immagine 4"/>
          <p:cNvPicPr>
            <a:picLocks noChangeAspect="1"/>
          </p:cNvPicPr>
          <p:nvPr/>
        </p:nvPicPr>
        <p:blipFill>
          <a:blip r:embed="rId4">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4985228" y="2618169"/>
            <a:ext cx="3941508" cy="3922436"/>
          </a:xfrm>
          <a:prstGeom prst="rect">
            <a:avLst/>
          </a:prstGeom>
        </p:spPr>
      </p:pic>
      <p:sp>
        <p:nvSpPr>
          <p:cNvPr id="2" name="Titolo 1"/>
          <p:cNvSpPr>
            <a:spLocks noGrp="1"/>
          </p:cNvSpPr>
          <p:nvPr>
            <p:ph type="title"/>
          </p:nvPr>
        </p:nvSpPr>
        <p:spPr/>
        <p:txBody>
          <a:bodyPr/>
          <a:lstStyle/>
          <a:p>
            <a:r>
              <a:rPr lang="it-IT" dirty="0" err="1" smtClean="0"/>
              <a:t>Tracking</a:t>
            </a:r>
            <a:endParaRPr lang="it-IT" dirty="0"/>
          </a:p>
        </p:txBody>
      </p:sp>
      <p:sp>
        <p:nvSpPr>
          <p:cNvPr id="3" name="Segnaposto data 2"/>
          <p:cNvSpPr>
            <a:spLocks noGrp="1"/>
          </p:cNvSpPr>
          <p:nvPr>
            <p:ph type="dt" sz="half" idx="10"/>
          </p:nvPr>
        </p:nvSpPr>
        <p:spPr/>
        <p:txBody>
          <a:bodyPr/>
          <a:lstStyle/>
          <a:p>
            <a:r>
              <a:rPr lang="it-IT" smtClean="0"/>
              <a:t>09/07/2011</a:t>
            </a:r>
            <a:endParaRPr lang="it-IT"/>
          </a:p>
        </p:txBody>
      </p:sp>
      <p:sp>
        <p:nvSpPr>
          <p:cNvPr id="10" name="Segnaposto piè di pagina 9"/>
          <p:cNvSpPr>
            <a:spLocks noGrp="1"/>
          </p:cNvSpPr>
          <p:nvPr>
            <p:ph type="ftr" sz="quarter" idx="11"/>
          </p:nvPr>
        </p:nvSpPr>
        <p:spPr/>
        <p:txBody>
          <a:bodyPr/>
          <a:lstStyle/>
          <a:p>
            <a:r>
              <a:rPr lang="en-US" smtClean="0"/>
              <a:t>LISHEP 2011</a:t>
            </a:r>
            <a:endParaRPr lang="it-IT" dirty="0"/>
          </a:p>
        </p:txBody>
      </p:sp>
      <p:sp>
        <p:nvSpPr>
          <p:cNvPr id="4" name="Segnaposto numero diapositiva 3"/>
          <p:cNvSpPr>
            <a:spLocks noGrp="1"/>
          </p:cNvSpPr>
          <p:nvPr>
            <p:ph type="sldNum" sz="quarter" idx="12"/>
          </p:nvPr>
        </p:nvSpPr>
        <p:spPr/>
        <p:txBody>
          <a:bodyPr/>
          <a:lstStyle/>
          <a:p>
            <a:fld id="{8DE4B878-52AC-8545-8082-98DF45A7D0D1}" type="slidenum">
              <a:rPr lang="it-IT" smtClean="0"/>
              <a:pPr/>
              <a:t>7</a:t>
            </a:fld>
            <a:endParaRPr lang="it-IT"/>
          </a:p>
        </p:txBody>
      </p:sp>
      <p:sp>
        <p:nvSpPr>
          <p:cNvPr id="8" name="Segnaposto contenuto 7"/>
          <p:cNvSpPr>
            <a:spLocks noGrp="1"/>
          </p:cNvSpPr>
          <p:nvPr>
            <p:ph sz="quarter" idx="1"/>
          </p:nvPr>
        </p:nvSpPr>
        <p:spPr>
          <a:xfrm>
            <a:off x="249382" y="1154164"/>
            <a:ext cx="8640618" cy="1641935"/>
          </a:xfrm>
        </p:spPr>
        <p:txBody>
          <a:bodyPr>
            <a:normAutofit fontScale="40000" lnSpcReduction="20000"/>
          </a:bodyPr>
          <a:lstStyle/>
          <a:p>
            <a:pPr marL="36000">
              <a:spcBef>
                <a:spcPts val="0"/>
              </a:spcBef>
            </a:pPr>
            <a:r>
              <a:rPr lang="en-US" sz="4000" dirty="0" smtClean="0"/>
              <a:t>Tracking capabilities in the central barrel are crucial for most of the physics topics addressed in </a:t>
            </a:r>
            <a:r>
              <a:rPr lang="en-US" sz="4000" dirty="0" err="1" smtClean="0"/>
              <a:t>Pb-Pb</a:t>
            </a:r>
            <a:r>
              <a:rPr lang="en-US" sz="4000" dirty="0" smtClean="0"/>
              <a:t> collisions</a:t>
            </a:r>
          </a:p>
          <a:p>
            <a:pPr marL="36000">
              <a:spcBef>
                <a:spcPts val="0"/>
              </a:spcBef>
            </a:pPr>
            <a:r>
              <a:rPr lang="en-US" sz="4000" dirty="0" smtClean="0"/>
              <a:t>Tracking detectors: Inner Tracking System (ITS), Time Projection Chamber (TPC) and Transition Radiation Detector (TRD)</a:t>
            </a:r>
          </a:p>
          <a:p>
            <a:pPr marL="36000">
              <a:spcBef>
                <a:spcPts val="0"/>
              </a:spcBef>
            </a:pPr>
            <a:r>
              <a:rPr lang="en-US" sz="4000" dirty="0" smtClean="0"/>
              <a:t>Algorithm based on </a:t>
            </a:r>
            <a:r>
              <a:rPr lang="en-US" sz="4000" dirty="0" err="1" smtClean="0"/>
              <a:t>Kalman</a:t>
            </a:r>
            <a:r>
              <a:rPr lang="en-US" sz="4000" dirty="0" smtClean="0"/>
              <a:t> filter, with seeding in the TPC. ITS is used as a standalone  tracker with leftover points</a:t>
            </a:r>
          </a:p>
          <a:p>
            <a:pPr marL="36000">
              <a:spcBef>
                <a:spcPts val="0"/>
              </a:spcBef>
            </a:pPr>
            <a:r>
              <a:rPr lang="en-US" sz="4000" dirty="0" smtClean="0"/>
              <a:t>Hermetic detectors: very high efficiency for |</a:t>
            </a:r>
            <a:r>
              <a:rPr lang="en-US" sz="4000" dirty="0" smtClean="0">
                <a:latin typeface="Symbol" pitchFamily="18" charset="2"/>
              </a:rPr>
              <a:t>h</a:t>
            </a:r>
            <a:r>
              <a:rPr lang="en-US" sz="4000" dirty="0" smtClean="0"/>
              <a:t>|&lt;0.8</a:t>
            </a:r>
          </a:p>
          <a:p>
            <a:pPr marL="36000">
              <a:spcBef>
                <a:spcPts val="0"/>
              </a:spcBef>
            </a:pPr>
            <a:r>
              <a:rPr lang="en-US" sz="4000" dirty="0" smtClean="0"/>
              <a:t>Contamination  from fake tracks is ~5% at </a:t>
            </a:r>
            <a:r>
              <a:rPr lang="en-US" sz="4000" i="1" dirty="0" err="1" smtClean="0"/>
              <a:t>p</a:t>
            </a:r>
            <a:r>
              <a:rPr lang="en-US" sz="4000" i="1" baseline="-25000" dirty="0" err="1" smtClean="0"/>
              <a:t>T</a:t>
            </a:r>
            <a:r>
              <a:rPr lang="en-US" sz="4000" i="1" dirty="0" smtClean="0"/>
              <a:t>=1 </a:t>
            </a:r>
            <a:r>
              <a:rPr lang="en-US" sz="4000" i="1" dirty="0" err="1" smtClean="0"/>
              <a:t>GeV</a:t>
            </a:r>
            <a:r>
              <a:rPr lang="en-US" sz="4000" i="1" dirty="0" smtClean="0"/>
              <a:t>/c </a:t>
            </a:r>
            <a:r>
              <a:rPr lang="en-US" sz="4000" dirty="0" smtClean="0"/>
              <a:t>for central </a:t>
            </a:r>
            <a:r>
              <a:rPr lang="en-US" sz="4000" dirty="0" err="1" smtClean="0"/>
              <a:t>PbPb</a:t>
            </a:r>
            <a:endParaRPr lang="en-US" sz="4000" dirty="0" smtClean="0"/>
          </a:p>
          <a:p>
            <a:endParaRPr lang="it-IT" dirty="0"/>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33952464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324953" y="3515421"/>
            <a:ext cx="4540545" cy="3229645"/>
          </a:xfrm>
          <a:prstGeom prst="rect">
            <a:avLst/>
          </a:prstGeom>
        </p:spPr>
      </p:pic>
      <p:sp>
        <p:nvSpPr>
          <p:cNvPr id="2" name="Titolo 1"/>
          <p:cNvSpPr>
            <a:spLocks noGrp="1"/>
          </p:cNvSpPr>
          <p:nvPr>
            <p:ph type="title"/>
          </p:nvPr>
        </p:nvSpPr>
        <p:spPr/>
        <p:txBody>
          <a:bodyPr/>
          <a:lstStyle/>
          <a:p>
            <a:r>
              <a:rPr lang="it-IT" dirty="0" err="1" smtClean="0"/>
              <a:t>Vertexing</a:t>
            </a:r>
            <a:endParaRPr lang="it-IT" dirty="0"/>
          </a:p>
        </p:txBody>
      </p:sp>
      <p:sp>
        <p:nvSpPr>
          <p:cNvPr id="3" name="Segnaposto data 2"/>
          <p:cNvSpPr>
            <a:spLocks noGrp="1"/>
          </p:cNvSpPr>
          <p:nvPr>
            <p:ph type="dt" sz="half" idx="10"/>
          </p:nvPr>
        </p:nvSpPr>
        <p:spPr/>
        <p:txBody>
          <a:bodyPr/>
          <a:lstStyle/>
          <a:p>
            <a:r>
              <a:rPr lang="it-IT" smtClean="0"/>
              <a:t>09/07/2011</a:t>
            </a:r>
            <a:endParaRPr lang="it-IT"/>
          </a:p>
        </p:txBody>
      </p:sp>
      <p:sp>
        <p:nvSpPr>
          <p:cNvPr id="4" name="Segnaposto numero diapositiva 3"/>
          <p:cNvSpPr>
            <a:spLocks noGrp="1"/>
          </p:cNvSpPr>
          <p:nvPr>
            <p:ph type="sldNum" sz="quarter" idx="12"/>
          </p:nvPr>
        </p:nvSpPr>
        <p:spPr/>
        <p:txBody>
          <a:bodyPr/>
          <a:lstStyle/>
          <a:p>
            <a:fld id="{8DE4B878-52AC-8545-8082-98DF45A7D0D1}" type="slidenum">
              <a:rPr lang="it-IT" smtClean="0"/>
              <a:pPr/>
              <a:t>8</a:t>
            </a:fld>
            <a:endParaRPr lang="it-IT"/>
          </a:p>
        </p:txBody>
      </p:sp>
      <p:sp>
        <p:nvSpPr>
          <p:cNvPr id="15" name="Segnaposto contenuto 14"/>
          <p:cNvSpPr>
            <a:spLocks noGrp="1"/>
          </p:cNvSpPr>
          <p:nvPr>
            <p:ph sz="quarter" idx="1"/>
          </p:nvPr>
        </p:nvSpPr>
        <p:spPr>
          <a:xfrm>
            <a:off x="320544" y="1169279"/>
            <a:ext cx="8509000" cy="2232788"/>
          </a:xfrm>
        </p:spPr>
        <p:txBody>
          <a:bodyPr>
            <a:normAutofit fontScale="77500" lnSpcReduction="20000"/>
          </a:bodyPr>
          <a:lstStyle/>
          <a:p>
            <a:r>
              <a:rPr lang="en-US" dirty="0" smtClean="0"/>
              <a:t>ALICE </a:t>
            </a:r>
            <a:r>
              <a:rPr lang="en-US" dirty="0" err="1" smtClean="0"/>
              <a:t>vertexing</a:t>
            </a:r>
            <a:r>
              <a:rPr lang="en-US" dirty="0" smtClean="0"/>
              <a:t> capabilities were designed to reconstruct weak decays of D mesons (c</a:t>
            </a:r>
            <a:r>
              <a:rPr lang="en-US" dirty="0" smtClean="0">
                <a:latin typeface="Symbol" pitchFamily="18" charset="2"/>
              </a:rPr>
              <a:t>t</a:t>
            </a:r>
            <a:r>
              <a:rPr lang="en-US" dirty="0" smtClean="0"/>
              <a:t>=124 </a:t>
            </a:r>
            <a:r>
              <a:rPr lang="en-US" dirty="0" smtClean="0">
                <a:latin typeface="Symbol" pitchFamily="18" charset="2"/>
              </a:rPr>
              <a:t>m</a:t>
            </a:r>
            <a:r>
              <a:rPr lang="en-US" dirty="0" smtClean="0"/>
              <a:t>m for D</a:t>
            </a:r>
            <a:r>
              <a:rPr lang="en-US" baseline="30000" dirty="0" smtClean="0"/>
              <a:t>0</a:t>
            </a:r>
            <a:r>
              <a:rPr lang="en-US" dirty="0" smtClean="0"/>
              <a:t>)</a:t>
            </a:r>
          </a:p>
          <a:p>
            <a:r>
              <a:rPr lang="en-US" dirty="0" err="1" smtClean="0"/>
              <a:t>Vertexing</a:t>
            </a:r>
            <a:r>
              <a:rPr lang="en-US" dirty="0" smtClean="0"/>
              <a:t> is done with the ITS</a:t>
            </a:r>
          </a:p>
          <a:p>
            <a:pPr lvl="1"/>
            <a:r>
              <a:rPr lang="en-US" dirty="0" smtClean="0"/>
              <a:t>Primary vertex resolution is essentially limited by the residual misalignment </a:t>
            </a:r>
            <a:r>
              <a:rPr lang="en-US" dirty="0" smtClean="0">
                <a:sym typeface="Wingdings" pitchFamily="2" charset="2"/>
              </a:rPr>
              <a:t> ~10 </a:t>
            </a:r>
            <a:r>
              <a:rPr lang="en-US" dirty="0" smtClean="0">
                <a:latin typeface="Symbol" pitchFamily="18" charset="2"/>
                <a:sym typeface="Wingdings" pitchFamily="2" charset="2"/>
              </a:rPr>
              <a:t>m</a:t>
            </a:r>
            <a:r>
              <a:rPr lang="en-US" dirty="0" smtClean="0">
                <a:sym typeface="Wingdings" pitchFamily="2" charset="2"/>
              </a:rPr>
              <a:t>m for central </a:t>
            </a:r>
            <a:r>
              <a:rPr lang="en-US" dirty="0" err="1" smtClean="0">
                <a:sym typeface="Wingdings" pitchFamily="2" charset="2"/>
              </a:rPr>
              <a:t>Pb-Pb</a:t>
            </a:r>
            <a:r>
              <a:rPr lang="en-US" dirty="0" smtClean="0">
                <a:sym typeface="Wingdings" pitchFamily="2" charset="2"/>
              </a:rPr>
              <a:t> events</a:t>
            </a:r>
          </a:p>
          <a:p>
            <a:pPr lvl="1"/>
            <a:r>
              <a:rPr lang="en-US" dirty="0" smtClean="0">
                <a:sym typeface="Wingdings" pitchFamily="2" charset="2"/>
              </a:rPr>
              <a:t> Transverse impact parameter d</a:t>
            </a:r>
            <a:r>
              <a:rPr lang="en-US" baseline="-25000" dirty="0" smtClean="0">
                <a:sym typeface="Wingdings" pitchFamily="2" charset="2"/>
              </a:rPr>
              <a:t>0</a:t>
            </a:r>
            <a:r>
              <a:rPr lang="it-IT" dirty="0" smtClean="0"/>
              <a:t> (</a:t>
            </a:r>
            <a:r>
              <a:rPr lang="it-IT" dirty="0" err="1" smtClean="0"/>
              <a:t>=distance</a:t>
            </a:r>
            <a:r>
              <a:rPr lang="it-IT" dirty="0" smtClean="0"/>
              <a:t> </a:t>
            </a:r>
            <a:r>
              <a:rPr lang="it-IT" dirty="0" err="1" smtClean="0"/>
              <a:t>of</a:t>
            </a:r>
            <a:r>
              <a:rPr lang="it-IT" dirty="0" smtClean="0"/>
              <a:t> </a:t>
            </a:r>
            <a:r>
              <a:rPr lang="it-IT" dirty="0" err="1" smtClean="0"/>
              <a:t>closest</a:t>
            </a:r>
            <a:r>
              <a:rPr lang="it-IT" dirty="0" smtClean="0"/>
              <a:t> </a:t>
            </a:r>
            <a:r>
              <a:rPr lang="it-IT" dirty="0" err="1" smtClean="0"/>
              <a:t>approach</a:t>
            </a:r>
            <a:r>
              <a:rPr lang="it-IT" dirty="0" smtClean="0"/>
              <a:t> </a:t>
            </a:r>
            <a:r>
              <a:rPr lang="it-IT" dirty="0" err="1" smtClean="0"/>
              <a:t>of</a:t>
            </a:r>
            <a:r>
              <a:rPr lang="it-IT" dirty="0" smtClean="0"/>
              <a:t> a </a:t>
            </a:r>
            <a:r>
              <a:rPr lang="it-IT" dirty="0" err="1" smtClean="0"/>
              <a:t>particle</a:t>
            </a:r>
            <a:r>
              <a:rPr lang="it-IT" dirty="0" smtClean="0"/>
              <a:t> </a:t>
            </a:r>
            <a:r>
              <a:rPr lang="it-IT" dirty="0" err="1" smtClean="0"/>
              <a:t>to</a:t>
            </a:r>
            <a:r>
              <a:rPr lang="it-IT" dirty="0" smtClean="0"/>
              <a:t> the </a:t>
            </a:r>
            <a:r>
              <a:rPr lang="it-IT" dirty="0" err="1" smtClean="0"/>
              <a:t>primary</a:t>
            </a:r>
            <a:r>
              <a:rPr lang="it-IT" dirty="0" smtClean="0"/>
              <a:t> </a:t>
            </a:r>
            <a:r>
              <a:rPr lang="it-IT" dirty="0" err="1" smtClean="0"/>
              <a:t>vertex</a:t>
            </a:r>
            <a:r>
              <a:rPr lang="it-IT" dirty="0" smtClean="0"/>
              <a:t> in the </a:t>
            </a:r>
            <a:r>
              <a:rPr lang="it-IT" dirty="0" err="1" smtClean="0"/>
              <a:t>transverse</a:t>
            </a:r>
            <a:r>
              <a:rPr lang="it-IT" dirty="0" smtClean="0"/>
              <a:t> </a:t>
            </a:r>
            <a:r>
              <a:rPr lang="it-IT" dirty="0" err="1" smtClean="0"/>
              <a:t>plane</a:t>
            </a:r>
            <a:r>
              <a:rPr lang="it-IT" dirty="0" smtClean="0"/>
              <a:t>): ~60 </a:t>
            </a:r>
            <a:r>
              <a:rPr lang="en-US" dirty="0" smtClean="0">
                <a:latin typeface="Symbol" pitchFamily="18" charset="2"/>
                <a:sym typeface="Wingdings" pitchFamily="2" charset="2"/>
              </a:rPr>
              <a:t>m</a:t>
            </a:r>
            <a:r>
              <a:rPr lang="en-US" dirty="0" smtClean="0">
                <a:sym typeface="Wingdings" pitchFamily="2" charset="2"/>
              </a:rPr>
              <a:t>m resolution at </a:t>
            </a:r>
            <a:r>
              <a:rPr lang="en-US" dirty="0" err="1" smtClean="0">
                <a:sym typeface="Wingdings" pitchFamily="2" charset="2"/>
              </a:rPr>
              <a:t>p</a:t>
            </a:r>
            <a:r>
              <a:rPr lang="en-US" baseline="-25000" dirty="0" err="1" smtClean="0">
                <a:sym typeface="Wingdings" pitchFamily="2" charset="2"/>
              </a:rPr>
              <a:t>T</a:t>
            </a:r>
            <a:r>
              <a:rPr lang="en-US" dirty="0" smtClean="0">
                <a:sym typeface="Wingdings" pitchFamily="2" charset="2"/>
              </a:rPr>
              <a:t>=1 </a:t>
            </a:r>
            <a:r>
              <a:rPr lang="en-US" dirty="0" err="1" smtClean="0">
                <a:sym typeface="Wingdings" pitchFamily="2" charset="2"/>
              </a:rPr>
              <a:t>GeV</a:t>
            </a:r>
            <a:r>
              <a:rPr lang="en-US" dirty="0" smtClean="0">
                <a:sym typeface="Wingdings" pitchFamily="2" charset="2"/>
              </a:rPr>
              <a:t>/c</a:t>
            </a:r>
          </a:p>
          <a:p>
            <a:pPr lvl="1"/>
            <a:r>
              <a:rPr lang="en-US" dirty="0" smtClean="0">
                <a:sym typeface="Wingdings" pitchFamily="2" charset="2"/>
              </a:rPr>
              <a:t>Enough for charmed mesons</a:t>
            </a:r>
            <a:endParaRPr lang="en-US" dirty="0" smtClean="0"/>
          </a:p>
        </p:txBody>
      </p:sp>
      <p:pic>
        <p:nvPicPr>
          <p:cNvPr id="6" name="Immagine 5"/>
          <p:cNvPicPr>
            <a:picLocks noChangeAspect="1"/>
          </p:cNvPicPr>
          <p:nvPr/>
        </p:nvPicPr>
        <p:blipFill>
          <a:blip r:embed="rId3">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5130162" y="3568534"/>
            <a:ext cx="3379564" cy="3166979"/>
          </a:xfrm>
          <a:prstGeom prst="rect">
            <a:avLst/>
          </a:prstGeom>
        </p:spPr>
      </p:pic>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39789873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Immagine 7"/>
          <p:cNvPicPr>
            <a:picLocks noChangeAspect="1"/>
          </p:cNvPicPr>
          <p:nvPr/>
        </p:nvPicPr>
        <p:blipFill>
          <a:blip r:embed="rId2">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146304" y="809437"/>
            <a:ext cx="3838701" cy="2588027"/>
          </a:xfrm>
          <a:prstGeom prst="rect">
            <a:avLst/>
          </a:prstGeom>
        </p:spPr>
      </p:pic>
      <p:pic>
        <p:nvPicPr>
          <p:cNvPr id="9" name="Immagine 8"/>
          <p:cNvPicPr>
            <a:picLocks noChangeAspect="1"/>
          </p:cNvPicPr>
          <p:nvPr/>
        </p:nvPicPr>
        <p:blipFill>
          <a:blip r:embed="rId3">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4785885" y="-24187"/>
            <a:ext cx="4274654" cy="3461091"/>
          </a:xfrm>
          <a:prstGeom prst="rect">
            <a:avLst/>
          </a:prstGeom>
        </p:spPr>
      </p:pic>
      <p:sp>
        <p:nvSpPr>
          <p:cNvPr id="6" name="Titolo 5"/>
          <p:cNvSpPr>
            <a:spLocks noGrp="1"/>
          </p:cNvSpPr>
          <p:nvPr>
            <p:ph type="title"/>
          </p:nvPr>
        </p:nvSpPr>
        <p:spPr>
          <a:xfrm>
            <a:off x="294724" y="58445"/>
            <a:ext cx="4491161" cy="838319"/>
          </a:xfrm>
        </p:spPr>
        <p:txBody>
          <a:bodyPr>
            <a:noAutofit/>
          </a:bodyPr>
          <a:lstStyle/>
          <a:p>
            <a:r>
              <a:rPr lang="it-IT" sz="3200" dirty="0" smtClean="0"/>
              <a:t>PID with </a:t>
            </a:r>
            <a:r>
              <a:rPr lang="it-IT" sz="3200" dirty="0" smtClean="0">
                <a:solidFill>
                  <a:schemeClr val="accent2">
                    <a:lumMod val="60000"/>
                    <a:lumOff val="40000"/>
                  </a:schemeClr>
                </a:solidFill>
              </a:rPr>
              <a:t>TPC</a:t>
            </a:r>
            <a:r>
              <a:rPr lang="it-IT" sz="3200" dirty="0" smtClean="0"/>
              <a:t>, </a:t>
            </a:r>
            <a:r>
              <a:rPr lang="it-IT" sz="3200" dirty="0" smtClean="0">
                <a:solidFill>
                  <a:schemeClr val="accent2">
                    <a:lumMod val="60000"/>
                    <a:lumOff val="40000"/>
                  </a:schemeClr>
                </a:solidFill>
              </a:rPr>
              <a:t>ITS</a:t>
            </a:r>
            <a:r>
              <a:rPr lang="it-IT" sz="3200" dirty="0" smtClean="0"/>
              <a:t> &amp; </a:t>
            </a:r>
            <a:r>
              <a:rPr lang="it-IT" sz="3200" dirty="0" smtClean="0">
                <a:solidFill>
                  <a:schemeClr val="accent2">
                    <a:lumMod val="60000"/>
                    <a:lumOff val="40000"/>
                  </a:schemeClr>
                </a:solidFill>
              </a:rPr>
              <a:t>TOF</a:t>
            </a:r>
            <a:endParaRPr lang="it-IT" sz="3200" dirty="0">
              <a:solidFill>
                <a:schemeClr val="accent2">
                  <a:lumMod val="60000"/>
                  <a:lumOff val="40000"/>
                </a:schemeClr>
              </a:solidFill>
            </a:endParaRPr>
          </a:p>
        </p:txBody>
      </p:sp>
      <p:sp>
        <p:nvSpPr>
          <p:cNvPr id="3" name="Segnaposto data 2"/>
          <p:cNvSpPr>
            <a:spLocks noGrp="1"/>
          </p:cNvSpPr>
          <p:nvPr>
            <p:ph type="dt" sz="half" idx="10"/>
          </p:nvPr>
        </p:nvSpPr>
        <p:spPr/>
        <p:txBody>
          <a:bodyPr/>
          <a:lstStyle/>
          <a:p>
            <a:r>
              <a:rPr lang="it-IT" smtClean="0"/>
              <a:t>09/07/2011</a:t>
            </a:r>
            <a:endParaRPr lang="it-IT"/>
          </a:p>
        </p:txBody>
      </p:sp>
      <p:sp>
        <p:nvSpPr>
          <p:cNvPr id="4" name="Segnaposto numero diapositiva 3"/>
          <p:cNvSpPr>
            <a:spLocks noGrp="1"/>
          </p:cNvSpPr>
          <p:nvPr>
            <p:ph type="sldNum" sz="quarter" idx="12"/>
          </p:nvPr>
        </p:nvSpPr>
        <p:spPr/>
        <p:txBody>
          <a:bodyPr/>
          <a:lstStyle/>
          <a:p>
            <a:fld id="{8DE4B878-52AC-8545-8082-98DF45A7D0D1}" type="slidenum">
              <a:rPr lang="it-IT" smtClean="0"/>
              <a:pPr/>
              <a:t>9</a:t>
            </a:fld>
            <a:endParaRPr lang="it-IT"/>
          </a:p>
        </p:txBody>
      </p:sp>
      <p:sp>
        <p:nvSpPr>
          <p:cNvPr id="10" name="Segnaposto piè di pagina 9"/>
          <p:cNvSpPr>
            <a:spLocks noGrp="1"/>
          </p:cNvSpPr>
          <p:nvPr>
            <p:ph type="ftr" sz="quarter" idx="11"/>
          </p:nvPr>
        </p:nvSpPr>
        <p:spPr/>
        <p:txBody>
          <a:bodyPr/>
          <a:lstStyle/>
          <a:p>
            <a:r>
              <a:rPr lang="en-US" smtClean="0"/>
              <a:t>LISHEP 2011</a:t>
            </a:r>
            <a:endParaRPr lang="it-IT" dirty="0"/>
          </a:p>
        </p:txBody>
      </p:sp>
      <p:pic>
        <p:nvPicPr>
          <p:cNvPr id="11" name="Immagine 10"/>
          <p:cNvPicPr>
            <a:picLocks noChangeAspect="1"/>
          </p:cNvPicPr>
          <p:nvPr/>
        </p:nvPicPr>
        <p:blipFill>
          <a:blip r:embed="rId4">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123633" y="3697754"/>
            <a:ext cx="4377713" cy="3120886"/>
          </a:xfrm>
          <a:prstGeom prst="rect">
            <a:avLst/>
          </a:prstGeom>
        </p:spPr>
      </p:pic>
      <p:pic>
        <p:nvPicPr>
          <p:cNvPr id="12" name="Immagine 11"/>
          <p:cNvPicPr>
            <a:picLocks noChangeAspect="1"/>
          </p:cNvPicPr>
          <p:nvPr/>
        </p:nvPicPr>
        <p:blipFill>
          <a:blip r:embed="rId5">
            <a:extLst>
              <a:ext uri="{28A0092B-C50C-407E-A947-70E740481C1C}">
                <a14:useLocalDpi xmlns="" xmlns:a14="http://schemas.microsoft.com/office/drawing/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4272266" y="3856383"/>
            <a:ext cx="4871734" cy="3001617"/>
          </a:xfrm>
          <a:prstGeom prst="rect">
            <a:avLst/>
          </a:prstGeom>
        </p:spPr>
      </p:pic>
      <p:sp>
        <p:nvSpPr>
          <p:cNvPr id="13" name="CasellaDiTesto 12"/>
          <p:cNvSpPr txBox="1"/>
          <p:nvPr/>
        </p:nvSpPr>
        <p:spPr>
          <a:xfrm>
            <a:off x="102055" y="3188203"/>
            <a:ext cx="7856584" cy="584775"/>
          </a:xfrm>
          <a:prstGeom prst="rect">
            <a:avLst/>
          </a:prstGeom>
          <a:solidFill>
            <a:schemeClr val="accent3">
              <a:lumMod val="20000"/>
              <a:lumOff val="80000"/>
            </a:schemeClr>
          </a:solidFill>
          <a:ln>
            <a:solidFill>
              <a:schemeClr val="accent1"/>
            </a:solidFill>
          </a:ln>
        </p:spPr>
        <p:txBody>
          <a:bodyPr wrap="square" rtlCol="0">
            <a:spAutoFit/>
          </a:bodyPr>
          <a:lstStyle/>
          <a:p>
            <a:r>
              <a:rPr lang="en-US" sz="1600" dirty="0" smtClean="0"/>
              <a:t>PID in the barrel is mainly done via </a:t>
            </a:r>
            <a:r>
              <a:rPr lang="en-US" sz="1600" dirty="0" err="1" smtClean="0"/>
              <a:t>dE</a:t>
            </a:r>
            <a:r>
              <a:rPr lang="en-US" sz="1600" dirty="0" smtClean="0"/>
              <a:t>/</a:t>
            </a:r>
            <a:r>
              <a:rPr lang="en-US" sz="1600" dirty="0" err="1" smtClean="0"/>
              <a:t>dx</a:t>
            </a:r>
            <a:r>
              <a:rPr lang="en-US" sz="1600" dirty="0" smtClean="0"/>
              <a:t> in TPC and ITS and via Time of Flight Measurements.            A RICH detector provide PID at higher </a:t>
            </a:r>
            <a:r>
              <a:rPr lang="en-US" sz="1600" dirty="0" err="1" smtClean="0"/>
              <a:t>momenta</a:t>
            </a:r>
            <a:r>
              <a:rPr lang="en-US" sz="1600" dirty="0" smtClean="0"/>
              <a:t> in a limited acceptance</a:t>
            </a:r>
            <a:endParaRPr lang="it-IT" sz="1600" dirty="0"/>
          </a:p>
        </p:txBody>
      </p:sp>
      <p:sp>
        <p:nvSpPr>
          <p:cNvPr id="14" name="TextBox 13"/>
          <p:cNvSpPr txBox="1"/>
          <p:nvPr/>
        </p:nvSpPr>
        <p:spPr>
          <a:xfrm>
            <a:off x="6554594" y="4232912"/>
            <a:ext cx="496110" cy="276999"/>
          </a:xfrm>
          <a:prstGeom prst="rect">
            <a:avLst/>
          </a:prstGeom>
          <a:noFill/>
          <a:ln>
            <a:solidFill>
              <a:schemeClr val="accent2"/>
            </a:solidFill>
          </a:ln>
        </p:spPr>
        <p:txBody>
          <a:bodyPr wrap="square" rtlCol="0">
            <a:spAutoFit/>
          </a:bodyPr>
          <a:lstStyle/>
          <a:p>
            <a:r>
              <a:rPr lang="it-IT" sz="1200" b="1" dirty="0">
                <a:latin typeface="Arial" pitchFamily="34" charset="0"/>
                <a:cs typeface="Arial" pitchFamily="34" charset="0"/>
              </a:rPr>
              <a:t>TOF</a:t>
            </a:r>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12337074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4_Standarddesign">
  <a:themeElements>
    <a:clrScheme name="4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Standard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triangle" w="med" len="med"/>
        </a:ln>
        <a:effectLst/>
      </a:spPr>
      <a:bodyPr vert="horz" wrap="non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triangle" w="med" len="med"/>
        </a:ln>
        <a:effectLst/>
      </a:spPr>
      <a:bodyPr vert="horz" wrap="non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a:ln>
              <a:noFill/>
            </a:ln>
            <a:solidFill>
              <a:schemeClr val="tx1"/>
            </a:solidFill>
            <a:effectLst/>
            <a:latin typeface="Arial" charset="0"/>
          </a:defRPr>
        </a:defPPr>
      </a:lstStyle>
    </a:lnDef>
  </a:objectDefaults>
  <a:extraClrSchemeLst>
    <a:extraClrScheme>
      <a:clrScheme name="4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13212</TotalTime>
  <Words>3925</Words>
  <Application>Microsoft Macintosh PowerPoint</Application>
  <PresentationFormat>On-screen Show (4:3)</PresentationFormat>
  <Paragraphs>592</Paragraphs>
  <Slides>48</Slides>
  <Notes>3</Notes>
  <HiddenSlides>0</HiddenSlides>
  <MMClips>0</MMClips>
  <ScaleCrop>false</ScaleCrop>
  <HeadingPairs>
    <vt:vector size="6" baseType="variant">
      <vt:variant>
        <vt:lpstr>Design Template</vt:lpstr>
      </vt:variant>
      <vt:variant>
        <vt:i4>2</vt:i4>
      </vt:variant>
      <vt:variant>
        <vt:lpstr>Embedded OLE Servers</vt:lpstr>
      </vt:variant>
      <vt:variant>
        <vt:i4>4</vt:i4>
      </vt:variant>
      <vt:variant>
        <vt:lpstr>Slide Titles</vt:lpstr>
      </vt:variant>
      <vt:variant>
        <vt:i4>48</vt:i4>
      </vt:variant>
    </vt:vector>
  </HeadingPairs>
  <TitlesOfParts>
    <vt:vector size="54" baseType="lpstr">
      <vt:lpstr>Equity</vt:lpstr>
      <vt:lpstr>4_Standarddesign</vt:lpstr>
      <vt:lpstr>Photo Editor Photo</vt:lpstr>
      <vt:lpstr>Equazione</vt:lpstr>
      <vt:lpstr>Equation</vt:lpstr>
      <vt:lpstr>Microsoft Equation</vt:lpstr>
      <vt:lpstr>ALICE general results and upgrades</vt:lpstr>
      <vt:lpstr>Outline</vt:lpstr>
      <vt:lpstr>Heavy Ions at the LHC</vt:lpstr>
      <vt:lpstr>Slide 4</vt:lpstr>
      <vt:lpstr>Slide 5</vt:lpstr>
      <vt:lpstr>Detector Performance</vt:lpstr>
      <vt:lpstr>Tracking</vt:lpstr>
      <vt:lpstr>Vertexing</vt:lpstr>
      <vt:lpstr>PID with TPC, ITS &amp; TOF</vt:lpstr>
      <vt:lpstr>Transition Radiation Detector</vt:lpstr>
      <vt:lpstr>0 and  reconstruction</vt:lpstr>
      <vt:lpstr>Global event features</vt:lpstr>
      <vt:lpstr>Charged particle multiplicity</vt:lpstr>
      <vt:lpstr>Centrality</vt:lpstr>
      <vt:lpstr>Energy density</vt:lpstr>
      <vt:lpstr>HBT correlations</vt:lpstr>
      <vt:lpstr>Assessing the nature of the medium:    2 particle correlations and transverse flow</vt:lpstr>
      <vt:lpstr>Triggered correlations / 1</vt:lpstr>
      <vt:lpstr>Anisotropic transverse flow</vt:lpstr>
      <vt:lpstr>Elliptic flow</vt:lpstr>
      <vt:lpstr>Higher harmonics: v3, v4,…</vt:lpstr>
      <vt:lpstr>Triggered Correlations / 2</vt:lpstr>
      <vt:lpstr>pT spectra</vt:lpstr>
      <vt:lpstr>Probing the medium with hard processes</vt:lpstr>
      <vt:lpstr>Hard probes</vt:lpstr>
      <vt:lpstr>RAA for charged particles</vt:lpstr>
      <vt:lpstr>Open Charm: pp baseline </vt:lpstr>
      <vt:lpstr>Open Charm : pp baseline </vt:lpstr>
      <vt:lpstr>Open Charm:  Pb-Pb results</vt:lpstr>
      <vt:lpstr>Charm RAA  &amp; RCP: results</vt:lpstr>
      <vt:lpstr>Charm RAA: comparison with p</vt:lpstr>
      <vt:lpstr>Heavy Flavours from m and e</vt:lpstr>
      <vt:lpstr>Comparison with models</vt:lpstr>
      <vt:lpstr>J/ RAA: pp reference</vt:lpstr>
      <vt:lpstr>J/ RAA: results</vt:lpstr>
      <vt:lpstr>J/ RAA: comparison with RHIC</vt:lpstr>
      <vt:lpstr>J/ RAA: comparison with RHIC</vt:lpstr>
      <vt:lpstr>J/ RCP: comparison with ATLAS</vt:lpstr>
      <vt:lpstr>ALICE upgrades</vt:lpstr>
      <vt:lpstr>Motivations</vt:lpstr>
      <vt:lpstr>Motivations  proposed upgrades</vt:lpstr>
      <vt:lpstr>Schedule</vt:lpstr>
      <vt:lpstr>FOrward CALorimeter (FOCAL)</vt:lpstr>
      <vt:lpstr>Very High Momentum PID (VHMPID)</vt:lpstr>
      <vt:lpstr>Muon Forward Tracker (MFT)</vt:lpstr>
      <vt:lpstr>Inner Tracking System (ITS)</vt:lpstr>
      <vt:lpstr>Inner Tracking System (ITS)</vt:lpstr>
      <vt:lpstr>Conclusions</vt:lpstr>
    </vt:vector>
  </TitlesOfParts>
  <Company>INFN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measurements of charged particle multiplicity in p-p collisions at the LHC with the ALICE experiment</dc:title>
  <dc:creator>Massimo Masera</dc:creator>
  <cp:lastModifiedBy>Massimo Masera</cp:lastModifiedBy>
  <cp:revision>361</cp:revision>
  <cp:lastPrinted>2010-07-06T10:46:27Z</cp:lastPrinted>
  <dcterms:created xsi:type="dcterms:W3CDTF">2011-07-09T18:49:52Z</dcterms:created>
  <dcterms:modified xsi:type="dcterms:W3CDTF">2011-07-09T18:52:50Z</dcterms:modified>
</cp:coreProperties>
</file>