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97" r:id="rId2"/>
    <p:sldId id="298" r:id="rId3"/>
    <p:sldId id="300" r:id="rId4"/>
    <p:sldId id="301" r:id="rId5"/>
    <p:sldId id="302" r:id="rId6"/>
    <p:sldId id="682" r:id="rId7"/>
    <p:sldId id="681" r:id="rId8"/>
    <p:sldId id="683" r:id="rId9"/>
    <p:sldId id="684" r:id="rId10"/>
    <p:sldId id="29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37"/>
    <p:restoredTop sz="92213"/>
  </p:normalViewPr>
  <p:slideViewPr>
    <p:cSldViewPr snapToGrid="0" snapToObjects="1">
      <p:cViewPr varScale="1">
        <p:scale>
          <a:sx n="100" d="100"/>
          <a:sy n="100" d="100"/>
        </p:scale>
        <p:origin x="192" y="7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5/30/22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5/30/22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264952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BA3C744-1AFA-054D-86EE-8411EFB61985}" type="datetime1">
              <a:rPr lang="en-US" smtClean="0"/>
              <a:t>5/30/22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2159727-B6CB-E344-8581-39F8D7D08E65}" type="datetime1">
              <a:rPr lang="en-US" smtClean="0"/>
              <a:t>5/30/22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9FE364-0E4D-C04E-A761-1056C00A9091}" type="datetime1">
              <a:rPr lang="en-US" smtClean="0"/>
              <a:t>5/30/22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7B1B533F-9955-F345-9391-A59220950E36}" type="datetime1">
              <a:rPr lang="en-US" smtClean="0"/>
              <a:t>5/30/22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BF23466-7FA6-3241-959F-2A3EAE70B52F}" type="datetime1">
              <a:rPr lang="en-US" smtClean="0"/>
              <a:t>5/30/22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 Di Giulio – EP Safety Office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90C99443-0C4F-044B-8CC2-BD1D167959A2}" type="datetime1">
              <a:rPr lang="en-US" smtClean="0"/>
              <a:t>5/30/22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 Di Giulio – EP Safety Office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065A63C-69B5-5741-9C0C-98CDBA33977A}" type="datetime1">
              <a:rPr lang="en-US" smtClean="0"/>
              <a:t>5/30/22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 Di Giulio – EP Safety Office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83294E4B-7099-FB44-8B6B-BCBBCF5450DF}" type="datetime1">
              <a:rPr lang="en-US" smtClean="0"/>
              <a:t>5/30/22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 Di Giulio – EP Safety Office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F02DCAA5-7A47-C44B-835F-7D7FC2C7081E}" type="datetime1">
              <a:rPr lang="en-US" smtClean="0"/>
              <a:t>5/30/22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 Di Giulio – EP Safety Office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D5CB9D4D-1602-EA4C-B323-57CDF14D5492}" type="datetime1">
              <a:rPr lang="en-US" smtClean="0"/>
              <a:t>5/30/22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 Di Giulio – EP Safety Office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B56567A5-4ADE-A344-8472-022E9C64378F}" type="datetime1">
              <a:rPr lang="en-US" smtClean="0"/>
              <a:t>5/30/22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 Di Giulio – EP Safety Office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DFDBE8CE-435C-4B4B-ABB6-11AFE5E97A4B}" type="datetime1">
              <a:rPr lang="en-US" smtClean="0"/>
              <a:t>5/30/22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 Di Giulio – EP Safety Office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206D427-1EF2-9B41-8B65-710DF9DC02E8}" type="datetime1">
              <a:rPr lang="en-US" smtClean="0"/>
              <a:t>5/30/22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66F6FE4-21F7-6848-BC67-9A40287CE326}" type="datetime1">
              <a:rPr lang="en-US" smtClean="0"/>
              <a:t>5/30/22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A226D64-CF25-AB49-990E-80C821D5F56B}" type="datetime1">
              <a:rPr lang="en-US" smtClean="0"/>
              <a:t>5/30/22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B488563-C630-C143-93EF-3C03E14AEA4C}" type="datetime1">
              <a:rPr lang="en-US" smtClean="0"/>
              <a:t>5/30/22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C498296F-32D2-874F-A133-EB01B8405C2E}" type="datetime1">
              <a:rPr lang="en-US" smtClean="0"/>
              <a:t>5/30/22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DA58D7D3-2768-3244-AE03-384F5ADB40C8}" type="datetime1">
              <a:rPr lang="en-US" smtClean="0"/>
              <a:t>5/30/22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 Di Giulio – EP Safety Office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7A94890F-C557-0C4F-AE96-2EE64F845268}" type="datetime1">
              <a:rPr lang="en-US" smtClean="0"/>
              <a:t>5/30/22</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L. Di Giulio – EP Safety Office</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ep-safety-office@cern.ch" TargetMode="External"/><Relationship Id="rId2" Type="http://schemas.openxmlformats.org/officeDocument/2006/relationships/hyperlink" Target="https://ep-th-safety.web.cern.ch/" TargetMode="Externa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hyperlink" Target="mailto:Nikolaos.Patronis@cern.c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hyperlink" Target="https://lms.cern.ch/ekp/servlet/ekp?CID=EKP000041653&amp;TX=FORMAT1&amp;BACKTOCATALOG=Y&amp;DECORATEPAGE=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https://edms.cern.ch/document/2539300"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F8F23-1175-B940-953B-A52605E22E6A}"/>
              </a:ext>
            </a:extLst>
          </p:cNvPr>
          <p:cNvSpPr>
            <a:spLocks noGrp="1"/>
          </p:cNvSpPr>
          <p:nvPr>
            <p:ph type="ctrTitle"/>
          </p:nvPr>
        </p:nvSpPr>
        <p:spPr>
          <a:xfrm>
            <a:off x="1524000" y="1930965"/>
            <a:ext cx="9144000" cy="2387600"/>
          </a:xfrm>
        </p:spPr>
        <p:txBody>
          <a:bodyPr/>
          <a:lstStyle/>
          <a:p>
            <a:r>
              <a:rPr lang="en-GB" sz="5400" dirty="0"/>
              <a:t>Safety – EP experiments</a:t>
            </a:r>
          </a:p>
        </p:txBody>
      </p:sp>
      <p:sp>
        <p:nvSpPr>
          <p:cNvPr id="3" name="Subtitle 2">
            <a:extLst>
              <a:ext uri="{FF2B5EF4-FFF2-40B4-BE49-F238E27FC236}">
                <a16:creationId xmlns:a16="http://schemas.microsoft.com/office/drawing/2014/main" id="{62CBBE07-DA53-7D40-9519-B1A27A674560}"/>
              </a:ext>
            </a:extLst>
          </p:cNvPr>
          <p:cNvSpPr>
            <a:spLocks noGrp="1"/>
          </p:cNvSpPr>
          <p:nvPr>
            <p:ph type="subTitle" idx="1"/>
          </p:nvPr>
        </p:nvSpPr>
        <p:spPr>
          <a:xfrm>
            <a:off x="1524000" y="4566780"/>
            <a:ext cx="9144000" cy="502919"/>
          </a:xfrm>
        </p:spPr>
        <p:txBody>
          <a:bodyPr anchor="b"/>
          <a:lstStyle/>
          <a:p>
            <a:r>
              <a:rPr lang="en-GB" dirty="0">
                <a:latin typeface="+mj-lt"/>
              </a:rPr>
              <a:t>Set-ups in </a:t>
            </a:r>
            <a:r>
              <a:rPr lang="en-GB" dirty="0" err="1">
                <a:latin typeface="+mj-lt"/>
              </a:rPr>
              <a:t>n_TOF</a:t>
            </a:r>
            <a:r>
              <a:rPr lang="en-GB" dirty="0">
                <a:latin typeface="+mj-lt"/>
              </a:rPr>
              <a:t> experimental areas</a:t>
            </a:r>
          </a:p>
        </p:txBody>
      </p:sp>
      <p:sp>
        <p:nvSpPr>
          <p:cNvPr id="4" name="Date Placeholder 3">
            <a:extLst>
              <a:ext uri="{FF2B5EF4-FFF2-40B4-BE49-F238E27FC236}">
                <a16:creationId xmlns:a16="http://schemas.microsoft.com/office/drawing/2014/main" id="{DA573EF9-E036-404C-8F5B-3024A498A0B1}"/>
              </a:ext>
            </a:extLst>
          </p:cNvPr>
          <p:cNvSpPr>
            <a:spLocks noGrp="1"/>
          </p:cNvSpPr>
          <p:nvPr>
            <p:ph type="dt" sz="half" idx="10"/>
          </p:nvPr>
        </p:nvSpPr>
        <p:spPr/>
        <p:txBody>
          <a:bodyPr/>
          <a:lstStyle/>
          <a:p>
            <a:fld id="{B0407872-ADC1-944F-AF75-FAC51B5D4AE7}" type="datetime1">
              <a:rPr lang="en-US" smtClean="0"/>
              <a:t>5/30/22</a:t>
            </a:fld>
            <a:endParaRPr lang="en-US" dirty="0"/>
          </a:p>
        </p:txBody>
      </p:sp>
      <p:sp>
        <p:nvSpPr>
          <p:cNvPr id="5" name="Footer Placeholder 4">
            <a:extLst>
              <a:ext uri="{FF2B5EF4-FFF2-40B4-BE49-F238E27FC236}">
                <a16:creationId xmlns:a16="http://schemas.microsoft.com/office/drawing/2014/main" id="{9902E621-75BD-4845-AC1F-4CA2FDC5276F}"/>
              </a:ext>
            </a:extLst>
          </p:cNvPr>
          <p:cNvSpPr>
            <a:spLocks noGrp="1"/>
          </p:cNvSpPr>
          <p:nvPr>
            <p:ph type="ftr" sz="quarter" idx="11"/>
          </p:nvPr>
        </p:nvSpPr>
        <p:spPr/>
        <p:txBody>
          <a:bodyPr/>
          <a:lstStyle/>
          <a:p>
            <a:r>
              <a:rPr lang="en-US" dirty="0"/>
              <a:t>L. Di Giulio – EP Safety Office</a:t>
            </a:r>
          </a:p>
        </p:txBody>
      </p:sp>
      <p:sp>
        <p:nvSpPr>
          <p:cNvPr id="6" name="Slide Number Placeholder 5">
            <a:extLst>
              <a:ext uri="{FF2B5EF4-FFF2-40B4-BE49-F238E27FC236}">
                <a16:creationId xmlns:a16="http://schemas.microsoft.com/office/drawing/2014/main" id="{D16C199B-F2D2-7D4E-8831-0CBFAA52F5FD}"/>
              </a:ext>
            </a:extLst>
          </p:cNvPr>
          <p:cNvSpPr>
            <a:spLocks noGrp="1"/>
          </p:cNvSpPr>
          <p:nvPr>
            <p:ph type="sldNum" sz="quarter" idx="12"/>
          </p:nvPr>
        </p:nvSpPr>
        <p:spPr/>
        <p:txBody>
          <a:bodyPr/>
          <a:lstStyle/>
          <a:p>
            <a:fld id="{36B5EA5A-BC32-A742-B11B-8E7414D5B535}" type="slidenum">
              <a:rPr lang="en-US" smtClean="0"/>
              <a:pPr/>
              <a:t>1</a:t>
            </a:fld>
            <a:endParaRPr lang="en-US" dirty="0"/>
          </a:p>
        </p:txBody>
      </p:sp>
      <p:pic>
        <p:nvPicPr>
          <p:cNvPr id="10" name="Picture 9">
            <a:extLst>
              <a:ext uri="{FF2B5EF4-FFF2-40B4-BE49-F238E27FC236}">
                <a16:creationId xmlns:a16="http://schemas.microsoft.com/office/drawing/2014/main" id="{50C0BF3A-7FB2-9F43-A4ED-0285DEE1C0E2}"/>
              </a:ext>
            </a:extLst>
          </p:cNvPr>
          <p:cNvPicPr>
            <a:picLocks noChangeAspect="1"/>
          </p:cNvPicPr>
          <p:nvPr/>
        </p:nvPicPr>
        <p:blipFill>
          <a:blip r:embed="rId2"/>
          <a:stretch>
            <a:fillRect/>
          </a:stretch>
        </p:blipFill>
        <p:spPr>
          <a:xfrm>
            <a:off x="10553000" y="261273"/>
            <a:ext cx="1235800" cy="1235800"/>
          </a:xfrm>
          <a:prstGeom prst="rect">
            <a:avLst/>
          </a:prstGeom>
        </p:spPr>
      </p:pic>
      <p:sp>
        <p:nvSpPr>
          <p:cNvPr id="7" name="TextBox 6">
            <a:extLst>
              <a:ext uri="{FF2B5EF4-FFF2-40B4-BE49-F238E27FC236}">
                <a16:creationId xmlns:a16="http://schemas.microsoft.com/office/drawing/2014/main" id="{138D8352-C043-F746-A744-90D7782F3BD6}"/>
              </a:ext>
            </a:extLst>
          </p:cNvPr>
          <p:cNvSpPr txBox="1"/>
          <p:nvPr/>
        </p:nvSpPr>
        <p:spPr>
          <a:xfrm>
            <a:off x="222399" y="5880100"/>
            <a:ext cx="5060801" cy="276999"/>
          </a:xfrm>
          <a:prstGeom prst="rect">
            <a:avLst/>
          </a:prstGeom>
          <a:noFill/>
        </p:spPr>
        <p:txBody>
          <a:bodyPr wrap="square" lIns="0" tIns="0" rIns="0" bIns="0" rtlCol="0">
            <a:spAutoFit/>
          </a:bodyPr>
          <a:lstStyle/>
          <a:p>
            <a:pPr algn="l"/>
            <a:r>
              <a:rPr lang="en-GB" i="1" dirty="0"/>
              <a:t>Authors: J. Devine, L. Di Giulio, N. </a:t>
            </a:r>
            <a:r>
              <a:rPr lang="en-GB" i="1" dirty="0" err="1"/>
              <a:t>Patronis</a:t>
            </a:r>
            <a:endParaRPr lang="en-GB" i="1" dirty="0"/>
          </a:p>
        </p:txBody>
      </p:sp>
      <p:pic>
        <p:nvPicPr>
          <p:cNvPr id="11" name="Picture 10">
            <a:extLst>
              <a:ext uri="{FF2B5EF4-FFF2-40B4-BE49-F238E27FC236}">
                <a16:creationId xmlns:a16="http://schemas.microsoft.com/office/drawing/2014/main" id="{8CE97FAE-E76E-9641-B71D-F011459D9D98}"/>
              </a:ext>
            </a:extLst>
          </p:cNvPr>
          <p:cNvPicPr>
            <a:picLocks noChangeAspect="1"/>
          </p:cNvPicPr>
          <p:nvPr/>
        </p:nvPicPr>
        <p:blipFill>
          <a:blip r:embed="rId3"/>
          <a:stretch>
            <a:fillRect/>
          </a:stretch>
        </p:blipFill>
        <p:spPr>
          <a:xfrm>
            <a:off x="323999" y="327071"/>
            <a:ext cx="1200001" cy="1170001"/>
          </a:xfrm>
          <a:prstGeom prst="rect">
            <a:avLst/>
          </a:prstGeom>
        </p:spPr>
      </p:pic>
    </p:spTree>
    <p:extLst>
      <p:ext uri="{BB962C8B-B14F-4D97-AF65-F5344CB8AC3E}">
        <p14:creationId xmlns:p14="http://schemas.microsoft.com/office/powerpoint/2010/main" val="1385894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48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3B24A4-81DE-6140-A7F1-F472237A22BD}"/>
              </a:ext>
            </a:extLst>
          </p:cNvPr>
          <p:cNvSpPr>
            <a:spLocks noGrp="1"/>
          </p:cNvSpPr>
          <p:nvPr>
            <p:ph idx="1"/>
          </p:nvPr>
        </p:nvSpPr>
        <p:spPr>
          <a:xfrm>
            <a:off x="407989" y="1592263"/>
            <a:ext cx="8304211" cy="4608512"/>
          </a:xfrm>
        </p:spPr>
        <p:txBody>
          <a:bodyPr/>
          <a:lstStyle/>
          <a:p>
            <a:pPr marL="342900" indent="-342900">
              <a:buFont typeface="Arial" panose="020B0604020202020204" pitchFamily="34" charset="0"/>
              <a:buChar char="•"/>
            </a:pPr>
            <a:r>
              <a:rPr lang="en-GB" sz="2000" b="0" dirty="0">
                <a:latin typeface="+mj-lt"/>
              </a:rPr>
              <a:t>Each department at CERN has a reference </a:t>
            </a:r>
            <a:r>
              <a:rPr lang="en-GB" sz="2000" dirty="0">
                <a:latin typeface="+mj-lt"/>
              </a:rPr>
              <a:t>Department Safety Office </a:t>
            </a:r>
          </a:p>
          <a:p>
            <a:pPr marL="342900" indent="-342900">
              <a:buFont typeface="Arial" panose="020B0604020202020204" pitchFamily="34" charset="0"/>
              <a:buChar char="•"/>
            </a:pPr>
            <a:r>
              <a:rPr lang="en-GB" sz="2000" b="0" dirty="0">
                <a:latin typeface="+mj-lt"/>
              </a:rPr>
              <a:t>EP Safety Office:</a:t>
            </a:r>
          </a:p>
          <a:p>
            <a:pPr marL="666900" lvl="1" indent="-342900">
              <a:buFont typeface="Arial" panose="020B0604020202020204" pitchFamily="34" charset="0"/>
              <a:buChar char="•"/>
            </a:pPr>
            <a:r>
              <a:rPr lang="en-GB" sz="1700" b="0" dirty="0">
                <a:latin typeface="+mj-lt"/>
              </a:rPr>
              <a:t>Departmental Safety Officer (EP DSO): O. </a:t>
            </a:r>
            <a:r>
              <a:rPr lang="en-GB" sz="1700" b="0" dirty="0" err="1">
                <a:latin typeface="+mj-lt"/>
              </a:rPr>
              <a:t>Beltramello</a:t>
            </a:r>
            <a:endParaRPr lang="en-GB" sz="1700" b="0" dirty="0">
              <a:latin typeface="+mj-lt"/>
            </a:endParaRPr>
          </a:p>
          <a:p>
            <a:pPr marL="666900" lvl="1" indent="-342900">
              <a:buFont typeface="Arial" panose="020B0604020202020204" pitchFamily="34" charset="0"/>
              <a:buChar char="•"/>
            </a:pPr>
            <a:r>
              <a:rPr lang="en-GB" sz="1700" dirty="0">
                <a:latin typeface="+mj-lt"/>
              </a:rPr>
              <a:t>Deputy </a:t>
            </a:r>
            <a:r>
              <a:rPr lang="en-GB" sz="1700" dirty="0"/>
              <a:t>Departmental Safety Officer (EP DDSO): L. Di Giulio</a:t>
            </a:r>
          </a:p>
          <a:p>
            <a:pPr marL="666900" lvl="1" indent="-342900">
              <a:buFont typeface="Arial" panose="020B0604020202020204" pitchFamily="34" charset="0"/>
              <a:buChar char="•"/>
            </a:pPr>
            <a:r>
              <a:rPr lang="en-GB" sz="1700" dirty="0"/>
              <a:t>Website: </a:t>
            </a:r>
            <a:r>
              <a:rPr lang="en-GB" sz="1700" dirty="0">
                <a:hlinkClick r:id="rId2"/>
              </a:rPr>
              <a:t>https://ep-th-safety.web.cern.ch</a:t>
            </a:r>
            <a:endParaRPr lang="en-GB" sz="1700" dirty="0"/>
          </a:p>
          <a:p>
            <a:pPr marL="666900" lvl="1" indent="-342900">
              <a:buFont typeface="Arial" panose="020B0604020202020204" pitchFamily="34" charset="0"/>
              <a:buChar char="•"/>
            </a:pPr>
            <a:r>
              <a:rPr lang="en-GB" sz="1700" dirty="0"/>
              <a:t>Contact: </a:t>
            </a:r>
            <a:r>
              <a:rPr lang="en-GB" sz="1700" dirty="0">
                <a:hlinkClick r:id="rId3"/>
              </a:rPr>
              <a:t>ep-safety-office@cern.ch</a:t>
            </a:r>
            <a:endParaRPr lang="en-GB" sz="1700" dirty="0"/>
          </a:p>
          <a:p>
            <a:pPr marL="666900" lvl="1" indent="-342900">
              <a:buFont typeface="Arial" panose="020B0604020202020204" pitchFamily="34" charset="0"/>
              <a:buChar char="•"/>
            </a:pPr>
            <a:endParaRPr lang="en-GB" sz="1700" dirty="0">
              <a:latin typeface="+mj-lt"/>
            </a:endParaRPr>
          </a:p>
          <a:p>
            <a:pPr marL="342900" indent="-342900">
              <a:buFont typeface="Arial" panose="020B0604020202020204" pitchFamily="34" charset="0"/>
              <a:buChar char="•"/>
            </a:pPr>
            <a:r>
              <a:rPr lang="en-GB" sz="2000" b="0" dirty="0">
                <a:latin typeface="+mj-lt"/>
              </a:rPr>
              <a:t>Each experiment/experimental area has an </a:t>
            </a:r>
            <a:r>
              <a:rPr lang="en-GB" sz="2000" dirty="0">
                <a:latin typeface="+mj-lt"/>
              </a:rPr>
              <a:t>Experimental Safety Officer</a:t>
            </a:r>
            <a:r>
              <a:rPr lang="en-GB" sz="2000" b="0" dirty="0">
                <a:latin typeface="+mj-lt"/>
              </a:rPr>
              <a:t> (EXSO):</a:t>
            </a:r>
          </a:p>
          <a:p>
            <a:pPr marL="666900" lvl="1" indent="-342900">
              <a:buFont typeface="Arial" panose="020B0604020202020204" pitchFamily="34" charset="0"/>
              <a:buChar char="•"/>
            </a:pPr>
            <a:r>
              <a:rPr lang="en-GB" sz="1700" b="0" dirty="0" err="1">
                <a:latin typeface="+mj-lt"/>
              </a:rPr>
              <a:t>n_TOF</a:t>
            </a:r>
            <a:r>
              <a:rPr lang="en-GB" sz="1700" b="0" dirty="0">
                <a:latin typeface="+mj-lt"/>
              </a:rPr>
              <a:t> EXSO: N. </a:t>
            </a:r>
            <a:r>
              <a:rPr lang="en-GB" sz="1700" b="0" dirty="0" err="1">
                <a:latin typeface="+mj-lt"/>
              </a:rPr>
              <a:t>Patronis</a:t>
            </a:r>
            <a:endParaRPr lang="en-GB" sz="1700" b="0" dirty="0">
              <a:latin typeface="+mj-lt"/>
            </a:endParaRPr>
          </a:p>
          <a:p>
            <a:pPr marL="666900" lvl="1" indent="-342900">
              <a:buFont typeface="Arial" panose="020B0604020202020204" pitchFamily="34" charset="0"/>
              <a:buChar char="•"/>
            </a:pPr>
            <a:r>
              <a:rPr lang="en-GB" sz="1700" dirty="0">
                <a:latin typeface="+mj-lt"/>
              </a:rPr>
              <a:t>Contact: </a:t>
            </a:r>
            <a:r>
              <a:rPr lang="en-GB" sz="1700" dirty="0">
                <a:latin typeface="+mj-lt"/>
                <a:hlinkClick r:id="rId4"/>
              </a:rPr>
              <a:t>Nikolaos.Patronis@cern.ch</a:t>
            </a:r>
            <a:endParaRPr lang="en-GB" sz="1700" dirty="0">
              <a:latin typeface="+mj-lt"/>
            </a:endParaRPr>
          </a:p>
          <a:p>
            <a:pPr marL="666900" lvl="1" indent="-342900">
              <a:buFont typeface="Arial" panose="020B0604020202020204" pitchFamily="34" charset="0"/>
              <a:buChar char="•"/>
            </a:pPr>
            <a:endParaRPr lang="en-GB" sz="1700" b="0" dirty="0">
              <a:latin typeface="+mj-lt"/>
            </a:endParaRPr>
          </a:p>
          <a:p>
            <a:pPr marL="666900" lvl="1" indent="-342900">
              <a:buFont typeface="Arial" panose="020B0604020202020204" pitchFamily="34" charset="0"/>
              <a:buChar char="•"/>
            </a:pPr>
            <a:endParaRPr lang="en-GB" sz="1700" b="0" dirty="0">
              <a:latin typeface="+mj-lt"/>
            </a:endParaRPr>
          </a:p>
        </p:txBody>
      </p:sp>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EP Safety Team</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1DC7EFFB-160F-F643-B927-2FE0BDA68DFA}"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5"/>
          <a:stretch>
            <a:fillRect/>
          </a:stretch>
        </p:blipFill>
        <p:spPr>
          <a:xfrm>
            <a:off x="11107546" y="218018"/>
            <a:ext cx="875381" cy="875381"/>
          </a:xfrm>
          <a:prstGeom prst="rect">
            <a:avLst/>
          </a:prstGeom>
        </p:spPr>
      </p:pic>
      <p:sp>
        <p:nvSpPr>
          <p:cNvPr id="9" name="Right Brace 8">
            <a:extLst>
              <a:ext uri="{FF2B5EF4-FFF2-40B4-BE49-F238E27FC236}">
                <a16:creationId xmlns:a16="http://schemas.microsoft.com/office/drawing/2014/main" id="{31211DD8-24B4-8A48-86D7-B7159DFE6FF8}"/>
              </a:ext>
            </a:extLst>
          </p:cNvPr>
          <p:cNvSpPr/>
          <p:nvPr/>
        </p:nvSpPr>
        <p:spPr>
          <a:xfrm>
            <a:off x="8623300" y="1412413"/>
            <a:ext cx="520700" cy="4495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ounded Rectangle 9">
            <a:extLst>
              <a:ext uri="{FF2B5EF4-FFF2-40B4-BE49-F238E27FC236}">
                <a16:creationId xmlns:a16="http://schemas.microsoft.com/office/drawing/2014/main" id="{9AD72F4A-8401-5D40-AC4F-FEF59B29B4B1}"/>
              </a:ext>
            </a:extLst>
          </p:cNvPr>
          <p:cNvSpPr/>
          <p:nvPr/>
        </p:nvSpPr>
        <p:spPr>
          <a:xfrm>
            <a:off x="9207500" y="2946400"/>
            <a:ext cx="2057400" cy="14351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can always contact us for any question in matter of safety!</a:t>
            </a:r>
          </a:p>
        </p:txBody>
      </p:sp>
    </p:spTree>
    <p:extLst>
      <p:ext uri="{BB962C8B-B14F-4D97-AF65-F5344CB8AC3E}">
        <p14:creationId xmlns:p14="http://schemas.microsoft.com/office/powerpoint/2010/main" val="2931526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2FCDC1E-65A7-3744-ACAD-C2B815B07ABA}"/>
              </a:ext>
            </a:extLst>
          </p:cNvPr>
          <p:cNvSpPr>
            <a:spLocks noGrp="1"/>
          </p:cNvSpPr>
          <p:nvPr>
            <p:ph idx="1"/>
          </p:nvPr>
        </p:nvSpPr>
        <p:spPr/>
        <p:txBody>
          <a:bodyPr/>
          <a:lstStyle/>
          <a:p>
            <a:pPr marL="342900" indent="-342900">
              <a:buFont typeface="Arial" panose="020B0604020202020204" pitchFamily="34" charset="0"/>
              <a:buChar char="•"/>
            </a:pPr>
            <a:r>
              <a:rPr lang="en-GB" b="0" dirty="0"/>
              <a:t>For the future </a:t>
            </a:r>
            <a:r>
              <a:rPr lang="en-GB" b="0" dirty="0" err="1"/>
              <a:t>n_TOF</a:t>
            </a:r>
            <a:r>
              <a:rPr lang="en-GB" b="0" dirty="0"/>
              <a:t> experiments’ proposals submissions (starting from the ones with deadline 27/09/2022), the templates will have a </a:t>
            </a:r>
            <a:r>
              <a:rPr lang="en-GB" dirty="0"/>
              <a:t>Safety Appendix</a:t>
            </a:r>
          </a:p>
          <a:p>
            <a:pPr marL="342900" indent="-342900">
              <a:buFont typeface="Arial" panose="020B0604020202020204" pitchFamily="34" charset="0"/>
              <a:buChar char="•"/>
            </a:pPr>
            <a:r>
              <a:rPr lang="en-GB" b="0" dirty="0"/>
              <a:t>This annex will help us identify if any </a:t>
            </a:r>
            <a:r>
              <a:rPr lang="en-GB" dirty="0"/>
              <a:t>additional hazard </a:t>
            </a:r>
            <a:r>
              <a:rPr lang="en-GB" b="0" dirty="0"/>
              <a:t>is brought to CERN with the equipment/activities associated with a specific experiment</a:t>
            </a:r>
          </a:p>
          <a:p>
            <a:pPr marL="342900" indent="-342900">
              <a:buFont typeface="Arial" panose="020B0604020202020204" pitchFamily="34" charset="0"/>
              <a:buChar char="•"/>
            </a:pPr>
            <a:r>
              <a:rPr lang="en-GB" b="0" dirty="0"/>
              <a:t>When an hazard is identified, an assessment will follow to make sure any necessary control measures are/have to be in place </a:t>
            </a:r>
          </a:p>
        </p:txBody>
      </p:sp>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Safety Appendix for </a:t>
            </a:r>
            <a:r>
              <a:rPr lang="en-GB" b="0" dirty="0" err="1"/>
              <a:t>n_TOF</a:t>
            </a:r>
            <a:r>
              <a:rPr lang="en-GB" b="0" dirty="0"/>
              <a:t> proposals</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69AA5F56-2ABD-8D4B-84D0-481E1564271A}"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15" name="Picture 14">
            <a:extLst>
              <a:ext uri="{FF2B5EF4-FFF2-40B4-BE49-F238E27FC236}">
                <a16:creationId xmlns:a16="http://schemas.microsoft.com/office/drawing/2014/main" id="{F9D39CFE-CB5D-2D46-BF23-F72BF261077E}"/>
              </a:ext>
            </a:extLst>
          </p:cNvPr>
          <p:cNvPicPr>
            <a:picLocks noChangeAspect="1"/>
          </p:cNvPicPr>
          <p:nvPr/>
        </p:nvPicPr>
        <p:blipFill>
          <a:blip r:embed="rId3"/>
          <a:stretch>
            <a:fillRect/>
          </a:stretch>
        </p:blipFill>
        <p:spPr>
          <a:xfrm>
            <a:off x="8016033" y="235579"/>
            <a:ext cx="866710" cy="866710"/>
          </a:xfrm>
          <a:prstGeom prst="rect">
            <a:avLst/>
          </a:prstGeom>
        </p:spPr>
      </p:pic>
    </p:spTree>
    <p:extLst>
      <p:ext uri="{BB962C8B-B14F-4D97-AF65-F5344CB8AC3E}">
        <p14:creationId xmlns:p14="http://schemas.microsoft.com/office/powerpoint/2010/main" val="2080341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Safety Appendix for experiments’ proposals</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7DF62764-F7E4-1545-873E-C4C56BD87069}"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10" name="Picture 9">
            <a:extLst>
              <a:ext uri="{FF2B5EF4-FFF2-40B4-BE49-F238E27FC236}">
                <a16:creationId xmlns:a16="http://schemas.microsoft.com/office/drawing/2014/main" id="{91376C29-DFFE-D142-B840-8211B9C897ED}"/>
              </a:ext>
            </a:extLst>
          </p:cNvPr>
          <p:cNvPicPr>
            <a:picLocks noChangeAspect="1"/>
          </p:cNvPicPr>
          <p:nvPr/>
        </p:nvPicPr>
        <p:blipFill>
          <a:blip r:embed="rId3"/>
          <a:stretch>
            <a:fillRect/>
          </a:stretch>
        </p:blipFill>
        <p:spPr>
          <a:xfrm>
            <a:off x="407988" y="1618862"/>
            <a:ext cx="4749800" cy="3657600"/>
          </a:xfrm>
          <a:prstGeom prst="rect">
            <a:avLst/>
          </a:prstGeom>
        </p:spPr>
      </p:pic>
      <p:sp>
        <p:nvSpPr>
          <p:cNvPr id="12" name="Right Arrow 11">
            <a:extLst>
              <a:ext uri="{FF2B5EF4-FFF2-40B4-BE49-F238E27FC236}">
                <a16:creationId xmlns:a16="http://schemas.microsoft.com/office/drawing/2014/main" id="{DBD81F32-2B0E-264B-AC73-8F07E8FE1A5E}"/>
              </a:ext>
            </a:extLst>
          </p:cNvPr>
          <p:cNvSpPr/>
          <p:nvPr/>
        </p:nvSpPr>
        <p:spPr>
          <a:xfrm>
            <a:off x="5157788" y="3396343"/>
            <a:ext cx="552547" cy="559837"/>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F20B9C93-8206-FA4B-B7E0-7EEC93E1140D}"/>
              </a:ext>
            </a:extLst>
          </p:cNvPr>
          <p:cNvSpPr txBox="1"/>
          <p:nvPr/>
        </p:nvSpPr>
        <p:spPr>
          <a:xfrm>
            <a:off x="5956300" y="2845264"/>
            <a:ext cx="3695700" cy="1661993"/>
          </a:xfrm>
          <a:prstGeom prst="rect">
            <a:avLst/>
          </a:prstGeom>
          <a:noFill/>
        </p:spPr>
        <p:txBody>
          <a:bodyPr wrap="square" lIns="0" tIns="0" rIns="0" bIns="0" rtlCol="0">
            <a:spAutoFit/>
          </a:bodyPr>
          <a:lstStyle/>
          <a:p>
            <a:pPr algn="ctr"/>
            <a:r>
              <a:rPr lang="en-GB" dirty="0"/>
              <a:t>In this first part of the Appendix, you should write if, for your experiment, you will use only the </a:t>
            </a:r>
            <a:r>
              <a:rPr lang="en-GB" u="sng" dirty="0"/>
              <a:t>existing</a:t>
            </a:r>
            <a:r>
              <a:rPr lang="en-GB" dirty="0"/>
              <a:t> </a:t>
            </a:r>
            <a:r>
              <a:rPr lang="en-GB" dirty="0" err="1"/>
              <a:t>n_TOF</a:t>
            </a:r>
            <a:r>
              <a:rPr lang="en-GB" dirty="0"/>
              <a:t> detectors (specify which one) </a:t>
            </a:r>
            <a:r>
              <a:rPr lang="en-GB" b="1" dirty="0"/>
              <a:t>OR</a:t>
            </a:r>
            <a:r>
              <a:rPr lang="en-GB" dirty="0"/>
              <a:t> if you will bring </a:t>
            </a:r>
            <a:r>
              <a:rPr lang="en-GB" u="sng" dirty="0"/>
              <a:t>new</a:t>
            </a:r>
            <a:r>
              <a:rPr lang="en-GB" dirty="0"/>
              <a:t> equipment/detectors on site</a:t>
            </a:r>
          </a:p>
        </p:txBody>
      </p:sp>
    </p:spTree>
    <p:extLst>
      <p:ext uri="{BB962C8B-B14F-4D97-AF65-F5344CB8AC3E}">
        <p14:creationId xmlns:p14="http://schemas.microsoft.com/office/powerpoint/2010/main" val="466524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Safety Appendix for experiments’ proposals</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C24CB1A6-742F-C540-84A1-2ED4920E40FA}"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7" name="Picture 6">
            <a:extLst>
              <a:ext uri="{FF2B5EF4-FFF2-40B4-BE49-F238E27FC236}">
                <a16:creationId xmlns:a16="http://schemas.microsoft.com/office/drawing/2014/main" id="{E1574C10-28E6-AC40-85FB-C5FBACF6A14B}"/>
              </a:ext>
            </a:extLst>
          </p:cNvPr>
          <p:cNvPicPr>
            <a:picLocks noChangeAspect="1"/>
          </p:cNvPicPr>
          <p:nvPr/>
        </p:nvPicPr>
        <p:blipFill>
          <a:blip r:embed="rId3"/>
          <a:stretch>
            <a:fillRect/>
          </a:stretch>
        </p:blipFill>
        <p:spPr>
          <a:xfrm>
            <a:off x="407988" y="1076420"/>
            <a:ext cx="4443930" cy="5044461"/>
          </a:xfrm>
          <a:prstGeom prst="rect">
            <a:avLst/>
          </a:prstGeom>
        </p:spPr>
      </p:pic>
      <p:sp>
        <p:nvSpPr>
          <p:cNvPr id="11" name="Right Arrow 10">
            <a:extLst>
              <a:ext uri="{FF2B5EF4-FFF2-40B4-BE49-F238E27FC236}">
                <a16:creationId xmlns:a16="http://schemas.microsoft.com/office/drawing/2014/main" id="{D726D915-3C2B-B944-9FCB-D8FBFB991AE9}"/>
              </a:ext>
            </a:extLst>
          </p:cNvPr>
          <p:cNvSpPr/>
          <p:nvPr/>
        </p:nvSpPr>
        <p:spPr>
          <a:xfrm>
            <a:off x="5157788" y="3396343"/>
            <a:ext cx="552547" cy="559837"/>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0A70DD1E-963D-744F-BAFC-7631A0381AE5}"/>
              </a:ext>
            </a:extLst>
          </p:cNvPr>
          <p:cNvSpPr txBox="1"/>
          <p:nvPr/>
        </p:nvSpPr>
        <p:spPr>
          <a:xfrm>
            <a:off x="6016205" y="2906152"/>
            <a:ext cx="3136900" cy="1384995"/>
          </a:xfrm>
          <a:prstGeom prst="rect">
            <a:avLst/>
          </a:prstGeom>
          <a:noFill/>
        </p:spPr>
        <p:txBody>
          <a:bodyPr wrap="square" lIns="0" tIns="0" rIns="0" bIns="0" rtlCol="0">
            <a:spAutoFit/>
          </a:bodyPr>
          <a:lstStyle/>
          <a:p>
            <a:pPr algn="ctr"/>
            <a:r>
              <a:rPr lang="en-GB" dirty="0"/>
              <a:t>Only if you are bringing </a:t>
            </a:r>
            <a:r>
              <a:rPr lang="en-GB" b="1" dirty="0"/>
              <a:t>NEW</a:t>
            </a:r>
            <a:r>
              <a:rPr lang="en-GB" dirty="0"/>
              <a:t> equipment, you fill this table with the specific </a:t>
            </a:r>
            <a:r>
              <a:rPr lang="en-GB" u="sng" dirty="0"/>
              <a:t>hazards</a:t>
            </a:r>
            <a:r>
              <a:rPr lang="en-GB" dirty="0"/>
              <a:t> generated by the equipment/activities</a:t>
            </a:r>
          </a:p>
        </p:txBody>
      </p:sp>
    </p:spTree>
    <p:extLst>
      <p:ext uri="{BB962C8B-B14F-4D97-AF65-F5344CB8AC3E}">
        <p14:creationId xmlns:p14="http://schemas.microsoft.com/office/powerpoint/2010/main" val="3296977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Electrical Safety – New training</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57B45EAE-1CBA-F74B-9D21-253964372377}"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10" name="Picture 9">
            <a:extLst>
              <a:ext uri="{FF2B5EF4-FFF2-40B4-BE49-F238E27FC236}">
                <a16:creationId xmlns:a16="http://schemas.microsoft.com/office/drawing/2014/main" id="{5194E256-A0D8-ED4E-810C-EEEB49D55CCA}"/>
              </a:ext>
            </a:extLst>
          </p:cNvPr>
          <p:cNvPicPr>
            <a:picLocks noChangeAspect="1"/>
          </p:cNvPicPr>
          <p:nvPr/>
        </p:nvPicPr>
        <p:blipFill rotWithShape="1">
          <a:blip r:embed="rId3"/>
          <a:srcRect r="6767"/>
          <a:stretch/>
        </p:blipFill>
        <p:spPr>
          <a:xfrm>
            <a:off x="407988" y="2320546"/>
            <a:ext cx="8789857" cy="3446120"/>
          </a:xfrm>
          <a:prstGeom prst="rect">
            <a:avLst/>
          </a:prstGeom>
        </p:spPr>
      </p:pic>
      <p:pic>
        <p:nvPicPr>
          <p:cNvPr id="9" name="Picture 8">
            <a:extLst>
              <a:ext uri="{FF2B5EF4-FFF2-40B4-BE49-F238E27FC236}">
                <a16:creationId xmlns:a16="http://schemas.microsoft.com/office/drawing/2014/main" id="{874AADE9-E6FC-9D4A-AD6A-DCFCA65A5B67}"/>
              </a:ext>
            </a:extLst>
          </p:cNvPr>
          <p:cNvPicPr>
            <a:picLocks noChangeAspect="1"/>
          </p:cNvPicPr>
          <p:nvPr/>
        </p:nvPicPr>
        <p:blipFill>
          <a:blip r:embed="rId4"/>
          <a:stretch>
            <a:fillRect/>
          </a:stretch>
        </p:blipFill>
        <p:spPr>
          <a:xfrm>
            <a:off x="6933682" y="235579"/>
            <a:ext cx="866710" cy="866710"/>
          </a:xfrm>
          <a:prstGeom prst="rect">
            <a:avLst/>
          </a:prstGeom>
        </p:spPr>
      </p:pic>
      <p:sp>
        <p:nvSpPr>
          <p:cNvPr id="11" name="Content Placeholder 10">
            <a:extLst>
              <a:ext uri="{FF2B5EF4-FFF2-40B4-BE49-F238E27FC236}">
                <a16:creationId xmlns:a16="http://schemas.microsoft.com/office/drawing/2014/main" id="{0E72AF3A-23B0-1045-B666-5866DED6CBA7}"/>
              </a:ext>
            </a:extLst>
          </p:cNvPr>
          <p:cNvSpPr>
            <a:spLocks noGrp="1"/>
          </p:cNvSpPr>
          <p:nvPr>
            <p:ph idx="1"/>
          </p:nvPr>
        </p:nvSpPr>
        <p:spPr>
          <a:xfrm>
            <a:off x="407989" y="1592263"/>
            <a:ext cx="11376024" cy="4608512"/>
          </a:xfrm>
        </p:spPr>
        <p:txBody>
          <a:bodyPr/>
          <a:lstStyle/>
          <a:p>
            <a:pPr marL="342900" indent="-342900">
              <a:buFont typeface="Arial" panose="020B0604020202020204" pitchFamily="34" charset="0"/>
              <a:buChar char="•"/>
            </a:pPr>
            <a:r>
              <a:rPr lang="en-GB" b="0" dirty="0"/>
              <a:t>A new electrical safety course have been developed specifically for working in experiments.</a:t>
            </a:r>
          </a:p>
        </p:txBody>
      </p:sp>
    </p:spTree>
    <p:extLst>
      <p:ext uri="{BB962C8B-B14F-4D97-AF65-F5344CB8AC3E}">
        <p14:creationId xmlns:p14="http://schemas.microsoft.com/office/powerpoint/2010/main" val="1329197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Electrical Safety – New training</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AC478238-9311-8A48-9488-82B9DFABD4A6}"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2"/>
          <a:stretch>
            <a:fillRect/>
          </a:stretch>
        </p:blipFill>
        <p:spPr>
          <a:xfrm>
            <a:off x="11107546" y="218018"/>
            <a:ext cx="875381" cy="875381"/>
          </a:xfrm>
          <a:prstGeom prst="rect">
            <a:avLst/>
          </a:prstGeom>
        </p:spPr>
      </p:pic>
      <p:pic>
        <p:nvPicPr>
          <p:cNvPr id="12" name="Picture 11">
            <a:extLst>
              <a:ext uri="{FF2B5EF4-FFF2-40B4-BE49-F238E27FC236}">
                <a16:creationId xmlns:a16="http://schemas.microsoft.com/office/drawing/2014/main" id="{2EAC954D-4CEF-C546-A021-C2BC18F699B1}"/>
              </a:ext>
            </a:extLst>
          </p:cNvPr>
          <p:cNvPicPr>
            <a:picLocks noChangeAspect="1"/>
          </p:cNvPicPr>
          <p:nvPr/>
        </p:nvPicPr>
        <p:blipFill>
          <a:blip r:embed="rId3"/>
          <a:stretch>
            <a:fillRect/>
          </a:stretch>
        </p:blipFill>
        <p:spPr>
          <a:xfrm>
            <a:off x="165098" y="1044009"/>
            <a:ext cx="6870098" cy="5099549"/>
          </a:xfrm>
          <a:prstGeom prst="rect">
            <a:avLst/>
          </a:prstGeom>
        </p:spPr>
      </p:pic>
      <p:cxnSp>
        <p:nvCxnSpPr>
          <p:cNvPr id="14" name="Straight Arrow Connector 13">
            <a:extLst>
              <a:ext uri="{FF2B5EF4-FFF2-40B4-BE49-F238E27FC236}">
                <a16:creationId xmlns:a16="http://schemas.microsoft.com/office/drawing/2014/main" id="{8F513C9F-8CC8-0346-9FCE-EFC318F8524C}"/>
              </a:ext>
            </a:extLst>
          </p:cNvPr>
          <p:cNvCxnSpPr/>
          <p:nvPr/>
        </p:nvCxnSpPr>
        <p:spPr>
          <a:xfrm>
            <a:off x="2146300" y="2032000"/>
            <a:ext cx="419100" cy="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73D955D-2CED-EE46-A987-D9BEBE6B7BAE}"/>
              </a:ext>
            </a:extLst>
          </p:cNvPr>
          <p:cNvSpPr txBox="1"/>
          <p:nvPr/>
        </p:nvSpPr>
        <p:spPr>
          <a:xfrm>
            <a:off x="2705100" y="1893500"/>
            <a:ext cx="1905000" cy="246221"/>
          </a:xfrm>
          <a:prstGeom prst="rect">
            <a:avLst/>
          </a:prstGeom>
          <a:noFill/>
        </p:spPr>
        <p:txBody>
          <a:bodyPr wrap="square" lIns="0" tIns="0" rIns="0" bIns="0" rtlCol="0">
            <a:spAutoFit/>
          </a:bodyPr>
          <a:lstStyle/>
          <a:p>
            <a:pPr algn="l"/>
            <a:r>
              <a:rPr lang="en-GB" sz="1600" dirty="0">
                <a:solidFill>
                  <a:schemeClr val="accent3"/>
                </a:solidFill>
              </a:rPr>
              <a:t>4 hours training</a:t>
            </a:r>
          </a:p>
        </p:txBody>
      </p:sp>
      <p:sp>
        <p:nvSpPr>
          <p:cNvPr id="16" name="TextBox 15">
            <a:extLst>
              <a:ext uri="{FF2B5EF4-FFF2-40B4-BE49-F238E27FC236}">
                <a16:creationId xmlns:a16="http://schemas.microsoft.com/office/drawing/2014/main" id="{E4EDC172-AE46-2B45-8CC1-9BFD43024420}"/>
              </a:ext>
            </a:extLst>
          </p:cNvPr>
          <p:cNvSpPr txBox="1"/>
          <p:nvPr/>
        </p:nvSpPr>
        <p:spPr>
          <a:xfrm>
            <a:off x="7545372" y="2400300"/>
            <a:ext cx="3846528" cy="221599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To sign up you can click on this </a:t>
            </a:r>
            <a:r>
              <a:rPr lang="en-GB" dirty="0">
                <a:hlinkClick r:id="rId4"/>
              </a:rPr>
              <a:t>link</a:t>
            </a:r>
            <a:r>
              <a:rPr lang="en-GB" dirty="0"/>
              <a:t> (CERN LMS page)</a:t>
            </a:r>
          </a:p>
          <a:p>
            <a:pPr marL="285750" indent="-285750" algn="l">
              <a:buFont typeface="Arial" panose="020B0604020202020204" pitchFamily="34" charset="0"/>
              <a:buChar char="•"/>
            </a:pPr>
            <a:endParaRPr lang="en-GB" dirty="0"/>
          </a:p>
          <a:p>
            <a:pPr marL="285750" indent="-285750" algn="l">
              <a:buFont typeface="Arial" panose="020B0604020202020204" pitchFamily="34" charset="0"/>
              <a:buChar char="•"/>
            </a:pPr>
            <a:r>
              <a:rPr lang="en-GB" dirty="0"/>
              <a:t>It is held (almost) every Tuesday at CERN </a:t>
            </a:r>
            <a:r>
              <a:rPr lang="en-GB" dirty="0" err="1"/>
              <a:t>Prevessin</a:t>
            </a:r>
            <a:endParaRPr lang="en-GB" dirty="0"/>
          </a:p>
          <a:p>
            <a:pPr marL="285750" indent="-285750" algn="l">
              <a:buFont typeface="Arial" panose="020B0604020202020204" pitchFamily="34" charset="0"/>
              <a:buChar char="•"/>
            </a:pPr>
            <a:endParaRPr lang="en-GB" dirty="0"/>
          </a:p>
          <a:p>
            <a:pPr marL="285750" indent="-285750" algn="l">
              <a:buFont typeface="Arial" panose="020B0604020202020204" pitchFamily="34" charset="0"/>
              <a:buChar char="•"/>
            </a:pPr>
            <a:r>
              <a:rPr lang="en-GB" dirty="0"/>
              <a:t>Custom sessions can be organised with the Safety Training, if needed</a:t>
            </a:r>
          </a:p>
        </p:txBody>
      </p:sp>
      <p:sp>
        <p:nvSpPr>
          <p:cNvPr id="2" name="Frame 1">
            <a:extLst>
              <a:ext uri="{FF2B5EF4-FFF2-40B4-BE49-F238E27FC236}">
                <a16:creationId xmlns:a16="http://schemas.microsoft.com/office/drawing/2014/main" id="{FFDA0481-C524-DC4C-A780-51B943342A23}"/>
              </a:ext>
            </a:extLst>
          </p:cNvPr>
          <p:cNvSpPr/>
          <p:nvPr/>
        </p:nvSpPr>
        <p:spPr>
          <a:xfrm>
            <a:off x="1398588" y="2679700"/>
            <a:ext cx="5511800" cy="448012"/>
          </a:xfrm>
          <a:prstGeom prst="frame">
            <a:avLst>
              <a:gd name="adj1" fmla="val 2388"/>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3AB818BC-549E-4A4A-9855-64F452644CA6}"/>
              </a:ext>
            </a:extLst>
          </p:cNvPr>
          <p:cNvCxnSpPr/>
          <p:nvPr/>
        </p:nvCxnSpPr>
        <p:spPr>
          <a:xfrm>
            <a:off x="863600" y="4876800"/>
            <a:ext cx="419100" cy="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4C5DD15-A872-4B47-9233-1469807E1C77}"/>
              </a:ext>
            </a:extLst>
          </p:cNvPr>
          <p:cNvSpPr txBox="1"/>
          <p:nvPr/>
        </p:nvSpPr>
        <p:spPr>
          <a:xfrm rot="16200000">
            <a:off x="-89505" y="4753689"/>
            <a:ext cx="1549401" cy="246221"/>
          </a:xfrm>
          <a:prstGeom prst="rect">
            <a:avLst/>
          </a:prstGeom>
          <a:noFill/>
        </p:spPr>
        <p:txBody>
          <a:bodyPr wrap="square" lIns="0" tIns="0" rIns="0" bIns="0" rtlCol="0">
            <a:spAutoFit/>
          </a:bodyPr>
          <a:lstStyle/>
          <a:p>
            <a:pPr algn="l"/>
            <a:r>
              <a:rPr lang="en-GB" sz="1600" dirty="0">
                <a:solidFill>
                  <a:schemeClr val="accent3"/>
                </a:solidFill>
              </a:rPr>
              <a:t>Online trainings</a:t>
            </a:r>
          </a:p>
        </p:txBody>
      </p:sp>
    </p:spTree>
    <p:extLst>
      <p:ext uri="{BB962C8B-B14F-4D97-AF65-F5344CB8AC3E}">
        <p14:creationId xmlns:p14="http://schemas.microsoft.com/office/powerpoint/2010/main" val="1011723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t>Electrical Safety – New training</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7EC76865-573C-BC48-A211-19C226E34580}" type="datetime1">
              <a:rPr lang="en-US" smtClean="0"/>
              <a:t>5/30/22</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p:nvPicPr>
        <p:blipFill>
          <a:blip r:embed="rId3"/>
          <a:stretch>
            <a:fillRect/>
          </a:stretch>
        </p:blipFill>
        <p:spPr>
          <a:xfrm>
            <a:off x="11107546" y="218018"/>
            <a:ext cx="875381" cy="875381"/>
          </a:xfrm>
          <a:prstGeom prst="rect">
            <a:avLst/>
          </a:prstGeom>
        </p:spPr>
      </p:pic>
      <p:sp>
        <p:nvSpPr>
          <p:cNvPr id="11" name="Content Placeholder 10">
            <a:extLst>
              <a:ext uri="{FF2B5EF4-FFF2-40B4-BE49-F238E27FC236}">
                <a16:creationId xmlns:a16="http://schemas.microsoft.com/office/drawing/2014/main" id="{609FE1C5-C9C1-A143-A707-D569196890A8}"/>
              </a:ext>
            </a:extLst>
          </p:cNvPr>
          <p:cNvSpPr>
            <a:spLocks noGrp="1"/>
          </p:cNvSpPr>
          <p:nvPr>
            <p:ph idx="1"/>
          </p:nvPr>
        </p:nvSpPr>
        <p:spPr>
          <a:xfrm>
            <a:off x="407988" y="1507555"/>
            <a:ext cx="11376025" cy="4608512"/>
          </a:xfrm>
        </p:spPr>
        <p:txBody>
          <a:bodyPr/>
          <a:lstStyle/>
          <a:p>
            <a:pPr marL="342900" indent="-342900">
              <a:buFont typeface="Arial" panose="020B0604020202020204" pitchFamily="34" charset="0"/>
              <a:buChar char="•"/>
            </a:pPr>
            <a:r>
              <a:rPr lang="en-GB" b="0" dirty="0"/>
              <a:t>As a prerequisite to the course, CERN Supervisors will have to confirm that the persons concerned are </a:t>
            </a:r>
            <a:r>
              <a:rPr lang="en-GB" dirty="0"/>
              <a:t>competent and adequately trained </a:t>
            </a:r>
            <a:r>
              <a:rPr lang="en-GB" b="0" dirty="0"/>
              <a:t>to carry the electrical tasks assigned to them </a:t>
            </a:r>
          </a:p>
          <a:p>
            <a:pPr marL="342900" indent="-342900">
              <a:buFont typeface="Arial" panose="020B0604020202020204" pitchFamily="34" charset="0"/>
              <a:buChar char="•"/>
            </a:pPr>
            <a:r>
              <a:rPr lang="en-GB" b="0" dirty="0"/>
              <a:t>For MPEs and MPAs who are not USERS, the signature of the EDH training request will be deemed to constitute confirmation by the Supervisor that this is the case and that, subject to successful completion of the course, the person is authorized to carry out the tasks in question </a:t>
            </a:r>
          </a:p>
          <a:p>
            <a:pPr marL="342900" indent="-342900">
              <a:buFont typeface="Arial" panose="020B0604020202020204" pitchFamily="34" charset="0"/>
              <a:buChar char="•"/>
            </a:pPr>
            <a:r>
              <a:rPr lang="en-GB" b="0" dirty="0"/>
              <a:t>For MPAs </a:t>
            </a:r>
            <a:r>
              <a:rPr lang="en-GB" b="0" u="sng" dirty="0"/>
              <a:t>with USER status</a:t>
            </a:r>
            <a:r>
              <a:rPr lang="en-GB" b="0" dirty="0"/>
              <a:t>, a specific </a:t>
            </a:r>
            <a:r>
              <a:rPr lang="en-GB" dirty="0"/>
              <a:t>Memorandum</a:t>
            </a:r>
            <a:r>
              <a:rPr lang="en-GB" b="0" dirty="0"/>
              <a:t> has to be filled and signed by the Team Leader or another representative of the Institute (Safety Training will send you the Memorandum - </a:t>
            </a:r>
            <a:r>
              <a:rPr lang="en-GB" b="0" dirty="0">
                <a:hlinkClick r:id="rId4"/>
              </a:rPr>
              <a:t>here</a:t>
            </a:r>
            <a:r>
              <a:rPr lang="en-GB" b="0" dirty="0"/>
              <a:t>)</a:t>
            </a:r>
          </a:p>
          <a:p>
            <a:pPr marL="342900" indent="-342900">
              <a:buFont typeface="Arial" panose="020B0604020202020204" pitchFamily="34" charset="0"/>
              <a:buChar char="•"/>
            </a:pPr>
            <a:r>
              <a:rPr lang="en-GB" b="0" dirty="0"/>
              <a:t>In the future, this course will become mandatory for access in EAR’s and Electrical Lab</a:t>
            </a:r>
          </a:p>
          <a:p>
            <a:pPr marL="342900" indent="-342900">
              <a:buFont typeface="Arial" panose="020B0604020202020204" pitchFamily="34" charset="0"/>
              <a:buChar char="•"/>
            </a:pPr>
            <a:r>
              <a:rPr lang="en-GB" b="0" dirty="0"/>
              <a:t>At the moment the Local Team and users are strongly encouraged to take this course ASAP</a:t>
            </a:r>
          </a:p>
        </p:txBody>
      </p:sp>
      <p:sp>
        <p:nvSpPr>
          <p:cNvPr id="7" name="Rounded Rectangle 6">
            <a:extLst>
              <a:ext uri="{FF2B5EF4-FFF2-40B4-BE49-F238E27FC236}">
                <a16:creationId xmlns:a16="http://schemas.microsoft.com/office/drawing/2014/main" id="{ECCC729C-8F76-DD4E-9BB3-522404B87FF0}"/>
              </a:ext>
            </a:extLst>
          </p:cNvPr>
          <p:cNvSpPr/>
          <p:nvPr/>
        </p:nvSpPr>
        <p:spPr>
          <a:xfrm>
            <a:off x="7545372" y="305662"/>
            <a:ext cx="2755900" cy="972607"/>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List of activities allowed can be found in the training description</a:t>
            </a:r>
          </a:p>
        </p:txBody>
      </p:sp>
    </p:spTree>
    <p:extLst>
      <p:ext uri="{BB962C8B-B14F-4D97-AF65-F5344CB8AC3E}">
        <p14:creationId xmlns:p14="http://schemas.microsoft.com/office/powerpoint/2010/main" val="4095435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F703E7-6573-E840-8DC2-55181A5F91C1}"/>
              </a:ext>
            </a:extLst>
          </p:cNvPr>
          <p:cNvSpPr>
            <a:spLocks noGrp="1"/>
          </p:cNvSpPr>
          <p:nvPr>
            <p:ph type="dt" sz="half" idx="10"/>
          </p:nvPr>
        </p:nvSpPr>
        <p:spPr/>
        <p:txBody>
          <a:bodyPr/>
          <a:lstStyle/>
          <a:p>
            <a:fld id="{9D284561-EFE8-AF4C-BB7E-A0A51CFC4BB4}" type="datetime1">
              <a:rPr lang="en-US" smtClean="0"/>
              <a:t>5/30/22</a:t>
            </a:fld>
            <a:endParaRPr lang="en-US" dirty="0"/>
          </a:p>
        </p:txBody>
      </p:sp>
      <p:sp>
        <p:nvSpPr>
          <p:cNvPr id="3" name="Footer Placeholder 2">
            <a:extLst>
              <a:ext uri="{FF2B5EF4-FFF2-40B4-BE49-F238E27FC236}">
                <a16:creationId xmlns:a16="http://schemas.microsoft.com/office/drawing/2014/main" id="{D5BB2B81-11DE-9C47-8306-F877E6908811}"/>
              </a:ext>
            </a:extLst>
          </p:cNvPr>
          <p:cNvSpPr>
            <a:spLocks noGrp="1"/>
          </p:cNvSpPr>
          <p:nvPr>
            <p:ph type="ftr" sz="quarter" idx="11"/>
          </p:nvPr>
        </p:nvSpPr>
        <p:spPr/>
        <p:txBody>
          <a:bodyPr/>
          <a:lstStyle/>
          <a:p>
            <a:r>
              <a:rPr lang="en-US"/>
              <a:t>L. Di Giulio – EP Safety Office</a:t>
            </a:r>
            <a:endParaRPr lang="en-US" dirty="0"/>
          </a:p>
        </p:txBody>
      </p:sp>
      <p:sp>
        <p:nvSpPr>
          <p:cNvPr id="4" name="Slide Number Placeholder 3">
            <a:extLst>
              <a:ext uri="{FF2B5EF4-FFF2-40B4-BE49-F238E27FC236}">
                <a16:creationId xmlns:a16="http://schemas.microsoft.com/office/drawing/2014/main" id="{7DA513C5-3F8A-DA4C-BA51-E79FEEDACFF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5" name="Rectangle 4">
            <a:extLst>
              <a:ext uri="{FF2B5EF4-FFF2-40B4-BE49-F238E27FC236}">
                <a16:creationId xmlns:a16="http://schemas.microsoft.com/office/drawing/2014/main" id="{7BE0E033-4F4E-9B48-B8BB-07A87188F2EA}"/>
              </a:ext>
            </a:extLst>
          </p:cNvPr>
          <p:cNvSpPr/>
          <p:nvPr/>
        </p:nvSpPr>
        <p:spPr>
          <a:xfrm>
            <a:off x="1476826" y="2967335"/>
            <a:ext cx="9238363" cy="923330"/>
          </a:xfrm>
          <a:prstGeom prst="rect">
            <a:avLst/>
          </a:prstGeom>
          <a:noFill/>
        </p:spPr>
        <p:txBody>
          <a:bodyPr wrap="none" lIns="91440" tIns="45720" rIns="91440" bIns="45720">
            <a:spAutoFit/>
          </a:bodyPr>
          <a:lstStyle/>
          <a:p>
            <a:pPr algn="ctr"/>
            <a:r>
              <a:rPr lang="en-US" sz="5400" b="1" cap="none" spc="0" dirty="0">
                <a:ln w="6600">
                  <a:solidFill>
                    <a:schemeClr val="accent2"/>
                  </a:solidFill>
                  <a:prstDash val="solid"/>
                </a:ln>
                <a:solidFill>
                  <a:srgbClr val="FFFFFF"/>
                </a:solidFill>
                <a:effectLst>
                  <a:outerShdw dist="38100" dir="2700000" algn="tl" rotWithShape="0">
                    <a:schemeClr val="accent2"/>
                  </a:outerShdw>
                </a:effectLst>
              </a:rPr>
              <a:t>Thank you! Any questions?</a:t>
            </a:r>
          </a:p>
        </p:txBody>
      </p:sp>
    </p:spTree>
    <p:extLst>
      <p:ext uri="{BB962C8B-B14F-4D97-AF65-F5344CB8AC3E}">
        <p14:creationId xmlns:p14="http://schemas.microsoft.com/office/powerpoint/2010/main" val="18922276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TotalTime>
  <Words>612</Words>
  <Application>Microsoft Macintosh PowerPoint</Application>
  <PresentationFormat>Widescreen</PresentationFormat>
  <Paragraphs>69</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Safety – EP experiments</vt:lpstr>
      <vt:lpstr>EP Safety Team</vt:lpstr>
      <vt:lpstr>Safety Appendix for n_TOF proposals</vt:lpstr>
      <vt:lpstr>Safety Appendix for experiments’ proposals</vt:lpstr>
      <vt:lpstr>Safety Appendix for experiments’ proposals</vt:lpstr>
      <vt:lpstr>Electrical Safety – New training</vt:lpstr>
      <vt:lpstr>Electrical Safety – New training</vt:lpstr>
      <vt:lpstr>Electrical Safety – New training</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Letizia Di Giulio</cp:lastModifiedBy>
  <cp:revision>19</cp:revision>
  <dcterms:created xsi:type="dcterms:W3CDTF">2020-02-03T13:11:28Z</dcterms:created>
  <dcterms:modified xsi:type="dcterms:W3CDTF">2022-05-30T08:21:42Z</dcterms:modified>
</cp:coreProperties>
</file>