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347" r:id="rId3"/>
    <p:sldId id="349" r:id="rId4"/>
    <p:sldId id="348" r:id="rId5"/>
    <p:sldId id="350" r:id="rId6"/>
    <p:sldId id="346" r:id="rId7"/>
    <p:sldId id="352" r:id="rId8"/>
    <p:sldId id="311" r:id="rId9"/>
    <p:sldId id="354" r:id="rId10"/>
    <p:sldId id="355" r:id="rId11"/>
    <p:sldId id="309" r:id="rId12"/>
    <p:sldId id="357" r:id="rId13"/>
    <p:sldId id="336" r:id="rId14"/>
    <p:sldId id="345" r:id="rId15"/>
    <p:sldId id="333" r:id="rId16"/>
    <p:sldId id="364" r:id="rId17"/>
    <p:sldId id="365" r:id="rId18"/>
    <p:sldId id="366" r:id="rId19"/>
    <p:sldId id="356" r:id="rId20"/>
    <p:sldId id="360" r:id="rId21"/>
    <p:sldId id="35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58"/>
    <p:restoredTop sz="94686"/>
  </p:normalViewPr>
  <p:slideViewPr>
    <p:cSldViewPr snapToObjects="1">
      <p:cViewPr varScale="1">
        <p:scale>
          <a:sx n="112" d="100"/>
          <a:sy n="112" d="100"/>
        </p:scale>
        <p:origin x="102" y="1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hyperlink" Target="ntof-daq.web.cern.ch/website/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652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8C8808C-B37D-4A73-8071-6CD0E087649F}"/>
              </a:ext>
            </a:extLst>
          </p:cNvPr>
          <p:cNvSpPr txBox="1"/>
          <p:nvPr userDrawn="1"/>
        </p:nvSpPr>
        <p:spPr>
          <a:xfrm>
            <a:off x="434923" y="2782669"/>
            <a:ext cx="285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Thanks!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5DBC0519-2E99-47DE-BF98-C49A5F15A6AC}"/>
              </a:ext>
            </a:extLst>
          </p:cNvPr>
          <p:cNvCxnSpPr/>
          <p:nvPr userDrawn="1"/>
        </p:nvCxnSpPr>
        <p:spPr>
          <a:xfrm>
            <a:off x="194354" y="3417691"/>
            <a:ext cx="3316778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>
            <a:extLst>
              <a:ext uri="{FF2B5EF4-FFF2-40B4-BE49-F238E27FC236}">
                <a16:creationId xmlns:a16="http://schemas.microsoft.com/office/drawing/2014/main" id="{2F6551E7-B9FF-47C0-A5F9-D8523BB80C07}"/>
              </a:ext>
            </a:extLst>
          </p:cNvPr>
          <p:cNvSpPr txBox="1"/>
          <p:nvPr userDrawn="1"/>
        </p:nvSpPr>
        <p:spPr>
          <a:xfrm>
            <a:off x="423657" y="3716311"/>
            <a:ext cx="2858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Michael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Bacak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michael.bacak@cern.ch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image2.jpeg" descr="image2.jpeg">
            <a:extLst>
              <a:ext uri="{FF2B5EF4-FFF2-40B4-BE49-F238E27FC236}">
                <a16:creationId xmlns:a16="http://schemas.microsoft.com/office/drawing/2014/main" id="{0D0E51CF-2CB9-4DC8-8711-FEC2663DF1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99172" y="1469836"/>
            <a:ext cx="908074" cy="893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ntof-logo.pdf" descr="ntof-logo.pdf">
            <a:extLst>
              <a:ext uri="{FF2B5EF4-FFF2-40B4-BE49-F238E27FC236}">
                <a16:creationId xmlns:a16="http://schemas.microsoft.com/office/drawing/2014/main" id="{B22F75D8-7645-4836-A3CD-6264F51FBF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4462" y="1593187"/>
            <a:ext cx="1118281" cy="646332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8E3619C4-80CC-4F98-BE98-9683F2C42B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813" y="339574"/>
            <a:ext cx="8323901" cy="6156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4610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>
                <a:hlinkClick r:id="rId2" action="ppaction://hlinkfile"/>
              </a:rPr>
              <a:t>ntof-daq.web.cern.ch/website/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t-BR"/>
              <a:t>M. Bacak | n_TOF EAR1 | n_TOF CM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pt-BR"/>
              <a:t>M. Bacak | n_TOF EAR1 | n_TOF CM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81" r:id="rId2"/>
    <p:sldLayoutId id="2147483649" r:id="rId3"/>
    <p:sldLayoutId id="2147483662" r:id="rId4"/>
    <p:sldLayoutId id="2147483650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54" r:id="rId21"/>
    <p:sldLayoutId id="2147483669" r:id="rId22"/>
    <p:sldLayoutId id="2147483682" r:id="rId23"/>
    <p:sldLayoutId id="2147483655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doi.org/10.1103/PhysRevAccelBeams.24.093001" TargetMode="Externa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n_TOF</a:t>
            </a:r>
            <a:r>
              <a:rPr lang="en-US" dirty="0"/>
              <a:t> EAR1 beam 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S. </a:t>
            </a:r>
            <a:r>
              <a:rPr lang="en-US" sz="1800" dirty="0" err="1"/>
              <a:t>Amaducci</a:t>
            </a:r>
            <a:r>
              <a:rPr lang="en-US" sz="1800" dirty="0"/>
              <a:t>, </a:t>
            </a:r>
            <a:r>
              <a:rPr lang="en-US" sz="1800" u="sng" dirty="0"/>
              <a:t>M. </a:t>
            </a:r>
            <a:r>
              <a:rPr lang="en-US" sz="1800" u="sng" dirty="0" err="1"/>
              <a:t>Bacak</a:t>
            </a:r>
            <a:r>
              <a:rPr lang="en-US" sz="1800" dirty="0"/>
              <a:t>, A. Casanovas, F. Garcia-Infantes, J. </a:t>
            </a:r>
            <a:r>
              <a:rPr lang="en-US" sz="1800" dirty="0" err="1"/>
              <a:t>Lerendegui</a:t>
            </a:r>
            <a:r>
              <a:rPr lang="en-US" sz="1800" dirty="0"/>
              <a:t>-Marco, A. Manna, E. </a:t>
            </a:r>
            <a:r>
              <a:rPr lang="en-US" sz="1800" dirty="0" err="1"/>
              <a:t>Musacchio</a:t>
            </a:r>
            <a:r>
              <a:rPr lang="en-US" sz="1800" dirty="0"/>
              <a:t>, N. </a:t>
            </a:r>
            <a:r>
              <a:rPr lang="en-US" sz="1800" dirty="0" err="1"/>
              <a:t>Patronis</a:t>
            </a:r>
            <a:r>
              <a:rPr lang="en-US" sz="1800" dirty="0"/>
              <a:t>, J. </a:t>
            </a:r>
            <a:r>
              <a:rPr lang="en-US" sz="1800" dirty="0" err="1"/>
              <a:t>Pavon</a:t>
            </a:r>
            <a:r>
              <a:rPr lang="en-US" sz="1800" dirty="0"/>
              <a:t>-Rodriguez, M. </a:t>
            </a:r>
            <a:r>
              <a:rPr lang="en-US" sz="1800" dirty="0" err="1"/>
              <a:t>Sabate-Gilarte</a:t>
            </a:r>
            <a:r>
              <a:rPr lang="en-US" sz="1800" dirty="0"/>
              <a:t>, E. M. </a:t>
            </a:r>
            <a:r>
              <a:rPr lang="en-US" sz="1800" dirty="0" err="1"/>
              <a:t>Stamati</a:t>
            </a:r>
            <a:r>
              <a:rPr lang="en-US" sz="1800" dirty="0"/>
              <a:t>, R. </a:t>
            </a:r>
            <a:r>
              <a:rPr lang="en-US" sz="1800" dirty="0" err="1"/>
              <a:t>Zarrella</a:t>
            </a:r>
            <a:endParaRPr lang="en-US" sz="1800" dirty="0"/>
          </a:p>
          <a:p>
            <a:r>
              <a:rPr lang="en-US" sz="1800" dirty="0"/>
              <a:t>30.05.2022 – </a:t>
            </a:r>
            <a:r>
              <a:rPr lang="en-GB" sz="1800" dirty="0" err="1"/>
              <a:t>n_TOF</a:t>
            </a:r>
            <a:r>
              <a:rPr lang="en-GB" sz="1800" dirty="0"/>
              <a:t> Collaboration Meeting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60D11AC-2BFD-40EC-9EF4-1BEE0CFCA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Analysis </a:t>
            </a:r>
            <a:r>
              <a:rPr lang="de-DE" dirty="0" err="1"/>
              <a:t>ongoing</a:t>
            </a: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Gain</a:t>
            </a:r>
            <a:r>
              <a:rPr lang="de-DE" dirty="0"/>
              <a:t> </a:t>
            </a:r>
            <a:r>
              <a:rPr lang="de-DE" dirty="0" err="1"/>
              <a:t>calibrations</a:t>
            </a:r>
            <a:r>
              <a:rPr lang="de-DE" dirty="0"/>
              <a:t> </a:t>
            </a:r>
            <a:r>
              <a:rPr lang="de-DE" dirty="0" err="1"/>
              <a:t>done</a:t>
            </a: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Flight </a:t>
            </a:r>
            <a:r>
              <a:rPr lang="de-DE" dirty="0" err="1"/>
              <a:t>path</a:t>
            </a:r>
            <a:r>
              <a:rPr lang="de-DE" dirty="0"/>
              <a:t> </a:t>
            </a: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ongoing</a:t>
            </a: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Careful</a:t>
            </a:r>
            <a:r>
              <a:rPr lang="de-DE" dirty="0"/>
              <a:t> </a:t>
            </a:r>
            <a:r>
              <a:rPr lang="de-DE" dirty="0" err="1"/>
              <a:t>subtraction</a:t>
            </a:r>
            <a:r>
              <a:rPr lang="de-DE" dirty="0"/>
              <a:t> </a:t>
            </a:r>
            <a:r>
              <a:rPr lang="de-DE" dirty="0" err="1"/>
              <a:t>ongoing</a:t>
            </a: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SAMMY </a:t>
            </a:r>
            <a:br>
              <a:rPr lang="de-DE" dirty="0"/>
            </a:br>
            <a:r>
              <a:rPr lang="de-DE" dirty="0" err="1"/>
              <a:t>potentially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ND2022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First </a:t>
            </a:r>
            <a:r>
              <a:rPr lang="de-DE" dirty="0" err="1"/>
              <a:t>impression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 err="1"/>
              <a:t>comparable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target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Resolution </a:t>
            </a:r>
            <a:r>
              <a:rPr lang="de-DE" dirty="0" err="1"/>
              <a:t>function</a:t>
            </a:r>
            <a:r>
              <a:rPr lang="de-DE" dirty="0"/>
              <a:t> – </a:t>
            </a:r>
            <a:r>
              <a:rPr lang="de-DE" dirty="0" err="1"/>
              <a:t>results</a:t>
            </a:r>
            <a:r>
              <a:rPr lang="de-DE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1E18364-BDCD-6AAD-15E0-BC766B8985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037" y="952844"/>
            <a:ext cx="7703619" cy="230651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8403F56-1488-313E-67A4-49895EABB9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3412284"/>
            <a:ext cx="3863451" cy="282502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7279755-DCA3-E989-A85E-595BF077AA9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40216" y="3412284"/>
            <a:ext cx="3863451" cy="2825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8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944C3BD-5BF2-3091-2415-E856C58263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Timepix</a:t>
            </a:r>
            <a:r>
              <a:rPr lang="de-DE" dirty="0"/>
              <a:t> Quad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~ 30x30 mm</a:t>
            </a:r>
            <a:r>
              <a:rPr lang="de-DE" baseline="30000" dirty="0"/>
              <a:t>2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area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not </a:t>
            </a:r>
            <a:r>
              <a:rPr lang="de-DE" dirty="0" err="1"/>
              <a:t>covering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beam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Sensitive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neutrons</a:t>
            </a:r>
            <a:r>
              <a:rPr lang="de-DE" dirty="0"/>
              <a:t> (&gt; 1 MeV) and </a:t>
            </a:r>
            <a:r>
              <a:rPr lang="de-DE" dirty="0" err="1"/>
              <a:t>gammas</a:t>
            </a: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TOF </a:t>
            </a:r>
            <a:r>
              <a:rPr lang="de-DE" dirty="0" err="1"/>
              <a:t>integrated</a:t>
            </a:r>
            <a:r>
              <a:rPr lang="de-DE" dirty="0"/>
              <a:t> (time </a:t>
            </a:r>
            <a:r>
              <a:rPr lang="de-DE" dirty="0" err="1"/>
              <a:t>delay</a:t>
            </a:r>
            <a:r>
              <a:rPr lang="de-DE" dirty="0"/>
              <a:t>/</a:t>
            </a:r>
            <a:r>
              <a:rPr lang="de-DE" dirty="0" err="1"/>
              <a:t>gating</a:t>
            </a:r>
            <a:r>
              <a:rPr lang="de-DE" dirty="0"/>
              <a:t> possible)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Excellent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alignment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PPACMon1: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Covering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beam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Sensitive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neutrons</a:t>
            </a:r>
            <a:r>
              <a:rPr lang="de-DE" dirty="0"/>
              <a:t> </a:t>
            </a:r>
            <a:r>
              <a:rPr lang="de-DE" dirty="0" err="1"/>
              <a:t>only</a:t>
            </a: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TOF/E</a:t>
            </a:r>
            <a:r>
              <a:rPr lang="de-DE" baseline="-25000" dirty="0"/>
              <a:t>n</a:t>
            </a:r>
            <a:r>
              <a:rPr lang="de-DE" dirty="0"/>
              <a:t> </a:t>
            </a:r>
            <a:r>
              <a:rPr lang="de-DE" dirty="0" err="1"/>
              <a:t>selective</a:t>
            </a: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Detector</a:t>
            </a:r>
            <a:r>
              <a:rPr lang="de-DE" dirty="0"/>
              <a:t> </a:t>
            </a:r>
            <a:r>
              <a:rPr lang="de-DE" dirty="0" err="1"/>
              <a:t>rotated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respect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world-axes</a:t>
            </a:r>
            <a:r>
              <a:rPr lang="de-DE" dirty="0"/>
              <a:t> 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Profile – </a:t>
            </a:r>
            <a:r>
              <a:rPr lang="de-DE" dirty="0" err="1"/>
              <a:t>setup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16">
            <a:extLst>
              <a:ext uri="{FF2B5EF4-FFF2-40B4-BE49-F238E27FC236}">
                <a16:creationId xmlns:a16="http://schemas.microsoft.com/office/drawing/2014/main" id="{9CB6F0D3-E887-C746-D6F8-CA36FBA3C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7944" y="332656"/>
            <a:ext cx="2750584" cy="2014368"/>
          </a:xfrm>
          <a:prstGeom prst="rect">
            <a:avLst/>
          </a:prstGeom>
        </p:spPr>
      </p:pic>
      <p:grpSp>
        <p:nvGrpSpPr>
          <p:cNvPr id="19" name="Group 37">
            <a:extLst>
              <a:ext uri="{FF2B5EF4-FFF2-40B4-BE49-F238E27FC236}">
                <a16:creationId xmlns:a16="http://schemas.microsoft.com/office/drawing/2014/main" id="{084EE9C1-2CEF-B6EC-E053-DC57D3E1BF5C}"/>
              </a:ext>
            </a:extLst>
          </p:cNvPr>
          <p:cNvGrpSpPr/>
          <p:nvPr/>
        </p:nvGrpSpPr>
        <p:grpSpPr>
          <a:xfrm>
            <a:off x="7565470" y="1231688"/>
            <a:ext cx="385509" cy="523220"/>
            <a:chOff x="5424495" y="3123321"/>
            <a:chExt cx="385509" cy="523220"/>
          </a:xfrm>
        </p:grpSpPr>
        <p:sp>
          <p:nvSpPr>
            <p:cNvPr id="20" name="Oval 38">
              <a:extLst>
                <a:ext uri="{FF2B5EF4-FFF2-40B4-BE49-F238E27FC236}">
                  <a16:creationId xmlns:a16="http://schemas.microsoft.com/office/drawing/2014/main" id="{25E8028B-5201-B114-5A2E-B4EF8C427436}"/>
                </a:ext>
              </a:extLst>
            </p:cNvPr>
            <p:cNvSpPr/>
            <p:nvPr/>
          </p:nvSpPr>
          <p:spPr>
            <a:xfrm>
              <a:off x="5462134" y="3205095"/>
              <a:ext cx="347870" cy="359673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2060"/>
                </a:solidFill>
              </a:endParaRPr>
            </a:p>
          </p:txBody>
        </p:sp>
        <p:sp>
          <p:nvSpPr>
            <p:cNvPr id="21" name="TextBox 39">
              <a:extLst>
                <a:ext uri="{FF2B5EF4-FFF2-40B4-BE49-F238E27FC236}">
                  <a16:creationId xmlns:a16="http://schemas.microsoft.com/office/drawing/2014/main" id="{3D3B3172-5DE7-2EF5-AFC9-53E46D63C9F8}"/>
                </a:ext>
              </a:extLst>
            </p:cNvPr>
            <p:cNvSpPr txBox="1"/>
            <p:nvPr/>
          </p:nvSpPr>
          <p:spPr>
            <a:xfrm flipH="1">
              <a:off x="5424495" y="3123321"/>
              <a:ext cx="3706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002060"/>
                  </a:solidFill>
                </a:rPr>
                <a:t>X</a:t>
              </a:r>
            </a:p>
          </p:txBody>
        </p:sp>
      </p:grpSp>
      <p:pic>
        <p:nvPicPr>
          <p:cNvPr id="8" name="Grafik 7">
            <a:extLst>
              <a:ext uri="{FF2B5EF4-FFF2-40B4-BE49-F238E27FC236}">
                <a16:creationId xmlns:a16="http://schemas.microsoft.com/office/drawing/2014/main" id="{85714A0C-9AAE-3AB1-51A7-066B2FC78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5494" y="2662805"/>
            <a:ext cx="2975483" cy="347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35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51FC4397-3301-6C0B-6FF4-02AE4C8E27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4345" y="980728"/>
            <a:ext cx="6572221" cy="5228152"/>
          </a:xfrm>
          <a:prstGeom prst="rect">
            <a:avLst/>
          </a:prstGeom>
        </p:spPr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/>
              <a:t>Profile – PPACMon1 </a:t>
            </a:r>
            <a:r>
              <a:rPr lang="de-DE" baseline="30000" dirty="0"/>
              <a:t>235</a:t>
            </a:r>
            <a:r>
              <a:rPr lang="de-DE" dirty="0"/>
              <a:t>U (target2)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C2B2B89-1030-DE03-6CB5-E8AEF4EC14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866"/>
          <a:stretch/>
        </p:blipFill>
        <p:spPr>
          <a:xfrm>
            <a:off x="191344" y="980728"/>
            <a:ext cx="5923756" cy="5228152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E444940A-1CA0-9228-E095-5DBFB75166D3}"/>
              </a:ext>
            </a:extLst>
          </p:cNvPr>
          <p:cNvSpPr txBox="1"/>
          <p:nvPr/>
        </p:nvSpPr>
        <p:spPr>
          <a:xfrm>
            <a:off x="10906870" y="919172"/>
            <a:ext cx="72008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800" dirty="0"/>
              <a:t>*I am a GIF</a:t>
            </a:r>
          </a:p>
        </p:txBody>
      </p:sp>
    </p:spTree>
    <p:extLst>
      <p:ext uri="{BB962C8B-B14F-4D97-AF65-F5344CB8AC3E}">
        <p14:creationId xmlns:p14="http://schemas.microsoft.com/office/powerpoint/2010/main" val="3778581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AA69634F-D35F-4994-B3A3-312738067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pPr algn="l"/>
            <a:endParaRPr lang="de-DE" sz="1800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algn="l"/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Successful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restart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after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long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shutdown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at CERN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with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New N</a:t>
            </a:r>
            <a:r>
              <a:rPr lang="de-DE" sz="1500" baseline="-250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2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gas-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cooled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spallation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target</a:t>
            </a:r>
            <a:endParaRPr lang="de-DE" sz="1500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lvl="1"/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New permanent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sweeping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magnet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and 2</a:t>
            </a:r>
            <a:r>
              <a:rPr lang="de-DE" sz="1500" baseline="300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nd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collimator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for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the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neutron beam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line</a:t>
            </a:r>
            <a:endParaRPr lang="de-DE" sz="1500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algn="l"/>
            <a:endParaRPr lang="de-DE" sz="1000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algn="l"/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(A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lot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of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Commissioning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data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under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analysis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by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several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groups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Neutron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flux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: 4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detectors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&amp; 6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samples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(Q4/2022*) +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evaluation</a:t>
            </a:r>
            <a:endParaRPr lang="de-DE" sz="1500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lvl="1"/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Resolution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function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: 4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detectors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&amp; 5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samples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+ SAMMY (Q4/2022*) </a:t>
            </a:r>
          </a:p>
          <a:p>
            <a:pPr lvl="1"/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Profile: 1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detector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(2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samples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) (Q4/2022*) </a:t>
            </a:r>
          </a:p>
          <a:p>
            <a:pPr lvl="1"/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+ </a:t>
            </a:r>
            <a:r>
              <a:rPr lang="de-DE" sz="15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simulations</a:t>
            </a:r>
            <a:r>
              <a:rPr lang="de-DE" sz="15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(Q4/2022*)</a:t>
            </a:r>
            <a:endParaRPr lang="de-DE" sz="1800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algn="l"/>
            <a:endParaRPr lang="de-DE" sz="1000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algn="l"/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Final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results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in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dedicated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publication</a:t>
            </a:r>
            <a:r>
              <a:rPr lang="de-DE" sz="18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~Q2/2023*</a:t>
            </a:r>
          </a:p>
          <a:p>
            <a:pPr algn="l"/>
            <a:endParaRPr lang="de-DE" sz="1800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algn="l"/>
            <a:endParaRPr lang="de-DE" sz="1800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&amp; </a:t>
            </a:r>
            <a:r>
              <a:rPr lang="de-DE" dirty="0" err="1"/>
              <a:t>outlook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690DAB3-9D70-E617-F360-914346B64B4F}"/>
              </a:ext>
            </a:extLst>
          </p:cNvPr>
          <p:cNvSpPr txBox="1"/>
          <p:nvPr/>
        </p:nvSpPr>
        <p:spPr>
          <a:xfrm>
            <a:off x="11107546" y="6058536"/>
            <a:ext cx="69886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000" b="1" dirty="0">
                <a:solidFill>
                  <a:schemeClr val="bg2">
                    <a:lumMod val="10000"/>
                  </a:schemeClr>
                </a:solidFill>
              </a:rPr>
              <a:t>*</a:t>
            </a:r>
            <a:r>
              <a:rPr lang="de-DE" sz="1000" b="1" dirty="0" err="1">
                <a:solidFill>
                  <a:schemeClr val="bg2">
                    <a:lumMod val="10000"/>
                  </a:schemeClr>
                </a:solidFill>
              </a:rPr>
              <a:t>estimated</a:t>
            </a:r>
            <a:endParaRPr lang="de-DE" sz="1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17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0698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65274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/>
              <a:t>Profile – PPACMon1 </a:t>
            </a:r>
            <a:r>
              <a:rPr lang="de-DE" baseline="30000" dirty="0"/>
              <a:t>235</a:t>
            </a:r>
            <a:r>
              <a:rPr lang="de-DE" dirty="0"/>
              <a:t>U (target2)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C44BD49-10C6-7EF3-B127-719079C103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72451" y="980728"/>
            <a:ext cx="6572220" cy="522815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C2B2B89-1030-DE03-6CB5-E8AEF4EC14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71"/>
          <a:stretch/>
        </p:blipFill>
        <p:spPr>
          <a:xfrm>
            <a:off x="119335" y="980728"/>
            <a:ext cx="5995763" cy="522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639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/>
              <a:t>Profile – PPACMon1 </a:t>
            </a:r>
            <a:r>
              <a:rPr lang="de-DE" baseline="30000" dirty="0"/>
              <a:t>235</a:t>
            </a:r>
            <a:r>
              <a:rPr lang="de-DE" dirty="0"/>
              <a:t>U (target2)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C44BD49-10C6-7EF3-B127-719079C103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72451" y="980728"/>
            <a:ext cx="6572220" cy="522815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C2B2B89-1030-DE03-6CB5-E8AEF4EC14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71"/>
          <a:stretch/>
        </p:blipFill>
        <p:spPr>
          <a:xfrm>
            <a:off x="119335" y="980728"/>
            <a:ext cx="5995763" cy="522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635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/>
              <a:t>Profile – PPACMon1 </a:t>
            </a:r>
            <a:r>
              <a:rPr lang="de-DE" baseline="30000" dirty="0"/>
              <a:t>235</a:t>
            </a:r>
            <a:r>
              <a:rPr lang="de-DE" dirty="0"/>
              <a:t>U (target2)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C44BD49-10C6-7EF3-B127-719079C103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72451" y="980728"/>
            <a:ext cx="6572220" cy="522815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C2B2B89-1030-DE03-6CB5-E8AEF4EC14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866"/>
          <a:stretch/>
        </p:blipFill>
        <p:spPr>
          <a:xfrm>
            <a:off x="191343" y="980728"/>
            <a:ext cx="5923755" cy="522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04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/>
              <a:t>Profile – </a:t>
            </a:r>
            <a:r>
              <a:rPr lang="de-DE" dirty="0" err="1"/>
              <a:t>Timepix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CEC8164-004E-6992-7945-4112FAE4E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730" y="1257439"/>
            <a:ext cx="5334000" cy="48387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F9BFC5EC-69F1-3A21-54DB-FB26F9DC16C4}"/>
              </a:ext>
            </a:extLst>
          </p:cNvPr>
          <p:cNvSpPr txBox="1"/>
          <p:nvPr/>
        </p:nvSpPr>
        <p:spPr>
          <a:xfrm>
            <a:off x="2864704" y="5661248"/>
            <a:ext cx="9361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/>
              <a:t>~184 m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715917A-DAAB-4283-8F81-37ADA8B589C5}"/>
              </a:ext>
            </a:extLst>
          </p:cNvPr>
          <p:cNvSpPr txBox="1"/>
          <p:nvPr/>
        </p:nvSpPr>
        <p:spPr>
          <a:xfrm>
            <a:off x="2868117" y="5013176"/>
            <a:ext cx="9361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/>
              <a:t>~188 m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6F437B4-D16A-E642-7540-915ACFAD1FF5}"/>
              </a:ext>
            </a:extLst>
          </p:cNvPr>
          <p:cNvSpPr txBox="1"/>
          <p:nvPr/>
        </p:nvSpPr>
        <p:spPr>
          <a:xfrm>
            <a:off x="8876457" y="2625090"/>
            <a:ext cx="223108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/>
              <a:t>Sensitive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neutrons</a:t>
            </a:r>
            <a:r>
              <a:rPr lang="de-DE" dirty="0"/>
              <a:t> and </a:t>
            </a:r>
            <a:r>
              <a:rPr lang="de-DE" dirty="0" err="1"/>
              <a:t>gammas</a:t>
            </a:r>
            <a:endParaRPr lang="de-DE" dirty="0"/>
          </a:p>
          <a:p>
            <a:pPr algn="l"/>
            <a:r>
              <a:rPr lang="de-DE" dirty="0"/>
              <a:t>TOF </a:t>
            </a:r>
            <a:r>
              <a:rPr lang="de-DE" dirty="0" err="1"/>
              <a:t>integrated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3464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fik 24">
            <a:extLst>
              <a:ext uri="{FF2B5EF4-FFF2-40B4-BE49-F238E27FC236}">
                <a16:creationId xmlns:a16="http://schemas.microsoft.com/office/drawing/2014/main" id="{7239794A-8909-614F-9B3F-34B77AEA28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84" t="11013" r="5666" b="24689"/>
          <a:stretch/>
        </p:blipFill>
        <p:spPr>
          <a:xfrm>
            <a:off x="4116388" y="1177163"/>
            <a:ext cx="7956830" cy="4895865"/>
          </a:xfrm>
          <a:prstGeom prst="rect">
            <a:avLst/>
          </a:prstGeom>
        </p:spPr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 err="1"/>
              <a:t>n_TOF</a:t>
            </a:r>
            <a:r>
              <a:rPr lang="de-DE" dirty="0"/>
              <a:t> @ CERN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0" name="Donut 13">
            <a:extLst>
              <a:ext uri="{FF2B5EF4-FFF2-40B4-BE49-F238E27FC236}">
                <a16:creationId xmlns:a16="http://schemas.microsoft.com/office/drawing/2014/main" id="{67973094-269C-8E8A-81EA-5325D5D59885}"/>
              </a:ext>
            </a:extLst>
          </p:cNvPr>
          <p:cNvSpPr/>
          <p:nvPr/>
        </p:nvSpPr>
        <p:spPr>
          <a:xfrm>
            <a:off x="5015880" y="4653136"/>
            <a:ext cx="1296144" cy="761301"/>
          </a:xfrm>
          <a:prstGeom prst="donut">
            <a:avLst>
              <a:gd name="adj" fmla="val 1930"/>
            </a:avLst>
          </a:prstGeom>
          <a:solidFill>
            <a:srgbClr val="F7911E"/>
          </a:solidFill>
          <a:ln w="25400" cmpd="sng">
            <a:solidFill>
              <a:srgbClr val="F7911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1" name="Straight Arrow Connector 14">
            <a:extLst>
              <a:ext uri="{FF2B5EF4-FFF2-40B4-BE49-F238E27FC236}">
                <a16:creationId xmlns:a16="http://schemas.microsoft.com/office/drawing/2014/main" id="{0A34AF08-5029-DFB4-062B-5BCC9271CA12}"/>
              </a:ext>
            </a:extLst>
          </p:cNvPr>
          <p:cNvCxnSpPr>
            <a:cxnSpLocks/>
            <a:stCxn id="22" idx="3"/>
            <a:endCxn id="20" idx="1"/>
          </p:cNvCxnSpPr>
          <p:nvPr/>
        </p:nvCxnSpPr>
        <p:spPr>
          <a:xfrm>
            <a:off x="3719736" y="3907612"/>
            <a:ext cx="1485960" cy="857014"/>
          </a:xfrm>
          <a:prstGeom prst="straightConnector1">
            <a:avLst/>
          </a:prstGeom>
          <a:ln w="38100">
            <a:solidFill>
              <a:srgbClr val="F7911E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15">
            <a:extLst>
              <a:ext uri="{FF2B5EF4-FFF2-40B4-BE49-F238E27FC236}">
                <a16:creationId xmlns:a16="http://schemas.microsoft.com/office/drawing/2014/main" id="{0E94C7E2-93BC-E4C8-EDDE-5C9FAFDFA0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746" y="3399780"/>
            <a:ext cx="3049990" cy="10156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N</a:t>
            </a:r>
            <a:r>
              <a:rPr lang="en-US" altLang="en-US" sz="20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eutron </a:t>
            </a:r>
            <a:r>
              <a:rPr lang="en-US" alt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T</a:t>
            </a:r>
            <a:r>
              <a:rPr lang="en-US" altLang="en-US" sz="20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ime </a:t>
            </a:r>
            <a:r>
              <a:rPr lang="en-US" alt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O</a:t>
            </a:r>
            <a:r>
              <a:rPr lang="en-US" altLang="en-US" sz="20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f </a:t>
            </a:r>
            <a:r>
              <a:rPr lang="en-US" alt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F</a:t>
            </a:r>
            <a:r>
              <a:rPr lang="en-US" altLang="en-US" sz="20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light facility: </a:t>
            </a:r>
            <a:r>
              <a:rPr lang="en-US" altLang="en-US" sz="20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n_TOF</a:t>
            </a:r>
            <a:endParaRPr lang="en-US" altLang="en-US" sz="2000" b="1" dirty="0">
              <a:solidFill>
                <a:schemeClr val="tx2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Operation since 2001</a:t>
            </a:r>
          </a:p>
        </p:txBody>
      </p:sp>
      <p:sp>
        <p:nvSpPr>
          <p:cNvPr id="23" name="TextBox 15">
            <a:extLst>
              <a:ext uri="{FF2B5EF4-FFF2-40B4-BE49-F238E27FC236}">
                <a16:creationId xmlns:a16="http://schemas.microsoft.com/office/drawing/2014/main" id="{B99A6B4A-0A2D-D9DE-F2A5-A99399EE7A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738" y="1233186"/>
            <a:ext cx="4133694" cy="107721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  <a:defRPr/>
            </a:pPr>
            <a:r>
              <a:rPr lang="en-US" sz="2000" b="1" dirty="0">
                <a:latin typeface="+mj-lt"/>
              </a:rPr>
              <a:t>CERN: European Organization </a:t>
            </a:r>
          </a:p>
          <a:p>
            <a:pPr>
              <a:buNone/>
              <a:defRPr/>
            </a:pPr>
            <a:r>
              <a:rPr lang="en-US" sz="2000" b="1" dirty="0">
                <a:latin typeface="+mj-lt"/>
              </a:rPr>
              <a:t>for Nuclear Research</a:t>
            </a:r>
            <a:r>
              <a:rPr lang="en-US" sz="2000" dirty="0">
                <a:latin typeface="+mj-lt"/>
              </a:rPr>
              <a:t>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(Geneva, Switzerland)</a:t>
            </a:r>
          </a:p>
        </p:txBody>
      </p:sp>
      <p:sp>
        <p:nvSpPr>
          <p:cNvPr id="24" name="TextBox 15">
            <a:extLst>
              <a:ext uri="{FF2B5EF4-FFF2-40B4-BE49-F238E27FC236}">
                <a16:creationId xmlns:a16="http://schemas.microsoft.com/office/drawing/2014/main" id="{EBCF86D8-6240-08CC-F2A7-4AC4A11D8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746" y="4752044"/>
            <a:ext cx="3352800" cy="10156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2022: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37 institutes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131 researchers</a:t>
            </a:r>
          </a:p>
        </p:txBody>
      </p:sp>
    </p:spTree>
    <p:extLst>
      <p:ext uri="{BB962C8B-B14F-4D97-AF65-F5344CB8AC3E}">
        <p14:creationId xmlns:p14="http://schemas.microsoft.com/office/powerpoint/2010/main" val="183335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/>
      <p:bldP spid="23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776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 err="1"/>
              <a:t>Flux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- </a:t>
            </a:r>
            <a:r>
              <a:rPr lang="de-DE" dirty="0" err="1"/>
              <a:t>corrections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F9E9F442-9BA7-B4AA-6C53-DF230E6C18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094998"/>
              </p:ext>
            </p:extLst>
          </p:nvPr>
        </p:nvGraphicFramePr>
        <p:xfrm>
          <a:off x="2279575" y="1954200"/>
          <a:ext cx="4833231" cy="213224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23379">
                  <a:extLst>
                    <a:ext uri="{9D8B030D-6E8A-4147-A177-3AD203B41FA5}">
                      <a16:colId xmlns:a16="http://schemas.microsoft.com/office/drawing/2014/main" val="977631774"/>
                    </a:ext>
                  </a:extLst>
                </a:gridCol>
                <a:gridCol w="684530">
                  <a:extLst>
                    <a:ext uri="{9D8B030D-6E8A-4147-A177-3AD203B41FA5}">
                      <a16:colId xmlns:a16="http://schemas.microsoft.com/office/drawing/2014/main" val="1252849335"/>
                    </a:ext>
                  </a:extLst>
                </a:gridCol>
                <a:gridCol w="1035177">
                  <a:extLst>
                    <a:ext uri="{9D8B030D-6E8A-4147-A177-3AD203B41FA5}">
                      <a16:colId xmlns:a16="http://schemas.microsoft.com/office/drawing/2014/main" val="4224404977"/>
                    </a:ext>
                  </a:extLst>
                </a:gridCol>
                <a:gridCol w="811530">
                  <a:extLst>
                    <a:ext uri="{9D8B030D-6E8A-4147-A177-3AD203B41FA5}">
                      <a16:colId xmlns:a16="http://schemas.microsoft.com/office/drawing/2014/main" val="428448018"/>
                    </a:ext>
                  </a:extLst>
                </a:gridCol>
                <a:gridCol w="530543">
                  <a:extLst>
                    <a:ext uri="{9D8B030D-6E8A-4147-A177-3AD203B41FA5}">
                      <a16:colId xmlns:a16="http://schemas.microsoft.com/office/drawing/2014/main" val="3694247979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536995392"/>
                    </a:ext>
                  </a:extLst>
                </a:gridCol>
              </a:tblGrid>
              <a:tr h="304606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SiMon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PPACMon1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de-DE" sz="1200" dirty="0"/>
                        <a:t>MeGas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PTB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Gold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2125216"/>
                  </a:ext>
                </a:extLst>
              </a:tr>
              <a:tr h="304606">
                <a:tc>
                  <a:txBody>
                    <a:bodyPr/>
                    <a:lstStyle/>
                    <a:p>
                      <a:r>
                        <a:rPr lang="de-DE" sz="1200" dirty="0"/>
                        <a:t>PSA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9855184"/>
                  </a:ext>
                </a:extLst>
              </a:tr>
              <a:tr h="304606">
                <a:tc>
                  <a:txBody>
                    <a:bodyPr/>
                    <a:lstStyle/>
                    <a:p>
                      <a:r>
                        <a:rPr lang="de-DE" sz="1200" dirty="0"/>
                        <a:t>Gain drifts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0686383"/>
                  </a:ext>
                </a:extLst>
              </a:tr>
              <a:tr h="304606">
                <a:tc>
                  <a:txBody>
                    <a:bodyPr/>
                    <a:lstStyle/>
                    <a:p>
                      <a:r>
                        <a:rPr lang="de-DE" sz="1200" dirty="0"/>
                        <a:t>Pile-Up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5307193"/>
                  </a:ext>
                </a:extLst>
              </a:tr>
              <a:tr h="304606">
                <a:tc>
                  <a:txBody>
                    <a:bodyPr/>
                    <a:lstStyle/>
                    <a:p>
                      <a:r>
                        <a:rPr lang="de-DE" sz="1200" dirty="0"/>
                        <a:t>Efficiency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1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1897267"/>
                  </a:ext>
                </a:extLst>
              </a:tr>
              <a:tr h="3046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High 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1757594"/>
                  </a:ext>
                </a:extLst>
              </a:tr>
              <a:tr h="304606">
                <a:tc>
                  <a:txBody>
                    <a:bodyPr/>
                    <a:lstStyle/>
                    <a:p>
                      <a:r>
                        <a:rPr lang="de-DE" sz="1200" dirty="0"/>
                        <a:t>Transmission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8123729"/>
                  </a:ext>
                </a:extLst>
              </a:tr>
            </a:tbl>
          </a:graphicData>
        </a:graphic>
      </p:graphicFrame>
      <p:pic>
        <p:nvPicPr>
          <p:cNvPr id="27" name="Grafik 26" descr="Häkchen">
            <a:extLst>
              <a:ext uri="{FF2B5EF4-FFF2-40B4-BE49-F238E27FC236}">
                <a16:creationId xmlns:a16="http://schemas.microsoft.com/office/drawing/2014/main" id="{B4840A58-8293-21C4-83C7-9C95C11665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21436" y="2641574"/>
            <a:ext cx="207640" cy="207640"/>
          </a:xfrm>
          <a:prstGeom prst="rect">
            <a:avLst/>
          </a:prstGeom>
        </p:spPr>
      </p:pic>
      <p:pic>
        <p:nvPicPr>
          <p:cNvPr id="37" name="Grafik 36" descr="Häkchen">
            <a:extLst>
              <a:ext uri="{FF2B5EF4-FFF2-40B4-BE49-F238E27FC236}">
                <a16:creationId xmlns:a16="http://schemas.microsoft.com/office/drawing/2014/main" id="{2A8D7E49-81C6-3C6C-0038-42E75F99FA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21436" y="2937382"/>
            <a:ext cx="207640" cy="207640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457BAE26-084F-8A38-2CB7-28E7541AA266}"/>
              </a:ext>
            </a:extLst>
          </p:cNvPr>
          <p:cNvSpPr txBox="1"/>
          <p:nvPr/>
        </p:nvSpPr>
        <p:spPr>
          <a:xfrm>
            <a:off x="3623343" y="3085099"/>
            <a:ext cx="187451" cy="305823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dirty="0">
                <a:solidFill>
                  <a:srgbClr val="FFC000"/>
                </a:solidFill>
                <a:sym typeface="Symbol" panose="05050102010706020507" pitchFamily="18" charset="2"/>
              </a:rPr>
              <a:t></a:t>
            </a:r>
            <a:endParaRPr lang="de-DE" sz="2800" b="1" dirty="0">
              <a:solidFill>
                <a:srgbClr val="FFC000"/>
              </a:solidFill>
            </a:endParaRPr>
          </a:p>
        </p:txBody>
      </p:sp>
      <p:pic>
        <p:nvPicPr>
          <p:cNvPr id="69" name="Grafik 68" descr="Häkchen">
            <a:extLst>
              <a:ext uri="{FF2B5EF4-FFF2-40B4-BE49-F238E27FC236}">
                <a16:creationId xmlns:a16="http://schemas.microsoft.com/office/drawing/2014/main" id="{8FF49B11-C606-1BD3-E859-4B7BE94AA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20976" y="2937382"/>
            <a:ext cx="207640" cy="207640"/>
          </a:xfrm>
          <a:prstGeom prst="rect">
            <a:avLst/>
          </a:prstGeom>
        </p:spPr>
      </p:pic>
      <p:sp>
        <p:nvSpPr>
          <p:cNvPr id="70" name="Textfeld 69">
            <a:extLst>
              <a:ext uri="{FF2B5EF4-FFF2-40B4-BE49-F238E27FC236}">
                <a16:creationId xmlns:a16="http://schemas.microsoft.com/office/drawing/2014/main" id="{59F4D2BA-7862-3DE4-C77A-7542936D45FD}"/>
              </a:ext>
            </a:extLst>
          </p:cNvPr>
          <p:cNvSpPr txBox="1"/>
          <p:nvPr/>
        </p:nvSpPr>
        <p:spPr>
          <a:xfrm>
            <a:off x="4522883" y="3085099"/>
            <a:ext cx="187451" cy="305823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dirty="0">
                <a:solidFill>
                  <a:srgbClr val="FFC000"/>
                </a:solidFill>
                <a:sym typeface="Symbol" panose="05050102010706020507" pitchFamily="18" charset="2"/>
              </a:rPr>
              <a:t></a:t>
            </a:r>
            <a:endParaRPr lang="de-DE" sz="2800" b="1" dirty="0">
              <a:solidFill>
                <a:srgbClr val="FFC000"/>
              </a:solidFill>
            </a:endParaRPr>
          </a:p>
        </p:txBody>
      </p:sp>
      <p:pic>
        <p:nvPicPr>
          <p:cNvPr id="71" name="Grafik 70" descr="Schließen">
            <a:extLst>
              <a:ext uri="{FF2B5EF4-FFF2-40B4-BE49-F238E27FC236}">
                <a16:creationId xmlns:a16="http://schemas.microsoft.com/office/drawing/2014/main" id="{E3561626-B495-A634-6534-A7F0D6EAC8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20976" y="3832737"/>
            <a:ext cx="207641" cy="207641"/>
          </a:xfrm>
          <a:prstGeom prst="rect">
            <a:avLst/>
          </a:prstGeom>
        </p:spPr>
      </p:pic>
      <p:pic>
        <p:nvPicPr>
          <p:cNvPr id="72" name="Grafik 71" descr="Häkchen">
            <a:extLst>
              <a:ext uri="{FF2B5EF4-FFF2-40B4-BE49-F238E27FC236}">
                <a16:creationId xmlns:a16="http://schemas.microsoft.com/office/drawing/2014/main" id="{3A895BC9-A79D-7C56-9674-7E1013C7A5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51298" y="2641574"/>
            <a:ext cx="207640" cy="207640"/>
          </a:xfrm>
          <a:prstGeom prst="rect">
            <a:avLst/>
          </a:prstGeom>
        </p:spPr>
      </p:pic>
      <p:pic>
        <p:nvPicPr>
          <p:cNvPr id="73" name="Grafik 72" descr="Häkchen">
            <a:extLst>
              <a:ext uri="{FF2B5EF4-FFF2-40B4-BE49-F238E27FC236}">
                <a16:creationId xmlns:a16="http://schemas.microsoft.com/office/drawing/2014/main" id="{FA84967A-1650-AAE0-A4AA-4A84D9F7B8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51298" y="2937382"/>
            <a:ext cx="207640" cy="207640"/>
          </a:xfrm>
          <a:prstGeom prst="rect">
            <a:avLst/>
          </a:prstGeom>
        </p:spPr>
      </p:pic>
      <p:sp>
        <p:nvSpPr>
          <p:cNvPr id="74" name="Textfeld 73">
            <a:extLst>
              <a:ext uri="{FF2B5EF4-FFF2-40B4-BE49-F238E27FC236}">
                <a16:creationId xmlns:a16="http://schemas.microsoft.com/office/drawing/2014/main" id="{401465B3-7260-141F-60FF-EF26BDEF8E71}"/>
              </a:ext>
            </a:extLst>
          </p:cNvPr>
          <p:cNvSpPr txBox="1"/>
          <p:nvPr/>
        </p:nvSpPr>
        <p:spPr>
          <a:xfrm>
            <a:off x="5453205" y="3085099"/>
            <a:ext cx="187451" cy="305823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dirty="0">
                <a:solidFill>
                  <a:srgbClr val="FFC000"/>
                </a:solidFill>
                <a:sym typeface="Symbol" panose="05050102010706020507" pitchFamily="18" charset="2"/>
              </a:rPr>
              <a:t></a:t>
            </a:r>
            <a:endParaRPr lang="de-DE" sz="2800" b="1" dirty="0">
              <a:solidFill>
                <a:srgbClr val="FFC000"/>
              </a:solidFill>
            </a:endParaRPr>
          </a:p>
        </p:txBody>
      </p:sp>
      <p:pic>
        <p:nvPicPr>
          <p:cNvPr id="75" name="Grafik 74" descr="Schließen">
            <a:extLst>
              <a:ext uri="{FF2B5EF4-FFF2-40B4-BE49-F238E27FC236}">
                <a16:creationId xmlns:a16="http://schemas.microsoft.com/office/drawing/2014/main" id="{E5912AD4-3FAE-D932-9A3F-D0E45D227D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51298" y="3832737"/>
            <a:ext cx="207641" cy="207641"/>
          </a:xfrm>
          <a:prstGeom prst="rect">
            <a:avLst/>
          </a:prstGeom>
        </p:spPr>
      </p:pic>
      <p:pic>
        <p:nvPicPr>
          <p:cNvPr id="76" name="Grafik 75" descr="Schließen">
            <a:extLst>
              <a:ext uri="{FF2B5EF4-FFF2-40B4-BE49-F238E27FC236}">
                <a16:creationId xmlns:a16="http://schemas.microsoft.com/office/drawing/2014/main" id="{8C1F271C-7848-9CF2-59CE-525BD9417C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53205" y="3521287"/>
            <a:ext cx="207641" cy="207641"/>
          </a:xfrm>
          <a:prstGeom prst="rect">
            <a:avLst/>
          </a:prstGeom>
        </p:spPr>
      </p:pic>
      <p:pic>
        <p:nvPicPr>
          <p:cNvPr id="77" name="Grafik 76" descr="Schließen">
            <a:extLst>
              <a:ext uri="{FF2B5EF4-FFF2-40B4-BE49-F238E27FC236}">
                <a16:creationId xmlns:a16="http://schemas.microsoft.com/office/drawing/2014/main" id="{33FC52B4-7B6A-B383-4E68-3CDD180596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18519" y="3516625"/>
            <a:ext cx="207641" cy="207641"/>
          </a:xfrm>
          <a:prstGeom prst="rect">
            <a:avLst/>
          </a:prstGeom>
        </p:spPr>
      </p:pic>
      <p:pic>
        <p:nvPicPr>
          <p:cNvPr id="78" name="Grafik 77" descr="Häkchen">
            <a:extLst>
              <a:ext uri="{FF2B5EF4-FFF2-40B4-BE49-F238E27FC236}">
                <a16:creationId xmlns:a16="http://schemas.microsoft.com/office/drawing/2014/main" id="{CA8DD8CE-B5D9-BF6A-943C-92A5FFB693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86392" y="2636912"/>
            <a:ext cx="207640" cy="207640"/>
          </a:xfrm>
          <a:prstGeom prst="rect">
            <a:avLst/>
          </a:prstGeom>
        </p:spPr>
      </p:pic>
      <p:pic>
        <p:nvPicPr>
          <p:cNvPr id="79" name="Grafik 78" descr="Häkchen">
            <a:extLst>
              <a:ext uri="{FF2B5EF4-FFF2-40B4-BE49-F238E27FC236}">
                <a16:creationId xmlns:a16="http://schemas.microsoft.com/office/drawing/2014/main" id="{9D867BEC-97A6-E5FC-D335-03E15E363C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86392" y="2932720"/>
            <a:ext cx="207640" cy="207640"/>
          </a:xfrm>
          <a:prstGeom prst="rect">
            <a:avLst/>
          </a:prstGeom>
        </p:spPr>
      </p:pic>
      <p:sp>
        <p:nvSpPr>
          <p:cNvPr id="80" name="Textfeld 79">
            <a:extLst>
              <a:ext uri="{FF2B5EF4-FFF2-40B4-BE49-F238E27FC236}">
                <a16:creationId xmlns:a16="http://schemas.microsoft.com/office/drawing/2014/main" id="{A8712EC1-D94A-6F4D-5E70-17682B51D90A}"/>
              </a:ext>
            </a:extLst>
          </p:cNvPr>
          <p:cNvSpPr txBox="1"/>
          <p:nvPr/>
        </p:nvSpPr>
        <p:spPr>
          <a:xfrm>
            <a:off x="6088299" y="3080437"/>
            <a:ext cx="187451" cy="305823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dirty="0">
                <a:solidFill>
                  <a:srgbClr val="FFC000"/>
                </a:solidFill>
                <a:sym typeface="Symbol" panose="05050102010706020507" pitchFamily="18" charset="2"/>
              </a:rPr>
              <a:t></a:t>
            </a:r>
            <a:endParaRPr lang="de-DE" sz="2800" b="1" dirty="0">
              <a:solidFill>
                <a:srgbClr val="FFC000"/>
              </a:solidFill>
            </a:endParaRPr>
          </a:p>
        </p:txBody>
      </p:sp>
      <p:pic>
        <p:nvPicPr>
          <p:cNvPr id="81" name="Grafik 80" descr="Schließen">
            <a:extLst>
              <a:ext uri="{FF2B5EF4-FFF2-40B4-BE49-F238E27FC236}">
                <a16:creationId xmlns:a16="http://schemas.microsoft.com/office/drawing/2014/main" id="{EB938FC2-5FDD-49B2-E7A6-EE1C88DEEC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6392" y="3828075"/>
            <a:ext cx="207641" cy="207641"/>
          </a:xfrm>
          <a:prstGeom prst="rect">
            <a:avLst/>
          </a:prstGeom>
        </p:spPr>
      </p:pic>
      <p:pic>
        <p:nvPicPr>
          <p:cNvPr id="82" name="Grafik 81" descr="Schließen">
            <a:extLst>
              <a:ext uri="{FF2B5EF4-FFF2-40B4-BE49-F238E27FC236}">
                <a16:creationId xmlns:a16="http://schemas.microsoft.com/office/drawing/2014/main" id="{3E18DEC2-1CDD-AD3C-3AF5-2F69EB802A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8299" y="3516625"/>
            <a:ext cx="207641" cy="207641"/>
          </a:xfrm>
          <a:prstGeom prst="rect">
            <a:avLst/>
          </a:prstGeom>
        </p:spPr>
      </p:pic>
      <p:sp>
        <p:nvSpPr>
          <p:cNvPr id="83" name="Textfeld 82">
            <a:extLst>
              <a:ext uri="{FF2B5EF4-FFF2-40B4-BE49-F238E27FC236}">
                <a16:creationId xmlns:a16="http://schemas.microsoft.com/office/drawing/2014/main" id="{07D13FB9-2956-5CBE-D5BB-B089A602C145}"/>
              </a:ext>
            </a:extLst>
          </p:cNvPr>
          <p:cNvSpPr txBox="1"/>
          <p:nvPr/>
        </p:nvSpPr>
        <p:spPr>
          <a:xfrm>
            <a:off x="6700637" y="3085099"/>
            <a:ext cx="187451" cy="305823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dirty="0">
                <a:solidFill>
                  <a:srgbClr val="FFC000"/>
                </a:solidFill>
                <a:sym typeface="Symbol" panose="05050102010706020507" pitchFamily="18" charset="2"/>
              </a:rPr>
              <a:t></a:t>
            </a:r>
            <a:endParaRPr lang="de-DE" sz="2800" b="1" dirty="0">
              <a:solidFill>
                <a:srgbClr val="FFC000"/>
              </a:solidFill>
            </a:endParaRPr>
          </a:p>
        </p:txBody>
      </p:sp>
      <p:pic>
        <p:nvPicPr>
          <p:cNvPr id="84" name="Grafik 83" descr="Häkchen">
            <a:extLst>
              <a:ext uri="{FF2B5EF4-FFF2-40B4-BE49-F238E27FC236}">
                <a16:creationId xmlns:a16="http://schemas.microsoft.com/office/drawing/2014/main" id="{4F68E270-0FE3-FA39-AC5F-CB3DB79782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88300" y="2313847"/>
            <a:ext cx="207640" cy="207640"/>
          </a:xfrm>
          <a:prstGeom prst="rect">
            <a:avLst/>
          </a:prstGeom>
        </p:spPr>
      </p:pic>
      <p:pic>
        <p:nvPicPr>
          <p:cNvPr id="85" name="Grafik 84" descr="Häkchen">
            <a:extLst>
              <a:ext uri="{FF2B5EF4-FFF2-40B4-BE49-F238E27FC236}">
                <a16:creationId xmlns:a16="http://schemas.microsoft.com/office/drawing/2014/main" id="{9131992B-88D2-5D49-1DA3-C607BFD67D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53206" y="2313847"/>
            <a:ext cx="207640" cy="207640"/>
          </a:xfrm>
          <a:prstGeom prst="rect">
            <a:avLst/>
          </a:prstGeom>
        </p:spPr>
      </p:pic>
      <p:pic>
        <p:nvPicPr>
          <p:cNvPr id="86" name="Grafik 85" descr="Häkchen">
            <a:extLst>
              <a:ext uri="{FF2B5EF4-FFF2-40B4-BE49-F238E27FC236}">
                <a16:creationId xmlns:a16="http://schemas.microsoft.com/office/drawing/2014/main" id="{E8579B78-CE13-5E29-4D53-46B8152C2D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15730" y="2315452"/>
            <a:ext cx="207640" cy="207640"/>
          </a:xfrm>
          <a:prstGeom prst="rect">
            <a:avLst/>
          </a:prstGeom>
        </p:spPr>
      </p:pic>
      <p:pic>
        <p:nvPicPr>
          <p:cNvPr id="88" name="Grafik 87" descr="Häkchen">
            <a:extLst>
              <a:ext uri="{FF2B5EF4-FFF2-40B4-BE49-F238E27FC236}">
                <a16:creationId xmlns:a16="http://schemas.microsoft.com/office/drawing/2014/main" id="{656E02B4-8630-6B05-EFD9-00896E5FE1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2788" y="2309265"/>
            <a:ext cx="207640" cy="207640"/>
          </a:xfrm>
          <a:prstGeom prst="rect">
            <a:avLst/>
          </a:prstGeom>
        </p:spPr>
      </p:pic>
      <p:pic>
        <p:nvPicPr>
          <p:cNvPr id="30" name="Grafik 29" descr="Schließen">
            <a:extLst>
              <a:ext uri="{FF2B5EF4-FFF2-40B4-BE49-F238E27FC236}">
                <a16:creationId xmlns:a16="http://schemas.microsoft.com/office/drawing/2014/main" id="{BCA95265-B62F-668E-AC95-2EDC3A391B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80447" y="3833227"/>
            <a:ext cx="207641" cy="20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438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 err="1"/>
              <a:t>n_TOF</a:t>
            </a:r>
            <a:r>
              <a:rPr lang="de-DE" dirty="0"/>
              <a:t> </a:t>
            </a:r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asted-image.pdf">
            <a:extLst>
              <a:ext uri="{FF2B5EF4-FFF2-40B4-BE49-F238E27FC236}">
                <a16:creationId xmlns:a16="http://schemas.microsoft.com/office/drawing/2014/main" id="{AD2D8FF8-04A1-D099-1A65-E2A9D892DF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2396" y="1203616"/>
            <a:ext cx="7228729" cy="44149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pdf">
            <a:extLst>
              <a:ext uri="{FF2B5EF4-FFF2-40B4-BE49-F238E27FC236}">
                <a16:creationId xmlns:a16="http://schemas.microsoft.com/office/drawing/2014/main" id="{56014756-87EF-C844-1250-C5D787F3B0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2398" y="1203617"/>
            <a:ext cx="7228725" cy="44149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asted-image.pdf">
            <a:extLst>
              <a:ext uri="{FF2B5EF4-FFF2-40B4-BE49-F238E27FC236}">
                <a16:creationId xmlns:a16="http://schemas.microsoft.com/office/drawing/2014/main" id="{ADADFE4B-8AD0-690D-5F4C-FDF61D3D97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2396" y="1203617"/>
            <a:ext cx="7228725" cy="44149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asted-image.pdf">
            <a:extLst>
              <a:ext uri="{FF2B5EF4-FFF2-40B4-BE49-F238E27FC236}">
                <a16:creationId xmlns:a16="http://schemas.microsoft.com/office/drawing/2014/main" id="{69342523-1D65-5C1E-BEE6-EFCE356A54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2394" y="1203617"/>
            <a:ext cx="7228723" cy="44149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asted-image.pdf">
            <a:extLst>
              <a:ext uri="{FF2B5EF4-FFF2-40B4-BE49-F238E27FC236}">
                <a16:creationId xmlns:a16="http://schemas.microsoft.com/office/drawing/2014/main" id="{7A5C130B-C092-438B-2FCD-11F1D94413B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2394" y="1203619"/>
            <a:ext cx="7228723" cy="441493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Untertitel 6">
            <a:extLst>
              <a:ext uri="{FF2B5EF4-FFF2-40B4-BE49-F238E27FC236}">
                <a16:creationId xmlns:a16="http://schemas.microsoft.com/office/drawing/2014/main" id="{91E97541-2D20-312E-7678-C38F4A73357C}"/>
              </a:ext>
            </a:extLst>
          </p:cNvPr>
          <p:cNvSpPr txBox="1">
            <a:spLocks/>
          </p:cNvSpPr>
          <p:nvPr/>
        </p:nvSpPr>
        <p:spPr>
          <a:xfrm>
            <a:off x="911425" y="3825510"/>
            <a:ext cx="1750006" cy="16992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 err="1">
                <a:solidFill>
                  <a:srgbClr val="FF0000"/>
                </a:solidFill>
                <a:latin typeface="+mj-lt"/>
              </a:rPr>
              <a:t>pulsed</a:t>
            </a:r>
            <a:r>
              <a:rPr lang="de-DE" sz="1600" dirty="0">
                <a:solidFill>
                  <a:srgbClr val="FF0000"/>
                </a:solidFill>
                <a:latin typeface="+mj-lt"/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rgbClr val="FF0000"/>
                </a:solidFill>
                <a:latin typeface="+mj-lt"/>
              </a:rPr>
              <a:t>0.8 Hz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rgbClr val="FF0000"/>
                </a:solidFill>
                <a:latin typeface="+mj-lt"/>
              </a:rPr>
              <a:t>20 </a:t>
            </a:r>
            <a:r>
              <a:rPr lang="de-DE" sz="1600" dirty="0" err="1">
                <a:solidFill>
                  <a:srgbClr val="FF0000"/>
                </a:solidFill>
                <a:latin typeface="+mj-lt"/>
              </a:rPr>
              <a:t>GeV</a:t>
            </a:r>
            <a:r>
              <a:rPr lang="de-DE" sz="1600" dirty="0">
                <a:solidFill>
                  <a:srgbClr val="FF0000"/>
                </a:solidFill>
                <a:latin typeface="+mj-lt"/>
              </a:rPr>
              <a:t>/c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rgbClr val="FF0000"/>
                </a:solidFill>
                <a:latin typeface="+mj-lt"/>
              </a:rPr>
              <a:t>11 </a:t>
            </a:r>
            <a:r>
              <a:rPr lang="de-DE" sz="1600" dirty="0" err="1">
                <a:solidFill>
                  <a:srgbClr val="FF0000"/>
                </a:solidFill>
                <a:latin typeface="+mj-lt"/>
              </a:rPr>
              <a:t>ns</a:t>
            </a:r>
            <a:r>
              <a:rPr lang="de-DE" sz="1600" dirty="0">
                <a:solidFill>
                  <a:srgbClr val="FF0000"/>
                </a:solidFill>
                <a:latin typeface="+mj-lt"/>
              </a:rPr>
              <a:t> RMS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rgbClr val="FF0000"/>
                </a:solidFill>
                <a:latin typeface="+mj-lt"/>
              </a:rPr>
              <a:t>850·10</a:t>
            </a:r>
            <a:r>
              <a:rPr lang="de-DE" sz="1600" baseline="30000" dirty="0">
                <a:solidFill>
                  <a:srgbClr val="FF0000"/>
                </a:solidFill>
                <a:latin typeface="+mj-lt"/>
              </a:rPr>
              <a:t>10</a:t>
            </a:r>
            <a:r>
              <a:rPr lang="de-DE" sz="1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>
                <a:solidFill>
                  <a:srgbClr val="FF0000"/>
                </a:solidFill>
                <a:latin typeface="+mj-lt"/>
              </a:rPr>
              <a:t>ppp</a:t>
            </a:r>
            <a:endParaRPr lang="de-DE" sz="1600" dirty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rgbClr val="FF0000"/>
                </a:solidFill>
                <a:latin typeface="+mj-lt"/>
              </a:rPr>
              <a:t>~ 300 n/p</a:t>
            </a:r>
          </a:p>
        </p:txBody>
      </p:sp>
      <p:sp>
        <p:nvSpPr>
          <p:cNvPr id="15" name="Untertitel 6">
            <a:extLst>
              <a:ext uri="{FF2B5EF4-FFF2-40B4-BE49-F238E27FC236}">
                <a16:creationId xmlns:a16="http://schemas.microsoft.com/office/drawing/2014/main" id="{90961C67-7586-A539-8506-8D2F01494A36}"/>
              </a:ext>
            </a:extLst>
          </p:cNvPr>
          <p:cNvSpPr txBox="1">
            <a:spLocks/>
          </p:cNvSpPr>
          <p:nvPr/>
        </p:nvSpPr>
        <p:spPr>
          <a:xfrm>
            <a:off x="4007768" y="5618555"/>
            <a:ext cx="4717058" cy="671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chemeClr val="tx1"/>
                </a:solidFill>
                <a:latin typeface="+mj-lt"/>
              </a:rPr>
              <a:t>&lt; 2020: </a:t>
            </a:r>
            <a:r>
              <a:rPr lang="de-DE" sz="1600" dirty="0" err="1">
                <a:solidFill>
                  <a:schemeClr val="tx1"/>
                </a:solidFill>
                <a:latin typeface="+mj-lt"/>
              </a:rPr>
              <a:t>water</a:t>
            </a:r>
            <a:r>
              <a:rPr lang="de-DE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+mj-lt"/>
              </a:rPr>
              <a:t>cooled</a:t>
            </a:r>
            <a:r>
              <a:rPr lang="de-DE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+mj-lt"/>
              </a:rPr>
              <a:t>uncladded</a:t>
            </a:r>
            <a:r>
              <a:rPr lang="de-DE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+mj-lt"/>
              </a:rPr>
              <a:t>lead</a:t>
            </a:r>
            <a:r>
              <a:rPr lang="de-DE" sz="1600" dirty="0">
                <a:solidFill>
                  <a:schemeClr val="tx1"/>
                </a:solidFill>
                <a:latin typeface="+mj-lt"/>
              </a:rPr>
              <a:t> block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chemeClr val="tx1"/>
                </a:solidFill>
              </a:rPr>
              <a:t>&gt;2020: Nitrogen-gas </a:t>
            </a:r>
            <a:r>
              <a:rPr lang="de-DE" sz="1600" dirty="0" err="1">
                <a:solidFill>
                  <a:schemeClr val="tx1"/>
                </a:solidFill>
              </a:rPr>
              <a:t>cooled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uncladded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lead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slabs</a:t>
            </a:r>
            <a:endParaRPr lang="de-DE" sz="16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Untertitel 6">
            <a:extLst>
              <a:ext uri="{FF2B5EF4-FFF2-40B4-BE49-F238E27FC236}">
                <a16:creationId xmlns:a16="http://schemas.microsoft.com/office/drawing/2014/main" id="{426944E2-20DF-CBAA-D1BB-32E430D3BC15}"/>
              </a:ext>
            </a:extLst>
          </p:cNvPr>
          <p:cNvSpPr txBox="1">
            <a:spLocks/>
          </p:cNvSpPr>
          <p:nvPr/>
        </p:nvSpPr>
        <p:spPr>
          <a:xfrm>
            <a:off x="9839492" y="4506191"/>
            <a:ext cx="1482593" cy="10075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rgbClr val="33CCCC"/>
                </a:solidFill>
                <a:latin typeface="+mj-lt"/>
              </a:rPr>
              <a:t>clean </a:t>
            </a:r>
            <a:r>
              <a:rPr lang="de-DE" sz="1600" dirty="0" err="1">
                <a:solidFill>
                  <a:srgbClr val="33CCCC"/>
                </a:solidFill>
                <a:latin typeface="+mj-lt"/>
              </a:rPr>
              <a:t>charged</a:t>
            </a:r>
            <a:r>
              <a:rPr lang="de-DE" sz="1600" dirty="0">
                <a:solidFill>
                  <a:srgbClr val="33CCCC"/>
                </a:solidFill>
                <a:latin typeface="+mj-lt"/>
              </a:rPr>
              <a:t> </a:t>
            </a:r>
            <a:r>
              <a:rPr lang="de-DE" sz="1600" dirty="0" err="1">
                <a:solidFill>
                  <a:srgbClr val="33CCCC"/>
                </a:solidFill>
                <a:latin typeface="+mj-lt"/>
              </a:rPr>
              <a:t>particles</a:t>
            </a:r>
            <a:endParaRPr lang="de-DE" sz="1600" dirty="0">
              <a:solidFill>
                <a:srgbClr val="33CCCC"/>
              </a:solidFill>
              <a:latin typeface="+mj-lt"/>
            </a:endParaRPr>
          </a:p>
        </p:txBody>
      </p:sp>
      <p:sp>
        <p:nvSpPr>
          <p:cNvPr id="17" name="Untertitel 6">
            <a:extLst>
              <a:ext uri="{FF2B5EF4-FFF2-40B4-BE49-F238E27FC236}">
                <a16:creationId xmlns:a16="http://schemas.microsoft.com/office/drawing/2014/main" id="{6E0E1673-655B-FBAC-7757-8E926DB055EE}"/>
              </a:ext>
            </a:extLst>
          </p:cNvPr>
          <p:cNvSpPr txBox="1">
            <a:spLocks/>
          </p:cNvSpPr>
          <p:nvPr/>
        </p:nvSpPr>
        <p:spPr>
          <a:xfrm>
            <a:off x="170983" y="1655265"/>
            <a:ext cx="2490448" cy="11156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Experimental </a:t>
            </a:r>
            <a:r>
              <a:rPr lang="de-DE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ARea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2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@ 18.5 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~10</a:t>
            </a:r>
            <a:r>
              <a:rPr lang="de-DE" sz="1600" baseline="30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6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cm</a:t>
            </a:r>
            <a:r>
              <a:rPr lang="de-DE" sz="1600" baseline="30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-2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pulse</a:t>
            </a:r>
            <a:r>
              <a:rPr lang="de-DE" sz="1600" baseline="30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-1</a:t>
            </a:r>
            <a:endParaRPr lang="de-DE" sz="16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E/E ~ 4·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10</a:t>
            </a:r>
            <a:r>
              <a:rPr lang="de-DE" sz="1600" baseline="30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-3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 @ 1 eV</a:t>
            </a:r>
            <a:endParaRPr lang="de-DE" sz="16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Untertitel 6">
            <a:extLst>
              <a:ext uri="{FF2B5EF4-FFF2-40B4-BE49-F238E27FC236}">
                <a16:creationId xmlns:a16="http://schemas.microsoft.com/office/drawing/2014/main" id="{3AE54823-51CD-D367-4066-DF0D64D73E4C}"/>
              </a:ext>
            </a:extLst>
          </p:cNvPr>
          <p:cNvSpPr txBox="1">
            <a:spLocks/>
          </p:cNvSpPr>
          <p:nvPr/>
        </p:nvSpPr>
        <p:spPr>
          <a:xfrm>
            <a:off x="9677320" y="1591835"/>
            <a:ext cx="2308325" cy="11156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Experimental </a:t>
            </a:r>
            <a:r>
              <a:rPr lang="de-DE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ARea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@ 185 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~10</a:t>
            </a:r>
            <a:r>
              <a:rPr lang="de-DE" sz="1600" baseline="30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4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cm</a:t>
            </a:r>
            <a:r>
              <a:rPr lang="de-DE" sz="1600" baseline="30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-2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pulse</a:t>
            </a:r>
            <a:r>
              <a:rPr lang="de-DE" sz="1600" baseline="30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-1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E/E ~ 5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sym typeface="Symbol" panose="05050102010706020507" pitchFamily="18" charset="2"/>
              </a:rPr>
              <a:t>·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10</a:t>
            </a:r>
            <a:r>
              <a:rPr lang="de-DE" sz="1600" baseline="30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-4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+mj-lt"/>
                <a:sym typeface="Symbol" panose="05050102010706020507" pitchFamily="18" charset="2"/>
              </a:rPr>
              <a:t> @ 1 eV</a:t>
            </a:r>
            <a:endParaRPr lang="de-DE" sz="16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6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8428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/>
              <a:t>Facility </a:t>
            </a:r>
            <a:r>
              <a:rPr lang="de-DE" dirty="0" err="1"/>
              <a:t>upgrades</a:t>
            </a:r>
            <a:r>
              <a:rPr lang="de-DE" dirty="0"/>
              <a:t> – </a:t>
            </a:r>
            <a:r>
              <a:rPr lang="de-DE" dirty="0" err="1"/>
              <a:t>spallation</a:t>
            </a:r>
            <a:r>
              <a:rPr lang="de-DE" dirty="0"/>
              <a:t> </a:t>
            </a:r>
            <a:r>
              <a:rPr lang="de-DE" dirty="0" err="1"/>
              <a:t>target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9" name="Picture 6">
            <a:extLst>
              <a:ext uri="{FF2B5EF4-FFF2-40B4-BE49-F238E27FC236}">
                <a16:creationId xmlns:a16="http://schemas.microsoft.com/office/drawing/2014/main" id="{6283403A-01A8-B67F-9723-5E7124CBB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8793" y="1124941"/>
            <a:ext cx="6199535" cy="4364007"/>
          </a:xfrm>
          <a:prstGeom prst="rect">
            <a:avLst/>
          </a:prstGeom>
        </p:spPr>
      </p:pic>
      <p:pic>
        <p:nvPicPr>
          <p:cNvPr id="40" name="Picture 7">
            <a:extLst>
              <a:ext uri="{FF2B5EF4-FFF2-40B4-BE49-F238E27FC236}">
                <a16:creationId xmlns:a16="http://schemas.microsoft.com/office/drawing/2014/main" id="{F3CB08E5-7AEA-77AF-5731-939E1E045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78" y="1313113"/>
            <a:ext cx="2438818" cy="4159145"/>
          </a:xfrm>
          <a:prstGeom prst="rect">
            <a:avLst/>
          </a:prstGeom>
        </p:spPr>
      </p:pic>
      <p:cxnSp>
        <p:nvCxnSpPr>
          <p:cNvPr id="41" name="Straight Connector 8">
            <a:extLst>
              <a:ext uri="{FF2B5EF4-FFF2-40B4-BE49-F238E27FC236}">
                <a16:creationId xmlns:a16="http://schemas.microsoft.com/office/drawing/2014/main" id="{99F566FB-2349-6895-DC34-977D0A808819}"/>
              </a:ext>
            </a:extLst>
          </p:cNvPr>
          <p:cNvCxnSpPr/>
          <p:nvPr/>
        </p:nvCxnSpPr>
        <p:spPr>
          <a:xfrm flipH="1" flipV="1">
            <a:off x="2287398" y="1470995"/>
            <a:ext cx="1" cy="3157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9">
            <a:extLst>
              <a:ext uri="{FF2B5EF4-FFF2-40B4-BE49-F238E27FC236}">
                <a16:creationId xmlns:a16="http://schemas.microsoft.com/office/drawing/2014/main" id="{57D81421-8058-1B7D-1B71-132096BF443A}"/>
              </a:ext>
            </a:extLst>
          </p:cNvPr>
          <p:cNvCxnSpPr/>
          <p:nvPr/>
        </p:nvCxnSpPr>
        <p:spPr>
          <a:xfrm flipH="1" flipV="1">
            <a:off x="2668401" y="1459677"/>
            <a:ext cx="1" cy="3157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10">
            <a:extLst>
              <a:ext uri="{FF2B5EF4-FFF2-40B4-BE49-F238E27FC236}">
                <a16:creationId xmlns:a16="http://schemas.microsoft.com/office/drawing/2014/main" id="{AED064B5-32B0-3A89-2297-1880A7C4BDBA}"/>
              </a:ext>
            </a:extLst>
          </p:cNvPr>
          <p:cNvCxnSpPr/>
          <p:nvPr/>
        </p:nvCxnSpPr>
        <p:spPr>
          <a:xfrm flipV="1">
            <a:off x="2287399" y="1499490"/>
            <a:ext cx="381002" cy="1758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11">
            <a:extLst>
              <a:ext uri="{FF2B5EF4-FFF2-40B4-BE49-F238E27FC236}">
                <a16:creationId xmlns:a16="http://schemas.microsoft.com/office/drawing/2014/main" id="{157D481D-E1C3-16A8-9E87-41959CA8770F}"/>
              </a:ext>
            </a:extLst>
          </p:cNvPr>
          <p:cNvSpPr txBox="1"/>
          <p:nvPr/>
        </p:nvSpPr>
        <p:spPr>
          <a:xfrm>
            <a:off x="2105688" y="1182974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+mn-lt"/>
              </a:rPr>
              <a:t>150 mm</a:t>
            </a:r>
          </a:p>
        </p:txBody>
      </p:sp>
      <p:cxnSp>
        <p:nvCxnSpPr>
          <p:cNvPr id="45" name="Straight Connector 12">
            <a:extLst>
              <a:ext uri="{FF2B5EF4-FFF2-40B4-BE49-F238E27FC236}">
                <a16:creationId xmlns:a16="http://schemas.microsoft.com/office/drawing/2014/main" id="{E2DB0CAB-9198-A849-088F-D3531D71527F}"/>
              </a:ext>
            </a:extLst>
          </p:cNvPr>
          <p:cNvCxnSpPr/>
          <p:nvPr/>
        </p:nvCxnSpPr>
        <p:spPr>
          <a:xfrm flipH="1" flipV="1">
            <a:off x="1515091" y="1376398"/>
            <a:ext cx="2" cy="4849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13">
            <a:extLst>
              <a:ext uri="{FF2B5EF4-FFF2-40B4-BE49-F238E27FC236}">
                <a16:creationId xmlns:a16="http://schemas.microsoft.com/office/drawing/2014/main" id="{70502958-92D3-5CCF-C9D3-A4F2395B53F6}"/>
              </a:ext>
            </a:extLst>
          </p:cNvPr>
          <p:cNvSpPr txBox="1"/>
          <p:nvPr/>
        </p:nvSpPr>
        <p:spPr>
          <a:xfrm>
            <a:off x="1247704" y="1124744"/>
            <a:ext cx="764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+mn-lt"/>
              </a:rPr>
              <a:t>50 mm</a:t>
            </a:r>
          </a:p>
        </p:txBody>
      </p:sp>
      <p:cxnSp>
        <p:nvCxnSpPr>
          <p:cNvPr id="47" name="Straight Connector 14">
            <a:extLst>
              <a:ext uri="{FF2B5EF4-FFF2-40B4-BE49-F238E27FC236}">
                <a16:creationId xmlns:a16="http://schemas.microsoft.com/office/drawing/2014/main" id="{21959838-169D-D97B-2D20-1EEC04C14A4E}"/>
              </a:ext>
            </a:extLst>
          </p:cNvPr>
          <p:cNvCxnSpPr/>
          <p:nvPr/>
        </p:nvCxnSpPr>
        <p:spPr>
          <a:xfrm flipH="1" flipV="1">
            <a:off x="1655767" y="1364674"/>
            <a:ext cx="2" cy="4849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15">
            <a:extLst>
              <a:ext uri="{FF2B5EF4-FFF2-40B4-BE49-F238E27FC236}">
                <a16:creationId xmlns:a16="http://schemas.microsoft.com/office/drawing/2014/main" id="{704D507B-16DA-422F-7386-F969D28D8A69}"/>
              </a:ext>
            </a:extLst>
          </p:cNvPr>
          <p:cNvCxnSpPr/>
          <p:nvPr/>
        </p:nvCxnSpPr>
        <p:spPr>
          <a:xfrm flipV="1">
            <a:off x="1667218" y="1405708"/>
            <a:ext cx="163690" cy="17588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16">
            <a:extLst>
              <a:ext uri="{FF2B5EF4-FFF2-40B4-BE49-F238E27FC236}">
                <a16:creationId xmlns:a16="http://schemas.microsoft.com/office/drawing/2014/main" id="{66E522EF-CE07-C769-BB50-70A4811217D6}"/>
              </a:ext>
            </a:extLst>
          </p:cNvPr>
          <p:cNvCxnSpPr/>
          <p:nvPr/>
        </p:nvCxnSpPr>
        <p:spPr>
          <a:xfrm flipH="1">
            <a:off x="1326575" y="1443875"/>
            <a:ext cx="184547" cy="14416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17">
            <a:extLst>
              <a:ext uri="{FF2B5EF4-FFF2-40B4-BE49-F238E27FC236}">
                <a16:creationId xmlns:a16="http://schemas.microsoft.com/office/drawing/2014/main" id="{8B5A6A1A-9794-30DA-41DC-30EE23854039}"/>
              </a:ext>
            </a:extLst>
          </p:cNvPr>
          <p:cNvSpPr txBox="1"/>
          <p:nvPr/>
        </p:nvSpPr>
        <p:spPr>
          <a:xfrm>
            <a:off x="191344" y="5739375"/>
            <a:ext cx="274947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/>
              <a:t>Al-6082-T6 supporting structure</a:t>
            </a:r>
          </a:p>
          <a:p>
            <a:pPr algn="ctr"/>
            <a:r>
              <a:rPr lang="en-GB" sz="1200" b="1" dirty="0"/>
              <a:t>(anti-creep and N</a:t>
            </a:r>
            <a:r>
              <a:rPr lang="en-GB" sz="1200" b="1" baseline="-25000" dirty="0"/>
              <a:t>2</a:t>
            </a:r>
            <a:r>
              <a:rPr lang="en-GB" sz="1200" b="1" dirty="0"/>
              <a:t> cooling channels)</a:t>
            </a:r>
          </a:p>
        </p:txBody>
      </p:sp>
      <p:sp>
        <p:nvSpPr>
          <p:cNvPr id="51" name="Arrow: Up 18">
            <a:extLst>
              <a:ext uri="{FF2B5EF4-FFF2-40B4-BE49-F238E27FC236}">
                <a16:creationId xmlns:a16="http://schemas.microsoft.com/office/drawing/2014/main" id="{CAD72AB5-7A27-3A8F-69BE-69B5781223FD}"/>
              </a:ext>
            </a:extLst>
          </p:cNvPr>
          <p:cNvSpPr/>
          <p:nvPr/>
        </p:nvSpPr>
        <p:spPr>
          <a:xfrm>
            <a:off x="1462839" y="5455158"/>
            <a:ext cx="204379" cy="236117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19">
            <a:extLst>
              <a:ext uri="{FF2B5EF4-FFF2-40B4-BE49-F238E27FC236}">
                <a16:creationId xmlns:a16="http://schemas.microsoft.com/office/drawing/2014/main" id="{71B5D3C0-8D9C-6C7E-48BD-3BA84E6E1B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184" y="1128355"/>
            <a:ext cx="1879862" cy="230064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53" name="Picture 20">
            <a:extLst>
              <a:ext uri="{FF2B5EF4-FFF2-40B4-BE49-F238E27FC236}">
                <a16:creationId xmlns:a16="http://schemas.microsoft.com/office/drawing/2014/main" id="{F315D23E-54A0-B715-37C5-E2752A460C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925" y="3583947"/>
            <a:ext cx="2609780" cy="195733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54" name="Rectangle 21">
            <a:extLst>
              <a:ext uri="{FF2B5EF4-FFF2-40B4-BE49-F238E27FC236}">
                <a16:creationId xmlns:a16="http://schemas.microsoft.com/office/drawing/2014/main" id="{02252D09-13AD-1B6C-F5B1-D83DA22EEA0C}"/>
              </a:ext>
            </a:extLst>
          </p:cNvPr>
          <p:cNvSpPr/>
          <p:nvPr/>
        </p:nvSpPr>
        <p:spPr bwMode="auto">
          <a:xfrm>
            <a:off x="479376" y="1124744"/>
            <a:ext cx="2337562" cy="42893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22">
            <a:extLst>
              <a:ext uri="{FF2B5EF4-FFF2-40B4-BE49-F238E27FC236}">
                <a16:creationId xmlns:a16="http://schemas.microsoft.com/office/drawing/2014/main" id="{537A6ADC-8952-7CB3-4A97-94709FBF820B}"/>
              </a:ext>
            </a:extLst>
          </p:cNvPr>
          <p:cNvSpPr/>
          <p:nvPr/>
        </p:nvSpPr>
        <p:spPr bwMode="auto">
          <a:xfrm>
            <a:off x="4367808" y="2968191"/>
            <a:ext cx="2088232" cy="204498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Connector 24">
            <a:extLst>
              <a:ext uri="{FF2B5EF4-FFF2-40B4-BE49-F238E27FC236}">
                <a16:creationId xmlns:a16="http://schemas.microsoft.com/office/drawing/2014/main" id="{BA50AB06-9D05-025C-7F75-6BAF1703BFD7}"/>
              </a:ext>
            </a:extLst>
          </p:cNvPr>
          <p:cNvCxnSpPr/>
          <p:nvPr/>
        </p:nvCxnSpPr>
        <p:spPr bwMode="auto">
          <a:xfrm>
            <a:off x="2816938" y="1124744"/>
            <a:ext cx="1550870" cy="184344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7" name="Straight Connector 25">
            <a:extLst>
              <a:ext uri="{FF2B5EF4-FFF2-40B4-BE49-F238E27FC236}">
                <a16:creationId xmlns:a16="http://schemas.microsoft.com/office/drawing/2014/main" id="{0CB72F03-C702-D39F-CA7B-5504D362926E}"/>
              </a:ext>
            </a:extLst>
          </p:cNvPr>
          <p:cNvCxnSpPr>
            <a:cxnSpLocks/>
          </p:cNvCxnSpPr>
          <p:nvPr/>
        </p:nvCxnSpPr>
        <p:spPr bwMode="auto">
          <a:xfrm flipV="1">
            <a:off x="2816938" y="5013177"/>
            <a:ext cx="1550870" cy="40094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8" name="TextBox 28">
            <a:extLst>
              <a:ext uri="{FF2B5EF4-FFF2-40B4-BE49-F238E27FC236}">
                <a16:creationId xmlns:a16="http://schemas.microsoft.com/office/drawing/2014/main" id="{F7111C85-5A99-63D3-92CC-DE0A7CD8057B}"/>
              </a:ext>
            </a:extLst>
          </p:cNvPr>
          <p:cNvSpPr txBox="1"/>
          <p:nvPr/>
        </p:nvSpPr>
        <p:spPr>
          <a:xfrm>
            <a:off x="3719736" y="5590981"/>
            <a:ext cx="4358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N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 gas cooling to avoid Pb corrosion and contamination of the cooling circuit</a:t>
            </a:r>
          </a:p>
        </p:txBody>
      </p:sp>
      <p:sp>
        <p:nvSpPr>
          <p:cNvPr id="27" name="TextBox 5">
            <a:extLst>
              <a:ext uri="{FF2B5EF4-FFF2-40B4-BE49-F238E27FC236}">
                <a16:creationId xmlns:a16="http://schemas.microsoft.com/office/drawing/2014/main" id="{5F4BD129-F5EC-A7A0-79F7-221D243A4ED5}"/>
              </a:ext>
            </a:extLst>
          </p:cNvPr>
          <p:cNvSpPr txBox="1"/>
          <p:nvPr/>
        </p:nvSpPr>
        <p:spPr>
          <a:xfrm>
            <a:off x="8221503" y="5734417"/>
            <a:ext cx="3570237" cy="430887"/>
          </a:xfrm>
          <a:prstGeom prst="rect">
            <a:avLst/>
          </a:prstGeom>
          <a:noFill/>
          <a:ln w="28575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/>
              <a:t>See O. </a:t>
            </a:r>
            <a:r>
              <a:rPr lang="en-GB" sz="1400" dirty="0" err="1"/>
              <a:t>Aberle’s</a:t>
            </a:r>
            <a:r>
              <a:rPr lang="en-GB" sz="1400" dirty="0"/>
              <a:t> talk</a:t>
            </a:r>
            <a:br>
              <a:rPr lang="en-GB" sz="1400" dirty="0"/>
            </a:br>
            <a:r>
              <a:rPr lang="en-GB" sz="1400" i="1" dirty="0">
                <a:hlinkClick r:id="rId6"/>
              </a:rPr>
              <a:t>Phys. Rev. Accel. Beams</a:t>
            </a:r>
            <a:r>
              <a:rPr lang="en-GB" sz="1400" dirty="0">
                <a:hlinkClick r:id="rId6"/>
              </a:rPr>
              <a:t> </a:t>
            </a:r>
            <a:r>
              <a:rPr lang="en-GB" sz="1400" b="1" dirty="0">
                <a:hlinkClick r:id="rId6"/>
              </a:rPr>
              <a:t>24</a:t>
            </a:r>
            <a:r>
              <a:rPr lang="en-GB" sz="1400" dirty="0">
                <a:hlinkClick r:id="rId6"/>
              </a:rPr>
              <a:t>, 093001 (2021)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79027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/>
              <a:t>Facility </a:t>
            </a:r>
            <a:r>
              <a:rPr lang="de-DE" dirty="0" err="1"/>
              <a:t>upgrades</a:t>
            </a:r>
            <a:r>
              <a:rPr lang="de-DE" dirty="0"/>
              <a:t> – neutron </a:t>
            </a:r>
            <a:r>
              <a:rPr lang="de-DE" dirty="0" err="1"/>
              <a:t>line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0" name="Rectangle 1">
            <a:extLst>
              <a:ext uri="{FF2B5EF4-FFF2-40B4-BE49-F238E27FC236}">
                <a16:creationId xmlns:a16="http://schemas.microsoft.com/office/drawing/2014/main" id="{E77E65E3-A168-C10F-85FB-A5042042D41C}"/>
              </a:ext>
            </a:extLst>
          </p:cNvPr>
          <p:cNvSpPr/>
          <p:nvPr/>
        </p:nvSpPr>
        <p:spPr>
          <a:xfrm>
            <a:off x="638980" y="1630237"/>
            <a:ext cx="44037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cs typeface="Calibri" panose="020F0502020204030204" pitchFamily="34" charset="0"/>
              </a:rPr>
              <a:t>Sweeping magnet from electro magnet to</a:t>
            </a:r>
          </a:p>
          <a:p>
            <a:pPr algn="ctr"/>
            <a:r>
              <a:rPr lang="en-US" dirty="0">
                <a:cs typeface="Calibri" panose="020F0502020204030204" pitchFamily="34" charset="0"/>
              </a:rPr>
              <a:t>Cobalt-Samarium permanent magnet</a:t>
            </a:r>
            <a:endParaRPr lang="en-GB" sz="2000" dirty="0">
              <a:cs typeface="Calibri" panose="020F0502020204030204" pitchFamily="34" charset="0"/>
            </a:endParaRPr>
          </a:p>
        </p:txBody>
      </p:sp>
      <p:pic>
        <p:nvPicPr>
          <p:cNvPr id="21" name="Picture 16">
            <a:extLst>
              <a:ext uri="{FF2B5EF4-FFF2-40B4-BE49-F238E27FC236}">
                <a16:creationId xmlns:a16="http://schemas.microsoft.com/office/drawing/2014/main" id="{9E7AC11E-973F-95FE-6C00-4E9696EFC4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74" y="2601184"/>
            <a:ext cx="5554335" cy="2700024"/>
          </a:xfrm>
          <a:prstGeom prst="rect">
            <a:avLst/>
          </a:prstGeom>
        </p:spPr>
      </p:pic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7013DC4D-BEC5-BB6B-9219-2607953251AD}"/>
              </a:ext>
            </a:extLst>
          </p:cNvPr>
          <p:cNvGrpSpPr/>
          <p:nvPr/>
        </p:nvGrpSpPr>
        <p:grpSpPr>
          <a:xfrm>
            <a:off x="5987988" y="1763090"/>
            <a:ext cx="6084676" cy="4474222"/>
            <a:chOff x="5987988" y="1763090"/>
            <a:chExt cx="6084676" cy="4474222"/>
          </a:xfrm>
        </p:grpSpPr>
        <p:pic>
          <p:nvPicPr>
            <p:cNvPr id="44" name="Picture 2">
              <a:extLst>
                <a:ext uri="{FF2B5EF4-FFF2-40B4-BE49-F238E27FC236}">
                  <a16:creationId xmlns:a16="http://schemas.microsoft.com/office/drawing/2014/main" id="{CD9C085C-A5E6-2CDD-24D6-3C19FA1FDE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73624" y="2134776"/>
              <a:ext cx="4680520" cy="3960440"/>
            </a:xfrm>
            <a:prstGeom prst="rect">
              <a:avLst/>
            </a:prstGeom>
          </p:spPr>
        </p:pic>
        <p:pic>
          <p:nvPicPr>
            <p:cNvPr id="45" name="Picture 42">
              <a:extLst>
                <a:ext uri="{FF2B5EF4-FFF2-40B4-BE49-F238E27FC236}">
                  <a16:creationId xmlns:a16="http://schemas.microsoft.com/office/drawing/2014/main" id="{DD88A39D-FD12-11FB-97B8-20499DD526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60096" y="2132857"/>
              <a:ext cx="5112568" cy="4104455"/>
            </a:xfrm>
            <a:prstGeom prst="rect">
              <a:avLst/>
            </a:prstGeom>
          </p:spPr>
        </p:pic>
        <p:sp>
          <p:nvSpPr>
            <p:cNvPr id="46" name="TextBox 9">
              <a:extLst>
                <a:ext uri="{FF2B5EF4-FFF2-40B4-BE49-F238E27FC236}">
                  <a16:creationId xmlns:a16="http://schemas.microsoft.com/office/drawing/2014/main" id="{CB192EFC-F018-3F39-CC8F-21ADF3826798}"/>
                </a:ext>
              </a:extLst>
            </p:cNvPr>
            <p:cNvSpPr txBox="1"/>
            <p:nvPr/>
          </p:nvSpPr>
          <p:spPr>
            <a:xfrm>
              <a:off x="6924440" y="1988840"/>
              <a:ext cx="22214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</a:rPr>
                <a:t>Carbon</a:t>
              </a:r>
              <a:r>
                <a:rPr lang="fr-FR" sz="1200" dirty="0">
                  <a:solidFill>
                    <a:srgbClr val="FF0000"/>
                  </a:solidFill>
                </a:rPr>
                <a:t> </a:t>
              </a:r>
              <a:r>
                <a:rPr lang="fr-FR" sz="1200" dirty="0" err="1">
                  <a:solidFill>
                    <a:srgbClr val="FF0000"/>
                  </a:solidFill>
                </a:rPr>
                <a:t>steel</a:t>
              </a:r>
              <a:r>
                <a:rPr lang="fr-FR" sz="1200" dirty="0">
                  <a:solidFill>
                    <a:srgbClr val="FF0000"/>
                  </a:solidFill>
                </a:rPr>
                <a:t> </a:t>
              </a:r>
              <a:r>
                <a:rPr lang="fr-FR" sz="1200" dirty="0" err="1">
                  <a:solidFill>
                    <a:srgbClr val="FF0000"/>
                  </a:solidFill>
                </a:rPr>
                <a:t>sheets</a:t>
              </a:r>
              <a:r>
                <a:rPr lang="fr-FR" sz="1200" dirty="0">
                  <a:solidFill>
                    <a:srgbClr val="FF0000"/>
                  </a:solidFill>
                </a:rPr>
                <a:t>, laser </a:t>
              </a:r>
              <a:r>
                <a:rPr lang="fr-FR" sz="1200" dirty="0" err="1">
                  <a:solidFill>
                    <a:srgbClr val="FF0000"/>
                  </a:solidFill>
                </a:rPr>
                <a:t>cut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47" name="Straight Arrow Connector 11">
              <a:extLst>
                <a:ext uri="{FF2B5EF4-FFF2-40B4-BE49-F238E27FC236}">
                  <a16:creationId xmlns:a16="http://schemas.microsoft.com/office/drawing/2014/main" id="{2E19A0A4-BFE5-7309-6B11-703430FF3F60}"/>
                </a:ext>
              </a:extLst>
            </p:cNvPr>
            <p:cNvCxnSpPr>
              <a:cxnSpLocks/>
              <a:stCxn id="46" idx="2"/>
            </p:cNvCxnSpPr>
            <p:nvPr/>
          </p:nvCxnSpPr>
          <p:spPr>
            <a:xfrm>
              <a:off x="8035186" y="2265839"/>
              <a:ext cx="1146401" cy="76658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48" name="TextBox 15">
              <a:extLst>
                <a:ext uri="{FF2B5EF4-FFF2-40B4-BE49-F238E27FC236}">
                  <a16:creationId xmlns:a16="http://schemas.microsoft.com/office/drawing/2014/main" id="{C217DAA9-F96B-61ED-204D-E79DF5FE9201}"/>
                </a:ext>
              </a:extLst>
            </p:cNvPr>
            <p:cNvSpPr txBox="1"/>
            <p:nvPr/>
          </p:nvSpPr>
          <p:spPr>
            <a:xfrm>
              <a:off x="10890663" y="1763090"/>
              <a:ext cx="9831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</a:rPr>
                <a:t>Borated</a:t>
              </a:r>
              <a:r>
                <a:rPr lang="fr-FR" sz="1200" dirty="0">
                  <a:solidFill>
                    <a:srgbClr val="FF0000"/>
                  </a:solidFill>
                </a:rPr>
                <a:t> PE</a:t>
              </a:r>
            </a:p>
          </p:txBody>
        </p:sp>
        <p:cxnSp>
          <p:nvCxnSpPr>
            <p:cNvPr id="49" name="Straight Arrow Connector 16">
              <a:extLst>
                <a:ext uri="{FF2B5EF4-FFF2-40B4-BE49-F238E27FC236}">
                  <a16:creationId xmlns:a16="http://schemas.microsoft.com/office/drawing/2014/main" id="{48E3A430-689B-C087-14A0-47AA8AD303D6}"/>
                </a:ext>
              </a:extLst>
            </p:cNvPr>
            <p:cNvCxnSpPr>
              <a:cxnSpLocks/>
              <a:stCxn id="48" idx="2"/>
            </p:cNvCxnSpPr>
            <p:nvPr/>
          </p:nvCxnSpPr>
          <p:spPr>
            <a:xfrm flipH="1">
              <a:off x="11027621" y="2040089"/>
              <a:ext cx="354595" cy="3807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2" name="Straight Arrow Connector 21">
              <a:extLst>
                <a:ext uri="{FF2B5EF4-FFF2-40B4-BE49-F238E27FC236}">
                  <a16:creationId xmlns:a16="http://schemas.microsoft.com/office/drawing/2014/main" id="{1A6A29B4-5D52-817D-A4EC-72098A46A645}"/>
                </a:ext>
              </a:extLst>
            </p:cNvPr>
            <p:cNvCxnSpPr/>
            <p:nvPr/>
          </p:nvCxnSpPr>
          <p:spPr>
            <a:xfrm>
              <a:off x="8121988" y="5850678"/>
              <a:ext cx="1023943" cy="72026"/>
            </a:xfrm>
            <a:prstGeom prst="straightConnector1">
              <a:avLst/>
            </a:prstGeom>
            <a:ln w="19050" cap="flat" cmpd="sng" algn="ctr">
              <a:solidFill>
                <a:srgbClr val="00B050"/>
              </a:solidFill>
              <a:prstDash val="sysDash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3" name="Straight Arrow Connector 22">
              <a:extLst>
                <a:ext uri="{FF2B5EF4-FFF2-40B4-BE49-F238E27FC236}">
                  <a16:creationId xmlns:a16="http://schemas.microsoft.com/office/drawing/2014/main" id="{C13729ED-0FEC-34AD-86E9-297FBBA62A1E}"/>
                </a:ext>
              </a:extLst>
            </p:cNvPr>
            <p:cNvCxnSpPr>
              <a:cxnSpLocks/>
              <a:stCxn id="54" idx="2"/>
            </p:cNvCxnSpPr>
            <p:nvPr/>
          </p:nvCxnSpPr>
          <p:spPr>
            <a:xfrm>
              <a:off x="6763021" y="2821574"/>
              <a:ext cx="569414" cy="72229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54" name="TextBox 23">
              <a:extLst>
                <a:ext uri="{FF2B5EF4-FFF2-40B4-BE49-F238E27FC236}">
                  <a16:creationId xmlns:a16="http://schemas.microsoft.com/office/drawing/2014/main" id="{71D18A2D-3C39-63C8-7A19-230C504D16AC}"/>
                </a:ext>
              </a:extLst>
            </p:cNvPr>
            <p:cNvSpPr txBox="1"/>
            <p:nvPr/>
          </p:nvSpPr>
          <p:spPr>
            <a:xfrm>
              <a:off x="6348027" y="2544575"/>
              <a:ext cx="829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rgbClr val="FF0000"/>
                  </a:solidFill>
                </a:rPr>
                <a:t>Ø 20 mm</a:t>
              </a:r>
            </a:p>
          </p:txBody>
        </p:sp>
        <p:sp>
          <p:nvSpPr>
            <p:cNvPr id="55" name="TextBox 24">
              <a:extLst>
                <a:ext uri="{FF2B5EF4-FFF2-40B4-BE49-F238E27FC236}">
                  <a16:creationId xmlns:a16="http://schemas.microsoft.com/office/drawing/2014/main" id="{F1604C26-939B-2B29-4DAC-B40F01555187}"/>
                </a:ext>
              </a:extLst>
            </p:cNvPr>
            <p:cNvSpPr txBox="1"/>
            <p:nvPr/>
          </p:nvSpPr>
          <p:spPr>
            <a:xfrm>
              <a:off x="6096000" y="4469681"/>
              <a:ext cx="8422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>
                  <a:solidFill>
                    <a:srgbClr val="FF0000"/>
                  </a:solidFill>
                </a:rPr>
                <a:t>Ø 80 mm</a:t>
              </a:r>
            </a:p>
          </p:txBody>
        </p:sp>
        <p:cxnSp>
          <p:nvCxnSpPr>
            <p:cNvPr id="56" name="Straight Arrow Connector 25">
              <a:extLst>
                <a:ext uri="{FF2B5EF4-FFF2-40B4-BE49-F238E27FC236}">
                  <a16:creationId xmlns:a16="http://schemas.microsoft.com/office/drawing/2014/main" id="{30C9DB5F-0F8A-7A65-62A2-E28BFE7B7AAD}"/>
                </a:ext>
              </a:extLst>
            </p:cNvPr>
            <p:cNvCxnSpPr>
              <a:cxnSpLocks/>
              <a:stCxn id="55" idx="3"/>
            </p:cNvCxnSpPr>
            <p:nvPr/>
          </p:nvCxnSpPr>
          <p:spPr>
            <a:xfrm flipV="1">
              <a:off x="6938222" y="3841592"/>
              <a:ext cx="1162488" cy="76658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57" name="TextBox 26">
              <a:extLst>
                <a:ext uri="{FF2B5EF4-FFF2-40B4-BE49-F238E27FC236}">
                  <a16:creationId xmlns:a16="http://schemas.microsoft.com/office/drawing/2014/main" id="{87160619-0AFF-71B0-E251-BC060D32DCD2}"/>
                </a:ext>
              </a:extLst>
            </p:cNvPr>
            <p:cNvSpPr txBox="1"/>
            <p:nvPr/>
          </p:nvSpPr>
          <p:spPr>
            <a:xfrm>
              <a:off x="8121988" y="5939941"/>
              <a:ext cx="927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rgbClr val="00B050"/>
                  </a:solidFill>
                </a:rPr>
                <a:t>Movement</a:t>
              </a:r>
              <a:endParaRPr lang="fr-FR" sz="1200" dirty="0">
                <a:solidFill>
                  <a:srgbClr val="00B050"/>
                </a:solidFill>
              </a:endParaRPr>
            </a:p>
          </p:txBody>
        </p:sp>
        <p:sp>
          <p:nvSpPr>
            <p:cNvPr id="59" name="TextBox 28">
              <a:extLst>
                <a:ext uri="{FF2B5EF4-FFF2-40B4-BE49-F238E27FC236}">
                  <a16:creationId xmlns:a16="http://schemas.microsoft.com/office/drawing/2014/main" id="{3C891771-FC1C-73C8-D02F-08C6E2C3413B}"/>
                </a:ext>
              </a:extLst>
            </p:cNvPr>
            <p:cNvSpPr txBox="1"/>
            <p:nvPr/>
          </p:nvSpPr>
          <p:spPr>
            <a:xfrm>
              <a:off x="5987988" y="3710293"/>
              <a:ext cx="9001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Vacuum </a:t>
              </a:r>
              <a:r>
                <a:rPr lang="fr-FR" sz="1200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chambers</a:t>
              </a:r>
              <a:endParaRPr lang="fr-FR" sz="12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60" name="Straight Arrow Connector 29">
              <a:extLst>
                <a:ext uri="{FF2B5EF4-FFF2-40B4-BE49-F238E27FC236}">
                  <a16:creationId xmlns:a16="http://schemas.microsoft.com/office/drawing/2014/main" id="{A5D8F195-1F61-0944-B5C2-92CB8AC0F59E}"/>
                </a:ext>
              </a:extLst>
            </p:cNvPr>
            <p:cNvCxnSpPr>
              <a:cxnSpLocks/>
              <a:stCxn id="59" idx="3"/>
            </p:cNvCxnSpPr>
            <p:nvPr/>
          </p:nvCxnSpPr>
          <p:spPr>
            <a:xfrm flipV="1">
              <a:off x="6888088" y="3682369"/>
              <a:ext cx="436446" cy="2587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1" name="Straight Arrow Connector 30">
              <a:extLst>
                <a:ext uri="{FF2B5EF4-FFF2-40B4-BE49-F238E27FC236}">
                  <a16:creationId xmlns:a16="http://schemas.microsoft.com/office/drawing/2014/main" id="{D838D027-FCD7-9809-2947-59B43A941D28}"/>
                </a:ext>
              </a:extLst>
            </p:cNvPr>
            <p:cNvCxnSpPr>
              <a:cxnSpLocks/>
              <a:stCxn id="59" idx="3"/>
            </p:cNvCxnSpPr>
            <p:nvPr/>
          </p:nvCxnSpPr>
          <p:spPr>
            <a:xfrm flipV="1">
              <a:off x="6888088" y="3791312"/>
              <a:ext cx="1022243" cy="14981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75" name="Textfeld 74">
            <a:extLst>
              <a:ext uri="{FF2B5EF4-FFF2-40B4-BE49-F238E27FC236}">
                <a16:creationId xmlns:a16="http://schemas.microsoft.com/office/drawing/2014/main" id="{E1AB6ED9-F182-5E85-B41D-CE266005A03B}"/>
              </a:ext>
            </a:extLst>
          </p:cNvPr>
          <p:cNvSpPr txBox="1"/>
          <p:nvPr/>
        </p:nvSpPr>
        <p:spPr>
          <a:xfrm>
            <a:off x="5231905" y="5904348"/>
            <a:ext cx="17744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400" dirty="0"/>
              <a:t>See O. </a:t>
            </a:r>
            <a:r>
              <a:rPr lang="de-DE" sz="1400" dirty="0" err="1"/>
              <a:t>Aberle‘s</a:t>
            </a:r>
            <a:r>
              <a:rPr lang="de-DE" sz="1400" dirty="0"/>
              <a:t> </a:t>
            </a:r>
            <a:r>
              <a:rPr lang="de-DE" sz="1400" dirty="0" err="1"/>
              <a:t>talk</a:t>
            </a:r>
            <a:endParaRPr lang="de-DE" sz="1400" dirty="0"/>
          </a:p>
        </p:txBody>
      </p:sp>
      <p:sp>
        <p:nvSpPr>
          <p:cNvPr id="65" name="Rectangle 1">
            <a:extLst>
              <a:ext uri="{FF2B5EF4-FFF2-40B4-BE49-F238E27FC236}">
                <a16:creationId xmlns:a16="http://schemas.microsoft.com/office/drawing/2014/main" id="{0C75EBAF-CE55-B8CE-7B2E-A9AD5C2FD2FB}"/>
              </a:ext>
            </a:extLst>
          </p:cNvPr>
          <p:cNvSpPr/>
          <p:nvPr/>
        </p:nvSpPr>
        <p:spPr>
          <a:xfrm>
            <a:off x="7780059" y="1044087"/>
            <a:ext cx="293247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cs typeface="Calibri" panose="020F0502020204030204" pitchFamily="34" charset="0"/>
              </a:rPr>
              <a:t>2</a:t>
            </a:r>
            <a:r>
              <a:rPr lang="en-US" baseline="30000" dirty="0">
                <a:cs typeface="Calibri" panose="020F0502020204030204" pitchFamily="34" charset="0"/>
              </a:rPr>
              <a:t>nd</a:t>
            </a:r>
            <a:r>
              <a:rPr lang="en-US" dirty="0">
                <a:cs typeface="Calibri" panose="020F0502020204030204" pitchFamily="34" charset="0"/>
              </a:rPr>
              <a:t> collimator</a:t>
            </a:r>
          </a:p>
          <a:p>
            <a:pPr algn="ctr"/>
            <a:r>
              <a:rPr lang="en-US" sz="2000" dirty="0">
                <a:cs typeface="Calibri" panose="020F0502020204030204" pitchFamily="34" charset="0"/>
              </a:rPr>
              <a:t>(reproducibility &amp; faster) </a:t>
            </a:r>
            <a:endParaRPr lang="en-GB" sz="20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500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 err="1"/>
              <a:t>Flux</a:t>
            </a:r>
            <a:r>
              <a:rPr lang="de-DE" dirty="0"/>
              <a:t> </a:t>
            </a:r>
            <a:r>
              <a:rPr lang="de-DE" dirty="0" err="1"/>
              <a:t>setup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4" name="Picture 5" descr="A picture containing engine&#10;&#10;Description automatically generated">
            <a:extLst>
              <a:ext uri="{FF2B5EF4-FFF2-40B4-BE49-F238E27FC236}">
                <a16:creationId xmlns:a16="http://schemas.microsoft.com/office/drawing/2014/main" id="{861D02AC-7C34-76BC-897A-7A230DF6D1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" r="54077"/>
          <a:stretch/>
        </p:blipFill>
        <p:spPr>
          <a:xfrm>
            <a:off x="407988" y="1196752"/>
            <a:ext cx="5183956" cy="4458850"/>
          </a:xfrm>
          <a:prstGeom prst="rect">
            <a:avLst/>
          </a:prstGeom>
        </p:spPr>
      </p:pic>
      <p:cxnSp>
        <p:nvCxnSpPr>
          <p:cNvPr id="18" name="Straight Arrow Connector 62">
            <a:extLst>
              <a:ext uri="{FF2B5EF4-FFF2-40B4-BE49-F238E27FC236}">
                <a16:creationId xmlns:a16="http://schemas.microsoft.com/office/drawing/2014/main" id="{7E1AE138-4507-DC86-414B-B82A197A487F}"/>
              </a:ext>
            </a:extLst>
          </p:cNvPr>
          <p:cNvCxnSpPr>
            <a:cxnSpLocks/>
          </p:cNvCxnSpPr>
          <p:nvPr/>
        </p:nvCxnSpPr>
        <p:spPr>
          <a:xfrm>
            <a:off x="759006" y="3662047"/>
            <a:ext cx="275490" cy="85652"/>
          </a:xfrm>
          <a:prstGeom prst="straightConnector1">
            <a:avLst/>
          </a:prstGeom>
          <a:ln w="22225">
            <a:solidFill>
              <a:srgbClr val="FF0000">
                <a:alpha val="99000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64">
            <a:extLst>
              <a:ext uri="{FF2B5EF4-FFF2-40B4-BE49-F238E27FC236}">
                <a16:creationId xmlns:a16="http://schemas.microsoft.com/office/drawing/2014/main" id="{471CAA91-A119-C25A-1508-E9638FA822A2}"/>
              </a:ext>
            </a:extLst>
          </p:cNvPr>
          <p:cNvSpPr txBox="1"/>
          <p:nvPr/>
        </p:nvSpPr>
        <p:spPr>
          <a:xfrm>
            <a:off x="413209" y="4308222"/>
            <a:ext cx="127784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</a:rPr>
              <a:t>SiMon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baseline="30000" dirty="0">
                <a:solidFill>
                  <a:schemeClr val="bg1"/>
                </a:solidFill>
              </a:rPr>
              <a:t>6</a:t>
            </a:r>
            <a:r>
              <a:rPr lang="en-US" sz="1400" b="1" dirty="0">
                <a:solidFill>
                  <a:schemeClr val="bg1"/>
                </a:solidFill>
              </a:rPr>
              <a:t>Li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0" name="TextBox 64">
            <a:extLst>
              <a:ext uri="{FF2B5EF4-FFF2-40B4-BE49-F238E27FC236}">
                <a16:creationId xmlns:a16="http://schemas.microsoft.com/office/drawing/2014/main" id="{22A66903-AAD0-8334-C3BE-232336186A36}"/>
              </a:ext>
            </a:extLst>
          </p:cNvPr>
          <p:cNvSpPr txBox="1"/>
          <p:nvPr/>
        </p:nvSpPr>
        <p:spPr>
          <a:xfrm>
            <a:off x="2973818" y="3092993"/>
            <a:ext cx="114257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</a:rPr>
              <a:t>PPACMon1 </a:t>
            </a:r>
            <a:r>
              <a:rPr lang="en-US" sz="1400" b="1" baseline="30000" dirty="0">
                <a:solidFill>
                  <a:schemeClr val="bg2"/>
                </a:solidFill>
              </a:rPr>
              <a:t>235</a:t>
            </a:r>
            <a:r>
              <a:rPr lang="en-US" sz="1400" b="1" dirty="0">
                <a:solidFill>
                  <a:schemeClr val="bg2"/>
                </a:solidFill>
              </a:rPr>
              <a:t>U</a:t>
            </a:r>
            <a:endParaRPr lang="es-ES" sz="1400" b="1" dirty="0">
              <a:solidFill>
                <a:schemeClr val="bg2"/>
              </a:solidFill>
            </a:endParaRPr>
          </a:p>
        </p:txBody>
      </p:sp>
      <p:cxnSp>
        <p:nvCxnSpPr>
          <p:cNvPr id="21" name="Straight Arrow Connector 62">
            <a:extLst>
              <a:ext uri="{FF2B5EF4-FFF2-40B4-BE49-F238E27FC236}">
                <a16:creationId xmlns:a16="http://schemas.microsoft.com/office/drawing/2014/main" id="{8A1BF067-C85C-533B-A231-08A86040168C}"/>
              </a:ext>
            </a:extLst>
          </p:cNvPr>
          <p:cNvCxnSpPr>
            <a:cxnSpLocks/>
          </p:cNvCxnSpPr>
          <p:nvPr/>
        </p:nvCxnSpPr>
        <p:spPr>
          <a:xfrm flipV="1">
            <a:off x="896751" y="3909370"/>
            <a:ext cx="155378" cy="351458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62">
            <a:extLst>
              <a:ext uri="{FF2B5EF4-FFF2-40B4-BE49-F238E27FC236}">
                <a16:creationId xmlns:a16="http://schemas.microsoft.com/office/drawing/2014/main" id="{D20CA054-77D8-457D-1CC9-2BAF0DD2720A}"/>
              </a:ext>
            </a:extLst>
          </p:cNvPr>
          <p:cNvCxnSpPr>
            <a:cxnSpLocks/>
          </p:cNvCxnSpPr>
          <p:nvPr/>
        </p:nvCxnSpPr>
        <p:spPr>
          <a:xfrm flipH="1">
            <a:off x="2567608" y="3489802"/>
            <a:ext cx="412411" cy="198070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64">
            <a:extLst>
              <a:ext uri="{FF2B5EF4-FFF2-40B4-BE49-F238E27FC236}">
                <a16:creationId xmlns:a16="http://schemas.microsoft.com/office/drawing/2014/main" id="{5F33FDAC-73C0-F798-43AC-51354DAB0504}"/>
              </a:ext>
            </a:extLst>
          </p:cNvPr>
          <p:cNvSpPr txBox="1"/>
          <p:nvPr/>
        </p:nvSpPr>
        <p:spPr>
          <a:xfrm>
            <a:off x="2501748" y="4939708"/>
            <a:ext cx="1105689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sym typeface="Symbol" panose="05050102010706020507" pitchFamily="18" charset="2"/>
              </a:rPr>
              <a:t></a:t>
            </a:r>
            <a:r>
              <a:rPr lang="en-US" sz="1400" b="1" dirty="0" err="1">
                <a:solidFill>
                  <a:schemeClr val="bg1"/>
                </a:solidFill>
              </a:rPr>
              <a:t>MeGas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baseline="30000" dirty="0">
                <a:solidFill>
                  <a:schemeClr val="bg1"/>
                </a:solidFill>
              </a:rPr>
              <a:t>235</a:t>
            </a:r>
            <a:r>
              <a:rPr lang="en-US" sz="1400" b="1" dirty="0">
                <a:solidFill>
                  <a:schemeClr val="bg1"/>
                </a:solidFill>
              </a:rPr>
              <a:t>U &amp; </a:t>
            </a:r>
            <a:r>
              <a:rPr lang="en-US" sz="1400" b="1" baseline="30000" dirty="0">
                <a:solidFill>
                  <a:schemeClr val="bg1"/>
                </a:solidFill>
              </a:rPr>
              <a:t>10</a:t>
            </a:r>
            <a:r>
              <a:rPr lang="en-US" sz="1400" b="1" dirty="0">
                <a:solidFill>
                  <a:schemeClr val="bg1"/>
                </a:solidFill>
              </a:rPr>
              <a:t>B</a:t>
            </a:r>
          </a:p>
        </p:txBody>
      </p:sp>
      <p:cxnSp>
        <p:nvCxnSpPr>
          <p:cNvPr id="24" name="Straight Arrow Connector 62">
            <a:extLst>
              <a:ext uri="{FF2B5EF4-FFF2-40B4-BE49-F238E27FC236}">
                <a16:creationId xmlns:a16="http://schemas.microsoft.com/office/drawing/2014/main" id="{AD1CA442-11E7-D2F1-B7A9-2756CE891CF1}"/>
              </a:ext>
            </a:extLst>
          </p:cNvPr>
          <p:cNvCxnSpPr>
            <a:cxnSpLocks/>
          </p:cNvCxnSpPr>
          <p:nvPr/>
        </p:nvCxnSpPr>
        <p:spPr>
          <a:xfrm flipV="1">
            <a:off x="3071664" y="4365104"/>
            <a:ext cx="288032" cy="574604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62">
            <a:extLst>
              <a:ext uri="{FF2B5EF4-FFF2-40B4-BE49-F238E27FC236}">
                <a16:creationId xmlns:a16="http://schemas.microsoft.com/office/drawing/2014/main" id="{3B41A91B-7707-2E0D-3173-66584333DFB0}"/>
              </a:ext>
            </a:extLst>
          </p:cNvPr>
          <p:cNvCxnSpPr>
            <a:cxnSpLocks/>
          </p:cNvCxnSpPr>
          <p:nvPr/>
        </p:nvCxnSpPr>
        <p:spPr>
          <a:xfrm flipH="1" flipV="1">
            <a:off x="4325262" y="4364654"/>
            <a:ext cx="330578" cy="466788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64">
            <a:extLst>
              <a:ext uri="{FF2B5EF4-FFF2-40B4-BE49-F238E27FC236}">
                <a16:creationId xmlns:a16="http://schemas.microsoft.com/office/drawing/2014/main" id="{4A0A479A-DF6A-3CA0-77AE-AE39C02EB275}"/>
              </a:ext>
            </a:extLst>
          </p:cNvPr>
          <p:cNvSpPr txBox="1"/>
          <p:nvPr/>
        </p:nvSpPr>
        <p:spPr>
          <a:xfrm>
            <a:off x="4432465" y="4925942"/>
            <a:ext cx="985513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PTB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baseline="30000" dirty="0">
                <a:solidFill>
                  <a:schemeClr val="bg1"/>
                </a:solidFill>
              </a:rPr>
              <a:t>235</a:t>
            </a:r>
            <a:r>
              <a:rPr lang="en-US" sz="1400" b="1" dirty="0">
                <a:solidFill>
                  <a:schemeClr val="bg1"/>
                </a:solidFill>
              </a:rPr>
              <a:t>U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40" name="TextBox 64">
            <a:extLst>
              <a:ext uri="{FF2B5EF4-FFF2-40B4-BE49-F238E27FC236}">
                <a16:creationId xmlns:a16="http://schemas.microsoft.com/office/drawing/2014/main" id="{DEC958E8-514C-AFC8-385A-C9809BC96470}"/>
              </a:ext>
            </a:extLst>
          </p:cNvPr>
          <p:cNvSpPr txBox="1"/>
          <p:nvPr/>
        </p:nvSpPr>
        <p:spPr>
          <a:xfrm rot="940427">
            <a:off x="701538" y="3270089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+mj-lt"/>
              </a:rPr>
              <a:t>Neutrons</a:t>
            </a:r>
          </a:p>
        </p:txBody>
      </p:sp>
      <p:sp>
        <p:nvSpPr>
          <p:cNvPr id="42" name="Untertitel 6">
            <a:extLst>
              <a:ext uri="{FF2B5EF4-FFF2-40B4-BE49-F238E27FC236}">
                <a16:creationId xmlns:a16="http://schemas.microsoft.com/office/drawing/2014/main" id="{8D1CAFDA-1FD8-E909-B89C-B268A9586CDA}"/>
              </a:ext>
            </a:extLst>
          </p:cNvPr>
          <p:cNvSpPr txBox="1">
            <a:spLocks/>
          </p:cNvSpPr>
          <p:nvPr/>
        </p:nvSpPr>
        <p:spPr>
          <a:xfrm>
            <a:off x="1149664" y="5781634"/>
            <a:ext cx="2966724" cy="38367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600" dirty="0">
                <a:solidFill>
                  <a:schemeClr val="tx1"/>
                </a:solidFill>
                <a:latin typeface="+mj-lt"/>
              </a:rPr>
              <a:t>+ Gold </a:t>
            </a:r>
            <a:r>
              <a:rPr lang="de-DE" sz="1600" dirty="0" err="1">
                <a:solidFill>
                  <a:schemeClr val="tx1"/>
                </a:solidFill>
                <a:latin typeface="+mj-lt"/>
              </a:rPr>
              <a:t>foil</a:t>
            </a:r>
            <a:r>
              <a:rPr lang="de-DE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+mj-lt"/>
              </a:rPr>
              <a:t>activation</a:t>
            </a:r>
            <a:endParaRPr lang="de-DE" sz="16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15" name="Tabelle 15">
            <a:extLst>
              <a:ext uri="{FF2B5EF4-FFF2-40B4-BE49-F238E27FC236}">
                <a16:creationId xmlns:a16="http://schemas.microsoft.com/office/drawing/2014/main" id="{717D95A9-FD93-AEA0-CAB3-F5A494803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614287"/>
              </p:ext>
            </p:extLst>
          </p:nvPr>
        </p:nvGraphicFramePr>
        <p:xfrm>
          <a:off x="6032608" y="1430482"/>
          <a:ext cx="5976743" cy="375707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08190">
                  <a:extLst>
                    <a:ext uri="{9D8B030D-6E8A-4147-A177-3AD203B41FA5}">
                      <a16:colId xmlns:a16="http://schemas.microsoft.com/office/drawing/2014/main" val="20975146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19300758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430202592"/>
                    </a:ext>
                  </a:extLst>
                </a:gridCol>
                <a:gridCol w="1656185">
                  <a:extLst>
                    <a:ext uri="{9D8B030D-6E8A-4147-A177-3AD203B41FA5}">
                      <a16:colId xmlns:a16="http://schemas.microsoft.com/office/drawing/2014/main" val="3402515912"/>
                    </a:ext>
                  </a:extLst>
                </a:gridCol>
              </a:tblGrid>
              <a:tr h="586822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/>
                        <a:t>Reaction</a:t>
                      </a:r>
                      <a:r>
                        <a:rPr lang="de-DE" sz="1200" dirty="0"/>
                        <a:t>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/>
                        <a:t>Mass</a:t>
                      </a:r>
                      <a:r>
                        <a:rPr lang="de-DE" sz="1200" dirty="0"/>
                        <a:t> </a:t>
                      </a:r>
                    </a:p>
                    <a:p>
                      <a:pPr algn="ctr"/>
                      <a:r>
                        <a:rPr lang="de-DE" sz="1200" dirty="0"/>
                        <a:t>(</a:t>
                      </a:r>
                      <a:r>
                        <a:rPr lang="de-DE" sz="1400" dirty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de-DE" sz="1200" dirty="0"/>
                        <a:t>g/cm</a:t>
                      </a:r>
                      <a:r>
                        <a:rPr lang="de-DE" sz="1200" baseline="30000" dirty="0"/>
                        <a:t>2</a:t>
                      </a:r>
                      <a:r>
                        <a:rPr lang="de-DE" sz="1200" baseline="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Energy </a:t>
                      </a:r>
                      <a:r>
                        <a:rPr lang="de-DE" sz="1200" dirty="0" err="1"/>
                        <a:t>RoI</a:t>
                      </a:r>
                      <a:r>
                        <a:rPr lang="de-DE" sz="1200" dirty="0"/>
                        <a:t> </a:t>
                      </a:r>
                    </a:p>
                    <a:p>
                      <a:pPr algn="ctr"/>
                      <a:r>
                        <a:rPr lang="de-DE" sz="1200" dirty="0"/>
                        <a:t>(eV)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7763302"/>
                  </a:ext>
                </a:extLst>
              </a:tr>
              <a:tr h="586822">
                <a:tc>
                  <a:txBody>
                    <a:bodyPr/>
                    <a:lstStyle/>
                    <a:p>
                      <a:r>
                        <a:rPr lang="de-DE" sz="1200" dirty="0"/>
                        <a:t>SiMon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baseline="30000" dirty="0"/>
                        <a:t>6</a:t>
                      </a:r>
                      <a:r>
                        <a:rPr lang="de-DE" sz="1200" dirty="0"/>
                        <a:t>Li(n,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de-DE" sz="1200" dirty="0"/>
                        <a:t>)</a:t>
                      </a:r>
                      <a:r>
                        <a:rPr lang="de-DE" sz="1200" baseline="30000" dirty="0"/>
                        <a:t>3</a:t>
                      </a:r>
                      <a:r>
                        <a:rPr lang="de-DE" sz="1200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600 </a:t>
                      </a:r>
                      <a:r>
                        <a:rPr lang="de-DE" sz="1200" baseline="0" dirty="0"/>
                        <a:t>(95% </a:t>
                      </a:r>
                      <a:r>
                        <a:rPr lang="de-DE" sz="1200" baseline="30000" dirty="0"/>
                        <a:t>6</a:t>
                      </a:r>
                      <a:r>
                        <a:rPr lang="de-DE" sz="1200" baseline="0" dirty="0"/>
                        <a:t>LiF) </a:t>
                      </a:r>
                      <a:r>
                        <a:rPr lang="de-DE" sz="1200" dirty="0"/>
                        <a:t>(± 20%)</a:t>
                      </a:r>
                      <a:endParaRPr lang="de-DE" sz="12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25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de-DE" sz="1200" dirty="0"/>
                        <a:t>10</a:t>
                      </a:r>
                      <a:r>
                        <a:rPr lang="de-DE" sz="1200" baseline="30000" dirty="0"/>
                        <a:t>-3</a:t>
                      </a:r>
                      <a:r>
                        <a:rPr lang="de-DE" sz="1200" dirty="0"/>
                        <a:t> – 10</a:t>
                      </a:r>
                      <a:r>
                        <a:rPr lang="de-DE" sz="1200" baseline="30000" dirty="0"/>
                        <a:t>6</a:t>
                      </a:r>
                      <a:endParaRPr lang="de-DE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111930"/>
                  </a:ext>
                </a:extLst>
              </a:tr>
              <a:tr h="586822">
                <a:tc>
                  <a:txBody>
                    <a:bodyPr/>
                    <a:lstStyle/>
                    <a:p>
                      <a:r>
                        <a:rPr lang="de-DE" sz="1200" dirty="0"/>
                        <a:t>PPACMon1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2x </a:t>
                      </a:r>
                      <a:r>
                        <a:rPr lang="de-DE" sz="1200" baseline="30000" dirty="0"/>
                        <a:t>235</a:t>
                      </a:r>
                      <a:r>
                        <a:rPr lang="de-DE" sz="1200" dirty="0"/>
                        <a:t>U(</a:t>
                      </a:r>
                      <a:r>
                        <a:rPr lang="de-DE" sz="1200" dirty="0" err="1"/>
                        <a:t>n,f</a:t>
                      </a:r>
                      <a:r>
                        <a:rPr lang="de-DE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278.5 (± 1%)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298.4 (± 1%)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25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de-DE" sz="1200" dirty="0"/>
                        <a:t>10</a:t>
                      </a:r>
                      <a:r>
                        <a:rPr lang="de-DE" sz="1200" baseline="30000" dirty="0"/>
                        <a:t>-3</a:t>
                      </a:r>
                      <a:r>
                        <a:rPr lang="de-DE" sz="1200" dirty="0"/>
                        <a:t> </a:t>
                      </a:r>
                      <a:br>
                        <a:rPr lang="de-DE" sz="1200" dirty="0"/>
                      </a:br>
                      <a:r>
                        <a:rPr lang="de-DE" sz="1200" dirty="0"/>
                        <a:t>0.15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de-DE" sz="1200" dirty="0"/>
                        <a:t>10</a:t>
                      </a:r>
                      <a:r>
                        <a:rPr lang="de-DE" sz="1200" baseline="30000" dirty="0"/>
                        <a:t>6</a:t>
                      </a:r>
                      <a:r>
                        <a:rPr lang="de-DE" sz="1200" baseline="0" dirty="0"/>
                        <a:t> – </a:t>
                      </a:r>
                      <a:r>
                        <a:rPr lang="de-DE" sz="1200" dirty="0"/>
                        <a:t>10</a:t>
                      </a:r>
                      <a:r>
                        <a:rPr lang="de-DE" sz="1200" baseline="30000" dirty="0"/>
                        <a:t>9</a:t>
                      </a:r>
                      <a:endParaRPr lang="de-DE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7402284"/>
                  </a:ext>
                </a:extLst>
              </a:tr>
              <a:tr h="586822">
                <a:tc>
                  <a:txBody>
                    <a:bodyPr/>
                    <a:lstStyle/>
                    <a:p>
                      <a:r>
                        <a:rPr lang="de-DE" sz="1400" dirty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de-DE" sz="1200" dirty="0"/>
                        <a:t>MeGas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30000" dirty="0"/>
                        <a:t>10</a:t>
                      </a:r>
                      <a:r>
                        <a:rPr lang="de-DE" sz="1200" dirty="0"/>
                        <a:t>B(n,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de-DE" sz="1200" dirty="0"/>
                        <a:t>)</a:t>
                      </a:r>
                      <a:r>
                        <a:rPr lang="de-DE" sz="1200" baseline="30000" dirty="0"/>
                        <a:t>7</a:t>
                      </a:r>
                      <a:r>
                        <a:rPr lang="de-DE" sz="1200" dirty="0"/>
                        <a:t>Li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30000" dirty="0"/>
                        <a:t>235</a:t>
                      </a:r>
                      <a:r>
                        <a:rPr lang="de-DE" sz="1200" dirty="0"/>
                        <a:t>U(</a:t>
                      </a:r>
                      <a:r>
                        <a:rPr lang="de-DE" sz="1200" dirty="0" err="1"/>
                        <a:t>n,f</a:t>
                      </a:r>
                      <a:r>
                        <a:rPr lang="de-DE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24.5 (80% </a:t>
                      </a:r>
                      <a:r>
                        <a:rPr lang="de-DE" sz="1200" baseline="30000" dirty="0"/>
                        <a:t>10</a:t>
                      </a:r>
                      <a:r>
                        <a:rPr lang="de-DE" sz="1200" dirty="0"/>
                        <a:t>B</a:t>
                      </a:r>
                      <a:r>
                        <a:rPr lang="de-DE" sz="1200" baseline="-25000" dirty="0"/>
                        <a:t>4</a:t>
                      </a:r>
                      <a:r>
                        <a:rPr lang="de-DE" sz="1200" dirty="0"/>
                        <a:t>C) (± 20%)</a:t>
                      </a:r>
                    </a:p>
                    <a:p>
                      <a:endParaRPr lang="de-DE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281.4 (± 1.1 </a:t>
                      </a: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de-DE" sz="1200" dirty="0"/>
                        <a:t>g/cm</a:t>
                      </a:r>
                      <a:r>
                        <a:rPr lang="de-DE" sz="1200" baseline="30000" dirty="0"/>
                        <a:t>2</a:t>
                      </a:r>
                      <a:r>
                        <a:rPr lang="de-DE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25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de-DE" sz="1200" dirty="0"/>
                        <a:t>10</a:t>
                      </a:r>
                      <a:r>
                        <a:rPr lang="de-DE" sz="1200" baseline="30000" dirty="0"/>
                        <a:t>-3</a:t>
                      </a:r>
                      <a:r>
                        <a:rPr lang="de-DE" sz="1200" dirty="0"/>
                        <a:t> – 10</a:t>
                      </a:r>
                      <a:r>
                        <a:rPr lang="de-DE" sz="1200" baseline="30000" dirty="0"/>
                        <a:t>6</a:t>
                      </a:r>
                    </a:p>
                    <a:p>
                      <a:pPr algn="ctr"/>
                      <a:endParaRPr lang="de-DE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25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de-DE" sz="1200" dirty="0"/>
                        <a:t>10</a:t>
                      </a:r>
                      <a:r>
                        <a:rPr lang="de-DE" sz="1200" baseline="30000" dirty="0"/>
                        <a:t>-3</a:t>
                      </a:r>
                      <a:r>
                        <a:rPr lang="de-DE" sz="1200" dirty="0"/>
                        <a:t> </a:t>
                      </a:r>
                      <a:br>
                        <a:rPr lang="de-DE" sz="1200" dirty="0"/>
                      </a:br>
                      <a:r>
                        <a:rPr lang="de-DE" sz="1200" dirty="0"/>
                        <a:t>0.15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de-DE" sz="1200" dirty="0"/>
                        <a:t>10</a:t>
                      </a:r>
                      <a:r>
                        <a:rPr lang="de-DE" sz="1200" baseline="30000" dirty="0"/>
                        <a:t>6</a:t>
                      </a:r>
                      <a:r>
                        <a:rPr lang="de-DE" sz="1200" baseline="0" dirty="0"/>
                        <a:t> – </a:t>
                      </a:r>
                      <a:r>
                        <a:rPr lang="de-DE" sz="1200" dirty="0"/>
                        <a:t>10</a:t>
                      </a:r>
                      <a:r>
                        <a:rPr lang="de-DE" sz="1200" baseline="30000" dirty="0"/>
                        <a:t>9</a:t>
                      </a:r>
                      <a:endParaRPr lang="de-DE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409591"/>
                  </a:ext>
                </a:extLst>
              </a:tr>
              <a:tr h="586822">
                <a:tc>
                  <a:txBody>
                    <a:bodyPr/>
                    <a:lstStyle/>
                    <a:p>
                      <a:r>
                        <a:rPr lang="de-DE" sz="1200" dirty="0"/>
                        <a:t>PTB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baseline="0" dirty="0"/>
                        <a:t>10x </a:t>
                      </a:r>
                      <a:r>
                        <a:rPr lang="de-DE" sz="1200" baseline="30000" dirty="0"/>
                        <a:t>235</a:t>
                      </a:r>
                      <a:r>
                        <a:rPr lang="de-DE" sz="1200" dirty="0"/>
                        <a:t>U(</a:t>
                      </a:r>
                      <a:r>
                        <a:rPr lang="de-DE" sz="1200" dirty="0" err="1"/>
                        <a:t>n,f</a:t>
                      </a:r>
                      <a:r>
                        <a:rPr lang="de-DE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10x 444.3 (± 2%)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25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de-DE" sz="1200" dirty="0"/>
                        <a:t>10</a:t>
                      </a:r>
                      <a:r>
                        <a:rPr lang="de-DE" sz="1200" baseline="30000" dirty="0"/>
                        <a:t>-3</a:t>
                      </a:r>
                      <a:r>
                        <a:rPr lang="de-DE" sz="1200" dirty="0"/>
                        <a:t> </a:t>
                      </a:r>
                      <a:br>
                        <a:rPr lang="de-DE" sz="1200" dirty="0"/>
                      </a:br>
                      <a:r>
                        <a:rPr lang="de-DE" sz="1200" dirty="0"/>
                        <a:t>0.15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de-DE" sz="1200" dirty="0"/>
                        <a:t>10</a:t>
                      </a:r>
                      <a:r>
                        <a:rPr lang="de-DE" sz="1200" baseline="30000" dirty="0"/>
                        <a:t>6</a:t>
                      </a:r>
                      <a:r>
                        <a:rPr lang="de-DE" sz="1200" baseline="0" dirty="0"/>
                        <a:t> – </a:t>
                      </a:r>
                      <a:r>
                        <a:rPr lang="de-DE" sz="1200" dirty="0"/>
                        <a:t>10</a:t>
                      </a:r>
                      <a:r>
                        <a:rPr lang="de-DE" sz="1200" baseline="30000" dirty="0"/>
                        <a:t>9</a:t>
                      </a:r>
                      <a:endParaRPr lang="de-DE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9900426"/>
                  </a:ext>
                </a:extLst>
              </a:tr>
              <a:tr h="586822">
                <a:tc>
                  <a:txBody>
                    <a:bodyPr/>
                    <a:lstStyle/>
                    <a:p>
                      <a:r>
                        <a:rPr lang="de-DE" sz="1200" dirty="0"/>
                        <a:t>Gold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baseline="0" dirty="0"/>
                        <a:t>2x </a:t>
                      </a:r>
                      <a:r>
                        <a:rPr lang="de-DE" sz="1200" baseline="30000" dirty="0"/>
                        <a:t>197</a:t>
                      </a:r>
                      <a:r>
                        <a:rPr lang="de-DE" sz="1200" dirty="0"/>
                        <a:t>Au(n,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</a:t>
                      </a:r>
                      <a:r>
                        <a:rPr lang="de-DE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50 </a:t>
                      </a: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de-DE" sz="1200" dirty="0"/>
                        <a:t>m (</a:t>
                      </a:r>
                      <a:r>
                        <a:rPr lang="de-DE" sz="1200" dirty="0" err="1"/>
                        <a:t>upstream</a:t>
                      </a:r>
                      <a:r>
                        <a:rPr lang="de-DE" sz="1200" dirty="0"/>
                        <a:t>)</a:t>
                      </a:r>
                    </a:p>
                    <a:p>
                      <a:r>
                        <a:rPr lang="de-DE" sz="1200" dirty="0"/>
                        <a:t>100 </a:t>
                      </a:r>
                      <a:r>
                        <a:rPr lang="de-DE" sz="1400" dirty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m (</a:t>
                      </a:r>
                      <a:r>
                        <a:rPr lang="de-DE" sz="1200" dirty="0" err="1">
                          <a:sym typeface="Symbol" panose="05050102010706020507" pitchFamily="18" charset="2"/>
                        </a:rPr>
                        <a:t>downstream</a:t>
                      </a:r>
                      <a:r>
                        <a:rPr lang="de-DE" sz="1200" dirty="0">
                          <a:sym typeface="Symbol" panose="05050102010706020507" pitchFamily="18" charset="2"/>
                        </a:rPr>
                        <a:t>)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4.9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9049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182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C9A615B3-D5A4-5AF1-CE8C-92FC0893F5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38" b="1838"/>
          <a:stretch/>
        </p:blipFill>
        <p:spPr>
          <a:xfrm>
            <a:off x="1199456" y="908720"/>
            <a:ext cx="10103053" cy="5334720"/>
          </a:xfrm>
          <a:prstGeom prst="rect">
            <a:avLst/>
          </a:prstGeom>
        </p:spPr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 err="1"/>
              <a:t>Extracted</a:t>
            </a:r>
            <a:r>
              <a:rPr lang="de-DE" dirty="0"/>
              <a:t> </a:t>
            </a:r>
            <a:r>
              <a:rPr lang="de-DE" dirty="0" err="1"/>
              <a:t>preliminary</a:t>
            </a:r>
            <a:r>
              <a:rPr lang="de-DE" dirty="0"/>
              <a:t> </a:t>
            </a:r>
            <a:r>
              <a:rPr lang="de-DE" dirty="0" err="1"/>
              <a:t>flux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Untertitel 6">
            <a:extLst>
              <a:ext uri="{FF2B5EF4-FFF2-40B4-BE49-F238E27FC236}">
                <a16:creationId xmlns:a16="http://schemas.microsoft.com/office/drawing/2014/main" id="{1CBB3E6D-8E10-C33D-F3C0-1284D1B0AF4F}"/>
              </a:ext>
            </a:extLst>
          </p:cNvPr>
          <p:cNvSpPr txBox="1">
            <a:spLocks/>
          </p:cNvSpPr>
          <p:nvPr/>
        </p:nvSpPr>
        <p:spPr>
          <a:xfrm>
            <a:off x="3071664" y="2492896"/>
            <a:ext cx="2232248" cy="6071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dirty="0">
                <a:solidFill>
                  <a:schemeClr val="tx1"/>
                </a:solidFill>
                <a:latin typeface="+mj-lt"/>
              </a:rPr>
              <a:t>Gold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foil</a:t>
            </a:r>
            <a:r>
              <a:rPr lang="de-DE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activation</a:t>
            </a:r>
            <a:r>
              <a:rPr lang="de-DE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analysis</a:t>
            </a:r>
            <a:r>
              <a:rPr lang="de-DE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pending</a:t>
            </a:r>
            <a:endParaRPr lang="de-DE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Untertitel 6">
            <a:extLst>
              <a:ext uri="{FF2B5EF4-FFF2-40B4-BE49-F238E27FC236}">
                <a16:creationId xmlns:a16="http://schemas.microsoft.com/office/drawing/2014/main" id="{E6F5EC39-0966-2088-44FC-A16A4C1C31B6}"/>
              </a:ext>
            </a:extLst>
          </p:cNvPr>
          <p:cNvSpPr txBox="1">
            <a:spLocks/>
          </p:cNvSpPr>
          <p:nvPr/>
        </p:nvSpPr>
        <p:spPr>
          <a:xfrm>
            <a:off x="3071664" y="4588900"/>
            <a:ext cx="1872208" cy="6403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dirty="0">
                <a:solidFill>
                  <a:schemeClr val="tx1"/>
                </a:solidFill>
                <a:latin typeface="+mj-lt"/>
              </a:rPr>
              <a:t>Data: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transmission</a:t>
            </a:r>
            <a:r>
              <a:rPr lang="de-DE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correction</a:t>
            </a:r>
            <a:r>
              <a:rPr lang="de-DE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pending</a:t>
            </a:r>
            <a:endParaRPr lang="de-DE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39B5FA9B-E114-7D5B-613F-491F9F1DAEDF}"/>
              </a:ext>
            </a:extLst>
          </p:cNvPr>
          <p:cNvSpPr/>
          <p:nvPr/>
        </p:nvSpPr>
        <p:spPr>
          <a:xfrm rot="2370689">
            <a:off x="2182317" y="3083985"/>
            <a:ext cx="1080120" cy="2572121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Untertitel 6">
            <a:extLst>
              <a:ext uri="{FF2B5EF4-FFF2-40B4-BE49-F238E27FC236}">
                <a16:creationId xmlns:a16="http://schemas.microsoft.com/office/drawing/2014/main" id="{7979F429-EA82-2300-E8D8-8E0D3860595E}"/>
              </a:ext>
            </a:extLst>
          </p:cNvPr>
          <p:cNvSpPr txBox="1">
            <a:spLocks/>
          </p:cNvSpPr>
          <p:nvPr/>
        </p:nvSpPr>
        <p:spPr>
          <a:xfrm>
            <a:off x="9697856" y="1352574"/>
            <a:ext cx="2267254" cy="78431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dirty="0" err="1">
                <a:solidFill>
                  <a:schemeClr val="tx1"/>
                </a:solidFill>
                <a:latin typeface="+mj-lt"/>
              </a:rPr>
              <a:t>Good</a:t>
            </a:r>
            <a:r>
              <a:rPr lang="de-DE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detector</a:t>
            </a:r>
            <a:r>
              <a:rPr lang="de-DE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agreement</a:t>
            </a:r>
            <a:endParaRPr lang="de-DE" sz="14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dirty="0" err="1">
                <a:solidFill>
                  <a:schemeClr val="tx1"/>
                </a:solidFill>
                <a:latin typeface="+mj-lt"/>
              </a:rPr>
              <a:t>Simulations</a:t>
            </a:r>
            <a:r>
              <a:rPr lang="de-DE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under</a:t>
            </a:r>
            <a:r>
              <a:rPr lang="de-DE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investigation</a:t>
            </a:r>
            <a:endParaRPr lang="de-DE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Untertitel 6">
            <a:extLst>
              <a:ext uri="{FF2B5EF4-FFF2-40B4-BE49-F238E27FC236}">
                <a16:creationId xmlns:a16="http://schemas.microsoft.com/office/drawing/2014/main" id="{8EE8DAAB-E376-237F-9299-A89C1E87F924}"/>
              </a:ext>
            </a:extLst>
          </p:cNvPr>
          <p:cNvSpPr txBox="1">
            <a:spLocks/>
          </p:cNvSpPr>
          <p:nvPr/>
        </p:nvSpPr>
        <p:spPr>
          <a:xfrm>
            <a:off x="138136" y="5517232"/>
            <a:ext cx="1997423" cy="6403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7F7F7F"/>
                </a:solidFill>
                <a:latin typeface="Helvetia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7F7F7F"/>
                </a:solidFill>
                <a:latin typeface="Helv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dirty="0" err="1">
                <a:solidFill>
                  <a:schemeClr val="tx1"/>
                </a:solidFill>
                <a:latin typeface="+mj-lt"/>
              </a:rPr>
              <a:t>simulation</a:t>
            </a:r>
            <a:r>
              <a:rPr lang="de-DE" sz="1400" dirty="0">
                <a:solidFill>
                  <a:schemeClr val="tx1"/>
                </a:solidFill>
                <a:latin typeface="+mj-lt"/>
              </a:rPr>
              <a:t> vs.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data</a:t>
            </a:r>
            <a:r>
              <a:rPr lang="de-DE" sz="1400" dirty="0">
                <a:solidFill>
                  <a:schemeClr val="tx1"/>
                </a:solidFill>
                <a:latin typeface="+mj-lt"/>
              </a:rPr>
              <a:t>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dirty="0">
                <a:solidFill>
                  <a:schemeClr val="tx1"/>
                </a:solidFill>
                <a:latin typeface="+mj-lt"/>
              </a:rPr>
              <a:t>collimator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alignment</a:t>
            </a:r>
            <a:endParaRPr lang="de-DE" sz="14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dirty="0" err="1">
                <a:solidFill>
                  <a:schemeClr val="tx1"/>
                </a:solidFill>
                <a:latin typeface="+mj-lt"/>
              </a:rPr>
              <a:t>Geometry</a:t>
            </a:r>
            <a:r>
              <a:rPr lang="de-DE" sz="1400" dirty="0">
                <a:solidFill>
                  <a:schemeClr val="tx1"/>
                </a:solidFill>
                <a:latin typeface="+mj-lt"/>
              </a:rPr>
              <a:t> / B </a:t>
            </a:r>
            <a:r>
              <a:rPr lang="de-DE" sz="1400" dirty="0" err="1">
                <a:solidFill>
                  <a:schemeClr val="tx1"/>
                </a:solidFill>
                <a:latin typeface="+mj-lt"/>
              </a:rPr>
              <a:t>content</a:t>
            </a:r>
            <a:endParaRPr lang="de-DE" sz="14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F3E97023-81E7-8292-CF76-665EECB3DA80}"/>
              </a:ext>
            </a:extLst>
          </p:cNvPr>
          <p:cNvCxnSpPr>
            <a:cxnSpLocks/>
          </p:cNvCxnSpPr>
          <p:nvPr/>
        </p:nvCxnSpPr>
        <p:spPr>
          <a:xfrm flipV="1">
            <a:off x="1415480" y="5301208"/>
            <a:ext cx="432048" cy="23732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3130CAC3-94F3-84CE-9F1D-14DF95B33173}"/>
              </a:ext>
            </a:extLst>
          </p:cNvPr>
          <p:cNvCxnSpPr>
            <a:cxnSpLocks/>
          </p:cNvCxnSpPr>
          <p:nvPr/>
        </p:nvCxnSpPr>
        <p:spPr>
          <a:xfrm flipH="1">
            <a:off x="10200456" y="2136890"/>
            <a:ext cx="144016" cy="35600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40" name="Tabelle 2">
            <a:extLst>
              <a:ext uri="{FF2B5EF4-FFF2-40B4-BE49-F238E27FC236}">
                <a16:creationId xmlns:a16="http://schemas.microsoft.com/office/drawing/2014/main" id="{DE3E5A3C-20A0-AE1D-30F9-BFC1A7828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136788"/>
              </p:ext>
            </p:extLst>
          </p:nvPr>
        </p:nvGraphicFramePr>
        <p:xfrm>
          <a:off x="7270796" y="3298984"/>
          <a:ext cx="4833231" cy="213224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23379">
                  <a:extLst>
                    <a:ext uri="{9D8B030D-6E8A-4147-A177-3AD203B41FA5}">
                      <a16:colId xmlns:a16="http://schemas.microsoft.com/office/drawing/2014/main" val="977631774"/>
                    </a:ext>
                  </a:extLst>
                </a:gridCol>
                <a:gridCol w="684530">
                  <a:extLst>
                    <a:ext uri="{9D8B030D-6E8A-4147-A177-3AD203B41FA5}">
                      <a16:colId xmlns:a16="http://schemas.microsoft.com/office/drawing/2014/main" val="1252849335"/>
                    </a:ext>
                  </a:extLst>
                </a:gridCol>
                <a:gridCol w="1035177">
                  <a:extLst>
                    <a:ext uri="{9D8B030D-6E8A-4147-A177-3AD203B41FA5}">
                      <a16:colId xmlns:a16="http://schemas.microsoft.com/office/drawing/2014/main" val="4224404977"/>
                    </a:ext>
                  </a:extLst>
                </a:gridCol>
                <a:gridCol w="811530">
                  <a:extLst>
                    <a:ext uri="{9D8B030D-6E8A-4147-A177-3AD203B41FA5}">
                      <a16:colId xmlns:a16="http://schemas.microsoft.com/office/drawing/2014/main" val="428448018"/>
                    </a:ext>
                  </a:extLst>
                </a:gridCol>
                <a:gridCol w="530543">
                  <a:extLst>
                    <a:ext uri="{9D8B030D-6E8A-4147-A177-3AD203B41FA5}">
                      <a16:colId xmlns:a16="http://schemas.microsoft.com/office/drawing/2014/main" val="3694247979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536995392"/>
                    </a:ext>
                  </a:extLst>
                </a:gridCol>
              </a:tblGrid>
              <a:tr h="304606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SiMon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PPACMon1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de-DE" sz="1200" dirty="0"/>
                        <a:t>MeGas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PTB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Gold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2125216"/>
                  </a:ext>
                </a:extLst>
              </a:tr>
              <a:tr h="304606">
                <a:tc>
                  <a:txBody>
                    <a:bodyPr/>
                    <a:lstStyle/>
                    <a:p>
                      <a:r>
                        <a:rPr lang="de-DE" sz="1200" dirty="0"/>
                        <a:t>PSA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9855184"/>
                  </a:ext>
                </a:extLst>
              </a:tr>
              <a:tr h="304606">
                <a:tc>
                  <a:txBody>
                    <a:bodyPr/>
                    <a:lstStyle/>
                    <a:p>
                      <a:r>
                        <a:rPr lang="de-DE" sz="1200" dirty="0"/>
                        <a:t>Gain drifts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0686383"/>
                  </a:ext>
                </a:extLst>
              </a:tr>
              <a:tr h="304606">
                <a:tc>
                  <a:txBody>
                    <a:bodyPr/>
                    <a:lstStyle/>
                    <a:p>
                      <a:r>
                        <a:rPr lang="de-DE" sz="1200" dirty="0"/>
                        <a:t>Pile-Up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5307193"/>
                  </a:ext>
                </a:extLst>
              </a:tr>
              <a:tr h="304606">
                <a:tc>
                  <a:txBody>
                    <a:bodyPr/>
                    <a:lstStyle/>
                    <a:p>
                      <a:r>
                        <a:rPr lang="de-DE" sz="1200" dirty="0"/>
                        <a:t>Efficiency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1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1897267"/>
                  </a:ext>
                </a:extLst>
              </a:tr>
              <a:tr h="3046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High 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1757594"/>
                  </a:ext>
                </a:extLst>
              </a:tr>
              <a:tr h="304606">
                <a:tc>
                  <a:txBody>
                    <a:bodyPr/>
                    <a:lstStyle/>
                    <a:p>
                      <a:r>
                        <a:rPr lang="de-DE" sz="1200" dirty="0"/>
                        <a:t>Transmission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8123729"/>
                  </a:ext>
                </a:extLst>
              </a:tr>
            </a:tbl>
          </a:graphicData>
        </a:graphic>
      </p:graphicFrame>
      <p:pic>
        <p:nvPicPr>
          <p:cNvPr id="41" name="Grafik 40" descr="Häkchen">
            <a:extLst>
              <a:ext uri="{FF2B5EF4-FFF2-40B4-BE49-F238E27FC236}">
                <a16:creationId xmlns:a16="http://schemas.microsoft.com/office/drawing/2014/main" id="{251F1D5D-F17F-CA44-1C03-2856C23563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12657" y="3986358"/>
            <a:ext cx="207640" cy="207640"/>
          </a:xfrm>
          <a:prstGeom prst="rect">
            <a:avLst/>
          </a:prstGeom>
        </p:spPr>
      </p:pic>
      <p:pic>
        <p:nvPicPr>
          <p:cNvPr id="42" name="Grafik 41" descr="Häkchen">
            <a:extLst>
              <a:ext uri="{FF2B5EF4-FFF2-40B4-BE49-F238E27FC236}">
                <a16:creationId xmlns:a16="http://schemas.microsoft.com/office/drawing/2014/main" id="{4898DE6F-EFC9-C1BB-981F-543C06F5B7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12657" y="4282166"/>
            <a:ext cx="207640" cy="20764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C6AC387A-B58C-C711-EEDE-357A17E38352}"/>
              </a:ext>
            </a:extLst>
          </p:cNvPr>
          <p:cNvSpPr txBox="1"/>
          <p:nvPr/>
        </p:nvSpPr>
        <p:spPr>
          <a:xfrm>
            <a:off x="8614564" y="4429883"/>
            <a:ext cx="187451" cy="305823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dirty="0">
                <a:solidFill>
                  <a:srgbClr val="FFC000"/>
                </a:solidFill>
                <a:sym typeface="Symbol" panose="05050102010706020507" pitchFamily="18" charset="2"/>
              </a:rPr>
              <a:t></a:t>
            </a:r>
            <a:endParaRPr lang="de-DE" sz="2800" b="1" dirty="0">
              <a:solidFill>
                <a:srgbClr val="FFC000"/>
              </a:solidFill>
            </a:endParaRPr>
          </a:p>
        </p:txBody>
      </p:sp>
      <p:pic>
        <p:nvPicPr>
          <p:cNvPr id="45" name="Grafik 44" descr="Häkchen">
            <a:extLst>
              <a:ext uri="{FF2B5EF4-FFF2-40B4-BE49-F238E27FC236}">
                <a16:creationId xmlns:a16="http://schemas.microsoft.com/office/drawing/2014/main" id="{38FC71D8-8C6B-C5CA-8CD9-B0E79A4537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12197" y="4282166"/>
            <a:ext cx="207640" cy="207640"/>
          </a:xfrm>
          <a:prstGeom prst="rect">
            <a:avLst/>
          </a:prstGeom>
        </p:spPr>
      </p:pic>
      <p:sp>
        <p:nvSpPr>
          <p:cNvPr id="46" name="Textfeld 45">
            <a:extLst>
              <a:ext uri="{FF2B5EF4-FFF2-40B4-BE49-F238E27FC236}">
                <a16:creationId xmlns:a16="http://schemas.microsoft.com/office/drawing/2014/main" id="{009891AD-41F2-34DE-FD9A-2C5FFC91D842}"/>
              </a:ext>
            </a:extLst>
          </p:cNvPr>
          <p:cNvSpPr txBox="1"/>
          <p:nvPr/>
        </p:nvSpPr>
        <p:spPr>
          <a:xfrm>
            <a:off x="9514104" y="4429883"/>
            <a:ext cx="187451" cy="305823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dirty="0">
                <a:solidFill>
                  <a:srgbClr val="FFC000"/>
                </a:solidFill>
                <a:sym typeface="Symbol" panose="05050102010706020507" pitchFamily="18" charset="2"/>
              </a:rPr>
              <a:t></a:t>
            </a:r>
            <a:endParaRPr lang="de-DE" sz="2800" b="1" dirty="0">
              <a:solidFill>
                <a:srgbClr val="FFC000"/>
              </a:solidFill>
            </a:endParaRPr>
          </a:p>
        </p:txBody>
      </p:sp>
      <p:pic>
        <p:nvPicPr>
          <p:cNvPr id="47" name="Grafik 46" descr="Schließen">
            <a:extLst>
              <a:ext uri="{FF2B5EF4-FFF2-40B4-BE49-F238E27FC236}">
                <a16:creationId xmlns:a16="http://schemas.microsoft.com/office/drawing/2014/main" id="{184EEEBC-D368-52B4-4560-48F6DA347B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12197" y="5177521"/>
            <a:ext cx="207641" cy="207641"/>
          </a:xfrm>
          <a:prstGeom prst="rect">
            <a:avLst/>
          </a:prstGeom>
        </p:spPr>
      </p:pic>
      <p:pic>
        <p:nvPicPr>
          <p:cNvPr id="48" name="Grafik 47" descr="Häkchen">
            <a:extLst>
              <a:ext uri="{FF2B5EF4-FFF2-40B4-BE49-F238E27FC236}">
                <a16:creationId xmlns:a16="http://schemas.microsoft.com/office/drawing/2014/main" id="{3E3182E8-91B6-CAEB-1ED0-0272B1E1BE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42519" y="3986358"/>
            <a:ext cx="207640" cy="207640"/>
          </a:xfrm>
          <a:prstGeom prst="rect">
            <a:avLst/>
          </a:prstGeom>
        </p:spPr>
      </p:pic>
      <p:pic>
        <p:nvPicPr>
          <p:cNvPr id="49" name="Grafik 48" descr="Häkchen">
            <a:extLst>
              <a:ext uri="{FF2B5EF4-FFF2-40B4-BE49-F238E27FC236}">
                <a16:creationId xmlns:a16="http://schemas.microsoft.com/office/drawing/2014/main" id="{04214F19-488D-8540-7F8F-79061471E8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42519" y="4282166"/>
            <a:ext cx="207640" cy="207640"/>
          </a:xfrm>
          <a:prstGeom prst="rect">
            <a:avLst/>
          </a:prstGeom>
        </p:spPr>
      </p:pic>
      <p:sp>
        <p:nvSpPr>
          <p:cNvPr id="50" name="Textfeld 49">
            <a:extLst>
              <a:ext uri="{FF2B5EF4-FFF2-40B4-BE49-F238E27FC236}">
                <a16:creationId xmlns:a16="http://schemas.microsoft.com/office/drawing/2014/main" id="{07FA408A-2322-29C8-17B4-072E2B1EB7B9}"/>
              </a:ext>
            </a:extLst>
          </p:cNvPr>
          <p:cNvSpPr txBox="1"/>
          <p:nvPr/>
        </p:nvSpPr>
        <p:spPr>
          <a:xfrm>
            <a:off x="10444426" y="4429883"/>
            <a:ext cx="187451" cy="305823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dirty="0">
                <a:solidFill>
                  <a:srgbClr val="FFC000"/>
                </a:solidFill>
                <a:sym typeface="Symbol" panose="05050102010706020507" pitchFamily="18" charset="2"/>
              </a:rPr>
              <a:t></a:t>
            </a:r>
            <a:endParaRPr lang="de-DE" sz="2800" b="1" dirty="0">
              <a:solidFill>
                <a:srgbClr val="FFC000"/>
              </a:solidFill>
            </a:endParaRPr>
          </a:p>
        </p:txBody>
      </p:sp>
      <p:pic>
        <p:nvPicPr>
          <p:cNvPr id="51" name="Grafik 50" descr="Schließen">
            <a:extLst>
              <a:ext uri="{FF2B5EF4-FFF2-40B4-BE49-F238E27FC236}">
                <a16:creationId xmlns:a16="http://schemas.microsoft.com/office/drawing/2014/main" id="{AC889080-5463-C6C6-A0DC-45D959ED2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42519" y="5177521"/>
            <a:ext cx="207641" cy="207641"/>
          </a:xfrm>
          <a:prstGeom prst="rect">
            <a:avLst/>
          </a:prstGeom>
        </p:spPr>
      </p:pic>
      <p:pic>
        <p:nvPicPr>
          <p:cNvPr id="52" name="Grafik 51" descr="Schließen">
            <a:extLst>
              <a:ext uri="{FF2B5EF4-FFF2-40B4-BE49-F238E27FC236}">
                <a16:creationId xmlns:a16="http://schemas.microsoft.com/office/drawing/2014/main" id="{CF64D956-273C-B795-1D52-0DCD3E3114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44426" y="4866071"/>
            <a:ext cx="207641" cy="207641"/>
          </a:xfrm>
          <a:prstGeom prst="rect">
            <a:avLst/>
          </a:prstGeom>
        </p:spPr>
      </p:pic>
      <p:pic>
        <p:nvPicPr>
          <p:cNvPr id="53" name="Grafik 52" descr="Schließen">
            <a:extLst>
              <a:ext uri="{FF2B5EF4-FFF2-40B4-BE49-F238E27FC236}">
                <a16:creationId xmlns:a16="http://schemas.microsoft.com/office/drawing/2014/main" id="{0ABC25F6-3ACB-565B-4C89-743CDF64E0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09740" y="4861409"/>
            <a:ext cx="207641" cy="207641"/>
          </a:xfrm>
          <a:prstGeom prst="rect">
            <a:avLst/>
          </a:prstGeom>
        </p:spPr>
      </p:pic>
      <p:pic>
        <p:nvPicPr>
          <p:cNvPr id="54" name="Grafik 53" descr="Häkchen">
            <a:extLst>
              <a:ext uri="{FF2B5EF4-FFF2-40B4-BE49-F238E27FC236}">
                <a16:creationId xmlns:a16="http://schemas.microsoft.com/office/drawing/2014/main" id="{04550642-D34C-4967-2E34-E79B33239C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77613" y="3981696"/>
            <a:ext cx="207640" cy="207640"/>
          </a:xfrm>
          <a:prstGeom prst="rect">
            <a:avLst/>
          </a:prstGeom>
        </p:spPr>
      </p:pic>
      <p:pic>
        <p:nvPicPr>
          <p:cNvPr id="55" name="Grafik 54" descr="Häkchen">
            <a:extLst>
              <a:ext uri="{FF2B5EF4-FFF2-40B4-BE49-F238E27FC236}">
                <a16:creationId xmlns:a16="http://schemas.microsoft.com/office/drawing/2014/main" id="{38E31D44-215D-9A15-A6B3-9B4B4824F3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77613" y="4277504"/>
            <a:ext cx="207640" cy="207640"/>
          </a:xfrm>
          <a:prstGeom prst="rect">
            <a:avLst/>
          </a:prstGeom>
        </p:spPr>
      </p:pic>
      <p:sp>
        <p:nvSpPr>
          <p:cNvPr id="56" name="Textfeld 55">
            <a:extLst>
              <a:ext uri="{FF2B5EF4-FFF2-40B4-BE49-F238E27FC236}">
                <a16:creationId xmlns:a16="http://schemas.microsoft.com/office/drawing/2014/main" id="{F4CD480C-70E8-3A27-BECA-8E5F82D1AFBA}"/>
              </a:ext>
            </a:extLst>
          </p:cNvPr>
          <p:cNvSpPr txBox="1"/>
          <p:nvPr/>
        </p:nvSpPr>
        <p:spPr>
          <a:xfrm>
            <a:off x="11079520" y="4425221"/>
            <a:ext cx="187451" cy="305823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dirty="0">
                <a:solidFill>
                  <a:srgbClr val="FFC000"/>
                </a:solidFill>
                <a:sym typeface="Symbol" panose="05050102010706020507" pitchFamily="18" charset="2"/>
              </a:rPr>
              <a:t></a:t>
            </a:r>
            <a:endParaRPr lang="de-DE" sz="2800" b="1" dirty="0">
              <a:solidFill>
                <a:srgbClr val="FFC000"/>
              </a:solidFill>
            </a:endParaRPr>
          </a:p>
        </p:txBody>
      </p:sp>
      <p:pic>
        <p:nvPicPr>
          <p:cNvPr id="57" name="Grafik 56" descr="Schließen">
            <a:extLst>
              <a:ext uri="{FF2B5EF4-FFF2-40B4-BE49-F238E27FC236}">
                <a16:creationId xmlns:a16="http://schemas.microsoft.com/office/drawing/2014/main" id="{A40D8766-3E25-9F24-E4DC-6350EB9D49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77613" y="5172859"/>
            <a:ext cx="207641" cy="207641"/>
          </a:xfrm>
          <a:prstGeom prst="rect">
            <a:avLst/>
          </a:prstGeom>
        </p:spPr>
      </p:pic>
      <p:pic>
        <p:nvPicPr>
          <p:cNvPr id="58" name="Grafik 57" descr="Schließen">
            <a:extLst>
              <a:ext uri="{FF2B5EF4-FFF2-40B4-BE49-F238E27FC236}">
                <a16:creationId xmlns:a16="http://schemas.microsoft.com/office/drawing/2014/main" id="{F664BF72-05BD-6765-BA04-122E099969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79520" y="4861409"/>
            <a:ext cx="207641" cy="207641"/>
          </a:xfrm>
          <a:prstGeom prst="rect">
            <a:avLst/>
          </a:prstGeom>
        </p:spPr>
      </p:pic>
      <p:sp>
        <p:nvSpPr>
          <p:cNvPr id="59" name="Textfeld 58">
            <a:extLst>
              <a:ext uri="{FF2B5EF4-FFF2-40B4-BE49-F238E27FC236}">
                <a16:creationId xmlns:a16="http://schemas.microsoft.com/office/drawing/2014/main" id="{F3E82B5C-7C91-A5C7-AD96-7EF4CB845B93}"/>
              </a:ext>
            </a:extLst>
          </p:cNvPr>
          <p:cNvSpPr txBox="1"/>
          <p:nvPr/>
        </p:nvSpPr>
        <p:spPr>
          <a:xfrm>
            <a:off x="11691858" y="4429883"/>
            <a:ext cx="187451" cy="305823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dirty="0">
                <a:solidFill>
                  <a:srgbClr val="FFC000"/>
                </a:solidFill>
                <a:sym typeface="Symbol" panose="05050102010706020507" pitchFamily="18" charset="2"/>
              </a:rPr>
              <a:t></a:t>
            </a:r>
            <a:endParaRPr lang="de-DE" sz="2800" b="1" dirty="0">
              <a:solidFill>
                <a:srgbClr val="FFC000"/>
              </a:solidFill>
            </a:endParaRPr>
          </a:p>
        </p:txBody>
      </p:sp>
      <p:pic>
        <p:nvPicPr>
          <p:cNvPr id="60" name="Grafik 59" descr="Häkchen">
            <a:extLst>
              <a:ext uri="{FF2B5EF4-FFF2-40B4-BE49-F238E27FC236}">
                <a16:creationId xmlns:a16="http://schemas.microsoft.com/office/drawing/2014/main" id="{61599F97-B6BF-3356-6A1A-8F786EF34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79521" y="3658631"/>
            <a:ext cx="207640" cy="207640"/>
          </a:xfrm>
          <a:prstGeom prst="rect">
            <a:avLst/>
          </a:prstGeom>
        </p:spPr>
      </p:pic>
      <p:pic>
        <p:nvPicPr>
          <p:cNvPr id="61" name="Grafik 60" descr="Häkchen">
            <a:extLst>
              <a:ext uri="{FF2B5EF4-FFF2-40B4-BE49-F238E27FC236}">
                <a16:creationId xmlns:a16="http://schemas.microsoft.com/office/drawing/2014/main" id="{04C8FCB7-B258-F826-77A3-AD0DED1323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44427" y="3658631"/>
            <a:ext cx="207640" cy="207640"/>
          </a:xfrm>
          <a:prstGeom prst="rect">
            <a:avLst/>
          </a:prstGeom>
        </p:spPr>
      </p:pic>
      <p:pic>
        <p:nvPicPr>
          <p:cNvPr id="86" name="Grafik 85" descr="Häkchen">
            <a:extLst>
              <a:ext uri="{FF2B5EF4-FFF2-40B4-BE49-F238E27FC236}">
                <a16:creationId xmlns:a16="http://schemas.microsoft.com/office/drawing/2014/main" id="{699171F9-92CB-1405-DE04-BA3084BA5C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06951" y="3660236"/>
            <a:ext cx="207640" cy="207640"/>
          </a:xfrm>
          <a:prstGeom prst="rect">
            <a:avLst/>
          </a:prstGeom>
        </p:spPr>
      </p:pic>
      <p:pic>
        <p:nvPicPr>
          <p:cNvPr id="87" name="Grafik 86" descr="Häkchen">
            <a:extLst>
              <a:ext uri="{FF2B5EF4-FFF2-40B4-BE49-F238E27FC236}">
                <a16:creationId xmlns:a16="http://schemas.microsoft.com/office/drawing/2014/main" id="{6107F0DD-DE11-1A6C-FB1B-A78E86D52A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4009" y="3654049"/>
            <a:ext cx="207640" cy="207640"/>
          </a:xfrm>
          <a:prstGeom prst="rect">
            <a:avLst/>
          </a:prstGeom>
        </p:spPr>
      </p:pic>
      <p:pic>
        <p:nvPicPr>
          <p:cNvPr id="88" name="Grafik 87" descr="Schließen">
            <a:extLst>
              <a:ext uri="{FF2B5EF4-FFF2-40B4-BE49-F238E27FC236}">
                <a16:creationId xmlns:a16="http://schemas.microsoft.com/office/drawing/2014/main" id="{66381377-C694-61C5-4B57-E541633789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671668" y="5177521"/>
            <a:ext cx="207641" cy="20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79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 animBg="1"/>
      <p:bldP spid="11" grpId="0" animBg="1"/>
      <p:bldP spid="13" grpId="0"/>
      <p:bldP spid="43" grpId="0"/>
      <p:bldP spid="46" grpId="0"/>
      <p:bldP spid="50" grpId="0"/>
      <p:bldP spid="56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/>
              <a:t>Resolution </a:t>
            </a:r>
            <a:r>
              <a:rPr lang="de-DE" dirty="0" err="1"/>
              <a:t>function</a:t>
            </a:r>
            <a:r>
              <a:rPr lang="de-DE" dirty="0"/>
              <a:t> – </a:t>
            </a:r>
            <a:r>
              <a:rPr lang="de-DE" dirty="0" err="1"/>
              <a:t>setup</a:t>
            </a:r>
            <a:r>
              <a:rPr lang="de-DE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4C4E50BD-973B-D954-B106-4EC071FDB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737" y="908718"/>
            <a:ext cx="3896879" cy="519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9F6B8901-7A58-DC59-8945-D90299222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29" y="908718"/>
            <a:ext cx="6927784" cy="519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4550D7F9-9540-618B-CDCE-5D368663E3A9}"/>
              </a:ext>
            </a:extLst>
          </p:cNvPr>
          <p:cNvSpPr txBox="1"/>
          <p:nvPr/>
        </p:nvSpPr>
        <p:spPr>
          <a:xfrm>
            <a:off x="5447928" y="5670080"/>
            <a:ext cx="1944216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dirty="0"/>
              <a:t>4x C6D6 </a:t>
            </a:r>
            <a:r>
              <a:rPr lang="de-DE" dirty="0" err="1"/>
              <a:t>detectors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1116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F36A5F7-FB96-4F72-BD18-05E9AEC5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/>
              <a:t>Resolution </a:t>
            </a:r>
            <a:r>
              <a:rPr lang="de-DE" dirty="0" err="1"/>
              <a:t>function</a:t>
            </a:r>
            <a:r>
              <a:rPr lang="de-DE" dirty="0"/>
              <a:t> – </a:t>
            </a:r>
            <a:r>
              <a:rPr lang="de-DE" dirty="0" err="1"/>
              <a:t>measurements</a:t>
            </a:r>
            <a:r>
              <a:rPr lang="de-DE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43733-B613-4118-ABC2-17B9EE007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30.05.2022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EBBA7-ADDB-499E-A685-8E4C32F1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M. Bacak | n_TOF EAR1 | n_TOF CM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4AAF8-3547-420E-9E99-1577D5C5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B1C7417-EFF7-FFDE-1889-739FDB28C4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551"/>
          <a:stretch/>
        </p:blipFill>
        <p:spPr>
          <a:xfrm>
            <a:off x="911424" y="1089570"/>
            <a:ext cx="9756576" cy="514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992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0</TotalTime>
  <Words>1055</Words>
  <Application>Microsoft Office PowerPoint</Application>
  <PresentationFormat>Breitbild</PresentationFormat>
  <Paragraphs>241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6" baseType="lpstr">
      <vt:lpstr>Arial</vt:lpstr>
      <vt:lpstr>Calibri</vt:lpstr>
      <vt:lpstr>Helvetia</vt:lpstr>
      <vt:lpstr>Symbol</vt:lpstr>
      <vt:lpstr>Office</vt:lpstr>
      <vt:lpstr>The n_TOF EAR1 beam line</vt:lpstr>
      <vt:lpstr>n_TOF @ CERN</vt:lpstr>
      <vt:lpstr>n_TOF overview</vt:lpstr>
      <vt:lpstr>Facility upgrades – spallation target</vt:lpstr>
      <vt:lpstr>Facility upgrades – neutron line</vt:lpstr>
      <vt:lpstr>Flux setup</vt:lpstr>
      <vt:lpstr>Extracted preliminary flux</vt:lpstr>
      <vt:lpstr>Resolution function – setup </vt:lpstr>
      <vt:lpstr>Resolution function – measurements </vt:lpstr>
      <vt:lpstr>Resolution function – results </vt:lpstr>
      <vt:lpstr>Profile – setup</vt:lpstr>
      <vt:lpstr>Profile – PPACMon1 235U (target2)</vt:lpstr>
      <vt:lpstr>Summary &amp; outlook</vt:lpstr>
      <vt:lpstr>PowerPoint-Präsentation</vt:lpstr>
      <vt:lpstr>PowerPoint-Präsentation</vt:lpstr>
      <vt:lpstr>Profile – PPACMon1 235U (target2)</vt:lpstr>
      <vt:lpstr>Profile – PPACMon1 235U (target2)</vt:lpstr>
      <vt:lpstr>Profile – PPACMon1 235U (target2)</vt:lpstr>
      <vt:lpstr>Profile – Timepix results</vt:lpstr>
      <vt:lpstr>PowerPoint-Präsentation</vt:lpstr>
      <vt:lpstr>Flux analysis - corrections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Michi</dc:creator>
  <cp:lastModifiedBy>Michi</cp:lastModifiedBy>
  <cp:revision>267</cp:revision>
  <cp:lastPrinted>2020-01-30T13:49:18Z</cp:lastPrinted>
  <dcterms:created xsi:type="dcterms:W3CDTF">2021-06-14T15:06:45Z</dcterms:created>
  <dcterms:modified xsi:type="dcterms:W3CDTF">2022-05-29T14:21:51Z</dcterms:modified>
</cp:coreProperties>
</file>