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30"/>
  </p:notesMasterIdLst>
  <p:sldIdLst>
    <p:sldId id="268" r:id="rId2"/>
    <p:sldId id="297" r:id="rId3"/>
    <p:sldId id="336" r:id="rId4"/>
    <p:sldId id="322" r:id="rId5"/>
    <p:sldId id="323" r:id="rId6"/>
    <p:sldId id="300" r:id="rId7"/>
    <p:sldId id="261" r:id="rId8"/>
    <p:sldId id="269" r:id="rId9"/>
    <p:sldId id="324" r:id="rId10"/>
    <p:sldId id="335" r:id="rId11"/>
    <p:sldId id="341" r:id="rId12"/>
    <p:sldId id="301" r:id="rId13"/>
    <p:sldId id="325" r:id="rId14"/>
    <p:sldId id="326" r:id="rId15"/>
    <p:sldId id="328" r:id="rId16"/>
    <p:sldId id="330" r:id="rId17"/>
    <p:sldId id="337" r:id="rId18"/>
    <p:sldId id="338" r:id="rId19"/>
    <p:sldId id="329" r:id="rId20"/>
    <p:sldId id="331" r:id="rId21"/>
    <p:sldId id="340" r:id="rId22"/>
    <p:sldId id="309" r:id="rId23"/>
    <p:sldId id="293" r:id="rId24"/>
    <p:sldId id="281" r:id="rId25"/>
    <p:sldId id="283" r:id="rId26"/>
    <p:sldId id="289" r:id="rId27"/>
    <p:sldId id="296" r:id="rId28"/>
    <p:sldId id="29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CC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02" autoAdjust="0"/>
    <p:restoredTop sz="92367" autoAdjust="0"/>
  </p:normalViewPr>
  <p:slideViewPr>
    <p:cSldViewPr snapToGrid="0">
      <p:cViewPr varScale="1">
        <p:scale>
          <a:sx n="64" d="100"/>
          <a:sy n="64" d="100"/>
        </p:scale>
        <p:origin x="8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F4DBC-8CF3-4360-9088-76576AC6826E}" type="datetimeFigureOut">
              <a:rPr lang="es-ES" smtClean="0"/>
              <a:t>30/05/2022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6B7A2-934F-4846-B837-1D0D7B5F0DB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6826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6483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0629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simulate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activation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equation</a:t>
            </a:r>
            <a:r>
              <a:rPr lang="es-ES" dirty="0"/>
              <a:t> </a:t>
            </a:r>
            <a:r>
              <a:rPr lang="es-ES" dirty="0" err="1"/>
              <a:t>seen</a:t>
            </a:r>
            <a:r>
              <a:rPr lang="es-ES" dirty="0"/>
              <a:t> </a:t>
            </a:r>
            <a:r>
              <a:rPr lang="es-ES" dirty="0" err="1"/>
              <a:t>earlier</a:t>
            </a:r>
            <a:r>
              <a:rPr lang="es-ES" dirty="0"/>
              <a:t>, and </a:t>
            </a:r>
            <a:r>
              <a:rPr lang="es-ES" dirty="0" err="1"/>
              <a:t>we</a:t>
            </a:r>
            <a:r>
              <a:rPr lang="es-ES" dirty="0"/>
              <a:t> can </a:t>
            </a:r>
            <a:r>
              <a:rPr lang="es-ES" dirty="0" err="1"/>
              <a:t>see</a:t>
            </a:r>
            <a:r>
              <a:rPr lang="es-ES" dirty="0"/>
              <a:t>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well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different</a:t>
            </a:r>
            <a:r>
              <a:rPr lang="es-ES" dirty="0"/>
              <a:t> response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foils</a:t>
            </a:r>
            <a:endParaRPr lang="es-ES" dirty="0"/>
          </a:p>
          <a:p>
            <a:r>
              <a:rPr lang="es-ES" dirty="0" err="1"/>
              <a:t>What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see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keV</a:t>
            </a:r>
            <a:r>
              <a:rPr lang="es-ES" dirty="0"/>
              <a:t> </a:t>
            </a:r>
            <a:r>
              <a:rPr lang="es-ES" dirty="0" err="1"/>
              <a:t>region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happens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Bonner</a:t>
            </a:r>
            <a:r>
              <a:rPr lang="es-ES" dirty="0"/>
              <a:t> </a:t>
            </a:r>
            <a:r>
              <a:rPr lang="es-ES" dirty="0" err="1"/>
              <a:t>Sphere</a:t>
            </a:r>
            <a:endParaRPr lang="es-ES" dirty="0"/>
          </a:p>
          <a:p>
            <a:r>
              <a:rPr lang="es-ES" dirty="0" err="1"/>
              <a:t>Simulations</a:t>
            </a:r>
            <a:r>
              <a:rPr lang="es-ES" dirty="0"/>
              <a:t> </a:t>
            </a:r>
            <a:r>
              <a:rPr lang="es-ES" dirty="0" err="1"/>
              <a:t>benchmarked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MCNP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99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662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0572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275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809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7539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64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2718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754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4992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56B7A2-934F-4846-B837-1D0D7B5F0DBD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234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715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06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1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8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46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7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7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1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47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4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2DC25EE-239B-4C5F-AAD1-255A7D5F1EE2}" type="slidenum">
              <a:rPr lang="en-US" smtClean="0"/>
              <a:t>‹Nº›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65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599321C2-6FFC-4024-B7EF-73D7B5239061}"/>
              </a:ext>
            </a:extLst>
          </p:cNvPr>
          <p:cNvSpPr/>
          <p:nvPr/>
        </p:nvSpPr>
        <p:spPr>
          <a:xfrm>
            <a:off x="0" y="-17262"/>
            <a:ext cx="12192001" cy="5589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6A6908-1526-44D3-92AF-100221FC4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700" y="290961"/>
            <a:ext cx="10430305" cy="1812533"/>
          </a:xfrm>
        </p:spPr>
        <p:txBody>
          <a:bodyPr anchor="b">
            <a:normAutofit/>
          </a:bodyPr>
          <a:lstStyle/>
          <a:p>
            <a:pPr algn="l"/>
            <a:r>
              <a:rPr lang="es-ES" sz="6000" dirty="0" err="1">
                <a:solidFill>
                  <a:srgbClr val="FFFFFF"/>
                </a:solidFill>
              </a:rPr>
              <a:t>Update</a:t>
            </a:r>
            <a:r>
              <a:rPr lang="es-ES" sz="6000" dirty="0">
                <a:solidFill>
                  <a:srgbClr val="FFFFFF"/>
                </a:solidFill>
              </a:rPr>
              <a:t> </a:t>
            </a:r>
            <a:r>
              <a:rPr lang="es-ES" sz="6000" dirty="0" err="1">
                <a:solidFill>
                  <a:srgbClr val="FFFFFF"/>
                </a:solidFill>
              </a:rPr>
              <a:t>on</a:t>
            </a:r>
            <a:r>
              <a:rPr lang="es-ES" sz="6000" dirty="0">
                <a:solidFill>
                  <a:srgbClr val="FFFFFF"/>
                </a:solidFill>
              </a:rPr>
              <a:t> </a:t>
            </a:r>
            <a:r>
              <a:rPr lang="es-ES" sz="6000" dirty="0" err="1">
                <a:solidFill>
                  <a:srgbClr val="FFFFFF"/>
                </a:solidFill>
              </a:rPr>
              <a:t>the</a:t>
            </a:r>
            <a:r>
              <a:rPr lang="es-ES" sz="6000" dirty="0">
                <a:solidFill>
                  <a:srgbClr val="FFFFFF"/>
                </a:solidFill>
              </a:rPr>
              <a:t> NEAR </a:t>
            </a:r>
            <a:r>
              <a:rPr lang="es-ES" sz="6000" dirty="0" err="1">
                <a:solidFill>
                  <a:srgbClr val="FFFFFF"/>
                </a:solidFill>
              </a:rPr>
              <a:t>neutron</a:t>
            </a:r>
            <a:r>
              <a:rPr lang="es-ES" sz="6000" dirty="0">
                <a:solidFill>
                  <a:srgbClr val="FFFFFF"/>
                </a:solidFill>
              </a:rPr>
              <a:t> flux </a:t>
            </a:r>
            <a:r>
              <a:rPr lang="es-ES" sz="6000" dirty="0" err="1">
                <a:solidFill>
                  <a:srgbClr val="FFFFFF"/>
                </a:solidFill>
              </a:rPr>
              <a:t>measurement</a:t>
            </a:r>
            <a:r>
              <a:rPr lang="es-ES" sz="6000" dirty="0">
                <a:solidFill>
                  <a:srgbClr val="FFFFFF"/>
                </a:solidFill>
              </a:rPr>
              <a:t> </a:t>
            </a:r>
            <a:r>
              <a:rPr lang="es-ES" sz="6000" dirty="0" err="1">
                <a:solidFill>
                  <a:srgbClr val="FFFFFF"/>
                </a:solidFill>
              </a:rPr>
              <a:t>with</a:t>
            </a:r>
            <a:r>
              <a:rPr lang="es-ES" sz="6000" dirty="0">
                <a:solidFill>
                  <a:srgbClr val="FFFFFF"/>
                </a:solidFill>
              </a:rPr>
              <a:t> </a:t>
            </a:r>
            <a:r>
              <a:rPr lang="es-ES" sz="6000" dirty="0" err="1">
                <a:solidFill>
                  <a:srgbClr val="FFFFFF"/>
                </a:solidFill>
              </a:rPr>
              <a:t>ANTILoPE</a:t>
            </a:r>
            <a:endParaRPr lang="es-ES" sz="6000" dirty="0">
              <a:solidFill>
                <a:srgbClr val="FFFFFF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E13687B-F3DC-4938-BD98-03E49C264D9A}"/>
              </a:ext>
            </a:extLst>
          </p:cNvPr>
          <p:cNvSpPr/>
          <p:nvPr/>
        </p:nvSpPr>
        <p:spPr>
          <a:xfrm>
            <a:off x="-1" y="3429000"/>
            <a:ext cx="12191997" cy="21600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F7CAC5D-BA6D-489F-8907-2D6FD03C3D20}"/>
              </a:ext>
            </a:extLst>
          </p:cNvPr>
          <p:cNvSpPr txBox="1"/>
          <p:nvPr/>
        </p:nvSpPr>
        <p:spPr>
          <a:xfrm>
            <a:off x="1521946" y="3743541"/>
            <a:ext cx="95683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/>
              <a:t>Pablo Pérez-Maroto, Carlos Guerrero and José M. Quesada </a:t>
            </a:r>
          </a:p>
          <a:p>
            <a:pPr algn="ctr"/>
            <a:r>
              <a:rPr lang="es-ES" sz="2000" dirty="0" err="1"/>
              <a:t>on</a:t>
            </a:r>
            <a:r>
              <a:rPr lang="es-ES" sz="2000" dirty="0"/>
              <a:t> </a:t>
            </a:r>
            <a:r>
              <a:rPr lang="es-ES" sz="2000" dirty="0" err="1"/>
              <a:t>behalf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Universidad de Sevilla, CIEMAT and </a:t>
            </a:r>
            <a:r>
              <a:rPr lang="es-ES" sz="2000" dirty="0" err="1"/>
              <a:t>the</a:t>
            </a:r>
            <a:r>
              <a:rPr lang="es-ES" sz="2000" dirty="0"/>
              <a:t> n_TOF Local </a:t>
            </a:r>
            <a:r>
              <a:rPr lang="es-ES" sz="2000" dirty="0" err="1"/>
              <a:t>Team</a:t>
            </a:r>
            <a:r>
              <a:rPr lang="es-ES" sz="2000" dirty="0"/>
              <a:t>.</a:t>
            </a:r>
          </a:p>
          <a:p>
            <a:pPr algn="ctr"/>
            <a:endParaRPr lang="es-ES" sz="2000" dirty="0"/>
          </a:p>
          <a:p>
            <a:pPr algn="ctr"/>
            <a:r>
              <a:rPr lang="es-ES" sz="2000" dirty="0" err="1"/>
              <a:t>The</a:t>
            </a:r>
            <a:r>
              <a:rPr lang="es-ES" sz="2000" dirty="0"/>
              <a:t> n_TOF </a:t>
            </a:r>
            <a:r>
              <a:rPr lang="es-ES" sz="2000" dirty="0" err="1"/>
              <a:t>Collaboration</a:t>
            </a:r>
            <a:r>
              <a:rPr lang="es-ES" sz="2000" dirty="0"/>
              <a:t> meeting. 30/05/2022</a:t>
            </a:r>
          </a:p>
          <a:p>
            <a:endParaRPr lang="es-ES" dirty="0"/>
          </a:p>
        </p:txBody>
      </p:sp>
      <p:pic>
        <p:nvPicPr>
          <p:cNvPr id="12" name="Imagen 11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EB77A1D4-9383-426F-92E9-50067410DF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131"/>
          <a:stretch/>
        </p:blipFill>
        <p:spPr>
          <a:xfrm>
            <a:off x="295740" y="5139247"/>
            <a:ext cx="1031597" cy="1026627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D20055DB-A086-4ECC-BB07-262BB9D092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r="50851"/>
          <a:stretch/>
        </p:blipFill>
        <p:spPr>
          <a:xfrm>
            <a:off x="1623077" y="5069047"/>
            <a:ext cx="2190267" cy="1167028"/>
          </a:xfrm>
          <a:prstGeom prst="rect">
            <a:avLst/>
          </a:prstGeom>
        </p:spPr>
      </p:pic>
      <p:pic>
        <p:nvPicPr>
          <p:cNvPr id="14" name="Imagen 1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0BD73420-C249-463E-B95A-5A260DB38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2"/>
          <a:stretch/>
        </p:blipFill>
        <p:spPr>
          <a:xfrm>
            <a:off x="4065493" y="5057362"/>
            <a:ext cx="3291557" cy="1105886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E100991-A897-4034-A42F-06FF4CDDAE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857" y="5170213"/>
            <a:ext cx="968818" cy="947625"/>
          </a:xfrm>
          <a:prstGeom prst="rect">
            <a:avLst/>
          </a:prstGeom>
        </p:spPr>
      </p:pic>
      <p:pic>
        <p:nvPicPr>
          <p:cNvPr id="7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C0A98C38-70B9-4E56-8A63-031E7DA0ED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284" y="5050101"/>
            <a:ext cx="1686569" cy="112040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EA1FF3F-C71A-F3BE-7CD8-44A9E5899D47}"/>
              </a:ext>
            </a:extLst>
          </p:cNvPr>
          <p:cNvSpPr txBox="1"/>
          <p:nvPr/>
        </p:nvSpPr>
        <p:spPr>
          <a:xfrm>
            <a:off x="962700" y="2268395"/>
            <a:ext cx="9521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</a:rPr>
              <a:t>A </a:t>
            </a:r>
            <a:r>
              <a:rPr lang="es-ES" sz="4000" dirty="0" err="1">
                <a:solidFill>
                  <a:schemeClr val="bg1"/>
                </a:solidFill>
              </a:rPr>
              <a:t>NeuTron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multi-foIL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sPEctometer</a:t>
            </a: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41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7198F2E-4D03-446C-8FE6-B70A2B01B0D1}"/>
              </a:ext>
            </a:extLst>
          </p:cNvPr>
          <p:cNvSpPr/>
          <p:nvPr/>
        </p:nvSpPr>
        <p:spPr>
          <a:xfrm>
            <a:off x="1009264" y="1449092"/>
            <a:ext cx="10376491" cy="44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75484B-39EF-4066-83AE-1A63B16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0" y="213748"/>
            <a:ext cx="11120958" cy="845580"/>
          </a:xfrm>
        </p:spPr>
        <p:txBody>
          <a:bodyPr anchor="t">
            <a:normAutofit fontScale="90000"/>
          </a:bodyPr>
          <a:lstStyle/>
          <a:p>
            <a:r>
              <a:rPr lang="es-ES" sz="4400" dirty="0" err="1"/>
              <a:t>Then</a:t>
            </a:r>
            <a:r>
              <a:rPr lang="es-ES" sz="4400" dirty="0"/>
              <a:t>: </a:t>
            </a:r>
            <a:r>
              <a:rPr lang="es-ES" sz="4400" dirty="0" err="1"/>
              <a:t>updated</a:t>
            </a:r>
            <a:r>
              <a:rPr lang="es-ES" sz="4400" dirty="0"/>
              <a:t> FLUKA </a:t>
            </a:r>
            <a:r>
              <a:rPr lang="es-ES" sz="4400" dirty="0" err="1"/>
              <a:t>simulations</a:t>
            </a:r>
            <a:r>
              <a:rPr lang="es-ES" sz="4400" dirty="0"/>
              <a:t> </a:t>
            </a:r>
            <a:r>
              <a:rPr lang="es-ES" sz="4400" dirty="0" err="1"/>
              <a:t>by</a:t>
            </a:r>
            <a:r>
              <a:rPr lang="es-ES" sz="4400" dirty="0"/>
              <a:t> M. </a:t>
            </a:r>
            <a:r>
              <a:rPr lang="es-ES" sz="4400" dirty="0" err="1"/>
              <a:t>Cecchetto</a:t>
            </a:r>
            <a:endParaRPr lang="es-ES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39202-D07D-4DA7-A7C1-4F12CD1B3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318" y="1487838"/>
            <a:ext cx="3934634" cy="3921070"/>
          </a:xfrm>
        </p:spPr>
        <p:txBody>
          <a:bodyPr>
            <a:normAutofit/>
          </a:bodyPr>
          <a:lstStyle/>
          <a:p>
            <a:endParaRPr lang="es-E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8F38E37-D3EB-4141-A871-636373FA67EF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5445D296-EA38-8967-1606-CE2935DFA0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56"/>
          <a:stretch/>
        </p:blipFill>
        <p:spPr>
          <a:xfrm>
            <a:off x="11102" y="986577"/>
            <a:ext cx="8941310" cy="488484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0AD1E06-F147-11B4-1294-BE06F78D669F}"/>
              </a:ext>
            </a:extLst>
          </p:cNvPr>
          <p:cNvSpPr txBox="1"/>
          <p:nvPr/>
        </p:nvSpPr>
        <p:spPr>
          <a:xfrm>
            <a:off x="8851769" y="1166842"/>
            <a:ext cx="33291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FLUKA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simulations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M.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Cecchetto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available</a:t>
            </a:r>
            <a:endParaRPr 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updated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expected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flux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together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background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correction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measured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values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match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with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expected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ones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s-ES" sz="2400" dirty="0" err="1">
                <a:solidFill>
                  <a:srgbClr val="339933"/>
                </a:solidFill>
              </a:rPr>
              <a:t>better</a:t>
            </a:r>
            <a:r>
              <a:rPr lang="es-ES" sz="2400" dirty="0">
                <a:solidFill>
                  <a:srgbClr val="339933"/>
                </a:solidFill>
              </a:rPr>
              <a:t> </a:t>
            </a:r>
            <a:r>
              <a:rPr lang="es-ES" sz="2400" dirty="0" err="1">
                <a:solidFill>
                  <a:srgbClr val="339933"/>
                </a:solidFill>
              </a:rPr>
              <a:t>than</a:t>
            </a:r>
            <a:r>
              <a:rPr lang="es-ES" sz="2400" dirty="0">
                <a:solidFill>
                  <a:srgbClr val="339933"/>
                </a:solidFill>
              </a:rPr>
              <a:t> 5% in </a:t>
            </a:r>
            <a:r>
              <a:rPr lang="es-ES" sz="2400" dirty="0" err="1">
                <a:solidFill>
                  <a:srgbClr val="339933"/>
                </a:solidFill>
              </a:rPr>
              <a:t>the</a:t>
            </a:r>
            <a:r>
              <a:rPr lang="es-ES" sz="2400" dirty="0">
                <a:solidFill>
                  <a:srgbClr val="339933"/>
                </a:solidFill>
              </a:rPr>
              <a:t> </a:t>
            </a:r>
            <a:r>
              <a:rPr lang="es-ES" sz="2400" dirty="0" err="1">
                <a:solidFill>
                  <a:srgbClr val="339933"/>
                </a:solidFill>
              </a:rPr>
              <a:t>first</a:t>
            </a:r>
            <a:r>
              <a:rPr lang="es-ES" sz="2400" dirty="0">
                <a:solidFill>
                  <a:srgbClr val="339933"/>
                </a:solidFill>
              </a:rPr>
              <a:t> 14 </a:t>
            </a:r>
            <a:r>
              <a:rPr lang="es-ES" sz="2400" dirty="0" err="1">
                <a:solidFill>
                  <a:srgbClr val="339933"/>
                </a:solidFill>
              </a:rPr>
              <a:t>samples</a:t>
            </a:r>
            <a:r>
              <a:rPr lang="es-ES" sz="2400" dirty="0">
                <a:solidFill>
                  <a:srgbClr val="339933"/>
                </a:solidFill>
              </a:rPr>
              <a:t>!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951FD96-1E6D-73F4-1168-EB3FFDA681CA}"/>
              </a:ext>
            </a:extLst>
          </p:cNvPr>
          <p:cNvSpPr/>
          <p:nvPr/>
        </p:nvSpPr>
        <p:spPr>
          <a:xfrm>
            <a:off x="1009264" y="4708055"/>
            <a:ext cx="7833078" cy="137317"/>
          </a:xfrm>
          <a:prstGeom prst="rect">
            <a:avLst/>
          </a:prstGeom>
          <a:solidFill>
            <a:srgbClr val="33993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BACB9E5-7A78-F993-A6AC-322F40780A2D}"/>
              </a:ext>
            </a:extLst>
          </p:cNvPr>
          <p:cNvSpPr txBox="1"/>
          <p:nvPr/>
        </p:nvSpPr>
        <p:spPr>
          <a:xfrm>
            <a:off x="2297784" y="4836549"/>
            <a:ext cx="6103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s-ES" sz="1800" dirty="0">
                <a:solidFill>
                  <a:srgbClr val="339933"/>
                </a:solidFill>
              </a:rPr>
              <a:t>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88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6075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3E0FDA2-9F80-E566-BA85-9D93AAAC7276}"/>
              </a:ext>
            </a:extLst>
          </p:cNvPr>
          <p:cNvSpPr/>
          <p:nvPr/>
        </p:nvSpPr>
        <p:spPr>
          <a:xfrm>
            <a:off x="5343525" y="3514893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278636B-ADAC-94FA-F0F0-AE844AED584A}"/>
              </a:ext>
            </a:extLst>
          </p:cNvPr>
          <p:cNvSpPr txBox="1"/>
          <p:nvPr/>
        </p:nvSpPr>
        <p:spPr>
          <a:xfrm>
            <a:off x="6526530" y="3407486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Effects</a:t>
            </a:r>
            <a:r>
              <a:rPr lang="es-ES" sz="2800" dirty="0">
                <a:solidFill>
                  <a:srgbClr val="FF0000"/>
                </a:solidFill>
              </a:rPr>
              <a:t> in </a:t>
            </a:r>
            <a:r>
              <a:rPr lang="es-ES" sz="2800" dirty="0" err="1">
                <a:solidFill>
                  <a:srgbClr val="FF0000"/>
                </a:solidFill>
              </a:rPr>
              <a:t>the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unfolding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4302474-537F-087C-3866-31B6FAE28B73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0" name="Gráfico 9" descr="Completado con relleno sólido">
            <a:extLst>
              <a:ext uri="{FF2B5EF4-FFF2-40B4-BE49-F238E27FC236}">
                <a16:creationId xmlns:a16="http://schemas.microsoft.com/office/drawing/2014/main" id="{783E4529-87F7-E705-B814-684DC04C8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7488" y="2666769"/>
            <a:ext cx="914400" cy="9144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3F4F988-E47C-5C9E-B205-275F7676F294}"/>
              </a:ext>
            </a:extLst>
          </p:cNvPr>
          <p:cNvSpPr txBox="1"/>
          <p:nvPr/>
        </p:nvSpPr>
        <p:spPr>
          <a:xfrm>
            <a:off x="6637069" y="2853737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C6A5B12-8041-6AEB-244F-DB5D65493521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33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7198F2E-4D03-446C-8FE6-B70A2B01B0D1}"/>
              </a:ext>
            </a:extLst>
          </p:cNvPr>
          <p:cNvSpPr/>
          <p:nvPr/>
        </p:nvSpPr>
        <p:spPr>
          <a:xfrm>
            <a:off x="1009264" y="1449092"/>
            <a:ext cx="10376491" cy="44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75484B-39EF-4066-83AE-1A63B16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0" y="213748"/>
            <a:ext cx="11120958" cy="845580"/>
          </a:xfrm>
        </p:spPr>
        <p:txBody>
          <a:bodyPr anchor="t">
            <a:normAutofit/>
          </a:bodyPr>
          <a:lstStyle/>
          <a:p>
            <a:r>
              <a:rPr lang="es-ES" sz="4400" dirty="0" err="1"/>
              <a:t>Effect</a:t>
            </a:r>
            <a:r>
              <a:rPr lang="es-ES" sz="4400" dirty="0"/>
              <a:t> </a:t>
            </a:r>
            <a:r>
              <a:rPr lang="es-ES" sz="4400" dirty="0" err="1"/>
              <a:t>of</a:t>
            </a:r>
            <a:r>
              <a:rPr lang="es-ES" sz="4400" dirty="0"/>
              <a:t> # </a:t>
            </a:r>
            <a:r>
              <a:rPr lang="es-ES" sz="4400" dirty="0" err="1"/>
              <a:t>iterations</a:t>
            </a:r>
            <a:r>
              <a:rPr lang="es-ES" sz="4400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39202-D07D-4DA7-A7C1-4F12CD1B3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317" y="1487838"/>
            <a:ext cx="10648427" cy="3921070"/>
          </a:xfrm>
        </p:spPr>
        <p:txBody>
          <a:bodyPr>
            <a:normAutofit/>
          </a:bodyPr>
          <a:lstStyle/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2CC22A-C6D2-4B39-9B0E-BF9375C93CCB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3" name="Imagen 12" descr="Gráfico&#10;&#10;Descripción generada automáticamente">
            <a:extLst>
              <a:ext uri="{FF2B5EF4-FFF2-40B4-BE49-F238E27FC236}">
                <a16:creationId xmlns:a16="http://schemas.microsoft.com/office/drawing/2014/main" id="{CAF25B1E-F970-4C8E-BA6C-692FE74992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1" r="694" b="971"/>
          <a:stretch/>
        </p:blipFill>
        <p:spPr>
          <a:xfrm>
            <a:off x="149420" y="1203995"/>
            <a:ext cx="7373348" cy="484538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185933C-3CEF-977C-1311-34B97F45B199}"/>
              </a:ext>
            </a:extLst>
          </p:cNvPr>
          <p:cNvSpPr txBox="1"/>
          <p:nvPr/>
        </p:nvSpPr>
        <p:spPr>
          <a:xfrm>
            <a:off x="7780135" y="2318994"/>
            <a:ext cx="4411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Stabilization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eV-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MeV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range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after 100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iterations</a:t>
            </a:r>
            <a:endParaRPr 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Large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fluctuations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above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MeV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optimum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choice</a:t>
            </a:r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ED1DB2C-B38B-FDF7-57FF-C7AA548929A2}"/>
              </a:ext>
            </a:extLst>
          </p:cNvPr>
          <p:cNvSpPr/>
          <p:nvPr/>
        </p:nvSpPr>
        <p:spPr>
          <a:xfrm>
            <a:off x="149420" y="1187777"/>
            <a:ext cx="340774" cy="11312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16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9504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3E0FDA2-9F80-E566-BA85-9D93AAAC7276}"/>
              </a:ext>
            </a:extLst>
          </p:cNvPr>
          <p:cNvSpPr/>
          <p:nvPr/>
        </p:nvSpPr>
        <p:spPr>
          <a:xfrm>
            <a:off x="4679645" y="3988602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278636B-ADAC-94FA-F0F0-AE844AED584A}"/>
              </a:ext>
            </a:extLst>
          </p:cNvPr>
          <p:cNvSpPr txBox="1"/>
          <p:nvPr/>
        </p:nvSpPr>
        <p:spPr>
          <a:xfrm>
            <a:off x="5826327" y="3876816"/>
            <a:ext cx="3831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Effects</a:t>
            </a:r>
            <a:r>
              <a:rPr lang="es-ES" sz="2800" dirty="0">
                <a:solidFill>
                  <a:srgbClr val="FF0000"/>
                </a:solidFill>
              </a:rPr>
              <a:t> in </a:t>
            </a:r>
            <a:r>
              <a:rPr lang="es-ES" sz="2800" dirty="0" err="1">
                <a:solidFill>
                  <a:srgbClr val="FF0000"/>
                </a:solidFill>
              </a:rPr>
              <a:t>the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unfolding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7C3CF83-99AC-0B22-5028-16DE7AC647C6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2" name="Gráfico 11" descr="Completado con relleno sólido">
            <a:extLst>
              <a:ext uri="{FF2B5EF4-FFF2-40B4-BE49-F238E27FC236}">
                <a16:creationId xmlns:a16="http://schemas.microsoft.com/office/drawing/2014/main" id="{AC1900FD-C26C-70C0-1941-742E4E9883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9931" y="3180424"/>
            <a:ext cx="914400" cy="9144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6182A21-5B58-1E09-0A3A-400BCDAF2829}"/>
              </a:ext>
            </a:extLst>
          </p:cNvPr>
          <p:cNvSpPr txBox="1"/>
          <p:nvPr/>
        </p:nvSpPr>
        <p:spPr>
          <a:xfrm>
            <a:off x="6069346" y="3391153"/>
            <a:ext cx="519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Studied</a:t>
            </a:r>
            <a:r>
              <a:rPr lang="es-ES" sz="2800" dirty="0">
                <a:solidFill>
                  <a:srgbClr val="339933"/>
                </a:solidFill>
              </a:rPr>
              <a:t>,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clear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conclusions</a:t>
            </a:r>
            <a:endParaRPr lang="es-ES" sz="2800" dirty="0">
              <a:solidFill>
                <a:srgbClr val="339933"/>
              </a:solidFill>
            </a:endParaRPr>
          </a:p>
        </p:txBody>
      </p:sp>
      <p:pic>
        <p:nvPicPr>
          <p:cNvPr id="14" name="Gráfico 13" descr="Completado con relleno sólido">
            <a:extLst>
              <a:ext uri="{FF2B5EF4-FFF2-40B4-BE49-F238E27FC236}">
                <a16:creationId xmlns:a16="http://schemas.microsoft.com/office/drawing/2014/main" id="{76AB727E-E548-914A-A8F1-3B8A32055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7488" y="2666769"/>
            <a:ext cx="914400" cy="9144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BF08553-239D-D74A-B777-7F24B2F5A9A0}"/>
              </a:ext>
            </a:extLst>
          </p:cNvPr>
          <p:cNvSpPr txBox="1"/>
          <p:nvPr/>
        </p:nvSpPr>
        <p:spPr>
          <a:xfrm>
            <a:off x="6637069" y="2853737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D55C95A-A92E-70E8-3C1E-16AF0E2A24DE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63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7198F2E-4D03-446C-8FE6-B70A2B01B0D1}"/>
              </a:ext>
            </a:extLst>
          </p:cNvPr>
          <p:cNvSpPr/>
          <p:nvPr/>
        </p:nvSpPr>
        <p:spPr>
          <a:xfrm>
            <a:off x="1009264" y="1449092"/>
            <a:ext cx="10376491" cy="44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75484B-39EF-4066-83AE-1A63B16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0" y="213748"/>
            <a:ext cx="11120958" cy="845580"/>
          </a:xfrm>
        </p:spPr>
        <p:txBody>
          <a:bodyPr anchor="t">
            <a:normAutofit/>
          </a:bodyPr>
          <a:lstStyle/>
          <a:p>
            <a:r>
              <a:rPr lang="es-ES" sz="4400" dirty="0" err="1"/>
              <a:t>Effect</a:t>
            </a:r>
            <a:r>
              <a:rPr lang="es-ES" sz="4400" dirty="0"/>
              <a:t> </a:t>
            </a:r>
            <a:r>
              <a:rPr lang="es-ES" sz="4400" dirty="0" err="1"/>
              <a:t>of</a:t>
            </a:r>
            <a:r>
              <a:rPr lang="es-ES" sz="4400" dirty="0"/>
              <a:t> # </a:t>
            </a:r>
            <a:r>
              <a:rPr lang="es-ES" sz="4400" dirty="0" err="1"/>
              <a:t>foils</a:t>
            </a:r>
            <a:r>
              <a:rPr lang="es-ES" sz="4400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39202-D07D-4DA7-A7C1-4F12CD1B3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317" y="1487838"/>
            <a:ext cx="10648427" cy="3921070"/>
          </a:xfrm>
        </p:spPr>
        <p:txBody>
          <a:bodyPr>
            <a:normAutofit/>
          </a:bodyPr>
          <a:lstStyle/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2CC22A-C6D2-4B39-9B0E-BF9375C93CCB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6" name="Imagen 5" descr="Gráfico&#10;&#10;Descripción generada automáticamente">
            <a:extLst>
              <a:ext uri="{FF2B5EF4-FFF2-40B4-BE49-F238E27FC236}">
                <a16:creationId xmlns:a16="http://schemas.microsoft.com/office/drawing/2014/main" id="{4725773B-EF70-C98F-8085-A074BFCA1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8" y="799456"/>
            <a:ext cx="6826055" cy="529783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C1F57FA-2501-B69B-721D-8262E0D333C0}"/>
              </a:ext>
            </a:extLst>
          </p:cNvPr>
          <p:cNvSpPr txBox="1"/>
          <p:nvPr/>
        </p:nvSpPr>
        <p:spPr>
          <a:xfrm>
            <a:off x="7230359" y="1442912"/>
            <a:ext cx="4896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Removal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up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10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downtream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foils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affects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only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above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5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MeV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very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significantly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above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 </a:t>
            </a:r>
            <a:r>
              <a:rPr lang="es-E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MeV</a:t>
            </a:r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210593E8-94D4-C0D8-E959-9EED69EAE1E1}"/>
              </a:ext>
            </a:extLst>
          </p:cNvPr>
          <p:cNvSpPr/>
          <p:nvPr/>
        </p:nvSpPr>
        <p:spPr>
          <a:xfrm rot="5400000">
            <a:off x="6130589" y="4204145"/>
            <a:ext cx="605790" cy="1196838"/>
          </a:xfrm>
          <a:prstGeom prst="rightBrac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592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647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3E0FDA2-9F80-E566-BA85-9D93AAAC7276}"/>
              </a:ext>
            </a:extLst>
          </p:cNvPr>
          <p:cNvSpPr/>
          <p:nvPr/>
        </p:nvSpPr>
        <p:spPr>
          <a:xfrm>
            <a:off x="3858350" y="4540063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ADA4-1985-1B7B-EADB-28264019DB59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9418BA-24F4-895A-3553-CB3CA60C2EC6}"/>
              </a:ext>
            </a:extLst>
          </p:cNvPr>
          <p:cNvSpPr txBox="1"/>
          <p:nvPr/>
        </p:nvSpPr>
        <p:spPr>
          <a:xfrm>
            <a:off x="4986614" y="4437207"/>
            <a:ext cx="4390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FF0000"/>
                </a:solidFill>
              </a:rPr>
              <a:t>No </a:t>
            </a:r>
            <a:r>
              <a:rPr lang="es-ES" sz="2800" dirty="0" err="1">
                <a:solidFill>
                  <a:srgbClr val="FF0000"/>
                </a:solidFill>
              </a:rPr>
              <a:t>effects</a:t>
            </a:r>
            <a:r>
              <a:rPr lang="es-ES" sz="2800" dirty="0">
                <a:solidFill>
                  <a:srgbClr val="FF0000"/>
                </a:solidFill>
              </a:rPr>
              <a:t> in </a:t>
            </a:r>
            <a:r>
              <a:rPr lang="es-ES" sz="2800" dirty="0" err="1">
                <a:solidFill>
                  <a:srgbClr val="FF0000"/>
                </a:solidFill>
              </a:rPr>
              <a:t>the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unfolding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15" name="Gráfico 14" descr="Completado con relleno sólido">
            <a:extLst>
              <a:ext uri="{FF2B5EF4-FFF2-40B4-BE49-F238E27FC236}">
                <a16:creationId xmlns:a16="http://schemas.microsoft.com/office/drawing/2014/main" id="{82963103-02E4-00F4-5944-380B81611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9122" y="3669628"/>
            <a:ext cx="914400" cy="914400"/>
          </a:xfrm>
          <a:prstGeom prst="rect">
            <a:avLst/>
          </a:prstGeom>
        </p:spPr>
      </p:pic>
      <p:pic>
        <p:nvPicPr>
          <p:cNvPr id="17" name="Gráfico 16" descr="Completado con relleno sólido">
            <a:extLst>
              <a:ext uri="{FF2B5EF4-FFF2-40B4-BE49-F238E27FC236}">
                <a16:creationId xmlns:a16="http://schemas.microsoft.com/office/drawing/2014/main" id="{B50DD2E9-A928-BB29-F7D3-D5BDBA0F6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9931" y="3180424"/>
            <a:ext cx="914400" cy="9144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1D4D85AF-42FC-AC23-E51B-BA093A58CA99}"/>
              </a:ext>
            </a:extLst>
          </p:cNvPr>
          <p:cNvSpPr txBox="1"/>
          <p:nvPr/>
        </p:nvSpPr>
        <p:spPr>
          <a:xfrm>
            <a:off x="5303522" y="3865218"/>
            <a:ext cx="605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Stable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results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below</a:t>
            </a:r>
            <a:r>
              <a:rPr lang="es-ES" sz="2800" dirty="0">
                <a:solidFill>
                  <a:srgbClr val="339933"/>
                </a:solidFill>
              </a:rPr>
              <a:t> ~5-10 </a:t>
            </a:r>
            <a:r>
              <a:rPr lang="es-ES" sz="2800" dirty="0" err="1">
                <a:solidFill>
                  <a:srgbClr val="339933"/>
                </a:solidFill>
              </a:rPr>
              <a:t>MeV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C2E3E3B-027C-32C9-BD3F-83FB347ADF7B}"/>
              </a:ext>
            </a:extLst>
          </p:cNvPr>
          <p:cNvSpPr txBox="1"/>
          <p:nvPr/>
        </p:nvSpPr>
        <p:spPr>
          <a:xfrm>
            <a:off x="6069346" y="3391153"/>
            <a:ext cx="519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Studied</a:t>
            </a:r>
            <a:r>
              <a:rPr lang="es-ES" sz="2800" dirty="0">
                <a:solidFill>
                  <a:srgbClr val="339933"/>
                </a:solidFill>
              </a:rPr>
              <a:t>,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clear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conclusions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19E1CB4-520F-AE04-20B9-A7366BB63D4C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  <p:pic>
        <p:nvPicPr>
          <p:cNvPr id="21" name="Gráfico 20" descr="Completado con relleno sólido">
            <a:extLst>
              <a:ext uri="{FF2B5EF4-FFF2-40B4-BE49-F238E27FC236}">
                <a16:creationId xmlns:a16="http://schemas.microsoft.com/office/drawing/2014/main" id="{6D1FF838-DE80-0511-F574-430991470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7488" y="2666769"/>
            <a:ext cx="914400" cy="9144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53B3CD73-7233-74F2-657C-85CD278D41F8}"/>
              </a:ext>
            </a:extLst>
          </p:cNvPr>
          <p:cNvSpPr txBox="1"/>
          <p:nvPr/>
        </p:nvSpPr>
        <p:spPr>
          <a:xfrm>
            <a:off x="6637069" y="2853737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970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647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ADA4-1985-1B7B-EADB-28264019DB59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88A9518B-40FF-19BF-2FA9-470A55CC7F0E}"/>
              </a:ext>
            </a:extLst>
          </p:cNvPr>
          <p:cNvSpPr/>
          <p:nvPr/>
        </p:nvSpPr>
        <p:spPr>
          <a:xfrm>
            <a:off x="3132772" y="5005955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8ECFCA6-6B3C-D847-D905-899855DDDD49}"/>
              </a:ext>
            </a:extLst>
          </p:cNvPr>
          <p:cNvSpPr txBox="1"/>
          <p:nvPr/>
        </p:nvSpPr>
        <p:spPr>
          <a:xfrm>
            <a:off x="4206278" y="4885222"/>
            <a:ext cx="4390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Ongoing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20" name="Gráfico 19" descr="Completado con relleno sólido">
            <a:extLst>
              <a:ext uri="{FF2B5EF4-FFF2-40B4-BE49-F238E27FC236}">
                <a16:creationId xmlns:a16="http://schemas.microsoft.com/office/drawing/2014/main" id="{AA327EED-6F29-7435-CB8B-2E805AD11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5702" y="4176685"/>
            <a:ext cx="914400" cy="914400"/>
          </a:xfrm>
          <a:prstGeom prst="rect">
            <a:avLst/>
          </a:prstGeom>
        </p:spPr>
      </p:pic>
      <p:pic>
        <p:nvPicPr>
          <p:cNvPr id="21" name="Gráfico 20" descr="Completado con relleno sólido">
            <a:extLst>
              <a:ext uri="{FF2B5EF4-FFF2-40B4-BE49-F238E27FC236}">
                <a16:creationId xmlns:a16="http://schemas.microsoft.com/office/drawing/2014/main" id="{BCA8386E-D47D-4A35-4C64-2099F8978A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9122" y="3669628"/>
            <a:ext cx="914400" cy="914400"/>
          </a:xfrm>
          <a:prstGeom prst="rect">
            <a:avLst/>
          </a:prstGeom>
        </p:spPr>
      </p:pic>
      <p:pic>
        <p:nvPicPr>
          <p:cNvPr id="22" name="Gráfico 21" descr="Completado con relleno sólido">
            <a:extLst>
              <a:ext uri="{FF2B5EF4-FFF2-40B4-BE49-F238E27FC236}">
                <a16:creationId xmlns:a16="http://schemas.microsoft.com/office/drawing/2014/main" id="{7783E8DD-1483-C4A9-C398-AD5DE4F80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9931" y="3180424"/>
            <a:ext cx="914400" cy="9144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97A596F-1149-0AFB-669D-EFE6CE81D0C9}"/>
              </a:ext>
            </a:extLst>
          </p:cNvPr>
          <p:cNvSpPr txBox="1"/>
          <p:nvPr/>
        </p:nvSpPr>
        <p:spPr>
          <a:xfrm>
            <a:off x="4630102" y="4384088"/>
            <a:ext cx="605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Does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affect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the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results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0ABAE7B-B529-8711-E5BC-7140BC06B327}"/>
              </a:ext>
            </a:extLst>
          </p:cNvPr>
          <p:cNvSpPr txBox="1"/>
          <p:nvPr/>
        </p:nvSpPr>
        <p:spPr>
          <a:xfrm>
            <a:off x="5303522" y="3865218"/>
            <a:ext cx="605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Stable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results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below</a:t>
            </a:r>
            <a:r>
              <a:rPr lang="es-ES" sz="2800" dirty="0">
                <a:solidFill>
                  <a:srgbClr val="339933"/>
                </a:solidFill>
              </a:rPr>
              <a:t> ~5-10 </a:t>
            </a:r>
            <a:r>
              <a:rPr lang="es-ES" sz="2800" dirty="0" err="1">
                <a:solidFill>
                  <a:srgbClr val="339933"/>
                </a:solidFill>
              </a:rPr>
              <a:t>MeV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EC4FEA0-9311-1135-0945-502D1E96F19F}"/>
              </a:ext>
            </a:extLst>
          </p:cNvPr>
          <p:cNvSpPr txBox="1"/>
          <p:nvPr/>
        </p:nvSpPr>
        <p:spPr>
          <a:xfrm>
            <a:off x="6069346" y="3391153"/>
            <a:ext cx="519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Studied</a:t>
            </a:r>
            <a:r>
              <a:rPr lang="es-ES" sz="2800" dirty="0">
                <a:solidFill>
                  <a:srgbClr val="339933"/>
                </a:solidFill>
              </a:rPr>
              <a:t>,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clear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conclusions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9A1C881-2672-76B5-A17B-69924AFD80D5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  <p:pic>
        <p:nvPicPr>
          <p:cNvPr id="27" name="Gráfico 26" descr="Completado con relleno sólido">
            <a:extLst>
              <a:ext uri="{FF2B5EF4-FFF2-40B4-BE49-F238E27FC236}">
                <a16:creationId xmlns:a16="http://schemas.microsoft.com/office/drawing/2014/main" id="{8D0D73A5-79DC-B412-FEEE-212408415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7488" y="2666769"/>
            <a:ext cx="914400" cy="9144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73DC161-37BE-81D4-8D19-088A14C986BC}"/>
              </a:ext>
            </a:extLst>
          </p:cNvPr>
          <p:cNvSpPr txBox="1"/>
          <p:nvPr/>
        </p:nvSpPr>
        <p:spPr>
          <a:xfrm>
            <a:off x="6637069" y="2853737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550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2933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pic>
        <p:nvPicPr>
          <p:cNvPr id="8" name="Gráfico 7" descr="Completado con relleno sólido">
            <a:extLst>
              <a:ext uri="{FF2B5EF4-FFF2-40B4-BE49-F238E27FC236}">
                <a16:creationId xmlns:a16="http://schemas.microsoft.com/office/drawing/2014/main" id="{469E0904-6558-4EAF-17A4-90DBE41CDA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9931" y="3180424"/>
            <a:ext cx="914400" cy="914400"/>
          </a:xfrm>
          <a:prstGeom prst="rect">
            <a:avLst/>
          </a:prstGeom>
        </p:spPr>
      </p:pic>
      <p:pic>
        <p:nvPicPr>
          <p:cNvPr id="9" name="Gráfico 8" descr="Completado con relleno sólido">
            <a:extLst>
              <a:ext uri="{FF2B5EF4-FFF2-40B4-BE49-F238E27FC236}">
                <a16:creationId xmlns:a16="http://schemas.microsoft.com/office/drawing/2014/main" id="{0A50E2D4-10D7-BBAC-4617-4B23FB1FC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19122" y="3669628"/>
            <a:ext cx="914400" cy="9144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ADA4-1985-1B7B-EADB-28264019DB59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1" name="Gráfico 10" descr="Completado con relleno sólido">
            <a:extLst>
              <a:ext uri="{FF2B5EF4-FFF2-40B4-BE49-F238E27FC236}">
                <a16:creationId xmlns:a16="http://schemas.microsoft.com/office/drawing/2014/main" id="{285F2C17-E44D-1B71-66F6-53152C890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5702" y="4176685"/>
            <a:ext cx="914400" cy="9144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A21DB5C-DA51-1B47-C87F-3BA334951DC1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C4A6E41-7572-1646-FB64-74F0345BA406}"/>
              </a:ext>
            </a:extLst>
          </p:cNvPr>
          <p:cNvSpPr txBox="1"/>
          <p:nvPr/>
        </p:nvSpPr>
        <p:spPr>
          <a:xfrm>
            <a:off x="6069346" y="3391153"/>
            <a:ext cx="519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Studied</a:t>
            </a:r>
            <a:r>
              <a:rPr lang="es-ES" sz="2800" dirty="0">
                <a:solidFill>
                  <a:srgbClr val="339933"/>
                </a:solidFill>
              </a:rPr>
              <a:t>,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clear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conclusions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E37317E-171A-9227-A89E-7232740A098A}"/>
              </a:ext>
            </a:extLst>
          </p:cNvPr>
          <p:cNvSpPr txBox="1"/>
          <p:nvPr/>
        </p:nvSpPr>
        <p:spPr>
          <a:xfrm>
            <a:off x="5303522" y="3865218"/>
            <a:ext cx="605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Stable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results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below</a:t>
            </a:r>
            <a:r>
              <a:rPr lang="es-ES" sz="2800" dirty="0">
                <a:solidFill>
                  <a:srgbClr val="339933"/>
                </a:solidFill>
              </a:rPr>
              <a:t> ~5-10 </a:t>
            </a:r>
            <a:r>
              <a:rPr lang="es-ES" sz="2800" dirty="0" err="1">
                <a:solidFill>
                  <a:srgbClr val="339933"/>
                </a:solidFill>
              </a:rPr>
              <a:t>MeV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D9C57CF-EF24-3E0E-6D24-8BCB53B116AA}"/>
              </a:ext>
            </a:extLst>
          </p:cNvPr>
          <p:cNvSpPr txBox="1"/>
          <p:nvPr/>
        </p:nvSpPr>
        <p:spPr>
          <a:xfrm>
            <a:off x="4630102" y="4384088"/>
            <a:ext cx="6055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Does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not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affect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the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results</a:t>
            </a:r>
            <a:endParaRPr lang="es-ES" sz="2800" dirty="0">
              <a:solidFill>
                <a:srgbClr val="339933"/>
              </a:solidFill>
            </a:endParaRP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49B690B0-9E8C-A85C-2796-4DB1A6406FC6}"/>
              </a:ext>
            </a:extLst>
          </p:cNvPr>
          <p:cNvSpPr/>
          <p:nvPr/>
        </p:nvSpPr>
        <p:spPr>
          <a:xfrm>
            <a:off x="3132772" y="5005955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14023E9-8554-36D7-B4D1-9502C3C059C0}"/>
              </a:ext>
            </a:extLst>
          </p:cNvPr>
          <p:cNvSpPr txBox="1"/>
          <p:nvPr/>
        </p:nvSpPr>
        <p:spPr>
          <a:xfrm>
            <a:off x="4206278" y="4885222"/>
            <a:ext cx="4390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Ongoing</a:t>
            </a:r>
            <a:endParaRPr lang="es-ES" sz="2800" dirty="0">
              <a:solidFill>
                <a:srgbClr val="FF0000"/>
              </a:solidFill>
            </a:endParaRPr>
          </a:p>
        </p:txBody>
      </p:sp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FDA4DECF-9F64-1758-BDE9-6EC71D16F123}"/>
              </a:ext>
            </a:extLst>
          </p:cNvPr>
          <p:cNvSpPr/>
          <p:nvPr/>
        </p:nvSpPr>
        <p:spPr>
          <a:xfrm>
            <a:off x="5220652" y="5472451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F078B9F-3BEC-A05F-794C-902BEAF92B9E}"/>
              </a:ext>
            </a:extLst>
          </p:cNvPr>
          <p:cNvSpPr txBox="1"/>
          <p:nvPr/>
        </p:nvSpPr>
        <p:spPr>
          <a:xfrm>
            <a:off x="6401699" y="5386356"/>
            <a:ext cx="4390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Others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to</a:t>
            </a:r>
            <a:r>
              <a:rPr lang="es-ES" sz="2800" dirty="0">
                <a:solidFill>
                  <a:srgbClr val="FF0000"/>
                </a:solidFill>
              </a:rPr>
              <a:t> be </a:t>
            </a:r>
            <a:r>
              <a:rPr lang="es-ES" sz="2800" dirty="0" err="1">
                <a:solidFill>
                  <a:srgbClr val="FF0000"/>
                </a:solidFill>
              </a:rPr>
              <a:t>tested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20" name="Gráfico 19" descr="Completado con relleno sólido">
            <a:extLst>
              <a:ext uri="{FF2B5EF4-FFF2-40B4-BE49-F238E27FC236}">
                <a16:creationId xmlns:a16="http://schemas.microsoft.com/office/drawing/2014/main" id="{FA08FE90-CCAB-91D8-7D41-4AC27A833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7488" y="2666769"/>
            <a:ext cx="914400" cy="9144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04B3BFE-B456-00DE-91E8-EB37643CFA4A}"/>
              </a:ext>
            </a:extLst>
          </p:cNvPr>
          <p:cNvSpPr txBox="1"/>
          <p:nvPr/>
        </p:nvSpPr>
        <p:spPr>
          <a:xfrm>
            <a:off x="6637069" y="2853737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12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98AA6A-33B4-C684-6492-F53428A0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970697"/>
          </a:xfrm>
        </p:spPr>
        <p:txBody>
          <a:bodyPr>
            <a:normAutofit/>
          </a:bodyPr>
          <a:lstStyle/>
          <a:p>
            <a:r>
              <a:rPr lang="es-ES" dirty="0"/>
              <a:t>NEAR flux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ANTILoPE</a:t>
            </a:r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9D1B1E6-7F02-36BD-7010-366845EBDCFF}"/>
              </a:ext>
            </a:extLst>
          </p:cNvPr>
          <p:cNvSpPr/>
          <p:nvPr/>
        </p:nvSpPr>
        <p:spPr>
          <a:xfrm>
            <a:off x="10332720" y="1371600"/>
            <a:ext cx="1154430" cy="708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B14E0FC-D772-14A4-DD98-198E800589F8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9" name="Marcador de contenido 8" descr="Gráfico&#10;&#10;Descripción generada automáticamente">
            <a:extLst>
              <a:ext uri="{FF2B5EF4-FFF2-40B4-BE49-F238E27FC236}">
                <a16:creationId xmlns:a16="http://schemas.microsoft.com/office/drawing/2014/main" id="{86E4CA54-6C4B-44FD-39A6-842A48E75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0" b="2862"/>
          <a:stretch/>
        </p:blipFill>
        <p:spPr>
          <a:xfrm>
            <a:off x="792480" y="957561"/>
            <a:ext cx="10068566" cy="5260359"/>
          </a:xfrm>
        </p:spPr>
      </p:pic>
    </p:spTree>
    <p:extLst>
      <p:ext uri="{BB962C8B-B14F-4D97-AF65-F5344CB8AC3E}">
        <p14:creationId xmlns:p14="http://schemas.microsoft.com/office/powerpoint/2010/main" val="1491926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0076487" cy="1450757"/>
          </a:xfrm>
        </p:spPr>
        <p:txBody>
          <a:bodyPr>
            <a:normAutofit/>
          </a:bodyPr>
          <a:lstStyle/>
          <a:p>
            <a:r>
              <a:rPr lang="es-ES" dirty="0"/>
              <a:t>CEIDEN Grupo de Usuarios Neutrónicos meeting @CNA, 8-9 June 2022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ADA4-1985-1B7B-EADB-28264019DB59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6F3DB40-AC80-342C-B834-475FBA565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389" y="1011981"/>
            <a:ext cx="3416439" cy="706501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C966195B-D6B2-1CC3-765C-73F3F090F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0114" y="2167281"/>
            <a:ext cx="10750269" cy="4023360"/>
          </a:xfrm>
        </p:spPr>
        <p:txBody>
          <a:bodyPr>
            <a:normAutofit/>
          </a:bodyPr>
          <a:lstStyle/>
          <a:p>
            <a:pPr lvl="1" algn="just">
              <a:buFont typeface="Wingdings" panose="05000000000000000000" pitchFamily="2" charset="2"/>
              <a:buChar char="§"/>
            </a:pPr>
            <a:r>
              <a:rPr lang="es-ES" sz="2800" dirty="0" err="1"/>
              <a:t>The</a:t>
            </a:r>
            <a:r>
              <a:rPr lang="es-ES" sz="2800" dirty="0"/>
              <a:t> meeting </a:t>
            </a:r>
            <a:r>
              <a:rPr lang="es-ES" sz="2800" dirty="0" err="1"/>
              <a:t>will</a:t>
            </a:r>
            <a:r>
              <a:rPr lang="es-ES" sz="2800" dirty="0"/>
              <a:t> </a:t>
            </a:r>
            <a:r>
              <a:rPr lang="es-ES" sz="2800" dirty="0" err="1"/>
              <a:t>connect</a:t>
            </a:r>
            <a:r>
              <a:rPr lang="es-ES" sz="2800" dirty="0"/>
              <a:t> </a:t>
            </a:r>
            <a:r>
              <a:rPr lang="es-ES" sz="2800" dirty="0" err="1"/>
              <a:t>basic</a:t>
            </a:r>
            <a:r>
              <a:rPr lang="es-ES" sz="2800" dirty="0"/>
              <a:t> nuclear </a:t>
            </a:r>
            <a:r>
              <a:rPr lang="es-ES" sz="2800" dirty="0" err="1"/>
              <a:t>physics</a:t>
            </a:r>
            <a:r>
              <a:rPr lang="es-ES" sz="2800" dirty="0"/>
              <a:t> </a:t>
            </a:r>
            <a:r>
              <a:rPr lang="es-ES" sz="2800" dirty="0" err="1"/>
              <a:t>groups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others</a:t>
            </a:r>
            <a:r>
              <a:rPr lang="es-ES" sz="2800" dirty="0"/>
              <a:t> </a:t>
            </a:r>
            <a:r>
              <a:rPr lang="es-ES" sz="2800" dirty="0" err="1"/>
              <a:t>working</a:t>
            </a:r>
            <a:r>
              <a:rPr lang="es-ES" sz="2800" dirty="0"/>
              <a:t> </a:t>
            </a:r>
            <a:r>
              <a:rPr lang="es-ES" sz="2800" dirty="0" err="1"/>
              <a:t>on</a:t>
            </a:r>
            <a:r>
              <a:rPr lang="es-ES" sz="2800" dirty="0"/>
              <a:t> </a:t>
            </a:r>
            <a:r>
              <a:rPr lang="es-ES" sz="2800" dirty="0" err="1"/>
              <a:t>neutron</a:t>
            </a:r>
            <a:r>
              <a:rPr lang="es-ES" sz="2800" dirty="0"/>
              <a:t> </a:t>
            </a:r>
            <a:r>
              <a:rPr lang="es-ES" sz="2800" dirty="0" err="1"/>
              <a:t>dosimetry</a:t>
            </a:r>
            <a:r>
              <a:rPr lang="es-ES" sz="2800" dirty="0"/>
              <a:t>, medical </a:t>
            </a:r>
            <a:r>
              <a:rPr lang="es-ES" sz="2800" dirty="0" err="1"/>
              <a:t>physics</a:t>
            </a:r>
            <a:r>
              <a:rPr lang="es-ES" sz="2800" dirty="0"/>
              <a:t>, </a:t>
            </a:r>
            <a:r>
              <a:rPr lang="es-ES" sz="2800" dirty="0" err="1"/>
              <a:t>engineering</a:t>
            </a:r>
            <a:r>
              <a:rPr lang="es-ES" sz="2800" dirty="0"/>
              <a:t> and </a:t>
            </a:r>
            <a:r>
              <a:rPr lang="es-ES" sz="2800" dirty="0" err="1"/>
              <a:t>other</a:t>
            </a:r>
            <a:r>
              <a:rPr lang="es-ES" sz="2800" dirty="0"/>
              <a:t> </a:t>
            </a:r>
            <a:r>
              <a:rPr lang="es-ES" sz="2800" dirty="0" err="1"/>
              <a:t>applications</a:t>
            </a:r>
            <a:r>
              <a:rPr lang="es-ES" sz="28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s-ES" sz="2800" dirty="0" err="1"/>
              <a:t>Several</a:t>
            </a:r>
            <a:r>
              <a:rPr lang="es-ES" sz="2800" dirty="0"/>
              <a:t> </a:t>
            </a:r>
            <a:r>
              <a:rPr lang="es-ES" sz="2800" dirty="0" err="1"/>
              <a:t>groups</a:t>
            </a:r>
            <a:r>
              <a:rPr lang="es-ES" sz="2800" dirty="0"/>
              <a:t> use </a:t>
            </a:r>
            <a:r>
              <a:rPr lang="es-ES" sz="2800" dirty="0" err="1"/>
              <a:t>deconvolution</a:t>
            </a:r>
            <a:r>
              <a:rPr lang="es-ES" sz="2800" dirty="0"/>
              <a:t> </a:t>
            </a:r>
            <a:r>
              <a:rPr lang="es-ES" sz="2800" dirty="0" err="1"/>
              <a:t>codes</a:t>
            </a:r>
            <a:r>
              <a:rPr lang="es-ES" sz="2800" dirty="0"/>
              <a:t> </a:t>
            </a:r>
            <a:r>
              <a:rPr lang="es-ES" sz="2800" dirty="0" err="1"/>
              <a:t>for</a:t>
            </a:r>
            <a:r>
              <a:rPr lang="es-ES" sz="2800" dirty="0"/>
              <a:t> </a:t>
            </a:r>
            <a:r>
              <a:rPr lang="es-ES" sz="2800" dirty="0" err="1"/>
              <a:t>dosimetry</a:t>
            </a:r>
            <a:r>
              <a:rPr lang="es-ES" sz="2800" dirty="0"/>
              <a:t> and use </a:t>
            </a:r>
            <a:r>
              <a:rPr lang="es-ES" sz="2800" dirty="0" err="1"/>
              <a:t>Bonner</a:t>
            </a:r>
            <a:r>
              <a:rPr lang="es-ES" sz="2800" dirty="0"/>
              <a:t> </a:t>
            </a:r>
            <a:r>
              <a:rPr lang="es-ES" sz="2800" dirty="0" err="1"/>
              <a:t>Spheres</a:t>
            </a:r>
            <a:r>
              <a:rPr lang="es-ES" sz="2800" dirty="0"/>
              <a:t>, </a:t>
            </a:r>
            <a:r>
              <a:rPr lang="es-ES" sz="2800" dirty="0" err="1"/>
              <a:t>we</a:t>
            </a:r>
            <a:r>
              <a:rPr lang="es-ES" sz="2800" dirty="0"/>
              <a:t> hope </a:t>
            </a:r>
            <a:r>
              <a:rPr lang="es-ES" sz="2800" dirty="0" err="1"/>
              <a:t>to</a:t>
            </a:r>
            <a:r>
              <a:rPr lang="es-ES" sz="2800" dirty="0"/>
              <a:t> share </a:t>
            </a:r>
            <a:r>
              <a:rPr lang="es-ES" sz="2800" dirty="0" err="1"/>
              <a:t>our</a:t>
            </a:r>
            <a:r>
              <a:rPr lang="es-ES" sz="2800" dirty="0"/>
              <a:t> </a:t>
            </a:r>
            <a:r>
              <a:rPr lang="es-ES" sz="2800" dirty="0" err="1"/>
              <a:t>experience</a:t>
            </a:r>
            <a:r>
              <a:rPr lang="es-ES" sz="2800" dirty="0"/>
              <a:t> and </a:t>
            </a:r>
            <a:r>
              <a:rPr lang="es-ES" sz="2800" dirty="0" err="1"/>
              <a:t>doubts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get</a:t>
            </a:r>
            <a:r>
              <a:rPr lang="es-ES" sz="2800" dirty="0"/>
              <a:t> </a:t>
            </a:r>
            <a:r>
              <a:rPr lang="es-ES" sz="2800" dirty="0" err="1"/>
              <a:t>some</a:t>
            </a:r>
            <a:r>
              <a:rPr lang="es-ES" sz="2800" dirty="0"/>
              <a:t> </a:t>
            </a:r>
            <a:r>
              <a:rPr lang="es-ES" sz="2800" dirty="0" err="1"/>
              <a:t>defintive</a:t>
            </a:r>
            <a:r>
              <a:rPr lang="es-ES" sz="2800" dirty="0"/>
              <a:t> </a:t>
            </a:r>
            <a:r>
              <a:rPr lang="es-ES" sz="2800" dirty="0" err="1"/>
              <a:t>answer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(</a:t>
            </a:r>
            <a:r>
              <a:rPr lang="es-ES" sz="2800" dirty="0" err="1"/>
              <a:t>some</a:t>
            </a:r>
            <a:r>
              <a:rPr lang="es-ES" sz="2800" dirty="0"/>
              <a:t> </a:t>
            </a:r>
            <a:r>
              <a:rPr lang="es-ES" sz="2800" dirty="0" err="1"/>
              <a:t>of</a:t>
            </a:r>
            <a:r>
              <a:rPr lang="es-ES" sz="2800" dirty="0"/>
              <a:t>) </a:t>
            </a:r>
            <a:r>
              <a:rPr lang="es-ES" sz="2800" dirty="0" err="1"/>
              <a:t>the</a:t>
            </a:r>
            <a:r>
              <a:rPr lang="es-ES" sz="2800" dirty="0"/>
              <a:t> open </a:t>
            </a:r>
            <a:r>
              <a:rPr lang="es-ES" sz="2800" dirty="0" err="1"/>
              <a:t>questions</a:t>
            </a:r>
            <a:r>
              <a:rPr lang="es-ES" sz="2800" dirty="0"/>
              <a:t> </a:t>
            </a:r>
            <a:r>
              <a:rPr lang="es-ES" sz="2800" dirty="0" err="1"/>
              <a:t>just</a:t>
            </a:r>
            <a:r>
              <a:rPr lang="es-ES" sz="2800" dirty="0"/>
              <a:t> </a:t>
            </a:r>
            <a:r>
              <a:rPr lang="es-ES" sz="2800"/>
              <a:t>discussed</a:t>
            </a:r>
            <a:r>
              <a:rPr lang="es-E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863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7198F2E-4D03-446C-8FE6-B70A2B01B0D1}"/>
              </a:ext>
            </a:extLst>
          </p:cNvPr>
          <p:cNvSpPr/>
          <p:nvPr/>
        </p:nvSpPr>
        <p:spPr>
          <a:xfrm>
            <a:off x="594483" y="1449092"/>
            <a:ext cx="10376491" cy="44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75484B-39EF-4066-83AE-1A63B16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0" y="213748"/>
            <a:ext cx="11120958" cy="845580"/>
          </a:xfrm>
        </p:spPr>
        <p:txBody>
          <a:bodyPr anchor="t">
            <a:normAutofit/>
          </a:bodyPr>
          <a:lstStyle/>
          <a:p>
            <a:r>
              <a:rPr lang="es-ES" sz="4400" dirty="0"/>
              <a:t>A </a:t>
            </a:r>
            <a:r>
              <a:rPr lang="es-ES" sz="4400" dirty="0" err="1"/>
              <a:t>neutron</a:t>
            </a:r>
            <a:r>
              <a:rPr lang="es-ES" sz="4400" dirty="0"/>
              <a:t> </a:t>
            </a:r>
            <a:r>
              <a:rPr lang="es-ES" sz="4400" dirty="0" err="1"/>
              <a:t>multi-foil</a:t>
            </a:r>
            <a:r>
              <a:rPr lang="es-ES" sz="4400" dirty="0"/>
              <a:t> </a:t>
            </a:r>
            <a:r>
              <a:rPr lang="es-ES" sz="4400" dirty="0" err="1"/>
              <a:t>spectrometer</a:t>
            </a:r>
            <a:r>
              <a:rPr lang="es-ES" sz="4400" dirty="0"/>
              <a:t> </a:t>
            </a:r>
            <a:r>
              <a:rPr lang="es-ES" sz="4400" dirty="0" err="1"/>
              <a:t>for</a:t>
            </a:r>
            <a:r>
              <a:rPr lang="es-ES" sz="4400" dirty="0"/>
              <a:t> NEAR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39202-D07D-4DA7-A7C1-4F12CD1B3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36" y="1487838"/>
            <a:ext cx="10648427" cy="3921070"/>
          </a:xfrm>
        </p:spPr>
        <p:txBody>
          <a:bodyPr>
            <a:normAutofit/>
          </a:bodyPr>
          <a:lstStyle/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007B0CE-B50D-49F8-AF8D-41FCB078A178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3" name="Imagen 12" descr="Imagen que contiene tabla&#10;&#10;Descripción generada automáticamente">
            <a:extLst>
              <a:ext uri="{FF2B5EF4-FFF2-40B4-BE49-F238E27FC236}">
                <a16:creationId xmlns:a16="http://schemas.microsoft.com/office/drawing/2014/main" id="{56577641-FC51-4818-B62D-9713468AB0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071" y="981672"/>
            <a:ext cx="7002639" cy="5251979"/>
          </a:xfrm>
          <a:prstGeom prst="rect">
            <a:avLst/>
          </a:prstGeom>
        </p:spPr>
      </p:pic>
      <p:pic>
        <p:nvPicPr>
          <p:cNvPr id="15" name="Imagen 14" descr="Imagen que contiene interior, tabla, alimentos, sucio&#10;&#10;Descripción generada automáticamente">
            <a:extLst>
              <a:ext uri="{FF2B5EF4-FFF2-40B4-BE49-F238E27FC236}">
                <a16:creationId xmlns:a16="http://schemas.microsoft.com/office/drawing/2014/main" id="{9E1E6261-54FD-4996-B7D2-202DDDCFF6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9" r="20894"/>
          <a:stretch/>
        </p:blipFill>
        <p:spPr>
          <a:xfrm rot="5400000">
            <a:off x="1049883" y="3726048"/>
            <a:ext cx="2347976" cy="2824476"/>
          </a:xfrm>
          <a:prstGeom prst="rect">
            <a:avLst/>
          </a:prstGeom>
        </p:spPr>
      </p:pic>
      <p:pic>
        <p:nvPicPr>
          <p:cNvPr id="20" name="Imagen 19" descr="Una persona sosteniendo una caja de cartón&#10;&#10;Descripción generada automáticamente con confianza media">
            <a:extLst>
              <a:ext uri="{FF2B5EF4-FFF2-40B4-BE49-F238E27FC236}">
                <a16:creationId xmlns:a16="http://schemas.microsoft.com/office/drawing/2014/main" id="{30056F68-6322-4FA9-BE7F-B354DE4419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r="2" b="2"/>
          <a:stretch/>
        </p:blipFill>
        <p:spPr>
          <a:xfrm>
            <a:off x="430494" y="981672"/>
            <a:ext cx="3740860" cy="2877137"/>
          </a:xfrm>
          <a:prstGeom prst="rect">
            <a:avLst/>
          </a:prstGeom>
        </p:spPr>
      </p:pic>
      <p:sp>
        <p:nvSpPr>
          <p:cNvPr id="21" name="Flecha: hacia arriba 20">
            <a:extLst>
              <a:ext uri="{FF2B5EF4-FFF2-40B4-BE49-F238E27FC236}">
                <a16:creationId xmlns:a16="http://schemas.microsoft.com/office/drawing/2014/main" id="{1CD49DD4-6DC6-440C-AE60-4DDFE06BB957}"/>
              </a:ext>
            </a:extLst>
          </p:cNvPr>
          <p:cNvSpPr/>
          <p:nvPr/>
        </p:nvSpPr>
        <p:spPr>
          <a:xfrm rot="5400000">
            <a:off x="6181160" y="3246574"/>
            <a:ext cx="454769" cy="1342622"/>
          </a:xfrm>
          <a:prstGeom prst="up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Flecha: hacia arriba 21">
            <a:extLst>
              <a:ext uri="{FF2B5EF4-FFF2-40B4-BE49-F238E27FC236}">
                <a16:creationId xmlns:a16="http://schemas.microsoft.com/office/drawing/2014/main" id="{71F1B2B2-32BC-4D06-933C-3B7F099AC067}"/>
              </a:ext>
            </a:extLst>
          </p:cNvPr>
          <p:cNvSpPr/>
          <p:nvPr/>
        </p:nvSpPr>
        <p:spPr>
          <a:xfrm rot="5400000">
            <a:off x="6185383" y="2314814"/>
            <a:ext cx="446325" cy="1259049"/>
          </a:xfrm>
          <a:prstGeom prst="up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43F19B7-2787-4B15-BC10-660A752E8DFD}"/>
              </a:ext>
            </a:extLst>
          </p:cNvPr>
          <p:cNvSpPr txBox="1"/>
          <p:nvPr/>
        </p:nvSpPr>
        <p:spPr>
          <a:xfrm>
            <a:off x="5731496" y="2285181"/>
            <a:ext cx="1805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err="1">
                <a:solidFill>
                  <a:schemeClr val="accent1"/>
                </a:solidFill>
              </a:rPr>
              <a:t>Neutrons</a:t>
            </a:r>
            <a:endParaRPr lang="es-ES" sz="2800" b="1" dirty="0">
              <a:solidFill>
                <a:schemeClr val="accent1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9B77E46-5ACB-4DA2-927B-E1DF093C13EB}"/>
              </a:ext>
            </a:extLst>
          </p:cNvPr>
          <p:cNvSpPr txBox="1"/>
          <p:nvPr/>
        </p:nvSpPr>
        <p:spPr>
          <a:xfrm>
            <a:off x="5662671" y="4145641"/>
            <a:ext cx="1805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err="1">
                <a:solidFill>
                  <a:schemeClr val="accent1"/>
                </a:solidFill>
              </a:rPr>
              <a:t>Neutrons</a:t>
            </a:r>
            <a:endParaRPr lang="es-ES" sz="2800" b="1" dirty="0">
              <a:solidFill>
                <a:schemeClr val="accent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14959C-7F3D-05B8-8FD7-0E3F4B760F6B}"/>
              </a:ext>
            </a:extLst>
          </p:cNvPr>
          <p:cNvSpPr txBox="1"/>
          <p:nvPr/>
        </p:nvSpPr>
        <p:spPr>
          <a:xfrm>
            <a:off x="7777112" y="4232635"/>
            <a:ext cx="1353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CC00"/>
                </a:solidFill>
                <a:highlight>
                  <a:srgbClr val="808080"/>
                </a:highlight>
              </a:rPr>
              <a:t>Gold </a:t>
            </a:r>
            <a:r>
              <a:rPr lang="es-ES" sz="2400" dirty="0" err="1">
                <a:solidFill>
                  <a:srgbClr val="FFCC00"/>
                </a:solidFill>
                <a:highlight>
                  <a:srgbClr val="808080"/>
                </a:highlight>
              </a:rPr>
              <a:t>foils</a:t>
            </a:r>
            <a:endParaRPr lang="en-US" sz="2400" dirty="0">
              <a:solidFill>
                <a:srgbClr val="FFCC00"/>
              </a:solidFill>
              <a:highlight>
                <a:srgbClr val="808080"/>
              </a:highlight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02920B9-B7BE-D8F6-C82C-9112058FE354}"/>
              </a:ext>
            </a:extLst>
          </p:cNvPr>
          <p:cNvCxnSpPr>
            <a:cxnSpLocks/>
          </p:cNvCxnSpPr>
          <p:nvPr/>
        </p:nvCxnSpPr>
        <p:spPr>
          <a:xfrm flipH="1" flipV="1">
            <a:off x="5779021" y="3429000"/>
            <a:ext cx="2529615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CFDE888-6F5D-FBB3-E496-E52B5C423783}"/>
              </a:ext>
            </a:extLst>
          </p:cNvPr>
          <p:cNvCxnSpPr>
            <a:cxnSpLocks/>
          </p:cNvCxnSpPr>
          <p:nvPr/>
        </p:nvCxnSpPr>
        <p:spPr>
          <a:xfrm flipH="1" flipV="1">
            <a:off x="6033153" y="3429000"/>
            <a:ext cx="2275483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E0D31B41-0E73-96B9-B345-7F0F4FB253E4}"/>
              </a:ext>
            </a:extLst>
          </p:cNvPr>
          <p:cNvCxnSpPr>
            <a:cxnSpLocks/>
          </p:cNvCxnSpPr>
          <p:nvPr/>
        </p:nvCxnSpPr>
        <p:spPr>
          <a:xfrm flipH="1" flipV="1">
            <a:off x="6259396" y="3429000"/>
            <a:ext cx="2049240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96F9D0FA-2E32-4D0D-D386-F52E3AC49173}"/>
              </a:ext>
            </a:extLst>
          </p:cNvPr>
          <p:cNvCxnSpPr>
            <a:cxnSpLocks/>
          </p:cNvCxnSpPr>
          <p:nvPr/>
        </p:nvCxnSpPr>
        <p:spPr>
          <a:xfrm flipH="1" flipV="1">
            <a:off x="6627043" y="3429000"/>
            <a:ext cx="1681593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F9E4A05E-E26A-347C-C0EF-BC9B268DE7F4}"/>
              </a:ext>
            </a:extLst>
          </p:cNvPr>
          <p:cNvCxnSpPr>
            <a:cxnSpLocks/>
          </p:cNvCxnSpPr>
          <p:nvPr/>
        </p:nvCxnSpPr>
        <p:spPr>
          <a:xfrm flipH="1" flipV="1">
            <a:off x="6815578" y="3429000"/>
            <a:ext cx="1493058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7B4ED128-9648-ECED-C9A7-FFC865920A1E}"/>
              </a:ext>
            </a:extLst>
          </p:cNvPr>
          <p:cNvCxnSpPr>
            <a:cxnSpLocks/>
          </p:cNvCxnSpPr>
          <p:nvPr/>
        </p:nvCxnSpPr>
        <p:spPr>
          <a:xfrm flipH="1" flipV="1">
            <a:off x="7038070" y="3429000"/>
            <a:ext cx="1270566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C3688423-A351-E78A-8231-D2CEE1E24613}"/>
              </a:ext>
            </a:extLst>
          </p:cNvPr>
          <p:cNvCxnSpPr>
            <a:cxnSpLocks/>
          </p:cNvCxnSpPr>
          <p:nvPr/>
        </p:nvCxnSpPr>
        <p:spPr>
          <a:xfrm flipH="1" flipV="1">
            <a:off x="7220930" y="3429000"/>
            <a:ext cx="1087706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64C9A4E9-7DDF-FE63-8B6C-243460721A11}"/>
              </a:ext>
            </a:extLst>
          </p:cNvPr>
          <p:cNvCxnSpPr>
            <a:cxnSpLocks/>
          </p:cNvCxnSpPr>
          <p:nvPr/>
        </p:nvCxnSpPr>
        <p:spPr>
          <a:xfrm flipH="1" flipV="1">
            <a:off x="7400040" y="3429000"/>
            <a:ext cx="908596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D4907E55-F729-4416-3612-3C8D01531FDE}"/>
              </a:ext>
            </a:extLst>
          </p:cNvPr>
          <p:cNvCxnSpPr>
            <a:cxnSpLocks/>
          </p:cNvCxnSpPr>
          <p:nvPr/>
        </p:nvCxnSpPr>
        <p:spPr>
          <a:xfrm flipH="1" flipV="1">
            <a:off x="7537436" y="3429000"/>
            <a:ext cx="771200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DDCB37A9-BCEC-1484-1EEC-ECD1258B32FE}"/>
              </a:ext>
            </a:extLst>
          </p:cNvPr>
          <p:cNvCxnSpPr>
            <a:cxnSpLocks/>
          </p:cNvCxnSpPr>
          <p:nvPr/>
        </p:nvCxnSpPr>
        <p:spPr>
          <a:xfrm flipH="1" flipV="1">
            <a:off x="7777112" y="3429000"/>
            <a:ext cx="531524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:a16="http://schemas.microsoft.com/office/drawing/2014/main" id="{78A6845A-5D4E-20BB-AB09-2F99283A5283}"/>
              </a:ext>
            </a:extLst>
          </p:cNvPr>
          <p:cNvCxnSpPr>
            <a:cxnSpLocks/>
          </p:cNvCxnSpPr>
          <p:nvPr/>
        </p:nvCxnSpPr>
        <p:spPr>
          <a:xfrm flipH="1" flipV="1">
            <a:off x="7975075" y="3429000"/>
            <a:ext cx="333561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4C952987-F2B9-4E7C-F80D-3F8005932378}"/>
              </a:ext>
            </a:extLst>
          </p:cNvPr>
          <p:cNvCxnSpPr>
            <a:cxnSpLocks/>
          </p:cNvCxnSpPr>
          <p:nvPr/>
        </p:nvCxnSpPr>
        <p:spPr>
          <a:xfrm flipH="1" flipV="1">
            <a:off x="8154184" y="3429000"/>
            <a:ext cx="154452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>
            <a:extLst>
              <a:ext uri="{FF2B5EF4-FFF2-40B4-BE49-F238E27FC236}">
                <a16:creationId xmlns:a16="http://schemas.microsoft.com/office/drawing/2014/main" id="{1511087D-E360-A910-B5E8-F0685CEE92DD}"/>
              </a:ext>
            </a:extLst>
          </p:cNvPr>
          <p:cNvCxnSpPr>
            <a:cxnSpLocks/>
          </p:cNvCxnSpPr>
          <p:nvPr/>
        </p:nvCxnSpPr>
        <p:spPr>
          <a:xfrm flipV="1">
            <a:off x="8308636" y="3429000"/>
            <a:ext cx="194340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66FAFD3B-8BF2-F7DC-D80D-960CD5136131}"/>
              </a:ext>
            </a:extLst>
          </p:cNvPr>
          <p:cNvCxnSpPr>
            <a:cxnSpLocks/>
          </p:cNvCxnSpPr>
          <p:nvPr/>
        </p:nvCxnSpPr>
        <p:spPr>
          <a:xfrm flipV="1">
            <a:off x="8308636" y="3429000"/>
            <a:ext cx="618546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FFD80E25-3E6E-2B02-F2E3-1E276966D7A2}"/>
              </a:ext>
            </a:extLst>
          </p:cNvPr>
          <p:cNvCxnSpPr>
            <a:cxnSpLocks/>
          </p:cNvCxnSpPr>
          <p:nvPr/>
        </p:nvCxnSpPr>
        <p:spPr>
          <a:xfrm flipV="1">
            <a:off x="8308636" y="3429000"/>
            <a:ext cx="1014472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3F886408-E5AF-CCFB-BA2D-961B2DC560F0}"/>
              </a:ext>
            </a:extLst>
          </p:cNvPr>
          <p:cNvCxnSpPr>
            <a:cxnSpLocks/>
          </p:cNvCxnSpPr>
          <p:nvPr/>
        </p:nvCxnSpPr>
        <p:spPr>
          <a:xfrm flipV="1">
            <a:off x="8308636" y="3429000"/>
            <a:ext cx="1438678" cy="803635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>
            <a:extLst>
              <a:ext uri="{FF2B5EF4-FFF2-40B4-BE49-F238E27FC236}">
                <a16:creationId xmlns:a16="http://schemas.microsoft.com/office/drawing/2014/main" id="{2F76C59F-1AB5-8BE6-998D-1A1CA2EE2062}"/>
              </a:ext>
            </a:extLst>
          </p:cNvPr>
          <p:cNvCxnSpPr>
            <a:cxnSpLocks/>
          </p:cNvCxnSpPr>
          <p:nvPr/>
        </p:nvCxnSpPr>
        <p:spPr>
          <a:xfrm flipV="1">
            <a:off x="8308636" y="3506771"/>
            <a:ext cx="2428492" cy="725864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188E711A-C5EA-3713-1BB0-4CDEC49B6941}"/>
              </a:ext>
            </a:extLst>
          </p:cNvPr>
          <p:cNvCxnSpPr>
            <a:cxnSpLocks/>
          </p:cNvCxnSpPr>
          <p:nvPr/>
        </p:nvCxnSpPr>
        <p:spPr>
          <a:xfrm flipV="1">
            <a:off x="8308636" y="3506771"/>
            <a:ext cx="2662338" cy="725864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>
            <a:extLst>
              <a:ext uri="{FF2B5EF4-FFF2-40B4-BE49-F238E27FC236}">
                <a16:creationId xmlns:a16="http://schemas.microsoft.com/office/drawing/2014/main" id="{E5F78EB6-9FCB-9578-060D-802AEAD903BC}"/>
              </a:ext>
            </a:extLst>
          </p:cNvPr>
          <p:cNvCxnSpPr>
            <a:cxnSpLocks/>
          </p:cNvCxnSpPr>
          <p:nvPr/>
        </p:nvCxnSpPr>
        <p:spPr>
          <a:xfrm flipV="1">
            <a:off x="8308636" y="3506771"/>
            <a:ext cx="2826327" cy="725864"/>
          </a:xfrm>
          <a:prstGeom prst="straightConnector1">
            <a:avLst/>
          </a:prstGeom>
          <a:ln>
            <a:solidFill>
              <a:srgbClr val="FF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uadroTexto 57">
            <a:extLst>
              <a:ext uri="{FF2B5EF4-FFF2-40B4-BE49-F238E27FC236}">
                <a16:creationId xmlns:a16="http://schemas.microsoft.com/office/drawing/2014/main" id="{4B6728CB-DF73-A7C4-2B43-D38AB54077AB}"/>
              </a:ext>
            </a:extLst>
          </p:cNvPr>
          <p:cNvSpPr txBox="1"/>
          <p:nvPr/>
        </p:nvSpPr>
        <p:spPr>
          <a:xfrm>
            <a:off x="7220930" y="2205782"/>
            <a:ext cx="1979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Fast-neutron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Pb </a:t>
            </a:r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converter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06D7642A-FC89-ED57-9731-BF70985B65D0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9200235" y="2621281"/>
            <a:ext cx="669627" cy="302616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84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438A2-8C09-B3F6-48E3-DACC31EEA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465803"/>
            <a:ext cx="10058400" cy="1223010"/>
          </a:xfrm>
        </p:spPr>
        <p:txBody>
          <a:bodyPr>
            <a:normAutofit/>
          </a:bodyPr>
          <a:lstStyle/>
          <a:p>
            <a:r>
              <a:rPr lang="es-ES" dirty="0" err="1"/>
              <a:t>Simplified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test at </a:t>
            </a:r>
            <a:r>
              <a:rPr lang="es-ES" dirty="0" err="1"/>
              <a:t>HiSPANoS@CNA</a:t>
            </a: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D8E3A74-C653-0ECA-C8B4-8E7F558F6D67}"/>
              </a:ext>
            </a:extLst>
          </p:cNvPr>
          <p:cNvSpPr/>
          <p:nvPr/>
        </p:nvSpPr>
        <p:spPr>
          <a:xfrm>
            <a:off x="742950" y="1508760"/>
            <a:ext cx="10778490" cy="868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 descr="Imagen que contiene interior, tabla, lavabo, mostrador&#10;&#10;Descripción generada automáticamente">
            <a:extLst>
              <a:ext uri="{FF2B5EF4-FFF2-40B4-BE49-F238E27FC236}">
                <a16:creationId xmlns:a16="http://schemas.microsoft.com/office/drawing/2014/main" id="{22F28074-0A31-C03C-3B5D-D3EAFE5DEB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5" b="8635"/>
          <a:stretch/>
        </p:blipFill>
        <p:spPr>
          <a:xfrm>
            <a:off x="869183" y="848679"/>
            <a:ext cx="4023362" cy="2335212"/>
          </a:xfrm>
          <a:prstGeom prst="rect">
            <a:avLst/>
          </a:prstGeom>
        </p:spPr>
      </p:pic>
      <p:pic>
        <p:nvPicPr>
          <p:cNvPr id="5" name="Marcador de contenido 4" descr="Banca de madera&#10;&#10;Descripción generada automáticamente con confianza baja">
            <a:extLst>
              <a:ext uri="{FF2B5EF4-FFF2-40B4-BE49-F238E27FC236}">
                <a16:creationId xmlns:a16="http://schemas.microsoft.com/office/drawing/2014/main" id="{2487C720-801A-2DE2-39CF-A6EC891F2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3"/>
          <a:stretch/>
        </p:blipFill>
        <p:spPr>
          <a:xfrm>
            <a:off x="903661" y="3376646"/>
            <a:ext cx="3954405" cy="2514067"/>
          </a:xfrm>
          <a:prstGeom prst="rect">
            <a:avLst/>
          </a:prstGeom>
        </p:spPr>
      </p:pic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DAF571B2-6B8A-7CB8-B46E-BEFE5FDB6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3115" y="672588"/>
            <a:ext cx="7262336" cy="4023360"/>
          </a:xfrm>
        </p:spPr>
        <p:txBody>
          <a:bodyPr>
            <a:noAutofit/>
          </a:bodyPr>
          <a:lstStyle/>
          <a:p>
            <a:pPr marL="201168" lvl="1" indent="0">
              <a:buNone/>
            </a:pPr>
            <a:r>
              <a:rPr lang="en-US" sz="2800" b="1" dirty="0"/>
              <a:t>Changes in the set-up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No need for the Pb converter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Removal of the first 2 foils and the last 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Test of target material: the strong 5 eV </a:t>
            </a:r>
            <a:r>
              <a:rPr lang="en-US" sz="2800" baseline="30000" dirty="0"/>
              <a:t>197</a:t>
            </a:r>
            <a:r>
              <a:rPr lang="en-US" sz="2800" dirty="0"/>
              <a:t>Au resonance may make gold a not optimal choice =&gt; test of Cu for producing </a:t>
            </a:r>
            <a:r>
              <a:rPr lang="en-US" sz="2800" baseline="30000" dirty="0"/>
              <a:t>64</a:t>
            </a:r>
            <a:r>
              <a:rPr lang="en-US" sz="2800" dirty="0"/>
              <a:t>Cu(</a:t>
            </a:r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baseline="30000" dirty="0"/>
              <a:t>+</a:t>
            </a:r>
            <a:r>
              <a:rPr lang="en-US" sz="2800" dirty="0"/>
              <a:t>; 12,7h)</a:t>
            </a:r>
          </a:p>
          <a:p>
            <a:pPr marL="201168" lvl="1" indent="0">
              <a:buNone/>
            </a:pPr>
            <a:endParaRPr lang="en-US" sz="2800" dirty="0"/>
          </a:p>
          <a:p>
            <a:pPr marL="201168" lvl="1" indent="0">
              <a:buNone/>
            </a:pPr>
            <a:r>
              <a:rPr lang="en-US" sz="2800" b="1" dirty="0"/>
              <a:t>Goals: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Irradiate with epithermal (1-100 keV) and mono-energetic fast (4,6 MeV) fluxes to test the sensibility of </a:t>
            </a:r>
            <a:r>
              <a:rPr lang="en-US" sz="2800" dirty="0" err="1"/>
              <a:t>ANTILoPE</a:t>
            </a:r>
            <a:r>
              <a:rPr lang="en-US" sz="2800" dirty="0"/>
              <a:t>. </a:t>
            </a:r>
          </a:p>
          <a:p>
            <a:pPr marL="201168" lvl="1" indent="0">
              <a:buNone/>
            </a:pPr>
            <a:r>
              <a:rPr lang="en-US" sz="2800" b="1" dirty="0"/>
              <a:t>Irradiation at </a:t>
            </a:r>
            <a:r>
              <a:rPr lang="en-US" sz="2800" b="1" dirty="0" err="1"/>
              <a:t>HiSPANoS</a:t>
            </a:r>
            <a:r>
              <a:rPr lang="en-US" sz="2800" b="1" dirty="0"/>
              <a:t> last week: results soon!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6B6A99-89A8-70B4-123F-64018A85165A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84C2C1A-D853-9604-FF25-180D09969023}"/>
              </a:ext>
            </a:extLst>
          </p:cNvPr>
          <p:cNvSpPr txBox="1"/>
          <p:nvPr/>
        </p:nvSpPr>
        <p:spPr>
          <a:xfrm>
            <a:off x="1688928" y="1419204"/>
            <a:ext cx="1960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CC00"/>
                </a:solidFill>
                <a:highlight>
                  <a:srgbClr val="808080"/>
                </a:highlight>
              </a:rPr>
              <a:t>20 </a:t>
            </a:r>
            <a:r>
              <a:rPr lang="es-ES" sz="2400" dirty="0" err="1">
                <a:solidFill>
                  <a:srgbClr val="FFCC00"/>
                </a:solidFill>
                <a:highlight>
                  <a:srgbClr val="808080"/>
                </a:highlight>
              </a:rPr>
              <a:t>um</a:t>
            </a:r>
            <a:r>
              <a:rPr lang="es-ES" sz="2400" dirty="0">
                <a:solidFill>
                  <a:srgbClr val="FFCC00"/>
                </a:solidFill>
                <a:highlight>
                  <a:srgbClr val="808080"/>
                </a:highlight>
              </a:rPr>
              <a:t> Au </a:t>
            </a:r>
            <a:r>
              <a:rPr lang="es-ES" sz="2400" dirty="0" err="1">
                <a:solidFill>
                  <a:srgbClr val="FFCC00"/>
                </a:solidFill>
                <a:highlight>
                  <a:srgbClr val="808080"/>
                </a:highlight>
              </a:rPr>
              <a:t>foils</a:t>
            </a:r>
            <a:endParaRPr lang="en-US" sz="2400" dirty="0">
              <a:solidFill>
                <a:srgbClr val="FFCC00"/>
              </a:solidFill>
              <a:highlight>
                <a:srgbClr val="808080"/>
              </a:highlight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5F5B94D-2092-1846-B9F1-89658EF402BF}"/>
              </a:ext>
            </a:extLst>
          </p:cNvPr>
          <p:cNvSpPr txBox="1"/>
          <p:nvPr/>
        </p:nvSpPr>
        <p:spPr>
          <a:xfrm>
            <a:off x="1527672" y="3738450"/>
            <a:ext cx="1874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FFCC00"/>
                </a:solidFill>
                <a:highlight>
                  <a:srgbClr val="808080"/>
                </a:highlight>
              </a:rPr>
              <a:t>1 mm Cu </a:t>
            </a:r>
            <a:r>
              <a:rPr lang="es-ES" sz="2400" dirty="0" err="1">
                <a:solidFill>
                  <a:srgbClr val="FFCC00"/>
                </a:solidFill>
                <a:highlight>
                  <a:srgbClr val="808080"/>
                </a:highlight>
              </a:rPr>
              <a:t>foils</a:t>
            </a:r>
            <a:endParaRPr lang="en-US" sz="2400" dirty="0">
              <a:solidFill>
                <a:srgbClr val="FFCC00"/>
              </a:solidFill>
              <a:highlight>
                <a:srgbClr val="80808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7689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438A2-8C09-B3F6-48E3-DACC31EEA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465803"/>
            <a:ext cx="10058400" cy="1223010"/>
          </a:xfrm>
        </p:spPr>
        <p:txBody>
          <a:bodyPr>
            <a:normAutofit/>
          </a:bodyPr>
          <a:lstStyle/>
          <a:p>
            <a:r>
              <a:rPr lang="es-ES" dirty="0" err="1"/>
              <a:t>Simplified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test at </a:t>
            </a:r>
            <a:r>
              <a:rPr lang="es-ES" dirty="0" err="1"/>
              <a:t>HiSPANoS@CNA</a:t>
            </a: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D8E3A74-C653-0ECA-C8B4-8E7F558F6D67}"/>
              </a:ext>
            </a:extLst>
          </p:cNvPr>
          <p:cNvSpPr/>
          <p:nvPr/>
        </p:nvSpPr>
        <p:spPr>
          <a:xfrm>
            <a:off x="742950" y="1508760"/>
            <a:ext cx="10778490" cy="868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DAF571B2-6B8A-7CB8-B46E-BEFE5FDB6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3115" y="672588"/>
            <a:ext cx="7262336" cy="4023360"/>
          </a:xfrm>
        </p:spPr>
        <p:txBody>
          <a:bodyPr>
            <a:noAutofit/>
          </a:bodyPr>
          <a:lstStyle/>
          <a:p>
            <a:pPr marL="201168" lvl="1" indent="0">
              <a:buNone/>
            </a:pPr>
            <a:r>
              <a:rPr lang="en-US" sz="2800" b="1" dirty="0"/>
              <a:t>Changes in the set-up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No need for the Pb converter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Removal of the first 2 foils and the last 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Test of target material: the strong 5 eV </a:t>
            </a:r>
            <a:r>
              <a:rPr lang="en-US" sz="2800" baseline="30000" dirty="0"/>
              <a:t>197</a:t>
            </a:r>
            <a:r>
              <a:rPr lang="en-US" sz="2800" dirty="0"/>
              <a:t>Au resonance may make gold a not optimal choice =&gt; test of Cu for producing </a:t>
            </a:r>
            <a:r>
              <a:rPr lang="en-US" sz="2800" baseline="30000" dirty="0"/>
              <a:t>64</a:t>
            </a:r>
            <a:r>
              <a:rPr lang="en-US" sz="2800" dirty="0"/>
              <a:t>Cu(</a:t>
            </a:r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baseline="30000" dirty="0"/>
              <a:t>+</a:t>
            </a:r>
            <a:r>
              <a:rPr lang="en-US" sz="2800" dirty="0"/>
              <a:t>; </a:t>
            </a:r>
            <a:r>
              <a:rPr lang="en-US" sz="2800"/>
              <a:t>12,7h)</a:t>
            </a:r>
          </a:p>
          <a:p>
            <a:pPr marL="201168" lvl="1" indent="0">
              <a:buNone/>
            </a:pPr>
            <a:endParaRPr lang="en-US" sz="2800" dirty="0"/>
          </a:p>
          <a:p>
            <a:pPr marL="201168" lvl="1" indent="0">
              <a:buNone/>
            </a:pPr>
            <a:r>
              <a:rPr lang="en-US" sz="2800" b="1" dirty="0"/>
              <a:t>Goals: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Irradiate with epithermal (1-100 keV) and mono-energetic fast (4,6 MeV) fluxes to test the sensibility of </a:t>
            </a:r>
            <a:r>
              <a:rPr lang="en-US" sz="2800" dirty="0" err="1"/>
              <a:t>ANTILoPE</a:t>
            </a:r>
            <a:r>
              <a:rPr lang="en-US" sz="2800" dirty="0"/>
              <a:t>. </a:t>
            </a:r>
          </a:p>
          <a:p>
            <a:pPr marL="201168" lvl="1" indent="0">
              <a:buNone/>
            </a:pPr>
            <a:r>
              <a:rPr lang="en-US" sz="2800" b="1" dirty="0"/>
              <a:t>Irradiation at </a:t>
            </a:r>
            <a:r>
              <a:rPr lang="en-US" sz="2800" b="1" dirty="0" err="1"/>
              <a:t>HiSPANoS</a:t>
            </a:r>
            <a:r>
              <a:rPr lang="en-US" sz="2800" b="1" dirty="0"/>
              <a:t> last week: results soon!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6B6A99-89A8-70B4-123F-64018A85165A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11" name="Imagen 10" descr="Artículos de oficina&#10;&#10;Descripción generada automáticamente con confianza baja">
            <a:extLst>
              <a:ext uri="{FF2B5EF4-FFF2-40B4-BE49-F238E27FC236}">
                <a16:creationId xmlns:a16="http://schemas.microsoft.com/office/drawing/2014/main" id="{5D5B3C43-7B0B-1FD5-A25B-2338FCB6C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9" y="762869"/>
            <a:ext cx="4859393" cy="3644545"/>
          </a:xfrm>
          <a:prstGeom prst="rect">
            <a:avLst/>
          </a:prstGeom>
        </p:spPr>
      </p:pic>
      <p:pic>
        <p:nvPicPr>
          <p:cNvPr id="6" name="Imagen 5" descr="Imagen que contiene tabla, mostrador&#10;&#10;Descripción generada automáticamente">
            <a:extLst>
              <a:ext uri="{FF2B5EF4-FFF2-40B4-BE49-F238E27FC236}">
                <a16:creationId xmlns:a16="http://schemas.microsoft.com/office/drawing/2014/main" id="{61BFB7ED-2543-57ED-51B3-00AF37B842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07" r="20578" b="2667"/>
          <a:stretch/>
        </p:blipFill>
        <p:spPr>
          <a:xfrm>
            <a:off x="2783805" y="4529105"/>
            <a:ext cx="2099310" cy="1735141"/>
          </a:xfrm>
          <a:prstGeom prst="rect">
            <a:avLst/>
          </a:prstGeom>
        </p:spPr>
      </p:pic>
      <p:pic>
        <p:nvPicPr>
          <p:cNvPr id="14" name="Imagen 13" descr="Una pantalla de televisión encendida&#10;&#10;Descripción generada automáticamente">
            <a:extLst>
              <a:ext uri="{FF2B5EF4-FFF2-40B4-BE49-F238E27FC236}">
                <a16:creationId xmlns:a16="http://schemas.microsoft.com/office/drawing/2014/main" id="{E7A77487-BAA9-2D6D-6C84-31DB52A081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8" y="4529104"/>
            <a:ext cx="2313521" cy="173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61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754792-5E0A-4332-89BB-FD4D3D221683}"/>
              </a:ext>
            </a:extLst>
          </p:cNvPr>
          <p:cNvSpPr txBox="1">
            <a:spLocks/>
          </p:cNvSpPr>
          <p:nvPr/>
        </p:nvSpPr>
        <p:spPr>
          <a:xfrm>
            <a:off x="644860" y="213057"/>
            <a:ext cx="11120958" cy="84558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dirty="0" err="1"/>
              <a:t>Summary</a:t>
            </a:r>
            <a:r>
              <a:rPr lang="es-ES" sz="4400" dirty="0"/>
              <a:t> &amp; </a:t>
            </a:r>
            <a:r>
              <a:rPr lang="es-ES" sz="4400" dirty="0" err="1"/>
              <a:t>Conclusions</a:t>
            </a:r>
            <a:endParaRPr lang="es-ES" sz="4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417D7-9395-4B76-9841-5FD0038B854C}"/>
              </a:ext>
            </a:extLst>
          </p:cNvPr>
          <p:cNvSpPr txBox="1">
            <a:spLocks/>
          </p:cNvSpPr>
          <p:nvPr/>
        </p:nvSpPr>
        <p:spPr>
          <a:xfrm>
            <a:off x="239537" y="1324860"/>
            <a:ext cx="12618623" cy="5561551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sz="8000" dirty="0">
                <a:solidFill>
                  <a:schemeClr val="tx1"/>
                </a:solidFill>
              </a:rPr>
              <a:t> </a:t>
            </a:r>
            <a:r>
              <a:rPr lang="es-ES" sz="8000" dirty="0" err="1"/>
              <a:t>ANTILoPE</a:t>
            </a:r>
            <a:r>
              <a:rPr lang="es-ES" sz="8000" dirty="0"/>
              <a:t>: </a:t>
            </a:r>
            <a:r>
              <a:rPr lang="es-ES" sz="8000" dirty="0" err="1"/>
              <a:t>designed</a:t>
            </a:r>
            <a:r>
              <a:rPr lang="es-ES" sz="8000" dirty="0"/>
              <a:t> in 2021 </a:t>
            </a:r>
            <a:r>
              <a:rPr lang="es-ES" sz="8000" dirty="0" err="1"/>
              <a:t>for</a:t>
            </a:r>
            <a:r>
              <a:rPr lang="es-ES" sz="8000" dirty="0"/>
              <a:t> </a:t>
            </a:r>
            <a:r>
              <a:rPr lang="es-ES" sz="8000" dirty="0" err="1"/>
              <a:t>measuring</a:t>
            </a:r>
            <a:r>
              <a:rPr lang="es-ES" sz="8000" dirty="0"/>
              <a:t> </a:t>
            </a:r>
            <a:r>
              <a:rPr lang="es-ES" sz="8000" dirty="0" err="1"/>
              <a:t>the</a:t>
            </a:r>
            <a:r>
              <a:rPr lang="es-ES" sz="8000" dirty="0"/>
              <a:t> </a:t>
            </a:r>
            <a:r>
              <a:rPr lang="es-ES" sz="8000" dirty="0" err="1"/>
              <a:t>neutron</a:t>
            </a:r>
            <a:r>
              <a:rPr lang="es-ES" sz="8000" dirty="0"/>
              <a:t> flux at NEAR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</a:t>
            </a:r>
            <a:r>
              <a:rPr lang="es-ES" sz="8000" dirty="0" err="1"/>
              <a:t>Measurements</a:t>
            </a:r>
            <a:r>
              <a:rPr lang="es-ES" sz="8000" dirty="0"/>
              <a:t> </a:t>
            </a:r>
            <a:r>
              <a:rPr lang="es-ES" sz="8000" dirty="0" err="1"/>
              <a:t>were</a:t>
            </a:r>
            <a:r>
              <a:rPr lang="es-ES" sz="8000" dirty="0"/>
              <a:t> </a:t>
            </a:r>
            <a:r>
              <a:rPr lang="es-ES" sz="8000" dirty="0" err="1">
                <a:solidFill>
                  <a:srgbClr val="339933"/>
                </a:solidFill>
              </a:rPr>
              <a:t>succesfully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perfomed</a:t>
            </a:r>
            <a:r>
              <a:rPr lang="es-ES" sz="8000" dirty="0">
                <a:solidFill>
                  <a:srgbClr val="339933"/>
                </a:solidFill>
              </a:rPr>
              <a:t> at </a:t>
            </a:r>
            <a:r>
              <a:rPr lang="es-ES" sz="8000" dirty="0" err="1">
                <a:solidFill>
                  <a:srgbClr val="339933"/>
                </a:solidFill>
              </a:rPr>
              <a:t>both</a:t>
            </a:r>
            <a:r>
              <a:rPr lang="es-ES" sz="8000" dirty="0">
                <a:solidFill>
                  <a:srgbClr val="339933"/>
                </a:solidFill>
              </a:rPr>
              <a:t> NEAR </a:t>
            </a:r>
            <a:r>
              <a:rPr lang="es-ES" sz="8000" dirty="0"/>
              <a:t>and EAR-2 in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New FLUKA </a:t>
            </a:r>
            <a:r>
              <a:rPr lang="es-ES" sz="8000" dirty="0" err="1"/>
              <a:t>simulations</a:t>
            </a:r>
            <a:r>
              <a:rPr lang="es-ES" sz="8000" dirty="0"/>
              <a:t> </a:t>
            </a:r>
            <a:r>
              <a:rPr lang="es-ES" sz="8000" dirty="0" err="1"/>
              <a:t>of</a:t>
            </a:r>
            <a:r>
              <a:rPr lang="es-ES" sz="8000" dirty="0"/>
              <a:t> NEAR flux =&gt; </a:t>
            </a:r>
            <a:r>
              <a:rPr lang="es-ES" sz="8000" dirty="0" err="1">
                <a:solidFill>
                  <a:srgbClr val="339933"/>
                </a:solidFill>
              </a:rPr>
              <a:t>estim</a:t>
            </a:r>
            <a:r>
              <a:rPr lang="es-ES" sz="8000" dirty="0">
                <a:solidFill>
                  <a:srgbClr val="339933"/>
                </a:solidFill>
              </a:rPr>
              <a:t>./meas. # captures </a:t>
            </a:r>
            <a:r>
              <a:rPr lang="es-ES" sz="8000" dirty="0" err="1">
                <a:solidFill>
                  <a:srgbClr val="339933"/>
                </a:solidFill>
              </a:rPr>
              <a:t>agree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within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s-ES" sz="8000" dirty="0">
                <a:solidFill>
                  <a:srgbClr val="339933"/>
                </a:solidFill>
              </a:rPr>
              <a:t>5%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</a:t>
            </a:r>
            <a:r>
              <a:rPr lang="es-ES" sz="8000" dirty="0" err="1"/>
              <a:t>Effect</a:t>
            </a:r>
            <a:r>
              <a:rPr lang="es-ES" sz="8000" dirty="0"/>
              <a:t> </a:t>
            </a:r>
            <a:r>
              <a:rPr lang="es-ES" sz="8000" dirty="0" err="1"/>
              <a:t>of</a:t>
            </a:r>
            <a:r>
              <a:rPr lang="es-ES" sz="8000" dirty="0"/>
              <a:t> </a:t>
            </a:r>
            <a:r>
              <a:rPr lang="es-ES" sz="8000" dirty="0" err="1"/>
              <a:t>the</a:t>
            </a:r>
            <a:r>
              <a:rPr lang="es-ES" sz="8000" dirty="0"/>
              <a:t> </a:t>
            </a:r>
            <a:r>
              <a:rPr lang="es-ES" sz="8000" dirty="0" err="1"/>
              <a:t>scattered</a:t>
            </a:r>
            <a:r>
              <a:rPr lang="es-ES" sz="8000" dirty="0"/>
              <a:t> </a:t>
            </a:r>
            <a:r>
              <a:rPr lang="es-ES" sz="8000" dirty="0" err="1"/>
              <a:t>neutrons</a:t>
            </a:r>
            <a:r>
              <a:rPr lang="es-ES" sz="8000" dirty="0"/>
              <a:t> </a:t>
            </a:r>
            <a:r>
              <a:rPr lang="es-ES" sz="8000" dirty="0" err="1"/>
              <a:t>with</a:t>
            </a:r>
            <a:r>
              <a:rPr lang="es-ES" sz="8000" dirty="0"/>
              <a:t> FLUKA =&gt;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affects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the</a:t>
            </a:r>
            <a:r>
              <a:rPr lang="es-ES" sz="8000" dirty="0">
                <a:solidFill>
                  <a:srgbClr val="339933"/>
                </a:solidFill>
              </a:rPr>
              <a:t> E</a:t>
            </a:r>
            <a:r>
              <a:rPr lang="es-ES" sz="8000" baseline="-25000" dirty="0">
                <a:solidFill>
                  <a:srgbClr val="339933"/>
                </a:solidFill>
              </a:rPr>
              <a:t>n</a:t>
            </a:r>
            <a:r>
              <a:rPr lang="es-ES" sz="8000" dirty="0">
                <a:solidFill>
                  <a:srgbClr val="339933"/>
                </a:solidFill>
              </a:rPr>
              <a:t>&gt;10 </a:t>
            </a:r>
            <a:r>
              <a:rPr lang="es-ES" sz="8000" dirty="0" err="1">
                <a:solidFill>
                  <a:srgbClr val="339933"/>
                </a:solidFill>
              </a:rPr>
              <a:t>MeV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mainly</a:t>
            </a:r>
            <a:endParaRPr lang="es-ES" sz="8000" dirty="0">
              <a:solidFill>
                <a:srgbClr val="339933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</a:t>
            </a:r>
            <a:r>
              <a:rPr lang="es-ES" sz="8000" dirty="0" err="1"/>
              <a:t>Effect</a:t>
            </a:r>
            <a:r>
              <a:rPr lang="es-ES" sz="8000" dirty="0"/>
              <a:t> </a:t>
            </a:r>
            <a:r>
              <a:rPr lang="es-ES" sz="8000" dirty="0" err="1"/>
              <a:t>of</a:t>
            </a:r>
            <a:r>
              <a:rPr lang="es-ES" sz="8000" dirty="0"/>
              <a:t> </a:t>
            </a:r>
            <a:r>
              <a:rPr lang="es-ES" sz="8000" dirty="0" err="1"/>
              <a:t>the</a:t>
            </a:r>
            <a:r>
              <a:rPr lang="es-ES" sz="8000" dirty="0"/>
              <a:t> </a:t>
            </a:r>
            <a:r>
              <a:rPr lang="es-ES" sz="8000" dirty="0" err="1"/>
              <a:t>choice</a:t>
            </a:r>
            <a:r>
              <a:rPr lang="es-ES" sz="8000" dirty="0"/>
              <a:t> </a:t>
            </a:r>
            <a:r>
              <a:rPr lang="es-ES" sz="8000" dirty="0" err="1"/>
              <a:t>of</a:t>
            </a:r>
            <a:r>
              <a:rPr lang="es-ES" sz="8000" dirty="0"/>
              <a:t> # </a:t>
            </a:r>
            <a:r>
              <a:rPr lang="es-ES" sz="8000" dirty="0" err="1"/>
              <a:t>iterations</a:t>
            </a:r>
            <a:r>
              <a:rPr lang="es-ES" sz="8000" dirty="0"/>
              <a:t> and # </a:t>
            </a:r>
            <a:r>
              <a:rPr lang="es-ES" sz="8000" dirty="0" err="1"/>
              <a:t>foils</a:t>
            </a:r>
            <a:r>
              <a:rPr lang="es-ES" sz="8000" dirty="0"/>
              <a:t>: </a:t>
            </a:r>
            <a:r>
              <a:rPr lang="es-ES" sz="8000" dirty="0" err="1">
                <a:solidFill>
                  <a:srgbClr val="339933"/>
                </a:solidFill>
              </a:rPr>
              <a:t>reasonable</a:t>
            </a:r>
            <a:r>
              <a:rPr lang="es-ES" sz="8000" dirty="0">
                <a:solidFill>
                  <a:srgbClr val="339933"/>
                </a:solidFill>
              </a:rPr>
              <a:t> </a:t>
            </a:r>
            <a:r>
              <a:rPr lang="es-ES" sz="8000" dirty="0" err="1">
                <a:solidFill>
                  <a:srgbClr val="339933"/>
                </a:solidFill>
              </a:rPr>
              <a:t>results</a:t>
            </a:r>
            <a:endParaRPr lang="es-ES" sz="8000" dirty="0">
              <a:solidFill>
                <a:srgbClr val="339933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</a:t>
            </a:r>
            <a:r>
              <a:rPr lang="es-ES" sz="8000" dirty="0" err="1"/>
              <a:t>Study</a:t>
            </a:r>
            <a:r>
              <a:rPr lang="es-ES" sz="8000" dirty="0"/>
              <a:t> </a:t>
            </a:r>
            <a:r>
              <a:rPr lang="es-ES" sz="8000" dirty="0" err="1"/>
              <a:t>of</a:t>
            </a:r>
            <a:r>
              <a:rPr lang="es-ES" sz="8000" dirty="0"/>
              <a:t> </a:t>
            </a:r>
            <a:r>
              <a:rPr lang="es-ES" sz="8000" dirty="0" err="1"/>
              <a:t>binning</a:t>
            </a:r>
            <a:r>
              <a:rPr lang="es-ES" sz="8000" dirty="0"/>
              <a:t> </a:t>
            </a:r>
            <a:r>
              <a:rPr lang="es-ES" sz="8000" dirty="0" err="1"/>
              <a:t>dependence</a:t>
            </a:r>
            <a:r>
              <a:rPr lang="es-ES" sz="8000" dirty="0"/>
              <a:t>: </a:t>
            </a:r>
            <a:r>
              <a:rPr lang="es-ES" sz="8000" dirty="0" err="1">
                <a:solidFill>
                  <a:srgbClr val="FFC000"/>
                </a:solidFill>
              </a:rPr>
              <a:t>ongoing</a:t>
            </a:r>
            <a:endParaRPr lang="es-ES" sz="8000" dirty="0">
              <a:solidFill>
                <a:srgbClr val="FFC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Test </a:t>
            </a:r>
            <a:r>
              <a:rPr lang="es-ES" sz="8000" dirty="0" err="1"/>
              <a:t>others</a:t>
            </a:r>
            <a:r>
              <a:rPr lang="es-ES" sz="8000" dirty="0"/>
              <a:t> </a:t>
            </a:r>
            <a:r>
              <a:rPr lang="es-ES" sz="8000" dirty="0" err="1"/>
              <a:t>unfolding</a:t>
            </a:r>
            <a:r>
              <a:rPr lang="es-ES" sz="8000" dirty="0"/>
              <a:t> </a:t>
            </a:r>
            <a:r>
              <a:rPr lang="es-ES" sz="8000" dirty="0" err="1"/>
              <a:t>codes</a:t>
            </a:r>
            <a:r>
              <a:rPr lang="es-ES" sz="8000" dirty="0"/>
              <a:t> </a:t>
            </a:r>
            <a:r>
              <a:rPr lang="es-ES" sz="8000" dirty="0" err="1"/>
              <a:t>pending</a:t>
            </a:r>
            <a:r>
              <a:rPr lang="es-ES" sz="8000" dirty="0"/>
              <a:t>: </a:t>
            </a:r>
            <a:r>
              <a:rPr lang="es-ES" sz="8000" dirty="0" err="1">
                <a:solidFill>
                  <a:srgbClr val="FFC000"/>
                </a:solidFill>
              </a:rPr>
              <a:t>coming</a:t>
            </a:r>
            <a:r>
              <a:rPr lang="es-ES" sz="8000" dirty="0">
                <a:solidFill>
                  <a:srgbClr val="FFC000"/>
                </a:solidFill>
              </a:rPr>
              <a:t> </a:t>
            </a:r>
            <a:r>
              <a:rPr lang="es-ES" sz="8000" dirty="0" err="1">
                <a:solidFill>
                  <a:srgbClr val="FFC000"/>
                </a:solidFill>
              </a:rPr>
              <a:t>soon</a:t>
            </a:r>
            <a:endParaRPr lang="es-ES" sz="80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s-ES" sz="80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8000" dirty="0"/>
              <a:t> </a:t>
            </a:r>
            <a:r>
              <a:rPr lang="es-ES" sz="8000" dirty="0" err="1"/>
              <a:t>Meanwhile</a:t>
            </a:r>
            <a:r>
              <a:rPr lang="es-ES" sz="8000" dirty="0"/>
              <a:t>, </a:t>
            </a:r>
            <a:r>
              <a:rPr lang="es-ES" sz="8000" dirty="0" err="1"/>
              <a:t>simplified</a:t>
            </a:r>
            <a:r>
              <a:rPr lang="es-ES" sz="8000" dirty="0"/>
              <a:t> </a:t>
            </a:r>
            <a:r>
              <a:rPr lang="es-ES" sz="8000" dirty="0" err="1"/>
              <a:t>design</a:t>
            </a:r>
            <a:r>
              <a:rPr lang="es-ES" sz="8000" dirty="0"/>
              <a:t> and </a:t>
            </a:r>
            <a:r>
              <a:rPr lang="es-ES" sz="8000" dirty="0" err="1"/>
              <a:t>irradiation</a:t>
            </a:r>
            <a:r>
              <a:rPr lang="es-ES" sz="8000" dirty="0"/>
              <a:t> at </a:t>
            </a:r>
            <a:r>
              <a:rPr lang="es-ES" sz="8000" dirty="0" err="1"/>
              <a:t>HiSPANoS@CNA</a:t>
            </a:r>
            <a:endParaRPr lang="es-ES" sz="8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s-ES" sz="6800" dirty="0" err="1"/>
              <a:t>Epithermal</a:t>
            </a:r>
            <a:r>
              <a:rPr lang="es-ES" sz="6800" dirty="0"/>
              <a:t> </a:t>
            </a:r>
            <a:r>
              <a:rPr lang="es-ES" sz="6800" dirty="0" err="1"/>
              <a:t>neutrons</a:t>
            </a:r>
            <a:r>
              <a:rPr lang="es-ES" sz="6800" dirty="0"/>
              <a:t> (1912 </a:t>
            </a:r>
            <a:r>
              <a:rPr lang="es-ES" sz="6800" dirty="0" err="1"/>
              <a:t>keV</a:t>
            </a:r>
            <a:r>
              <a:rPr lang="es-ES" sz="6800" dirty="0"/>
              <a:t> </a:t>
            </a:r>
            <a:r>
              <a:rPr lang="es-ES" sz="6800" dirty="0" err="1"/>
              <a:t>proton</a:t>
            </a:r>
            <a:r>
              <a:rPr lang="es-ES" sz="6800" dirty="0"/>
              <a:t> </a:t>
            </a:r>
            <a:r>
              <a:rPr lang="es-ES" sz="6800" dirty="0" err="1"/>
              <a:t>on</a:t>
            </a:r>
            <a:r>
              <a:rPr lang="es-ES" sz="6800" dirty="0"/>
              <a:t> LiF target): </a:t>
            </a:r>
            <a:r>
              <a:rPr lang="es-ES" sz="6800" dirty="0" err="1"/>
              <a:t>quasimaxwellian</a:t>
            </a:r>
            <a:r>
              <a:rPr lang="es-ES" sz="6800" dirty="0"/>
              <a:t> </a:t>
            </a:r>
            <a:r>
              <a:rPr lang="es-ES" sz="6800" dirty="0" err="1"/>
              <a:t>of</a:t>
            </a:r>
            <a:r>
              <a:rPr lang="es-ES" sz="6800" dirty="0"/>
              <a:t> ~ 30 </a:t>
            </a:r>
            <a:r>
              <a:rPr lang="es-ES" sz="6800" dirty="0" err="1"/>
              <a:t>keV</a:t>
            </a:r>
            <a:endParaRPr lang="es-ES" sz="6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s-ES" sz="6800" dirty="0" err="1"/>
              <a:t>Mono-energetic</a:t>
            </a:r>
            <a:r>
              <a:rPr lang="es-ES" sz="6800" dirty="0"/>
              <a:t> </a:t>
            </a:r>
            <a:r>
              <a:rPr lang="es-ES" sz="6800" dirty="0" err="1"/>
              <a:t>fast</a:t>
            </a:r>
            <a:r>
              <a:rPr lang="es-ES" sz="6800" dirty="0"/>
              <a:t> </a:t>
            </a:r>
            <a:r>
              <a:rPr lang="es-ES" sz="6800" dirty="0" err="1"/>
              <a:t>neutrons</a:t>
            </a:r>
            <a:r>
              <a:rPr lang="es-ES" sz="6800" dirty="0"/>
              <a:t> (d-D </a:t>
            </a:r>
            <a:r>
              <a:rPr lang="es-ES" sz="6800" dirty="0" err="1"/>
              <a:t>producing</a:t>
            </a:r>
            <a:r>
              <a:rPr lang="es-ES" sz="6800" dirty="0"/>
              <a:t> 4,6 </a:t>
            </a:r>
            <a:r>
              <a:rPr lang="es-ES" sz="6800" dirty="0" err="1"/>
              <a:t>MeV</a:t>
            </a:r>
            <a:r>
              <a:rPr lang="es-ES" sz="6800" dirty="0"/>
              <a:t> </a:t>
            </a:r>
            <a:r>
              <a:rPr lang="es-ES" sz="6800" dirty="0" err="1"/>
              <a:t>neutrons</a:t>
            </a:r>
            <a:r>
              <a:rPr lang="es-ES" sz="68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ES" sz="6800" dirty="0" err="1"/>
              <a:t>Analysis</a:t>
            </a:r>
            <a:r>
              <a:rPr lang="es-ES" sz="6800" dirty="0"/>
              <a:t> </a:t>
            </a:r>
            <a:r>
              <a:rPr lang="es-ES" sz="6800" dirty="0" err="1"/>
              <a:t>ongoing</a:t>
            </a:r>
            <a:endParaRPr lang="es-ES" sz="6800" dirty="0"/>
          </a:p>
          <a:p>
            <a:pPr marL="0" indent="0">
              <a:buNone/>
            </a:pPr>
            <a:endParaRPr lang="es-ES" dirty="0">
              <a:solidFill>
                <a:srgbClr val="FF0000"/>
              </a:solidFill>
            </a:endParaRPr>
          </a:p>
          <a:p>
            <a:pPr marL="0" indent="0">
              <a:buFont typeface="Calibri" panose="020F0502020204030204" pitchFamily="34" charset="0"/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4" name="Cerrar llave 3">
            <a:extLst>
              <a:ext uri="{FF2B5EF4-FFF2-40B4-BE49-F238E27FC236}">
                <a16:creationId xmlns:a16="http://schemas.microsoft.com/office/drawing/2014/main" id="{D8D2D9C1-3359-4259-875A-2DB480F25269}"/>
              </a:ext>
            </a:extLst>
          </p:cNvPr>
          <p:cNvSpPr/>
          <p:nvPr/>
        </p:nvSpPr>
        <p:spPr>
          <a:xfrm>
            <a:off x="7169378" y="3620023"/>
            <a:ext cx="446812" cy="1031986"/>
          </a:xfrm>
          <a:prstGeom prst="rightBrac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F54E3FD-4B4B-47A9-8D33-3620D6F8B9C8}"/>
              </a:ext>
            </a:extLst>
          </p:cNvPr>
          <p:cNvSpPr txBox="1"/>
          <p:nvPr/>
        </p:nvSpPr>
        <p:spPr>
          <a:xfrm>
            <a:off x="7616190" y="3540332"/>
            <a:ext cx="447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/>
              <a:t>RooUnfold</a:t>
            </a:r>
            <a:r>
              <a:rPr lang="es-ES" sz="2000" dirty="0"/>
              <a:t> </a:t>
            </a:r>
            <a:r>
              <a:rPr lang="es-ES" sz="2000" dirty="0" err="1"/>
              <a:t>is</a:t>
            </a:r>
            <a:r>
              <a:rPr lang="es-ES" sz="2000" dirty="0"/>
              <a:t> a “</a:t>
            </a:r>
            <a:r>
              <a:rPr lang="es-ES" sz="2000" dirty="0" err="1"/>
              <a:t>black</a:t>
            </a:r>
            <a:r>
              <a:rPr lang="es-ES" sz="2000" dirty="0"/>
              <a:t> box” </a:t>
            </a:r>
            <a:r>
              <a:rPr lang="es-ES" sz="2000" dirty="0" err="1"/>
              <a:t>for</a:t>
            </a:r>
            <a:r>
              <a:rPr lang="es-ES" sz="2000" dirty="0"/>
              <a:t> </a:t>
            </a:r>
            <a:r>
              <a:rPr lang="es-ES" sz="2000" dirty="0" err="1"/>
              <a:t>us</a:t>
            </a:r>
            <a:r>
              <a:rPr lang="es-ES" sz="2000" dirty="0"/>
              <a:t>. </a:t>
            </a:r>
            <a:r>
              <a:rPr lang="es-ES" sz="2000" dirty="0" err="1"/>
              <a:t>Looking</a:t>
            </a:r>
            <a:r>
              <a:rPr lang="es-ES" sz="2000" dirty="0"/>
              <a:t> forward </a:t>
            </a:r>
            <a:r>
              <a:rPr lang="es-ES" sz="2000" dirty="0" err="1"/>
              <a:t>to</a:t>
            </a:r>
            <a:r>
              <a:rPr lang="es-ES" sz="2000" dirty="0"/>
              <a:t> CEIDEN-GUN meeting in June </a:t>
            </a:r>
            <a:r>
              <a:rPr lang="es-ES" sz="2000" dirty="0" err="1"/>
              <a:t>to</a:t>
            </a:r>
            <a:r>
              <a:rPr lang="es-ES" sz="2000" dirty="0"/>
              <a:t> </a:t>
            </a:r>
            <a:r>
              <a:rPr lang="es-ES" sz="2000" dirty="0" err="1"/>
              <a:t>improve</a:t>
            </a:r>
            <a:r>
              <a:rPr lang="es-ES" sz="2000" dirty="0"/>
              <a:t> </a:t>
            </a:r>
            <a:r>
              <a:rPr lang="es-ES" sz="2000" dirty="0" err="1"/>
              <a:t>our</a:t>
            </a:r>
            <a:r>
              <a:rPr lang="es-ES" sz="2000" dirty="0"/>
              <a:t> </a:t>
            </a:r>
            <a:r>
              <a:rPr lang="es-ES" sz="2000" dirty="0" err="1"/>
              <a:t>understanding</a:t>
            </a:r>
            <a:endParaRPr lang="en-US" sz="20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8AC4640-D81F-4890-A13A-FD59FDC38210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3785304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725D3A18-FC11-4969-B44E-53838FA4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026" y="2196422"/>
            <a:ext cx="3868557" cy="6903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5400" kern="1200" dirty="0"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255E705-91F7-49CE-B550-A21E61B29F61}"/>
              </a:ext>
            </a:extLst>
          </p:cNvPr>
          <p:cNvSpPr/>
          <p:nvPr/>
        </p:nvSpPr>
        <p:spPr>
          <a:xfrm>
            <a:off x="843148" y="1330036"/>
            <a:ext cx="10508249" cy="5937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C674086-4895-405E-893A-25F55253DDEB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pic>
        <p:nvPicPr>
          <p:cNvPr id="3" name="Imagen 2" descr="Imagen que contiene exterior, lado, cubierto, colgando&#10;&#10;Descripción generada automáticamente">
            <a:extLst>
              <a:ext uri="{FF2B5EF4-FFF2-40B4-BE49-F238E27FC236}">
                <a16:creationId xmlns:a16="http://schemas.microsoft.com/office/drawing/2014/main" id="{C03FA156-D617-37AA-6A5B-08C3C0867D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383" r="19784"/>
          <a:stretch/>
        </p:blipFill>
        <p:spPr>
          <a:xfrm rot="5400000">
            <a:off x="1108300" y="537294"/>
            <a:ext cx="6144273" cy="5377990"/>
          </a:xfrm>
          <a:prstGeom prst="rect">
            <a:avLst/>
          </a:prstGeom>
        </p:spPr>
      </p:pic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7466D3C-871E-4278-E887-F4E29C196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41" y="5704659"/>
            <a:ext cx="607046" cy="59376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0980420-BCF3-74A9-D703-5CCF1D410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5" t="9210" r="17730" b="13382"/>
          <a:stretch/>
        </p:blipFill>
        <p:spPr bwMode="auto">
          <a:xfrm>
            <a:off x="6038852" y="5505600"/>
            <a:ext cx="830580" cy="79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917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8AA1D1-1609-480C-B720-DD1281CD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2712" y="-427409"/>
            <a:ext cx="4263241" cy="254290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Sensitivity according to the position inside the block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7BB1E2F-1811-4E1F-B571-61FD81980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0094" y="2338979"/>
            <a:ext cx="3977096" cy="3617690"/>
          </a:xfrm>
        </p:spPr>
        <p:txBody>
          <a:bodyPr vert="horz" lIns="0" tIns="45720" rIns="0" bIns="45720" rtlCol="0">
            <a:normAutofit/>
          </a:bodyPr>
          <a:lstStyle/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Simulated with Geant4 &amp; G4NeutronHPThermal physics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first two samples respond mainly to the 5 eV resonance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peaks in the keV region, but the response is different enough for unfolding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Well defined response peaks around the MeV region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29CBCE-21AE-419D-AC1F-8ACF510A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2DA012-1414-493D-888F-5D99D0BDA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Imagen 15" descr="Gráfico&#10;&#10;Descripción generada automáticamente">
            <a:extLst>
              <a:ext uri="{FF2B5EF4-FFF2-40B4-BE49-F238E27FC236}">
                <a16:creationId xmlns:a16="http://schemas.microsoft.com/office/drawing/2014/main" id="{F5825A2F-A1C5-41A1-8768-9BB6E8A13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8" y="457200"/>
            <a:ext cx="7295975" cy="557658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6C5EFBD-662A-4CF1-B516-82EE56F4BCCA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3194939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8AA1D1-1609-480C-B720-DD1281CD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6358" y="634946"/>
            <a:ext cx="4241471" cy="14507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Sensitivity according to the position inside the block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7BB1E2F-1811-4E1F-B571-61FD81980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59485" y="2198913"/>
            <a:ext cx="3690257" cy="3755565"/>
          </a:xfrm>
        </p:spPr>
        <p:txBody>
          <a:bodyPr vert="horz" lIns="0" tIns="45720" rIns="0" bIns="45720" rtlCol="0">
            <a:normAutofit/>
          </a:bodyPr>
          <a:lstStyle/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limitations around the 100 MeV region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Thanks to the Pb we improve a lot the last bins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329CBCE-21AE-419D-AC1F-8ACF510A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F2DA012-1414-493D-888F-5D99D0BDA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CD6985A5-8D3F-4E47-93FB-10E79019BD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08" y="365760"/>
            <a:ext cx="7428987" cy="558871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8D5FB83-8622-4AB5-8470-855C3A95B1DA}"/>
              </a:ext>
            </a:extLst>
          </p:cNvPr>
          <p:cNvSpPr txBox="1"/>
          <p:nvPr/>
        </p:nvSpPr>
        <p:spPr>
          <a:xfrm>
            <a:off x="200025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10150825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D379150-F6B4-45C8-BE10-6B278AD40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FCF544-A370-4A5D-A95F-CA6E0E7191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EB3B97-A638-498B-8083-54191CE7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84B70D5-875B-433D-BDBD-1522A85D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947DF4A-614C-4B4C-8B80-E5B9D8E8C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E299956-A9E7-4FC1-A0B1-D590CA973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FC539C-B783-4B03-9F9E-D13430F3F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BD00848A-1AF4-4006-9F7A-85162F681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807" y="489508"/>
            <a:ext cx="11488994" cy="6805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Irradiation at NEAR during 12 days (20/10 -&gt; 01/11) </a:t>
            </a:r>
          </a:p>
        </p:txBody>
      </p:sp>
      <p:pic>
        <p:nvPicPr>
          <p:cNvPr id="21" name="Marcador de contenido 4" descr="Imagen que contiene interior, cocina, mostrador, lavabo&#10;&#10;Descripción generada automáticamente">
            <a:extLst>
              <a:ext uri="{FF2B5EF4-FFF2-40B4-BE49-F238E27FC236}">
                <a16:creationId xmlns:a16="http://schemas.microsoft.com/office/drawing/2014/main" id="{6C7ECF2A-FD35-470D-A05F-49703E07F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64" y="1236038"/>
            <a:ext cx="3595328" cy="4809804"/>
          </a:xfrm>
          <a:prstGeom prst="rect">
            <a:avLst/>
          </a:prstGeom>
        </p:spPr>
      </p:pic>
      <p:pic>
        <p:nvPicPr>
          <p:cNvPr id="23" name="Imagen 22" descr="Imagen que contiene interior, tabla, hombre, espejo&#10;&#10;Descripción generada automáticamente">
            <a:extLst>
              <a:ext uri="{FF2B5EF4-FFF2-40B4-BE49-F238E27FC236}">
                <a16:creationId xmlns:a16="http://schemas.microsoft.com/office/drawing/2014/main" id="{16224203-88F8-4126-A898-83B5D3DACF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74" y="1236038"/>
            <a:ext cx="6378435" cy="478382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2DA61FC-C8C2-4DCA-AAD7-64AF4ECBF3B5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21609271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88AA1D1-1609-480C-B720-DD1281CD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5216" y="634946"/>
            <a:ext cx="4241471" cy="145075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Measurement of the decay of the samples</a:t>
            </a:r>
            <a:endParaRPr lang="en-US" sz="4000" kern="1200" spc="-5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7BB1E2F-1811-4E1F-B571-61FD81980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92143" y="2183696"/>
            <a:ext cx="3690257" cy="3755565"/>
          </a:xfrm>
        </p:spPr>
        <p:txBody>
          <a:bodyPr vert="horz" lIns="0" tIns="45720" rIns="0" bIns="45720" rtlCol="0">
            <a:normAutofit/>
          </a:bodyPr>
          <a:lstStyle/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During 9 days, in the “old Control Room”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Almost one sample per day, every day</a:t>
            </a:r>
          </a:p>
          <a:p>
            <a:pPr indent="-228600"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Two LaBr</a:t>
            </a:r>
            <a:r>
              <a:rPr lang="en-US" sz="2400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detectors and one CAEN-720 digitizer (from Universidad de Sevilla)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329CBCE-21AE-419D-AC1F-8ACF510A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F2DA012-1414-493D-888F-5D99D0BDA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Marcador de contenido 5" descr="Imagen que contiene interior, cocina, refrigerador, pequeño&#10;&#10;Descripción generada automáticamente">
            <a:extLst>
              <a:ext uri="{FF2B5EF4-FFF2-40B4-BE49-F238E27FC236}">
                <a16:creationId xmlns:a16="http://schemas.microsoft.com/office/drawing/2014/main" id="{F0880BB7-C9DF-42DC-8129-1F35119159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" b="4"/>
          <a:stretch/>
        </p:blipFill>
        <p:spPr>
          <a:xfrm rot="5400000">
            <a:off x="-384733" y="1306611"/>
            <a:ext cx="4918741" cy="3721095"/>
          </a:xfrm>
          <a:prstGeom prst="rect">
            <a:avLst/>
          </a:prstGeom>
        </p:spPr>
      </p:pic>
      <p:pic>
        <p:nvPicPr>
          <p:cNvPr id="14" name="Marcador de contenido 23" descr="Imagen que contiene tabla, mostrador, cocina, computadora&#10;&#10;Descripción generada automáticamente">
            <a:extLst>
              <a:ext uri="{FF2B5EF4-FFF2-40B4-BE49-F238E27FC236}">
                <a16:creationId xmlns:a16="http://schemas.microsoft.com/office/drawing/2014/main" id="{6599D35F-2529-4ADD-93F1-9FA9A22B58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6008" y="1327969"/>
            <a:ext cx="4961459" cy="3721095"/>
          </a:xfrm>
          <a:prstGeom prst="rect">
            <a:avLst/>
          </a:prstGeom>
        </p:spPr>
      </p:pic>
      <p:pic>
        <p:nvPicPr>
          <p:cNvPr id="17" name="Marcador de contenido 21" descr="El mostrador de una tienda&#10;&#10;Descripción generada automáticamente con confianza baja">
            <a:extLst>
              <a:ext uri="{FF2B5EF4-FFF2-40B4-BE49-F238E27FC236}">
                <a16:creationId xmlns:a16="http://schemas.microsoft.com/office/drawing/2014/main" id="{3581DC81-A705-4463-85CD-5E322DD377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770033" y="257859"/>
            <a:ext cx="2939905" cy="2204929"/>
          </a:xfrm>
          <a:prstGeom prst="rect">
            <a:avLst/>
          </a:prstGeom>
          <a:ln w="31750">
            <a:solidFill>
              <a:schemeClr val="tx1"/>
            </a:solidFill>
          </a:ln>
          <a:effectLst>
            <a:softEdge rad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6BF30FA3-F7FD-463A-A5FE-C4A5CA6DCB3E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3165868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725D3A18-FC11-4969-B44E-53838FA4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603" y="504003"/>
            <a:ext cx="11203913" cy="6903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dirty="0"/>
              <a:t>Unfolding with and without Pb</a:t>
            </a:r>
            <a:endParaRPr lang="en-US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255E705-91F7-49CE-B550-A21E61B29F61}"/>
              </a:ext>
            </a:extLst>
          </p:cNvPr>
          <p:cNvSpPr/>
          <p:nvPr/>
        </p:nvSpPr>
        <p:spPr>
          <a:xfrm>
            <a:off x="843148" y="1330036"/>
            <a:ext cx="10508249" cy="5937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 descr="Gráfico, Gráfico en cascada&#10;&#10;Descripción generada automáticamente">
            <a:extLst>
              <a:ext uri="{FF2B5EF4-FFF2-40B4-BE49-F238E27FC236}">
                <a16:creationId xmlns:a16="http://schemas.microsoft.com/office/drawing/2014/main" id="{48DFFA95-61B1-4C18-9EC6-A520CA463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60" y="1194366"/>
            <a:ext cx="9063990" cy="487870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0FA98FE-9292-46C4-A769-2FC55C01F0D8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501294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DA1302D-11E8-DF21-1DC9-2B29C730E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66" y="647974"/>
            <a:ext cx="5770154" cy="44103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1D9C3F8-673C-F31E-63C5-7152EF542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720" y="647974"/>
            <a:ext cx="5873312" cy="4410342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DBAE89E4-5191-BE82-7416-6DC71971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735" y="72345"/>
            <a:ext cx="11120958" cy="845580"/>
          </a:xfrm>
        </p:spPr>
        <p:txBody>
          <a:bodyPr anchor="t">
            <a:normAutofit/>
          </a:bodyPr>
          <a:lstStyle/>
          <a:p>
            <a:r>
              <a:rPr lang="es-ES" sz="4400" dirty="0" err="1"/>
              <a:t>ANTILoPE</a:t>
            </a:r>
            <a:r>
              <a:rPr lang="es-ES" sz="4400" dirty="0"/>
              <a:t> response </a:t>
            </a:r>
            <a:r>
              <a:rPr lang="es-ES" sz="4400" dirty="0" err="1"/>
              <a:t>matrix</a:t>
            </a:r>
            <a:r>
              <a:rPr lang="es-ES" sz="4400" dirty="0"/>
              <a:t> </a:t>
            </a:r>
            <a:r>
              <a:rPr lang="es-ES" sz="4400" dirty="0" err="1"/>
              <a:t>with</a:t>
            </a:r>
            <a:r>
              <a:rPr lang="es-ES" sz="4400" dirty="0"/>
              <a:t> Geant4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BFAFD8FC-F678-BD83-F2E6-B09E56F64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093" y="4982901"/>
            <a:ext cx="11924907" cy="3927173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2800" dirty="0"/>
              <a:t> </a:t>
            </a:r>
            <a:r>
              <a:rPr lang="es-ES" sz="2800" dirty="0" err="1"/>
              <a:t>ANTILoPE</a:t>
            </a:r>
            <a:r>
              <a:rPr lang="es-ES" sz="2800" dirty="0"/>
              <a:t> </a:t>
            </a:r>
            <a:r>
              <a:rPr lang="es-ES" sz="2800" dirty="0" err="1"/>
              <a:t>irradiated</a:t>
            </a:r>
            <a:r>
              <a:rPr lang="es-ES" sz="2800" dirty="0"/>
              <a:t> at n_TOF-NEAR in </a:t>
            </a:r>
            <a:r>
              <a:rPr lang="es-ES" sz="2800" dirty="0" err="1"/>
              <a:t>October</a:t>
            </a:r>
            <a:r>
              <a:rPr lang="es-ES" sz="2800" dirty="0"/>
              <a:t> 2021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ES" sz="2800" dirty="0"/>
              <a:t> Gold </a:t>
            </a:r>
            <a:r>
              <a:rPr lang="es-ES" sz="2800" dirty="0" err="1"/>
              <a:t>sample’s</a:t>
            </a:r>
            <a:r>
              <a:rPr lang="es-ES" sz="2800" dirty="0"/>
              <a:t> </a:t>
            </a:r>
            <a:r>
              <a:rPr lang="es-ES" sz="2800" dirty="0" err="1"/>
              <a:t>activities</a:t>
            </a:r>
            <a:r>
              <a:rPr lang="es-ES" sz="2800" dirty="0"/>
              <a:t> </a:t>
            </a:r>
            <a:r>
              <a:rPr lang="es-ES" sz="2800" dirty="0" err="1"/>
              <a:t>measured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USevilla’s</a:t>
            </a:r>
            <a:r>
              <a:rPr lang="es-ES" sz="2800" dirty="0"/>
              <a:t> LaBr3 + CAEN </a:t>
            </a:r>
            <a:r>
              <a:rPr lang="es-ES" sz="2800" dirty="0" err="1"/>
              <a:t>digitizer</a:t>
            </a:r>
            <a:endParaRPr lang="es-ES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s-ES" sz="2800" dirty="0"/>
              <a:t> </a:t>
            </a:r>
            <a:r>
              <a:rPr lang="es-ES" sz="2800" dirty="0" err="1"/>
              <a:t>Analyis</a:t>
            </a:r>
            <a:r>
              <a:rPr lang="es-ES" sz="2800" dirty="0"/>
              <a:t> </a:t>
            </a:r>
            <a:r>
              <a:rPr lang="es-ES" sz="2800" dirty="0" err="1"/>
              <a:t>ongoing</a:t>
            </a:r>
            <a:r>
              <a:rPr lang="es-ES" sz="2800" dirty="0"/>
              <a:t> </a:t>
            </a:r>
            <a:r>
              <a:rPr lang="es-ES" sz="2800" dirty="0" err="1"/>
              <a:t>with</a:t>
            </a:r>
            <a:r>
              <a:rPr lang="es-ES" sz="2800" dirty="0"/>
              <a:t> </a:t>
            </a:r>
            <a:r>
              <a:rPr lang="es-ES" sz="2800" dirty="0" err="1"/>
              <a:t>CERN’s</a:t>
            </a:r>
            <a:r>
              <a:rPr lang="es-ES" sz="2800" dirty="0"/>
              <a:t> </a:t>
            </a:r>
            <a:r>
              <a:rPr lang="es-ES" sz="2800" dirty="0" err="1"/>
              <a:t>RooUnfold</a:t>
            </a:r>
            <a:endParaRPr lang="es-ES" sz="28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4C8AF05-AF0D-3B30-B0D6-406E6A7C437D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174815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9504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9BA2F41-DC63-5773-854D-84C9827BA90E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274398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2933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3E0FDA2-9F80-E566-BA85-9D93AAAC7276}"/>
              </a:ext>
            </a:extLst>
          </p:cNvPr>
          <p:cNvSpPr/>
          <p:nvPr/>
        </p:nvSpPr>
        <p:spPr>
          <a:xfrm>
            <a:off x="7189470" y="2388870"/>
            <a:ext cx="104013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278636B-ADAC-94FA-F0F0-AE844AED584A}"/>
              </a:ext>
            </a:extLst>
          </p:cNvPr>
          <p:cNvSpPr txBox="1"/>
          <p:nvPr/>
        </p:nvSpPr>
        <p:spPr>
          <a:xfrm>
            <a:off x="8309373" y="2079877"/>
            <a:ext cx="3615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FF0000"/>
                </a:solidFill>
              </a:rPr>
              <a:t>FLUKA </a:t>
            </a:r>
            <a:r>
              <a:rPr lang="es-ES" sz="2800" dirty="0" err="1">
                <a:solidFill>
                  <a:srgbClr val="FF0000"/>
                </a:solidFill>
              </a:rPr>
              <a:t>simulations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by</a:t>
            </a:r>
            <a:r>
              <a:rPr lang="es-ES" sz="2800" dirty="0">
                <a:solidFill>
                  <a:srgbClr val="FF0000"/>
                </a:solidFill>
              </a:rPr>
              <a:t> J.A. Pavón &amp; M. Sabaté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938449C-1157-B311-DB17-B038FF32B9F1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</p:spTree>
    <p:extLst>
      <p:ext uri="{BB962C8B-B14F-4D97-AF65-F5344CB8AC3E}">
        <p14:creationId xmlns:p14="http://schemas.microsoft.com/office/powerpoint/2010/main" val="744028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7198F2E-4D03-446C-8FE6-B70A2B01B0D1}"/>
              </a:ext>
            </a:extLst>
          </p:cNvPr>
          <p:cNvSpPr/>
          <p:nvPr/>
        </p:nvSpPr>
        <p:spPr>
          <a:xfrm>
            <a:off x="1009264" y="1449092"/>
            <a:ext cx="10376491" cy="44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375484B-39EF-4066-83AE-1A63B16F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0" y="213748"/>
            <a:ext cx="11120958" cy="845580"/>
          </a:xfrm>
        </p:spPr>
        <p:txBody>
          <a:bodyPr anchor="t">
            <a:normAutofit/>
          </a:bodyPr>
          <a:lstStyle/>
          <a:p>
            <a:r>
              <a:rPr lang="es-ES" sz="4400" dirty="0"/>
              <a:t>FLUKA </a:t>
            </a:r>
            <a:r>
              <a:rPr lang="es-ES" sz="4400" dirty="0" err="1"/>
              <a:t>simulations</a:t>
            </a:r>
            <a:r>
              <a:rPr lang="es-ES" sz="4400" dirty="0"/>
              <a:t>: J.A. Pavón &amp; M. Sabaté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39202-D07D-4DA7-A7C1-4F12CD1B3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318" y="1487838"/>
            <a:ext cx="3934634" cy="3921070"/>
          </a:xfrm>
        </p:spPr>
        <p:txBody>
          <a:bodyPr>
            <a:normAutofit/>
          </a:bodyPr>
          <a:lstStyle/>
          <a:p>
            <a:endParaRPr lang="es-E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5CE84DFA-3B75-49C6-8A16-D394A0852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16" y="825703"/>
            <a:ext cx="7065967" cy="548403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8F38E37-D3EB-4141-A871-636373FA67EF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B268E83-8AD3-4D0D-8931-8F8B4C6078A4}"/>
              </a:ext>
            </a:extLst>
          </p:cNvPr>
          <p:cNvSpPr txBox="1"/>
          <p:nvPr/>
        </p:nvSpPr>
        <p:spPr>
          <a:xfrm>
            <a:off x="3303753" y="2299098"/>
            <a:ext cx="1401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NEAR real </a:t>
            </a:r>
            <a:r>
              <a:rPr lang="es-ES" sz="1400" dirty="0" err="1">
                <a:solidFill>
                  <a:srgbClr val="FF0000"/>
                </a:solidFill>
              </a:rPr>
              <a:t>geom.</a:t>
            </a:r>
            <a:endParaRPr lang="es-ES" sz="1400" dirty="0">
              <a:solidFill>
                <a:srgbClr val="FF0000"/>
              </a:solidFill>
            </a:endParaRPr>
          </a:p>
          <a:p>
            <a:r>
              <a:rPr lang="en-US" sz="1400" dirty="0"/>
              <a:t>Vacuum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C44A173-6AAB-45CA-B5D9-87809BC5FA7D}"/>
              </a:ext>
            </a:extLst>
          </p:cNvPr>
          <p:cNvSpPr txBox="1"/>
          <p:nvPr/>
        </p:nvSpPr>
        <p:spPr>
          <a:xfrm>
            <a:off x="6834745" y="2400677"/>
            <a:ext cx="1401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NEAR real </a:t>
            </a:r>
            <a:r>
              <a:rPr lang="es-ES" sz="1400" dirty="0" err="1">
                <a:solidFill>
                  <a:srgbClr val="FF0000"/>
                </a:solidFill>
              </a:rPr>
              <a:t>geom.</a:t>
            </a:r>
            <a:endParaRPr lang="es-ES" sz="1400" dirty="0">
              <a:solidFill>
                <a:srgbClr val="FF0000"/>
              </a:solidFill>
            </a:endParaRPr>
          </a:p>
          <a:p>
            <a:r>
              <a:rPr lang="en-US" sz="1400" dirty="0"/>
              <a:t>Vacuum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A10A124-C9B6-4EE4-ACD2-5FD05589B00C}"/>
              </a:ext>
            </a:extLst>
          </p:cNvPr>
          <p:cNvSpPr txBox="1"/>
          <p:nvPr/>
        </p:nvSpPr>
        <p:spPr>
          <a:xfrm>
            <a:off x="3506772" y="3790979"/>
            <a:ext cx="1401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NEAR real </a:t>
            </a:r>
            <a:r>
              <a:rPr lang="es-ES" sz="1400" dirty="0" err="1">
                <a:solidFill>
                  <a:srgbClr val="FF0000"/>
                </a:solidFill>
              </a:rPr>
              <a:t>geom.</a:t>
            </a:r>
            <a:endParaRPr lang="es-ES" sz="1400" dirty="0">
              <a:solidFill>
                <a:srgbClr val="FF0000"/>
              </a:solidFill>
            </a:endParaRPr>
          </a:p>
          <a:p>
            <a:r>
              <a:rPr lang="en-US" sz="1400" dirty="0"/>
              <a:t>Vacuum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9EDFDC-8BA3-4C92-8C9B-5E398FDE0675}"/>
              </a:ext>
            </a:extLst>
          </p:cNvPr>
          <p:cNvSpPr txBox="1"/>
          <p:nvPr/>
        </p:nvSpPr>
        <p:spPr>
          <a:xfrm>
            <a:off x="7184797" y="3840967"/>
            <a:ext cx="1401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NEAR real </a:t>
            </a:r>
            <a:r>
              <a:rPr lang="es-ES" sz="1400" dirty="0" err="1">
                <a:solidFill>
                  <a:srgbClr val="FF0000"/>
                </a:solidFill>
              </a:rPr>
              <a:t>geom.</a:t>
            </a:r>
            <a:endParaRPr lang="es-ES" sz="1400" dirty="0">
              <a:solidFill>
                <a:srgbClr val="FF0000"/>
              </a:solidFill>
            </a:endParaRPr>
          </a:p>
          <a:p>
            <a:r>
              <a:rPr lang="en-US" sz="1400" dirty="0"/>
              <a:t>Vacuum</a:t>
            </a:r>
          </a:p>
        </p:txBody>
      </p:sp>
    </p:spTree>
    <p:extLst>
      <p:ext uri="{BB962C8B-B14F-4D97-AF65-F5344CB8AC3E}">
        <p14:creationId xmlns:p14="http://schemas.microsoft.com/office/powerpoint/2010/main" val="639995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A04EE376-C479-4E5D-A696-11638A35C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15" y="1008978"/>
            <a:ext cx="3987277" cy="309460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11DE5E-00E2-4AB7-9205-44E75C7A5194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0A2F85C-60C6-46A3-9C90-438F0C638DDE}"/>
              </a:ext>
            </a:extLst>
          </p:cNvPr>
          <p:cNvSpPr txBox="1">
            <a:spLocks/>
          </p:cNvSpPr>
          <p:nvPr/>
        </p:nvSpPr>
        <p:spPr>
          <a:xfrm>
            <a:off x="637030" y="213748"/>
            <a:ext cx="11410190" cy="84558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dirty="0" err="1"/>
              <a:t>Difference</a:t>
            </a:r>
            <a:r>
              <a:rPr lang="es-ES" sz="4400" dirty="0"/>
              <a:t> in Au </a:t>
            </a:r>
            <a:r>
              <a:rPr lang="es-ES" sz="4400" dirty="0" err="1"/>
              <a:t>activation</a:t>
            </a:r>
            <a:r>
              <a:rPr lang="es-ES" sz="4400" dirty="0"/>
              <a:t> </a:t>
            </a:r>
            <a:r>
              <a:rPr lang="es-ES" sz="4400" dirty="0" err="1"/>
              <a:t>by</a:t>
            </a:r>
            <a:r>
              <a:rPr lang="es-ES" sz="4400" dirty="0"/>
              <a:t> </a:t>
            </a:r>
            <a:r>
              <a:rPr lang="es-ES" sz="4400" dirty="0" err="1"/>
              <a:t>scattered</a:t>
            </a:r>
            <a:r>
              <a:rPr lang="es-ES" sz="4400" dirty="0"/>
              <a:t> </a:t>
            </a:r>
            <a:r>
              <a:rPr lang="es-ES" sz="4400" dirty="0" err="1"/>
              <a:t>neutrons</a:t>
            </a:r>
            <a:endParaRPr lang="es-ES" sz="4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360E80B-C286-ADD9-C2A5-94DE4D9DA4C6}"/>
              </a:ext>
            </a:extLst>
          </p:cNvPr>
          <p:cNvSpPr txBox="1"/>
          <p:nvPr/>
        </p:nvSpPr>
        <p:spPr>
          <a:xfrm>
            <a:off x="2554664" y="3194360"/>
            <a:ext cx="227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Ratio </a:t>
            </a:r>
            <a:r>
              <a:rPr lang="es-ES" dirty="0" err="1"/>
              <a:t>between</a:t>
            </a:r>
            <a:r>
              <a:rPr lang="es-ES" dirty="0"/>
              <a:t> 2.5 &amp; 9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A04EE376-C479-4E5D-A696-11638A35C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15" y="1008978"/>
            <a:ext cx="3987277" cy="3094603"/>
          </a:xfrm>
          <a:prstGeom prst="rect">
            <a:avLst/>
          </a:prstGeom>
        </p:spPr>
      </p:pic>
      <p:pic>
        <p:nvPicPr>
          <p:cNvPr id="4" name="Imagen 3" descr="Gráfico&#10;&#10;Descripción generada automáticamente">
            <a:extLst>
              <a:ext uri="{FF2B5EF4-FFF2-40B4-BE49-F238E27FC236}">
                <a16:creationId xmlns:a16="http://schemas.microsoft.com/office/drawing/2014/main" id="{AD968AF6-A62A-45B1-AE7D-2397B19840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06" y="2396971"/>
            <a:ext cx="5029295" cy="3903333"/>
          </a:xfrm>
          <a:prstGeom prst="rect">
            <a:avLst/>
          </a:prstGeom>
        </p:spPr>
      </p:pic>
      <p:sp>
        <p:nvSpPr>
          <p:cNvPr id="9" name="CustomShape 2">
            <a:extLst>
              <a:ext uri="{FF2B5EF4-FFF2-40B4-BE49-F238E27FC236}">
                <a16:creationId xmlns:a16="http://schemas.microsoft.com/office/drawing/2014/main" id="{3A0AB9F0-3C64-43AB-82AF-1113CF99D95D}"/>
              </a:ext>
            </a:extLst>
          </p:cNvPr>
          <p:cNvSpPr/>
          <p:nvPr/>
        </p:nvSpPr>
        <p:spPr>
          <a:xfrm>
            <a:off x="5315451" y="1066050"/>
            <a:ext cx="1223280" cy="8632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11851F1-FBD5-465A-9936-D3092D14ADCE}"/>
              </a:ext>
            </a:extLst>
          </p:cNvPr>
          <p:cNvSpPr txBox="1"/>
          <p:nvPr/>
        </p:nvSpPr>
        <p:spPr>
          <a:xfrm>
            <a:off x="196596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FDB871BF-62A9-4100-85F5-743D973E8425}"/>
              </a:ext>
            </a:extLst>
          </p:cNvPr>
          <p:cNvSpPr txBox="1">
            <a:spLocks/>
          </p:cNvSpPr>
          <p:nvPr/>
        </p:nvSpPr>
        <p:spPr>
          <a:xfrm>
            <a:off x="637030" y="213748"/>
            <a:ext cx="11410190" cy="84558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400" dirty="0" err="1"/>
              <a:t>Difference</a:t>
            </a:r>
            <a:r>
              <a:rPr lang="es-ES" sz="4400" dirty="0"/>
              <a:t> in Au </a:t>
            </a:r>
            <a:r>
              <a:rPr lang="es-ES" sz="4400" dirty="0" err="1"/>
              <a:t>activation</a:t>
            </a:r>
            <a:r>
              <a:rPr lang="es-ES" sz="4400" dirty="0"/>
              <a:t> </a:t>
            </a:r>
            <a:r>
              <a:rPr lang="es-ES" sz="4400" dirty="0" err="1"/>
              <a:t>by</a:t>
            </a:r>
            <a:r>
              <a:rPr lang="es-ES" sz="4400" dirty="0"/>
              <a:t> </a:t>
            </a:r>
            <a:r>
              <a:rPr lang="es-ES" sz="4400" dirty="0" err="1"/>
              <a:t>scattered</a:t>
            </a:r>
            <a:r>
              <a:rPr lang="es-ES" sz="4400" dirty="0"/>
              <a:t> </a:t>
            </a:r>
            <a:r>
              <a:rPr lang="es-ES" sz="4400" dirty="0" err="1"/>
              <a:t>neutrons</a:t>
            </a:r>
            <a:endParaRPr lang="es-ES" sz="4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F389D8B-413C-E55D-44F9-ABFC4FD81057}"/>
              </a:ext>
            </a:extLst>
          </p:cNvPr>
          <p:cNvSpPr txBox="1"/>
          <p:nvPr/>
        </p:nvSpPr>
        <p:spPr>
          <a:xfrm>
            <a:off x="6538732" y="1268778"/>
            <a:ext cx="4707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Correction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by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the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contribution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scattered</a:t>
            </a:r>
            <a:r>
              <a:rPr lang="es-E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neutrons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1DB93B2-9A8A-50DE-D761-DE73879474AA}"/>
              </a:ext>
            </a:extLst>
          </p:cNvPr>
          <p:cNvSpPr txBox="1"/>
          <p:nvPr/>
        </p:nvSpPr>
        <p:spPr>
          <a:xfrm>
            <a:off x="2554664" y="3194360"/>
            <a:ext cx="227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Ratio </a:t>
            </a:r>
            <a:r>
              <a:rPr lang="es-ES" dirty="0" err="1"/>
              <a:t>between</a:t>
            </a:r>
            <a:r>
              <a:rPr lang="es-ES" dirty="0"/>
              <a:t> 2.5 &amp; 9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6FA0D79-F220-1F42-9E2D-5EC3B0F7B1B3}"/>
              </a:ext>
            </a:extLst>
          </p:cNvPr>
          <p:cNvSpPr txBox="1"/>
          <p:nvPr/>
        </p:nvSpPr>
        <p:spPr>
          <a:xfrm>
            <a:off x="5927091" y="5219890"/>
            <a:ext cx="227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Ratio </a:t>
            </a:r>
            <a:r>
              <a:rPr lang="es-ES" dirty="0" err="1"/>
              <a:t>between</a:t>
            </a:r>
            <a:r>
              <a:rPr lang="es-ES" dirty="0"/>
              <a:t> 2 &amp; 4.5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43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7E01-23A8-4C2C-22CA-DC0C0068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investigated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several</a:t>
            </a:r>
            <a:r>
              <a:rPr lang="es-ES" dirty="0"/>
              <a:t> </a:t>
            </a:r>
            <a:r>
              <a:rPr lang="es-ES" dirty="0" err="1"/>
              <a:t>issues</a:t>
            </a:r>
            <a:r>
              <a:rPr lang="es-ES" dirty="0"/>
              <a:t>/inputs/</a:t>
            </a:r>
            <a:r>
              <a:rPr lang="es-ES" dirty="0" err="1"/>
              <a:t>choices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918EB-33E6-CB05-71B5-DEEF1F780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6476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critical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dependence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Neutron</a:t>
            </a:r>
            <a:r>
              <a:rPr lang="es-ES" sz="3200" dirty="0"/>
              <a:t> </a:t>
            </a:r>
            <a:r>
              <a:rPr lang="es-ES" sz="3200" dirty="0" err="1"/>
              <a:t>scattering</a:t>
            </a:r>
            <a:r>
              <a:rPr lang="es-ES" sz="3200" dirty="0"/>
              <a:t> </a:t>
            </a:r>
            <a:r>
              <a:rPr lang="es-ES" sz="3200" dirty="0" err="1"/>
              <a:t>background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/>
              <a:t>New FLUKA </a:t>
            </a:r>
            <a:r>
              <a:rPr lang="es-ES" sz="3200" dirty="0" err="1"/>
              <a:t>simulations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iterations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Number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foils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Initial</a:t>
            </a:r>
            <a:r>
              <a:rPr lang="es-ES" sz="3200" dirty="0"/>
              <a:t> </a:t>
            </a:r>
            <a:r>
              <a:rPr lang="es-ES" sz="3200" dirty="0" err="1"/>
              <a:t>guess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Binning</a:t>
            </a:r>
            <a:endParaRPr lang="es-ES" sz="3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s-ES" sz="3200" dirty="0" err="1"/>
              <a:t>Deconvolution</a:t>
            </a:r>
            <a:r>
              <a:rPr lang="es-ES" sz="3200" dirty="0"/>
              <a:t> </a:t>
            </a:r>
            <a:r>
              <a:rPr lang="es-ES" sz="3200" dirty="0" err="1"/>
              <a:t>code</a:t>
            </a:r>
            <a:endParaRPr lang="es-ES" sz="3200" dirty="0"/>
          </a:p>
          <a:p>
            <a:pPr lvl="2">
              <a:buFont typeface="Wingdings" panose="05000000000000000000" pitchFamily="2" charset="2"/>
              <a:buChar char="q"/>
            </a:pPr>
            <a:endParaRPr lang="es-ES" sz="20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3E0FDA2-9F80-E566-BA85-9D93AAAC7276}"/>
              </a:ext>
            </a:extLst>
          </p:cNvPr>
          <p:cNvSpPr/>
          <p:nvPr/>
        </p:nvSpPr>
        <p:spPr>
          <a:xfrm>
            <a:off x="5762907" y="2954823"/>
            <a:ext cx="935160" cy="33612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278636B-ADAC-94FA-F0F0-AE844AED584A}"/>
              </a:ext>
            </a:extLst>
          </p:cNvPr>
          <p:cNvSpPr txBox="1"/>
          <p:nvPr/>
        </p:nvSpPr>
        <p:spPr>
          <a:xfrm>
            <a:off x="6698067" y="2863704"/>
            <a:ext cx="5520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FF0000"/>
                </a:solidFill>
              </a:rPr>
              <a:t>Nº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of</a:t>
            </a:r>
            <a:r>
              <a:rPr lang="es-ES" sz="2800" dirty="0">
                <a:solidFill>
                  <a:srgbClr val="FF0000"/>
                </a:solidFill>
              </a:rPr>
              <a:t> captures </a:t>
            </a:r>
            <a:r>
              <a:rPr lang="es-ES" sz="2800" dirty="0" err="1">
                <a:solidFill>
                  <a:srgbClr val="FF0000"/>
                </a:solidFill>
              </a:rPr>
              <a:t>higher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than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expected</a:t>
            </a:r>
            <a:endParaRPr lang="es-ES" sz="2800" dirty="0">
              <a:solidFill>
                <a:srgbClr val="FF0000"/>
              </a:solidFill>
            </a:endParaRPr>
          </a:p>
        </p:txBody>
      </p:sp>
      <p:pic>
        <p:nvPicPr>
          <p:cNvPr id="7" name="Gráfico 6" descr="Completado con relleno sólido">
            <a:extLst>
              <a:ext uri="{FF2B5EF4-FFF2-40B4-BE49-F238E27FC236}">
                <a16:creationId xmlns:a16="http://schemas.microsoft.com/office/drawing/2014/main" id="{53EA4A2D-136B-E239-A7B8-14527513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38010" y="2208485"/>
            <a:ext cx="914400" cy="9144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4302474-537F-087C-3866-31B6FAE28B73}"/>
              </a:ext>
            </a:extLst>
          </p:cNvPr>
          <p:cNvSpPr txBox="1"/>
          <p:nvPr/>
        </p:nvSpPr>
        <p:spPr>
          <a:xfrm>
            <a:off x="1977390" y="6437388"/>
            <a:ext cx="79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</a:rPr>
              <a:t>Pablo Pérez Maroto || </a:t>
            </a:r>
            <a:r>
              <a:rPr lang="es-ES" dirty="0" err="1">
                <a:solidFill>
                  <a:schemeClr val="bg1"/>
                </a:solidFill>
              </a:rPr>
              <a:t>nTOF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Collaboration</a:t>
            </a:r>
            <a:r>
              <a:rPr lang="es-ES" dirty="0">
                <a:solidFill>
                  <a:schemeClr val="bg1"/>
                </a:solidFill>
              </a:rPr>
              <a:t> Meeting ||  30/05/2022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F7E67C-6422-54B1-DB75-7AC61AC1B8B7}"/>
              </a:ext>
            </a:extLst>
          </p:cNvPr>
          <p:cNvSpPr txBox="1"/>
          <p:nvPr/>
        </p:nvSpPr>
        <p:spPr>
          <a:xfrm>
            <a:off x="7728200" y="2404075"/>
            <a:ext cx="413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339933"/>
                </a:solidFill>
              </a:rPr>
              <a:t>Succesfully</a:t>
            </a:r>
            <a:r>
              <a:rPr lang="es-ES" sz="2800" dirty="0">
                <a:solidFill>
                  <a:srgbClr val="339933"/>
                </a:solidFill>
              </a:rPr>
              <a:t> </a:t>
            </a:r>
            <a:r>
              <a:rPr lang="es-ES" sz="2800" dirty="0" err="1">
                <a:solidFill>
                  <a:srgbClr val="339933"/>
                </a:solidFill>
              </a:rPr>
              <a:t>corrected</a:t>
            </a:r>
            <a:endParaRPr lang="es-ES" sz="2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9709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1737</TotalTime>
  <Words>1511</Words>
  <Application>Microsoft Office PowerPoint</Application>
  <PresentationFormat>Panorámica</PresentationFormat>
  <Paragraphs>236</Paragraphs>
  <Slides>28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Symbol</vt:lpstr>
      <vt:lpstr>Wingdings</vt:lpstr>
      <vt:lpstr>Retrospección</vt:lpstr>
      <vt:lpstr>Update on the NEAR neutron flux measurement with ANTILoPE</vt:lpstr>
      <vt:lpstr>A neutron multi-foil spectrometer for NEAR</vt:lpstr>
      <vt:lpstr>ANTILoPE response matrix with Geant4</vt:lpstr>
      <vt:lpstr>We have investigated the effect on the results of several issues/inputs/choices</vt:lpstr>
      <vt:lpstr>We have investigated the effect on the results of several issues/inputs/choices</vt:lpstr>
      <vt:lpstr>FLUKA simulations: J.A. Pavón &amp; M. Sabaté</vt:lpstr>
      <vt:lpstr>Presentación de PowerPoint</vt:lpstr>
      <vt:lpstr>Presentación de PowerPoint</vt:lpstr>
      <vt:lpstr>We have investigated the effect on the results of several issues/inputs/choices</vt:lpstr>
      <vt:lpstr>Then: updated FLUKA simulations by M. Cecchetto</vt:lpstr>
      <vt:lpstr>We have investigated the effect on the results of several issues/inputs/choices</vt:lpstr>
      <vt:lpstr>Effect of # iterations </vt:lpstr>
      <vt:lpstr>We have investigated the effect on the results of several issues/inputs/choices</vt:lpstr>
      <vt:lpstr>Effect of # foils </vt:lpstr>
      <vt:lpstr>We have investigated the effect on the results of several issues/inputs/choices</vt:lpstr>
      <vt:lpstr>We have investigated the effect on the results of several issues/inputs/choices</vt:lpstr>
      <vt:lpstr>We have investigated the effect on the results of several issues/inputs/choices</vt:lpstr>
      <vt:lpstr>NEAR flux with ANTILoPE</vt:lpstr>
      <vt:lpstr>CEIDEN Grupo de Usuarios Neutrónicos meeting @CNA, 8-9 June 2022</vt:lpstr>
      <vt:lpstr>Simplified design test at HiSPANoS@CNA</vt:lpstr>
      <vt:lpstr>Simplified design test at HiSPANoS@CNA</vt:lpstr>
      <vt:lpstr>Presentación de PowerPoint</vt:lpstr>
      <vt:lpstr>Thank you!</vt:lpstr>
      <vt:lpstr>Sensitivity according to the position inside the block</vt:lpstr>
      <vt:lpstr>Sensitivity according to the position inside the block</vt:lpstr>
      <vt:lpstr>Irradiation at NEAR during 12 days (20/10 -&gt; 01/11) </vt:lpstr>
      <vt:lpstr>Measurement of the decay of the samples</vt:lpstr>
      <vt:lpstr>Unfolding with and without Pb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ANTILoPE</dc:title>
  <dc:creator>PABLO PEREZ MAROTO</dc:creator>
  <cp:lastModifiedBy>PABLO PEREZ MAROTO</cp:lastModifiedBy>
  <cp:revision>331</cp:revision>
  <dcterms:created xsi:type="dcterms:W3CDTF">2021-11-18T22:15:28Z</dcterms:created>
  <dcterms:modified xsi:type="dcterms:W3CDTF">2022-05-30T10:03:25Z</dcterms:modified>
</cp:coreProperties>
</file>