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9" r:id="rId2"/>
    <p:sldId id="1161" r:id="rId3"/>
    <p:sldId id="1162" r:id="rId4"/>
    <p:sldId id="1160" r:id="rId5"/>
    <p:sldId id="1149" r:id="rId6"/>
    <p:sldId id="1153" r:id="rId7"/>
    <p:sldId id="1154" r:id="rId8"/>
    <p:sldId id="1155" r:id="rId9"/>
    <p:sldId id="1151" r:id="rId10"/>
    <p:sldId id="1152" r:id="rId11"/>
    <p:sldId id="1156" r:id="rId12"/>
    <p:sldId id="1159" r:id="rId13"/>
    <p:sldId id="1157" r:id="rId14"/>
    <p:sldId id="1158" r:id="rId15"/>
    <p:sldId id="1163" r:id="rId16"/>
    <p:sldId id="1164" r:id="rId17"/>
    <p:sldId id="1165" r:id="rId18"/>
    <p:sldId id="1150" r:id="rId19"/>
    <p:sldId id="1148" r:id="rId2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4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568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2A996-9A00-3047-B40A-C9215CE73E1F}" type="datetimeFigureOut">
              <a:rPr lang="en-US" smtClean="0"/>
              <a:t>6/1/22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64E63-1B77-514A-83BB-9B83B35B7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67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564E63-1B77-514A-83BB-9B83B35B7E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439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564E63-1B77-514A-83BB-9B83B35B7E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90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564E63-1B77-514A-83BB-9B83B35B7E7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95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03582-D482-784F-96F5-026CB4D1B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4F1AA7-A96A-2543-A774-D2BE78930F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5B324-9782-0949-B09B-8CE6E0E39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22C17-3BCB-A844-BF3B-D1E4B0E26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045A8-4F36-E84B-8F1E-48B06F34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7289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B5336-818B-4B4D-AD94-4278C1907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C433F7-DFC9-D448-AB9D-C040AD50D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9FAC5-C805-9849-A999-C7B7D8028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56D8C-0DFC-0042-9C77-CC0610ADE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C4829-B896-A04F-8719-CEEF8778C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095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50C76E-9CF1-A74B-A909-85BD896E49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D61DE0-EDC7-F94D-99A8-559E04CC0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1510B-ADE2-484B-9DDD-56D5FF0A5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90AAA-28A7-C44E-B885-B1E0951BA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EDFD2-F9E2-8D44-BBB9-5E57DBCD3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803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065FB-9B00-2A4C-AF03-C382B9C86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8CD42-72D3-1D40-BB62-4C14B41BC0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E4F99-35BD-0F40-A043-15F925C3A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F4029-A27C-FC4D-9090-D11F1ACD8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BCF8B-D7E4-E34E-AF06-6026CE835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769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28C28-0B2D-9246-8294-D9582798C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FA3C4-AD07-1B49-B2FF-09E799FA5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8FD65-B0E6-514D-858F-C506608D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3D6D9-7536-2B47-ABD5-258FA1369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5A58E-5011-5A42-82EB-735A274ED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3117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91E21-824C-C949-835A-6C8513F64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304C0-113C-2243-A426-21C70D3CB4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487FCE-43E8-5B46-AD9D-7CC3A2818B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529E0-6E52-4347-84E3-53A8A3D27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AF1058-C377-A544-9051-5799D627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CC5D8B-5DF7-8549-A51B-3C8EAE131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395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E9C5A-9E5A-294F-BB5F-0FBB9CA2F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EF0D7A-F34F-8841-9944-396308FE9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49CA2-E64C-E448-829A-945C944459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D05C7-A298-2F45-A4DA-B01F5B1252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D756E-D48A-D246-B533-A876C6AE75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7A623E-74D7-444E-B3EC-F9E0D7C2B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E3AF58-BBFA-BB45-82A6-9173D4C80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3E4CBF-E6D8-DD41-A4C4-A86583DAC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6289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55D68-C874-2B40-A3BA-F3B176B93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30F2A3-07E1-634E-B32D-51DD1EE0D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FBE8FF-B837-A24E-B429-854E2531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FBE02D-83F8-3B45-8C97-D06E5C171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3385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685F5A-38F1-5D4C-AD6D-530EFA10D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5D2CA8-DB90-AF46-A900-9023884CC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EC724-D520-9D4F-9FB1-A334D30F2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3756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CF436-F1B3-3A44-914C-8385AF251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D68AE-FB08-6049-A8A7-020D16FE2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9B735-4BDD-5A47-9873-7CF663B503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BC209-2D79-1746-BC70-EC91111EB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FE27A9-04A3-E34B-BDBA-EC8370AA9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FDABA5-4399-1446-A7D7-769CBDA4B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851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9E441-270D-9942-BBCD-946FA2CD0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B0DB52-9DC3-D342-ADA7-347F22433E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516D2-88F5-6A46-A212-CBE253CF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ADF31-B7C5-6C44-99AB-48C594095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2B7B15-24C9-F943-BE10-B6578118A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52D38-E939-2C46-A9C3-C53DA0AA2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0372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3E3DB1-3356-8F46-BB9B-24251D726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33EE1C-48BA-1F42-BCB8-1CAE253B4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991EB-4D2D-CD4B-BBC7-03CBE6237E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F6F5A-1EB2-D741-BF4E-55F140C07514}" type="datetimeFigureOut">
              <a:rPr lang="it-IT" smtClean="0"/>
              <a:t>01/06/22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8E943-6F6A-4D4A-96BA-1F97E5A15F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BB4E9-F592-1B4E-B51D-F6101B43D1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489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EB4B02-1437-7F44-8EB9-388628D84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219" y="3429000"/>
            <a:ext cx="5460858" cy="38147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672304-4D2F-E342-9CC2-603F7B397AA9}"/>
              </a:ext>
            </a:extLst>
          </p:cNvPr>
          <p:cNvSpPr txBox="1"/>
          <p:nvPr/>
        </p:nvSpPr>
        <p:spPr>
          <a:xfrm>
            <a:off x="373774" y="2772405"/>
            <a:ext cx="1775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Alberto Mengoni</a:t>
            </a:r>
          </a:p>
          <a:p>
            <a:r>
              <a:rPr lang="en-US" dirty="0"/>
              <a:t>30 May 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9837A8-BB96-7E48-A3B1-07726EE0E59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789" y="4894596"/>
            <a:ext cx="1689177" cy="1667578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FF70DC4-A111-28C1-AB9E-FD132BFC3659}"/>
              </a:ext>
            </a:extLst>
          </p:cNvPr>
          <p:cNvSpPr txBox="1">
            <a:spLocks/>
          </p:cNvSpPr>
          <p:nvPr/>
        </p:nvSpPr>
        <p:spPr bwMode="auto">
          <a:xfrm>
            <a:off x="285979" y="959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Are TOF measurements possible at the NEAR Station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(or in its neighborhood)?</a:t>
            </a:r>
          </a:p>
        </p:txBody>
      </p:sp>
    </p:spTree>
    <p:extLst>
      <p:ext uri="{BB962C8B-B14F-4D97-AF65-F5344CB8AC3E}">
        <p14:creationId xmlns:p14="http://schemas.microsoft.com/office/powerpoint/2010/main" val="2292327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7279D65-7A10-8F88-84F3-1818836192BD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EAR2</a:t>
            </a:r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7F91A7F0-CE40-6FD5-25AD-EB63BA6E3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4094" y="88764"/>
            <a:ext cx="4596797" cy="3240000"/>
          </a:xfrm>
          <a:prstGeom prst="rect">
            <a:avLst/>
          </a:prstGeom>
        </p:spPr>
      </p:pic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7C1D8D08-EA0D-FF0D-433F-374A3468AE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4658" y="77310"/>
            <a:ext cx="4596797" cy="3240000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EEE772BF-C90A-1887-9F3F-4D8350654B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4722" y="3429000"/>
            <a:ext cx="4891277" cy="344756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04A95FE-57B8-6259-9CAD-4FE34A16E255}"/>
              </a:ext>
            </a:extLst>
          </p:cNvPr>
          <p:cNvSpPr txBox="1"/>
          <p:nvPr/>
        </p:nvSpPr>
        <p:spPr>
          <a:xfrm>
            <a:off x="7019365" y="3876585"/>
            <a:ext cx="464742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#area             : EAR2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#data file        : data/EAR2_scorewin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#flight-path [cm] :     2000.0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#relativistic     : yes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#</a:t>
            </a:r>
            <a:r>
              <a:rPr lang="en-GB" sz="1000" dirty="0" err="1">
                <a:latin typeface="Courier" pitchFamily="2" charset="0"/>
                <a:cs typeface="Courier New" panose="02070309020205020404" pitchFamily="49" charset="0"/>
              </a:rPr>
              <a:t>pbeam</a:t>
            </a:r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 rms   [ns] :       11.0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# energy range [eV]        FWHM [cm]   FWTM [cm]     </a:t>
            </a:r>
            <a:r>
              <a:rPr lang="en-GB" sz="1000" dirty="0" err="1">
                <a:latin typeface="Courier" pitchFamily="2" charset="0"/>
                <a:cs typeface="Courier New" panose="02070309020205020404" pitchFamily="49" charset="0"/>
              </a:rPr>
              <a:t>dE</a:t>
            </a:r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/E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       0.1         1.0         3.7        12.7     3.7e-03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       1.0        10.0         3.7         9.4     3.7e-03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      10.0       100.0         4.1        11.5     4.1e-03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     100.0      1000.0         5.5        17.5     5.5e-03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    1000.0     10000.0         9.9        31.9     1.0e-02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   10000.0    100000.0        23.7        87.4     2.5e-02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  100000.0   1000000.0        62.4       154.0     6.6e-02</a:t>
            </a:r>
          </a:p>
          <a:p>
            <a:r>
              <a:rPr lang="en-GB" sz="1000" dirty="0">
                <a:latin typeface="Courier" pitchFamily="2" charset="0"/>
                <a:cs typeface="Courier New" panose="02070309020205020404" pitchFamily="49" charset="0"/>
              </a:rPr>
              <a:t> 1000000.0  10000000.0        27.4        74.6     5.6e-02</a:t>
            </a:r>
          </a:p>
          <a:p>
            <a:endParaRPr lang="en-IT" sz="1000" dirty="0"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BCAAA6-546F-41DB-F669-D979E318CFC0}"/>
              </a:ext>
            </a:extLst>
          </p:cNvPr>
          <p:cNvSpPr txBox="1"/>
          <p:nvPr/>
        </p:nvSpPr>
        <p:spPr>
          <a:xfrm>
            <a:off x="6923859" y="6245781"/>
            <a:ext cx="2815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(table updated 1 June 2022)</a:t>
            </a:r>
          </a:p>
        </p:txBody>
      </p:sp>
    </p:spTree>
    <p:extLst>
      <p:ext uri="{BB962C8B-B14F-4D97-AF65-F5344CB8AC3E}">
        <p14:creationId xmlns:p14="http://schemas.microsoft.com/office/powerpoint/2010/main" val="466246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C25DC3B-606F-9A57-78A9-933C1E04BF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552" y="1234670"/>
            <a:ext cx="10106167" cy="562333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C6898C3-82C2-C4B8-A6AF-3F68379F308D}"/>
              </a:ext>
            </a:extLst>
          </p:cNvPr>
          <p:cNvSpPr/>
          <p:nvPr/>
        </p:nvSpPr>
        <p:spPr>
          <a:xfrm>
            <a:off x="6149008" y="3853559"/>
            <a:ext cx="180000" cy="18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z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272B3D3-DE38-4467-9A47-72523AB17A03}"/>
              </a:ext>
            </a:extLst>
          </p:cNvPr>
          <p:cNvCxnSpPr>
            <a:cxnSpLocks/>
          </p:cNvCxnSpPr>
          <p:nvPr/>
        </p:nvCxnSpPr>
        <p:spPr>
          <a:xfrm flipH="1">
            <a:off x="6069495" y="4046335"/>
            <a:ext cx="162222" cy="2645195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6456837-7F80-05DE-EF35-C0D23586BB90}"/>
              </a:ext>
            </a:extLst>
          </p:cNvPr>
          <p:cNvSpPr txBox="1"/>
          <p:nvPr/>
        </p:nvSpPr>
        <p:spPr>
          <a:xfrm>
            <a:off x="3380680" y="4999600"/>
            <a:ext cx="285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flight path of 4 m assumed</a:t>
            </a:r>
          </a:p>
        </p:txBody>
      </p:sp>
    </p:spTree>
    <p:extLst>
      <p:ext uri="{BB962C8B-B14F-4D97-AF65-F5344CB8AC3E}">
        <p14:creationId xmlns:p14="http://schemas.microsoft.com/office/powerpoint/2010/main" val="115535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18AE87-DB8B-A608-71FB-BE6F98ECB2D3}"/>
              </a:ext>
            </a:extLst>
          </p:cNvPr>
          <p:cNvSpPr txBox="1"/>
          <p:nvPr/>
        </p:nvSpPr>
        <p:spPr>
          <a:xfrm>
            <a:off x="9335603" y="250833"/>
            <a:ext cx="254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Flight_path</a:t>
            </a:r>
            <a:r>
              <a:rPr lang="en-US" dirty="0"/>
              <a:t> assumed: 4m</a:t>
            </a:r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6AE7DE2A-CC8B-88CF-A3F9-08CC551009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7366" y="857300"/>
            <a:ext cx="8172081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931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F41FC9-5267-E969-A292-5E40B576FFB6}"/>
              </a:ext>
            </a:extLst>
          </p:cNvPr>
          <p:cNvSpPr txBox="1"/>
          <p:nvPr/>
        </p:nvSpPr>
        <p:spPr>
          <a:xfrm>
            <a:off x="9335603" y="250833"/>
            <a:ext cx="254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Flight_path</a:t>
            </a:r>
            <a:r>
              <a:rPr lang="en-US" dirty="0"/>
              <a:t> assumed: 4m</a:t>
            </a: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B534778A-62D4-8011-0EB8-C418FAD46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22" y="1383935"/>
            <a:ext cx="5107551" cy="3600000"/>
          </a:xfrm>
          <a:prstGeom prst="rect">
            <a:avLst/>
          </a:prstGeom>
        </p:spPr>
      </p:pic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BF595E2C-0169-545A-E107-2033DA8AC0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3110" y="1383935"/>
            <a:ext cx="510755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23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F41FC9-5267-E969-A292-5E40B576FFB6}"/>
              </a:ext>
            </a:extLst>
          </p:cNvPr>
          <p:cNvSpPr txBox="1"/>
          <p:nvPr/>
        </p:nvSpPr>
        <p:spPr>
          <a:xfrm>
            <a:off x="9335603" y="250833"/>
            <a:ext cx="254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Flight_path</a:t>
            </a:r>
            <a:r>
              <a:rPr lang="en-US" dirty="0"/>
              <a:t> assumed: 4m</a:t>
            </a:r>
          </a:p>
        </p:txBody>
      </p:sp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D3C2DCC3-45F4-F542-C1F4-B47BACDB5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00" y="1382400"/>
            <a:ext cx="5107552" cy="3600000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DE7EFDFD-9F20-7E16-9314-63D872562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941" y="1382400"/>
            <a:ext cx="5107552" cy="36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165AEB3-6DAC-41FF-479E-D585129C9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EB9823-204F-80E5-5595-D0DBA39E76E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A243D02-0546-AD3B-62B9-93311254447F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</p:spTree>
    <p:extLst>
      <p:ext uri="{BB962C8B-B14F-4D97-AF65-F5344CB8AC3E}">
        <p14:creationId xmlns:p14="http://schemas.microsoft.com/office/powerpoint/2010/main" val="1450446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F41FC9-5267-E969-A292-5E40B576FFB6}"/>
              </a:ext>
            </a:extLst>
          </p:cNvPr>
          <p:cNvSpPr txBox="1"/>
          <p:nvPr/>
        </p:nvSpPr>
        <p:spPr>
          <a:xfrm>
            <a:off x="9335603" y="250833"/>
            <a:ext cx="254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Flight_path</a:t>
            </a:r>
            <a:r>
              <a:rPr lang="en-US" dirty="0"/>
              <a:t> assumed: 4m</a:t>
            </a: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F3FEDA45-DA7A-6720-A4E3-045247405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00" y="1382400"/>
            <a:ext cx="5107552" cy="3600000"/>
          </a:xfrm>
          <a:prstGeom prst="rect">
            <a:avLst/>
          </a:prstGeom>
        </p:spPr>
      </p:pic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754B93CC-35BE-AABE-8917-C812003A0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8588" y="1382400"/>
            <a:ext cx="5107552" cy="36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683F2A-DC53-924E-AA61-66C2E87F3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13AF6ED-12EA-E227-4D91-4E297E33384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77B8E7-B8FF-B7D2-C671-E6801912318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</p:spTree>
    <p:extLst>
      <p:ext uri="{BB962C8B-B14F-4D97-AF65-F5344CB8AC3E}">
        <p14:creationId xmlns:p14="http://schemas.microsoft.com/office/powerpoint/2010/main" val="536017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F41FC9-5267-E969-A292-5E40B576FFB6}"/>
              </a:ext>
            </a:extLst>
          </p:cNvPr>
          <p:cNvSpPr txBox="1"/>
          <p:nvPr/>
        </p:nvSpPr>
        <p:spPr>
          <a:xfrm>
            <a:off x="9335603" y="250833"/>
            <a:ext cx="254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Flight_path</a:t>
            </a:r>
            <a:r>
              <a:rPr lang="en-US" dirty="0"/>
              <a:t> assumed: 4m</a:t>
            </a:r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64CB4E00-12D2-C23E-475D-15D592E36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710" y="1333441"/>
            <a:ext cx="6129062" cy="43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03DE01-9D8A-6451-6643-E2E4DE953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268155A-2D3D-1448-484E-5E17A8694CF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81895B3-9F23-5E17-66EC-C8CDC06C58E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</p:spTree>
    <p:extLst>
      <p:ext uri="{BB962C8B-B14F-4D97-AF65-F5344CB8AC3E}">
        <p14:creationId xmlns:p14="http://schemas.microsoft.com/office/powerpoint/2010/main" val="1463861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F41FC9-5267-E969-A292-5E40B576FFB6}"/>
              </a:ext>
            </a:extLst>
          </p:cNvPr>
          <p:cNvSpPr txBox="1"/>
          <p:nvPr/>
        </p:nvSpPr>
        <p:spPr>
          <a:xfrm>
            <a:off x="9335603" y="250833"/>
            <a:ext cx="254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Flight_path</a:t>
            </a:r>
            <a:r>
              <a:rPr lang="en-US" dirty="0"/>
              <a:t> assumed: 4m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4B8FA00B-B27D-4256-FA07-DECEEC99F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25" y="1333441"/>
            <a:ext cx="6630304" cy="467329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956B7D-F189-FFBB-BD9A-3B4AF2D4338F}"/>
              </a:ext>
            </a:extLst>
          </p:cNvPr>
          <p:cNvSpPr txBox="1"/>
          <p:nvPr/>
        </p:nvSpPr>
        <p:spPr>
          <a:xfrm>
            <a:off x="7011890" y="1884984"/>
            <a:ext cx="46474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ourier" pitchFamily="2" charset="0"/>
              </a:rPr>
              <a:t>#area             : NEAR</a:t>
            </a:r>
          </a:p>
          <a:p>
            <a:r>
              <a:rPr lang="en-GB" sz="1000" dirty="0">
                <a:latin typeface="Courier" pitchFamily="2" charset="0"/>
              </a:rPr>
              <a:t>#data file        : data/</a:t>
            </a:r>
            <a:r>
              <a:rPr lang="en-GB" sz="1000" dirty="0" err="1">
                <a:latin typeface="Courier" pitchFamily="2" charset="0"/>
              </a:rPr>
              <a:t>NEAR_score</a:t>
            </a:r>
            <a:endParaRPr lang="en-GB" sz="1000" dirty="0">
              <a:latin typeface="Courier" pitchFamily="2" charset="0"/>
            </a:endParaRPr>
          </a:p>
          <a:p>
            <a:r>
              <a:rPr lang="en-GB" sz="1000" dirty="0">
                <a:latin typeface="Courier" pitchFamily="2" charset="0"/>
              </a:rPr>
              <a:t>#flight-path [cm] :      400.0</a:t>
            </a:r>
          </a:p>
          <a:p>
            <a:r>
              <a:rPr lang="en-GB" sz="1000" dirty="0">
                <a:latin typeface="Courier" pitchFamily="2" charset="0"/>
              </a:rPr>
              <a:t>#relativistic     : yes</a:t>
            </a:r>
          </a:p>
          <a:p>
            <a:r>
              <a:rPr lang="en-GB" sz="1000" dirty="0">
                <a:latin typeface="Courier" pitchFamily="2" charset="0"/>
              </a:rPr>
              <a:t>#</a:t>
            </a:r>
            <a:r>
              <a:rPr lang="en-GB" sz="1000" dirty="0" err="1">
                <a:latin typeface="Courier" pitchFamily="2" charset="0"/>
              </a:rPr>
              <a:t>pbeam</a:t>
            </a:r>
            <a:r>
              <a:rPr lang="en-GB" sz="1000" dirty="0">
                <a:latin typeface="Courier" pitchFamily="2" charset="0"/>
              </a:rPr>
              <a:t> rms   [ns] :       11.0</a:t>
            </a:r>
          </a:p>
          <a:p>
            <a:r>
              <a:rPr lang="en-GB" sz="1000" dirty="0">
                <a:latin typeface="Courier" pitchFamily="2" charset="0"/>
              </a:rPr>
              <a:t># energy range [eV]        FWHM [cm]   FWTM [cm]     </a:t>
            </a:r>
            <a:r>
              <a:rPr lang="en-GB" sz="1000" dirty="0" err="1">
                <a:latin typeface="Courier" pitchFamily="2" charset="0"/>
              </a:rPr>
              <a:t>dE</a:t>
            </a:r>
            <a:r>
              <a:rPr lang="en-GB" sz="1000" dirty="0">
                <a:latin typeface="Courier" pitchFamily="2" charset="0"/>
              </a:rPr>
              <a:t>/E</a:t>
            </a:r>
          </a:p>
          <a:p>
            <a:r>
              <a:rPr lang="en-GB" sz="1000" dirty="0">
                <a:latin typeface="Courier" pitchFamily="2" charset="0"/>
              </a:rPr>
              <a:t>       1.0        10.0        11.7        39.0     5.8e-02</a:t>
            </a:r>
          </a:p>
          <a:p>
            <a:r>
              <a:rPr lang="en-GB" sz="1000" dirty="0">
                <a:latin typeface="Courier" pitchFamily="2" charset="0"/>
              </a:rPr>
              <a:t>      10.0       100.0        13.0        45.7     6.5e-02</a:t>
            </a:r>
          </a:p>
          <a:p>
            <a:r>
              <a:rPr lang="en-GB" sz="1000" dirty="0">
                <a:latin typeface="Courier" pitchFamily="2" charset="0"/>
              </a:rPr>
              <a:t>     100.0      1000.0        20.2       197.6     1.0e-01</a:t>
            </a:r>
          </a:p>
          <a:p>
            <a:r>
              <a:rPr lang="en-GB" sz="1000" dirty="0">
                <a:latin typeface="Courier" pitchFamily="2" charset="0"/>
              </a:rPr>
              <a:t>    1000.0     10000.0       390.6       577.5     2.0e+00</a:t>
            </a:r>
          </a:p>
          <a:p>
            <a:r>
              <a:rPr lang="en-GB" sz="1000" dirty="0">
                <a:latin typeface="Courier" pitchFamily="2" charset="0"/>
              </a:rPr>
              <a:t>   10000.0    100000.0       175.8       483.5     8.8e-01</a:t>
            </a:r>
          </a:p>
          <a:p>
            <a:r>
              <a:rPr lang="en-GB" sz="1000" dirty="0">
                <a:latin typeface="Courier" pitchFamily="2" charset="0"/>
              </a:rPr>
              <a:t>  100000.0   1000000.0        62.4       157.8     3.2e-01</a:t>
            </a:r>
          </a:p>
          <a:p>
            <a:r>
              <a:rPr lang="en-GB" sz="1000" dirty="0">
                <a:latin typeface="Courier" pitchFamily="2" charset="0"/>
              </a:rPr>
              <a:t> 1000000.0  10000000.0        16.6        48.3     2.8e-01</a:t>
            </a:r>
          </a:p>
          <a:p>
            <a:endParaRPr lang="en-IT" sz="1000" dirty="0">
              <a:latin typeface="Courier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64DCED-3E4E-FFCA-437D-60AD46F039B7}"/>
              </a:ext>
            </a:extLst>
          </p:cNvPr>
          <p:cNvSpPr txBox="1"/>
          <p:nvPr/>
        </p:nvSpPr>
        <p:spPr>
          <a:xfrm>
            <a:off x="8843545" y="4498630"/>
            <a:ext cx="2815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(table updated 1 June 2022)</a:t>
            </a:r>
          </a:p>
        </p:txBody>
      </p:sp>
    </p:spTree>
    <p:extLst>
      <p:ext uri="{BB962C8B-B14F-4D97-AF65-F5344CB8AC3E}">
        <p14:creationId xmlns:p14="http://schemas.microsoft.com/office/powerpoint/2010/main" val="1770017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AFAEFC-C3B4-9389-3799-7F3F678655A9}"/>
              </a:ext>
            </a:extLst>
          </p:cNvPr>
          <p:cNvSpPr txBox="1">
            <a:spLocks/>
          </p:cNvSpPr>
          <p:nvPr/>
        </p:nvSpPr>
        <p:spPr bwMode="auto">
          <a:xfrm>
            <a:off x="568322" y="329529"/>
            <a:ext cx="11001168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Are TOF measurements possible at the NEAR Station </a:t>
            </a:r>
            <a:br>
              <a:rPr 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(or in its neighborhood)?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2D8085-B5F0-4D61-66A2-31F587BC566A}"/>
              </a:ext>
            </a:extLst>
          </p:cNvPr>
          <p:cNvSpPr txBox="1">
            <a:spLocks/>
          </p:cNvSpPr>
          <p:nvPr/>
        </p:nvSpPr>
        <p:spPr bwMode="auto">
          <a:xfrm>
            <a:off x="568322" y="2103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Perhaps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8162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End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88C977-A6F4-D62A-E411-2D4098ECDFED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</p:spTree>
    <p:extLst>
      <p:ext uri="{BB962C8B-B14F-4D97-AF65-F5344CB8AC3E}">
        <p14:creationId xmlns:p14="http://schemas.microsoft.com/office/powerpoint/2010/main" val="3533827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C25DC3B-606F-9A57-78A9-933C1E04BF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552" y="1234670"/>
            <a:ext cx="10106167" cy="562333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CAB178DA-DB90-F567-F50D-34C0E527E7F9}"/>
              </a:ext>
            </a:extLst>
          </p:cNvPr>
          <p:cNvSpPr/>
          <p:nvPr/>
        </p:nvSpPr>
        <p:spPr>
          <a:xfrm>
            <a:off x="6188764" y="3853559"/>
            <a:ext cx="108000" cy="108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94012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</a:t>
            </a:r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2B4D72E0-AA4F-022A-A475-2F0DED4AF1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9892" y="489903"/>
            <a:ext cx="8005708" cy="564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43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F86E44-7C45-7E80-1A03-E36FA005CAB9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the EARS</a:t>
            </a:r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9BDBDA74-5199-33F4-B088-9376AF20E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2498" y="195206"/>
            <a:ext cx="6721936" cy="57525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FF5E92-9AF2-D3E1-A090-6BD417742B5B}"/>
              </a:ext>
            </a:extLst>
          </p:cNvPr>
          <p:cNvSpPr txBox="1"/>
          <p:nvPr/>
        </p:nvSpPr>
        <p:spPr>
          <a:xfrm>
            <a:off x="191822" y="1604598"/>
            <a:ext cx="4008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FLUKA simulations from the FLUKA team:</a:t>
            </a:r>
          </a:p>
          <a:p>
            <a:r>
              <a:rPr lang="en-US" dirty="0"/>
              <a:t>Matteo </a:t>
            </a:r>
            <a:r>
              <a:rPr lang="en-US" dirty="0" err="1"/>
              <a:t>Cecchetto</a:t>
            </a:r>
            <a:r>
              <a:rPr lang="en-US" dirty="0"/>
              <a:t>, Jose’ </a:t>
            </a:r>
            <a:r>
              <a:rPr lang="en-US" dirty="0" err="1"/>
              <a:t>Anotnio</a:t>
            </a:r>
            <a:r>
              <a:rPr lang="en-US" dirty="0"/>
              <a:t> </a:t>
            </a:r>
            <a:r>
              <a:rPr lang="en-US" dirty="0" err="1"/>
              <a:t>Pavon</a:t>
            </a:r>
            <a:r>
              <a:rPr lang="en-US" dirty="0"/>
              <a:t>,</a:t>
            </a:r>
          </a:p>
          <a:p>
            <a:r>
              <a:rPr lang="en-US" dirty="0"/>
              <a:t>Marta </a:t>
            </a:r>
            <a:r>
              <a:rPr lang="en-US" dirty="0" err="1"/>
              <a:t>Sabate</a:t>
            </a:r>
            <a:r>
              <a:rPr lang="en-US" dirty="0"/>
              <a:t>, Giuseppe Lerner, </a:t>
            </a:r>
          </a:p>
          <a:p>
            <a:r>
              <a:rPr lang="en-US" dirty="0"/>
              <a:t>Vasilis </a:t>
            </a:r>
            <a:r>
              <a:rPr lang="en-US" dirty="0" err="1"/>
              <a:t>Vlachoudis</a:t>
            </a:r>
            <a:r>
              <a:rPr lang="en-US" dirty="0"/>
              <a:t> et 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960223A-665C-7E57-1846-D5978D0FC380}"/>
                  </a:ext>
                </a:extLst>
              </p:cNvPr>
              <p:cNvSpPr txBox="1"/>
              <p:nvPr/>
            </p:nvSpPr>
            <p:spPr>
              <a:xfrm>
                <a:off x="191822" y="4053074"/>
                <a:ext cx="4635690" cy="12730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T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f>
                                    <m:f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f>
                                    <m:f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IT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960223A-665C-7E57-1846-D5978D0FC3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822" y="4053074"/>
                <a:ext cx="4635690" cy="12730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4236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72BBE5-48AB-562D-AD5B-FBC45BFABD40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EAR1</a:t>
            </a: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DFFBC1B3-FE19-01C8-1A04-E03FFA928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9070" y="662705"/>
            <a:ext cx="7760543" cy="546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63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72BBE5-48AB-562D-AD5B-FBC45BFABD40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EAR1</a:t>
            </a:r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6A74A44C-08F5-8A68-FCB4-1F3D66FF2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790" y="1021360"/>
            <a:ext cx="3224497" cy="2272750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C8B784B-44F4-32C3-2207-B5563FBAD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2482" y="1051920"/>
            <a:ext cx="3224496" cy="2272750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C9FD82C8-D181-DF0D-EA45-9E98B19B2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47" y="1021360"/>
            <a:ext cx="3224496" cy="2272750"/>
          </a:xfrm>
          <a:prstGeom prst="rect">
            <a:avLst/>
          </a:prstGeom>
        </p:spPr>
      </p:pic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67F95685-00CC-9135-7DFE-C7C30EBF87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647" y="3714393"/>
            <a:ext cx="3224497" cy="2272750"/>
          </a:xfrm>
          <a:prstGeom prst="rect">
            <a:avLst/>
          </a:prstGeom>
        </p:spPr>
      </p:pic>
      <p:pic>
        <p:nvPicPr>
          <p:cNvPr id="19" name="Picture 18" descr="Chart, histogram&#10;&#10;Description automatically generated">
            <a:extLst>
              <a:ext uri="{FF2B5EF4-FFF2-40B4-BE49-F238E27FC236}">
                <a16:creationId xmlns:a16="http://schemas.microsoft.com/office/drawing/2014/main" id="{259F82D2-4B98-7053-5775-0F405E63AD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3789" y="3714393"/>
            <a:ext cx="3224497" cy="2272750"/>
          </a:xfrm>
          <a:prstGeom prst="rect">
            <a:avLst/>
          </a:prstGeom>
        </p:spPr>
      </p:pic>
      <p:pic>
        <p:nvPicPr>
          <p:cNvPr id="21" name="Picture 20" descr="Chart, histogram&#10;&#10;Description automatically generated">
            <a:extLst>
              <a:ext uri="{FF2B5EF4-FFF2-40B4-BE49-F238E27FC236}">
                <a16:creationId xmlns:a16="http://schemas.microsoft.com/office/drawing/2014/main" id="{D3660D44-41D2-CB75-B468-0CA95C5FCF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2482" y="3714393"/>
            <a:ext cx="3224497" cy="227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52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72BBE5-48AB-562D-AD5B-FBC45BFABD40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EAR1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7B819D0-307E-0074-14F0-F3F4DE9F7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EE82D4-8BCA-16C0-6251-91796C3FC4F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9CFF6573-5575-0786-9D9D-466A9E1C75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6862" y="7878"/>
            <a:ext cx="4297652" cy="3029151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D03B871B-555C-743F-70F5-8538016D89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2205" y="-23779"/>
            <a:ext cx="4295451" cy="3027600"/>
          </a:xfrm>
          <a:prstGeom prst="rect">
            <a:avLst/>
          </a:prstGeom>
        </p:spPr>
      </p:pic>
      <p:pic>
        <p:nvPicPr>
          <p:cNvPr id="14" name="Picture 13" descr="Chart&#10;&#10;Description automatically generated with medium confidence">
            <a:extLst>
              <a:ext uri="{FF2B5EF4-FFF2-40B4-BE49-F238E27FC236}">
                <a16:creationId xmlns:a16="http://schemas.microsoft.com/office/drawing/2014/main" id="{9D9E9EE2-D110-27BC-3B5C-FD792939BE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5688" y="3037029"/>
            <a:ext cx="5449779" cy="38412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5FE7B7D-9E1D-3F39-EB2C-42A681D3F8CA}"/>
              </a:ext>
            </a:extLst>
          </p:cNvPr>
          <p:cNvSpPr txBox="1"/>
          <p:nvPr/>
        </p:nvSpPr>
        <p:spPr>
          <a:xfrm>
            <a:off x="7222205" y="3813331"/>
            <a:ext cx="464742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ourier" pitchFamily="2" charset="0"/>
              </a:rPr>
              <a:t>#area             : EAR1</a:t>
            </a:r>
          </a:p>
          <a:p>
            <a:r>
              <a:rPr lang="en-GB" sz="1000" dirty="0">
                <a:latin typeface="Courier" pitchFamily="2" charset="0"/>
              </a:rPr>
              <a:t>#data file        : data/EAR1_win</a:t>
            </a:r>
          </a:p>
          <a:p>
            <a:r>
              <a:rPr lang="en-GB" sz="1000" dirty="0">
                <a:latin typeface="Courier" pitchFamily="2" charset="0"/>
              </a:rPr>
              <a:t>#flight-path [cm] :    18500.0</a:t>
            </a:r>
          </a:p>
          <a:p>
            <a:r>
              <a:rPr lang="en-GB" sz="1000" dirty="0">
                <a:latin typeface="Courier" pitchFamily="2" charset="0"/>
              </a:rPr>
              <a:t>#relativistic     : yes</a:t>
            </a:r>
          </a:p>
          <a:p>
            <a:r>
              <a:rPr lang="en-GB" sz="1000" dirty="0">
                <a:latin typeface="Courier" pitchFamily="2" charset="0"/>
              </a:rPr>
              <a:t>#</a:t>
            </a:r>
            <a:r>
              <a:rPr lang="en-GB" sz="1000" dirty="0" err="1">
                <a:latin typeface="Courier" pitchFamily="2" charset="0"/>
              </a:rPr>
              <a:t>pbeam</a:t>
            </a:r>
            <a:r>
              <a:rPr lang="en-GB" sz="1000" dirty="0">
                <a:latin typeface="Courier" pitchFamily="2" charset="0"/>
              </a:rPr>
              <a:t> rms   [ns] :       11.0</a:t>
            </a:r>
          </a:p>
          <a:p>
            <a:r>
              <a:rPr lang="en-GB" sz="1000" dirty="0">
                <a:latin typeface="Courier" pitchFamily="2" charset="0"/>
              </a:rPr>
              <a:t># energy range [eV]        FWHM [cm]   FWTM [cm]     </a:t>
            </a:r>
            <a:r>
              <a:rPr lang="en-GB" sz="1000" dirty="0" err="1">
                <a:latin typeface="Courier" pitchFamily="2" charset="0"/>
              </a:rPr>
              <a:t>dE</a:t>
            </a:r>
            <a:r>
              <a:rPr lang="en-GB" sz="1000" dirty="0">
                <a:latin typeface="Courier" pitchFamily="2" charset="0"/>
              </a:rPr>
              <a:t>/E</a:t>
            </a:r>
          </a:p>
          <a:p>
            <a:r>
              <a:rPr lang="en-GB" sz="1000" dirty="0">
                <a:latin typeface="Courier" pitchFamily="2" charset="0"/>
              </a:rPr>
              <a:t>       0.1         1.0         2.4         4.7     2.6e-04</a:t>
            </a:r>
          </a:p>
          <a:p>
            <a:r>
              <a:rPr lang="en-GB" sz="1000" dirty="0">
                <a:latin typeface="Courier" pitchFamily="2" charset="0"/>
              </a:rPr>
              <a:t>       1.0        10.0         2.5         5.5     2.7e-04</a:t>
            </a:r>
          </a:p>
          <a:p>
            <a:r>
              <a:rPr lang="en-GB" sz="1000" dirty="0">
                <a:latin typeface="Courier" pitchFamily="2" charset="0"/>
              </a:rPr>
              <a:t>      10.0       100.0         2.7         6.6     2.9e-04</a:t>
            </a:r>
          </a:p>
          <a:p>
            <a:r>
              <a:rPr lang="en-GB" sz="1000" dirty="0">
                <a:latin typeface="Courier" pitchFamily="2" charset="0"/>
              </a:rPr>
              <a:t>     100.0      1000.0         3.9         9.5     4.3e-04</a:t>
            </a:r>
          </a:p>
          <a:p>
            <a:r>
              <a:rPr lang="en-GB" sz="1000" dirty="0">
                <a:latin typeface="Courier" pitchFamily="2" charset="0"/>
              </a:rPr>
              <a:t>    1000.0     10000.0         4.3        16.4     5.1e-04</a:t>
            </a:r>
          </a:p>
          <a:p>
            <a:r>
              <a:rPr lang="en-GB" sz="1000" dirty="0">
                <a:latin typeface="Courier" pitchFamily="2" charset="0"/>
              </a:rPr>
              <a:t>   10000.0    100000.0         8.2        37.8     1.1e-03</a:t>
            </a:r>
          </a:p>
          <a:p>
            <a:r>
              <a:rPr lang="en-GB" sz="1000" dirty="0">
                <a:latin typeface="Courier" pitchFamily="2" charset="0"/>
              </a:rPr>
              <a:t>  100000.0   1000000.0        32.0       100.1     4.2e-03</a:t>
            </a:r>
          </a:p>
          <a:p>
            <a:r>
              <a:rPr lang="en-GB" sz="1000" dirty="0">
                <a:latin typeface="Courier" pitchFamily="2" charset="0"/>
              </a:rPr>
              <a:t> 1000000.0  10000000.0        48.6       123.9     7.8e-03</a:t>
            </a:r>
          </a:p>
          <a:p>
            <a:endParaRPr lang="en-IT" sz="1000" dirty="0">
              <a:latin typeface="Courier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A48CE0-446A-EFED-0F37-2D646CE82E25}"/>
              </a:ext>
            </a:extLst>
          </p:cNvPr>
          <p:cNvSpPr txBox="1"/>
          <p:nvPr/>
        </p:nvSpPr>
        <p:spPr>
          <a:xfrm>
            <a:off x="7222205" y="6293462"/>
            <a:ext cx="2815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(table updated 1 June 2022)</a:t>
            </a:r>
          </a:p>
        </p:txBody>
      </p:sp>
    </p:spTree>
    <p:extLst>
      <p:ext uri="{BB962C8B-B14F-4D97-AF65-F5344CB8AC3E}">
        <p14:creationId xmlns:p14="http://schemas.microsoft.com/office/powerpoint/2010/main" val="948325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A4B78-CBAC-744C-A6EA-D48CCB2A3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0168C-CB2C-5648-B474-D3C60A9017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5895394"/>
            <a:ext cx="806448" cy="79613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72BBE5-48AB-562D-AD5B-FBC45BFABD40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EAR2</a:t>
            </a: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6A330EE5-14B8-9F3B-A247-E39F7481E3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7230" y="503411"/>
            <a:ext cx="7758370" cy="546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611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99567D-EFFA-AD44-B623-F3ADA6B9B341}"/>
              </a:ext>
            </a:extLst>
          </p:cNvPr>
          <p:cNvSpPr txBox="1"/>
          <p:nvPr/>
        </p:nvSpPr>
        <p:spPr>
          <a:xfrm>
            <a:off x="3971925" y="6615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0C6109-7E20-614B-95ED-5A04B0A4F7F7}"/>
              </a:ext>
            </a:extLst>
          </p:cNvPr>
          <p:cNvSpPr txBox="1">
            <a:spLocks/>
          </p:cNvSpPr>
          <p:nvPr/>
        </p:nvSpPr>
        <p:spPr bwMode="auto">
          <a:xfrm>
            <a:off x="0" y="78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1ED63C-CFB3-7C9C-70F7-F224FA8EBE28}"/>
              </a:ext>
            </a:extLst>
          </p:cNvPr>
          <p:cNvSpPr txBox="1"/>
          <p:nvPr/>
        </p:nvSpPr>
        <p:spPr>
          <a:xfrm>
            <a:off x="3947174" y="6293462"/>
            <a:ext cx="42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n_TOF Collaboration Meeting, 30 May 2022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17D54B6-CEC5-C280-676A-F6F7D7B86998}"/>
              </a:ext>
            </a:extLst>
          </p:cNvPr>
          <p:cNvSpPr txBox="1">
            <a:spLocks/>
          </p:cNvSpPr>
          <p:nvPr/>
        </p:nvSpPr>
        <p:spPr bwMode="auto">
          <a:xfrm>
            <a:off x="0" y="-42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EAR2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67195E-61E0-6E7C-DBAA-4616175A8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88" y="1034148"/>
            <a:ext cx="3575286" cy="2520000"/>
          </a:xfrm>
          <a:prstGeom prst="rect">
            <a:avLst/>
          </a:prstGeom>
        </p:spPr>
      </p:pic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96C0C7A0-57C4-1D04-526B-523CEC999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904" y="1034148"/>
            <a:ext cx="3575286" cy="2520000"/>
          </a:xfrm>
          <a:prstGeom prst="rect">
            <a:avLst/>
          </a:prstGeom>
        </p:spPr>
      </p:pic>
      <p:pic>
        <p:nvPicPr>
          <p:cNvPr id="18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1FAC1835-D77D-7E6C-8083-9BB0C86B2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7920" y="1043923"/>
            <a:ext cx="3575286" cy="2520000"/>
          </a:xfrm>
          <a:prstGeom prst="rect">
            <a:avLst/>
          </a:prstGeom>
        </p:spPr>
      </p:pic>
      <p:pic>
        <p:nvPicPr>
          <p:cNvPr id="21" name="Picture 20" descr="Chart, histogram&#10;&#10;Description automatically generated">
            <a:extLst>
              <a:ext uri="{FF2B5EF4-FFF2-40B4-BE49-F238E27FC236}">
                <a16:creationId xmlns:a16="http://schemas.microsoft.com/office/drawing/2014/main" id="{FABC2880-2D1B-AB31-4942-3AF8AF75A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888" y="3674687"/>
            <a:ext cx="3575286" cy="2520000"/>
          </a:xfrm>
          <a:prstGeom prst="rect">
            <a:avLst/>
          </a:prstGeom>
        </p:spPr>
      </p:pic>
      <p:pic>
        <p:nvPicPr>
          <p:cNvPr id="23" name="Picture 22" descr="Chart, histogram&#10;&#10;Description automatically generated">
            <a:extLst>
              <a:ext uri="{FF2B5EF4-FFF2-40B4-BE49-F238E27FC236}">
                <a16:creationId xmlns:a16="http://schemas.microsoft.com/office/drawing/2014/main" id="{4BB026F7-4F10-6EB8-C682-A5169C2A90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4904" y="3674687"/>
            <a:ext cx="3575286" cy="2520000"/>
          </a:xfrm>
          <a:prstGeom prst="rect">
            <a:avLst/>
          </a:prstGeom>
        </p:spPr>
      </p:pic>
      <p:pic>
        <p:nvPicPr>
          <p:cNvPr id="25" name="Picture 24" descr="Chart, histogram&#10;&#10;Description automatically generated">
            <a:extLst>
              <a:ext uri="{FF2B5EF4-FFF2-40B4-BE49-F238E27FC236}">
                <a16:creationId xmlns:a16="http://schemas.microsoft.com/office/drawing/2014/main" id="{5311EC9D-BA11-258D-A349-DF0EA65F52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7920" y="3773462"/>
            <a:ext cx="3575286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81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4882</TotalTime>
  <Words>577</Words>
  <Application>Microsoft Macintosh PowerPoint</Application>
  <PresentationFormat>Widescreen</PresentationFormat>
  <Paragraphs>98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Courier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Mengoni</dc:creator>
  <cp:lastModifiedBy>Alberto Mengoni</cp:lastModifiedBy>
  <cp:revision>148</cp:revision>
  <dcterms:created xsi:type="dcterms:W3CDTF">2020-10-28T06:17:44Z</dcterms:created>
  <dcterms:modified xsi:type="dcterms:W3CDTF">2022-06-01T14:28:24Z</dcterms:modified>
</cp:coreProperties>
</file>