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10" r:id="rId2"/>
    <p:sldId id="311" r:id="rId3"/>
    <p:sldId id="312" r:id="rId4"/>
    <p:sldId id="323" r:id="rId5"/>
    <p:sldId id="313" r:id="rId6"/>
    <p:sldId id="314" r:id="rId7"/>
    <p:sldId id="315" r:id="rId8"/>
    <p:sldId id="316" r:id="rId9"/>
    <p:sldId id="334" r:id="rId10"/>
    <p:sldId id="324" r:id="rId11"/>
    <p:sldId id="317" r:id="rId12"/>
    <p:sldId id="318" r:id="rId13"/>
    <p:sldId id="319" r:id="rId14"/>
    <p:sldId id="320" r:id="rId15"/>
    <p:sldId id="325" r:id="rId16"/>
    <p:sldId id="321" r:id="rId17"/>
    <p:sldId id="322" r:id="rId18"/>
    <p:sldId id="326" r:id="rId19"/>
    <p:sldId id="328" r:id="rId20"/>
    <p:sldId id="327" r:id="rId21"/>
    <p:sldId id="331" r:id="rId22"/>
    <p:sldId id="329" r:id="rId23"/>
    <p:sldId id="330" r:id="rId24"/>
    <p:sldId id="332" r:id="rId25"/>
    <p:sldId id="335" r:id="rId26"/>
  </p:sldIdLst>
  <p:sldSz cx="9144000" cy="6858000" type="screen4x3"/>
  <p:notesSz cx="6794500" cy="99314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83D7"/>
    <a:srgbClr val="0033CC"/>
    <a:srgbClr val="BBE0E3"/>
    <a:srgbClr val="333399"/>
    <a:srgbClr val="6AD8D5"/>
    <a:srgbClr val="00FFFF"/>
    <a:srgbClr val="78A9D6"/>
    <a:srgbClr val="003366"/>
    <a:srgbClr val="6ABBD8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26" autoAdjust="0"/>
    <p:restoredTop sz="94660"/>
  </p:normalViewPr>
  <p:slideViewPr>
    <p:cSldViewPr>
      <p:cViewPr varScale="1">
        <p:scale>
          <a:sx n="121" d="100"/>
          <a:sy n="121" d="100"/>
        </p:scale>
        <p:origin x="85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44" tIns="46072" rIns="92144" bIns="4607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44" tIns="46072" rIns="92144" bIns="4607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44" tIns="46072" rIns="92144" bIns="460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44" tIns="46072" rIns="92144" bIns="4607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44" tIns="46072" rIns="92144" bIns="4607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90BFA84-7504-4AA5-905F-A74A3E0DA75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115353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0BFA84-7504-4AA5-905F-A74A3E0DA75E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1308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90BFA84-7504-4AA5-905F-A74A3E0DA75E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72666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g1e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20</a:t>
            </a:r>
            <a:r>
              <a:rPr lang="en-GB" dirty="0" smtClean="0"/>
              <a:t>22</a:t>
            </a:r>
            <a:r>
              <a:rPr lang="pl-PL" dirty="0" smtClean="0"/>
              <a:t>-</a:t>
            </a:r>
            <a:r>
              <a:rPr lang="en-GB" dirty="0" smtClean="0"/>
              <a:t>05</a:t>
            </a:r>
            <a:r>
              <a:rPr lang="pl-PL" dirty="0" smtClean="0"/>
              <a:t>-</a:t>
            </a:r>
            <a:r>
              <a:rPr lang="en-GB" dirty="0" smtClean="0"/>
              <a:t>11</a:t>
            </a:r>
            <a:r>
              <a:rPr lang="pl-PL" dirty="0" smtClean="0"/>
              <a:t>, </a:t>
            </a:r>
            <a:r>
              <a:rPr lang="en-GB" dirty="0" smtClean="0"/>
              <a:t>CERN</a:t>
            </a:r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TE-MPE-PE Section Meeting</a:t>
            </a:r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" y="0"/>
            <a:ext cx="9144009" cy="6858007"/>
          </a:xfrm>
          <a:prstGeom prst="rect">
            <a:avLst/>
          </a:prstGeom>
        </p:spPr>
      </p:pic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0687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dirty="0" smtClean="0"/>
              <a:t>Kliknij, aby edytować style wzorca tekstu</a:t>
            </a:r>
          </a:p>
          <a:p>
            <a:pPr lvl="1"/>
            <a:r>
              <a:rPr lang="pl-PL" dirty="0" smtClean="0"/>
              <a:t>Drugi poziom</a:t>
            </a:r>
          </a:p>
          <a:p>
            <a:pPr lvl="2"/>
            <a:r>
              <a:rPr lang="pl-PL" dirty="0" smtClean="0"/>
              <a:t>Trzeci poziom</a:t>
            </a:r>
          </a:p>
          <a:p>
            <a:pPr lvl="3"/>
            <a:r>
              <a:rPr lang="pl-PL" dirty="0" smtClean="0"/>
              <a:t>Czwarty poziom</a:t>
            </a:r>
          </a:p>
          <a:p>
            <a:pPr lvl="4"/>
            <a:r>
              <a:rPr lang="pl-PL" dirty="0" smtClean="0"/>
              <a:t>Piąty poziom</a:t>
            </a:r>
            <a:endParaRPr lang="pl-PL" dirty="0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20</a:t>
            </a:r>
            <a:r>
              <a:rPr lang="en-GB" dirty="0" smtClean="0"/>
              <a:t>22</a:t>
            </a:r>
            <a:r>
              <a:rPr lang="pl-PL" dirty="0" smtClean="0"/>
              <a:t>-</a:t>
            </a:r>
            <a:r>
              <a:rPr lang="en-GB" dirty="0" smtClean="0"/>
              <a:t>05</a:t>
            </a:r>
            <a:r>
              <a:rPr lang="pl-PL" dirty="0" smtClean="0"/>
              <a:t>-</a:t>
            </a:r>
            <a:r>
              <a:rPr lang="en-GB" dirty="0" smtClean="0"/>
              <a:t>11</a:t>
            </a:r>
            <a:r>
              <a:rPr lang="pl-PL" dirty="0" smtClean="0"/>
              <a:t>, </a:t>
            </a:r>
            <a:r>
              <a:rPr lang="en-GB" dirty="0" smtClean="0"/>
              <a:t>CERN</a:t>
            </a:r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TE-MPE-PE Section Meeting</a:t>
            </a:r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‹#›</a:t>
            </a:fld>
            <a:endParaRPr lang="pl-PL"/>
          </a:p>
        </p:txBody>
      </p:sp>
      <p:sp>
        <p:nvSpPr>
          <p:cNvPr id="12" name="Tytuł 11"/>
          <p:cNvSpPr>
            <a:spLocks noGrp="1"/>
          </p:cNvSpPr>
          <p:nvPr>
            <p:ph type="title"/>
          </p:nvPr>
        </p:nvSpPr>
        <p:spPr>
          <a:xfrm>
            <a:off x="152400" y="1066800"/>
            <a:ext cx="8839200" cy="457201"/>
          </a:xfrm>
          <a:prstGeom prst="rect">
            <a:avLst/>
          </a:prstGeom>
        </p:spPr>
        <p:txBody>
          <a:bodyPr/>
          <a:lstStyle>
            <a:lvl1pPr algn="l"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pl-PL" dirty="0" smtClean="0"/>
              <a:t>Kliknij, aby edytować styl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daty 2"/>
          <p:cNvSpPr>
            <a:spLocks noGrp="1"/>
          </p:cNvSpPr>
          <p:nvPr>
            <p:ph type="dt" sz="half" idx="2"/>
          </p:nvPr>
        </p:nvSpPr>
        <p:spPr>
          <a:xfrm>
            <a:off x="76200" y="6482351"/>
            <a:ext cx="2057400" cy="299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dirty="0" smtClean="0"/>
              <a:t>20</a:t>
            </a:r>
            <a:r>
              <a:rPr lang="en-GB" dirty="0" smtClean="0"/>
              <a:t>22</a:t>
            </a:r>
            <a:r>
              <a:rPr lang="pl-PL" dirty="0" smtClean="0"/>
              <a:t>-</a:t>
            </a:r>
            <a:r>
              <a:rPr lang="en-GB" dirty="0" smtClean="0"/>
              <a:t>05</a:t>
            </a:r>
            <a:r>
              <a:rPr lang="pl-PL" dirty="0" smtClean="0"/>
              <a:t>-</a:t>
            </a:r>
            <a:r>
              <a:rPr lang="en-GB" dirty="0" smtClean="0"/>
              <a:t>11</a:t>
            </a:r>
            <a:r>
              <a:rPr lang="pl-PL" dirty="0" smtClean="0"/>
              <a:t>, </a:t>
            </a:r>
            <a:r>
              <a:rPr lang="en-GB" dirty="0" smtClean="0"/>
              <a:t>CERN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3"/>
          </p:nvPr>
        </p:nvSpPr>
        <p:spPr>
          <a:xfrm>
            <a:off x="2971800" y="6482351"/>
            <a:ext cx="4038600" cy="299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TE-MPE-PE Section Meeting</a:t>
            </a:r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>
          <a:xfrm>
            <a:off x="8001000" y="6482351"/>
            <a:ext cx="990600" cy="2994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C9584-99E4-41FE-B5E7-933874580DB0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ifj.edu.pl/en/institute/history.php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fj.edu.pl/dzialy/dai/en/home/" TargetMode="External"/><Relationship Id="rId2" Type="http://schemas.openxmlformats.org/officeDocument/2006/relationships/hyperlink" Target="https://ccb.ifj.edu.pl/en.hom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2228850"/>
          </a:xfrm>
        </p:spPr>
        <p:txBody>
          <a:bodyPr/>
          <a:lstStyle/>
          <a:p>
            <a:r>
              <a:rPr lang="pl-PL" dirty="0" smtClean="0"/>
              <a:t>IFJ PAN Kraków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157481"/>
            <a:ext cx="6400800" cy="609600"/>
          </a:xfrm>
        </p:spPr>
        <p:txBody>
          <a:bodyPr/>
          <a:lstStyle/>
          <a:p>
            <a:r>
              <a:rPr lang="en-GB" sz="2800" dirty="0" smtClean="0"/>
              <a:t>ELQA Activities</a:t>
            </a:r>
            <a:endParaRPr lang="pl-PL" sz="2800" dirty="0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2022-05-11, CERN</a:t>
            </a:r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TE-MPE-PE section meeting</a:t>
            </a:r>
            <a:endParaRPr lang="en-US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1</a:t>
            </a:fld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76200" y="5791200"/>
            <a:ext cx="447590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Jaromir Ludwin</a:t>
            </a:r>
          </a:p>
          <a:p>
            <a:r>
              <a:rPr lang="en-US" sz="1200" dirty="0" smtClean="0"/>
              <a:t>Division of Scientific Equipment and Infrastructure Construction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44925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52400" y="3048000"/>
            <a:ext cx="8839200" cy="1371599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b="1" dirty="0" smtClean="0"/>
              <a:t>History of CERN – IFJ PAN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ELQA collaboration</a:t>
            </a:r>
            <a:endParaRPr lang="en-GB" sz="3600" b="1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88017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10957" y="1254918"/>
            <a:ext cx="8077200" cy="16002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First Collaboration Agreement between </a:t>
            </a:r>
            <a:br>
              <a:rPr lang="en-GB" dirty="0" smtClean="0"/>
            </a:br>
            <a:r>
              <a:rPr lang="en-GB" dirty="0" smtClean="0"/>
              <a:t>CERN and IFJ PAN related to ELQA activities singed on 2003 (left photo) </a:t>
            </a:r>
            <a:br>
              <a:rPr lang="en-GB" dirty="0" smtClean="0"/>
            </a:br>
            <a:r>
              <a:rPr lang="en-GB" dirty="0" smtClean="0"/>
              <a:t>and updated in 2005 (right photo)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20</a:t>
            </a:r>
            <a:r>
              <a:rPr lang="en-GB" dirty="0" smtClean="0"/>
              <a:t>22</a:t>
            </a:r>
            <a:r>
              <a:rPr lang="pl-PL" dirty="0" smtClean="0"/>
              <a:t>-</a:t>
            </a:r>
            <a:r>
              <a:rPr lang="en-GB" dirty="0" smtClean="0"/>
              <a:t>05</a:t>
            </a:r>
            <a:r>
              <a:rPr lang="pl-PL" dirty="0" smtClean="0"/>
              <a:t>-</a:t>
            </a:r>
            <a:r>
              <a:rPr lang="en-GB" dirty="0" smtClean="0"/>
              <a:t>11</a:t>
            </a:r>
            <a:r>
              <a:rPr lang="pl-PL" dirty="0" smtClean="0"/>
              <a:t>, </a:t>
            </a:r>
            <a:r>
              <a:rPr lang="en-GB" dirty="0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11</a:t>
            </a:fld>
            <a:endParaRPr lang="pl-PL"/>
          </a:p>
        </p:txBody>
      </p:sp>
      <p:pic>
        <p:nvPicPr>
          <p:cNvPr id="8" name="Picture 19" descr="E:\Andrzej\CERN\Prezentacja_14.11.2007\zdjecia\cern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89312"/>
            <a:ext cx="4731228" cy="274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D:\CERN\PPT\Prezentacja_21.12.2006\0504010_01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088" y="3389312"/>
            <a:ext cx="4563387" cy="2744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76200" y="6096000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Source: A. Kotarba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327231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12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IFJ PAN ELQA Team at CERN – Arc Interconnection Verification</a:t>
            </a:r>
            <a:endParaRPr lang="en-US" sz="2000" dirty="0"/>
          </a:p>
        </p:txBody>
      </p:sp>
      <p:pic>
        <p:nvPicPr>
          <p:cNvPr id="9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26" y="1660525"/>
            <a:ext cx="2792412" cy="2094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073" y="1585976"/>
            <a:ext cx="314911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33" y="3811587"/>
            <a:ext cx="3209925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620962"/>
            <a:ext cx="2198688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8350" y="4159250"/>
            <a:ext cx="2976563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-76200" y="6172200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Source: A. Kotarba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63702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13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Partial Arc Qualification</a:t>
            </a:r>
            <a:endParaRPr lang="en-US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543052"/>
            <a:ext cx="3198946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1"/>
            <a:ext cx="3200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046859"/>
            <a:ext cx="3197491" cy="239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037334"/>
            <a:ext cx="3197491" cy="2397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-76200" y="6096000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Source: A. Kotarba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837872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14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TP2 - TP4 tests</a:t>
            </a:r>
            <a:endParaRPr lang="en-US" dirty="0"/>
          </a:p>
        </p:txBody>
      </p:sp>
      <p:pic>
        <p:nvPicPr>
          <p:cNvPr id="14" name="Picture 1027" descr="D:\CERN\PPT\Prezentacja_21.12.2006\DSCF0910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1553673"/>
            <a:ext cx="2892425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28" descr="D:\CERN\PPT\Prezentacja_21.12.2006\DSCF0912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75" y="1524001"/>
            <a:ext cx="1651000" cy="2198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030" descr="D:\CERN\PPT\Prezentacja_21.12.2006\DSCF1221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0" y="3815351"/>
            <a:ext cx="1785938" cy="237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31" descr="D:\CERN\PPT\Prezentacja_21.12.2006\DSCF1198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25" y="3815351"/>
            <a:ext cx="1783115" cy="237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32" descr="D:\CERN\PPT\Prezentacja_21.12.2006\DSCF1193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67" y="3865008"/>
            <a:ext cx="3171928" cy="237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039" descr="C:\CERN\PPT\Prezentacja_14.11.2007\zdjecia\100_2971_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900" y="1498601"/>
            <a:ext cx="1835150" cy="2184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-76200" y="6096000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Source: A. Kotarba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380722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15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First TP4 tests</a:t>
            </a:r>
            <a:endParaRPr lang="en-US" dirty="0"/>
          </a:p>
        </p:txBody>
      </p:sp>
      <p:pic>
        <p:nvPicPr>
          <p:cNvPr id="11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640" y="1524001"/>
            <a:ext cx="3599260" cy="479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az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519765"/>
            <a:ext cx="3235446" cy="242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054084"/>
            <a:ext cx="3023365" cy="226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76200" y="6096000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Source: A. Kotarba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85149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16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Equipment used during LHC assembly and early HC</a:t>
            </a:r>
            <a:endParaRPr lang="en-US" dirty="0"/>
          </a:p>
        </p:txBody>
      </p:sp>
      <p:pic>
        <p:nvPicPr>
          <p:cNvPr id="10" name="Picture 2" descr="E:\PPT\Prezentacja_21.12.2006\AIV_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75661"/>
            <a:ext cx="5395360" cy="2461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D:\CERN\PPT\Prezentacja_21.12.2006\100_9553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92" y="1588532"/>
            <a:ext cx="2842738" cy="2132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D:\CERN\PPT\Prezentacja_21.12.2006\100_9548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597351"/>
            <a:ext cx="2787607" cy="213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C:\CERN\PPT\Prezentacja_14.11.2007\zdjecia\100_5460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415" y="1587826"/>
            <a:ext cx="2844185" cy="213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C:\CERN\PPT\Prezentacja_14.11.2007\zdjecia\100_4667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66136"/>
            <a:ext cx="3276600" cy="245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-76200" y="6248400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Source: A. Kotarba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095188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17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Line-N Factory</a:t>
            </a:r>
            <a:endParaRPr lang="en-US" dirty="0"/>
          </a:p>
        </p:txBody>
      </p:sp>
      <p:pic>
        <p:nvPicPr>
          <p:cNvPr id="7" name="Picture 2" descr="D:\CERN\PPT\Prezentacja_21.12.2006\Picture 015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0" y="1765300"/>
            <a:ext cx="27305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D:\CERN\PPT\Prezentacja_21.12.2006\Picture 016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225" y="1765300"/>
            <a:ext cx="2760663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D:\CERN\PPT\Prezentacja_21.12.2006\Picture 017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3971924"/>
            <a:ext cx="27559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D:\CERN\PPT\Prezentacja_21.12.2006\Picture 019_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100" y="3975099"/>
            <a:ext cx="27686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D:\CERN\PPT\Prezentacja_21.12.2006\Picture 020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3962399"/>
            <a:ext cx="276860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D:\CERN\PPT\Prezentacja_21.12.2006\Picture 021_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752600"/>
            <a:ext cx="2759075" cy="207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-76200" y="6096000"/>
            <a:ext cx="10871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Source: A. Kotarba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57518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47244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We have been working together since the beginning of the LHC, during:</a:t>
            </a:r>
          </a:p>
          <a:p>
            <a:r>
              <a:rPr lang="en-GB" sz="2400" dirty="0" smtClean="0"/>
              <a:t>LHC assembly</a:t>
            </a:r>
          </a:p>
          <a:p>
            <a:r>
              <a:rPr lang="en-GB" sz="2400" dirty="0" smtClean="0"/>
              <a:t>Hardware commissioning</a:t>
            </a:r>
          </a:p>
          <a:p>
            <a:r>
              <a:rPr lang="en-GB" sz="2400" dirty="0" smtClean="0"/>
              <a:t>Recovery after 2008 incident</a:t>
            </a:r>
          </a:p>
          <a:p>
            <a:r>
              <a:rPr lang="en-GB" sz="2400" dirty="0" smtClean="0"/>
              <a:t>Long Shutdowns 1 and 2</a:t>
            </a:r>
          </a:p>
          <a:p>
            <a:r>
              <a:rPr lang="en-GB" sz="2400" dirty="0" smtClean="0"/>
              <a:t>Technical stops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ELQA hardware and software are our basic tools, which we (Institute and CERN) have created on our own. This provides the tightest possible feedback loop between user and developer. 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18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the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3200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2057399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b="1" dirty="0" smtClean="0"/>
              <a:t>Maintenance of </a:t>
            </a:r>
            <a:br>
              <a:rPr lang="en-GB" sz="3600" b="1" dirty="0" smtClean="0"/>
            </a:br>
            <a:r>
              <a:rPr lang="en-GB" sz="3600" b="1" dirty="0" smtClean="0"/>
              <a:t>the TP4 measurement system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19</a:t>
            </a:fld>
            <a:endParaRPr lang="pl-PL"/>
          </a:p>
        </p:txBody>
      </p:sp>
      <p:grpSp>
        <p:nvGrpSpPr>
          <p:cNvPr id="7" name="Group 6"/>
          <p:cNvGrpSpPr/>
          <p:nvPr/>
        </p:nvGrpSpPr>
        <p:grpSpPr>
          <a:xfrm>
            <a:off x="1676400" y="2438400"/>
            <a:ext cx="5701272" cy="3886200"/>
            <a:chOff x="1676400" y="2438400"/>
            <a:chExt cx="5701272" cy="3886200"/>
          </a:xfrm>
        </p:grpSpPr>
        <p:pic>
          <p:nvPicPr>
            <p:cNvPr id="6" name="Picture 2" descr="G:\Divisions\AT\Groups\MEL\EM\ELQA\Powerpoint_presentations\TE-MPE-TM_2012-10-25\tp4_system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2438400"/>
              <a:ext cx="5701272" cy="38862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2667000" y="4800600"/>
              <a:ext cx="609600" cy="76200"/>
            </a:xfrm>
            <a:prstGeom prst="rect">
              <a:avLst/>
            </a:prstGeom>
            <a:solidFill>
              <a:srgbClr val="838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 smtClean="0">
                  <a:solidFill>
                    <a:schemeClr val="tx1"/>
                  </a:solidFill>
                </a:rPr>
                <a:t>SQLite DB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368675" y="6092825"/>
              <a:ext cx="609600" cy="76200"/>
            </a:xfrm>
            <a:prstGeom prst="rect">
              <a:avLst/>
            </a:prstGeom>
            <a:solidFill>
              <a:srgbClr val="8383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 smtClean="0">
                  <a:solidFill>
                    <a:schemeClr val="tx1"/>
                  </a:solidFill>
                </a:rPr>
                <a:t>SQLite DB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1882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4648200"/>
            <a:ext cx="8839200" cy="1752600"/>
          </a:xfrm>
        </p:spPr>
        <p:txBody>
          <a:bodyPr/>
          <a:lstStyle/>
          <a:p>
            <a:r>
              <a:rPr lang="en-GB" dirty="0"/>
              <a:t>Established in Krakow in 1955</a:t>
            </a:r>
          </a:p>
          <a:p>
            <a:r>
              <a:rPr lang="en-GB" dirty="0"/>
              <a:t>First cyclotron built in 1958 (14.5 MeV deuterons and 29 MeV alpha particles)</a:t>
            </a:r>
          </a:p>
          <a:p>
            <a:pPr marL="0" indent="0">
              <a:buNone/>
            </a:pPr>
            <a:r>
              <a:rPr lang="en-US" sz="1800" dirty="0" smtClean="0"/>
              <a:t>See </a:t>
            </a:r>
            <a:r>
              <a:rPr lang="en-US" sz="1800" dirty="0"/>
              <a:t>more: </a:t>
            </a:r>
            <a:r>
              <a:rPr lang="en-US" sz="1800" dirty="0">
                <a:hlinkClick r:id="rId2"/>
              </a:rPr>
              <a:t>https://www.ifj.edu.pl/en/institute/history.php</a:t>
            </a:r>
            <a:r>
              <a:rPr lang="en-US" sz="1800" dirty="0"/>
              <a:t>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/>
              <a:t>20</a:t>
            </a:r>
            <a:r>
              <a:rPr lang="en-GB" dirty="0"/>
              <a:t>22</a:t>
            </a:r>
            <a:r>
              <a:rPr lang="pl-PL" dirty="0"/>
              <a:t>-</a:t>
            </a:r>
            <a:r>
              <a:rPr lang="en-GB" dirty="0"/>
              <a:t>05</a:t>
            </a:r>
            <a:r>
              <a:rPr lang="pl-PL" dirty="0"/>
              <a:t>-</a:t>
            </a:r>
            <a:r>
              <a:rPr lang="en-GB" dirty="0"/>
              <a:t>11</a:t>
            </a:r>
            <a:r>
              <a:rPr lang="pl-PL" dirty="0"/>
              <a:t>, </a:t>
            </a:r>
            <a:r>
              <a:rPr lang="en-GB" dirty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TE-MPE-PE section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2</a:t>
            </a:fld>
            <a:endParaRPr lang="pl-PL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Institute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58"/>
          <a:stretch/>
        </p:blipFill>
        <p:spPr>
          <a:xfrm>
            <a:off x="1203761" y="1564777"/>
            <a:ext cx="6736477" cy="304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88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20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Maintenance of TP4 system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Hardware</a:t>
            </a:r>
          </a:p>
          <a:p>
            <a:r>
              <a:rPr lang="en-GB" sz="2200" dirty="0" smtClean="0"/>
              <a:t>General hardware maintenance</a:t>
            </a:r>
          </a:p>
          <a:p>
            <a:r>
              <a:rPr lang="en-GB" sz="2200" dirty="0" smtClean="0"/>
              <a:t>Upgrade of gain/phase analyser (</a:t>
            </a:r>
            <a:r>
              <a:rPr lang="en-GB" sz="2200" dirty="0" err="1" smtClean="0"/>
              <a:t>EoL</a:t>
            </a:r>
            <a:r>
              <a:rPr lang="en-GB" sz="2200" dirty="0" smtClean="0"/>
              <a:t> of currently used device)</a:t>
            </a:r>
          </a:p>
          <a:p>
            <a:pPr marL="0" indent="0">
              <a:buNone/>
            </a:pPr>
            <a:r>
              <a:rPr lang="en-GB" dirty="0" smtClean="0"/>
              <a:t>Software</a:t>
            </a:r>
          </a:p>
          <a:p>
            <a:r>
              <a:rPr lang="en-GB" sz="2000" dirty="0" smtClean="0"/>
              <a:t>Universal test and measurement application</a:t>
            </a:r>
          </a:p>
          <a:p>
            <a:r>
              <a:rPr lang="en-GB" sz="2000" dirty="0" smtClean="0"/>
              <a:t>ELQA database optimisation</a:t>
            </a:r>
          </a:p>
          <a:p>
            <a:r>
              <a:rPr lang="en-GB" sz="2000" dirty="0" smtClean="0"/>
              <a:t>Full implementation of local TFM</a:t>
            </a:r>
          </a:p>
          <a:p>
            <a:r>
              <a:rPr lang="en-GB" sz="2000" dirty="0" smtClean="0"/>
              <a:t>Upgrade of MIC QHR application</a:t>
            </a:r>
          </a:p>
          <a:p>
            <a:r>
              <a:rPr lang="en-GB" sz="2000" dirty="0" smtClean="0"/>
              <a:t>ELQA test plan web application</a:t>
            </a:r>
            <a:endParaRPr lang="en-US" sz="2000" dirty="0" smtClean="0"/>
          </a:p>
          <a:p>
            <a:r>
              <a:rPr lang="en-GB" sz="2000" dirty="0" smtClean="0"/>
              <a:t>Additional PXI based monitoring applications</a:t>
            </a:r>
          </a:p>
        </p:txBody>
      </p:sp>
    </p:spTree>
    <p:extLst>
      <p:ext uri="{BB962C8B-B14F-4D97-AF65-F5344CB8AC3E}">
        <p14:creationId xmlns:p14="http://schemas.microsoft.com/office/powerpoint/2010/main" val="3377382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600200"/>
            <a:ext cx="5562600" cy="472440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Initial system check</a:t>
            </a:r>
          </a:p>
          <a:p>
            <a:r>
              <a:rPr lang="en-GB" dirty="0" smtClean="0"/>
              <a:t>Removal of all devices and cleaning</a:t>
            </a:r>
          </a:p>
          <a:p>
            <a:r>
              <a:rPr lang="en-GB" dirty="0" smtClean="0"/>
              <a:t>Upgrade of power distribution box and check of grounding system</a:t>
            </a:r>
          </a:p>
          <a:p>
            <a:r>
              <a:rPr lang="en-GB" dirty="0" smtClean="0"/>
              <a:t>Preparation of fasteners for new and relocated devices</a:t>
            </a:r>
          </a:p>
          <a:p>
            <a:r>
              <a:rPr lang="en-GB" dirty="0" smtClean="0"/>
              <a:t>Replacement of all connectors</a:t>
            </a:r>
          </a:p>
          <a:p>
            <a:r>
              <a:rPr lang="en-GB" dirty="0" smtClean="0"/>
              <a:t>Retightening of all screws</a:t>
            </a:r>
          </a:p>
          <a:p>
            <a:r>
              <a:rPr lang="en-GB" dirty="0" smtClean="0"/>
              <a:t>Replacement of broken cables</a:t>
            </a:r>
          </a:p>
          <a:p>
            <a:r>
              <a:rPr lang="en-GB" dirty="0" smtClean="0"/>
              <a:t>Design and production of new PCBs for external TFM reference and TFM isolation amplifier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21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Hardware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3613484"/>
            <a:ext cx="3276600" cy="2512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089358"/>
            <a:ext cx="326390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834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6670" y="1423384"/>
            <a:ext cx="4119070" cy="51296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22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TP4 instruments rearrangement</a:t>
            </a:r>
            <a:endParaRPr lang="en-US" dirty="0"/>
          </a:p>
        </p:txBody>
      </p:sp>
      <p:cxnSp>
        <p:nvCxnSpPr>
          <p:cNvPr id="38" name="Straight Arrow Connector 37"/>
          <p:cNvCxnSpPr>
            <a:stCxn id="47" idx="1"/>
          </p:cNvCxnSpPr>
          <p:nvPr/>
        </p:nvCxnSpPr>
        <p:spPr>
          <a:xfrm flipH="1" flipV="1">
            <a:off x="2954868" y="5016122"/>
            <a:ext cx="2231126" cy="95304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46" idx="1"/>
          </p:cNvCxnSpPr>
          <p:nvPr/>
        </p:nvCxnSpPr>
        <p:spPr>
          <a:xfrm flipH="1" flipV="1">
            <a:off x="3255983" y="4418186"/>
            <a:ext cx="1975701" cy="6831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53" idx="1"/>
          </p:cNvCxnSpPr>
          <p:nvPr/>
        </p:nvCxnSpPr>
        <p:spPr>
          <a:xfrm flipH="1" flipV="1">
            <a:off x="1752600" y="4044660"/>
            <a:ext cx="3428344" cy="31789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49" idx="1"/>
          </p:cNvCxnSpPr>
          <p:nvPr/>
        </p:nvCxnSpPr>
        <p:spPr>
          <a:xfrm flipH="1">
            <a:off x="2743200" y="3232957"/>
            <a:ext cx="2437744" cy="2640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52" idx="1"/>
          </p:cNvCxnSpPr>
          <p:nvPr/>
        </p:nvCxnSpPr>
        <p:spPr>
          <a:xfrm flipH="1">
            <a:off x="2954868" y="2553635"/>
            <a:ext cx="2276816" cy="4792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51" idx="1"/>
          </p:cNvCxnSpPr>
          <p:nvPr/>
        </p:nvCxnSpPr>
        <p:spPr>
          <a:xfrm flipH="1">
            <a:off x="2895600" y="1833741"/>
            <a:ext cx="2305978" cy="71989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50" idx="1"/>
          </p:cNvCxnSpPr>
          <p:nvPr/>
        </p:nvCxnSpPr>
        <p:spPr>
          <a:xfrm flipH="1">
            <a:off x="2971800" y="1238236"/>
            <a:ext cx="2209144" cy="7955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231684" y="4747368"/>
            <a:ext cx="3496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Agilent </a:t>
            </a:r>
            <a:r>
              <a:rPr lang="en-GB" sz="2000" dirty="0" smtClean="0"/>
              <a:t>6643A </a:t>
            </a:r>
            <a:r>
              <a:rPr lang="en-GB" sz="2000" dirty="0"/>
              <a:t>DC Power </a:t>
            </a:r>
            <a:r>
              <a:rPr lang="en-GB" sz="2000" dirty="0" smtClean="0"/>
              <a:t>Supply (0-35V</a:t>
            </a:r>
            <a:r>
              <a:rPr lang="en-GB" sz="2000" dirty="0"/>
              <a:t>, </a:t>
            </a:r>
            <a:r>
              <a:rPr lang="en-GB" sz="2000" dirty="0" smtClean="0"/>
              <a:t>0-6.0A)</a:t>
            </a:r>
            <a:endParaRPr lang="en-GB" sz="2000" dirty="0"/>
          </a:p>
        </p:txBody>
      </p:sp>
      <p:sp>
        <p:nvSpPr>
          <p:cNvPr id="47" name="TextBox 46"/>
          <p:cNvSpPr txBox="1"/>
          <p:nvPr/>
        </p:nvSpPr>
        <p:spPr>
          <a:xfrm>
            <a:off x="5185994" y="5461337"/>
            <a:ext cx="349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Powertek</a:t>
            </a:r>
            <a:r>
              <a:rPr lang="en-GB" sz="2000" dirty="0" smtClean="0"/>
              <a:t> GP102 gain </a:t>
            </a:r>
            <a:r>
              <a:rPr lang="en-GB" sz="2000" dirty="0"/>
              <a:t>phase </a:t>
            </a:r>
            <a:r>
              <a:rPr lang="en-GB" sz="2000" dirty="0" smtClean="0"/>
              <a:t>analyser </a:t>
            </a:r>
            <a:r>
              <a:rPr lang="en-GB" sz="2000" dirty="0"/>
              <a:t>with dual analysis </a:t>
            </a:r>
            <a:r>
              <a:rPr lang="en-GB" sz="2000" dirty="0" smtClean="0"/>
              <a:t>channels and </a:t>
            </a:r>
            <a:r>
              <a:rPr lang="en-GB" sz="2000" dirty="0"/>
              <a:t>generator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80944" y="3032902"/>
            <a:ext cx="4115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PXI computer with two DMM cards</a:t>
            </a:r>
            <a:endParaRPr lang="en-GB" sz="2000" dirty="0"/>
          </a:p>
        </p:txBody>
      </p:sp>
      <p:sp>
        <p:nvSpPr>
          <p:cNvPr id="50" name="Rectangle 49"/>
          <p:cNvSpPr/>
          <p:nvPr/>
        </p:nvSpPr>
        <p:spPr>
          <a:xfrm>
            <a:off x="5180944" y="1038181"/>
            <a:ext cx="3202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24 VDC to 230 VAC converter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201578" y="1633686"/>
            <a:ext cx="33745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Power supply for the TP4 crate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231684" y="2199692"/>
            <a:ext cx="26599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TP4 </a:t>
            </a:r>
            <a:r>
              <a:rPr lang="en-GB" sz="2000" dirty="0" smtClean="0"/>
              <a:t>Crate</a:t>
            </a:r>
            <a:r>
              <a:rPr lang="pl-PL" sz="2000" dirty="0" smtClean="0"/>
              <a:t> (</a:t>
            </a:r>
            <a:r>
              <a:rPr lang="en-GB" sz="2000" dirty="0" smtClean="0"/>
              <a:t>multiplexers </a:t>
            </a:r>
          </a:p>
          <a:p>
            <a:r>
              <a:rPr lang="en-GB" sz="2000" dirty="0" smtClean="0"/>
              <a:t>and reference resistors</a:t>
            </a:r>
            <a:r>
              <a:rPr lang="pl-PL" sz="2000" dirty="0" smtClean="0"/>
              <a:t>)</a:t>
            </a:r>
            <a:endParaRPr lang="en-GB" sz="2000" dirty="0"/>
          </a:p>
        </p:txBody>
      </p:sp>
      <p:sp>
        <p:nvSpPr>
          <p:cNvPr id="53" name="Rectangle 52"/>
          <p:cNvSpPr/>
          <p:nvPr/>
        </p:nvSpPr>
        <p:spPr>
          <a:xfrm>
            <a:off x="5180944" y="400860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err="1"/>
              <a:t>Powertek</a:t>
            </a:r>
            <a:r>
              <a:rPr lang="en-GB" sz="2000" dirty="0"/>
              <a:t> </a:t>
            </a:r>
            <a:r>
              <a:rPr lang="en-GB" sz="2000" dirty="0" smtClean="0"/>
              <a:t>amplifier</a:t>
            </a:r>
            <a:r>
              <a:rPr lang="pl-PL" sz="2000" dirty="0" smtClean="0"/>
              <a:t> (output  +/-12V, 700 mA RMS, 1A peak)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957754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1" t="15137" r="14984" b="4123"/>
          <a:stretch/>
        </p:blipFill>
        <p:spPr>
          <a:xfrm>
            <a:off x="90593" y="1438291"/>
            <a:ext cx="3414607" cy="496250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23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TP4 instruments rearrangement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flipH="1" flipV="1">
            <a:off x="2362200" y="4656515"/>
            <a:ext cx="2931750" cy="9587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49" idx="1"/>
          </p:cNvCxnSpPr>
          <p:nvPr/>
        </p:nvCxnSpPr>
        <p:spPr>
          <a:xfrm flipH="1" flipV="1">
            <a:off x="2005510" y="4131186"/>
            <a:ext cx="3388948" cy="79827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47" idx="1"/>
          </p:cNvCxnSpPr>
          <p:nvPr/>
        </p:nvCxnSpPr>
        <p:spPr>
          <a:xfrm flipH="1" flipV="1">
            <a:off x="2133600" y="3872972"/>
            <a:ext cx="3260858" cy="651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52" idx="1"/>
          </p:cNvCxnSpPr>
          <p:nvPr/>
        </p:nvCxnSpPr>
        <p:spPr>
          <a:xfrm flipH="1">
            <a:off x="1981200" y="2965567"/>
            <a:ext cx="3359841" cy="3539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51" idx="1"/>
          </p:cNvCxnSpPr>
          <p:nvPr/>
        </p:nvCxnSpPr>
        <p:spPr>
          <a:xfrm flipH="1">
            <a:off x="2286000" y="2231351"/>
            <a:ext cx="3033607" cy="6898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6" idx="1"/>
          </p:cNvCxnSpPr>
          <p:nvPr/>
        </p:nvCxnSpPr>
        <p:spPr>
          <a:xfrm flipH="1">
            <a:off x="2133600" y="1497135"/>
            <a:ext cx="3186007" cy="10608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319607" y="1143192"/>
            <a:ext cx="34964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Agilent </a:t>
            </a:r>
            <a:r>
              <a:rPr lang="en-GB" sz="2000" dirty="0" smtClean="0"/>
              <a:t>6643A </a:t>
            </a:r>
            <a:r>
              <a:rPr lang="en-GB" sz="2000" dirty="0"/>
              <a:t>DC Power </a:t>
            </a:r>
            <a:r>
              <a:rPr lang="en-GB" sz="2000" dirty="0" smtClean="0"/>
              <a:t>Supply (0-35V</a:t>
            </a:r>
            <a:r>
              <a:rPr lang="en-GB" sz="2000" dirty="0"/>
              <a:t>, </a:t>
            </a:r>
            <a:r>
              <a:rPr lang="en-GB" sz="2000" dirty="0" smtClean="0"/>
              <a:t>0-6.0A)</a:t>
            </a:r>
            <a:endParaRPr lang="en-GB" sz="2000" dirty="0"/>
          </a:p>
        </p:txBody>
      </p:sp>
      <p:sp>
        <p:nvSpPr>
          <p:cNvPr id="47" name="TextBox 46"/>
          <p:cNvSpPr txBox="1"/>
          <p:nvPr/>
        </p:nvSpPr>
        <p:spPr>
          <a:xfrm>
            <a:off x="5394458" y="3430300"/>
            <a:ext cx="34964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PSM1700 gain </a:t>
            </a:r>
            <a:r>
              <a:rPr lang="en-GB" sz="2000" dirty="0"/>
              <a:t>phase </a:t>
            </a:r>
            <a:r>
              <a:rPr lang="en-GB" sz="2000" dirty="0" smtClean="0"/>
              <a:t>analyser </a:t>
            </a:r>
            <a:r>
              <a:rPr lang="en-GB" sz="2000" dirty="0"/>
              <a:t>with dual analysis </a:t>
            </a:r>
            <a:r>
              <a:rPr lang="en-GB" sz="2000" dirty="0" smtClean="0"/>
              <a:t>channels and </a:t>
            </a:r>
            <a:r>
              <a:rPr lang="en-GB" sz="2000" dirty="0"/>
              <a:t>generator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394458" y="4575515"/>
            <a:ext cx="36733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PXI computer with two DMM cards</a:t>
            </a:r>
            <a:endParaRPr lang="en-GB" sz="2000" dirty="0"/>
          </a:p>
        </p:txBody>
      </p:sp>
      <p:sp>
        <p:nvSpPr>
          <p:cNvPr id="50" name="Rectangle 49"/>
          <p:cNvSpPr/>
          <p:nvPr/>
        </p:nvSpPr>
        <p:spPr>
          <a:xfrm>
            <a:off x="5293948" y="6025705"/>
            <a:ext cx="3202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24 VDC to 230 VAC converter</a:t>
            </a:r>
          </a:p>
        </p:txBody>
      </p:sp>
      <p:sp>
        <p:nvSpPr>
          <p:cNvPr id="51" name="Rectangle 50"/>
          <p:cNvSpPr/>
          <p:nvPr/>
        </p:nvSpPr>
        <p:spPr>
          <a:xfrm>
            <a:off x="5319607" y="2031296"/>
            <a:ext cx="33745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Power supply for the TP4 crate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341041" y="2611624"/>
            <a:ext cx="26599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/>
              <a:t>TP4 </a:t>
            </a:r>
            <a:r>
              <a:rPr lang="en-GB" sz="2000" dirty="0" smtClean="0"/>
              <a:t>Crate</a:t>
            </a:r>
            <a:r>
              <a:rPr lang="pl-PL" sz="2000" dirty="0" smtClean="0"/>
              <a:t> (</a:t>
            </a:r>
            <a:r>
              <a:rPr lang="en-GB" sz="2000" dirty="0" smtClean="0"/>
              <a:t>multiplexers </a:t>
            </a:r>
          </a:p>
          <a:p>
            <a:r>
              <a:rPr lang="en-GB" sz="2000" dirty="0" smtClean="0"/>
              <a:t>and reference resistors</a:t>
            </a:r>
            <a:r>
              <a:rPr lang="pl-PL" sz="2000" dirty="0" smtClean="0"/>
              <a:t>)</a:t>
            </a:r>
            <a:endParaRPr lang="en-GB" sz="2000" dirty="0"/>
          </a:p>
        </p:txBody>
      </p:sp>
      <p:sp>
        <p:nvSpPr>
          <p:cNvPr id="53" name="Rectangle 52"/>
          <p:cNvSpPr/>
          <p:nvPr/>
        </p:nvSpPr>
        <p:spPr>
          <a:xfrm>
            <a:off x="5293948" y="5261283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err="1"/>
              <a:t>Powertek</a:t>
            </a:r>
            <a:r>
              <a:rPr lang="en-GB" sz="2000" dirty="0"/>
              <a:t> </a:t>
            </a:r>
            <a:r>
              <a:rPr lang="en-GB" sz="2000" dirty="0" smtClean="0"/>
              <a:t>amplifier</a:t>
            </a:r>
            <a:r>
              <a:rPr lang="pl-PL" sz="2000" dirty="0" smtClean="0"/>
              <a:t> (output  +/-12V, 700 mA RMS, 1A peak)</a:t>
            </a:r>
            <a:endParaRPr lang="en-GB" sz="2000" dirty="0"/>
          </a:p>
        </p:txBody>
      </p:sp>
      <p:sp>
        <p:nvSpPr>
          <p:cNvPr id="29" name="Freeform 28"/>
          <p:cNvSpPr/>
          <p:nvPr/>
        </p:nvSpPr>
        <p:spPr>
          <a:xfrm>
            <a:off x="582627" y="1780248"/>
            <a:ext cx="1877352" cy="590718"/>
          </a:xfrm>
          <a:custGeom>
            <a:avLst/>
            <a:gdLst>
              <a:gd name="connsiteX0" fmla="*/ 0 w 1877352"/>
              <a:gd name="connsiteY0" fmla="*/ 169933 h 590718"/>
              <a:gd name="connsiteX1" fmla="*/ 1877352 w 1877352"/>
              <a:gd name="connsiteY1" fmla="*/ 0 h 590718"/>
              <a:gd name="connsiteX2" fmla="*/ 1877352 w 1877352"/>
              <a:gd name="connsiteY2" fmla="*/ 517890 h 590718"/>
              <a:gd name="connsiteX3" fmla="*/ 48552 w 1877352"/>
              <a:gd name="connsiteY3" fmla="*/ 590718 h 590718"/>
              <a:gd name="connsiteX4" fmla="*/ 0 w 1877352"/>
              <a:gd name="connsiteY4" fmla="*/ 169933 h 590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77352" h="590718">
                <a:moveTo>
                  <a:pt x="0" y="169933"/>
                </a:moveTo>
                <a:lnTo>
                  <a:pt x="1877352" y="0"/>
                </a:lnTo>
                <a:lnTo>
                  <a:pt x="1877352" y="517890"/>
                </a:lnTo>
                <a:lnTo>
                  <a:pt x="48552" y="590718"/>
                </a:lnTo>
                <a:lnTo>
                  <a:pt x="0" y="169933"/>
                </a:lnTo>
                <a:close/>
              </a:path>
            </a:pathLst>
          </a:custGeom>
          <a:solidFill>
            <a:srgbClr val="BBE0E3">
              <a:alpha val="2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 for new device (2U)</a:t>
            </a:r>
            <a:endParaRPr lang="en-US" sz="11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0" t="22222" r="19167" b="21111"/>
          <a:stretch/>
        </p:blipFill>
        <p:spPr>
          <a:xfrm>
            <a:off x="3276600" y="5418116"/>
            <a:ext cx="1512343" cy="907406"/>
          </a:xfrm>
          <a:prstGeom prst="rect">
            <a:avLst/>
          </a:prstGeom>
        </p:spPr>
      </p:pic>
      <p:cxnSp>
        <p:nvCxnSpPr>
          <p:cNvPr id="38" name="Straight Arrow Connector 37"/>
          <p:cNvCxnSpPr>
            <a:stCxn id="50" idx="1"/>
          </p:cNvCxnSpPr>
          <p:nvPr/>
        </p:nvCxnSpPr>
        <p:spPr>
          <a:xfrm flipH="1" flipV="1">
            <a:off x="3048000" y="5109638"/>
            <a:ext cx="2245948" cy="11161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10015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00" y="1676400"/>
            <a:ext cx="5425017" cy="4068763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24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Replacement of all connectors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9" t="44717" r="36522" b="43901"/>
          <a:stretch/>
        </p:blipFill>
        <p:spPr>
          <a:xfrm>
            <a:off x="4953000" y="2957512"/>
            <a:ext cx="4038600" cy="17668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0" y="4724400"/>
            <a:ext cx="2705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 smtClean="0"/>
              <a:t>Harting</a:t>
            </a:r>
            <a:r>
              <a:rPr lang="en-GB" sz="1600" dirty="0" smtClean="0"/>
              <a:t> pins after few thousand mating cycles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993121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is a huge record of fruitful collaboration between CERN and IFJ PAN, in particular in the field of Electrical Quality Assurance.</a:t>
            </a:r>
          </a:p>
          <a:p>
            <a:r>
              <a:rPr lang="en-GB" dirty="0" smtClean="0"/>
              <a:t>TP4 maintenance project started with a significant delay, but we are catching up with the schedule.</a:t>
            </a:r>
            <a:endParaRPr lang="en-US" dirty="0" smtClean="0"/>
          </a:p>
          <a:p>
            <a:r>
              <a:rPr lang="en-GB" dirty="0" smtClean="0"/>
              <a:t>Our experts are working on many projects, ranging from accelerator technology to fusion.</a:t>
            </a:r>
          </a:p>
          <a:p>
            <a:r>
              <a:rPr lang="en-GB" dirty="0" smtClean="0"/>
              <a:t>We are really good at building and testing.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25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132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399" y="1524000"/>
            <a:ext cx="5045649" cy="4876799"/>
          </a:xfrm>
        </p:spPr>
        <p:txBody>
          <a:bodyPr/>
          <a:lstStyle/>
          <a:p>
            <a:r>
              <a:rPr lang="en-GB" sz="2000" dirty="0" smtClean="0"/>
              <a:t>Currently one of the biggest institutes of the Polish Academy of Sciences</a:t>
            </a:r>
          </a:p>
          <a:p>
            <a:r>
              <a:rPr lang="en-GB" sz="2000" dirty="0" smtClean="0"/>
              <a:t>Conducting research in fields of </a:t>
            </a:r>
          </a:p>
          <a:p>
            <a:pPr lvl="1"/>
            <a:r>
              <a:rPr lang="en-GB" sz="1800" dirty="0" smtClean="0"/>
              <a:t>Particle physics</a:t>
            </a:r>
          </a:p>
          <a:p>
            <a:pPr lvl="1"/>
            <a:r>
              <a:rPr lang="en-GB" sz="1800" dirty="0" smtClean="0"/>
              <a:t>Nuclear and strong interaction physics</a:t>
            </a:r>
          </a:p>
          <a:p>
            <a:pPr lvl="1"/>
            <a:r>
              <a:rPr lang="en-GB" sz="1800" dirty="0" smtClean="0"/>
              <a:t>Condensed matter physics</a:t>
            </a:r>
          </a:p>
          <a:p>
            <a:pPr lvl="1"/>
            <a:r>
              <a:rPr lang="en-GB" sz="1800" dirty="0" smtClean="0"/>
              <a:t>Bio-physics</a:t>
            </a:r>
          </a:p>
          <a:p>
            <a:r>
              <a:rPr lang="en-GB" sz="2000" dirty="0" smtClean="0"/>
              <a:t>Two special divisions</a:t>
            </a:r>
          </a:p>
          <a:p>
            <a:pPr lvl="1"/>
            <a:r>
              <a:rPr lang="en-GB" sz="1800" dirty="0" smtClean="0">
                <a:hlinkClick r:id="rId2"/>
              </a:rPr>
              <a:t>Cyclotron Centre </a:t>
            </a:r>
            <a:r>
              <a:rPr lang="en-GB" sz="1800" dirty="0" err="1" smtClean="0">
                <a:hlinkClick r:id="rId2"/>
              </a:rPr>
              <a:t>Bronowice</a:t>
            </a:r>
            <a:r>
              <a:rPr lang="en-GB" sz="1800" dirty="0" smtClean="0"/>
              <a:t> (hadron therapy </a:t>
            </a:r>
            <a:r>
              <a:rPr lang="en-GB" sz="1800" dirty="0" smtClean="0"/>
              <a:t>centre – 250 MeV proton beam, 2 gantries</a:t>
            </a:r>
            <a:r>
              <a:rPr lang="en-GB" sz="1800" dirty="0" smtClean="0"/>
              <a:t>, ocular radiotherapy facility</a:t>
            </a:r>
            <a:r>
              <a:rPr lang="en-GB" sz="1800" dirty="0" smtClean="0"/>
              <a:t>)</a:t>
            </a:r>
            <a:endParaRPr lang="en-GB" sz="1800" dirty="0" smtClean="0"/>
          </a:p>
          <a:p>
            <a:pPr lvl="1"/>
            <a:r>
              <a:rPr lang="en-GB" sz="1800" dirty="0" smtClean="0">
                <a:hlinkClick r:id="rId3"/>
              </a:rPr>
              <a:t>Division of Scientific Equipment and Infrastructure </a:t>
            </a:r>
            <a:r>
              <a:rPr lang="en-GB" sz="1800" dirty="0" smtClean="0">
                <a:hlinkClick r:id="rId3"/>
              </a:rPr>
              <a:t>Construction</a:t>
            </a:r>
            <a:r>
              <a:rPr lang="en-GB" sz="1800" dirty="0" smtClean="0"/>
              <a:t> (cryogenic infrastructure, mechanical workshop, design office)</a:t>
            </a:r>
            <a:endParaRPr lang="en-GB" sz="18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3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Institute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198049" y="1092933"/>
            <a:ext cx="4078174" cy="5338132"/>
            <a:chOff x="5198049" y="1092933"/>
            <a:chExt cx="4078174" cy="533813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98049" y="1092933"/>
              <a:ext cx="3911792" cy="528684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620000" y="6169455"/>
              <a:ext cx="16562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dirty="0"/>
                <a:t>Image: geoportal.gov.pl</a:t>
              </a:r>
              <a:endParaRPr 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1451494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52400" y="3048000"/>
            <a:ext cx="8839200" cy="1371599"/>
          </a:xfrm>
        </p:spPr>
        <p:txBody>
          <a:bodyPr/>
          <a:lstStyle/>
          <a:p>
            <a:pPr marL="0" indent="0" algn="ctr">
              <a:buNone/>
            </a:pPr>
            <a:r>
              <a:rPr lang="en-GB" sz="3600" b="1" dirty="0"/>
              <a:t>E</a:t>
            </a:r>
            <a:r>
              <a:rPr lang="en-GB" sz="3600" b="1" dirty="0" smtClean="0"/>
              <a:t>xamples of our projects </a:t>
            </a:r>
            <a:endParaRPr lang="en-US" sz="36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1130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5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Division of Scientific Equipment and Infrastructure </a:t>
            </a:r>
            <a:r>
              <a:rPr lang="en-GB" sz="2000" dirty="0" smtClean="0"/>
              <a:t>Construction</a:t>
            </a:r>
            <a:endParaRPr lang="en-US" sz="2000" dirty="0"/>
          </a:p>
        </p:txBody>
      </p:sp>
      <p:pic>
        <p:nvPicPr>
          <p:cNvPr id="7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371" y="4056927"/>
            <a:ext cx="4754563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Obraz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621445"/>
            <a:ext cx="202247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385" y="2114685"/>
            <a:ext cx="1401762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az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30" y="5185849"/>
            <a:ext cx="8637588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2799391" y="2299217"/>
            <a:ext cx="1692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pl-PL" sz="1800" dirty="0"/>
              <a:t>Cold magnet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1243490" y="2557192"/>
            <a:ext cx="1744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pl-PL" sz="1800" dirty="0"/>
              <a:t>Current Lead</a:t>
            </a: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4723840" y="3673958"/>
            <a:ext cx="1171575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pl-PL" sz="1800" dirty="0"/>
              <a:t>Cavity</a:t>
            </a:r>
          </a:p>
        </p:txBody>
      </p:sp>
      <p:sp>
        <p:nvSpPr>
          <p:cNvPr id="14" name="TextBox 17"/>
          <p:cNvSpPr txBox="1">
            <a:spLocks noChangeArrowheads="1"/>
          </p:cNvSpPr>
          <p:nvPr/>
        </p:nvSpPr>
        <p:spPr bwMode="auto">
          <a:xfrm>
            <a:off x="3415511" y="4990107"/>
            <a:ext cx="14478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pl-PL" altLang="pl-PL" sz="1800" dirty="0"/>
              <a:t>Cryomodule</a:t>
            </a:r>
            <a:endParaRPr lang="de-DE" altLang="pl-PL" sz="1800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5565275" y="3575480"/>
            <a:ext cx="12096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2800" dirty="0">
                <a:solidFill>
                  <a:srgbClr val="2617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840 x</a:t>
            </a:r>
            <a:endParaRPr lang="pl-PL" sz="2800" dirty="0">
              <a:solidFill>
                <a:srgbClr val="2617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pole tekstowe 33"/>
          <p:cNvSpPr txBox="1"/>
          <p:nvPr/>
        </p:nvSpPr>
        <p:spPr>
          <a:xfrm>
            <a:off x="2412371" y="4896958"/>
            <a:ext cx="12096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2800" dirty="0">
                <a:solidFill>
                  <a:srgbClr val="2617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103 x</a:t>
            </a:r>
            <a:endParaRPr lang="pl-PL" sz="2800" dirty="0">
              <a:solidFill>
                <a:srgbClr val="2617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pole tekstowe 33"/>
          <p:cNvSpPr txBox="1"/>
          <p:nvPr/>
        </p:nvSpPr>
        <p:spPr>
          <a:xfrm>
            <a:off x="56714" y="2641329"/>
            <a:ext cx="12096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2800" dirty="0">
                <a:solidFill>
                  <a:srgbClr val="2617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103 x</a:t>
            </a:r>
            <a:endParaRPr lang="pl-PL" sz="2800" dirty="0">
              <a:solidFill>
                <a:srgbClr val="2617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pole tekstowe 1"/>
          <p:cNvSpPr txBox="1">
            <a:spLocks noChangeArrowheads="1"/>
          </p:cNvSpPr>
          <p:nvPr/>
        </p:nvSpPr>
        <p:spPr bwMode="auto">
          <a:xfrm>
            <a:off x="123825" y="1593524"/>
            <a:ext cx="87936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pl-PL" sz="1800" b="1" i="1" dirty="0" smtClean="0">
                <a:cs typeface="Arial" panose="020B0604020202020204" pitchFamily="34" charset="0"/>
              </a:rPr>
              <a:t>Qualification tests of superconducting components of the accelerator</a:t>
            </a:r>
            <a:r>
              <a:rPr lang="pl-PL" altLang="pl-PL" sz="1800" b="1" i="1" dirty="0" smtClean="0">
                <a:cs typeface="Arial" panose="020B0604020202020204" pitchFamily="34" charset="0"/>
              </a:rPr>
              <a:t> E-XFEL</a:t>
            </a:r>
            <a:r>
              <a:rPr lang="en-US" altLang="pl-PL" sz="1800" b="1" i="1" dirty="0" smtClean="0">
                <a:cs typeface="Arial" panose="020B0604020202020204" pitchFamily="34" charset="0"/>
              </a:rPr>
              <a:t> (2010 – 2015)</a:t>
            </a:r>
            <a:endParaRPr lang="en-US" altLang="pl-PL" sz="1800" b="1" i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820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6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Division of Scientific Equipment and Infrastructure Construction</a:t>
            </a:r>
            <a:endParaRPr lang="en-US" sz="2000" dirty="0"/>
          </a:p>
        </p:txBody>
      </p:sp>
      <p:sp>
        <p:nvSpPr>
          <p:cNvPr id="7" name="pole tekstowe 1"/>
          <p:cNvSpPr txBox="1">
            <a:spLocks noChangeArrowheads="1"/>
          </p:cNvSpPr>
          <p:nvPr/>
        </p:nvSpPr>
        <p:spPr bwMode="auto">
          <a:xfrm>
            <a:off x="123825" y="1593524"/>
            <a:ext cx="87936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pl-PL" sz="1800" b="1" i="1" dirty="0" err="1">
                <a:cs typeface="Arial" panose="020B0604020202020204" pitchFamily="34" charset="0"/>
              </a:rPr>
              <a:t>Wendelstein</a:t>
            </a:r>
            <a:r>
              <a:rPr lang="en-GB" altLang="pl-PL" sz="1800" b="1" i="1" dirty="0">
                <a:cs typeface="Arial" panose="020B0604020202020204" pitchFamily="34" charset="0"/>
              </a:rPr>
              <a:t> </a:t>
            </a:r>
            <a:r>
              <a:rPr lang="en-GB" altLang="pl-PL" sz="1800" b="1" i="1" dirty="0" smtClean="0">
                <a:cs typeface="Arial" panose="020B0604020202020204" pitchFamily="34" charset="0"/>
              </a:rPr>
              <a:t>7-X </a:t>
            </a:r>
            <a:r>
              <a:rPr lang="en-GB" altLang="pl-PL" sz="1800" b="1" i="1" dirty="0" err="1" smtClean="0">
                <a:cs typeface="Arial" panose="020B0604020202020204" pitchFamily="34" charset="0"/>
              </a:rPr>
              <a:t>Stellarator</a:t>
            </a:r>
            <a:r>
              <a:rPr lang="en-GB" altLang="pl-PL" sz="1800" b="1" i="1" dirty="0" smtClean="0">
                <a:cs typeface="Arial" panose="020B0604020202020204" pitchFamily="34" charset="0"/>
              </a:rPr>
              <a:t> assembly (2007 – 2012)</a:t>
            </a:r>
            <a:endParaRPr lang="en-US" altLang="pl-PL" sz="1800" b="1" i="1" dirty="0">
              <a:cs typeface="Arial" panose="020B0604020202020204" pitchFamily="34" charset="0"/>
            </a:endParaRPr>
          </a:p>
        </p:txBody>
      </p:sp>
      <p:pic>
        <p:nvPicPr>
          <p:cNvPr id="8" name="Obraz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3" t="7500"/>
          <a:stretch>
            <a:fillRect/>
          </a:stretch>
        </p:blipFill>
        <p:spPr bwMode="auto">
          <a:xfrm>
            <a:off x="5277786" y="2098018"/>
            <a:ext cx="2281382" cy="169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Busleitermontage am Montagestand IIIa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3007" y="2377989"/>
            <a:ext cx="1425912" cy="214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file0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364" y="3886199"/>
            <a:ext cx="1473379" cy="1099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0" descr="Polychromator 01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11"/>
          <a:stretch>
            <a:fillRect/>
          </a:stretch>
        </p:blipFill>
        <p:spPr bwMode="auto">
          <a:xfrm>
            <a:off x="6096000" y="5206470"/>
            <a:ext cx="1627154" cy="1099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IMG_304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4" t="6433" r="9302" b="5847"/>
          <a:stretch>
            <a:fillRect/>
          </a:stretch>
        </p:blipFill>
        <p:spPr bwMode="auto">
          <a:xfrm>
            <a:off x="7893681" y="4572000"/>
            <a:ext cx="1205238" cy="1808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152399" y="2139189"/>
            <a:ext cx="4954859" cy="3904308"/>
          </a:xfrm>
        </p:spPr>
        <p:txBody>
          <a:bodyPr/>
          <a:lstStyle/>
          <a:p>
            <a:r>
              <a:rPr lang="en-GB" sz="2000" dirty="0"/>
              <a:t>Preparation and installation of 120 systems supplying superconducting coils.</a:t>
            </a:r>
          </a:p>
          <a:p>
            <a:r>
              <a:rPr lang="en-GB" sz="2000" dirty="0"/>
              <a:t>Completing of 220 </a:t>
            </a:r>
            <a:r>
              <a:rPr lang="en-GB" sz="2000" dirty="0" smtClean="0"/>
              <a:t>splices </a:t>
            </a:r>
            <a:r>
              <a:rPr lang="en-GB" sz="2000" dirty="0"/>
              <a:t>of superconducting cables.</a:t>
            </a:r>
          </a:p>
          <a:p>
            <a:r>
              <a:rPr lang="en-GB" sz="2000" dirty="0"/>
              <a:t>Manufacturing of 30 sets of mechanical elements for </a:t>
            </a:r>
            <a:r>
              <a:rPr lang="en-GB" sz="2000" dirty="0" err="1"/>
              <a:t>polychromators</a:t>
            </a:r>
            <a:r>
              <a:rPr lang="en-GB" sz="2000" dirty="0"/>
              <a:t>.</a:t>
            </a:r>
          </a:p>
          <a:p>
            <a:r>
              <a:rPr lang="en-GB" sz="2000" dirty="0"/>
              <a:t>Verification </a:t>
            </a:r>
            <a:r>
              <a:rPr lang="en-GB" sz="2000" dirty="0" smtClean="0"/>
              <a:t>calculations (FEM) </a:t>
            </a:r>
            <a:r>
              <a:rPr lang="en-GB" sz="2000" dirty="0"/>
              <a:t>of the designed equipment for the assembly, storage and transport of external module tanks</a:t>
            </a:r>
            <a:r>
              <a:rPr lang="en-GB" sz="2000" dirty="0" smtClean="0"/>
              <a:t>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43804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7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Division of Scientific Equipment and Infrastructure Construction</a:t>
            </a:r>
            <a:endParaRPr lang="en-US" sz="2000" dirty="0"/>
          </a:p>
        </p:txBody>
      </p:sp>
      <p:sp>
        <p:nvSpPr>
          <p:cNvPr id="7" name="pole tekstowe 1"/>
          <p:cNvSpPr txBox="1">
            <a:spLocks noChangeArrowheads="1"/>
          </p:cNvSpPr>
          <p:nvPr/>
        </p:nvSpPr>
        <p:spPr bwMode="auto">
          <a:xfrm>
            <a:off x="123825" y="1593524"/>
            <a:ext cx="87936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pl-PL" sz="1800" b="1" i="1" dirty="0">
                <a:cs typeface="Arial" panose="020B0604020202020204" pitchFamily="34" charset="0"/>
              </a:rPr>
              <a:t>ITER – design and prototype works</a:t>
            </a:r>
            <a:r>
              <a:rPr lang="en-GB" altLang="pl-PL" sz="1800" b="1" i="1" dirty="0" smtClean="0">
                <a:cs typeface="Arial" panose="020B0604020202020204" pitchFamily="34" charset="0"/>
              </a:rPr>
              <a:t> (2010 – 2024)</a:t>
            </a:r>
            <a:endParaRPr lang="en-US" altLang="pl-PL" sz="1800" b="1" i="1" dirty="0">
              <a:cs typeface="Arial" panose="020B0604020202020204" pitchFamily="34" charset="0"/>
            </a:endParaRPr>
          </a:p>
        </p:txBody>
      </p:sp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152399" y="2139188"/>
            <a:ext cx="4954859" cy="42616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2000" dirty="0"/>
              <a:t>2010-2013: FEM calculations of ITER infrastructure elements</a:t>
            </a:r>
          </a:p>
          <a:p>
            <a:r>
              <a:rPr lang="en-GB" sz="1700" dirty="0"/>
              <a:t>static analyses for nonlinear effects (buckling) and fatigue</a:t>
            </a:r>
          </a:p>
          <a:p>
            <a:r>
              <a:rPr lang="en-GB" sz="1700" dirty="0"/>
              <a:t>dynamic analysis for seismic loads.</a:t>
            </a:r>
          </a:p>
          <a:p>
            <a:pPr marL="0" indent="0">
              <a:buNone/>
            </a:pPr>
            <a:r>
              <a:rPr lang="en-GB" sz="2000" dirty="0"/>
              <a:t>2013-2024: Radial Neutron Camera (RNC)</a:t>
            </a:r>
          </a:p>
          <a:p>
            <a:r>
              <a:rPr lang="en-GB" sz="1700" dirty="0"/>
              <a:t>Thermo-hydraulic design and analysis (detector cooling system)</a:t>
            </a:r>
          </a:p>
          <a:p>
            <a:r>
              <a:rPr lang="en-GB" sz="1700" dirty="0"/>
              <a:t>Electromagnetic analyses (dynamic loads and electromagnetic shields)</a:t>
            </a:r>
          </a:p>
          <a:p>
            <a:r>
              <a:rPr lang="en-GB" sz="1700" dirty="0"/>
              <a:t>Design of RNC components (adjustable collimators and rotary detectors)</a:t>
            </a:r>
          </a:p>
          <a:p>
            <a:r>
              <a:rPr lang="en-GB" sz="1700" dirty="0"/>
              <a:t>CAD design support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2014-2016: High Resolution Neutron Spectrometer (HRNS)</a:t>
            </a:r>
          </a:p>
          <a:p>
            <a:r>
              <a:rPr lang="en-GB" sz="1700" dirty="0"/>
              <a:t>Coordination of the engineering part of the project</a:t>
            </a:r>
          </a:p>
          <a:p>
            <a:r>
              <a:rPr lang="en-GB" sz="1700" dirty="0"/>
              <a:t>Leading role in CAD design</a:t>
            </a:r>
          </a:p>
          <a:p>
            <a:r>
              <a:rPr lang="en-GB" sz="1700" dirty="0"/>
              <a:t>Thermo-hydraulic design and analysis - detector cooling system</a:t>
            </a:r>
          </a:p>
          <a:p>
            <a:r>
              <a:rPr lang="en-GB" sz="1700" dirty="0"/>
              <a:t>Electromagnetic analysis – detector shielding system against the influence of magnetic field</a:t>
            </a:r>
            <a:endParaRPr lang="en-GB" sz="2000" dirty="0"/>
          </a:p>
          <a:p>
            <a:endParaRPr lang="en-GB" sz="2000" dirty="0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6" r="3845"/>
          <a:stretch/>
        </p:blipFill>
        <p:spPr bwMode="auto">
          <a:xfrm>
            <a:off x="6019800" y="2032379"/>
            <a:ext cx="2750278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file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809" y="3401376"/>
            <a:ext cx="1917159" cy="14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Obraz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3" r="24440"/>
          <a:stretch/>
        </p:blipFill>
        <p:spPr>
          <a:xfrm>
            <a:off x="5418360" y="3200400"/>
            <a:ext cx="1440460" cy="1440000"/>
          </a:xfrm>
          <a:prstGeom prst="rect">
            <a:avLst/>
          </a:prstGeom>
        </p:spPr>
      </p:pic>
      <p:pic>
        <p:nvPicPr>
          <p:cNvPr id="17" name="Obraz 5">
            <a:extLst>
              <a:ext uri="{FF2B5EF4-FFF2-40B4-BE49-F238E27FC236}">
                <a16:creationId xmlns:a16="http://schemas.microsoft.com/office/drawing/2014/main" id="{A3602701-B937-4CCB-A4C0-8D5213CD975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033" y="4503749"/>
            <a:ext cx="2238867" cy="1868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328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smtClean="0"/>
              <a:t>20</a:t>
            </a:r>
            <a:r>
              <a:rPr lang="en-GB" smtClean="0"/>
              <a:t>22</a:t>
            </a:r>
            <a:r>
              <a:rPr lang="pl-PL" smtClean="0"/>
              <a:t>-</a:t>
            </a:r>
            <a:r>
              <a:rPr lang="en-GB" smtClean="0"/>
              <a:t>05</a:t>
            </a:r>
            <a:r>
              <a:rPr lang="pl-PL" smtClean="0"/>
              <a:t>-</a:t>
            </a:r>
            <a:r>
              <a:rPr lang="en-GB" smtClean="0"/>
              <a:t>11</a:t>
            </a:r>
            <a:r>
              <a:rPr lang="pl-PL" smtClean="0"/>
              <a:t>, </a:t>
            </a:r>
            <a:r>
              <a:rPr lang="en-GB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8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Division of Scientific Equipment and Infrastructure Construction</a:t>
            </a:r>
            <a:endParaRPr lang="en-US" sz="2000" dirty="0"/>
          </a:p>
        </p:txBody>
      </p:sp>
      <p:sp>
        <p:nvSpPr>
          <p:cNvPr id="7" name="pole tekstowe 1"/>
          <p:cNvSpPr txBox="1">
            <a:spLocks noChangeArrowheads="1"/>
          </p:cNvSpPr>
          <p:nvPr/>
        </p:nvSpPr>
        <p:spPr bwMode="auto">
          <a:xfrm>
            <a:off x="123825" y="1593524"/>
            <a:ext cx="87936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pl-PL" sz="1800" b="1" i="1" dirty="0" smtClean="0">
                <a:cs typeface="Arial" panose="020B0604020202020204" pitchFamily="34" charset="0"/>
              </a:rPr>
              <a:t>ESS – Installations and testing (2017 – 2027)</a:t>
            </a:r>
            <a:endParaRPr lang="en-US" altLang="pl-PL" sz="1800" b="1" i="1" dirty="0">
              <a:cs typeface="Arial" panose="020B0604020202020204" pitchFamily="34" charset="0"/>
            </a:endParaRPr>
          </a:p>
        </p:txBody>
      </p:sp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152399" y="2139188"/>
            <a:ext cx="4954859" cy="43431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000" dirty="0"/>
              <a:t>RF </a:t>
            </a:r>
            <a:r>
              <a:rPr lang="en-GB" sz="2000" dirty="0" smtClean="0"/>
              <a:t>installations</a:t>
            </a:r>
            <a:endParaRPr lang="en-GB" sz="2000" dirty="0"/>
          </a:p>
          <a:p>
            <a:r>
              <a:rPr lang="en-GB" sz="1900" dirty="0"/>
              <a:t>S-tub installations</a:t>
            </a:r>
          </a:p>
          <a:p>
            <a:r>
              <a:rPr lang="en-GB" sz="1900" dirty="0"/>
              <a:t>LLRF installations</a:t>
            </a:r>
          </a:p>
          <a:p>
            <a:r>
              <a:rPr lang="en-GB" sz="1900" dirty="0" smtClean="0"/>
              <a:t>Local protection system </a:t>
            </a:r>
            <a:r>
              <a:rPr lang="en-GB" sz="1900" dirty="0"/>
              <a:t>installations</a:t>
            </a:r>
          </a:p>
          <a:p>
            <a:r>
              <a:rPr lang="en-GB" sz="1900" dirty="0"/>
              <a:t>RF power distribution installations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Power </a:t>
            </a:r>
            <a:r>
              <a:rPr lang="en-GB" sz="2000" dirty="0"/>
              <a:t>converter installations</a:t>
            </a:r>
          </a:p>
          <a:p>
            <a:r>
              <a:rPr lang="en-GB" sz="1900" dirty="0" smtClean="0"/>
              <a:t>Klystrons </a:t>
            </a:r>
            <a:r>
              <a:rPr lang="en-GB" sz="1900" dirty="0"/>
              <a:t>Modulators for RFQ </a:t>
            </a:r>
            <a:r>
              <a:rPr lang="en-GB" sz="1900" dirty="0" smtClean="0"/>
              <a:t>and </a:t>
            </a:r>
            <a:r>
              <a:rPr lang="en-GB" sz="1900" dirty="0"/>
              <a:t>DTL </a:t>
            </a:r>
          </a:p>
          <a:p>
            <a:r>
              <a:rPr lang="en-GB" sz="1900" dirty="0"/>
              <a:t>Klystron Modulators for Medium / High Beta </a:t>
            </a:r>
          </a:p>
          <a:p>
            <a:r>
              <a:rPr lang="en-GB" sz="1900" dirty="0"/>
              <a:t>Power converters for magnets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RF </a:t>
            </a:r>
            <a:r>
              <a:rPr lang="en-GB" sz="2000" dirty="0" err="1"/>
              <a:t>Cryomodule</a:t>
            </a:r>
            <a:r>
              <a:rPr lang="en-GB" sz="2000" dirty="0"/>
              <a:t> Tests</a:t>
            </a:r>
          </a:p>
          <a:p>
            <a:r>
              <a:rPr lang="en-GB" sz="1900" dirty="0"/>
              <a:t>Preparation and execution of qualification tests of 30 </a:t>
            </a:r>
            <a:r>
              <a:rPr lang="en-GB" sz="1900" dirty="0" err="1"/>
              <a:t>cryomodules</a:t>
            </a:r>
            <a:endParaRPr lang="en-GB" sz="1900" dirty="0"/>
          </a:p>
        </p:txBody>
      </p:sp>
      <p:pic>
        <p:nvPicPr>
          <p:cNvPr id="12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30"/>
          <a:stretch>
            <a:fillRect/>
          </a:stretch>
        </p:blipFill>
        <p:spPr bwMode="auto">
          <a:xfrm>
            <a:off x="3750739" y="1962856"/>
            <a:ext cx="2713038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475" y="2695667"/>
            <a:ext cx="2339133" cy="2038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2788" y="1555663"/>
            <a:ext cx="1947862" cy="259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354" y="4271112"/>
            <a:ext cx="2317596" cy="1738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" name="Picture Placeholder 15">
            <a:extLst>
              <a:ext uri="{FF2B5EF4-FFF2-40B4-BE49-F238E27FC236}">
                <a16:creationId xmlns:a16="http://schemas.microsoft.com/office/drawing/2014/main" id="{29C9D1F9-8EBB-DE4D-BD59-B510687B89B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54799" y="4268780"/>
            <a:ext cx="1752555" cy="210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067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pl-PL" dirty="0" smtClean="0"/>
              <a:t>20</a:t>
            </a:r>
            <a:r>
              <a:rPr lang="en-GB" dirty="0" smtClean="0"/>
              <a:t>22</a:t>
            </a:r>
            <a:r>
              <a:rPr lang="pl-PL" dirty="0" smtClean="0"/>
              <a:t>-</a:t>
            </a:r>
            <a:r>
              <a:rPr lang="en-GB" dirty="0" smtClean="0"/>
              <a:t>05</a:t>
            </a:r>
            <a:r>
              <a:rPr lang="pl-PL" dirty="0" smtClean="0"/>
              <a:t>-</a:t>
            </a:r>
            <a:r>
              <a:rPr lang="en-GB" dirty="0" smtClean="0"/>
              <a:t>11</a:t>
            </a:r>
            <a:r>
              <a:rPr lang="pl-PL" dirty="0" smtClean="0"/>
              <a:t>, </a:t>
            </a:r>
            <a:r>
              <a:rPr lang="en-GB" dirty="0" smtClean="0"/>
              <a:t>CERN</a:t>
            </a:r>
            <a:endParaRPr lang="pl-P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TE-MPE-PE Section Meeting</a:t>
            </a:r>
            <a:endParaRPr lang="pl-P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C9584-99E4-41FE-B5E7-933874580DB0}" type="slidenum">
              <a:rPr lang="pl-PL" smtClean="0"/>
              <a:t>9</a:t>
            </a:fld>
            <a:endParaRPr lang="pl-P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Division of Scientific Equipment and Infrastructure Construction</a:t>
            </a:r>
            <a:endParaRPr lang="en-US" sz="2000" dirty="0"/>
          </a:p>
        </p:txBody>
      </p:sp>
      <p:sp>
        <p:nvSpPr>
          <p:cNvPr id="7" name="pole tekstowe 1"/>
          <p:cNvSpPr txBox="1">
            <a:spLocks noChangeArrowheads="1"/>
          </p:cNvSpPr>
          <p:nvPr/>
        </p:nvSpPr>
        <p:spPr bwMode="auto">
          <a:xfrm>
            <a:off x="123825" y="1459468"/>
            <a:ext cx="87936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pl-PL" sz="1800" b="1" i="1" dirty="0" smtClean="0">
                <a:cs typeface="Arial" panose="020B0604020202020204" pitchFamily="34" charset="0"/>
              </a:rPr>
              <a:t>Many projects done in collaboration with scientific divisions of the Institute</a:t>
            </a:r>
            <a:endParaRPr lang="en-US" altLang="pl-PL" sz="1800" b="1" i="1" dirty="0">
              <a:cs typeface="Arial" panose="020B0604020202020204" pitchFamily="34" charset="0"/>
            </a:endParaRPr>
          </a:p>
        </p:txBody>
      </p:sp>
      <p:pic>
        <p:nvPicPr>
          <p:cNvPr id="8" name="Obraz 1">
            <a:extLst>
              <a:ext uri="{FF2B5EF4-FFF2-40B4-BE49-F238E27FC236}">
                <a16:creationId xmlns:a16="http://schemas.microsoft.com/office/drawing/2014/main" id="{B598E7B4-4AD6-4769-B1E5-FC7FB26328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3449638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pole tekstowe 2">
            <a:extLst>
              <a:ext uri="{FF2B5EF4-FFF2-40B4-BE49-F238E27FC236}">
                <a16:creationId xmlns:a16="http://schemas.microsoft.com/office/drawing/2014/main" id="{E317C808-9E05-4D17-A54A-DACE0A037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975" y="3962400"/>
            <a:ext cx="47609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1200" i="1" dirty="0" smtClean="0">
                <a:cs typeface="Arial" panose="020B0604020202020204" pitchFamily="34" charset="0"/>
              </a:rPr>
              <a:t>STUMM </a:t>
            </a:r>
            <a:r>
              <a:rPr lang="pl-PL" altLang="pl-PL" sz="1200" i="1" dirty="0">
                <a:cs typeface="Arial" panose="020B0604020202020204" pitchFamily="34" charset="0"/>
              </a:rPr>
              <a:t>(IFMIF-DONES)  </a:t>
            </a:r>
            <a:r>
              <a:rPr lang="en-GB" altLang="pl-PL" sz="1200" dirty="0" smtClean="0">
                <a:cs typeface="Arial" panose="020B0604020202020204" pitchFamily="34" charset="0"/>
              </a:rPr>
              <a:t>in collaboration with</a:t>
            </a:r>
            <a:r>
              <a:rPr lang="pl-PL" altLang="pl-PL" sz="1200" dirty="0" smtClean="0">
                <a:cs typeface="Arial" panose="020B0604020202020204" pitchFamily="34" charset="0"/>
              </a:rPr>
              <a:t> </a:t>
            </a:r>
            <a:r>
              <a:rPr lang="en-GB" altLang="pl-PL" sz="1200" b="1" dirty="0">
                <a:cs typeface="Arial" panose="020B0604020202020204" pitchFamily="34" charset="0"/>
              </a:rPr>
              <a:t>Department of Radiation Transport Physics</a:t>
            </a:r>
            <a:endParaRPr lang="en-US" altLang="pl-PL" sz="1400" b="1" dirty="0">
              <a:cs typeface="Arial" panose="020B0604020202020204" pitchFamily="34" charset="0"/>
            </a:endParaRPr>
          </a:p>
        </p:txBody>
      </p:sp>
      <p:pic>
        <p:nvPicPr>
          <p:cNvPr id="10" name="Obraz 3">
            <a:extLst>
              <a:ext uri="{FF2B5EF4-FFF2-40B4-BE49-F238E27FC236}">
                <a16:creationId xmlns:a16="http://schemas.microsoft.com/office/drawing/2014/main" id="{1A4E9A5A-A12B-4BC2-836C-CFB79B6082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828800"/>
            <a:ext cx="1558925" cy="210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pole tekstowe 1">
            <a:extLst>
              <a:ext uri="{FF2B5EF4-FFF2-40B4-BE49-F238E27FC236}">
                <a16:creationId xmlns:a16="http://schemas.microsoft.com/office/drawing/2014/main" id="{527C8726-B58C-459B-B354-61D81C38A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5000" y="3586076"/>
            <a:ext cx="33766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pl-PL" sz="1200" i="1" dirty="0" smtClean="0">
                <a:latin typeface="+mn-lt"/>
                <a:cs typeface="Times New Roman" panose="02020603050405020304" pitchFamily="18" charset="0"/>
              </a:rPr>
              <a:t>Building of 2</a:t>
            </a:r>
            <a:r>
              <a:rPr lang="en-GB" altLang="pl-PL" sz="1200" i="1" baseline="30000" dirty="0" smtClean="0">
                <a:latin typeface="+mn-lt"/>
                <a:cs typeface="Times New Roman" panose="02020603050405020304" pitchFamily="18" charset="0"/>
              </a:rPr>
              <a:t>nd</a:t>
            </a:r>
            <a:r>
              <a:rPr lang="en-GB" altLang="pl-PL" sz="1200" i="1" dirty="0" smtClean="0">
                <a:latin typeface="+mn-lt"/>
                <a:cs typeface="Times New Roman" panose="02020603050405020304" pitchFamily="18" charset="0"/>
              </a:rPr>
              <a:t> prototype and installation of two Cherenkov telescopes in Czech Republic </a:t>
            </a:r>
            <a:r>
              <a:rPr lang="en-GB" altLang="pl-PL" sz="1200" dirty="0" smtClean="0">
                <a:latin typeface="+mn-lt"/>
                <a:cs typeface="Times New Roman" panose="02020603050405020304" pitchFamily="18" charset="0"/>
              </a:rPr>
              <a:t>– collaboration with </a:t>
            </a:r>
            <a:r>
              <a:rPr lang="en-GB" altLang="pl-PL" sz="1200" b="1" dirty="0" smtClean="0">
                <a:latin typeface="+mn-lt"/>
                <a:cs typeface="Times New Roman" panose="02020603050405020304" pitchFamily="18" charset="0"/>
              </a:rPr>
              <a:t>Department of Gamma-Ray Astrophysics</a:t>
            </a:r>
            <a:endParaRPr lang="en-GB" altLang="pl-PL" sz="1200" b="1" dirty="0"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2" name="Picture 5">
            <a:extLst>
              <a:ext uri="{FF2B5EF4-FFF2-40B4-BE49-F238E27FC236}">
                <a16:creationId xmlns:a16="http://schemas.microsoft.com/office/drawing/2014/main" id="{D835C62E-B253-455C-BEA2-6C4BBE95F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766" y="4306677"/>
            <a:ext cx="4953000" cy="2191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Prostokąt 2"/>
          <p:cNvSpPr/>
          <p:nvPr/>
        </p:nvSpPr>
        <p:spPr>
          <a:xfrm>
            <a:off x="289864" y="4743611"/>
            <a:ext cx="21431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pl-PL" sz="1200" b="1" i="1" dirty="0">
                <a:latin typeface="+mn-lt"/>
                <a:cs typeface="Times New Roman" panose="02020603050405020304" pitchFamily="18" charset="0"/>
              </a:rPr>
              <a:t>T2K (ND280 detector upgrade)</a:t>
            </a:r>
            <a:r>
              <a:rPr lang="en-US" altLang="pl-PL" sz="1200" dirty="0">
                <a:latin typeface="+mn-lt"/>
                <a:cs typeface="Times New Roman" panose="02020603050405020304" pitchFamily="18" charset="0"/>
              </a:rPr>
              <a:t> – </a:t>
            </a:r>
            <a:r>
              <a:rPr lang="en-GB" altLang="pl-PL" sz="1200" dirty="0" smtClean="0">
                <a:latin typeface="+mn-lt"/>
                <a:cs typeface="Times New Roman" panose="02020603050405020304" pitchFamily="18" charset="0"/>
              </a:rPr>
              <a:t>collaboration with</a:t>
            </a:r>
            <a:r>
              <a:rPr lang="pl-PL" altLang="pl-PL" sz="1200" dirty="0" smtClean="0">
                <a:latin typeface="+mn-lt"/>
                <a:cs typeface="Times New Roman" panose="02020603050405020304" pitchFamily="18" charset="0"/>
              </a:rPr>
              <a:t> </a:t>
            </a:r>
            <a:r>
              <a:rPr lang="en-GB" altLang="pl-PL" sz="1200" b="1" dirty="0">
                <a:latin typeface="+mn-lt"/>
                <a:cs typeface="Times New Roman" panose="02020603050405020304" pitchFamily="18" charset="0"/>
              </a:rPr>
              <a:t>Department of Cosmic Ray Research and Neutrino Studies</a:t>
            </a:r>
            <a:endParaRPr lang="en-US" altLang="pl-PL" sz="1200" b="1" i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9E50BCC0-9A2F-4D09-BD91-C1D241C4E73A}"/>
              </a:ext>
            </a:extLst>
          </p:cNvPr>
          <p:cNvSpPr txBox="1">
            <a:spLocks/>
          </p:cNvSpPr>
          <p:nvPr/>
        </p:nvSpPr>
        <p:spPr>
          <a:xfrm>
            <a:off x="5657056" y="5095711"/>
            <a:ext cx="2819400" cy="98319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  <a:defRPr/>
            </a:pPr>
            <a:r>
              <a:rPr lang="pl-PL" sz="1400" b="1" i="1" kern="0" dirty="0" smtClean="0">
                <a:cs typeface="Times New Roman" panose="02020603050405020304" pitchFamily="18" charset="0"/>
              </a:rPr>
              <a:t>IFJ </a:t>
            </a:r>
            <a:r>
              <a:rPr lang="pl-PL" sz="1400" b="1" i="1" kern="0" dirty="0">
                <a:cs typeface="Times New Roman" panose="02020603050405020304" pitchFamily="18" charset="0"/>
              </a:rPr>
              <a:t>PAN </a:t>
            </a:r>
            <a:r>
              <a:rPr lang="en-GB" sz="1400" b="1" i="1" kern="0" dirty="0" smtClean="0">
                <a:cs typeface="Times New Roman" panose="02020603050405020304" pitchFamily="18" charset="0"/>
              </a:rPr>
              <a:t>contribution</a:t>
            </a:r>
            <a:endParaRPr lang="pl-PL" sz="1400" b="1" i="1" kern="0" dirty="0"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GB" sz="1200" kern="0" dirty="0" smtClean="0">
                <a:cs typeface="Times New Roman" panose="02020603050405020304" pitchFamily="18" charset="0"/>
              </a:rPr>
              <a:t>Design and manufacturing</a:t>
            </a:r>
            <a:endParaRPr lang="pl-PL" sz="1200" kern="0" dirty="0"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pl-PL" sz="1200" kern="0" dirty="0">
                <a:cs typeface="Times New Roman" panose="02020603050405020304" pitchFamily="18" charset="0"/>
              </a:rPr>
              <a:t>4 </a:t>
            </a:r>
            <a:r>
              <a:rPr lang="en-GB" sz="1200" kern="0" dirty="0" smtClean="0">
                <a:cs typeface="Times New Roman" panose="02020603050405020304" pitchFamily="18" charset="0"/>
              </a:rPr>
              <a:t>full-size modular frames</a:t>
            </a:r>
            <a:endParaRPr lang="pl-PL" sz="1200" kern="0" dirty="0"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pl-PL" sz="1200" kern="0" dirty="0">
                <a:cs typeface="Times New Roman" panose="02020603050405020304" pitchFamily="18" charset="0"/>
              </a:rPr>
              <a:t>36 </a:t>
            </a:r>
            <a:r>
              <a:rPr lang="en-GB" sz="1200" kern="0" dirty="0" smtClean="0">
                <a:cs typeface="Times New Roman" panose="02020603050405020304" pitchFamily="18" charset="0"/>
              </a:rPr>
              <a:t>supports for</a:t>
            </a:r>
            <a:r>
              <a:rPr lang="pl-PL" sz="1200" kern="0" dirty="0" smtClean="0">
                <a:cs typeface="Times New Roman" panose="02020603050405020304" pitchFamily="18" charset="0"/>
              </a:rPr>
              <a:t> </a:t>
            </a:r>
            <a:r>
              <a:rPr lang="pl-PL" sz="1200" kern="0" dirty="0" err="1">
                <a:cs typeface="Times New Roman" panose="02020603050405020304" pitchFamily="18" charset="0"/>
              </a:rPr>
              <a:t>MicroMegas</a:t>
            </a:r>
            <a:endParaRPr lang="en-US" sz="1200" kern="0" dirty="0">
              <a:cs typeface="Times New Roman" panose="02020603050405020304" pitchFamily="18" charset="0"/>
            </a:endParaRPr>
          </a:p>
        </p:txBody>
      </p:sp>
      <p:pic>
        <p:nvPicPr>
          <p:cNvPr id="15" name="Obraz 1">
            <a:extLst>
              <a:ext uri="{FF2B5EF4-FFF2-40B4-BE49-F238E27FC236}">
                <a16:creationId xmlns:a16="http://schemas.microsoft.com/office/drawing/2014/main" id="{B54622EF-1CC6-4083-9ABD-7752A21AD15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21"/>
          <a:stretch/>
        </p:blipFill>
        <p:spPr bwMode="auto">
          <a:xfrm>
            <a:off x="5657056" y="1380057"/>
            <a:ext cx="343852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354018"/>
      </p:ext>
    </p:extLst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</TotalTime>
  <Words>1278</Words>
  <Application>Microsoft Office PowerPoint</Application>
  <PresentationFormat>On-screen Show (4:3)</PresentationFormat>
  <Paragraphs>224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Times New Roman</vt:lpstr>
      <vt:lpstr>Wingdings</vt:lpstr>
      <vt:lpstr>Projekt domyślny</vt:lpstr>
      <vt:lpstr>IFJ PAN Kraków</vt:lpstr>
      <vt:lpstr>The Institute</vt:lpstr>
      <vt:lpstr>The Institute</vt:lpstr>
      <vt:lpstr>PowerPoint Presentation</vt:lpstr>
      <vt:lpstr>Division of Scientific Equipment and Infrastructure Construction</vt:lpstr>
      <vt:lpstr>Division of Scientific Equipment and Infrastructure Construction</vt:lpstr>
      <vt:lpstr>Division of Scientific Equipment and Infrastructure Construction</vt:lpstr>
      <vt:lpstr>Division of Scientific Equipment and Infrastructure Construction</vt:lpstr>
      <vt:lpstr>Division of Scientific Equipment and Infrastructure Construction</vt:lpstr>
      <vt:lpstr>PowerPoint Presentation</vt:lpstr>
      <vt:lpstr>PowerPoint Presentation</vt:lpstr>
      <vt:lpstr>IFJ PAN ELQA Team at CERN – Arc Interconnection Verification</vt:lpstr>
      <vt:lpstr>Partial Arc Qualification</vt:lpstr>
      <vt:lpstr>First TP2 - TP4 tests</vt:lpstr>
      <vt:lpstr>First TP4 tests</vt:lpstr>
      <vt:lpstr>Equipment used during LHC assembly and early HC</vt:lpstr>
      <vt:lpstr>Line-N Factory</vt:lpstr>
      <vt:lpstr>Summary of the collaboration</vt:lpstr>
      <vt:lpstr>PowerPoint Presentation</vt:lpstr>
      <vt:lpstr>Maintenance of TP4 system</vt:lpstr>
      <vt:lpstr>Hardware</vt:lpstr>
      <vt:lpstr>TP4 instruments rearrangement</vt:lpstr>
      <vt:lpstr>TP4 instruments rearrangement</vt:lpstr>
      <vt:lpstr>Replacement of all connectors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sekretariat</dc:creator>
  <cp:lastModifiedBy>Jaromir Ludwin</cp:lastModifiedBy>
  <cp:revision>517</cp:revision>
  <cp:lastPrinted>1601-01-01T00:00:00Z</cp:lastPrinted>
  <dcterms:created xsi:type="dcterms:W3CDTF">1601-01-01T00:00:00Z</dcterms:created>
  <dcterms:modified xsi:type="dcterms:W3CDTF">2022-05-11T07:52:55Z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