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61"/>
  </p:notesMasterIdLst>
  <p:sldIdLst>
    <p:sldId id="310" r:id="rId2"/>
    <p:sldId id="408" r:id="rId3"/>
    <p:sldId id="418" r:id="rId4"/>
    <p:sldId id="434" r:id="rId5"/>
    <p:sldId id="433" r:id="rId6"/>
    <p:sldId id="452" r:id="rId7"/>
    <p:sldId id="409" r:id="rId8"/>
    <p:sldId id="431" r:id="rId9"/>
    <p:sldId id="486" r:id="rId10"/>
    <p:sldId id="487" r:id="rId11"/>
    <p:sldId id="435" r:id="rId12"/>
    <p:sldId id="448" r:id="rId13"/>
    <p:sldId id="436" r:id="rId14"/>
    <p:sldId id="449" r:id="rId15"/>
    <p:sldId id="450" r:id="rId16"/>
    <p:sldId id="451" r:id="rId17"/>
    <p:sldId id="462" r:id="rId18"/>
    <p:sldId id="437" r:id="rId19"/>
    <p:sldId id="484" r:id="rId20"/>
    <p:sldId id="485" r:id="rId21"/>
    <p:sldId id="453" r:id="rId22"/>
    <p:sldId id="454" r:id="rId23"/>
    <p:sldId id="460" r:id="rId24"/>
    <p:sldId id="483" r:id="rId25"/>
    <p:sldId id="482" r:id="rId26"/>
    <p:sldId id="455" r:id="rId27"/>
    <p:sldId id="464" r:id="rId28"/>
    <p:sldId id="465" r:id="rId29"/>
    <p:sldId id="466" r:id="rId30"/>
    <p:sldId id="467" r:id="rId31"/>
    <p:sldId id="468" r:id="rId32"/>
    <p:sldId id="469" r:id="rId33"/>
    <p:sldId id="470" r:id="rId34"/>
    <p:sldId id="471" r:id="rId35"/>
    <p:sldId id="472" r:id="rId36"/>
    <p:sldId id="473" r:id="rId37"/>
    <p:sldId id="474" r:id="rId38"/>
    <p:sldId id="475" r:id="rId39"/>
    <p:sldId id="476" r:id="rId40"/>
    <p:sldId id="477" r:id="rId41"/>
    <p:sldId id="478" r:id="rId42"/>
    <p:sldId id="479" r:id="rId43"/>
    <p:sldId id="480" r:id="rId44"/>
    <p:sldId id="481" r:id="rId45"/>
    <p:sldId id="390" r:id="rId46"/>
    <p:sldId id="457" r:id="rId47"/>
    <p:sldId id="419" r:id="rId48"/>
    <p:sldId id="420" r:id="rId49"/>
    <p:sldId id="421" r:id="rId50"/>
    <p:sldId id="422" r:id="rId51"/>
    <p:sldId id="463" r:id="rId52"/>
    <p:sldId id="423" r:id="rId53"/>
    <p:sldId id="424" r:id="rId54"/>
    <p:sldId id="425" r:id="rId55"/>
    <p:sldId id="426" r:id="rId56"/>
    <p:sldId id="427" r:id="rId57"/>
    <p:sldId id="428" r:id="rId58"/>
    <p:sldId id="429" r:id="rId59"/>
    <p:sldId id="430" r:id="rId6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99"/>
    <a:srgbClr val="0055A0"/>
    <a:srgbClr val="000099"/>
    <a:srgbClr val="007A37"/>
    <a:srgbClr val="FF9900"/>
    <a:srgbClr val="0000FF"/>
    <a:srgbClr val="CCFFCC"/>
    <a:srgbClr val="99FF99"/>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07" autoAdjust="0"/>
    <p:restoredTop sz="95186" autoAdjust="0"/>
  </p:normalViewPr>
  <p:slideViewPr>
    <p:cSldViewPr snapToGrid="0" snapToObjects="1">
      <p:cViewPr varScale="1">
        <p:scale>
          <a:sx n="164" d="100"/>
          <a:sy n="164" d="100"/>
        </p:scale>
        <p:origin x="168"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5" d="100"/>
          <a:sy n="65" d="100"/>
        </p:scale>
        <p:origin x="3154" y="43"/>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diagrams/_rels/data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image" Target="../media/image24.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image" Target="../media/image24.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E41F41-50D1-4780-8A6D-E2E2D60F0F93}" type="doc">
      <dgm:prSet loTypeId="urn:microsoft.com/office/officeart/2005/8/layout/vList3" loCatId="list" qsTypeId="urn:microsoft.com/office/officeart/2005/8/quickstyle/simple2" qsCatId="simple" csTypeId="urn:microsoft.com/office/officeart/2005/8/colors/accent0_3" csCatId="mainScheme" phldr="1"/>
      <dgm:spPr/>
    </dgm:pt>
    <dgm:pt modelId="{C3BF81B6-A3AF-45F9-8228-4653AE424471}">
      <dgm:prSet phldrT="[Text]"/>
      <dgm:spPr/>
      <dgm:t>
        <a:bodyPr/>
        <a:lstStyle/>
        <a:p>
          <a:r>
            <a:rPr lang="en-US" b="0">
              <a:latin typeface="Calibri" panose="020F0502020204030204" pitchFamily="34" charset="0"/>
              <a:cs typeface="Calibri" panose="020F0502020204030204" pitchFamily="34" charset="0"/>
            </a:rPr>
            <a:t>BBQ</a:t>
          </a:r>
          <a:endParaRPr lang="en-US" b="0" dirty="0">
            <a:latin typeface="Calibri" panose="020F0502020204030204" pitchFamily="34" charset="0"/>
            <a:cs typeface="Calibri" panose="020F0502020204030204" pitchFamily="34" charset="0"/>
          </a:endParaRPr>
        </a:p>
      </dgm:t>
    </dgm:pt>
    <dgm:pt modelId="{6B9CED77-EE5E-481E-984D-8BD054B12581}" type="parTrans" cxnId="{858C8E18-06DC-4716-99DE-02130DF75F56}">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1E4ADC0-7C9C-4771-B548-EB39166AF3ED}" type="sibTrans" cxnId="{858C8E18-06DC-4716-99DE-02130DF75F56}">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3EEDE7C4-76F3-41F7-A691-E9210BCC4BA3}">
      <dgm:prSet phldrT="[Text]"/>
      <dgm:spPr/>
      <dgm:t>
        <a:bodyPr/>
        <a:lstStyle/>
        <a:p>
          <a:r>
            <a:rPr lang="en-US" b="0">
              <a:latin typeface="Calibri" panose="020F0502020204030204" pitchFamily="34" charset="0"/>
              <a:cs typeface="Calibri" panose="020F0502020204030204" pitchFamily="34" charset="0"/>
            </a:rPr>
            <a:t>SIGMA</a:t>
          </a:r>
          <a:endParaRPr lang="en-US" b="0" dirty="0">
            <a:latin typeface="Calibri" panose="020F0502020204030204" pitchFamily="34" charset="0"/>
            <a:cs typeface="Calibri" panose="020F0502020204030204" pitchFamily="34" charset="0"/>
          </a:endParaRPr>
        </a:p>
      </dgm:t>
    </dgm:pt>
    <dgm:pt modelId="{FB93CA1D-A600-444E-87CD-9C59207D06F8}" type="parTrans" cxnId="{DBAF0387-C70E-44D4-AAD9-505652E380F5}">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B5E1B2DB-2A8F-4360-962A-1FE7BC739AF3}" type="sibTrans" cxnId="{DBAF0387-C70E-44D4-AAD9-505652E380F5}">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84B86BFE-19C0-43ED-B558-4577CF4BC613}">
      <dgm:prSet phldrT="[Text]"/>
      <dgm:spPr/>
      <dgm:t>
        <a:bodyPr/>
        <a:lstStyle/>
        <a:p>
          <a:r>
            <a:rPr lang="en-US" b="0">
              <a:latin typeface="Calibri" panose="020F0502020204030204" pitchFamily="34" charset="0"/>
              <a:cs typeface="Calibri" panose="020F0502020204030204" pitchFamily="34" charset="0"/>
            </a:rPr>
            <a:t>LEDET</a:t>
          </a:r>
          <a:endParaRPr lang="en-US" b="0" dirty="0">
            <a:latin typeface="Calibri" panose="020F0502020204030204" pitchFamily="34" charset="0"/>
            <a:cs typeface="Calibri" panose="020F0502020204030204" pitchFamily="34" charset="0"/>
          </a:endParaRPr>
        </a:p>
      </dgm:t>
    </dgm:pt>
    <dgm:pt modelId="{14C8090C-F809-4A8E-BA6F-277E11973609}" type="parTrans" cxnId="{6CD65D07-E167-4CD5-89AA-AAD35170A339}">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4158B30-2834-48D6-8FF5-2E12101D8558}" type="sibTrans" cxnId="{6CD65D07-E167-4CD5-89AA-AAD35170A339}">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B18ADC92-DCC1-4CD4-A1A0-4BD917D97C51}">
      <dgm:prSet phldrT="[Text]"/>
      <dgm:spPr/>
      <dgm:t>
        <a:bodyPr/>
        <a:lstStyle/>
        <a:p>
          <a:r>
            <a:rPr lang="en-US" b="0">
              <a:latin typeface="Calibri" panose="020F0502020204030204" pitchFamily="34" charset="0"/>
              <a:cs typeface="Calibri" panose="020F0502020204030204" pitchFamily="34" charset="0"/>
            </a:rPr>
            <a:t>PROTECCT</a:t>
          </a:r>
          <a:endParaRPr lang="en-US" b="0" dirty="0">
            <a:latin typeface="Calibri" panose="020F0502020204030204" pitchFamily="34" charset="0"/>
            <a:cs typeface="Calibri" panose="020F0502020204030204" pitchFamily="34" charset="0"/>
          </a:endParaRPr>
        </a:p>
      </dgm:t>
    </dgm:pt>
    <dgm:pt modelId="{5BC3A8EC-257A-4A5B-9600-B2F84D3D4211}" type="parTrans" cxnId="{1BF22783-AD5E-4C4B-8C9D-76EF238FCA61}">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664F1906-081E-4C4F-A950-04BADB88303F}" type="sibTrans" cxnId="{1BF22783-AD5E-4C4B-8C9D-76EF238FCA61}">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7BE59DFD-889A-40D5-A5F1-2CFA50A65092}">
      <dgm:prSet phldrT="[Text]"/>
      <dgm:spPr/>
      <dgm:t>
        <a:bodyPr/>
        <a:lstStyle/>
        <a:p>
          <a:r>
            <a:rPr lang="en-US" b="0">
              <a:latin typeface="Calibri" panose="020F0502020204030204" pitchFamily="34" charset="0"/>
              <a:cs typeface="Calibri" panose="020F0502020204030204" pitchFamily="34" charset="0"/>
            </a:rPr>
            <a:t>SING</a:t>
          </a:r>
          <a:endParaRPr lang="en-US" b="0" dirty="0">
            <a:latin typeface="Calibri" panose="020F0502020204030204" pitchFamily="34" charset="0"/>
            <a:cs typeface="Calibri" panose="020F0502020204030204" pitchFamily="34" charset="0"/>
          </a:endParaRPr>
        </a:p>
      </dgm:t>
    </dgm:pt>
    <dgm:pt modelId="{A74BE20A-68C0-4B64-B9D5-A5DFD4E9FD07}" type="parTrans" cxnId="{F1A7ADDB-A7FA-4B6F-B6F9-CB38B4B22F7D}">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EBAA14FD-98C7-4148-962D-4BAEE7A4E225}" type="sibTrans" cxnId="{F1A7ADDB-A7FA-4B6F-B6F9-CB38B4B22F7D}">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D26EA394-BE28-4310-BFC6-B9D25689243C}">
      <dgm:prSet phldrT="[Text]"/>
      <dgm:spPr/>
      <dgm:t>
        <a:bodyPr/>
        <a:lstStyle/>
        <a:p>
          <a:r>
            <a:rPr lang="en-US" b="0" dirty="0">
              <a:latin typeface="Calibri" panose="020F0502020204030204" pitchFamily="34" charset="0"/>
              <a:cs typeface="Calibri" panose="020F0502020204030204" pitchFamily="34" charset="0"/>
            </a:rPr>
            <a:t>COSIM</a:t>
          </a:r>
        </a:p>
      </dgm:t>
    </dgm:pt>
    <dgm:pt modelId="{5CE4BF80-B5AC-430E-9076-467F59C54A8E}" type="parTrans" cxnId="{F6F33991-E726-4168-84CF-88DB41B4F9B7}">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F762719-8895-494A-8797-AE6C648C7C4F}" type="sibTrans" cxnId="{F6F33991-E726-4168-84CF-88DB41B4F9B7}">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8D0AC778-0CDB-43DA-A064-3E588341D686}" type="pres">
      <dgm:prSet presAssocID="{0CE41F41-50D1-4780-8A6D-E2E2D60F0F93}" presName="linearFlow" presStyleCnt="0">
        <dgm:presLayoutVars>
          <dgm:dir/>
          <dgm:resizeHandles val="exact"/>
        </dgm:presLayoutVars>
      </dgm:prSet>
      <dgm:spPr/>
    </dgm:pt>
    <dgm:pt modelId="{F32D644A-F3EA-4C03-A1D1-D9CAF6B88E29}" type="pres">
      <dgm:prSet presAssocID="{C3BF81B6-A3AF-45F9-8228-4653AE424471}" presName="composite" presStyleCnt="0"/>
      <dgm:spPr/>
    </dgm:pt>
    <dgm:pt modelId="{31C650D9-D56D-4256-9EAB-FA193EA01BE2}" type="pres">
      <dgm:prSet presAssocID="{C3BF81B6-A3AF-45F9-8228-4653AE424471}" presName="imgShp"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pt>
    <dgm:pt modelId="{8D925B03-5202-4222-BEE6-551ED1C47A29}" type="pres">
      <dgm:prSet presAssocID="{C3BF81B6-A3AF-45F9-8228-4653AE424471}" presName="txShp" presStyleLbl="node1" presStyleIdx="0" presStyleCnt="6">
        <dgm:presLayoutVars>
          <dgm:bulletEnabled val="1"/>
        </dgm:presLayoutVars>
      </dgm:prSet>
      <dgm:spPr/>
    </dgm:pt>
    <dgm:pt modelId="{E22B8E30-7B51-4702-8C03-5ADA12E84DD4}" type="pres">
      <dgm:prSet presAssocID="{C1E4ADC0-7C9C-4771-B548-EB39166AF3ED}" presName="spacing" presStyleCnt="0"/>
      <dgm:spPr/>
    </dgm:pt>
    <dgm:pt modelId="{3DDD4BFB-8466-409E-9405-04C7AB864E88}" type="pres">
      <dgm:prSet presAssocID="{3EEDE7C4-76F3-41F7-A691-E9210BCC4BA3}" presName="composite" presStyleCnt="0"/>
      <dgm:spPr/>
    </dgm:pt>
    <dgm:pt modelId="{455A375C-8F94-4D9B-AD3F-BF398951EA0D}" type="pres">
      <dgm:prSet presAssocID="{3EEDE7C4-76F3-41F7-A691-E9210BCC4BA3}" presName="imgShp"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3AD5E7C3-C03B-4245-AB4A-6EC80A1B0815}" type="pres">
      <dgm:prSet presAssocID="{3EEDE7C4-76F3-41F7-A691-E9210BCC4BA3}" presName="txShp" presStyleLbl="node1" presStyleIdx="1" presStyleCnt="6">
        <dgm:presLayoutVars>
          <dgm:bulletEnabled val="1"/>
        </dgm:presLayoutVars>
      </dgm:prSet>
      <dgm:spPr/>
    </dgm:pt>
    <dgm:pt modelId="{9A758928-2270-4112-8B55-9A4F69BF5118}" type="pres">
      <dgm:prSet presAssocID="{B5E1B2DB-2A8F-4360-962A-1FE7BC739AF3}" presName="spacing" presStyleCnt="0"/>
      <dgm:spPr/>
    </dgm:pt>
    <dgm:pt modelId="{70BD8D3E-3936-4861-8476-AB7AD1760F1E}" type="pres">
      <dgm:prSet presAssocID="{84B86BFE-19C0-43ED-B558-4577CF4BC613}" presName="composite" presStyleCnt="0"/>
      <dgm:spPr/>
    </dgm:pt>
    <dgm:pt modelId="{E3B1901E-7726-483C-9A9F-62845742C22C}" type="pres">
      <dgm:prSet presAssocID="{84B86BFE-19C0-43ED-B558-4577CF4BC613}" presName="imgShp" presStyleLbl="fgImgPlace1" presStyleIdx="2"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l="-18000" r="-18000"/>
          </a:stretch>
        </a:blipFill>
      </dgm:spPr>
    </dgm:pt>
    <dgm:pt modelId="{00EF388C-C163-47F1-9073-DF40ABE2EA35}" type="pres">
      <dgm:prSet presAssocID="{84B86BFE-19C0-43ED-B558-4577CF4BC613}" presName="txShp" presStyleLbl="node1" presStyleIdx="2" presStyleCnt="6">
        <dgm:presLayoutVars>
          <dgm:bulletEnabled val="1"/>
        </dgm:presLayoutVars>
      </dgm:prSet>
      <dgm:spPr/>
    </dgm:pt>
    <dgm:pt modelId="{4C710447-69E1-4AA3-A62A-A6270F5140C3}" type="pres">
      <dgm:prSet presAssocID="{C4158B30-2834-48D6-8FF5-2E12101D8558}" presName="spacing" presStyleCnt="0"/>
      <dgm:spPr/>
    </dgm:pt>
    <dgm:pt modelId="{F769BFF4-69B9-41FE-A94E-BDA647BDE790}" type="pres">
      <dgm:prSet presAssocID="{B18ADC92-DCC1-4CD4-A1A0-4BD917D97C51}" presName="composite" presStyleCnt="0"/>
      <dgm:spPr/>
    </dgm:pt>
    <dgm:pt modelId="{569237E6-C572-4C47-87DF-3A8C2114F8E4}" type="pres">
      <dgm:prSet presAssocID="{B18ADC92-DCC1-4CD4-A1A0-4BD917D97C51}" presName="imgShp" presStyleLbl="fgImgPlace1" presStyleIdx="3"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l="-13000" r="-13000"/>
          </a:stretch>
        </a:blipFill>
      </dgm:spPr>
    </dgm:pt>
    <dgm:pt modelId="{DFD13092-F602-43F2-9BDA-978ABC603FCF}" type="pres">
      <dgm:prSet presAssocID="{B18ADC92-DCC1-4CD4-A1A0-4BD917D97C51}" presName="txShp" presStyleLbl="node1" presStyleIdx="3" presStyleCnt="6">
        <dgm:presLayoutVars>
          <dgm:bulletEnabled val="1"/>
        </dgm:presLayoutVars>
      </dgm:prSet>
      <dgm:spPr/>
    </dgm:pt>
    <dgm:pt modelId="{E11E6BC4-12A2-4D81-B0EF-BA96C3A4F07B}" type="pres">
      <dgm:prSet presAssocID="{664F1906-081E-4C4F-A950-04BADB88303F}" presName="spacing" presStyleCnt="0"/>
      <dgm:spPr/>
    </dgm:pt>
    <dgm:pt modelId="{06AC2842-0B3C-40FA-8201-461B34E1C04B}" type="pres">
      <dgm:prSet presAssocID="{7BE59DFD-889A-40D5-A5F1-2CFA50A65092}" presName="composite" presStyleCnt="0"/>
      <dgm:spPr/>
    </dgm:pt>
    <dgm:pt modelId="{740B6F2D-7CC0-4D61-B1A9-96A5E41E2F43}" type="pres">
      <dgm:prSet presAssocID="{7BE59DFD-889A-40D5-A5F1-2CFA50A65092}" presName="imgShp" presStyleLbl="fgImgPlace1" presStyleIdx="4"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16000" r="-16000"/>
          </a:stretch>
        </a:blipFill>
      </dgm:spPr>
    </dgm:pt>
    <dgm:pt modelId="{A40B6573-AFDE-4F1D-8C62-812C470B027F}" type="pres">
      <dgm:prSet presAssocID="{7BE59DFD-889A-40D5-A5F1-2CFA50A65092}" presName="txShp" presStyleLbl="node1" presStyleIdx="4" presStyleCnt="6">
        <dgm:presLayoutVars>
          <dgm:bulletEnabled val="1"/>
        </dgm:presLayoutVars>
      </dgm:prSet>
      <dgm:spPr/>
    </dgm:pt>
    <dgm:pt modelId="{3FEAC5B3-EB47-46DE-9E54-A7A85CA9E065}" type="pres">
      <dgm:prSet presAssocID="{EBAA14FD-98C7-4148-962D-4BAEE7A4E225}" presName="spacing" presStyleCnt="0"/>
      <dgm:spPr/>
    </dgm:pt>
    <dgm:pt modelId="{17C03197-5623-4D78-83C5-567123FC94BB}" type="pres">
      <dgm:prSet presAssocID="{D26EA394-BE28-4310-BFC6-B9D25689243C}" presName="composite" presStyleCnt="0"/>
      <dgm:spPr/>
    </dgm:pt>
    <dgm:pt modelId="{8F849CEB-758F-4802-882C-F67CD7411E4C}" type="pres">
      <dgm:prSet presAssocID="{D26EA394-BE28-4310-BFC6-B9D25689243C}" presName="imgShp" presStyleLbl="fgImgPlace1" presStyleIdx="5" presStyleCnt="6"/>
      <dgm:spPr>
        <a:blipFill>
          <a:blip xmlns:r="http://schemas.openxmlformats.org/officeDocument/2006/relationships" r:embed="rId6"/>
          <a:srcRect/>
          <a:stretch>
            <a:fillRect l="-13000" r="-13000"/>
          </a:stretch>
        </a:blipFill>
      </dgm:spPr>
    </dgm:pt>
    <dgm:pt modelId="{62DFDFCB-B35A-4566-B4EE-6A4D3E518B32}" type="pres">
      <dgm:prSet presAssocID="{D26EA394-BE28-4310-BFC6-B9D25689243C}" presName="txShp" presStyleLbl="node1" presStyleIdx="5" presStyleCnt="6">
        <dgm:presLayoutVars>
          <dgm:bulletEnabled val="1"/>
        </dgm:presLayoutVars>
      </dgm:prSet>
      <dgm:spPr/>
    </dgm:pt>
  </dgm:ptLst>
  <dgm:cxnLst>
    <dgm:cxn modelId="{6CD65D07-E167-4CD5-89AA-AAD35170A339}" srcId="{0CE41F41-50D1-4780-8A6D-E2E2D60F0F93}" destId="{84B86BFE-19C0-43ED-B558-4577CF4BC613}" srcOrd="2" destOrd="0" parTransId="{14C8090C-F809-4A8E-BA6F-277E11973609}" sibTransId="{C4158B30-2834-48D6-8FF5-2E12101D8558}"/>
    <dgm:cxn modelId="{858C8E18-06DC-4716-99DE-02130DF75F56}" srcId="{0CE41F41-50D1-4780-8A6D-E2E2D60F0F93}" destId="{C3BF81B6-A3AF-45F9-8228-4653AE424471}" srcOrd="0" destOrd="0" parTransId="{6B9CED77-EE5E-481E-984D-8BD054B12581}" sibTransId="{C1E4ADC0-7C9C-4771-B548-EB39166AF3ED}"/>
    <dgm:cxn modelId="{078CA319-7084-43D5-983E-9E7A085AB3D2}" type="presOf" srcId="{84B86BFE-19C0-43ED-B558-4577CF4BC613}" destId="{00EF388C-C163-47F1-9073-DF40ABE2EA35}" srcOrd="0" destOrd="0" presId="urn:microsoft.com/office/officeart/2005/8/layout/vList3"/>
    <dgm:cxn modelId="{6D4ED430-C24B-4259-8FF1-1CBA49D80E12}" type="presOf" srcId="{D26EA394-BE28-4310-BFC6-B9D25689243C}" destId="{62DFDFCB-B35A-4566-B4EE-6A4D3E518B32}" srcOrd="0" destOrd="0" presId="urn:microsoft.com/office/officeart/2005/8/layout/vList3"/>
    <dgm:cxn modelId="{D3077361-D82A-4FE1-996E-A3FDA26B0F03}" type="presOf" srcId="{B18ADC92-DCC1-4CD4-A1A0-4BD917D97C51}" destId="{DFD13092-F602-43F2-9BDA-978ABC603FCF}" srcOrd="0" destOrd="0" presId="urn:microsoft.com/office/officeart/2005/8/layout/vList3"/>
    <dgm:cxn modelId="{1BF22783-AD5E-4C4B-8C9D-76EF238FCA61}" srcId="{0CE41F41-50D1-4780-8A6D-E2E2D60F0F93}" destId="{B18ADC92-DCC1-4CD4-A1A0-4BD917D97C51}" srcOrd="3" destOrd="0" parTransId="{5BC3A8EC-257A-4A5B-9600-B2F84D3D4211}" sibTransId="{664F1906-081E-4C4F-A950-04BADB88303F}"/>
    <dgm:cxn modelId="{DBAF0387-C70E-44D4-AAD9-505652E380F5}" srcId="{0CE41F41-50D1-4780-8A6D-E2E2D60F0F93}" destId="{3EEDE7C4-76F3-41F7-A691-E9210BCC4BA3}" srcOrd="1" destOrd="0" parTransId="{FB93CA1D-A600-444E-87CD-9C59207D06F8}" sibTransId="{B5E1B2DB-2A8F-4360-962A-1FE7BC739AF3}"/>
    <dgm:cxn modelId="{F6F33991-E726-4168-84CF-88DB41B4F9B7}" srcId="{0CE41F41-50D1-4780-8A6D-E2E2D60F0F93}" destId="{D26EA394-BE28-4310-BFC6-B9D25689243C}" srcOrd="5" destOrd="0" parTransId="{5CE4BF80-B5AC-430E-9076-467F59C54A8E}" sibTransId="{CF762719-8895-494A-8797-AE6C648C7C4F}"/>
    <dgm:cxn modelId="{B128FEB5-CC02-4030-A3C9-E1199DC477D6}" type="presOf" srcId="{C3BF81B6-A3AF-45F9-8228-4653AE424471}" destId="{8D925B03-5202-4222-BEE6-551ED1C47A29}" srcOrd="0" destOrd="0" presId="urn:microsoft.com/office/officeart/2005/8/layout/vList3"/>
    <dgm:cxn modelId="{F1A7ADDB-A7FA-4B6F-B6F9-CB38B4B22F7D}" srcId="{0CE41F41-50D1-4780-8A6D-E2E2D60F0F93}" destId="{7BE59DFD-889A-40D5-A5F1-2CFA50A65092}" srcOrd="4" destOrd="0" parTransId="{A74BE20A-68C0-4B64-B9D5-A5DFD4E9FD07}" sibTransId="{EBAA14FD-98C7-4148-962D-4BAEE7A4E225}"/>
    <dgm:cxn modelId="{BB0326DF-2618-4275-9C37-DBEA08C9AAC6}" type="presOf" srcId="{0CE41F41-50D1-4780-8A6D-E2E2D60F0F93}" destId="{8D0AC778-0CDB-43DA-A064-3E588341D686}" srcOrd="0" destOrd="0" presId="urn:microsoft.com/office/officeart/2005/8/layout/vList3"/>
    <dgm:cxn modelId="{297730F0-A4DD-4A78-B18A-F115E2A7C88E}" type="presOf" srcId="{7BE59DFD-889A-40D5-A5F1-2CFA50A65092}" destId="{A40B6573-AFDE-4F1D-8C62-812C470B027F}" srcOrd="0" destOrd="0" presId="urn:microsoft.com/office/officeart/2005/8/layout/vList3"/>
    <dgm:cxn modelId="{A24359F6-AAF0-4FB4-B289-9AD03EA9DDBD}" type="presOf" srcId="{3EEDE7C4-76F3-41F7-A691-E9210BCC4BA3}" destId="{3AD5E7C3-C03B-4245-AB4A-6EC80A1B0815}" srcOrd="0" destOrd="0" presId="urn:microsoft.com/office/officeart/2005/8/layout/vList3"/>
    <dgm:cxn modelId="{344D68F1-A35E-48F6-9E98-BF9E3B492E38}" type="presParOf" srcId="{8D0AC778-0CDB-43DA-A064-3E588341D686}" destId="{F32D644A-F3EA-4C03-A1D1-D9CAF6B88E29}" srcOrd="0" destOrd="0" presId="urn:microsoft.com/office/officeart/2005/8/layout/vList3"/>
    <dgm:cxn modelId="{1AC38236-44A0-4093-97BC-0D5C3438C1E8}" type="presParOf" srcId="{F32D644A-F3EA-4C03-A1D1-D9CAF6B88E29}" destId="{31C650D9-D56D-4256-9EAB-FA193EA01BE2}" srcOrd="0" destOrd="0" presId="urn:microsoft.com/office/officeart/2005/8/layout/vList3"/>
    <dgm:cxn modelId="{99895C62-C170-47E7-BC72-DC8A59076A5A}" type="presParOf" srcId="{F32D644A-F3EA-4C03-A1D1-D9CAF6B88E29}" destId="{8D925B03-5202-4222-BEE6-551ED1C47A29}" srcOrd="1" destOrd="0" presId="urn:microsoft.com/office/officeart/2005/8/layout/vList3"/>
    <dgm:cxn modelId="{4F7CC3BA-B482-48B1-A2D5-3CDF6AF9E9A6}" type="presParOf" srcId="{8D0AC778-0CDB-43DA-A064-3E588341D686}" destId="{E22B8E30-7B51-4702-8C03-5ADA12E84DD4}" srcOrd="1" destOrd="0" presId="urn:microsoft.com/office/officeart/2005/8/layout/vList3"/>
    <dgm:cxn modelId="{F0281393-A87A-461F-8D43-AE89C262235B}" type="presParOf" srcId="{8D0AC778-0CDB-43DA-A064-3E588341D686}" destId="{3DDD4BFB-8466-409E-9405-04C7AB864E88}" srcOrd="2" destOrd="0" presId="urn:microsoft.com/office/officeart/2005/8/layout/vList3"/>
    <dgm:cxn modelId="{51C8F789-98F7-49F0-91BA-134581539CEA}" type="presParOf" srcId="{3DDD4BFB-8466-409E-9405-04C7AB864E88}" destId="{455A375C-8F94-4D9B-AD3F-BF398951EA0D}" srcOrd="0" destOrd="0" presId="urn:microsoft.com/office/officeart/2005/8/layout/vList3"/>
    <dgm:cxn modelId="{DF0074D0-9637-4DF1-8E73-0C3474AC3D7B}" type="presParOf" srcId="{3DDD4BFB-8466-409E-9405-04C7AB864E88}" destId="{3AD5E7C3-C03B-4245-AB4A-6EC80A1B0815}" srcOrd="1" destOrd="0" presId="urn:microsoft.com/office/officeart/2005/8/layout/vList3"/>
    <dgm:cxn modelId="{8089C06B-A39C-4A52-BF75-74258943CD19}" type="presParOf" srcId="{8D0AC778-0CDB-43DA-A064-3E588341D686}" destId="{9A758928-2270-4112-8B55-9A4F69BF5118}" srcOrd="3" destOrd="0" presId="urn:microsoft.com/office/officeart/2005/8/layout/vList3"/>
    <dgm:cxn modelId="{3DBE5A70-4F1B-44A6-9D22-5B7B79DA2EF5}" type="presParOf" srcId="{8D0AC778-0CDB-43DA-A064-3E588341D686}" destId="{70BD8D3E-3936-4861-8476-AB7AD1760F1E}" srcOrd="4" destOrd="0" presId="urn:microsoft.com/office/officeart/2005/8/layout/vList3"/>
    <dgm:cxn modelId="{4DFC98DD-3E04-4E8F-9831-EFEA9D15AF76}" type="presParOf" srcId="{70BD8D3E-3936-4861-8476-AB7AD1760F1E}" destId="{E3B1901E-7726-483C-9A9F-62845742C22C}" srcOrd="0" destOrd="0" presId="urn:microsoft.com/office/officeart/2005/8/layout/vList3"/>
    <dgm:cxn modelId="{FB9C519B-D924-4394-85E9-0A6D716B2E5A}" type="presParOf" srcId="{70BD8D3E-3936-4861-8476-AB7AD1760F1E}" destId="{00EF388C-C163-47F1-9073-DF40ABE2EA35}" srcOrd="1" destOrd="0" presId="urn:microsoft.com/office/officeart/2005/8/layout/vList3"/>
    <dgm:cxn modelId="{67F0BF7D-CEE2-4DAB-A9F6-8A6B7F65F7CF}" type="presParOf" srcId="{8D0AC778-0CDB-43DA-A064-3E588341D686}" destId="{4C710447-69E1-4AA3-A62A-A6270F5140C3}" srcOrd="5" destOrd="0" presId="urn:microsoft.com/office/officeart/2005/8/layout/vList3"/>
    <dgm:cxn modelId="{C149D840-5FA4-49D7-ACF3-5161E083A502}" type="presParOf" srcId="{8D0AC778-0CDB-43DA-A064-3E588341D686}" destId="{F769BFF4-69B9-41FE-A94E-BDA647BDE790}" srcOrd="6" destOrd="0" presId="urn:microsoft.com/office/officeart/2005/8/layout/vList3"/>
    <dgm:cxn modelId="{D2029C6C-3E71-4FB5-A9E6-B46574287AEF}" type="presParOf" srcId="{F769BFF4-69B9-41FE-A94E-BDA647BDE790}" destId="{569237E6-C572-4C47-87DF-3A8C2114F8E4}" srcOrd="0" destOrd="0" presId="urn:microsoft.com/office/officeart/2005/8/layout/vList3"/>
    <dgm:cxn modelId="{F8172E7D-042C-45FE-B487-BE24574D3928}" type="presParOf" srcId="{F769BFF4-69B9-41FE-A94E-BDA647BDE790}" destId="{DFD13092-F602-43F2-9BDA-978ABC603FCF}" srcOrd="1" destOrd="0" presId="urn:microsoft.com/office/officeart/2005/8/layout/vList3"/>
    <dgm:cxn modelId="{BDD40ADE-B7FE-41B7-B779-B19608F06A64}" type="presParOf" srcId="{8D0AC778-0CDB-43DA-A064-3E588341D686}" destId="{E11E6BC4-12A2-4D81-B0EF-BA96C3A4F07B}" srcOrd="7" destOrd="0" presId="urn:microsoft.com/office/officeart/2005/8/layout/vList3"/>
    <dgm:cxn modelId="{061BB1D0-4CD5-4F3A-B05E-F05F23540EF2}" type="presParOf" srcId="{8D0AC778-0CDB-43DA-A064-3E588341D686}" destId="{06AC2842-0B3C-40FA-8201-461B34E1C04B}" srcOrd="8" destOrd="0" presId="urn:microsoft.com/office/officeart/2005/8/layout/vList3"/>
    <dgm:cxn modelId="{A9037905-CA30-4F07-B5AB-6CC91BD95282}" type="presParOf" srcId="{06AC2842-0B3C-40FA-8201-461B34E1C04B}" destId="{740B6F2D-7CC0-4D61-B1A9-96A5E41E2F43}" srcOrd="0" destOrd="0" presId="urn:microsoft.com/office/officeart/2005/8/layout/vList3"/>
    <dgm:cxn modelId="{3FFCA5FD-D3B9-447C-8E16-F3FE738B380E}" type="presParOf" srcId="{06AC2842-0B3C-40FA-8201-461B34E1C04B}" destId="{A40B6573-AFDE-4F1D-8C62-812C470B027F}" srcOrd="1" destOrd="0" presId="urn:microsoft.com/office/officeart/2005/8/layout/vList3"/>
    <dgm:cxn modelId="{5D2C5BD6-E5B9-4689-88D4-131679D6CB67}" type="presParOf" srcId="{8D0AC778-0CDB-43DA-A064-3E588341D686}" destId="{3FEAC5B3-EB47-46DE-9E54-A7A85CA9E065}" srcOrd="9" destOrd="0" presId="urn:microsoft.com/office/officeart/2005/8/layout/vList3"/>
    <dgm:cxn modelId="{0E33483F-6A9F-4590-A79C-BC520FE06075}" type="presParOf" srcId="{8D0AC778-0CDB-43DA-A064-3E588341D686}" destId="{17C03197-5623-4D78-83C5-567123FC94BB}" srcOrd="10" destOrd="0" presId="urn:microsoft.com/office/officeart/2005/8/layout/vList3"/>
    <dgm:cxn modelId="{2EE47F77-A454-4FE6-97EF-9165D4785CDF}" type="presParOf" srcId="{17C03197-5623-4D78-83C5-567123FC94BB}" destId="{8F849CEB-758F-4802-882C-F67CD7411E4C}" srcOrd="0" destOrd="0" presId="urn:microsoft.com/office/officeart/2005/8/layout/vList3"/>
    <dgm:cxn modelId="{6C376E21-BC16-450A-8514-848AC54F87CA}" type="presParOf" srcId="{17C03197-5623-4D78-83C5-567123FC94BB}" destId="{62DFDFCB-B35A-4566-B4EE-6A4D3E518B3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E41F41-50D1-4780-8A6D-E2E2D60F0F93}" type="doc">
      <dgm:prSet loTypeId="urn:microsoft.com/office/officeart/2005/8/layout/vList3" loCatId="list" qsTypeId="urn:microsoft.com/office/officeart/2005/8/quickstyle/simple2" qsCatId="simple" csTypeId="urn:microsoft.com/office/officeart/2005/8/colors/accent0_3" csCatId="mainScheme" phldr="1"/>
      <dgm:spPr/>
      <dgm:t>
        <a:bodyPr/>
        <a:lstStyle/>
        <a:p>
          <a:endParaRPr lang="en-GB"/>
        </a:p>
      </dgm:t>
    </dgm:pt>
    <dgm:pt modelId="{C3BF81B6-A3AF-45F9-8228-4653AE424471}">
      <dgm:prSet phldrT="[Text]"/>
      <dgm:spPr>
        <a:gradFill flip="none" rotWithShape="0">
          <a:gsLst>
            <a:gs pos="0">
              <a:srgbClr val="C00000"/>
            </a:gs>
            <a:gs pos="100000">
              <a:srgbClr val="0055A0"/>
            </a:gs>
          </a:gsLst>
          <a:lin ang="10800000" scaled="1"/>
          <a:tileRect/>
        </a:gradFill>
      </dgm:spPr>
      <dgm:t>
        <a:bodyPr/>
        <a:lstStyle/>
        <a:p>
          <a:r>
            <a:rPr lang="en-US" b="0" dirty="0">
              <a:latin typeface="Calibri" panose="020F0502020204030204" pitchFamily="34" charset="0"/>
              <a:cs typeface="Calibri" panose="020F0502020204030204" pitchFamily="34" charset="0"/>
            </a:rPr>
            <a:t>BBQ(</a:t>
          </a:r>
          <a:r>
            <a:rPr lang="en-US" b="0" dirty="0" err="1">
              <a:latin typeface="Calibri" panose="020F0502020204030204" pitchFamily="34" charset="0"/>
              <a:cs typeface="Calibri" panose="020F0502020204030204" pitchFamily="34" charset="0"/>
            </a:rPr>
            <a:t>Comsol</a:t>
          </a:r>
          <a:r>
            <a:rPr lang="en-US" b="0" dirty="0">
              <a:latin typeface="Calibri" panose="020F0502020204030204" pitchFamily="34" charset="0"/>
              <a:cs typeface="Calibri" panose="020F0502020204030204" pitchFamily="34" charset="0"/>
            </a:rPr>
            <a:t>) </a:t>
          </a:r>
          <a:r>
            <a:rPr lang="en-US" b="0" dirty="0">
              <a:latin typeface="Calibri" panose="020F0502020204030204" pitchFamily="34" charset="0"/>
              <a:cs typeface="Calibri" panose="020F0502020204030204" pitchFamily="34" charset="0"/>
              <a:sym typeface="Wingdings" panose="05000000000000000000" pitchFamily="2" charset="2"/>
            </a:rPr>
            <a:t></a:t>
          </a:r>
          <a:r>
            <a:rPr lang="en-US" b="0" dirty="0">
              <a:latin typeface="Calibri" panose="020F0502020204030204" pitchFamily="34" charset="0"/>
              <a:cs typeface="Calibri" panose="020F0502020204030204" pitchFamily="34" charset="0"/>
            </a:rPr>
            <a:t> </a:t>
          </a:r>
          <a:r>
            <a:rPr lang="en-US" b="0" dirty="0" err="1">
              <a:latin typeface="Calibri" panose="020F0502020204030204" pitchFamily="34" charset="0"/>
              <a:cs typeface="Calibri" panose="020F0502020204030204" pitchFamily="34" charset="0"/>
            </a:rPr>
            <a:t>PyBBQ</a:t>
          </a:r>
          <a:r>
            <a:rPr lang="en-US" b="0" dirty="0">
              <a:latin typeface="Calibri" panose="020F0502020204030204" pitchFamily="34" charset="0"/>
              <a:cs typeface="Calibri" panose="020F0502020204030204" pitchFamily="34" charset="0"/>
            </a:rPr>
            <a:t> BBQ(</a:t>
          </a:r>
          <a:r>
            <a:rPr lang="en-US" b="0" dirty="0" err="1">
              <a:latin typeface="Calibri" panose="020F0502020204030204" pitchFamily="34" charset="0"/>
              <a:cs typeface="Calibri" panose="020F0502020204030204" pitchFamily="34" charset="0"/>
            </a:rPr>
            <a:t>GetDP</a:t>
          </a:r>
          <a:r>
            <a:rPr lang="en-US" b="0" dirty="0">
              <a:latin typeface="Calibri" panose="020F0502020204030204" pitchFamily="34" charset="0"/>
              <a:cs typeface="Calibri" panose="020F0502020204030204" pitchFamily="34" charset="0"/>
            </a:rPr>
            <a:t>)</a:t>
          </a:r>
        </a:p>
      </dgm:t>
    </dgm:pt>
    <dgm:pt modelId="{6B9CED77-EE5E-481E-984D-8BD054B12581}" type="parTrans" cxnId="{858C8E18-06DC-4716-99DE-02130DF75F56}">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1E4ADC0-7C9C-4771-B548-EB39166AF3ED}" type="sibTrans" cxnId="{858C8E18-06DC-4716-99DE-02130DF75F56}">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3EEDE7C4-76F3-41F7-A691-E9210BCC4BA3}">
      <dgm:prSet phldrT="[Text]"/>
      <dgm:spPr/>
      <dgm:t>
        <a:bodyPr/>
        <a:lstStyle/>
        <a:p>
          <a:r>
            <a:rPr lang="en-US" b="0" dirty="0">
              <a:latin typeface="Calibri" panose="020F0502020204030204" pitchFamily="34" charset="0"/>
              <a:cs typeface="Calibri" panose="020F0502020204030204" pitchFamily="34" charset="0"/>
            </a:rPr>
            <a:t>SIGMA</a:t>
          </a:r>
        </a:p>
      </dgm:t>
    </dgm:pt>
    <dgm:pt modelId="{FB93CA1D-A600-444E-87CD-9C59207D06F8}" type="parTrans" cxnId="{DBAF0387-C70E-44D4-AAD9-505652E380F5}">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B5E1B2DB-2A8F-4360-962A-1FE7BC739AF3}" type="sibTrans" cxnId="{DBAF0387-C70E-44D4-AAD9-505652E380F5}">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84B86BFE-19C0-43ED-B558-4577CF4BC613}">
      <dgm:prSet phldrT="[Text]"/>
      <dgm:spPr/>
      <dgm:t>
        <a:bodyPr/>
        <a:lstStyle/>
        <a:p>
          <a:r>
            <a:rPr lang="en-US" b="0" dirty="0">
              <a:latin typeface="Calibri" panose="020F0502020204030204" pitchFamily="34" charset="0"/>
              <a:cs typeface="Calibri" panose="020F0502020204030204" pitchFamily="34" charset="0"/>
            </a:rPr>
            <a:t>LEDET</a:t>
          </a:r>
        </a:p>
      </dgm:t>
    </dgm:pt>
    <dgm:pt modelId="{14C8090C-F809-4A8E-BA6F-277E11973609}" type="parTrans" cxnId="{6CD65D07-E167-4CD5-89AA-AAD35170A339}">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4158B30-2834-48D6-8FF5-2E12101D8558}" type="sibTrans" cxnId="{6CD65D07-E167-4CD5-89AA-AAD35170A339}">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B18ADC92-DCC1-4CD4-A1A0-4BD917D97C51}">
      <dgm:prSet phldrT="[Text]"/>
      <dgm:spPr/>
      <dgm:t>
        <a:bodyPr/>
        <a:lstStyle/>
        <a:p>
          <a:r>
            <a:rPr lang="en-US" b="0">
              <a:latin typeface="Calibri" panose="020F0502020204030204" pitchFamily="34" charset="0"/>
              <a:cs typeface="Calibri" panose="020F0502020204030204" pitchFamily="34" charset="0"/>
            </a:rPr>
            <a:t>PROTECCT</a:t>
          </a:r>
          <a:endParaRPr lang="en-US" b="0" dirty="0">
            <a:latin typeface="Calibri" panose="020F0502020204030204" pitchFamily="34" charset="0"/>
            <a:cs typeface="Calibri" panose="020F0502020204030204" pitchFamily="34" charset="0"/>
          </a:endParaRPr>
        </a:p>
      </dgm:t>
    </dgm:pt>
    <dgm:pt modelId="{5BC3A8EC-257A-4A5B-9600-B2F84D3D4211}" type="parTrans" cxnId="{1BF22783-AD5E-4C4B-8C9D-76EF238FCA61}">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664F1906-081E-4C4F-A950-04BADB88303F}" type="sibTrans" cxnId="{1BF22783-AD5E-4C4B-8C9D-76EF238FCA61}">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7BE59DFD-889A-40D5-A5F1-2CFA50A65092}">
      <dgm:prSet phldrT="[Text]"/>
      <dgm:spPr>
        <a:gradFill rotWithShape="0">
          <a:gsLst>
            <a:gs pos="0">
              <a:srgbClr val="C00000"/>
            </a:gs>
            <a:gs pos="100000">
              <a:srgbClr val="0055A0"/>
            </a:gs>
          </a:gsLst>
          <a:lin ang="10800000" scaled="1"/>
        </a:gradFill>
      </dgm:spPr>
      <dgm:t>
        <a:bodyPr/>
        <a:lstStyle/>
        <a:p>
          <a:r>
            <a:rPr lang="en-US" b="0" dirty="0">
              <a:latin typeface="Calibri" panose="020F0502020204030204" pitchFamily="34" charset="0"/>
              <a:cs typeface="Calibri" panose="020F0502020204030204" pitchFamily="34" charset="0"/>
            </a:rPr>
            <a:t>SING </a:t>
          </a:r>
          <a:r>
            <a:rPr lang="en-US" b="0" dirty="0">
              <a:latin typeface="Calibri" panose="020F0502020204030204" pitchFamily="34" charset="0"/>
              <a:cs typeface="Calibri" panose="020F0502020204030204" pitchFamily="34" charset="0"/>
              <a:sym typeface="Wingdings" panose="05000000000000000000" pitchFamily="2" charset="2"/>
            </a:rPr>
            <a:t> </a:t>
          </a:r>
          <a:r>
            <a:rPr lang="en-US" b="0" dirty="0" err="1">
              <a:latin typeface="Calibri" panose="020F0502020204030204" pitchFamily="34" charset="0"/>
              <a:cs typeface="Calibri" panose="020F0502020204030204" pitchFamily="34" charset="0"/>
              <a:sym typeface="Wingdings" panose="05000000000000000000" pitchFamily="2" charset="2"/>
            </a:rPr>
            <a:t>PySING</a:t>
          </a:r>
          <a:endParaRPr lang="en-US" b="0" dirty="0">
            <a:latin typeface="Calibri" panose="020F0502020204030204" pitchFamily="34" charset="0"/>
            <a:cs typeface="Calibri" panose="020F0502020204030204" pitchFamily="34" charset="0"/>
          </a:endParaRPr>
        </a:p>
      </dgm:t>
    </dgm:pt>
    <dgm:pt modelId="{A74BE20A-68C0-4B64-B9D5-A5DFD4E9FD07}" type="parTrans" cxnId="{F1A7ADDB-A7FA-4B6F-B6F9-CB38B4B22F7D}">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EBAA14FD-98C7-4148-962D-4BAEE7A4E225}" type="sibTrans" cxnId="{F1A7ADDB-A7FA-4B6F-B6F9-CB38B4B22F7D}">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D26EA394-BE28-4310-BFC6-B9D25689243C}">
      <dgm:prSet phldrT="[Text]"/>
      <dgm:spPr/>
      <dgm:t>
        <a:bodyPr/>
        <a:lstStyle/>
        <a:p>
          <a:r>
            <a:rPr lang="en-US" b="0" dirty="0">
              <a:latin typeface="Calibri" panose="020F0502020204030204" pitchFamily="34" charset="0"/>
              <a:cs typeface="Calibri" panose="020F0502020204030204" pitchFamily="34" charset="0"/>
            </a:rPr>
            <a:t>COSIM</a:t>
          </a:r>
        </a:p>
      </dgm:t>
    </dgm:pt>
    <dgm:pt modelId="{5CE4BF80-B5AC-430E-9076-467F59C54A8E}" type="parTrans" cxnId="{F6F33991-E726-4168-84CF-88DB41B4F9B7}">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CF762719-8895-494A-8797-AE6C648C7C4F}" type="sibTrans" cxnId="{F6F33991-E726-4168-84CF-88DB41B4F9B7}">
      <dgm:prSet/>
      <dgm:spPr/>
      <dgm:t>
        <a:bodyPr/>
        <a:lstStyle/>
        <a:p>
          <a:endParaRPr lang="en-US" b="0">
            <a:solidFill>
              <a:srgbClr val="000000"/>
            </a:solidFill>
            <a:latin typeface="Calibri" panose="020F0502020204030204" pitchFamily="34" charset="0"/>
            <a:cs typeface="Calibri" panose="020F0502020204030204" pitchFamily="34" charset="0"/>
          </a:endParaRPr>
        </a:p>
      </dgm:t>
    </dgm:pt>
    <dgm:pt modelId="{B99AD700-9425-412E-8625-7AC6AC890556}">
      <dgm:prSet/>
      <dgm:spPr>
        <a:solidFill>
          <a:srgbClr val="C00000"/>
        </a:solidFill>
      </dgm:spPr>
      <dgm:t>
        <a:bodyPr/>
        <a:lstStyle/>
        <a:p>
          <a:r>
            <a:rPr lang="en-GB" dirty="0" err="1"/>
            <a:t>FiQuS</a:t>
          </a:r>
          <a:endParaRPr lang="en-US" b="0" dirty="0">
            <a:latin typeface="Calibri" panose="020F0502020204030204" pitchFamily="34" charset="0"/>
            <a:cs typeface="Calibri" panose="020F0502020204030204" pitchFamily="34" charset="0"/>
          </a:endParaRPr>
        </a:p>
      </dgm:t>
    </dgm:pt>
    <dgm:pt modelId="{E0912BC3-9CAC-4B31-98CE-D99FF069A6BF}" type="parTrans" cxnId="{5F29AA95-AFF8-425D-A728-47D65EFB31F7}">
      <dgm:prSet/>
      <dgm:spPr/>
      <dgm:t>
        <a:bodyPr/>
        <a:lstStyle/>
        <a:p>
          <a:endParaRPr lang="en-US"/>
        </a:p>
      </dgm:t>
    </dgm:pt>
    <dgm:pt modelId="{F499B3CC-45DF-4873-BA2F-15B70FE82F58}" type="sibTrans" cxnId="{5F29AA95-AFF8-425D-A728-47D65EFB31F7}">
      <dgm:prSet/>
      <dgm:spPr/>
      <dgm:t>
        <a:bodyPr/>
        <a:lstStyle/>
        <a:p>
          <a:endParaRPr lang="en-US"/>
        </a:p>
      </dgm:t>
    </dgm:pt>
    <dgm:pt modelId="{8D0AC778-0CDB-43DA-A064-3E588341D686}" type="pres">
      <dgm:prSet presAssocID="{0CE41F41-50D1-4780-8A6D-E2E2D60F0F93}" presName="linearFlow" presStyleCnt="0">
        <dgm:presLayoutVars>
          <dgm:dir/>
          <dgm:resizeHandles val="exact"/>
        </dgm:presLayoutVars>
      </dgm:prSet>
      <dgm:spPr/>
    </dgm:pt>
    <dgm:pt modelId="{F32D644A-F3EA-4C03-A1D1-D9CAF6B88E29}" type="pres">
      <dgm:prSet presAssocID="{C3BF81B6-A3AF-45F9-8228-4653AE424471}" presName="composite" presStyleCnt="0"/>
      <dgm:spPr/>
    </dgm:pt>
    <dgm:pt modelId="{31C650D9-D56D-4256-9EAB-FA193EA01BE2}" type="pres">
      <dgm:prSet presAssocID="{C3BF81B6-A3AF-45F9-8228-4653AE424471}" presName="imgShp" presStyleLbl="fgImgPlace1" presStyleIdx="0" presStyleCnt="7"/>
      <dgm:spPr>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dgm:spPr>
    </dgm:pt>
    <dgm:pt modelId="{8D925B03-5202-4222-BEE6-551ED1C47A29}" type="pres">
      <dgm:prSet presAssocID="{C3BF81B6-A3AF-45F9-8228-4653AE424471}" presName="txShp" presStyleLbl="node1" presStyleIdx="0" presStyleCnt="7">
        <dgm:presLayoutVars>
          <dgm:bulletEnabled val="1"/>
        </dgm:presLayoutVars>
      </dgm:prSet>
      <dgm:spPr/>
    </dgm:pt>
    <dgm:pt modelId="{E22B8E30-7B51-4702-8C03-5ADA12E84DD4}" type="pres">
      <dgm:prSet presAssocID="{C1E4ADC0-7C9C-4771-B548-EB39166AF3ED}" presName="spacing" presStyleCnt="0"/>
      <dgm:spPr/>
    </dgm:pt>
    <dgm:pt modelId="{817F1FA4-F0D2-4E82-AAAA-CE97ACA521FB}" type="pres">
      <dgm:prSet presAssocID="{B99AD700-9425-412E-8625-7AC6AC890556}" presName="composite" presStyleCnt="0"/>
      <dgm:spPr/>
    </dgm:pt>
    <dgm:pt modelId="{B9389CA4-BD73-4B3A-B836-A89767E21F0A}" type="pres">
      <dgm:prSet presAssocID="{B99AD700-9425-412E-8625-7AC6AC890556}" presName="imgShp" presStyleLbl="fgImgPlace1" presStyleIdx="1" presStyleCnt="7"/>
      <dgm:spPr>
        <a:blipFill>
          <a:blip xmlns:r="http://schemas.openxmlformats.org/officeDocument/2006/relationships" r:embed="rId2"/>
          <a:srcRect/>
          <a:stretch>
            <a:fillRect/>
          </a:stretch>
        </a:blipFill>
      </dgm:spPr>
    </dgm:pt>
    <dgm:pt modelId="{06EFEB15-8F55-44CA-97B6-450196A61CBD}" type="pres">
      <dgm:prSet presAssocID="{B99AD700-9425-412E-8625-7AC6AC890556}" presName="txShp" presStyleLbl="node1" presStyleIdx="1" presStyleCnt="7">
        <dgm:presLayoutVars>
          <dgm:bulletEnabled val="1"/>
        </dgm:presLayoutVars>
      </dgm:prSet>
      <dgm:spPr/>
    </dgm:pt>
    <dgm:pt modelId="{B1B5120A-FD74-4B0D-A720-DDF51EC2ADB1}" type="pres">
      <dgm:prSet presAssocID="{F499B3CC-45DF-4873-BA2F-15B70FE82F58}" presName="spacing" presStyleCnt="0"/>
      <dgm:spPr/>
    </dgm:pt>
    <dgm:pt modelId="{3DDD4BFB-8466-409E-9405-04C7AB864E88}" type="pres">
      <dgm:prSet presAssocID="{3EEDE7C4-76F3-41F7-A691-E9210BCC4BA3}" presName="composite" presStyleCnt="0"/>
      <dgm:spPr/>
    </dgm:pt>
    <dgm:pt modelId="{455A375C-8F94-4D9B-AD3F-BF398951EA0D}" type="pres">
      <dgm:prSet presAssocID="{3EEDE7C4-76F3-41F7-A691-E9210BCC4BA3}" presName="imgShp"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3AD5E7C3-C03B-4245-AB4A-6EC80A1B0815}" type="pres">
      <dgm:prSet presAssocID="{3EEDE7C4-76F3-41F7-A691-E9210BCC4BA3}" presName="txShp" presStyleLbl="node1" presStyleIdx="2" presStyleCnt="7">
        <dgm:presLayoutVars>
          <dgm:bulletEnabled val="1"/>
        </dgm:presLayoutVars>
      </dgm:prSet>
      <dgm:spPr/>
    </dgm:pt>
    <dgm:pt modelId="{9A758928-2270-4112-8B55-9A4F69BF5118}" type="pres">
      <dgm:prSet presAssocID="{B5E1B2DB-2A8F-4360-962A-1FE7BC739AF3}" presName="spacing" presStyleCnt="0"/>
      <dgm:spPr/>
    </dgm:pt>
    <dgm:pt modelId="{70BD8D3E-3936-4861-8476-AB7AD1760F1E}" type="pres">
      <dgm:prSet presAssocID="{84B86BFE-19C0-43ED-B558-4577CF4BC613}" presName="composite" presStyleCnt="0"/>
      <dgm:spPr/>
    </dgm:pt>
    <dgm:pt modelId="{E3B1901E-7726-483C-9A9F-62845742C22C}" type="pres">
      <dgm:prSet presAssocID="{84B86BFE-19C0-43ED-B558-4577CF4BC613}" presName="imgShp" presStyleLbl="fgImgPlace1" presStyleIdx="3" presStyleCnt="7"/>
      <dgm:spPr>
        <a:blipFill>
          <a:blip xmlns:r="http://schemas.openxmlformats.org/officeDocument/2006/relationships" r:embed="rId4">
            <a:extLst>
              <a:ext uri="{28A0092B-C50C-407E-A947-70E740481C1C}">
                <a14:useLocalDpi xmlns:a14="http://schemas.microsoft.com/office/drawing/2010/main" val="0"/>
              </a:ext>
            </a:extLst>
          </a:blip>
          <a:srcRect/>
          <a:stretch>
            <a:fillRect l="-18000" r="-18000"/>
          </a:stretch>
        </a:blipFill>
      </dgm:spPr>
    </dgm:pt>
    <dgm:pt modelId="{00EF388C-C163-47F1-9073-DF40ABE2EA35}" type="pres">
      <dgm:prSet presAssocID="{84B86BFE-19C0-43ED-B558-4577CF4BC613}" presName="txShp" presStyleLbl="node1" presStyleIdx="3" presStyleCnt="7">
        <dgm:presLayoutVars>
          <dgm:bulletEnabled val="1"/>
        </dgm:presLayoutVars>
      </dgm:prSet>
      <dgm:spPr/>
    </dgm:pt>
    <dgm:pt modelId="{4C710447-69E1-4AA3-A62A-A6270F5140C3}" type="pres">
      <dgm:prSet presAssocID="{C4158B30-2834-48D6-8FF5-2E12101D8558}" presName="spacing" presStyleCnt="0"/>
      <dgm:spPr/>
    </dgm:pt>
    <dgm:pt modelId="{F769BFF4-69B9-41FE-A94E-BDA647BDE790}" type="pres">
      <dgm:prSet presAssocID="{B18ADC92-DCC1-4CD4-A1A0-4BD917D97C51}" presName="composite" presStyleCnt="0"/>
      <dgm:spPr/>
    </dgm:pt>
    <dgm:pt modelId="{569237E6-C572-4C47-87DF-3A8C2114F8E4}" type="pres">
      <dgm:prSet presAssocID="{B18ADC92-DCC1-4CD4-A1A0-4BD917D97C51}" presName="imgShp" presStyleLbl="f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l="-13000" r="-13000"/>
          </a:stretch>
        </a:blipFill>
      </dgm:spPr>
    </dgm:pt>
    <dgm:pt modelId="{DFD13092-F602-43F2-9BDA-978ABC603FCF}" type="pres">
      <dgm:prSet presAssocID="{B18ADC92-DCC1-4CD4-A1A0-4BD917D97C51}" presName="txShp" presStyleLbl="node1" presStyleIdx="4" presStyleCnt="7">
        <dgm:presLayoutVars>
          <dgm:bulletEnabled val="1"/>
        </dgm:presLayoutVars>
      </dgm:prSet>
      <dgm:spPr/>
    </dgm:pt>
    <dgm:pt modelId="{E11E6BC4-12A2-4D81-B0EF-BA96C3A4F07B}" type="pres">
      <dgm:prSet presAssocID="{664F1906-081E-4C4F-A950-04BADB88303F}" presName="spacing" presStyleCnt="0"/>
      <dgm:spPr/>
    </dgm:pt>
    <dgm:pt modelId="{06AC2842-0B3C-40FA-8201-461B34E1C04B}" type="pres">
      <dgm:prSet presAssocID="{7BE59DFD-889A-40D5-A5F1-2CFA50A65092}" presName="composite" presStyleCnt="0"/>
      <dgm:spPr/>
    </dgm:pt>
    <dgm:pt modelId="{740B6F2D-7CC0-4D61-B1A9-96A5E41E2F43}" type="pres">
      <dgm:prSet presAssocID="{7BE59DFD-889A-40D5-A5F1-2CFA50A65092}" presName="imgShp" presStyleLbl="fgImgPlace1" presStyleIdx="5" presStyleCnt="7"/>
      <dgm:spPr>
        <a:blipFill>
          <a:blip xmlns:r="http://schemas.openxmlformats.org/officeDocument/2006/relationships" r:embed="rId6">
            <a:extLst>
              <a:ext uri="{28A0092B-C50C-407E-A947-70E740481C1C}">
                <a14:useLocalDpi xmlns:a14="http://schemas.microsoft.com/office/drawing/2010/main" val="0"/>
              </a:ext>
            </a:extLst>
          </a:blip>
          <a:srcRect/>
          <a:stretch>
            <a:fillRect l="-16000" r="-16000"/>
          </a:stretch>
        </a:blipFill>
      </dgm:spPr>
    </dgm:pt>
    <dgm:pt modelId="{A40B6573-AFDE-4F1D-8C62-812C470B027F}" type="pres">
      <dgm:prSet presAssocID="{7BE59DFD-889A-40D5-A5F1-2CFA50A65092}" presName="txShp" presStyleLbl="node1" presStyleIdx="5" presStyleCnt="7">
        <dgm:presLayoutVars>
          <dgm:bulletEnabled val="1"/>
        </dgm:presLayoutVars>
      </dgm:prSet>
      <dgm:spPr/>
    </dgm:pt>
    <dgm:pt modelId="{3FEAC5B3-EB47-46DE-9E54-A7A85CA9E065}" type="pres">
      <dgm:prSet presAssocID="{EBAA14FD-98C7-4148-962D-4BAEE7A4E225}" presName="spacing" presStyleCnt="0"/>
      <dgm:spPr/>
    </dgm:pt>
    <dgm:pt modelId="{17C03197-5623-4D78-83C5-567123FC94BB}" type="pres">
      <dgm:prSet presAssocID="{D26EA394-BE28-4310-BFC6-B9D25689243C}" presName="composite" presStyleCnt="0"/>
      <dgm:spPr/>
    </dgm:pt>
    <dgm:pt modelId="{8F849CEB-758F-4802-882C-F67CD7411E4C}" type="pres">
      <dgm:prSet presAssocID="{D26EA394-BE28-4310-BFC6-B9D25689243C}" presName="imgShp" presStyleLbl="fgImgPlace1" presStyleIdx="6" presStyleCnt="7"/>
      <dgm:spPr>
        <a:blipFill>
          <a:blip xmlns:r="http://schemas.openxmlformats.org/officeDocument/2006/relationships" r:embed="rId7"/>
          <a:srcRect/>
          <a:stretch>
            <a:fillRect l="-13000" r="-13000"/>
          </a:stretch>
        </a:blipFill>
      </dgm:spPr>
    </dgm:pt>
    <dgm:pt modelId="{62DFDFCB-B35A-4566-B4EE-6A4D3E518B32}" type="pres">
      <dgm:prSet presAssocID="{D26EA394-BE28-4310-BFC6-B9D25689243C}" presName="txShp" presStyleLbl="node1" presStyleIdx="6" presStyleCnt="7">
        <dgm:presLayoutVars>
          <dgm:bulletEnabled val="1"/>
        </dgm:presLayoutVars>
      </dgm:prSet>
      <dgm:spPr/>
    </dgm:pt>
  </dgm:ptLst>
  <dgm:cxnLst>
    <dgm:cxn modelId="{6CD65D07-E167-4CD5-89AA-AAD35170A339}" srcId="{0CE41F41-50D1-4780-8A6D-E2E2D60F0F93}" destId="{84B86BFE-19C0-43ED-B558-4577CF4BC613}" srcOrd="3" destOrd="0" parTransId="{14C8090C-F809-4A8E-BA6F-277E11973609}" sibTransId="{C4158B30-2834-48D6-8FF5-2E12101D8558}"/>
    <dgm:cxn modelId="{858C8E18-06DC-4716-99DE-02130DF75F56}" srcId="{0CE41F41-50D1-4780-8A6D-E2E2D60F0F93}" destId="{C3BF81B6-A3AF-45F9-8228-4653AE424471}" srcOrd="0" destOrd="0" parTransId="{6B9CED77-EE5E-481E-984D-8BD054B12581}" sibTransId="{C1E4ADC0-7C9C-4771-B548-EB39166AF3ED}"/>
    <dgm:cxn modelId="{078CA319-7084-43D5-983E-9E7A085AB3D2}" type="presOf" srcId="{84B86BFE-19C0-43ED-B558-4577CF4BC613}" destId="{00EF388C-C163-47F1-9073-DF40ABE2EA35}" srcOrd="0" destOrd="0" presId="urn:microsoft.com/office/officeart/2005/8/layout/vList3"/>
    <dgm:cxn modelId="{6D4ED430-C24B-4259-8FF1-1CBA49D80E12}" type="presOf" srcId="{D26EA394-BE28-4310-BFC6-B9D25689243C}" destId="{62DFDFCB-B35A-4566-B4EE-6A4D3E518B32}" srcOrd="0" destOrd="0" presId="urn:microsoft.com/office/officeart/2005/8/layout/vList3"/>
    <dgm:cxn modelId="{D3077361-D82A-4FE1-996E-A3FDA26B0F03}" type="presOf" srcId="{B18ADC92-DCC1-4CD4-A1A0-4BD917D97C51}" destId="{DFD13092-F602-43F2-9BDA-978ABC603FCF}" srcOrd="0" destOrd="0" presId="urn:microsoft.com/office/officeart/2005/8/layout/vList3"/>
    <dgm:cxn modelId="{1BF22783-AD5E-4C4B-8C9D-76EF238FCA61}" srcId="{0CE41F41-50D1-4780-8A6D-E2E2D60F0F93}" destId="{B18ADC92-DCC1-4CD4-A1A0-4BD917D97C51}" srcOrd="4" destOrd="0" parTransId="{5BC3A8EC-257A-4A5B-9600-B2F84D3D4211}" sibTransId="{664F1906-081E-4C4F-A950-04BADB88303F}"/>
    <dgm:cxn modelId="{DBAF0387-C70E-44D4-AAD9-505652E380F5}" srcId="{0CE41F41-50D1-4780-8A6D-E2E2D60F0F93}" destId="{3EEDE7C4-76F3-41F7-A691-E9210BCC4BA3}" srcOrd="2" destOrd="0" parTransId="{FB93CA1D-A600-444E-87CD-9C59207D06F8}" sibTransId="{B5E1B2DB-2A8F-4360-962A-1FE7BC739AF3}"/>
    <dgm:cxn modelId="{F6F33991-E726-4168-84CF-88DB41B4F9B7}" srcId="{0CE41F41-50D1-4780-8A6D-E2E2D60F0F93}" destId="{D26EA394-BE28-4310-BFC6-B9D25689243C}" srcOrd="6" destOrd="0" parTransId="{5CE4BF80-B5AC-430E-9076-467F59C54A8E}" sibTransId="{CF762719-8895-494A-8797-AE6C648C7C4F}"/>
    <dgm:cxn modelId="{5F29AA95-AFF8-425D-A728-47D65EFB31F7}" srcId="{0CE41F41-50D1-4780-8A6D-E2E2D60F0F93}" destId="{B99AD700-9425-412E-8625-7AC6AC890556}" srcOrd="1" destOrd="0" parTransId="{E0912BC3-9CAC-4B31-98CE-D99FF069A6BF}" sibTransId="{F499B3CC-45DF-4873-BA2F-15B70FE82F58}"/>
    <dgm:cxn modelId="{CF4200A9-DFBA-4052-915D-94FB7B7531A9}" type="presOf" srcId="{B99AD700-9425-412E-8625-7AC6AC890556}" destId="{06EFEB15-8F55-44CA-97B6-450196A61CBD}" srcOrd="0" destOrd="0" presId="urn:microsoft.com/office/officeart/2005/8/layout/vList3"/>
    <dgm:cxn modelId="{B128FEB5-CC02-4030-A3C9-E1199DC477D6}" type="presOf" srcId="{C3BF81B6-A3AF-45F9-8228-4653AE424471}" destId="{8D925B03-5202-4222-BEE6-551ED1C47A29}" srcOrd="0" destOrd="0" presId="urn:microsoft.com/office/officeart/2005/8/layout/vList3"/>
    <dgm:cxn modelId="{F1A7ADDB-A7FA-4B6F-B6F9-CB38B4B22F7D}" srcId="{0CE41F41-50D1-4780-8A6D-E2E2D60F0F93}" destId="{7BE59DFD-889A-40D5-A5F1-2CFA50A65092}" srcOrd="5" destOrd="0" parTransId="{A74BE20A-68C0-4B64-B9D5-A5DFD4E9FD07}" sibTransId="{EBAA14FD-98C7-4148-962D-4BAEE7A4E225}"/>
    <dgm:cxn modelId="{BB0326DF-2618-4275-9C37-DBEA08C9AAC6}" type="presOf" srcId="{0CE41F41-50D1-4780-8A6D-E2E2D60F0F93}" destId="{8D0AC778-0CDB-43DA-A064-3E588341D686}" srcOrd="0" destOrd="0" presId="urn:microsoft.com/office/officeart/2005/8/layout/vList3"/>
    <dgm:cxn modelId="{297730F0-A4DD-4A78-B18A-F115E2A7C88E}" type="presOf" srcId="{7BE59DFD-889A-40D5-A5F1-2CFA50A65092}" destId="{A40B6573-AFDE-4F1D-8C62-812C470B027F}" srcOrd="0" destOrd="0" presId="urn:microsoft.com/office/officeart/2005/8/layout/vList3"/>
    <dgm:cxn modelId="{A24359F6-AAF0-4FB4-B289-9AD03EA9DDBD}" type="presOf" srcId="{3EEDE7C4-76F3-41F7-A691-E9210BCC4BA3}" destId="{3AD5E7C3-C03B-4245-AB4A-6EC80A1B0815}" srcOrd="0" destOrd="0" presId="urn:microsoft.com/office/officeart/2005/8/layout/vList3"/>
    <dgm:cxn modelId="{344D68F1-A35E-48F6-9E98-BF9E3B492E38}" type="presParOf" srcId="{8D0AC778-0CDB-43DA-A064-3E588341D686}" destId="{F32D644A-F3EA-4C03-A1D1-D9CAF6B88E29}" srcOrd="0" destOrd="0" presId="urn:microsoft.com/office/officeart/2005/8/layout/vList3"/>
    <dgm:cxn modelId="{1AC38236-44A0-4093-97BC-0D5C3438C1E8}" type="presParOf" srcId="{F32D644A-F3EA-4C03-A1D1-D9CAF6B88E29}" destId="{31C650D9-D56D-4256-9EAB-FA193EA01BE2}" srcOrd="0" destOrd="0" presId="urn:microsoft.com/office/officeart/2005/8/layout/vList3"/>
    <dgm:cxn modelId="{99895C62-C170-47E7-BC72-DC8A59076A5A}" type="presParOf" srcId="{F32D644A-F3EA-4C03-A1D1-D9CAF6B88E29}" destId="{8D925B03-5202-4222-BEE6-551ED1C47A29}" srcOrd="1" destOrd="0" presId="urn:microsoft.com/office/officeart/2005/8/layout/vList3"/>
    <dgm:cxn modelId="{4F7CC3BA-B482-48B1-A2D5-3CDF6AF9E9A6}" type="presParOf" srcId="{8D0AC778-0CDB-43DA-A064-3E588341D686}" destId="{E22B8E30-7B51-4702-8C03-5ADA12E84DD4}" srcOrd="1" destOrd="0" presId="urn:microsoft.com/office/officeart/2005/8/layout/vList3"/>
    <dgm:cxn modelId="{28190DA1-F737-4050-82FC-EA89E1FA05E8}" type="presParOf" srcId="{8D0AC778-0CDB-43DA-A064-3E588341D686}" destId="{817F1FA4-F0D2-4E82-AAAA-CE97ACA521FB}" srcOrd="2" destOrd="0" presId="urn:microsoft.com/office/officeart/2005/8/layout/vList3"/>
    <dgm:cxn modelId="{85A7F7E5-F955-4E59-9A0F-77F9EDE56BFC}" type="presParOf" srcId="{817F1FA4-F0D2-4E82-AAAA-CE97ACA521FB}" destId="{B9389CA4-BD73-4B3A-B836-A89767E21F0A}" srcOrd="0" destOrd="0" presId="urn:microsoft.com/office/officeart/2005/8/layout/vList3"/>
    <dgm:cxn modelId="{7C1FA9D4-9D19-4210-A2D3-AEA0F158AF50}" type="presParOf" srcId="{817F1FA4-F0D2-4E82-AAAA-CE97ACA521FB}" destId="{06EFEB15-8F55-44CA-97B6-450196A61CBD}" srcOrd="1" destOrd="0" presId="urn:microsoft.com/office/officeart/2005/8/layout/vList3"/>
    <dgm:cxn modelId="{FEB521FC-FA41-4128-9D0A-473C45955D8E}" type="presParOf" srcId="{8D0AC778-0CDB-43DA-A064-3E588341D686}" destId="{B1B5120A-FD74-4B0D-A720-DDF51EC2ADB1}" srcOrd="3" destOrd="0" presId="urn:microsoft.com/office/officeart/2005/8/layout/vList3"/>
    <dgm:cxn modelId="{F0281393-A87A-461F-8D43-AE89C262235B}" type="presParOf" srcId="{8D0AC778-0CDB-43DA-A064-3E588341D686}" destId="{3DDD4BFB-8466-409E-9405-04C7AB864E88}" srcOrd="4" destOrd="0" presId="urn:microsoft.com/office/officeart/2005/8/layout/vList3"/>
    <dgm:cxn modelId="{51C8F789-98F7-49F0-91BA-134581539CEA}" type="presParOf" srcId="{3DDD4BFB-8466-409E-9405-04C7AB864E88}" destId="{455A375C-8F94-4D9B-AD3F-BF398951EA0D}" srcOrd="0" destOrd="0" presId="urn:microsoft.com/office/officeart/2005/8/layout/vList3"/>
    <dgm:cxn modelId="{DF0074D0-9637-4DF1-8E73-0C3474AC3D7B}" type="presParOf" srcId="{3DDD4BFB-8466-409E-9405-04C7AB864E88}" destId="{3AD5E7C3-C03B-4245-AB4A-6EC80A1B0815}" srcOrd="1" destOrd="0" presId="urn:microsoft.com/office/officeart/2005/8/layout/vList3"/>
    <dgm:cxn modelId="{8089C06B-A39C-4A52-BF75-74258943CD19}" type="presParOf" srcId="{8D0AC778-0CDB-43DA-A064-3E588341D686}" destId="{9A758928-2270-4112-8B55-9A4F69BF5118}" srcOrd="5" destOrd="0" presId="urn:microsoft.com/office/officeart/2005/8/layout/vList3"/>
    <dgm:cxn modelId="{3DBE5A70-4F1B-44A6-9D22-5B7B79DA2EF5}" type="presParOf" srcId="{8D0AC778-0CDB-43DA-A064-3E588341D686}" destId="{70BD8D3E-3936-4861-8476-AB7AD1760F1E}" srcOrd="6" destOrd="0" presId="urn:microsoft.com/office/officeart/2005/8/layout/vList3"/>
    <dgm:cxn modelId="{4DFC98DD-3E04-4E8F-9831-EFEA9D15AF76}" type="presParOf" srcId="{70BD8D3E-3936-4861-8476-AB7AD1760F1E}" destId="{E3B1901E-7726-483C-9A9F-62845742C22C}" srcOrd="0" destOrd="0" presId="urn:microsoft.com/office/officeart/2005/8/layout/vList3"/>
    <dgm:cxn modelId="{FB9C519B-D924-4394-85E9-0A6D716B2E5A}" type="presParOf" srcId="{70BD8D3E-3936-4861-8476-AB7AD1760F1E}" destId="{00EF388C-C163-47F1-9073-DF40ABE2EA35}" srcOrd="1" destOrd="0" presId="urn:microsoft.com/office/officeart/2005/8/layout/vList3"/>
    <dgm:cxn modelId="{67F0BF7D-CEE2-4DAB-A9F6-8A6B7F65F7CF}" type="presParOf" srcId="{8D0AC778-0CDB-43DA-A064-3E588341D686}" destId="{4C710447-69E1-4AA3-A62A-A6270F5140C3}" srcOrd="7" destOrd="0" presId="urn:microsoft.com/office/officeart/2005/8/layout/vList3"/>
    <dgm:cxn modelId="{C149D840-5FA4-49D7-ACF3-5161E083A502}" type="presParOf" srcId="{8D0AC778-0CDB-43DA-A064-3E588341D686}" destId="{F769BFF4-69B9-41FE-A94E-BDA647BDE790}" srcOrd="8" destOrd="0" presId="urn:microsoft.com/office/officeart/2005/8/layout/vList3"/>
    <dgm:cxn modelId="{D2029C6C-3E71-4FB5-A9E6-B46574287AEF}" type="presParOf" srcId="{F769BFF4-69B9-41FE-A94E-BDA647BDE790}" destId="{569237E6-C572-4C47-87DF-3A8C2114F8E4}" srcOrd="0" destOrd="0" presId="urn:microsoft.com/office/officeart/2005/8/layout/vList3"/>
    <dgm:cxn modelId="{F8172E7D-042C-45FE-B487-BE24574D3928}" type="presParOf" srcId="{F769BFF4-69B9-41FE-A94E-BDA647BDE790}" destId="{DFD13092-F602-43F2-9BDA-978ABC603FCF}" srcOrd="1" destOrd="0" presId="urn:microsoft.com/office/officeart/2005/8/layout/vList3"/>
    <dgm:cxn modelId="{BDD40ADE-B7FE-41B7-B779-B19608F06A64}" type="presParOf" srcId="{8D0AC778-0CDB-43DA-A064-3E588341D686}" destId="{E11E6BC4-12A2-4D81-B0EF-BA96C3A4F07B}" srcOrd="9" destOrd="0" presId="urn:microsoft.com/office/officeart/2005/8/layout/vList3"/>
    <dgm:cxn modelId="{061BB1D0-4CD5-4F3A-B05E-F05F23540EF2}" type="presParOf" srcId="{8D0AC778-0CDB-43DA-A064-3E588341D686}" destId="{06AC2842-0B3C-40FA-8201-461B34E1C04B}" srcOrd="10" destOrd="0" presId="urn:microsoft.com/office/officeart/2005/8/layout/vList3"/>
    <dgm:cxn modelId="{A9037905-CA30-4F07-B5AB-6CC91BD95282}" type="presParOf" srcId="{06AC2842-0B3C-40FA-8201-461B34E1C04B}" destId="{740B6F2D-7CC0-4D61-B1A9-96A5E41E2F43}" srcOrd="0" destOrd="0" presId="urn:microsoft.com/office/officeart/2005/8/layout/vList3"/>
    <dgm:cxn modelId="{3FFCA5FD-D3B9-447C-8E16-F3FE738B380E}" type="presParOf" srcId="{06AC2842-0B3C-40FA-8201-461B34E1C04B}" destId="{A40B6573-AFDE-4F1D-8C62-812C470B027F}" srcOrd="1" destOrd="0" presId="urn:microsoft.com/office/officeart/2005/8/layout/vList3"/>
    <dgm:cxn modelId="{5D2C5BD6-E5B9-4689-88D4-131679D6CB67}" type="presParOf" srcId="{8D0AC778-0CDB-43DA-A064-3E588341D686}" destId="{3FEAC5B3-EB47-46DE-9E54-A7A85CA9E065}" srcOrd="11" destOrd="0" presId="urn:microsoft.com/office/officeart/2005/8/layout/vList3"/>
    <dgm:cxn modelId="{0E33483F-6A9F-4590-A79C-BC520FE06075}" type="presParOf" srcId="{8D0AC778-0CDB-43DA-A064-3E588341D686}" destId="{17C03197-5623-4D78-83C5-567123FC94BB}" srcOrd="12" destOrd="0" presId="urn:microsoft.com/office/officeart/2005/8/layout/vList3"/>
    <dgm:cxn modelId="{2EE47F77-A454-4FE6-97EF-9165D4785CDF}" type="presParOf" srcId="{17C03197-5623-4D78-83C5-567123FC94BB}" destId="{8F849CEB-758F-4802-882C-F67CD7411E4C}" srcOrd="0" destOrd="0" presId="urn:microsoft.com/office/officeart/2005/8/layout/vList3"/>
    <dgm:cxn modelId="{6C376E21-BC16-450A-8514-848AC54F87CA}" type="presParOf" srcId="{17C03197-5623-4D78-83C5-567123FC94BB}" destId="{62DFDFCB-B35A-4566-B4EE-6A4D3E518B3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25B03-5202-4222-BEE6-551ED1C47A29}">
      <dsp:nvSpPr>
        <dsp:cNvPr id="0" name=""/>
        <dsp:cNvSpPr/>
      </dsp:nvSpPr>
      <dsp:spPr>
        <a:xfrm rot="10800000">
          <a:off x="1582960" y="3459"/>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a:latin typeface="Calibri" panose="020F0502020204030204" pitchFamily="34" charset="0"/>
              <a:cs typeface="Calibri" panose="020F0502020204030204" pitchFamily="34" charset="0"/>
            </a:rPr>
            <a:t>BBQ</a:t>
          </a:r>
          <a:endParaRPr lang="en-US" sz="3400" b="0" kern="1200" dirty="0">
            <a:latin typeface="Calibri" panose="020F0502020204030204" pitchFamily="34" charset="0"/>
            <a:cs typeface="Calibri" panose="020F0502020204030204" pitchFamily="34" charset="0"/>
          </a:endParaRPr>
        </a:p>
      </dsp:txBody>
      <dsp:txXfrm rot="10800000">
        <a:off x="1767041" y="3459"/>
        <a:ext cx="5369679" cy="736324"/>
      </dsp:txXfrm>
    </dsp:sp>
    <dsp:sp modelId="{31C650D9-D56D-4256-9EAB-FA193EA01BE2}">
      <dsp:nvSpPr>
        <dsp:cNvPr id="0" name=""/>
        <dsp:cNvSpPr/>
      </dsp:nvSpPr>
      <dsp:spPr>
        <a:xfrm>
          <a:off x="1214798" y="3459"/>
          <a:ext cx="736324" cy="73632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3AD5E7C3-C03B-4245-AB4A-6EC80A1B0815}">
      <dsp:nvSpPr>
        <dsp:cNvPr id="0" name=""/>
        <dsp:cNvSpPr/>
      </dsp:nvSpPr>
      <dsp:spPr>
        <a:xfrm rot="10800000">
          <a:off x="1582960" y="959581"/>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a:latin typeface="Calibri" panose="020F0502020204030204" pitchFamily="34" charset="0"/>
              <a:cs typeface="Calibri" panose="020F0502020204030204" pitchFamily="34" charset="0"/>
            </a:rPr>
            <a:t>SIGMA</a:t>
          </a:r>
          <a:endParaRPr lang="en-US" sz="3400" b="0" kern="1200" dirty="0">
            <a:latin typeface="Calibri" panose="020F0502020204030204" pitchFamily="34" charset="0"/>
            <a:cs typeface="Calibri" panose="020F0502020204030204" pitchFamily="34" charset="0"/>
          </a:endParaRPr>
        </a:p>
      </dsp:txBody>
      <dsp:txXfrm rot="10800000">
        <a:off x="1767041" y="959581"/>
        <a:ext cx="5369679" cy="736324"/>
      </dsp:txXfrm>
    </dsp:sp>
    <dsp:sp modelId="{455A375C-8F94-4D9B-AD3F-BF398951EA0D}">
      <dsp:nvSpPr>
        <dsp:cNvPr id="0" name=""/>
        <dsp:cNvSpPr/>
      </dsp:nvSpPr>
      <dsp:spPr>
        <a:xfrm>
          <a:off x="1214798" y="959581"/>
          <a:ext cx="736324" cy="73632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00EF388C-C163-47F1-9073-DF40ABE2EA35}">
      <dsp:nvSpPr>
        <dsp:cNvPr id="0" name=""/>
        <dsp:cNvSpPr/>
      </dsp:nvSpPr>
      <dsp:spPr>
        <a:xfrm rot="10800000">
          <a:off x="1582960" y="1915704"/>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a:latin typeface="Calibri" panose="020F0502020204030204" pitchFamily="34" charset="0"/>
              <a:cs typeface="Calibri" panose="020F0502020204030204" pitchFamily="34" charset="0"/>
            </a:rPr>
            <a:t>LEDET</a:t>
          </a:r>
          <a:endParaRPr lang="en-US" sz="3400" b="0" kern="1200" dirty="0">
            <a:latin typeface="Calibri" panose="020F0502020204030204" pitchFamily="34" charset="0"/>
            <a:cs typeface="Calibri" panose="020F0502020204030204" pitchFamily="34" charset="0"/>
          </a:endParaRPr>
        </a:p>
      </dsp:txBody>
      <dsp:txXfrm rot="10800000">
        <a:off x="1767041" y="1915704"/>
        <a:ext cx="5369679" cy="736324"/>
      </dsp:txXfrm>
    </dsp:sp>
    <dsp:sp modelId="{E3B1901E-7726-483C-9A9F-62845742C22C}">
      <dsp:nvSpPr>
        <dsp:cNvPr id="0" name=""/>
        <dsp:cNvSpPr/>
      </dsp:nvSpPr>
      <dsp:spPr>
        <a:xfrm>
          <a:off x="1214798" y="1915704"/>
          <a:ext cx="736324" cy="736324"/>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8000" r="-18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DFD13092-F602-43F2-9BDA-978ABC603FCF}">
      <dsp:nvSpPr>
        <dsp:cNvPr id="0" name=""/>
        <dsp:cNvSpPr/>
      </dsp:nvSpPr>
      <dsp:spPr>
        <a:xfrm rot="10800000">
          <a:off x="1582960" y="2871827"/>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a:latin typeface="Calibri" panose="020F0502020204030204" pitchFamily="34" charset="0"/>
              <a:cs typeface="Calibri" panose="020F0502020204030204" pitchFamily="34" charset="0"/>
            </a:rPr>
            <a:t>PROTECCT</a:t>
          </a:r>
          <a:endParaRPr lang="en-US" sz="3400" b="0" kern="1200" dirty="0">
            <a:latin typeface="Calibri" panose="020F0502020204030204" pitchFamily="34" charset="0"/>
            <a:cs typeface="Calibri" panose="020F0502020204030204" pitchFamily="34" charset="0"/>
          </a:endParaRPr>
        </a:p>
      </dsp:txBody>
      <dsp:txXfrm rot="10800000">
        <a:off x="1767041" y="2871827"/>
        <a:ext cx="5369679" cy="736324"/>
      </dsp:txXfrm>
    </dsp:sp>
    <dsp:sp modelId="{569237E6-C572-4C47-87DF-3A8C2114F8E4}">
      <dsp:nvSpPr>
        <dsp:cNvPr id="0" name=""/>
        <dsp:cNvSpPr/>
      </dsp:nvSpPr>
      <dsp:spPr>
        <a:xfrm>
          <a:off x="1214798" y="2871827"/>
          <a:ext cx="736324" cy="736324"/>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3000" r="-13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A40B6573-AFDE-4F1D-8C62-812C470B027F}">
      <dsp:nvSpPr>
        <dsp:cNvPr id="0" name=""/>
        <dsp:cNvSpPr/>
      </dsp:nvSpPr>
      <dsp:spPr>
        <a:xfrm rot="10800000">
          <a:off x="1582960" y="3827949"/>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a:latin typeface="Calibri" panose="020F0502020204030204" pitchFamily="34" charset="0"/>
              <a:cs typeface="Calibri" panose="020F0502020204030204" pitchFamily="34" charset="0"/>
            </a:rPr>
            <a:t>SING</a:t>
          </a:r>
          <a:endParaRPr lang="en-US" sz="3400" b="0" kern="1200" dirty="0">
            <a:latin typeface="Calibri" panose="020F0502020204030204" pitchFamily="34" charset="0"/>
            <a:cs typeface="Calibri" panose="020F0502020204030204" pitchFamily="34" charset="0"/>
          </a:endParaRPr>
        </a:p>
      </dsp:txBody>
      <dsp:txXfrm rot="10800000">
        <a:off x="1767041" y="3827949"/>
        <a:ext cx="5369679" cy="736324"/>
      </dsp:txXfrm>
    </dsp:sp>
    <dsp:sp modelId="{740B6F2D-7CC0-4D61-B1A9-96A5E41E2F43}">
      <dsp:nvSpPr>
        <dsp:cNvPr id="0" name=""/>
        <dsp:cNvSpPr/>
      </dsp:nvSpPr>
      <dsp:spPr>
        <a:xfrm>
          <a:off x="1214798" y="3827949"/>
          <a:ext cx="736324" cy="736324"/>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6000" r="-16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62DFDFCB-B35A-4566-B4EE-6A4D3E518B32}">
      <dsp:nvSpPr>
        <dsp:cNvPr id="0" name=""/>
        <dsp:cNvSpPr/>
      </dsp:nvSpPr>
      <dsp:spPr>
        <a:xfrm rot="10800000">
          <a:off x="1582960" y="4784072"/>
          <a:ext cx="5553760" cy="736324"/>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324699" tIns="129540" rIns="241808" bIns="129540" numCol="1" spcCol="1270" anchor="ctr" anchorCtr="0">
          <a:noAutofit/>
        </a:bodyPr>
        <a:lstStyle/>
        <a:p>
          <a:pPr marL="0" lvl="0" indent="0" algn="ctr" defTabSz="1511300">
            <a:lnSpc>
              <a:spcPct val="90000"/>
            </a:lnSpc>
            <a:spcBef>
              <a:spcPct val="0"/>
            </a:spcBef>
            <a:spcAft>
              <a:spcPct val="35000"/>
            </a:spcAft>
            <a:buNone/>
          </a:pPr>
          <a:r>
            <a:rPr lang="en-US" sz="3400" b="0" kern="1200" dirty="0">
              <a:latin typeface="Calibri" panose="020F0502020204030204" pitchFamily="34" charset="0"/>
              <a:cs typeface="Calibri" panose="020F0502020204030204" pitchFamily="34" charset="0"/>
            </a:rPr>
            <a:t>COSIM</a:t>
          </a:r>
        </a:p>
      </dsp:txBody>
      <dsp:txXfrm rot="10800000">
        <a:off x="1767041" y="4784072"/>
        <a:ext cx="5369679" cy="736324"/>
      </dsp:txXfrm>
    </dsp:sp>
    <dsp:sp modelId="{8F849CEB-758F-4802-882C-F67CD7411E4C}">
      <dsp:nvSpPr>
        <dsp:cNvPr id="0" name=""/>
        <dsp:cNvSpPr/>
      </dsp:nvSpPr>
      <dsp:spPr>
        <a:xfrm>
          <a:off x="1214798" y="4784072"/>
          <a:ext cx="736324" cy="736324"/>
        </a:xfrm>
        <a:prstGeom prst="ellipse">
          <a:avLst/>
        </a:prstGeom>
        <a:blipFill>
          <a:blip xmlns:r="http://schemas.openxmlformats.org/officeDocument/2006/relationships" r:embed="rId6"/>
          <a:srcRect/>
          <a:stretch>
            <a:fillRect l="-13000" r="-13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25B03-5202-4222-BEE6-551ED1C47A29}">
      <dsp:nvSpPr>
        <dsp:cNvPr id="0" name=""/>
        <dsp:cNvSpPr/>
      </dsp:nvSpPr>
      <dsp:spPr>
        <a:xfrm rot="10800000">
          <a:off x="1555809" y="2771"/>
          <a:ext cx="5553760" cy="627719"/>
        </a:xfrm>
        <a:prstGeom prst="homePlate">
          <a:avLst/>
        </a:prstGeom>
        <a:gradFill flip="none" rotWithShape="0">
          <a:gsLst>
            <a:gs pos="0">
              <a:srgbClr val="C00000"/>
            </a:gs>
            <a:gs pos="100000">
              <a:srgbClr val="0055A0"/>
            </a:gs>
          </a:gsLst>
          <a:lin ang="10800000" scaled="1"/>
          <a:tileRect/>
        </a:gra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latin typeface="Calibri" panose="020F0502020204030204" pitchFamily="34" charset="0"/>
              <a:cs typeface="Calibri" panose="020F0502020204030204" pitchFamily="34" charset="0"/>
            </a:rPr>
            <a:t>BBQ(</a:t>
          </a:r>
          <a:r>
            <a:rPr lang="en-US" sz="2600" b="0" kern="1200" dirty="0" err="1">
              <a:latin typeface="Calibri" panose="020F0502020204030204" pitchFamily="34" charset="0"/>
              <a:cs typeface="Calibri" panose="020F0502020204030204" pitchFamily="34" charset="0"/>
            </a:rPr>
            <a:t>Comsol</a:t>
          </a:r>
          <a:r>
            <a:rPr lang="en-US" sz="2600" b="0" kern="1200" dirty="0">
              <a:latin typeface="Calibri" panose="020F0502020204030204" pitchFamily="34" charset="0"/>
              <a:cs typeface="Calibri" panose="020F0502020204030204" pitchFamily="34" charset="0"/>
            </a:rPr>
            <a:t>) </a:t>
          </a:r>
          <a:r>
            <a:rPr lang="en-US" sz="2600" b="0" kern="1200" dirty="0">
              <a:latin typeface="Calibri" panose="020F0502020204030204" pitchFamily="34" charset="0"/>
              <a:cs typeface="Calibri" panose="020F0502020204030204" pitchFamily="34" charset="0"/>
              <a:sym typeface="Wingdings" panose="05000000000000000000" pitchFamily="2" charset="2"/>
            </a:rPr>
            <a:t></a:t>
          </a:r>
          <a:r>
            <a:rPr lang="en-US" sz="2600" b="0" kern="1200" dirty="0">
              <a:latin typeface="Calibri" panose="020F0502020204030204" pitchFamily="34" charset="0"/>
              <a:cs typeface="Calibri" panose="020F0502020204030204" pitchFamily="34" charset="0"/>
            </a:rPr>
            <a:t> </a:t>
          </a:r>
          <a:r>
            <a:rPr lang="en-US" sz="2600" b="0" kern="1200" dirty="0" err="1">
              <a:latin typeface="Calibri" panose="020F0502020204030204" pitchFamily="34" charset="0"/>
              <a:cs typeface="Calibri" panose="020F0502020204030204" pitchFamily="34" charset="0"/>
            </a:rPr>
            <a:t>PyBBQ</a:t>
          </a:r>
          <a:r>
            <a:rPr lang="en-US" sz="2600" b="0" kern="1200" dirty="0">
              <a:latin typeface="Calibri" panose="020F0502020204030204" pitchFamily="34" charset="0"/>
              <a:cs typeface="Calibri" panose="020F0502020204030204" pitchFamily="34" charset="0"/>
            </a:rPr>
            <a:t> BBQ(</a:t>
          </a:r>
          <a:r>
            <a:rPr lang="en-US" sz="2600" b="0" kern="1200" dirty="0" err="1">
              <a:latin typeface="Calibri" panose="020F0502020204030204" pitchFamily="34" charset="0"/>
              <a:cs typeface="Calibri" panose="020F0502020204030204" pitchFamily="34" charset="0"/>
            </a:rPr>
            <a:t>GetDP</a:t>
          </a:r>
          <a:r>
            <a:rPr lang="en-US" sz="2600" b="0" kern="1200" dirty="0">
              <a:latin typeface="Calibri" panose="020F0502020204030204" pitchFamily="34" charset="0"/>
              <a:cs typeface="Calibri" panose="020F0502020204030204" pitchFamily="34" charset="0"/>
            </a:rPr>
            <a:t>)</a:t>
          </a:r>
        </a:p>
      </dsp:txBody>
      <dsp:txXfrm rot="10800000">
        <a:off x="1712739" y="2771"/>
        <a:ext cx="5396830" cy="627719"/>
      </dsp:txXfrm>
    </dsp:sp>
    <dsp:sp modelId="{31C650D9-D56D-4256-9EAB-FA193EA01BE2}">
      <dsp:nvSpPr>
        <dsp:cNvPr id="0" name=""/>
        <dsp:cNvSpPr/>
      </dsp:nvSpPr>
      <dsp:spPr>
        <a:xfrm>
          <a:off x="1241949" y="2771"/>
          <a:ext cx="627719" cy="6277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4000" r="-14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06EFEB15-8F55-44CA-97B6-450196A61CBD}">
      <dsp:nvSpPr>
        <dsp:cNvPr id="0" name=""/>
        <dsp:cNvSpPr/>
      </dsp:nvSpPr>
      <dsp:spPr>
        <a:xfrm rot="10800000">
          <a:off x="1555809" y="817870"/>
          <a:ext cx="5553760" cy="627719"/>
        </a:xfrm>
        <a:prstGeom prst="homePlate">
          <a:avLst/>
        </a:prstGeom>
        <a:solidFill>
          <a:srgbClr val="C00000"/>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GB" sz="2600" kern="1200" dirty="0" err="1"/>
            <a:t>FiQuS</a:t>
          </a:r>
          <a:endParaRPr lang="en-US" sz="2600" b="0" kern="1200" dirty="0">
            <a:latin typeface="Calibri" panose="020F0502020204030204" pitchFamily="34" charset="0"/>
            <a:cs typeface="Calibri" panose="020F0502020204030204" pitchFamily="34" charset="0"/>
          </a:endParaRPr>
        </a:p>
      </dsp:txBody>
      <dsp:txXfrm rot="10800000">
        <a:off x="1712739" y="817870"/>
        <a:ext cx="5396830" cy="627719"/>
      </dsp:txXfrm>
    </dsp:sp>
    <dsp:sp modelId="{B9389CA4-BD73-4B3A-B836-A89767E21F0A}">
      <dsp:nvSpPr>
        <dsp:cNvPr id="0" name=""/>
        <dsp:cNvSpPr/>
      </dsp:nvSpPr>
      <dsp:spPr>
        <a:xfrm>
          <a:off x="1241949" y="817870"/>
          <a:ext cx="627719" cy="627719"/>
        </a:xfrm>
        <a:prstGeom prst="ellipse">
          <a:avLst/>
        </a:prstGeom>
        <a:blipFill>
          <a:blip xmlns:r="http://schemas.openxmlformats.org/officeDocument/2006/relationships" r:embed="rId2"/>
          <a:srcRect/>
          <a:stretch>
            <a:fillRect/>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3AD5E7C3-C03B-4245-AB4A-6EC80A1B0815}">
      <dsp:nvSpPr>
        <dsp:cNvPr id="0" name=""/>
        <dsp:cNvSpPr/>
      </dsp:nvSpPr>
      <dsp:spPr>
        <a:xfrm rot="10800000">
          <a:off x="1555809" y="1632969"/>
          <a:ext cx="5553760" cy="62771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latin typeface="Calibri" panose="020F0502020204030204" pitchFamily="34" charset="0"/>
              <a:cs typeface="Calibri" panose="020F0502020204030204" pitchFamily="34" charset="0"/>
            </a:rPr>
            <a:t>SIGMA</a:t>
          </a:r>
        </a:p>
      </dsp:txBody>
      <dsp:txXfrm rot="10800000">
        <a:off x="1712739" y="1632969"/>
        <a:ext cx="5396830" cy="627719"/>
      </dsp:txXfrm>
    </dsp:sp>
    <dsp:sp modelId="{455A375C-8F94-4D9B-AD3F-BF398951EA0D}">
      <dsp:nvSpPr>
        <dsp:cNvPr id="0" name=""/>
        <dsp:cNvSpPr/>
      </dsp:nvSpPr>
      <dsp:spPr>
        <a:xfrm>
          <a:off x="1241949" y="1632969"/>
          <a:ext cx="627719" cy="62771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00EF388C-C163-47F1-9073-DF40ABE2EA35}">
      <dsp:nvSpPr>
        <dsp:cNvPr id="0" name=""/>
        <dsp:cNvSpPr/>
      </dsp:nvSpPr>
      <dsp:spPr>
        <a:xfrm rot="10800000">
          <a:off x="1555809" y="2448068"/>
          <a:ext cx="5553760" cy="62771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latin typeface="Calibri" panose="020F0502020204030204" pitchFamily="34" charset="0"/>
              <a:cs typeface="Calibri" panose="020F0502020204030204" pitchFamily="34" charset="0"/>
            </a:rPr>
            <a:t>LEDET</a:t>
          </a:r>
        </a:p>
      </dsp:txBody>
      <dsp:txXfrm rot="10800000">
        <a:off x="1712739" y="2448068"/>
        <a:ext cx="5396830" cy="627719"/>
      </dsp:txXfrm>
    </dsp:sp>
    <dsp:sp modelId="{E3B1901E-7726-483C-9A9F-62845742C22C}">
      <dsp:nvSpPr>
        <dsp:cNvPr id="0" name=""/>
        <dsp:cNvSpPr/>
      </dsp:nvSpPr>
      <dsp:spPr>
        <a:xfrm>
          <a:off x="1241949" y="2448068"/>
          <a:ext cx="627719" cy="627719"/>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8000" r="-18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DFD13092-F602-43F2-9BDA-978ABC603FCF}">
      <dsp:nvSpPr>
        <dsp:cNvPr id="0" name=""/>
        <dsp:cNvSpPr/>
      </dsp:nvSpPr>
      <dsp:spPr>
        <a:xfrm rot="10800000">
          <a:off x="1555809" y="3263167"/>
          <a:ext cx="5553760" cy="62771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a:latin typeface="Calibri" panose="020F0502020204030204" pitchFamily="34" charset="0"/>
              <a:cs typeface="Calibri" panose="020F0502020204030204" pitchFamily="34" charset="0"/>
            </a:rPr>
            <a:t>PROTECCT</a:t>
          </a:r>
          <a:endParaRPr lang="en-US" sz="2600" b="0" kern="1200" dirty="0">
            <a:latin typeface="Calibri" panose="020F0502020204030204" pitchFamily="34" charset="0"/>
            <a:cs typeface="Calibri" panose="020F0502020204030204" pitchFamily="34" charset="0"/>
          </a:endParaRPr>
        </a:p>
      </dsp:txBody>
      <dsp:txXfrm rot="10800000">
        <a:off x="1712739" y="3263167"/>
        <a:ext cx="5396830" cy="627719"/>
      </dsp:txXfrm>
    </dsp:sp>
    <dsp:sp modelId="{569237E6-C572-4C47-87DF-3A8C2114F8E4}">
      <dsp:nvSpPr>
        <dsp:cNvPr id="0" name=""/>
        <dsp:cNvSpPr/>
      </dsp:nvSpPr>
      <dsp:spPr>
        <a:xfrm>
          <a:off x="1241949" y="3263167"/>
          <a:ext cx="627719" cy="627719"/>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3000" r="-13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A40B6573-AFDE-4F1D-8C62-812C470B027F}">
      <dsp:nvSpPr>
        <dsp:cNvPr id="0" name=""/>
        <dsp:cNvSpPr/>
      </dsp:nvSpPr>
      <dsp:spPr>
        <a:xfrm rot="10800000">
          <a:off x="1555809" y="4078265"/>
          <a:ext cx="5553760" cy="627719"/>
        </a:xfrm>
        <a:prstGeom prst="homePlate">
          <a:avLst/>
        </a:prstGeom>
        <a:gradFill rotWithShape="0">
          <a:gsLst>
            <a:gs pos="0">
              <a:srgbClr val="C00000"/>
            </a:gs>
            <a:gs pos="100000">
              <a:srgbClr val="0055A0"/>
            </a:gs>
          </a:gsLst>
          <a:lin ang="10800000" scaled="1"/>
        </a:gra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latin typeface="Calibri" panose="020F0502020204030204" pitchFamily="34" charset="0"/>
              <a:cs typeface="Calibri" panose="020F0502020204030204" pitchFamily="34" charset="0"/>
            </a:rPr>
            <a:t>SING </a:t>
          </a:r>
          <a:r>
            <a:rPr lang="en-US" sz="2600" b="0" kern="1200" dirty="0">
              <a:latin typeface="Calibri" panose="020F0502020204030204" pitchFamily="34" charset="0"/>
              <a:cs typeface="Calibri" panose="020F0502020204030204" pitchFamily="34" charset="0"/>
              <a:sym typeface="Wingdings" panose="05000000000000000000" pitchFamily="2" charset="2"/>
            </a:rPr>
            <a:t> </a:t>
          </a:r>
          <a:r>
            <a:rPr lang="en-US" sz="2600" b="0" kern="1200" dirty="0" err="1">
              <a:latin typeface="Calibri" panose="020F0502020204030204" pitchFamily="34" charset="0"/>
              <a:cs typeface="Calibri" panose="020F0502020204030204" pitchFamily="34" charset="0"/>
              <a:sym typeface="Wingdings" panose="05000000000000000000" pitchFamily="2" charset="2"/>
            </a:rPr>
            <a:t>PySING</a:t>
          </a:r>
          <a:endParaRPr lang="en-US" sz="2600" b="0" kern="1200" dirty="0">
            <a:latin typeface="Calibri" panose="020F0502020204030204" pitchFamily="34" charset="0"/>
            <a:cs typeface="Calibri" panose="020F0502020204030204" pitchFamily="34" charset="0"/>
          </a:endParaRPr>
        </a:p>
      </dsp:txBody>
      <dsp:txXfrm rot="10800000">
        <a:off x="1712739" y="4078265"/>
        <a:ext cx="5396830" cy="627719"/>
      </dsp:txXfrm>
    </dsp:sp>
    <dsp:sp modelId="{740B6F2D-7CC0-4D61-B1A9-96A5E41E2F43}">
      <dsp:nvSpPr>
        <dsp:cNvPr id="0" name=""/>
        <dsp:cNvSpPr/>
      </dsp:nvSpPr>
      <dsp:spPr>
        <a:xfrm>
          <a:off x="1241949" y="4078265"/>
          <a:ext cx="627719" cy="627719"/>
        </a:xfrm>
        <a:prstGeom prst="ellipse">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16000" r="-16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 modelId="{62DFDFCB-B35A-4566-B4EE-6A4D3E518B32}">
      <dsp:nvSpPr>
        <dsp:cNvPr id="0" name=""/>
        <dsp:cNvSpPr/>
      </dsp:nvSpPr>
      <dsp:spPr>
        <a:xfrm rot="10800000">
          <a:off x="1555809" y="4893364"/>
          <a:ext cx="5553760" cy="627719"/>
        </a:xfrm>
        <a:prstGeom prst="homePlat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a:glow rad="63500">
            <a:schemeClr val="dk2">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a:schemeClr val="lt1"/>
        </a:fontRef>
      </dsp:style>
      <dsp:txBody>
        <a:bodyPr spcFirstLastPara="0" vert="horz" wrap="square" lIns="276807" tIns="99060" rIns="184912" bIns="99060" numCol="1" spcCol="1270" anchor="ctr" anchorCtr="0">
          <a:noAutofit/>
        </a:bodyPr>
        <a:lstStyle/>
        <a:p>
          <a:pPr marL="0" lvl="0" indent="0" algn="ctr" defTabSz="1155700">
            <a:lnSpc>
              <a:spcPct val="90000"/>
            </a:lnSpc>
            <a:spcBef>
              <a:spcPct val="0"/>
            </a:spcBef>
            <a:spcAft>
              <a:spcPct val="35000"/>
            </a:spcAft>
            <a:buNone/>
          </a:pPr>
          <a:r>
            <a:rPr lang="en-US" sz="2600" b="0" kern="1200" dirty="0">
              <a:latin typeface="Calibri" panose="020F0502020204030204" pitchFamily="34" charset="0"/>
              <a:cs typeface="Calibri" panose="020F0502020204030204" pitchFamily="34" charset="0"/>
            </a:rPr>
            <a:t>COSIM</a:t>
          </a:r>
        </a:p>
      </dsp:txBody>
      <dsp:txXfrm rot="10800000">
        <a:off x="1712739" y="4893364"/>
        <a:ext cx="5396830" cy="627719"/>
      </dsp:txXfrm>
    </dsp:sp>
    <dsp:sp modelId="{8F849CEB-758F-4802-882C-F67CD7411E4C}">
      <dsp:nvSpPr>
        <dsp:cNvPr id="0" name=""/>
        <dsp:cNvSpPr/>
      </dsp:nvSpPr>
      <dsp:spPr>
        <a:xfrm>
          <a:off x="1241949" y="4893364"/>
          <a:ext cx="627719" cy="627719"/>
        </a:xfrm>
        <a:prstGeom prst="ellipse">
          <a:avLst/>
        </a:prstGeom>
        <a:blipFill>
          <a:blip xmlns:r="http://schemas.openxmlformats.org/officeDocument/2006/relationships" r:embed="rId7"/>
          <a:srcRect/>
          <a:stretch>
            <a:fillRect l="-13000" r="-13000"/>
          </a:stretch>
        </a:blipFill>
        <a:ln w="19050" cap="flat" cmpd="sng" algn="ctr">
          <a:solidFill>
            <a:schemeClr val="lt2">
              <a:hueOff val="0"/>
              <a:satOff val="0"/>
              <a:lumOff val="0"/>
              <a:alphaOff val="0"/>
            </a:schemeClr>
          </a:solidFill>
          <a:prstDash val="solid"/>
        </a:ln>
        <a:effectLst>
          <a:glow rad="63500">
            <a:schemeClr val="dk2">
              <a:tint val="50000"/>
              <a:hueOff val="0"/>
              <a:satOff val="0"/>
              <a:lumOff val="0"/>
              <a:alphaOff val="0"/>
              <a:tint val="30000"/>
              <a:shade val="95000"/>
              <a:satMod val="300000"/>
              <a:alpha val="50000"/>
            </a:schemeClr>
          </a:glow>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908A39DC-5865-C644-BB9E-AAC016A64910}" type="datetimeFigureOut">
              <a:rPr lang="en-US" smtClean="0"/>
              <a:pPr/>
              <a:t>6/8/2022</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659B1595-DE59-C540-A623-C5DA7401724D}" type="slidenum">
              <a:rPr lang="en-US" smtClean="0"/>
              <a:pPr/>
              <a:t>‹#›</a:t>
            </a:fld>
            <a:endParaRPr lang="en-US"/>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4836000" y="2181663"/>
            <a:ext cx="2520000" cy="24948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D529A-A6AC-4456-918B-C8E820A90C37}" type="datetime1">
              <a:rPr lang="de-DE" smtClean="0"/>
              <a:t>08.06.2022</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5"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Drag picture to placeholder or click icon to add</a:t>
            </a:r>
          </a:p>
        </p:txBody>
      </p:sp>
      <p:sp>
        <p:nvSpPr>
          <p:cNvPr id="4" name="Espace réservé du texte 3"/>
          <p:cNvSpPr>
            <a:spLocks noGrp="1"/>
          </p:cNvSpPr>
          <p:nvPr>
            <p:ph type="body" sz="half" idx="2"/>
          </p:nvPr>
        </p:nvSpPr>
        <p:spPr>
          <a:xfrm>
            <a:off x="7408980"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F60B8-CDFE-42E4-A6D5-137195FB34C6}" type="datetime1">
              <a:rPr lang="de-DE" smtClean="0"/>
              <a:t>08.06.2022</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8800"/>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584373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p:cNvPicPr>
          <p:nvPr userDrawn="1"/>
        </p:nvPicPr>
        <p:blipFill>
          <a:blip r:embed="rId2">
            <a:extLst>
              <a:ext uri="{28A0092B-C50C-407E-A947-70E740481C1C}">
                <a14:useLocalDpi xmlns:a14="http://schemas.microsoft.com/office/drawing/2010/main"/>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485800" y="2878269"/>
            <a:ext cx="1220400"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82014"/>
            <a:ext cx="10969139" cy="532463"/>
          </a:xfrm>
        </p:spPr>
        <p:txBody>
          <a:bodyPr>
            <a:normAutofit/>
          </a:bodyPr>
          <a:lstStyle>
            <a:lvl1pPr algn="l">
              <a:defRPr sz="3200"/>
            </a:lvl1pPr>
          </a:lstStyle>
          <a:p>
            <a:r>
              <a:rPr kumimoji="0" lang="en-US" dirty="0"/>
              <a:t>Click to edit Master title style</a:t>
            </a:r>
          </a:p>
        </p:txBody>
      </p:sp>
      <p:sp>
        <p:nvSpPr>
          <p:cNvPr id="11" name="Espace réservé du texte 2"/>
          <p:cNvSpPr>
            <a:spLocks noGrp="1"/>
          </p:cNvSpPr>
          <p:nvPr>
            <p:ph type="body" idx="10"/>
          </p:nvPr>
        </p:nvSpPr>
        <p:spPr>
          <a:xfrm>
            <a:off x="609600" y="625984"/>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8" name="Slide Number Placeholder 3"/>
          <p:cNvSpPr txBox="1">
            <a:spLocks/>
          </p:cNvSpPr>
          <p:nvPr userDrawn="1"/>
        </p:nvSpPr>
        <p:spPr>
          <a:xfrm>
            <a:off x="11433215" y="647340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
        <p:nvSpPr>
          <p:cNvPr id="4" name="TextBox 3"/>
          <p:cNvSpPr txBox="1"/>
          <p:nvPr userDrawn="1"/>
        </p:nvSpPr>
        <p:spPr>
          <a:xfrm>
            <a:off x="1862983" y="6503006"/>
            <a:ext cx="7921952" cy="276999"/>
          </a:xfrm>
          <a:prstGeom prst="rect">
            <a:avLst/>
          </a:prstGeom>
          <a:noFill/>
        </p:spPr>
        <p:txBody>
          <a:bodyPr wrap="square" rtlCol="0">
            <a:spAutoFit/>
          </a:bodyPr>
          <a:lstStyle/>
          <a:p>
            <a:pPr marL="0" algn="ctr" defTabSz="914400" rtl="0" eaLnBrk="1" latinLnBrk="0" hangingPunct="1"/>
            <a:r>
              <a:rPr lang="en-US" sz="1200" kern="1200" dirty="0">
                <a:solidFill>
                  <a:schemeClr val="tx1">
                    <a:tint val="75000"/>
                  </a:schemeClr>
                </a:solidFill>
                <a:latin typeface="+mn-lt"/>
                <a:ea typeface="+mn-ea"/>
                <a:cs typeface="+mn-cs"/>
              </a:rPr>
              <a:t>E. Ravaioli</a:t>
            </a:r>
            <a:r>
              <a:rPr lang="en-US" sz="1200" kern="1200" baseline="0" dirty="0">
                <a:solidFill>
                  <a:schemeClr val="tx1">
                    <a:tint val="75000"/>
                  </a:schemeClr>
                </a:solidFill>
                <a:latin typeface="+mn-lt"/>
                <a:ea typeface="+mn-ea"/>
                <a:cs typeface="+mn-cs"/>
              </a:rPr>
              <a:t> and M. Wozniak – </a:t>
            </a:r>
            <a:r>
              <a:rPr lang="en-GB" sz="1200" kern="1200" baseline="0" dirty="0">
                <a:solidFill>
                  <a:schemeClr val="tx1">
                    <a:tint val="75000"/>
                  </a:schemeClr>
                </a:solidFill>
                <a:latin typeface="+mn-lt"/>
                <a:ea typeface="+mn-ea"/>
                <a:cs typeface="+mn-cs"/>
              </a:rPr>
              <a:t>STEAM framework </a:t>
            </a:r>
            <a:r>
              <a:rPr lang="en-US" sz="1200" kern="1200" baseline="0" dirty="0">
                <a:solidFill>
                  <a:schemeClr val="tx1">
                    <a:tint val="75000"/>
                  </a:schemeClr>
                </a:solidFill>
                <a:latin typeface="+mn-lt"/>
                <a:ea typeface="+mn-ea"/>
                <a:cs typeface="+mn-cs"/>
              </a:rPr>
              <a:t>– MPE-PE section meeting – CERN – 8 June 2022</a:t>
            </a:r>
            <a:endParaRPr lang="en-US" sz="1200" kern="1200" dirty="0">
              <a:solidFill>
                <a:schemeClr val="tx1">
                  <a:tint val="75000"/>
                </a:schemeClr>
              </a:solidFill>
              <a:latin typeface="+mn-lt"/>
              <a:ea typeface="+mn-ea"/>
              <a:cs typeface="+mn-cs"/>
            </a:endParaRPr>
          </a:p>
        </p:txBody>
      </p:sp>
      <p:cxnSp>
        <p:nvCxnSpPr>
          <p:cNvPr id="12" name="Straight Connector 11"/>
          <p:cNvCxnSpPr/>
          <p:nvPr userDrawn="1"/>
        </p:nvCxnSpPr>
        <p:spPr>
          <a:xfrm>
            <a:off x="102260" y="6248400"/>
            <a:ext cx="11987480" cy="0"/>
          </a:xfrm>
          <a:prstGeom prst="line">
            <a:avLst/>
          </a:prstGeom>
          <a:ln w="6350">
            <a:solidFill>
              <a:srgbClr val="104282"/>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9314" y="6418074"/>
            <a:ext cx="820800" cy="288000"/>
          </a:xfrm>
          <a:prstGeom prst="rect">
            <a:avLst/>
          </a:prstGeom>
        </p:spPr>
      </p:pic>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3"/>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7"/>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9"/>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73"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86"/>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73" y="1269786"/>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501"/>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14"/>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10913836" y="6356359"/>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a:off x="0" y="6213370"/>
            <a:ext cx="9464400" cy="64939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space.cern.ch/steam" TargetMode="External"/><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tiff"/><Relationship Id="rId2"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image" Target="../media/image32.jpe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3.png"/><Relationship Id="rId7" Type="http://schemas.openxmlformats.org/officeDocument/2006/relationships/image" Target="../media/image47.jpe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image" Target="../media/image45.emf"/><Relationship Id="rId4" Type="http://schemas.openxmlformats.org/officeDocument/2006/relationships/image" Target="../media/image44.emf"/></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34.pn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47.jpeg"/><Relationship Id="rId5" Type="http://schemas.openxmlformats.org/officeDocument/2006/relationships/image" Target="../media/image43.pn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2.gif"/><Relationship Id="rId7" Type="http://schemas.openxmlformats.org/officeDocument/2006/relationships/image" Target="../media/image55.png"/><Relationship Id="rId2" Type="http://schemas.openxmlformats.org/officeDocument/2006/relationships/image" Target="../media/image51.png"/><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41.tiff"/><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8" Type="http://schemas.openxmlformats.org/officeDocument/2006/relationships/image" Target="../media/image58.tiff"/><Relationship Id="rId3" Type="http://schemas.openxmlformats.org/officeDocument/2006/relationships/image" Target="../media/image56.png"/><Relationship Id="rId7" Type="http://schemas.openxmlformats.org/officeDocument/2006/relationships/image" Target="../media/image57.emf"/><Relationship Id="rId12" Type="http://schemas.openxmlformats.org/officeDocument/2006/relationships/image" Target="../media/image62.png"/><Relationship Id="rId2" Type="http://schemas.openxmlformats.org/officeDocument/2006/relationships/image" Target="../media/image41.tiff"/><Relationship Id="rId1" Type="http://schemas.openxmlformats.org/officeDocument/2006/relationships/slideLayout" Target="../slideLayouts/slideLayout5.xml"/><Relationship Id="rId6" Type="http://schemas.openxmlformats.org/officeDocument/2006/relationships/image" Target="../media/image400.png"/><Relationship Id="rId11" Type="http://schemas.openxmlformats.org/officeDocument/2006/relationships/image" Target="../media/image61.png"/><Relationship Id="rId5" Type="http://schemas.openxmlformats.org/officeDocument/2006/relationships/image" Target="../media/image390.png"/><Relationship Id="rId10" Type="http://schemas.openxmlformats.org/officeDocument/2006/relationships/image" Target="../media/image60.png"/><Relationship Id="rId4" Type="http://schemas.openxmlformats.org/officeDocument/2006/relationships/image" Target="../media/image380.png"/><Relationship Id="rId9" Type="http://schemas.openxmlformats.org/officeDocument/2006/relationships/image" Target="../media/image59.jpg"/></Relationships>
</file>

<file path=ppt/slides/_rels/slide1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4.svg"/><Relationship Id="rId7" Type="http://schemas.openxmlformats.org/officeDocument/2006/relationships/image" Target="../media/image67.png"/><Relationship Id="rId2" Type="http://schemas.openxmlformats.org/officeDocument/2006/relationships/image" Target="../media/image63.png"/><Relationship Id="rId1" Type="http://schemas.openxmlformats.org/officeDocument/2006/relationships/slideLayout" Target="../slideLayouts/slideLayout5.xml"/><Relationship Id="rId6" Type="http://schemas.openxmlformats.org/officeDocument/2006/relationships/image" Target="../media/image66.jpeg"/><Relationship Id="rId11" Type="http://schemas.openxmlformats.org/officeDocument/2006/relationships/image" Target="../media/image35.png"/><Relationship Id="rId5" Type="http://schemas.openxmlformats.org/officeDocument/2006/relationships/image" Target="../media/image65.png"/><Relationship Id="rId10" Type="http://schemas.openxmlformats.org/officeDocument/2006/relationships/image" Target="../media/image70.jpeg"/><Relationship Id="rId4" Type="http://schemas.openxmlformats.org/officeDocument/2006/relationships/image" Target="../media/image34.png"/><Relationship Id="rId9" Type="http://schemas.openxmlformats.org/officeDocument/2006/relationships/image" Target="../media/image69.png"/></Relationships>
</file>

<file path=ppt/slides/_rels/slide18.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43.png"/><Relationship Id="rId7" Type="http://schemas.openxmlformats.org/officeDocument/2006/relationships/image" Target="../media/image35.png"/><Relationship Id="rId2" Type="http://schemas.openxmlformats.org/officeDocument/2006/relationships/image" Target="../media/image71.png"/><Relationship Id="rId1" Type="http://schemas.openxmlformats.org/officeDocument/2006/relationships/slideLayout" Target="../slideLayouts/slideLayout5.xml"/><Relationship Id="rId6" Type="http://schemas.openxmlformats.org/officeDocument/2006/relationships/hyperlink" Target="https://gitlab.cern.ch/steam/steam-ledet-material-library" TargetMode="External"/><Relationship Id="rId5" Type="http://schemas.openxmlformats.org/officeDocument/2006/relationships/hyperlink" Target="https://gitlab.cern.ch/steam/steam-material-library" TargetMode="External"/><Relationship Id="rId4" Type="http://schemas.openxmlformats.org/officeDocument/2006/relationships/hyperlink" Target="https://espace.cern.ch/steam/_layouts/15/start.aspx#/SitePages/Material%20Properties.aspx" TargetMode="External"/><Relationship Id="rId9" Type="http://schemas.openxmlformats.org/officeDocument/2006/relationships/image" Target="../media/image7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image" Target="../media/image79.JPG"/><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73.png"/><Relationship Id="rId1" Type="http://schemas.openxmlformats.org/officeDocument/2006/relationships/slideLayout" Target="../slideLayouts/slideLayout5.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g"/><Relationship Id="rId1" Type="http://schemas.openxmlformats.org/officeDocument/2006/relationships/slideLayout" Target="../slideLayouts/slideLayout5.xml"/><Relationship Id="rId6" Type="http://schemas.openxmlformats.org/officeDocument/2006/relationships/image" Target="../media/image65.png"/><Relationship Id="rId5" Type="http://schemas.openxmlformats.org/officeDocument/2006/relationships/image" Target="../media/image83.png"/><Relationship Id="rId4" Type="http://schemas.openxmlformats.org/officeDocument/2006/relationships/image" Target="../media/image82.png"/></Relationships>
</file>

<file path=ppt/slides/_rels/slide26.xml.rels><?xml version="1.0" encoding="UTF-8" standalone="yes"?>
<Relationships xmlns="http://schemas.openxmlformats.org/package/2006/relationships"><Relationship Id="rId2" Type="http://schemas.openxmlformats.org/officeDocument/2006/relationships/hyperlink" Target="mailto:steam-team@cern.ch"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gif"/></Relationships>
</file>

<file path=ppt/slides/_rels/slide30.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7.jpg"/><Relationship Id="rId1" Type="http://schemas.openxmlformats.org/officeDocument/2006/relationships/slideLayout" Target="../slideLayouts/slideLayout5.xml"/><Relationship Id="rId4" Type="http://schemas.openxmlformats.org/officeDocument/2006/relationships/image" Target="../media/image10.gif"/></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image" Target="../media/image93.jp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5.xml"/><Relationship Id="rId5" Type="http://schemas.openxmlformats.org/officeDocument/2006/relationships/image" Target="../media/image98.jpeg"/><Relationship Id="rId4" Type="http://schemas.openxmlformats.org/officeDocument/2006/relationships/image" Target="../media/image97.png"/></Relationships>
</file>

<file path=ppt/slides/_rels/slide37.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102.jpeg"/><Relationship Id="rId2" Type="http://schemas.openxmlformats.org/officeDocument/2006/relationships/image" Target="../media/image99.jpeg"/><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101.png"/><Relationship Id="rId4" Type="http://schemas.openxmlformats.org/officeDocument/2006/relationships/image" Target="../media/image100.png"/></Relationships>
</file>

<file path=ppt/slides/_rels/slide3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35.png"/><Relationship Id="rId1" Type="http://schemas.openxmlformats.org/officeDocument/2006/relationships/slideLayout" Target="../slideLayouts/slideLayout5.xml"/><Relationship Id="rId4" Type="http://schemas.openxmlformats.org/officeDocument/2006/relationships/image" Target="../media/image104.png"/></Relationships>
</file>

<file path=ppt/slides/_rels/slide39.xml.rels><?xml version="1.0" encoding="UTF-8" standalone="yes"?>
<Relationships xmlns="http://schemas.openxmlformats.org/package/2006/relationships"><Relationship Id="rId3" Type="http://schemas.openxmlformats.org/officeDocument/2006/relationships/image" Target="../media/image105.tiff"/><Relationship Id="rId2" Type="http://schemas.openxmlformats.org/officeDocument/2006/relationships/image" Target="../media/image35.png"/><Relationship Id="rId1"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10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07.jpeg"/><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108.png"/></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5.xml"/><Relationship Id="rId4" Type="http://schemas.openxmlformats.org/officeDocument/2006/relationships/image" Target="../media/image111.jpeg"/></Relationships>
</file>

<file path=ppt/slides/_rels/slide42.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109.png"/><Relationship Id="rId1" Type="http://schemas.openxmlformats.org/officeDocument/2006/relationships/slideLayout" Target="../slideLayouts/slideLayout5.xml"/><Relationship Id="rId4" Type="http://schemas.openxmlformats.org/officeDocument/2006/relationships/image" Target="../media/image113.png"/></Relationships>
</file>

<file path=ppt/slides/_rels/slide4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hyperlink" Target="https://indico.cern.ch/event/712782/contributions/2928119/attachments/1616581/2569496/MechanicalStressDuringQuench.pdf"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hyperlink" Target="https://roxie-lhc-magnets.web.cern.ch/roxie-LHC-magnets/" TargetMode="Externa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540.png"/><Relationship Id="rId2" Type="http://schemas.openxmlformats.org/officeDocument/2006/relationships/image" Target="../media/image116.png"/><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560.png"/><Relationship Id="rId4" Type="http://schemas.openxmlformats.org/officeDocument/2006/relationships/image" Target="../media/image550.png"/></Relationships>
</file>

<file path=ppt/slides/_rels/slide4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png"/><Relationship Id="rId1" Type="http://schemas.openxmlformats.org/officeDocument/2006/relationships/slideLayout" Target="../slideLayouts/slideLayout7.xml"/><Relationship Id="rId4" Type="http://schemas.openxmlformats.org/officeDocument/2006/relationships/image" Target="../media/image120.jpeg"/></Relationships>
</file>

<file path=ppt/slides/_rels/slide49.xml.rels><?xml version="1.0" encoding="UTF-8" standalone="yes"?>
<Relationships xmlns="http://schemas.openxmlformats.org/package/2006/relationships"><Relationship Id="rId2" Type="http://schemas.openxmlformats.org/officeDocument/2006/relationships/hyperlink" Target="https://gitlab.com/mawoznia/PySoleno"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32.jpeg"/><Relationship Id="rId7" Type="http://schemas.openxmlformats.org/officeDocument/2006/relationships/image" Target="../media/image106.png"/><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105.tiff"/><Relationship Id="rId5" Type="http://schemas.openxmlformats.org/officeDocument/2006/relationships/image" Target="../media/image52.gif"/><Relationship Id="rId4" Type="http://schemas.openxmlformats.org/officeDocument/2006/relationships/image" Target="../media/image51.png"/><Relationship Id="rId9" Type="http://schemas.openxmlformats.org/officeDocument/2006/relationships/image" Target="../media/image12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hyperlink" Target="https://espace.cern.ch/steam/_layouts/15/start.aspx#/SitePages/BBQ.aspx" TargetMode="External"/><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123.jpeg"/><Relationship Id="rId4" Type="http://schemas.openxmlformats.org/officeDocument/2006/relationships/hyperlink" Target="https://indico.cern.ch/event/808547/timetable/"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24.jpeg"/><Relationship Id="rId7" Type="http://schemas.openxmlformats.org/officeDocument/2006/relationships/hyperlink" Target="https://indico.cern.ch/event/808547/timetable/" TargetMode="External"/><Relationship Id="rId2"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hyperlink" Target="https://espace.cern.ch/steam/_layouts/15/start.aspx#/SitePages/BBQ.aspx" TargetMode="External"/><Relationship Id="rId5" Type="http://schemas.openxmlformats.org/officeDocument/2006/relationships/image" Target="../media/image43.png"/><Relationship Id="rId4" Type="http://schemas.openxmlformats.org/officeDocument/2006/relationships/image" Target="../media/image125.png"/></Relationships>
</file>

<file path=ppt/slides/_rels/slide54.xml.rels><?xml version="1.0" encoding="UTF-8" standalone="yes"?>
<Relationships xmlns="http://schemas.openxmlformats.org/package/2006/relationships"><Relationship Id="rId8" Type="http://schemas.openxmlformats.org/officeDocument/2006/relationships/hyperlink" Target="https://indico.cern.ch/event/808547/timetable/" TargetMode="External"/><Relationship Id="rId3" Type="http://schemas.openxmlformats.org/officeDocument/2006/relationships/image" Target="../media/image38.png"/><Relationship Id="rId7" Type="http://schemas.openxmlformats.org/officeDocument/2006/relationships/hyperlink" Target="https://espace.cern.ch/steam/_layouts/15/start.aspx#/SIGMA/" TargetMode="External"/><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1.tiff"/></Relationships>
</file>

<file path=ppt/slides/_rels/slide55.xml.rels><?xml version="1.0" encoding="UTF-8" standalone="yes"?>
<Relationships xmlns="http://schemas.openxmlformats.org/package/2006/relationships"><Relationship Id="rId3" Type="http://schemas.openxmlformats.org/officeDocument/2006/relationships/image" Target="../media/image127.gif"/><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hyperlink" Target="https://indico.cern.ch/event/808547/timetable/" TargetMode="External"/><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hyperlink" Target="https://espace.cern.ch/steam/_layouts/15/start.aspx#/SitePages/ProteCCT.aspx" TargetMode="External"/><Relationship Id="rId5" Type="http://schemas.openxmlformats.org/officeDocument/2006/relationships/image" Target="../media/image50.png"/><Relationship Id="rId4" Type="http://schemas.openxmlformats.org/officeDocument/2006/relationships/image" Target="../media/image43.png"/></Relationships>
</file>

<file path=ppt/slides/_rels/slide57.xml.rels><?xml version="1.0" encoding="UTF-8" standalone="yes"?>
<Relationships xmlns="http://schemas.openxmlformats.org/package/2006/relationships"><Relationship Id="rId8" Type="http://schemas.openxmlformats.org/officeDocument/2006/relationships/hyperlink" Target="https://indico.cern.ch/event/808547/timetable/" TargetMode="External"/><Relationship Id="rId3" Type="http://schemas.openxmlformats.org/officeDocument/2006/relationships/image" Target="../media/image129.png"/><Relationship Id="rId7" Type="http://schemas.openxmlformats.org/officeDocument/2006/relationships/hyperlink" Target="https://espace.cern.ch/steam/_layouts/15/start.aspx#/SING/" TargetMode="External"/><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41.tiff"/><Relationship Id="rId5" Type="http://schemas.openxmlformats.org/officeDocument/2006/relationships/image" Target="../media/image52.gif"/><Relationship Id="rId4" Type="http://schemas.openxmlformats.org/officeDocument/2006/relationships/image" Target="../media/image51.png"/></Relationships>
</file>

<file path=ppt/slides/_rels/slide58.xml.rels><?xml version="1.0" encoding="UTF-8" standalone="yes"?>
<Relationships xmlns="http://schemas.openxmlformats.org/package/2006/relationships"><Relationship Id="rId8" Type="http://schemas.openxmlformats.org/officeDocument/2006/relationships/image" Target="../media/image58.tiff"/><Relationship Id="rId3" Type="http://schemas.openxmlformats.org/officeDocument/2006/relationships/image" Target="../media/image56.png"/><Relationship Id="rId7" Type="http://schemas.openxmlformats.org/officeDocument/2006/relationships/image" Target="../media/image57.emf"/><Relationship Id="rId2" Type="http://schemas.openxmlformats.org/officeDocument/2006/relationships/image" Target="../media/image41.tiff"/><Relationship Id="rId1" Type="http://schemas.openxmlformats.org/officeDocument/2006/relationships/slideLayout" Target="../slideLayouts/slideLayout7.xml"/><Relationship Id="rId6" Type="http://schemas.openxmlformats.org/officeDocument/2006/relationships/image" Target="../media/image400.png"/><Relationship Id="rId5" Type="http://schemas.openxmlformats.org/officeDocument/2006/relationships/image" Target="../media/image390.png"/><Relationship Id="rId4" Type="http://schemas.openxmlformats.org/officeDocument/2006/relationships/image" Target="../media/image380.png"/></Relationships>
</file>

<file path=ppt/slides/_rels/slide59.xml.rels><?xml version="1.0" encoding="UTF-8" standalone="yes"?>
<Relationships xmlns="http://schemas.openxmlformats.org/package/2006/relationships"><Relationship Id="rId8" Type="http://schemas.openxmlformats.org/officeDocument/2006/relationships/hyperlink" Target="https://gitlab.cern.ch/steam/steam-ledet-material-library" TargetMode="External"/><Relationship Id="rId3" Type="http://schemas.openxmlformats.org/officeDocument/2006/relationships/image" Target="../media/image43.png"/><Relationship Id="rId7" Type="http://schemas.openxmlformats.org/officeDocument/2006/relationships/hyperlink" Target="https://gitlab.cern.ch/steam/steam-material-library" TargetMode="External"/><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hyperlink" Target="https://indico.cern.ch/event/808547/timetable/" TargetMode="External"/><Relationship Id="rId5" Type="http://schemas.openxmlformats.org/officeDocument/2006/relationships/hyperlink" Target="https://espace.cern.ch/steam/_layouts/15/start.aspx#/SitePages/Material%20Properties.aspx" TargetMode="External"/><Relationship Id="rId4" Type="http://schemas.openxmlformats.org/officeDocument/2006/relationships/image" Target="../media/image72.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emf"/><Relationship Id="rId2" Type="http://schemas.openxmlformats.org/officeDocument/2006/relationships/hyperlink" Target="https://indico.cern.ch/event/1060073/" TargetMode="External"/><Relationship Id="rId1" Type="http://schemas.openxmlformats.org/officeDocument/2006/relationships/slideLayout" Target="../slideLayouts/slideLayout5.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jpg"/><Relationship Id="rId10" Type="http://schemas.openxmlformats.org/officeDocument/2006/relationships/image" Target="../media/image21.emf"/><Relationship Id="rId4" Type="http://schemas.openxmlformats.org/officeDocument/2006/relationships/image" Target="../media/image15.pn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524000" y="0"/>
            <a:ext cx="9144000" cy="1066800"/>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it-IT" sz="2400">
              <a:latin typeface="Times New Roman" pitchFamily="18" charset="0"/>
            </a:endParaRPr>
          </a:p>
        </p:txBody>
      </p:sp>
      <p:sp>
        <p:nvSpPr>
          <p:cNvPr id="3" name="Title 2"/>
          <p:cNvSpPr>
            <a:spLocks noGrp="1"/>
          </p:cNvSpPr>
          <p:nvPr>
            <p:ph type="ctrTitle"/>
          </p:nvPr>
        </p:nvSpPr>
        <p:spPr>
          <a:xfrm>
            <a:off x="1467971" y="673101"/>
            <a:ext cx="9256059" cy="2091116"/>
          </a:xfrm>
        </p:spPr>
        <p:txBody>
          <a:bodyPr>
            <a:normAutofit fontScale="90000"/>
          </a:bodyPr>
          <a:lstStyle/>
          <a:p>
            <a:pPr algn="ctr"/>
            <a:r>
              <a:rPr lang="en-GB" b="1" dirty="0"/>
              <a:t>STEAM framework</a:t>
            </a:r>
            <a:br>
              <a:rPr lang="en-GB" b="1" dirty="0"/>
            </a:br>
            <a:r>
              <a:rPr lang="en-GB" dirty="0"/>
              <a:t>for simulations of transients in superconducting magnet circuits</a:t>
            </a:r>
          </a:p>
        </p:txBody>
      </p:sp>
      <p:sp>
        <p:nvSpPr>
          <p:cNvPr id="4" name="Subtitle 3"/>
          <p:cNvSpPr>
            <a:spLocks noGrp="1"/>
          </p:cNvSpPr>
          <p:nvPr>
            <p:ph type="subTitle" idx="1"/>
          </p:nvPr>
        </p:nvSpPr>
        <p:spPr>
          <a:xfrm>
            <a:off x="1387415" y="3244849"/>
            <a:ext cx="9417170" cy="2354657"/>
          </a:xfrm>
        </p:spPr>
        <p:txBody>
          <a:bodyPr>
            <a:normAutofit fontScale="85000" lnSpcReduction="10000"/>
          </a:bodyPr>
          <a:lstStyle/>
          <a:p>
            <a:r>
              <a:rPr lang="en-US" sz="2000" dirty="0"/>
              <a:t>Emmanuele Ravaioli and Mariusz Wozniak</a:t>
            </a:r>
          </a:p>
          <a:p>
            <a:endParaRPr lang="en-US" sz="2000" dirty="0"/>
          </a:p>
          <a:p>
            <a:r>
              <a:rPr lang="en-US" sz="2000" dirty="0"/>
              <a:t>on behalf of the STEAM team:</a:t>
            </a:r>
          </a:p>
          <a:p>
            <a:r>
              <a:rPr lang="en-US" sz="2000" dirty="0"/>
              <a:t>Lennard </a:t>
            </a:r>
            <a:r>
              <a:rPr lang="en-US" sz="2000"/>
              <a:t>Bender, Bernardo Bordini, </a:t>
            </a:r>
            <a:r>
              <a:rPr lang="en-US" sz="2000" dirty="0"/>
              <a:t>Marvin Janitschke, Tim Mulder, Emmanuele Ravaioli,</a:t>
            </a:r>
          </a:p>
          <a:p>
            <a:r>
              <a:rPr lang="en-US" sz="2000" dirty="0"/>
              <a:t>Erik Schnaubelt, Arjan Verweij, Andrea Vitrano, Mariusz Wozniak</a:t>
            </a:r>
          </a:p>
          <a:p>
            <a:r>
              <a:rPr lang="en-US" sz="2000" i="1" dirty="0"/>
              <a:t>with thanks to all the past STEAM members</a:t>
            </a:r>
          </a:p>
          <a:p>
            <a:endParaRPr lang="en-US" sz="2000" dirty="0"/>
          </a:p>
          <a:p>
            <a:r>
              <a:rPr lang="en-US" sz="2000" dirty="0"/>
              <a:t>TE-MPE-PE section meeting		08 June 2022</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0355" y="5599507"/>
            <a:ext cx="2371289" cy="832031"/>
          </a:xfrm>
          <a:prstGeom prst="rect">
            <a:avLst/>
          </a:prstGeom>
        </p:spPr>
      </p:pic>
      <p:sp>
        <p:nvSpPr>
          <p:cNvPr id="6" name="TextBox 5"/>
          <p:cNvSpPr txBox="1"/>
          <p:nvPr/>
        </p:nvSpPr>
        <p:spPr>
          <a:xfrm>
            <a:off x="4528903" y="6360862"/>
            <a:ext cx="3134191" cy="369332"/>
          </a:xfrm>
          <a:prstGeom prst="rect">
            <a:avLst/>
          </a:prstGeom>
          <a:noFill/>
        </p:spPr>
        <p:txBody>
          <a:bodyPr wrap="none" rtlCol="0">
            <a:spAutoFit/>
          </a:bodyPr>
          <a:lstStyle/>
          <a:p>
            <a:r>
              <a:rPr lang="en-GB" dirty="0">
                <a:solidFill>
                  <a:srgbClr val="C00000"/>
                </a:solidFill>
                <a:hlinkClick r:id="rId3"/>
              </a:rPr>
              <a:t>https://espace.cern.ch/steam</a:t>
            </a:r>
            <a:endParaRPr lang="en-GB" dirty="0">
              <a:solidFill>
                <a:srgbClr val="C00000"/>
              </a:solidFill>
            </a:endParaRPr>
          </a:p>
        </p:txBody>
      </p:sp>
    </p:spTree>
    <p:extLst>
      <p:ext uri="{BB962C8B-B14F-4D97-AF65-F5344CB8AC3E}">
        <p14:creationId xmlns:p14="http://schemas.microsoft.com/office/powerpoint/2010/main" val="186180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tools - 2022</a:t>
            </a:r>
            <a:endParaRPr lang="en-GB" dirty="0"/>
          </a:p>
        </p:txBody>
      </p:sp>
      <p:graphicFrame>
        <p:nvGraphicFramePr>
          <p:cNvPr id="3" name="Diagram 2"/>
          <p:cNvGraphicFramePr/>
          <p:nvPr/>
        </p:nvGraphicFramePr>
        <p:xfrm>
          <a:off x="1920240" y="614477"/>
          <a:ext cx="8351520" cy="5523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9614580" y="614477"/>
            <a:ext cx="2374897" cy="655523"/>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Conductor</a:t>
            </a:r>
          </a:p>
        </p:txBody>
      </p:sp>
      <p:sp>
        <p:nvSpPr>
          <p:cNvPr id="5" name="Rectangle 4"/>
          <p:cNvSpPr/>
          <p:nvPr/>
        </p:nvSpPr>
        <p:spPr>
          <a:xfrm>
            <a:off x="9614579" y="1452880"/>
            <a:ext cx="2374897" cy="308864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Magnet</a:t>
            </a:r>
          </a:p>
        </p:txBody>
      </p:sp>
      <p:sp>
        <p:nvSpPr>
          <p:cNvPr id="6" name="Rectangle 5"/>
          <p:cNvSpPr/>
          <p:nvPr/>
        </p:nvSpPr>
        <p:spPr>
          <a:xfrm>
            <a:off x="9614580" y="4714240"/>
            <a:ext cx="2374897" cy="1424092"/>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Circuit</a:t>
            </a:r>
          </a:p>
        </p:txBody>
      </p:sp>
    </p:spTree>
    <p:extLst>
      <p:ext uri="{BB962C8B-B14F-4D97-AF65-F5344CB8AC3E}">
        <p14:creationId xmlns:p14="http://schemas.microsoft.com/office/powerpoint/2010/main" val="3120717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BBQ (</a:t>
            </a:r>
            <a:r>
              <a:rPr lang="en-US" dirty="0" err="1">
                <a:latin typeface="Calibri" panose="020F0502020204030204" pitchFamily="34" charset="0"/>
                <a:cs typeface="Calibri" panose="020F0502020204030204" pitchFamily="34" charset="0"/>
              </a:rPr>
              <a:t>BusBar</a:t>
            </a:r>
            <a:r>
              <a:rPr lang="en-US" dirty="0">
                <a:latin typeface="Calibri" panose="020F0502020204030204" pitchFamily="34" charset="0"/>
                <a:cs typeface="Calibri" panose="020F0502020204030204" pitchFamily="34" charset="0"/>
              </a:rPr>
              <a:t> Quench)</a:t>
            </a:r>
            <a:endParaRPr lang="en-GB" dirty="0"/>
          </a:p>
        </p:txBody>
      </p:sp>
      <p:pic>
        <p:nvPicPr>
          <p:cNvPr id="3" name="Content Placeholder 4">
            <a:extLst>
              <a:ext uri="{FF2B5EF4-FFF2-40B4-BE49-F238E27FC236}">
                <a16:creationId xmlns:a16="http://schemas.microsoft.com/office/drawing/2014/main" id="{4FF391BD-8DC0-4BB7-8C94-9999A323432B}"/>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70170" y="2303080"/>
            <a:ext cx="3793814" cy="2381283"/>
          </a:xfrm>
          <a:prstGeom prst="rect">
            <a:avLst/>
          </a:prstGeom>
        </p:spPr>
      </p:pic>
      <p:pic>
        <p:nvPicPr>
          <p:cNvPr id="5" name="Picture 6" descr="Serie de Talleres de COMSOL Multiphysics en P.R. – IEEE Puerto Rico &amp;amp;  Caribbean Section">
            <a:extLst>
              <a:ext uri="{FF2B5EF4-FFF2-40B4-BE49-F238E27FC236}">
                <a16:creationId xmlns:a16="http://schemas.microsoft.com/office/drawing/2014/main" id="{3B2F01EC-BD19-4752-8FB4-82C23B8E014D}"/>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0149687" y="4809928"/>
            <a:ext cx="1873744" cy="466484"/>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4422655" y="2389757"/>
            <a:ext cx="3659711" cy="2745436"/>
            <a:chOff x="7995014" y="1986562"/>
            <a:chExt cx="3188110" cy="3108683"/>
          </a:xfrm>
        </p:grpSpPr>
        <p:grpSp>
          <p:nvGrpSpPr>
            <p:cNvPr id="6" name="Group 2"/>
            <p:cNvGrpSpPr/>
            <p:nvPr/>
          </p:nvGrpSpPr>
          <p:grpSpPr>
            <a:xfrm>
              <a:off x="7995014" y="1986562"/>
              <a:ext cx="2956934" cy="2277686"/>
              <a:chOff x="8459660" y="726409"/>
              <a:chExt cx="2956934" cy="2277686"/>
            </a:xfrm>
          </p:grpSpPr>
          <p:grpSp>
            <p:nvGrpSpPr>
              <p:cNvPr id="7" name="Group 12"/>
              <p:cNvGrpSpPr>
                <a:grpSpLocks noChangeAspect="1"/>
              </p:cNvGrpSpPr>
              <p:nvPr/>
            </p:nvGrpSpPr>
            <p:grpSpPr>
              <a:xfrm>
                <a:off x="8581994" y="726409"/>
                <a:ext cx="2834600" cy="2095140"/>
                <a:chOff x="8364663" y="801961"/>
                <a:chExt cx="3165601" cy="2339792"/>
              </a:xfrm>
            </p:grpSpPr>
            <p:pic>
              <p:nvPicPr>
                <p:cNvPr id="10" name="Picture 3"/>
                <p:cNvPicPr>
                  <a:picLocks noChangeAspect="1"/>
                </p:cNvPicPr>
                <p:nvPr/>
              </p:nvPicPr>
              <p:blipFill>
                <a:blip r:embed="rId4"/>
                <a:stretch>
                  <a:fillRect/>
                </a:stretch>
              </p:blipFill>
              <p:spPr>
                <a:xfrm>
                  <a:off x="8364663" y="801961"/>
                  <a:ext cx="3165601" cy="2339792"/>
                </a:xfrm>
                <a:prstGeom prst="rect">
                  <a:avLst/>
                </a:prstGeom>
              </p:spPr>
            </p:pic>
            <p:cxnSp>
              <p:nvCxnSpPr>
                <p:cNvPr id="11" name="Straight Arrow Connector 5"/>
                <p:cNvCxnSpPr/>
                <p:nvPr/>
              </p:nvCxnSpPr>
              <p:spPr>
                <a:xfrm flipV="1">
                  <a:off x="9365311" y="2065662"/>
                  <a:ext cx="805008" cy="1"/>
                </a:xfrm>
                <a:prstGeom prst="straightConnector1">
                  <a:avLst/>
                </a:prstGeom>
                <a:ln>
                  <a:solidFill>
                    <a:schemeClr val="tx1"/>
                  </a:solidFill>
                  <a:tailEnd type="arrow"/>
                </a:ln>
                <a:effectLst>
                  <a:glow rad="635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2" name="TextBox 7"/>
                <p:cNvSpPr txBox="1"/>
                <p:nvPr/>
              </p:nvSpPr>
              <p:spPr>
                <a:xfrm>
                  <a:off x="10180320" y="1844040"/>
                  <a:ext cx="420308" cy="369332"/>
                </a:xfrm>
                <a:prstGeom prst="rect">
                  <a:avLst/>
                </a:prstGeom>
                <a:noFill/>
              </p:spPr>
              <p:txBody>
                <a:bodyPr wrap="none" rtlCol="0">
                  <a:spAutoFit/>
                </a:bodyPr>
                <a:lstStyle/>
                <a:p>
                  <a:r>
                    <a:rPr lang="en-US" i="1" dirty="0" err="1"/>
                    <a:t>v</a:t>
                  </a:r>
                  <a:r>
                    <a:rPr lang="en-US" baseline="-25000" dirty="0" err="1"/>
                    <a:t>Q</a:t>
                  </a:r>
                  <a:endParaRPr lang="en-GB" baseline="-25000" dirty="0"/>
                </a:p>
              </p:txBody>
            </p:sp>
          </p:grpSp>
          <p:sp>
            <p:nvSpPr>
              <p:cNvPr id="8" name="TextBox 13"/>
              <p:cNvSpPr txBox="1"/>
              <p:nvPr/>
            </p:nvSpPr>
            <p:spPr>
              <a:xfrm rot="16200000">
                <a:off x="7885144" y="1505638"/>
                <a:ext cx="1456809" cy="307777"/>
              </a:xfrm>
              <a:prstGeom prst="rect">
                <a:avLst/>
              </a:prstGeom>
              <a:solidFill>
                <a:schemeClr val="bg1"/>
              </a:solidFill>
            </p:spPr>
            <p:txBody>
              <a:bodyPr wrap="none" rtlCol="0">
                <a:spAutoFit/>
              </a:bodyPr>
              <a:lstStyle/>
              <a:p>
                <a:r>
                  <a:rPr lang="en-US" sz="1400" dirty="0"/>
                  <a:t>Temperature [K]</a:t>
                </a:r>
                <a:endParaRPr lang="en-GB" sz="1400" dirty="0"/>
              </a:p>
            </p:txBody>
          </p:sp>
          <p:sp>
            <p:nvSpPr>
              <p:cNvPr id="9" name="TextBox 14"/>
              <p:cNvSpPr txBox="1"/>
              <p:nvPr/>
            </p:nvSpPr>
            <p:spPr>
              <a:xfrm>
                <a:off x="9813164" y="2696318"/>
                <a:ext cx="771365" cy="307777"/>
              </a:xfrm>
              <a:prstGeom prst="rect">
                <a:avLst/>
              </a:prstGeom>
              <a:solidFill>
                <a:schemeClr val="bg1"/>
              </a:solidFill>
            </p:spPr>
            <p:txBody>
              <a:bodyPr wrap="none" rtlCol="0">
                <a:spAutoFit/>
              </a:bodyPr>
              <a:lstStyle/>
              <a:p>
                <a:r>
                  <a:rPr lang="en-US" sz="1400" dirty="0"/>
                  <a:t>  x [m]  </a:t>
                </a:r>
                <a:endParaRPr lang="en-GB" sz="1400" dirty="0"/>
              </a:p>
            </p:txBody>
          </p:sp>
        </p:grpSp>
        <p:sp>
          <p:nvSpPr>
            <p:cNvPr id="13" name="Textfeld 17"/>
            <p:cNvSpPr txBox="1"/>
            <p:nvPr/>
          </p:nvSpPr>
          <p:spPr>
            <a:xfrm>
              <a:off x="8117348" y="4264248"/>
              <a:ext cx="3065776" cy="830997"/>
            </a:xfrm>
            <a:prstGeom prst="rect">
              <a:avLst/>
            </a:prstGeom>
            <a:noFill/>
          </p:spPr>
          <p:txBody>
            <a:bodyPr wrap="none" lIns="0" tIns="0" rIns="0" bIns="0" rtlCol="0">
              <a:spAutoFit/>
            </a:bodyPr>
            <a:lstStyle/>
            <a:p>
              <a:r>
                <a:rPr lang="en-US" i="1" dirty="0">
                  <a:latin typeface="Calibri" panose="020F0502020204030204" pitchFamily="34" charset="0"/>
                </a:rPr>
                <a:t>Temperature-development along</a:t>
              </a:r>
            </a:p>
            <a:p>
              <a:r>
                <a:rPr lang="en-US" i="1" dirty="0">
                  <a:latin typeface="Calibri" panose="020F0502020204030204" pitchFamily="34" charset="0"/>
                </a:rPr>
                <a:t> length of conductor</a:t>
              </a:r>
              <a:endParaRPr lang="en-US" i="1" dirty="0">
                <a:latin typeface="Calibri" panose="020F0502020204030204" pitchFamily="34" charset="0"/>
                <a:sym typeface="Wingdings" panose="05000000000000000000" pitchFamily="2" charset="2"/>
              </a:endParaRPr>
            </a:p>
            <a:p>
              <a:pPr algn="l"/>
              <a:endParaRPr lang="de-DE" dirty="0"/>
            </a:p>
          </p:txBody>
        </p:sp>
      </p:grpSp>
      <p:sp>
        <p:nvSpPr>
          <p:cNvPr id="15" name="Rectangle 14"/>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1D+1D quench propagation in superconducting </a:t>
            </a:r>
            <a:r>
              <a:rPr lang="en-GB" sz="2000" dirty="0" err="1">
                <a:solidFill>
                  <a:srgbClr val="000000"/>
                </a:solidFill>
                <a:latin typeface="Calibri" panose="020F0502020204030204" pitchFamily="34" charset="0"/>
                <a:cs typeface="Calibri" panose="020F0502020204030204" pitchFamily="34" charset="0"/>
              </a:rPr>
              <a:t>busbars</a:t>
            </a:r>
            <a:endParaRPr lang="en-GB" sz="2000" dirty="0">
              <a:solidFill>
                <a:srgbClr val="000000"/>
              </a:solidFill>
              <a:latin typeface="Calibri" panose="020F0502020204030204" pitchFamily="34" charset="0"/>
              <a:cs typeface="Calibri" panose="020F0502020204030204" pitchFamily="34" charset="0"/>
            </a:endParaRPr>
          </a:p>
          <a:p>
            <a:pPr fontAlgn="t"/>
            <a:r>
              <a:rPr lang="en-US" sz="2000" dirty="0">
                <a:solidFill>
                  <a:srgbClr val="000000"/>
                </a:solidFill>
                <a:latin typeface="Calibri" panose="020F0502020204030204" pitchFamily="34" charset="0"/>
                <a:cs typeface="Calibri" panose="020F0502020204030204" pitchFamily="34" charset="0"/>
              </a:rPr>
              <a:t>→ New development: </a:t>
            </a:r>
            <a:r>
              <a:rPr lang="en-US" sz="2000" dirty="0" err="1">
                <a:solidFill>
                  <a:srgbClr val="000000"/>
                </a:solidFill>
                <a:latin typeface="Calibri" panose="020F0502020204030204" pitchFamily="34" charset="0"/>
                <a:cs typeface="Calibri" panose="020F0502020204030204" pitchFamily="34" charset="0"/>
              </a:rPr>
              <a:t>PyBBQ</a:t>
            </a:r>
            <a:r>
              <a:rPr lang="en-US" sz="2000" dirty="0">
                <a:solidFill>
                  <a:srgbClr val="000000"/>
                </a:solidFill>
                <a:latin typeface="Calibri" panose="020F0502020204030204" pitchFamily="34" charset="0"/>
                <a:cs typeface="Calibri" panose="020F0502020204030204" pitchFamily="34" charset="0"/>
              </a:rPr>
              <a:t> (Python program, finite difference solver)</a:t>
            </a:r>
          </a:p>
          <a:p>
            <a:pPr fontAlgn="t"/>
            <a:r>
              <a:rPr lang="en-US" sz="2000" dirty="0">
                <a:solidFill>
                  <a:srgbClr val="000000"/>
                </a:solidFill>
                <a:latin typeface="Calibri" panose="020F0502020204030204" pitchFamily="34" charset="0"/>
                <a:cs typeface="Calibri" panose="020F0502020204030204" pitchFamily="34" charset="0"/>
              </a:rPr>
              <a:t>→ Future development: BBQ based on </a:t>
            </a:r>
            <a:r>
              <a:rPr lang="en-US" sz="2000" dirty="0" err="1">
                <a:solidFill>
                  <a:srgbClr val="000000"/>
                </a:solidFill>
                <a:latin typeface="Calibri" panose="020F0502020204030204" pitchFamily="34" charset="0"/>
                <a:cs typeface="Calibri" panose="020F0502020204030204" pitchFamily="34" charset="0"/>
              </a:rPr>
              <a:t>GetDP</a:t>
            </a:r>
            <a:endParaRPr lang="en-US" sz="2000" dirty="0">
              <a:solidFill>
                <a:srgbClr val="00000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DEE4E10C-284B-4444-B3E4-FCAC3F26797F}"/>
              </a:ext>
            </a:extLst>
          </p:cNvPr>
          <p:cNvSpPr txBox="1"/>
          <p:nvPr/>
        </p:nvSpPr>
        <p:spPr>
          <a:xfrm>
            <a:off x="410705" y="701893"/>
            <a:ext cx="11495455" cy="1200329"/>
          </a:xfrm>
          <a:prstGeom prst="rect">
            <a:avLst/>
          </a:prstGeom>
          <a:noFill/>
        </p:spPr>
        <p:txBody>
          <a:bodyPr wrap="none" rtlCol="0">
            <a:spAutoFit/>
          </a:bodyPr>
          <a:lstStyle/>
          <a:p>
            <a:r>
              <a:rPr lang="en-GB" dirty="0"/>
              <a:t>Comsol (FE) based BBQ tool drawbacks (mainly commercial licence and lack of input file) are being addressed.</a:t>
            </a:r>
          </a:p>
          <a:p>
            <a:pPr marL="285750" indent="-285750">
              <a:buFont typeface="Arial" panose="020B0604020202020204" pitchFamily="34" charset="0"/>
              <a:buChar char="•"/>
            </a:pPr>
            <a:r>
              <a:rPr lang="en-GB" dirty="0"/>
              <a:t>Finite difference BBQ coded in python (</a:t>
            </a:r>
            <a:r>
              <a:rPr lang="en-GB" dirty="0" err="1"/>
              <a:t>PyBBQ</a:t>
            </a:r>
            <a:r>
              <a:rPr lang="en-GB" dirty="0"/>
              <a:t>) is being developed</a:t>
            </a:r>
          </a:p>
          <a:p>
            <a:pPr marL="285750" indent="-285750">
              <a:buFont typeface="Arial" panose="020B0604020202020204" pitchFamily="34" charset="0"/>
              <a:buChar char="•"/>
            </a:pPr>
            <a:r>
              <a:rPr lang="en-GB" dirty="0"/>
              <a:t>Finite difference LEDET can be used for BBQ simulation</a:t>
            </a:r>
          </a:p>
          <a:p>
            <a:pPr marL="285750" indent="-285750">
              <a:buFont typeface="Arial" panose="020B0604020202020204" pitchFamily="34" charset="0"/>
              <a:buChar char="•"/>
            </a:pPr>
            <a:r>
              <a:rPr lang="en-GB" dirty="0"/>
              <a:t>Finite element tool based on GetDP is planned to be developed</a:t>
            </a:r>
          </a:p>
        </p:txBody>
      </p: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53659" y="5693594"/>
            <a:ext cx="789661" cy="273344"/>
          </a:xfrm>
          <a:prstGeom prst="rect">
            <a:avLst/>
          </a:prstGeom>
        </p:spPr>
      </p:pic>
      <p:pic>
        <p:nvPicPr>
          <p:cNvPr id="18" name="Picture 2">
            <a:extLst>
              <a:ext uri="{FF2B5EF4-FFF2-40B4-BE49-F238E27FC236}">
                <a16:creationId xmlns:a16="http://schemas.microsoft.com/office/drawing/2014/main" id="{A9068536-B72E-46BF-8238-14BBC2AF16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54015" y="5637450"/>
            <a:ext cx="1299885" cy="38563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Chart&#10;&#10;Description automatically generated">
            <a:extLst>
              <a:ext uri="{FF2B5EF4-FFF2-40B4-BE49-F238E27FC236}">
                <a16:creationId xmlns:a16="http://schemas.microsoft.com/office/drawing/2014/main" id="{9FA7EA27-FF04-459C-ABE8-93DA37CA6302}"/>
              </a:ext>
            </a:extLst>
          </p:cNvPr>
          <p:cNvPicPr>
            <a:picLocks noChangeAspect="1"/>
          </p:cNvPicPr>
          <p:nvPr/>
        </p:nvPicPr>
        <p:blipFill>
          <a:blip r:embed="rId7"/>
          <a:stretch>
            <a:fillRect/>
          </a:stretch>
        </p:blipFill>
        <p:spPr>
          <a:xfrm>
            <a:off x="8072542" y="1348324"/>
            <a:ext cx="4065811" cy="3281085"/>
          </a:xfrm>
          <a:prstGeom prst="rect">
            <a:avLst/>
          </a:prstGeom>
        </p:spPr>
      </p:pic>
    </p:spTree>
    <p:extLst>
      <p:ext uri="{BB962C8B-B14F-4D97-AF65-F5344CB8AC3E}">
        <p14:creationId xmlns:p14="http://schemas.microsoft.com/office/powerpoint/2010/main" val="2570082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SIGMA (</a:t>
            </a:r>
            <a:r>
              <a:rPr lang="en-GB" sz="2800" dirty="0">
                <a:latin typeface="Calibri" panose="020F0502020204030204" pitchFamily="34" charset="0"/>
                <a:cs typeface="Calibri" panose="020F0502020204030204" pitchFamily="34" charset="0"/>
              </a:rPr>
              <a:t>STEAM Integrated Generator of Magnets for Accelerators</a:t>
            </a:r>
            <a:r>
              <a:rPr lang="en-GB" dirty="0">
                <a:latin typeface="Calibri" panose="020F0502020204030204" pitchFamily="34" charset="0"/>
                <a:cs typeface="Calibri" panose="020F0502020204030204" pitchFamily="34" charset="0"/>
              </a:rPr>
              <a:t>)</a:t>
            </a:r>
            <a:endParaRPr lang="en-GB" dirty="0"/>
          </a:p>
        </p:txBody>
      </p:sp>
      <p:pic>
        <p:nvPicPr>
          <p:cNvPr id="3" name="Picture 2">
            <a:extLst>
              <a:ext uri="{FF2B5EF4-FFF2-40B4-BE49-F238E27FC236}">
                <a16:creationId xmlns:a16="http://schemas.microsoft.com/office/drawing/2014/main" id="{99EA358B-8A0F-435F-9AF9-E6ABA3E1C16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1086513" y="33452"/>
            <a:ext cx="1073239" cy="966380"/>
          </a:xfrm>
          <a:prstGeom prst="rect">
            <a:avLst/>
          </a:prstGeom>
        </p:spPr>
      </p:pic>
      <p:grpSp>
        <p:nvGrpSpPr>
          <p:cNvPr id="4" name="Group 3">
            <a:extLst>
              <a:ext uri="{FF2B5EF4-FFF2-40B4-BE49-F238E27FC236}">
                <a16:creationId xmlns:a16="http://schemas.microsoft.com/office/drawing/2014/main" id="{0D355877-E69B-4635-A924-6C52DE426A55}"/>
              </a:ext>
            </a:extLst>
          </p:cNvPr>
          <p:cNvGrpSpPr>
            <a:grpSpLocks noChangeAspect="1"/>
          </p:cNvGrpSpPr>
          <p:nvPr/>
        </p:nvGrpSpPr>
        <p:grpSpPr>
          <a:xfrm>
            <a:off x="4010025" y="983234"/>
            <a:ext cx="3941107" cy="3939937"/>
            <a:chOff x="1515211" y="1756575"/>
            <a:chExt cx="3120185" cy="3119263"/>
          </a:xfrm>
        </p:grpSpPr>
        <p:grpSp>
          <p:nvGrpSpPr>
            <p:cNvPr id="5" name="Group 4">
              <a:extLst>
                <a:ext uri="{FF2B5EF4-FFF2-40B4-BE49-F238E27FC236}">
                  <a16:creationId xmlns:a16="http://schemas.microsoft.com/office/drawing/2014/main" id="{64340B18-3529-48F3-9D56-2B9CC8847FEB}"/>
                </a:ext>
              </a:extLst>
            </p:cNvPr>
            <p:cNvGrpSpPr/>
            <p:nvPr/>
          </p:nvGrpSpPr>
          <p:grpSpPr>
            <a:xfrm>
              <a:off x="3073787" y="1760532"/>
              <a:ext cx="1561609" cy="3115306"/>
              <a:chOff x="3070612" y="1760532"/>
              <a:chExt cx="1561609" cy="3115306"/>
            </a:xfrm>
          </p:grpSpPr>
          <p:pic>
            <p:nvPicPr>
              <p:cNvPr id="9" name="Picture 8">
                <a:extLst>
                  <a:ext uri="{FF2B5EF4-FFF2-40B4-BE49-F238E27FC236}">
                    <a16:creationId xmlns:a16="http://schemas.microsoft.com/office/drawing/2014/main" id="{78F1B8E8-1886-4F61-95EE-9DE015306CD9}"/>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10" name="Picture 9">
                <a:extLst>
                  <a:ext uri="{FF2B5EF4-FFF2-40B4-BE49-F238E27FC236}">
                    <a16:creationId xmlns:a16="http://schemas.microsoft.com/office/drawing/2014/main" id="{B100E321-79F4-4324-948A-0EA6BE6E9B6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nvGrpSpPr>
            <p:cNvPr id="6" name="Group 5">
              <a:extLst>
                <a:ext uri="{FF2B5EF4-FFF2-40B4-BE49-F238E27FC236}">
                  <a16:creationId xmlns:a16="http://schemas.microsoft.com/office/drawing/2014/main" id="{4DFFF0CE-D9F1-44EE-8471-3A4E33820243}"/>
                </a:ext>
              </a:extLst>
            </p:cNvPr>
            <p:cNvGrpSpPr/>
            <p:nvPr/>
          </p:nvGrpSpPr>
          <p:grpSpPr>
            <a:xfrm rot="10800000">
              <a:off x="1515211" y="1756575"/>
              <a:ext cx="1561609" cy="3115306"/>
              <a:chOff x="3070612" y="1760532"/>
              <a:chExt cx="1561609" cy="3115306"/>
            </a:xfrm>
          </p:grpSpPr>
          <p:pic>
            <p:nvPicPr>
              <p:cNvPr id="7" name="Picture 6">
                <a:extLst>
                  <a:ext uri="{FF2B5EF4-FFF2-40B4-BE49-F238E27FC236}">
                    <a16:creationId xmlns:a16="http://schemas.microsoft.com/office/drawing/2014/main" id="{79FEFE9A-D30E-4AD1-80C0-ED1A80EAF2F6}"/>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8" name="Picture 7">
                <a:extLst>
                  <a:ext uri="{FF2B5EF4-FFF2-40B4-BE49-F238E27FC236}">
                    <a16:creationId xmlns:a16="http://schemas.microsoft.com/office/drawing/2014/main" id="{CC87FBFA-B695-48C9-8571-DBEF17A90F4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pic>
        <p:nvPicPr>
          <p:cNvPr id="11" name="Picture 10">
            <a:extLst>
              <a:ext uri="{FF2B5EF4-FFF2-40B4-BE49-F238E27FC236}">
                <a16:creationId xmlns:a16="http://schemas.microsoft.com/office/drawing/2014/main" id="{77758E70-7BCA-4683-89CD-870D6631DD3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90313">
            <a:off x="-819664" y="847760"/>
            <a:ext cx="5614514" cy="4210885"/>
          </a:xfrm>
          <a:prstGeom prst="rect">
            <a:avLst/>
          </a:prstGeom>
        </p:spPr>
      </p:pic>
      <p:pic>
        <p:nvPicPr>
          <p:cNvPr id="12" name="Picture 11">
            <a:extLst>
              <a:ext uri="{FF2B5EF4-FFF2-40B4-BE49-F238E27FC236}">
                <a16:creationId xmlns:a16="http://schemas.microsoft.com/office/drawing/2014/main" id="{BD49350B-5272-4DCB-809C-0E65276EAD4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411278" y="1546344"/>
            <a:ext cx="3583426" cy="2813717"/>
          </a:xfrm>
          <a:prstGeom prst="rect">
            <a:avLst/>
          </a:prstGeom>
        </p:spPr>
      </p:pic>
      <p:pic>
        <p:nvPicPr>
          <p:cNvPr id="13" name="Picture 6" descr="Serie de Talleres de COMSOL Multiphysics en P.R. – IEEE Puerto Rico &amp;amp;  Caribbean Section">
            <a:extLst>
              <a:ext uri="{FF2B5EF4-FFF2-40B4-BE49-F238E27FC236}">
                <a16:creationId xmlns:a16="http://schemas.microsoft.com/office/drawing/2014/main" id="{5AA57639-57DD-4640-BDD9-108E034C9626}"/>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0191358" y="5664146"/>
            <a:ext cx="1873744" cy="46648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0356A6F0-D17D-4BE9-99EC-4F09071214AF}"/>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216255" y="4877998"/>
            <a:ext cx="391647" cy="729176"/>
          </a:xfrm>
          <a:prstGeom prst="rect">
            <a:avLst/>
          </a:prstGeom>
        </p:spPr>
      </p:pic>
      <p:sp>
        <p:nvSpPr>
          <p:cNvPr id="15" name="Rectangle 14"/>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superconducting magnets in a 2D geometry using a f</a:t>
            </a:r>
            <a:r>
              <a:rPr lang="en-US" sz="2000" dirty="0" err="1">
                <a:solidFill>
                  <a:srgbClr val="000000"/>
                </a:solidFill>
                <a:latin typeface="Calibri" panose="020F0502020204030204" pitchFamily="34" charset="0"/>
                <a:cs typeface="Calibri" panose="020F0502020204030204" pitchFamily="34" charset="0"/>
              </a:rPr>
              <a:t>inite</a:t>
            </a:r>
            <a:r>
              <a:rPr lang="en-US" sz="2000" dirty="0">
                <a:solidFill>
                  <a:srgbClr val="000000"/>
                </a:solidFill>
                <a:latin typeface="Calibri" panose="020F0502020204030204" pitchFamily="34" charset="0"/>
                <a:cs typeface="Calibri" panose="020F0502020204030204" pitchFamily="34" charset="0"/>
              </a:rPr>
              <a:t>-elements (FE) model</a:t>
            </a:r>
          </a:p>
        </p:txBody>
      </p:sp>
    </p:spTree>
    <p:extLst>
      <p:ext uri="{BB962C8B-B14F-4D97-AF65-F5344CB8AC3E}">
        <p14:creationId xmlns:p14="http://schemas.microsoft.com/office/powerpoint/2010/main" val="620083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LEDET (Lumped-Element Dynamic Electro-Thermal)</a:t>
            </a:r>
            <a:endParaRPr lang="en-GB" dirty="0"/>
          </a:p>
        </p:txBody>
      </p:sp>
      <p:pic>
        <p:nvPicPr>
          <p:cNvPr id="3" name="Content Placeholder 6" descr="Logo&#10;&#10;Description automatically generated">
            <a:extLst>
              <a:ext uri="{FF2B5EF4-FFF2-40B4-BE49-F238E27FC236}">
                <a16:creationId xmlns:a16="http://schemas.microsoft.com/office/drawing/2014/main" id="{B93B9688-395F-4E2D-9FA4-11DCA60330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39500" y="144921"/>
            <a:ext cx="815477" cy="756437"/>
          </a:xfrm>
          <a:prstGeom prst="rect">
            <a:avLst/>
          </a:prstGeom>
        </p:spPr>
      </p:pic>
      <p:pic>
        <p:nvPicPr>
          <p:cNvPr id="5" name="Picture 2" descr="MATLAB logo and symbol, meaning, history, PNG">
            <a:extLst>
              <a:ext uri="{FF2B5EF4-FFF2-40B4-BE49-F238E27FC236}">
                <a16:creationId xmlns:a16="http://schemas.microsoft.com/office/drawing/2014/main" id="{EFDD97F0-33AC-4A78-A9DF-042FE1724DF4}"/>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t="27131" b="26027"/>
          <a:stretch/>
        </p:blipFill>
        <p:spPr bwMode="auto">
          <a:xfrm>
            <a:off x="10368938" y="5024684"/>
            <a:ext cx="1278300" cy="33681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superconducting magnets            in 2D and 3D geometry </a:t>
            </a:r>
            <a:r>
              <a:rPr lang="en-US" sz="2000" dirty="0">
                <a:solidFill>
                  <a:srgbClr val="000000"/>
                </a:solidFill>
                <a:latin typeface="Calibri" panose="020F0502020204030204" pitchFamily="34" charset="0"/>
                <a:cs typeface="Calibri" panose="020F0502020204030204" pitchFamily="34" charset="0"/>
              </a:rPr>
              <a:t>using finite-differences method</a:t>
            </a:r>
          </a:p>
        </p:txBody>
      </p:sp>
      <p:pic>
        <p:nvPicPr>
          <p:cNvPr id="2" name="Picture 1"/>
          <p:cNvPicPr>
            <a:picLocks noChangeAspect="1"/>
          </p:cNvPicPr>
          <p:nvPr/>
        </p:nvPicPr>
        <p:blipFill>
          <a:blip r:embed="rId4"/>
          <a:stretch>
            <a:fillRect/>
          </a:stretch>
        </p:blipFill>
        <p:spPr>
          <a:xfrm>
            <a:off x="4026000" y="1352636"/>
            <a:ext cx="4140000" cy="3102297"/>
          </a:xfrm>
          <a:prstGeom prst="rect">
            <a:avLst/>
          </a:prstGeom>
        </p:spPr>
      </p:pic>
      <p:pic>
        <p:nvPicPr>
          <p:cNvPr id="9" name="Picture 8"/>
          <p:cNvPicPr>
            <a:picLocks noChangeAspect="1"/>
          </p:cNvPicPr>
          <p:nvPr/>
        </p:nvPicPr>
        <p:blipFill>
          <a:blip r:embed="rId5"/>
          <a:stretch>
            <a:fillRect/>
          </a:stretch>
        </p:blipFill>
        <p:spPr>
          <a:xfrm>
            <a:off x="0" y="1352635"/>
            <a:ext cx="4140000" cy="3102298"/>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52000" y="1351622"/>
            <a:ext cx="4140000" cy="3104324"/>
          </a:xfrm>
          <a:prstGeom prst="rect">
            <a:avLst/>
          </a:prstGeom>
        </p:spPr>
      </p:pic>
      <p:pic>
        <p:nvPicPr>
          <p:cNvPr id="10" name="Picture 4" descr="Microsoft Excel 2016 - license - 1 PC - 065-08601 - Business Applications -  CDW.CA">
            <a:extLst>
              <a:ext uri="{FF2B5EF4-FFF2-40B4-BE49-F238E27FC236}">
                <a16:creationId xmlns:a16="http://schemas.microsoft.com/office/drawing/2014/main" id="{01D78075-0980-468B-9916-D75259B7F30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42502" y="5456679"/>
            <a:ext cx="703023" cy="50383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344193" y="5539463"/>
            <a:ext cx="789661" cy="273344"/>
          </a:xfrm>
          <a:prstGeom prst="rect">
            <a:avLst/>
          </a:prstGeom>
        </p:spPr>
      </p:pic>
      <p:sp>
        <p:nvSpPr>
          <p:cNvPr id="13" name="Right Arrow 12"/>
          <p:cNvSpPr/>
          <p:nvPr/>
        </p:nvSpPr>
        <p:spPr>
          <a:xfrm>
            <a:off x="10599420" y="5539463"/>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43561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err="1">
                <a:latin typeface="Calibri" panose="020F0502020204030204" pitchFamily="34" charset="0"/>
                <a:cs typeface="Calibri" panose="020F0502020204030204" pitchFamily="34" charset="0"/>
              </a:rPr>
              <a:t>ProteCCT</a:t>
            </a:r>
            <a:r>
              <a:rPr lang="en-GB" dirty="0">
                <a:latin typeface="Calibri" panose="020F0502020204030204" pitchFamily="34" charset="0"/>
                <a:cs typeface="Calibri" panose="020F0502020204030204" pitchFamily="34" charset="0"/>
              </a:rPr>
              <a:t> (Protection of Canted-Cosine-Theta) type magnets</a:t>
            </a:r>
            <a:endParaRPr lang="en-GB" dirty="0"/>
          </a:p>
        </p:txBody>
      </p:sp>
      <p:grpSp>
        <p:nvGrpSpPr>
          <p:cNvPr id="3" name="Group 2">
            <a:extLst>
              <a:ext uri="{FF2B5EF4-FFF2-40B4-BE49-F238E27FC236}">
                <a16:creationId xmlns:a16="http://schemas.microsoft.com/office/drawing/2014/main" id="{2CB673E1-5D0F-4642-9FA3-AB2FED3E05FF}"/>
              </a:ext>
            </a:extLst>
          </p:cNvPr>
          <p:cNvGrpSpPr/>
          <p:nvPr/>
        </p:nvGrpSpPr>
        <p:grpSpPr>
          <a:xfrm>
            <a:off x="4726286" y="614477"/>
            <a:ext cx="3198514" cy="4958877"/>
            <a:chOff x="314083" y="1191005"/>
            <a:chExt cx="3772142" cy="5068665"/>
          </a:xfrm>
        </p:grpSpPr>
        <p:grpSp>
          <p:nvGrpSpPr>
            <p:cNvPr id="4" name="Group 3">
              <a:extLst>
                <a:ext uri="{FF2B5EF4-FFF2-40B4-BE49-F238E27FC236}">
                  <a16:creationId xmlns:a16="http://schemas.microsoft.com/office/drawing/2014/main" id="{67F742E7-59ED-41FA-BDDA-80FD622FD53E}"/>
                </a:ext>
              </a:extLst>
            </p:cNvPr>
            <p:cNvGrpSpPr/>
            <p:nvPr/>
          </p:nvGrpSpPr>
          <p:grpSpPr>
            <a:xfrm>
              <a:off x="327992" y="1191005"/>
              <a:ext cx="3758233" cy="4390586"/>
              <a:chOff x="394667" y="1057655"/>
              <a:chExt cx="3758233" cy="4390586"/>
            </a:xfrm>
          </p:grpSpPr>
          <p:pic>
            <p:nvPicPr>
              <p:cNvPr id="6" name="Picture 5">
                <a:extLst>
                  <a:ext uri="{FF2B5EF4-FFF2-40B4-BE49-F238E27FC236}">
                    <a16:creationId xmlns:a16="http://schemas.microsoft.com/office/drawing/2014/main" id="{80AF25EB-86C3-4A81-8DCB-7E34FF119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667" y="1470295"/>
                <a:ext cx="3758233" cy="3977946"/>
              </a:xfrm>
              <a:prstGeom prst="rect">
                <a:avLst/>
              </a:prstGeom>
            </p:spPr>
          </p:pic>
          <p:sp>
            <p:nvSpPr>
              <p:cNvPr id="7" name="Curved Down Arrow 28">
                <a:extLst>
                  <a:ext uri="{FF2B5EF4-FFF2-40B4-BE49-F238E27FC236}">
                    <a16:creationId xmlns:a16="http://schemas.microsoft.com/office/drawing/2014/main" id="{27F02190-A397-4499-9888-F690FCF38B6F}"/>
                  </a:ext>
                </a:extLst>
              </p:cNvPr>
              <p:cNvSpPr/>
              <p:nvPr/>
            </p:nvSpPr>
            <p:spPr>
              <a:xfrm>
                <a:off x="1249680" y="1670318"/>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8" name="Curved Down Arrow 30">
                <a:extLst>
                  <a:ext uri="{FF2B5EF4-FFF2-40B4-BE49-F238E27FC236}">
                    <a16:creationId xmlns:a16="http://schemas.microsoft.com/office/drawing/2014/main" id="{45351942-8DCE-46C1-ACDD-63C89C61253D}"/>
                  </a:ext>
                </a:extLst>
              </p:cNvPr>
              <p:cNvSpPr/>
              <p:nvPr/>
            </p:nvSpPr>
            <p:spPr>
              <a:xfrm>
                <a:off x="2065019" y="1670317"/>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9" name="TextBox 8">
                <a:extLst>
                  <a:ext uri="{FF2B5EF4-FFF2-40B4-BE49-F238E27FC236}">
                    <a16:creationId xmlns:a16="http://schemas.microsoft.com/office/drawing/2014/main" id="{90953426-9802-495E-AC78-C9D48738605D}"/>
                  </a:ext>
                </a:extLst>
              </p:cNvPr>
              <p:cNvSpPr txBox="1"/>
              <p:nvPr/>
            </p:nvSpPr>
            <p:spPr>
              <a:xfrm>
                <a:off x="394667" y="1057655"/>
                <a:ext cx="394171" cy="626098"/>
              </a:xfrm>
              <a:prstGeom prst="rect">
                <a:avLst/>
              </a:prstGeom>
              <a:noFill/>
            </p:spPr>
            <p:txBody>
              <a:bodyPr wrap="none" rtlCol="0">
                <a:spAutoFit/>
              </a:bodyPr>
              <a:lstStyle/>
              <a:p>
                <a:endParaRPr lang="en-GB" sz="1600" dirty="0"/>
              </a:p>
            </p:txBody>
          </p:sp>
        </p:grpSp>
        <p:sp>
          <p:nvSpPr>
            <p:cNvPr id="5" name="TextBox 4">
              <a:extLst>
                <a:ext uri="{FF2B5EF4-FFF2-40B4-BE49-F238E27FC236}">
                  <a16:creationId xmlns:a16="http://schemas.microsoft.com/office/drawing/2014/main" id="{87C48AA2-BC46-45CE-A913-4C9F33A20A02}"/>
                </a:ext>
              </a:extLst>
            </p:cNvPr>
            <p:cNvSpPr txBox="1"/>
            <p:nvPr/>
          </p:nvSpPr>
          <p:spPr>
            <a:xfrm>
              <a:off x="314083" y="5633571"/>
              <a:ext cx="3657600" cy="626099"/>
            </a:xfrm>
            <a:prstGeom prst="rect">
              <a:avLst/>
            </a:prstGeom>
            <a:noFill/>
          </p:spPr>
          <p:txBody>
            <a:bodyPr wrap="square" rtlCol="0">
              <a:spAutoFit/>
            </a:bodyPr>
            <a:lstStyle/>
            <a:p>
              <a:pPr algn="ctr"/>
              <a:endParaRPr lang="en-US" sz="1600" i="1" dirty="0">
                <a:latin typeface="Calibri" panose="020F0502020204030204" pitchFamily="34" charset="0"/>
                <a:sym typeface="Wingdings" panose="05000000000000000000" pitchFamily="2" charset="2"/>
              </a:endParaRPr>
            </a:p>
          </p:txBody>
        </p:sp>
      </p:grpSp>
      <p:pic>
        <p:nvPicPr>
          <p:cNvPr id="10" name="Picture 9">
            <a:extLst>
              <a:ext uri="{FF2B5EF4-FFF2-40B4-BE49-F238E27FC236}">
                <a16:creationId xmlns:a16="http://schemas.microsoft.com/office/drawing/2014/main" id="{62606D8A-5040-4D8B-86E1-2B369694226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4986" y="1416423"/>
            <a:ext cx="4231076" cy="3354984"/>
          </a:xfrm>
          <a:prstGeom prst="rect">
            <a:avLst/>
          </a:prstGeom>
        </p:spPr>
      </p:pic>
      <p:pic>
        <p:nvPicPr>
          <p:cNvPr id="12" name="Picture 11">
            <a:extLst>
              <a:ext uri="{FF2B5EF4-FFF2-40B4-BE49-F238E27FC236}">
                <a16:creationId xmlns:a16="http://schemas.microsoft.com/office/drawing/2014/main" id="{ABA099FC-8E68-47E1-9D18-9E013DB4F710}"/>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115708" y="1569915"/>
            <a:ext cx="3939269" cy="3048001"/>
          </a:xfrm>
          <a:prstGeom prst="rect">
            <a:avLst/>
          </a:prstGeom>
        </p:spPr>
      </p:pic>
      <p:sp>
        <p:nvSpPr>
          <p:cNvPr id="23" name="Rectangle 22"/>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simulate </a:t>
            </a:r>
            <a:r>
              <a:rPr lang="en-GB" sz="2000" dirty="0">
                <a:solidFill>
                  <a:srgbClr val="000000"/>
                </a:solidFill>
                <a:latin typeface="Calibri" panose="020F0502020204030204" pitchFamily="34" charset="0"/>
                <a:cs typeface="Calibri" panose="020F0502020204030204" pitchFamily="34" charset="0"/>
              </a:rPr>
              <a:t>electro-magnetic and thermal transients in canted-cosine-theta (CCT) </a:t>
            </a:r>
            <a:r>
              <a:rPr lang="en-US" sz="2000" dirty="0">
                <a:solidFill>
                  <a:srgbClr val="000000"/>
                </a:solidFill>
                <a:latin typeface="Calibri" panose="020F0502020204030204" pitchFamily="34" charset="0"/>
                <a:cs typeface="Calibri" panose="020F0502020204030204" pitchFamily="34" charset="0"/>
              </a:rPr>
              <a:t>using finite-differences method</a:t>
            </a:r>
          </a:p>
        </p:txBody>
      </p:sp>
      <p:pic>
        <p:nvPicPr>
          <p:cNvPr id="24" name="Picture 2" descr="MATLAB logo and symbol, meaning, history, PNG">
            <a:extLst>
              <a:ext uri="{FF2B5EF4-FFF2-40B4-BE49-F238E27FC236}">
                <a16:creationId xmlns:a16="http://schemas.microsoft.com/office/drawing/2014/main" id="{EFDD97F0-33AC-4A78-A9DF-042FE1724DF4}"/>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t="27131" b="26027"/>
          <a:stretch/>
        </p:blipFill>
        <p:spPr bwMode="auto">
          <a:xfrm>
            <a:off x="10251638" y="4864159"/>
            <a:ext cx="1278300" cy="33681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Microsoft Excel 2016 - license - 1 PC - 065-08601 - Business Applications -  CDW.CA">
            <a:extLst>
              <a:ext uri="{FF2B5EF4-FFF2-40B4-BE49-F238E27FC236}">
                <a16:creationId xmlns:a16="http://schemas.microsoft.com/office/drawing/2014/main" id="{3CF5E55E-8D51-40B1-870E-83456AAC47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2502" y="5456679"/>
            <a:ext cx="703023" cy="50383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447E1F23-F8D3-4F55-B8B0-7CA4829EC9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44193" y="5539463"/>
            <a:ext cx="789661" cy="273344"/>
          </a:xfrm>
          <a:prstGeom prst="rect">
            <a:avLst/>
          </a:prstGeom>
        </p:spPr>
      </p:pic>
      <p:sp>
        <p:nvSpPr>
          <p:cNvPr id="16" name="Right Arrow 12">
            <a:extLst>
              <a:ext uri="{FF2B5EF4-FFF2-40B4-BE49-F238E27FC236}">
                <a16:creationId xmlns:a16="http://schemas.microsoft.com/office/drawing/2014/main" id="{D128AF6B-A26A-4E22-9757-9F9766B1542A}"/>
              </a:ext>
            </a:extLst>
          </p:cNvPr>
          <p:cNvSpPr/>
          <p:nvPr/>
        </p:nvSpPr>
        <p:spPr>
          <a:xfrm>
            <a:off x="10599420" y="5539463"/>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54849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latin typeface="Calibri" panose="020F0502020204030204" pitchFamily="34" charset="0"/>
                <a:cs typeface="Calibri" panose="020F0502020204030204" pitchFamily="34" charset="0"/>
              </a:rPr>
              <a:t>SING (STEAM Integrated Network Generator)</a:t>
            </a:r>
            <a:endParaRPr lang="en-GB" dirty="0"/>
          </a:p>
        </p:txBody>
      </p:sp>
      <p:grpSp>
        <p:nvGrpSpPr>
          <p:cNvPr id="5" name="Group 4">
            <a:extLst>
              <a:ext uri="{FF2B5EF4-FFF2-40B4-BE49-F238E27FC236}">
                <a16:creationId xmlns:a16="http://schemas.microsoft.com/office/drawing/2014/main" id="{DA6617EC-12D6-46A3-90E0-F560448C115E}"/>
              </a:ext>
            </a:extLst>
          </p:cNvPr>
          <p:cNvGrpSpPr/>
          <p:nvPr/>
        </p:nvGrpSpPr>
        <p:grpSpPr>
          <a:xfrm>
            <a:off x="10342173" y="3604151"/>
            <a:ext cx="1087035" cy="649156"/>
            <a:chOff x="3904127" y="1596730"/>
            <a:chExt cx="1506746" cy="988721"/>
          </a:xfrm>
        </p:grpSpPr>
        <p:pic>
          <p:nvPicPr>
            <p:cNvPr id="6" name="Picture 8" descr="Electrical engineering| Creaform Engineering">
              <a:extLst>
                <a:ext uri="{FF2B5EF4-FFF2-40B4-BE49-F238E27FC236}">
                  <a16:creationId xmlns:a16="http://schemas.microsoft.com/office/drawing/2014/main" id="{8D4525CD-C87D-4950-BF34-D35C1A9152FD}"/>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OrCAD Logo - LogoDix">
              <a:extLst>
                <a:ext uri="{FF2B5EF4-FFF2-40B4-BE49-F238E27FC236}">
                  <a16:creationId xmlns:a16="http://schemas.microsoft.com/office/drawing/2014/main" id="{DA3C0E12-7829-4A39-8FFC-270D4F35D1B0}"/>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ect">
              <a:avLst/>
            </a:prstGeom>
            <a:noFill/>
            <a:extLst>
              <a:ext uri="{909E8E84-426E-40DD-AFC4-6F175D3DCCD1}">
                <a14:hiddenFill xmlns:a14="http://schemas.microsoft.com/office/drawing/2010/main">
                  <a:solidFill>
                    <a:srgbClr val="FFFFFF"/>
                  </a:solidFill>
                </a14:hiddenFill>
              </a:ext>
            </a:extLst>
          </p:spPr>
        </p:pic>
      </p:grpSp>
      <p:pic>
        <p:nvPicPr>
          <p:cNvPr id="8" name="Picture 7">
            <a:extLst>
              <a:ext uri="{FF2B5EF4-FFF2-40B4-BE49-F238E27FC236}">
                <a16:creationId xmlns:a16="http://schemas.microsoft.com/office/drawing/2014/main" id="{97F54B6A-B523-4D0B-BDF3-7EE917D9E0D5}"/>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437638" y="4951868"/>
            <a:ext cx="391647" cy="729176"/>
          </a:xfrm>
          <a:prstGeom prst="rect">
            <a:avLst/>
          </a:prstGeom>
        </p:spPr>
      </p:pic>
      <p:pic>
        <p:nvPicPr>
          <p:cNvPr id="9" name="Picture 2"/>
          <p:cNvPicPr>
            <a:picLocks noChangeAspect="1" noChangeArrowheads="1"/>
          </p:cNvPicPr>
          <p:nvPr/>
        </p:nvPicPr>
        <p:blipFill>
          <a:blip r:embed="rId5"/>
          <a:srcRect/>
          <a:stretch>
            <a:fillRect/>
          </a:stretch>
        </p:blipFill>
        <p:spPr bwMode="auto">
          <a:xfrm>
            <a:off x="294188" y="1490682"/>
            <a:ext cx="4610099" cy="1418492"/>
          </a:xfrm>
          <a:prstGeom prst="rect">
            <a:avLst/>
          </a:prstGeom>
          <a:noFill/>
          <a:ln w="9525">
            <a:noFill/>
            <a:miter lim="800000"/>
            <a:headEnd/>
            <a:tailEnd/>
          </a:ln>
          <a:effectLst/>
        </p:spPr>
      </p:pic>
      <p:sp>
        <p:nvSpPr>
          <p:cNvPr id="10" name="Pfeil nach rechts 15"/>
          <p:cNvSpPr/>
          <p:nvPr/>
        </p:nvSpPr>
        <p:spPr>
          <a:xfrm>
            <a:off x="5021152" y="1966931"/>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3"/>
          <p:cNvPicPr>
            <a:picLocks noChangeAspect="1" noChangeArrowheads="1"/>
          </p:cNvPicPr>
          <p:nvPr/>
        </p:nvPicPr>
        <p:blipFill>
          <a:blip r:embed="rId6"/>
          <a:srcRect/>
          <a:stretch>
            <a:fillRect/>
          </a:stretch>
        </p:blipFill>
        <p:spPr bwMode="auto">
          <a:xfrm>
            <a:off x="5601200" y="991273"/>
            <a:ext cx="2933700" cy="2478907"/>
          </a:xfrm>
          <a:prstGeom prst="rect">
            <a:avLst/>
          </a:prstGeom>
          <a:noFill/>
          <a:ln w="9525">
            <a:noFill/>
            <a:miter lim="800000"/>
            <a:headEnd/>
            <a:tailEnd/>
          </a:ln>
          <a:effectLst/>
        </p:spPr>
      </p:pic>
      <p:sp>
        <p:nvSpPr>
          <p:cNvPr id="12" name="Pfeil nach rechts 16"/>
          <p:cNvSpPr/>
          <p:nvPr/>
        </p:nvSpPr>
        <p:spPr>
          <a:xfrm>
            <a:off x="8710502" y="2000268"/>
            <a:ext cx="484798" cy="238125"/>
          </a:xfrm>
          <a:prstGeom prst="rightArrow">
            <a:avLst/>
          </a:prstGeom>
          <a:solidFill>
            <a:srgbClr val="0070C0"/>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Picture 4"/>
          <p:cNvPicPr>
            <a:picLocks noChangeAspect="1" noChangeArrowheads="1"/>
          </p:cNvPicPr>
          <p:nvPr/>
        </p:nvPicPr>
        <p:blipFill>
          <a:blip r:embed="rId7"/>
          <a:srcRect/>
          <a:stretch>
            <a:fillRect/>
          </a:stretch>
        </p:blipFill>
        <p:spPr bwMode="auto">
          <a:xfrm>
            <a:off x="9442950" y="1226979"/>
            <a:ext cx="1798446" cy="2022827"/>
          </a:xfrm>
          <a:prstGeom prst="rect">
            <a:avLst/>
          </a:prstGeom>
          <a:noFill/>
          <a:ln w="9525">
            <a:noFill/>
            <a:miter lim="800000"/>
            <a:headEnd/>
            <a:tailEnd/>
          </a:ln>
          <a:effectLst/>
        </p:spPr>
      </p:pic>
      <p:sp>
        <p:nvSpPr>
          <p:cNvPr id="14" name="Textfeld 19"/>
          <p:cNvSpPr txBox="1"/>
          <p:nvPr/>
        </p:nvSpPr>
        <p:spPr>
          <a:xfrm>
            <a:off x="10504014" y="2000268"/>
            <a:ext cx="1474763" cy="276999"/>
          </a:xfrm>
          <a:prstGeom prst="rect">
            <a:avLst/>
          </a:prstGeom>
          <a:noFill/>
        </p:spPr>
        <p:txBody>
          <a:bodyPr wrap="none" lIns="0" tIns="0" rIns="0" bIns="0" rtlCol="0">
            <a:spAutoFit/>
          </a:bodyPr>
          <a:lstStyle/>
          <a:p>
            <a:pPr algn="l"/>
            <a:r>
              <a:rPr lang="de-DE" b="1" dirty="0"/>
              <a:t>Circuit.cir </a:t>
            </a:r>
            <a:r>
              <a:rPr lang="de-DE" b="1" dirty="0" err="1"/>
              <a:t>file</a:t>
            </a:r>
            <a:endParaRPr lang="de-DE" b="1" dirty="0"/>
          </a:p>
        </p:txBody>
      </p:sp>
      <p:sp>
        <p:nvSpPr>
          <p:cNvPr id="15" name="Textfeld 20"/>
          <p:cNvSpPr txBox="1"/>
          <p:nvPr/>
        </p:nvSpPr>
        <p:spPr>
          <a:xfrm>
            <a:off x="6601077" y="1928057"/>
            <a:ext cx="1641475" cy="553998"/>
          </a:xfrm>
          <a:prstGeom prst="rect">
            <a:avLst/>
          </a:prstGeom>
          <a:solidFill>
            <a:schemeClr val="bg1"/>
          </a:solidFill>
        </p:spPr>
        <p:txBody>
          <a:bodyPr wrap="none" lIns="0" tIns="0" rIns="0" bIns="0" rtlCol="0">
            <a:spAutoFit/>
          </a:bodyPr>
          <a:lstStyle/>
          <a:p>
            <a:pPr algn="l"/>
            <a:r>
              <a:rPr lang="de-DE" b="1" dirty="0" err="1"/>
              <a:t>Generalized</a:t>
            </a:r>
            <a:r>
              <a:rPr lang="de-DE" b="1" dirty="0"/>
              <a:t> </a:t>
            </a:r>
          </a:p>
          <a:p>
            <a:pPr algn="l"/>
            <a:r>
              <a:rPr lang="de-DE" b="1" dirty="0" err="1"/>
              <a:t>notebook</a:t>
            </a:r>
            <a:r>
              <a:rPr lang="de-DE" b="1" dirty="0"/>
              <a:t> </a:t>
            </a:r>
            <a:r>
              <a:rPr lang="de-DE" b="1" dirty="0" err="1"/>
              <a:t>code</a:t>
            </a:r>
            <a:endParaRPr lang="de-DE" b="1" dirty="0"/>
          </a:p>
        </p:txBody>
      </p:sp>
      <p:sp>
        <p:nvSpPr>
          <p:cNvPr id="16" name="Textfeld 21"/>
          <p:cNvSpPr txBox="1"/>
          <p:nvPr/>
        </p:nvSpPr>
        <p:spPr>
          <a:xfrm>
            <a:off x="1722938" y="2066556"/>
            <a:ext cx="1923604" cy="276999"/>
          </a:xfrm>
          <a:prstGeom prst="rect">
            <a:avLst/>
          </a:prstGeom>
          <a:solidFill>
            <a:schemeClr val="bg1"/>
          </a:solidFill>
        </p:spPr>
        <p:txBody>
          <a:bodyPr wrap="none" lIns="0" tIns="0" rIns="0" bIns="0" rtlCol="0">
            <a:spAutoFit/>
          </a:bodyPr>
          <a:lstStyle/>
          <a:p>
            <a:pPr algn="l"/>
            <a:r>
              <a:rPr lang="de-DE" b="1" dirty="0"/>
              <a:t>Circuit </a:t>
            </a:r>
            <a:r>
              <a:rPr lang="de-DE" b="1" dirty="0" err="1"/>
              <a:t>schematic</a:t>
            </a:r>
            <a:endParaRPr lang="de-DE" b="1" dirty="0"/>
          </a:p>
        </p:txBody>
      </p:sp>
      <p:sp>
        <p:nvSpPr>
          <p:cNvPr id="18" name="Rectangle 17"/>
          <p:cNvSpPr/>
          <p:nvPr/>
        </p:nvSpPr>
        <p:spPr>
          <a:xfrm>
            <a:off x="104985" y="3862308"/>
            <a:ext cx="8884371" cy="22336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automatically generate PSPICE and LTSPICE circuit models relying on shared             sub-components</a:t>
            </a:r>
          </a:p>
          <a:p>
            <a:pPr fontAlgn="t"/>
            <a:r>
              <a:rPr lang="en-US" sz="2000" dirty="0">
                <a:solidFill>
                  <a:srgbClr val="000000"/>
                </a:solidFill>
                <a:latin typeface="Calibri" panose="020F0502020204030204" pitchFamily="34" charset="0"/>
                <a:cs typeface="Calibri" panose="020F0502020204030204" pitchFamily="34" charset="0"/>
              </a:rPr>
              <a:t>→ In 2022 it was completely re-written in Python (</a:t>
            </a:r>
            <a:r>
              <a:rPr lang="en-US" sz="2000" dirty="0" err="1">
                <a:solidFill>
                  <a:srgbClr val="000000"/>
                </a:solidFill>
                <a:latin typeface="Calibri" panose="020F0502020204030204" pitchFamily="34" charset="0"/>
                <a:cs typeface="Calibri" panose="020F0502020204030204" pitchFamily="34" charset="0"/>
              </a:rPr>
              <a:t>ParserPSPICE</a:t>
            </a:r>
            <a:r>
              <a:rPr lang="en-US" sz="2000" dirty="0">
                <a:solidFill>
                  <a:srgbClr val="000000"/>
                </a:solidFill>
                <a:latin typeface="Calibri" panose="020F0502020204030204" pitchFamily="34" charset="0"/>
                <a:cs typeface="Calibri" panose="020F0502020204030204" pitchFamily="34" charset="0"/>
              </a:rPr>
              <a:t>):</a:t>
            </a:r>
          </a:p>
          <a:p>
            <a:pPr fontAlgn="t"/>
            <a:r>
              <a:rPr lang="en-US" sz="2000" dirty="0">
                <a:solidFill>
                  <a:srgbClr val="000000"/>
                </a:solidFill>
                <a:latin typeface="Calibri" panose="020F0502020204030204" pitchFamily="34" charset="0"/>
                <a:cs typeface="Calibri" panose="020F0502020204030204" pitchFamily="34" charset="0"/>
              </a:rPr>
              <a:t>+ less Java code to maintain</a:t>
            </a:r>
          </a:p>
          <a:p>
            <a:pPr fontAlgn="t"/>
            <a:r>
              <a:rPr lang="en-US" sz="2000" dirty="0">
                <a:solidFill>
                  <a:srgbClr val="000000"/>
                </a:solidFill>
                <a:latin typeface="Calibri" panose="020F0502020204030204" pitchFamily="34" charset="0"/>
                <a:cs typeface="Calibri" panose="020F0502020204030204" pitchFamily="34" charset="0"/>
              </a:rPr>
              <a:t>+ inputs are </a:t>
            </a:r>
            <a:r>
              <a:rPr lang="en-US" sz="2000" dirty="0" err="1">
                <a:solidFill>
                  <a:srgbClr val="000000"/>
                </a:solidFill>
                <a:latin typeface="Calibri" panose="020F0502020204030204" pitchFamily="34" charset="0"/>
                <a:cs typeface="Calibri" panose="020F0502020204030204" pitchFamily="34" charset="0"/>
              </a:rPr>
              <a:t>yaml</a:t>
            </a:r>
            <a:r>
              <a:rPr lang="en-US" sz="2000" dirty="0">
                <a:solidFill>
                  <a:srgbClr val="000000"/>
                </a:solidFill>
                <a:latin typeface="Calibri" panose="020F0502020204030204" pitchFamily="34" charset="0"/>
                <a:cs typeface="Calibri" panose="020F0502020204030204" pitchFamily="34" charset="0"/>
              </a:rPr>
              <a:t> based (as the rest of the framework)</a:t>
            </a:r>
          </a:p>
          <a:p>
            <a:pPr fontAlgn="t"/>
            <a:r>
              <a:rPr lang="en-US" sz="2000" dirty="0">
                <a:solidFill>
                  <a:srgbClr val="000000"/>
                </a:solidFill>
                <a:latin typeface="Calibri" panose="020F0502020204030204" pitchFamily="34" charset="0"/>
                <a:cs typeface="Calibri" panose="020F0502020204030204" pitchFamily="34" charset="0"/>
              </a:rPr>
              <a:t>+ automatic writing of </a:t>
            </a:r>
            <a:r>
              <a:rPr lang="en-US" sz="2000" dirty="0" err="1">
                <a:solidFill>
                  <a:srgbClr val="000000"/>
                </a:solidFill>
                <a:latin typeface="Calibri" panose="020F0502020204030204" pitchFamily="34" charset="0"/>
                <a:cs typeface="Calibri" panose="020F0502020204030204" pitchFamily="34" charset="0"/>
              </a:rPr>
              <a:t>yaml</a:t>
            </a:r>
            <a:r>
              <a:rPr lang="en-US" sz="2000" dirty="0">
                <a:solidFill>
                  <a:srgbClr val="000000"/>
                </a:solidFill>
                <a:latin typeface="Calibri" panose="020F0502020204030204" pitchFamily="34" charset="0"/>
                <a:cs typeface="Calibri" panose="020F0502020204030204" pitchFamily="34" charset="0"/>
              </a:rPr>
              <a:t> circuit file from existing .</a:t>
            </a:r>
            <a:r>
              <a:rPr lang="en-US" sz="2000" dirty="0" err="1">
                <a:solidFill>
                  <a:srgbClr val="000000"/>
                </a:solidFill>
                <a:latin typeface="Calibri" panose="020F0502020204030204" pitchFamily="34" charset="0"/>
                <a:cs typeface="Calibri" panose="020F0502020204030204" pitchFamily="34" charset="0"/>
              </a:rPr>
              <a:t>cir</a:t>
            </a:r>
            <a:r>
              <a:rPr lang="en-US" sz="2000" dirty="0">
                <a:solidFill>
                  <a:srgbClr val="000000"/>
                </a:solidFill>
                <a:latin typeface="Calibri" panose="020F0502020204030204" pitchFamily="34" charset="0"/>
                <a:cs typeface="Calibri" panose="020F0502020204030204" pitchFamily="34" charset="0"/>
              </a:rPr>
              <a:t> netlist file</a:t>
            </a:r>
          </a:p>
        </p:txBody>
      </p:sp>
      <p:pic>
        <p:nvPicPr>
          <p:cNvPr id="19" name="Picture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79441" y="5013050"/>
            <a:ext cx="789661" cy="273344"/>
          </a:xfrm>
          <a:prstGeom prst="rect">
            <a:avLst/>
          </a:prstGeom>
        </p:spPr>
      </p:pic>
      <p:pic>
        <p:nvPicPr>
          <p:cNvPr id="20" name="Picture 2">
            <a:extLst>
              <a:ext uri="{FF2B5EF4-FFF2-40B4-BE49-F238E27FC236}">
                <a16:creationId xmlns:a16="http://schemas.microsoft.com/office/drawing/2014/main" id="{A9068536-B72E-46BF-8238-14BBC2AF167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924328" y="5444634"/>
            <a:ext cx="1299885" cy="385632"/>
          </a:xfrm>
          <a:prstGeom prst="rect">
            <a:avLst/>
          </a:prstGeom>
          <a:noFill/>
          <a:extLst>
            <a:ext uri="{909E8E84-426E-40DD-AFC4-6F175D3DCCD1}">
              <a14:hiddenFill xmlns:a14="http://schemas.microsoft.com/office/drawing/2010/main">
                <a:solidFill>
                  <a:srgbClr val="FFFFFF"/>
                </a:solidFill>
              </a14:hiddenFill>
            </a:ext>
          </a:extLst>
        </p:spPr>
      </p:pic>
      <p:sp>
        <p:nvSpPr>
          <p:cNvPr id="2" name="Right Arrow 1"/>
          <p:cNvSpPr/>
          <p:nvPr/>
        </p:nvSpPr>
        <p:spPr>
          <a:xfrm>
            <a:off x="10129520" y="5149722"/>
            <a:ext cx="609600" cy="29491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91763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COSIM (Co-operative Simulation)</a:t>
            </a:r>
            <a:endParaRPr lang="en-GB" dirty="0"/>
          </a:p>
        </p:txBody>
      </p:sp>
      <p:pic>
        <p:nvPicPr>
          <p:cNvPr id="3" name="Picture 2">
            <a:extLst>
              <a:ext uri="{FF2B5EF4-FFF2-40B4-BE49-F238E27FC236}">
                <a16:creationId xmlns:a16="http://schemas.microsoft.com/office/drawing/2014/main" id="{97F54B6A-B523-4D0B-BDF3-7EE917D9E0D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563380" y="5383744"/>
            <a:ext cx="391647" cy="729176"/>
          </a:xfrm>
          <a:prstGeom prst="rect">
            <a:avLst/>
          </a:prstGeom>
        </p:spPr>
      </p:pic>
      <p:sp>
        <p:nvSpPr>
          <p:cNvPr id="4" name="Rectangle 3">
            <a:extLst>
              <a:ext uri="{FF2B5EF4-FFF2-40B4-BE49-F238E27FC236}">
                <a16:creationId xmlns:a16="http://schemas.microsoft.com/office/drawing/2014/main" id="{85B2B2A4-7548-481B-BD85-AFF5406AAEF9}"/>
              </a:ext>
            </a:extLst>
          </p:cNvPr>
          <p:cNvSpPr/>
          <p:nvPr/>
        </p:nvSpPr>
        <p:spPr>
          <a:xfrm>
            <a:off x="12510160" y="2194395"/>
            <a:ext cx="3905941" cy="276999"/>
          </a:xfrm>
          <a:prstGeom prst="rect">
            <a:avLst/>
          </a:prstGeom>
        </p:spPr>
        <p:txBody>
          <a:bodyPr wrap="none">
            <a:spAutoFit/>
          </a:bodyPr>
          <a:lstStyle/>
          <a:p>
            <a:pPr algn="ctr"/>
            <a:r>
              <a:rPr lang="pl-PL" sz="1200" dirty="0"/>
              <a:t>Waveform relaxation</a:t>
            </a:r>
            <a:r>
              <a:rPr lang="en-GB" sz="1200" dirty="0"/>
              <a:t> </a:t>
            </a:r>
            <a:r>
              <a:rPr lang="pl-PL" sz="1200" dirty="0"/>
              <a:t>(Gauss-Seidel </a:t>
            </a:r>
            <a:r>
              <a:rPr lang="en-US" sz="1200" dirty="0"/>
              <a:t>Method</a:t>
            </a:r>
            <a:r>
              <a:rPr lang="pl-PL" sz="1200" dirty="0"/>
              <a:t>)</a:t>
            </a:r>
            <a:r>
              <a:rPr lang="en-GB" sz="1200" dirty="0"/>
              <a:t> coupling</a:t>
            </a:r>
            <a:r>
              <a:rPr lang="pl-PL" sz="1200" dirty="0"/>
              <a:t> :</a:t>
            </a:r>
          </a:p>
        </p:txBody>
      </p:sp>
      <p:grpSp>
        <p:nvGrpSpPr>
          <p:cNvPr id="5" name="Group 4">
            <a:extLst>
              <a:ext uri="{FF2B5EF4-FFF2-40B4-BE49-F238E27FC236}">
                <a16:creationId xmlns:a16="http://schemas.microsoft.com/office/drawing/2014/main" id="{0693543C-698C-49A6-B843-6E7D97DDEA4D}"/>
              </a:ext>
            </a:extLst>
          </p:cNvPr>
          <p:cNvGrpSpPr/>
          <p:nvPr/>
        </p:nvGrpSpPr>
        <p:grpSpPr>
          <a:xfrm>
            <a:off x="13117283" y="-1543799"/>
            <a:ext cx="3047720" cy="1799644"/>
            <a:chOff x="2458166" y="1988058"/>
            <a:chExt cx="3833777" cy="2080273"/>
          </a:xfrm>
        </p:grpSpPr>
        <p:pic>
          <p:nvPicPr>
            <p:cNvPr id="6" name="Obraz 2">
              <a:extLst>
                <a:ext uri="{FF2B5EF4-FFF2-40B4-BE49-F238E27FC236}">
                  <a16:creationId xmlns:a16="http://schemas.microsoft.com/office/drawing/2014/main" id="{3818DEB7-5130-4A64-B282-EF7129046E1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58166" y="1988058"/>
              <a:ext cx="3833777" cy="2080273"/>
            </a:xfrm>
            <a:prstGeom prst="rect">
              <a:avLst/>
            </a:prstGeom>
          </p:spPr>
        </p:pic>
        <mc:AlternateContent xmlns:mc="http://schemas.openxmlformats.org/markup-compatibility/2006" xmlns:a14="http://schemas.microsoft.com/office/drawing/2010/main">
          <mc:Choice Requires="a14">
            <p:sp>
              <p:nvSpPr>
                <p:cNvPr id="7" name="Pole tekstowe 11315">
                  <a:extLst>
                    <a:ext uri="{FF2B5EF4-FFF2-40B4-BE49-F238E27FC236}">
                      <a16:creationId xmlns:a16="http://schemas.microsoft.com/office/drawing/2014/main" id="{2A66400F-5239-4ECB-ADDB-8CF8EFE0B81E}"/>
                    </a:ext>
                  </a:extLst>
                </p:cNvPr>
                <p:cNvSpPr txBox="1"/>
                <p:nvPr/>
              </p:nvSpPr>
              <p:spPr>
                <a:xfrm>
                  <a:off x="4355777" y="2978095"/>
                  <a:ext cx="800797" cy="133688"/>
                </a:xfrm>
                <a:prstGeom prst="rect">
                  <a:avLst/>
                </a:prstGeom>
                <a:noFill/>
                <a:ln w="6350">
                  <a:noFill/>
                </a:ln>
                <a:effectLst/>
              </p:spPr>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spcAft>
                      <a:spcPts val="750"/>
                    </a:spcAft>
                  </a:pPr>
                  <a14:m>
                    <m:oMathPara xmlns:m="http://schemas.openxmlformats.org/officeDocument/2006/math">
                      <m:oMathParaPr>
                        <m:jc m:val="centerGroup"/>
                      </m:oMathParaPr>
                      <m:oMath xmlns:m="http://schemas.openxmlformats.org/officeDocument/2006/math">
                        <m:sSub>
                          <m:sSubPr>
                            <m:ctrlPr>
                              <a:rPr lang="pl-PL" sz="1200" b="1" i="1">
                                <a:latin typeface="Cambria Math" panose="02040503050406030204" pitchFamily="18" charset="0"/>
                                <a:ea typeface="Times New Roman" panose="02020603050405020304" pitchFamily="18" charset="0"/>
                              </a:rPr>
                            </m:ctrlPr>
                          </m:sSubPr>
                          <m:e>
                            <m:r>
                              <a:rPr lang="pl-PL" sz="1200" b="1" i="1">
                                <a:latin typeface="Cambria Math" charset="0"/>
                                <a:ea typeface="Times New Roman" panose="02020603050405020304" pitchFamily="18" charset="0"/>
                              </a:rPr>
                              <m:t>𝑼</m:t>
                            </m:r>
                          </m:e>
                          <m:sub>
                            <m:r>
                              <a:rPr lang="pl-PL" sz="1200" b="1">
                                <a:latin typeface="Cambria Math" charset="0"/>
                                <a:ea typeface="Times New Roman" panose="02020603050405020304" pitchFamily="18" charset="0"/>
                              </a:rPr>
                              <m:t>𝐦𝐚𝐠</m:t>
                            </m:r>
                          </m:sub>
                        </m:sSub>
                      </m:oMath>
                    </m:oMathPara>
                  </a14:m>
                  <a:endParaRPr lang="pl-PL" sz="900" b="1" dirty="0">
                    <a:latin typeface="Times New Roman" panose="02020603050405020304" pitchFamily="18" charset="0"/>
                    <a:ea typeface="Times New Roman" panose="02020603050405020304" pitchFamily="18" charset="0"/>
                  </a:endParaRPr>
                </a:p>
              </p:txBody>
            </p:sp>
          </mc:Choice>
          <mc:Fallback xmlns="">
            <p:sp>
              <p:nvSpPr>
                <p:cNvPr id="42" name="Pole tekstowe 11315">
                  <a:extLst>
                    <a:ext uri="{FF2B5EF4-FFF2-40B4-BE49-F238E27FC236}">
                      <a16:creationId xmlns:a16="http://schemas.microsoft.com/office/drawing/2014/main" id="{2A66400F-5239-4ECB-ADDB-8CF8EFE0B81E}"/>
                    </a:ext>
                  </a:extLst>
                </p:cNvPr>
                <p:cNvSpPr txBox="1">
                  <a:spLocks noRot="1" noChangeAspect="1" noMove="1" noResize="1" noEditPoints="1" noAdjustHandles="1" noChangeArrowheads="1" noChangeShapeType="1" noTextEdit="1"/>
                </p:cNvSpPr>
                <p:nvPr/>
              </p:nvSpPr>
              <p:spPr>
                <a:xfrm>
                  <a:off x="4355777" y="2978095"/>
                  <a:ext cx="800797" cy="133688"/>
                </a:xfrm>
                <a:prstGeom prst="rect">
                  <a:avLst/>
                </a:prstGeom>
                <a:blipFill>
                  <a:blip r:embed="rId4"/>
                  <a:stretch>
                    <a:fillRect b="-157895"/>
                  </a:stretch>
                </a:blipFill>
                <a:ln w="6350">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Pole tekstowe 11315">
                  <a:extLst>
                    <a:ext uri="{FF2B5EF4-FFF2-40B4-BE49-F238E27FC236}">
                      <a16:creationId xmlns:a16="http://schemas.microsoft.com/office/drawing/2014/main" id="{2E6044BA-0550-4B38-9490-E6481993BC9F}"/>
                    </a:ext>
                  </a:extLst>
                </p:cNvPr>
                <p:cNvSpPr txBox="1"/>
                <p:nvPr/>
              </p:nvSpPr>
              <p:spPr>
                <a:xfrm>
                  <a:off x="4328864" y="2268797"/>
                  <a:ext cx="838514" cy="232434"/>
                </a:xfrm>
                <a:prstGeom prst="rect">
                  <a:avLst/>
                </a:prstGeom>
                <a:noFill/>
                <a:ln w="6350">
                  <a:noFill/>
                </a:ln>
                <a:effectLst/>
              </p:spPr>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spcAft>
                      <a:spcPts val="750"/>
                    </a:spcAft>
                  </a:pPr>
                  <a14:m>
                    <m:oMathPara xmlns:m="http://schemas.openxmlformats.org/officeDocument/2006/math">
                      <m:oMathParaPr>
                        <m:jc m:val="centerGroup"/>
                      </m:oMathParaPr>
                      <m:oMath xmlns:m="http://schemas.openxmlformats.org/officeDocument/2006/math">
                        <m:sSub>
                          <m:sSubPr>
                            <m:ctrlPr>
                              <a:rPr lang="pl-PL" sz="1200" b="1" i="1">
                                <a:latin typeface="Cambria Math" panose="02040503050406030204" pitchFamily="18" charset="0"/>
                                <a:ea typeface="Times New Roman" panose="02020603050405020304" pitchFamily="18" charset="0"/>
                              </a:rPr>
                            </m:ctrlPr>
                          </m:sSubPr>
                          <m:e>
                            <m:r>
                              <a:rPr lang="pl-PL" sz="1200" b="1">
                                <a:latin typeface="Cambria Math" charset="0"/>
                                <a:ea typeface="Times New Roman" panose="02020603050405020304" pitchFamily="18" charset="0"/>
                              </a:rPr>
                              <m:t>𝐈</m:t>
                            </m:r>
                          </m:e>
                          <m:sub>
                            <m:r>
                              <a:rPr lang="pl-PL" sz="1200" b="1">
                                <a:latin typeface="Cambria Math" charset="0"/>
                                <a:ea typeface="Times New Roman" panose="02020603050405020304" pitchFamily="18" charset="0"/>
                              </a:rPr>
                              <m:t>𝐬</m:t>
                            </m:r>
                          </m:sub>
                        </m:sSub>
                      </m:oMath>
                    </m:oMathPara>
                  </a14:m>
                  <a:endParaRPr lang="pl-PL" sz="900" dirty="0">
                    <a:latin typeface="Times New Roman" panose="02020603050405020304" pitchFamily="18" charset="0"/>
                    <a:ea typeface="Times New Roman" panose="02020603050405020304" pitchFamily="18" charset="0"/>
                  </a:endParaRPr>
                </a:p>
              </p:txBody>
            </p:sp>
          </mc:Choice>
          <mc:Fallback xmlns="">
            <p:sp>
              <p:nvSpPr>
                <p:cNvPr id="43" name="Pole tekstowe 11315">
                  <a:extLst>
                    <a:ext uri="{FF2B5EF4-FFF2-40B4-BE49-F238E27FC236}">
                      <a16:creationId xmlns:a16="http://schemas.microsoft.com/office/drawing/2014/main" id="{2E6044BA-0550-4B38-9490-E6481993BC9F}"/>
                    </a:ext>
                  </a:extLst>
                </p:cNvPr>
                <p:cNvSpPr txBox="1">
                  <a:spLocks noRot="1" noChangeAspect="1" noMove="1" noResize="1" noEditPoints="1" noAdjustHandles="1" noChangeArrowheads="1" noChangeShapeType="1" noTextEdit="1"/>
                </p:cNvSpPr>
                <p:nvPr/>
              </p:nvSpPr>
              <p:spPr>
                <a:xfrm>
                  <a:off x="4328864" y="2268797"/>
                  <a:ext cx="838514" cy="232434"/>
                </a:xfrm>
                <a:prstGeom prst="rect">
                  <a:avLst/>
                </a:prstGeom>
                <a:blipFill>
                  <a:blip r:embed="rId5"/>
                  <a:stretch>
                    <a:fillRect b="-27273"/>
                  </a:stretch>
                </a:blipFill>
                <a:ln w="6350">
                  <a:noFill/>
                </a:ln>
                <a:effectLst/>
              </p:spPr>
              <p:txBody>
                <a:bodyPr/>
                <a:lstStyle/>
                <a:p>
                  <a:r>
                    <a:rPr lang="en-GB">
                      <a:noFill/>
                    </a:rPr>
                    <a:t> </a:t>
                  </a:r>
                </a:p>
              </p:txBody>
            </p:sp>
          </mc:Fallback>
        </mc:AlternateContent>
        <p:sp>
          <p:nvSpPr>
            <p:cNvPr id="9" name="Arc 97">
              <a:extLst>
                <a:ext uri="{FF2B5EF4-FFF2-40B4-BE49-F238E27FC236}">
                  <a16:creationId xmlns:a16="http://schemas.microsoft.com/office/drawing/2014/main" id="{90477DB4-13B1-4931-80A4-BD0A759773F9}"/>
                </a:ext>
              </a:extLst>
            </p:cNvPr>
            <p:cNvSpPr/>
            <p:nvPr/>
          </p:nvSpPr>
          <p:spPr>
            <a:xfrm>
              <a:off x="4316897" y="2580606"/>
              <a:ext cx="798249" cy="148543"/>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pl-PL" sz="1350"/>
            </a:p>
          </p:txBody>
        </p:sp>
        <mc:AlternateContent xmlns:mc="http://schemas.openxmlformats.org/markup-compatibility/2006" xmlns:a14="http://schemas.microsoft.com/office/drawing/2010/main">
          <mc:Choice Requires="a14">
            <p:sp>
              <p:nvSpPr>
                <p:cNvPr id="10" name="Pole tekstowe 11315">
                  <a:extLst>
                    <a:ext uri="{FF2B5EF4-FFF2-40B4-BE49-F238E27FC236}">
                      <a16:creationId xmlns:a16="http://schemas.microsoft.com/office/drawing/2014/main" id="{64C3B3B9-D675-40DC-8E56-F5F26CEE04AF}"/>
                    </a:ext>
                  </a:extLst>
                </p:cNvPr>
                <p:cNvSpPr txBox="1"/>
                <p:nvPr/>
              </p:nvSpPr>
              <p:spPr>
                <a:xfrm>
                  <a:off x="4406979" y="3449282"/>
                  <a:ext cx="738544" cy="186160"/>
                </a:xfrm>
                <a:prstGeom prst="rect">
                  <a:avLst/>
                </a:prstGeom>
                <a:noFill/>
                <a:ln w="6350">
                  <a:noFill/>
                </a:ln>
                <a:effectLst/>
              </p:spPr>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15000"/>
                    </a:lnSpc>
                    <a:spcAft>
                      <a:spcPts val="750"/>
                    </a:spcAft>
                  </a:pPr>
                  <a14:m>
                    <m:oMathPara xmlns:m="http://schemas.openxmlformats.org/officeDocument/2006/math">
                      <m:oMathParaPr>
                        <m:jc m:val="centerGroup"/>
                      </m:oMathParaPr>
                      <m:oMath xmlns:m="http://schemas.openxmlformats.org/officeDocument/2006/math">
                        <m:r>
                          <a:rPr lang="pl-PL" sz="1200" b="1" i="1">
                            <a:latin typeface="Cambria Math" charset="0"/>
                            <a:ea typeface="Times New Roman" panose="02020603050405020304" pitchFamily="18" charset="0"/>
                          </a:rPr>
                          <m:t>𝑹</m:t>
                        </m:r>
                      </m:oMath>
                    </m:oMathPara>
                  </a14:m>
                  <a:endParaRPr lang="pl-PL" sz="900" b="1" dirty="0">
                    <a:latin typeface="Times New Roman" panose="02020603050405020304" pitchFamily="18" charset="0"/>
                    <a:ea typeface="Times New Roman" panose="02020603050405020304" pitchFamily="18" charset="0"/>
                  </a:endParaRPr>
                </a:p>
              </p:txBody>
            </p:sp>
          </mc:Choice>
          <mc:Fallback xmlns="">
            <p:sp>
              <p:nvSpPr>
                <p:cNvPr id="45" name="Pole tekstowe 11315">
                  <a:extLst>
                    <a:ext uri="{FF2B5EF4-FFF2-40B4-BE49-F238E27FC236}">
                      <a16:creationId xmlns:a16="http://schemas.microsoft.com/office/drawing/2014/main" id="{64C3B3B9-D675-40DC-8E56-F5F26CEE04AF}"/>
                    </a:ext>
                  </a:extLst>
                </p:cNvPr>
                <p:cNvSpPr txBox="1">
                  <a:spLocks noRot="1" noChangeAspect="1" noMove="1" noResize="1" noEditPoints="1" noAdjustHandles="1" noChangeArrowheads="1" noChangeShapeType="1" noTextEdit="1"/>
                </p:cNvSpPr>
                <p:nvPr/>
              </p:nvSpPr>
              <p:spPr>
                <a:xfrm>
                  <a:off x="4406979" y="3449282"/>
                  <a:ext cx="738544" cy="186160"/>
                </a:xfrm>
                <a:prstGeom prst="rect">
                  <a:avLst/>
                </a:prstGeom>
                <a:blipFill>
                  <a:blip r:embed="rId6"/>
                  <a:stretch>
                    <a:fillRect b="-53846"/>
                  </a:stretch>
                </a:blipFill>
                <a:ln w="6350">
                  <a:noFill/>
                </a:ln>
                <a:effectLst/>
              </p:spPr>
              <p:txBody>
                <a:bodyPr/>
                <a:lstStyle/>
                <a:p>
                  <a:r>
                    <a:rPr lang="en-GB">
                      <a:noFill/>
                    </a:rPr>
                    <a:t> </a:t>
                  </a:r>
                </a:p>
              </p:txBody>
            </p:sp>
          </mc:Fallback>
        </mc:AlternateContent>
        <p:sp>
          <p:nvSpPr>
            <p:cNvPr id="11" name="Arc 99">
              <a:extLst>
                <a:ext uri="{FF2B5EF4-FFF2-40B4-BE49-F238E27FC236}">
                  <a16:creationId xmlns:a16="http://schemas.microsoft.com/office/drawing/2014/main" id="{A79F24E2-4A66-4641-98C8-B1118487E0A9}"/>
                </a:ext>
              </a:extLst>
            </p:cNvPr>
            <p:cNvSpPr/>
            <p:nvPr/>
          </p:nvSpPr>
          <p:spPr>
            <a:xfrm flipH="1">
              <a:off x="4328864" y="3343169"/>
              <a:ext cx="786281" cy="111141"/>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pl-PL" sz="1350"/>
            </a:p>
          </p:txBody>
        </p:sp>
        <p:sp>
          <p:nvSpPr>
            <p:cNvPr id="12" name="Arc 100">
              <a:extLst>
                <a:ext uri="{FF2B5EF4-FFF2-40B4-BE49-F238E27FC236}">
                  <a16:creationId xmlns:a16="http://schemas.microsoft.com/office/drawing/2014/main" id="{BE58862B-A0AC-4A95-B1CD-7E76AAC2A045}"/>
                </a:ext>
              </a:extLst>
            </p:cNvPr>
            <p:cNvSpPr/>
            <p:nvPr/>
          </p:nvSpPr>
          <p:spPr>
            <a:xfrm flipH="1">
              <a:off x="4347140" y="3685697"/>
              <a:ext cx="809434" cy="154763"/>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pl-PL" sz="1350"/>
            </a:p>
          </p:txBody>
        </p:sp>
      </p:grpSp>
      <p:grpSp>
        <p:nvGrpSpPr>
          <p:cNvPr id="13" name="Group 12">
            <a:extLst>
              <a:ext uri="{FF2B5EF4-FFF2-40B4-BE49-F238E27FC236}">
                <a16:creationId xmlns:a16="http://schemas.microsoft.com/office/drawing/2014/main" id="{58467B0E-9C9B-4BAC-AF63-232FDEF2A087}"/>
              </a:ext>
            </a:extLst>
          </p:cNvPr>
          <p:cNvGrpSpPr/>
          <p:nvPr/>
        </p:nvGrpSpPr>
        <p:grpSpPr>
          <a:xfrm>
            <a:off x="12798474" y="2326749"/>
            <a:ext cx="2688706" cy="1320809"/>
            <a:chOff x="4910564" y="566826"/>
            <a:chExt cx="2979420" cy="1503734"/>
          </a:xfrm>
        </p:grpSpPr>
        <p:pic>
          <p:nvPicPr>
            <p:cNvPr id="14" name="Picture 13">
              <a:extLst>
                <a:ext uri="{FF2B5EF4-FFF2-40B4-BE49-F238E27FC236}">
                  <a16:creationId xmlns:a16="http://schemas.microsoft.com/office/drawing/2014/main" id="{8260C58E-7C0D-4C96-96E3-4C0E93560B46}"/>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t="-13726"/>
            <a:stretch/>
          </p:blipFill>
          <p:spPr>
            <a:xfrm>
              <a:off x="4910564" y="566826"/>
              <a:ext cx="2979420" cy="1503734"/>
            </a:xfrm>
            <a:prstGeom prst="rect">
              <a:avLst/>
            </a:prstGeom>
            <a:ln>
              <a:noFill/>
            </a:ln>
          </p:spPr>
        </p:pic>
        <p:sp>
          <p:nvSpPr>
            <p:cNvPr id="15" name="Rectangle 14">
              <a:extLst>
                <a:ext uri="{FF2B5EF4-FFF2-40B4-BE49-F238E27FC236}">
                  <a16:creationId xmlns:a16="http://schemas.microsoft.com/office/drawing/2014/main" id="{93E02037-BA63-4DB0-B42D-4D8CA80700EF}"/>
                </a:ext>
              </a:extLst>
            </p:cNvPr>
            <p:cNvSpPr/>
            <p:nvPr/>
          </p:nvSpPr>
          <p:spPr>
            <a:xfrm>
              <a:off x="4971776" y="1406137"/>
              <a:ext cx="660539" cy="323165"/>
            </a:xfrm>
            <a:prstGeom prst="rect">
              <a:avLst/>
            </a:prstGeom>
            <a:solidFill>
              <a:schemeClr val="bg1"/>
            </a:solidFill>
          </p:spPr>
          <p:txBody>
            <a:bodyPr wrap="square">
              <a:spAutoFit/>
            </a:bodyPr>
            <a:lstStyle/>
            <a:p>
              <a:pPr algn="r"/>
              <a:r>
                <a:rPr lang="en-GB" sz="15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Field</a:t>
              </a:r>
              <a:endParaRPr lang="pl-PL" sz="1200" dirty="0">
                <a:solidFill>
                  <a:srgbClr val="FF0000"/>
                </a:solidFill>
                <a:latin typeface="Times New Roman" panose="02020603050405020304" pitchFamily="18" charset="0"/>
                <a:ea typeface="Times New Roman" panose="02020603050405020304" pitchFamily="18" charset="0"/>
              </a:endParaRPr>
            </a:p>
          </p:txBody>
        </p:sp>
      </p:grpSp>
      <p:pic>
        <p:nvPicPr>
          <p:cNvPr id="16" name="Obraz 2">
            <a:extLst>
              <a:ext uri="{FF2B5EF4-FFF2-40B4-BE49-F238E27FC236}">
                <a16:creationId xmlns:a16="http://schemas.microsoft.com/office/drawing/2014/main" id="{6EFC89D9-F435-4252-9CCB-5627C1B802B1}"/>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1178545" y="5644254"/>
            <a:ext cx="876432" cy="417991"/>
          </a:xfrm>
          <a:prstGeom prst="rect">
            <a:avLst/>
          </a:prstGeom>
        </p:spPr>
      </p:pic>
      <p:pic>
        <p:nvPicPr>
          <p:cNvPr id="18" name="Picture 17"/>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12246" y="676428"/>
            <a:ext cx="6994315" cy="1956690"/>
          </a:xfrm>
          <a:prstGeom prst="rect">
            <a:avLst/>
          </a:prstGeom>
          <a:solidFill>
            <a:schemeClr val="bg1">
              <a:alpha val="75000"/>
            </a:schemeClr>
          </a:solidFill>
        </p:spPr>
      </p:pic>
      <p:sp>
        <p:nvSpPr>
          <p:cNvPr id="19" name="Rectangle 18"/>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To </a:t>
            </a:r>
            <a:r>
              <a:rPr lang="en-GB" sz="2000" dirty="0">
                <a:solidFill>
                  <a:srgbClr val="000000"/>
                </a:solidFill>
                <a:latin typeface="Calibri" panose="020F0502020204030204" pitchFamily="34" charset="0"/>
                <a:cs typeface="Calibri" panose="020F0502020204030204" pitchFamily="34" charset="0"/>
              </a:rPr>
              <a:t>run co-operative simulations of models developed in different programs (and possibly by different people)</a:t>
            </a:r>
            <a:endParaRPr lang="en-US" sz="2000" dirty="0">
              <a:solidFill>
                <a:srgbClr val="000000"/>
              </a:solidFill>
              <a:latin typeface="Calibri" panose="020F0502020204030204" pitchFamily="34" charset="0"/>
              <a:cs typeface="Calibri" panose="020F0502020204030204" pitchFamily="34" charset="0"/>
            </a:endParaRPr>
          </a:p>
        </p:txBody>
      </p:sp>
      <p:pic>
        <p:nvPicPr>
          <p:cNvPr id="20" name="Picture 19"/>
          <p:cNvPicPr>
            <a:picLocks noChangeAspect="1"/>
          </p:cNvPicPr>
          <p:nvPr/>
        </p:nvPicPr>
        <p:blipFill>
          <a:blip r:embed="rId10"/>
          <a:stretch>
            <a:fillRect/>
          </a:stretch>
        </p:blipFill>
        <p:spPr>
          <a:xfrm>
            <a:off x="4639939" y="2717722"/>
            <a:ext cx="4140200" cy="2292919"/>
          </a:xfrm>
          <a:prstGeom prst="rect">
            <a:avLst/>
          </a:prstGeom>
        </p:spPr>
      </p:pic>
      <p:pic>
        <p:nvPicPr>
          <p:cNvPr id="21" name="Content Placeholder 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13486" y="1104136"/>
            <a:ext cx="4471214" cy="3352681"/>
          </a:xfrm>
          <a:prstGeom prst="rect">
            <a:avLst/>
          </a:prstGeom>
        </p:spPr>
      </p:pic>
      <p:pic>
        <p:nvPicPr>
          <p:cNvPr id="22" name="Picture 2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73443" y="2821955"/>
            <a:ext cx="2779874" cy="2084452"/>
          </a:xfrm>
          <a:prstGeom prst="rect">
            <a:avLst/>
          </a:prstGeom>
        </p:spPr>
      </p:pic>
    </p:spTree>
    <p:extLst>
      <p:ext uri="{BB962C8B-B14F-4D97-AF65-F5344CB8AC3E}">
        <p14:creationId xmlns:p14="http://schemas.microsoft.com/office/powerpoint/2010/main" val="4158763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D25F-807B-4A0E-9D02-2EB4A567B0AF}"/>
              </a:ext>
            </a:extLst>
          </p:cNvPr>
          <p:cNvSpPr>
            <a:spLocks noGrp="1"/>
          </p:cNvSpPr>
          <p:nvPr>
            <p:ph type="title"/>
          </p:nvPr>
        </p:nvSpPr>
        <p:spPr/>
        <p:txBody>
          <a:bodyPr>
            <a:normAutofit fontScale="90000"/>
          </a:bodyPr>
          <a:lstStyle/>
          <a:p>
            <a:r>
              <a:rPr lang="en-GB" dirty="0"/>
              <a:t>Finite Elements Quench Simulator (FiQuS)</a:t>
            </a:r>
          </a:p>
        </p:txBody>
      </p:sp>
      <p:pic>
        <p:nvPicPr>
          <p:cNvPr id="5" name="Graphic 4">
            <a:extLst>
              <a:ext uri="{FF2B5EF4-FFF2-40B4-BE49-F238E27FC236}">
                <a16:creationId xmlns:a16="http://schemas.microsoft.com/office/drawing/2014/main" id="{DB6E2F2C-9106-4915-950F-5930F16D20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933611" y="43266"/>
            <a:ext cx="1147398" cy="1741691"/>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33611" y="5697589"/>
            <a:ext cx="1173230" cy="406118"/>
          </a:xfrm>
          <a:prstGeom prst="rect">
            <a:avLst/>
          </a:prstGeom>
        </p:spPr>
      </p:pic>
      <p:sp>
        <p:nvSpPr>
          <p:cNvPr id="16" name="Text Placeholder 2">
            <a:extLst>
              <a:ext uri="{FF2B5EF4-FFF2-40B4-BE49-F238E27FC236}">
                <a16:creationId xmlns:a16="http://schemas.microsoft.com/office/drawing/2014/main" id="{5BE29766-7A6B-4118-8962-F0B34A078E13}"/>
              </a:ext>
            </a:extLst>
          </p:cNvPr>
          <p:cNvSpPr txBox="1">
            <a:spLocks/>
          </p:cNvSpPr>
          <p:nvPr/>
        </p:nvSpPr>
        <p:spPr>
          <a:xfrm>
            <a:off x="269443" y="805802"/>
            <a:ext cx="2947261" cy="228101"/>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2D Example for quadrupole MQXA</a:t>
            </a:r>
          </a:p>
        </p:txBody>
      </p:sp>
      <p:pic>
        <p:nvPicPr>
          <p:cNvPr id="17" name="Picture 2">
            <a:extLst>
              <a:ext uri="{FF2B5EF4-FFF2-40B4-BE49-F238E27FC236}">
                <a16:creationId xmlns:a16="http://schemas.microsoft.com/office/drawing/2014/main" id="{D1D00A30-6A1B-4256-91CB-B141472664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1424" y="1100656"/>
            <a:ext cx="2119100" cy="21006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a:extLst>
              <a:ext uri="{FF2B5EF4-FFF2-40B4-BE49-F238E27FC236}">
                <a16:creationId xmlns:a16="http://schemas.microsoft.com/office/drawing/2014/main" id="{F14B6322-6BC5-4811-ACA7-53228F71876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8281"/>
          <a:stretch/>
        </p:blipFill>
        <p:spPr bwMode="auto">
          <a:xfrm>
            <a:off x="7516363" y="1100656"/>
            <a:ext cx="3091875" cy="209967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55222891-47A6-46D6-BDD9-AA17C41D8743}"/>
              </a:ext>
            </a:extLst>
          </p:cNvPr>
          <p:cNvSpPr txBox="1"/>
          <p:nvPr/>
        </p:nvSpPr>
        <p:spPr>
          <a:xfrm>
            <a:off x="7745005" y="770794"/>
            <a:ext cx="3302107" cy="307777"/>
          </a:xfrm>
          <a:prstGeom prst="rect">
            <a:avLst/>
          </a:prstGeom>
        </p:spPr>
        <p:txBody>
          <a:bodyPr vert="horz" lIns="45720" tIns="0" rIns="45720" bIns="0" anchor="b">
            <a:normAutofit/>
          </a:bodyPr>
          <a:lstStyle>
            <a:defPPr>
              <a:defRPr lang="en-US"/>
            </a:defPPr>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dirty="0"/>
              <a:t>3D Example of a CCT magnet</a:t>
            </a:r>
          </a:p>
        </p:txBody>
      </p:sp>
      <p:pic>
        <p:nvPicPr>
          <p:cNvPr id="20" name="Picture 6">
            <a:extLst>
              <a:ext uri="{FF2B5EF4-FFF2-40B4-BE49-F238E27FC236}">
                <a16:creationId xmlns:a16="http://schemas.microsoft.com/office/drawing/2014/main" id="{56EEBF8E-0566-45A8-B711-231305D365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90796" y="1078571"/>
            <a:ext cx="3120312" cy="21009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1A6581D9-2F37-4E2C-95E2-2FDBFEA97C67}"/>
              </a:ext>
            </a:extLst>
          </p:cNvPr>
          <p:cNvSpPr txBox="1"/>
          <p:nvPr/>
        </p:nvSpPr>
        <p:spPr>
          <a:xfrm>
            <a:off x="3931612" y="724099"/>
            <a:ext cx="3302107"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dirty="0"/>
              <a:t>3D Example of a NI HTS coil</a:t>
            </a:r>
          </a:p>
        </p:txBody>
      </p:sp>
      <p:sp>
        <p:nvSpPr>
          <p:cNvPr id="22" name="Text Placeholder 2">
            <a:extLst>
              <a:ext uri="{FF2B5EF4-FFF2-40B4-BE49-F238E27FC236}">
                <a16:creationId xmlns:a16="http://schemas.microsoft.com/office/drawing/2014/main" id="{EF5DEFD2-3E99-4F6A-8A00-C50E4CDA0534}"/>
              </a:ext>
            </a:extLst>
          </p:cNvPr>
          <p:cNvSpPr txBox="1">
            <a:spLocks/>
          </p:cNvSpPr>
          <p:nvPr/>
        </p:nvSpPr>
        <p:spPr>
          <a:xfrm>
            <a:off x="339262" y="3334118"/>
            <a:ext cx="2877442" cy="653622"/>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B and M calculation for LEDET</a:t>
            </a:r>
          </a:p>
          <a:p>
            <a:pPr marL="171450" indent="-171450">
              <a:buFont typeface="Arial" panose="020B0604020202020204" pitchFamily="34" charset="0"/>
              <a:buChar char="•"/>
            </a:pPr>
            <a:r>
              <a:rPr lang="en-GB" sz="1100" dirty="0"/>
              <a:t>Stand-alone quench simulations</a:t>
            </a:r>
          </a:p>
          <a:p>
            <a:pPr marL="171450" indent="-171450">
              <a:buFont typeface="Arial" panose="020B0604020202020204" pitchFamily="34" charset="0"/>
              <a:buChar char="•"/>
            </a:pPr>
            <a:r>
              <a:rPr lang="en-GB" sz="1100" dirty="0"/>
              <a:t>Thermal transient and steady state sim.</a:t>
            </a:r>
          </a:p>
        </p:txBody>
      </p:sp>
      <p:sp>
        <p:nvSpPr>
          <p:cNvPr id="23" name="Text Placeholder 2">
            <a:extLst>
              <a:ext uri="{FF2B5EF4-FFF2-40B4-BE49-F238E27FC236}">
                <a16:creationId xmlns:a16="http://schemas.microsoft.com/office/drawing/2014/main" id="{82D19459-5141-4737-90C5-65C457923A7C}"/>
              </a:ext>
            </a:extLst>
          </p:cNvPr>
          <p:cNvSpPr txBox="1">
            <a:spLocks/>
          </p:cNvSpPr>
          <p:nvPr/>
        </p:nvSpPr>
        <p:spPr>
          <a:xfrm>
            <a:off x="3505609" y="3322764"/>
            <a:ext cx="3587858" cy="653622"/>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HTS coils ramp up and down simulations</a:t>
            </a:r>
          </a:p>
          <a:p>
            <a:pPr marL="171450" indent="-171450">
              <a:buFont typeface="Arial" panose="020B0604020202020204" pitchFamily="34" charset="0"/>
              <a:buChar char="•"/>
            </a:pPr>
            <a:r>
              <a:rPr lang="en-GB" sz="1100" dirty="0"/>
              <a:t>HTS coils quench simulations</a:t>
            </a:r>
          </a:p>
          <a:p>
            <a:pPr marL="171450" indent="-171450">
              <a:buFont typeface="Arial" panose="020B0604020202020204" pitchFamily="34" charset="0"/>
              <a:buChar char="•"/>
            </a:pPr>
            <a:r>
              <a:rPr lang="en-GB" sz="1100" dirty="0"/>
              <a:t>Coils with insulation, no-insulation, partial- insulation.</a:t>
            </a:r>
          </a:p>
        </p:txBody>
      </p:sp>
      <p:sp>
        <p:nvSpPr>
          <p:cNvPr id="24" name="Text Placeholder 2">
            <a:extLst>
              <a:ext uri="{FF2B5EF4-FFF2-40B4-BE49-F238E27FC236}">
                <a16:creationId xmlns:a16="http://schemas.microsoft.com/office/drawing/2014/main" id="{2AB7232A-2A48-4B41-A169-86B397F4994A}"/>
              </a:ext>
            </a:extLst>
          </p:cNvPr>
          <p:cNvSpPr txBox="1">
            <a:spLocks/>
          </p:cNvSpPr>
          <p:nvPr/>
        </p:nvSpPr>
        <p:spPr>
          <a:xfrm>
            <a:off x="7516887" y="3369989"/>
            <a:ext cx="3587858" cy="653622"/>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B and M calculation for LEDET</a:t>
            </a:r>
          </a:p>
          <a:p>
            <a:pPr marL="171450" indent="-171450">
              <a:buFont typeface="Arial" panose="020B0604020202020204" pitchFamily="34" charset="0"/>
              <a:buChar char="•"/>
            </a:pPr>
            <a:r>
              <a:rPr lang="en-GB" sz="1100" dirty="0"/>
              <a:t>Eddy currents in the formers</a:t>
            </a:r>
          </a:p>
          <a:p>
            <a:pPr marL="171450" indent="-171450">
              <a:buFont typeface="Arial" panose="020B0604020202020204" pitchFamily="34" charset="0"/>
              <a:buChar char="•"/>
            </a:pPr>
            <a:r>
              <a:rPr lang="en-GB" sz="1100" dirty="0"/>
              <a:t>Temperature of the formers</a:t>
            </a:r>
          </a:p>
          <a:p>
            <a:pPr marL="171450" indent="-171450">
              <a:buFont typeface="Arial" panose="020B0604020202020204" pitchFamily="34" charset="0"/>
              <a:buChar char="•"/>
            </a:pPr>
            <a:r>
              <a:rPr lang="en-GB" sz="1100" dirty="0"/>
              <a:t>No plans for a stand alone quench simulation</a:t>
            </a:r>
          </a:p>
        </p:txBody>
      </p:sp>
      <p:pic>
        <p:nvPicPr>
          <p:cNvPr id="25" name="Picture 24" descr="Chart, sunburst chart&#10;&#10;Description automatically generated">
            <a:extLst>
              <a:ext uri="{FF2B5EF4-FFF2-40B4-BE49-F238E27FC236}">
                <a16:creationId xmlns:a16="http://schemas.microsoft.com/office/drawing/2014/main" id="{4A0D5AA1-A8BE-4742-A684-2A705D0A0CC5}"/>
              </a:ext>
            </a:extLst>
          </p:cNvPr>
          <p:cNvPicPr>
            <a:picLocks noChangeAspect="1"/>
          </p:cNvPicPr>
          <p:nvPr/>
        </p:nvPicPr>
        <p:blipFill>
          <a:blip r:embed="rId8"/>
          <a:stretch>
            <a:fillRect/>
          </a:stretch>
        </p:blipFill>
        <p:spPr>
          <a:xfrm>
            <a:off x="634573" y="4054898"/>
            <a:ext cx="2338329" cy="2055518"/>
          </a:xfrm>
          <a:prstGeom prst="rect">
            <a:avLst/>
          </a:prstGeom>
        </p:spPr>
      </p:pic>
      <p:sp>
        <p:nvSpPr>
          <p:cNvPr id="26" name="Text Placeholder 2">
            <a:extLst>
              <a:ext uri="{FF2B5EF4-FFF2-40B4-BE49-F238E27FC236}">
                <a16:creationId xmlns:a16="http://schemas.microsoft.com/office/drawing/2014/main" id="{C95AEF94-F649-4326-8F9B-0E5396F91009}"/>
              </a:ext>
            </a:extLst>
          </p:cNvPr>
          <p:cNvSpPr txBox="1">
            <a:spLocks/>
          </p:cNvSpPr>
          <p:nvPr/>
        </p:nvSpPr>
        <p:spPr>
          <a:xfrm>
            <a:off x="3143022" y="4864797"/>
            <a:ext cx="2680039" cy="653622"/>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Induced currents in all metal parts.</a:t>
            </a:r>
          </a:p>
          <a:p>
            <a:pPr marL="171450" indent="-171450">
              <a:buFont typeface="Arial" panose="020B0604020202020204" pitchFamily="34" charset="0"/>
              <a:buChar char="•"/>
            </a:pPr>
            <a:r>
              <a:rPr lang="en-GB" sz="1100" dirty="0"/>
              <a:t>Joule heating due to induced currents.</a:t>
            </a:r>
          </a:p>
          <a:p>
            <a:pPr marL="171450" indent="-171450">
              <a:buFont typeface="Arial" panose="020B0604020202020204" pitchFamily="34" charset="0"/>
              <a:buChar char="•"/>
            </a:pPr>
            <a:r>
              <a:rPr lang="en-GB" sz="1100" dirty="0"/>
              <a:t>IFCC and ISCC to be introduced.</a:t>
            </a:r>
          </a:p>
        </p:txBody>
      </p:sp>
      <p:sp>
        <p:nvSpPr>
          <p:cNvPr id="27" name="TextBox 26">
            <a:extLst>
              <a:ext uri="{FF2B5EF4-FFF2-40B4-BE49-F238E27FC236}">
                <a16:creationId xmlns:a16="http://schemas.microsoft.com/office/drawing/2014/main" id="{0278C22C-AC83-4135-9A68-7E97D42880CC}"/>
              </a:ext>
            </a:extLst>
          </p:cNvPr>
          <p:cNvSpPr txBox="1"/>
          <p:nvPr/>
        </p:nvSpPr>
        <p:spPr>
          <a:xfrm>
            <a:off x="2831989" y="4536345"/>
            <a:ext cx="3302107"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1800" dirty="0">
                <a:effectLst/>
                <a:latin typeface="Calibri" panose="020F0502020204030204" pitchFamily="34" charset="0"/>
                <a:ea typeface="Calibri" panose="020F0502020204030204" pitchFamily="34" charset="0"/>
              </a:rPr>
              <a:t>&lt;- 2D coupled Th-EM for E-CLIQ</a:t>
            </a:r>
            <a:endParaRPr lang="en-GB" dirty="0"/>
          </a:p>
        </p:txBody>
      </p:sp>
      <p:pic>
        <p:nvPicPr>
          <p:cNvPr id="28" name="Picture 27" descr="Diagram, schematic&#10;&#10;Description automatically generated">
            <a:extLst>
              <a:ext uri="{FF2B5EF4-FFF2-40B4-BE49-F238E27FC236}">
                <a16:creationId xmlns:a16="http://schemas.microsoft.com/office/drawing/2014/main" id="{64F4C832-9B60-4A3F-AD9D-4BF55CE6416A}"/>
              </a:ext>
            </a:extLst>
          </p:cNvPr>
          <p:cNvPicPr>
            <a:picLocks noChangeAspect="1"/>
          </p:cNvPicPr>
          <p:nvPr/>
        </p:nvPicPr>
        <p:blipFill>
          <a:blip r:embed="rId9"/>
          <a:stretch>
            <a:fillRect/>
          </a:stretch>
        </p:blipFill>
        <p:spPr>
          <a:xfrm>
            <a:off x="8586125" y="5022279"/>
            <a:ext cx="1668866" cy="1064927"/>
          </a:xfrm>
          <a:prstGeom prst="rect">
            <a:avLst/>
          </a:prstGeom>
        </p:spPr>
      </p:pic>
      <p:pic>
        <p:nvPicPr>
          <p:cNvPr id="29" name="Picture 28" descr="A picture containing plastic&#10;&#10;Description automatically generated">
            <a:extLst>
              <a:ext uri="{FF2B5EF4-FFF2-40B4-BE49-F238E27FC236}">
                <a16:creationId xmlns:a16="http://schemas.microsoft.com/office/drawing/2014/main" id="{54D8430A-95F7-43A7-8B07-9359BF2C0003}"/>
              </a:ext>
            </a:extLst>
          </p:cNvPr>
          <p:cNvPicPr>
            <a:picLocks noChangeAspect="1"/>
          </p:cNvPicPr>
          <p:nvPr/>
        </p:nvPicPr>
        <p:blipFill>
          <a:blip r:embed="rId10"/>
          <a:stretch>
            <a:fillRect/>
          </a:stretch>
        </p:blipFill>
        <p:spPr>
          <a:xfrm>
            <a:off x="6884298" y="4996444"/>
            <a:ext cx="1532238" cy="1090762"/>
          </a:xfrm>
          <a:prstGeom prst="rect">
            <a:avLst/>
          </a:prstGeom>
        </p:spPr>
      </p:pic>
      <p:sp>
        <p:nvSpPr>
          <p:cNvPr id="30" name="TextBox 29">
            <a:extLst>
              <a:ext uri="{FF2B5EF4-FFF2-40B4-BE49-F238E27FC236}">
                <a16:creationId xmlns:a16="http://schemas.microsoft.com/office/drawing/2014/main" id="{A4F34B04-7F19-4CE6-8678-6C4214AEE541}"/>
              </a:ext>
            </a:extLst>
          </p:cNvPr>
          <p:cNvSpPr txBox="1"/>
          <p:nvPr/>
        </p:nvSpPr>
        <p:spPr>
          <a:xfrm>
            <a:off x="7599042" y="4251491"/>
            <a:ext cx="2377411" cy="30777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1800" dirty="0">
                <a:effectLst/>
                <a:latin typeface="Calibri" panose="020F0502020204030204" pitchFamily="34" charset="0"/>
                <a:ea typeface="Calibri" panose="020F0502020204030204" pitchFamily="34" charset="0"/>
              </a:rPr>
              <a:t>GMSH for E-CLIQ</a:t>
            </a:r>
          </a:p>
        </p:txBody>
      </p:sp>
      <p:sp>
        <p:nvSpPr>
          <p:cNvPr id="31" name="Text Placeholder 2">
            <a:extLst>
              <a:ext uri="{FF2B5EF4-FFF2-40B4-BE49-F238E27FC236}">
                <a16:creationId xmlns:a16="http://schemas.microsoft.com/office/drawing/2014/main" id="{F3E21D16-BABF-4339-88B7-F8497133725B}"/>
              </a:ext>
            </a:extLst>
          </p:cNvPr>
          <p:cNvSpPr txBox="1">
            <a:spLocks/>
          </p:cNvSpPr>
          <p:nvPr/>
        </p:nvSpPr>
        <p:spPr>
          <a:xfrm>
            <a:off x="6969859" y="4506698"/>
            <a:ext cx="3474990" cy="414263"/>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71450" indent="-171450">
              <a:buFont typeface="Arial" panose="020B0604020202020204" pitchFamily="34" charset="0"/>
              <a:buChar char="•"/>
            </a:pPr>
            <a:r>
              <a:rPr lang="en-GB" sz="1100" dirty="0"/>
              <a:t>Gmsh used to create 3d models of small demonstrator formers that can be 3d printed.</a:t>
            </a:r>
          </a:p>
        </p:txBody>
      </p:sp>
      <p:pic>
        <p:nvPicPr>
          <p:cNvPr id="32" name="Picture 2">
            <a:extLst>
              <a:ext uri="{FF2B5EF4-FFF2-40B4-BE49-F238E27FC236}">
                <a16:creationId xmlns:a16="http://schemas.microsoft.com/office/drawing/2014/main" id="{092D1E20-0D59-4589-B82F-539CDD6B07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857367" y="5156193"/>
            <a:ext cx="1299885" cy="385632"/>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25F02E0C-9213-4252-B118-139FEDF8305A}"/>
              </a:ext>
            </a:extLst>
          </p:cNvPr>
          <p:cNvSpPr txBox="1"/>
          <p:nvPr/>
        </p:nvSpPr>
        <p:spPr>
          <a:xfrm>
            <a:off x="10981946" y="4475141"/>
            <a:ext cx="1076559" cy="589192"/>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GetDP</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sp>
        <p:nvSpPr>
          <p:cNvPr id="34" name="TextBox 33">
            <a:extLst>
              <a:ext uri="{FF2B5EF4-FFF2-40B4-BE49-F238E27FC236}">
                <a16:creationId xmlns:a16="http://schemas.microsoft.com/office/drawing/2014/main" id="{1F1F103C-6DA3-4BD0-A17A-DE87079A27DC}"/>
              </a:ext>
            </a:extLst>
          </p:cNvPr>
          <p:cNvSpPr txBox="1"/>
          <p:nvPr/>
        </p:nvSpPr>
        <p:spPr>
          <a:xfrm>
            <a:off x="11030282" y="4026474"/>
            <a:ext cx="1076559" cy="548857"/>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Gmsh</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89376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t>Library of Material Properties</a:t>
            </a:r>
          </a:p>
        </p:txBody>
      </p:sp>
      <p:pic>
        <p:nvPicPr>
          <p:cNvPr id="3" name="Picture 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52299" y="866259"/>
            <a:ext cx="5143701" cy="2994657"/>
          </a:xfrm>
          <a:prstGeom prst="rect">
            <a:avLst/>
          </a:prstGeom>
        </p:spPr>
      </p:pic>
      <p:pic>
        <p:nvPicPr>
          <p:cNvPr id="4" name="Picture 2" descr="MATLAB logo and symbol, meaning, history, PNG">
            <a:extLst>
              <a:ext uri="{FF2B5EF4-FFF2-40B4-BE49-F238E27FC236}">
                <a16:creationId xmlns:a16="http://schemas.microsoft.com/office/drawing/2014/main" id="{DCEAE1DE-F700-42BD-8E60-975D486B95FC}"/>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t="27131" b="26027"/>
          <a:stretch/>
        </p:blipFill>
        <p:spPr bwMode="auto">
          <a:xfrm>
            <a:off x="10738271" y="3501084"/>
            <a:ext cx="1278300" cy="3368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16385C0-8091-498F-9EAF-670201F024F1}"/>
              </a:ext>
            </a:extLst>
          </p:cNvPr>
          <p:cNvSpPr txBox="1"/>
          <p:nvPr/>
        </p:nvSpPr>
        <p:spPr>
          <a:xfrm>
            <a:off x="706939" y="4104069"/>
            <a:ext cx="8796927" cy="646331"/>
          </a:xfrm>
          <a:prstGeom prst="rect">
            <a:avLst/>
          </a:prstGeom>
          <a:noFill/>
        </p:spPr>
        <p:txBody>
          <a:bodyPr wrap="square">
            <a:spAutoFit/>
          </a:bodyPr>
          <a:lstStyle/>
          <a:p>
            <a:r>
              <a:rPr lang="en-GB" sz="1200" dirty="0"/>
              <a:t>STEAM website: </a:t>
            </a:r>
            <a:r>
              <a:rPr lang="en-GB" sz="1200" dirty="0">
                <a:hlinkClick r:id="rId4"/>
              </a:rPr>
              <a:t>https://espace.cern.ch/steam/_layouts/15/start.aspx#/SitePages/Material%20Properties.aspx</a:t>
            </a:r>
            <a:r>
              <a:rPr lang="en-GB" sz="1200" dirty="0"/>
              <a:t> </a:t>
            </a:r>
          </a:p>
          <a:p>
            <a:r>
              <a:rPr lang="en-GB" sz="1200" dirty="0">
                <a:hlinkClick r:id="rId5"/>
              </a:rPr>
              <a:t>https://gitlab.cern.ch/steam/steam-material-library</a:t>
            </a:r>
            <a:r>
              <a:rPr lang="en-GB" sz="1200" dirty="0"/>
              <a:t> </a:t>
            </a:r>
          </a:p>
          <a:p>
            <a:r>
              <a:rPr lang="en-GB" sz="1200" dirty="0">
                <a:hlinkClick r:id="rId6"/>
              </a:rPr>
              <a:t>https://gitlab.cern.ch/steam/steam-ledet-material-library</a:t>
            </a:r>
            <a:r>
              <a:rPr lang="en-GB" sz="1200" dirty="0"/>
              <a:t> </a:t>
            </a:r>
          </a:p>
        </p:txBody>
      </p:sp>
      <p:sp>
        <p:nvSpPr>
          <p:cNvPr id="8" name="Rectangle 7"/>
          <p:cNvSpPr/>
          <p:nvPr/>
        </p:nvSpPr>
        <p:spPr>
          <a:xfrm>
            <a:off x="104985" y="5095245"/>
            <a:ext cx="9667666" cy="10007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sz="2000" dirty="0">
                <a:solidFill>
                  <a:srgbClr val="000000"/>
                </a:solidFill>
                <a:latin typeface="Calibri" panose="020F0502020204030204" pitchFamily="34" charset="0"/>
                <a:cs typeface="Calibri" panose="020F0502020204030204" pitchFamily="34" charset="0"/>
              </a:rPr>
              <a:t>→ We </a:t>
            </a:r>
            <a:r>
              <a:rPr lang="en-GB" sz="2000" dirty="0">
                <a:solidFill>
                  <a:srgbClr val="000000"/>
                </a:solidFill>
                <a:latin typeface="Calibri" panose="020F0502020204030204" pitchFamily="34" charset="0"/>
                <a:cs typeface="Calibri" panose="020F0502020204030204" pitchFamily="34" charset="0"/>
              </a:rPr>
              <a:t>share our material property database with users to support a community of users across different labs/universities and to help model cross-checking</a:t>
            </a:r>
            <a:endParaRPr lang="en-US" sz="2000"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C0954CA8-46A2-4963-9FAC-B15B1DC881D4}"/>
              </a:ext>
            </a:extLst>
          </p:cNvPr>
          <p:cNvSpPr txBox="1"/>
          <p:nvPr/>
        </p:nvSpPr>
        <p:spPr>
          <a:xfrm>
            <a:off x="6940114" y="1183696"/>
            <a:ext cx="5049121" cy="1477328"/>
          </a:xfrm>
          <a:prstGeom prst="rect">
            <a:avLst/>
          </a:prstGeom>
          <a:noFill/>
        </p:spPr>
        <p:txBody>
          <a:bodyPr wrap="square" rtlCol="0">
            <a:spAutoFit/>
          </a:bodyPr>
          <a:lstStyle/>
          <a:p>
            <a:r>
              <a:rPr lang="en-GB" dirty="0"/>
              <a:t>Work has been done to allow to use the same material properties (coded in C) across tools written in Python, MATLAB and FE solvers (Comsol, GetDP i.e. FiQuS).</a:t>
            </a:r>
          </a:p>
          <a:p>
            <a:endParaRPr lang="en-GB" dirty="0"/>
          </a:p>
        </p:txBody>
      </p:sp>
      <p:pic>
        <p:nvPicPr>
          <p:cNvPr id="10" name="Picture 2">
            <a:extLst>
              <a:ext uri="{FF2B5EF4-FFF2-40B4-BE49-F238E27FC236}">
                <a16:creationId xmlns:a16="http://schemas.microsoft.com/office/drawing/2014/main" id="{A7182B17-57CC-4B53-A302-459824D582E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21797" y="4041602"/>
            <a:ext cx="1299885" cy="385632"/>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a:extLst>
              <a:ext uri="{FF2B5EF4-FFF2-40B4-BE49-F238E27FC236}">
                <a16:creationId xmlns:a16="http://schemas.microsoft.com/office/drawing/2014/main" id="{BBEC223D-F3CF-4BAC-91CB-24406C56590A}"/>
              </a:ext>
            </a:extLst>
          </p:cNvPr>
          <p:cNvCxnSpPr>
            <a:cxnSpLocks/>
          </p:cNvCxnSpPr>
          <p:nvPr/>
        </p:nvCxnSpPr>
        <p:spPr>
          <a:xfrm>
            <a:off x="9192225" y="3985988"/>
            <a:ext cx="446363" cy="3448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62EDD0D-BF7B-4041-8CE7-CBD9BCF22BC0}"/>
              </a:ext>
            </a:extLst>
          </p:cNvPr>
          <p:cNvCxnSpPr>
            <a:cxnSpLocks/>
          </p:cNvCxnSpPr>
          <p:nvPr/>
        </p:nvCxnSpPr>
        <p:spPr>
          <a:xfrm flipV="1">
            <a:off x="10168080" y="4232055"/>
            <a:ext cx="518995" cy="1722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5" name="Picture 6" descr="Serie de Talleres de COMSOL Multiphysics en P.R. – IEEE Puerto Rico &amp;amp;  Caribbean Section">
            <a:extLst>
              <a:ext uri="{FF2B5EF4-FFF2-40B4-BE49-F238E27FC236}">
                <a16:creationId xmlns:a16="http://schemas.microsoft.com/office/drawing/2014/main" id="{133498EA-F2BA-4B27-BD1E-3D0B46865B1A}"/>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10256508" y="4489220"/>
            <a:ext cx="1873744" cy="466484"/>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a:extLst>
              <a:ext uri="{FF2B5EF4-FFF2-40B4-BE49-F238E27FC236}">
                <a16:creationId xmlns:a16="http://schemas.microsoft.com/office/drawing/2014/main" id="{200D1740-3130-4016-874D-38D2EB5479F8}"/>
              </a:ext>
            </a:extLst>
          </p:cNvPr>
          <p:cNvCxnSpPr>
            <a:cxnSpLocks/>
          </p:cNvCxnSpPr>
          <p:nvPr/>
        </p:nvCxnSpPr>
        <p:spPr>
          <a:xfrm>
            <a:off x="10328462" y="4544446"/>
            <a:ext cx="305711" cy="988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F4AC21AE-C815-4A7B-B1AF-A9CB5582CA72}"/>
              </a:ext>
            </a:extLst>
          </p:cNvPr>
          <p:cNvCxnSpPr>
            <a:cxnSpLocks/>
            <a:endCxn id="22" idx="1"/>
          </p:cNvCxnSpPr>
          <p:nvPr/>
        </p:nvCxnSpPr>
        <p:spPr>
          <a:xfrm>
            <a:off x="9293935" y="3698533"/>
            <a:ext cx="443205" cy="77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D81D3FEE-0F06-470B-A868-4724FA8C170F}"/>
              </a:ext>
            </a:extLst>
          </p:cNvPr>
          <p:cNvGrpSpPr/>
          <p:nvPr/>
        </p:nvGrpSpPr>
        <p:grpSpPr>
          <a:xfrm>
            <a:off x="9737140" y="3461295"/>
            <a:ext cx="580898" cy="490019"/>
            <a:chOff x="9733569" y="3564629"/>
            <a:chExt cx="580898" cy="490019"/>
          </a:xfrm>
        </p:grpSpPr>
        <p:pic>
          <p:nvPicPr>
            <p:cNvPr id="22" name="Picture 2" descr="Dll icon | Myiconfinder">
              <a:extLst>
                <a:ext uri="{FF2B5EF4-FFF2-40B4-BE49-F238E27FC236}">
                  <a16:creationId xmlns:a16="http://schemas.microsoft.com/office/drawing/2014/main" id="{71525B5B-6D75-441E-91B1-AB1EAEF27DFA}"/>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77DB2608-CD71-4EBB-BC1C-91E43F61823D}"/>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MEX</a:t>
              </a:r>
            </a:p>
          </p:txBody>
        </p:sp>
      </p:grpSp>
      <p:grpSp>
        <p:nvGrpSpPr>
          <p:cNvPr id="31" name="Group 30">
            <a:extLst>
              <a:ext uri="{FF2B5EF4-FFF2-40B4-BE49-F238E27FC236}">
                <a16:creationId xmlns:a16="http://schemas.microsoft.com/office/drawing/2014/main" id="{35DE3329-19E5-4FBB-B590-51FE132EA158}"/>
              </a:ext>
            </a:extLst>
          </p:cNvPr>
          <p:cNvGrpSpPr/>
          <p:nvPr/>
        </p:nvGrpSpPr>
        <p:grpSpPr>
          <a:xfrm>
            <a:off x="9678061" y="4194835"/>
            <a:ext cx="591371" cy="490019"/>
            <a:chOff x="9678061" y="4194835"/>
            <a:chExt cx="591371" cy="490019"/>
          </a:xfrm>
        </p:grpSpPr>
        <p:pic>
          <p:nvPicPr>
            <p:cNvPr id="5" name="Picture 2" descr="Dll icon | Myiconfinder">
              <a:extLst>
                <a:ext uri="{FF2B5EF4-FFF2-40B4-BE49-F238E27FC236}">
                  <a16:creationId xmlns:a16="http://schemas.microsoft.com/office/drawing/2014/main" id="{2F61F6AA-87FF-4268-B874-26256FAF9103}"/>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678061" y="4194835"/>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Rounded Corners 28">
              <a:extLst>
                <a:ext uri="{FF2B5EF4-FFF2-40B4-BE49-F238E27FC236}">
                  <a16:creationId xmlns:a16="http://schemas.microsoft.com/office/drawing/2014/main" id="{94B51DB2-0B2B-4821-80A8-07E88F7B0597}"/>
                </a:ext>
              </a:extLst>
            </p:cNvPr>
            <p:cNvSpPr/>
            <p:nvPr/>
          </p:nvSpPr>
          <p:spPr>
            <a:xfrm>
              <a:off x="9838443" y="4482769"/>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DLL</a:t>
              </a:r>
            </a:p>
          </p:txBody>
        </p:sp>
      </p:grpSp>
      <p:cxnSp>
        <p:nvCxnSpPr>
          <p:cNvPr id="33" name="Straight Arrow Connector 32">
            <a:extLst>
              <a:ext uri="{FF2B5EF4-FFF2-40B4-BE49-F238E27FC236}">
                <a16:creationId xmlns:a16="http://schemas.microsoft.com/office/drawing/2014/main" id="{33EBFCF1-3D14-4361-BFE6-E643CA0DEAA4}"/>
              </a:ext>
            </a:extLst>
          </p:cNvPr>
          <p:cNvCxnSpPr>
            <a:cxnSpLocks/>
          </p:cNvCxnSpPr>
          <p:nvPr/>
        </p:nvCxnSpPr>
        <p:spPr>
          <a:xfrm>
            <a:off x="10331257" y="3695033"/>
            <a:ext cx="3029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5" name="Group 34">
            <a:extLst>
              <a:ext uri="{FF2B5EF4-FFF2-40B4-BE49-F238E27FC236}">
                <a16:creationId xmlns:a16="http://schemas.microsoft.com/office/drawing/2014/main" id="{240FC863-72C9-417F-930E-04C44F1D4B69}"/>
              </a:ext>
            </a:extLst>
          </p:cNvPr>
          <p:cNvGrpSpPr/>
          <p:nvPr/>
        </p:nvGrpSpPr>
        <p:grpSpPr>
          <a:xfrm>
            <a:off x="9732009" y="2842877"/>
            <a:ext cx="580898" cy="490019"/>
            <a:chOff x="9733569" y="3564629"/>
            <a:chExt cx="580898" cy="490019"/>
          </a:xfrm>
        </p:grpSpPr>
        <p:pic>
          <p:nvPicPr>
            <p:cNvPr id="36" name="Picture 2" descr="Dll icon | Myiconfinder">
              <a:extLst>
                <a:ext uri="{FF2B5EF4-FFF2-40B4-BE49-F238E27FC236}">
                  <a16:creationId xmlns:a16="http://schemas.microsoft.com/office/drawing/2014/main" id="{D8376D35-2D92-4C6D-A458-47F1FE5987D3}"/>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Rounded Corners 36">
              <a:extLst>
                <a:ext uri="{FF2B5EF4-FFF2-40B4-BE49-F238E27FC236}">
                  <a16:creationId xmlns:a16="http://schemas.microsoft.com/office/drawing/2014/main" id="{3EFE38FB-463D-4784-8544-8E9478A6A93E}"/>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cxnSp>
        <p:nvCxnSpPr>
          <p:cNvPr id="38" name="Straight Arrow Connector 37">
            <a:extLst>
              <a:ext uri="{FF2B5EF4-FFF2-40B4-BE49-F238E27FC236}">
                <a16:creationId xmlns:a16="http://schemas.microsoft.com/office/drawing/2014/main" id="{303A1070-93FB-4528-9D0A-23DE64568A1B}"/>
              </a:ext>
            </a:extLst>
          </p:cNvPr>
          <p:cNvCxnSpPr>
            <a:cxnSpLocks/>
          </p:cNvCxnSpPr>
          <p:nvPr/>
        </p:nvCxnSpPr>
        <p:spPr>
          <a:xfrm flipV="1">
            <a:off x="9209778" y="3160774"/>
            <a:ext cx="452408" cy="3403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40" name="Group 39">
            <a:extLst>
              <a:ext uri="{FF2B5EF4-FFF2-40B4-BE49-F238E27FC236}">
                <a16:creationId xmlns:a16="http://schemas.microsoft.com/office/drawing/2014/main" id="{1D331937-8C24-41DD-8DA0-1F59B780293C}"/>
              </a:ext>
            </a:extLst>
          </p:cNvPr>
          <p:cNvGrpSpPr/>
          <p:nvPr/>
        </p:nvGrpSpPr>
        <p:grpSpPr>
          <a:xfrm>
            <a:off x="8563128" y="3407101"/>
            <a:ext cx="580898" cy="490019"/>
            <a:chOff x="9733569" y="3564629"/>
            <a:chExt cx="580898" cy="490019"/>
          </a:xfrm>
        </p:grpSpPr>
        <p:pic>
          <p:nvPicPr>
            <p:cNvPr id="41" name="Picture 2" descr="Dll icon | Myiconfinder">
              <a:extLst>
                <a:ext uri="{FF2B5EF4-FFF2-40B4-BE49-F238E27FC236}">
                  <a16:creationId xmlns:a16="http://schemas.microsoft.com/office/drawing/2014/main" id="{F273B0B9-6168-4EF6-9AFA-D3BB775B8B0C}"/>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9733569" y="3564629"/>
              <a:ext cx="490019" cy="490019"/>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2FA1C387-2088-40B8-934F-F462E9A63027}"/>
                </a:ext>
              </a:extLst>
            </p:cNvPr>
            <p:cNvSpPr/>
            <p:nvPr/>
          </p:nvSpPr>
          <p:spPr>
            <a:xfrm>
              <a:off x="9883478" y="3837897"/>
              <a:ext cx="430989" cy="147852"/>
            </a:xfrm>
            <a:prstGeom prst="round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t>C</a:t>
              </a:r>
            </a:p>
          </p:txBody>
        </p:sp>
      </p:grpSp>
      <p:sp>
        <p:nvSpPr>
          <p:cNvPr id="44" name="TextBox 43">
            <a:extLst>
              <a:ext uri="{FF2B5EF4-FFF2-40B4-BE49-F238E27FC236}">
                <a16:creationId xmlns:a16="http://schemas.microsoft.com/office/drawing/2014/main" id="{62753D14-FB2E-4186-BAA5-B702E8906BE7}"/>
              </a:ext>
            </a:extLst>
          </p:cNvPr>
          <p:cNvSpPr txBox="1"/>
          <p:nvPr/>
        </p:nvSpPr>
        <p:spPr>
          <a:xfrm>
            <a:off x="10912676" y="2661024"/>
            <a:ext cx="1076559" cy="589192"/>
          </a:xfrm>
          <a:prstGeom prst="rect">
            <a:avLst/>
          </a:prstGeom>
        </p:spPr>
        <p:txBody>
          <a:bodyPr vert="horz" lIns="45720" tIns="0" rIns="45720" bIns="0" anchor="b">
            <a:normAutofit/>
          </a:bodyPr>
          <a:lstStyle>
            <a:lvl1pPr indent="0">
              <a:spcBef>
                <a:spcPct val="20000"/>
              </a:spcBef>
              <a:buClr>
                <a:schemeClr val="tx1"/>
              </a:buClr>
              <a:buSzPct val="80000"/>
              <a:buFont typeface="Arial"/>
              <a:buNone/>
              <a:defRPr kumimoji="0" sz="1400"/>
            </a:lvl1pPr>
            <a:lvl2pPr marL="905256" indent="-457200">
              <a:spcBef>
                <a:spcPct val="20000"/>
              </a:spcBef>
              <a:buClr>
                <a:schemeClr val="tx1"/>
              </a:buClr>
              <a:buSzPct val="90000"/>
              <a:buFont typeface="Arial"/>
              <a:buNone/>
              <a:defRPr kumimoji="0" sz="1200"/>
            </a:lvl2pPr>
            <a:lvl3pPr marL="1092708" indent="-342900">
              <a:spcBef>
                <a:spcPct val="20000"/>
              </a:spcBef>
              <a:buClr>
                <a:schemeClr val="tx1"/>
              </a:buClr>
              <a:buSzPct val="85000"/>
              <a:buFont typeface="Arial"/>
              <a:buNone/>
              <a:defRPr kumimoji="0" sz="1000"/>
            </a:lvl3pPr>
            <a:lvl4pPr marL="1385316" indent="-342900">
              <a:spcBef>
                <a:spcPct val="20000"/>
              </a:spcBef>
              <a:buClr>
                <a:schemeClr val="tx1"/>
              </a:buClr>
              <a:buSzPct val="90000"/>
              <a:buFont typeface="Arial"/>
              <a:buNone/>
              <a:defRPr kumimoji="0" sz="900"/>
            </a:lvl4pPr>
            <a:lvl5pPr marL="1650492" indent="-342900">
              <a:spcBef>
                <a:spcPct val="20000"/>
              </a:spcBef>
              <a:buClr>
                <a:schemeClr val="tx1"/>
              </a:buClr>
              <a:buSzPct val="100000"/>
              <a:buFont typeface="Arial"/>
              <a:buNone/>
              <a:defRPr kumimoji="0" sz="9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sz="2800" b="1" dirty="0">
                <a:solidFill>
                  <a:schemeClr val="accent1">
                    <a:lumMod val="10000"/>
                  </a:schemeClr>
                </a:solidFill>
                <a:latin typeface="Calibri" panose="020F0502020204030204" pitchFamily="34" charset="0"/>
                <a:ea typeface="Calibri" panose="020F0502020204030204" pitchFamily="34" charset="0"/>
              </a:rPr>
              <a:t>GetDP</a:t>
            </a:r>
            <a:endParaRPr lang="en-GB" sz="2800" b="1" dirty="0">
              <a:solidFill>
                <a:schemeClr val="accent1">
                  <a:lumMod val="10000"/>
                </a:schemeClr>
              </a:solidFill>
              <a:effectLst/>
              <a:latin typeface="Calibri" panose="020F0502020204030204" pitchFamily="34" charset="0"/>
              <a:ea typeface="Calibri" panose="020F0502020204030204" pitchFamily="34" charset="0"/>
            </a:endParaRPr>
          </a:p>
        </p:txBody>
      </p:sp>
      <p:cxnSp>
        <p:nvCxnSpPr>
          <p:cNvPr id="45" name="Straight Arrow Connector 44">
            <a:extLst>
              <a:ext uri="{FF2B5EF4-FFF2-40B4-BE49-F238E27FC236}">
                <a16:creationId xmlns:a16="http://schemas.microsoft.com/office/drawing/2014/main" id="{F0F9559F-A6E3-46D4-9A9B-C70D722F3E02}"/>
              </a:ext>
            </a:extLst>
          </p:cNvPr>
          <p:cNvCxnSpPr>
            <a:cxnSpLocks/>
          </p:cNvCxnSpPr>
          <p:nvPr/>
        </p:nvCxnSpPr>
        <p:spPr>
          <a:xfrm flipV="1">
            <a:off x="10410216" y="3071365"/>
            <a:ext cx="405151" cy="330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4110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model library: how the models are generated and versioned</a:t>
            </a:r>
            <a:endParaRPr lang="en-GB" dirty="0"/>
          </a:p>
        </p:txBody>
      </p:sp>
      <p:graphicFrame>
        <p:nvGraphicFramePr>
          <p:cNvPr id="2" name="Table 1"/>
          <p:cNvGraphicFramePr>
            <a:graphicFrameLocks noGrp="1"/>
          </p:cNvGraphicFramePr>
          <p:nvPr/>
        </p:nvGraphicFramePr>
        <p:xfrm>
          <a:off x="355600" y="825500"/>
          <a:ext cx="11328845" cy="5090160"/>
        </p:xfrm>
        <a:graphic>
          <a:graphicData uri="http://schemas.openxmlformats.org/drawingml/2006/table">
            <a:tbl>
              <a:tblPr firstRow="1" bandRow="1">
                <a:tableStyleId>{793D81CF-94F2-401A-BA57-92F5A7B2D0C5}</a:tableStyleId>
              </a:tblPr>
              <a:tblGrid>
                <a:gridCol w="1599057">
                  <a:extLst>
                    <a:ext uri="{9D8B030D-6E8A-4147-A177-3AD203B41FA5}">
                      <a16:colId xmlns:a16="http://schemas.microsoft.com/office/drawing/2014/main" val="3473261140"/>
                    </a:ext>
                  </a:extLst>
                </a:gridCol>
                <a:gridCol w="5118418">
                  <a:extLst>
                    <a:ext uri="{9D8B030D-6E8A-4147-A177-3AD203B41FA5}">
                      <a16:colId xmlns:a16="http://schemas.microsoft.com/office/drawing/2014/main" val="1201237399"/>
                    </a:ext>
                  </a:extLst>
                </a:gridCol>
                <a:gridCol w="4611370">
                  <a:extLst>
                    <a:ext uri="{9D8B030D-6E8A-4147-A177-3AD203B41FA5}">
                      <a16:colId xmlns:a16="http://schemas.microsoft.com/office/drawing/2014/main" val="2745649996"/>
                    </a:ext>
                  </a:extLst>
                </a:gridCol>
              </a:tblGrid>
              <a:tr h="300476">
                <a:tc>
                  <a:txBody>
                    <a:bodyPr/>
                    <a:lstStyle/>
                    <a:p>
                      <a:r>
                        <a:rPr lang="en-US" sz="2800" dirty="0">
                          <a:latin typeface="Calibri" panose="020F0502020204030204" pitchFamily="34" charset="0"/>
                          <a:cs typeface="Calibri" panose="020F0502020204030204" pitchFamily="34" charset="0"/>
                        </a:rPr>
                        <a:t>Software</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2021</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2022</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569246"/>
                  </a:ext>
                </a:extLst>
              </a:tr>
              <a:tr h="370840">
                <a:tc>
                  <a:txBody>
                    <a:bodyPr/>
                    <a:lstStyle/>
                    <a:p>
                      <a:r>
                        <a:rPr lang="en-US" sz="2800" dirty="0">
                          <a:latin typeface="Calibri" panose="020F0502020204030204" pitchFamily="34" charset="0"/>
                          <a:cs typeface="Calibri" panose="020F0502020204030204" pitchFamily="34" charset="0"/>
                        </a:rPr>
                        <a:t>BBQ</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Manual</a:t>
                      </a:r>
                      <a:r>
                        <a:rPr lang="en-US" sz="2800" baseline="0" dirty="0">
                          <a:latin typeface="Calibri" panose="020F0502020204030204" pitchFamily="34" charset="0"/>
                          <a:cs typeface="Calibri" panose="020F0502020204030204" pitchFamily="34" charset="0"/>
                        </a:rPr>
                        <a:t> in COMSOL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Manual</a:t>
                      </a:r>
                      <a:r>
                        <a:rPr lang="en-US" sz="2800" baseline="0" dirty="0">
                          <a:latin typeface="Calibri" panose="020F0502020204030204" pitchFamily="34" charset="0"/>
                          <a:cs typeface="Calibri" panose="020F0502020204030204" pitchFamily="34" charset="0"/>
                        </a:rPr>
                        <a:t> in COMSOL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7212812"/>
                  </a:ext>
                </a:extLst>
              </a:tr>
              <a:tr h="370840">
                <a:tc>
                  <a:txBody>
                    <a:bodyPr/>
                    <a:lstStyle/>
                    <a:p>
                      <a:r>
                        <a:rPr lang="en-US" sz="2800" dirty="0" err="1">
                          <a:latin typeface="Calibri" panose="020F0502020204030204" pitchFamily="34" charset="0"/>
                          <a:cs typeface="Calibri" panose="020F0502020204030204" pitchFamily="34" charset="0"/>
                        </a:rPr>
                        <a:t>PyBBQ</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595636114"/>
                  </a:ext>
                </a:extLst>
              </a:tr>
              <a:tr h="370840">
                <a:tc>
                  <a:txBody>
                    <a:bodyPr/>
                    <a:lstStyle/>
                    <a:p>
                      <a:r>
                        <a:rPr lang="en-US" sz="2800" dirty="0" err="1">
                          <a:latin typeface="Calibri" panose="020F0502020204030204" pitchFamily="34" charset="0"/>
                          <a:cs typeface="Calibri" panose="020F0502020204030204" pitchFamily="34" charset="0"/>
                        </a:rPr>
                        <a:t>FiQuS</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437088704"/>
                  </a:ext>
                </a:extLst>
              </a:tr>
              <a:tr h="0">
                <a:tc>
                  <a:txBody>
                    <a:bodyPr/>
                    <a:lstStyle/>
                    <a:p>
                      <a:r>
                        <a:rPr lang="en-US" sz="2800" dirty="0">
                          <a:latin typeface="Calibri" panose="020F0502020204030204" pitchFamily="34" charset="0"/>
                          <a:cs typeface="Calibri" panose="020F0502020204030204" pitchFamily="34" charset="0"/>
                        </a:rPr>
                        <a:t>SIGMA</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9578461"/>
                  </a:ext>
                </a:extLst>
              </a:tr>
              <a:tr h="303953">
                <a:tc>
                  <a:txBody>
                    <a:bodyPr/>
                    <a:lstStyle/>
                    <a:p>
                      <a:r>
                        <a:rPr lang="en-US" sz="2800" dirty="0">
                          <a:latin typeface="Calibri" panose="020F0502020204030204" pitchFamily="34" charset="0"/>
                          <a:cs typeface="Calibri" panose="020F0502020204030204" pitchFamily="34" charset="0"/>
                        </a:rPr>
                        <a:t>LEDET</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Python API</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4203690692"/>
                  </a:ext>
                </a:extLst>
              </a:tr>
              <a:tr h="242147">
                <a:tc>
                  <a:txBody>
                    <a:bodyPr/>
                    <a:lstStyle/>
                    <a:p>
                      <a:r>
                        <a:rPr lang="en-US" sz="2800" dirty="0" err="1">
                          <a:latin typeface="Calibri" panose="020F0502020204030204" pitchFamily="34" charset="0"/>
                          <a:cs typeface="Calibri" panose="020F0502020204030204" pitchFamily="34" charset="0"/>
                        </a:rPr>
                        <a:t>ProteCCT</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Manual in Excel</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256757644"/>
                  </a:ext>
                </a:extLst>
              </a:tr>
              <a:tr h="180340">
                <a:tc>
                  <a:txBody>
                    <a:bodyPr/>
                    <a:lstStyle/>
                    <a:p>
                      <a:r>
                        <a:rPr lang="en-US" sz="2800" dirty="0">
                          <a:latin typeface="Calibri" panose="020F0502020204030204" pitchFamily="34" charset="0"/>
                          <a:cs typeface="Calibri" panose="020F0502020204030204" pitchFamily="34" charset="0"/>
                        </a:rPr>
                        <a:t>SING</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Calibri" panose="020F0502020204030204" pitchFamily="34" charset="0"/>
                          <a:cs typeface="Calibri" panose="020F0502020204030204" pitchFamily="34" charset="0"/>
                        </a:rPr>
                        <a:t>Notebook + Java .jar</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449981121"/>
                  </a:ext>
                </a:extLst>
              </a:tr>
              <a:tr h="118533">
                <a:tc>
                  <a:txBody>
                    <a:bodyPr/>
                    <a:lstStyle/>
                    <a:p>
                      <a:r>
                        <a:rPr lang="en-US" sz="2800" dirty="0">
                          <a:latin typeface="Calibri" panose="020F0502020204030204" pitchFamily="34" charset="0"/>
                          <a:cs typeface="Calibri" panose="020F0502020204030204" pitchFamily="34" charset="0"/>
                        </a:rPr>
                        <a:t>COSIM</a:t>
                      </a:r>
                      <a:endParaRPr lang="en-GB" sz="2800" dirty="0">
                        <a:latin typeface="Calibri" panose="020F0502020204030204" pitchFamily="34" charset="0"/>
                        <a:cs typeface="Calibri" panose="020F050202020403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800" dirty="0">
                          <a:latin typeface="Calibri" panose="020F0502020204030204" pitchFamily="34" charset="0"/>
                          <a:cs typeface="Calibri" panose="020F0502020204030204" pitchFamily="34" charset="0"/>
                        </a:rPr>
                        <a:t>Notebook + Java .jar + Python API</a:t>
                      </a:r>
                      <a:endParaRPr lang="en-GB" sz="2800" dirty="0">
                        <a:latin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0055A0"/>
                          </a:solidFill>
                          <a:effectLst/>
                          <a:uLnTx/>
                          <a:uFillTx/>
                          <a:latin typeface="Calibri" panose="020F0502020204030204" pitchFamily="34" charset="0"/>
                          <a:ea typeface="+mn-ea"/>
                          <a:cs typeface="Calibri" panose="020F0502020204030204" pitchFamily="34" charset="0"/>
                        </a:rPr>
                        <a:t>Yaml</a:t>
                      </a: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 Python API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(foreseen for the end of 2022)</a:t>
                      </a:r>
                      <a:endParaRPr kumimoji="0" lang="en-GB" sz="2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1901406663"/>
                  </a:ext>
                </a:extLst>
              </a:tr>
            </a:tbl>
          </a:graphicData>
        </a:graphic>
      </p:graphicFrame>
    </p:spTree>
    <p:extLst>
      <p:ext uri="{BB962C8B-B14F-4D97-AF65-F5344CB8AC3E}">
        <p14:creationId xmlns:p14="http://schemas.microsoft.com/office/powerpoint/2010/main" val="2267286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0969139" cy="532463"/>
          </a:xfrm>
        </p:spPr>
        <p:txBody>
          <a:bodyPr>
            <a:noAutofit/>
          </a:bodyPr>
          <a:lstStyle/>
          <a:p>
            <a:r>
              <a:rPr lang="en-US" sz="3600" b="1" dirty="0">
                <a:latin typeface="Calibri" panose="020F0502020204030204" pitchFamily="34" charset="0"/>
                <a:cs typeface="Calibri" panose="020F0502020204030204" pitchFamily="34" charset="0"/>
              </a:rPr>
              <a:t>STEAM</a:t>
            </a:r>
            <a:endParaRPr lang="en-GB" sz="3600" dirty="0">
              <a:latin typeface="Calibri" panose="020F0502020204030204" pitchFamily="34" charset="0"/>
              <a:cs typeface="Calibri" panose="020F0502020204030204" pitchFamily="34" charset="0"/>
            </a:endParaRPr>
          </a:p>
        </p:txBody>
      </p:sp>
      <p:sp>
        <p:nvSpPr>
          <p:cNvPr id="10" name="Rectangle 9"/>
          <p:cNvSpPr/>
          <p:nvPr/>
        </p:nvSpPr>
        <p:spPr>
          <a:xfrm>
            <a:off x="232303" y="1003198"/>
            <a:ext cx="11727395" cy="5061936"/>
          </a:xfrm>
          <a:prstGeom prst="rect">
            <a:avLst/>
          </a:prstGeom>
          <a:solidFill>
            <a:schemeClr val="bg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14958" tIns="1" rIns="72000" bIns="1" numCol="1" spcCol="1270" anchor="ctr" anchorCtr="0">
            <a:noAutofit/>
          </a:bodyPr>
          <a:lstStyle/>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Vision</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Achieve specialized, trusted, consistent, repeatable and sustainable software tools and models for rapid </a:t>
            </a:r>
            <a:r>
              <a:rPr lang="en-GB" sz="2400" b="1" dirty="0">
                <a:solidFill>
                  <a:schemeClr val="tx1"/>
                </a:solidFill>
                <a:latin typeface="Calibri" panose="020F0502020204030204" pitchFamily="34" charset="0"/>
                <a:cs typeface="Calibri" panose="020F0502020204030204" pitchFamily="34" charset="0"/>
              </a:rPr>
              <a:t>S</a:t>
            </a:r>
            <a:r>
              <a:rPr lang="en-GB" sz="2400" dirty="0">
                <a:solidFill>
                  <a:schemeClr val="tx1"/>
                </a:solidFill>
                <a:latin typeface="Calibri" panose="020F0502020204030204" pitchFamily="34" charset="0"/>
                <a:cs typeface="Calibri" panose="020F0502020204030204" pitchFamily="34" charset="0"/>
              </a:rPr>
              <a:t>imulation of </a:t>
            </a:r>
            <a:r>
              <a:rPr lang="en-GB" sz="2400" b="1" dirty="0">
                <a:solidFill>
                  <a:schemeClr val="tx1"/>
                </a:solidFill>
                <a:latin typeface="Calibri" panose="020F0502020204030204" pitchFamily="34" charset="0"/>
                <a:cs typeface="Calibri" panose="020F0502020204030204" pitchFamily="34" charset="0"/>
              </a:rPr>
              <a:t>T</a:t>
            </a:r>
            <a:r>
              <a:rPr lang="en-GB" sz="2400" dirty="0">
                <a:solidFill>
                  <a:schemeClr val="tx1"/>
                </a:solidFill>
                <a:latin typeface="Calibri" panose="020F0502020204030204" pitchFamily="34" charset="0"/>
                <a:cs typeface="Calibri" panose="020F0502020204030204" pitchFamily="34" charset="0"/>
              </a:rPr>
              <a:t>ransient </a:t>
            </a:r>
            <a:r>
              <a:rPr lang="en-GB" sz="2400" b="1" dirty="0">
                <a:solidFill>
                  <a:schemeClr val="tx1"/>
                </a:solidFill>
                <a:latin typeface="Calibri" panose="020F0502020204030204" pitchFamily="34" charset="0"/>
                <a:cs typeface="Calibri" panose="020F0502020204030204" pitchFamily="34" charset="0"/>
              </a:rPr>
              <a:t>E</a:t>
            </a:r>
            <a:r>
              <a:rPr lang="en-GB" sz="2400" dirty="0">
                <a:solidFill>
                  <a:schemeClr val="tx1"/>
                </a:solidFill>
                <a:latin typeface="Calibri" panose="020F0502020204030204" pitchFamily="34" charset="0"/>
                <a:cs typeface="Calibri" panose="020F0502020204030204" pitchFamily="34" charset="0"/>
              </a:rPr>
              <a:t>ffects in </a:t>
            </a:r>
            <a:r>
              <a:rPr lang="en-GB" sz="2400" b="1" dirty="0">
                <a:solidFill>
                  <a:schemeClr val="tx1"/>
                </a:solidFill>
                <a:latin typeface="Calibri" panose="020F0502020204030204" pitchFamily="34" charset="0"/>
                <a:cs typeface="Calibri" panose="020F0502020204030204" pitchFamily="34" charset="0"/>
              </a:rPr>
              <a:t>A</a:t>
            </a:r>
            <a:r>
              <a:rPr lang="en-GB" sz="2400" dirty="0">
                <a:solidFill>
                  <a:schemeClr val="tx1"/>
                </a:solidFill>
                <a:latin typeface="Calibri" panose="020F0502020204030204" pitchFamily="34" charset="0"/>
                <a:cs typeface="Calibri" panose="020F0502020204030204" pitchFamily="34" charset="0"/>
              </a:rPr>
              <a:t>ccelerator superconducting </a:t>
            </a:r>
            <a:r>
              <a:rPr lang="en-GB" sz="2400" b="1" dirty="0">
                <a:solidFill>
                  <a:schemeClr val="tx1"/>
                </a:solidFill>
                <a:latin typeface="Calibri" panose="020F0502020204030204" pitchFamily="34" charset="0"/>
                <a:cs typeface="Calibri" panose="020F0502020204030204" pitchFamily="34" charset="0"/>
              </a:rPr>
              <a:t>M</a:t>
            </a:r>
            <a:r>
              <a:rPr lang="en-GB" sz="2400" dirty="0">
                <a:solidFill>
                  <a:schemeClr val="tx1"/>
                </a:solidFill>
                <a:latin typeface="Calibri" panose="020F0502020204030204" pitchFamily="34" charset="0"/>
                <a:cs typeface="Calibri" panose="020F0502020204030204" pitchFamily="34" charset="0"/>
              </a:rPr>
              <a:t>agnet circuits.</a:t>
            </a:r>
          </a:p>
          <a:p>
            <a:pPr defTabSz="1244600">
              <a:spcBef>
                <a:spcPct val="0"/>
              </a:spcBef>
            </a:pPr>
            <a:endParaRPr lang="en-GB" sz="2400" dirty="0">
              <a:solidFill>
                <a:schemeClr val="tx1"/>
              </a:solidFill>
              <a:latin typeface="Calibri" panose="020F0502020204030204" pitchFamily="34" charset="0"/>
              <a:cs typeface="Calibri" panose="020F0502020204030204" pitchFamily="34" charset="0"/>
            </a:endParaRPr>
          </a:p>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Mission</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Develop capability and know-how for simulation with an appropriate utilization of established and modern technology. Engage community in framework adaptation and validation by sharing well documented tools and models. Support tools that are part of STEAM and welcome integration with externally developed code.</a:t>
            </a:r>
          </a:p>
          <a:p>
            <a:pPr defTabSz="1244600">
              <a:spcBef>
                <a:spcPct val="0"/>
              </a:spcBef>
            </a:pPr>
            <a:endParaRPr lang="en-GB" sz="2400" dirty="0">
              <a:solidFill>
                <a:schemeClr val="tx1"/>
              </a:solidFill>
              <a:latin typeface="Calibri" panose="020F0502020204030204" pitchFamily="34" charset="0"/>
              <a:cs typeface="Calibri" panose="020F0502020204030204" pitchFamily="34" charset="0"/>
            </a:endParaRPr>
          </a:p>
          <a:p>
            <a:pPr defTabSz="1244600">
              <a:spcBef>
                <a:spcPct val="0"/>
              </a:spcBef>
            </a:pPr>
            <a:r>
              <a:rPr lang="en-GB" sz="2400" b="1" dirty="0">
                <a:solidFill>
                  <a:schemeClr val="tx1"/>
                </a:solidFill>
                <a:latin typeface="Calibri" panose="020F0502020204030204" pitchFamily="34" charset="0"/>
                <a:cs typeface="Calibri" panose="020F0502020204030204" pitchFamily="34" charset="0"/>
              </a:rPr>
              <a:t>Values</a:t>
            </a:r>
          </a:p>
          <a:p>
            <a:pPr defTabSz="1244600">
              <a:spcBef>
                <a:spcPct val="0"/>
              </a:spcBef>
            </a:pPr>
            <a:r>
              <a:rPr lang="en-GB" sz="2400" dirty="0">
                <a:solidFill>
                  <a:schemeClr val="tx1"/>
                </a:solidFill>
                <a:latin typeface="Calibri" panose="020F0502020204030204" pitchFamily="34" charset="0"/>
                <a:cs typeface="Calibri" panose="020F0502020204030204" pitchFamily="34" charset="0"/>
              </a:rPr>
              <a:t>continuity, readiness, simplicity, recognition, completeness, maintainability </a:t>
            </a:r>
          </a:p>
        </p:txBody>
      </p:sp>
      <p:pic>
        <p:nvPicPr>
          <p:cNvPr id="7" name="Picture 2" descr="Vision, Mission, and Values | Snowball">
            <a:extLst>
              <a:ext uri="{FF2B5EF4-FFF2-40B4-BE49-F238E27FC236}">
                <a16:creationId xmlns:a16="http://schemas.microsoft.com/office/drawing/2014/main" id="{9A5FDDCC-E49F-48E4-91B8-1A2BEA22CF8E}"/>
              </a:ext>
            </a:extLst>
          </p:cNvPr>
          <p:cNvPicPr>
            <a:picLocks noChangeAspect="1" noChangeArrowheads="1"/>
          </p:cNvPicPr>
          <p:nvPr/>
        </p:nvPicPr>
        <p:blipFill rotWithShape="1">
          <a:blip r:embed="rId2" cstate="hqprint">
            <a:clrChange>
              <a:clrFrom>
                <a:srgbClr val="FAFAFA"/>
              </a:clrFrom>
              <a:clrTo>
                <a:srgbClr val="FAFAFA">
                  <a:alpha val="0"/>
                </a:srgbClr>
              </a:clrTo>
            </a:clrChange>
            <a:extLst>
              <a:ext uri="{28A0092B-C50C-407E-A947-70E740481C1C}">
                <a14:useLocalDpi xmlns:a14="http://schemas.microsoft.com/office/drawing/2010/main" val="0"/>
              </a:ext>
            </a:extLst>
          </a:blip>
          <a:srcRect/>
          <a:stretch/>
        </p:blipFill>
        <p:spPr bwMode="auto">
          <a:xfrm>
            <a:off x="8501977" y="138896"/>
            <a:ext cx="3621466" cy="1130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890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Straight Connector 51"/>
          <p:cNvCxnSpPr>
            <a:stCxn id="9" idx="3"/>
          </p:cNvCxnSpPr>
          <p:nvPr/>
        </p:nvCxnSpPr>
        <p:spPr>
          <a:xfrm>
            <a:off x="2527298" y="4749800"/>
            <a:ext cx="7255085" cy="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4" idx="3"/>
          </p:cNvCxnSpPr>
          <p:nvPr/>
        </p:nvCxnSpPr>
        <p:spPr>
          <a:xfrm>
            <a:off x="2527300" y="1714500"/>
            <a:ext cx="7255083" cy="262890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model library: Input files [</a:t>
            </a:r>
            <a:r>
              <a:rPr lang="en-US" dirty="0">
                <a:solidFill>
                  <a:srgbClr val="C00000"/>
                </a:solidFill>
                <a:latin typeface="Calibri" panose="020F0502020204030204" pitchFamily="34" charset="0"/>
                <a:cs typeface="Calibri" panose="020F0502020204030204" pitchFamily="34" charset="0"/>
              </a:rPr>
              <a:t>items in red: TO DO</a:t>
            </a:r>
            <a:r>
              <a:rPr lang="en-US" dirty="0">
                <a:latin typeface="Calibri" panose="020F0502020204030204" pitchFamily="34" charset="0"/>
                <a:cs typeface="Calibri" panose="020F0502020204030204" pitchFamily="34" charset="0"/>
              </a:rPr>
              <a:t>]</a:t>
            </a:r>
            <a:endParaRPr lang="en-GB" dirty="0"/>
          </a:p>
        </p:txBody>
      </p:sp>
      <p:sp>
        <p:nvSpPr>
          <p:cNvPr id="4" name="Rectangle 3"/>
          <p:cNvSpPr/>
          <p:nvPr/>
        </p:nvSpPr>
        <p:spPr>
          <a:xfrm>
            <a:off x="152403" y="1320800"/>
            <a:ext cx="2374897" cy="78740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Conductor file</a:t>
            </a:r>
          </a:p>
        </p:txBody>
      </p:sp>
      <p:sp>
        <p:nvSpPr>
          <p:cNvPr id="5" name="Rectangle 4"/>
          <p:cNvSpPr/>
          <p:nvPr/>
        </p:nvSpPr>
        <p:spPr>
          <a:xfrm>
            <a:off x="3521285" y="7620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err="1">
                <a:solidFill>
                  <a:srgbClr val="000000"/>
                </a:solidFill>
                <a:latin typeface="Calibri" panose="020F0502020204030204" pitchFamily="34" charset="0"/>
                <a:cs typeface="Calibri" panose="020F0502020204030204" pitchFamily="34" charset="0"/>
              </a:rPr>
              <a:t>PyBBQ</a:t>
            </a:r>
            <a:endParaRPr lang="en-US" sz="2400"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3521284" y="14732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LEDET</a:t>
            </a:r>
          </a:p>
        </p:txBody>
      </p:sp>
      <p:sp>
        <p:nvSpPr>
          <p:cNvPr id="8" name="Rectangle 7"/>
          <p:cNvSpPr/>
          <p:nvPr/>
        </p:nvSpPr>
        <p:spPr>
          <a:xfrm>
            <a:off x="3521283" y="2197100"/>
            <a:ext cx="1888915" cy="558800"/>
          </a:xfrm>
          <a:prstGeom prst="rect">
            <a:avLst/>
          </a:prstGeom>
          <a:solidFill>
            <a:schemeClr val="bg1"/>
          </a:solidFill>
          <a:ln w="19050">
            <a:solidFill>
              <a:srgbClr val="C00000"/>
            </a:solidFill>
            <a:prstDash val="sysDot"/>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BBQ [</a:t>
            </a:r>
            <a:r>
              <a:rPr lang="en-US" sz="2400" dirty="0" err="1">
                <a:solidFill>
                  <a:srgbClr val="000000"/>
                </a:solidFill>
                <a:latin typeface="Calibri" panose="020F0502020204030204" pitchFamily="34" charset="0"/>
                <a:cs typeface="Calibri" panose="020F0502020204030204" pitchFamily="34" charset="0"/>
              </a:rPr>
              <a:t>GetDP</a:t>
            </a:r>
            <a:r>
              <a:rPr lang="en-US" sz="2400" dirty="0">
                <a:solidFill>
                  <a:srgbClr val="000000"/>
                </a:solidFill>
                <a:latin typeface="Calibri" panose="020F0502020204030204" pitchFamily="34" charset="0"/>
                <a:cs typeface="Calibri" panose="020F0502020204030204" pitchFamily="34" charset="0"/>
              </a:rPr>
              <a:t>]</a:t>
            </a:r>
          </a:p>
        </p:txBody>
      </p:sp>
      <p:sp>
        <p:nvSpPr>
          <p:cNvPr id="9" name="Rectangle 8"/>
          <p:cNvSpPr/>
          <p:nvPr/>
        </p:nvSpPr>
        <p:spPr>
          <a:xfrm>
            <a:off x="152401" y="4356100"/>
            <a:ext cx="2374897" cy="78740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Magnet file</a:t>
            </a:r>
          </a:p>
        </p:txBody>
      </p:sp>
      <p:sp>
        <p:nvSpPr>
          <p:cNvPr id="10" name="Rectangle 9"/>
          <p:cNvSpPr/>
          <p:nvPr/>
        </p:nvSpPr>
        <p:spPr>
          <a:xfrm>
            <a:off x="3521280" y="40894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LEDET</a:t>
            </a:r>
          </a:p>
        </p:txBody>
      </p:sp>
      <p:sp>
        <p:nvSpPr>
          <p:cNvPr id="11" name="Rectangle 10"/>
          <p:cNvSpPr/>
          <p:nvPr/>
        </p:nvSpPr>
        <p:spPr>
          <a:xfrm>
            <a:off x="3521279" y="48006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err="1">
                <a:solidFill>
                  <a:srgbClr val="000000"/>
                </a:solidFill>
                <a:latin typeface="Calibri" panose="020F0502020204030204" pitchFamily="34" charset="0"/>
                <a:cs typeface="Calibri" panose="020F0502020204030204" pitchFamily="34" charset="0"/>
              </a:rPr>
              <a:t>ProteCCT</a:t>
            </a:r>
            <a:endParaRPr lang="en-US" sz="2400" dirty="0">
              <a:solidFill>
                <a:srgbClr val="000000"/>
              </a:solidFill>
              <a:latin typeface="Calibri" panose="020F0502020204030204" pitchFamily="34" charset="0"/>
              <a:cs typeface="Calibri" panose="020F0502020204030204" pitchFamily="34" charset="0"/>
            </a:endParaRPr>
          </a:p>
        </p:txBody>
      </p:sp>
      <p:sp>
        <p:nvSpPr>
          <p:cNvPr id="12" name="Rectangle 11"/>
          <p:cNvSpPr/>
          <p:nvPr/>
        </p:nvSpPr>
        <p:spPr>
          <a:xfrm>
            <a:off x="3521278" y="55245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SIGMA</a:t>
            </a:r>
          </a:p>
        </p:txBody>
      </p:sp>
      <p:sp>
        <p:nvSpPr>
          <p:cNvPr id="13" name="Rectangle 12"/>
          <p:cNvSpPr/>
          <p:nvPr/>
        </p:nvSpPr>
        <p:spPr>
          <a:xfrm>
            <a:off x="3521277" y="33655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err="1">
                <a:solidFill>
                  <a:srgbClr val="000000"/>
                </a:solidFill>
                <a:latin typeface="Calibri" panose="020F0502020204030204" pitchFamily="34" charset="0"/>
                <a:cs typeface="Calibri" panose="020F0502020204030204" pitchFamily="34" charset="0"/>
              </a:rPr>
              <a:t>FiQuS</a:t>
            </a:r>
            <a:endParaRPr lang="en-US" sz="2400" dirty="0">
              <a:solidFill>
                <a:srgbClr val="000000"/>
              </a:solidFill>
              <a:latin typeface="Calibri" panose="020F0502020204030204" pitchFamily="34" charset="0"/>
              <a:cs typeface="Calibri" panose="020F0502020204030204" pitchFamily="34" charset="0"/>
            </a:endParaRPr>
          </a:p>
        </p:txBody>
      </p:sp>
      <p:sp>
        <p:nvSpPr>
          <p:cNvPr id="14" name="Rectangle 13"/>
          <p:cNvSpPr/>
          <p:nvPr/>
        </p:nvSpPr>
        <p:spPr>
          <a:xfrm>
            <a:off x="6692901" y="1358900"/>
            <a:ext cx="2374897" cy="78740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Circuit file</a:t>
            </a:r>
          </a:p>
        </p:txBody>
      </p:sp>
      <p:sp>
        <p:nvSpPr>
          <p:cNvPr id="15" name="Rectangle 14"/>
          <p:cNvSpPr/>
          <p:nvPr/>
        </p:nvSpPr>
        <p:spPr>
          <a:xfrm>
            <a:off x="9782385" y="14732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PSPICE</a:t>
            </a:r>
          </a:p>
        </p:txBody>
      </p:sp>
      <p:cxnSp>
        <p:nvCxnSpPr>
          <p:cNvPr id="16" name="Straight Connector 15"/>
          <p:cNvCxnSpPr>
            <a:stCxn id="4" idx="3"/>
            <a:endCxn id="5" idx="1"/>
          </p:cNvCxnSpPr>
          <p:nvPr/>
        </p:nvCxnSpPr>
        <p:spPr>
          <a:xfrm flipV="1">
            <a:off x="2527300" y="1041400"/>
            <a:ext cx="993985" cy="67310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4" idx="3"/>
            <a:endCxn id="7" idx="1"/>
          </p:cNvCxnSpPr>
          <p:nvPr/>
        </p:nvCxnSpPr>
        <p:spPr>
          <a:xfrm>
            <a:off x="2527300" y="1714500"/>
            <a:ext cx="993984" cy="3810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4" idx="3"/>
            <a:endCxn id="8" idx="1"/>
          </p:cNvCxnSpPr>
          <p:nvPr/>
        </p:nvCxnSpPr>
        <p:spPr>
          <a:xfrm>
            <a:off x="2527300" y="1714500"/>
            <a:ext cx="993983" cy="76200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9" idx="3"/>
            <a:endCxn id="13" idx="1"/>
          </p:cNvCxnSpPr>
          <p:nvPr/>
        </p:nvCxnSpPr>
        <p:spPr>
          <a:xfrm flipV="1">
            <a:off x="2527298" y="3644900"/>
            <a:ext cx="993979" cy="110490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9" idx="3"/>
            <a:endCxn id="10" idx="1"/>
          </p:cNvCxnSpPr>
          <p:nvPr/>
        </p:nvCxnSpPr>
        <p:spPr>
          <a:xfrm flipV="1">
            <a:off x="2527298" y="4368800"/>
            <a:ext cx="993982" cy="38100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9" idx="3"/>
            <a:endCxn id="11" idx="1"/>
          </p:cNvCxnSpPr>
          <p:nvPr/>
        </p:nvCxnSpPr>
        <p:spPr>
          <a:xfrm>
            <a:off x="2527298" y="4749800"/>
            <a:ext cx="993981" cy="33020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9067798" y="1752600"/>
            <a:ext cx="714587" cy="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9" idx="3"/>
            <a:endCxn id="12" idx="1"/>
          </p:cNvCxnSpPr>
          <p:nvPr/>
        </p:nvCxnSpPr>
        <p:spPr>
          <a:xfrm>
            <a:off x="2527298" y="4749800"/>
            <a:ext cx="993980" cy="1054100"/>
          </a:xfrm>
          <a:prstGeom prst="line">
            <a:avLst/>
          </a:prstGeom>
          <a:ln w="22225">
            <a:solidFill>
              <a:srgbClr val="0055A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6692900" y="4178300"/>
            <a:ext cx="2374897" cy="787400"/>
          </a:xfrm>
          <a:prstGeom prst="rect">
            <a:avLst/>
          </a:prstGeom>
          <a:solidFill>
            <a:schemeClr val="bg1"/>
          </a:solidFill>
          <a:ln w="19050">
            <a:solidFill>
              <a:srgbClr val="C00000"/>
            </a:solidFill>
            <a:prstDash val="sysDot"/>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Co-simulation file</a:t>
            </a:r>
          </a:p>
        </p:txBody>
      </p:sp>
      <p:sp>
        <p:nvSpPr>
          <p:cNvPr id="41" name="Rectangle 40"/>
          <p:cNvSpPr/>
          <p:nvPr/>
        </p:nvSpPr>
        <p:spPr>
          <a:xfrm>
            <a:off x="9782384" y="4292600"/>
            <a:ext cx="1888915" cy="558800"/>
          </a:xfrm>
          <a:prstGeom prst="rect">
            <a:avLst/>
          </a:prstGeom>
          <a:solidFill>
            <a:schemeClr val="bg1"/>
          </a:solidFill>
          <a:ln w="1905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COSIM</a:t>
            </a:r>
          </a:p>
        </p:txBody>
      </p:sp>
      <p:cxnSp>
        <p:nvCxnSpPr>
          <p:cNvPr id="43" name="Straight Connector 42"/>
          <p:cNvCxnSpPr/>
          <p:nvPr/>
        </p:nvCxnSpPr>
        <p:spPr>
          <a:xfrm>
            <a:off x="9067797" y="4572000"/>
            <a:ext cx="714587" cy="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14" idx="3"/>
          </p:cNvCxnSpPr>
          <p:nvPr/>
        </p:nvCxnSpPr>
        <p:spPr>
          <a:xfrm>
            <a:off x="9067798" y="1752600"/>
            <a:ext cx="838202" cy="2540000"/>
          </a:xfrm>
          <a:prstGeom prst="line">
            <a:avLst/>
          </a:prstGeom>
          <a:ln w="22225">
            <a:solidFill>
              <a:srgbClr val="C00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pic>
        <p:nvPicPr>
          <p:cNvPr id="57" name="Picture 5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866" y="1924840"/>
            <a:ext cx="479507" cy="165983"/>
          </a:xfrm>
          <a:prstGeom prst="rect">
            <a:avLst/>
          </a:prstGeom>
        </p:spPr>
      </p:pic>
      <p:pic>
        <p:nvPicPr>
          <p:cNvPr id="58" name="Picture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866" y="4947440"/>
            <a:ext cx="479507" cy="165983"/>
          </a:xfrm>
          <a:prstGeom prst="rect">
            <a:avLst/>
          </a:prstGeom>
        </p:spPr>
      </p:pic>
      <p:pic>
        <p:nvPicPr>
          <p:cNvPr id="59" name="Picture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0364" y="1949008"/>
            <a:ext cx="479507" cy="165983"/>
          </a:xfrm>
          <a:prstGeom prst="rect">
            <a:avLst/>
          </a:prstGeom>
        </p:spPr>
      </p:pic>
      <p:pic>
        <p:nvPicPr>
          <p:cNvPr id="60" name="Picture 5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7824" y="4781457"/>
            <a:ext cx="479507" cy="165983"/>
          </a:xfrm>
          <a:prstGeom prst="rect">
            <a:avLst/>
          </a:prstGeom>
        </p:spPr>
      </p:pic>
    </p:spTree>
    <p:extLst>
      <p:ext uri="{BB962C8B-B14F-4D97-AF65-F5344CB8AC3E}">
        <p14:creationId xmlns:p14="http://schemas.microsoft.com/office/powerpoint/2010/main" val="2681083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Why STEAM could be useful to </a:t>
            </a:r>
            <a:r>
              <a:rPr lang="en-US" dirty="0">
                <a:solidFill>
                  <a:srgbClr val="C00000"/>
                </a:solidFill>
              </a:rPr>
              <a:t>YOU</a:t>
            </a:r>
            <a:endParaRPr lang="en-GB" dirty="0">
              <a:solidFill>
                <a:srgbClr val="C00000"/>
              </a:solidFill>
            </a:endParaRPr>
          </a:p>
        </p:txBody>
      </p:sp>
      <p:sp>
        <p:nvSpPr>
          <p:cNvPr id="4" name="Rectangle 3"/>
          <p:cNvSpPr/>
          <p:nvPr/>
        </p:nvSpPr>
        <p:spPr>
          <a:xfrm>
            <a:off x="97227" y="872564"/>
            <a:ext cx="11957750" cy="497578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400" dirty="0">
                <a:solidFill>
                  <a:srgbClr val="000000"/>
                </a:solidFill>
                <a:latin typeface="Calibri" panose="020F0502020204030204" pitchFamily="34" charset="0"/>
                <a:cs typeface="Calibri" panose="020F0502020204030204" pitchFamily="34" charset="0"/>
              </a:rPr>
              <a:t>We can offer help to</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Obtain </a:t>
            </a:r>
            <a:r>
              <a:rPr lang="en-GB" sz="2400" dirty="0">
                <a:solidFill>
                  <a:srgbClr val="C00000"/>
                </a:solidFill>
                <a:latin typeface="Calibri" panose="020F0502020204030204" pitchFamily="34" charset="0"/>
                <a:cs typeface="Calibri" panose="020F0502020204030204" pitchFamily="34" charset="0"/>
              </a:rPr>
              <a:t>reference cases </a:t>
            </a:r>
            <a:r>
              <a:rPr lang="en-GB" sz="2400" dirty="0">
                <a:solidFill>
                  <a:srgbClr val="000000"/>
                </a:solidFill>
                <a:latin typeface="Calibri" panose="020F0502020204030204" pitchFamily="34" charset="0"/>
                <a:cs typeface="Calibri" panose="020F0502020204030204" pitchFamily="34" charset="0"/>
              </a:rPr>
              <a:t>for transients in LHC and HL-LHC circuits (quenches, ELQA              high-voltage tests, power-converter switching-off, energy-extraction switch opening, transfer function measurements,…)</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Understand the </a:t>
            </a:r>
            <a:r>
              <a:rPr lang="en-GB" sz="2400" dirty="0">
                <a:solidFill>
                  <a:srgbClr val="C00000"/>
                </a:solidFill>
                <a:latin typeface="Calibri" panose="020F0502020204030204" pitchFamily="34" charset="0"/>
                <a:cs typeface="Calibri" panose="020F0502020204030204" pitchFamily="34" charset="0"/>
              </a:rPr>
              <a:t>behaviour </a:t>
            </a:r>
            <a:r>
              <a:rPr lang="en-GB" sz="2400" dirty="0">
                <a:solidFill>
                  <a:srgbClr val="000000"/>
                </a:solidFill>
                <a:latin typeface="Calibri" panose="020F0502020204030204" pitchFamily="34" charset="0"/>
                <a:cs typeface="Calibri" panose="020F0502020204030204" pitchFamily="34" charset="0"/>
              </a:rPr>
              <a:t>of non-trivial circuits (magnet chains, parallel paths, nested magnets, </a:t>
            </a:r>
            <a:r>
              <a:rPr lang="en-GB" sz="2400" dirty="0" err="1">
                <a:solidFill>
                  <a:srgbClr val="000000"/>
                </a:solidFill>
                <a:latin typeface="Calibri" panose="020F0502020204030204" pitchFamily="34" charset="0"/>
                <a:cs typeface="Calibri" panose="020F0502020204030204" pitchFamily="34" charset="0"/>
              </a:rPr>
              <a:t>etc</a:t>
            </a:r>
            <a:r>
              <a:rPr lang="en-GB" sz="2400" dirty="0">
                <a:solidFill>
                  <a:srgbClr val="000000"/>
                </a:solidFill>
                <a:latin typeface="Calibri" panose="020F0502020204030204" pitchFamily="34" charset="0"/>
                <a:cs typeface="Calibri" panose="020F0502020204030204" pitchFamily="34" charset="0"/>
              </a:rPr>
              <a:t>)</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Assess the impact of </a:t>
            </a:r>
            <a:r>
              <a:rPr lang="en-GB" sz="2400" dirty="0">
                <a:solidFill>
                  <a:srgbClr val="C00000"/>
                </a:solidFill>
                <a:latin typeface="Calibri" panose="020F0502020204030204" pitchFamily="34" charset="0"/>
                <a:cs typeface="Calibri" panose="020F0502020204030204" pitchFamily="34" charset="0"/>
              </a:rPr>
              <a:t>proposed changes </a:t>
            </a:r>
            <a:r>
              <a:rPr lang="en-GB" sz="2400" dirty="0">
                <a:solidFill>
                  <a:srgbClr val="000000"/>
                </a:solidFill>
                <a:latin typeface="Calibri" panose="020F0502020204030204" pitchFamily="34" charset="0"/>
                <a:cs typeface="Calibri" panose="020F0502020204030204" pitchFamily="34" charset="0"/>
              </a:rPr>
              <a:t>to circuit hardware or operation modes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Study </a:t>
            </a:r>
            <a:r>
              <a:rPr lang="en-US" sz="2400" dirty="0">
                <a:solidFill>
                  <a:srgbClr val="C00000"/>
                </a:solidFill>
                <a:latin typeface="Calibri" panose="020F0502020204030204" pitchFamily="34" charset="0"/>
                <a:cs typeface="Calibri" panose="020F0502020204030204" pitchFamily="34" charset="0"/>
              </a:rPr>
              <a:t>failure </a:t>
            </a:r>
            <a:r>
              <a:rPr lang="en-US" sz="2400" dirty="0">
                <a:solidFill>
                  <a:srgbClr val="000000"/>
                </a:solidFill>
                <a:latin typeface="Calibri" panose="020F0502020204030204" pitchFamily="34" charset="0"/>
                <a:cs typeface="Calibri" panose="020F0502020204030204" pitchFamily="34" charset="0"/>
              </a:rPr>
              <a:t>scenarios</a:t>
            </a:r>
            <a:endParaRPr lang="en-GB" sz="2400" dirty="0">
              <a:solidFill>
                <a:srgbClr val="000000"/>
              </a:solidFill>
              <a:latin typeface="Calibri" panose="020F0502020204030204" pitchFamily="34" charset="0"/>
              <a:cs typeface="Calibri" panose="020F0502020204030204" pitchFamily="34" charset="0"/>
            </a:endParaRP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Identify </a:t>
            </a:r>
            <a:r>
              <a:rPr lang="en-GB" sz="2400" dirty="0">
                <a:solidFill>
                  <a:srgbClr val="C00000"/>
                </a:solidFill>
                <a:latin typeface="Calibri" panose="020F0502020204030204" pitchFamily="34" charset="0"/>
                <a:cs typeface="Calibri" panose="020F0502020204030204" pitchFamily="34" charset="0"/>
              </a:rPr>
              <a:t>worst-case </a:t>
            </a:r>
            <a:r>
              <a:rPr lang="en-GB" sz="2400" dirty="0">
                <a:solidFill>
                  <a:srgbClr val="000000"/>
                </a:solidFill>
                <a:latin typeface="Calibri" panose="020F0502020204030204" pitchFamily="34" charset="0"/>
                <a:cs typeface="Calibri" panose="020F0502020204030204" pitchFamily="34" charset="0"/>
              </a:rPr>
              <a:t>scenarios for circuit components</a:t>
            </a: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Attempt to reproduce </a:t>
            </a:r>
            <a:r>
              <a:rPr lang="en-GB" sz="2400" dirty="0">
                <a:solidFill>
                  <a:srgbClr val="C00000"/>
                </a:solidFill>
                <a:latin typeface="Calibri" panose="020F0502020204030204" pitchFamily="34" charset="0"/>
                <a:cs typeface="Calibri" panose="020F0502020204030204" pitchFamily="34" charset="0"/>
              </a:rPr>
              <a:t>unexpected </a:t>
            </a:r>
            <a:r>
              <a:rPr lang="en-GB" sz="2400" dirty="0">
                <a:solidFill>
                  <a:srgbClr val="000000"/>
                </a:solidFill>
                <a:latin typeface="Calibri" panose="020F0502020204030204" pitchFamily="34" charset="0"/>
                <a:cs typeface="Calibri" panose="020F0502020204030204" pitchFamily="34" charset="0"/>
              </a:rPr>
              <a:t>events or observations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Develop simulations for </a:t>
            </a:r>
            <a:r>
              <a:rPr lang="en-US" sz="2400" dirty="0">
                <a:solidFill>
                  <a:srgbClr val="C00000"/>
                </a:solidFill>
                <a:latin typeface="Calibri" panose="020F0502020204030204" pitchFamily="34" charset="0"/>
                <a:cs typeface="Calibri" panose="020F0502020204030204" pitchFamily="34" charset="0"/>
              </a:rPr>
              <a:t>R&amp;D </a:t>
            </a:r>
            <a:r>
              <a:rPr lang="en-US" sz="2400" dirty="0">
                <a:solidFill>
                  <a:srgbClr val="000000"/>
                </a:solidFill>
                <a:latin typeface="Calibri" panose="020F0502020204030204" pitchFamily="34" charset="0"/>
                <a:cs typeface="Calibri" panose="020F0502020204030204" pitchFamily="34" charset="0"/>
              </a:rPr>
              <a:t>quench detection and protection techniques</a:t>
            </a:r>
            <a:endParaRPr lang="en-GB" sz="2400" dirty="0">
              <a:solidFill>
                <a:srgbClr val="000000"/>
              </a:solidFill>
              <a:latin typeface="Calibri" panose="020F0502020204030204" pitchFamily="34" charset="0"/>
              <a:cs typeface="Calibri" panose="020F0502020204030204" pitchFamily="34" charset="0"/>
            </a:endParaRPr>
          </a:p>
          <a:p>
            <a:pPr marL="342900" indent="-342900">
              <a:buFont typeface="Calibri" panose="020F0502020204030204" pitchFamily="34" charset="0"/>
              <a:buChar char="→"/>
            </a:pPr>
            <a:r>
              <a:rPr lang="en-GB" sz="2400" dirty="0">
                <a:solidFill>
                  <a:srgbClr val="000000"/>
                </a:solidFill>
                <a:latin typeface="Calibri" panose="020F0502020204030204" pitchFamily="34" charset="0"/>
                <a:cs typeface="Calibri" panose="020F0502020204030204" pitchFamily="34" charset="0"/>
              </a:rPr>
              <a:t>Provide </a:t>
            </a:r>
            <a:r>
              <a:rPr lang="en-GB" sz="2400" dirty="0">
                <a:solidFill>
                  <a:srgbClr val="C00000"/>
                </a:solidFill>
                <a:latin typeface="Calibri" panose="020F0502020204030204" pitchFamily="34" charset="0"/>
                <a:cs typeface="Calibri" panose="020F0502020204030204" pitchFamily="34" charset="0"/>
              </a:rPr>
              <a:t>boundary conditions</a:t>
            </a:r>
            <a:r>
              <a:rPr lang="en-GB" sz="2400" dirty="0">
                <a:solidFill>
                  <a:srgbClr val="000000"/>
                </a:solidFill>
                <a:latin typeface="Calibri" panose="020F0502020204030204" pitchFamily="34" charset="0"/>
                <a:cs typeface="Calibri" panose="020F0502020204030204" pitchFamily="34" charset="0"/>
              </a:rPr>
              <a:t> for analyses of other systems</a:t>
            </a:r>
          </a:p>
          <a:p>
            <a:pPr marL="342900" indent="-342900">
              <a:buFont typeface="Calibri" panose="020F0502020204030204" pitchFamily="34" charset="0"/>
              <a:buChar char="→"/>
            </a:pPr>
            <a:r>
              <a:rPr lang="en-US" sz="2400" dirty="0">
                <a:solidFill>
                  <a:srgbClr val="000000"/>
                </a:solidFill>
                <a:latin typeface="Calibri" panose="020F0502020204030204" pitchFamily="34" charset="0"/>
                <a:cs typeface="Calibri" panose="020F0502020204030204" pitchFamily="34" charset="0"/>
              </a:rPr>
              <a:t>Obtain </a:t>
            </a:r>
            <a:r>
              <a:rPr lang="en-US" sz="2400" dirty="0">
                <a:solidFill>
                  <a:srgbClr val="C00000"/>
                </a:solidFill>
                <a:latin typeface="Calibri" panose="020F0502020204030204" pitchFamily="34" charset="0"/>
                <a:cs typeface="Calibri" panose="020F0502020204030204" pitchFamily="34" charset="0"/>
              </a:rPr>
              <a:t>material properties </a:t>
            </a:r>
            <a:r>
              <a:rPr lang="en-US" sz="2400" dirty="0">
                <a:solidFill>
                  <a:srgbClr val="000000"/>
                </a:solidFill>
                <a:latin typeface="Calibri" panose="020F0502020204030204" pitchFamily="34" charset="0"/>
                <a:cs typeface="Calibri" panose="020F0502020204030204" pitchFamily="34" charset="0"/>
              </a:rPr>
              <a:t>in various forms</a:t>
            </a:r>
            <a:endParaRPr lang="en-GB" sz="24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69239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Examples of what STEAM models were used for in </a:t>
            </a:r>
            <a:r>
              <a:rPr lang="en-US" dirty="0">
                <a:solidFill>
                  <a:srgbClr val="C00000"/>
                </a:solidFill>
              </a:rPr>
              <a:t>2021</a:t>
            </a:r>
          </a:p>
        </p:txBody>
      </p:sp>
      <p:sp>
        <p:nvSpPr>
          <p:cNvPr id="6" name="Rectangle 5"/>
          <p:cNvSpPr/>
          <p:nvPr/>
        </p:nvSpPr>
        <p:spPr>
          <a:xfrm>
            <a:off x="10861134" y="163504"/>
            <a:ext cx="1193842" cy="438631"/>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LHC</a:t>
            </a:r>
          </a:p>
        </p:txBody>
      </p:sp>
      <p:sp>
        <p:nvSpPr>
          <p:cNvPr id="5" name="Rectangle 4"/>
          <p:cNvSpPr/>
          <p:nvPr/>
        </p:nvSpPr>
        <p:spPr>
          <a:xfrm>
            <a:off x="139700" y="3735710"/>
            <a:ext cx="819150"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Frequency</a:t>
            </a:r>
          </a:p>
          <a:p>
            <a:pPr algn="ctr"/>
            <a:r>
              <a:rPr lang="en-US" sz="2000" b="1" dirty="0">
                <a:solidFill>
                  <a:srgbClr val="000000"/>
                </a:solidFill>
                <a:latin typeface="Calibri" panose="020F0502020204030204" pitchFamily="34" charset="0"/>
                <a:cs typeface="Calibri" panose="020F0502020204030204" pitchFamily="34" charset="0"/>
              </a:rPr>
              <a:t>domain</a:t>
            </a:r>
            <a:endParaRPr lang="en-GB" sz="2000" b="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139700" y="701038"/>
            <a:ext cx="819150" cy="168081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Quench</a:t>
            </a:r>
          </a:p>
          <a:p>
            <a:pPr algn="ctr"/>
            <a:r>
              <a:rPr lang="en-US" sz="2000" b="1" dirty="0">
                <a:solidFill>
                  <a:srgbClr val="000000"/>
                </a:solidFill>
                <a:latin typeface="Calibri" panose="020F0502020204030204" pitchFamily="34" charset="0"/>
                <a:cs typeface="Calibri" panose="020F0502020204030204" pitchFamily="34" charset="0"/>
              </a:rPr>
              <a:t>Heaters</a:t>
            </a:r>
            <a:endParaRPr lang="en-GB" sz="2000" b="1" dirty="0">
              <a:solidFill>
                <a:srgbClr val="000000"/>
              </a:solidFill>
              <a:latin typeface="Calibri" panose="020F0502020204030204" pitchFamily="34" charset="0"/>
              <a:cs typeface="Calibri" panose="020F0502020204030204" pitchFamily="34" charset="0"/>
            </a:endParaRPr>
          </a:p>
        </p:txBody>
      </p:sp>
      <p:sp>
        <p:nvSpPr>
          <p:cNvPr id="8" name="Rectangle 7"/>
          <p:cNvSpPr/>
          <p:nvPr/>
        </p:nvSpPr>
        <p:spPr>
          <a:xfrm>
            <a:off x="139700" y="2498314"/>
            <a:ext cx="819150" cy="112093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Short</a:t>
            </a:r>
          </a:p>
          <a:p>
            <a:pPr algn="ctr"/>
            <a:r>
              <a:rPr lang="en-US" sz="2000" b="1" dirty="0">
                <a:solidFill>
                  <a:srgbClr val="000000"/>
                </a:solidFill>
                <a:latin typeface="Calibri" panose="020F0502020204030204" pitchFamily="34" charset="0"/>
                <a:cs typeface="Calibri" panose="020F0502020204030204" pitchFamily="34" charset="0"/>
              </a:rPr>
              <a:t>circuits</a:t>
            </a:r>
            <a:endParaRPr lang="en-GB" sz="2000" b="1" dirty="0">
              <a:solidFill>
                <a:srgbClr val="000000"/>
              </a:solidFill>
              <a:latin typeface="Calibri" panose="020F0502020204030204" pitchFamily="34" charset="0"/>
              <a:cs typeface="Calibri" panose="020F0502020204030204" pitchFamily="34" charset="0"/>
            </a:endParaRPr>
          </a:p>
        </p:txBody>
      </p:sp>
      <p:sp>
        <p:nvSpPr>
          <p:cNvPr id="10" name="Rectangle 9"/>
          <p:cNvSpPr/>
          <p:nvPr/>
        </p:nvSpPr>
        <p:spPr>
          <a:xfrm>
            <a:off x="139700" y="5154761"/>
            <a:ext cx="819150" cy="102087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SC effects</a:t>
            </a:r>
            <a:endParaRPr lang="en-GB" sz="2000" b="1"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1061050" y="2498314"/>
            <a:ext cx="10993927" cy="112093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Simulate an </a:t>
            </a:r>
            <a:r>
              <a:rPr lang="en-GB" sz="2000" dirty="0">
                <a:solidFill>
                  <a:srgbClr val="C00000"/>
                </a:solidFill>
                <a:latin typeface="Calibri" panose="020F0502020204030204" pitchFamily="34" charset="0"/>
                <a:cs typeface="Calibri" panose="020F0502020204030204" pitchFamily="34" charset="0"/>
              </a:rPr>
              <a:t>internal short-circuit</a:t>
            </a:r>
            <a:r>
              <a:rPr lang="en-GB" sz="2000" dirty="0">
                <a:solidFill>
                  <a:srgbClr val="000000"/>
                </a:solidFill>
                <a:latin typeface="Calibri" panose="020F0502020204030204" pitchFamily="34" charset="0"/>
                <a:cs typeface="Calibri" panose="020F0502020204030204" pitchFamily="34" charset="0"/>
              </a:rPr>
              <a:t> in an MB magnet (in RB, main dipole circuit)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Analyse </a:t>
            </a:r>
            <a:r>
              <a:rPr lang="en-GB" sz="2000" dirty="0">
                <a:solidFill>
                  <a:srgbClr val="C00000"/>
                </a:solidFill>
                <a:latin typeface="Calibri" panose="020F0502020204030204" pitchFamily="34" charset="0"/>
                <a:cs typeface="Calibri" panose="020F0502020204030204" pitchFamily="34" charset="0"/>
              </a:rPr>
              <a:t>earth current</a:t>
            </a:r>
            <a:r>
              <a:rPr lang="en-GB" sz="2000" dirty="0">
                <a:solidFill>
                  <a:srgbClr val="000000"/>
                </a:solidFill>
                <a:latin typeface="Calibri" panose="020F0502020204030204" pitchFamily="34" charset="0"/>
                <a:cs typeface="Calibri" panose="020F0502020204030204" pitchFamily="34" charset="0"/>
              </a:rPr>
              <a:t> in RB circuits during quenches and FPA</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powering transients of an MCBY magnet with an </a:t>
            </a:r>
            <a:r>
              <a:rPr lang="en-GB" sz="2000" dirty="0">
                <a:solidFill>
                  <a:srgbClr val="C00000"/>
                </a:solidFill>
                <a:latin typeface="Calibri" panose="020F0502020204030204" pitchFamily="34" charset="0"/>
                <a:cs typeface="Calibri" panose="020F0502020204030204" pitchFamily="34" charset="0"/>
              </a:rPr>
              <a:t>internal short-circuit</a:t>
            </a:r>
          </a:p>
        </p:txBody>
      </p:sp>
      <p:sp>
        <p:nvSpPr>
          <p:cNvPr id="12" name="Rectangle 11"/>
          <p:cNvSpPr/>
          <p:nvPr/>
        </p:nvSpPr>
        <p:spPr>
          <a:xfrm>
            <a:off x="1061049" y="701040"/>
            <a:ext cx="10993927" cy="168081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Assess the consequences of raising MB </a:t>
            </a:r>
            <a:r>
              <a:rPr lang="en-GB" sz="2000" dirty="0">
                <a:solidFill>
                  <a:srgbClr val="C00000"/>
                </a:solidFill>
                <a:latin typeface="Calibri" panose="020F0502020204030204" pitchFamily="34" charset="0"/>
                <a:cs typeface="Calibri" panose="020F0502020204030204" pitchFamily="34" charset="0"/>
              </a:rPr>
              <a:t>quench detection thresholds</a:t>
            </a:r>
            <a:r>
              <a:rPr lang="en-GB" sz="2000" dirty="0">
                <a:solidFill>
                  <a:srgbClr val="000000"/>
                </a:solidFill>
                <a:latin typeface="Calibri" panose="020F0502020204030204" pitchFamily="34" charset="0"/>
                <a:cs typeface="Calibri" panose="020F0502020204030204" pitchFamily="34" charset="0"/>
              </a:rPr>
              <a:t> (worst-case analysis)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Analyse quench protection of Q1 magnet in RQX.R1 with </a:t>
            </a:r>
            <a:r>
              <a:rPr lang="en-GB" sz="2000" dirty="0">
                <a:solidFill>
                  <a:srgbClr val="C00000"/>
                </a:solidFill>
                <a:latin typeface="Calibri" panose="020F0502020204030204" pitchFamily="34" charset="0"/>
                <a:cs typeface="Calibri" panose="020F0502020204030204" pitchFamily="34" charset="0"/>
              </a:rPr>
              <a:t>non-conform quench heater </a:t>
            </a:r>
            <a:r>
              <a:rPr lang="en-GB" sz="2000" dirty="0">
                <a:solidFill>
                  <a:srgbClr val="000000"/>
                </a:solidFill>
                <a:latin typeface="Calibri" panose="020F0502020204030204" pitchFamily="34" charset="0"/>
                <a:cs typeface="Calibri" panose="020F0502020204030204" pitchFamily="34" charset="0"/>
              </a:rPr>
              <a:t>discharge unit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Calculate the effect of </a:t>
            </a:r>
            <a:r>
              <a:rPr lang="en-GB" sz="2000" dirty="0">
                <a:solidFill>
                  <a:srgbClr val="C00000"/>
                </a:solidFill>
                <a:latin typeface="Calibri" panose="020F0502020204030204" pitchFamily="34" charset="0"/>
                <a:cs typeface="Calibri" panose="020F0502020204030204" pitchFamily="34" charset="0"/>
              </a:rPr>
              <a:t>quench-heater field</a:t>
            </a:r>
            <a:r>
              <a:rPr lang="en-GB" sz="2000" dirty="0">
                <a:solidFill>
                  <a:srgbClr val="000000"/>
                </a:solidFill>
                <a:latin typeface="Calibri" panose="020F0502020204030204" pitchFamily="34" charset="0"/>
                <a:cs typeface="Calibri" panose="020F0502020204030204" pitchFamily="34" charset="0"/>
              </a:rPr>
              <a:t> on the beam, including the effects of beam-screen shielding and inter-filament coupling currents in the magnet coil</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a:t>
            </a:r>
            <a:r>
              <a:rPr lang="en-GB" sz="2000" dirty="0">
                <a:solidFill>
                  <a:srgbClr val="C00000"/>
                </a:solidFill>
                <a:latin typeface="Calibri" panose="020F0502020204030204" pitchFamily="34" charset="0"/>
                <a:cs typeface="Calibri" panose="020F0502020204030204" pitchFamily="34" charset="0"/>
              </a:rPr>
              <a:t>quench-heater</a:t>
            </a:r>
            <a:r>
              <a:rPr lang="en-GB" sz="2000" dirty="0">
                <a:solidFill>
                  <a:srgbClr val="000000"/>
                </a:solidFill>
                <a:latin typeface="Calibri" panose="020F0502020204030204" pitchFamily="34" charset="0"/>
                <a:cs typeface="Calibri" panose="020F0502020204030204" pitchFamily="34" charset="0"/>
              </a:rPr>
              <a:t> protection of MQY magnet at T=1.9 K</a:t>
            </a:r>
            <a:endParaRPr lang="en-GB" sz="2000" dirty="0">
              <a:solidFill>
                <a:srgbClr val="C00000"/>
              </a:solidFill>
              <a:latin typeface="Calibri" panose="020F0502020204030204" pitchFamily="34" charset="0"/>
              <a:cs typeface="Calibri" panose="020F0502020204030204" pitchFamily="34" charset="0"/>
            </a:endParaRPr>
          </a:p>
        </p:txBody>
      </p:sp>
      <p:sp>
        <p:nvSpPr>
          <p:cNvPr id="13" name="Rectangle 12"/>
          <p:cNvSpPr/>
          <p:nvPr/>
        </p:nvSpPr>
        <p:spPr>
          <a:xfrm>
            <a:off x="1061050" y="3735709"/>
            <a:ext cx="10993927"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spcAft>
                <a:spcPts val="600"/>
              </a:spcAft>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Reproduce the measured </a:t>
            </a:r>
            <a:r>
              <a:rPr lang="en-GB" sz="2000" dirty="0">
                <a:solidFill>
                  <a:srgbClr val="C00000"/>
                </a:solidFill>
                <a:latin typeface="Calibri" panose="020F0502020204030204" pitchFamily="34" charset="0"/>
                <a:cs typeface="Calibri" panose="020F0502020204030204" pitchFamily="34" charset="0"/>
              </a:rPr>
              <a:t>frequency-domain impedance</a:t>
            </a:r>
            <a:r>
              <a:rPr lang="en-GB" sz="2000" dirty="0">
                <a:solidFill>
                  <a:srgbClr val="000000"/>
                </a:solidFill>
                <a:latin typeface="Calibri" panose="020F0502020204030204" pitchFamily="34" charset="0"/>
                <a:cs typeface="Calibri" panose="020F0502020204030204" pitchFamily="34" charset="0"/>
              </a:rPr>
              <a:t> of MB magnets measured in the tunnel, including the effect of neighbouring magnets</a:t>
            </a:r>
          </a:p>
        </p:txBody>
      </p:sp>
      <p:sp>
        <p:nvSpPr>
          <p:cNvPr id="14" name="Rectangle 13"/>
          <p:cNvSpPr/>
          <p:nvPr/>
        </p:nvSpPr>
        <p:spPr>
          <a:xfrm>
            <a:off x="1061048" y="5154761"/>
            <a:ext cx="10993927" cy="102087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Assess when </a:t>
            </a:r>
            <a:r>
              <a:rPr lang="en-GB" sz="2000" dirty="0">
                <a:solidFill>
                  <a:srgbClr val="C00000"/>
                </a:solidFill>
                <a:latin typeface="Calibri" panose="020F0502020204030204" pitchFamily="34" charset="0"/>
                <a:cs typeface="Calibri" panose="020F0502020204030204" pitchFamily="34" charset="0"/>
              </a:rPr>
              <a:t>quench-back </a:t>
            </a:r>
            <a:r>
              <a:rPr lang="en-GB" sz="2000" dirty="0">
                <a:solidFill>
                  <a:srgbClr val="000000"/>
                </a:solidFill>
                <a:latin typeface="Calibri" panose="020F0502020204030204" pitchFamily="34" charset="0"/>
                <a:cs typeface="Calibri" panose="020F0502020204030204" pitchFamily="34" charset="0"/>
              </a:rPr>
              <a:t>is expected in 600 A circuits</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Simulate the effects of </a:t>
            </a:r>
            <a:r>
              <a:rPr lang="en-US" sz="2000" dirty="0">
                <a:solidFill>
                  <a:srgbClr val="C00000"/>
                </a:solidFill>
                <a:latin typeface="Calibri" panose="020F0502020204030204" pitchFamily="34" charset="0"/>
                <a:cs typeface="Calibri" panose="020F0502020204030204" pitchFamily="34" charset="0"/>
              </a:rPr>
              <a:t>persistent-currents </a:t>
            </a:r>
            <a:r>
              <a:rPr lang="en-US" sz="2000" dirty="0">
                <a:solidFill>
                  <a:srgbClr val="000000"/>
                </a:solidFill>
                <a:latin typeface="Calibri" panose="020F0502020204030204" pitchFamily="34" charset="0"/>
                <a:cs typeface="Calibri" panose="020F0502020204030204" pitchFamily="34" charset="0"/>
              </a:rPr>
              <a:t>on the powering transients in LHC circuits</a:t>
            </a:r>
            <a:endParaRPr lang="en-GB" sz="20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86271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Examples of what STEAM models were used for in </a:t>
            </a:r>
            <a:r>
              <a:rPr lang="en-US" dirty="0">
                <a:solidFill>
                  <a:srgbClr val="C00000"/>
                </a:solidFill>
              </a:rPr>
              <a:t>2021</a:t>
            </a:r>
          </a:p>
        </p:txBody>
      </p:sp>
      <p:sp>
        <p:nvSpPr>
          <p:cNvPr id="6" name="Rectangle 5"/>
          <p:cNvSpPr/>
          <p:nvPr/>
        </p:nvSpPr>
        <p:spPr>
          <a:xfrm>
            <a:off x="10861134" y="163504"/>
            <a:ext cx="1193842" cy="438631"/>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HL-LHC</a:t>
            </a:r>
          </a:p>
        </p:txBody>
      </p:sp>
      <p:sp>
        <p:nvSpPr>
          <p:cNvPr id="5" name="Rectangle 4"/>
          <p:cNvSpPr/>
          <p:nvPr/>
        </p:nvSpPr>
        <p:spPr>
          <a:xfrm>
            <a:off x="139700" y="4866010"/>
            <a:ext cx="819150"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Frequency</a:t>
            </a:r>
          </a:p>
          <a:p>
            <a:pPr algn="ctr"/>
            <a:r>
              <a:rPr lang="en-US" sz="2000" b="1" dirty="0">
                <a:solidFill>
                  <a:srgbClr val="000000"/>
                </a:solidFill>
                <a:latin typeface="Calibri" panose="020F0502020204030204" pitchFamily="34" charset="0"/>
                <a:cs typeface="Calibri" panose="020F0502020204030204" pitchFamily="34" charset="0"/>
              </a:rPr>
              <a:t>domain</a:t>
            </a:r>
            <a:endParaRPr lang="en-GB" sz="2000" b="1" dirty="0">
              <a:solidFill>
                <a:srgbClr val="000000"/>
              </a:solidFill>
              <a:latin typeface="Calibri" panose="020F0502020204030204" pitchFamily="34" charset="0"/>
              <a:cs typeface="Calibri" panose="020F0502020204030204" pitchFamily="34" charset="0"/>
            </a:endParaRPr>
          </a:p>
        </p:txBody>
      </p:sp>
      <p:sp>
        <p:nvSpPr>
          <p:cNvPr id="7" name="Rectangle 6"/>
          <p:cNvSpPr/>
          <p:nvPr/>
        </p:nvSpPr>
        <p:spPr>
          <a:xfrm>
            <a:off x="139700" y="701038"/>
            <a:ext cx="819150" cy="2065652"/>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Baseline verification</a:t>
            </a:r>
            <a:endParaRPr lang="en-GB" sz="2000" b="1" dirty="0">
              <a:solidFill>
                <a:srgbClr val="000000"/>
              </a:solidFill>
              <a:latin typeface="Calibri" panose="020F0502020204030204" pitchFamily="34" charset="0"/>
              <a:cs typeface="Calibri" panose="020F0502020204030204" pitchFamily="34" charset="0"/>
            </a:endParaRPr>
          </a:p>
        </p:txBody>
      </p:sp>
      <p:sp>
        <p:nvSpPr>
          <p:cNvPr id="8" name="Rectangle 7"/>
          <p:cNvSpPr/>
          <p:nvPr/>
        </p:nvSpPr>
        <p:spPr>
          <a:xfrm>
            <a:off x="139700" y="2908300"/>
            <a:ext cx="819150" cy="18161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2000" b="1" dirty="0">
                <a:solidFill>
                  <a:srgbClr val="000000"/>
                </a:solidFill>
                <a:latin typeface="Calibri" panose="020F0502020204030204" pitchFamily="34" charset="0"/>
                <a:cs typeface="Calibri" panose="020F0502020204030204" pitchFamily="34" charset="0"/>
              </a:rPr>
              <a:t>Validation and Predictions</a:t>
            </a:r>
            <a:endParaRPr lang="en-GB" sz="2000" b="1" dirty="0">
              <a:solidFill>
                <a:srgbClr val="000000"/>
              </a:solidFill>
              <a:latin typeface="Calibri" panose="020F0502020204030204" pitchFamily="34" charset="0"/>
              <a:cs typeface="Calibri" panose="020F0502020204030204" pitchFamily="34" charset="0"/>
            </a:endParaRPr>
          </a:p>
        </p:txBody>
      </p:sp>
      <p:sp>
        <p:nvSpPr>
          <p:cNvPr id="11" name="Rectangle 10"/>
          <p:cNvSpPr/>
          <p:nvPr/>
        </p:nvSpPr>
        <p:spPr>
          <a:xfrm>
            <a:off x="1061050" y="2908299"/>
            <a:ext cx="10993927" cy="18161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Systematic </a:t>
            </a:r>
            <a:r>
              <a:rPr lang="en-GB" sz="2000" dirty="0">
                <a:solidFill>
                  <a:srgbClr val="C00000"/>
                </a:solidFill>
                <a:latin typeface="Calibri" panose="020F0502020204030204" pitchFamily="34" charset="0"/>
                <a:cs typeface="Calibri" panose="020F0502020204030204" pitchFamily="34" charset="0"/>
              </a:rPr>
              <a:t>measurement/simulation comparison </a:t>
            </a:r>
            <a:r>
              <a:rPr lang="en-GB" sz="2000" dirty="0">
                <a:solidFill>
                  <a:srgbClr val="000000"/>
                </a:solidFill>
                <a:latin typeface="Calibri" panose="020F0502020204030204" pitchFamily="34" charset="0"/>
                <a:cs typeface="Calibri" panose="020F0502020204030204" pitchFamily="34" charset="0"/>
              </a:rPr>
              <a:t>during events in various test campaigns SM18</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Simulation of transients in </a:t>
            </a:r>
            <a:r>
              <a:rPr lang="en-GB" sz="2000" dirty="0">
                <a:solidFill>
                  <a:srgbClr val="C00000"/>
                </a:solidFill>
                <a:latin typeface="Calibri" panose="020F0502020204030204" pitchFamily="34" charset="0"/>
                <a:cs typeface="Calibri" panose="020F0502020204030204" pitchFamily="34" charset="0"/>
              </a:rPr>
              <a:t>CCT-type</a:t>
            </a:r>
            <a:r>
              <a:rPr lang="en-GB" sz="2000" dirty="0">
                <a:solidFill>
                  <a:srgbClr val="000000"/>
                </a:solidFill>
                <a:latin typeface="Calibri" panose="020F0502020204030204" pitchFamily="34" charset="0"/>
                <a:cs typeface="Calibri" panose="020F0502020204030204" pitchFamily="34" charset="0"/>
              </a:rPr>
              <a:t> magnet, and validation with MCBRD prototype magnet data</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proposed MQXF </a:t>
            </a:r>
            <a:r>
              <a:rPr lang="en-GB" sz="2000" dirty="0">
                <a:solidFill>
                  <a:srgbClr val="C00000"/>
                </a:solidFill>
                <a:latin typeface="Calibri" panose="020F0502020204030204" pitchFamily="34" charset="0"/>
                <a:cs typeface="Calibri" panose="020F0502020204030204" pitchFamily="34" charset="0"/>
              </a:rPr>
              <a:t>special trimmed powering </a:t>
            </a:r>
            <a:r>
              <a:rPr lang="en-GB" sz="2000" dirty="0">
                <a:solidFill>
                  <a:srgbClr val="000000"/>
                </a:solidFill>
                <a:latin typeface="Calibri" panose="020F0502020204030204" pitchFamily="34" charset="0"/>
                <a:cs typeface="Calibri" panose="020F0502020204030204" pitchFamily="34" charset="0"/>
              </a:rPr>
              <a:t>tests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Explain the observed </a:t>
            </a:r>
            <a:r>
              <a:rPr lang="en-GB" sz="2000" dirty="0">
                <a:solidFill>
                  <a:srgbClr val="C00000"/>
                </a:solidFill>
                <a:latin typeface="Calibri" panose="020F0502020204030204" pitchFamily="34" charset="0"/>
                <a:cs typeface="Calibri" panose="020F0502020204030204" pitchFamily="34" charset="0"/>
              </a:rPr>
              <a:t>extra </a:t>
            </a:r>
            <a:r>
              <a:rPr lang="en-GB" sz="2000" dirty="0" err="1">
                <a:solidFill>
                  <a:srgbClr val="C00000"/>
                </a:solidFill>
                <a:latin typeface="Calibri" panose="020F0502020204030204" pitchFamily="34" charset="0"/>
                <a:cs typeface="Calibri" panose="020F0502020204030204" pitchFamily="34" charset="0"/>
              </a:rPr>
              <a:t>ohmic</a:t>
            </a:r>
            <a:r>
              <a:rPr lang="en-GB" sz="2000" dirty="0">
                <a:solidFill>
                  <a:srgbClr val="C00000"/>
                </a:solidFill>
                <a:latin typeface="Calibri" panose="020F0502020204030204" pitchFamily="34" charset="0"/>
                <a:cs typeface="Calibri" panose="020F0502020204030204" pitchFamily="34" charset="0"/>
              </a:rPr>
              <a:t> loss </a:t>
            </a:r>
            <a:r>
              <a:rPr lang="en-GB" sz="2000" dirty="0">
                <a:solidFill>
                  <a:srgbClr val="000000"/>
                </a:solidFill>
                <a:latin typeface="Calibri" panose="020F0502020204030204" pitchFamily="34" charset="0"/>
                <a:cs typeface="Calibri" panose="020F0502020204030204" pitchFamily="34" charset="0"/>
              </a:rPr>
              <a:t>in coils made of conductor with non-uniform RRR</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Estimate the effect of </a:t>
            </a:r>
            <a:r>
              <a:rPr lang="en-GB" sz="2000" dirty="0">
                <a:solidFill>
                  <a:srgbClr val="C00000"/>
                </a:solidFill>
                <a:latin typeface="Calibri" panose="020F0502020204030204" pitchFamily="34" charset="0"/>
                <a:cs typeface="Calibri" panose="020F0502020204030204" pitchFamily="34" charset="0"/>
              </a:rPr>
              <a:t>QH discharge</a:t>
            </a:r>
            <a:r>
              <a:rPr lang="en-GB" sz="2000" dirty="0">
                <a:solidFill>
                  <a:srgbClr val="000000"/>
                </a:solidFill>
                <a:latin typeface="Calibri" panose="020F0502020204030204" pitchFamily="34" charset="0"/>
                <a:cs typeface="Calibri" panose="020F0502020204030204" pitchFamily="34" charset="0"/>
              </a:rPr>
              <a:t> on voltages across coils and quench-antenna coils</a:t>
            </a:r>
          </a:p>
        </p:txBody>
      </p:sp>
      <p:sp>
        <p:nvSpPr>
          <p:cNvPr id="12" name="Rectangle 11"/>
          <p:cNvSpPr/>
          <p:nvPr/>
        </p:nvSpPr>
        <p:spPr>
          <a:xfrm>
            <a:off x="1061049" y="701039"/>
            <a:ext cx="10993927" cy="2065651"/>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Verification</a:t>
            </a:r>
            <a:r>
              <a:rPr lang="en-GB" sz="2000" dirty="0">
                <a:solidFill>
                  <a:srgbClr val="000000"/>
                </a:solidFill>
                <a:latin typeface="Calibri" panose="020F0502020204030204" pitchFamily="34" charset="0"/>
                <a:cs typeface="Calibri" panose="020F0502020204030204" pitchFamily="34" charset="0"/>
              </a:rPr>
              <a:t> of baseline quench protection for various HL-LHC circuits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Parametric analyses and </a:t>
            </a:r>
            <a:r>
              <a:rPr lang="en-GB" sz="2000" dirty="0">
                <a:solidFill>
                  <a:srgbClr val="C00000"/>
                </a:solidFill>
                <a:latin typeface="Calibri" panose="020F0502020204030204" pitchFamily="34" charset="0"/>
                <a:cs typeface="Calibri" panose="020F0502020204030204" pitchFamily="34" charset="0"/>
              </a:rPr>
              <a:t>worst-cases</a:t>
            </a:r>
            <a:r>
              <a:rPr lang="en-GB" sz="2000" dirty="0">
                <a:solidFill>
                  <a:srgbClr val="000000"/>
                </a:solidFill>
                <a:latin typeface="Calibri" panose="020F0502020204030204" pitchFamily="34" charset="0"/>
                <a:cs typeface="Calibri" panose="020F0502020204030204" pitchFamily="34" charset="0"/>
              </a:rPr>
              <a:t> for all circuit components in HL-LHC Inner Triplet circuit</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Analyse quench protection of HEL larger </a:t>
            </a:r>
            <a:r>
              <a:rPr lang="en-GB" sz="2000" dirty="0">
                <a:solidFill>
                  <a:srgbClr val="C00000"/>
                </a:solidFill>
                <a:latin typeface="Calibri" panose="020F0502020204030204" pitchFamily="34" charset="0"/>
                <a:cs typeface="Calibri" panose="020F0502020204030204" pitchFamily="34" charset="0"/>
              </a:rPr>
              <a:t>solenoids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Uncertainty quantification </a:t>
            </a:r>
            <a:r>
              <a:rPr lang="en-GB" sz="2000" dirty="0">
                <a:solidFill>
                  <a:srgbClr val="000000"/>
                </a:solidFill>
                <a:latin typeface="Calibri" panose="020F0502020204030204" pitchFamily="34" charset="0"/>
                <a:cs typeface="Calibri" panose="020F0502020204030204" pitchFamily="34" charset="0"/>
              </a:rPr>
              <a:t>by automatically performing hundreds of parametric simulations</a:t>
            </a:r>
          </a:p>
          <a:p>
            <a:pPr marL="342900" indent="-342900">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Simulate of the effects of </a:t>
            </a:r>
            <a:r>
              <a:rPr lang="en-GB" sz="2000" dirty="0">
                <a:solidFill>
                  <a:srgbClr val="C00000"/>
                </a:solidFill>
                <a:latin typeface="Calibri" panose="020F0502020204030204" pitchFamily="34" charset="0"/>
                <a:cs typeface="Calibri" panose="020F0502020204030204" pitchFamily="34" charset="0"/>
              </a:rPr>
              <a:t>additional insulation </a:t>
            </a:r>
            <a:r>
              <a:rPr lang="en-GB" sz="2000" dirty="0">
                <a:solidFill>
                  <a:srgbClr val="000000"/>
                </a:solidFill>
                <a:latin typeface="Calibri" panose="020F0502020204030204" pitchFamily="34" charset="0"/>
                <a:cs typeface="Calibri" panose="020F0502020204030204" pitchFamily="34" charset="0"/>
              </a:rPr>
              <a:t>layers between quench heaters and coil</a:t>
            </a:r>
          </a:p>
          <a:p>
            <a:pPr marL="342900" indent="-342900">
              <a:buFont typeface="Calibri" panose="020F0502020204030204" pitchFamily="34" charset="0"/>
              <a:buChar char="→"/>
            </a:pPr>
            <a:r>
              <a:rPr lang="en-US" sz="2000" dirty="0">
                <a:solidFill>
                  <a:srgbClr val="000000"/>
                </a:solidFill>
                <a:latin typeface="Calibri" panose="020F0502020204030204" pitchFamily="34" charset="0"/>
                <a:cs typeface="Calibri" panose="020F0502020204030204" pitchFamily="34" charset="0"/>
              </a:rPr>
              <a:t>Propose MQXF </a:t>
            </a:r>
            <a:r>
              <a:rPr lang="en-US" sz="2000" dirty="0">
                <a:solidFill>
                  <a:srgbClr val="C00000"/>
                </a:solidFill>
                <a:latin typeface="Calibri" panose="020F0502020204030204" pitchFamily="34" charset="0"/>
                <a:cs typeface="Calibri" panose="020F0502020204030204" pitchFamily="34" charset="0"/>
              </a:rPr>
              <a:t>coil electrical order </a:t>
            </a:r>
            <a:r>
              <a:rPr lang="en-US" sz="2000" dirty="0">
                <a:solidFill>
                  <a:srgbClr val="000000"/>
                </a:solidFill>
                <a:latin typeface="Calibri" panose="020F0502020204030204" pitchFamily="34" charset="0"/>
                <a:cs typeface="Calibri" panose="020F0502020204030204" pitchFamily="34" charset="0"/>
              </a:rPr>
              <a:t>that minimizes the expected peak voltage to ground</a:t>
            </a:r>
          </a:p>
        </p:txBody>
      </p:sp>
      <p:sp>
        <p:nvSpPr>
          <p:cNvPr id="13" name="Rectangle 12"/>
          <p:cNvSpPr/>
          <p:nvPr/>
        </p:nvSpPr>
        <p:spPr>
          <a:xfrm>
            <a:off x="1061050" y="4866009"/>
            <a:ext cx="10993927" cy="130258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42900" indent="-342900">
              <a:spcAft>
                <a:spcPts val="600"/>
              </a:spcAft>
              <a:buFont typeface="Calibri" panose="020F0502020204030204" pitchFamily="34" charset="0"/>
              <a:buChar char="→"/>
            </a:pPr>
            <a:r>
              <a:rPr lang="en-GB" sz="2000" dirty="0">
                <a:solidFill>
                  <a:srgbClr val="000000"/>
                </a:solidFill>
                <a:latin typeface="Calibri" panose="020F0502020204030204" pitchFamily="34" charset="0"/>
                <a:cs typeface="Calibri" panose="020F0502020204030204" pitchFamily="34" charset="0"/>
              </a:rPr>
              <a:t> </a:t>
            </a:r>
            <a:r>
              <a:rPr lang="en-GB" sz="2000" dirty="0">
                <a:solidFill>
                  <a:srgbClr val="C00000"/>
                </a:solidFill>
                <a:latin typeface="Calibri" panose="020F0502020204030204" pitchFamily="34" charset="0"/>
                <a:cs typeface="Calibri" panose="020F0502020204030204" pitchFamily="34" charset="0"/>
              </a:rPr>
              <a:t>Frequency transfer function </a:t>
            </a:r>
            <a:r>
              <a:rPr lang="en-GB" sz="2000" dirty="0">
                <a:solidFill>
                  <a:srgbClr val="000000"/>
                </a:solidFill>
                <a:latin typeface="Calibri" panose="020F0502020204030204" pitchFamily="34" charset="0"/>
                <a:cs typeface="Calibri" panose="020F0502020204030204" pitchFamily="34" charset="0"/>
              </a:rPr>
              <a:t>analysis of one MQXF coil</a:t>
            </a:r>
          </a:p>
        </p:txBody>
      </p:sp>
    </p:spTree>
    <p:extLst>
      <p:ext uri="{BB962C8B-B14F-4D97-AF65-F5344CB8AC3E}">
        <p14:creationId xmlns:p14="http://schemas.microsoft.com/office/powerpoint/2010/main" val="30288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Some highlights from </a:t>
            </a:r>
            <a:r>
              <a:rPr lang="en-US" dirty="0">
                <a:solidFill>
                  <a:srgbClr val="C00000"/>
                </a:solidFill>
              </a:rPr>
              <a:t>2022</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3" y="3640137"/>
            <a:ext cx="3505963" cy="26289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5866" y="4190280"/>
            <a:ext cx="5001468" cy="1973113"/>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411" y="224363"/>
            <a:ext cx="2898556" cy="2170312"/>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1261" y="2855159"/>
            <a:ext cx="2914300" cy="2426013"/>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2309" y="863600"/>
            <a:ext cx="4852102" cy="1718453"/>
          </a:xfrm>
          <a:prstGeom prst="rect">
            <a:avLst/>
          </a:prstGeom>
        </p:spPr>
      </p:pic>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02790" y="2855159"/>
            <a:ext cx="1898609" cy="2032957"/>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65937" y="127097"/>
            <a:ext cx="3889040" cy="2454956"/>
          </a:xfrm>
          <a:prstGeom prst="rect">
            <a:avLst/>
          </a:prstGeom>
        </p:spPr>
      </p:pic>
    </p:spTree>
    <p:extLst>
      <p:ext uri="{BB962C8B-B14F-4D97-AF65-F5344CB8AC3E}">
        <p14:creationId xmlns:p14="http://schemas.microsoft.com/office/powerpoint/2010/main" val="918516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Some topics worked on in </a:t>
            </a:r>
            <a:r>
              <a:rPr lang="en-US" dirty="0">
                <a:solidFill>
                  <a:srgbClr val="C00000"/>
                </a:solidFill>
              </a:rPr>
              <a:t>2022</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07045" y="239257"/>
            <a:ext cx="2566418" cy="1843543"/>
          </a:xfrm>
          <a:prstGeom prst="rect">
            <a:avLst/>
          </a:prstGeom>
        </p:spPr>
      </p:pic>
      <p:sp>
        <p:nvSpPr>
          <p:cNvPr id="5" name="TextBox 4">
            <a:extLst>
              <a:ext uri="{FF2B5EF4-FFF2-40B4-BE49-F238E27FC236}">
                <a16:creationId xmlns:a16="http://schemas.microsoft.com/office/drawing/2014/main" id="{B8E7F406-B60D-46E7-9F96-A21E943B7FA7}"/>
              </a:ext>
            </a:extLst>
          </p:cNvPr>
          <p:cNvSpPr txBox="1"/>
          <p:nvPr/>
        </p:nvSpPr>
        <p:spPr>
          <a:xfrm>
            <a:off x="75523" y="1224378"/>
            <a:ext cx="8275997" cy="5078313"/>
          </a:xfrm>
          <a:prstGeom prst="rect">
            <a:avLst/>
          </a:prstGeom>
          <a:noFill/>
        </p:spPr>
        <p:txBody>
          <a:bodyPr wrap="square">
            <a:spAutoFit/>
          </a:bodyPr>
          <a:lstStyle/>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"Co-Simulation of Quench Behaviour of HL-LHC Dipole Canted Cos-Theta Orbit Corrector Prototypes"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A. Vitrano</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T. Mulder</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"An open-source finite element quench simulation tool for superconducting magnets"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T. Mulder</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and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"External Coil Coupled Loss Induced Quench (E-CLIQ) System for Protection of LTS Magnets"</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A. Verweij</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"Analysis of an internal electrical short in an LHC orbit-corrector magnet with a 3D </a:t>
            </a:r>
            <a:r>
              <a:rPr lang="en-GB" b="0" i="0" dirty="0" err="1">
                <a:solidFill>
                  <a:srgbClr val="000000"/>
                </a:solidFill>
                <a:effectLst/>
                <a:latin typeface="arial" panose="020B0604020202020204" pitchFamily="34" charset="0"/>
              </a:rPr>
              <a:t>multiphysics</a:t>
            </a:r>
            <a:r>
              <a:rPr lang="en-GB" b="0" i="0" dirty="0">
                <a:solidFill>
                  <a:srgbClr val="000000"/>
                </a:solidFill>
                <a:effectLst/>
                <a:latin typeface="arial" panose="020B0604020202020204" pitchFamily="34" charset="0"/>
              </a:rPr>
              <a:t> simulation"</a:t>
            </a:r>
          </a:p>
          <a:p>
            <a:pPr marL="285750" indent="-285750" algn="l">
              <a:buFont typeface="Arial" panose="020B0604020202020204" pitchFamily="34" charset="0"/>
              <a:buChar char="•"/>
            </a:pPr>
            <a:r>
              <a:rPr lang="en-GB" b="1" i="0" dirty="0">
                <a:solidFill>
                  <a:srgbClr val="000000"/>
                </a:solidFill>
                <a:effectLst/>
                <a:latin typeface="arial" panose="020B0604020202020204" pitchFamily="34" charset="0"/>
              </a:rPr>
              <a:t>E. Schnaubelt</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M. Wozniak</a:t>
            </a:r>
            <a:r>
              <a:rPr lang="en-GB" b="0" i="0" dirty="0">
                <a:solidFill>
                  <a:srgbClr val="000000"/>
                </a:solidFill>
                <a:effectLst/>
                <a:latin typeface="arial" panose="020B0604020202020204" pitchFamily="34" charset="0"/>
              </a:rPr>
              <a:t>, S. Schöps, "Quench Simulation of No-Insulation HTS Coils With 3D FEM Using a Thin Shell Approximation"</a:t>
            </a:r>
          </a:p>
          <a:p>
            <a:pPr marL="285750" indent="-285750" algn="l">
              <a:buFont typeface="Arial" panose="020B0604020202020204" pitchFamily="34" charset="0"/>
              <a:buChar char="•"/>
            </a:pPr>
            <a:r>
              <a:rPr lang="en-GB" b="0" i="0" dirty="0">
                <a:solidFill>
                  <a:srgbClr val="000000"/>
                </a:solidFill>
                <a:effectLst/>
                <a:latin typeface="arial" panose="020B0604020202020204" pitchFamily="34" charset="0"/>
              </a:rPr>
              <a:t>B. </a:t>
            </a:r>
            <a:r>
              <a:rPr lang="en-GB" b="0" i="0" dirty="0" err="1">
                <a:solidFill>
                  <a:srgbClr val="000000"/>
                </a:solidFill>
                <a:effectLst/>
                <a:latin typeface="arial" panose="020B0604020202020204" pitchFamily="34" charset="0"/>
              </a:rPr>
              <a:t>Caiffi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L. Bender</a:t>
            </a:r>
            <a:r>
              <a:rPr lang="en-GB" b="0" i="0" dirty="0">
                <a:solidFill>
                  <a:srgbClr val="000000"/>
                </a:solidFill>
                <a:effectLst/>
                <a:latin typeface="arial" panose="020B0604020202020204" pitchFamily="34" charset="0"/>
              </a:rPr>
              <a:t>, A. </a:t>
            </a:r>
            <a:r>
              <a:rPr lang="en-GB" b="0" i="0" dirty="0" err="1">
                <a:solidFill>
                  <a:srgbClr val="000000"/>
                </a:solidFill>
                <a:effectLst/>
                <a:latin typeface="arial" panose="020B0604020202020204" pitchFamily="34" charset="0"/>
              </a:rPr>
              <a:t>Bersani</a:t>
            </a:r>
            <a:r>
              <a:rPr lang="en-GB" b="0" i="0" dirty="0">
                <a:solidFill>
                  <a:srgbClr val="000000"/>
                </a:solidFill>
                <a:effectLst/>
                <a:latin typeface="arial" panose="020B0604020202020204" pitchFamily="34" charset="0"/>
              </a:rPr>
              <a:t>, S. </a:t>
            </a:r>
            <a:r>
              <a:rPr lang="en-GB" b="0" i="0" dirty="0" err="1">
                <a:solidFill>
                  <a:srgbClr val="000000"/>
                </a:solidFill>
                <a:effectLst/>
                <a:latin typeface="arial" panose="020B0604020202020204" pitchFamily="34" charset="0"/>
              </a:rPr>
              <a:t>Farinon</a:t>
            </a:r>
            <a:r>
              <a:rPr lang="en-GB" b="0" i="0" dirty="0">
                <a:solidFill>
                  <a:srgbClr val="000000"/>
                </a:solidFill>
                <a:effectLst/>
                <a:latin typeface="arial" panose="020B0604020202020204" pitchFamily="34" charset="0"/>
              </a:rPr>
              <a:t>, A. Foussat, F. Levi, F. Mangiarotti, </a:t>
            </a:r>
            <a:r>
              <a:rPr lang="en-GB" b="0" i="0" dirty="0" err="1">
                <a:solidFill>
                  <a:srgbClr val="000000"/>
                </a:solidFill>
                <a:effectLst/>
                <a:latin typeface="arial" panose="020B0604020202020204" pitchFamily="34" charset="0"/>
              </a:rPr>
              <a:t>D.Novelli</a:t>
            </a:r>
            <a:r>
              <a:rPr lang="en-GB" b="0" i="0" dirty="0">
                <a:solidFill>
                  <a:srgbClr val="000000"/>
                </a:solidFill>
                <a:effectLst/>
                <a:latin typeface="arial" panose="020B0604020202020204" pitchFamily="34" charset="0"/>
              </a:rPr>
              <a:t>, A. </a:t>
            </a:r>
            <a:r>
              <a:rPr lang="en-GB" b="0" i="0" dirty="0" err="1">
                <a:solidFill>
                  <a:srgbClr val="000000"/>
                </a:solidFill>
                <a:effectLst/>
                <a:latin typeface="arial" panose="020B0604020202020204" pitchFamily="34" charset="0"/>
              </a:rPr>
              <a:t>Pampaloni</a:t>
            </a:r>
            <a:r>
              <a:rPr lang="en-GB" b="0" i="0" dirty="0">
                <a:solidFill>
                  <a:srgbClr val="000000"/>
                </a:solidFill>
                <a:effectLst/>
                <a:latin typeface="arial" panose="020B0604020202020204" pitchFamily="34" charset="0"/>
              </a:rPr>
              <a:t>,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E. Todesco, G. </a:t>
            </a:r>
            <a:r>
              <a:rPr lang="en-GB" b="0" i="0" dirty="0" err="1">
                <a:solidFill>
                  <a:srgbClr val="000000"/>
                </a:solidFill>
                <a:effectLst/>
                <a:latin typeface="arial" panose="020B0604020202020204" pitchFamily="34" charset="0"/>
              </a:rPr>
              <a:t>Willering</a:t>
            </a:r>
            <a:r>
              <a:rPr lang="en-GB" b="0" i="0" dirty="0">
                <a:solidFill>
                  <a:srgbClr val="000000"/>
                </a:solidFill>
                <a:effectLst/>
                <a:latin typeface="arial" panose="020B0604020202020204" pitchFamily="34" charset="0"/>
              </a:rPr>
              <a:t>, "Protection Scheme Effectiveness Study for the Hi Luminosity LHC MBRD magnet"</a:t>
            </a:r>
          </a:p>
          <a:p>
            <a:pPr marL="285750" indent="-285750" algn="l">
              <a:buFont typeface="Arial" panose="020B0604020202020204" pitchFamily="34" charset="0"/>
              <a:buChar char="•"/>
            </a:pPr>
            <a:r>
              <a:rPr lang="en-GB" b="0" i="0" dirty="0">
                <a:solidFill>
                  <a:srgbClr val="000000"/>
                </a:solidFill>
                <a:effectLst/>
                <a:latin typeface="arial" panose="020B0604020202020204" pitchFamily="34" charset="0"/>
              </a:rPr>
              <a:t>S. Yammine,..., </a:t>
            </a:r>
            <a:r>
              <a:rPr lang="en-GB" b="1" i="0" dirty="0">
                <a:solidFill>
                  <a:srgbClr val="000000"/>
                </a:solidFill>
                <a:effectLst/>
                <a:latin typeface="arial" panose="020B0604020202020204" pitchFamily="34" charset="0"/>
              </a:rPr>
              <a:t>E. Ravaioli</a:t>
            </a:r>
            <a:r>
              <a:rPr lang="en-GB" b="0" i="0" dirty="0">
                <a:solidFill>
                  <a:srgbClr val="000000"/>
                </a:solidFill>
                <a:effectLst/>
                <a:latin typeface="arial" panose="020B0604020202020204" pitchFamily="34" charset="0"/>
              </a:rPr>
              <a:t>,..., et al., "Experimental Program of the HL-LHC Inner Triplet String Test at CERN"</a:t>
            </a:r>
          </a:p>
        </p:txBody>
      </p:sp>
      <p:sp>
        <p:nvSpPr>
          <p:cNvPr id="6" name="TextBox 5">
            <a:extLst>
              <a:ext uri="{FF2B5EF4-FFF2-40B4-BE49-F238E27FC236}">
                <a16:creationId xmlns:a16="http://schemas.microsoft.com/office/drawing/2014/main" id="{679668FA-B58A-4DD0-B5C6-29D52ACA78F3}"/>
              </a:ext>
            </a:extLst>
          </p:cNvPr>
          <p:cNvSpPr txBox="1"/>
          <p:nvPr/>
        </p:nvSpPr>
        <p:spPr>
          <a:xfrm>
            <a:off x="670560" y="729681"/>
            <a:ext cx="4891147" cy="369332"/>
          </a:xfrm>
          <a:prstGeom prst="rect">
            <a:avLst/>
          </a:prstGeom>
          <a:noFill/>
        </p:spPr>
        <p:txBody>
          <a:bodyPr wrap="none" rtlCol="0">
            <a:spAutoFit/>
          </a:bodyPr>
          <a:lstStyle/>
          <a:p>
            <a:r>
              <a:rPr lang="en-GB" dirty="0"/>
              <a:t>… as a list of abstracts accepted for ASC2022</a:t>
            </a:r>
          </a:p>
        </p:txBody>
      </p:sp>
      <p:pic>
        <p:nvPicPr>
          <p:cNvPr id="8" name="Picture 7">
            <a:extLst>
              <a:ext uri="{FF2B5EF4-FFF2-40B4-BE49-F238E27FC236}">
                <a16:creationId xmlns:a16="http://schemas.microsoft.com/office/drawing/2014/main" id="{780B246B-CCA0-4AAA-B188-08DBD74DE7D2}"/>
              </a:ext>
            </a:extLst>
          </p:cNvPr>
          <p:cNvPicPr>
            <a:picLocks noChangeAspect="1"/>
          </p:cNvPicPr>
          <p:nvPr/>
        </p:nvPicPr>
        <p:blipFill rotWithShape="1">
          <a:blip r:embed="rId3"/>
          <a:srcRect t="15720"/>
          <a:stretch/>
        </p:blipFill>
        <p:spPr>
          <a:xfrm>
            <a:off x="5777483" y="195132"/>
            <a:ext cx="1325043" cy="1069098"/>
          </a:xfrm>
          <a:prstGeom prst="rect">
            <a:avLst/>
          </a:prstGeom>
        </p:spPr>
      </p:pic>
      <p:pic>
        <p:nvPicPr>
          <p:cNvPr id="10" name="Picture 9" descr="Chart, surface chart&#10;&#10;Description automatically generated">
            <a:extLst>
              <a:ext uri="{FF2B5EF4-FFF2-40B4-BE49-F238E27FC236}">
                <a16:creationId xmlns:a16="http://schemas.microsoft.com/office/drawing/2014/main" id="{DA0C2931-188B-4FF8-9AFB-716DF708A82B}"/>
              </a:ext>
            </a:extLst>
          </p:cNvPr>
          <p:cNvPicPr>
            <a:picLocks noChangeAspect="1"/>
          </p:cNvPicPr>
          <p:nvPr/>
        </p:nvPicPr>
        <p:blipFill rotWithShape="1">
          <a:blip r:embed="rId4"/>
          <a:srcRect r="8117"/>
          <a:stretch/>
        </p:blipFill>
        <p:spPr>
          <a:xfrm>
            <a:off x="8527895" y="2551144"/>
            <a:ext cx="3664105" cy="1755711"/>
          </a:xfrm>
          <a:prstGeom prst="rect">
            <a:avLst/>
          </a:prstGeom>
        </p:spPr>
      </p:pic>
      <p:sp>
        <p:nvSpPr>
          <p:cNvPr id="11" name="TextBox 10">
            <a:extLst>
              <a:ext uri="{FF2B5EF4-FFF2-40B4-BE49-F238E27FC236}">
                <a16:creationId xmlns:a16="http://schemas.microsoft.com/office/drawing/2014/main" id="{5DD4419D-B469-4B0A-A45D-568E4ECD7F2E}"/>
              </a:ext>
            </a:extLst>
          </p:cNvPr>
          <p:cNvSpPr txBox="1"/>
          <p:nvPr/>
        </p:nvSpPr>
        <p:spPr>
          <a:xfrm>
            <a:off x="9068422" y="175044"/>
            <a:ext cx="659155" cy="369332"/>
          </a:xfrm>
          <a:prstGeom prst="rect">
            <a:avLst/>
          </a:prstGeom>
          <a:noFill/>
        </p:spPr>
        <p:txBody>
          <a:bodyPr wrap="none" rtlCol="0">
            <a:spAutoFit/>
          </a:bodyPr>
          <a:lstStyle/>
          <a:p>
            <a:r>
              <a:rPr lang="en-GB" dirty="0"/>
              <a:t>CCT</a:t>
            </a:r>
          </a:p>
        </p:txBody>
      </p:sp>
      <p:pic>
        <p:nvPicPr>
          <p:cNvPr id="13" name="Picture 12">
            <a:extLst>
              <a:ext uri="{FF2B5EF4-FFF2-40B4-BE49-F238E27FC236}">
                <a16:creationId xmlns:a16="http://schemas.microsoft.com/office/drawing/2014/main" id="{C0A25E7C-3309-4297-B7C5-0DFB6374B3B3}"/>
              </a:ext>
            </a:extLst>
          </p:cNvPr>
          <p:cNvPicPr>
            <a:picLocks noChangeAspect="1"/>
          </p:cNvPicPr>
          <p:nvPr/>
        </p:nvPicPr>
        <p:blipFill>
          <a:blip r:embed="rId5"/>
          <a:stretch>
            <a:fillRect/>
          </a:stretch>
        </p:blipFill>
        <p:spPr>
          <a:xfrm>
            <a:off x="8512427" y="4572987"/>
            <a:ext cx="3664105" cy="1637950"/>
          </a:xfrm>
          <a:prstGeom prst="rect">
            <a:avLst/>
          </a:prstGeom>
        </p:spPr>
      </p:pic>
      <p:sp>
        <p:nvSpPr>
          <p:cNvPr id="14" name="TextBox 13">
            <a:extLst>
              <a:ext uri="{FF2B5EF4-FFF2-40B4-BE49-F238E27FC236}">
                <a16:creationId xmlns:a16="http://schemas.microsoft.com/office/drawing/2014/main" id="{12FED5E3-CD4D-482D-B0C6-161153CF6BE2}"/>
              </a:ext>
            </a:extLst>
          </p:cNvPr>
          <p:cNvSpPr txBox="1"/>
          <p:nvPr/>
        </p:nvSpPr>
        <p:spPr>
          <a:xfrm>
            <a:off x="6078209" y="-64886"/>
            <a:ext cx="646331" cy="369332"/>
          </a:xfrm>
          <a:prstGeom prst="rect">
            <a:avLst/>
          </a:prstGeom>
          <a:noFill/>
        </p:spPr>
        <p:txBody>
          <a:bodyPr wrap="none" rtlCol="0">
            <a:spAutoFit/>
          </a:bodyPr>
          <a:lstStyle/>
          <a:p>
            <a:r>
              <a:rPr lang="en-GB" dirty="0"/>
              <a:t>HTS</a:t>
            </a:r>
          </a:p>
        </p:txBody>
      </p:sp>
      <p:sp>
        <p:nvSpPr>
          <p:cNvPr id="15" name="TextBox 14">
            <a:extLst>
              <a:ext uri="{FF2B5EF4-FFF2-40B4-BE49-F238E27FC236}">
                <a16:creationId xmlns:a16="http://schemas.microsoft.com/office/drawing/2014/main" id="{C3662DE1-3AC0-4D52-81D9-4DFAE54A08AD}"/>
              </a:ext>
            </a:extLst>
          </p:cNvPr>
          <p:cNvSpPr txBox="1"/>
          <p:nvPr/>
        </p:nvSpPr>
        <p:spPr>
          <a:xfrm>
            <a:off x="9477498" y="5663059"/>
            <a:ext cx="851515" cy="369332"/>
          </a:xfrm>
          <a:prstGeom prst="rect">
            <a:avLst/>
          </a:prstGeom>
          <a:noFill/>
        </p:spPr>
        <p:txBody>
          <a:bodyPr wrap="none" rtlCol="0">
            <a:spAutoFit/>
          </a:bodyPr>
          <a:lstStyle/>
          <a:p>
            <a:r>
              <a:rPr lang="en-GB" dirty="0"/>
              <a:t>Fusillo</a:t>
            </a:r>
          </a:p>
        </p:txBody>
      </p:sp>
      <p:sp>
        <p:nvSpPr>
          <p:cNvPr id="16" name="TextBox 15">
            <a:extLst>
              <a:ext uri="{FF2B5EF4-FFF2-40B4-BE49-F238E27FC236}">
                <a16:creationId xmlns:a16="http://schemas.microsoft.com/office/drawing/2014/main" id="{FB900BC1-D02D-45AF-9CB5-DBD2098E2836}"/>
              </a:ext>
            </a:extLst>
          </p:cNvPr>
          <p:cNvSpPr txBox="1"/>
          <p:nvPr/>
        </p:nvSpPr>
        <p:spPr>
          <a:xfrm>
            <a:off x="9645365" y="2555478"/>
            <a:ext cx="954107" cy="369332"/>
          </a:xfrm>
          <a:prstGeom prst="rect">
            <a:avLst/>
          </a:prstGeom>
          <a:noFill/>
        </p:spPr>
        <p:txBody>
          <a:bodyPr wrap="none" rtlCol="0">
            <a:spAutoFit/>
          </a:bodyPr>
          <a:lstStyle/>
          <a:p>
            <a:r>
              <a:rPr lang="en-GB" dirty="0"/>
              <a:t>E-CLIQ</a:t>
            </a:r>
          </a:p>
        </p:txBody>
      </p:sp>
      <p:pic>
        <p:nvPicPr>
          <p:cNvPr id="17" name="Picture 2">
            <a:extLst>
              <a:ext uri="{FF2B5EF4-FFF2-40B4-BE49-F238E27FC236}">
                <a16:creationId xmlns:a16="http://schemas.microsoft.com/office/drawing/2014/main" id="{63E8A763-D2DC-44B8-87FD-A7C8C956DE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99466" y="239058"/>
            <a:ext cx="1028004" cy="101904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0C295D2-A623-4323-BB0B-0FD9A4F5A8ED}"/>
              </a:ext>
            </a:extLst>
          </p:cNvPr>
          <p:cNvSpPr txBox="1"/>
          <p:nvPr/>
        </p:nvSpPr>
        <p:spPr>
          <a:xfrm>
            <a:off x="7437299" y="-64886"/>
            <a:ext cx="646331" cy="369332"/>
          </a:xfrm>
          <a:prstGeom prst="rect">
            <a:avLst/>
          </a:prstGeom>
          <a:noFill/>
        </p:spPr>
        <p:txBody>
          <a:bodyPr wrap="none" rtlCol="0">
            <a:spAutoFit/>
          </a:bodyPr>
          <a:lstStyle/>
          <a:p>
            <a:r>
              <a:rPr lang="en-GB" dirty="0"/>
              <a:t>LHC</a:t>
            </a:r>
          </a:p>
        </p:txBody>
      </p:sp>
    </p:spTree>
    <p:extLst>
      <p:ext uri="{BB962C8B-B14F-4D97-AF65-F5344CB8AC3E}">
        <p14:creationId xmlns:p14="http://schemas.microsoft.com/office/powerpoint/2010/main" val="39901862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Main takeaways – What is the STEAM team doing?</a:t>
            </a:r>
            <a:endParaRPr lang="en-GB" dirty="0"/>
          </a:p>
        </p:txBody>
      </p:sp>
      <p:sp>
        <p:nvSpPr>
          <p:cNvPr id="4" name="Rectangle 3"/>
          <p:cNvSpPr/>
          <p:nvPr/>
        </p:nvSpPr>
        <p:spPr>
          <a:xfrm>
            <a:off x="123257" y="676723"/>
            <a:ext cx="11945486" cy="4571551"/>
          </a:xfrm>
          <a:prstGeom prst="rect">
            <a:avLst/>
          </a:prstGeom>
          <a:no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develop and use STEAM software tools to simulate transients in superconducting magnets and circuits</a:t>
            </a:r>
          </a:p>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maintain and provide a set of tools that have different strengths and limitations</a:t>
            </a:r>
          </a:p>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continuously improve our tools to address the expanding needs of the superconducting community</a:t>
            </a:r>
          </a:p>
          <a:p>
            <a:pPr marL="361950" indent="-361950">
              <a:spcAft>
                <a:spcPts val="600"/>
              </a:spcAft>
              <a:buFont typeface="Wingdings" panose="05000000000000000000" pitchFamily="2" charset="2"/>
              <a:buChar char="ü"/>
            </a:pPr>
            <a:r>
              <a:rPr lang="en-GB" sz="2000" dirty="0">
                <a:solidFill>
                  <a:srgbClr val="000000"/>
                </a:solidFill>
                <a:latin typeface="Calibri" panose="020F0502020204030204" pitchFamily="34" charset="0"/>
                <a:cs typeface="Calibri" panose="020F0502020204030204" pitchFamily="34" charset="0"/>
              </a:rPr>
              <a:t>We ensure that STEAM can be used every day for several CERN flagship projects (LHC, HL-LHC, FCC)</a:t>
            </a:r>
            <a:endParaRPr lang="en-US" sz="2000" dirty="0">
              <a:solidFill>
                <a:srgbClr val="000000"/>
              </a:solidFill>
              <a:latin typeface="Calibri" panose="020F0502020204030204" pitchFamily="34" charset="0"/>
              <a:cs typeface="Calibri" panose="020F0502020204030204" pitchFamily="34" charset="0"/>
            </a:endParaRPr>
          </a:p>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offer the simulation tools and material library in order to build a community [</a:t>
            </a:r>
            <a:r>
              <a:rPr lang="en-US" sz="2000" i="1" dirty="0">
                <a:solidFill>
                  <a:srgbClr val="000000"/>
                </a:solidFill>
                <a:latin typeface="Calibri" panose="020F0502020204030204" pitchFamily="34" charset="0"/>
                <a:cs typeface="Calibri" panose="020F0502020204030204" pitchFamily="34" charset="0"/>
              </a:rPr>
              <a:t>aka gather up superconductivity geeks</a:t>
            </a:r>
            <a:r>
              <a:rPr lang="en-US" sz="2000" dirty="0">
                <a:solidFill>
                  <a:srgbClr val="000000"/>
                </a:solidFill>
                <a:latin typeface="Calibri" panose="020F0502020204030204" pitchFamily="34" charset="0"/>
                <a:cs typeface="Calibri" panose="020F0502020204030204" pitchFamily="34" charset="0"/>
              </a:rPr>
              <a:t>] and to facilitate model cross-checking</a:t>
            </a:r>
          </a:p>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aim at making the model generation and running processes as easy and intuitive as possible so that newcomers and external users can learn quickly</a:t>
            </a:r>
            <a:endParaRPr lang="en-GB" sz="2000" dirty="0">
              <a:solidFill>
                <a:srgbClr val="000000"/>
              </a:solidFill>
              <a:latin typeface="Calibri" panose="020F0502020204030204" pitchFamily="34" charset="0"/>
              <a:cs typeface="Calibri" panose="020F0502020204030204" pitchFamily="34" charset="0"/>
            </a:endParaRPr>
          </a:p>
          <a:p>
            <a:pPr marL="361950" indent="-361950">
              <a:spcAft>
                <a:spcPts val="600"/>
              </a:spcAft>
              <a:buFont typeface="Wingdings" panose="05000000000000000000" pitchFamily="2" charset="2"/>
              <a:buChar char="ü"/>
            </a:pPr>
            <a:r>
              <a:rPr lang="en-GB" sz="2000" dirty="0">
                <a:solidFill>
                  <a:srgbClr val="000000"/>
                </a:solidFill>
                <a:latin typeface="Calibri" panose="020F0502020204030204" pitchFamily="34" charset="0"/>
                <a:cs typeface="Calibri" panose="020F0502020204030204" pitchFamily="34" charset="0"/>
              </a:rPr>
              <a:t>We try to include as much relevant physics as it is practical...  but nope, we can’t simulate everything :-/</a:t>
            </a:r>
          </a:p>
          <a:p>
            <a:pPr marL="361950" indent="-361950">
              <a:spcAft>
                <a:spcPts val="600"/>
              </a:spcAft>
              <a:buFont typeface="Wingdings" panose="05000000000000000000" pitchFamily="2" charset="2"/>
              <a:buChar char="ü"/>
            </a:pPr>
            <a:r>
              <a:rPr lang="en-US" sz="2000" dirty="0">
                <a:solidFill>
                  <a:srgbClr val="000000"/>
                </a:solidFill>
                <a:latin typeface="Calibri" panose="020F0502020204030204" pitchFamily="34" charset="0"/>
                <a:cs typeface="Calibri" panose="020F0502020204030204" pitchFamily="34" charset="0"/>
              </a:rPr>
              <a:t>We can offer help in simulating powering transients, quenches, </a:t>
            </a:r>
            <a:r>
              <a:rPr lang="en-GB" sz="2000" dirty="0">
                <a:solidFill>
                  <a:srgbClr val="000000"/>
                </a:solidFill>
                <a:latin typeface="Calibri" panose="020F0502020204030204" pitchFamily="34" charset="0"/>
                <a:cs typeface="Calibri" panose="020F0502020204030204" pitchFamily="34" charset="0"/>
              </a:rPr>
              <a:t>ELQA high-voltage tests, power-converter switching-off, energy-extraction switch opening, transfer function measurements, R&amp;D quench protection systems… and we like exotic transients</a:t>
            </a:r>
          </a:p>
        </p:txBody>
      </p:sp>
      <p:sp>
        <p:nvSpPr>
          <p:cNvPr id="8" name="Rectangle 7"/>
          <p:cNvSpPr/>
          <p:nvPr/>
        </p:nvSpPr>
        <p:spPr>
          <a:xfrm>
            <a:off x="123257" y="5383347"/>
            <a:ext cx="11945486" cy="792481"/>
          </a:xfrm>
          <a:prstGeom prst="rect">
            <a:avLst/>
          </a:prstGeom>
          <a:solidFill>
            <a:srgbClr val="CCFFCC"/>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000000"/>
                </a:solidFill>
                <a:latin typeface="Calibri" panose="020F0502020204030204" pitchFamily="34" charset="0"/>
                <a:cs typeface="Calibri" panose="020F0502020204030204" pitchFamily="34" charset="0"/>
              </a:rPr>
              <a:t>Don’t hesitate to contact the STEAM team:    </a:t>
            </a:r>
            <a:r>
              <a:rPr lang="en-GB" sz="2800" dirty="0">
                <a:solidFill>
                  <a:srgbClr val="C00000"/>
                </a:solidFill>
                <a:latin typeface="Rage Italic" panose="03070502040507070304" pitchFamily="66" charset="0"/>
                <a:cs typeface="Calibri" panose="020F0502020204030204" pitchFamily="34" charset="0"/>
              </a:rPr>
              <a:t>the first coffee is on us!</a:t>
            </a:r>
            <a:r>
              <a:rPr lang="en-GB" sz="2800" dirty="0">
                <a:solidFill>
                  <a:srgbClr val="C00000"/>
                </a:solidFill>
                <a:latin typeface="Calibri" panose="020F0502020204030204" pitchFamily="34" charset="0"/>
                <a:cs typeface="Calibri" panose="020F0502020204030204" pitchFamily="34" charset="0"/>
              </a:rPr>
              <a:t>   </a:t>
            </a:r>
            <a:r>
              <a:rPr lang="en-GB" sz="2400" dirty="0">
                <a:solidFill>
                  <a:srgbClr val="000000"/>
                </a:solidFill>
                <a:latin typeface="Calibri" panose="020F0502020204030204" pitchFamily="34" charset="0"/>
                <a:cs typeface="Calibri" panose="020F0502020204030204" pitchFamily="34" charset="0"/>
              </a:rPr>
              <a:t>→ </a:t>
            </a:r>
            <a:r>
              <a:rPr lang="en-US" sz="2400" dirty="0">
                <a:solidFill>
                  <a:srgbClr val="000000"/>
                </a:solidFill>
                <a:latin typeface="Calibri" panose="020F0502020204030204" pitchFamily="34" charset="0"/>
                <a:cs typeface="Calibri" panose="020F0502020204030204" pitchFamily="34" charset="0"/>
                <a:hlinkClick r:id="rId2"/>
              </a:rPr>
              <a:t>steam-team@cern.ch</a:t>
            </a:r>
            <a:endParaRPr lang="en-GB" sz="24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62724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467971" y="1752601"/>
            <a:ext cx="9256059" cy="1470025"/>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a:t>The future of STEAM</a:t>
            </a:r>
            <a:endParaRPr lang="en-US" i="1" dirty="0"/>
          </a:p>
        </p:txBody>
      </p:sp>
      <p:sp>
        <p:nvSpPr>
          <p:cNvPr id="5" name="Rectangle 4"/>
          <p:cNvSpPr/>
          <p:nvPr/>
        </p:nvSpPr>
        <p:spPr>
          <a:xfrm>
            <a:off x="1841499" y="3441700"/>
            <a:ext cx="8178801" cy="1435100"/>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000000"/>
                </a:solidFill>
                <a:latin typeface="Calibri" panose="020F0502020204030204" pitchFamily="34" charset="0"/>
                <a:cs typeface="Calibri" panose="020F0502020204030204" pitchFamily="34" charset="0"/>
              </a:rPr>
              <a:t>The following slides are copied from 2021 STEAM Workshop</a:t>
            </a:r>
          </a:p>
          <a:p>
            <a:pPr algn="ctr"/>
            <a:endParaRPr lang="en-US" sz="1200" dirty="0">
              <a:solidFill>
                <a:srgbClr val="000000"/>
              </a:solidFill>
              <a:latin typeface="Calibri" panose="020F0502020204030204" pitchFamily="34" charset="0"/>
              <a:cs typeface="Calibri" panose="020F0502020204030204" pitchFamily="34" charset="0"/>
            </a:endParaRPr>
          </a:p>
          <a:p>
            <a:pPr algn="ctr"/>
            <a:r>
              <a:rPr lang="en-US" sz="2400" dirty="0">
                <a:solidFill>
                  <a:srgbClr val="000000"/>
                </a:solidFill>
                <a:latin typeface="Calibri" panose="020F0502020204030204" pitchFamily="34" charset="0"/>
                <a:cs typeface="Calibri" panose="020F0502020204030204" pitchFamily="34" charset="0"/>
              </a:rPr>
              <a:t>We’ll go through them now and discuss the 2022 progress</a:t>
            </a:r>
            <a:endParaRPr lang="en-GB" sz="24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25753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pl-PL" sz="3600" dirty="0"/>
              <a:t>What this session is about?</a:t>
            </a:r>
            <a:endParaRPr lang="en-GB" sz="3600" dirty="0"/>
          </a:p>
        </p:txBody>
      </p:sp>
      <p:pic>
        <p:nvPicPr>
          <p:cNvPr id="18" name="Picture 17">
            <a:extLst>
              <a:ext uri="{FF2B5EF4-FFF2-40B4-BE49-F238E27FC236}">
                <a16:creationId xmlns:a16="http://schemas.microsoft.com/office/drawing/2014/main" id="{E6A7BD73-47EB-4758-8B36-B7A1955FC3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7304" y="0"/>
            <a:ext cx="2764696" cy="2703800"/>
          </a:xfrm>
          <a:prstGeom prst="rect">
            <a:avLst/>
          </a:prstGeom>
        </p:spPr>
      </p:pic>
      <p:sp>
        <p:nvSpPr>
          <p:cNvPr id="4" name="TextBox 3">
            <a:extLst>
              <a:ext uri="{FF2B5EF4-FFF2-40B4-BE49-F238E27FC236}">
                <a16:creationId xmlns:a16="http://schemas.microsoft.com/office/drawing/2014/main" id="{AFFC1EAA-C811-40CB-981F-878BFE117A15}"/>
              </a:ext>
            </a:extLst>
          </p:cNvPr>
          <p:cNvSpPr txBox="1"/>
          <p:nvPr/>
        </p:nvSpPr>
        <p:spPr>
          <a:xfrm>
            <a:off x="272956" y="1273791"/>
            <a:ext cx="9014006" cy="830997"/>
          </a:xfrm>
          <a:prstGeom prst="rect">
            <a:avLst/>
          </a:prstGeom>
          <a:noFill/>
        </p:spPr>
        <p:txBody>
          <a:bodyPr wrap="none" rtlCol="0">
            <a:spAutoFit/>
          </a:bodyPr>
          <a:lstStyle/>
          <a:p>
            <a:pPr marL="285750" indent="-285750">
              <a:buFont typeface="Arial" panose="020B0604020202020204" pitchFamily="34" charset="0"/>
              <a:buChar char="•"/>
            </a:pPr>
            <a:r>
              <a:rPr lang="en-GB" sz="2400" dirty="0"/>
              <a:t>We would like this session to be very interactive</a:t>
            </a:r>
          </a:p>
          <a:p>
            <a:pPr marL="285750" indent="-285750">
              <a:buFont typeface="Arial" panose="020B0604020202020204" pitchFamily="34" charset="0"/>
              <a:buChar char="•"/>
            </a:pPr>
            <a:r>
              <a:rPr lang="en-GB" sz="2400" dirty="0"/>
              <a:t>Please let us know your thoughts on each topic that we present</a:t>
            </a:r>
          </a:p>
        </p:txBody>
      </p:sp>
      <p:sp>
        <p:nvSpPr>
          <p:cNvPr id="19" name="TextBox 18">
            <a:extLst>
              <a:ext uri="{FF2B5EF4-FFF2-40B4-BE49-F238E27FC236}">
                <a16:creationId xmlns:a16="http://schemas.microsoft.com/office/drawing/2014/main" id="{6AAA10E4-4AB0-4F23-B48D-88511CC66FB5}"/>
              </a:ext>
            </a:extLst>
          </p:cNvPr>
          <p:cNvSpPr txBox="1"/>
          <p:nvPr/>
        </p:nvSpPr>
        <p:spPr>
          <a:xfrm>
            <a:off x="111828" y="3040454"/>
            <a:ext cx="9403536" cy="2308324"/>
          </a:xfrm>
          <a:prstGeom prst="rect">
            <a:avLst/>
          </a:prstGeom>
          <a:noFill/>
        </p:spPr>
        <p:txBody>
          <a:bodyPr wrap="none" rtlCol="0">
            <a:spAutoFit/>
          </a:bodyPr>
          <a:lstStyle/>
          <a:p>
            <a:r>
              <a:rPr lang="en-GB" sz="2400" dirty="0"/>
              <a:t>For each slide we would like to know:</a:t>
            </a:r>
          </a:p>
          <a:p>
            <a:pPr marL="342900" indent="-342900">
              <a:buFont typeface="Arial" panose="020B0604020202020204" pitchFamily="34" charset="0"/>
              <a:buChar char="•"/>
            </a:pPr>
            <a:r>
              <a:rPr lang="en-GB" sz="2400" dirty="0"/>
              <a:t>What are your thoughts?</a:t>
            </a:r>
          </a:p>
          <a:p>
            <a:pPr marL="342900" indent="-342900">
              <a:buFont typeface="Arial" panose="020B0604020202020204" pitchFamily="34" charset="0"/>
              <a:buChar char="•"/>
            </a:pPr>
            <a:r>
              <a:rPr lang="en-GB" sz="2400" dirty="0"/>
              <a:t>Would you use this feature / benefit from development?</a:t>
            </a:r>
          </a:p>
          <a:p>
            <a:pPr marL="342900" indent="-342900">
              <a:buFont typeface="Arial" panose="020B0604020202020204" pitchFamily="34" charset="0"/>
              <a:buChar char="•"/>
            </a:pPr>
            <a:r>
              <a:rPr lang="en-GB" sz="2400" dirty="0"/>
              <a:t>Could we do it a different way?</a:t>
            </a:r>
          </a:p>
          <a:p>
            <a:pPr marL="342900" indent="-342900">
              <a:buFont typeface="Arial" panose="020B0604020202020204" pitchFamily="34" charset="0"/>
              <a:buChar char="•"/>
            </a:pPr>
            <a:r>
              <a:rPr lang="en-GB" sz="2400" dirty="0"/>
              <a:t>Do you have experience in this topic you could share?</a:t>
            </a:r>
          </a:p>
          <a:p>
            <a:pPr marL="342900" indent="-342900">
              <a:buFont typeface="Arial" panose="020B0604020202020204" pitchFamily="34" charset="0"/>
              <a:buChar char="•"/>
            </a:pPr>
            <a:r>
              <a:rPr lang="en-GB" sz="2400" dirty="0"/>
              <a:t>Do you know a colleague who would be interested or could help?</a:t>
            </a:r>
          </a:p>
        </p:txBody>
      </p:sp>
      <p:sp>
        <p:nvSpPr>
          <p:cNvPr id="5" name="TextBox 4">
            <a:extLst>
              <a:ext uri="{FF2B5EF4-FFF2-40B4-BE49-F238E27FC236}">
                <a16:creationId xmlns:a16="http://schemas.microsoft.com/office/drawing/2014/main" id="{E1888AAF-B5D8-4B15-B882-DAD900B096B9}"/>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
        <p:nvSpPr>
          <p:cNvPr id="6" name="Right Brace 5">
            <a:extLst>
              <a:ext uri="{FF2B5EF4-FFF2-40B4-BE49-F238E27FC236}">
                <a16:creationId xmlns:a16="http://schemas.microsoft.com/office/drawing/2014/main" id="{AEDA73EF-9DAE-4657-9FC8-99ADB5067B84}"/>
              </a:ext>
            </a:extLst>
          </p:cNvPr>
          <p:cNvSpPr/>
          <p:nvPr/>
        </p:nvSpPr>
        <p:spPr>
          <a:xfrm rot="5400000">
            <a:off x="4806641" y="1029848"/>
            <a:ext cx="298087" cy="9013083"/>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B3D03F59-B46C-430C-BA4F-220E4BE6D960}"/>
              </a:ext>
            </a:extLst>
          </p:cNvPr>
          <p:cNvSpPr txBox="1"/>
          <p:nvPr/>
        </p:nvSpPr>
        <p:spPr>
          <a:xfrm>
            <a:off x="2823764" y="5685432"/>
            <a:ext cx="5391219" cy="369332"/>
          </a:xfrm>
          <a:prstGeom prst="rect">
            <a:avLst/>
          </a:prstGeom>
          <a:noFill/>
        </p:spPr>
        <p:txBody>
          <a:bodyPr wrap="none" rtlCol="0">
            <a:spAutoFit/>
          </a:bodyPr>
          <a:lstStyle/>
          <a:p>
            <a:r>
              <a:rPr lang="en-GB" dirty="0"/>
              <a:t>These are abbreviated on each slide as a reminder</a:t>
            </a:r>
          </a:p>
        </p:txBody>
      </p:sp>
      <p:sp>
        <p:nvSpPr>
          <p:cNvPr id="9" name="Freeform: Shape 8">
            <a:extLst>
              <a:ext uri="{FF2B5EF4-FFF2-40B4-BE49-F238E27FC236}">
                <a16:creationId xmlns:a16="http://schemas.microsoft.com/office/drawing/2014/main" id="{A2CBBFB3-FED3-4187-BA2B-1ACA698BB219}"/>
              </a:ext>
            </a:extLst>
          </p:cNvPr>
          <p:cNvSpPr/>
          <p:nvPr/>
        </p:nvSpPr>
        <p:spPr>
          <a:xfrm>
            <a:off x="8294051" y="5595161"/>
            <a:ext cx="1510573" cy="331580"/>
          </a:xfrm>
          <a:custGeom>
            <a:avLst/>
            <a:gdLst>
              <a:gd name="connsiteX0" fmla="*/ 0 w 1369586"/>
              <a:gd name="connsiteY0" fmla="*/ 318228 h 331580"/>
              <a:gd name="connsiteX1" fmla="*/ 942597 w 1369586"/>
              <a:gd name="connsiteY1" fmla="*/ 294058 h 331580"/>
              <a:gd name="connsiteX2" fmla="*/ 1369586 w 1369586"/>
              <a:gd name="connsiteY2" fmla="*/ 0 h 331580"/>
            </a:gdLst>
            <a:ahLst/>
            <a:cxnLst>
              <a:cxn ang="0">
                <a:pos x="connsiteX0" y="connsiteY0"/>
              </a:cxn>
              <a:cxn ang="0">
                <a:pos x="connsiteX1" y="connsiteY1"/>
              </a:cxn>
              <a:cxn ang="0">
                <a:pos x="connsiteX2" y="connsiteY2"/>
              </a:cxn>
            </a:cxnLst>
            <a:rect l="l" t="t" r="r" b="b"/>
            <a:pathLst>
              <a:path w="1369586" h="331580">
                <a:moveTo>
                  <a:pt x="0" y="318228"/>
                </a:moveTo>
                <a:cubicBezTo>
                  <a:pt x="357166" y="332662"/>
                  <a:pt x="714333" y="347096"/>
                  <a:pt x="942597" y="294058"/>
                </a:cubicBezTo>
                <a:cubicBezTo>
                  <a:pt x="1170861" y="241020"/>
                  <a:pt x="1270223" y="120510"/>
                  <a:pt x="1369586" y="0"/>
                </a:cubicBezTo>
              </a:path>
            </a:pathLst>
          </a:custGeom>
          <a:noFill/>
          <a:ln w="28575">
            <a:headEnd type="none" w="med" len="med"/>
            <a:tailEnd type="arrow"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5778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596844" y="2474402"/>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3" name="Freeform: Shape 12">
            <a:extLst>
              <a:ext uri="{FF2B5EF4-FFF2-40B4-BE49-F238E27FC236}">
                <a16:creationId xmlns:a16="http://schemas.microsoft.com/office/drawing/2014/main" id="{312BCBDE-6961-43E8-A4AA-D3E28A689AAD}"/>
              </a:ext>
            </a:extLst>
          </p:cNvPr>
          <p:cNvSpPr/>
          <p:nvPr/>
        </p:nvSpPr>
        <p:spPr>
          <a:xfrm>
            <a:off x="4100701" y="1633853"/>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B050"/>
              </a:solidFill>
              <a:effectLst/>
            </a:endParaRPr>
          </a:p>
        </p:txBody>
      </p:sp>
      <p:sp>
        <p:nvSpPr>
          <p:cNvPr id="14" name="Freeform: Shape 13">
            <a:extLst>
              <a:ext uri="{FF2B5EF4-FFF2-40B4-BE49-F238E27FC236}">
                <a16:creationId xmlns:a16="http://schemas.microsoft.com/office/drawing/2014/main" id="{8091593B-EE0C-449F-9AB2-332CA28C2DB6}"/>
              </a:ext>
            </a:extLst>
          </p:cNvPr>
          <p:cNvSpPr/>
          <p:nvPr/>
        </p:nvSpPr>
        <p:spPr>
          <a:xfrm>
            <a:off x="7560920" y="812773"/>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707954" y="2824856"/>
            <a:ext cx="1261884" cy="369332"/>
          </a:xfrm>
          <a:prstGeom prst="rect">
            <a:avLst/>
          </a:prstGeom>
          <a:noFill/>
        </p:spPr>
        <p:txBody>
          <a:bodyPr wrap="none" rtlCol="0">
            <a:spAutoFit/>
          </a:bodyPr>
          <a:lstStyle/>
          <a:p>
            <a:r>
              <a:rPr lang="en-GB" dirty="0">
                <a:solidFill>
                  <a:srgbClr val="C00000"/>
                </a:solidFill>
              </a:rPr>
              <a:t>reinforcing</a:t>
            </a:r>
          </a:p>
        </p:txBody>
      </p:sp>
      <p:sp>
        <p:nvSpPr>
          <p:cNvPr id="16" name="TextBox 15">
            <a:extLst>
              <a:ext uri="{FF2B5EF4-FFF2-40B4-BE49-F238E27FC236}">
                <a16:creationId xmlns:a16="http://schemas.microsoft.com/office/drawing/2014/main" id="{5E0BA5D5-9568-4FD3-9E77-A6E39E4C105E}"/>
              </a:ext>
            </a:extLst>
          </p:cNvPr>
          <p:cNvSpPr txBox="1"/>
          <p:nvPr/>
        </p:nvSpPr>
        <p:spPr>
          <a:xfrm>
            <a:off x="5550204" y="1980196"/>
            <a:ext cx="1249060" cy="369332"/>
          </a:xfrm>
          <a:prstGeom prst="rect">
            <a:avLst/>
          </a:prstGeom>
          <a:noFill/>
        </p:spPr>
        <p:txBody>
          <a:bodyPr wrap="none" rtlCol="0">
            <a:spAutoFit/>
          </a:bodyPr>
          <a:lstStyle/>
          <a:p>
            <a:r>
              <a:rPr lang="en-GB" dirty="0">
                <a:solidFill>
                  <a:srgbClr val="00B050"/>
                </a:solidFill>
              </a:rPr>
              <a:t>upgrading</a:t>
            </a:r>
          </a:p>
        </p:txBody>
      </p:sp>
      <p:sp>
        <p:nvSpPr>
          <p:cNvPr id="17" name="TextBox 16">
            <a:extLst>
              <a:ext uri="{FF2B5EF4-FFF2-40B4-BE49-F238E27FC236}">
                <a16:creationId xmlns:a16="http://schemas.microsoft.com/office/drawing/2014/main" id="{8A1451FF-4FA7-4DBB-8D33-47975C7A8966}"/>
              </a:ext>
            </a:extLst>
          </p:cNvPr>
          <p:cNvSpPr txBox="1"/>
          <p:nvPr/>
        </p:nvSpPr>
        <p:spPr>
          <a:xfrm>
            <a:off x="9203776" y="1114134"/>
            <a:ext cx="1031051" cy="369332"/>
          </a:xfrm>
          <a:prstGeom prst="rect">
            <a:avLst/>
          </a:prstGeom>
          <a:noFill/>
        </p:spPr>
        <p:txBody>
          <a:bodyPr wrap="none" rtlCol="0">
            <a:spAutoFit/>
          </a:bodyPr>
          <a:lstStyle/>
          <a:p>
            <a:r>
              <a:rPr lang="en-GB" dirty="0"/>
              <a:t>evolving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521457" y="2474402"/>
            <a:ext cx="1111202" cy="338554"/>
          </a:xfrm>
          <a:prstGeom prst="rect">
            <a:avLst/>
          </a:prstGeom>
          <a:noFill/>
        </p:spPr>
        <p:txBody>
          <a:bodyPr wrap="none" rtlCol="0">
            <a:spAutoFit/>
          </a:bodyPr>
          <a:lstStyle/>
          <a:p>
            <a:r>
              <a:rPr lang="en-GB" sz="1600" dirty="0">
                <a:solidFill>
                  <a:srgbClr val="C00000"/>
                </a:solidFill>
              </a:rPr>
              <a:t>short term</a:t>
            </a:r>
          </a:p>
        </p:txBody>
      </p:sp>
      <p:sp>
        <p:nvSpPr>
          <p:cNvPr id="21" name="TextBox 20">
            <a:extLst>
              <a:ext uri="{FF2B5EF4-FFF2-40B4-BE49-F238E27FC236}">
                <a16:creationId xmlns:a16="http://schemas.microsoft.com/office/drawing/2014/main" id="{DC1C9130-35F2-44C4-A467-6EF4D95668E9}"/>
              </a:ext>
            </a:extLst>
          </p:cNvPr>
          <p:cNvSpPr txBox="1"/>
          <p:nvPr/>
        </p:nvSpPr>
        <p:spPr>
          <a:xfrm>
            <a:off x="3848745" y="1810919"/>
            <a:ext cx="995785" cy="338554"/>
          </a:xfrm>
          <a:prstGeom prst="rect">
            <a:avLst/>
          </a:prstGeom>
          <a:noFill/>
        </p:spPr>
        <p:txBody>
          <a:bodyPr wrap="none" rtlCol="0">
            <a:spAutoFit/>
          </a:bodyPr>
          <a:lstStyle/>
          <a:p>
            <a:r>
              <a:rPr lang="en-GB" sz="1600" dirty="0">
                <a:solidFill>
                  <a:srgbClr val="00B050"/>
                </a:solidFill>
              </a:rPr>
              <a:t>mid-term</a:t>
            </a:r>
          </a:p>
        </p:txBody>
      </p:sp>
      <p:sp>
        <p:nvSpPr>
          <p:cNvPr id="22" name="TextBox 21">
            <a:extLst>
              <a:ext uri="{FF2B5EF4-FFF2-40B4-BE49-F238E27FC236}">
                <a16:creationId xmlns:a16="http://schemas.microsoft.com/office/drawing/2014/main" id="{7794885F-43A4-433F-AF82-AD38CFC3C068}"/>
              </a:ext>
            </a:extLst>
          </p:cNvPr>
          <p:cNvSpPr txBox="1"/>
          <p:nvPr/>
        </p:nvSpPr>
        <p:spPr>
          <a:xfrm>
            <a:off x="6911340" y="693193"/>
            <a:ext cx="2200760" cy="338554"/>
          </a:xfrm>
          <a:prstGeom prst="rect">
            <a:avLst/>
          </a:prstGeom>
          <a:noFill/>
        </p:spPr>
        <p:txBody>
          <a:bodyPr wrap="square" rtlCol="0">
            <a:spAutoFit/>
          </a:bodyPr>
          <a:lstStyle/>
          <a:p>
            <a:r>
              <a:rPr lang="en-GB" sz="1600" dirty="0"/>
              <a:t>mid-term and beyond</a:t>
            </a:r>
          </a:p>
        </p:txBody>
      </p:sp>
      <p:pic>
        <p:nvPicPr>
          <p:cNvPr id="2050" name="Picture 2">
            <a:extLst>
              <a:ext uri="{FF2B5EF4-FFF2-40B4-BE49-F238E27FC236}">
                <a16:creationId xmlns:a16="http://schemas.microsoft.com/office/drawing/2014/main" id="{D66C8AD3-432D-469D-A2FB-C6AC6568039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8464550" y="3790838"/>
            <a:ext cx="3251200" cy="213632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89F3C287-B418-4128-9E0C-4D68997A51DD}"/>
              </a:ext>
            </a:extLst>
          </p:cNvPr>
          <p:cNvSpPr/>
          <p:nvPr/>
        </p:nvSpPr>
        <p:spPr>
          <a:xfrm>
            <a:off x="8561696" y="5514596"/>
            <a:ext cx="3154054" cy="44492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Content Placeholder 5">
            <a:extLst>
              <a:ext uri="{FF2B5EF4-FFF2-40B4-BE49-F238E27FC236}">
                <a16:creationId xmlns:a16="http://schemas.microsoft.com/office/drawing/2014/main" id="{C551BD50-F7D3-42DD-B623-D64CB17CC540}"/>
              </a:ext>
            </a:extLst>
          </p:cNvPr>
          <p:cNvSpPr txBox="1">
            <a:spLocks/>
          </p:cNvSpPr>
          <p:nvPr/>
        </p:nvSpPr>
        <p:spPr>
          <a:xfrm>
            <a:off x="457200" y="3577036"/>
            <a:ext cx="7776428" cy="2697451"/>
          </a:xfrm>
          <a:prstGeom prst="rect">
            <a:avLst/>
          </a:prstGeom>
        </p:spPr>
        <p:txBody>
          <a:bodyPr>
            <a:normAutofit fontScale="85000"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just">
              <a:buFont typeface="Arial"/>
              <a:buNone/>
            </a:pPr>
            <a:r>
              <a:rPr lang="en-GB" sz="1600" b="1" dirty="0"/>
              <a:t>Mission</a:t>
            </a:r>
          </a:p>
          <a:p>
            <a:pPr marL="36576" indent="0" algn="just">
              <a:buFont typeface="Arial"/>
              <a:buNone/>
            </a:pPr>
            <a:r>
              <a:rPr lang="en-GB" sz="1600" dirty="0"/>
              <a:t>Develop capability and know-how for simulation with an appropriate utilization of established and modern technology. Engage community in framework adaptation and validation by sharing well documented tools and models. Support tools that are part of STEAM and welcome integration with externally developed code.</a:t>
            </a:r>
          </a:p>
          <a:p>
            <a:pPr marL="36576" indent="0" algn="just">
              <a:buFont typeface="Arial"/>
              <a:buNone/>
            </a:pPr>
            <a:endParaRPr lang="en-GB" sz="1600" dirty="0"/>
          </a:p>
          <a:p>
            <a:pPr marL="36576" indent="0" algn="just">
              <a:buFont typeface="Arial"/>
              <a:buNone/>
            </a:pPr>
            <a:r>
              <a:rPr lang="en-GB" sz="1600" b="1" dirty="0"/>
              <a:t>Values</a:t>
            </a:r>
          </a:p>
          <a:p>
            <a:pPr marL="36576" indent="0" algn="just">
              <a:buFont typeface="Arial"/>
              <a:buNone/>
            </a:pPr>
            <a:r>
              <a:rPr lang="en-GB" sz="1600" dirty="0"/>
              <a:t>continuity, readiness, simplicity, recognition, completeness, maintainability </a:t>
            </a:r>
          </a:p>
          <a:p>
            <a:pPr marL="36576" indent="0" algn="just">
              <a:buFont typeface="Arial"/>
              <a:buNone/>
            </a:pPr>
            <a:endParaRPr lang="en-GB" sz="1600" b="1" dirty="0"/>
          </a:p>
          <a:p>
            <a:pPr marL="36576" indent="0" algn="just">
              <a:buFont typeface="Arial"/>
              <a:buNone/>
            </a:pPr>
            <a:r>
              <a:rPr lang="en-GB" sz="1600" b="1" dirty="0"/>
              <a:t>Vision</a:t>
            </a:r>
          </a:p>
          <a:p>
            <a:pPr marL="36576" indent="0" algn="just">
              <a:buFont typeface="Arial"/>
              <a:buNone/>
            </a:pPr>
            <a:r>
              <a:rPr lang="en-GB" sz="1600" dirty="0"/>
              <a:t>Achieve specialized, trusted, consistent, repeatable and sustainable software tools and models for rapid </a:t>
            </a:r>
            <a:r>
              <a:rPr lang="en-GB" sz="1600" b="1" dirty="0"/>
              <a:t>S</a:t>
            </a:r>
            <a:r>
              <a:rPr lang="en-GB" sz="1600" dirty="0"/>
              <a:t>imulation of </a:t>
            </a:r>
            <a:r>
              <a:rPr lang="en-GB" sz="1600" b="1" dirty="0"/>
              <a:t>T</a:t>
            </a:r>
            <a:r>
              <a:rPr lang="en-GB" sz="1600" dirty="0"/>
              <a:t>ransient </a:t>
            </a:r>
            <a:r>
              <a:rPr lang="en-GB" sz="1600" b="1" dirty="0"/>
              <a:t>E</a:t>
            </a:r>
            <a:r>
              <a:rPr lang="en-GB" sz="1600" dirty="0"/>
              <a:t>vents in </a:t>
            </a:r>
            <a:r>
              <a:rPr lang="en-GB" sz="1600" b="1" dirty="0"/>
              <a:t>A</a:t>
            </a:r>
            <a:r>
              <a:rPr lang="en-GB" sz="1600" dirty="0"/>
              <a:t>ccelerator superconducting </a:t>
            </a:r>
            <a:r>
              <a:rPr lang="en-GB" sz="1600" b="1" dirty="0"/>
              <a:t>M</a:t>
            </a:r>
            <a:r>
              <a:rPr lang="en-GB" sz="1600" dirty="0"/>
              <a:t>agnet circuits.</a:t>
            </a:r>
          </a:p>
          <a:p>
            <a:pPr marL="36576" indent="0" algn="just">
              <a:buFont typeface="Arial"/>
              <a:buNone/>
            </a:pPr>
            <a:endParaRPr lang="en-GB" sz="1600" dirty="0"/>
          </a:p>
        </p:txBody>
      </p:sp>
    </p:spTree>
    <p:extLst>
      <p:ext uri="{BB962C8B-B14F-4D97-AF65-F5344CB8AC3E}">
        <p14:creationId xmlns:p14="http://schemas.microsoft.com/office/powerpoint/2010/main" val="348996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28656"/>
            <a:ext cx="11312323" cy="532463"/>
          </a:xfrm>
        </p:spPr>
        <p:txBody>
          <a:bodyPr>
            <a:noAutofit/>
          </a:bodyPr>
          <a:lstStyle/>
          <a:p>
            <a:r>
              <a:rPr lang="en-US" sz="3600" b="1" dirty="0">
                <a:latin typeface="Calibri" panose="020F0502020204030204" pitchFamily="34" charset="0"/>
                <a:cs typeface="Calibri" panose="020F0502020204030204" pitchFamily="34" charset="0"/>
              </a:rPr>
              <a:t>STEAM </a:t>
            </a:r>
            <a:r>
              <a:rPr lang="en-US" b="1" dirty="0">
                <a:latin typeface="Calibri" panose="020F0502020204030204" pitchFamily="34" charset="0"/>
                <a:cs typeface="Calibri" panose="020F0502020204030204" pitchFamily="34" charset="0"/>
              </a:rPr>
              <a:t>S</a:t>
            </a:r>
            <a:r>
              <a:rPr lang="en-US" dirty="0">
                <a:latin typeface="Calibri" panose="020F0502020204030204" pitchFamily="34" charset="0"/>
                <a:cs typeface="Calibri" panose="020F0502020204030204" pitchFamily="34" charset="0"/>
              </a:rPr>
              <a:t>imulation of </a:t>
            </a:r>
            <a:r>
              <a:rPr lang="en-US" b="1"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ransient </a:t>
            </a:r>
            <a:r>
              <a:rPr lang="en-US" b="1" dirty="0">
                <a:latin typeface="Calibri" panose="020F0502020204030204" pitchFamily="34" charset="0"/>
                <a:cs typeface="Calibri" panose="020F0502020204030204" pitchFamily="34" charset="0"/>
              </a:rPr>
              <a:t>E</a:t>
            </a:r>
            <a:r>
              <a:rPr lang="en-US" dirty="0">
                <a:latin typeface="Calibri" panose="020F0502020204030204" pitchFamily="34" charset="0"/>
                <a:cs typeface="Calibri" panose="020F0502020204030204" pitchFamily="34" charset="0"/>
              </a:rPr>
              <a:t>ffects in </a:t>
            </a:r>
            <a:r>
              <a:rPr lang="en-US" b="1" dirty="0">
                <a:latin typeface="Calibri" panose="020F0502020204030204" pitchFamily="34" charset="0"/>
                <a:cs typeface="Calibri" panose="020F0502020204030204" pitchFamily="34" charset="0"/>
              </a:rPr>
              <a:t>A</a:t>
            </a:r>
            <a:r>
              <a:rPr lang="en-US" dirty="0">
                <a:latin typeface="Calibri" panose="020F0502020204030204" pitchFamily="34" charset="0"/>
                <a:cs typeface="Calibri" panose="020F0502020204030204" pitchFamily="34" charset="0"/>
              </a:rPr>
              <a:t>ccelerator </a:t>
            </a:r>
            <a:r>
              <a:rPr lang="en-US" b="1" dirty="0">
                <a:latin typeface="Calibri" panose="020F0502020204030204" pitchFamily="34" charset="0"/>
                <a:cs typeface="Calibri" panose="020F0502020204030204" pitchFamily="34" charset="0"/>
              </a:rPr>
              <a:t>M</a:t>
            </a:r>
            <a:r>
              <a:rPr lang="en-US" dirty="0">
                <a:latin typeface="Calibri" panose="020F0502020204030204" pitchFamily="34" charset="0"/>
                <a:cs typeface="Calibri" panose="020F0502020204030204" pitchFamily="34" charset="0"/>
              </a:rPr>
              <a:t>agnets</a:t>
            </a:r>
            <a:endParaRPr lang="en-GB" dirty="0">
              <a:latin typeface="Calibri" panose="020F0502020204030204" pitchFamily="34" charset="0"/>
              <a:cs typeface="Calibri" panose="020F0502020204030204" pitchFamily="34" charset="0"/>
            </a:endParaRPr>
          </a:p>
        </p:txBody>
      </p:sp>
      <p:pic>
        <p:nvPicPr>
          <p:cNvPr id="3" name="Picture 2"/>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2938794" y="4656424"/>
            <a:ext cx="2802162" cy="116189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1046" y="4744425"/>
            <a:ext cx="2235972" cy="985890"/>
          </a:xfrm>
          <a:prstGeom prst="rect">
            <a:avLst/>
          </a:prstGeom>
        </p:spPr>
      </p:pic>
      <p:grpSp>
        <p:nvGrpSpPr>
          <p:cNvPr id="7" name="Group 6"/>
          <p:cNvGrpSpPr/>
          <p:nvPr/>
        </p:nvGrpSpPr>
        <p:grpSpPr>
          <a:xfrm>
            <a:off x="1153427" y="4467972"/>
            <a:ext cx="1317600" cy="1681288"/>
            <a:chOff x="2206723" y="4317499"/>
            <a:chExt cx="1317600" cy="1681288"/>
          </a:xfrm>
        </p:grpSpPr>
        <p:pic>
          <p:nvPicPr>
            <p:cNvPr id="5" name="Picture 2" descr="Znalezione obrazy dla zapytania LHC dipole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723" y="4317499"/>
              <a:ext cx="1317600" cy="125603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336859" y="5537122"/>
              <a:ext cx="1057328" cy="461665"/>
            </a:xfrm>
            <a:prstGeom prst="rect">
              <a:avLst/>
            </a:prstGeom>
          </p:spPr>
          <p:txBody>
            <a:bodyPr wrap="square">
              <a:spAutoFit/>
            </a:bodyPr>
            <a:ls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pl-PL" sz="2400" b="1" dirty="0">
                  <a:solidFill>
                    <a:srgbClr val="C00000"/>
                  </a:solidFill>
                </a:rPr>
                <a:t>LHC</a:t>
              </a:r>
              <a:endParaRPr lang="en-US" sz="2400" dirty="0">
                <a:solidFill>
                  <a:srgbClr val="C00000"/>
                </a:solidFill>
              </a:endParaRPr>
            </a:p>
          </p:txBody>
        </p:sp>
      </p:grpSp>
      <p:sp>
        <p:nvSpPr>
          <p:cNvPr id="8" name="Content Placeholder 2"/>
          <p:cNvSpPr txBox="1">
            <a:spLocks/>
          </p:cNvSpPr>
          <p:nvPr/>
        </p:nvSpPr>
        <p:spPr>
          <a:xfrm>
            <a:off x="609600" y="821800"/>
            <a:ext cx="10907209" cy="3639648"/>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defTabSz="685800">
              <a:lnSpc>
                <a:spcPct val="150000"/>
              </a:lnSpc>
              <a:spcBef>
                <a:spcPts val="0"/>
              </a:spcBef>
              <a:buClrTx/>
              <a:buSzTx/>
              <a:buFont typeface="Arial"/>
              <a:buNone/>
              <a:defRPr/>
            </a:pPr>
            <a:r>
              <a:rPr lang="en-US" sz="2400" b="1" dirty="0">
                <a:latin typeface="Calibri" panose="020F0502020204030204" pitchFamily="34" charset="0"/>
                <a:cs typeface="Calibri" panose="020F0502020204030204" pitchFamily="34" charset="0"/>
              </a:rPr>
              <a:t>Challenges / Opportunities:</a:t>
            </a:r>
          </a:p>
          <a:p>
            <a:pPr marL="0" indent="0" defTabSz="685800">
              <a:lnSpc>
                <a:spcPct val="150000"/>
              </a:lnSpc>
              <a:spcBef>
                <a:spcPts val="0"/>
              </a:spcBef>
              <a:buClrTx/>
              <a:buSzTx/>
              <a:buFont typeface="Arial"/>
              <a:buNone/>
              <a:defRPr/>
            </a:pPr>
            <a:r>
              <a:rPr lang="en-US" sz="2400" dirty="0">
                <a:latin typeface="Calibri" panose="020F0502020204030204" pitchFamily="34" charset="0"/>
                <a:cs typeface="Calibri" panose="020F0502020204030204" pitchFamily="34" charset="0"/>
              </a:rPr>
              <a:t>Multi-domain </a:t>
            </a:r>
            <a:r>
              <a:rPr lang="mr-IN" sz="2400" dirty="0">
                <a:latin typeface="Calibri" panose="020F0502020204030204" pitchFamily="34" charset="0"/>
              </a:rPr>
              <a:t>–</a:t>
            </a:r>
            <a:r>
              <a:rPr lang="en-US" sz="2400" dirty="0">
                <a:latin typeface="Calibri" panose="020F0502020204030204" pitchFamily="34" charset="0"/>
                <a:cs typeface="Calibri" panose="020F0502020204030204" pitchFamily="34" charset="0"/>
              </a:rPr>
              <a:t> need to include thermal, magnetic and electrical domains</a:t>
            </a:r>
          </a:p>
          <a:p>
            <a:pPr marL="0" indent="0" defTabSz="685800">
              <a:lnSpc>
                <a:spcPct val="150000"/>
              </a:lnSpc>
              <a:spcBef>
                <a:spcPts val="0"/>
              </a:spcBef>
              <a:buClrTx/>
              <a:buSzTx/>
              <a:buFont typeface="Arial"/>
              <a:buNone/>
              <a:defRPr/>
            </a:pPr>
            <a:r>
              <a:rPr lang="en-US" sz="2400" dirty="0">
                <a:latin typeface="Calibri" panose="020F0502020204030204" pitchFamily="34" charset="0"/>
                <a:cs typeface="Calibri" panose="020F0502020204030204" pitchFamily="34" charset="0"/>
              </a:rPr>
              <a:t>Multi-physics </a:t>
            </a:r>
            <a:r>
              <a:rPr lang="mr-IN" sz="2400" dirty="0">
                <a:latin typeface="Calibri" panose="020F0502020204030204" pitchFamily="34" charset="0"/>
              </a:rPr>
              <a:t>–</a:t>
            </a:r>
            <a:r>
              <a:rPr lang="en-US" sz="2400" dirty="0">
                <a:latin typeface="Calibri" panose="020F0502020204030204" pitchFamily="34" charset="0"/>
                <a:cs typeface="Calibri" panose="020F0502020204030204" pitchFamily="34" charset="0"/>
              </a:rPr>
              <a:t> need to couple above domains and between models</a:t>
            </a:r>
          </a:p>
          <a:p>
            <a:pPr marL="0" indent="0" defTabSz="685800">
              <a:lnSpc>
                <a:spcPct val="150000"/>
              </a:lnSpc>
              <a:spcBef>
                <a:spcPts val="0"/>
              </a:spcBef>
              <a:buClrTx/>
              <a:buSzTx/>
              <a:buFont typeface="Arial"/>
              <a:buNone/>
              <a:defRPr/>
            </a:pPr>
            <a:r>
              <a:rPr lang="en-US" sz="2400" dirty="0">
                <a:latin typeface="Calibri" panose="020F0502020204030204" pitchFamily="34" charset="0"/>
                <a:cs typeface="Calibri" panose="020F0502020204030204" pitchFamily="34" charset="0"/>
              </a:rPr>
              <a:t>Multi-rate </a:t>
            </a:r>
            <a:r>
              <a:rPr lang="mr-IN" sz="2400" dirty="0">
                <a:latin typeface="Calibri" panose="020F0502020204030204" pitchFamily="34" charset="0"/>
              </a:rPr>
              <a:t>–</a:t>
            </a:r>
            <a:r>
              <a:rPr lang="en-US" sz="2400" dirty="0">
                <a:latin typeface="Calibri" panose="020F0502020204030204" pitchFamily="34" charset="0"/>
                <a:cs typeface="Calibri" panose="020F0502020204030204" pitchFamily="34" charset="0"/>
              </a:rPr>
              <a:t> need to include fast effects in long time scale models</a:t>
            </a:r>
          </a:p>
          <a:p>
            <a:pPr marL="0" indent="0" defTabSz="685800">
              <a:lnSpc>
                <a:spcPct val="150000"/>
              </a:lnSpc>
              <a:spcBef>
                <a:spcPts val="0"/>
              </a:spcBef>
              <a:buClrTx/>
              <a:buSzTx/>
              <a:buFont typeface="Arial"/>
              <a:buNone/>
              <a:defRPr/>
            </a:pPr>
            <a:r>
              <a:rPr lang="en-US" sz="2400" dirty="0">
                <a:latin typeface="Calibri" panose="020F0502020204030204" pitchFamily="34" charset="0"/>
                <a:cs typeface="Calibri" panose="020F0502020204030204" pitchFamily="34" charset="0"/>
              </a:rPr>
              <a:t>Multi-scale </a:t>
            </a:r>
            <a:r>
              <a:rPr lang="mr-IN" sz="2400" dirty="0">
                <a:latin typeface="Calibri" panose="020F0502020204030204" pitchFamily="34" charset="0"/>
              </a:rPr>
              <a:t>–</a:t>
            </a:r>
            <a:r>
              <a:rPr lang="en-US" sz="2400" dirty="0">
                <a:latin typeface="Calibri" panose="020F0502020204030204" pitchFamily="34" charset="0"/>
                <a:cs typeface="Calibri" panose="020F0502020204030204" pitchFamily="34" charset="0"/>
              </a:rPr>
              <a:t> need to account for local effects in large models</a:t>
            </a:r>
          </a:p>
          <a:p>
            <a:pPr marL="0" indent="0" defTabSz="685800">
              <a:lnSpc>
                <a:spcPct val="150000"/>
              </a:lnSpc>
              <a:spcBef>
                <a:spcPts val="0"/>
              </a:spcBef>
              <a:buClrTx/>
              <a:buSzTx/>
              <a:buFont typeface="Arial"/>
              <a:buNone/>
              <a:defRPr/>
            </a:pPr>
            <a:endParaRPr lang="en-US" sz="1600" dirty="0">
              <a:latin typeface="Calibri" panose="020F0502020204030204" pitchFamily="34" charset="0"/>
              <a:cs typeface="Calibri" panose="020F0502020204030204" pitchFamily="34" charset="0"/>
            </a:endParaRPr>
          </a:p>
          <a:p>
            <a:pPr marL="0" indent="0" algn="ctr" defTabSz="685800">
              <a:lnSpc>
                <a:spcPct val="150000"/>
              </a:lnSpc>
              <a:spcBef>
                <a:spcPts val="0"/>
              </a:spcBef>
              <a:buClrTx/>
              <a:buSzTx/>
              <a:buNone/>
              <a:defRPr/>
            </a:pPr>
            <a:r>
              <a:rPr lang="en-GB" sz="2400" dirty="0">
                <a:latin typeface="Calibri" panose="020F0502020204030204" pitchFamily="34" charset="0"/>
                <a:cs typeface="Calibri" panose="020F0502020204030204" pitchFamily="34" charset="0"/>
              </a:rPr>
              <a:t>STEAM is used daily for several flagship projects at CERN: </a:t>
            </a:r>
          </a:p>
        </p:txBody>
      </p:sp>
      <p:pic>
        <p:nvPicPr>
          <p:cNvPr id="9" name="Graphic 8">
            <a:extLst>
              <a:ext uri="{FF2B5EF4-FFF2-40B4-BE49-F238E27FC236}">
                <a16:creationId xmlns:a16="http://schemas.microsoft.com/office/drawing/2014/main" id="{B74942DE-2278-477D-BE19-C3C3AC3815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80147" y="4581002"/>
            <a:ext cx="1192403" cy="1312737"/>
          </a:xfrm>
          <a:prstGeom prst="rect">
            <a:avLst/>
          </a:prstGeom>
        </p:spPr>
      </p:pic>
    </p:spTree>
    <p:extLst>
      <p:ext uri="{BB962C8B-B14F-4D97-AF65-F5344CB8AC3E}">
        <p14:creationId xmlns:p14="http://schemas.microsoft.com/office/powerpoint/2010/main" val="3383260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3273848"/>
            <a:ext cx="8105733"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Broaden c</a:t>
            </a:r>
            <a:r>
              <a:rPr lang="en-US" sz="1800" dirty="0">
                <a:solidFill>
                  <a:srgbClr val="000000"/>
                </a:solidFill>
                <a:latin typeface="Calibri" panose="020F0502020204030204" pitchFamily="34" charset="0"/>
                <a:cs typeface="Calibri" panose="020F0502020204030204" pitchFamily="34" charset="0"/>
              </a:rPr>
              <a:t>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954107"/>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2800" b="1" dirty="0">
                <a:solidFill>
                  <a:srgbClr val="C00000"/>
                </a:solidFill>
              </a:rPr>
              <a:t>Increase reliance on the same input files</a:t>
            </a:r>
          </a:p>
          <a:p>
            <a:r>
              <a:rPr lang="en-GB" sz="2800" b="1" dirty="0">
                <a:solidFill>
                  <a:srgbClr val="C00000"/>
                </a:solidFill>
              </a:rPr>
              <a:t>for generating models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912901"/>
            <a:ext cx="6096670"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Continue to maintain and version control our models</a:t>
            </a:r>
            <a:endParaRPr lang="en-GB" dirty="0"/>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820199"/>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Improve capability for scripted model validation</a:t>
            </a:r>
            <a:endParaRPr lang="en-US" sz="1800" dirty="0">
              <a:solidFill>
                <a:srgbClr val="00000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4366550"/>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Increase number of codes covered with software testing</a:t>
            </a:r>
            <a:endParaRPr lang="en-US" sz="1800" dirty="0">
              <a:solidFill>
                <a:srgbClr val="00000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327CCAF4-1E30-49E9-9A20-355FC9787C3D}"/>
              </a:ext>
            </a:extLst>
          </p:cNvPr>
          <p:cNvSpPr txBox="1"/>
          <p:nvPr/>
        </p:nvSpPr>
        <p:spPr>
          <a:xfrm>
            <a:off x="1080000" y="5459252"/>
            <a:ext cx="9939004"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Keep simulation tools and circuit/magnet models ready to analyze transients occurring in LHC/HL-LHC</a:t>
            </a:r>
            <a:endParaRPr lang="en-GB" dirty="0"/>
          </a:p>
        </p:txBody>
      </p:sp>
      <p:sp>
        <p:nvSpPr>
          <p:cNvPr id="16" name="TextBox 15">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1470" y="1922965"/>
            <a:ext cx="1841500" cy="63744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6428" y="208477"/>
            <a:ext cx="4919901" cy="1537469"/>
          </a:xfrm>
          <a:prstGeom prst="rect">
            <a:avLst/>
          </a:prstGeom>
        </p:spPr>
      </p:pic>
      <p:sp>
        <p:nvSpPr>
          <p:cNvPr id="17" name="TextBox 16">
            <a:extLst>
              <a:ext uri="{FF2B5EF4-FFF2-40B4-BE49-F238E27FC236}">
                <a16:creationId xmlns:a16="http://schemas.microsoft.com/office/drawing/2014/main" id="{60798A78-2748-4E98-95D7-513C580AFB99}"/>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7226990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2689073"/>
            <a:ext cx="8105733"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C00000"/>
                </a:solidFill>
              </a:rPr>
              <a:t>Broaden capability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Increase reliance on the same input files for generating models in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912901"/>
            <a:ext cx="6096670"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Continue to maintain and version control our models</a:t>
            </a:r>
            <a:endParaRPr lang="en-GB" dirty="0"/>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820199"/>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Improve capability for scripted model validation</a:t>
            </a:r>
            <a:endParaRPr lang="en-US" sz="1800" dirty="0">
              <a:solidFill>
                <a:srgbClr val="00000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4366550"/>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Increase number of codes covered with software testing</a:t>
            </a:r>
            <a:endParaRPr lang="en-US" sz="1800" dirty="0">
              <a:solidFill>
                <a:srgbClr val="00000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327CCAF4-1E30-49E9-9A20-355FC9787C3D}"/>
              </a:ext>
            </a:extLst>
          </p:cNvPr>
          <p:cNvSpPr txBox="1"/>
          <p:nvPr/>
        </p:nvSpPr>
        <p:spPr>
          <a:xfrm>
            <a:off x="1080000" y="5459252"/>
            <a:ext cx="9939004"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Keep simulation tools and circuit/magnet models ready to analyze transients occurring in LHC/HL-LHC</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8733" y="82014"/>
            <a:ext cx="1945618" cy="1945618"/>
          </a:xfrm>
          <a:prstGeom prst="rect">
            <a:avLst/>
          </a:prstGeom>
        </p:spPr>
      </p:pic>
      <p:pic>
        <p:nvPicPr>
          <p:cNvPr id="16" name="Picture 15">
            <a:extLst>
              <a:ext uri="{FF2B5EF4-FFF2-40B4-BE49-F238E27FC236}">
                <a16:creationId xmlns:a16="http://schemas.microsoft.com/office/drawing/2014/main" id="{E5D8E99E-BA4E-4F91-AC97-72DA88430FCE}"/>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774391" y="547464"/>
            <a:ext cx="2167498" cy="898734"/>
          </a:xfrm>
          <a:prstGeom prst="rect">
            <a:avLst/>
          </a:prstGeom>
        </p:spPr>
      </p:pic>
      <p:pic>
        <p:nvPicPr>
          <p:cNvPr id="17" name="Picture 2" descr="Znalezione obrazy dla zapytania LHC dipole logo">
            <a:extLst>
              <a:ext uri="{FF2B5EF4-FFF2-40B4-BE49-F238E27FC236}">
                <a16:creationId xmlns:a16="http://schemas.microsoft.com/office/drawing/2014/main" id="{52EA8C12-8F5D-4039-8A27-6CC36C4995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8372" y="297087"/>
            <a:ext cx="1019175" cy="971551"/>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E6A934A8-8DDA-457D-AF59-069EF42D4A74}"/>
              </a:ext>
            </a:extLst>
          </p:cNvPr>
          <p:cNvSpPr/>
          <p:nvPr/>
        </p:nvSpPr>
        <p:spPr>
          <a:xfrm>
            <a:off x="6609034" y="1232230"/>
            <a:ext cx="817853" cy="461665"/>
          </a:xfrm>
          <a:prstGeom prst="rect">
            <a:avLst/>
          </a:prstGeom>
        </p:spPr>
        <p:txBody>
          <a:bodyPr wrap="none">
            <a:spAutoFit/>
          </a:bodyPr>
          <a:ls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sz="2400" b="1" dirty="0">
                <a:solidFill>
                  <a:srgbClr val="C00000"/>
                </a:solidFill>
              </a:rPr>
              <a:t>LHC</a:t>
            </a:r>
            <a:endParaRPr lang="en-US" sz="2400" dirty="0">
              <a:solidFill>
                <a:srgbClr val="C00000"/>
              </a:solidFill>
            </a:endParaRPr>
          </a:p>
        </p:txBody>
      </p:sp>
      <p:sp>
        <p:nvSpPr>
          <p:cNvPr id="19" name="TextBox 18">
            <a:extLst>
              <a:ext uri="{FF2B5EF4-FFF2-40B4-BE49-F238E27FC236}">
                <a16:creationId xmlns:a16="http://schemas.microsoft.com/office/drawing/2014/main" id="{98FAA445-ADA3-4387-8C4C-60DBD39D7365}"/>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76482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2775250"/>
            <a:ext cx="8105733"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US" dirty="0"/>
              <a:t>Broaden capability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Increase reliance on the same input files for generating models in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826722"/>
            <a:ext cx="6096670"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Continue to maintain and version control our models</a:t>
            </a:r>
            <a:endParaRPr lang="en-GB" dirty="0"/>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407778"/>
            <a:ext cx="894792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C00000"/>
                </a:solidFill>
              </a:rPr>
              <a:t>Improve capability for scripted model validation</a:t>
            </a: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4194194"/>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Increase number of codes covered with software testing</a:t>
            </a:r>
            <a:endParaRPr lang="en-US" sz="1800" dirty="0">
              <a:solidFill>
                <a:srgbClr val="00000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327CCAF4-1E30-49E9-9A20-355FC9787C3D}"/>
              </a:ext>
            </a:extLst>
          </p:cNvPr>
          <p:cNvSpPr txBox="1"/>
          <p:nvPr/>
        </p:nvSpPr>
        <p:spPr>
          <a:xfrm>
            <a:off x="1080000" y="5459252"/>
            <a:ext cx="9939004"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Keep simulation tools and circuit/magnet models ready to analyze transients occurring in LHC/HL-LHC</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3620" y="287633"/>
            <a:ext cx="2141854" cy="1427903"/>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33152" y="67279"/>
            <a:ext cx="1974903" cy="1866900"/>
          </a:xfrm>
          <a:prstGeom prst="rect">
            <a:avLst/>
          </a:prstGeom>
        </p:spPr>
      </p:pic>
      <p:sp>
        <p:nvSpPr>
          <p:cNvPr id="5" name="Right Arrow 4"/>
          <p:cNvSpPr/>
          <p:nvPr/>
        </p:nvSpPr>
        <p:spPr>
          <a:xfrm>
            <a:off x="9197630" y="775637"/>
            <a:ext cx="842187" cy="523160"/>
          </a:xfrm>
          <a:prstGeom prst="rightArrow">
            <a:avLst/>
          </a:prstGeom>
          <a:gradFill flip="none" rotWithShape="1">
            <a:gsLst>
              <a:gs pos="0">
                <a:srgbClr val="C3652B"/>
              </a:gs>
              <a:gs pos="38000">
                <a:srgbClr val="B88C00"/>
              </a:gs>
              <a:gs pos="62000">
                <a:schemeClr val="dk1">
                  <a:shade val="57000"/>
                  <a:satMod val="120000"/>
                </a:schemeClr>
              </a:gs>
              <a:gs pos="80000">
                <a:schemeClr val="tx1">
                  <a:lumMod val="40000"/>
                  <a:lumOff val="60000"/>
                </a:schemeClr>
              </a:gs>
              <a:gs pos="88000">
                <a:schemeClr val="dk1">
                  <a:shade val="63000"/>
                  <a:satMod val="160000"/>
                </a:schemeClr>
              </a:gs>
              <a:gs pos="100000">
                <a:schemeClr val="dk1">
                  <a:tint val="99555"/>
                  <a:satMod val="155000"/>
                </a:schemeClr>
              </a:gs>
            </a:gsLst>
            <a:lin ang="0" scaled="1"/>
            <a:tileRect/>
          </a:gradFill>
          <a:ln>
            <a:noFill/>
          </a:ln>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6" name="TextBox 15">
            <a:extLst>
              <a:ext uri="{FF2B5EF4-FFF2-40B4-BE49-F238E27FC236}">
                <a16:creationId xmlns:a16="http://schemas.microsoft.com/office/drawing/2014/main" id="{2B7DE152-7F84-4E6A-8F3C-37A3FA37BAF4}"/>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3336224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2775250"/>
            <a:ext cx="8105733"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Broaden capability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Increase reliance on the same input files for generating models in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826722"/>
            <a:ext cx="6096670"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Continue to maintain and version control our models</a:t>
            </a:r>
            <a:endParaRPr lang="en-GB" dirty="0"/>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407778"/>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Improve capability for scripted model validation</a:t>
            </a:r>
            <a:endParaRPr lang="en-US" sz="1800" dirty="0">
              <a:solidFill>
                <a:srgbClr val="00000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4040306"/>
            <a:ext cx="1013664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C00000"/>
                </a:solidFill>
              </a:rPr>
              <a:t>Increase number of codes covered with software testing</a:t>
            </a:r>
          </a:p>
        </p:txBody>
      </p:sp>
      <p:sp>
        <p:nvSpPr>
          <p:cNvPr id="14" name="TextBox 13">
            <a:extLst>
              <a:ext uri="{FF2B5EF4-FFF2-40B4-BE49-F238E27FC236}">
                <a16:creationId xmlns:a16="http://schemas.microsoft.com/office/drawing/2014/main" id="{327CCAF4-1E30-49E9-9A20-355FC9787C3D}"/>
              </a:ext>
            </a:extLst>
          </p:cNvPr>
          <p:cNvSpPr txBox="1"/>
          <p:nvPr/>
        </p:nvSpPr>
        <p:spPr>
          <a:xfrm>
            <a:off x="1080000" y="5459252"/>
            <a:ext cx="9939004"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Keep simulation tools and circuit/magnet models ready to analyze transients occurring in LHC/HL-LHC</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4683" y="-79599"/>
            <a:ext cx="3072359" cy="2048240"/>
          </a:xfrm>
          <a:prstGeom prst="rect">
            <a:avLst/>
          </a:prstGeom>
        </p:spPr>
      </p:pic>
      <p:sp>
        <p:nvSpPr>
          <p:cNvPr id="16" name="TextBox 15">
            <a:extLst>
              <a:ext uri="{FF2B5EF4-FFF2-40B4-BE49-F238E27FC236}">
                <a16:creationId xmlns:a16="http://schemas.microsoft.com/office/drawing/2014/main" id="{035CEA09-1013-4DB1-8675-9CB7CDA9FB8F}"/>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3857526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2775250"/>
            <a:ext cx="8105733"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Broaden capability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Increase reliance on the same input files for generating models in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672834"/>
            <a:ext cx="881076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C00000"/>
                </a:solidFill>
              </a:rPr>
              <a:t>Continue to maintain and version control our models</a:t>
            </a:r>
            <a:endParaRPr lang="en-GB" dirty="0">
              <a:solidFill>
                <a:srgbClr val="C00000"/>
              </a:solidFill>
            </a:endParaRPr>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407778"/>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Improve capability for scripted model validation</a:t>
            </a:r>
            <a:endParaRPr lang="en-US" sz="1800" dirty="0">
              <a:solidFill>
                <a:srgbClr val="00000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4040306"/>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Increase number of codes covered with software testing</a:t>
            </a:r>
            <a:endParaRPr lang="en-US" sz="1800" dirty="0">
              <a:solidFill>
                <a:srgbClr val="000000"/>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327CCAF4-1E30-49E9-9A20-355FC9787C3D}"/>
              </a:ext>
            </a:extLst>
          </p:cNvPr>
          <p:cNvSpPr txBox="1"/>
          <p:nvPr/>
        </p:nvSpPr>
        <p:spPr>
          <a:xfrm>
            <a:off x="1080000" y="5459252"/>
            <a:ext cx="9939004"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Keep simulation tools and circuit/magnet models ready to analyze transients occurring in LHC/HL-LHC</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58269" y="17820"/>
            <a:ext cx="1933731" cy="1933731"/>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6763" y="450913"/>
            <a:ext cx="1331314" cy="1207208"/>
          </a:xfrm>
          <a:prstGeom prst="rect">
            <a:avLst/>
          </a:prstGeom>
        </p:spPr>
      </p:pic>
      <p:sp>
        <p:nvSpPr>
          <p:cNvPr id="16" name="TextBox 15">
            <a:extLst>
              <a:ext uri="{FF2B5EF4-FFF2-40B4-BE49-F238E27FC236}">
                <a16:creationId xmlns:a16="http://schemas.microsoft.com/office/drawing/2014/main" id="{29D76FEC-63A9-45F5-9561-C0D80E14A661}"/>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10607161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327CCAF4-1E30-49E9-9A20-355FC9787C3D}"/>
              </a:ext>
            </a:extLst>
          </p:cNvPr>
          <p:cNvSpPr txBox="1"/>
          <p:nvPr/>
        </p:nvSpPr>
        <p:spPr>
          <a:xfrm>
            <a:off x="1080000" y="4874477"/>
            <a:ext cx="9939004"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C00000"/>
                </a:solidFill>
              </a:rPr>
              <a:t>Keep simulation tools and circuit/magnet models</a:t>
            </a:r>
          </a:p>
          <a:p>
            <a:r>
              <a:rPr lang="en-US" dirty="0">
                <a:solidFill>
                  <a:srgbClr val="C00000"/>
                </a:solidFill>
              </a:rPr>
              <a:t>ready to analyze transients occurring in LHC/HL-LHC</a:t>
            </a:r>
            <a:endParaRPr lang="en-GB" dirty="0">
              <a:solidFill>
                <a:srgbClr val="C00000"/>
              </a:solidFill>
            </a:endParaRPr>
          </a:p>
        </p:txBody>
      </p:sp>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61884" cy="369332"/>
          </a:xfrm>
          <a:prstGeom prst="rect">
            <a:avLst/>
          </a:prstGeom>
          <a:noFill/>
        </p:spPr>
        <p:txBody>
          <a:bodyPr wrap="none" rtlCol="0">
            <a:spAutoFit/>
          </a:bodyPr>
          <a:lstStyle/>
          <a:p>
            <a:r>
              <a:rPr lang="en-GB" dirty="0">
                <a:solidFill>
                  <a:srgbClr val="C00000"/>
                </a:solidFill>
              </a:rPr>
              <a:t>reinforcing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111202" cy="338554"/>
          </a:xfrm>
          <a:prstGeom prst="rect">
            <a:avLst/>
          </a:prstGeom>
          <a:noFill/>
        </p:spPr>
        <p:txBody>
          <a:bodyPr wrap="none" rtlCol="0">
            <a:spAutoFit/>
          </a:bodyPr>
          <a:lstStyle/>
          <a:p>
            <a:r>
              <a:rPr lang="en-GB" sz="1600" dirty="0">
                <a:solidFill>
                  <a:schemeClr val="bg2">
                    <a:lumMod val="10000"/>
                  </a:schemeClr>
                </a:solidFill>
              </a:rPr>
              <a:t>short term</a:t>
            </a:r>
          </a:p>
        </p:txBody>
      </p:sp>
      <p:sp>
        <p:nvSpPr>
          <p:cNvPr id="24" name="TextBox 23">
            <a:extLst>
              <a:ext uri="{FF2B5EF4-FFF2-40B4-BE49-F238E27FC236}">
                <a16:creationId xmlns:a16="http://schemas.microsoft.com/office/drawing/2014/main" id="{E7AB47DC-2813-4C6D-9A21-2D0259548AC1}"/>
              </a:ext>
            </a:extLst>
          </p:cNvPr>
          <p:cNvSpPr txBox="1"/>
          <p:nvPr/>
        </p:nvSpPr>
        <p:spPr>
          <a:xfrm>
            <a:off x="1080000" y="2689073"/>
            <a:ext cx="8105733"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US" dirty="0"/>
              <a:t>Broaden capability to simulate all LHC and HL-LHC superconducting magnet circuits</a:t>
            </a:r>
          </a:p>
        </p:txBody>
      </p:sp>
      <p:sp>
        <p:nvSpPr>
          <p:cNvPr id="32" name="Subtitle 2">
            <a:extLst>
              <a:ext uri="{FF2B5EF4-FFF2-40B4-BE49-F238E27FC236}">
                <a16:creationId xmlns:a16="http://schemas.microsoft.com/office/drawing/2014/main" id="{30B83831-8D12-4670-B415-736CE9553DFE}"/>
              </a:ext>
            </a:extLst>
          </p:cNvPr>
          <p:cNvSpPr txBox="1">
            <a:spLocks/>
          </p:cNvSpPr>
          <p:nvPr/>
        </p:nvSpPr>
        <p:spPr>
          <a:xfrm>
            <a:off x="1080000" y="2142722"/>
            <a:ext cx="9298077" cy="369332"/>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GB" dirty="0"/>
              <a:t>Increase reliance on the same input files for generating models in across the STEAM framework</a:t>
            </a:r>
          </a:p>
        </p:txBody>
      </p:sp>
      <p:sp>
        <p:nvSpPr>
          <p:cNvPr id="11" name="TextBox 10">
            <a:extLst>
              <a:ext uri="{FF2B5EF4-FFF2-40B4-BE49-F238E27FC236}">
                <a16:creationId xmlns:a16="http://schemas.microsoft.com/office/drawing/2014/main" id="{327CCAF4-1E30-49E9-9A20-355FC9787C3D}"/>
              </a:ext>
            </a:extLst>
          </p:cNvPr>
          <p:cNvSpPr txBox="1"/>
          <p:nvPr/>
        </p:nvSpPr>
        <p:spPr>
          <a:xfrm>
            <a:off x="1080000" y="4328126"/>
            <a:ext cx="6096670"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Continue to maintain and version control our models</a:t>
            </a:r>
            <a:endParaRPr lang="en-GB" dirty="0"/>
          </a:p>
        </p:txBody>
      </p:sp>
      <p:sp>
        <p:nvSpPr>
          <p:cNvPr id="12" name="TextBox 11">
            <a:extLst>
              <a:ext uri="{FF2B5EF4-FFF2-40B4-BE49-F238E27FC236}">
                <a16:creationId xmlns:a16="http://schemas.microsoft.com/office/drawing/2014/main" id="{2DB9F6FE-CFB2-495B-8F95-57F653E19EE8}"/>
              </a:ext>
            </a:extLst>
          </p:cNvPr>
          <p:cNvSpPr txBox="1"/>
          <p:nvPr/>
        </p:nvSpPr>
        <p:spPr>
          <a:xfrm>
            <a:off x="1080000" y="3235424"/>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Improve capability for scripted model validation</a:t>
            </a:r>
            <a:endParaRPr lang="en-US" sz="1800" dirty="0">
              <a:solidFill>
                <a:srgbClr val="000000"/>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6C2C406-4FD4-4EA8-92E4-C3D2196A7291}"/>
              </a:ext>
            </a:extLst>
          </p:cNvPr>
          <p:cNvSpPr txBox="1"/>
          <p:nvPr/>
        </p:nvSpPr>
        <p:spPr>
          <a:xfrm>
            <a:off x="1080000" y="3781775"/>
            <a:ext cx="7102712" cy="369332"/>
          </a:xfrm>
          <a:prstGeom prst="rect">
            <a:avLst/>
          </a:prstGeom>
          <a:noFill/>
        </p:spPr>
        <p:txBody>
          <a:bodyPr wrap="square">
            <a:spAutoFit/>
          </a:bodyPr>
          <a:lstStyle/>
          <a:p>
            <a:pPr marL="0" indent="0">
              <a:buNone/>
            </a:pPr>
            <a:r>
              <a:rPr lang="en-US" dirty="0">
                <a:solidFill>
                  <a:srgbClr val="000000"/>
                </a:solidFill>
                <a:latin typeface="Calibri" panose="020F0502020204030204" pitchFamily="34" charset="0"/>
                <a:cs typeface="Calibri" panose="020F0502020204030204" pitchFamily="34" charset="0"/>
              </a:rPr>
              <a:t>Increase number of codes covered with software testing</a:t>
            </a:r>
            <a:endParaRPr lang="en-US" sz="1800" dirty="0">
              <a:solidFill>
                <a:srgbClr val="000000"/>
              </a:solidFill>
              <a:latin typeface="Calibri" panose="020F0502020204030204" pitchFamily="34" charset="0"/>
              <a:cs typeface="Calibri" panose="020F0502020204030204" pitchFamily="34" charset="0"/>
            </a:endParaRPr>
          </a:p>
        </p:txBody>
      </p:sp>
      <p:cxnSp>
        <p:nvCxnSpPr>
          <p:cNvPr id="6" name="Straight Connector 5"/>
          <p:cNvCxnSpPr/>
          <p:nvPr/>
        </p:nvCxnSpPr>
        <p:spPr>
          <a:xfrm>
            <a:off x="9803568" y="0"/>
            <a:ext cx="0" cy="1849818"/>
          </a:xfrm>
          <a:prstGeom prst="line">
            <a:avLst/>
          </a:prstGeom>
        </p:spPr>
        <p:style>
          <a:lnRef idx="2">
            <a:schemeClr val="dk1"/>
          </a:lnRef>
          <a:fillRef idx="0">
            <a:schemeClr val="dk1"/>
          </a:fillRef>
          <a:effectRef idx="1">
            <a:schemeClr val="dk1"/>
          </a:effectRef>
          <a:fontRef idx="minor">
            <a:schemeClr val="tx1"/>
          </a:fontRef>
        </p:style>
      </p:cxn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4007" y="160905"/>
            <a:ext cx="2129994" cy="138227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3094" y="156513"/>
            <a:ext cx="2078707" cy="1385805"/>
          </a:xfrm>
          <a:prstGeom prst="rect">
            <a:avLst/>
          </a:prstGeom>
        </p:spPr>
      </p:pic>
      <p:sp>
        <p:nvSpPr>
          <p:cNvPr id="16" name="TextBox 15">
            <a:extLst>
              <a:ext uri="{FF2B5EF4-FFF2-40B4-BE49-F238E27FC236}">
                <a16:creationId xmlns:a16="http://schemas.microsoft.com/office/drawing/2014/main" id="{6594782E-02E5-4077-8CCD-337A47850407}"/>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3149994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10588" cy="369332"/>
          </a:xfrm>
          <a:prstGeom prst="rect">
            <a:avLst/>
          </a:prstGeom>
          <a:noFill/>
        </p:spPr>
        <p:txBody>
          <a:bodyPr wrap="none" rtlCol="0">
            <a:spAutoFit/>
          </a:bodyPr>
          <a:lstStyle/>
          <a:p>
            <a:r>
              <a:rPr lang="en-GB" dirty="0">
                <a:solidFill>
                  <a:srgbClr val="00B050"/>
                </a:solidFill>
              </a:rPr>
              <a:t>upgrading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995785" cy="338554"/>
          </a:xfrm>
          <a:prstGeom prst="rect">
            <a:avLst/>
          </a:prstGeom>
          <a:noFill/>
        </p:spPr>
        <p:txBody>
          <a:bodyPr wrap="none" rtlCol="0">
            <a:spAutoFit/>
          </a:bodyPr>
          <a:lstStyle/>
          <a:p>
            <a:r>
              <a:rPr lang="en-GB" sz="1600" dirty="0">
                <a:solidFill>
                  <a:schemeClr val="bg2">
                    <a:lumMod val="10000"/>
                  </a:schemeClr>
                </a:solidFill>
              </a:rPr>
              <a:t>mid-term</a:t>
            </a:r>
          </a:p>
        </p:txBody>
      </p:sp>
      <p:sp>
        <p:nvSpPr>
          <p:cNvPr id="6" name="TextBox 5">
            <a:extLst>
              <a:ext uri="{FF2B5EF4-FFF2-40B4-BE49-F238E27FC236}">
                <a16:creationId xmlns:a16="http://schemas.microsoft.com/office/drawing/2014/main" id="{B2BE30B0-663C-4291-A858-885D5EEEEE46}"/>
              </a:ext>
            </a:extLst>
          </p:cNvPr>
          <p:cNvSpPr txBox="1"/>
          <p:nvPr/>
        </p:nvSpPr>
        <p:spPr>
          <a:xfrm>
            <a:off x="1080000" y="2543428"/>
            <a:ext cx="1063194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00B050"/>
                </a:solidFill>
              </a:rPr>
              <a:t>Review and improve High Performance Computing* capabilities</a:t>
            </a:r>
          </a:p>
        </p:txBody>
      </p:sp>
      <p:sp>
        <p:nvSpPr>
          <p:cNvPr id="7" name="TextBox 6">
            <a:extLst>
              <a:ext uri="{FF2B5EF4-FFF2-40B4-BE49-F238E27FC236}">
                <a16:creationId xmlns:a16="http://schemas.microsoft.com/office/drawing/2014/main" id="{2031514F-B6F1-4671-ACFC-BDD39E5D05C8}"/>
              </a:ext>
            </a:extLst>
          </p:cNvPr>
          <p:cNvSpPr txBox="1"/>
          <p:nvPr/>
        </p:nvSpPr>
        <p:spPr>
          <a:xfrm>
            <a:off x="1080000" y="3247538"/>
            <a:ext cx="5689904" cy="369332"/>
          </a:xfrm>
          <a:prstGeom prst="rect">
            <a:avLst/>
          </a:prstGeom>
          <a:noFill/>
        </p:spPr>
        <p:txBody>
          <a:bodyPr wrap="square">
            <a:spAutoFit/>
          </a:bodyPr>
          <a:lstStyle/>
          <a:p>
            <a:pPr marL="0" indent="0">
              <a:buNone/>
            </a:pPr>
            <a:r>
              <a:rPr lang="en-GB" dirty="0">
                <a:solidFill>
                  <a:srgbClr val="000000"/>
                </a:solidFill>
                <a:latin typeface="Calibri" panose="020F0502020204030204" pitchFamily="34" charset="0"/>
                <a:cs typeface="Calibri" panose="020F0502020204030204" pitchFamily="34" charset="0"/>
              </a:rPr>
              <a:t>Decrease dependency on commercial </a:t>
            </a:r>
            <a:r>
              <a:rPr lang="en-GB" sz="1800" dirty="0">
                <a:solidFill>
                  <a:srgbClr val="000000"/>
                </a:solidFill>
                <a:latin typeface="Calibri" panose="020F0502020204030204" pitchFamily="34" charset="0"/>
                <a:cs typeface="Calibri" panose="020F0502020204030204" pitchFamily="34" charset="0"/>
              </a:rPr>
              <a:t>software</a:t>
            </a:r>
            <a:endParaRPr lang="en-US" sz="180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8599151A-938B-413B-B0E7-C1D887A3BFB9}"/>
              </a:ext>
            </a:extLst>
          </p:cNvPr>
          <p:cNvSpPr txBox="1"/>
          <p:nvPr/>
        </p:nvSpPr>
        <p:spPr>
          <a:xfrm>
            <a:off x="1080000" y="4347981"/>
            <a:ext cx="8724932"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scripting capabilities for model building, solving and postprocessing</a:t>
            </a:r>
          </a:p>
        </p:txBody>
      </p:sp>
      <p:sp>
        <p:nvSpPr>
          <p:cNvPr id="11" name="TextBox 10">
            <a:extLst>
              <a:ext uri="{FF2B5EF4-FFF2-40B4-BE49-F238E27FC236}">
                <a16:creationId xmlns:a16="http://schemas.microsoft.com/office/drawing/2014/main" id="{B3C58C30-1BED-4DCD-8774-80A5BD16026C}"/>
              </a:ext>
            </a:extLst>
          </p:cNvPr>
          <p:cNvSpPr txBox="1"/>
          <p:nvPr/>
        </p:nvSpPr>
        <p:spPr>
          <a:xfrm>
            <a:off x="1080000" y="4898202"/>
            <a:ext cx="9510566"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capabilities and provide examples for interfacing with </a:t>
            </a:r>
            <a:r>
              <a:rPr lang="en-GB" sz="1800" dirty="0">
                <a:solidFill>
                  <a:srgbClr val="000000"/>
                </a:solidFill>
                <a:latin typeface="Calibri" panose="020F0502020204030204" pitchFamily="34" charset="0"/>
                <a:cs typeface="Calibri" panose="020F0502020204030204" pitchFamily="34" charset="0"/>
              </a:rPr>
              <a:t>advanced parametric analyses **</a:t>
            </a:r>
            <a:endParaRPr lang="en-US" sz="1800" dirty="0">
              <a:solidFill>
                <a:srgbClr val="00000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32C40E2-7F14-4D11-A19E-431CAE891DBD}"/>
              </a:ext>
            </a:extLst>
          </p:cNvPr>
          <p:cNvSpPr txBox="1"/>
          <p:nvPr/>
        </p:nvSpPr>
        <p:spPr>
          <a:xfrm>
            <a:off x="5615302" y="5819438"/>
            <a:ext cx="7327286"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*Both shared and distributed memory clusters, with focus on machines available at CERN</a:t>
            </a:r>
          </a:p>
        </p:txBody>
      </p:sp>
      <p:sp>
        <p:nvSpPr>
          <p:cNvPr id="13" name="TextBox 12">
            <a:extLst>
              <a:ext uri="{FF2B5EF4-FFF2-40B4-BE49-F238E27FC236}">
                <a16:creationId xmlns:a16="http://schemas.microsoft.com/office/drawing/2014/main" id="{7DA5749C-E14E-4F3C-A4FD-010508360945}"/>
              </a:ext>
            </a:extLst>
          </p:cNvPr>
          <p:cNvSpPr txBox="1"/>
          <p:nvPr/>
        </p:nvSpPr>
        <p:spPr>
          <a:xfrm>
            <a:off x="1080000" y="3797760"/>
            <a:ext cx="6096670"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Further streamline </a:t>
            </a:r>
            <a:r>
              <a:rPr lang="en-US" sz="1800" dirty="0">
                <a:solidFill>
                  <a:srgbClr val="000000"/>
                </a:solidFill>
                <a:latin typeface="Calibri" panose="020F0502020204030204" pitchFamily="34" charset="0"/>
                <a:cs typeface="Calibri" panose="020F0502020204030204" pitchFamily="34" charset="0"/>
              </a:rPr>
              <a:t>validation of models with measurements</a:t>
            </a:r>
          </a:p>
        </p:txBody>
      </p:sp>
      <p:sp>
        <p:nvSpPr>
          <p:cNvPr id="14" name="TextBox 13">
            <a:extLst>
              <a:ext uri="{FF2B5EF4-FFF2-40B4-BE49-F238E27FC236}">
                <a16:creationId xmlns:a16="http://schemas.microsoft.com/office/drawing/2014/main" id="{1BF1DF25-7EE0-4FF1-ADB2-4B8A2364E873}"/>
              </a:ext>
            </a:extLst>
          </p:cNvPr>
          <p:cNvSpPr txBox="1"/>
          <p:nvPr/>
        </p:nvSpPr>
        <p:spPr>
          <a:xfrm>
            <a:off x="4057398" y="5999776"/>
            <a:ext cx="8180254" cy="307777"/>
          </a:xfrm>
          <a:prstGeom prst="rect">
            <a:avLst/>
          </a:prstGeom>
          <a:noFill/>
        </p:spPr>
        <p:txBody>
          <a:bodyPr wrap="square">
            <a:spAutoFit/>
          </a:bodyPr>
          <a:lstStyle/>
          <a:p>
            <a:pPr algn="r"/>
            <a:r>
              <a:rPr lang="en-GB" sz="1400" dirty="0">
                <a:solidFill>
                  <a:srgbClr val="000000"/>
                </a:solidFill>
                <a:latin typeface="Calibri" panose="020F0502020204030204" pitchFamily="34" charset="0"/>
                <a:cs typeface="Calibri" panose="020F0502020204030204" pitchFamily="34" charset="0"/>
              </a:rPr>
              <a:t>** and design exploration, model calibration, risk analysis, and uncertainty quantification</a:t>
            </a:r>
            <a:endParaRPr lang="en-GB" sz="1400" dirty="0"/>
          </a:p>
        </p:txBody>
      </p:sp>
      <p:pic>
        <p:nvPicPr>
          <p:cNvPr id="1026" name="Picture 2" descr="OpenStack – Wikipedia">
            <a:extLst>
              <a:ext uri="{FF2B5EF4-FFF2-40B4-BE49-F238E27FC236}">
                <a16:creationId xmlns:a16="http://schemas.microsoft.com/office/drawing/2014/main" id="{192A9BA6-A6D1-47FD-AB3B-0A855EB103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7328" y="413414"/>
            <a:ext cx="1875205" cy="90567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3DF82D41-A2C6-44CC-92DD-9B35D41A9C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0049" y="197156"/>
            <a:ext cx="1336081" cy="1200972"/>
          </a:xfrm>
          <a:prstGeom prst="rect">
            <a:avLst/>
          </a:prstGeom>
        </p:spPr>
      </p:pic>
      <p:pic>
        <p:nvPicPr>
          <p:cNvPr id="1028" name="Picture 4" descr="Powerful infrastructure automation and delivery | Puppet">
            <a:extLst>
              <a:ext uri="{FF2B5EF4-FFF2-40B4-BE49-F238E27FC236}">
                <a16:creationId xmlns:a16="http://schemas.microsoft.com/office/drawing/2014/main" id="{DEA0FF5D-F6B2-4CB7-AE0E-D29BF1C9EF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04932" y="177444"/>
            <a:ext cx="1030020" cy="3670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DB037D8-F563-400B-864D-E54EB494DE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6094170" y="295993"/>
            <a:ext cx="2476500" cy="1102135"/>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090E3C5B-2AEE-43AB-A9E3-F6D48745E65D}"/>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33990429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10588" cy="369332"/>
          </a:xfrm>
          <a:prstGeom prst="rect">
            <a:avLst/>
          </a:prstGeom>
          <a:noFill/>
        </p:spPr>
        <p:txBody>
          <a:bodyPr wrap="none" rtlCol="0">
            <a:spAutoFit/>
          </a:bodyPr>
          <a:lstStyle/>
          <a:p>
            <a:r>
              <a:rPr lang="en-GB" dirty="0">
                <a:solidFill>
                  <a:srgbClr val="00B050"/>
                </a:solidFill>
              </a:rPr>
              <a:t>upgrading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995785" cy="338554"/>
          </a:xfrm>
          <a:prstGeom prst="rect">
            <a:avLst/>
          </a:prstGeom>
          <a:noFill/>
        </p:spPr>
        <p:txBody>
          <a:bodyPr wrap="none" rtlCol="0">
            <a:spAutoFit/>
          </a:bodyPr>
          <a:lstStyle/>
          <a:p>
            <a:r>
              <a:rPr lang="en-GB" sz="1600" dirty="0">
                <a:solidFill>
                  <a:schemeClr val="bg2">
                    <a:lumMod val="10000"/>
                  </a:schemeClr>
                </a:solidFill>
              </a:rPr>
              <a:t>mid-term</a:t>
            </a:r>
          </a:p>
        </p:txBody>
      </p:sp>
      <p:sp>
        <p:nvSpPr>
          <p:cNvPr id="6" name="TextBox 5">
            <a:extLst>
              <a:ext uri="{FF2B5EF4-FFF2-40B4-BE49-F238E27FC236}">
                <a16:creationId xmlns:a16="http://schemas.microsoft.com/office/drawing/2014/main" id="{B2BE30B0-663C-4291-A858-885D5EEEEE46}"/>
              </a:ext>
            </a:extLst>
          </p:cNvPr>
          <p:cNvSpPr txBox="1"/>
          <p:nvPr/>
        </p:nvSpPr>
        <p:spPr>
          <a:xfrm>
            <a:off x="1080000" y="2543428"/>
            <a:ext cx="10631940"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Review and improve HPC* (High Performance Computing) capabilities</a:t>
            </a:r>
          </a:p>
        </p:txBody>
      </p:sp>
      <p:sp>
        <p:nvSpPr>
          <p:cNvPr id="7" name="TextBox 6">
            <a:extLst>
              <a:ext uri="{FF2B5EF4-FFF2-40B4-BE49-F238E27FC236}">
                <a16:creationId xmlns:a16="http://schemas.microsoft.com/office/drawing/2014/main" id="{2031514F-B6F1-4671-ACFC-BDD39E5D05C8}"/>
              </a:ext>
            </a:extLst>
          </p:cNvPr>
          <p:cNvSpPr txBox="1"/>
          <p:nvPr/>
        </p:nvSpPr>
        <p:spPr>
          <a:xfrm>
            <a:off x="1080000" y="3093649"/>
            <a:ext cx="843738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dirty="0">
                <a:solidFill>
                  <a:srgbClr val="00B050"/>
                </a:solidFill>
              </a:rPr>
              <a:t>Decrease dependency on commercial software</a:t>
            </a:r>
            <a:endParaRPr lang="en-US" dirty="0">
              <a:solidFill>
                <a:srgbClr val="00B050"/>
              </a:solidFill>
            </a:endParaRPr>
          </a:p>
        </p:txBody>
      </p:sp>
      <p:sp>
        <p:nvSpPr>
          <p:cNvPr id="9" name="TextBox 8">
            <a:extLst>
              <a:ext uri="{FF2B5EF4-FFF2-40B4-BE49-F238E27FC236}">
                <a16:creationId xmlns:a16="http://schemas.microsoft.com/office/drawing/2014/main" id="{8599151A-938B-413B-B0E7-C1D887A3BFB9}"/>
              </a:ext>
            </a:extLst>
          </p:cNvPr>
          <p:cNvSpPr txBox="1"/>
          <p:nvPr/>
        </p:nvSpPr>
        <p:spPr>
          <a:xfrm>
            <a:off x="1080000" y="4347979"/>
            <a:ext cx="8724932"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scripting capabilities for model building, solving and postprocessing</a:t>
            </a:r>
          </a:p>
        </p:txBody>
      </p:sp>
      <p:sp>
        <p:nvSpPr>
          <p:cNvPr id="11" name="TextBox 10">
            <a:extLst>
              <a:ext uri="{FF2B5EF4-FFF2-40B4-BE49-F238E27FC236}">
                <a16:creationId xmlns:a16="http://schemas.microsoft.com/office/drawing/2014/main" id="{B3C58C30-1BED-4DCD-8774-80A5BD16026C}"/>
              </a:ext>
            </a:extLst>
          </p:cNvPr>
          <p:cNvSpPr txBox="1"/>
          <p:nvPr/>
        </p:nvSpPr>
        <p:spPr>
          <a:xfrm>
            <a:off x="1080000" y="4898202"/>
            <a:ext cx="9510566"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capabilities and provide examples for interfacing with </a:t>
            </a:r>
            <a:r>
              <a:rPr lang="en-GB" sz="1800" dirty="0">
                <a:solidFill>
                  <a:srgbClr val="000000"/>
                </a:solidFill>
                <a:latin typeface="Calibri" panose="020F0502020204030204" pitchFamily="34" charset="0"/>
                <a:cs typeface="Calibri" panose="020F0502020204030204" pitchFamily="34" charset="0"/>
              </a:rPr>
              <a:t>advanced parametric analyses **</a:t>
            </a:r>
            <a:endParaRPr lang="en-US" sz="1800" dirty="0">
              <a:solidFill>
                <a:srgbClr val="00000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32C40E2-7F14-4D11-A19E-431CAE891DBD}"/>
              </a:ext>
            </a:extLst>
          </p:cNvPr>
          <p:cNvSpPr txBox="1"/>
          <p:nvPr/>
        </p:nvSpPr>
        <p:spPr>
          <a:xfrm>
            <a:off x="8692168" y="5819438"/>
            <a:ext cx="4250420"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*Both shared and distributed memory clusters</a:t>
            </a:r>
          </a:p>
        </p:txBody>
      </p:sp>
      <p:sp>
        <p:nvSpPr>
          <p:cNvPr id="13" name="TextBox 12">
            <a:extLst>
              <a:ext uri="{FF2B5EF4-FFF2-40B4-BE49-F238E27FC236}">
                <a16:creationId xmlns:a16="http://schemas.microsoft.com/office/drawing/2014/main" id="{7DA5749C-E14E-4F3C-A4FD-010508360945}"/>
              </a:ext>
            </a:extLst>
          </p:cNvPr>
          <p:cNvSpPr txBox="1"/>
          <p:nvPr/>
        </p:nvSpPr>
        <p:spPr>
          <a:xfrm>
            <a:off x="1080000" y="3797758"/>
            <a:ext cx="6096670"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Further streamline </a:t>
            </a:r>
            <a:r>
              <a:rPr lang="en-US" sz="1800" dirty="0">
                <a:solidFill>
                  <a:srgbClr val="000000"/>
                </a:solidFill>
                <a:latin typeface="Calibri" panose="020F0502020204030204" pitchFamily="34" charset="0"/>
                <a:cs typeface="Calibri" panose="020F0502020204030204" pitchFamily="34" charset="0"/>
              </a:rPr>
              <a:t>validation of models with measurements</a:t>
            </a:r>
          </a:p>
        </p:txBody>
      </p:sp>
      <p:sp>
        <p:nvSpPr>
          <p:cNvPr id="14" name="TextBox 13">
            <a:extLst>
              <a:ext uri="{FF2B5EF4-FFF2-40B4-BE49-F238E27FC236}">
                <a16:creationId xmlns:a16="http://schemas.microsoft.com/office/drawing/2014/main" id="{1BF1DF25-7EE0-4FF1-ADB2-4B8A2364E873}"/>
              </a:ext>
            </a:extLst>
          </p:cNvPr>
          <p:cNvSpPr txBox="1"/>
          <p:nvPr/>
        </p:nvSpPr>
        <p:spPr>
          <a:xfrm>
            <a:off x="4057398" y="5999776"/>
            <a:ext cx="8180254" cy="307777"/>
          </a:xfrm>
          <a:prstGeom prst="rect">
            <a:avLst/>
          </a:prstGeom>
          <a:noFill/>
        </p:spPr>
        <p:txBody>
          <a:bodyPr wrap="square">
            <a:spAutoFit/>
          </a:bodyPr>
          <a:lstStyle/>
          <a:p>
            <a:pPr algn="r"/>
            <a:r>
              <a:rPr lang="en-GB" sz="1400" dirty="0">
                <a:solidFill>
                  <a:srgbClr val="000000"/>
                </a:solidFill>
                <a:latin typeface="Calibri" panose="020F0502020204030204" pitchFamily="34" charset="0"/>
                <a:cs typeface="Calibri" panose="020F0502020204030204" pitchFamily="34" charset="0"/>
              </a:rPr>
              <a:t>** and design exploration, model calibration, risk analysis, and uncertainty quantification</a:t>
            </a:r>
            <a:endParaRPr lang="en-GB" sz="1400" dirty="0"/>
          </a:p>
        </p:txBody>
      </p:sp>
      <p:pic>
        <p:nvPicPr>
          <p:cNvPr id="2050" name="Picture 2" descr="Team:KU Leuven/Project/Ecological/Modelling - 2013.igem.org">
            <a:extLst>
              <a:ext uri="{FF2B5EF4-FFF2-40B4-BE49-F238E27FC236}">
                <a16:creationId xmlns:a16="http://schemas.microsoft.com/office/drawing/2014/main" id="{F66DCF0A-DF5C-4DB4-94C6-481EC57244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3252" y="191151"/>
            <a:ext cx="2450703" cy="6107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icrosoft Excel 2016 - license - 1 PC - 065-08601 - Business Applications -  CDW.CA">
            <a:extLst>
              <a:ext uri="{FF2B5EF4-FFF2-40B4-BE49-F238E27FC236}">
                <a16:creationId xmlns:a16="http://schemas.microsoft.com/office/drawing/2014/main" id="{01D78075-0980-468B-9916-D75259B7F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7370" y="150969"/>
            <a:ext cx="1041718" cy="7465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YAML - Wikipedia">
            <a:extLst>
              <a:ext uri="{FF2B5EF4-FFF2-40B4-BE49-F238E27FC236}">
                <a16:creationId xmlns:a16="http://schemas.microsoft.com/office/drawing/2014/main" id="{7B09197C-84B7-4B6A-B486-7C95DFF5AB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1618" y="1030829"/>
            <a:ext cx="731494" cy="25236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ONELAB (@OnelabModels) | Twitter">
            <a:extLst>
              <a:ext uri="{FF2B5EF4-FFF2-40B4-BE49-F238E27FC236}">
                <a16:creationId xmlns:a16="http://schemas.microsoft.com/office/drawing/2014/main" id="{3BC06639-57C4-4E71-B6BA-80C7761A7E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3252" y="780632"/>
            <a:ext cx="635949" cy="63594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A6270F9F-02E0-4E37-B226-D4AA98F56094}"/>
              </a:ext>
            </a:extLst>
          </p:cNvPr>
          <p:cNvSpPr txBox="1"/>
          <p:nvPr/>
        </p:nvSpPr>
        <p:spPr>
          <a:xfrm>
            <a:off x="6964268" y="1000150"/>
            <a:ext cx="2177579"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ONELAB, GetDP, </a:t>
            </a:r>
            <a:r>
              <a:rPr lang="en-US" sz="1400" dirty="0" err="1">
                <a:solidFill>
                  <a:srgbClr val="000000"/>
                </a:solidFill>
                <a:latin typeface="Calibri" panose="020F0502020204030204" pitchFamily="34" charset="0"/>
                <a:cs typeface="Calibri" panose="020F0502020204030204" pitchFamily="34" charset="0"/>
              </a:rPr>
              <a:t>Gmsh</a:t>
            </a:r>
            <a:endParaRPr lang="en-US" sz="1400" dirty="0">
              <a:solidFill>
                <a:srgbClr val="000000"/>
              </a:solidFill>
              <a:latin typeface="Calibri" panose="020F0502020204030204" pitchFamily="34" charset="0"/>
              <a:cs typeface="Calibri" panose="020F0502020204030204" pitchFamily="34" charset="0"/>
            </a:endParaRPr>
          </a:p>
        </p:txBody>
      </p:sp>
      <p:pic>
        <p:nvPicPr>
          <p:cNvPr id="2058" name="Picture 10" descr="Electrical engineering| Creaform Engineering">
            <a:extLst>
              <a:ext uri="{FF2B5EF4-FFF2-40B4-BE49-F238E27FC236}">
                <a16:creationId xmlns:a16="http://schemas.microsoft.com/office/drawing/2014/main" id="{9DAFEBF1-E68E-4549-A275-448E4715732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32573" y="117728"/>
            <a:ext cx="1562576" cy="88782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Download LTspice Terbaru 2021 (Free Download)">
            <a:extLst>
              <a:ext uri="{FF2B5EF4-FFF2-40B4-BE49-F238E27FC236}">
                <a16:creationId xmlns:a16="http://schemas.microsoft.com/office/drawing/2014/main" id="{09E032B1-8568-4314-B3DE-FF8A09D7C95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56985" y="875209"/>
            <a:ext cx="991242" cy="51019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A2D3648-7179-452E-AAB9-E385FE3D88A1}"/>
              </a:ext>
            </a:extLst>
          </p:cNvPr>
          <p:cNvSpPr txBox="1"/>
          <p:nvPr/>
        </p:nvSpPr>
        <p:spPr>
          <a:xfrm>
            <a:off x="6429955" y="1487014"/>
            <a:ext cx="5694829" cy="923330"/>
          </a:xfrm>
          <a:prstGeom prst="rect">
            <a:avLst/>
          </a:prstGeom>
          <a:noFill/>
        </p:spPr>
        <p:txBody>
          <a:bodyPr wrap="none" rtlCol="0">
            <a:spAutoFit/>
          </a:bodyPr>
          <a:lstStyle/>
          <a:p>
            <a:r>
              <a:rPr lang="en-GB" dirty="0"/>
              <a:t>What are your thoughts on GetDP replacing Comsol ?</a:t>
            </a:r>
          </a:p>
          <a:p>
            <a:r>
              <a:rPr lang="en-GB" dirty="0"/>
              <a:t>What do you think of free FE solvers ?</a:t>
            </a:r>
          </a:p>
          <a:p>
            <a:r>
              <a:rPr lang="en-GB" dirty="0"/>
              <a:t>Would you recommend other FE tools ?</a:t>
            </a:r>
          </a:p>
        </p:txBody>
      </p:sp>
      <p:sp>
        <p:nvSpPr>
          <p:cNvPr id="21" name="TextBox 20">
            <a:extLst>
              <a:ext uri="{FF2B5EF4-FFF2-40B4-BE49-F238E27FC236}">
                <a16:creationId xmlns:a16="http://schemas.microsoft.com/office/drawing/2014/main" id="{6B2E2090-20A9-4A88-BBD4-98185310EACD}"/>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9708510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10588" cy="369332"/>
          </a:xfrm>
          <a:prstGeom prst="rect">
            <a:avLst/>
          </a:prstGeom>
          <a:noFill/>
        </p:spPr>
        <p:txBody>
          <a:bodyPr wrap="none" rtlCol="0">
            <a:spAutoFit/>
          </a:bodyPr>
          <a:lstStyle/>
          <a:p>
            <a:r>
              <a:rPr lang="en-GB" dirty="0">
                <a:solidFill>
                  <a:srgbClr val="00B050"/>
                </a:solidFill>
              </a:rPr>
              <a:t>upgrading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995785" cy="338554"/>
          </a:xfrm>
          <a:prstGeom prst="rect">
            <a:avLst/>
          </a:prstGeom>
          <a:noFill/>
        </p:spPr>
        <p:txBody>
          <a:bodyPr wrap="none" rtlCol="0">
            <a:spAutoFit/>
          </a:bodyPr>
          <a:lstStyle/>
          <a:p>
            <a:r>
              <a:rPr lang="en-GB" sz="1600" dirty="0">
                <a:solidFill>
                  <a:schemeClr val="bg2">
                    <a:lumMod val="10000"/>
                  </a:schemeClr>
                </a:solidFill>
              </a:rPr>
              <a:t>mid-term</a:t>
            </a:r>
          </a:p>
        </p:txBody>
      </p:sp>
      <p:sp>
        <p:nvSpPr>
          <p:cNvPr id="6" name="TextBox 5">
            <a:extLst>
              <a:ext uri="{FF2B5EF4-FFF2-40B4-BE49-F238E27FC236}">
                <a16:creationId xmlns:a16="http://schemas.microsoft.com/office/drawing/2014/main" id="{B2BE30B0-663C-4291-A858-885D5EEEEE46}"/>
              </a:ext>
            </a:extLst>
          </p:cNvPr>
          <p:cNvSpPr txBox="1"/>
          <p:nvPr/>
        </p:nvSpPr>
        <p:spPr>
          <a:xfrm>
            <a:off x="1080000" y="2543428"/>
            <a:ext cx="10631940"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Review and improve HPC* (High Performance Computing) capabilities</a:t>
            </a:r>
          </a:p>
        </p:txBody>
      </p:sp>
      <p:sp>
        <p:nvSpPr>
          <p:cNvPr id="7" name="TextBox 6">
            <a:extLst>
              <a:ext uri="{FF2B5EF4-FFF2-40B4-BE49-F238E27FC236}">
                <a16:creationId xmlns:a16="http://schemas.microsoft.com/office/drawing/2014/main" id="{2031514F-B6F1-4671-ACFC-BDD39E5D05C8}"/>
              </a:ext>
            </a:extLst>
          </p:cNvPr>
          <p:cNvSpPr txBox="1"/>
          <p:nvPr/>
        </p:nvSpPr>
        <p:spPr>
          <a:xfrm>
            <a:off x="1080000" y="3093649"/>
            <a:ext cx="5689904" cy="369332"/>
          </a:xfrm>
          <a:prstGeom prst="rect">
            <a:avLst/>
          </a:prstGeom>
          <a:noFill/>
        </p:spPr>
        <p:txBody>
          <a:bodyPr wrap="square">
            <a:spAutoFit/>
          </a:bodyPr>
          <a:lstStyle/>
          <a:p>
            <a:pPr marL="0" indent="0">
              <a:buNone/>
            </a:pPr>
            <a:r>
              <a:rPr lang="en-GB" dirty="0">
                <a:solidFill>
                  <a:srgbClr val="000000"/>
                </a:solidFill>
                <a:latin typeface="Calibri" panose="020F0502020204030204" pitchFamily="34" charset="0"/>
                <a:cs typeface="Calibri" panose="020F0502020204030204" pitchFamily="34" charset="0"/>
              </a:rPr>
              <a:t>Decrease dependency on commercial </a:t>
            </a:r>
            <a:r>
              <a:rPr lang="en-GB" sz="1800" dirty="0">
                <a:solidFill>
                  <a:srgbClr val="000000"/>
                </a:solidFill>
                <a:latin typeface="Calibri" panose="020F0502020204030204" pitchFamily="34" charset="0"/>
                <a:cs typeface="Calibri" panose="020F0502020204030204" pitchFamily="34" charset="0"/>
              </a:rPr>
              <a:t>software</a:t>
            </a:r>
            <a:endParaRPr lang="en-US" sz="180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8599151A-938B-413B-B0E7-C1D887A3BFB9}"/>
              </a:ext>
            </a:extLst>
          </p:cNvPr>
          <p:cNvSpPr txBox="1"/>
          <p:nvPr/>
        </p:nvSpPr>
        <p:spPr>
          <a:xfrm>
            <a:off x="1080000" y="4347979"/>
            <a:ext cx="8724932"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scripting capabilities for model building, solving and postprocessing</a:t>
            </a:r>
          </a:p>
        </p:txBody>
      </p:sp>
      <p:sp>
        <p:nvSpPr>
          <p:cNvPr id="11" name="TextBox 10">
            <a:extLst>
              <a:ext uri="{FF2B5EF4-FFF2-40B4-BE49-F238E27FC236}">
                <a16:creationId xmlns:a16="http://schemas.microsoft.com/office/drawing/2014/main" id="{B3C58C30-1BED-4DCD-8774-80A5BD16026C}"/>
              </a:ext>
            </a:extLst>
          </p:cNvPr>
          <p:cNvSpPr txBox="1"/>
          <p:nvPr/>
        </p:nvSpPr>
        <p:spPr>
          <a:xfrm>
            <a:off x="1080000" y="4898202"/>
            <a:ext cx="9510566"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capabilities and provide examples for interfacing with </a:t>
            </a:r>
            <a:r>
              <a:rPr lang="en-GB" sz="1800" dirty="0">
                <a:solidFill>
                  <a:srgbClr val="000000"/>
                </a:solidFill>
                <a:latin typeface="Calibri" panose="020F0502020204030204" pitchFamily="34" charset="0"/>
                <a:cs typeface="Calibri" panose="020F0502020204030204" pitchFamily="34" charset="0"/>
              </a:rPr>
              <a:t>advanced parametric analyses **</a:t>
            </a:r>
            <a:endParaRPr lang="en-US" sz="1800" dirty="0">
              <a:solidFill>
                <a:srgbClr val="00000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32C40E2-7F14-4D11-A19E-431CAE891DBD}"/>
              </a:ext>
            </a:extLst>
          </p:cNvPr>
          <p:cNvSpPr txBox="1"/>
          <p:nvPr/>
        </p:nvSpPr>
        <p:spPr>
          <a:xfrm>
            <a:off x="8692168" y="5819438"/>
            <a:ext cx="4250420"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*Both shared and distributed memory clusters</a:t>
            </a:r>
          </a:p>
        </p:txBody>
      </p:sp>
      <p:sp>
        <p:nvSpPr>
          <p:cNvPr id="13" name="TextBox 12">
            <a:extLst>
              <a:ext uri="{FF2B5EF4-FFF2-40B4-BE49-F238E27FC236}">
                <a16:creationId xmlns:a16="http://schemas.microsoft.com/office/drawing/2014/main" id="{7DA5749C-E14E-4F3C-A4FD-010508360945}"/>
              </a:ext>
            </a:extLst>
          </p:cNvPr>
          <p:cNvSpPr txBox="1"/>
          <p:nvPr/>
        </p:nvSpPr>
        <p:spPr>
          <a:xfrm>
            <a:off x="1080000" y="3643870"/>
            <a:ext cx="10631940" cy="523220"/>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00B050"/>
                </a:solidFill>
              </a:rPr>
              <a:t>Further streamline validation of models with measurements</a:t>
            </a:r>
          </a:p>
        </p:txBody>
      </p:sp>
      <p:sp>
        <p:nvSpPr>
          <p:cNvPr id="14" name="TextBox 13">
            <a:extLst>
              <a:ext uri="{FF2B5EF4-FFF2-40B4-BE49-F238E27FC236}">
                <a16:creationId xmlns:a16="http://schemas.microsoft.com/office/drawing/2014/main" id="{1BF1DF25-7EE0-4FF1-ADB2-4B8A2364E873}"/>
              </a:ext>
            </a:extLst>
          </p:cNvPr>
          <p:cNvSpPr txBox="1"/>
          <p:nvPr/>
        </p:nvSpPr>
        <p:spPr>
          <a:xfrm>
            <a:off x="4057398" y="5999776"/>
            <a:ext cx="8180254" cy="307777"/>
          </a:xfrm>
          <a:prstGeom prst="rect">
            <a:avLst/>
          </a:prstGeom>
          <a:noFill/>
        </p:spPr>
        <p:txBody>
          <a:bodyPr wrap="square">
            <a:spAutoFit/>
          </a:bodyPr>
          <a:lstStyle/>
          <a:p>
            <a:pPr algn="r"/>
            <a:r>
              <a:rPr lang="en-GB" sz="1400" dirty="0">
                <a:solidFill>
                  <a:srgbClr val="000000"/>
                </a:solidFill>
                <a:latin typeface="Calibri" panose="020F0502020204030204" pitchFamily="34" charset="0"/>
                <a:cs typeface="Calibri" panose="020F0502020204030204" pitchFamily="34" charset="0"/>
              </a:rPr>
              <a:t>** and design exploration, model calibration, risk analysis, and uncertainty quantification</a:t>
            </a:r>
            <a:endParaRPr lang="en-GB" sz="1400" dirty="0"/>
          </a:p>
        </p:txBody>
      </p:sp>
      <p:sp>
        <p:nvSpPr>
          <p:cNvPr id="3" name="TextBox 2">
            <a:extLst>
              <a:ext uri="{FF2B5EF4-FFF2-40B4-BE49-F238E27FC236}">
                <a16:creationId xmlns:a16="http://schemas.microsoft.com/office/drawing/2014/main" id="{1B3E9D68-1190-4DB5-8A07-5B51D62DE98E}"/>
              </a:ext>
            </a:extLst>
          </p:cNvPr>
          <p:cNvSpPr txBox="1"/>
          <p:nvPr/>
        </p:nvSpPr>
        <p:spPr>
          <a:xfrm>
            <a:off x="7852833" y="118533"/>
            <a:ext cx="1056700" cy="461665"/>
          </a:xfrm>
          <a:prstGeom prst="rect">
            <a:avLst/>
          </a:prstGeom>
          <a:noFill/>
        </p:spPr>
        <p:txBody>
          <a:bodyPr wrap="none" rtlCol="0">
            <a:spAutoFit/>
          </a:bodyPr>
          <a:lstStyle/>
          <a:p>
            <a:r>
              <a:rPr lang="en-GB" sz="2400" b="1" dirty="0"/>
              <a:t>TDMS</a:t>
            </a:r>
          </a:p>
        </p:txBody>
      </p:sp>
      <p:pic>
        <p:nvPicPr>
          <p:cNvPr id="3074" name="Picture 2">
            <a:extLst>
              <a:ext uri="{FF2B5EF4-FFF2-40B4-BE49-F238E27FC236}">
                <a16:creationId xmlns:a16="http://schemas.microsoft.com/office/drawing/2014/main" id="{A9068536-B72E-46BF-8238-14BBC2AF16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2667" y="743026"/>
            <a:ext cx="2048933" cy="6078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he Many Amazing Uses of JSON Schema: Client-side Validation | APIs You  Won&amp;#39;t Hate - A community that cares about API design and development.">
            <a:extLst>
              <a:ext uri="{FF2B5EF4-FFF2-40B4-BE49-F238E27FC236}">
                <a16:creationId xmlns:a16="http://schemas.microsoft.com/office/drawing/2014/main" id="{44E3DC3F-D60F-43E3-A591-E0429EFE5C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5768" y="141258"/>
            <a:ext cx="1909233" cy="98379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bout Us | Clear Ballot">
            <a:extLst>
              <a:ext uri="{FF2B5EF4-FFF2-40B4-BE49-F238E27FC236}">
                <a16:creationId xmlns:a16="http://schemas.microsoft.com/office/drawing/2014/main" id="{16E37174-D30A-4DAE-AC73-EC4D96E8BB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48026" y="281067"/>
            <a:ext cx="842962" cy="84296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3B9AC73-C209-4D36-B414-0E925AFB0275}"/>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2695583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10588" cy="369332"/>
          </a:xfrm>
          <a:prstGeom prst="rect">
            <a:avLst/>
          </a:prstGeom>
          <a:noFill/>
        </p:spPr>
        <p:txBody>
          <a:bodyPr wrap="none" rtlCol="0">
            <a:spAutoFit/>
          </a:bodyPr>
          <a:lstStyle/>
          <a:p>
            <a:r>
              <a:rPr lang="en-GB" dirty="0">
                <a:solidFill>
                  <a:srgbClr val="00B050"/>
                </a:solidFill>
              </a:rPr>
              <a:t>upgrading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995785" cy="338554"/>
          </a:xfrm>
          <a:prstGeom prst="rect">
            <a:avLst/>
          </a:prstGeom>
          <a:noFill/>
        </p:spPr>
        <p:txBody>
          <a:bodyPr wrap="none" rtlCol="0">
            <a:spAutoFit/>
          </a:bodyPr>
          <a:lstStyle/>
          <a:p>
            <a:r>
              <a:rPr lang="en-GB" sz="1600" dirty="0">
                <a:solidFill>
                  <a:schemeClr val="bg2">
                    <a:lumMod val="10000"/>
                  </a:schemeClr>
                </a:solidFill>
              </a:rPr>
              <a:t>mid-term</a:t>
            </a:r>
          </a:p>
        </p:txBody>
      </p:sp>
      <p:sp>
        <p:nvSpPr>
          <p:cNvPr id="6" name="TextBox 5">
            <a:extLst>
              <a:ext uri="{FF2B5EF4-FFF2-40B4-BE49-F238E27FC236}">
                <a16:creationId xmlns:a16="http://schemas.microsoft.com/office/drawing/2014/main" id="{B2BE30B0-663C-4291-A858-885D5EEEEE46}"/>
              </a:ext>
            </a:extLst>
          </p:cNvPr>
          <p:cNvSpPr txBox="1"/>
          <p:nvPr/>
        </p:nvSpPr>
        <p:spPr>
          <a:xfrm>
            <a:off x="1080000" y="2555136"/>
            <a:ext cx="10631940"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Review and improve HPC* (High Performance Computing) capabilities</a:t>
            </a:r>
          </a:p>
        </p:txBody>
      </p:sp>
      <p:sp>
        <p:nvSpPr>
          <p:cNvPr id="7" name="TextBox 6">
            <a:extLst>
              <a:ext uri="{FF2B5EF4-FFF2-40B4-BE49-F238E27FC236}">
                <a16:creationId xmlns:a16="http://schemas.microsoft.com/office/drawing/2014/main" id="{2031514F-B6F1-4671-ACFC-BDD39E5D05C8}"/>
              </a:ext>
            </a:extLst>
          </p:cNvPr>
          <p:cNvSpPr txBox="1"/>
          <p:nvPr/>
        </p:nvSpPr>
        <p:spPr>
          <a:xfrm>
            <a:off x="1080000" y="2985928"/>
            <a:ext cx="5689904" cy="369332"/>
          </a:xfrm>
          <a:prstGeom prst="rect">
            <a:avLst/>
          </a:prstGeom>
          <a:noFill/>
        </p:spPr>
        <p:txBody>
          <a:bodyPr wrap="square">
            <a:spAutoFit/>
          </a:bodyPr>
          <a:lstStyle/>
          <a:p>
            <a:pPr marL="0" indent="0">
              <a:buNone/>
            </a:pPr>
            <a:r>
              <a:rPr lang="en-GB" dirty="0">
                <a:solidFill>
                  <a:srgbClr val="000000"/>
                </a:solidFill>
                <a:latin typeface="Calibri" panose="020F0502020204030204" pitchFamily="34" charset="0"/>
                <a:cs typeface="Calibri" panose="020F0502020204030204" pitchFamily="34" charset="0"/>
              </a:rPr>
              <a:t>Decrease dependency on commercial </a:t>
            </a:r>
            <a:r>
              <a:rPr lang="en-GB" sz="1800" dirty="0">
                <a:solidFill>
                  <a:srgbClr val="000000"/>
                </a:solidFill>
                <a:latin typeface="Calibri" panose="020F0502020204030204" pitchFamily="34" charset="0"/>
                <a:cs typeface="Calibri" panose="020F0502020204030204" pitchFamily="34" charset="0"/>
              </a:rPr>
              <a:t>software</a:t>
            </a:r>
            <a:endParaRPr lang="en-US" sz="180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8599151A-938B-413B-B0E7-C1D887A3BFB9}"/>
              </a:ext>
            </a:extLst>
          </p:cNvPr>
          <p:cNvSpPr txBox="1"/>
          <p:nvPr/>
        </p:nvSpPr>
        <p:spPr>
          <a:xfrm>
            <a:off x="1080000" y="3870928"/>
            <a:ext cx="8724932"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00B050"/>
                </a:solidFill>
              </a:rPr>
              <a:t>Improve scripting capabilities for model building, solving and postprocessing</a:t>
            </a:r>
          </a:p>
        </p:txBody>
      </p:sp>
      <p:sp>
        <p:nvSpPr>
          <p:cNvPr id="11" name="TextBox 10">
            <a:extLst>
              <a:ext uri="{FF2B5EF4-FFF2-40B4-BE49-F238E27FC236}">
                <a16:creationId xmlns:a16="http://schemas.microsoft.com/office/drawing/2014/main" id="{B3C58C30-1BED-4DCD-8774-80A5BD16026C}"/>
              </a:ext>
            </a:extLst>
          </p:cNvPr>
          <p:cNvSpPr txBox="1"/>
          <p:nvPr/>
        </p:nvSpPr>
        <p:spPr>
          <a:xfrm>
            <a:off x="1080000" y="4898202"/>
            <a:ext cx="9510566"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capabilities and provide examples for interfacing with </a:t>
            </a:r>
            <a:r>
              <a:rPr lang="en-GB" sz="1800" dirty="0">
                <a:solidFill>
                  <a:srgbClr val="000000"/>
                </a:solidFill>
                <a:latin typeface="Calibri" panose="020F0502020204030204" pitchFamily="34" charset="0"/>
                <a:cs typeface="Calibri" panose="020F0502020204030204" pitchFamily="34" charset="0"/>
              </a:rPr>
              <a:t>advanced parametric analyses **</a:t>
            </a:r>
            <a:endParaRPr lang="en-US" sz="1800" dirty="0">
              <a:solidFill>
                <a:srgbClr val="00000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332C40E2-7F14-4D11-A19E-431CAE891DBD}"/>
              </a:ext>
            </a:extLst>
          </p:cNvPr>
          <p:cNvSpPr txBox="1"/>
          <p:nvPr/>
        </p:nvSpPr>
        <p:spPr>
          <a:xfrm>
            <a:off x="8692168" y="5819438"/>
            <a:ext cx="4250420"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*Both shared and distributed memory clusters</a:t>
            </a:r>
          </a:p>
        </p:txBody>
      </p:sp>
      <p:sp>
        <p:nvSpPr>
          <p:cNvPr id="13" name="TextBox 12">
            <a:extLst>
              <a:ext uri="{FF2B5EF4-FFF2-40B4-BE49-F238E27FC236}">
                <a16:creationId xmlns:a16="http://schemas.microsoft.com/office/drawing/2014/main" id="{7DA5749C-E14E-4F3C-A4FD-010508360945}"/>
              </a:ext>
            </a:extLst>
          </p:cNvPr>
          <p:cNvSpPr txBox="1"/>
          <p:nvPr/>
        </p:nvSpPr>
        <p:spPr>
          <a:xfrm>
            <a:off x="1080000" y="3428428"/>
            <a:ext cx="6096670"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Further streamline </a:t>
            </a:r>
            <a:r>
              <a:rPr lang="en-US" sz="1800" dirty="0">
                <a:solidFill>
                  <a:srgbClr val="000000"/>
                </a:solidFill>
                <a:latin typeface="Calibri" panose="020F0502020204030204" pitchFamily="34" charset="0"/>
                <a:cs typeface="Calibri" panose="020F0502020204030204" pitchFamily="34" charset="0"/>
              </a:rPr>
              <a:t>validation of models with measurements</a:t>
            </a:r>
          </a:p>
        </p:txBody>
      </p:sp>
      <p:sp>
        <p:nvSpPr>
          <p:cNvPr id="14" name="TextBox 13">
            <a:extLst>
              <a:ext uri="{FF2B5EF4-FFF2-40B4-BE49-F238E27FC236}">
                <a16:creationId xmlns:a16="http://schemas.microsoft.com/office/drawing/2014/main" id="{1BF1DF25-7EE0-4FF1-ADB2-4B8A2364E873}"/>
              </a:ext>
            </a:extLst>
          </p:cNvPr>
          <p:cNvSpPr txBox="1"/>
          <p:nvPr/>
        </p:nvSpPr>
        <p:spPr>
          <a:xfrm>
            <a:off x="4057398" y="5999776"/>
            <a:ext cx="8180254" cy="307777"/>
          </a:xfrm>
          <a:prstGeom prst="rect">
            <a:avLst/>
          </a:prstGeom>
          <a:noFill/>
        </p:spPr>
        <p:txBody>
          <a:bodyPr wrap="square">
            <a:spAutoFit/>
          </a:bodyPr>
          <a:lstStyle/>
          <a:p>
            <a:pPr algn="r"/>
            <a:r>
              <a:rPr lang="en-GB" sz="1400" dirty="0">
                <a:solidFill>
                  <a:srgbClr val="000000"/>
                </a:solidFill>
                <a:latin typeface="Calibri" panose="020F0502020204030204" pitchFamily="34" charset="0"/>
                <a:cs typeface="Calibri" panose="020F0502020204030204" pitchFamily="34" charset="0"/>
              </a:rPr>
              <a:t>** and design exploration, model calibration, risk analysis, and uncertainty quantification</a:t>
            </a:r>
            <a:endParaRPr lang="en-GB" sz="1400" dirty="0"/>
          </a:p>
        </p:txBody>
      </p:sp>
      <p:pic>
        <p:nvPicPr>
          <p:cNvPr id="16" name="Picture 2">
            <a:extLst>
              <a:ext uri="{FF2B5EF4-FFF2-40B4-BE49-F238E27FC236}">
                <a16:creationId xmlns:a16="http://schemas.microsoft.com/office/drawing/2014/main" id="{7FBD283B-C2EA-4B19-9DBA-BF1E1CDBC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4215" y="500005"/>
            <a:ext cx="2363172" cy="7010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3C26492D-6C0C-4412-A46B-9B60CCB8F62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1307308" y="230078"/>
            <a:ext cx="542864" cy="1010715"/>
          </a:xfrm>
          <a:prstGeom prst="rect">
            <a:avLst/>
          </a:prstGeom>
        </p:spPr>
      </p:pic>
      <p:pic>
        <p:nvPicPr>
          <p:cNvPr id="18" name="Picture 12" descr="Project Jupyter - Wikipedia">
            <a:extLst>
              <a:ext uri="{FF2B5EF4-FFF2-40B4-BE49-F238E27FC236}">
                <a16:creationId xmlns:a16="http://schemas.microsoft.com/office/drawing/2014/main" id="{1DCA2142-BF3C-4160-87C7-14B56071254B}"/>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234942" y="292773"/>
            <a:ext cx="827405" cy="9591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FCC167B8-8485-4FC9-90D7-CEE491CD149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255599" y="303118"/>
            <a:ext cx="931914" cy="839126"/>
          </a:xfrm>
          <a:prstGeom prst="rect">
            <a:avLst/>
          </a:prstGeom>
        </p:spPr>
      </p:pic>
      <p:sp>
        <p:nvSpPr>
          <p:cNvPr id="19" name="TextBox 18">
            <a:extLst>
              <a:ext uri="{FF2B5EF4-FFF2-40B4-BE49-F238E27FC236}">
                <a16:creationId xmlns:a16="http://schemas.microsoft.com/office/drawing/2014/main" id="{52229E5E-7757-4B85-9CDA-C84541708EF7}"/>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3809743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2674620" y="5859780"/>
            <a:ext cx="6381749" cy="38989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i="1" dirty="0">
                <a:solidFill>
                  <a:srgbClr val="000000"/>
                </a:solidFill>
                <a:latin typeface="Calibri" panose="020F0502020204030204" pitchFamily="34" charset="0"/>
                <a:cs typeface="Calibri" panose="020F0502020204030204" pitchFamily="34" charset="0"/>
              </a:rPr>
              <a:t>Note: All figures are only meant to give a rough estimation</a:t>
            </a:r>
            <a:endParaRPr lang="en-US" sz="1000" i="1" dirty="0">
              <a:solidFill>
                <a:srgbClr val="C00000"/>
              </a:solidFill>
              <a:latin typeface="Calibri" panose="020F0502020204030204" pitchFamily="34" charset="0"/>
              <a:cs typeface="Calibri" panose="020F0502020204030204" pitchFamily="34" charset="0"/>
            </a:endParaRPr>
          </a:p>
        </p:txBody>
      </p:sp>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project in the last few years and future trends</a:t>
            </a:r>
            <a:endParaRPr lang="en-GB" dirty="0"/>
          </a:p>
        </p:txBody>
      </p:sp>
      <p:sp>
        <p:nvSpPr>
          <p:cNvPr id="22" name="Rectangle 21"/>
          <p:cNvSpPr/>
          <p:nvPr/>
        </p:nvSpPr>
        <p:spPr>
          <a:xfrm>
            <a:off x="202523" y="933450"/>
            <a:ext cx="11726427" cy="863599"/>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000000"/>
                </a:solidFill>
                <a:latin typeface="Calibri" panose="020F0502020204030204" pitchFamily="34" charset="0"/>
                <a:cs typeface="Calibri" panose="020F0502020204030204" pitchFamily="34" charset="0"/>
              </a:rPr>
              <a:t>STEAM</a:t>
            </a:r>
            <a:endParaRPr lang="en-US" dirty="0">
              <a:solidFill>
                <a:srgbClr val="C00000"/>
              </a:solidFill>
              <a:latin typeface="Calibri" panose="020F0502020204030204" pitchFamily="34" charset="0"/>
              <a:cs typeface="Calibri" panose="020F0502020204030204" pitchFamily="34" charset="0"/>
            </a:endParaRPr>
          </a:p>
        </p:txBody>
      </p:sp>
      <p:sp>
        <p:nvSpPr>
          <p:cNvPr id="3" name="Rectangle 2"/>
          <p:cNvSpPr/>
          <p:nvPr/>
        </p:nvSpPr>
        <p:spPr>
          <a:xfrm>
            <a:off x="202524" y="3598427"/>
            <a:ext cx="925596"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30%</a:t>
            </a:r>
          </a:p>
          <a:p>
            <a:pPr algn="ctr"/>
            <a:r>
              <a:rPr lang="en-US" sz="2400" b="1" dirty="0">
                <a:solidFill>
                  <a:srgbClr val="000000"/>
                </a:solidFill>
                <a:latin typeface="Calibri" panose="020F0502020204030204" pitchFamily="34" charset="0"/>
                <a:cs typeface="Calibri" panose="020F0502020204030204" pitchFamily="34" charset="0"/>
              </a:rPr>
              <a:t>LHC</a:t>
            </a:r>
            <a:endParaRPr lang="en-US" sz="1400" dirty="0">
              <a:solidFill>
                <a:srgbClr val="C00000"/>
              </a:solidFill>
              <a:latin typeface="Calibri" panose="020F0502020204030204" pitchFamily="34" charset="0"/>
              <a:cs typeface="Calibri" panose="020F0502020204030204" pitchFamily="34" charset="0"/>
            </a:endParaRPr>
          </a:p>
        </p:txBody>
      </p:sp>
      <p:sp>
        <p:nvSpPr>
          <p:cNvPr id="4" name="Rectangle 3"/>
          <p:cNvSpPr/>
          <p:nvPr/>
        </p:nvSpPr>
        <p:spPr>
          <a:xfrm>
            <a:off x="1213368" y="3598427"/>
            <a:ext cx="118575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50%</a:t>
            </a:r>
          </a:p>
          <a:p>
            <a:pPr algn="ctr"/>
            <a:r>
              <a:rPr lang="en-US" sz="2400" b="1" dirty="0">
                <a:solidFill>
                  <a:srgbClr val="000000"/>
                </a:solidFill>
                <a:latin typeface="Calibri" panose="020F0502020204030204" pitchFamily="34" charset="0"/>
                <a:cs typeface="Calibri" panose="020F0502020204030204" pitchFamily="34" charset="0"/>
              </a:rPr>
              <a:t>HL-LHC</a:t>
            </a:r>
            <a:endParaRPr lang="en-US" sz="1400" dirty="0">
              <a:solidFill>
                <a:srgbClr val="C00000"/>
              </a:solidFill>
              <a:latin typeface="Calibri" panose="020F0502020204030204" pitchFamily="34" charset="0"/>
              <a:cs typeface="Calibri" panose="020F0502020204030204" pitchFamily="34" charset="0"/>
            </a:endParaRPr>
          </a:p>
        </p:txBody>
      </p:sp>
      <p:sp>
        <p:nvSpPr>
          <p:cNvPr id="5" name="Rectangle 4"/>
          <p:cNvSpPr/>
          <p:nvPr/>
        </p:nvSpPr>
        <p:spPr>
          <a:xfrm>
            <a:off x="2484374" y="3598427"/>
            <a:ext cx="925596"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400" b="1" dirty="0">
                <a:solidFill>
                  <a:srgbClr val="000000"/>
                </a:solidFill>
                <a:latin typeface="Calibri" panose="020F0502020204030204" pitchFamily="34" charset="0"/>
                <a:cs typeface="Calibri" panose="020F0502020204030204" pitchFamily="34" charset="0"/>
              </a:rPr>
              <a:t>HFM</a:t>
            </a:r>
            <a:endParaRPr lang="en-US" sz="1400" dirty="0">
              <a:solidFill>
                <a:srgbClr val="C00000"/>
              </a:solidFill>
              <a:latin typeface="Calibri" panose="020F0502020204030204" pitchFamily="34" charset="0"/>
              <a:cs typeface="Calibri" panose="020F0502020204030204" pitchFamily="34" charset="0"/>
            </a:endParaRPr>
          </a:p>
        </p:txBody>
      </p:sp>
      <p:sp>
        <p:nvSpPr>
          <p:cNvPr id="6" name="Rectangle 5"/>
          <p:cNvSpPr/>
          <p:nvPr/>
        </p:nvSpPr>
        <p:spPr>
          <a:xfrm>
            <a:off x="3495219" y="3598427"/>
            <a:ext cx="101678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15%</a:t>
            </a:r>
          </a:p>
          <a:p>
            <a:pPr algn="ctr"/>
            <a:r>
              <a:rPr lang="en-US" sz="2400" b="1" dirty="0">
                <a:solidFill>
                  <a:srgbClr val="000000"/>
                </a:solidFill>
                <a:latin typeface="Calibri" panose="020F0502020204030204" pitchFamily="34" charset="0"/>
                <a:cs typeface="Calibri" panose="020F0502020204030204" pitchFamily="34" charset="0"/>
              </a:rPr>
              <a:t>Other</a:t>
            </a:r>
            <a:endParaRPr lang="en-US" sz="1400" dirty="0">
              <a:solidFill>
                <a:srgbClr val="C00000"/>
              </a:solidFill>
              <a:latin typeface="Calibri" panose="020F0502020204030204" pitchFamily="34" charset="0"/>
              <a:cs typeface="Calibri" panose="020F0502020204030204" pitchFamily="34" charset="0"/>
            </a:endParaRPr>
          </a:p>
        </p:txBody>
      </p:sp>
      <p:sp>
        <p:nvSpPr>
          <p:cNvPr id="11" name="Down Arrow 10"/>
          <p:cNvSpPr/>
          <p:nvPr/>
        </p:nvSpPr>
        <p:spPr>
          <a:xfrm rot="10800000">
            <a:off x="2790369"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13" name="Rectangle 12"/>
          <p:cNvSpPr/>
          <p:nvPr/>
        </p:nvSpPr>
        <p:spPr>
          <a:xfrm>
            <a:off x="4600153" y="3598427"/>
            <a:ext cx="113547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10%</a:t>
            </a:r>
          </a:p>
          <a:p>
            <a:pPr algn="ctr"/>
            <a:r>
              <a:rPr lang="en-US" sz="2000" b="1" dirty="0">
                <a:solidFill>
                  <a:srgbClr val="000000"/>
                </a:solidFill>
                <a:latin typeface="Calibri" panose="020F0502020204030204" pitchFamily="34" charset="0"/>
                <a:cs typeface="Calibri" panose="020F0502020204030204" pitchFamily="34" charset="0"/>
              </a:rPr>
              <a:t>Physics</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4" name="Rectangle 13"/>
          <p:cNvSpPr/>
          <p:nvPr/>
        </p:nvSpPr>
        <p:spPr>
          <a:xfrm>
            <a:off x="5794717" y="3598427"/>
            <a:ext cx="1068474"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10%</a:t>
            </a:r>
          </a:p>
          <a:p>
            <a:pPr algn="ctr"/>
            <a:r>
              <a:rPr lang="en-US" sz="2000" b="1" dirty="0" err="1">
                <a:solidFill>
                  <a:srgbClr val="000000"/>
                </a:solidFill>
                <a:latin typeface="Calibri" panose="020F0502020204030204" pitchFamily="34" charset="0"/>
                <a:cs typeface="Calibri" panose="020F0502020204030204" pitchFamily="34" charset="0"/>
              </a:rPr>
              <a:t>Matlab</a:t>
            </a:r>
            <a:endParaRPr lang="en-US" sz="2000" b="1" dirty="0">
              <a:solidFill>
                <a:srgbClr val="000000"/>
              </a:solidFill>
              <a:latin typeface="Calibri" panose="020F0502020204030204" pitchFamily="34" charset="0"/>
              <a:cs typeface="Calibri" panose="020F0502020204030204" pitchFamily="34" charset="0"/>
            </a:endParaRP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5" name="Rectangle 14"/>
          <p:cNvSpPr/>
          <p:nvPr/>
        </p:nvSpPr>
        <p:spPr>
          <a:xfrm>
            <a:off x="6922276" y="3598427"/>
            <a:ext cx="102413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000" b="1" dirty="0">
                <a:solidFill>
                  <a:srgbClr val="000000"/>
                </a:solidFill>
                <a:latin typeface="Calibri" panose="020F0502020204030204" pitchFamily="34" charset="0"/>
                <a:cs typeface="Calibri" panose="020F0502020204030204" pitchFamily="34" charset="0"/>
              </a:rPr>
              <a:t>Java</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6" name="Rectangle 15"/>
          <p:cNvSpPr/>
          <p:nvPr/>
        </p:nvSpPr>
        <p:spPr>
          <a:xfrm>
            <a:off x="8005500" y="3598427"/>
            <a:ext cx="1185759"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35%</a:t>
            </a:r>
          </a:p>
          <a:p>
            <a:pPr algn="ctr"/>
            <a:r>
              <a:rPr lang="en-US" sz="2000" b="1" dirty="0">
                <a:solidFill>
                  <a:srgbClr val="000000"/>
                </a:solidFill>
                <a:latin typeface="Calibri" panose="020F0502020204030204" pitchFamily="34" charset="0"/>
                <a:cs typeface="Calibri" panose="020F0502020204030204" pitchFamily="34" charset="0"/>
              </a:rPr>
              <a:t>Python</a:t>
            </a:r>
          </a:p>
          <a:p>
            <a:pPr algn="ctr"/>
            <a:endParaRPr lang="en-US" sz="2000" dirty="0">
              <a:solidFill>
                <a:srgbClr val="C00000"/>
              </a:solidFill>
              <a:latin typeface="Calibri" panose="020F0502020204030204" pitchFamily="34" charset="0"/>
              <a:cs typeface="Calibri" panose="020F0502020204030204" pitchFamily="34" charset="0"/>
            </a:endParaRPr>
          </a:p>
        </p:txBody>
      </p:sp>
      <p:sp>
        <p:nvSpPr>
          <p:cNvPr id="18" name="Down Arrow 17"/>
          <p:cNvSpPr/>
          <p:nvPr/>
        </p:nvSpPr>
        <p:spPr>
          <a:xfrm rot="10800000">
            <a:off x="8441576"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19" name="Down Arrow 18"/>
          <p:cNvSpPr/>
          <p:nvPr/>
        </p:nvSpPr>
        <p:spPr>
          <a:xfrm>
            <a:off x="7276667" y="5051989"/>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20" name="Rectangle 19"/>
          <p:cNvSpPr/>
          <p:nvPr/>
        </p:nvSpPr>
        <p:spPr>
          <a:xfrm>
            <a:off x="202523" y="1950721"/>
            <a:ext cx="4313467" cy="147843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60%</a:t>
            </a:r>
          </a:p>
          <a:p>
            <a:pPr algn="ctr"/>
            <a:r>
              <a:rPr lang="en-US" sz="2400" b="1" dirty="0">
                <a:solidFill>
                  <a:srgbClr val="000000"/>
                </a:solidFill>
                <a:latin typeface="Calibri" panose="020F0502020204030204" pitchFamily="34" charset="0"/>
                <a:cs typeface="Calibri" panose="020F0502020204030204" pitchFamily="34" charset="0"/>
              </a:rPr>
              <a:t>Applications</a:t>
            </a:r>
          </a:p>
          <a:p>
            <a:pPr algn="ctr"/>
            <a:r>
              <a:rPr lang="en-US" dirty="0">
                <a:solidFill>
                  <a:srgbClr val="000000"/>
                </a:solidFill>
                <a:latin typeface="Calibri" panose="020F0502020204030204" pitchFamily="34" charset="0"/>
                <a:cs typeface="Calibri" panose="020F0502020204030204" pitchFamily="34" charset="0"/>
              </a:rPr>
              <a:t>Develop circuit or magnet models,            validate them, perform simulations,…</a:t>
            </a:r>
          </a:p>
        </p:txBody>
      </p:sp>
      <p:sp>
        <p:nvSpPr>
          <p:cNvPr id="21" name="Rectangle 20"/>
          <p:cNvSpPr/>
          <p:nvPr/>
        </p:nvSpPr>
        <p:spPr>
          <a:xfrm>
            <a:off x="4597255" y="1950721"/>
            <a:ext cx="7301617" cy="1478436"/>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40%</a:t>
            </a:r>
          </a:p>
          <a:p>
            <a:pPr algn="ctr"/>
            <a:r>
              <a:rPr lang="en-US" sz="2400" b="1" dirty="0">
                <a:solidFill>
                  <a:srgbClr val="000000"/>
                </a:solidFill>
                <a:latin typeface="Calibri" panose="020F0502020204030204" pitchFamily="34" charset="0"/>
                <a:cs typeface="Calibri" panose="020F0502020204030204" pitchFamily="34" charset="0"/>
              </a:rPr>
              <a:t>Development</a:t>
            </a:r>
          </a:p>
          <a:p>
            <a:pPr algn="ctr"/>
            <a:r>
              <a:rPr lang="en-US" dirty="0">
                <a:solidFill>
                  <a:srgbClr val="000000"/>
                </a:solidFill>
                <a:latin typeface="Calibri" panose="020F0502020204030204" pitchFamily="34" charset="0"/>
                <a:cs typeface="Calibri" panose="020F0502020204030204" pitchFamily="34" charset="0"/>
              </a:rPr>
              <a:t>Develop new program features, code maintenance, enhance automation…</a:t>
            </a:r>
          </a:p>
        </p:txBody>
      </p:sp>
      <p:sp>
        <p:nvSpPr>
          <p:cNvPr id="24" name="Rectangle 23"/>
          <p:cNvSpPr/>
          <p:nvPr/>
        </p:nvSpPr>
        <p:spPr>
          <a:xfrm>
            <a:off x="9250344" y="3598427"/>
            <a:ext cx="130039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5%</a:t>
            </a:r>
          </a:p>
          <a:p>
            <a:pPr algn="ctr"/>
            <a:r>
              <a:rPr lang="en-US" sz="2000" b="1" dirty="0">
                <a:solidFill>
                  <a:srgbClr val="000000"/>
                </a:solidFill>
                <a:latin typeface="Calibri" panose="020F0502020204030204" pitchFamily="34" charset="0"/>
                <a:cs typeface="Calibri" panose="020F0502020204030204" pitchFamily="34" charset="0"/>
              </a:rPr>
              <a:t>COMSOL</a:t>
            </a:r>
          </a:p>
          <a:p>
            <a:pPr algn="ctr"/>
            <a:endParaRPr lang="en-US" sz="2000" b="1" dirty="0">
              <a:solidFill>
                <a:srgbClr val="000000"/>
              </a:solidFill>
              <a:latin typeface="Calibri" panose="020F0502020204030204" pitchFamily="34" charset="0"/>
              <a:cs typeface="Calibri" panose="020F0502020204030204" pitchFamily="34" charset="0"/>
            </a:endParaRPr>
          </a:p>
        </p:txBody>
      </p:sp>
      <p:sp>
        <p:nvSpPr>
          <p:cNvPr id="27" name="Rectangle 26">
            <a:extLst>
              <a:ext uri="{FF2B5EF4-FFF2-40B4-BE49-F238E27FC236}">
                <a16:creationId xmlns:a16="http://schemas.microsoft.com/office/drawing/2014/main" id="{13542BC6-D2BF-44D7-9258-5CB8E14B4B59}"/>
              </a:ext>
            </a:extLst>
          </p:cNvPr>
          <p:cNvSpPr/>
          <p:nvPr/>
        </p:nvSpPr>
        <p:spPr>
          <a:xfrm>
            <a:off x="10598474" y="3598427"/>
            <a:ext cx="1300398" cy="165919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dirty="0">
                <a:solidFill>
                  <a:srgbClr val="000000"/>
                </a:solidFill>
                <a:latin typeface="Calibri" panose="020F0502020204030204" pitchFamily="34" charset="0"/>
                <a:cs typeface="Calibri" panose="020F0502020204030204" pitchFamily="34" charset="0"/>
              </a:rPr>
              <a:t>35%</a:t>
            </a:r>
          </a:p>
          <a:p>
            <a:pPr algn="ctr"/>
            <a:r>
              <a:rPr lang="en-US" sz="2000" b="1" dirty="0">
                <a:solidFill>
                  <a:srgbClr val="000000"/>
                </a:solidFill>
                <a:latin typeface="Calibri" panose="020F0502020204030204" pitchFamily="34" charset="0"/>
                <a:cs typeface="Calibri" panose="020F0502020204030204" pitchFamily="34" charset="0"/>
              </a:rPr>
              <a:t>Gmsh</a:t>
            </a:r>
          </a:p>
          <a:p>
            <a:pPr algn="ctr"/>
            <a:r>
              <a:rPr lang="en-US" sz="2000" b="1" dirty="0">
                <a:solidFill>
                  <a:srgbClr val="000000"/>
                </a:solidFill>
                <a:latin typeface="Calibri" panose="020F0502020204030204" pitchFamily="34" charset="0"/>
                <a:cs typeface="Calibri" panose="020F0502020204030204" pitchFamily="34" charset="0"/>
              </a:rPr>
              <a:t>GetDP</a:t>
            </a:r>
            <a:endParaRPr lang="en-US" sz="1200" dirty="0">
              <a:solidFill>
                <a:srgbClr val="C00000"/>
              </a:solidFill>
              <a:latin typeface="Calibri" panose="020F0502020204030204" pitchFamily="34" charset="0"/>
              <a:cs typeface="Calibri" panose="020F0502020204030204" pitchFamily="34" charset="0"/>
            </a:endParaRPr>
          </a:p>
        </p:txBody>
      </p:sp>
      <p:sp>
        <p:nvSpPr>
          <p:cNvPr id="28" name="Down Arrow 24">
            <a:extLst>
              <a:ext uri="{FF2B5EF4-FFF2-40B4-BE49-F238E27FC236}">
                <a16:creationId xmlns:a16="http://schemas.microsoft.com/office/drawing/2014/main" id="{E1659D58-2C25-4E83-9358-0C50C1B07CA6}"/>
              </a:ext>
            </a:extLst>
          </p:cNvPr>
          <p:cNvSpPr/>
          <p:nvPr/>
        </p:nvSpPr>
        <p:spPr>
          <a:xfrm rot="10800000">
            <a:off x="11192204" y="5051989"/>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29" name="Down Arrow 18">
            <a:extLst>
              <a:ext uri="{FF2B5EF4-FFF2-40B4-BE49-F238E27FC236}">
                <a16:creationId xmlns:a16="http://schemas.microsoft.com/office/drawing/2014/main" id="{65EF6824-C279-49E5-9F67-E205D22AB1D0}"/>
              </a:ext>
            </a:extLst>
          </p:cNvPr>
          <p:cNvSpPr/>
          <p:nvPr/>
        </p:nvSpPr>
        <p:spPr>
          <a:xfrm>
            <a:off x="6204285" y="5043100"/>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0" name="Down Arrow 18">
            <a:extLst>
              <a:ext uri="{FF2B5EF4-FFF2-40B4-BE49-F238E27FC236}">
                <a16:creationId xmlns:a16="http://schemas.microsoft.com/office/drawing/2014/main" id="{0B68FF49-18A6-4AF1-A51B-50F3CA4E2DFA}"/>
              </a:ext>
            </a:extLst>
          </p:cNvPr>
          <p:cNvSpPr/>
          <p:nvPr/>
        </p:nvSpPr>
        <p:spPr>
          <a:xfrm>
            <a:off x="9799297" y="5043100"/>
            <a:ext cx="313607" cy="608768"/>
          </a:xfrm>
          <a:prstGeom prst="downArrow">
            <a:avLst/>
          </a:prstGeom>
          <a:solidFill>
            <a:srgbClr val="FF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
        <p:nvSpPr>
          <p:cNvPr id="31" name="Down Arrow 10">
            <a:extLst>
              <a:ext uri="{FF2B5EF4-FFF2-40B4-BE49-F238E27FC236}">
                <a16:creationId xmlns:a16="http://schemas.microsoft.com/office/drawing/2014/main" id="{C4FB2D5B-9015-4F61-98FA-D364CA10DB48}"/>
              </a:ext>
            </a:extLst>
          </p:cNvPr>
          <p:cNvSpPr/>
          <p:nvPr/>
        </p:nvSpPr>
        <p:spPr>
          <a:xfrm rot="10800000">
            <a:off x="3866613" y="5054368"/>
            <a:ext cx="313607" cy="608768"/>
          </a:xfrm>
          <a:prstGeom prst="downArrow">
            <a:avLst/>
          </a:prstGeom>
          <a:solidFill>
            <a:srgbClr val="92D050"/>
          </a:solidFill>
          <a:ln>
            <a:solidFill>
              <a:srgbClr val="007A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a:p>
        </p:txBody>
      </p:sp>
    </p:spTree>
    <p:extLst>
      <p:ext uri="{BB962C8B-B14F-4D97-AF65-F5344CB8AC3E}">
        <p14:creationId xmlns:p14="http://schemas.microsoft.com/office/powerpoint/2010/main" val="8016705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210588" cy="369332"/>
          </a:xfrm>
          <a:prstGeom prst="rect">
            <a:avLst/>
          </a:prstGeom>
          <a:noFill/>
        </p:spPr>
        <p:txBody>
          <a:bodyPr wrap="none" rtlCol="0">
            <a:spAutoFit/>
          </a:bodyPr>
          <a:lstStyle/>
          <a:p>
            <a:r>
              <a:rPr lang="en-GB" dirty="0">
                <a:solidFill>
                  <a:srgbClr val="00B050"/>
                </a:solidFill>
              </a:rPr>
              <a:t>upgrading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995785" cy="338554"/>
          </a:xfrm>
          <a:prstGeom prst="rect">
            <a:avLst/>
          </a:prstGeom>
          <a:noFill/>
        </p:spPr>
        <p:txBody>
          <a:bodyPr wrap="none" rtlCol="0">
            <a:spAutoFit/>
          </a:bodyPr>
          <a:lstStyle/>
          <a:p>
            <a:r>
              <a:rPr lang="en-GB" sz="1600" dirty="0">
                <a:solidFill>
                  <a:schemeClr val="bg2">
                    <a:lumMod val="10000"/>
                  </a:schemeClr>
                </a:solidFill>
              </a:rPr>
              <a:t>mid-term</a:t>
            </a:r>
          </a:p>
        </p:txBody>
      </p:sp>
      <p:sp>
        <p:nvSpPr>
          <p:cNvPr id="6" name="TextBox 5">
            <a:extLst>
              <a:ext uri="{FF2B5EF4-FFF2-40B4-BE49-F238E27FC236}">
                <a16:creationId xmlns:a16="http://schemas.microsoft.com/office/drawing/2014/main" id="{B2BE30B0-663C-4291-A858-885D5EEEEE46}"/>
              </a:ext>
            </a:extLst>
          </p:cNvPr>
          <p:cNvSpPr txBox="1"/>
          <p:nvPr/>
        </p:nvSpPr>
        <p:spPr>
          <a:xfrm>
            <a:off x="1080000" y="2543428"/>
            <a:ext cx="10631940" cy="369332"/>
          </a:xfrm>
          <a:prstGeom prst="rect">
            <a:avLst/>
          </a:prstGeom>
          <a:noFill/>
        </p:spPr>
        <p:txBody>
          <a:bodyPr wrap="square">
            <a:spAutoFit/>
          </a:bodyPr>
          <a:lstStyle>
            <a:defPPr>
              <a:defRPr lang="en-US"/>
            </a:defPPr>
            <a:lvl1pPr indent="0">
              <a:buNone/>
              <a:defRPr>
                <a:solidFill>
                  <a:srgbClr val="000000"/>
                </a:solidFill>
                <a:latin typeface="Calibri" panose="020F0502020204030204" pitchFamily="34" charset="0"/>
                <a:cs typeface="Calibri" panose="020F0502020204030204" pitchFamily="34" charset="0"/>
              </a:defRPr>
            </a:lvl1pPr>
          </a:lstStyle>
          <a:p>
            <a:r>
              <a:rPr lang="en-US" dirty="0"/>
              <a:t>Review and improve HPC* (High Performance Computing) capabilities</a:t>
            </a:r>
          </a:p>
        </p:txBody>
      </p:sp>
      <p:sp>
        <p:nvSpPr>
          <p:cNvPr id="7" name="TextBox 6">
            <a:extLst>
              <a:ext uri="{FF2B5EF4-FFF2-40B4-BE49-F238E27FC236}">
                <a16:creationId xmlns:a16="http://schemas.microsoft.com/office/drawing/2014/main" id="{2031514F-B6F1-4671-ACFC-BDD39E5D05C8}"/>
              </a:ext>
            </a:extLst>
          </p:cNvPr>
          <p:cNvSpPr txBox="1"/>
          <p:nvPr/>
        </p:nvSpPr>
        <p:spPr>
          <a:xfrm>
            <a:off x="1080000" y="2985928"/>
            <a:ext cx="5689904" cy="369332"/>
          </a:xfrm>
          <a:prstGeom prst="rect">
            <a:avLst/>
          </a:prstGeom>
          <a:noFill/>
        </p:spPr>
        <p:txBody>
          <a:bodyPr wrap="square">
            <a:spAutoFit/>
          </a:bodyPr>
          <a:lstStyle/>
          <a:p>
            <a:pPr marL="0" indent="0">
              <a:buNone/>
            </a:pPr>
            <a:r>
              <a:rPr lang="en-GB" dirty="0">
                <a:solidFill>
                  <a:srgbClr val="000000"/>
                </a:solidFill>
                <a:latin typeface="Calibri" panose="020F0502020204030204" pitchFamily="34" charset="0"/>
                <a:cs typeface="Calibri" panose="020F0502020204030204" pitchFamily="34" charset="0"/>
              </a:rPr>
              <a:t>Decrease dependency on commercial </a:t>
            </a:r>
            <a:r>
              <a:rPr lang="en-GB" sz="1800" dirty="0">
                <a:solidFill>
                  <a:srgbClr val="000000"/>
                </a:solidFill>
                <a:latin typeface="Calibri" panose="020F0502020204030204" pitchFamily="34" charset="0"/>
                <a:cs typeface="Calibri" panose="020F0502020204030204" pitchFamily="34" charset="0"/>
              </a:rPr>
              <a:t>software</a:t>
            </a:r>
            <a:endParaRPr lang="en-US" sz="1800" dirty="0">
              <a:solidFill>
                <a:srgbClr val="000000"/>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8599151A-938B-413B-B0E7-C1D887A3BFB9}"/>
              </a:ext>
            </a:extLst>
          </p:cNvPr>
          <p:cNvSpPr txBox="1"/>
          <p:nvPr/>
        </p:nvSpPr>
        <p:spPr>
          <a:xfrm>
            <a:off x="1080000" y="3870928"/>
            <a:ext cx="8724932" cy="369332"/>
          </a:xfrm>
          <a:prstGeom prst="rect">
            <a:avLst/>
          </a:prstGeom>
          <a:noFill/>
        </p:spPr>
        <p:txBody>
          <a:bodyPr wrap="square">
            <a:spAutoFit/>
          </a:bodyPr>
          <a:lstStyle/>
          <a:p>
            <a:pPr marL="0" indent="0">
              <a:buNone/>
            </a:pPr>
            <a:r>
              <a:rPr lang="en-US" sz="1800" dirty="0">
                <a:solidFill>
                  <a:srgbClr val="000000"/>
                </a:solidFill>
                <a:latin typeface="Calibri" panose="020F0502020204030204" pitchFamily="34" charset="0"/>
                <a:cs typeface="Calibri" panose="020F0502020204030204" pitchFamily="34" charset="0"/>
              </a:rPr>
              <a:t>Improve scripting capabilities for model building, solving and postprocessing</a:t>
            </a:r>
          </a:p>
        </p:txBody>
      </p:sp>
      <p:sp>
        <p:nvSpPr>
          <p:cNvPr id="11" name="TextBox 10">
            <a:extLst>
              <a:ext uri="{FF2B5EF4-FFF2-40B4-BE49-F238E27FC236}">
                <a16:creationId xmlns:a16="http://schemas.microsoft.com/office/drawing/2014/main" id="{B3C58C30-1BED-4DCD-8774-80A5BD16026C}"/>
              </a:ext>
            </a:extLst>
          </p:cNvPr>
          <p:cNvSpPr txBox="1"/>
          <p:nvPr/>
        </p:nvSpPr>
        <p:spPr>
          <a:xfrm>
            <a:off x="1080000" y="4313427"/>
            <a:ext cx="9510566"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solidFill>
                  <a:srgbClr val="00B050"/>
                </a:solidFill>
              </a:rPr>
              <a:t>Improve capabilities and provide examples</a:t>
            </a:r>
          </a:p>
          <a:p>
            <a:r>
              <a:rPr lang="en-US" dirty="0">
                <a:solidFill>
                  <a:srgbClr val="00B050"/>
                </a:solidFill>
              </a:rPr>
              <a:t>for interfacing with </a:t>
            </a:r>
            <a:r>
              <a:rPr lang="en-GB" dirty="0">
                <a:solidFill>
                  <a:srgbClr val="00B050"/>
                </a:solidFill>
              </a:rPr>
              <a:t>advanced parametric analyses **</a:t>
            </a:r>
            <a:endParaRPr lang="en-US" dirty="0">
              <a:solidFill>
                <a:srgbClr val="00B050"/>
              </a:solidFill>
            </a:endParaRPr>
          </a:p>
        </p:txBody>
      </p:sp>
      <p:sp>
        <p:nvSpPr>
          <p:cNvPr id="12" name="TextBox 11">
            <a:extLst>
              <a:ext uri="{FF2B5EF4-FFF2-40B4-BE49-F238E27FC236}">
                <a16:creationId xmlns:a16="http://schemas.microsoft.com/office/drawing/2014/main" id="{332C40E2-7F14-4D11-A19E-431CAE891DBD}"/>
              </a:ext>
            </a:extLst>
          </p:cNvPr>
          <p:cNvSpPr txBox="1"/>
          <p:nvPr/>
        </p:nvSpPr>
        <p:spPr>
          <a:xfrm>
            <a:off x="8692168" y="5819438"/>
            <a:ext cx="4250420" cy="307777"/>
          </a:xfrm>
          <a:prstGeom prst="rect">
            <a:avLst/>
          </a:prstGeom>
          <a:noFill/>
        </p:spPr>
        <p:txBody>
          <a:bodyPr wrap="square">
            <a:spAutoFit/>
          </a:bodyPr>
          <a:lstStyle/>
          <a:p>
            <a:pPr marL="0" indent="0">
              <a:buNone/>
            </a:pPr>
            <a:r>
              <a:rPr lang="en-US" sz="1400" dirty="0">
                <a:solidFill>
                  <a:srgbClr val="000000"/>
                </a:solidFill>
                <a:latin typeface="Calibri" panose="020F0502020204030204" pitchFamily="34" charset="0"/>
                <a:cs typeface="Calibri" panose="020F0502020204030204" pitchFamily="34" charset="0"/>
              </a:rPr>
              <a:t>*Both shared and distributed memory clusters</a:t>
            </a:r>
          </a:p>
        </p:txBody>
      </p:sp>
      <p:sp>
        <p:nvSpPr>
          <p:cNvPr id="13" name="TextBox 12">
            <a:extLst>
              <a:ext uri="{FF2B5EF4-FFF2-40B4-BE49-F238E27FC236}">
                <a16:creationId xmlns:a16="http://schemas.microsoft.com/office/drawing/2014/main" id="{7DA5749C-E14E-4F3C-A4FD-010508360945}"/>
              </a:ext>
            </a:extLst>
          </p:cNvPr>
          <p:cNvSpPr txBox="1"/>
          <p:nvPr/>
        </p:nvSpPr>
        <p:spPr>
          <a:xfrm>
            <a:off x="1080000" y="3428428"/>
            <a:ext cx="6096670" cy="369332"/>
          </a:xfrm>
          <a:prstGeom prst="rect">
            <a:avLst/>
          </a:prstGeom>
          <a:noFill/>
        </p:spPr>
        <p:txBody>
          <a:bodyPr wrap="square">
            <a:spAutoFit/>
          </a:bodyPr>
          <a:lstStyle/>
          <a:p>
            <a:r>
              <a:rPr lang="en-US" dirty="0">
                <a:solidFill>
                  <a:srgbClr val="000000"/>
                </a:solidFill>
                <a:latin typeface="Calibri" panose="020F0502020204030204" pitchFamily="34" charset="0"/>
                <a:cs typeface="Calibri" panose="020F0502020204030204" pitchFamily="34" charset="0"/>
              </a:rPr>
              <a:t>Further streamline </a:t>
            </a:r>
            <a:r>
              <a:rPr lang="en-US" sz="1800" dirty="0">
                <a:solidFill>
                  <a:srgbClr val="000000"/>
                </a:solidFill>
                <a:latin typeface="Calibri" panose="020F0502020204030204" pitchFamily="34" charset="0"/>
                <a:cs typeface="Calibri" panose="020F0502020204030204" pitchFamily="34" charset="0"/>
              </a:rPr>
              <a:t>validation of models with measurements</a:t>
            </a:r>
          </a:p>
        </p:txBody>
      </p:sp>
      <p:sp>
        <p:nvSpPr>
          <p:cNvPr id="14" name="TextBox 13">
            <a:extLst>
              <a:ext uri="{FF2B5EF4-FFF2-40B4-BE49-F238E27FC236}">
                <a16:creationId xmlns:a16="http://schemas.microsoft.com/office/drawing/2014/main" id="{1BF1DF25-7EE0-4FF1-ADB2-4B8A2364E873}"/>
              </a:ext>
            </a:extLst>
          </p:cNvPr>
          <p:cNvSpPr txBox="1"/>
          <p:nvPr/>
        </p:nvSpPr>
        <p:spPr>
          <a:xfrm>
            <a:off x="4057398" y="5999776"/>
            <a:ext cx="8180254" cy="307777"/>
          </a:xfrm>
          <a:prstGeom prst="rect">
            <a:avLst/>
          </a:prstGeom>
          <a:noFill/>
        </p:spPr>
        <p:txBody>
          <a:bodyPr wrap="square">
            <a:spAutoFit/>
          </a:bodyPr>
          <a:lstStyle/>
          <a:p>
            <a:pPr algn="r"/>
            <a:r>
              <a:rPr lang="en-GB" sz="1400" dirty="0">
                <a:solidFill>
                  <a:srgbClr val="000000"/>
                </a:solidFill>
                <a:latin typeface="Calibri" panose="020F0502020204030204" pitchFamily="34" charset="0"/>
                <a:cs typeface="Calibri" panose="020F0502020204030204" pitchFamily="34" charset="0"/>
              </a:rPr>
              <a:t>** and design exploration, model calibration, risk analysis, and uncertainty quantification</a:t>
            </a:r>
            <a:endParaRPr lang="en-GB" sz="1400" dirty="0"/>
          </a:p>
        </p:txBody>
      </p:sp>
      <p:pic>
        <p:nvPicPr>
          <p:cNvPr id="16" name="Picture 6" descr="Dakota Optimization and UQ">
            <a:extLst>
              <a:ext uri="{FF2B5EF4-FFF2-40B4-BE49-F238E27FC236}">
                <a16:creationId xmlns:a16="http://schemas.microsoft.com/office/drawing/2014/main" id="{900F1615-3498-42B0-80FF-B504CBA78E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8133" y="214269"/>
            <a:ext cx="1684546" cy="103303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58D0A615-C3F2-402C-85FE-EE531F70A2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821" y="549245"/>
            <a:ext cx="1867870" cy="554134"/>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75BCCAD6-7A79-4116-AC71-396576FC46D5}"/>
              </a:ext>
            </a:extLst>
          </p:cNvPr>
          <p:cNvGrpSpPr/>
          <p:nvPr/>
        </p:nvGrpSpPr>
        <p:grpSpPr>
          <a:xfrm>
            <a:off x="10245016" y="193960"/>
            <a:ext cx="1684546" cy="1134270"/>
            <a:chOff x="6034322" y="201210"/>
            <a:chExt cx="1989468" cy="1383538"/>
          </a:xfrm>
        </p:grpSpPr>
        <p:pic>
          <p:nvPicPr>
            <p:cNvPr id="19" name="Picture 18">
              <a:extLst>
                <a:ext uri="{FF2B5EF4-FFF2-40B4-BE49-F238E27FC236}">
                  <a16:creationId xmlns:a16="http://schemas.microsoft.com/office/drawing/2014/main" id="{5AB068C5-E407-4462-A78B-865E6079FE3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034322" y="201210"/>
              <a:ext cx="1989468" cy="1383538"/>
            </a:xfrm>
            <a:prstGeom prst="rect">
              <a:avLst/>
            </a:prstGeom>
          </p:spPr>
        </p:pic>
        <p:pic>
          <p:nvPicPr>
            <p:cNvPr id="21" name="Picture 20" descr="Logo&#10;&#10;Description automatically generated">
              <a:extLst>
                <a:ext uri="{FF2B5EF4-FFF2-40B4-BE49-F238E27FC236}">
                  <a16:creationId xmlns:a16="http://schemas.microsoft.com/office/drawing/2014/main" id="{4BED6ADC-31B6-406A-9D22-CBBF4AFD8F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43381" y="396772"/>
              <a:ext cx="453044" cy="420244"/>
            </a:xfrm>
            <a:prstGeom prst="rect">
              <a:avLst/>
            </a:prstGeom>
          </p:spPr>
        </p:pic>
      </p:grpSp>
      <p:sp>
        <p:nvSpPr>
          <p:cNvPr id="22" name="TextBox 21">
            <a:extLst>
              <a:ext uri="{FF2B5EF4-FFF2-40B4-BE49-F238E27FC236}">
                <a16:creationId xmlns:a16="http://schemas.microsoft.com/office/drawing/2014/main" id="{0C373524-5D0D-4909-98FC-2F9866F77AEE}"/>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2283720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031051" cy="369332"/>
          </a:xfrm>
          <a:prstGeom prst="rect">
            <a:avLst/>
          </a:prstGeom>
          <a:noFill/>
        </p:spPr>
        <p:txBody>
          <a:bodyPr wrap="none" rtlCol="0">
            <a:spAutoFit/>
          </a:bodyPr>
          <a:lstStyle/>
          <a:p>
            <a:r>
              <a:rPr lang="en-GB" dirty="0"/>
              <a:t>evolving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440273" cy="584775"/>
          </a:xfrm>
          <a:prstGeom prst="rect">
            <a:avLst/>
          </a:prstGeom>
          <a:noFill/>
        </p:spPr>
        <p:txBody>
          <a:bodyPr wrap="square" rtlCol="0">
            <a:spAutoFit/>
          </a:bodyPr>
          <a:lstStyle/>
          <a:p>
            <a:r>
              <a:rPr lang="en-GB" sz="1600" dirty="0">
                <a:solidFill>
                  <a:schemeClr val="bg2">
                    <a:lumMod val="10000"/>
                  </a:schemeClr>
                </a:solidFill>
              </a:rPr>
              <a:t>mid-term and beyond</a:t>
            </a:r>
          </a:p>
        </p:txBody>
      </p:sp>
      <p:sp>
        <p:nvSpPr>
          <p:cNvPr id="9" name="TextBox 8">
            <a:extLst>
              <a:ext uri="{FF2B5EF4-FFF2-40B4-BE49-F238E27FC236}">
                <a16:creationId xmlns:a16="http://schemas.microsoft.com/office/drawing/2014/main" id="{A73D05EF-01A0-4371-A646-A95DEBB853C1}"/>
              </a:ext>
            </a:extLst>
          </p:cNvPr>
          <p:cNvSpPr txBox="1"/>
          <p:nvPr/>
        </p:nvSpPr>
        <p:spPr>
          <a:xfrm>
            <a:off x="1080000" y="3819467"/>
            <a:ext cx="9576472"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For the above, include all physics relevant for quench protection and powering transients</a:t>
            </a:r>
          </a:p>
        </p:txBody>
      </p:sp>
      <p:sp>
        <p:nvSpPr>
          <p:cNvPr id="10" name="TextBox 9">
            <a:extLst>
              <a:ext uri="{FF2B5EF4-FFF2-40B4-BE49-F238E27FC236}">
                <a16:creationId xmlns:a16="http://schemas.microsoft.com/office/drawing/2014/main" id="{9FCB106C-82BF-43E4-81A0-736D642D8FEF}"/>
              </a:ext>
            </a:extLst>
          </p:cNvPr>
          <p:cNvSpPr txBox="1"/>
          <p:nvPr/>
        </p:nvSpPr>
        <p:spPr>
          <a:xfrm>
            <a:off x="1080000" y="2509408"/>
            <a:ext cx="10376647"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t>Adapt tools to the needs of new magnets,</a:t>
            </a:r>
          </a:p>
          <a:p>
            <a:r>
              <a:rPr lang="en-US" dirty="0"/>
              <a:t>in particular High Field Magnet (HFM) programme at CERN </a:t>
            </a:r>
          </a:p>
        </p:txBody>
      </p:sp>
      <p:sp>
        <p:nvSpPr>
          <p:cNvPr id="11" name="TextBox 10">
            <a:extLst>
              <a:ext uri="{FF2B5EF4-FFF2-40B4-BE49-F238E27FC236}">
                <a16:creationId xmlns:a16="http://schemas.microsoft.com/office/drawing/2014/main" id="{8D7A252C-000A-4306-9077-4FFA34395265}"/>
              </a:ext>
            </a:extLst>
          </p:cNvPr>
          <p:cNvSpPr txBox="1"/>
          <p:nvPr/>
        </p:nvSpPr>
        <p:spPr>
          <a:xfrm>
            <a:off x="1080000" y="4544752"/>
            <a:ext cx="8023076" cy="646331"/>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Review and consider improving capabilities to interface with structural analysis software, with a consideration of quench in magnets with brittle superconductors</a:t>
            </a:r>
          </a:p>
        </p:txBody>
      </p:sp>
      <p:pic>
        <p:nvPicPr>
          <p:cNvPr id="13" name="Picture 12" descr="Logo, company name&#10;&#10;Description automatically generated">
            <a:extLst>
              <a:ext uri="{FF2B5EF4-FFF2-40B4-BE49-F238E27FC236}">
                <a16:creationId xmlns:a16="http://schemas.microsoft.com/office/drawing/2014/main" id="{B19AB39A-4CBD-405A-9953-7910D187632A}"/>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6771336" y="212886"/>
            <a:ext cx="1192108" cy="1589554"/>
          </a:xfrm>
          <a:prstGeom prst="rect">
            <a:avLst/>
          </a:prstGeom>
        </p:spPr>
      </p:pic>
      <p:pic>
        <p:nvPicPr>
          <p:cNvPr id="16" name="Picture 15" descr="Logo&#10;&#10;Description automatically generated">
            <a:extLst>
              <a:ext uri="{FF2B5EF4-FFF2-40B4-BE49-F238E27FC236}">
                <a16:creationId xmlns:a16="http://schemas.microsoft.com/office/drawing/2014/main" id="{67CF93C4-99BD-4F6C-9F7E-8EF6371C74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4536" y="615105"/>
            <a:ext cx="1770365" cy="995830"/>
          </a:xfrm>
          <a:prstGeom prst="rect">
            <a:avLst/>
          </a:prstGeom>
        </p:spPr>
      </p:pic>
      <p:pic>
        <p:nvPicPr>
          <p:cNvPr id="5124" name="Picture 4">
            <a:extLst>
              <a:ext uri="{FF2B5EF4-FFF2-40B4-BE49-F238E27FC236}">
                <a16:creationId xmlns:a16="http://schemas.microsoft.com/office/drawing/2014/main" id="{21985590-2B96-405A-87BA-710BCF433DD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9862128" y="459228"/>
            <a:ext cx="1886099" cy="115170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7114DDF7-8398-41D4-9E61-9D760894FD78}"/>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Tree>
    <p:extLst>
      <p:ext uri="{BB962C8B-B14F-4D97-AF65-F5344CB8AC3E}">
        <p14:creationId xmlns:p14="http://schemas.microsoft.com/office/powerpoint/2010/main" val="25854576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031051" cy="369332"/>
          </a:xfrm>
          <a:prstGeom prst="rect">
            <a:avLst/>
          </a:prstGeom>
          <a:noFill/>
        </p:spPr>
        <p:txBody>
          <a:bodyPr wrap="none" rtlCol="0">
            <a:spAutoFit/>
          </a:bodyPr>
          <a:lstStyle/>
          <a:p>
            <a:r>
              <a:rPr lang="en-GB" dirty="0"/>
              <a:t>evolving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440273" cy="584775"/>
          </a:xfrm>
          <a:prstGeom prst="rect">
            <a:avLst/>
          </a:prstGeom>
          <a:noFill/>
        </p:spPr>
        <p:txBody>
          <a:bodyPr wrap="square" rtlCol="0">
            <a:spAutoFit/>
          </a:bodyPr>
          <a:lstStyle/>
          <a:p>
            <a:r>
              <a:rPr lang="en-GB" sz="1600" dirty="0">
                <a:solidFill>
                  <a:schemeClr val="bg2">
                    <a:lumMod val="10000"/>
                  </a:schemeClr>
                </a:solidFill>
              </a:rPr>
              <a:t>mid-term and beyond</a:t>
            </a:r>
          </a:p>
        </p:txBody>
      </p:sp>
      <p:sp>
        <p:nvSpPr>
          <p:cNvPr id="7" name="TextBox 6">
            <a:extLst>
              <a:ext uri="{FF2B5EF4-FFF2-40B4-BE49-F238E27FC236}">
                <a16:creationId xmlns:a16="http://schemas.microsoft.com/office/drawing/2014/main" id="{9FCB106C-82BF-43E4-81A0-736D642D8FEF}"/>
              </a:ext>
            </a:extLst>
          </p:cNvPr>
          <p:cNvSpPr txBox="1"/>
          <p:nvPr/>
        </p:nvSpPr>
        <p:spPr>
          <a:xfrm>
            <a:off x="1024966" y="2535356"/>
            <a:ext cx="10376647" cy="646331"/>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US" dirty="0"/>
              <a:t>Adapt tools to the needs of new magnets,</a:t>
            </a:r>
          </a:p>
          <a:p>
            <a:r>
              <a:rPr lang="en-US" dirty="0"/>
              <a:t>in particular HFM (High Field Magnet) programme at CERN </a:t>
            </a:r>
          </a:p>
        </p:txBody>
      </p:sp>
      <p:sp>
        <p:nvSpPr>
          <p:cNvPr id="9" name="TextBox 8">
            <a:extLst>
              <a:ext uri="{FF2B5EF4-FFF2-40B4-BE49-F238E27FC236}">
                <a16:creationId xmlns:a16="http://schemas.microsoft.com/office/drawing/2014/main" id="{A73D05EF-01A0-4371-A646-A95DEBB853C1}"/>
              </a:ext>
            </a:extLst>
          </p:cNvPr>
          <p:cNvSpPr txBox="1"/>
          <p:nvPr/>
        </p:nvSpPr>
        <p:spPr>
          <a:xfrm>
            <a:off x="1080000" y="3373192"/>
            <a:ext cx="9576472" cy="954107"/>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t>For the above, include all physics relevant</a:t>
            </a:r>
          </a:p>
          <a:p>
            <a:r>
              <a:rPr lang="en-US" dirty="0"/>
              <a:t>for quench protection and powering transients</a:t>
            </a:r>
          </a:p>
        </p:txBody>
      </p:sp>
      <p:sp>
        <p:nvSpPr>
          <p:cNvPr id="12" name="TextBox 11">
            <a:extLst>
              <a:ext uri="{FF2B5EF4-FFF2-40B4-BE49-F238E27FC236}">
                <a16:creationId xmlns:a16="http://schemas.microsoft.com/office/drawing/2014/main" id="{8D7A252C-000A-4306-9077-4FFA34395265}"/>
              </a:ext>
            </a:extLst>
          </p:cNvPr>
          <p:cNvSpPr txBox="1"/>
          <p:nvPr/>
        </p:nvSpPr>
        <p:spPr>
          <a:xfrm>
            <a:off x="1080000" y="4544752"/>
            <a:ext cx="8023076" cy="646331"/>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Review and consider improving capabilities to interface with structural analysis software, with a consideration of quench in magnets with brittle superconductors</a:t>
            </a:r>
          </a:p>
        </p:txBody>
      </p:sp>
      <p:pic>
        <p:nvPicPr>
          <p:cNvPr id="11" name="Picture 10" descr="Logo, company name&#10;&#10;Description automatically generated">
            <a:extLst>
              <a:ext uri="{FF2B5EF4-FFF2-40B4-BE49-F238E27FC236}">
                <a16:creationId xmlns:a16="http://schemas.microsoft.com/office/drawing/2014/main" id="{05D99618-FD75-432A-804E-B59594A41B4A}"/>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6311952" y="207118"/>
            <a:ext cx="1192108" cy="1589554"/>
          </a:xfrm>
          <a:prstGeom prst="rect">
            <a:avLst/>
          </a:prstGeom>
        </p:spPr>
      </p:pic>
      <p:pic>
        <p:nvPicPr>
          <p:cNvPr id="16" name="Picture 15">
            <a:extLst>
              <a:ext uri="{FF2B5EF4-FFF2-40B4-BE49-F238E27FC236}">
                <a16:creationId xmlns:a16="http://schemas.microsoft.com/office/drawing/2014/main" id="{002AC25B-EBEF-478A-83A3-8F5BE84401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2189" y="376112"/>
            <a:ext cx="1971591" cy="1477406"/>
          </a:xfrm>
          <a:prstGeom prst="rect">
            <a:avLst/>
          </a:prstGeom>
        </p:spPr>
      </p:pic>
      <p:sp>
        <p:nvSpPr>
          <p:cNvPr id="13" name="TextBox 12">
            <a:extLst>
              <a:ext uri="{FF2B5EF4-FFF2-40B4-BE49-F238E27FC236}">
                <a16:creationId xmlns:a16="http://schemas.microsoft.com/office/drawing/2014/main" id="{8C591D93-7661-471C-86B3-1BF17952D00B}"/>
              </a:ext>
            </a:extLst>
          </p:cNvPr>
          <p:cNvSpPr txBox="1"/>
          <p:nvPr/>
        </p:nvSpPr>
        <p:spPr>
          <a:xfrm>
            <a:off x="9710634" y="3399657"/>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pic>
        <p:nvPicPr>
          <p:cNvPr id="4" name="Picture 3">
            <a:extLst>
              <a:ext uri="{FF2B5EF4-FFF2-40B4-BE49-F238E27FC236}">
                <a16:creationId xmlns:a16="http://schemas.microsoft.com/office/drawing/2014/main" id="{0F67F673-F575-4930-8110-FA01EB6220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2173" y="388228"/>
            <a:ext cx="1856054" cy="1366312"/>
          </a:xfrm>
          <a:prstGeom prst="rect">
            <a:avLst/>
          </a:prstGeom>
        </p:spPr>
      </p:pic>
    </p:spTree>
    <p:extLst>
      <p:ext uri="{BB962C8B-B14F-4D97-AF65-F5344CB8AC3E}">
        <p14:creationId xmlns:p14="http://schemas.microsoft.com/office/powerpoint/2010/main" val="11559362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STEAM strategic priorities</a:t>
            </a:r>
          </a:p>
        </p:txBody>
      </p:sp>
      <p:sp>
        <p:nvSpPr>
          <p:cNvPr id="8" name="Freeform: Shape 7">
            <a:extLst>
              <a:ext uri="{FF2B5EF4-FFF2-40B4-BE49-F238E27FC236}">
                <a16:creationId xmlns:a16="http://schemas.microsoft.com/office/drawing/2014/main" id="{D44125BB-9157-48B2-AE85-7CD73D4CD4E8}"/>
              </a:ext>
            </a:extLst>
          </p:cNvPr>
          <p:cNvSpPr/>
          <p:nvPr/>
        </p:nvSpPr>
        <p:spPr>
          <a:xfrm>
            <a:off x="443773" y="1026160"/>
            <a:ext cx="3750919" cy="905672"/>
          </a:xfrm>
          <a:custGeom>
            <a:avLst/>
            <a:gdLst>
              <a:gd name="connsiteX0" fmla="*/ 0 w 3230611"/>
              <a:gd name="connsiteY0" fmla="*/ 1139979 h 1139979"/>
              <a:gd name="connsiteX1" fmla="*/ 1373614 w 3230611"/>
              <a:gd name="connsiteY1" fmla="*/ 217523 h 1139979"/>
              <a:gd name="connsiteX2" fmla="*/ 3230611 w 3230611"/>
              <a:gd name="connsiteY2" fmla="*/ 0 h 1139979"/>
              <a:gd name="connsiteX0" fmla="*/ 0 w 3230611"/>
              <a:gd name="connsiteY0" fmla="*/ 1139979 h 1139979"/>
              <a:gd name="connsiteX1" fmla="*/ 1373614 w 3230611"/>
              <a:gd name="connsiteY1" fmla="*/ 217523 h 1139979"/>
              <a:gd name="connsiteX2" fmla="*/ 3230611 w 3230611"/>
              <a:gd name="connsiteY2" fmla="*/ 0 h 1139979"/>
            </a:gdLst>
            <a:ahLst/>
            <a:cxnLst>
              <a:cxn ang="0">
                <a:pos x="connsiteX0" y="connsiteY0"/>
              </a:cxn>
              <a:cxn ang="0">
                <a:pos x="connsiteX1" y="connsiteY1"/>
              </a:cxn>
              <a:cxn ang="0">
                <a:pos x="connsiteX2" y="connsiteY2"/>
              </a:cxn>
            </a:cxnLst>
            <a:rect l="l" t="t" r="r" b="b"/>
            <a:pathLst>
              <a:path w="3230611" h="1139979">
                <a:moveTo>
                  <a:pt x="0" y="1139979"/>
                </a:moveTo>
                <a:cubicBezTo>
                  <a:pt x="417589" y="773749"/>
                  <a:pt x="835179" y="407519"/>
                  <a:pt x="1373614" y="217523"/>
                </a:cubicBezTo>
                <a:cubicBezTo>
                  <a:pt x="1912049" y="27527"/>
                  <a:pt x="2822421" y="3357"/>
                  <a:pt x="3230611" y="0"/>
                </a:cubicBezTo>
              </a:path>
            </a:pathLst>
          </a:cu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effectLst/>
            </a:endParaRPr>
          </a:p>
        </p:txBody>
      </p:sp>
      <p:sp>
        <p:nvSpPr>
          <p:cNvPr id="15" name="TextBox 14">
            <a:extLst>
              <a:ext uri="{FF2B5EF4-FFF2-40B4-BE49-F238E27FC236}">
                <a16:creationId xmlns:a16="http://schemas.microsoft.com/office/drawing/2014/main" id="{A9F348E6-2C4F-41C0-AB3B-FE7516B68B37}"/>
              </a:ext>
            </a:extLst>
          </p:cNvPr>
          <p:cNvSpPr txBox="1"/>
          <p:nvPr/>
        </p:nvSpPr>
        <p:spPr>
          <a:xfrm>
            <a:off x="1554883" y="1376614"/>
            <a:ext cx="1031051" cy="369332"/>
          </a:xfrm>
          <a:prstGeom prst="rect">
            <a:avLst/>
          </a:prstGeom>
          <a:noFill/>
        </p:spPr>
        <p:txBody>
          <a:bodyPr wrap="none" rtlCol="0">
            <a:spAutoFit/>
          </a:bodyPr>
          <a:lstStyle/>
          <a:p>
            <a:r>
              <a:rPr lang="en-GB" dirty="0"/>
              <a:t>evolving</a:t>
            </a:r>
          </a:p>
        </p:txBody>
      </p:sp>
      <p:sp>
        <p:nvSpPr>
          <p:cNvPr id="20" name="TextBox 19">
            <a:extLst>
              <a:ext uri="{FF2B5EF4-FFF2-40B4-BE49-F238E27FC236}">
                <a16:creationId xmlns:a16="http://schemas.microsoft.com/office/drawing/2014/main" id="{B9B1B897-C285-4DEE-B43C-F415420646B1}"/>
              </a:ext>
            </a:extLst>
          </p:cNvPr>
          <p:cNvSpPr txBox="1"/>
          <p:nvPr/>
        </p:nvSpPr>
        <p:spPr>
          <a:xfrm>
            <a:off x="368386" y="1026160"/>
            <a:ext cx="1440273" cy="584775"/>
          </a:xfrm>
          <a:prstGeom prst="rect">
            <a:avLst/>
          </a:prstGeom>
          <a:noFill/>
        </p:spPr>
        <p:txBody>
          <a:bodyPr wrap="square" rtlCol="0">
            <a:spAutoFit/>
          </a:bodyPr>
          <a:lstStyle/>
          <a:p>
            <a:r>
              <a:rPr lang="en-GB" sz="1600" dirty="0">
                <a:solidFill>
                  <a:schemeClr val="bg2">
                    <a:lumMod val="10000"/>
                  </a:schemeClr>
                </a:solidFill>
              </a:rPr>
              <a:t>mid-term and beyond</a:t>
            </a:r>
          </a:p>
        </p:txBody>
      </p:sp>
      <p:sp>
        <p:nvSpPr>
          <p:cNvPr id="9" name="TextBox 8">
            <a:extLst>
              <a:ext uri="{FF2B5EF4-FFF2-40B4-BE49-F238E27FC236}">
                <a16:creationId xmlns:a16="http://schemas.microsoft.com/office/drawing/2014/main" id="{A73D05EF-01A0-4371-A646-A95DEBB853C1}"/>
              </a:ext>
            </a:extLst>
          </p:cNvPr>
          <p:cNvSpPr txBox="1"/>
          <p:nvPr/>
        </p:nvSpPr>
        <p:spPr>
          <a:xfrm>
            <a:off x="1080000" y="3315297"/>
            <a:ext cx="9576472" cy="369332"/>
          </a:xfrm>
          <a:prstGeom prst="rect">
            <a:avLst/>
          </a:prstGeom>
          <a:noFill/>
        </p:spPr>
        <p:txBody>
          <a:bodyPr wrap="square">
            <a:spAutoFit/>
          </a:bodyPr>
          <a:lstStyle/>
          <a:p>
            <a:r>
              <a:rPr lang="en-US" sz="1800" dirty="0">
                <a:solidFill>
                  <a:srgbClr val="000000"/>
                </a:solidFill>
                <a:latin typeface="Calibri" panose="020F0502020204030204" pitchFamily="34" charset="0"/>
                <a:cs typeface="Calibri" panose="020F0502020204030204" pitchFamily="34" charset="0"/>
              </a:rPr>
              <a:t>For the above, include all physics relevant for quench protection and powering transients</a:t>
            </a:r>
          </a:p>
        </p:txBody>
      </p:sp>
      <p:sp>
        <p:nvSpPr>
          <p:cNvPr id="12" name="TextBox 11">
            <a:extLst>
              <a:ext uri="{FF2B5EF4-FFF2-40B4-BE49-F238E27FC236}">
                <a16:creationId xmlns:a16="http://schemas.microsoft.com/office/drawing/2014/main" id="{8D7A252C-000A-4306-9077-4FFA34395265}"/>
              </a:ext>
            </a:extLst>
          </p:cNvPr>
          <p:cNvSpPr txBox="1"/>
          <p:nvPr/>
        </p:nvSpPr>
        <p:spPr>
          <a:xfrm>
            <a:off x="1080000" y="3844188"/>
            <a:ext cx="10258560" cy="1384995"/>
          </a:xfrm>
          <a:prstGeom prst="rect">
            <a:avLst/>
          </a:prstGeom>
          <a:noFill/>
        </p:spPr>
        <p:txBody>
          <a:bodyPr wrap="square">
            <a:spAutoFit/>
          </a:bodyPr>
          <a:lstStyle>
            <a:defPPr>
              <a:defRPr lang="en-US"/>
            </a:defPPr>
            <a:lvl1pPr>
              <a:defRPr sz="2800" b="1">
                <a:latin typeface="Calibri" panose="020F0502020204030204" pitchFamily="34" charset="0"/>
                <a:cs typeface="Calibri" panose="020F0502020204030204" pitchFamily="34" charset="0"/>
              </a:defRPr>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US" dirty="0"/>
              <a:t>Review* and consider improving capabilities to interface</a:t>
            </a:r>
          </a:p>
          <a:p>
            <a:r>
              <a:rPr lang="en-US" dirty="0"/>
              <a:t>with structural analysis software, with a consideration of quench</a:t>
            </a:r>
          </a:p>
          <a:p>
            <a:r>
              <a:rPr lang="en-US" dirty="0"/>
              <a:t>in magnets with brittle superconductors</a:t>
            </a:r>
          </a:p>
        </p:txBody>
      </p:sp>
      <p:sp>
        <p:nvSpPr>
          <p:cNvPr id="11" name="TextBox 10">
            <a:extLst>
              <a:ext uri="{FF2B5EF4-FFF2-40B4-BE49-F238E27FC236}">
                <a16:creationId xmlns:a16="http://schemas.microsoft.com/office/drawing/2014/main" id="{9FCB106C-82BF-43E4-81A0-736D642D8FEF}"/>
              </a:ext>
            </a:extLst>
          </p:cNvPr>
          <p:cNvSpPr txBox="1"/>
          <p:nvPr/>
        </p:nvSpPr>
        <p:spPr>
          <a:xfrm>
            <a:off x="1080000" y="2509408"/>
            <a:ext cx="10376647" cy="646331"/>
          </a:xfrm>
          <a:prstGeom prst="rect">
            <a:avLst/>
          </a:prstGeom>
          <a:noFill/>
        </p:spPr>
        <p:txBody>
          <a:bodyPr wrap="square">
            <a:spAutoFit/>
          </a:bodyPr>
          <a:lstStyle>
            <a:defPPr>
              <a:defRPr lang="en-US"/>
            </a:defPPr>
            <a:lvl1pPr>
              <a:defRPr>
                <a:solidFill>
                  <a:srgbClr val="000000"/>
                </a:solidFill>
                <a:latin typeface="Calibri" panose="020F0502020204030204" pitchFamily="34" charset="0"/>
                <a:cs typeface="Calibri" panose="020F0502020204030204" pitchFamily="34" charset="0"/>
              </a:defRPr>
            </a:lvl1pPr>
          </a:lstStyle>
          <a:p>
            <a:r>
              <a:rPr lang="en-US" dirty="0"/>
              <a:t>Adapt tools to the needs of new magnets,</a:t>
            </a:r>
          </a:p>
          <a:p>
            <a:r>
              <a:rPr lang="en-US" dirty="0"/>
              <a:t>in particular HFM (High Field Magnet) programme at CERN </a:t>
            </a:r>
          </a:p>
        </p:txBody>
      </p:sp>
      <p:sp>
        <p:nvSpPr>
          <p:cNvPr id="10" name="TextBox 9">
            <a:extLst>
              <a:ext uri="{FF2B5EF4-FFF2-40B4-BE49-F238E27FC236}">
                <a16:creationId xmlns:a16="http://schemas.microsoft.com/office/drawing/2014/main" id="{F6B6E58F-C5B4-466A-BF90-A511DFC2D27F}"/>
              </a:ext>
            </a:extLst>
          </p:cNvPr>
          <p:cNvSpPr txBox="1"/>
          <p:nvPr/>
        </p:nvSpPr>
        <p:spPr>
          <a:xfrm>
            <a:off x="1951566" y="6025917"/>
            <a:ext cx="10376647" cy="276999"/>
          </a:xfrm>
          <a:prstGeom prst="rect">
            <a:avLst/>
          </a:prstGeom>
          <a:noFill/>
        </p:spPr>
        <p:txBody>
          <a:bodyPr wrap="square">
            <a:spAutoFit/>
          </a:bodyPr>
          <a:lstStyle/>
          <a:p>
            <a:r>
              <a:rPr lang="en-GB" sz="1200" dirty="0"/>
              <a:t>* Some previous work: </a:t>
            </a:r>
            <a:r>
              <a:rPr lang="en-GB" sz="1200" dirty="0">
                <a:hlinkClick r:id="rId2"/>
              </a:rPr>
              <a:t>https://indico.cern.ch/event/712782/contributions/2928119/attachments/1616581/2569496/MechanicalStressDuringQuench.pdf</a:t>
            </a:r>
            <a:r>
              <a:rPr lang="en-GB" sz="1200" dirty="0"/>
              <a:t> </a:t>
            </a:r>
          </a:p>
        </p:txBody>
      </p:sp>
      <p:pic>
        <p:nvPicPr>
          <p:cNvPr id="5" name="Picture 4">
            <a:extLst>
              <a:ext uri="{FF2B5EF4-FFF2-40B4-BE49-F238E27FC236}">
                <a16:creationId xmlns:a16="http://schemas.microsoft.com/office/drawing/2014/main" id="{6EB79F2E-33C3-423D-B7E8-D952175681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8980" y="135270"/>
            <a:ext cx="5614334" cy="1767086"/>
          </a:xfrm>
          <a:prstGeom prst="rect">
            <a:avLst/>
          </a:prstGeom>
        </p:spPr>
      </p:pic>
      <p:sp>
        <p:nvSpPr>
          <p:cNvPr id="13" name="TextBox 12">
            <a:extLst>
              <a:ext uri="{FF2B5EF4-FFF2-40B4-BE49-F238E27FC236}">
                <a16:creationId xmlns:a16="http://schemas.microsoft.com/office/drawing/2014/main" id="{B1DB5549-16B1-432F-99FF-908F2A06D668}"/>
              </a:ext>
            </a:extLst>
          </p:cNvPr>
          <p:cNvSpPr txBox="1"/>
          <p:nvPr/>
        </p:nvSpPr>
        <p:spPr>
          <a:xfrm>
            <a:off x="9682437" y="2690336"/>
            <a:ext cx="2561931" cy="1477328"/>
          </a:xfrm>
          <a:prstGeom prst="rect">
            <a:avLst/>
          </a:prstGeom>
          <a:noFill/>
        </p:spPr>
        <p:txBody>
          <a:bodyPr wrap="square" rtlCol="0">
            <a:spAutoFit/>
          </a:bodyPr>
          <a:lstStyle/>
          <a:p>
            <a:pPr algn="r"/>
            <a:r>
              <a:rPr lang="en-GB" dirty="0"/>
              <a:t>Thoughts?</a:t>
            </a:r>
          </a:p>
          <a:p>
            <a:pPr algn="r"/>
            <a:r>
              <a:rPr lang="en-GB" dirty="0"/>
              <a:t>Benefits for you?</a:t>
            </a:r>
          </a:p>
          <a:p>
            <a:pPr algn="r"/>
            <a:r>
              <a:rPr lang="en-GB" dirty="0"/>
              <a:t>Different way?</a:t>
            </a:r>
          </a:p>
          <a:p>
            <a:pPr algn="r"/>
            <a:r>
              <a:rPr lang="en-GB" dirty="0"/>
              <a:t>Your experience?</a:t>
            </a:r>
          </a:p>
          <a:p>
            <a:pPr algn="r"/>
            <a:r>
              <a:rPr lang="en-GB" dirty="0"/>
              <a:t>Contact person?</a:t>
            </a:r>
          </a:p>
        </p:txBody>
      </p:sp>
      <p:sp>
        <p:nvSpPr>
          <p:cNvPr id="3" name="TextBox 2">
            <a:extLst>
              <a:ext uri="{FF2B5EF4-FFF2-40B4-BE49-F238E27FC236}">
                <a16:creationId xmlns:a16="http://schemas.microsoft.com/office/drawing/2014/main" id="{07BBC33D-2743-4F63-BF89-25666DDC7DB3}"/>
              </a:ext>
            </a:extLst>
          </p:cNvPr>
          <p:cNvSpPr txBox="1"/>
          <p:nvPr/>
        </p:nvSpPr>
        <p:spPr>
          <a:xfrm>
            <a:off x="6561929" y="1832173"/>
            <a:ext cx="1697901" cy="369332"/>
          </a:xfrm>
          <a:prstGeom prst="rect">
            <a:avLst/>
          </a:prstGeom>
          <a:noFill/>
        </p:spPr>
        <p:txBody>
          <a:bodyPr wrap="none" rtlCol="0">
            <a:spAutoFit/>
          </a:bodyPr>
          <a:lstStyle/>
          <a:p>
            <a:r>
              <a:rPr lang="en-GB" dirty="0"/>
              <a:t>or free FE tool</a:t>
            </a:r>
          </a:p>
        </p:txBody>
      </p:sp>
    </p:spTree>
    <p:extLst>
      <p:ext uri="{BB962C8B-B14F-4D97-AF65-F5344CB8AC3E}">
        <p14:creationId xmlns:p14="http://schemas.microsoft.com/office/powerpoint/2010/main" val="26778421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270C-62F4-4A59-B3FC-C8567E776DDA}"/>
              </a:ext>
            </a:extLst>
          </p:cNvPr>
          <p:cNvSpPr>
            <a:spLocks noGrp="1"/>
          </p:cNvSpPr>
          <p:nvPr>
            <p:ph type="title"/>
          </p:nvPr>
        </p:nvSpPr>
        <p:spPr>
          <a:xfrm>
            <a:off x="609601" y="82014"/>
            <a:ext cx="10969139" cy="737798"/>
          </a:xfrm>
        </p:spPr>
        <p:txBody>
          <a:bodyPr>
            <a:noAutofit/>
          </a:bodyPr>
          <a:lstStyle/>
          <a:p>
            <a:r>
              <a:rPr lang="en-GB" sz="3600" dirty="0"/>
              <a:t>Discussion time !!!</a:t>
            </a:r>
          </a:p>
        </p:txBody>
      </p:sp>
      <p:pic>
        <p:nvPicPr>
          <p:cNvPr id="1026" name="Picture 2" descr="KEEP CALM IT IS DISCUSSION TIME Poster | aNDREA | Keep Calm-o-Matic">
            <a:extLst>
              <a:ext uri="{FF2B5EF4-FFF2-40B4-BE49-F238E27FC236}">
                <a16:creationId xmlns:a16="http://schemas.microsoft.com/office/drawing/2014/main" id="{85E9046C-B98F-4C57-95AF-CE09DF9CB9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45660" y="0"/>
            <a:ext cx="1546340" cy="180406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BFAB02E5-8834-4BF1-B3A3-1DEFE23A04F7}"/>
              </a:ext>
            </a:extLst>
          </p:cNvPr>
          <p:cNvSpPr txBox="1"/>
          <p:nvPr/>
        </p:nvSpPr>
        <p:spPr>
          <a:xfrm>
            <a:off x="881638" y="1455467"/>
            <a:ext cx="8558063" cy="3600986"/>
          </a:xfrm>
          <a:prstGeom prst="rect">
            <a:avLst/>
          </a:prstGeom>
          <a:noFill/>
        </p:spPr>
        <p:txBody>
          <a:bodyPr wrap="square">
            <a:spAutoFit/>
          </a:bodyPr>
          <a:lstStyle/>
          <a:p>
            <a:r>
              <a:rPr lang="en-US" sz="2800" dirty="0">
                <a:solidFill>
                  <a:srgbClr val="000000"/>
                </a:solidFill>
                <a:latin typeface="Calibri" panose="020F0502020204030204" pitchFamily="34" charset="0"/>
                <a:cs typeface="Calibri" panose="020F0502020204030204" pitchFamily="34" charset="0"/>
              </a:rPr>
              <a:t>What are we missing in our strategic priorities?</a:t>
            </a:r>
          </a:p>
          <a:p>
            <a:r>
              <a:rPr lang="en-US" sz="2800" dirty="0">
                <a:solidFill>
                  <a:srgbClr val="000000"/>
                </a:solidFill>
                <a:latin typeface="Calibri" panose="020F0502020204030204" pitchFamily="34" charset="0"/>
                <a:cs typeface="Calibri" panose="020F0502020204030204" pitchFamily="34" charset="0"/>
              </a:rPr>
              <a:t>Features, tools (inc. FE), magnets, languages, materials?</a:t>
            </a:r>
          </a:p>
          <a:p>
            <a:endParaRPr lang="en-US" sz="2800" dirty="0">
              <a:solidFill>
                <a:srgbClr val="000000"/>
              </a:solidFill>
              <a:latin typeface="Calibri" panose="020F0502020204030204" pitchFamily="34" charset="0"/>
              <a:cs typeface="Calibri" panose="020F0502020204030204" pitchFamily="34" charset="0"/>
            </a:endParaRPr>
          </a:p>
          <a:p>
            <a:r>
              <a:rPr lang="en-US" sz="2800" dirty="0">
                <a:solidFill>
                  <a:srgbClr val="000000"/>
                </a:solidFill>
                <a:latin typeface="Calibri" panose="020F0502020204030204" pitchFamily="34" charset="0"/>
                <a:cs typeface="Calibri" panose="020F0502020204030204" pitchFamily="34" charset="0"/>
              </a:rPr>
              <a:t>What stops you from using STEAM tools?</a:t>
            </a:r>
          </a:p>
          <a:p>
            <a:endParaRPr lang="en-US" sz="2800" dirty="0">
              <a:solidFill>
                <a:srgbClr val="000000"/>
              </a:solidFill>
              <a:latin typeface="Calibri" panose="020F0502020204030204" pitchFamily="34" charset="0"/>
              <a:cs typeface="Calibri" panose="020F0502020204030204" pitchFamily="34" charset="0"/>
            </a:endParaRPr>
          </a:p>
          <a:p>
            <a:r>
              <a:rPr lang="en-US" sz="2800" dirty="0">
                <a:solidFill>
                  <a:srgbClr val="000000"/>
                </a:solidFill>
                <a:latin typeface="Calibri" panose="020F0502020204030204" pitchFamily="34" charset="0"/>
                <a:cs typeface="Calibri" panose="020F0502020204030204" pitchFamily="34" charset="0"/>
              </a:rPr>
              <a:t>Are any long-term topics more urgent than we think?</a:t>
            </a:r>
          </a:p>
          <a:p>
            <a:endParaRPr lang="en-US" sz="2800" dirty="0">
              <a:solidFill>
                <a:srgbClr val="000000"/>
              </a:solidFill>
              <a:latin typeface="Calibri" panose="020F0502020204030204" pitchFamily="34" charset="0"/>
              <a:cs typeface="Calibri" panose="020F0502020204030204" pitchFamily="34" charset="0"/>
            </a:endParaRPr>
          </a:p>
          <a:p>
            <a:r>
              <a:rPr lang="en-US" sz="2800" dirty="0">
                <a:solidFill>
                  <a:srgbClr val="000000"/>
                </a:solidFill>
                <a:latin typeface="Calibri" panose="020F0502020204030204" pitchFamily="34" charset="0"/>
                <a:cs typeface="Calibri" panose="020F0502020204030204" pitchFamily="34" charset="0"/>
              </a:rPr>
              <a:t>Anything else related to STEAM we should know?</a:t>
            </a:r>
          </a:p>
        </p:txBody>
      </p:sp>
    </p:spTree>
    <p:extLst>
      <p:ext uri="{BB962C8B-B14F-4D97-AF65-F5344CB8AC3E}">
        <p14:creationId xmlns:p14="http://schemas.microsoft.com/office/powerpoint/2010/main" val="3685549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Annex</a:t>
            </a:r>
            <a:endParaRPr lang="en-GB" dirty="0"/>
          </a:p>
        </p:txBody>
      </p:sp>
    </p:spTree>
    <p:extLst>
      <p:ext uri="{BB962C8B-B14F-4D97-AF65-F5344CB8AC3E}">
        <p14:creationId xmlns:p14="http://schemas.microsoft.com/office/powerpoint/2010/main" val="2567826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97227" y="785725"/>
            <a:ext cx="3803653" cy="333480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dirty="0">
                <a:solidFill>
                  <a:srgbClr val="000000"/>
                </a:solidFill>
                <a:latin typeface="Calibri" panose="020F0502020204030204" pitchFamily="34" charset="0"/>
                <a:cs typeface="Calibri" panose="020F0502020204030204" pitchFamily="34" charset="0"/>
              </a:rPr>
              <a:t>INPUT: </a:t>
            </a:r>
            <a:r>
              <a:rPr lang="en-GB" sz="2000" b="1" dirty="0">
                <a:solidFill>
                  <a:schemeClr val="tx1"/>
                </a:solidFill>
                <a:latin typeface="Calibri" panose="020F0502020204030204" pitchFamily="34" charset="0"/>
                <a:cs typeface="Calibri" panose="020F0502020204030204" pitchFamily="34" charset="0"/>
              </a:rPr>
              <a:t>Circuit + Magnet info</a:t>
            </a:r>
          </a:p>
        </p:txBody>
      </p:sp>
      <p:sp>
        <p:nvSpPr>
          <p:cNvPr id="6" name="Rectangle 5"/>
          <p:cNvSpPr/>
          <p:nvPr/>
        </p:nvSpPr>
        <p:spPr>
          <a:xfrm>
            <a:off x="202522" y="1203034"/>
            <a:ext cx="3572524" cy="583821"/>
          </a:xfrm>
          <a:prstGeom prst="rect">
            <a:avLst/>
          </a:prstGeom>
          <a:solidFill>
            <a:schemeClr val="bg1"/>
          </a:solidFill>
          <a:ln>
            <a:solidFill>
              <a:srgbClr val="000000"/>
            </a:solidFill>
            <a:prstDash val="lgDash"/>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LHC Design Report</a:t>
            </a:r>
          </a:p>
        </p:txBody>
      </p:sp>
      <p:sp>
        <p:nvSpPr>
          <p:cNvPr id="7" name="Rectangle 6"/>
          <p:cNvSpPr/>
          <p:nvPr/>
        </p:nvSpPr>
        <p:spPr>
          <a:xfrm>
            <a:off x="202522" y="2571804"/>
            <a:ext cx="3572524" cy="583200"/>
          </a:xfrm>
          <a:prstGeom prst="rect">
            <a:avLst/>
          </a:prstGeom>
          <a:solidFill>
            <a:schemeClr val="bg1"/>
          </a:solidFill>
          <a:ln>
            <a:solidFill>
              <a:srgbClr val="000000"/>
            </a:solidFill>
            <a:prstDash val="lgDash"/>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LHC magnet diagrams</a:t>
            </a:r>
          </a:p>
        </p:txBody>
      </p:sp>
      <p:sp>
        <p:nvSpPr>
          <p:cNvPr id="8" name="Rectangle 7"/>
          <p:cNvSpPr/>
          <p:nvPr/>
        </p:nvSpPr>
        <p:spPr>
          <a:xfrm>
            <a:off x="202522" y="1887419"/>
            <a:ext cx="3572524" cy="583821"/>
          </a:xfrm>
          <a:prstGeom prst="rect">
            <a:avLst/>
          </a:prstGeom>
          <a:solidFill>
            <a:schemeClr val="bg1"/>
          </a:solidFill>
          <a:ln>
            <a:solidFill>
              <a:srgbClr val="000000"/>
            </a:solidFill>
            <a:prstDash val="lgDash"/>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ROXIE magnetic models*</a:t>
            </a:r>
          </a:p>
        </p:txBody>
      </p:sp>
      <p:sp>
        <p:nvSpPr>
          <p:cNvPr id="9" name="Rectangle 8"/>
          <p:cNvSpPr/>
          <p:nvPr/>
        </p:nvSpPr>
        <p:spPr>
          <a:xfrm>
            <a:off x="202522" y="3322063"/>
            <a:ext cx="3572524" cy="676096"/>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Experimentally deduced values of unknown parameters</a:t>
            </a:r>
          </a:p>
        </p:txBody>
      </p:sp>
      <p:sp>
        <p:nvSpPr>
          <p:cNvPr id="3" name="U-Turn Arrow 2"/>
          <p:cNvSpPr/>
          <p:nvPr/>
        </p:nvSpPr>
        <p:spPr>
          <a:xfrm rot="10800000">
            <a:off x="1551963" y="3934437"/>
            <a:ext cx="7751426" cy="1082180"/>
          </a:xfrm>
          <a:prstGeom prst="uturnArrow">
            <a:avLst>
              <a:gd name="adj1" fmla="val 25436"/>
              <a:gd name="adj2" fmla="val 25000"/>
              <a:gd name="adj3" fmla="val 33196"/>
              <a:gd name="adj4" fmla="val 43750"/>
              <a:gd name="adj5" fmla="val 100000"/>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solidFill>
                <a:schemeClr val="tx1"/>
              </a:solidFill>
            </a:endParaRPr>
          </a:p>
        </p:txBody>
      </p:sp>
      <p:sp>
        <p:nvSpPr>
          <p:cNvPr id="18" name="Rectangle 17"/>
          <p:cNvSpPr/>
          <p:nvPr/>
        </p:nvSpPr>
        <p:spPr>
          <a:xfrm>
            <a:off x="8320588" y="328926"/>
            <a:ext cx="3733745" cy="5032572"/>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dirty="0">
                <a:solidFill>
                  <a:srgbClr val="000000"/>
                </a:solidFill>
                <a:latin typeface="Calibri" panose="020F0502020204030204" pitchFamily="34" charset="0"/>
                <a:cs typeface="Calibri" panose="020F0502020204030204" pitchFamily="34" charset="0"/>
              </a:rPr>
              <a:t>OUTPUT: </a:t>
            </a:r>
            <a:r>
              <a:rPr lang="en-GB" sz="2000" b="1" dirty="0">
                <a:solidFill>
                  <a:schemeClr val="tx1"/>
                </a:solidFill>
                <a:latin typeface="Calibri" panose="020F0502020204030204" pitchFamily="34" charset="0"/>
                <a:cs typeface="Calibri" panose="020F0502020204030204" pitchFamily="34" charset="0"/>
              </a:rPr>
              <a:t>STEAM models</a:t>
            </a:r>
          </a:p>
        </p:txBody>
      </p:sp>
      <p:sp>
        <p:nvSpPr>
          <p:cNvPr id="2" name="Title 1"/>
          <p:cNvSpPr>
            <a:spLocks noGrp="1"/>
          </p:cNvSpPr>
          <p:nvPr>
            <p:ph type="title"/>
          </p:nvPr>
        </p:nvSpPr>
        <p:spPr>
          <a:xfrm>
            <a:off x="202523" y="82014"/>
            <a:ext cx="11852454" cy="532463"/>
          </a:xfrm>
        </p:spPr>
        <p:txBody>
          <a:bodyPr>
            <a:normAutofit fontScale="90000"/>
          </a:bodyPr>
          <a:lstStyle/>
          <a:p>
            <a:r>
              <a:rPr lang="en-US" dirty="0"/>
              <a:t>STEAM Circuit Library structure</a:t>
            </a:r>
            <a:endParaRPr lang="en-GB" dirty="0"/>
          </a:p>
        </p:txBody>
      </p:sp>
      <p:sp>
        <p:nvSpPr>
          <p:cNvPr id="5" name="Rectangle 4"/>
          <p:cNvSpPr/>
          <p:nvPr/>
        </p:nvSpPr>
        <p:spPr>
          <a:xfrm>
            <a:off x="97228" y="5513906"/>
            <a:ext cx="11957752" cy="71102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srgbClr val="000000"/>
                </a:solidFill>
                <a:latin typeface="Calibri" panose="020F0502020204030204" pitchFamily="34" charset="0"/>
                <a:cs typeface="Calibri" panose="020F0502020204030204" pitchFamily="34" charset="0"/>
              </a:rPr>
              <a:t>*We don’t develop ROXIE models, we only use them. ROXIE LHC magnet repository:</a:t>
            </a:r>
          </a:p>
          <a:p>
            <a:r>
              <a:rPr lang="en-GB" dirty="0">
                <a:solidFill>
                  <a:srgbClr val="000000"/>
                </a:solidFill>
                <a:latin typeface="Calibri" panose="020F0502020204030204" pitchFamily="34" charset="0"/>
                <a:cs typeface="Calibri" panose="020F0502020204030204" pitchFamily="34" charset="0"/>
                <a:hlinkClick r:id="rId2"/>
              </a:rPr>
              <a:t>https://roxie-lhc-magnets.web.cern.ch/roxie-LHC-magnets/</a:t>
            </a:r>
            <a:r>
              <a:rPr lang="en-GB" dirty="0">
                <a:solidFill>
                  <a:srgbClr val="000000"/>
                </a:solidFill>
                <a:latin typeface="Calibri" panose="020F0502020204030204" pitchFamily="34" charset="0"/>
                <a:cs typeface="Calibri" panose="020F0502020204030204" pitchFamily="34" charset="0"/>
              </a:rPr>
              <a:t> </a:t>
            </a:r>
          </a:p>
        </p:txBody>
      </p:sp>
      <p:sp>
        <p:nvSpPr>
          <p:cNvPr id="11" name="Rectangle 10"/>
          <p:cNvSpPr/>
          <p:nvPr/>
        </p:nvSpPr>
        <p:spPr>
          <a:xfrm>
            <a:off x="8585318" y="747175"/>
            <a:ext cx="3311069" cy="67276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b="1" dirty="0">
                <a:solidFill>
                  <a:schemeClr val="tx1"/>
                </a:solidFill>
                <a:latin typeface="Calibri" panose="020F0502020204030204" pitchFamily="34" charset="0"/>
                <a:cs typeface="Calibri" panose="020F0502020204030204" pitchFamily="34" charset="0"/>
              </a:rPr>
              <a:t>PSPICE</a:t>
            </a:r>
            <a:r>
              <a:rPr lang="en-GB" sz="2000" dirty="0">
                <a:solidFill>
                  <a:srgbClr val="000000"/>
                </a:solidFill>
                <a:latin typeface="Calibri" panose="020F0502020204030204" pitchFamily="34" charset="0"/>
                <a:cs typeface="Calibri" panose="020F0502020204030204" pitchFamily="34" charset="0"/>
              </a:rPr>
              <a:t> electrical models of circuits in the time domain</a:t>
            </a:r>
          </a:p>
        </p:txBody>
      </p:sp>
      <p:sp>
        <p:nvSpPr>
          <p:cNvPr id="12" name="Rectangle 11"/>
          <p:cNvSpPr/>
          <p:nvPr/>
        </p:nvSpPr>
        <p:spPr>
          <a:xfrm>
            <a:off x="8585318" y="1494058"/>
            <a:ext cx="3311069" cy="95845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b="1" dirty="0">
                <a:solidFill>
                  <a:schemeClr val="tx1"/>
                </a:solidFill>
                <a:latin typeface="Calibri" panose="020F0502020204030204" pitchFamily="34" charset="0"/>
                <a:cs typeface="Calibri" panose="020F0502020204030204" pitchFamily="34" charset="0"/>
              </a:rPr>
              <a:t>STEAM-LEDET</a:t>
            </a:r>
            <a:r>
              <a:rPr lang="en-GB" sz="2000" dirty="0">
                <a:solidFill>
                  <a:srgbClr val="000000"/>
                </a:solidFill>
                <a:latin typeface="Calibri" panose="020F0502020204030204" pitchFamily="34" charset="0"/>
                <a:cs typeface="Calibri" panose="020F0502020204030204" pitchFamily="34" charset="0"/>
              </a:rPr>
              <a:t> electro-magnetic and thermal models of magnets</a:t>
            </a:r>
          </a:p>
        </p:txBody>
      </p:sp>
      <p:sp>
        <p:nvSpPr>
          <p:cNvPr id="13" name="Rectangle 12"/>
          <p:cNvSpPr/>
          <p:nvPr/>
        </p:nvSpPr>
        <p:spPr>
          <a:xfrm>
            <a:off x="8585318" y="2526632"/>
            <a:ext cx="3311069" cy="7632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b="1" dirty="0">
                <a:solidFill>
                  <a:schemeClr val="tx1"/>
                </a:solidFill>
                <a:latin typeface="Calibri" panose="020F0502020204030204" pitchFamily="34" charset="0"/>
                <a:cs typeface="Calibri" panose="020F0502020204030204" pitchFamily="34" charset="0"/>
              </a:rPr>
              <a:t>STEAM-SIGMA</a:t>
            </a:r>
            <a:r>
              <a:rPr lang="en-GB" sz="2000" dirty="0">
                <a:solidFill>
                  <a:srgbClr val="000000"/>
                </a:solidFill>
                <a:latin typeface="Calibri" panose="020F0502020204030204" pitchFamily="34" charset="0"/>
                <a:cs typeface="Calibri" panose="020F0502020204030204" pitchFamily="34" charset="0"/>
              </a:rPr>
              <a:t> FEM magnet models</a:t>
            </a:r>
          </a:p>
        </p:txBody>
      </p:sp>
      <p:sp>
        <p:nvSpPr>
          <p:cNvPr id="14" name="Rectangle 13"/>
          <p:cNvSpPr/>
          <p:nvPr/>
        </p:nvSpPr>
        <p:spPr>
          <a:xfrm>
            <a:off x="8585318" y="4473454"/>
            <a:ext cx="3311069" cy="763200"/>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b="1" dirty="0">
                <a:solidFill>
                  <a:schemeClr val="tx1"/>
                </a:solidFill>
                <a:latin typeface="Calibri" panose="020F0502020204030204" pitchFamily="34" charset="0"/>
                <a:cs typeface="Calibri" panose="020F0502020204030204" pitchFamily="34" charset="0"/>
              </a:rPr>
              <a:t>PSPICE</a:t>
            </a:r>
            <a:r>
              <a:rPr lang="en-GB" sz="2000" dirty="0">
                <a:solidFill>
                  <a:srgbClr val="000000"/>
                </a:solidFill>
                <a:latin typeface="Calibri" panose="020F0502020204030204" pitchFamily="34" charset="0"/>
                <a:cs typeface="Calibri" panose="020F0502020204030204" pitchFamily="34" charset="0"/>
              </a:rPr>
              <a:t> magnet/circuit models in the frequency domain</a:t>
            </a:r>
          </a:p>
        </p:txBody>
      </p:sp>
      <p:sp>
        <p:nvSpPr>
          <p:cNvPr id="15" name="Rectangle 14"/>
          <p:cNvSpPr/>
          <p:nvPr/>
        </p:nvSpPr>
        <p:spPr>
          <a:xfrm>
            <a:off x="8585318" y="3363951"/>
            <a:ext cx="3311069" cy="103538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b="1" dirty="0">
                <a:solidFill>
                  <a:schemeClr val="tx1"/>
                </a:solidFill>
                <a:latin typeface="Calibri" panose="020F0502020204030204" pitchFamily="34" charset="0"/>
                <a:cs typeface="Calibri" panose="020F0502020204030204" pitchFamily="34" charset="0"/>
              </a:rPr>
              <a:t>STEAM-COSIM</a:t>
            </a:r>
            <a:r>
              <a:rPr lang="en-GB" sz="2000" dirty="0">
                <a:solidFill>
                  <a:srgbClr val="000000"/>
                </a:solidFill>
                <a:latin typeface="Calibri" panose="020F0502020204030204" pitchFamily="34" charset="0"/>
                <a:cs typeface="Calibri" panose="020F0502020204030204" pitchFamily="34" charset="0"/>
              </a:rPr>
              <a:t> models [coupled PSPICE circuit model + LEDET magnet model]</a:t>
            </a:r>
          </a:p>
        </p:txBody>
      </p:sp>
      <p:sp>
        <p:nvSpPr>
          <p:cNvPr id="16" name="Rectangle 15"/>
          <p:cNvSpPr/>
          <p:nvPr/>
        </p:nvSpPr>
        <p:spPr>
          <a:xfrm>
            <a:off x="2747393" y="4355828"/>
            <a:ext cx="4845827" cy="1005670"/>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a:solidFill>
                  <a:srgbClr val="000000"/>
                </a:solidFill>
                <a:latin typeface="Calibri" panose="020F0502020204030204" pitchFamily="34" charset="0"/>
                <a:cs typeface="Calibri" panose="020F0502020204030204" pitchFamily="34" charset="0"/>
              </a:rPr>
              <a:t>Model validation with existing experimental data plus additional ad-hoc experiments</a:t>
            </a:r>
          </a:p>
        </p:txBody>
      </p:sp>
      <p:sp>
        <p:nvSpPr>
          <p:cNvPr id="19" name="Right Arrow 18"/>
          <p:cNvSpPr/>
          <p:nvPr/>
        </p:nvSpPr>
        <p:spPr>
          <a:xfrm>
            <a:off x="3850548" y="2242304"/>
            <a:ext cx="4645768" cy="572187"/>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solidFill>
                <a:schemeClr val="tx1"/>
              </a:solidFill>
            </a:endParaRPr>
          </a:p>
        </p:txBody>
      </p:sp>
      <p:sp>
        <p:nvSpPr>
          <p:cNvPr id="10" name="Rectangle 9"/>
          <p:cNvSpPr/>
          <p:nvPr/>
        </p:nvSpPr>
        <p:spPr>
          <a:xfrm>
            <a:off x="4207725" y="1494944"/>
            <a:ext cx="3806017" cy="1818501"/>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dirty="0">
                <a:solidFill>
                  <a:srgbClr val="000000"/>
                </a:solidFill>
                <a:latin typeface="Calibri" panose="020F0502020204030204" pitchFamily="34" charset="0"/>
                <a:cs typeface="Calibri" panose="020F0502020204030204" pitchFamily="34" charset="0"/>
              </a:rPr>
              <a:t>Python-based SWAN notebooks</a:t>
            </a:r>
          </a:p>
          <a:p>
            <a:endParaRPr lang="en-GB" sz="1400" dirty="0">
              <a:solidFill>
                <a:srgbClr val="000000"/>
              </a:solidFill>
              <a:latin typeface="Calibri" panose="020F0502020204030204" pitchFamily="34" charset="0"/>
              <a:cs typeface="Calibri" panose="020F0502020204030204" pitchFamily="34" charset="0"/>
            </a:endParaRPr>
          </a:p>
          <a:p>
            <a:r>
              <a:rPr lang="en-GB" sz="2000" dirty="0">
                <a:solidFill>
                  <a:srgbClr val="000000"/>
                </a:solidFill>
                <a:latin typeface="Calibri" panose="020F0502020204030204" pitchFamily="34" charset="0"/>
                <a:cs typeface="Calibri" panose="020F0502020204030204" pitchFamily="34" charset="0"/>
              </a:rPr>
              <a:t>Python steam-</a:t>
            </a:r>
            <a:r>
              <a:rPr lang="en-GB" sz="2000" dirty="0" err="1">
                <a:solidFill>
                  <a:srgbClr val="000000"/>
                </a:solidFill>
                <a:latin typeface="Calibri" panose="020F0502020204030204" pitchFamily="34" charset="0"/>
                <a:cs typeface="Calibri" panose="020F0502020204030204" pitchFamily="34" charset="0"/>
              </a:rPr>
              <a:t>nb</a:t>
            </a:r>
            <a:r>
              <a:rPr lang="en-GB" sz="2000" dirty="0">
                <a:solidFill>
                  <a:srgbClr val="000000"/>
                </a:solidFill>
                <a:latin typeface="Calibri" panose="020F0502020204030204" pitchFamily="34" charset="0"/>
                <a:cs typeface="Calibri" panose="020F0502020204030204" pitchFamily="34" charset="0"/>
              </a:rPr>
              <a:t>-</a:t>
            </a:r>
            <a:r>
              <a:rPr lang="en-GB" sz="2000" dirty="0" err="1">
                <a:solidFill>
                  <a:srgbClr val="000000"/>
                </a:solidFill>
                <a:latin typeface="Calibri" panose="020F0502020204030204" pitchFamily="34" charset="0"/>
                <a:cs typeface="Calibri" panose="020F0502020204030204" pitchFamily="34" charset="0"/>
              </a:rPr>
              <a:t>api</a:t>
            </a:r>
            <a:endParaRPr lang="en-GB" sz="2000" dirty="0">
              <a:solidFill>
                <a:srgbClr val="000000"/>
              </a:solidFill>
              <a:latin typeface="Calibri" panose="020F0502020204030204" pitchFamily="34" charset="0"/>
              <a:cs typeface="Calibri" panose="020F0502020204030204" pitchFamily="34" charset="0"/>
            </a:endParaRPr>
          </a:p>
          <a:p>
            <a:endParaRPr lang="en-GB" sz="1400" dirty="0">
              <a:solidFill>
                <a:srgbClr val="000000"/>
              </a:solidFill>
              <a:latin typeface="Calibri" panose="020F0502020204030204" pitchFamily="34" charset="0"/>
              <a:cs typeface="Calibri" panose="020F0502020204030204" pitchFamily="34" charset="0"/>
            </a:endParaRPr>
          </a:p>
          <a:p>
            <a:r>
              <a:rPr lang="en-GB" sz="2000" dirty="0">
                <a:solidFill>
                  <a:srgbClr val="000000"/>
                </a:solidFill>
                <a:latin typeface="Calibri" panose="020F0502020204030204" pitchFamily="34" charset="0"/>
                <a:cs typeface="Calibri" panose="020F0502020204030204" pitchFamily="34" charset="0"/>
              </a:rPr>
              <a:t>PSPICE electrical element library</a:t>
            </a:r>
          </a:p>
        </p:txBody>
      </p:sp>
    </p:spTree>
    <p:extLst>
      <p:ext uri="{BB962C8B-B14F-4D97-AF65-F5344CB8AC3E}">
        <p14:creationId xmlns:p14="http://schemas.microsoft.com/office/powerpoint/2010/main" val="38867747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5471" y="3"/>
            <a:ext cx="11724968" cy="1072344"/>
          </a:xfrm>
        </p:spPr>
        <p:txBody>
          <a:bodyPr>
            <a:noAutofit/>
          </a:bodyPr>
          <a:lstStyle/>
          <a:p>
            <a:r>
              <a:rPr lang="en-GB" sz="3200" dirty="0"/>
              <a:t>Superconducting Accelerator Circuits </a:t>
            </a:r>
            <a:br>
              <a:rPr lang="en-GB" sz="3200" dirty="0"/>
            </a:br>
            <a:r>
              <a:rPr lang="en-GB" sz="3200" dirty="0"/>
              <a:t>– </a:t>
            </a:r>
            <a:r>
              <a:rPr lang="en-GB" sz="3200" i="1" dirty="0"/>
              <a:t>Numerical Challenge</a:t>
            </a:r>
            <a:r>
              <a:rPr lang="pl-PL" sz="3200" i="1" dirty="0"/>
              <a:t>s</a:t>
            </a:r>
            <a:endParaRPr lang="en-GB" sz="3200" i="1" dirty="0"/>
          </a:p>
        </p:txBody>
      </p:sp>
      <p:sp>
        <p:nvSpPr>
          <p:cNvPr id="4" name="Symbol zastępczy numeru slajdu 3"/>
          <p:cNvSpPr>
            <a:spLocks noGrp="1"/>
          </p:cNvSpPr>
          <p:nvPr>
            <p:ph type="sldNum" sz="quarter" idx="4294967295"/>
          </p:nvPr>
        </p:nvSpPr>
        <p:spPr/>
        <p:txBody>
          <a:bodyPr/>
          <a:lstStyle/>
          <a:p>
            <a:fld id="{E626C776-1255-40B4-80EB-8A48E77F1A06}" type="slidenum">
              <a:rPr lang="en-GB" smtClean="0"/>
              <a:t>47</a:t>
            </a:fld>
            <a:endParaRPr lang="en-GB" dirty="0"/>
          </a:p>
        </p:txBody>
      </p:sp>
      <p:pic>
        <p:nvPicPr>
          <p:cNvPr id="5" name="Picture 1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284918" y="961179"/>
            <a:ext cx="2212335" cy="2240429"/>
          </a:xfrm>
          <a:prstGeom prst="rect">
            <a:avLst/>
          </a:prstGeom>
        </p:spPr>
      </p:pic>
      <p:cxnSp>
        <p:nvCxnSpPr>
          <p:cNvPr id="6" name="Straight Arrow Connector 89"/>
          <p:cNvCxnSpPr/>
          <p:nvPr/>
        </p:nvCxnSpPr>
        <p:spPr>
          <a:xfrm flipH="1">
            <a:off x="2123593" y="3459115"/>
            <a:ext cx="252979" cy="0"/>
          </a:xfrm>
          <a:prstGeom prst="straightConnector1">
            <a:avLst/>
          </a:prstGeom>
          <a:ln w="19050">
            <a:solidFill>
              <a:srgbClr val="C00000"/>
            </a:solidFill>
            <a:prstDash val="solid"/>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7" name="Oval 91"/>
          <p:cNvSpPr/>
          <p:nvPr/>
        </p:nvSpPr>
        <p:spPr>
          <a:xfrm>
            <a:off x="2376571" y="3376127"/>
            <a:ext cx="164212" cy="164212"/>
          </a:xfrm>
          <a:prstGeom prst="ellipse">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cxnSp>
        <p:nvCxnSpPr>
          <p:cNvPr id="8" name="Straight Arrow Connector 95"/>
          <p:cNvCxnSpPr/>
          <p:nvPr/>
        </p:nvCxnSpPr>
        <p:spPr>
          <a:xfrm flipH="1">
            <a:off x="2540783" y="3458232"/>
            <a:ext cx="234303" cy="0"/>
          </a:xfrm>
          <a:prstGeom prst="straightConnector1">
            <a:avLst/>
          </a:prstGeom>
          <a:ln w="19050">
            <a:solidFill>
              <a:srgbClr val="C00000"/>
            </a:solidFill>
            <a:prstDash val="solid"/>
            <a:headEnd type="arrow" w="med" len="med"/>
            <a:tailEnd type="none" w="med" len="med"/>
          </a:ln>
        </p:spPr>
        <p:style>
          <a:lnRef idx="1">
            <a:schemeClr val="dk1"/>
          </a:lnRef>
          <a:fillRef idx="0">
            <a:schemeClr val="dk1"/>
          </a:fillRef>
          <a:effectRef idx="0">
            <a:schemeClr val="dk1"/>
          </a:effectRef>
          <a:fontRef idx="minor">
            <a:schemeClr val="tx1"/>
          </a:fontRef>
        </p:style>
      </p:cxnSp>
      <p:sp>
        <p:nvSpPr>
          <p:cNvPr id="9" name="Rectangle 96"/>
          <p:cNvSpPr/>
          <p:nvPr/>
        </p:nvSpPr>
        <p:spPr>
          <a:xfrm>
            <a:off x="2774106" y="3327285"/>
            <a:ext cx="500756" cy="268875"/>
          </a:xfrm>
          <a:prstGeom prst="rect">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351" dirty="0">
                <a:solidFill>
                  <a:srgbClr val="C00000"/>
                </a:solidFill>
              </a:rPr>
              <a:t>PI</a:t>
            </a:r>
          </a:p>
        </p:txBody>
      </p:sp>
      <p:cxnSp>
        <p:nvCxnSpPr>
          <p:cNvPr id="10" name="Straight Connector 98"/>
          <p:cNvCxnSpPr/>
          <p:nvPr/>
        </p:nvCxnSpPr>
        <p:spPr>
          <a:xfrm flipH="1">
            <a:off x="3269971" y="3457268"/>
            <a:ext cx="211388" cy="0"/>
          </a:xfrm>
          <a:prstGeom prst="line">
            <a:avLst/>
          </a:prstGeom>
          <a:ln w="19050">
            <a:solidFill>
              <a:srgbClr val="C00000"/>
            </a:solidFill>
            <a:prstDash val="solid"/>
          </a:ln>
        </p:spPr>
        <p:style>
          <a:lnRef idx="1">
            <a:schemeClr val="dk1"/>
          </a:lnRef>
          <a:fillRef idx="0">
            <a:schemeClr val="dk1"/>
          </a:fillRef>
          <a:effectRef idx="0">
            <a:schemeClr val="dk1"/>
          </a:effectRef>
          <a:fontRef idx="minor">
            <a:schemeClr val="tx1"/>
          </a:fontRef>
        </p:style>
      </p:cxnSp>
      <p:cxnSp>
        <p:nvCxnSpPr>
          <p:cNvPr id="11" name="Straight Arrow Connector 99"/>
          <p:cNvCxnSpPr/>
          <p:nvPr/>
        </p:nvCxnSpPr>
        <p:spPr>
          <a:xfrm>
            <a:off x="2458676" y="3535753"/>
            <a:ext cx="0" cy="806385"/>
          </a:xfrm>
          <a:prstGeom prst="straightConnector1">
            <a:avLst/>
          </a:prstGeom>
          <a:ln w="19050">
            <a:solidFill>
              <a:srgbClr val="C00000"/>
            </a:solidFill>
            <a:prstDash val="solid"/>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00"/>
          <p:cNvCxnSpPr/>
          <p:nvPr/>
        </p:nvCxnSpPr>
        <p:spPr>
          <a:xfrm flipH="1">
            <a:off x="2458677" y="4342136"/>
            <a:ext cx="1385745" cy="0"/>
          </a:xfrm>
          <a:prstGeom prst="line">
            <a:avLst/>
          </a:prstGeom>
          <a:ln w="19050">
            <a:solidFill>
              <a:srgbClr val="C00000"/>
            </a:solidFill>
            <a:prstDash val="solid"/>
          </a:ln>
        </p:spPr>
        <p:style>
          <a:lnRef idx="1">
            <a:schemeClr val="dk1"/>
          </a:lnRef>
          <a:fillRef idx="0">
            <a:schemeClr val="dk1"/>
          </a:fillRef>
          <a:effectRef idx="0">
            <a:schemeClr val="dk1"/>
          </a:effectRef>
          <a:fontRef idx="minor">
            <a:schemeClr val="tx1"/>
          </a:fontRef>
        </p:style>
      </p:cxnSp>
      <p:cxnSp>
        <p:nvCxnSpPr>
          <p:cNvPr id="13" name="Straight Arrow Connector 101"/>
          <p:cNvCxnSpPr/>
          <p:nvPr/>
        </p:nvCxnSpPr>
        <p:spPr>
          <a:xfrm>
            <a:off x="3481359" y="3456938"/>
            <a:ext cx="104568" cy="177263"/>
          </a:xfrm>
          <a:prstGeom prst="straightConnector1">
            <a:avLst/>
          </a:prstGeom>
          <a:ln w="19050">
            <a:solidFill>
              <a:srgbClr val="C00000"/>
            </a:solidFill>
            <a:prstDash val="solid"/>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14" name="TextBox 102"/>
          <p:cNvSpPr txBox="1"/>
          <p:nvPr/>
        </p:nvSpPr>
        <p:spPr>
          <a:xfrm>
            <a:off x="2065023" y="3162717"/>
            <a:ext cx="348172" cy="276999"/>
          </a:xfrm>
          <a:prstGeom prst="rect">
            <a:avLst/>
          </a:prstGeom>
          <a:noFill/>
          <a:ln>
            <a:noFill/>
          </a:ln>
        </p:spPr>
        <p:txBody>
          <a:bodyPr wrap="none" rtlCol="0">
            <a:spAutoFit/>
          </a:bodyPr>
          <a:lstStyle/>
          <a:p>
            <a:r>
              <a:rPr lang="en-GB" sz="1200" dirty="0">
                <a:solidFill>
                  <a:srgbClr val="C00000"/>
                </a:solidFill>
              </a:rPr>
              <a:t>I</a:t>
            </a:r>
            <a:r>
              <a:rPr lang="en-GB" sz="1200" baseline="-25000" dirty="0">
                <a:solidFill>
                  <a:srgbClr val="C00000"/>
                </a:solidFill>
              </a:rPr>
              <a:t>ref</a:t>
            </a:r>
            <a:endParaRPr lang="en-GB" sz="900" baseline="-25000" dirty="0">
              <a:solidFill>
                <a:srgbClr val="C00000"/>
              </a:solidFill>
            </a:endParaRPr>
          </a:p>
        </p:txBody>
      </p:sp>
      <p:sp>
        <p:nvSpPr>
          <p:cNvPr id="15" name="TextBox 103"/>
          <p:cNvSpPr txBox="1"/>
          <p:nvPr/>
        </p:nvSpPr>
        <p:spPr>
          <a:xfrm>
            <a:off x="2468277" y="3481634"/>
            <a:ext cx="235962" cy="276999"/>
          </a:xfrm>
          <a:prstGeom prst="rect">
            <a:avLst/>
          </a:prstGeom>
          <a:noFill/>
          <a:ln>
            <a:noFill/>
          </a:ln>
        </p:spPr>
        <p:txBody>
          <a:bodyPr wrap="none" rtlCol="0">
            <a:spAutoFit/>
          </a:bodyPr>
          <a:lstStyle/>
          <a:p>
            <a:r>
              <a:rPr lang="en-GB" sz="1200" dirty="0">
                <a:solidFill>
                  <a:srgbClr val="C00000"/>
                </a:solidFill>
              </a:rPr>
              <a:t>-</a:t>
            </a:r>
            <a:endParaRPr lang="en-GB" sz="1200" baseline="-25000" dirty="0">
              <a:solidFill>
                <a:srgbClr val="C00000"/>
              </a:solidFill>
            </a:endParaRPr>
          </a:p>
        </p:txBody>
      </p:sp>
      <p:sp>
        <p:nvSpPr>
          <p:cNvPr id="16" name="TextBox 104"/>
          <p:cNvSpPr txBox="1"/>
          <p:nvPr/>
        </p:nvSpPr>
        <p:spPr>
          <a:xfrm>
            <a:off x="2244547" y="3178399"/>
            <a:ext cx="274434" cy="276999"/>
          </a:xfrm>
          <a:prstGeom prst="rect">
            <a:avLst/>
          </a:prstGeom>
          <a:noFill/>
          <a:ln>
            <a:noFill/>
          </a:ln>
        </p:spPr>
        <p:txBody>
          <a:bodyPr wrap="none" rtlCol="0">
            <a:spAutoFit/>
          </a:bodyPr>
          <a:lstStyle/>
          <a:p>
            <a:r>
              <a:rPr lang="en-GB" sz="1200" dirty="0">
                <a:solidFill>
                  <a:srgbClr val="C00000"/>
                </a:solidFill>
              </a:rPr>
              <a:t>+</a:t>
            </a:r>
            <a:endParaRPr lang="en-GB" sz="1200" baseline="-25000" dirty="0">
              <a:solidFill>
                <a:srgbClr val="C00000"/>
              </a:solidFill>
            </a:endParaRPr>
          </a:p>
        </p:txBody>
      </p:sp>
      <p:grpSp>
        <p:nvGrpSpPr>
          <p:cNvPr id="17" name="Group 6"/>
          <p:cNvGrpSpPr/>
          <p:nvPr/>
        </p:nvGrpSpPr>
        <p:grpSpPr>
          <a:xfrm rot="21432995">
            <a:off x="6494182" y="1654658"/>
            <a:ext cx="1107095" cy="897540"/>
            <a:chOff x="5953110" y="3182731"/>
            <a:chExt cx="1476126" cy="1196719"/>
          </a:xfrm>
        </p:grpSpPr>
        <p:cxnSp>
          <p:nvCxnSpPr>
            <p:cNvPr id="18" name="Straight Arrow Connector 22"/>
            <p:cNvCxnSpPr/>
            <p:nvPr/>
          </p:nvCxnSpPr>
          <p:spPr>
            <a:xfrm flipV="1">
              <a:off x="6646937" y="3182731"/>
              <a:ext cx="22450" cy="61250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23"/>
            <p:cNvCxnSpPr/>
            <p:nvPr/>
          </p:nvCxnSpPr>
          <p:spPr>
            <a:xfrm rot="167005" flipH="1">
              <a:off x="5953110" y="3778602"/>
              <a:ext cx="670580" cy="600848"/>
            </a:xfrm>
            <a:prstGeom prst="straightConnector1">
              <a:avLst/>
            </a:prstGeom>
            <a:ln w="57150">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24"/>
            <p:cNvCxnSpPr/>
            <p:nvPr/>
          </p:nvCxnSpPr>
          <p:spPr>
            <a:xfrm>
              <a:off x="6637884" y="3795238"/>
              <a:ext cx="791352" cy="156071"/>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1" name="Freeform 13"/>
          <p:cNvSpPr/>
          <p:nvPr/>
        </p:nvSpPr>
        <p:spPr>
          <a:xfrm>
            <a:off x="4248038" y="2161865"/>
            <a:ext cx="648767" cy="1191755"/>
          </a:xfrm>
          <a:custGeom>
            <a:avLst/>
            <a:gdLst>
              <a:gd name="connsiteX0" fmla="*/ 13879 w 580541"/>
              <a:gd name="connsiteY0" fmla="*/ 1201270 h 1201270"/>
              <a:gd name="connsiteX1" fmla="*/ 67667 w 580541"/>
              <a:gd name="connsiteY1" fmla="*/ 645458 h 1201270"/>
              <a:gd name="connsiteX2" fmla="*/ 542797 w 580541"/>
              <a:gd name="connsiteY2" fmla="*/ 349623 h 1201270"/>
              <a:gd name="connsiteX3" fmla="*/ 515903 w 580541"/>
              <a:gd name="connsiteY3" fmla="*/ 0 h 1201270"/>
            </a:gdLst>
            <a:ahLst/>
            <a:cxnLst>
              <a:cxn ang="0">
                <a:pos x="connsiteX0" y="connsiteY0"/>
              </a:cxn>
              <a:cxn ang="0">
                <a:pos x="connsiteX1" y="connsiteY1"/>
              </a:cxn>
              <a:cxn ang="0">
                <a:pos x="connsiteX2" y="connsiteY2"/>
              </a:cxn>
              <a:cxn ang="0">
                <a:pos x="connsiteX3" y="connsiteY3"/>
              </a:cxn>
            </a:cxnLst>
            <a:rect l="l" t="t" r="r" b="b"/>
            <a:pathLst>
              <a:path w="580541" h="1201270">
                <a:moveTo>
                  <a:pt x="13879" y="1201270"/>
                </a:moveTo>
                <a:cubicBezTo>
                  <a:pt x="-3304" y="994334"/>
                  <a:pt x="-20486" y="787399"/>
                  <a:pt x="67667" y="645458"/>
                </a:cubicBezTo>
                <a:cubicBezTo>
                  <a:pt x="155820" y="503517"/>
                  <a:pt x="468091" y="457199"/>
                  <a:pt x="542797" y="349623"/>
                </a:cubicBezTo>
                <a:cubicBezTo>
                  <a:pt x="617503" y="242047"/>
                  <a:pt x="566703" y="121023"/>
                  <a:pt x="515903" y="0"/>
                </a:cubicBezTo>
              </a:path>
            </a:pathLst>
          </a:cu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sz="1351" dirty="0"/>
          </a:p>
        </p:txBody>
      </p:sp>
      <p:sp>
        <p:nvSpPr>
          <p:cNvPr id="22" name="Freeform 14"/>
          <p:cNvSpPr/>
          <p:nvPr/>
        </p:nvSpPr>
        <p:spPr>
          <a:xfrm>
            <a:off x="5266825" y="2082560"/>
            <a:ext cx="950707" cy="1277785"/>
          </a:xfrm>
          <a:custGeom>
            <a:avLst/>
            <a:gdLst>
              <a:gd name="connsiteX0" fmla="*/ 609600 w 1481992"/>
              <a:gd name="connsiteY0" fmla="*/ 2545259 h 2545259"/>
              <a:gd name="connsiteX1" fmla="*/ 770965 w 1481992"/>
              <a:gd name="connsiteY1" fmla="*/ 1612929 h 2545259"/>
              <a:gd name="connsiteX2" fmla="*/ 1479176 w 1481992"/>
              <a:gd name="connsiteY2" fmla="*/ 895753 h 2545259"/>
              <a:gd name="connsiteX3" fmla="*/ 475129 w 1481992"/>
              <a:gd name="connsiteY3" fmla="*/ 8247 h 2545259"/>
              <a:gd name="connsiteX4" fmla="*/ 0 w 1481992"/>
              <a:gd name="connsiteY4" fmla="*/ 528200 h 2545259"/>
              <a:gd name="connsiteX0" fmla="*/ 609600 w 1689650"/>
              <a:gd name="connsiteY0" fmla="*/ 2545259 h 2545259"/>
              <a:gd name="connsiteX1" fmla="*/ 770965 w 1689650"/>
              <a:gd name="connsiteY1" fmla="*/ 1612929 h 2545259"/>
              <a:gd name="connsiteX2" fmla="*/ 1687429 w 1689650"/>
              <a:gd name="connsiteY2" fmla="*/ 1353962 h 2545259"/>
              <a:gd name="connsiteX3" fmla="*/ 475129 w 1689650"/>
              <a:gd name="connsiteY3" fmla="*/ 8247 h 2545259"/>
              <a:gd name="connsiteX4" fmla="*/ 0 w 1689650"/>
              <a:gd name="connsiteY4" fmla="*/ 528200 h 2545259"/>
              <a:gd name="connsiteX0" fmla="*/ 609600 w 1917218"/>
              <a:gd name="connsiteY0" fmla="*/ 2238943 h 2238943"/>
              <a:gd name="connsiteX1" fmla="*/ 770965 w 1917218"/>
              <a:gd name="connsiteY1" fmla="*/ 1306613 h 2238943"/>
              <a:gd name="connsiteX2" fmla="*/ 1687429 w 1917218"/>
              <a:gd name="connsiteY2" fmla="*/ 1047646 h 2238943"/>
              <a:gd name="connsiteX3" fmla="*/ 1798146 w 1917218"/>
              <a:gd name="connsiteY3" fmla="*/ 49537 h 2238943"/>
              <a:gd name="connsiteX4" fmla="*/ 0 w 1917218"/>
              <a:gd name="connsiteY4" fmla="*/ 221884 h 2238943"/>
              <a:gd name="connsiteX0" fmla="*/ 0 w 1307618"/>
              <a:gd name="connsiteY0" fmla="*/ 2266815 h 2266815"/>
              <a:gd name="connsiteX1" fmla="*/ 161365 w 1307618"/>
              <a:gd name="connsiteY1" fmla="*/ 1334485 h 2266815"/>
              <a:gd name="connsiteX2" fmla="*/ 1077829 w 1307618"/>
              <a:gd name="connsiteY2" fmla="*/ 1075518 h 2266815"/>
              <a:gd name="connsiteX3" fmla="*/ 1188546 w 1307618"/>
              <a:gd name="connsiteY3" fmla="*/ 77409 h 2266815"/>
              <a:gd name="connsiteX4" fmla="*/ 811417 w 1307618"/>
              <a:gd name="connsiteY4" fmla="*/ 186554 h 22668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7618" h="2266815">
                <a:moveTo>
                  <a:pt x="0" y="2266815"/>
                </a:moveTo>
                <a:cubicBezTo>
                  <a:pt x="8218" y="1938109"/>
                  <a:pt x="-18273" y="1533034"/>
                  <a:pt x="161365" y="1334485"/>
                </a:cubicBezTo>
                <a:cubicBezTo>
                  <a:pt x="341003" y="1135936"/>
                  <a:pt x="906632" y="1285031"/>
                  <a:pt x="1077829" y="1075518"/>
                </a:cubicBezTo>
                <a:cubicBezTo>
                  <a:pt x="1249026" y="866005"/>
                  <a:pt x="1435075" y="138668"/>
                  <a:pt x="1188546" y="77409"/>
                </a:cubicBezTo>
                <a:cubicBezTo>
                  <a:pt x="942017" y="16150"/>
                  <a:pt x="925717" y="-104052"/>
                  <a:pt x="811417" y="186554"/>
                </a:cubicBezTo>
              </a:path>
            </a:pathLst>
          </a:custGeom>
          <a:ln w="19050">
            <a:solidFill>
              <a:srgbClr val="FF0000"/>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GB" sz="1351" dirty="0"/>
          </a:p>
        </p:txBody>
      </p:sp>
      <mc:AlternateContent xmlns:mc="http://schemas.openxmlformats.org/markup-compatibility/2006" xmlns:a14="http://schemas.microsoft.com/office/drawing/2010/main">
        <mc:Choice Requires="a14">
          <p:sp>
            <p:nvSpPr>
              <p:cNvPr id="23" name="TextBox 79"/>
              <p:cNvSpPr txBox="1"/>
              <p:nvPr/>
            </p:nvSpPr>
            <p:spPr>
              <a:xfrm>
                <a:off x="6796555" y="1422271"/>
                <a:ext cx="196240" cy="3255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GB" sz="1351" b="1" i="1">
                              <a:latin typeface="Cambria Math" panose="02040503050406030204" pitchFamily="18" charset="0"/>
                              <a:cs typeface="Times New Roman" panose="02020603050405020304" pitchFamily="18" charset="0"/>
                            </a:rPr>
                          </m:ctrlPr>
                        </m:accPr>
                        <m:e>
                          <m:r>
                            <a:rPr lang="en-GB" sz="1351" b="1" i="1">
                              <a:latin typeface="Cambria Math" panose="02040503050406030204" pitchFamily="18" charset="0"/>
                              <a:cs typeface="Times New Roman" panose="02020603050405020304" pitchFamily="18" charset="0"/>
                            </a:rPr>
                            <m:t>𝑩</m:t>
                          </m:r>
                          <m:r>
                            <m:rPr>
                              <m:nor/>
                            </m:rPr>
                            <a:rPr lang="en-GB" sz="1351" b="1">
                              <a:latin typeface="Times New Roman" panose="02020603050405020304" pitchFamily="18" charset="0"/>
                              <a:cs typeface="Times New Roman" panose="02020603050405020304" pitchFamily="18" charset="0"/>
                            </a:rPr>
                            <m:t> </m:t>
                          </m:r>
                        </m:e>
                      </m:acc>
                    </m:oMath>
                  </m:oMathPara>
                </a14:m>
                <a:endParaRPr lang="en-GB" sz="1351" b="1" dirty="0">
                  <a:latin typeface="Times New Roman" panose="02020603050405020304" pitchFamily="18" charset="0"/>
                  <a:cs typeface="Times New Roman" panose="02020603050405020304" pitchFamily="18" charset="0"/>
                </a:endParaRPr>
              </a:p>
            </p:txBody>
          </p:sp>
        </mc:Choice>
        <mc:Fallback xmlns="">
          <p:sp>
            <p:nvSpPr>
              <p:cNvPr id="23" name="TextBox 79"/>
              <p:cNvSpPr txBox="1">
                <a:spLocks noRot="1" noChangeAspect="1" noMove="1" noResize="1" noEditPoints="1" noAdjustHandles="1" noChangeArrowheads="1" noChangeShapeType="1" noTextEdit="1"/>
              </p:cNvSpPr>
              <p:nvPr/>
            </p:nvSpPr>
            <p:spPr>
              <a:xfrm>
                <a:off x="6796555" y="1422271"/>
                <a:ext cx="196240" cy="325538"/>
              </a:xfrm>
              <a:prstGeom prst="rect">
                <a:avLst/>
              </a:prstGeom>
              <a:blipFill>
                <a:blip r:embed="rId3"/>
                <a:stretch>
                  <a:fillRect r="-406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81"/>
              <p:cNvSpPr txBox="1"/>
              <p:nvPr/>
            </p:nvSpPr>
            <p:spPr>
              <a:xfrm>
                <a:off x="7460072" y="1844931"/>
                <a:ext cx="196240" cy="3255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GB" sz="1351" b="1" i="1">
                              <a:solidFill>
                                <a:schemeClr val="bg1">
                                  <a:lumMod val="50000"/>
                                </a:schemeClr>
                              </a:solidFill>
                              <a:latin typeface="Cambria Math" panose="02040503050406030204" pitchFamily="18" charset="0"/>
                              <a:cs typeface="Times New Roman" panose="02020603050405020304" pitchFamily="18" charset="0"/>
                            </a:rPr>
                          </m:ctrlPr>
                        </m:accPr>
                        <m:e>
                          <m:r>
                            <a:rPr lang="en-GB" sz="1351" b="1" i="1">
                              <a:solidFill>
                                <a:schemeClr val="bg1">
                                  <a:lumMod val="50000"/>
                                </a:schemeClr>
                              </a:solidFill>
                              <a:latin typeface="Cambria Math" panose="02040503050406030204" pitchFamily="18" charset="0"/>
                              <a:cs typeface="Times New Roman" panose="02020603050405020304" pitchFamily="18" charset="0"/>
                            </a:rPr>
                            <m:t>𝑭</m:t>
                          </m:r>
                          <m:r>
                            <m:rPr>
                              <m:nor/>
                            </m:rPr>
                            <a:rPr lang="en-GB" sz="1351" b="1">
                              <a:solidFill>
                                <a:schemeClr val="bg1">
                                  <a:lumMod val="50000"/>
                                </a:schemeClr>
                              </a:solidFill>
                              <a:latin typeface="Times New Roman" panose="02020603050405020304" pitchFamily="18" charset="0"/>
                              <a:cs typeface="Times New Roman" panose="02020603050405020304" pitchFamily="18" charset="0"/>
                            </a:rPr>
                            <m:t> </m:t>
                          </m:r>
                        </m:e>
                      </m:acc>
                    </m:oMath>
                  </m:oMathPara>
                </a14:m>
                <a:endParaRPr lang="en-GB" sz="1351" b="1" dirty="0">
                  <a:solidFill>
                    <a:schemeClr val="bg1">
                      <a:lumMod val="50000"/>
                    </a:schemeClr>
                  </a:solidFill>
                  <a:latin typeface="Times New Roman" panose="02020603050405020304" pitchFamily="18" charset="0"/>
                  <a:cs typeface="Times New Roman" panose="02020603050405020304" pitchFamily="18" charset="0"/>
                </a:endParaRPr>
              </a:p>
            </p:txBody>
          </p:sp>
        </mc:Choice>
        <mc:Fallback xmlns="">
          <p:sp>
            <p:nvSpPr>
              <p:cNvPr id="24" name="TextBox 81"/>
              <p:cNvSpPr txBox="1">
                <a:spLocks noRot="1" noChangeAspect="1" noMove="1" noResize="1" noEditPoints="1" noAdjustHandles="1" noChangeArrowheads="1" noChangeShapeType="1" noTextEdit="1"/>
              </p:cNvSpPr>
              <p:nvPr/>
            </p:nvSpPr>
            <p:spPr>
              <a:xfrm>
                <a:off x="7460072" y="1844931"/>
                <a:ext cx="196240" cy="325538"/>
              </a:xfrm>
              <a:prstGeom prst="rect">
                <a:avLst/>
              </a:prstGeom>
              <a:blipFill>
                <a:blip r:embed="rId4"/>
                <a:stretch>
                  <a:fillRect r="-343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82"/>
              <p:cNvSpPr txBox="1"/>
              <p:nvPr/>
            </p:nvSpPr>
            <p:spPr>
              <a:xfrm>
                <a:off x="6368059" y="2680700"/>
                <a:ext cx="196240" cy="3002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GB" sz="1351" b="1" i="1">
                              <a:solidFill>
                                <a:srgbClr val="00B050"/>
                              </a:solidFill>
                              <a:latin typeface="Cambria Math" panose="02040503050406030204" pitchFamily="18" charset="0"/>
                              <a:cs typeface="Times New Roman" panose="02020603050405020304" pitchFamily="18" charset="0"/>
                            </a:rPr>
                          </m:ctrlPr>
                        </m:accPr>
                        <m:e>
                          <m:r>
                            <a:rPr lang="en-GB" sz="1351" b="1" i="1">
                              <a:solidFill>
                                <a:srgbClr val="00B050"/>
                              </a:solidFill>
                              <a:latin typeface="Cambria Math" panose="02040503050406030204" pitchFamily="18" charset="0"/>
                              <a:cs typeface="Times New Roman" panose="02020603050405020304" pitchFamily="18" charset="0"/>
                            </a:rPr>
                            <m:t>𝒗</m:t>
                          </m:r>
                          <m:r>
                            <m:rPr>
                              <m:nor/>
                            </m:rPr>
                            <a:rPr lang="en-GB" sz="1351" b="1">
                              <a:solidFill>
                                <a:srgbClr val="00B050"/>
                              </a:solidFill>
                              <a:latin typeface="Times New Roman" panose="02020603050405020304" pitchFamily="18" charset="0"/>
                              <a:cs typeface="Times New Roman" panose="02020603050405020304" pitchFamily="18" charset="0"/>
                            </a:rPr>
                            <m:t> </m:t>
                          </m:r>
                        </m:e>
                      </m:acc>
                    </m:oMath>
                  </m:oMathPara>
                </a14:m>
                <a:endParaRPr lang="en-GB" sz="1351" b="1" dirty="0">
                  <a:solidFill>
                    <a:srgbClr val="00B050"/>
                  </a:solidFill>
                  <a:latin typeface="Times New Roman" panose="02020603050405020304" pitchFamily="18" charset="0"/>
                  <a:cs typeface="Times New Roman" panose="02020603050405020304" pitchFamily="18" charset="0"/>
                </a:endParaRPr>
              </a:p>
            </p:txBody>
          </p:sp>
        </mc:Choice>
        <mc:Fallback xmlns="">
          <p:sp>
            <p:nvSpPr>
              <p:cNvPr id="25" name="TextBox 82"/>
              <p:cNvSpPr txBox="1">
                <a:spLocks noRot="1" noChangeAspect="1" noMove="1" noResize="1" noEditPoints="1" noAdjustHandles="1" noChangeArrowheads="1" noChangeShapeType="1" noTextEdit="1"/>
              </p:cNvSpPr>
              <p:nvPr/>
            </p:nvSpPr>
            <p:spPr>
              <a:xfrm>
                <a:off x="6368059" y="2680700"/>
                <a:ext cx="196240" cy="300210"/>
              </a:xfrm>
              <a:prstGeom prst="rect">
                <a:avLst/>
              </a:prstGeom>
              <a:blipFill>
                <a:blip r:embed="rId5"/>
                <a:stretch>
                  <a:fillRect r="-25000"/>
                </a:stretch>
              </a:blipFill>
            </p:spPr>
            <p:txBody>
              <a:bodyPr/>
              <a:lstStyle/>
              <a:p>
                <a:r>
                  <a:rPr lang="en-GB">
                    <a:noFill/>
                  </a:rPr>
                  <a:t> </a:t>
                </a:r>
              </a:p>
            </p:txBody>
          </p:sp>
        </mc:Fallback>
      </mc:AlternateContent>
      <p:sp>
        <p:nvSpPr>
          <p:cNvPr id="26" name="Zaokrąglony prostokąt 25"/>
          <p:cNvSpPr/>
          <p:nvPr/>
        </p:nvSpPr>
        <p:spPr>
          <a:xfrm>
            <a:off x="7836908" y="647485"/>
            <a:ext cx="4020667" cy="212559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sp>
        <p:nvSpPr>
          <p:cNvPr id="27" name="Zaokrąglony prostokąt 26"/>
          <p:cNvSpPr/>
          <p:nvPr/>
        </p:nvSpPr>
        <p:spPr>
          <a:xfrm>
            <a:off x="329331" y="1968579"/>
            <a:ext cx="3284776" cy="1162240"/>
          </a:xfrm>
          <a:prstGeom prst="roundRect">
            <a:avLst/>
          </a:prstGeom>
          <a:ln w="28575">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sp>
        <p:nvSpPr>
          <p:cNvPr id="28" name="Zaokrąglony prostokąt 27"/>
          <p:cNvSpPr/>
          <p:nvPr/>
        </p:nvSpPr>
        <p:spPr>
          <a:xfrm>
            <a:off x="7549563" y="3281285"/>
            <a:ext cx="4490003" cy="1852020"/>
          </a:xfrm>
          <a:prstGeom prst="roundRect">
            <a:avLst/>
          </a:prstGeom>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sp>
        <p:nvSpPr>
          <p:cNvPr id="29" name="PoleTekstowe 28"/>
          <p:cNvSpPr txBox="1"/>
          <p:nvPr/>
        </p:nvSpPr>
        <p:spPr>
          <a:xfrm>
            <a:off x="8574295" y="2956648"/>
            <a:ext cx="2545890" cy="338554"/>
          </a:xfrm>
          <a:prstGeom prst="rect">
            <a:avLst/>
          </a:prstGeom>
          <a:noFill/>
        </p:spPr>
        <p:txBody>
          <a:bodyPr wrap="none" rtlCol="0">
            <a:spAutoFit/>
          </a:bodyPr>
          <a:lstStyle/>
          <a:p>
            <a:r>
              <a:rPr lang="en-GB" sz="1600" dirty="0">
                <a:solidFill>
                  <a:schemeClr val="accent6"/>
                </a:solidFill>
              </a:rPr>
              <a:t>Network model of a circuit</a:t>
            </a:r>
            <a:endParaRPr lang="en-GB" sz="1351" dirty="0">
              <a:solidFill>
                <a:schemeClr val="accent6"/>
              </a:solidFill>
            </a:endParaRPr>
          </a:p>
        </p:txBody>
      </p:sp>
      <p:sp>
        <p:nvSpPr>
          <p:cNvPr id="30" name="PoleTekstowe 29"/>
          <p:cNvSpPr txBox="1"/>
          <p:nvPr/>
        </p:nvSpPr>
        <p:spPr>
          <a:xfrm>
            <a:off x="7572583" y="3317423"/>
            <a:ext cx="4385816" cy="1815882"/>
          </a:xfrm>
          <a:prstGeom prst="rect">
            <a:avLst/>
          </a:prstGeom>
          <a:noFill/>
        </p:spPr>
        <p:txBody>
          <a:bodyPr wrap="none" rtlCol="0">
            <a:spAutoFit/>
          </a:bodyPr>
          <a:lstStyle/>
          <a:p>
            <a:pPr marL="214308" indent="-214308">
              <a:buFont typeface="Wingdings" charset="2"/>
              <a:buChar char="ü"/>
            </a:pPr>
            <a:r>
              <a:rPr lang="en-GB" sz="1600" dirty="0">
                <a:solidFill>
                  <a:schemeClr val="accent6"/>
                </a:solidFill>
              </a:rPr>
              <a:t>Differential-algebraic equations</a:t>
            </a:r>
          </a:p>
          <a:p>
            <a:pPr marL="214308" indent="-214308">
              <a:buFont typeface="Wingdings" charset="2"/>
              <a:buChar char="ü"/>
            </a:pPr>
            <a:r>
              <a:rPr lang="en-GB" sz="1600" b="1" dirty="0">
                <a:solidFill>
                  <a:schemeClr val="accent6"/>
                </a:solidFill>
              </a:rPr>
              <a:t>Varying time constants</a:t>
            </a:r>
            <a:br>
              <a:rPr lang="en-GB" sz="1600" dirty="0">
                <a:solidFill>
                  <a:schemeClr val="accent6"/>
                </a:solidFill>
              </a:rPr>
            </a:br>
            <a:r>
              <a:rPr lang="en-GB" sz="1600" dirty="0">
                <a:solidFill>
                  <a:schemeClr val="accent6"/>
                </a:solidFill>
              </a:rPr>
              <a:t>~1 ms (switch) - ~10 min  (circuit discharge)</a:t>
            </a:r>
          </a:p>
          <a:p>
            <a:pPr marL="214308" indent="-214308">
              <a:buFont typeface="Wingdings" charset="2"/>
              <a:buChar char="ü"/>
            </a:pPr>
            <a:r>
              <a:rPr lang="en-GB" sz="1600" b="1" dirty="0">
                <a:solidFill>
                  <a:schemeClr val="accent6"/>
                </a:solidFill>
              </a:rPr>
              <a:t>Varying geometric scales</a:t>
            </a:r>
            <a:br>
              <a:rPr lang="en-GB" sz="1600" dirty="0">
                <a:solidFill>
                  <a:schemeClr val="accent6"/>
                </a:solidFill>
              </a:rPr>
            </a:br>
            <a:r>
              <a:rPr lang="en-GB" sz="1600" dirty="0">
                <a:solidFill>
                  <a:schemeClr val="accent6"/>
                </a:solidFill>
              </a:rPr>
              <a:t>~10 cm (diode) - ~10 km (circuit)</a:t>
            </a:r>
          </a:p>
          <a:p>
            <a:pPr marL="214308" indent="-214308">
              <a:buFont typeface="Wingdings" charset="2"/>
              <a:buChar char="ü"/>
            </a:pPr>
            <a:r>
              <a:rPr lang="en-GB" sz="1600" dirty="0">
                <a:solidFill>
                  <a:schemeClr val="accent6"/>
                </a:solidFill>
              </a:rPr>
              <a:t>~10 k elements</a:t>
            </a:r>
          </a:p>
          <a:p>
            <a:pPr marL="214308" indent="-214308">
              <a:buFont typeface="Wingdings" charset="2"/>
              <a:buChar char="ü"/>
            </a:pPr>
            <a:r>
              <a:rPr lang="en-GB" sz="1600" dirty="0">
                <a:solidFill>
                  <a:schemeClr val="accent6"/>
                </a:solidFill>
              </a:rPr>
              <a:t>Non-linear behaviour</a:t>
            </a:r>
          </a:p>
        </p:txBody>
      </p:sp>
      <p:sp>
        <p:nvSpPr>
          <p:cNvPr id="31" name="PoleTekstowe 30"/>
          <p:cNvSpPr txBox="1"/>
          <p:nvPr/>
        </p:nvSpPr>
        <p:spPr>
          <a:xfrm>
            <a:off x="8267586" y="280499"/>
            <a:ext cx="3161443" cy="338554"/>
          </a:xfrm>
          <a:prstGeom prst="rect">
            <a:avLst/>
          </a:prstGeom>
          <a:noFill/>
        </p:spPr>
        <p:txBody>
          <a:bodyPr wrap="none" rtlCol="0">
            <a:spAutoFit/>
          </a:bodyPr>
          <a:lstStyle/>
          <a:p>
            <a:r>
              <a:rPr lang="en-GB" sz="1600" dirty="0">
                <a:solidFill>
                  <a:schemeClr val="tx2"/>
                </a:solidFill>
              </a:rPr>
              <a:t>Field/network model of a magnet</a:t>
            </a:r>
          </a:p>
        </p:txBody>
      </p:sp>
      <p:sp>
        <p:nvSpPr>
          <p:cNvPr id="32" name="PoleTekstowe 31"/>
          <p:cNvSpPr txBox="1"/>
          <p:nvPr/>
        </p:nvSpPr>
        <p:spPr>
          <a:xfrm>
            <a:off x="1130765" y="1615535"/>
            <a:ext cx="1688283" cy="338554"/>
          </a:xfrm>
          <a:prstGeom prst="rect">
            <a:avLst/>
          </a:prstGeom>
          <a:noFill/>
        </p:spPr>
        <p:txBody>
          <a:bodyPr wrap="none" rtlCol="0">
            <a:spAutoFit/>
          </a:bodyPr>
          <a:lstStyle/>
          <a:p>
            <a:r>
              <a:rPr lang="en-GB" sz="1600" dirty="0">
                <a:solidFill>
                  <a:srgbClr val="C00000"/>
                </a:solidFill>
              </a:rPr>
              <a:t>Controller Model</a:t>
            </a:r>
          </a:p>
        </p:txBody>
      </p:sp>
      <p:sp>
        <p:nvSpPr>
          <p:cNvPr id="33" name="PoleTekstowe 32"/>
          <p:cNvSpPr txBox="1"/>
          <p:nvPr/>
        </p:nvSpPr>
        <p:spPr>
          <a:xfrm>
            <a:off x="313103" y="2012543"/>
            <a:ext cx="3221523" cy="1077218"/>
          </a:xfrm>
          <a:prstGeom prst="rect">
            <a:avLst/>
          </a:prstGeom>
          <a:noFill/>
        </p:spPr>
        <p:txBody>
          <a:bodyPr wrap="none" rtlCol="0">
            <a:spAutoFit/>
          </a:bodyPr>
          <a:lstStyle/>
          <a:p>
            <a:pPr marL="214308" indent="-214308">
              <a:buFont typeface="Wingdings" charset="2"/>
              <a:buChar char="ü"/>
            </a:pPr>
            <a:r>
              <a:rPr lang="en-GB" sz="1600" dirty="0">
                <a:solidFill>
                  <a:srgbClr val="C00000"/>
                </a:solidFill>
              </a:rPr>
              <a:t>Differential-algebraic equations</a:t>
            </a:r>
          </a:p>
          <a:p>
            <a:pPr marL="214308" indent="-214308">
              <a:buFont typeface="Wingdings" charset="2"/>
              <a:buChar char="ü"/>
            </a:pPr>
            <a:r>
              <a:rPr lang="en-GB" sz="1600" b="1" dirty="0">
                <a:solidFill>
                  <a:srgbClr val="C00000"/>
                </a:solidFill>
              </a:rPr>
              <a:t>Fixed frequency of operation</a:t>
            </a:r>
          </a:p>
          <a:p>
            <a:pPr marL="214308" indent="-214308">
              <a:buFont typeface="Wingdings" charset="2"/>
              <a:buChar char="ü"/>
            </a:pPr>
            <a:r>
              <a:rPr lang="en-GB" sz="1600" dirty="0">
                <a:solidFill>
                  <a:srgbClr val="C00000"/>
                </a:solidFill>
              </a:rPr>
              <a:t>10-100 elements</a:t>
            </a:r>
          </a:p>
          <a:p>
            <a:pPr marL="214308" indent="-214308">
              <a:buFont typeface="Wingdings" charset="2"/>
              <a:buChar char="ü"/>
            </a:pPr>
            <a:r>
              <a:rPr lang="en-GB" sz="1600" dirty="0">
                <a:solidFill>
                  <a:srgbClr val="C00000"/>
                </a:solidFill>
              </a:rPr>
              <a:t>Non-linear behaviour</a:t>
            </a:r>
          </a:p>
        </p:txBody>
      </p:sp>
      <p:sp>
        <p:nvSpPr>
          <p:cNvPr id="34" name="PoleTekstowe 33"/>
          <p:cNvSpPr txBox="1"/>
          <p:nvPr/>
        </p:nvSpPr>
        <p:spPr>
          <a:xfrm>
            <a:off x="7886397" y="701279"/>
            <a:ext cx="3749424" cy="2062103"/>
          </a:xfrm>
          <a:prstGeom prst="rect">
            <a:avLst/>
          </a:prstGeom>
          <a:noFill/>
        </p:spPr>
        <p:txBody>
          <a:bodyPr wrap="none" rtlCol="0">
            <a:spAutoFit/>
          </a:bodyPr>
          <a:lstStyle/>
          <a:p>
            <a:pPr marL="214308" indent="-214308">
              <a:buFont typeface="Wingdings" charset="2"/>
              <a:buChar char="ü"/>
            </a:pPr>
            <a:r>
              <a:rPr lang="en-GB" sz="1600" dirty="0"/>
              <a:t>Partial differential equations</a:t>
            </a:r>
          </a:p>
          <a:p>
            <a:pPr marL="214308" indent="-214308">
              <a:buFont typeface="Wingdings" charset="2"/>
              <a:buChar char="ü"/>
            </a:pPr>
            <a:r>
              <a:rPr lang="en-GB" sz="1600" b="1" dirty="0"/>
              <a:t>Varying time constants</a:t>
            </a:r>
            <a:br>
              <a:rPr lang="en-GB" sz="1600" dirty="0"/>
            </a:br>
            <a:r>
              <a:rPr lang="en-GB" sz="1600" dirty="0"/>
              <a:t>~10us (quench) - ~10ms (losses)</a:t>
            </a:r>
          </a:p>
          <a:p>
            <a:pPr marL="214308" indent="-214308">
              <a:buFont typeface="Wingdings" charset="2"/>
              <a:buChar char="ü"/>
            </a:pPr>
            <a:r>
              <a:rPr lang="en-GB" sz="1600" b="1" dirty="0"/>
              <a:t>Varying geometric scales</a:t>
            </a:r>
            <a:br>
              <a:rPr lang="en-GB" sz="1600" dirty="0"/>
            </a:br>
            <a:r>
              <a:rPr lang="en-GB" sz="1600" dirty="0"/>
              <a:t>~10 um (filaments) - ~10 m (magnet)</a:t>
            </a:r>
          </a:p>
          <a:p>
            <a:pPr marL="214308" indent="-214308">
              <a:buFont typeface="Wingdings" charset="2"/>
              <a:buChar char="ü"/>
            </a:pPr>
            <a:r>
              <a:rPr lang="en-GB" sz="1600" dirty="0"/>
              <a:t>~10 k degrees of freedom</a:t>
            </a:r>
          </a:p>
          <a:p>
            <a:pPr marL="214308" indent="-214308">
              <a:buFont typeface="Wingdings" charset="2"/>
              <a:buChar char="ü"/>
            </a:pPr>
            <a:r>
              <a:rPr lang="en-GB" sz="1600" dirty="0"/>
              <a:t>Highly non-linear material properties</a:t>
            </a:r>
            <a:br>
              <a:rPr lang="en-GB" sz="1600" dirty="0"/>
            </a:br>
            <a:r>
              <a:rPr lang="en-GB" sz="1600" dirty="0"/>
              <a:t>and equations</a:t>
            </a:r>
          </a:p>
        </p:txBody>
      </p:sp>
      <p:sp>
        <p:nvSpPr>
          <p:cNvPr id="35" name="Łuk 85010"/>
          <p:cNvSpPr/>
          <p:nvPr/>
        </p:nvSpPr>
        <p:spPr>
          <a:xfrm>
            <a:off x="6907570" y="3329475"/>
            <a:ext cx="70415" cy="141447"/>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grpSp>
        <p:nvGrpSpPr>
          <p:cNvPr id="36" name="Grupa 35"/>
          <p:cNvGrpSpPr/>
          <p:nvPr/>
        </p:nvGrpSpPr>
        <p:grpSpPr>
          <a:xfrm>
            <a:off x="3535902" y="3329477"/>
            <a:ext cx="3841444" cy="1289660"/>
            <a:chOff x="2584219" y="3542983"/>
            <a:chExt cx="5121925" cy="1719546"/>
          </a:xfrm>
        </p:grpSpPr>
        <p:grpSp>
          <p:nvGrpSpPr>
            <p:cNvPr id="37" name="Group 3"/>
            <p:cNvGrpSpPr/>
            <p:nvPr/>
          </p:nvGrpSpPr>
          <p:grpSpPr>
            <a:xfrm>
              <a:off x="2584219" y="3564895"/>
              <a:ext cx="5117025" cy="1697634"/>
              <a:chOff x="4182347" y="3611461"/>
              <a:chExt cx="5117025" cy="1697634"/>
            </a:xfrm>
          </p:grpSpPr>
          <p:sp>
            <p:nvSpPr>
              <p:cNvPr id="49" name="Oval 93"/>
              <p:cNvSpPr/>
              <p:nvPr/>
            </p:nvSpPr>
            <p:spPr>
              <a:xfrm>
                <a:off x="5098726" y="3615042"/>
                <a:ext cx="116811" cy="116811"/>
              </a:xfrm>
              <a:prstGeom prst="ellipse">
                <a:avLst/>
              </a:prstGeom>
              <a:noFill/>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cxnSp>
            <p:nvCxnSpPr>
              <p:cNvPr id="50" name="Łącznik prosty 84996"/>
              <p:cNvCxnSpPr/>
              <p:nvPr/>
            </p:nvCxnSpPr>
            <p:spPr>
              <a:xfrm flipH="1">
                <a:off x="4349521" y="3698266"/>
                <a:ext cx="752345" cy="0"/>
              </a:xfrm>
              <a:prstGeom prst="line">
                <a:avLst/>
              </a:prstGeom>
              <a:noFill/>
              <a:ln w="19050" cap="flat" cmpd="sng" algn="ctr">
                <a:solidFill>
                  <a:sysClr val="windowText" lastClr="000000"/>
                </a:solidFill>
                <a:prstDash val="solid"/>
                <a:miter lim="800000"/>
              </a:ln>
              <a:effectLst/>
            </p:spPr>
          </p:cxnSp>
          <p:cxnSp>
            <p:nvCxnSpPr>
              <p:cNvPr id="51" name="Łącznik prosty 84996"/>
              <p:cNvCxnSpPr/>
              <p:nvPr/>
            </p:nvCxnSpPr>
            <p:spPr>
              <a:xfrm flipH="1" flipV="1">
                <a:off x="4359181" y="4849781"/>
                <a:ext cx="1839494" cy="0"/>
              </a:xfrm>
              <a:prstGeom prst="line">
                <a:avLst/>
              </a:prstGeom>
              <a:noFill/>
              <a:ln w="19050" cap="flat" cmpd="sng" algn="ctr">
                <a:solidFill>
                  <a:sysClr val="windowText" lastClr="000000"/>
                </a:solidFill>
                <a:prstDash val="solid"/>
                <a:miter lim="800000"/>
              </a:ln>
              <a:effectLst/>
            </p:spPr>
          </p:cxnSp>
          <p:cxnSp>
            <p:nvCxnSpPr>
              <p:cNvPr id="52" name="Łącznik prosty 84998"/>
              <p:cNvCxnSpPr/>
              <p:nvPr/>
            </p:nvCxnSpPr>
            <p:spPr>
              <a:xfrm>
                <a:off x="4359181" y="3698264"/>
                <a:ext cx="0" cy="591674"/>
              </a:xfrm>
              <a:prstGeom prst="line">
                <a:avLst/>
              </a:prstGeom>
              <a:noFill/>
              <a:ln w="19050" cap="flat" cmpd="sng" algn="ctr">
                <a:solidFill>
                  <a:sysClr val="windowText" lastClr="000000"/>
                </a:solidFill>
                <a:prstDash val="solid"/>
                <a:miter lim="800000"/>
              </a:ln>
              <a:effectLst/>
            </p:spPr>
          </p:cxnSp>
          <p:cxnSp>
            <p:nvCxnSpPr>
              <p:cNvPr id="53" name="Łącznik prosty 84998"/>
              <p:cNvCxnSpPr/>
              <p:nvPr/>
            </p:nvCxnSpPr>
            <p:spPr>
              <a:xfrm>
                <a:off x="4359181" y="4392581"/>
                <a:ext cx="0" cy="755479"/>
              </a:xfrm>
              <a:prstGeom prst="line">
                <a:avLst/>
              </a:prstGeom>
              <a:noFill/>
              <a:ln w="19050" cap="flat" cmpd="sng" algn="ctr">
                <a:solidFill>
                  <a:sysClr val="windowText" lastClr="000000"/>
                </a:solidFill>
                <a:prstDash val="solid"/>
                <a:miter lim="800000"/>
              </a:ln>
              <a:effectLst/>
            </p:spPr>
          </p:cxnSp>
          <p:cxnSp>
            <p:nvCxnSpPr>
              <p:cNvPr id="54" name="Łącznik prosty 84996"/>
              <p:cNvCxnSpPr/>
              <p:nvPr/>
            </p:nvCxnSpPr>
            <p:spPr>
              <a:xfrm flipH="1">
                <a:off x="6519048" y="3705759"/>
                <a:ext cx="435273" cy="0"/>
              </a:xfrm>
              <a:prstGeom prst="line">
                <a:avLst/>
              </a:prstGeom>
              <a:noFill/>
              <a:ln w="19050" cap="flat" cmpd="sng" algn="ctr">
                <a:solidFill>
                  <a:sysClr val="windowText" lastClr="000000"/>
                </a:solidFill>
                <a:prstDash val="solid"/>
                <a:miter lim="800000"/>
              </a:ln>
              <a:effectLst/>
            </p:spPr>
          </p:cxnSp>
          <p:cxnSp>
            <p:nvCxnSpPr>
              <p:cNvPr id="55" name="Łącznik prosty 84998"/>
              <p:cNvCxnSpPr/>
              <p:nvPr/>
            </p:nvCxnSpPr>
            <p:spPr>
              <a:xfrm>
                <a:off x="9299372" y="3691260"/>
                <a:ext cx="0" cy="1126480"/>
              </a:xfrm>
              <a:prstGeom prst="line">
                <a:avLst/>
              </a:prstGeom>
              <a:noFill/>
              <a:ln w="19050" cap="flat" cmpd="sng" algn="ctr">
                <a:solidFill>
                  <a:sysClr val="windowText" lastClr="000000"/>
                </a:solidFill>
                <a:prstDash val="solid"/>
                <a:miter lim="800000"/>
              </a:ln>
              <a:effectLst/>
            </p:spPr>
          </p:cxnSp>
          <p:grpSp>
            <p:nvGrpSpPr>
              <p:cNvPr id="56" name="Grupa 1"/>
              <p:cNvGrpSpPr/>
              <p:nvPr/>
            </p:nvGrpSpPr>
            <p:grpSpPr>
              <a:xfrm>
                <a:off x="4182347" y="5148060"/>
                <a:ext cx="353667" cy="117902"/>
                <a:chOff x="27688" y="1298128"/>
                <a:chExt cx="353667" cy="117902"/>
              </a:xfrm>
            </p:grpSpPr>
            <p:cxnSp>
              <p:nvCxnSpPr>
                <p:cNvPr id="79" name="Łącznik prosty 85006"/>
                <p:cNvCxnSpPr/>
                <p:nvPr/>
              </p:nvCxnSpPr>
              <p:spPr>
                <a:xfrm flipH="1">
                  <a:off x="27688" y="1298128"/>
                  <a:ext cx="353667" cy="1"/>
                </a:xfrm>
                <a:prstGeom prst="line">
                  <a:avLst/>
                </a:prstGeom>
                <a:noFill/>
                <a:ln w="19050" cap="flat" cmpd="sng" algn="ctr">
                  <a:solidFill>
                    <a:sysClr val="windowText" lastClr="000000"/>
                  </a:solidFill>
                  <a:prstDash val="solid"/>
                  <a:miter lim="800000"/>
                </a:ln>
                <a:effectLst/>
              </p:spPr>
            </p:cxnSp>
            <p:cxnSp>
              <p:nvCxnSpPr>
                <p:cNvPr id="80" name="Łącznik prosty 85007"/>
                <p:cNvCxnSpPr/>
                <p:nvPr/>
              </p:nvCxnSpPr>
              <p:spPr>
                <a:xfrm flipH="1">
                  <a:off x="101687" y="1357622"/>
                  <a:ext cx="216000" cy="1"/>
                </a:xfrm>
                <a:prstGeom prst="line">
                  <a:avLst/>
                </a:prstGeom>
                <a:noFill/>
                <a:ln w="19050" cap="flat" cmpd="sng" algn="ctr">
                  <a:solidFill>
                    <a:sysClr val="windowText" lastClr="000000"/>
                  </a:solidFill>
                  <a:prstDash val="solid"/>
                  <a:miter lim="800000"/>
                </a:ln>
                <a:effectLst/>
              </p:spPr>
            </p:cxnSp>
            <p:cxnSp>
              <p:nvCxnSpPr>
                <p:cNvPr id="81" name="Łącznik prosty 85008"/>
                <p:cNvCxnSpPr/>
                <p:nvPr/>
              </p:nvCxnSpPr>
              <p:spPr>
                <a:xfrm flipH="1">
                  <a:off x="170405" y="1416029"/>
                  <a:ext cx="72000" cy="1"/>
                </a:xfrm>
                <a:prstGeom prst="line">
                  <a:avLst/>
                </a:prstGeom>
                <a:noFill/>
                <a:ln w="19050" cap="flat" cmpd="sng" algn="ctr">
                  <a:solidFill>
                    <a:sysClr val="windowText" lastClr="000000"/>
                  </a:solidFill>
                  <a:prstDash val="solid"/>
                  <a:miter lim="800000"/>
                </a:ln>
                <a:effectLst/>
              </p:spPr>
            </p:cxnSp>
          </p:grpSp>
          <p:grpSp>
            <p:nvGrpSpPr>
              <p:cNvPr id="57" name="Group 48"/>
              <p:cNvGrpSpPr/>
              <p:nvPr/>
            </p:nvGrpSpPr>
            <p:grpSpPr>
              <a:xfrm>
                <a:off x="6198675" y="4773818"/>
                <a:ext cx="633929" cy="126786"/>
                <a:chOff x="4241089" y="4835260"/>
                <a:chExt cx="1032774" cy="206555"/>
              </a:xfrm>
            </p:grpSpPr>
            <p:cxnSp>
              <p:nvCxnSpPr>
                <p:cNvPr id="72" name="Straight Connector 71"/>
                <p:cNvCxnSpPr/>
                <p:nvPr/>
              </p:nvCxnSpPr>
              <p:spPr>
                <a:xfrm flipH="1">
                  <a:off x="4494739" y="4861815"/>
                  <a:ext cx="178860" cy="180000"/>
                </a:xfrm>
                <a:prstGeom prst="line">
                  <a:avLst/>
                </a:prstGeom>
                <a:noFill/>
                <a:ln w="19050" cap="flat" cmpd="sng" algn="ctr">
                  <a:solidFill>
                    <a:sysClr val="windowText" lastClr="000000"/>
                  </a:solidFill>
                  <a:prstDash val="solid"/>
                  <a:miter lim="800000"/>
                </a:ln>
                <a:effectLst/>
              </p:spPr>
            </p:cxnSp>
            <p:cxnSp>
              <p:nvCxnSpPr>
                <p:cNvPr id="73" name="Straight Connector 72"/>
                <p:cNvCxnSpPr/>
                <p:nvPr/>
              </p:nvCxnSpPr>
              <p:spPr>
                <a:xfrm>
                  <a:off x="4673599" y="4846724"/>
                  <a:ext cx="178860" cy="180000"/>
                </a:xfrm>
                <a:prstGeom prst="line">
                  <a:avLst/>
                </a:prstGeom>
                <a:noFill/>
                <a:ln w="19050" cap="flat" cmpd="sng" algn="ctr">
                  <a:solidFill>
                    <a:sysClr val="windowText" lastClr="000000"/>
                  </a:solidFill>
                  <a:prstDash val="solid"/>
                  <a:miter lim="800000"/>
                </a:ln>
                <a:effectLst/>
              </p:spPr>
            </p:cxnSp>
            <p:cxnSp>
              <p:nvCxnSpPr>
                <p:cNvPr id="74" name="Straight Connector 73"/>
                <p:cNvCxnSpPr/>
                <p:nvPr/>
              </p:nvCxnSpPr>
              <p:spPr>
                <a:xfrm flipH="1">
                  <a:off x="4843737" y="4838709"/>
                  <a:ext cx="178860" cy="180000"/>
                </a:xfrm>
                <a:prstGeom prst="line">
                  <a:avLst/>
                </a:prstGeom>
                <a:noFill/>
                <a:ln w="19050" cap="flat" cmpd="sng" algn="ctr">
                  <a:solidFill>
                    <a:sysClr val="windowText" lastClr="000000"/>
                  </a:solidFill>
                  <a:prstDash val="solid"/>
                  <a:miter lim="800000"/>
                </a:ln>
                <a:effectLst/>
              </p:spPr>
            </p:cxnSp>
            <p:cxnSp>
              <p:nvCxnSpPr>
                <p:cNvPr id="75" name="Straight Connector 74"/>
                <p:cNvCxnSpPr/>
                <p:nvPr/>
              </p:nvCxnSpPr>
              <p:spPr>
                <a:xfrm>
                  <a:off x="5016247" y="4835260"/>
                  <a:ext cx="178860" cy="180000"/>
                </a:xfrm>
                <a:prstGeom prst="line">
                  <a:avLst/>
                </a:prstGeom>
                <a:noFill/>
                <a:ln w="19050" cap="flat" cmpd="sng" algn="ctr">
                  <a:solidFill>
                    <a:sysClr val="windowText" lastClr="000000"/>
                  </a:solidFill>
                  <a:prstDash val="solid"/>
                  <a:miter lim="800000"/>
                </a:ln>
                <a:effectLst/>
              </p:spPr>
            </p:cxnSp>
            <p:cxnSp>
              <p:nvCxnSpPr>
                <p:cNvPr id="76" name="Straight Connector 75"/>
                <p:cNvCxnSpPr/>
                <p:nvPr/>
              </p:nvCxnSpPr>
              <p:spPr>
                <a:xfrm flipH="1">
                  <a:off x="5183863" y="4926985"/>
                  <a:ext cx="90000" cy="90000"/>
                </a:xfrm>
                <a:prstGeom prst="line">
                  <a:avLst/>
                </a:prstGeom>
                <a:noFill/>
                <a:ln w="19050" cap="flat" cmpd="sng" algn="ctr">
                  <a:solidFill>
                    <a:sysClr val="windowText" lastClr="000000"/>
                  </a:solidFill>
                  <a:prstDash val="solid"/>
                  <a:miter lim="800000"/>
                </a:ln>
                <a:effectLst/>
              </p:spPr>
            </p:cxnSp>
            <p:cxnSp>
              <p:nvCxnSpPr>
                <p:cNvPr id="77" name="Straight Connector 76"/>
                <p:cNvCxnSpPr/>
                <p:nvPr/>
              </p:nvCxnSpPr>
              <p:spPr>
                <a:xfrm>
                  <a:off x="4323833" y="4853124"/>
                  <a:ext cx="178860" cy="180000"/>
                </a:xfrm>
                <a:prstGeom prst="line">
                  <a:avLst/>
                </a:prstGeom>
                <a:noFill/>
                <a:ln w="19050" cap="flat" cmpd="sng" algn="ctr">
                  <a:solidFill>
                    <a:sysClr val="windowText" lastClr="000000"/>
                  </a:solidFill>
                  <a:prstDash val="solid"/>
                  <a:miter lim="800000"/>
                </a:ln>
                <a:effectLst/>
              </p:spPr>
            </p:cxnSp>
            <p:cxnSp>
              <p:nvCxnSpPr>
                <p:cNvPr id="78" name="Straight Connector 77"/>
                <p:cNvCxnSpPr/>
                <p:nvPr/>
              </p:nvCxnSpPr>
              <p:spPr>
                <a:xfrm flipH="1">
                  <a:off x="4241089" y="4861815"/>
                  <a:ext cx="90000" cy="90000"/>
                </a:xfrm>
                <a:prstGeom prst="line">
                  <a:avLst/>
                </a:prstGeom>
                <a:noFill/>
                <a:ln w="19050" cap="flat" cmpd="sng" algn="ctr">
                  <a:solidFill>
                    <a:sysClr val="windowText" lastClr="000000"/>
                  </a:solidFill>
                  <a:prstDash val="solid"/>
                  <a:miter lim="800000"/>
                </a:ln>
                <a:effectLst/>
              </p:spPr>
            </p:cxnSp>
          </p:grpSp>
          <p:sp>
            <p:nvSpPr>
              <p:cNvPr id="58" name="TextBox 54"/>
              <p:cNvSpPr txBox="1"/>
              <p:nvPr/>
            </p:nvSpPr>
            <p:spPr>
              <a:xfrm>
                <a:off x="6324875" y="4939763"/>
                <a:ext cx="393699" cy="369332"/>
              </a:xfrm>
              <a:prstGeom prst="rect">
                <a:avLst/>
              </a:prstGeom>
              <a:noFill/>
            </p:spPr>
            <p:txBody>
              <a:bodyPr wrap="none" rtlCol="0">
                <a:spAutoFit/>
              </a:bodyPr>
              <a:lstStyle/>
              <a:p>
                <a:r>
                  <a:rPr lang="en-GB" sz="1200" dirty="0">
                    <a:solidFill>
                      <a:schemeClr val="accent6"/>
                    </a:solidFill>
                  </a:rPr>
                  <a:t>R</a:t>
                </a:r>
                <a:endParaRPr lang="en-GB" sz="1351" dirty="0">
                  <a:solidFill>
                    <a:schemeClr val="accent6"/>
                  </a:solidFill>
                </a:endParaRPr>
              </a:p>
            </p:txBody>
          </p:sp>
          <p:grpSp>
            <p:nvGrpSpPr>
              <p:cNvPr id="59" name="Group 60"/>
              <p:cNvGrpSpPr/>
              <p:nvPr/>
            </p:nvGrpSpPr>
            <p:grpSpPr>
              <a:xfrm>
                <a:off x="6954320" y="3611461"/>
                <a:ext cx="374650" cy="188595"/>
                <a:chOff x="1935480" y="460375"/>
                <a:chExt cx="553386" cy="209830"/>
              </a:xfrm>
            </p:grpSpPr>
            <p:sp>
              <p:nvSpPr>
                <p:cNvPr id="68" name="Łuk 85010"/>
                <p:cNvSpPr/>
                <p:nvPr/>
              </p:nvSpPr>
              <p:spPr>
                <a:xfrm>
                  <a:off x="1935480" y="460375"/>
                  <a:ext cx="138675" cy="209830"/>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sp>
              <p:nvSpPr>
                <p:cNvPr id="69" name="Łuk 85010"/>
                <p:cNvSpPr/>
                <p:nvPr/>
              </p:nvSpPr>
              <p:spPr>
                <a:xfrm>
                  <a:off x="2074156" y="460375"/>
                  <a:ext cx="138675" cy="209830"/>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sp>
              <p:nvSpPr>
                <p:cNvPr id="70" name="Łuk 85010"/>
                <p:cNvSpPr/>
                <p:nvPr/>
              </p:nvSpPr>
              <p:spPr>
                <a:xfrm>
                  <a:off x="2211954" y="460375"/>
                  <a:ext cx="138675" cy="209830"/>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sp>
              <p:nvSpPr>
                <p:cNvPr id="71" name="Łuk 85010"/>
                <p:cNvSpPr/>
                <p:nvPr/>
              </p:nvSpPr>
              <p:spPr>
                <a:xfrm>
                  <a:off x="2350191" y="460375"/>
                  <a:ext cx="138675" cy="209830"/>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grpSp>
          <p:cxnSp>
            <p:nvCxnSpPr>
              <p:cNvPr id="60" name="Łącznik prosty 84996"/>
              <p:cNvCxnSpPr/>
              <p:nvPr/>
            </p:nvCxnSpPr>
            <p:spPr>
              <a:xfrm flipH="1">
                <a:off x="7328974" y="3698264"/>
                <a:ext cx="337520" cy="0"/>
              </a:xfrm>
              <a:prstGeom prst="line">
                <a:avLst/>
              </a:prstGeom>
              <a:noFill/>
              <a:ln w="19050" cap="flat" cmpd="sng" algn="ctr">
                <a:solidFill>
                  <a:sysClr val="windowText" lastClr="000000"/>
                </a:solidFill>
                <a:prstDash val="solid"/>
                <a:miter lim="800000"/>
              </a:ln>
              <a:effectLst/>
            </p:spPr>
          </p:cxnSp>
          <p:cxnSp>
            <p:nvCxnSpPr>
              <p:cNvPr id="61" name="Łącznik prosty 84996"/>
              <p:cNvCxnSpPr/>
              <p:nvPr/>
            </p:nvCxnSpPr>
            <p:spPr>
              <a:xfrm flipH="1">
                <a:off x="6832607" y="4830861"/>
                <a:ext cx="2463584" cy="0"/>
              </a:xfrm>
              <a:prstGeom prst="line">
                <a:avLst/>
              </a:prstGeom>
              <a:noFill/>
              <a:ln w="19050" cap="flat" cmpd="sng" algn="ctr">
                <a:solidFill>
                  <a:sysClr val="windowText" lastClr="000000"/>
                </a:solidFill>
                <a:prstDash val="solid"/>
                <a:miter lim="800000"/>
              </a:ln>
              <a:effectLst/>
            </p:spPr>
          </p:cxnSp>
          <p:sp>
            <p:nvSpPr>
              <p:cNvPr id="62" name="TextBox 64"/>
              <p:cNvSpPr txBox="1"/>
              <p:nvPr/>
            </p:nvSpPr>
            <p:spPr>
              <a:xfrm>
                <a:off x="4481044" y="4156183"/>
                <a:ext cx="412933" cy="400280"/>
              </a:xfrm>
              <a:prstGeom prst="rect">
                <a:avLst/>
              </a:prstGeom>
              <a:noFill/>
            </p:spPr>
            <p:txBody>
              <a:bodyPr wrap="none" rtlCol="0">
                <a:spAutoFit/>
              </a:bodyPr>
              <a:lstStyle/>
              <a:p>
                <a:r>
                  <a:rPr lang="en-GB" sz="1351" dirty="0">
                    <a:solidFill>
                      <a:schemeClr val="accent6"/>
                    </a:solidFill>
                  </a:rPr>
                  <a:t>U</a:t>
                </a:r>
                <a:endParaRPr lang="en-GB" sz="1200" dirty="0">
                  <a:solidFill>
                    <a:schemeClr val="accent6"/>
                  </a:solidFill>
                </a:endParaRPr>
              </a:p>
            </p:txBody>
          </p:sp>
          <p:cxnSp>
            <p:nvCxnSpPr>
              <p:cNvPr id="63" name="Straight Connector 65"/>
              <p:cNvCxnSpPr/>
              <p:nvPr/>
            </p:nvCxnSpPr>
            <p:spPr>
              <a:xfrm>
                <a:off x="4232181" y="4291228"/>
                <a:ext cx="254000" cy="0"/>
              </a:xfrm>
              <a:prstGeom prst="line">
                <a:avLst/>
              </a:prstGeom>
              <a:noFill/>
              <a:ln w="19050" cap="flat" cmpd="sng" algn="ctr">
                <a:solidFill>
                  <a:sysClr val="windowText" lastClr="000000"/>
                </a:solidFill>
                <a:prstDash val="solid"/>
                <a:miter lim="800000"/>
              </a:ln>
              <a:effectLst/>
            </p:spPr>
          </p:cxnSp>
          <p:cxnSp>
            <p:nvCxnSpPr>
              <p:cNvPr id="64" name="Straight Connector 66"/>
              <p:cNvCxnSpPr/>
              <p:nvPr/>
            </p:nvCxnSpPr>
            <p:spPr>
              <a:xfrm>
                <a:off x="4296074" y="4382475"/>
                <a:ext cx="119593" cy="0"/>
              </a:xfrm>
              <a:prstGeom prst="line">
                <a:avLst/>
              </a:prstGeom>
              <a:noFill/>
              <a:ln w="19050" cap="flat" cmpd="sng" algn="ctr">
                <a:solidFill>
                  <a:sysClr val="windowText" lastClr="000000"/>
                </a:solidFill>
                <a:prstDash val="solid"/>
                <a:miter lim="800000"/>
              </a:ln>
              <a:effectLst/>
            </p:spPr>
          </p:cxnSp>
          <p:sp>
            <p:nvSpPr>
              <p:cNvPr id="65" name="Oval 111"/>
              <p:cNvSpPr/>
              <p:nvPr/>
            </p:nvSpPr>
            <p:spPr>
              <a:xfrm>
                <a:off x="4675624" y="4697193"/>
                <a:ext cx="296335" cy="296335"/>
              </a:xfrm>
              <a:prstGeom prst="ellipse">
                <a:avLst/>
              </a:prstGeom>
              <a:solidFill>
                <a:schemeClr val="bg1"/>
              </a:solidFill>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1351" dirty="0">
                    <a:solidFill>
                      <a:schemeClr val="accent6"/>
                    </a:solidFill>
                  </a:rPr>
                  <a:t>A</a:t>
                </a:r>
              </a:p>
            </p:txBody>
          </p:sp>
          <p:sp>
            <p:nvSpPr>
              <p:cNvPr id="66" name="Oval 115"/>
              <p:cNvSpPr/>
              <p:nvPr/>
            </p:nvSpPr>
            <p:spPr>
              <a:xfrm>
                <a:off x="6407847" y="3632854"/>
                <a:ext cx="116811" cy="116811"/>
              </a:xfrm>
              <a:prstGeom prst="ellipse">
                <a:avLst/>
              </a:prstGeom>
              <a:noFill/>
              <a:ln>
                <a:solidFill>
                  <a:schemeClr val="accent6"/>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sp>
            <p:nvSpPr>
              <p:cNvPr id="67" name="TextBox 80"/>
              <p:cNvSpPr txBox="1"/>
              <p:nvPr/>
            </p:nvSpPr>
            <p:spPr>
              <a:xfrm>
                <a:off x="6922089" y="3758300"/>
                <a:ext cx="530488" cy="369332"/>
              </a:xfrm>
              <a:prstGeom prst="rect">
                <a:avLst/>
              </a:prstGeom>
              <a:noFill/>
            </p:spPr>
            <p:txBody>
              <a:bodyPr wrap="none" rtlCol="0">
                <a:spAutoFit/>
              </a:bodyPr>
              <a:lstStyle/>
              <a:p>
                <a:r>
                  <a:rPr lang="en-GB" sz="1200" dirty="0">
                    <a:solidFill>
                      <a:schemeClr val="accent6"/>
                    </a:solidFill>
                  </a:rPr>
                  <a:t>M2</a:t>
                </a:r>
                <a:endParaRPr lang="en-GB" sz="1500" dirty="0">
                  <a:solidFill>
                    <a:schemeClr val="accent6"/>
                  </a:solidFill>
                </a:endParaRPr>
              </a:p>
            </p:txBody>
          </p:sp>
        </p:grpSp>
        <p:cxnSp>
          <p:nvCxnSpPr>
            <p:cNvPr id="38" name="Łącznik prosty 84998"/>
            <p:cNvCxnSpPr/>
            <p:nvPr/>
          </p:nvCxnSpPr>
          <p:spPr>
            <a:xfrm>
              <a:off x="4379702" y="4427955"/>
              <a:ext cx="0" cy="370839"/>
            </a:xfrm>
            <a:prstGeom prst="line">
              <a:avLst/>
            </a:prstGeom>
            <a:noFill/>
            <a:ln w="19050" cap="flat" cmpd="sng" algn="ctr">
              <a:solidFill>
                <a:sysClr val="windowText" lastClr="000000"/>
              </a:solidFill>
              <a:prstDash val="solid"/>
              <a:miter lim="800000"/>
            </a:ln>
            <a:effectLst/>
          </p:spPr>
        </p:cxnSp>
        <p:cxnSp>
          <p:nvCxnSpPr>
            <p:cNvPr id="39" name="Łącznik prosty 84998"/>
            <p:cNvCxnSpPr/>
            <p:nvPr/>
          </p:nvCxnSpPr>
          <p:spPr>
            <a:xfrm>
              <a:off x="5450553" y="4423231"/>
              <a:ext cx="0" cy="370839"/>
            </a:xfrm>
            <a:prstGeom prst="line">
              <a:avLst/>
            </a:prstGeom>
            <a:noFill/>
            <a:ln w="19050" cap="flat" cmpd="sng" algn="ctr">
              <a:solidFill>
                <a:sysClr val="windowText" lastClr="000000"/>
              </a:solidFill>
              <a:prstDash val="solid"/>
              <a:miter lim="800000"/>
            </a:ln>
            <a:effectLst/>
          </p:spPr>
        </p:cxnSp>
        <p:cxnSp>
          <p:nvCxnSpPr>
            <p:cNvPr id="40" name="Łącznik prosty 84998"/>
            <p:cNvCxnSpPr/>
            <p:nvPr/>
          </p:nvCxnSpPr>
          <p:spPr>
            <a:xfrm flipH="1">
              <a:off x="4379704" y="4427955"/>
              <a:ext cx="347041" cy="1"/>
            </a:xfrm>
            <a:prstGeom prst="line">
              <a:avLst/>
            </a:prstGeom>
            <a:noFill/>
            <a:ln w="19050" cap="flat" cmpd="sng" algn="ctr">
              <a:solidFill>
                <a:sysClr val="windowText" lastClr="000000"/>
              </a:solidFill>
              <a:prstDash val="solid"/>
              <a:miter lim="800000"/>
            </a:ln>
            <a:effectLst/>
          </p:spPr>
        </p:cxnSp>
        <p:cxnSp>
          <p:nvCxnSpPr>
            <p:cNvPr id="41" name="Łącznik prosty 84998"/>
            <p:cNvCxnSpPr/>
            <p:nvPr/>
          </p:nvCxnSpPr>
          <p:spPr>
            <a:xfrm flipH="1">
              <a:off x="5115308" y="4430302"/>
              <a:ext cx="347041" cy="1"/>
            </a:xfrm>
            <a:prstGeom prst="line">
              <a:avLst/>
            </a:prstGeom>
            <a:noFill/>
            <a:ln w="19050" cap="flat" cmpd="sng" algn="ctr">
              <a:solidFill>
                <a:sysClr val="windowText" lastClr="000000"/>
              </a:solidFill>
              <a:prstDash val="solid"/>
              <a:miter lim="800000"/>
            </a:ln>
            <a:effectLst/>
          </p:spPr>
        </p:cxnSp>
        <p:cxnSp>
          <p:nvCxnSpPr>
            <p:cNvPr id="42" name="Łącznik prosty 84998"/>
            <p:cNvCxnSpPr/>
            <p:nvPr/>
          </p:nvCxnSpPr>
          <p:spPr>
            <a:xfrm flipH="1">
              <a:off x="4706229" y="4177880"/>
              <a:ext cx="397282" cy="258187"/>
            </a:xfrm>
            <a:prstGeom prst="line">
              <a:avLst/>
            </a:prstGeom>
            <a:noFill/>
            <a:ln w="19050" cap="flat" cmpd="sng" algn="ctr">
              <a:solidFill>
                <a:sysClr val="windowText" lastClr="000000"/>
              </a:solidFill>
              <a:prstDash val="solid"/>
              <a:miter lim="800000"/>
            </a:ln>
            <a:effectLst/>
          </p:spPr>
        </p:cxnSp>
        <p:cxnSp>
          <p:nvCxnSpPr>
            <p:cNvPr id="43" name="Łącznik prosty 84996"/>
            <p:cNvCxnSpPr/>
            <p:nvPr/>
          </p:nvCxnSpPr>
          <p:spPr>
            <a:xfrm flipH="1">
              <a:off x="6583680" y="3647320"/>
              <a:ext cx="410918" cy="0"/>
            </a:xfrm>
            <a:prstGeom prst="line">
              <a:avLst/>
            </a:prstGeom>
            <a:noFill/>
            <a:ln w="19050" cap="flat" cmpd="sng" algn="ctr">
              <a:solidFill>
                <a:sysClr val="windowText" lastClr="000000"/>
              </a:solidFill>
              <a:prstDash val="solid"/>
              <a:miter lim="800000"/>
            </a:ln>
            <a:effectLst/>
          </p:spPr>
        </p:cxnSp>
        <p:sp>
          <p:nvSpPr>
            <p:cNvPr id="44" name="Łuk 85010"/>
            <p:cNvSpPr/>
            <p:nvPr/>
          </p:nvSpPr>
          <p:spPr>
            <a:xfrm>
              <a:off x="6985889" y="3547337"/>
              <a:ext cx="93885" cy="188595"/>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sp>
          <p:nvSpPr>
            <p:cNvPr id="45" name="Łuk 85010"/>
            <p:cNvSpPr/>
            <p:nvPr/>
          </p:nvSpPr>
          <p:spPr>
            <a:xfrm>
              <a:off x="7173066" y="3542983"/>
              <a:ext cx="93885" cy="188595"/>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sp>
          <p:nvSpPr>
            <p:cNvPr id="46" name="Łuk 85010"/>
            <p:cNvSpPr/>
            <p:nvPr/>
          </p:nvSpPr>
          <p:spPr>
            <a:xfrm>
              <a:off x="7266654" y="3542983"/>
              <a:ext cx="93885" cy="188595"/>
            </a:xfrm>
            <a:prstGeom prst="arc">
              <a:avLst>
                <a:gd name="adj1" fmla="val 10877445"/>
                <a:gd name="adj2" fmla="val 0"/>
              </a:avLst>
            </a:prstGeom>
            <a:noFill/>
            <a:ln w="19050" cap="flat" cmpd="sng" algn="ctr">
              <a:solidFill>
                <a:sysClr val="windowText" lastClr="000000"/>
              </a:solidFill>
              <a:prstDash val="solid"/>
              <a:miter lim="800000"/>
            </a:ln>
            <a:effectLst/>
          </p:spPr>
          <p:txBody>
            <a:bodyPr rot="0" spcFirstLastPara="0" vert="horz" wrap="square" lIns="68580" tIns="34291" rIns="68580" bIns="34291" numCol="1" spcCol="0" rtlCol="0" fromWordArt="0" anchor="ctr" anchorCtr="0" forceAA="0" compatLnSpc="1">
              <a:prstTxWarp prst="textNoShape">
                <a:avLst/>
              </a:prstTxWarp>
              <a:noAutofit/>
            </a:bodyPr>
            <a:lstStyle/>
            <a:p>
              <a:endParaRPr lang="en-GB" sz="1351" dirty="0"/>
            </a:p>
          </p:txBody>
        </p:sp>
        <p:cxnSp>
          <p:nvCxnSpPr>
            <p:cNvPr id="47" name="Łącznik prosty 84996"/>
            <p:cNvCxnSpPr/>
            <p:nvPr/>
          </p:nvCxnSpPr>
          <p:spPr>
            <a:xfrm flipH="1" flipV="1">
              <a:off x="7360544" y="3629787"/>
              <a:ext cx="345600" cy="0"/>
            </a:xfrm>
            <a:prstGeom prst="line">
              <a:avLst/>
            </a:prstGeom>
            <a:noFill/>
            <a:ln w="19050" cap="flat" cmpd="sng" algn="ctr">
              <a:solidFill>
                <a:sysClr val="windowText" lastClr="000000"/>
              </a:solidFill>
              <a:prstDash val="solid"/>
              <a:miter lim="800000"/>
            </a:ln>
            <a:effectLst/>
          </p:spPr>
        </p:cxnSp>
        <p:sp>
          <p:nvSpPr>
            <p:cNvPr id="48" name="TextBox 80"/>
            <p:cNvSpPr txBox="1"/>
            <p:nvPr/>
          </p:nvSpPr>
          <p:spPr>
            <a:xfrm>
              <a:off x="6863356" y="3699210"/>
              <a:ext cx="757045" cy="369332"/>
            </a:xfrm>
            <a:prstGeom prst="rect">
              <a:avLst/>
            </a:prstGeom>
            <a:noFill/>
          </p:spPr>
          <p:txBody>
            <a:bodyPr wrap="none" rtlCol="0">
              <a:spAutoFit/>
            </a:bodyPr>
            <a:lstStyle/>
            <a:p>
              <a:r>
                <a:rPr lang="en-GB" sz="1200" dirty="0">
                  <a:solidFill>
                    <a:schemeClr val="accent6"/>
                  </a:solidFill>
                </a:rPr>
                <a:t>M154</a:t>
              </a:r>
              <a:endParaRPr lang="en-GB" sz="1500" dirty="0">
                <a:solidFill>
                  <a:schemeClr val="accent6"/>
                </a:solidFill>
              </a:endParaRPr>
            </a:p>
          </p:txBody>
        </p:sp>
      </p:grpSp>
      <p:cxnSp>
        <p:nvCxnSpPr>
          <p:cNvPr id="82" name="Łącznik prosty 84996"/>
          <p:cNvCxnSpPr/>
          <p:nvPr/>
        </p:nvCxnSpPr>
        <p:spPr>
          <a:xfrm flipH="1">
            <a:off x="6187420" y="3411011"/>
            <a:ext cx="70493" cy="0"/>
          </a:xfrm>
          <a:prstGeom prst="line">
            <a:avLst/>
          </a:prstGeom>
          <a:noFill/>
          <a:ln w="19050" cap="flat" cmpd="sng" algn="ctr">
            <a:solidFill>
              <a:sysClr val="windowText" lastClr="000000"/>
            </a:solidFill>
            <a:prstDash val="solid"/>
            <a:miter lim="800000"/>
          </a:ln>
          <a:effectLst/>
        </p:spPr>
      </p:cxnSp>
      <p:cxnSp>
        <p:nvCxnSpPr>
          <p:cNvPr id="83" name="Łącznik prosty 84996"/>
          <p:cNvCxnSpPr/>
          <p:nvPr/>
        </p:nvCxnSpPr>
        <p:spPr>
          <a:xfrm flipH="1">
            <a:off x="6303678" y="3411011"/>
            <a:ext cx="70493" cy="0"/>
          </a:xfrm>
          <a:prstGeom prst="line">
            <a:avLst/>
          </a:prstGeom>
          <a:noFill/>
          <a:ln w="19050" cap="flat" cmpd="sng" algn="ctr">
            <a:solidFill>
              <a:sysClr val="windowText" lastClr="000000"/>
            </a:solidFill>
            <a:prstDash val="solid"/>
            <a:miter lim="800000"/>
          </a:ln>
          <a:effectLst/>
        </p:spPr>
      </p:cxnSp>
      <p:cxnSp>
        <p:nvCxnSpPr>
          <p:cNvPr id="84" name="Łącznik prosty 84996"/>
          <p:cNvCxnSpPr/>
          <p:nvPr/>
        </p:nvCxnSpPr>
        <p:spPr>
          <a:xfrm flipH="1">
            <a:off x="6426760" y="3411011"/>
            <a:ext cx="70493" cy="0"/>
          </a:xfrm>
          <a:prstGeom prst="line">
            <a:avLst/>
          </a:prstGeom>
          <a:noFill/>
          <a:ln w="19050" cap="flat" cmpd="sng" algn="ctr">
            <a:solidFill>
              <a:sysClr val="windowText" lastClr="000000"/>
            </a:solidFill>
            <a:prstDash val="solid"/>
            <a:miter lim="800000"/>
          </a:ln>
          <a:effectLst/>
        </p:spPr>
      </p:cxnSp>
      <p:sp>
        <p:nvSpPr>
          <p:cNvPr id="85" name="TextBox 2"/>
          <p:cNvSpPr txBox="1"/>
          <p:nvPr/>
        </p:nvSpPr>
        <p:spPr>
          <a:xfrm>
            <a:off x="3400751" y="6352144"/>
            <a:ext cx="6707285" cy="338554"/>
          </a:xfrm>
          <a:prstGeom prst="rect">
            <a:avLst/>
          </a:prstGeom>
          <a:noFill/>
          <a:ln w="28575">
            <a:noFill/>
          </a:ln>
        </p:spPr>
        <p:txBody>
          <a:bodyPr wrap="none" rtlCol="0">
            <a:spAutoFit/>
          </a:bodyPr>
          <a:lstStyle/>
          <a:p>
            <a:r>
              <a:rPr lang="en-GB" sz="1600" b="1" dirty="0">
                <a:solidFill>
                  <a:srgbClr val="FFA500"/>
                </a:solidFill>
              </a:rPr>
              <a:t>Multi-Domain, Multi-Physics, Multi-Rate and Multi-Scale Simulation</a:t>
            </a:r>
          </a:p>
        </p:txBody>
      </p:sp>
      <p:pic>
        <p:nvPicPr>
          <p:cNvPr id="87" name="Picture 2" descr="Znalezione obrazy dla zapytania bulb icon"/>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957446" y="6341399"/>
            <a:ext cx="388204" cy="388204"/>
          </a:xfrm>
          <a:prstGeom prst="rect">
            <a:avLst/>
          </a:prstGeom>
          <a:noFill/>
          <a:extLst>
            <a:ext uri="{909E8E84-426E-40DD-AFC4-6F175D3DCCD1}">
              <a14:hiddenFill xmlns:a14="http://schemas.microsoft.com/office/drawing/2010/main">
                <a:solidFill>
                  <a:srgbClr val="FFFFFF"/>
                </a:solidFill>
              </a14:hiddenFill>
            </a:ext>
          </a:extLst>
        </p:spPr>
      </p:pic>
      <p:sp>
        <p:nvSpPr>
          <p:cNvPr id="89" name="Zaokrąglony prostokąt 26"/>
          <p:cNvSpPr/>
          <p:nvPr/>
        </p:nvSpPr>
        <p:spPr>
          <a:xfrm>
            <a:off x="4078115" y="4851501"/>
            <a:ext cx="3284776" cy="1439296"/>
          </a:xfrm>
          <a:prstGeom prst="roundRect">
            <a:avLst/>
          </a:prstGeom>
          <a:ln w="28575">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1" dirty="0"/>
          </a:p>
        </p:txBody>
      </p:sp>
      <p:sp>
        <p:nvSpPr>
          <p:cNvPr id="90" name="PoleTekstowe 31"/>
          <p:cNvSpPr txBox="1"/>
          <p:nvPr/>
        </p:nvSpPr>
        <p:spPr>
          <a:xfrm>
            <a:off x="4960315" y="4537702"/>
            <a:ext cx="1449436" cy="338554"/>
          </a:xfrm>
          <a:prstGeom prst="rect">
            <a:avLst/>
          </a:prstGeom>
          <a:noFill/>
        </p:spPr>
        <p:txBody>
          <a:bodyPr wrap="none" rtlCol="0">
            <a:spAutoFit/>
          </a:bodyPr>
          <a:lstStyle/>
          <a:p>
            <a:r>
              <a:rPr lang="en-GB" sz="1600" dirty="0">
                <a:solidFill>
                  <a:srgbClr val="7030A0"/>
                </a:solidFill>
              </a:rPr>
              <a:t>Busbar Model</a:t>
            </a:r>
          </a:p>
        </p:txBody>
      </p:sp>
      <p:sp>
        <p:nvSpPr>
          <p:cNvPr id="91" name="PoleTekstowe 32"/>
          <p:cNvSpPr txBox="1"/>
          <p:nvPr/>
        </p:nvSpPr>
        <p:spPr>
          <a:xfrm>
            <a:off x="4102289" y="4897892"/>
            <a:ext cx="2967159" cy="1323439"/>
          </a:xfrm>
          <a:prstGeom prst="rect">
            <a:avLst/>
          </a:prstGeom>
          <a:noFill/>
        </p:spPr>
        <p:txBody>
          <a:bodyPr wrap="none" rtlCol="0">
            <a:spAutoFit/>
          </a:bodyPr>
          <a:lstStyle/>
          <a:p>
            <a:pPr marL="214308" indent="-214308">
              <a:buFont typeface="Wingdings" charset="2"/>
              <a:buChar char="ü"/>
            </a:pPr>
            <a:r>
              <a:rPr lang="en-GB" sz="1600" dirty="0">
                <a:solidFill>
                  <a:srgbClr val="7030A0"/>
                </a:solidFill>
              </a:rPr>
              <a:t>Partial differential equations</a:t>
            </a:r>
          </a:p>
          <a:p>
            <a:pPr marL="214308" indent="-214308">
              <a:buFont typeface="Wingdings" charset="2"/>
              <a:buChar char="ü"/>
            </a:pPr>
            <a:r>
              <a:rPr lang="en-GB" sz="1600" b="1" dirty="0">
                <a:solidFill>
                  <a:srgbClr val="7030A0"/>
                </a:solidFill>
              </a:rPr>
              <a:t>Varying time constants</a:t>
            </a:r>
          </a:p>
          <a:p>
            <a:pPr marL="214308" indent="-214308">
              <a:buFont typeface="Wingdings" charset="2"/>
              <a:buChar char="ü"/>
            </a:pPr>
            <a:r>
              <a:rPr lang="en-US" sz="1600" b="1" dirty="0">
                <a:solidFill>
                  <a:srgbClr val="7030A0"/>
                </a:solidFill>
              </a:rPr>
              <a:t>Adaptive mesh refinement</a:t>
            </a:r>
            <a:endParaRPr lang="en-GB" sz="1600" b="1" dirty="0">
              <a:solidFill>
                <a:srgbClr val="7030A0"/>
              </a:solidFill>
            </a:endParaRPr>
          </a:p>
          <a:p>
            <a:pPr marL="214308" indent="-214308">
              <a:buFont typeface="Wingdings" charset="2"/>
              <a:buChar char="ü"/>
            </a:pPr>
            <a:r>
              <a:rPr lang="en-GB" sz="1600" dirty="0">
                <a:solidFill>
                  <a:srgbClr val="7030A0"/>
                </a:solidFill>
              </a:rPr>
              <a:t>~1k elements</a:t>
            </a:r>
          </a:p>
          <a:p>
            <a:pPr marL="214308" indent="-214308">
              <a:buFont typeface="Wingdings" charset="2"/>
              <a:buChar char="ü"/>
            </a:pPr>
            <a:r>
              <a:rPr lang="en-GB" sz="1600" dirty="0">
                <a:solidFill>
                  <a:srgbClr val="7030A0"/>
                </a:solidFill>
              </a:rPr>
              <a:t>Non-linear behaviour</a:t>
            </a:r>
          </a:p>
        </p:txBody>
      </p:sp>
      <p:sp>
        <p:nvSpPr>
          <p:cNvPr id="3" name="Rectangle 2"/>
          <p:cNvSpPr/>
          <p:nvPr/>
        </p:nvSpPr>
        <p:spPr>
          <a:xfrm>
            <a:off x="6149012" y="4160208"/>
            <a:ext cx="882912" cy="18192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9061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500"/>
                                        <p:tgtEl>
                                          <p:spTgt spid="8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0"/>
                                        </p:tgtEl>
                                        <p:attrNameLst>
                                          <p:attrName>style.visibility</p:attrName>
                                        </p:attrNameLst>
                                      </p:cBhvr>
                                      <p:to>
                                        <p:strVal val="visible"/>
                                      </p:to>
                                    </p:set>
                                    <p:animEffect transition="in" filter="fade">
                                      <p:cBhvr>
                                        <p:cTn id="46" dur="500"/>
                                        <p:tgtEl>
                                          <p:spTgt spid="9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fade">
                                      <p:cBhvr>
                                        <p:cTn id="51" dur="500"/>
                                        <p:tgtEl>
                                          <p:spTgt spid="85"/>
                                        </p:tgtEl>
                                      </p:cBhvr>
                                    </p:animEffect>
                                  </p:childTnLst>
                                </p:cTn>
                              </p:par>
                              <p:par>
                                <p:cTn id="52" presetID="10" presetClass="entr" presetSubtype="0" fill="hold" nodeType="with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p:bldP spid="31" grpId="0"/>
      <p:bldP spid="32" grpId="0"/>
      <p:bldP spid="33" grpId="0"/>
      <p:bldP spid="34" grpId="0"/>
      <p:bldP spid="85" grpId="0"/>
      <p:bldP spid="89" grpId="0" animBg="1"/>
      <p:bldP spid="90" grpId="0"/>
      <p:bldP spid="9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54502-1493-411C-B9D3-35E58D7AC292}"/>
              </a:ext>
            </a:extLst>
          </p:cNvPr>
          <p:cNvSpPr>
            <a:spLocks noGrp="1"/>
          </p:cNvSpPr>
          <p:nvPr>
            <p:ph type="title"/>
          </p:nvPr>
        </p:nvSpPr>
        <p:spPr>
          <a:xfrm>
            <a:off x="148041" y="291098"/>
            <a:ext cx="3453723" cy="2237613"/>
          </a:xfrm>
        </p:spPr>
        <p:txBody>
          <a:bodyPr>
            <a:noAutofit/>
          </a:bodyPr>
          <a:lstStyle/>
          <a:p>
            <a:r>
              <a:rPr lang="en-GB" sz="3733" dirty="0"/>
              <a:t>STEAM tools</a:t>
            </a:r>
            <a:br>
              <a:rPr lang="en-GB" sz="3733" dirty="0"/>
            </a:br>
            <a:r>
              <a:rPr lang="en-GB" sz="3733" dirty="0"/>
              <a:t>application</a:t>
            </a:r>
            <a:br>
              <a:rPr lang="en-GB" sz="3733" dirty="0"/>
            </a:br>
            <a:r>
              <a:rPr lang="en-GB" sz="3733" dirty="0"/>
              <a:t>(over)</a:t>
            </a:r>
            <a:br>
              <a:rPr lang="en-GB" sz="3733" dirty="0"/>
            </a:br>
            <a:r>
              <a:rPr lang="en-GB" sz="3733" dirty="0"/>
              <a:t>simplification</a:t>
            </a:r>
          </a:p>
        </p:txBody>
      </p:sp>
      <p:sp>
        <p:nvSpPr>
          <p:cNvPr id="3" name="Content Placeholder 2">
            <a:extLst>
              <a:ext uri="{FF2B5EF4-FFF2-40B4-BE49-F238E27FC236}">
                <a16:creationId xmlns:a16="http://schemas.microsoft.com/office/drawing/2014/main" id="{21E2A653-5042-459F-8951-777D7F73D713}"/>
              </a:ext>
            </a:extLst>
          </p:cNvPr>
          <p:cNvSpPr>
            <a:spLocks noGrp="1"/>
          </p:cNvSpPr>
          <p:nvPr>
            <p:ph idx="1"/>
          </p:nvPr>
        </p:nvSpPr>
        <p:spPr>
          <a:xfrm>
            <a:off x="-1054608" y="3147970"/>
            <a:ext cx="9387165" cy="3362559"/>
          </a:xfrm>
        </p:spPr>
        <p:txBody>
          <a:bodyPr>
            <a:normAutofit/>
          </a:bodyPr>
          <a:lstStyle/>
          <a:p>
            <a:pPr marL="658268" indent="-182029" algn="r">
              <a:buFont typeface="Arial" panose="020B0604020202020204" pitchFamily="34" charset="0"/>
              <a:buChar char="•"/>
            </a:pPr>
            <a:r>
              <a:rPr lang="en-GB" sz="2400" dirty="0"/>
              <a:t>Supercon busbar quench simulation:</a:t>
            </a:r>
          </a:p>
          <a:p>
            <a:pPr marL="658268" indent="-182029" algn="r">
              <a:buFont typeface="Arial" panose="020B0604020202020204" pitchFamily="34" charset="0"/>
              <a:buChar char="•"/>
            </a:pPr>
            <a:r>
              <a:rPr lang="en-GB" sz="2400" dirty="0"/>
              <a:t>Supercon magnet / circuit quench simulation:</a:t>
            </a:r>
          </a:p>
          <a:p>
            <a:pPr marL="1206470" lvl="1" indent="-133347" algn="r">
              <a:buFont typeface="Arial" panose="020B0604020202020204" pitchFamily="34" charset="0"/>
              <a:buChar char="•"/>
            </a:pPr>
            <a:r>
              <a:rPr lang="en-GB" sz="2400" dirty="0"/>
              <a:t>Unless, it is a CCT magnet, in that case:</a:t>
            </a:r>
          </a:p>
          <a:p>
            <a:pPr marL="1206470" lvl="1" indent="-133347" algn="r">
              <a:buFont typeface="Arial" panose="020B0604020202020204" pitchFamily="34" charset="0"/>
              <a:buChar char="•"/>
            </a:pPr>
            <a:r>
              <a:rPr lang="en-GB" sz="2400" dirty="0"/>
              <a:t>If it is a more complex circuit, benefit from above and / or:</a:t>
            </a:r>
          </a:p>
          <a:p>
            <a:pPr marL="1206470" lvl="1" indent="-133347" algn="r">
              <a:buFont typeface="Arial" panose="020B0604020202020204" pitchFamily="34" charset="0"/>
              <a:buChar char="•"/>
            </a:pPr>
            <a:r>
              <a:rPr lang="en-GB" sz="2400" dirty="0"/>
              <a:t>If any of above need to be used in ‘one’ simulation, use:</a:t>
            </a:r>
          </a:p>
          <a:p>
            <a:pPr marL="1206470" lvl="1" indent="-133347" algn="r">
              <a:buFont typeface="Arial" panose="020B0604020202020204" pitchFamily="34" charset="0"/>
              <a:buChar char="•"/>
            </a:pPr>
            <a:r>
              <a:rPr lang="en-GB" sz="2400" dirty="0"/>
              <a:t>In most cases, it is best to start with:</a:t>
            </a:r>
          </a:p>
          <a:p>
            <a:pPr marL="1206470" lvl="1" indent="-133347" algn="r">
              <a:buFont typeface="Arial" panose="020B0604020202020204" pitchFamily="34" charset="0"/>
              <a:buChar char="•"/>
            </a:pPr>
            <a:r>
              <a:rPr lang="en-GB" sz="2400" dirty="0"/>
              <a:t>And most tools have behind exact (or equivalent) :</a:t>
            </a:r>
          </a:p>
        </p:txBody>
      </p:sp>
      <p:sp>
        <p:nvSpPr>
          <p:cNvPr id="4" name="Slide Number Placeholder 3">
            <a:extLst>
              <a:ext uri="{FF2B5EF4-FFF2-40B4-BE49-F238E27FC236}">
                <a16:creationId xmlns:a16="http://schemas.microsoft.com/office/drawing/2014/main" id="{E9954CC8-EB90-4600-ADC2-F4D5721F942C}"/>
              </a:ext>
            </a:extLst>
          </p:cNvPr>
          <p:cNvSpPr>
            <a:spLocks noGrp="1"/>
          </p:cNvSpPr>
          <p:nvPr>
            <p:ph type="sldNum" sz="quarter" idx="4294967295"/>
          </p:nvPr>
        </p:nvSpPr>
        <p:spPr/>
        <p:txBody>
          <a:bodyPr/>
          <a:lstStyle/>
          <a:p>
            <a:fld id="{17918391-D411-FE40-AAD7-861AE5233E0E}" type="slidenum">
              <a:rPr lang="en-US" smtClean="0"/>
              <a:pPr/>
              <a:t>48</a:t>
            </a:fld>
            <a:endParaRPr lang="en-US" dirty="0"/>
          </a:p>
        </p:txBody>
      </p:sp>
      <p:grpSp>
        <p:nvGrpSpPr>
          <p:cNvPr id="25" name="Group 24">
            <a:extLst>
              <a:ext uri="{FF2B5EF4-FFF2-40B4-BE49-F238E27FC236}">
                <a16:creationId xmlns:a16="http://schemas.microsoft.com/office/drawing/2014/main" id="{D3EEF59B-A0A6-455D-9A92-0149F1EA1009}"/>
              </a:ext>
            </a:extLst>
          </p:cNvPr>
          <p:cNvGrpSpPr/>
          <p:nvPr/>
        </p:nvGrpSpPr>
        <p:grpSpPr>
          <a:xfrm>
            <a:off x="3805719" y="-511072"/>
            <a:ext cx="8406476" cy="3468691"/>
            <a:chOff x="4520529" y="-250158"/>
            <a:chExt cx="6304857" cy="2601518"/>
          </a:xfrm>
        </p:grpSpPr>
        <p:sp>
          <p:nvSpPr>
            <p:cNvPr id="5" name="Rectangle 4">
              <a:extLst>
                <a:ext uri="{FF2B5EF4-FFF2-40B4-BE49-F238E27FC236}">
                  <a16:creationId xmlns:a16="http://schemas.microsoft.com/office/drawing/2014/main" id="{050E2D45-D200-4F72-ACD2-52B76430AD79}"/>
                </a:ext>
              </a:extLst>
            </p:cNvPr>
            <p:cNvSpPr/>
            <p:nvPr/>
          </p:nvSpPr>
          <p:spPr>
            <a:xfrm rot="2777324">
              <a:off x="4239493" y="611386"/>
              <a:ext cx="2119328" cy="396240"/>
            </a:xfrm>
            <a:custGeom>
              <a:avLst/>
              <a:gdLst>
                <a:gd name="connsiteX0" fmla="*/ 0 w 1863668"/>
                <a:gd name="connsiteY0" fmla="*/ 0 h 396240"/>
                <a:gd name="connsiteX1" fmla="*/ 1863668 w 1863668"/>
                <a:gd name="connsiteY1" fmla="*/ 0 h 396240"/>
                <a:gd name="connsiteX2" fmla="*/ 1863668 w 1863668"/>
                <a:gd name="connsiteY2" fmla="*/ 396240 h 396240"/>
                <a:gd name="connsiteX3" fmla="*/ 0 w 1863668"/>
                <a:gd name="connsiteY3" fmla="*/ 396240 h 396240"/>
                <a:gd name="connsiteX4" fmla="*/ 0 w 1863668"/>
                <a:gd name="connsiteY4" fmla="*/ 0 h 396240"/>
                <a:gd name="connsiteX0" fmla="*/ 255660 w 2119328"/>
                <a:gd name="connsiteY0" fmla="*/ 0 h 396240"/>
                <a:gd name="connsiteX1" fmla="*/ 2119328 w 2119328"/>
                <a:gd name="connsiteY1" fmla="*/ 0 h 396240"/>
                <a:gd name="connsiteX2" fmla="*/ 2119328 w 2119328"/>
                <a:gd name="connsiteY2" fmla="*/ 396240 h 396240"/>
                <a:gd name="connsiteX3" fmla="*/ 0 w 2119328"/>
                <a:gd name="connsiteY3" fmla="*/ 362233 h 396240"/>
                <a:gd name="connsiteX4" fmla="*/ 255660 w 2119328"/>
                <a:gd name="connsiteY4" fmla="*/ 0 h 396240"/>
                <a:gd name="connsiteX0" fmla="*/ 704427 w 2119328"/>
                <a:gd name="connsiteY0" fmla="*/ 45719 h 396240"/>
                <a:gd name="connsiteX1" fmla="*/ 2119328 w 2119328"/>
                <a:gd name="connsiteY1" fmla="*/ 0 h 396240"/>
                <a:gd name="connsiteX2" fmla="*/ 2119328 w 2119328"/>
                <a:gd name="connsiteY2" fmla="*/ 396240 h 396240"/>
                <a:gd name="connsiteX3" fmla="*/ 0 w 2119328"/>
                <a:gd name="connsiteY3" fmla="*/ 362233 h 396240"/>
                <a:gd name="connsiteX4" fmla="*/ 704427 w 2119328"/>
                <a:gd name="connsiteY4" fmla="*/ 45719 h 396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9328" h="396240">
                  <a:moveTo>
                    <a:pt x="704427" y="45719"/>
                  </a:moveTo>
                  <a:lnTo>
                    <a:pt x="2119328" y="0"/>
                  </a:lnTo>
                  <a:lnTo>
                    <a:pt x="2119328" y="396240"/>
                  </a:lnTo>
                  <a:lnTo>
                    <a:pt x="0" y="362233"/>
                  </a:lnTo>
                  <a:lnTo>
                    <a:pt x="704427" y="45719"/>
                  </a:lnTo>
                  <a:close/>
                </a:path>
              </a:pathLst>
            </a:cu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LEDET</a:t>
              </a:r>
            </a:p>
          </p:txBody>
        </p:sp>
        <p:sp>
          <p:nvSpPr>
            <p:cNvPr id="6" name="Rectangle 5">
              <a:extLst>
                <a:ext uri="{FF2B5EF4-FFF2-40B4-BE49-F238E27FC236}">
                  <a16:creationId xmlns:a16="http://schemas.microsoft.com/office/drawing/2014/main" id="{BFD54B99-6F7E-461C-8E40-5A035436A664}"/>
                </a:ext>
              </a:extLst>
            </p:cNvPr>
            <p:cNvSpPr/>
            <p:nvPr/>
          </p:nvSpPr>
          <p:spPr>
            <a:xfrm rot="794470" flipH="1">
              <a:off x="4606752" y="945469"/>
              <a:ext cx="1258233" cy="602525"/>
            </a:xfrm>
            <a:custGeom>
              <a:avLst/>
              <a:gdLst>
                <a:gd name="connsiteX0" fmla="*/ 0 w 938107"/>
                <a:gd name="connsiteY0" fmla="*/ 0 h 396240"/>
                <a:gd name="connsiteX1" fmla="*/ 938107 w 938107"/>
                <a:gd name="connsiteY1" fmla="*/ 0 h 396240"/>
                <a:gd name="connsiteX2" fmla="*/ 938107 w 938107"/>
                <a:gd name="connsiteY2" fmla="*/ 396240 h 396240"/>
                <a:gd name="connsiteX3" fmla="*/ 0 w 938107"/>
                <a:gd name="connsiteY3" fmla="*/ 396240 h 396240"/>
                <a:gd name="connsiteX4" fmla="*/ 0 w 938107"/>
                <a:gd name="connsiteY4" fmla="*/ 0 h 396240"/>
                <a:gd name="connsiteX0" fmla="*/ 0 w 938107"/>
                <a:gd name="connsiteY0" fmla="*/ 0 h 396240"/>
                <a:gd name="connsiteX1" fmla="*/ 938107 w 938107"/>
                <a:gd name="connsiteY1" fmla="*/ 0 h 396240"/>
                <a:gd name="connsiteX2" fmla="*/ 938107 w 938107"/>
                <a:gd name="connsiteY2" fmla="*/ 396240 h 396240"/>
                <a:gd name="connsiteX3" fmla="*/ 0 w 938107"/>
                <a:gd name="connsiteY3" fmla="*/ 396240 h 396240"/>
                <a:gd name="connsiteX4" fmla="*/ 0 w 938107"/>
                <a:gd name="connsiteY4" fmla="*/ 0 h 396240"/>
                <a:gd name="connsiteX0" fmla="*/ 0 w 1013758"/>
                <a:gd name="connsiteY0" fmla="*/ 0 h 543589"/>
                <a:gd name="connsiteX1" fmla="*/ 938107 w 1013758"/>
                <a:gd name="connsiteY1" fmla="*/ 0 h 543589"/>
                <a:gd name="connsiteX2" fmla="*/ 938107 w 1013758"/>
                <a:gd name="connsiteY2" fmla="*/ 396240 h 543589"/>
                <a:gd name="connsiteX3" fmla="*/ 0 w 1013758"/>
                <a:gd name="connsiteY3" fmla="*/ 396240 h 543589"/>
                <a:gd name="connsiteX4" fmla="*/ 0 w 1013758"/>
                <a:gd name="connsiteY4" fmla="*/ 0 h 543589"/>
                <a:gd name="connsiteX0" fmla="*/ 0 w 1031155"/>
                <a:gd name="connsiteY0" fmla="*/ 112349 h 602525"/>
                <a:gd name="connsiteX1" fmla="*/ 938107 w 1031155"/>
                <a:gd name="connsiteY1" fmla="*/ 112349 h 602525"/>
                <a:gd name="connsiteX2" fmla="*/ 938107 w 1031155"/>
                <a:gd name="connsiteY2" fmla="*/ 508589 h 602525"/>
                <a:gd name="connsiteX3" fmla="*/ 0 w 1031155"/>
                <a:gd name="connsiteY3" fmla="*/ 508589 h 602525"/>
                <a:gd name="connsiteX4" fmla="*/ 0 w 1031155"/>
                <a:gd name="connsiteY4" fmla="*/ 112349 h 602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1155" h="602525">
                  <a:moveTo>
                    <a:pt x="0" y="112349"/>
                  </a:moveTo>
                  <a:lnTo>
                    <a:pt x="938107" y="112349"/>
                  </a:lnTo>
                  <a:cubicBezTo>
                    <a:pt x="1005840" y="-385491"/>
                    <a:pt x="1108323" y="959338"/>
                    <a:pt x="938107" y="508589"/>
                  </a:cubicBezTo>
                  <a:lnTo>
                    <a:pt x="0" y="508589"/>
                  </a:lnTo>
                  <a:lnTo>
                    <a:pt x="0" y="112349"/>
                  </a:lnTo>
                  <a:close/>
                </a:path>
              </a:pathLst>
            </a:cu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SIGMA</a:t>
              </a:r>
            </a:p>
          </p:txBody>
        </p:sp>
        <p:sp>
          <p:nvSpPr>
            <p:cNvPr id="7" name="Rectangle 6">
              <a:extLst>
                <a:ext uri="{FF2B5EF4-FFF2-40B4-BE49-F238E27FC236}">
                  <a16:creationId xmlns:a16="http://schemas.microsoft.com/office/drawing/2014/main" id="{528E6E8A-DA52-440C-A8F2-285AD76F6CB2}"/>
                </a:ext>
              </a:extLst>
            </p:cNvPr>
            <p:cNvSpPr/>
            <p:nvPr/>
          </p:nvSpPr>
          <p:spPr>
            <a:xfrm rot="19246890">
              <a:off x="4619296" y="1710829"/>
              <a:ext cx="1568642" cy="629720"/>
            </a:xfrm>
            <a:custGeom>
              <a:avLst/>
              <a:gdLst>
                <a:gd name="connsiteX0" fmla="*/ 0 w 938107"/>
                <a:gd name="connsiteY0" fmla="*/ 0 h 396240"/>
                <a:gd name="connsiteX1" fmla="*/ 938107 w 938107"/>
                <a:gd name="connsiteY1" fmla="*/ 0 h 396240"/>
                <a:gd name="connsiteX2" fmla="*/ 938107 w 938107"/>
                <a:gd name="connsiteY2" fmla="*/ 396240 h 396240"/>
                <a:gd name="connsiteX3" fmla="*/ 0 w 938107"/>
                <a:gd name="connsiteY3" fmla="*/ 396240 h 396240"/>
                <a:gd name="connsiteX4" fmla="*/ 0 w 938107"/>
                <a:gd name="connsiteY4" fmla="*/ 0 h 396240"/>
                <a:gd name="connsiteX0" fmla="*/ 171591 w 1109698"/>
                <a:gd name="connsiteY0" fmla="*/ 0 h 396240"/>
                <a:gd name="connsiteX1" fmla="*/ 1109698 w 1109698"/>
                <a:gd name="connsiteY1" fmla="*/ 0 h 396240"/>
                <a:gd name="connsiteX2" fmla="*/ 1109698 w 1109698"/>
                <a:gd name="connsiteY2" fmla="*/ 396240 h 396240"/>
                <a:gd name="connsiteX3" fmla="*/ 171591 w 1109698"/>
                <a:gd name="connsiteY3" fmla="*/ 396240 h 396240"/>
                <a:gd name="connsiteX4" fmla="*/ 171591 w 1109698"/>
                <a:gd name="connsiteY4" fmla="*/ 0 h 396240"/>
                <a:gd name="connsiteX0" fmla="*/ 244868 w 1088148"/>
                <a:gd name="connsiteY0" fmla="*/ 54187 h 396240"/>
                <a:gd name="connsiteX1" fmla="*/ 1088148 w 1088148"/>
                <a:gd name="connsiteY1" fmla="*/ 0 h 396240"/>
                <a:gd name="connsiteX2" fmla="*/ 1088148 w 1088148"/>
                <a:gd name="connsiteY2" fmla="*/ 396240 h 396240"/>
                <a:gd name="connsiteX3" fmla="*/ 150041 w 1088148"/>
                <a:gd name="connsiteY3" fmla="*/ 396240 h 396240"/>
                <a:gd name="connsiteX4" fmla="*/ 244868 w 1088148"/>
                <a:gd name="connsiteY4" fmla="*/ 54187 h 396240"/>
                <a:gd name="connsiteX0" fmla="*/ 218549 w 1061829"/>
                <a:gd name="connsiteY0" fmla="*/ 73019 h 415072"/>
                <a:gd name="connsiteX1" fmla="*/ 1061829 w 1061829"/>
                <a:gd name="connsiteY1" fmla="*/ 18832 h 415072"/>
                <a:gd name="connsiteX2" fmla="*/ 1061829 w 1061829"/>
                <a:gd name="connsiteY2" fmla="*/ 415072 h 415072"/>
                <a:gd name="connsiteX3" fmla="*/ 123722 w 1061829"/>
                <a:gd name="connsiteY3" fmla="*/ 415072 h 415072"/>
                <a:gd name="connsiteX4" fmla="*/ 218549 w 1061829"/>
                <a:gd name="connsiteY4" fmla="*/ 73019 h 415072"/>
                <a:gd name="connsiteX0" fmla="*/ 218549 w 1061829"/>
                <a:gd name="connsiteY0" fmla="*/ 73019 h 415072"/>
                <a:gd name="connsiteX1" fmla="*/ 1061829 w 1061829"/>
                <a:gd name="connsiteY1" fmla="*/ 18832 h 415072"/>
                <a:gd name="connsiteX2" fmla="*/ 1061829 w 1061829"/>
                <a:gd name="connsiteY2" fmla="*/ 415072 h 415072"/>
                <a:gd name="connsiteX3" fmla="*/ 123722 w 1061829"/>
                <a:gd name="connsiteY3" fmla="*/ 415072 h 415072"/>
                <a:gd name="connsiteX4" fmla="*/ 218549 w 1061829"/>
                <a:gd name="connsiteY4" fmla="*/ 73019 h 415072"/>
                <a:gd name="connsiteX0" fmla="*/ 218549 w 1061829"/>
                <a:gd name="connsiteY0" fmla="*/ 73019 h 415072"/>
                <a:gd name="connsiteX1" fmla="*/ 1061829 w 1061829"/>
                <a:gd name="connsiteY1" fmla="*/ 18832 h 415072"/>
                <a:gd name="connsiteX2" fmla="*/ 1061829 w 1061829"/>
                <a:gd name="connsiteY2" fmla="*/ 415072 h 415072"/>
                <a:gd name="connsiteX3" fmla="*/ 123722 w 1061829"/>
                <a:gd name="connsiteY3" fmla="*/ 415072 h 415072"/>
                <a:gd name="connsiteX4" fmla="*/ 218549 w 1061829"/>
                <a:gd name="connsiteY4" fmla="*/ 73019 h 415072"/>
                <a:gd name="connsiteX0" fmla="*/ 218549 w 1061829"/>
                <a:gd name="connsiteY0" fmla="*/ 73019 h 415072"/>
                <a:gd name="connsiteX1" fmla="*/ 1061829 w 1061829"/>
                <a:gd name="connsiteY1" fmla="*/ 18832 h 415072"/>
                <a:gd name="connsiteX2" fmla="*/ 1061829 w 1061829"/>
                <a:gd name="connsiteY2" fmla="*/ 415072 h 415072"/>
                <a:gd name="connsiteX3" fmla="*/ 123722 w 1061829"/>
                <a:gd name="connsiteY3" fmla="*/ 415072 h 415072"/>
                <a:gd name="connsiteX4" fmla="*/ 218549 w 1061829"/>
                <a:gd name="connsiteY4" fmla="*/ 73019 h 415072"/>
                <a:gd name="connsiteX0" fmla="*/ 236263 w 1059041"/>
                <a:gd name="connsiteY0" fmla="*/ 67315 h 468048"/>
                <a:gd name="connsiteX1" fmla="*/ 1059041 w 1059041"/>
                <a:gd name="connsiteY1" fmla="*/ 71808 h 468048"/>
                <a:gd name="connsiteX2" fmla="*/ 1059041 w 1059041"/>
                <a:gd name="connsiteY2" fmla="*/ 468048 h 468048"/>
                <a:gd name="connsiteX3" fmla="*/ 120934 w 1059041"/>
                <a:gd name="connsiteY3" fmla="*/ 468048 h 468048"/>
                <a:gd name="connsiteX4" fmla="*/ 236263 w 1059041"/>
                <a:gd name="connsiteY4" fmla="*/ 67315 h 468048"/>
                <a:gd name="connsiteX0" fmla="*/ 232316 w 1055094"/>
                <a:gd name="connsiteY0" fmla="*/ 76546 h 477279"/>
                <a:gd name="connsiteX1" fmla="*/ 1055094 w 1055094"/>
                <a:gd name="connsiteY1" fmla="*/ 81039 h 477279"/>
                <a:gd name="connsiteX2" fmla="*/ 1055094 w 1055094"/>
                <a:gd name="connsiteY2" fmla="*/ 477279 h 477279"/>
                <a:gd name="connsiteX3" fmla="*/ 121542 w 1055094"/>
                <a:gd name="connsiteY3" fmla="*/ 386593 h 477279"/>
                <a:gd name="connsiteX4" fmla="*/ 232316 w 1055094"/>
                <a:gd name="connsiteY4" fmla="*/ 76546 h 477279"/>
                <a:gd name="connsiteX0" fmla="*/ 232316 w 1055094"/>
                <a:gd name="connsiteY0" fmla="*/ 76546 h 386593"/>
                <a:gd name="connsiteX1" fmla="*/ 1055094 w 1055094"/>
                <a:gd name="connsiteY1" fmla="*/ 81039 h 386593"/>
                <a:gd name="connsiteX2" fmla="*/ 1045982 w 1055094"/>
                <a:gd name="connsiteY2" fmla="*/ 335915 h 386593"/>
                <a:gd name="connsiteX3" fmla="*/ 121542 w 1055094"/>
                <a:gd name="connsiteY3" fmla="*/ 386593 h 386593"/>
                <a:gd name="connsiteX4" fmla="*/ 232316 w 1055094"/>
                <a:gd name="connsiteY4" fmla="*/ 76546 h 386593"/>
                <a:gd name="connsiteX0" fmla="*/ 232316 w 1055094"/>
                <a:gd name="connsiteY0" fmla="*/ 76546 h 423934"/>
                <a:gd name="connsiteX1" fmla="*/ 1055094 w 1055094"/>
                <a:gd name="connsiteY1" fmla="*/ 81039 h 423934"/>
                <a:gd name="connsiteX2" fmla="*/ 1004979 w 1055094"/>
                <a:gd name="connsiteY2" fmla="*/ 423934 h 423934"/>
                <a:gd name="connsiteX3" fmla="*/ 121542 w 1055094"/>
                <a:gd name="connsiteY3" fmla="*/ 386593 h 423934"/>
                <a:gd name="connsiteX4" fmla="*/ 232316 w 1055094"/>
                <a:gd name="connsiteY4" fmla="*/ 76546 h 423934"/>
                <a:gd name="connsiteX0" fmla="*/ 232316 w 1055094"/>
                <a:gd name="connsiteY0" fmla="*/ 76546 h 495949"/>
                <a:gd name="connsiteX1" fmla="*/ 1055094 w 1055094"/>
                <a:gd name="connsiteY1" fmla="*/ 81039 h 495949"/>
                <a:gd name="connsiteX2" fmla="*/ 1020924 w 1055094"/>
                <a:gd name="connsiteY2" fmla="*/ 495949 h 495949"/>
                <a:gd name="connsiteX3" fmla="*/ 121542 w 1055094"/>
                <a:gd name="connsiteY3" fmla="*/ 386593 h 495949"/>
                <a:gd name="connsiteX4" fmla="*/ 232316 w 1055094"/>
                <a:gd name="connsiteY4" fmla="*/ 76546 h 495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094" h="495949">
                  <a:moveTo>
                    <a:pt x="232316" y="76546"/>
                  </a:moveTo>
                  <a:cubicBezTo>
                    <a:pt x="219132" y="261419"/>
                    <a:pt x="774001" y="99101"/>
                    <a:pt x="1055094" y="81039"/>
                  </a:cubicBezTo>
                  <a:lnTo>
                    <a:pt x="1020924" y="495949"/>
                  </a:lnTo>
                  <a:lnTo>
                    <a:pt x="121542" y="386593"/>
                  </a:lnTo>
                  <a:cubicBezTo>
                    <a:pt x="-264538" y="284993"/>
                    <a:pt x="408423" y="-180841"/>
                    <a:pt x="232316" y="76546"/>
                  </a:cubicBezTo>
                  <a:close/>
                </a:path>
              </a:pathLst>
            </a:cu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BBQ</a:t>
              </a:r>
              <a:endParaRPr lang="en-GB" sz="2400" dirty="0"/>
            </a:p>
          </p:txBody>
        </p:sp>
        <p:sp>
          <p:nvSpPr>
            <p:cNvPr id="8" name="Rectangle 7">
              <a:extLst>
                <a:ext uri="{FF2B5EF4-FFF2-40B4-BE49-F238E27FC236}">
                  <a16:creationId xmlns:a16="http://schemas.microsoft.com/office/drawing/2014/main" id="{98A143D6-A763-4E4A-94F8-DA5575D36E33}"/>
                </a:ext>
              </a:extLst>
            </p:cNvPr>
            <p:cNvSpPr/>
            <p:nvPr/>
          </p:nvSpPr>
          <p:spPr>
            <a:xfrm rot="21105844">
              <a:off x="4520529" y="1371085"/>
              <a:ext cx="1808992" cy="435375"/>
            </a:xfrm>
            <a:custGeom>
              <a:avLst/>
              <a:gdLst>
                <a:gd name="connsiteX0" fmla="*/ 0 w 1213279"/>
                <a:gd name="connsiteY0" fmla="*/ 0 h 396240"/>
                <a:gd name="connsiteX1" fmla="*/ 1213279 w 1213279"/>
                <a:gd name="connsiteY1" fmla="*/ 0 h 396240"/>
                <a:gd name="connsiteX2" fmla="*/ 1213279 w 1213279"/>
                <a:gd name="connsiteY2" fmla="*/ 396240 h 396240"/>
                <a:gd name="connsiteX3" fmla="*/ 0 w 1213279"/>
                <a:gd name="connsiteY3" fmla="*/ 396240 h 396240"/>
                <a:gd name="connsiteX4" fmla="*/ 0 w 1213279"/>
                <a:gd name="connsiteY4" fmla="*/ 0 h 396240"/>
                <a:gd name="connsiteX0" fmla="*/ 242334 w 1455613"/>
                <a:gd name="connsiteY0" fmla="*/ 0 h 396240"/>
                <a:gd name="connsiteX1" fmla="*/ 1455613 w 1455613"/>
                <a:gd name="connsiteY1" fmla="*/ 0 h 396240"/>
                <a:gd name="connsiteX2" fmla="*/ 1455613 w 1455613"/>
                <a:gd name="connsiteY2" fmla="*/ 396240 h 396240"/>
                <a:gd name="connsiteX3" fmla="*/ 242334 w 1455613"/>
                <a:gd name="connsiteY3" fmla="*/ 396240 h 396240"/>
                <a:gd name="connsiteX4" fmla="*/ 242334 w 1455613"/>
                <a:gd name="connsiteY4" fmla="*/ 0 h 396240"/>
                <a:gd name="connsiteX0" fmla="*/ 242334 w 1455613"/>
                <a:gd name="connsiteY0" fmla="*/ 39135 h 435375"/>
                <a:gd name="connsiteX1" fmla="*/ 1455613 w 1455613"/>
                <a:gd name="connsiteY1" fmla="*/ 39135 h 435375"/>
                <a:gd name="connsiteX2" fmla="*/ 1455613 w 1455613"/>
                <a:gd name="connsiteY2" fmla="*/ 435375 h 435375"/>
                <a:gd name="connsiteX3" fmla="*/ 242334 w 1455613"/>
                <a:gd name="connsiteY3" fmla="*/ 435375 h 435375"/>
                <a:gd name="connsiteX4" fmla="*/ 242334 w 1455613"/>
                <a:gd name="connsiteY4" fmla="*/ 39135 h 435375"/>
                <a:gd name="connsiteX0" fmla="*/ 268263 w 1481542"/>
                <a:gd name="connsiteY0" fmla="*/ 39135 h 435375"/>
                <a:gd name="connsiteX1" fmla="*/ 1481542 w 1481542"/>
                <a:gd name="connsiteY1" fmla="*/ 39135 h 435375"/>
                <a:gd name="connsiteX2" fmla="*/ 1481542 w 1481542"/>
                <a:gd name="connsiteY2" fmla="*/ 435375 h 435375"/>
                <a:gd name="connsiteX3" fmla="*/ 268263 w 1481542"/>
                <a:gd name="connsiteY3" fmla="*/ 435375 h 435375"/>
                <a:gd name="connsiteX4" fmla="*/ 268263 w 1481542"/>
                <a:gd name="connsiteY4" fmla="*/ 39135 h 435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1542" h="435375">
                  <a:moveTo>
                    <a:pt x="268263" y="39135"/>
                  </a:moveTo>
                  <a:cubicBezTo>
                    <a:pt x="662529" y="-48919"/>
                    <a:pt x="1077116" y="39135"/>
                    <a:pt x="1481542" y="39135"/>
                  </a:cubicBezTo>
                  <a:lnTo>
                    <a:pt x="1481542" y="435375"/>
                  </a:lnTo>
                  <a:lnTo>
                    <a:pt x="268263" y="435375"/>
                  </a:lnTo>
                  <a:cubicBezTo>
                    <a:pt x="159890" y="431989"/>
                    <a:pt x="-276990" y="310068"/>
                    <a:pt x="268263" y="39135"/>
                  </a:cubicBezTo>
                  <a:close/>
                </a:path>
              </a:pathLst>
            </a:cu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r>
                <a:rPr lang="en-US" sz="2400" dirty="0"/>
                <a:t>ProteCCT</a:t>
              </a:r>
              <a:endParaRPr lang="en-GB" sz="2400" dirty="0"/>
            </a:p>
          </p:txBody>
        </p:sp>
        <p:sp>
          <p:nvSpPr>
            <p:cNvPr id="9" name="Rectangle 8">
              <a:extLst>
                <a:ext uri="{FF2B5EF4-FFF2-40B4-BE49-F238E27FC236}">
                  <a16:creationId xmlns:a16="http://schemas.microsoft.com/office/drawing/2014/main" id="{E3E482DF-0B5F-4E06-A553-C447B4DE2187}"/>
                </a:ext>
              </a:extLst>
            </p:cNvPr>
            <p:cNvSpPr/>
            <p:nvPr/>
          </p:nvSpPr>
          <p:spPr>
            <a:xfrm rot="18713158" flipH="1">
              <a:off x="8226483" y="593544"/>
              <a:ext cx="1601709" cy="396240"/>
            </a:xfrm>
            <a:custGeom>
              <a:avLst/>
              <a:gdLst>
                <a:gd name="connsiteX0" fmla="*/ 0 w 938107"/>
                <a:gd name="connsiteY0" fmla="*/ 0 h 396240"/>
                <a:gd name="connsiteX1" fmla="*/ 938107 w 938107"/>
                <a:gd name="connsiteY1" fmla="*/ 0 h 396240"/>
                <a:gd name="connsiteX2" fmla="*/ 938107 w 938107"/>
                <a:gd name="connsiteY2" fmla="*/ 396240 h 396240"/>
                <a:gd name="connsiteX3" fmla="*/ 0 w 938107"/>
                <a:gd name="connsiteY3" fmla="*/ 396240 h 396240"/>
                <a:gd name="connsiteX4" fmla="*/ 0 w 938107"/>
                <a:gd name="connsiteY4" fmla="*/ 0 h 396240"/>
                <a:gd name="connsiteX0" fmla="*/ 120415 w 1058522"/>
                <a:gd name="connsiteY0" fmla="*/ 0 h 396240"/>
                <a:gd name="connsiteX1" fmla="*/ 1058522 w 1058522"/>
                <a:gd name="connsiteY1" fmla="*/ 0 h 396240"/>
                <a:gd name="connsiteX2" fmla="*/ 1058522 w 1058522"/>
                <a:gd name="connsiteY2" fmla="*/ 396240 h 396240"/>
                <a:gd name="connsiteX3" fmla="*/ 120415 w 1058522"/>
                <a:gd name="connsiteY3" fmla="*/ 396240 h 396240"/>
                <a:gd name="connsiteX4" fmla="*/ 120415 w 1058522"/>
                <a:gd name="connsiteY4" fmla="*/ 0 h 396240"/>
                <a:gd name="connsiteX0" fmla="*/ 321450 w 1259557"/>
                <a:gd name="connsiteY0" fmla="*/ 0 h 396240"/>
                <a:gd name="connsiteX1" fmla="*/ 1259557 w 1259557"/>
                <a:gd name="connsiteY1" fmla="*/ 0 h 396240"/>
                <a:gd name="connsiteX2" fmla="*/ 1259557 w 1259557"/>
                <a:gd name="connsiteY2" fmla="*/ 396240 h 396240"/>
                <a:gd name="connsiteX3" fmla="*/ 321450 w 1259557"/>
                <a:gd name="connsiteY3" fmla="*/ 396240 h 396240"/>
                <a:gd name="connsiteX4" fmla="*/ 321450 w 1259557"/>
                <a:gd name="connsiteY4" fmla="*/ 0 h 396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9557" h="396240">
                  <a:moveTo>
                    <a:pt x="321450" y="0"/>
                  </a:moveTo>
                  <a:lnTo>
                    <a:pt x="1259557" y="0"/>
                  </a:lnTo>
                  <a:lnTo>
                    <a:pt x="1259557" y="396240"/>
                  </a:lnTo>
                  <a:lnTo>
                    <a:pt x="321450" y="396240"/>
                  </a:lnTo>
                  <a:cubicBezTo>
                    <a:pt x="-240737" y="243840"/>
                    <a:pt x="50516" y="172720"/>
                    <a:pt x="321450" y="0"/>
                  </a:cubicBezTo>
                  <a:close/>
                </a:path>
              </a:pathLst>
            </a:custGeom>
            <a:solidFill>
              <a:srgbClr val="FF00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COSIM</a:t>
              </a:r>
              <a:endParaRPr lang="en-GB" sz="2400" dirty="0"/>
            </a:p>
          </p:txBody>
        </p:sp>
        <p:sp>
          <p:nvSpPr>
            <p:cNvPr id="10" name="Rectangle 9">
              <a:extLst>
                <a:ext uri="{FF2B5EF4-FFF2-40B4-BE49-F238E27FC236}">
                  <a16:creationId xmlns:a16="http://schemas.microsoft.com/office/drawing/2014/main" id="{06624275-022D-46DC-83FD-387DE99125A5}"/>
                </a:ext>
              </a:extLst>
            </p:cNvPr>
            <p:cNvSpPr/>
            <p:nvPr/>
          </p:nvSpPr>
          <p:spPr>
            <a:xfrm rot="19986125">
              <a:off x="8175585" y="850020"/>
              <a:ext cx="2385603" cy="396240"/>
            </a:xfrm>
            <a:prstGeom prst="rect">
              <a:avLst/>
            </a:prstGeom>
            <a:solidFill>
              <a:schemeClr val="bg2">
                <a:lumMod val="10000"/>
              </a:schemeClr>
            </a:solidFill>
            <a:ln>
              <a:noFill/>
            </a:ln>
          </p:spPr>
          <p:style>
            <a:lnRef idx="1">
              <a:schemeClr val="dk1"/>
            </a:lnRef>
            <a:fillRef idx="3">
              <a:schemeClr val="dk1"/>
            </a:fillRef>
            <a:effectRef idx="2">
              <a:schemeClr val="dk1"/>
            </a:effectRef>
            <a:fontRef idx="minor">
              <a:schemeClr val="lt1"/>
            </a:fontRef>
          </p:style>
          <p:txBody>
            <a:bodyPr rtlCol="0" anchor="ctr"/>
            <a:lstStyle/>
            <a:p>
              <a:pPr algn="r"/>
              <a:r>
                <a:rPr lang="en-US" sz="2133" dirty="0"/>
                <a:t>SING and PSPICE</a:t>
              </a:r>
              <a:endParaRPr lang="en-GB" sz="2133" dirty="0"/>
            </a:p>
          </p:txBody>
        </p:sp>
        <p:sp>
          <p:nvSpPr>
            <p:cNvPr id="11" name="Rectangle 10">
              <a:extLst>
                <a:ext uri="{FF2B5EF4-FFF2-40B4-BE49-F238E27FC236}">
                  <a16:creationId xmlns:a16="http://schemas.microsoft.com/office/drawing/2014/main" id="{FD6444EB-0384-431F-A012-9939E3D84BD3}"/>
                </a:ext>
              </a:extLst>
            </p:cNvPr>
            <p:cNvSpPr/>
            <p:nvPr/>
          </p:nvSpPr>
          <p:spPr>
            <a:xfrm rot="1356334">
              <a:off x="8077489" y="1719273"/>
              <a:ext cx="2704262" cy="632087"/>
            </a:xfrm>
            <a:custGeom>
              <a:avLst/>
              <a:gdLst>
                <a:gd name="connsiteX0" fmla="*/ 0 w 2102595"/>
                <a:gd name="connsiteY0" fmla="*/ 0 h 333308"/>
                <a:gd name="connsiteX1" fmla="*/ 2102595 w 2102595"/>
                <a:gd name="connsiteY1" fmla="*/ 0 h 333308"/>
                <a:gd name="connsiteX2" fmla="*/ 2102595 w 2102595"/>
                <a:gd name="connsiteY2" fmla="*/ 333308 h 333308"/>
                <a:gd name="connsiteX3" fmla="*/ 0 w 2102595"/>
                <a:gd name="connsiteY3" fmla="*/ 333308 h 333308"/>
                <a:gd name="connsiteX4" fmla="*/ 0 w 2102595"/>
                <a:gd name="connsiteY4" fmla="*/ 0 h 333308"/>
                <a:gd name="connsiteX0" fmla="*/ 0 w 2162802"/>
                <a:gd name="connsiteY0" fmla="*/ 0 h 333308"/>
                <a:gd name="connsiteX1" fmla="*/ 2102595 w 2162802"/>
                <a:gd name="connsiteY1" fmla="*/ 0 h 333308"/>
                <a:gd name="connsiteX2" fmla="*/ 2102595 w 2162802"/>
                <a:gd name="connsiteY2" fmla="*/ 333308 h 333308"/>
                <a:gd name="connsiteX3" fmla="*/ 0 w 2162802"/>
                <a:gd name="connsiteY3" fmla="*/ 333308 h 333308"/>
                <a:gd name="connsiteX4" fmla="*/ 0 w 2162802"/>
                <a:gd name="connsiteY4" fmla="*/ 0 h 333308"/>
                <a:gd name="connsiteX0" fmla="*/ 0 w 2195517"/>
                <a:gd name="connsiteY0" fmla="*/ 0 h 333308"/>
                <a:gd name="connsiteX1" fmla="*/ 2102595 w 2195517"/>
                <a:gd name="connsiteY1" fmla="*/ 0 h 333308"/>
                <a:gd name="connsiteX2" fmla="*/ 2102595 w 2195517"/>
                <a:gd name="connsiteY2" fmla="*/ 333308 h 333308"/>
                <a:gd name="connsiteX3" fmla="*/ 0 w 2195517"/>
                <a:gd name="connsiteY3" fmla="*/ 333308 h 333308"/>
                <a:gd name="connsiteX4" fmla="*/ 0 w 2195517"/>
                <a:gd name="connsiteY4" fmla="*/ 0 h 333308"/>
                <a:gd name="connsiteX0" fmla="*/ 0 w 2200389"/>
                <a:gd name="connsiteY0" fmla="*/ 237067 h 570375"/>
                <a:gd name="connsiteX1" fmla="*/ 2112755 w 2200389"/>
                <a:gd name="connsiteY1" fmla="*/ 0 h 570375"/>
                <a:gd name="connsiteX2" fmla="*/ 2102595 w 2200389"/>
                <a:gd name="connsiteY2" fmla="*/ 570375 h 570375"/>
                <a:gd name="connsiteX3" fmla="*/ 0 w 2200389"/>
                <a:gd name="connsiteY3" fmla="*/ 570375 h 570375"/>
                <a:gd name="connsiteX4" fmla="*/ 0 w 2200389"/>
                <a:gd name="connsiteY4" fmla="*/ 237067 h 570375"/>
                <a:gd name="connsiteX0" fmla="*/ 0 w 2200389"/>
                <a:gd name="connsiteY0" fmla="*/ 237067 h 570375"/>
                <a:gd name="connsiteX1" fmla="*/ 2112755 w 2200389"/>
                <a:gd name="connsiteY1" fmla="*/ 0 h 570375"/>
                <a:gd name="connsiteX2" fmla="*/ 2102595 w 2200389"/>
                <a:gd name="connsiteY2" fmla="*/ 570375 h 570375"/>
                <a:gd name="connsiteX3" fmla="*/ 0 w 2200389"/>
                <a:gd name="connsiteY3" fmla="*/ 570375 h 570375"/>
                <a:gd name="connsiteX4" fmla="*/ 0 w 2200389"/>
                <a:gd name="connsiteY4" fmla="*/ 237067 h 570375"/>
                <a:gd name="connsiteX0" fmla="*/ 0 w 2200389"/>
                <a:gd name="connsiteY0" fmla="*/ 237067 h 570375"/>
                <a:gd name="connsiteX1" fmla="*/ 2112755 w 2200389"/>
                <a:gd name="connsiteY1" fmla="*/ 0 h 570375"/>
                <a:gd name="connsiteX2" fmla="*/ 2102595 w 2200389"/>
                <a:gd name="connsiteY2" fmla="*/ 570375 h 570375"/>
                <a:gd name="connsiteX3" fmla="*/ 0 w 2200389"/>
                <a:gd name="connsiteY3" fmla="*/ 570375 h 570375"/>
                <a:gd name="connsiteX4" fmla="*/ 0 w 2200389"/>
                <a:gd name="connsiteY4" fmla="*/ 237067 h 570375"/>
                <a:gd name="connsiteX0" fmla="*/ 0 w 2137458"/>
                <a:gd name="connsiteY0" fmla="*/ 237067 h 570375"/>
                <a:gd name="connsiteX1" fmla="*/ 2112755 w 2137458"/>
                <a:gd name="connsiteY1" fmla="*/ 0 h 570375"/>
                <a:gd name="connsiteX2" fmla="*/ 2102595 w 2137458"/>
                <a:gd name="connsiteY2" fmla="*/ 570375 h 570375"/>
                <a:gd name="connsiteX3" fmla="*/ 0 w 2137458"/>
                <a:gd name="connsiteY3" fmla="*/ 570375 h 570375"/>
                <a:gd name="connsiteX4" fmla="*/ 0 w 2137458"/>
                <a:gd name="connsiteY4" fmla="*/ 237067 h 570375"/>
                <a:gd name="connsiteX0" fmla="*/ 0 w 2137458"/>
                <a:gd name="connsiteY0" fmla="*/ 237067 h 594458"/>
                <a:gd name="connsiteX1" fmla="*/ 2112755 w 2137458"/>
                <a:gd name="connsiteY1" fmla="*/ 0 h 594458"/>
                <a:gd name="connsiteX2" fmla="*/ 2102595 w 2137458"/>
                <a:gd name="connsiteY2" fmla="*/ 570375 h 594458"/>
                <a:gd name="connsiteX3" fmla="*/ 0 w 2137458"/>
                <a:gd name="connsiteY3" fmla="*/ 570375 h 594458"/>
                <a:gd name="connsiteX4" fmla="*/ 0 w 2137458"/>
                <a:gd name="connsiteY4" fmla="*/ 237067 h 594458"/>
                <a:gd name="connsiteX0" fmla="*/ 0 w 2137458"/>
                <a:gd name="connsiteY0" fmla="*/ 237067 h 611015"/>
                <a:gd name="connsiteX1" fmla="*/ 2112755 w 2137458"/>
                <a:gd name="connsiteY1" fmla="*/ 0 h 611015"/>
                <a:gd name="connsiteX2" fmla="*/ 2102595 w 2137458"/>
                <a:gd name="connsiteY2" fmla="*/ 570375 h 611015"/>
                <a:gd name="connsiteX3" fmla="*/ 0 w 2137458"/>
                <a:gd name="connsiteY3" fmla="*/ 570375 h 611015"/>
                <a:gd name="connsiteX4" fmla="*/ 0 w 2137458"/>
                <a:gd name="connsiteY4" fmla="*/ 237067 h 611015"/>
                <a:gd name="connsiteX0" fmla="*/ 0 w 2137458"/>
                <a:gd name="connsiteY0" fmla="*/ 237067 h 632087"/>
                <a:gd name="connsiteX1" fmla="*/ 2112755 w 2137458"/>
                <a:gd name="connsiteY1" fmla="*/ 0 h 632087"/>
                <a:gd name="connsiteX2" fmla="*/ 2102595 w 2137458"/>
                <a:gd name="connsiteY2" fmla="*/ 570375 h 632087"/>
                <a:gd name="connsiteX3" fmla="*/ 0 w 2137458"/>
                <a:gd name="connsiteY3" fmla="*/ 570375 h 632087"/>
                <a:gd name="connsiteX4" fmla="*/ 0 w 2137458"/>
                <a:gd name="connsiteY4" fmla="*/ 237067 h 632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7458" h="632087">
                  <a:moveTo>
                    <a:pt x="0" y="237067"/>
                  </a:moveTo>
                  <a:cubicBezTo>
                    <a:pt x="704252" y="158045"/>
                    <a:pt x="1984237" y="400756"/>
                    <a:pt x="2112755" y="0"/>
                  </a:cubicBezTo>
                  <a:cubicBezTo>
                    <a:pt x="2224515" y="111103"/>
                    <a:pt x="1909555" y="503299"/>
                    <a:pt x="2102595" y="570375"/>
                  </a:cubicBezTo>
                  <a:cubicBezTo>
                    <a:pt x="1774264" y="709228"/>
                    <a:pt x="700865" y="570375"/>
                    <a:pt x="0" y="570375"/>
                  </a:cubicBezTo>
                  <a:lnTo>
                    <a:pt x="0" y="237067"/>
                  </a:lnTo>
                  <a:close/>
                </a:path>
              </a:pathLst>
            </a:custGeom>
            <a:solidFill>
              <a:srgbClr val="E34303"/>
            </a:solidFill>
            <a:ln>
              <a:noFill/>
            </a:ln>
          </p:spPr>
          <p:style>
            <a:lnRef idx="1">
              <a:schemeClr val="dk1"/>
            </a:lnRef>
            <a:fillRef idx="3">
              <a:schemeClr val="dk1"/>
            </a:fillRef>
            <a:effectRef idx="2">
              <a:schemeClr val="dk1"/>
            </a:effectRef>
            <a:fontRef idx="minor">
              <a:schemeClr val="lt1"/>
            </a:fontRef>
          </p:style>
          <p:txBody>
            <a:bodyPr rtlCol="0" anchor="ctr"/>
            <a:lstStyle/>
            <a:p>
              <a:pPr algn="r"/>
              <a:r>
                <a:rPr lang="en-US" sz="2400" dirty="0"/>
                <a:t>Jupyter notebooks</a:t>
              </a:r>
              <a:endParaRPr lang="en-GB" sz="2400" dirty="0"/>
            </a:p>
          </p:txBody>
        </p:sp>
        <p:sp>
          <p:nvSpPr>
            <p:cNvPr id="12" name="Rectangle 11">
              <a:extLst>
                <a:ext uri="{FF2B5EF4-FFF2-40B4-BE49-F238E27FC236}">
                  <a16:creationId xmlns:a16="http://schemas.microsoft.com/office/drawing/2014/main" id="{980F25B6-DA12-4A6E-BD5F-B042DD4C432D}"/>
                </a:ext>
              </a:extLst>
            </p:cNvPr>
            <p:cNvSpPr/>
            <p:nvPr/>
          </p:nvSpPr>
          <p:spPr>
            <a:xfrm>
              <a:off x="8518611" y="1353400"/>
              <a:ext cx="2306775" cy="396240"/>
            </a:xfrm>
            <a:custGeom>
              <a:avLst/>
              <a:gdLst>
                <a:gd name="connsiteX0" fmla="*/ 0 w 2843768"/>
                <a:gd name="connsiteY0" fmla="*/ 0 h 396240"/>
                <a:gd name="connsiteX1" fmla="*/ 2843768 w 2843768"/>
                <a:gd name="connsiteY1" fmla="*/ 0 h 396240"/>
                <a:gd name="connsiteX2" fmla="*/ 2843768 w 2843768"/>
                <a:gd name="connsiteY2" fmla="*/ 396240 h 396240"/>
                <a:gd name="connsiteX3" fmla="*/ 0 w 2843768"/>
                <a:gd name="connsiteY3" fmla="*/ 396240 h 396240"/>
                <a:gd name="connsiteX4" fmla="*/ 0 w 2843768"/>
                <a:gd name="connsiteY4" fmla="*/ 0 h 396240"/>
                <a:gd name="connsiteX0" fmla="*/ 0 w 2843768"/>
                <a:gd name="connsiteY0" fmla="*/ 0 h 396240"/>
                <a:gd name="connsiteX1" fmla="*/ 2843768 w 2843768"/>
                <a:gd name="connsiteY1" fmla="*/ 0 h 396240"/>
                <a:gd name="connsiteX2" fmla="*/ 2843768 w 2843768"/>
                <a:gd name="connsiteY2" fmla="*/ 396240 h 396240"/>
                <a:gd name="connsiteX3" fmla="*/ 0 w 2843768"/>
                <a:gd name="connsiteY3" fmla="*/ 396240 h 396240"/>
                <a:gd name="connsiteX4" fmla="*/ 0 w 2843768"/>
                <a:gd name="connsiteY4" fmla="*/ 0 h 396240"/>
                <a:gd name="connsiteX0" fmla="*/ 0 w 2843768"/>
                <a:gd name="connsiteY0" fmla="*/ 0 h 396240"/>
                <a:gd name="connsiteX1" fmla="*/ 2843768 w 2843768"/>
                <a:gd name="connsiteY1" fmla="*/ 0 h 396240"/>
                <a:gd name="connsiteX2" fmla="*/ 2843768 w 2843768"/>
                <a:gd name="connsiteY2" fmla="*/ 396240 h 396240"/>
                <a:gd name="connsiteX3" fmla="*/ 0 w 2843768"/>
                <a:gd name="connsiteY3" fmla="*/ 396240 h 396240"/>
                <a:gd name="connsiteX4" fmla="*/ 0 w 2843768"/>
                <a:gd name="connsiteY4" fmla="*/ 0 h 396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3768" h="396240">
                  <a:moveTo>
                    <a:pt x="0" y="0"/>
                  </a:moveTo>
                  <a:lnTo>
                    <a:pt x="2843768" y="0"/>
                  </a:lnTo>
                  <a:cubicBezTo>
                    <a:pt x="2393341" y="206587"/>
                    <a:pt x="2599928" y="233680"/>
                    <a:pt x="2843768" y="396240"/>
                  </a:cubicBezTo>
                  <a:lnTo>
                    <a:pt x="0" y="396240"/>
                  </a:lnTo>
                  <a:lnTo>
                    <a:pt x="0" y="0"/>
                  </a:lnTo>
                  <a:close/>
                </a:path>
              </a:pathLst>
            </a:custGeom>
            <a:solidFill>
              <a:srgbClr val="00808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Material properties</a:t>
              </a:r>
              <a:endParaRPr lang="en-GB" sz="2400" dirty="0"/>
            </a:p>
          </p:txBody>
        </p:sp>
        <p:grpSp>
          <p:nvGrpSpPr>
            <p:cNvPr id="24" name="Group 23">
              <a:extLst>
                <a:ext uri="{FF2B5EF4-FFF2-40B4-BE49-F238E27FC236}">
                  <a16:creationId xmlns:a16="http://schemas.microsoft.com/office/drawing/2014/main" id="{4A9269F5-BEF8-45CB-85C6-890A4303D82B}"/>
                </a:ext>
              </a:extLst>
            </p:cNvPr>
            <p:cNvGrpSpPr/>
            <p:nvPr/>
          </p:nvGrpSpPr>
          <p:grpSpPr>
            <a:xfrm>
              <a:off x="5680595" y="1070615"/>
              <a:ext cx="3003459" cy="961813"/>
              <a:chOff x="5952388" y="3094718"/>
              <a:chExt cx="3003459" cy="961813"/>
            </a:xfrm>
          </p:grpSpPr>
          <p:grpSp>
            <p:nvGrpSpPr>
              <p:cNvPr id="15" name="Group 14">
                <a:extLst>
                  <a:ext uri="{FF2B5EF4-FFF2-40B4-BE49-F238E27FC236}">
                    <a16:creationId xmlns:a16="http://schemas.microsoft.com/office/drawing/2014/main" id="{ABD623A7-C375-4B21-AE23-887105A03A25}"/>
                  </a:ext>
                </a:extLst>
              </p:cNvPr>
              <p:cNvGrpSpPr/>
              <p:nvPr/>
            </p:nvGrpSpPr>
            <p:grpSpPr>
              <a:xfrm>
                <a:off x="5952388" y="3094718"/>
                <a:ext cx="3003459" cy="961813"/>
                <a:chOff x="5933440" y="3037840"/>
                <a:chExt cx="3003459" cy="961813"/>
              </a:xfrm>
            </p:grpSpPr>
            <p:sp>
              <p:nvSpPr>
                <p:cNvPr id="13" name="Flowchart: Terminator 12">
                  <a:extLst>
                    <a:ext uri="{FF2B5EF4-FFF2-40B4-BE49-F238E27FC236}">
                      <a16:creationId xmlns:a16="http://schemas.microsoft.com/office/drawing/2014/main" id="{AD21BA4B-3533-4369-944A-6C1E0199795D}"/>
                    </a:ext>
                  </a:extLst>
                </p:cNvPr>
                <p:cNvSpPr/>
                <p:nvPr/>
              </p:nvSpPr>
              <p:spPr>
                <a:xfrm>
                  <a:off x="5933440" y="3037840"/>
                  <a:ext cx="3003459" cy="961813"/>
                </a:xfrm>
                <a:prstGeom prst="flowChartTermina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pic>
              <p:nvPicPr>
                <p:cNvPr id="14" name="Content Placeholder 4">
                  <a:extLst>
                    <a:ext uri="{FF2B5EF4-FFF2-40B4-BE49-F238E27FC236}">
                      <a16:creationId xmlns:a16="http://schemas.microsoft.com/office/drawing/2014/main" id="{88EB6F98-5B9A-46C6-B3CE-457FC4896138}"/>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492685" y="3172227"/>
                  <a:ext cx="1975159" cy="693037"/>
                </a:xfrm>
                <a:prstGeom prst="rect">
                  <a:avLst/>
                </a:prstGeom>
              </p:spPr>
            </p:pic>
          </p:grpSp>
          <p:sp>
            <p:nvSpPr>
              <p:cNvPr id="16" name="Oval 15">
                <a:extLst>
                  <a:ext uri="{FF2B5EF4-FFF2-40B4-BE49-F238E27FC236}">
                    <a16:creationId xmlns:a16="http://schemas.microsoft.com/office/drawing/2014/main" id="{9DDCED4C-93ED-4FE7-AAFD-4C7077D59785}"/>
                  </a:ext>
                </a:extLst>
              </p:cNvPr>
              <p:cNvSpPr/>
              <p:nvPr/>
            </p:nvSpPr>
            <p:spPr>
              <a:xfrm>
                <a:off x="6143795" y="3514663"/>
                <a:ext cx="191308" cy="16933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17" name="Oval 16">
                <a:extLst>
                  <a:ext uri="{FF2B5EF4-FFF2-40B4-BE49-F238E27FC236}">
                    <a16:creationId xmlns:a16="http://schemas.microsoft.com/office/drawing/2014/main" id="{4D384363-E46A-49F7-8AB2-711E562722AC}"/>
                  </a:ext>
                </a:extLst>
              </p:cNvPr>
              <p:cNvSpPr/>
              <p:nvPr/>
            </p:nvSpPr>
            <p:spPr>
              <a:xfrm>
                <a:off x="8599096" y="3528209"/>
                <a:ext cx="191308" cy="16933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grpSp>
      </p:grpSp>
      <p:pic>
        <p:nvPicPr>
          <p:cNvPr id="1026" name="Picture 2" descr="The Swiss Knife Complex: How a features focus approach can harm your  product | by Carlos Yllobre | Prototypr">
            <a:extLst>
              <a:ext uri="{FF2B5EF4-FFF2-40B4-BE49-F238E27FC236}">
                <a16:creationId xmlns:a16="http://schemas.microsoft.com/office/drawing/2014/main" id="{987607E0-935D-4E82-8FF5-0A8A68C15956}"/>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a:stretch/>
        </p:blipFill>
        <p:spPr bwMode="auto">
          <a:xfrm>
            <a:off x="5702195" y="32827"/>
            <a:ext cx="1817055" cy="11471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nfusion in decision making icon Royalty Free Vector Image">
            <a:extLst>
              <a:ext uri="{FF2B5EF4-FFF2-40B4-BE49-F238E27FC236}">
                <a16:creationId xmlns:a16="http://schemas.microsoft.com/office/drawing/2014/main" id="{1E02498A-9B00-4451-9824-1544E7C5794E}"/>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a:stretch/>
        </p:blipFill>
        <p:spPr bwMode="auto">
          <a:xfrm>
            <a:off x="7628516" y="119150"/>
            <a:ext cx="1103163" cy="100340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D5AD8A37-AB60-4D22-96DD-B699665B3E9D}"/>
              </a:ext>
            </a:extLst>
          </p:cNvPr>
          <p:cNvSpPr/>
          <p:nvPr/>
        </p:nvSpPr>
        <p:spPr>
          <a:xfrm>
            <a:off x="8296673" y="3227805"/>
            <a:ext cx="1250809" cy="379799"/>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BBQ</a:t>
            </a:r>
            <a:endParaRPr lang="en-GB" sz="2400" dirty="0"/>
          </a:p>
        </p:txBody>
      </p:sp>
      <p:sp>
        <p:nvSpPr>
          <p:cNvPr id="32" name="Rectangle 31">
            <a:extLst>
              <a:ext uri="{FF2B5EF4-FFF2-40B4-BE49-F238E27FC236}">
                <a16:creationId xmlns:a16="http://schemas.microsoft.com/office/drawing/2014/main" id="{E95DA35F-D347-444D-8E37-91988AC95FD2}"/>
              </a:ext>
            </a:extLst>
          </p:cNvPr>
          <p:cNvSpPr/>
          <p:nvPr/>
        </p:nvSpPr>
        <p:spPr>
          <a:xfrm>
            <a:off x="8298858" y="4137569"/>
            <a:ext cx="1617705" cy="379799"/>
          </a:xfrm>
          <a:prstGeom prst="rect">
            <a:avLst/>
          </a:pr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ProteCCT</a:t>
            </a:r>
            <a:endParaRPr lang="en-GB" sz="2400" dirty="0"/>
          </a:p>
        </p:txBody>
      </p:sp>
      <p:sp>
        <p:nvSpPr>
          <p:cNvPr id="33" name="Rectangle 32">
            <a:extLst>
              <a:ext uri="{FF2B5EF4-FFF2-40B4-BE49-F238E27FC236}">
                <a16:creationId xmlns:a16="http://schemas.microsoft.com/office/drawing/2014/main" id="{D45DB4E0-8413-4995-A631-B77C73010A25}"/>
              </a:ext>
            </a:extLst>
          </p:cNvPr>
          <p:cNvSpPr/>
          <p:nvPr/>
        </p:nvSpPr>
        <p:spPr>
          <a:xfrm>
            <a:off x="8301346" y="5012501"/>
            <a:ext cx="1250809" cy="379799"/>
          </a:xfrm>
          <a:prstGeom prst="rect">
            <a:avLst/>
          </a:prstGeom>
          <a:solidFill>
            <a:srgbClr val="FF00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COSIM</a:t>
            </a:r>
            <a:endParaRPr lang="en-GB" sz="2400" dirty="0"/>
          </a:p>
        </p:txBody>
      </p:sp>
      <p:sp>
        <p:nvSpPr>
          <p:cNvPr id="34" name="Rectangle 33">
            <a:extLst>
              <a:ext uri="{FF2B5EF4-FFF2-40B4-BE49-F238E27FC236}">
                <a16:creationId xmlns:a16="http://schemas.microsoft.com/office/drawing/2014/main" id="{46A59984-8013-498B-B965-01E2B4C8C3BD}"/>
              </a:ext>
            </a:extLst>
          </p:cNvPr>
          <p:cNvSpPr/>
          <p:nvPr/>
        </p:nvSpPr>
        <p:spPr>
          <a:xfrm>
            <a:off x="8296944" y="4576594"/>
            <a:ext cx="2550337" cy="379799"/>
          </a:xfrm>
          <a:prstGeom prst="rect">
            <a:avLst/>
          </a:prstGeom>
          <a:solidFill>
            <a:schemeClr val="bg2">
              <a:lumMod val="10000"/>
            </a:scheme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133" dirty="0"/>
              <a:t>SING and PSPICE</a:t>
            </a:r>
            <a:endParaRPr lang="en-GB" sz="2133" dirty="0"/>
          </a:p>
        </p:txBody>
      </p:sp>
      <p:sp>
        <p:nvSpPr>
          <p:cNvPr id="35" name="Rectangle 34">
            <a:extLst>
              <a:ext uri="{FF2B5EF4-FFF2-40B4-BE49-F238E27FC236}">
                <a16:creationId xmlns:a16="http://schemas.microsoft.com/office/drawing/2014/main" id="{7EFDC628-BC11-478B-92BD-B9B41D000B05}"/>
              </a:ext>
            </a:extLst>
          </p:cNvPr>
          <p:cNvSpPr/>
          <p:nvPr/>
        </p:nvSpPr>
        <p:spPr>
          <a:xfrm>
            <a:off x="8296673" y="5457678"/>
            <a:ext cx="2803460" cy="379797"/>
          </a:xfrm>
          <a:prstGeom prst="rect">
            <a:avLst/>
          </a:prstGeom>
          <a:solidFill>
            <a:srgbClr val="E34303"/>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Jupyter notebooks</a:t>
            </a:r>
            <a:endParaRPr lang="en-GB" sz="2400" dirty="0"/>
          </a:p>
        </p:txBody>
      </p:sp>
      <p:sp>
        <p:nvSpPr>
          <p:cNvPr id="36" name="Rectangle 35">
            <a:extLst>
              <a:ext uri="{FF2B5EF4-FFF2-40B4-BE49-F238E27FC236}">
                <a16:creationId xmlns:a16="http://schemas.microsoft.com/office/drawing/2014/main" id="{59474C51-455C-4FE1-AE1D-EA9E95F1A9E5}"/>
              </a:ext>
            </a:extLst>
          </p:cNvPr>
          <p:cNvSpPr/>
          <p:nvPr/>
        </p:nvSpPr>
        <p:spPr>
          <a:xfrm>
            <a:off x="8287948" y="5912937"/>
            <a:ext cx="2820907" cy="379799"/>
          </a:xfrm>
          <a:prstGeom prst="rect">
            <a:avLst/>
          </a:prstGeom>
          <a:solidFill>
            <a:srgbClr val="00808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Material properties</a:t>
            </a:r>
            <a:endParaRPr lang="en-GB" sz="2400" dirty="0"/>
          </a:p>
        </p:txBody>
      </p:sp>
      <p:grpSp>
        <p:nvGrpSpPr>
          <p:cNvPr id="28" name="Group 27">
            <a:extLst>
              <a:ext uri="{FF2B5EF4-FFF2-40B4-BE49-F238E27FC236}">
                <a16:creationId xmlns:a16="http://schemas.microsoft.com/office/drawing/2014/main" id="{504BB4B3-C843-420E-AA9F-4353C12F28CF}"/>
              </a:ext>
            </a:extLst>
          </p:cNvPr>
          <p:cNvGrpSpPr/>
          <p:nvPr/>
        </p:nvGrpSpPr>
        <p:grpSpPr>
          <a:xfrm>
            <a:off x="8298858" y="3608820"/>
            <a:ext cx="3728967" cy="461665"/>
            <a:chOff x="6096127" y="2962649"/>
            <a:chExt cx="2796725" cy="346249"/>
          </a:xfrm>
        </p:grpSpPr>
        <p:sp>
          <p:nvSpPr>
            <p:cNvPr id="29" name="Rectangle 28">
              <a:extLst>
                <a:ext uri="{FF2B5EF4-FFF2-40B4-BE49-F238E27FC236}">
                  <a16:creationId xmlns:a16="http://schemas.microsoft.com/office/drawing/2014/main" id="{0B4A2D6D-78B8-4F7D-A83C-24F9CF478FAC}"/>
                </a:ext>
              </a:extLst>
            </p:cNvPr>
            <p:cNvSpPr/>
            <p:nvPr/>
          </p:nvSpPr>
          <p:spPr>
            <a:xfrm>
              <a:off x="6096127" y="3019022"/>
              <a:ext cx="938107" cy="284849"/>
            </a:xfrm>
            <a:prstGeom prst="rect">
              <a:avLst/>
            </a:pr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LEDET</a:t>
              </a:r>
            </a:p>
          </p:txBody>
        </p:sp>
        <p:sp>
          <p:nvSpPr>
            <p:cNvPr id="30" name="Rectangle 29">
              <a:extLst>
                <a:ext uri="{FF2B5EF4-FFF2-40B4-BE49-F238E27FC236}">
                  <a16:creationId xmlns:a16="http://schemas.microsoft.com/office/drawing/2014/main" id="{BBE8AEA0-95E1-4881-95DD-00E5E603BF83}"/>
                </a:ext>
              </a:extLst>
            </p:cNvPr>
            <p:cNvSpPr/>
            <p:nvPr/>
          </p:nvSpPr>
          <p:spPr>
            <a:xfrm>
              <a:off x="7954745" y="3014984"/>
              <a:ext cx="938107" cy="284849"/>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SIGMA</a:t>
              </a:r>
            </a:p>
          </p:txBody>
        </p:sp>
        <p:sp>
          <p:nvSpPr>
            <p:cNvPr id="27" name="TextBox 26">
              <a:extLst>
                <a:ext uri="{FF2B5EF4-FFF2-40B4-BE49-F238E27FC236}">
                  <a16:creationId xmlns:a16="http://schemas.microsoft.com/office/drawing/2014/main" id="{755A7B03-4FB3-435A-8B93-16C33FD9078B}"/>
                </a:ext>
              </a:extLst>
            </p:cNvPr>
            <p:cNvSpPr txBox="1"/>
            <p:nvPr/>
          </p:nvSpPr>
          <p:spPr>
            <a:xfrm>
              <a:off x="7017814" y="2962649"/>
              <a:ext cx="978626" cy="346249"/>
            </a:xfrm>
            <a:prstGeom prst="rect">
              <a:avLst/>
            </a:prstGeom>
            <a:noFill/>
          </p:spPr>
          <p:txBody>
            <a:bodyPr wrap="square" rtlCol="0">
              <a:spAutoFit/>
            </a:bodyPr>
            <a:lstStyle/>
            <a:p>
              <a:r>
                <a:rPr lang="en-GB" sz="2400" dirty="0"/>
                <a:t>and / or</a:t>
              </a:r>
            </a:p>
          </p:txBody>
        </p:sp>
      </p:grpSp>
      <p:sp>
        <p:nvSpPr>
          <p:cNvPr id="38" name="TextBox 37">
            <a:extLst>
              <a:ext uri="{FF2B5EF4-FFF2-40B4-BE49-F238E27FC236}">
                <a16:creationId xmlns:a16="http://schemas.microsoft.com/office/drawing/2014/main" id="{6A4DD248-8412-4AFD-9F83-8E5FCF2671A7}"/>
              </a:ext>
            </a:extLst>
          </p:cNvPr>
          <p:cNvSpPr txBox="1"/>
          <p:nvPr/>
        </p:nvSpPr>
        <p:spPr>
          <a:xfrm>
            <a:off x="4201295" y="6553548"/>
            <a:ext cx="7119257" cy="318100"/>
          </a:xfrm>
          <a:prstGeom prst="rect">
            <a:avLst/>
          </a:prstGeom>
          <a:noFill/>
        </p:spPr>
        <p:txBody>
          <a:bodyPr wrap="none" rtlCol="0">
            <a:spAutoFit/>
          </a:bodyPr>
          <a:lstStyle/>
          <a:p>
            <a:r>
              <a:rPr lang="en-GB" sz="1467" dirty="0"/>
              <a:t>STEAM has more tools, but only ones covered in the hands-on sessions are shown</a:t>
            </a:r>
          </a:p>
        </p:txBody>
      </p:sp>
    </p:spTree>
    <p:extLst>
      <p:ext uri="{BB962C8B-B14F-4D97-AF65-F5344CB8AC3E}">
        <p14:creationId xmlns:p14="http://schemas.microsoft.com/office/powerpoint/2010/main" val="290881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ppt_x"/>
                                          </p:val>
                                        </p:tav>
                                        <p:tav tm="100000">
                                          <p:val>
                                            <p:strVal val="#ppt_x"/>
                                          </p:val>
                                        </p:tav>
                                      </p:tavLst>
                                    </p:anim>
                                    <p:anim calcmode="lin" valueType="num">
                                      <p:cBhvr additive="base">
                                        <p:cTn id="5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1" grpId="0" animBg="1"/>
      <p:bldP spid="32" grpId="0" animBg="1"/>
      <p:bldP spid="33" grpId="0" animBg="1"/>
      <p:bldP spid="34" grpId="0" animBg="1"/>
      <p:bldP spid="35" grpId="0" animBg="1"/>
      <p:bldP spid="3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FB344-4A3F-40BA-9ECB-955ADCB70693}"/>
              </a:ext>
            </a:extLst>
          </p:cNvPr>
          <p:cNvSpPr>
            <a:spLocks noGrp="1"/>
          </p:cNvSpPr>
          <p:nvPr>
            <p:ph type="title"/>
          </p:nvPr>
        </p:nvSpPr>
        <p:spPr/>
        <p:txBody>
          <a:bodyPr>
            <a:noAutofit/>
          </a:bodyPr>
          <a:lstStyle/>
          <a:p>
            <a:r>
              <a:rPr lang="en-GB" sz="4267" dirty="0"/>
              <a:t>STEAM tools, solvers, languages, input files</a:t>
            </a:r>
          </a:p>
        </p:txBody>
      </p:sp>
      <p:graphicFrame>
        <p:nvGraphicFramePr>
          <p:cNvPr id="6" name="Content Placeholder 5">
            <a:extLst>
              <a:ext uri="{FF2B5EF4-FFF2-40B4-BE49-F238E27FC236}">
                <a16:creationId xmlns:a16="http://schemas.microsoft.com/office/drawing/2014/main" id="{748A5715-F092-4657-85D4-432450F43F83}"/>
              </a:ext>
            </a:extLst>
          </p:cNvPr>
          <p:cNvGraphicFramePr>
            <a:graphicFrameLocks noGrp="1"/>
          </p:cNvGraphicFramePr>
          <p:nvPr>
            <p:ph idx="1"/>
          </p:nvPr>
        </p:nvGraphicFramePr>
        <p:xfrm>
          <a:off x="286512" y="1071050"/>
          <a:ext cx="11643359" cy="5404165"/>
        </p:xfrm>
        <a:graphic>
          <a:graphicData uri="http://schemas.openxmlformats.org/drawingml/2006/table">
            <a:tbl>
              <a:tblPr/>
              <a:tblGrid>
                <a:gridCol w="1469136">
                  <a:extLst>
                    <a:ext uri="{9D8B030D-6E8A-4147-A177-3AD203B41FA5}">
                      <a16:colId xmlns:a16="http://schemas.microsoft.com/office/drawing/2014/main" val="1618292375"/>
                    </a:ext>
                  </a:extLst>
                </a:gridCol>
                <a:gridCol w="3169920">
                  <a:extLst>
                    <a:ext uri="{9D8B030D-6E8A-4147-A177-3AD203B41FA5}">
                      <a16:colId xmlns:a16="http://schemas.microsoft.com/office/drawing/2014/main" val="392215350"/>
                    </a:ext>
                  </a:extLst>
                </a:gridCol>
                <a:gridCol w="2202653">
                  <a:extLst>
                    <a:ext uri="{9D8B030D-6E8A-4147-A177-3AD203B41FA5}">
                      <a16:colId xmlns:a16="http://schemas.microsoft.com/office/drawing/2014/main" val="3622978421"/>
                    </a:ext>
                  </a:extLst>
                </a:gridCol>
                <a:gridCol w="1712233">
                  <a:extLst>
                    <a:ext uri="{9D8B030D-6E8A-4147-A177-3AD203B41FA5}">
                      <a16:colId xmlns:a16="http://schemas.microsoft.com/office/drawing/2014/main" val="648261109"/>
                    </a:ext>
                  </a:extLst>
                </a:gridCol>
                <a:gridCol w="3089417">
                  <a:extLst>
                    <a:ext uri="{9D8B030D-6E8A-4147-A177-3AD203B41FA5}">
                      <a16:colId xmlns:a16="http://schemas.microsoft.com/office/drawing/2014/main" val="2951476151"/>
                    </a:ext>
                  </a:extLst>
                </a:gridCol>
              </a:tblGrid>
              <a:tr h="412292">
                <a:tc>
                  <a:txBody>
                    <a:bodyPr/>
                    <a:lstStyle/>
                    <a:p>
                      <a:pPr algn="ctr" fontAlgn="ctr"/>
                      <a:r>
                        <a:rPr lang="en-GB" sz="1300" b="1" i="0" u="none" strike="noStrike" dirty="0">
                          <a:solidFill>
                            <a:srgbClr val="000000"/>
                          </a:solidFill>
                          <a:effectLst/>
                          <a:latin typeface="Calibri" panose="020F0502020204030204" pitchFamily="34" charset="0"/>
                        </a:rPr>
                        <a:t>Package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000000"/>
                          </a:solidFill>
                          <a:effectLst/>
                          <a:latin typeface="Calibri" panose="020F0502020204030204" pitchFamily="34" charset="0"/>
                        </a:rPr>
                        <a:t>Recommended model generation/editing</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000000"/>
                          </a:solidFill>
                          <a:effectLst/>
                          <a:latin typeface="Calibri" panose="020F0502020204030204" pitchFamily="34" charset="0"/>
                        </a:rPr>
                        <a:t>Software needed for input generation/editing</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000000"/>
                          </a:solidFill>
                          <a:effectLst/>
                          <a:latin typeface="Calibri" panose="020F0502020204030204" pitchFamily="34" charset="0"/>
                        </a:rPr>
                        <a:t>Physics engine / logic</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300" b="1" i="0" u="none" strike="noStrike" dirty="0">
                          <a:solidFill>
                            <a:srgbClr val="000000"/>
                          </a:solidFill>
                          <a:effectLst/>
                          <a:latin typeface="Calibri" panose="020F0502020204030204" pitchFamily="34" charset="0"/>
                        </a:rPr>
                        <a:t>Files and software needed for final solve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3824810"/>
                  </a:ext>
                </a:extLst>
              </a:tr>
              <a:tr h="615492">
                <a:tc>
                  <a:txBody>
                    <a:bodyPr/>
                    <a:lstStyle/>
                    <a:p>
                      <a:pPr algn="ctr" fontAlgn="ctr"/>
                      <a:r>
                        <a:rPr lang="en-GB" sz="2100" b="0" i="0" u="none" strike="noStrike" dirty="0">
                          <a:solidFill>
                            <a:srgbClr val="000000"/>
                          </a:solidFill>
                          <a:effectLst/>
                          <a:latin typeface="Calibri" panose="020F0502020204030204" pitchFamily="34" charset="0"/>
                        </a:rPr>
                        <a:t>BBQ</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Manual edit of Comsol model</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FF0000"/>
                          </a:solidFill>
                          <a:effectLst/>
                          <a:latin typeface="Calibri" panose="020F0502020204030204" pitchFamily="34" charset="0"/>
                        </a:rPr>
                        <a:t>- Comsol Multiphysics</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Provided in Comsol model</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 </a:t>
                      </a:r>
                      <a:r>
                        <a:rPr lang="en-GB" sz="1300" b="0" i="0" u="none" strike="noStrike" dirty="0">
                          <a:solidFill>
                            <a:srgbClr val="00B050"/>
                          </a:solidFill>
                          <a:effectLst/>
                          <a:latin typeface="Calibri" panose="020F0502020204030204" pitchFamily="34" charset="0"/>
                        </a:rPr>
                        <a:t>Comsol model</a:t>
                      </a:r>
                      <a:br>
                        <a:rPr lang="en-GB" sz="1300" b="0" i="0" u="none" strike="noStrike" dirty="0">
                          <a:solidFill>
                            <a:srgbClr val="00000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 Material properties</a:t>
                      </a:r>
                      <a:br>
                        <a:rPr lang="en-GB" sz="1300" b="0" i="0" u="none" strike="noStrike" dirty="0">
                          <a:solidFill>
                            <a:srgbClr val="FF000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FF0000"/>
                          </a:solidFill>
                          <a:effectLst/>
                          <a:latin typeface="Calibri" panose="020F0502020204030204" pitchFamily="34" charset="0"/>
                        </a:rPr>
                        <a:t> COMSOL Multiphysics</a:t>
                      </a:r>
                      <a:endParaRPr lang="en-GB" sz="1300" b="0" i="0" u="none" strike="noStrike" dirty="0">
                        <a:solidFill>
                          <a:srgbClr val="000000"/>
                        </a:solidFill>
                        <a:effectLst/>
                        <a:latin typeface="Calibri" panose="020F0502020204030204" pitchFamily="34" charset="0"/>
                      </a:endParaRP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478468"/>
                  </a:ext>
                </a:extLst>
              </a:tr>
              <a:tr h="818692">
                <a:tc>
                  <a:txBody>
                    <a:bodyPr/>
                    <a:lstStyle/>
                    <a:p>
                      <a:pPr algn="ctr" fontAlgn="ctr"/>
                      <a:r>
                        <a:rPr lang="en-GB" sz="2100" b="0" i="0" u="none" strike="noStrike" dirty="0">
                          <a:solidFill>
                            <a:srgbClr val="000000"/>
                          </a:solidFill>
                          <a:effectLst/>
                          <a:latin typeface="Calibri" panose="020F0502020204030204" pitchFamily="34" charset="0"/>
                        </a:rPr>
                        <a:t>COSIM</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Jupyter notebook with Java and Python API</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Jupyter kernel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Python</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Java Runtime Environment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Coded in compiled </a:t>
                      </a:r>
                      <a:r>
                        <a:rPr lang="en-GB" sz="1300" b="0" i="0" u="none" strike="noStrike" dirty="0">
                          <a:solidFill>
                            <a:srgbClr val="00B050"/>
                          </a:solidFill>
                          <a:effectLst/>
                          <a:latin typeface="Calibri" panose="020F0502020204030204" pitchFamily="34" charset="0"/>
                        </a:rPr>
                        <a:t>COSIM.exe</a:t>
                      </a:r>
                      <a:r>
                        <a:rPr lang="en-GB" sz="1300" b="0" i="0" u="none" strike="noStrike" dirty="0">
                          <a:solidFill>
                            <a:srgbClr val="000000"/>
                          </a:solidFill>
                          <a:effectLst/>
                          <a:latin typeface="Calibri" panose="020F0502020204030204" pitchFamily="34" charset="0"/>
                        </a:rPr>
                        <a:t> file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300" b="0" i="0" u="none" strike="noStrike" dirty="0">
                          <a:solidFill>
                            <a:srgbClr val="00B050"/>
                          </a:solidFill>
                          <a:effectLst/>
                          <a:latin typeface="Calibri" panose="020F0502020204030204" pitchFamily="34" charset="0"/>
                        </a:rPr>
                        <a:t>- COSIM.exe</a:t>
                      </a:r>
                      <a:br>
                        <a:rPr lang="fr-FR" sz="1300" b="0" i="0" u="none" strike="noStrike" dirty="0">
                          <a:solidFill>
                            <a:srgbClr val="00B050"/>
                          </a:solidFill>
                          <a:effectLst/>
                          <a:latin typeface="Calibri" panose="020F0502020204030204" pitchFamily="34" charset="0"/>
                        </a:rPr>
                      </a:br>
                      <a:r>
                        <a:rPr lang="fr-FR" sz="1300" b="0" i="0" u="none" strike="noStrike" dirty="0">
                          <a:solidFill>
                            <a:srgbClr val="00B050"/>
                          </a:solidFill>
                          <a:effectLst/>
                          <a:latin typeface="Calibri" panose="020F0502020204030204" pitchFamily="34" charset="0"/>
                        </a:rPr>
                        <a:t>- json files</a:t>
                      </a:r>
                      <a:br>
                        <a:rPr lang="fr-FR" sz="1300" b="0" i="0" u="none" strike="noStrike" dirty="0">
                          <a:solidFill>
                            <a:srgbClr val="00B050"/>
                          </a:solidFill>
                          <a:effectLst/>
                          <a:latin typeface="Calibri" panose="020F0502020204030204" pitchFamily="34" charset="0"/>
                        </a:rPr>
                      </a:br>
                      <a:r>
                        <a:rPr lang="fr-FR" sz="1300" b="0" i="0" u="none" strike="noStrike" dirty="0">
                          <a:solidFill>
                            <a:srgbClr val="00B050"/>
                          </a:solidFill>
                          <a:effectLst/>
                          <a:latin typeface="Calibri" panose="020F0502020204030204" pitchFamily="34" charset="0"/>
                        </a:rPr>
                        <a:t>- Models to couple</a:t>
                      </a:r>
                      <a:br>
                        <a:rPr lang="fr-FR" sz="1300" b="0" i="0" u="none" strike="noStrike" dirty="0">
                          <a:solidFill>
                            <a:srgbClr val="00B050"/>
                          </a:solidFill>
                          <a:effectLst/>
                          <a:latin typeface="Calibri" panose="020F0502020204030204" pitchFamily="34" charset="0"/>
                        </a:rPr>
                      </a:br>
                      <a:r>
                        <a:rPr lang="fr-FR" sz="1300" b="0" i="0" u="none" strike="noStrike" dirty="0">
                          <a:solidFill>
                            <a:srgbClr val="00B050"/>
                          </a:solidFill>
                          <a:effectLst/>
                          <a:latin typeface="Calibri" panose="020F0502020204030204" pitchFamily="34" charset="0"/>
                        </a:rPr>
                        <a:t>- Java Runtime Environnent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0827292"/>
                  </a:ext>
                </a:extLst>
              </a:tr>
              <a:tr h="818692">
                <a:tc>
                  <a:txBody>
                    <a:bodyPr/>
                    <a:lstStyle/>
                    <a:p>
                      <a:pPr algn="ctr" fontAlgn="ctr"/>
                      <a:r>
                        <a:rPr lang="en-GB" sz="2100" b="0" i="0" u="none" strike="noStrike" dirty="0">
                          <a:solidFill>
                            <a:srgbClr val="000000"/>
                          </a:solidFill>
                          <a:effectLst/>
                          <a:latin typeface="Calibri" panose="020F0502020204030204" pitchFamily="34" charset="0"/>
                        </a:rPr>
                        <a:t>LEDET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 Jupyter notebook with Python API</a:t>
                      </a:r>
                      <a:br>
                        <a:rPr lang="en-GB" sz="1300" b="0" i="0" u="none" strike="noStrike" dirty="0">
                          <a:solidFill>
                            <a:srgbClr val="00000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 Roxie or PySoleno or Comsol model for field map and inductance matrix calc.</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 Jupyter kernel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 Python</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 </a:t>
                      </a:r>
                      <a:r>
                        <a:rPr lang="en-GB" sz="1300" b="0" i="0" u="none" strike="noStrike" dirty="0">
                          <a:solidFill>
                            <a:srgbClr val="FF0000"/>
                          </a:solidFill>
                          <a:effectLst/>
                          <a:latin typeface="Calibri" panose="020F0502020204030204" pitchFamily="34" charset="0"/>
                        </a:rPr>
                        <a:t>Excel</a:t>
                      </a:r>
                      <a:br>
                        <a:rPr lang="en-GB" sz="1300" b="0" i="0" u="none" strike="noStrike" dirty="0">
                          <a:solidFill>
                            <a:srgbClr val="FF000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FF0000"/>
                          </a:solidFill>
                          <a:effectLst/>
                          <a:latin typeface="Calibri" panose="020F0502020204030204" pitchFamily="34" charset="0"/>
                        </a:rPr>
                        <a:t> </a:t>
                      </a:r>
                      <a:r>
                        <a:rPr kumimoji="0" lang="en-GB" sz="1300" b="0" i="0" u="none" strike="noStrike" kern="1200" dirty="0">
                          <a:solidFill>
                            <a:srgbClr val="ED7D31"/>
                          </a:solidFill>
                          <a:effectLst/>
                          <a:latin typeface="Calibri" panose="020F0502020204030204" pitchFamily="34" charset="0"/>
                          <a:ea typeface="+mn-ea"/>
                          <a:cs typeface="+mn-cs"/>
                        </a:rPr>
                        <a:t>ROXIE</a:t>
                      </a: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PySoleno*</a:t>
                      </a:r>
                      <a:r>
                        <a:rPr lang="en-GB" sz="1300" b="0" i="0" u="none" strike="noStrike" dirty="0">
                          <a:solidFill>
                            <a:srgbClr val="000000"/>
                          </a:solidFill>
                          <a:effectLst/>
                          <a:latin typeface="Calibri" panose="020F0502020204030204" pitchFamily="34" charset="0"/>
                        </a:rPr>
                        <a:t>/</a:t>
                      </a:r>
                      <a:r>
                        <a:rPr lang="en-GB" sz="1300" b="0" i="0" u="none" strike="noStrike" dirty="0">
                          <a:solidFill>
                            <a:srgbClr val="FF0000"/>
                          </a:solidFill>
                          <a:effectLst/>
                          <a:latin typeface="Calibri" panose="020F0502020204030204" pitchFamily="34" charset="0"/>
                        </a:rPr>
                        <a:t>COMSOL</a:t>
                      </a:r>
                      <a:endParaRPr lang="en-GB" sz="1300" b="0" i="0" u="none" strike="noStrike" dirty="0">
                        <a:solidFill>
                          <a:srgbClr val="000000"/>
                        </a:solidFill>
                        <a:effectLst/>
                        <a:latin typeface="Calibri" panose="020F0502020204030204" pitchFamily="34" charset="0"/>
                      </a:endParaRP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Coded in compiled </a:t>
                      </a:r>
                      <a:r>
                        <a:rPr lang="en-GB" sz="1300" b="0" i="0" u="none" strike="noStrike" dirty="0">
                          <a:solidFill>
                            <a:srgbClr val="00B050"/>
                          </a:solidFill>
                          <a:effectLst/>
                          <a:latin typeface="Calibri" panose="020F0502020204030204" pitchFamily="34" charset="0"/>
                        </a:rPr>
                        <a:t>LEDET.exe</a:t>
                      </a:r>
                      <a:r>
                        <a:rPr lang="en-GB" sz="1300" b="0" i="0" u="none" strike="noStrike" dirty="0">
                          <a:solidFill>
                            <a:srgbClr val="000000"/>
                          </a:solidFill>
                          <a:effectLst/>
                          <a:latin typeface="Calibri" panose="020F0502020204030204" pitchFamily="34" charset="0"/>
                        </a:rPr>
                        <a:t> file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Excel file</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LEDET.exe</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Field map files</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MATLAB Runtime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1876602"/>
                  </a:ext>
                </a:extLst>
              </a:tr>
              <a:tr h="615492">
                <a:tc>
                  <a:txBody>
                    <a:bodyPr/>
                    <a:lstStyle/>
                    <a:p>
                      <a:pPr algn="ctr" fontAlgn="ctr"/>
                      <a:r>
                        <a:rPr lang="en-GB" sz="2100" b="0" i="0" u="none" strike="noStrike" dirty="0">
                          <a:solidFill>
                            <a:srgbClr val="000000"/>
                          </a:solidFill>
                          <a:effectLst/>
                          <a:latin typeface="Calibri" panose="020F0502020204030204" pitchFamily="34" charset="0"/>
                        </a:rPr>
                        <a:t>ProteCCT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 Manual edit of Excel file</a:t>
                      </a:r>
                      <a:br>
                        <a:rPr lang="en-GB" sz="1300" b="0" i="0" u="none" strike="noStrike" dirty="0">
                          <a:solidFill>
                            <a:srgbClr val="00000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 Comsol model for field and ind. calc.</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FF0000"/>
                          </a:solidFill>
                          <a:effectLst/>
                          <a:latin typeface="Calibri" panose="020F0502020204030204" pitchFamily="34" charset="0"/>
                        </a:rPr>
                        <a:t>- Excel</a:t>
                      </a:r>
                      <a:br>
                        <a:rPr lang="en-GB" sz="1300" b="0" i="0" u="none" strike="noStrike" dirty="0">
                          <a:solidFill>
                            <a:srgbClr val="FF0000"/>
                          </a:solidFill>
                          <a:effectLst/>
                          <a:latin typeface="Calibri" panose="020F0502020204030204" pitchFamily="34" charset="0"/>
                        </a:rPr>
                      </a:br>
                      <a:r>
                        <a:rPr lang="en-GB" sz="1300" b="0" i="0" u="none" strike="noStrike" dirty="0">
                          <a:solidFill>
                            <a:srgbClr val="FF0000"/>
                          </a:solidFill>
                          <a:effectLst/>
                          <a:latin typeface="Calibri" panose="020F0502020204030204" pitchFamily="34" charset="0"/>
                        </a:rPr>
                        <a:t>- Comsol Multiphysics</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Coded in compiled </a:t>
                      </a:r>
                      <a:r>
                        <a:rPr lang="en-GB" sz="1300" b="0" i="0" u="none" strike="noStrike" dirty="0">
                          <a:solidFill>
                            <a:srgbClr val="00B050"/>
                          </a:solidFill>
                          <a:effectLst/>
                          <a:latin typeface="Calibri" panose="020F0502020204030204" pitchFamily="34" charset="0"/>
                        </a:rPr>
                        <a:t>ProteCCT.exe</a:t>
                      </a:r>
                      <a:r>
                        <a:rPr lang="en-GB" sz="1300" b="0" i="0" u="none" strike="noStrike" dirty="0">
                          <a:solidFill>
                            <a:srgbClr val="000000"/>
                          </a:solidFill>
                          <a:effectLst/>
                          <a:latin typeface="Calibri" panose="020F0502020204030204" pitchFamily="34" charset="0"/>
                        </a:rPr>
                        <a:t> file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Excel file</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ProteCCT.exe</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MATLAB Runtime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3089634"/>
                  </a:ext>
                </a:extLst>
              </a:tr>
              <a:tr h="615492">
                <a:tc>
                  <a:txBody>
                    <a:bodyPr/>
                    <a:lstStyle/>
                    <a:p>
                      <a:pPr algn="ctr" fontAlgn="ctr"/>
                      <a:r>
                        <a:rPr lang="en-GB" sz="2100" b="0" i="0" u="none" strike="noStrike" dirty="0">
                          <a:solidFill>
                            <a:srgbClr val="000000"/>
                          </a:solidFill>
                          <a:effectLst/>
                          <a:latin typeface="Calibri" panose="020F0502020204030204" pitchFamily="34" charset="0"/>
                        </a:rPr>
                        <a:t>SIGMA</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Jupyter notebook with Java and Python API</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Jupyter kernel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Python</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Java Runtime Environment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Generated and saved in Comsol model by </a:t>
                      </a:r>
                      <a:r>
                        <a:rPr lang="en-GB" sz="1300" b="0" i="0" u="none" strike="noStrike" dirty="0">
                          <a:solidFill>
                            <a:srgbClr val="00B050"/>
                          </a:solidFill>
                          <a:effectLst/>
                          <a:latin typeface="Calibri" panose="020F0502020204030204" pitchFamily="34" charset="0"/>
                        </a:rPr>
                        <a:t>SIGMA.jar</a:t>
                      </a:r>
                      <a:endParaRPr lang="en-GB" sz="1300" b="0" i="0" u="none" strike="noStrike" dirty="0">
                        <a:solidFill>
                          <a:srgbClr val="000000"/>
                        </a:solidFill>
                        <a:effectLst/>
                        <a:latin typeface="Calibri" panose="020F0502020204030204" pitchFamily="34" charset="0"/>
                      </a:endParaRP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 Comsol model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00B050"/>
                          </a:solidFill>
                          <a:effectLst/>
                          <a:latin typeface="Calibri" panose="020F0502020204030204" pitchFamily="34" charset="0"/>
                        </a:rPr>
                        <a:t> Material properties</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0000"/>
                          </a:solidFill>
                          <a:effectLst/>
                          <a:latin typeface="Calibri" panose="020F0502020204030204" pitchFamily="34" charset="0"/>
                        </a:rPr>
                        <a:t>-</a:t>
                      </a:r>
                      <a:r>
                        <a:rPr lang="en-GB" sz="1300" b="0" i="0" u="none" strike="noStrike" dirty="0">
                          <a:solidFill>
                            <a:srgbClr val="FF0000"/>
                          </a:solidFill>
                          <a:effectLst/>
                          <a:latin typeface="Calibri" panose="020F0502020204030204" pitchFamily="34" charset="0"/>
                        </a:rPr>
                        <a:t> COMSOL Multiphysics</a:t>
                      </a:r>
                      <a:endParaRPr lang="en-GB" sz="1300" b="0" i="0" u="none" strike="noStrike" dirty="0">
                        <a:solidFill>
                          <a:srgbClr val="000000"/>
                        </a:solidFill>
                        <a:effectLst/>
                        <a:latin typeface="Calibri" panose="020F0502020204030204" pitchFamily="34" charset="0"/>
                      </a:endParaRP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380141"/>
                  </a:ext>
                </a:extLst>
              </a:tr>
              <a:tr h="683429">
                <a:tc>
                  <a:txBody>
                    <a:bodyPr/>
                    <a:lstStyle/>
                    <a:p>
                      <a:pPr algn="ctr" fontAlgn="ctr"/>
                      <a:r>
                        <a:rPr lang="en-GB" sz="2100" b="0" i="0" u="none" strike="noStrike" dirty="0">
                          <a:solidFill>
                            <a:srgbClr val="000000"/>
                          </a:solidFill>
                          <a:effectLst/>
                          <a:latin typeface="Calibri" panose="020F0502020204030204" pitchFamily="34" charset="0"/>
                        </a:rPr>
                        <a:t>SING and PSPICE</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Jupyter notebook with Java API</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Jupyter kernel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Java Runtime Environment</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0000"/>
                          </a:solidFill>
                          <a:effectLst/>
                          <a:latin typeface="Calibri" panose="020F0502020204030204" pitchFamily="34" charset="0"/>
                        </a:rPr>
                        <a:t>PSPICE circuit solver</a:t>
                      </a: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300" b="0" i="0" u="none" strike="noStrike" dirty="0">
                          <a:solidFill>
                            <a:srgbClr val="00B050"/>
                          </a:solidFill>
                          <a:effectLst/>
                          <a:latin typeface="Calibri" panose="020F0502020204030204" pitchFamily="34" charset="0"/>
                        </a:rPr>
                        <a:t>- Circuit definition netlist</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00B050"/>
                          </a:solidFill>
                          <a:effectLst/>
                          <a:latin typeface="Calibri" panose="020F0502020204030204" pitchFamily="34" charset="0"/>
                        </a:rPr>
                        <a:t>- STEAM PSPICE component library (.cir, .stl)</a:t>
                      </a:r>
                      <a:br>
                        <a:rPr lang="en-GB" sz="1300" b="0" i="0" u="none" strike="noStrike" dirty="0">
                          <a:solidFill>
                            <a:srgbClr val="00B050"/>
                          </a:solidFill>
                          <a:effectLst/>
                          <a:latin typeface="Calibri" panose="020F0502020204030204" pitchFamily="34" charset="0"/>
                        </a:rPr>
                      </a:br>
                      <a:r>
                        <a:rPr lang="en-GB" sz="1300" b="0" i="0" u="none" strike="noStrike" dirty="0">
                          <a:solidFill>
                            <a:srgbClr val="FF0000"/>
                          </a:solidFill>
                          <a:effectLst/>
                          <a:latin typeface="Calibri" panose="020F0502020204030204" pitchFamily="34" charset="0"/>
                        </a:rPr>
                        <a:t>- Cadence Pspice</a:t>
                      </a:r>
                      <a:endParaRPr lang="en-GB" sz="1300" b="0" i="0" u="none" strike="noStrike" dirty="0">
                        <a:solidFill>
                          <a:srgbClr val="000000"/>
                        </a:solidFill>
                        <a:effectLst/>
                        <a:latin typeface="Calibri" panose="020F0502020204030204" pitchFamily="34" charset="0"/>
                      </a:endParaRPr>
                    </a:p>
                  </a:txBody>
                  <a:tcPr marL="5892" marR="5892" marT="58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3574731"/>
                  </a:ext>
                </a:extLst>
              </a:tr>
              <a:tr h="209092">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79584472"/>
                  </a:ext>
                </a:extLst>
              </a:tr>
              <a:tr h="615492">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a:noFill/>
                    </a:lnT>
                    <a:lnB>
                      <a:noFill/>
                    </a:lnB>
                  </a:tcPr>
                </a:tc>
                <a:tc>
                  <a:txBody>
                    <a:bodyPr/>
                    <a:lstStyle/>
                    <a:p>
                      <a:pPr algn="l" fontAlgn="ctr"/>
                      <a:endParaRPr lang="en-GB" sz="1300" b="0" i="0" u="none" strike="noStrike" dirty="0">
                        <a:solidFill>
                          <a:srgbClr val="000000"/>
                        </a:solidFill>
                        <a:effectLst/>
                        <a:latin typeface="Calibri" panose="020F0502020204030204" pitchFamily="34" charset="0"/>
                      </a:endParaRPr>
                    </a:p>
                  </a:txBody>
                  <a:tcPr marL="5892" marR="5892" marT="5892" marB="0" anchor="ctr">
                    <a:lnL>
                      <a:noFill/>
                    </a:lnL>
                    <a:lnR>
                      <a:noFill/>
                    </a:lnR>
                    <a:lnT>
                      <a:noFill/>
                    </a:lnT>
                    <a:lnB>
                      <a:noFill/>
                    </a:lnB>
                  </a:tcPr>
                </a:tc>
                <a:tc gridSpan="2">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000000"/>
                          </a:solidFill>
                          <a:effectLst/>
                          <a:latin typeface="Calibri" panose="020F0502020204030204" pitchFamily="34" charset="0"/>
                        </a:rPr>
                        <a:t>License fee for file / software:  </a:t>
                      </a:r>
                    </a:p>
                    <a:p>
                      <a:pPr algn="l" fontAlgn="ctr"/>
                      <a:endParaRPr lang="en-GB" sz="1300" b="0" i="0" u="none" strike="noStrike" dirty="0">
                        <a:solidFill>
                          <a:srgbClr val="00B050"/>
                        </a:solidFill>
                        <a:effectLst/>
                        <a:latin typeface="Calibri" panose="020F0502020204030204" pitchFamily="34" charset="0"/>
                      </a:endParaRPr>
                    </a:p>
                  </a:txBody>
                  <a:tcPr marL="5892" marR="5892" marT="5892" marB="0" anchor="ctr">
                    <a:lnL>
                      <a:noFill/>
                    </a:lnL>
                    <a:lnR>
                      <a:noFill/>
                    </a:lnR>
                    <a:lnT>
                      <a:noFill/>
                    </a:lnT>
                    <a:lnB>
                      <a:noFill/>
                    </a:lnB>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900" b="0" i="0" u="none" strike="noStrike" dirty="0">
                          <a:solidFill>
                            <a:srgbClr val="000000"/>
                          </a:solidFill>
                          <a:effectLst/>
                          <a:latin typeface="Calibri" panose="020F0502020204030204" pitchFamily="34" charset="0"/>
                        </a:rPr>
                        <a:t>License fee for file / software</a:t>
                      </a:r>
                    </a:p>
                    <a:p>
                      <a:pPr algn="l" fontAlgn="ctr"/>
                      <a:endParaRPr lang="en-GB" sz="900" b="0" i="0" u="none" strike="noStrike" dirty="0">
                        <a:solidFill>
                          <a:srgbClr val="00B050"/>
                        </a:solidFill>
                        <a:effectLst/>
                        <a:latin typeface="Calibri" panose="020F0502020204030204" pitchFamily="34" charset="0"/>
                      </a:endParaRPr>
                    </a:p>
                  </a:txBody>
                  <a:tcPr marL="4419" marR="4419" marT="4419" marB="0" anchor="ctr">
                    <a:lnL>
                      <a:noFill/>
                    </a:lnL>
                    <a:lnR>
                      <a:noFill/>
                    </a:lnR>
                    <a:lnT>
                      <a:noFill/>
                    </a:lnT>
                    <a:lnB>
                      <a:noFill/>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FF0000"/>
                          </a:solidFill>
                          <a:effectLst/>
                          <a:latin typeface="Calibri" panose="020F0502020204030204" pitchFamily="34" charset="0"/>
                        </a:rPr>
                        <a:t>Paid</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00B050"/>
                          </a:solidFill>
                          <a:effectLst/>
                          <a:latin typeface="Calibri" panose="020F0502020204030204" pitchFamily="34" charset="0"/>
                        </a:rPr>
                        <a:t>Free</a:t>
                      </a:r>
                    </a:p>
                    <a:p>
                      <a:pPr marL="0" marR="0" lvl="0" indent="0" algn="l" defTabSz="914400" rtl="0" eaLnBrk="1" fontAlgn="ctr" latinLnBrk="0" hangingPunct="1">
                        <a:lnSpc>
                          <a:spcPct val="100000"/>
                        </a:lnSpc>
                        <a:spcBef>
                          <a:spcPts val="0"/>
                        </a:spcBef>
                        <a:spcAft>
                          <a:spcPts val="0"/>
                        </a:spcAft>
                        <a:buClrTx/>
                        <a:buSzTx/>
                        <a:buFontTx/>
                        <a:buNone/>
                        <a:tabLst/>
                        <a:defRPr/>
                      </a:pPr>
                      <a:r>
                        <a:rPr lang="en-GB" sz="1300" b="0" i="0" u="none" strike="noStrike" dirty="0">
                          <a:solidFill>
                            <a:srgbClr val="ED7D31"/>
                          </a:solidFill>
                          <a:effectLst/>
                          <a:latin typeface="Calibri" panose="020F0502020204030204" pitchFamily="34" charset="0"/>
                        </a:rPr>
                        <a:t>Free at CERN, Paid outside</a:t>
                      </a:r>
                    </a:p>
                  </a:txBody>
                  <a:tcPr marL="5892" marR="5892" marT="5892" marB="0" anchor="ctr">
                    <a:lnL>
                      <a:noFill/>
                    </a:lnL>
                    <a:lnR>
                      <a:noFill/>
                    </a:lnR>
                    <a:lnT>
                      <a:noFill/>
                    </a:lnT>
                    <a:lnB>
                      <a:noFill/>
                    </a:lnB>
                  </a:tcPr>
                </a:tc>
                <a:extLst>
                  <a:ext uri="{0D108BD9-81ED-4DB2-BD59-A6C34878D82A}">
                    <a16:rowId xmlns:a16="http://schemas.microsoft.com/office/drawing/2014/main" val="4112961080"/>
                  </a:ext>
                </a:extLst>
              </a:tr>
            </a:tbl>
          </a:graphicData>
        </a:graphic>
      </p:graphicFrame>
      <p:sp>
        <p:nvSpPr>
          <p:cNvPr id="4" name="Slide Number Placeholder 3">
            <a:extLst>
              <a:ext uri="{FF2B5EF4-FFF2-40B4-BE49-F238E27FC236}">
                <a16:creationId xmlns:a16="http://schemas.microsoft.com/office/drawing/2014/main" id="{D7F64E8D-58B7-43C3-B3F9-6207D2461A68}"/>
              </a:ext>
            </a:extLst>
          </p:cNvPr>
          <p:cNvSpPr>
            <a:spLocks noGrp="1"/>
          </p:cNvSpPr>
          <p:nvPr>
            <p:ph type="sldNum" sz="quarter" idx="4294967295"/>
          </p:nvPr>
        </p:nvSpPr>
        <p:spPr/>
        <p:txBody>
          <a:bodyPr/>
          <a:lstStyle/>
          <a:p>
            <a:fld id="{17918391-D411-FE40-AAD7-861AE5233E0E}" type="slidenum">
              <a:rPr lang="en-US" smtClean="0"/>
              <a:pPr/>
              <a:t>49</a:t>
            </a:fld>
            <a:endParaRPr lang="en-US" dirty="0"/>
          </a:p>
        </p:txBody>
      </p:sp>
      <p:sp>
        <p:nvSpPr>
          <p:cNvPr id="8" name="TextBox 7">
            <a:extLst>
              <a:ext uri="{FF2B5EF4-FFF2-40B4-BE49-F238E27FC236}">
                <a16:creationId xmlns:a16="http://schemas.microsoft.com/office/drawing/2014/main" id="{59023EEB-C5B0-4C75-84EC-7080DAC0936E}"/>
              </a:ext>
            </a:extLst>
          </p:cNvPr>
          <p:cNvSpPr txBox="1"/>
          <p:nvPr/>
        </p:nvSpPr>
        <p:spPr>
          <a:xfrm>
            <a:off x="2756163" y="6164863"/>
            <a:ext cx="2968979" cy="276999"/>
          </a:xfrm>
          <a:prstGeom prst="rect">
            <a:avLst/>
          </a:prstGeom>
          <a:noFill/>
        </p:spPr>
        <p:txBody>
          <a:bodyPr wrap="square">
            <a:spAutoFit/>
          </a:bodyPr>
          <a:lstStyle/>
          <a:p>
            <a:r>
              <a:rPr lang="en-GB" sz="1200" dirty="0"/>
              <a:t>* </a:t>
            </a:r>
            <a:r>
              <a:rPr lang="en-GB" sz="1200" dirty="0">
                <a:hlinkClick r:id="rId2"/>
              </a:rPr>
              <a:t>https://gitlab.com/mawoznia/PySoleno</a:t>
            </a:r>
            <a:r>
              <a:rPr lang="en-GB" sz="1200" dirty="0"/>
              <a:t> </a:t>
            </a:r>
          </a:p>
        </p:txBody>
      </p:sp>
      <p:sp>
        <p:nvSpPr>
          <p:cNvPr id="7" name="TextBox 6">
            <a:extLst>
              <a:ext uri="{FF2B5EF4-FFF2-40B4-BE49-F238E27FC236}">
                <a16:creationId xmlns:a16="http://schemas.microsoft.com/office/drawing/2014/main" id="{4B7B1A82-F650-442F-9858-45F9CD483E14}"/>
              </a:ext>
            </a:extLst>
          </p:cNvPr>
          <p:cNvSpPr txBox="1"/>
          <p:nvPr/>
        </p:nvSpPr>
        <p:spPr>
          <a:xfrm>
            <a:off x="4240653" y="6584670"/>
            <a:ext cx="7119257" cy="318100"/>
          </a:xfrm>
          <a:prstGeom prst="rect">
            <a:avLst/>
          </a:prstGeom>
          <a:noFill/>
        </p:spPr>
        <p:txBody>
          <a:bodyPr wrap="none" rtlCol="0">
            <a:spAutoFit/>
          </a:bodyPr>
          <a:lstStyle/>
          <a:p>
            <a:r>
              <a:rPr lang="en-GB" sz="1467" dirty="0"/>
              <a:t>STEAM has more tools, but only ones covered in the hands-on sessions are shown</a:t>
            </a:r>
          </a:p>
        </p:txBody>
      </p:sp>
    </p:spTree>
    <p:extLst>
      <p:ext uri="{BB962C8B-B14F-4D97-AF65-F5344CB8AC3E}">
        <p14:creationId xmlns:p14="http://schemas.microsoft.com/office/powerpoint/2010/main" val="1913137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users</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706" y="730676"/>
            <a:ext cx="8544589" cy="4592716"/>
          </a:xfrm>
          <a:prstGeom prst="rect">
            <a:avLst/>
          </a:prstGeom>
        </p:spPr>
      </p:pic>
      <p:sp>
        <p:nvSpPr>
          <p:cNvPr id="3" name="Oval 2"/>
          <p:cNvSpPr/>
          <p:nvPr/>
        </p:nvSpPr>
        <p:spPr>
          <a:xfrm>
            <a:off x="2888876" y="2325048"/>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3718672" y="2338163"/>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3942987" y="2536026"/>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a:off x="8473440" y="2750820"/>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6070240" y="2242557"/>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5982132" y="2173596"/>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6178925" y="1749298"/>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152189" y="5326381"/>
            <a:ext cx="11711862" cy="752258"/>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US" sz="2000" dirty="0">
                <a:solidFill>
                  <a:srgbClr val="000000"/>
                </a:solidFill>
                <a:latin typeface="Calibri" panose="020F0502020204030204" pitchFamily="34" charset="0"/>
                <a:cs typeface="Calibri" panose="020F0502020204030204" pitchFamily="34" charset="0"/>
              </a:rPr>
              <a:t>→ We support users in various labs and universities across the world [most revolve around HL-LHC projects]</a:t>
            </a:r>
          </a:p>
          <a:p>
            <a:r>
              <a:rPr lang="en-US" sz="2000" dirty="0">
                <a:solidFill>
                  <a:srgbClr val="000000"/>
                </a:solidFill>
                <a:latin typeface="Calibri" panose="020F0502020204030204" pitchFamily="34" charset="0"/>
                <a:cs typeface="Calibri" panose="020F0502020204030204" pitchFamily="34" charset="0"/>
              </a:rPr>
              <a:t>→ However, most STEAM models/applications are CERN-based as the main driver is CERN circuit simulations</a:t>
            </a:r>
            <a:endParaRPr lang="en-US" sz="2000" dirty="0">
              <a:solidFill>
                <a:srgbClr val="C00000"/>
              </a:solidFill>
              <a:latin typeface="Calibri" panose="020F0502020204030204" pitchFamily="34" charset="0"/>
              <a:cs typeface="Calibri" panose="020F0502020204030204" pitchFamily="34" charset="0"/>
            </a:endParaRPr>
          </a:p>
        </p:txBody>
      </p:sp>
      <p:sp>
        <p:nvSpPr>
          <p:cNvPr id="23" name="Oval 22"/>
          <p:cNvSpPr/>
          <p:nvPr/>
        </p:nvSpPr>
        <p:spPr>
          <a:xfrm>
            <a:off x="6416588" y="1650242"/>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Oval 23"/>
          <p:cNvSpPr/>
          <p:nvPr/>
        </p:nvSpPr>
        <p:spPr>
          <a:xfrm>
            <a:off x="6253112" y="2165233"/>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p:cNvSpPr/>
          <p:nvPr/>
        </p:nvSpPr>
        <p:spPr>
          <a:xfrm>
            <a:off x="6003351" y="2271708"/>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Oval 25"/>
          <p:cNvSpPr/>
          <p:nvPr/>
        </p:nvSpPr>
        <p:spPr>
          <a:xfrm>
            <a:off x="6031272" y="2132888"/>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Oval 26"/>
          <p:cNvSpPr/>
          <p:nvPr/>
        </p:nvSpPr>
        <p:spPr>
          <a:xfrm>
            <a:off x="5777653" y="1989975"/>
            <a:ext cx="106680" cy="10668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49949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FB0C9-DD27-4989-AE54-9826A5070777}"/>
              </a:ext>
            </a:extLst>
          </p:cNvPr>
          <p:cNvSpPr>
            <a:spLocks noGrp="1"/>
          </p:cNvSpPr>
          <p:nvPr>
            <p:ph type="title"/>
          </p:nvPr>
        </p:nvSpPr>
        <p:spPr>
          <a:xfrm>
            <a:off x="455277" y="223575"/>
            <a:ext cx="10969139" cy="940443"/>
          </a:xfrm>
        </p:spPr>
        <p:txBody>
          <a:bodyPr>
            <a:noAutofit/>
          </a:bodyPr>
          <a:lstStyle/>
          <a:p>
            <a:r>
              <a:rPr lang="en-GB" sz="4267" dirty="0"/>
              <a:t>STEAM</a:t>
            </a:r>
            <a:r>
              <a:rPr lang="en-GB" sz="4267" dirty="0">
                <a:solidFill>
                  <a:srgbClr val="0C377B"/>
                </a:solidFill>
              </a:rPr>
              <a:t> </a:t>
            </a:r>
            <a:r>
              <a:rPr lang="en-GB" sz="4267" dirty="0"/>
              <a:t>tools, solvers, languages, input files</a:t>
            </a:r>
          </a:p>
        </p:txBody>
      </p:sp>
      <p:sp>
        <p:nvSpPr>
          <p:cNvPr id="4" name="Slide Number Placeholder 3">
            <a:extLst>
              <a:ext uri="{FF2B5EF4-FFF2-40B4-BE49-F238E27FC236}">
                <a16:creationId xmlns:a16="http://schemas.microsoft.com/office/drawing/2014/main" id="{F9C1E567-2ACC-4035-A0E6-011CB673D3AA}"/>
              </a:ext>
            </a:extLst>
          </p:cNvPr>
          <p:cNvSpPr>
            <a:spLocks noGrp="1"/>
          </p:cNvSpPr>
          <p:nvPr>
            <p:ph type="sldNum" sz="quarter" idx="4294967295"/>
          </p:nvPr>
        </p:nvSpPr>
        <p:spPr>
          <a:xfrm>
            <a:off x="10935240" y="6348295"/>
            <a:ext cx="668565" cy="365125"/>
          </a:xfrm>
        </p:spPr>
        <p:txBody>
          <a:bodyPr/>
          <a:lstStyle/>
          <a:p>
            <a:fld id="{17918391-D411-FE40-AAD7-861AE5233E0E}" type="slidenum">
              <a:rPr lang="en-US" smtClean="0"/>
              <a:pPr/>
              <a:t>50</a:t>
            </a:fld>
            <a:endParaRPr lang="en-US" dirty="0"/>
          </a:p>
        </p:txBody>
      </p:sp>
      <p:sp>
        <p:nvSpPr>
          <p:cNvPr id="5" name="Rectangle 4">
            <a:extLst>
              <a:ext uri="{FF2B5EF4-FFF2-40B4-BE49-F238E27FC236}">
                <a16:creationId xmlns:a16="http://schemas.microsoft.com/office/drawing/2014/main" id="{FBB4D186-B428-41DD-8ED5-451E4A64F44E}"/>
              </a:ext>
            </a:extLst>
          </p:cNvPr>
          <p:cNvSpPr/>
          <p:nvPr/>
        </p:nvSpPr>
        <p:spPr>
          <a:xfrm>
            <a:off x="2202257" y="3523112"/>
            <a:ext cx="1250809" cy="528320"/>
          </a:xfrm>
          <a:prstGeom prst="rect">
            <a:avLst/>
          </a:pr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LEDET</a:t>
            </a:r>
          </a:p>
        </p:txBody>
      </p:sp>
      <p:sp>
        <p:nvSpPr>
          <p:cNvPr id="6" name="Rectangle 5">
            <a:extLst>
              <a:ext uri="{FF2B5EF4-FFF2-40B4-BE49-F238E27FC236}">
                <a16:creationId xmlns:a16="http://schemas.microsoft.com/office/drawing/2014/main" id="{664501EC-0ECA-4BC4-B7C4-2FE937FF2B9B}"/>
              </a:ext>
            </a:extLst>
          </p:cNvPr>
          <p:cNvSpPr/>
          <p:nvPr/>
        </p:nvSpPr>
        <p:spPr>
          <a:xfrm>
            <a:off x="4591633" y="3499699"/>
            <a:ext cx="1250809" cy="52832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SIGMA</a:t>
            </a:r>
          </a:p>
        </p:txBody>
      </p:sp>
      <p:sp>
        <p:nvSpPr>
          <p:cNvPr id="7" name="Rectangle 6">
            <a:extLst>
              <a:ext uri="{FF2B5EF4-FFF2-40B4-BE49-F238E27FC236}">
                <a16:creationId xmlns:a16="http://schemas.microsoft.com/office/drawing/2014/main" id="{4F37B858-5232-4411-A3AB-C781AB7CCA19}"/>
              </a:ext>
            </a:extLst>
          </p:cNvPr>
          <p:cNvSpPr/>
          <p:nvPr/>
        </p:nvSpPr>
        <p:spPr>
          <a:xfrm>
            <a:off x="5319949" y="4747840"/>
            <a:ext cx="1250809" cy="528320"/>
          </a:xfrm>
          <a:prstGeom prst="rect">
            <a:avLst/>
          </a:prstGeom>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BBQ</a:t>
            </a:r>
            <a:endParaRPr lang="en-GB" sz="2400" dirty="0"/>
          </a:p>
        </p:txBody>
      </p:sp>
      <p:sp>
        <p:nvSpPr>
          <p:cNvPr id="13" name="Rectangle 12">
            <a:extLst>
              <a:ext uri="{FF2B5EF4-FFF2-40B4-BE49-F238E27FC236}">
                <a16:creationId xmlns:a16="http://schemas.microsoft.com/office/drawing/2014/main" id="{12AFE611-0B5B-4A4A-B89B-9F5D1027E9B5}"/>
              </a:ext>
            </a:extLst>
          </p:cNvPr>
          <p:cNvSpPr/>
          <p:nvPr/>
        </p:nvSpPr>
        <p:spPr>
          <a:xfrm>
            <a:off x="2189534" y="2860392"/>
            <a:ext cx="1510453" cy="528320"/>
          </a:xfrm>
          <a:prstGeom prst="rect">
            <a:avLst/>
          </a:prstGeom>
          <a:solidFill>
            <a:schemeClr val="accent2">
              <a:lumMod val="75000"/>
            </a:scheme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400" dirty="0"/>
              <a:t>text files</a:t>
            </a:r>
          </a:p>
        </p:txBody>
      </p:sp>
      <p:sp>
        <p:nvSpPr>
          <p:cNvPr id="14" name="Rectangle 13">
            <a:extLst>
              <a:ext uri="{FF2B5EF4-FFF2-40B4-BE49-F238E27FC236}">
                <a16:creationId xmlns:a16="http://schemas.microsoft.com/office/drawing/2014/main" id="{8F8253F0-B20D-402A-B7A9-419B5CC1BD8E}"/>
              </a:ext>
            </a:extLst>
          </p:cNvPr>
          <p:cNvSpPr/>
          <p:nvPr/>
        </p:nvSpPr>
        <p:spPr>
          <a:xfrm>
            <a:off x="758307" y="4081639"/>
            <a:ext cx="1174467" cy="621979"/>
          </a:xfrm>
          <a:prstGeom prst="rect">
            <a:avLst/>
          </a:prstGeom>
          <a:solidFill>
            <a:srgbClr val="00B05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GB" sz="2133" dirty="0"/>
              <a:t>Excel files</a:t>
            </a:r>
          </a:p>
        </p:txBody>
      </p:sp>
      <p:pic>
        <p:nvPicPr>
          <p:cNvPr id="1026" name="Picture 2" descr="MATLAB logo and symbol, meaning, history, PNG">
            <a:extLst>
              <a:ext uri="{FF2B5EF4-FFF2-40B4-BE49-F238E27FC236}">
                <a16:creationId xmlns:a16="http://schemas.microsoft.com/office/drawing/2014/main" id="{48773E21-6DF6-45A7-B1E9-24BDEA244F59}"/>
              </a:ext>
            </a:extLst>
          </p:cNvPr>
          <p:cNvPicPr>
            <a:picLocks noChangeAspect="1" noChangeArrowheads="1"/>
          </p:cNvPicPr>
          <p:nvPr/>
        </p:nvPicPr>
        <p:blipFill rotWithShape="1">
          <a:blip r:embed="rId2" cstate="hqprint">
            <a:extLst>
              <a:ext uri="{28A0092B-C50C-407E-A947-70E740481C1C}">
                <a14:useLocalDpi xmlns:a14="http://schemas.microsoft.com/office/drawing/2010/main" val="0"/>
              </a:ext>
            </a:extLst>
          </a:blip>
          <a:srcRect t="27131" b="26027"/>
          <a:stretch/>
        </p:blipFill>
        <p:spPr bwMode="auto">
          <a:xfrm>
            <a:off x="2156960" y="4866201"/>
            <a:ext cx="1704400" cy="4490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erie de Talleres de COMSOL Multiphysics en P.R. – IEEE Puerto Rico &amp;amp;  Caribbean Section">
            <a:extLst>
              <a:ext uri="{FF2B5EF4-FFF2-40B4-BE49-F238E27FC236}">
                <a16:creationId xmlns:a16="http://schemas.microsoft.com/office/drawing/2014/main" id="{B6A5C50E-9F95-47E9-889F-6F49AABDC486}"/>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4536203" y="4067371"/>
            <a:ext cx="2498325" cy="62197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53287885-5E6F-41AB-9A2D-7AF115DBBE81}"/>
              </a:ext>
            </a:extLst>
          </p:cNvPr>
          <p:cNvSpPr/>
          <p:nvPr/>
        </p:nvSpPr>
        <p:spPr>
          <a:xfrm>
            <a:off x="2202257" y="4145844"/>
            <a:ext cx="1617705" cy="528320"/>
          </a:xfrm>
          <a:prstGeom prst="rect">
            <a:avLst/>
          </a:prstGeom>
          <a:solidFill>
            <a:srgbClr val="FFA5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ProteCCT</a:t>
            </a:r>
            <a:endParaRPr lang="en-GB" sz="2400" dirty="0"/>
          </a:p>
        </p:txBody>
      </p:sp>
      <p:sp>
        <p:nvSpPr>
          <p:cNvPr id="19" name="Rectangle 18">
            <a:extLst>
              <a:ext uri="{FF2B5EF4-FFF2-40B4-BE49-F238E27FC236}">
                <a16:creationId xmlns:a16="http://schemas.microsoft.com/office/drawing/2014/main" id="{ECDEE627-C28A-444D-99DE-74484353B57E}"/>
              </a:ext>
            </a:extLst>
          </p:cNvPr>
          <p:cNvSpPr/>
          <p:nvPr/>
        </p:nvSpPr>
        <p:spPr>
          <a:xfrm>
            <a:off x="4021154" y="2862035"/>
            <a:ext cx="1250809" cy="528320"/>
          </a:xfrm>
          <a:prstGeom prst="rect">
            <a:avLst/>
          </a:prstGeom>
          <a:solidFill>
            <a:srgbClr val="FF000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COSIM</a:t>
            </a:r>
            <a:endParaRPr lang="en-GB" sz="2400" dirty="0"/>
          </a:p>
        </p:txBody>
      </p:sp>
      <p:grpSp>
        <p:nvGrpSpPr>
          <p:cNvPr id="15" name="Group 14">
            <a:extLst>
              <a:ext uri="{FF2B5EF4-FFF2-40B4-BE49-F238E27FC236}">
                <a16:creationId xmlns:a16="http://schemas.microsoft.com/office/drawing/2014/main" id="{F32AEA69-4AC1-4F11-B1C9-AFFC000DEE5C}"/>
              </a:ext>
            </a:extLst>
          </p:cNvPr>
          <p:cNvGrpSpPr/>
          <p:nvPr/>
        </p:nvGrpSpPr>
        <p:grpSpPr>
          <a:xfrm>
            <a:off x="5596385" y="1569982"/>
            <a:ext cx="2008995" cy="1318295"/>
            <a:chOff x="3904127" y="1596730"/>
            <a:chExt cx="1506746" cy="988721"/>
          </a:xfrm>
        </p:grpSpPr>
        <p:pic>
          <p:nvPicPr>
            <p:cNvPr id="1032" name="Picture 8" descr="Electrical engineering| Creaform Engineering">
              <a:extLst>
                <a:ext uri="{FF2B5EF4-FFF2-40B4-BE49-F238E27FC236}">
                  <a16:creationId xmlns:a16="http://schemas.microsoft.com/office/drawing/2014/main" id="{FC576951-85FB-44B7-AC93-0F8337115B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OrCAD Logo - LogoDix">
              <a:extLst>
                <a:ext uri="{FF2B5EF4-FFF2-40B4-BE49-F238E27FC236}">
                  <a16:creationId xmlns:a16="http://schemas.microsoft.com/office/drawing/2014/main" id="{D364A2CC-3C90-4AB0-99D3-B6937BEF34FB}"/>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ect">
              <a:avLst/>
            </a:prstGeom>
            <a:noFill/>
            <a:extLst>
              <a:ext uri="{909E8E84-426E-40DD-AFC4-6F175D3DCCD1}">
                <a14:hiddenFill xmlns:a14="http://schemas.microsoft.com/office/drawing/2010/main">
                  <a:solidFill>
                    <a:srgbClr val="FFFFFF"/>
                  </a:solidFill>
                </a14:hiddenFill>
              </a:ext>
            </a:extLst>
          </p:spPr>
        </p:pic>
      </p:grpSp>
      <p:pic>
        <p:nvPicPr>
          <p:cNvPr id="24" name="Picture 23">
            <a:extLst>
              <a:ext uri="{FF2B5EF4-FFF2-40B4-BE49-F238E27FC236}">
                <a16:creationId xmlns:a16="http://schemas.microsoft.com/office/drawing/2014/main" id="{62F93E53-B24F-4ED9-8E0B-BDB1CBC660C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126103" y="1464866"/>
            <a:ext cx="723819" cy="1347620"/>
          </a:xfrm>
          <a:prstGeom prst="rect">
            <a:avLst/>
          </a:prstGeom>
        </p:spPr>
      </p:pic>
      <p:sp>
        <p:nvSpPr>
          <p:cNvPr id="25" name="Rectangle 24">
            <a:extLst>
              <a:ext uri="{FF2B5EF4-FFF2-40B4-BE49-F238E27FC236}">
                <a16:creationId xmlns:a16="http://schemas.microsoft.com/office/drawing/2014/main" id="{5DEF4205-682B-4887-B607-7B7A921E583A}"/>
              </a:ext>
            </a:extLst>
          </p:cNvPr>
          <p:cNvSpPr/>
          <p:nvPr/>
        </p:nvSpPr>
        <p:spPr>
          <a:xfrm>
            <a:off x="5325716" y="2866467"/>
            <a:ext cx="2550337" cy="528320"/>
          </a:xfrm>
          <a:prstGeom prst="rect">
            <a:avLst/>
          </a:prstGeom>
          <a:solidFill>
            <a:schemeClr val="bg2">
              <a:lumMod val="10000"/>
            </a:schemeClr>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133" dirty="0"/>
              <a:t>SING and PSPICE</a:t>
            </a:r>
            <a:endParaRPr lang="en-GB" sz="2133" dirty="0"/>
          </a:p>
        </p:txBody>
      </p:sp>
      <p:pic>
        <p:nvPicPr>
          <p:cNvPr id="1036" name="Picture 12" descr="Project Jupyter - Wikipedia">
            <a:extLst>
              <a:ext uri="{FF2B5EF4-FFF2-40B4-BE49-F238E27FC236}">
                <a16:creationId xmlns:a16="http://schemas.microsoft.com/office/drawing/2014/main" id="{8E980070-68B1-40EB-BB73-FF18857912D0}"/>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876931" y="1618115"/>
            <a:ext cx="1103207" cy="127885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3F79225E-216A-4926-BFD1-0B123EEE378E}"/>
              </a:ext>
            </a:extLst>
          </p:cNvPr>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8609714" y="3374553"/>
            <a:ext cx="2131343" cy="632372"/>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79318259-6720-45B5-9F06-C7DE2669D868}"/>
              </a:ext>
            </a:extLst>
          </p:cNvPr>
          <p:cNvSpPr/>
          <p:nvPr/>
        </p:nvSpPr>
        <p:spPr>
          <a:xfrm>
            <a:off x="8079002" y="2919056"/>
            <a:ext cx="2803460" cy="444411"/>
          </a:xfrm>
          <a:prstGeom prst="rect">
            <a:avLst/>
          </a:prstGeom>
          <a:solidFill>
            <a:srgbClr val="E34303"/>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Jupyter notebooks</a:t>
            </a:r>
            <a:endParaRPr lang="en-GB" sz="2400" dirty="0"/>
          </a:p>
        </p:txBody>
      </p:sp>
      <p:pic>
        <p:nvPicPr>
          <p:cNvPr id="1040" name="Picture 16">
            <a:extLst>
              <a:ext uri="{FF2B5EF4-FFF2-40B4-BE49-F238E27FC236}">
                <a16:creationId xmlns:a16="http://schemas.microsoft.com/office/drawing/2014/main" id="{66A9862A-B966-4EEB-A297-1BA571337264}"/>
              </a:ext>
            </a:extLst>
          </p:cNvPr>
          <p:cNvPicPr>
            <a:picLocks noChangeAspect="1" noChangeArrowheads="1"/>
          </p:cNvPicPr>
          <p:nvPr/>
        </p:nvPicPr>
        <p:blipFill>
          <a:blip r:embed="rId9" cstate="hqprint">
            <a:extLst>
              <a:ext uri="{28A0092B-C50C-407E-A947-70E740481C1C}">
                <a14:useLocalDpi xmlns:a14="http://schemas.microsoft.com/office/drawing/2010/main" val="0"/>
              </a:ext>
            </a:extLst>
          </a:blip>
          <a:srcRect/>
          <a:stretch>
            <a:fillRect/>
          </a:stretch>
        </p:blipFill>
        <p:spPr bwMode="auto">
          <a:xfrm>
            <a:off x="855829" y="3452869"/>
            <a:ext cx="621979" cy="621979"/>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76DDB67B-99B3-46F2-9C65-0547F119ECBF}"/>
              </a:ext>
            </a:extLst>
          </p:cNvPr>
          <p:cNvSpPr txBox="1"/>
          <p:nvPr/>
        </p:nvSpPr>
        <p:spPr>
          <a:xfrm>
            <a:off x="4201295" y="6553548"/>
            <a:ext cx="7119257" cy="318100"/>
          </a:xfrm>
          <a:prstGeom prst="rect">
            <a:avLst/>
          </a:prstGeom>
          <a:noFill/>
        </p:spPr>
        <p:txBody>
          <a:bodyPr wrap="none" rtlCol="0">
            <a:spAutoFit/>
          </a:bodyPr>
          <a:lstStyle/>
          <a:p>
            <a:r>
              <a:rPr lang="en-GB" sz="1467" dirty="0"/>
              <a:t>STEAM has more tools, but only ones covered in the hands-on sessions are shown</a:t>
            </a:r>
          </a:p>
        </p:txBody>
      </p:sp>
      <p:sp>
        <p:nvSpPr>
          <p:cNvPr id="53" name="Rectangle 52">
            <a:extLst>
              <a:ext uri="{FF2B5EF4-FFF2-40B4-BE49-F238E27FC236}">
                <a16:creationId xmlns:a16="http://schemas.microsoft.com/office/drawing/2014/main" id="{E006BD30-B652-4940-ADB3-803761BF9090}"/>
              </a:ext>
            </a:extLst>
          </p:cNvPr>
          <p:cNvSpPr/>
          <p:nvPr/>
        </p:nvSpPr>
        <p:spPr>
          <a:xfrm>
            <a:off x="2247161" y="5463151"/>
            <a:ext cx="2820907" cy="528320"/>
          </a:xfrm>
          <a:prstGeom prst="rect">
            <a:avLst/>
          </a:prstGeom>
          <a:solidFill>
            <a:srgbClr val="008080"/>
          </a:solidFill>
          <a:ln>
            <a:noFill/>
          </a:ln>
        </p:spPr>
        <p:style>
          <a:lnRef idx="1">
            <a:schemeClr val="dk1"/>
          </a:lnRef>
          <a:fillRef idx="3">
            <a:schemeClr val="dk1"/>
          </a:fillRef>
          <a:effectRef idx="2">
            <a:schemeClr val="dk1"/>
          </a:effectRef>
          <a:fontRef idx="minor">
            <a:schemeClr val="lt1"/>
          </a:fontRef>
        </p:style>
        <p:txBody>
          <a:bodyPr rtlCol="0" anchor="ctr"/>
          <a:lstStyle/>
          <a:p>
            <a:pPr algn="ctr"/>
            <a:r>
              <a:rPr lang="en-US" sz="2400" dirty="0"/>
              <a:t>Material properties</a:t>
            </a:r>
            <a:endParaRPr lang="en-GB" sz="2400" dirty="0"/>
          </a:p>
        </p:txBody>
      </p:sp>
      <p:grpSp>
        <p:nvGrpSpPr>
          <p:cNvPr id="37" name="Group 36">
            <a:extLst>
              <a:ext uri="{FF2B5EF4-FFF2-40B4-BE49-F238E27FC236}">
                <a16:creationId xmlns:a16="http://schemas.microsoft.com/office/drawing/2014/main" id="{653A8E23-B13A-434B-B3B5-8942C317C57E}"/>
              </a:ext>
            </a:extLst>
          </p:cNvPr>
          <p:cNvGrpSpPr/>
          <p:nvPr/>
        </p:nvGrpSpPr>
        <p:grpSpPr>
          <a:xfrm>
            <a:off x="4334801" y="3429707"/>
            <a:ext cx="6975643" cy="1914000"/>
            <a:chOff x="3251100" y="2572280"/>
            <a:chExt cx="5231732" cy="1435500"/>
          </a:xfrm>
        </p:grpSpPr>
        <p:sp>
          <p:nvSpPr>
            <p:cNvPr id="22" name="Freeform: Shape 21">
              <a:extLst>
                <a:ext uri="{FF2B5EF4-FFF2-40B4-BE49-F238E27FC236}">
                  <a16:creationId xmlns:a16="http://schemas.microsoft.com/office/drawing/2014/main" id="{188BE81A-E64E-4CF2-ABA3-8734AF3FA983}"/>
                </a:ext>
              </a:extLst>
            </p:cNvPr>
            <p:cNvSpPr/>
            <p:nvPr/>
          </p:nvSpPr>
          <p:spPr>
            <a:xfrm>
              <a:off x="3251100" y="2572280"/>
              <a:ext cx="2090556" cy="1435500"/>
            </a:xfrm>
            <a:custGeom>
              <a:avLst/>
              <a:gdLst>
                <a:gd name="connsiteX0" fmla="*/ 2073105 w 2090556"/>
                <a:gd name="connsiteY0" fmla="*/ 973732 h 973732"/>
                <a:gd name="connsiteX1" fmla="*/ 2090556 w 2090556"/>
                <a:gd name="connsiteY1" fmla="*/ 0 h 973732"/>
                <a:gd name="connsiteX2" fmla="*/ 0 w 2090556"/>
                <a:gd name="connsiteY2" fmla="*/ 3490 h 973732"/>
                <a:gd name="connsiteX3" fmla="*/ 0 w 2090556"/>
                <a:gd name="connsiteY3" fmla="*/ 949301 h 973732"/>
                <a:gd name="connsiteX4" fmla="*/ 2073105 w 2090556"/>
                <a:gd name="connsiteY4" fmla="*/ 973732 h 973732"/>
                <a:gd name="connsiteX0" fmla="*/ 2073105 w 2090556"/>
                <a:gd name="connsiteY0" fmla="*/ 973732 h 975387"/>
                <a:gd name="connsiteX1" fmla="*/ 2090556 w 2090556"/>
                <a:gd name="connsiteY1" fmla="*/ 0 h 975387"/>
                <a:gd name="connsiteX2" fmla="*/ 0 w 2090556"/>
                <a:gd name="connsiteY2" fmla="*/ 3490 h 975387"/>
                <a:gd name="connsiteX3" fmla="*/ 6980 w 2090556"/>
                <a:gd name="connsiteY3" fmla="*/ 975387 h 975387"/>
                <a:gd name="connsiteX4" fmla="*/ 2073105 w 2090556"/>
                <a:gd name="connsiteY4" fmla="*/ 973732 h 975387"/>
                <a:gd name="connsiteX0" fmla="*/ 2083575 w 2090556"/>
                <a:gd name="connsiteY0" fmla="*/ 971360 h 975387"/>
                <a:gd name="connsiteX1" fmla="*/ 2090556 w 2090556"/>
                <a:gd name="connsiteY1" fmla="*/ 0 h 975387"/>
                <a:gd name="connsiteX2" fmla="*/ 0 w 2090556"/>
                <a:gd name="connsiteY2" fmla="*/ 3490 h 975387"/>
                <a:gd name="connsiteX3" fmla="*/ 6980 w 2090556"/>
                <a:gd name="connsiteY3" fmla="*/ 975387 h 975387"/>
                <a:gd name="connsiteX4" fmla="*/ 2083575 w 2090556"/>
                <a:gd name="connsiteY4" fmla="*/ 971360 h 975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556" h="975387">
                  <a:moveTo>
                    <a:pt x="2083575" y="971360"/>
                  </a:moveTo>
                  <a:lnTo>
                    <a:pt x="2090556" y="0"/>
                  </a:lnTo>
                  <a:lnTo>
                    <a:pt x="0" y="3490"/>
                  </a:lnTo>
                  <a:cubicBezTo>
                    <a:pt x="2327" y="327456"/>
                    <a:pt x="4653" y="651421"/>
                    <a:pt x="6980" y="975387"/>
                  </a:cubicBezTo>
                  <a:lnTo>
                    <a:pt x="2083575" y="971360"/>
                  </a:lnTo>
                  <a:close/>
                </a:path>
              </a:pathLst>
            </a:cu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noFill/>
              </a:endParaRPr>
            </a:p>
          </p:txBody>
        </p:sp>
        <p:sp>
          <p:nvSpPr>
            <p:cNvPr id="36" name="TextBox 35">
              <a:extLst>
                <a:ext uri="{FF2B5EF4-FFF2-40B4-BE49-F238E27FC236}">
                  <a16:creationId xmlns:a16="http://schemas.microsoft.com/office/drawing/2014/main" id="{F2FE1623-07A9-475C-BB37-589AE9CE7EF0}"/>
                </a:ext>
              </a:extLst>
            </p:cNvPr>
            <p:cNvSpPr txBox="1"/>
            <p:nvPr/>
          </p:nvSpPr>
          <p:spPr>
            <a:xfrm>
              <a:off x="6197254" y="3202224"/>
              <a:ext cx="2285578" cy="346249"/>
            </a:xfrm>
            <a:prstGeom prst="rect">
              <a:avLst/>
            </a:prstGeom>
            <a:noFill/>
          </p:spPr>
          <p:txBody>
            <a:bodyPr wrap="none" rtlCol="0">
              <a:spAutoFit/>
            </a:bodyPr>
            <a:lstStyle/>
            <a:p>
              <a:r>
                <a:rPr lang="en-GB" sz="2400" dirty="0"/>
                <a:t>Use COMSOL solver</a:t>
              </a:r>
            </a:p>
          </p:txBody>
        </p:sp>
      </p:grpSp>
      <p:grpSp>
        <p:nvGrpSpPr>
          <p:cNvPr id="38" name="Group 37">
            <a:extLst>
              <a:ext uri="{FF2B5EF4-FFF2-40B4-BE49-F238E27FC236}">
                <a16:creationId xmlns:a16="http://schemas.microsoft.com/office/drawing/2014/main" id="{3BC8E25A-55E0-4764-A973-93CEB7EAC08A}"/>
              </a:ext>
            </a:extLst>
          </p:cNvPr>
          <p:cNvGrpSpPr/>
          <p:nvPr/>
        </p:nvGrpSpPr>
        <p:grpSpPr>
          <a:xfrm>
            <a:off x="2092175" y="3448320"/>
            <a:ext cx="9091210" cy="1914000"/>
            <a:chOff x="1569131" y="2586240"/>
            <a:chExt cx="6818408" cy="1435500"/>
          </a:xfrm>
        </p:grpSpPr>
        <p:sp>
          <p:nvSpPr>
            <p:cNvPr id="40" name="Freeform: Shape 39">
              <a:extLst>
                <a:ext uri="{FF2B5EF4-FFF2-40B4-BE49-F238E27FC236}">
                  <a16:creationId xmlns:a16="http://schemas.microsoft.com/office/drawing/2014/main" id="{547E7AB0-800D-4691-BEB5-38B81FAB4B4A}"/>
                </a:ext>
              </a:extLst>
            </p:cNvPr>
            <p:cNvSpPr/>
            <p:nvPr/>
          </p:nvSpPr>
          <p:spPr>
            <a:xfrm>
              <a:off x="1569131" y="2586240"/>
              <a:ext cx="1354878" cy="1435500"/>
            </a:xfrm>
            <a:custGeom>
              <a:avLst/>
              <a:gdLst>
                <a:gd name="connsiteX0" fmla="*/ 2073105 w 2090556"/>
                <a:gd name="connsiteY0" fmla="*/ 973732 h 973732"/>
                <a:gd name="connsiteX1" fmla="*/ 2090556 w 2090556"/>
                <a:gd name="connsiteY1" fmla="*/ 0 h 973732"/>
                <a:gd name="connsiteX2" fmla="*/ 0 w 2090556"/>
                <a:gd name="connsiteY2" fmla="*/ 3490 h 973732"/>
                <a:gd name="connsiteX3" fmla="*/ 0 w 2090556"/>
                <a:gd name="connsiteY3" fmla="*/ 949301 h 973732"/>
                <a:gd name="connsiteX4" fmla="*/ 2073105 w 2090556"/>
                <a:gd name="connsiteY4" fmla="*/ 973732 h 973732"/>
                <a:gd name="connsiteX0" fmla="*/ 2073105 w 2090556"/>
                <a:gd name="connsiteY0" fmla="*/ 973732 h 975387"/>
                <a:gd name="connsiteX1" fmla="*/ 2090556 w 2090556"/>
                <a:gd name="connsiteY1" fmla="*/ 0 h 975387"/>
                <a:gd name="connsiteX2" fmla="*/ 0 w 2090556"/>
                <a:gd name="connsiteY2" fmla="*/ 3490 h 975387"/>
                <a:gd name="connsiteX3" fmla="*/ 6980 w 2090556"/>
                <a:gd name="connsiteY3" fmla="*/ 975387 h 975387"/>
                <a:gd name="connsiteX4" fmla="*/ 2073105 w 2090556"/>
                <a:gd name="connsiteY4" fmla="*/ 973732 h 975387"/>
                <a:gd name="connsiteX0" fmla="*/ 2083575 w 2090556"/>
                <a:gd name="connsiteY0" fmla="*/ 971360 h 975387"/>
                <a:gd name="connsiteX1" fmla="*/ 2090556 w 2090556"/>
                <a:gd name="connsiteY1" fmla="*/ 0 h 975387"/>
                <a:gd name="connsiteX2" fmla="*/ 0 w 2090556"/>
                <a:gd name="connsiteY2" fmla="*/ 3490 h 975387"/>
                <a:gd name="connsiteX3" fmla="*/ 6980 w 2090556"/>
                <a:gd name="connsiteY3" fmla="*/ 975387 h 975387"/>
                <a:gd name="connsiteX4" fmla="*/ 2083575 w 2090556"/>
                <a:gd name="connsiteY4" fmla="*/ 971360 h 975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556" h="975387">
                  <a:moveTo>
                    <a:pt x="2083575" y="971360"/>
                  </a:moveTo>
                  <a:lnTo>
                    <a:pt x="2090556" y="0"/>
                  </a:lnTo>
                  <a:lnTo>
                    <a:pt x="0" y="3490"/>
                  </a:lnTo>
                  <a:cubicBezTo>
                    <a:pt x="2327" y="327456"/>
                    <a:pt x="4653" y="651421"/>
                    <a:pt x="6980" y="975387"/>
                  </a:cubicBezTo>
                  <a:lnTo>
                    <a:pt x="2083575" y="971360"/>
                  </a:lnTo>
                  <a:close/>
                </a:path>
              </a:pathLst>
            </a:custGeom>
            <a:no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noFill/>
              </a:endParaRPr>
            </a:p>
          </p:txBody>
        </p:sp>
        <p:sp>
          <p:nvSpPr>
            <p:cNvPr id="56" name="TextBox 55">
              <a:extLst>
                <a:ext uri="{FF2B5EF4-FFF2-40B4-BE49-F238E27FC236}">
                  <a16:creationId xmlns:a16="http://schemas.microsoft.com/office/drawing/2014/main" id="{B74F8495-FB5E-4D16-AD51-16D5D5E99360}"/>
                </a:ext>
              </a:extLst>
            </p:cNvPr>
            <p:cNvSpPr txBox="1"/>
            <p:nvPr/>
          </p:nvSpPr>
          <p:spPr>
            <a:xfrm>
              <a:off x="6187465" y="3202224"/>
              <a:ext cx="2200074" cy="346249"/>
            </a:xfrm>
            <a:prstGeom prst="rect">
              <a:avLst/>
            </a:prstGeom>
            <a:noFill/>
          </p:spPr>
          <p:txBody>
            <a:bodyPr wrap="none" rtlCol="0">
              <a:spAutoFit/>
            </a:bodyPr>
            <a:lstStyle/>
            <a:p>
              <a:r>
                <a:rPr lang="en-GB" sz="2400" dirty="0"/>
                <a:t>Use MATLAB solver</a:t>
              </a:r>
            </a:p>
          </p:txBody>
        </p:sp>
      </p:grpSp>
      <p:grpSp>
        <p:nvGrpSpPr>
          <p:cNvPr id="43" name="Group 42">
            <a:extLst>
              <a:ext uri="{FF2B5EF4-FFF2-40B4-BE49-F238E27FC236}">
                <a16:creationId xmlns:a16="http://schemas.microsoft.com/office/drawing/2014/main" id="{1809E4BA-F95F-4B5B-A7E3-9D8D39C86E6D}"/>
              </a:ext>
            </a:extLst>
          </p:cNvPr>
          <p:cNvGrpSpPr/>
          <p:nvPr/>
        </p:nvGrpSpPr>
        <p:grpSpPr>
          <a:xfrm>
            <a:off x="658586" y="3429708"/>
            <a:ext cx="10807348" cy="1347686"/>
            <a:chOff x="493939" y="2572280"/>
            <a:chExt cx="8105511" cy="1010764"/>
          </a:xfrm>
        </p:grpSpPr>
        <p:sp>
          <p:nvSpPr>
            <p:cNvPr id="41" name="Freeform: Shape 40">
              <a:extLst>
                <a:ext uri="{FF2B5EF4-FFF2-40B4-BE49-F238E27FC236}">
                  <a16:creationId xmlns:a16="http://schemas.microsoft.com/office/drawing/2014/main" id="{0193E3F3-9014-44A0-BAD8-E724AE9843AC}"/>
                </a:ext>
              </a:extLst>
            </p:cNvPr>
            <p:cNvSpPr/>
            <p:nvPr/>
          </p:nvSpPr>
          <p:spPr>
            <a:xfrm>
              <a:off x="493939" y="2572280"/>
              <a:ext cx="2438605" cy="1010764"/>
            </a:xfrm>
            <a:custGeom>
              <a:avLst/>
              <a:gdLst>
                <a:gd name="connsiteX0" fmla="*/ 2073105 w 2090556"/>
                <a:gd name="connsiteY0" fmla="*/ 973732 h 973732"/>
                <a:gd name="connsiteX1" fmla="*/ 2090556 w 2090556"/>
                <a:gd name="connsiteY1" fmla="*/ 0 h 973732"/>
                <a:gd name="connsiteX2" fmla="*/ 0 w 2090556"/>
                <a:gd name="connsiteY2" fmla="*/ 3490 h 973732"/>
                <a:gd name="connsiteX3" fmla="*/ 0 w 2090556"/>
                <a:gd name="connsiteY3" fmla="*/ 949301 h 973732"/>
                <a:gd name="connsiteX4" fmla="*/ 2073105 w 2090556"/>
                <a:gd name="connsiteY4" fmla="*/ 973732 h 973732"/>
                <a:gd name="connsiteX0" fmla="*/ 2073105 w 2090556"/>
                <a:gd name="connsiteY0" fmla="*/ 973732 h 975387"/>
                <a:gd name="connsiteX1" fmla="*/ 2090556 w 2090556"/>
                <a:gd name="connsiteY1" fmla="*/ 0 h 975387"/>
                <a:gd name="connsiteX2" fmla="*/ 0 w 2090556"/>
                <a:gd name="connsiteY2" fmla="*/ 3490 h 975387"/>
                <a:gd name="connsiteX3" fmla="*/ 6980 w 2090556"/>
                <a:gd name="connsiteY3" fmla="*/ 975387 h 975387"/>
                <a:gd name="connsiteX4" fmla="*/ 2073105 w 2090556"/>
                <a:gd name="connsiteY4" fmla="*/ 973732 h 975387"/>
                <a:gd name="connsiteX0" fmla="*/ 2083575 w 2090556"/>
                <a:gd name="connsiteY0" fmla="*/ 971360 h 975387"/>
                <a:gd name="connsiteX1" fmla="*/ 2090556 w 2090556"/>
                <a:gd name="connsiteY1" fmla="*/ 0 h 975387"/>
                <a:gd name="connsiteX2" fmla="*/ 0 w 2090556"/>
                <a:gd name="connsiteY2" fmla="*/ 3490 h 975387"/>
                <a:gd name="connsiteX3" fmla="*/ 6980 w 2090556"/>
                <a:gd name="connsiteY3" fmla="*/ 975387 h 975387"/>
                <a:gd name="connsiteX4" fmla="*/ 2083575 w 2090556"/>
                <a:gd name="connsiteY4" fmla="*/ 971360 h 975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556" h="975387">
                  <a:moveTo>
                    <a:pt x="2083575" y="971360"/>
                  </a:moveTo>
                  <a:lnTo>
                    <a:pt x="2090556" y="0"/>
                  </a:lnTo>
                  <a:lnTo>
                    <a:pt x="0" y="3490"/>
                  </a:lnTo>
                  <a:cubicBezTo>
                    <a:pt x="2327" y="327456"/>
                    <a:pt x="4653" y="651421"/>
                    <a:pt x="6980" y="975387"/>
                  </a:cubicBezTo>
                  <a:lnTo>
                    <a:pt x="2083575" y="971360"/>
                  </a:lnTo>
                  <a:close/>
                </a:path>
              </a:pathLst>
            </a:cu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noFill/>
              </a:endParaRPr>
            </a:p>
          </p:txBody>
        </p:sp>
        <p:sp>
          <p:nvSpPr>
            <p:cNvPr id="57" name="TextBox 56">
              <a:extLst>
                <a:ext uri="{FF2B5EF4-FFF2-40B4-BE49-F238E27FC236}">
                  <a16:creationId xmlns:a16="http://schemas.microsoft.com/office/drawing/2014/main" id="{5EE3422B-8A7D-4CFE-9F94-2A16B1B2D4B6}"/>
                </a:ext>
              </a:extLst>
            </p:cNvPr>
            <p:cNvSpPr txBox="1"/>
            <p:nvPr/>
          </p:nvSpPr>
          <p:spPr>
            <a:xfrm>
              <a:off x="6197254" y="3202224"/>
              <a:ext cx="2402196" cy="346249"/>
            </a:xfrm>
            <a:prstGeom prst="rect">
              <a:avLst/>
            </a:prstGeom>
            <a:noFill/>
          </p:spPr>
          <p:txBody>
            <a:bodyPr wrap="none" rtlCol="0">
              <a:spAutoFit/>
            </a:bodyPr>
            <a:lstStyle/>
            <a:p>
              <a:r>
                <a:rPr lang="en-GB" sz="2400" dirty="0"/>
                <a:t>Use EXCEL input files</a:t>
              </a:r>
            </a:p>
          </p:txBody>
        </p:sp>
      </p:grpSp>
      <p:grpSp>
        <p:nvGrpSpPr>
          <p:cNvPr id="47" name="Group 46">
            <a:extLst>
              <a:ext uri="{FF2B5EF4-FFF2-40B4-BE49-F238E27FC236}">
                <a16:creationId xmlns:a16="http://schemas.microsoft.com/office/drawing/2014/main" id="{B7E1F343-46DA-4351-8957-7B48A4A1EF70}"/>
              </a:ext>
            </a:extLst>
          </p:cNvPr>
          <p:cNvGrpSpPr/>
          <p:nvPr/>
        </p:nvGrpSpPr>
        <p:grpSpPr>
          <a:xfrm>
            <a:off x="3955040" y="1356489"/>
            <a:ext cx="7085292" cy="3371779"/>
            <a:chOff x="2966280" y="1017367"/>
            <a:chExt cx="5313969" cy="2528834"/>
          </a:xfrm>
        </p:grpSpPr>
        <p:sp>
          <p:nvSpPr>
            <p:cNvPr id="27" name="Freeform: Shape 26">
              <a:extLst>
                <a:ext uri="{FF2B5EF4-FFF2-40B4-BE49-F238E27FC236}">
                  <a16:creationId xmlns:a16="http://schemas.microsoft.com/office/drawing/2014/main" id="{26FECCB5-B389-4E22-99EF-11FB73A5BA74}"/>
                </a:ext>
              </a:extLst>
            </p:cNvPr>
            <p:cNvSpPr/>
            <p:nvPr/>
          </p:nvSpPr>
          <p:spPr>
            <a:xfrm>
              <a:off x="2966280" y="1017367"/>
              <a:ext cx="1676970" cy="2048675"/>
            </a:xfrm>
            <a:custGeom>
              <a:avLst/>
              <a:gdLst>
                <a:gd name="connsiteX0" fmla="*/ 17451 w 2990996"/>
                <a:gd name="connsiteY0" fmla="*/ 6981 h 2048675"/>
                <a:gd name="connsiteX1" fmla="*/ 0 w 2990996"/>
                <a:gd name="connsiteY1" fmla="*/ 2048675 h 2048675"/>
                <a:gd name="connsiteX2" fmla="*/ 2990996 w 2990996"/>
                <a:gd name="connsiteY2" fmla="*/ 2041695 h 2048675"/>
                <a:gd name="connsiteX3" fmla="*/ 2990996 w 2990996"/>
                <a:gd name="connsiteY3" fmla="*/ 1078434 h 2048675"/>
                <a:gd name="connsiteX4" fmla="*/ 952791 w 2990996"/>
                <a:gd name="connsiteY4" fmla="*/ 1088904 h 2048675"/>
                <a:gd name="connsiteX5" fmla="*/ 959771 w 2990996"/>
                <a:gd name="connsiteY5" fmla="*/ 0 h 2048675"/>
                <a:gd name="connsiteX6" fmla="*/ 17451 w 2990996"/>
                <a:gd name="connsiteY6" fmla="*/ 6981 h 2048675"/>
                <a:gd name="connsiteX0" fmla="*/ 10471 w 2990996"/>
                <a:gd name="connsiteY0" fmla="*/ 3491 h 2048675"/>
                <a:gd name="connsiteX1" fmla="*/ 0 w 2990996"/>
                <a:gd name="connsiteY1" fmla="*/ 2048675 h 2048675"/>
                <a:gd name="connsiteX2" fmla="*/ 2990996 w 2990996"/>
                <a:gd name="connsiteY2" fmla="*/ 2041695 h 2048675"/>
                <a:gd name="connsiteX3" fmla="*/ 2990996 w 2990996"/>
                <a:gd name="connsiteY3" fmla="*/ 1078434 h 2048675"/>
                <a:gd name="connsiteX4" fmla="*/ 952791 w 2990996"/>
                <a:gd name="connsiteY4" fmla="*/ 1088904 h 2048675"/>
                <a:gd name="connsiteX5" fmla="*/ 959771 w 2990996"/>
                <a:gd name="connsiteY5" fmla="*/ 0 h 2048675"/>
                <a:gd name="connsiteX6" fmla="*/ 10471 w 2990996"/>
                <a:gd name="connsiteY6" fmla="*/ 3491 h 2048675"/>
                <a:gd name="connsiteX0" fmla="*/ 10471 w 2990996"/>
                <a:gd name="connsiteY0" fmla="*/ 3491 h 2048675"/>
                <a:gd name="connsiteX1" fmla="*/ 0 w 2990996"/>
                <a:gd name="connsiteY1" fmla="*/ 2048675 h 2048675"/>
                <a:gd name="connsiteX2" fmla="*/ 2990996 w 2990996"/>
                <a:gd name="connsiteY2" fmla="*/ 2041695 h 2048675"/>
                <a:gd name="connsiteX3" fmla="*/ 1676970 w 2990996"/>
                <a:gd name="connsiteY3" fmla="*/ 1088594 h 2048675"/>
                <a:gd name="connsiteX4" fmla="*/ 952791 w 2990996"/>
                <a:gd name="connsiteY4" fmla="*/ 1088904 h 2048675"/>
                <a:gd name="connsiteX5" fmla="*/ 959771 w 2990996"/>
                <a:gd name="connsiteY5" fmla="*/ 0 h 2048675"/>
                <a:gd name="connsiteX6" fmla="*/ 10471 w 2990996"/>
                <a:gd name="connsiteY6" fmla="*/ 3491 h 2048675"/>
                <a:gd name="connsiteX0" fmla="*/ 10471 w 1676970"/>
                <a:gd name="connsiteY0" fmla="*/ 3491 h 2048675"/>
                <a:gd name="connsiteX1" fmla="*/ 0 w 1676970"/>
                <a:gd name="connsiteY1" fmla="*/ 2048675 h 2048675"/>
                <a:gd name="connsiteX2" fmla="*/ 1676969 w 1676970"/>
                <a:gd name="connsiteY2" fmla="*/ 2041695 h 2048675"/>
                <a:gd name="connsiteX3" fmla="*/ 1676970 w 1676970"/>
                <a:gd name="connsiteY3" fmla="*/ 1088594 h 2048675"/>
                <a:gd name="connsiteX4" fmla="*/ 952791 w 1676970"/>
                <a:gd name="connsiteY4" fmla="*/ 1088904 h 2048675"/>
                <a:gd name="connsiteX5" fmla="*/ 959771 w 1676970"/>
                <a:gd name="connsiteY5" fmla="*/ 0 h 2048675"/>
                <a:gd name="connsiteX6" fmla="*/ 10471 w 1676970"/>
                <a:gd name="connsiteY6" fmla="*/ 3491 h 2048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76970" h="2048675">
                  <a:moveTo>
                    <a:pt x="10471" y="3491"/>
                  </a:moveTo>
                  <a:cubicBezTo>
                    <a:pt x="6981" y="685219"/>
                    <a:pt x="3490" y="1366947"/>
                    <a:pt x="0" y="2048675"/>
                  </a:cubicBezTo>
                  <a:lnTo>
                    <a:pt x="1676969" y="2041695"/>
                  </a:lnTo>
                  <a:cubicBezTo>
                    <a:pt x="1676969" y="1723995"/>
                    <a:pt x="1676970" y="1406294"/>
                    <a:pt x="1676970" y="1088594"/>
                  </a:cubicBezTo>
                  <a:cubicBezTo>
                    <a:pt x="997568" y="1092084"/>
                    <a:pt x="1632193" y="1085414"/>
                    <a:pt x="952791" y="1088904"/>
                  </a:cubicBezTo>
                  <a:cubicBezTo>
                    <a:pt x="955118" y="725936"/>
                    <a:pt x="957444" y="362968"/>
                    <a:pt x="959771" y="0"/>
                  </a:cubicBezTo>
                  <a:lnTo>
                    <a:pt x="10471" y="3491"/>
                  </a:lnTo>
                  <a:close/>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58" name="TextBox 57">
              <a:extLst>
                <a:ext uri="{FF2B5EF4-FFF2-40B4-BE49-F238E27FC236}">
                  <a16:creationId xmlns:a16="http://schemas.microsoft.com/office/drawing/2014/main" id="{F2C46112-BD89-42A5-AF9C-CE7C533D9969}"/>
                </a:ext>
              </a:extLst>
            </p:cNvPr>
            <p:cNvSpPr txBox="1"/>
            <p:nvPr/>
          </p:nvSpPr>
          <p:spPr>
            <a:xfrm>
              <a:off x="6187465" y="3199952"/>
              <a:ext cx="2092784" cy="346249"/>
            </a:xfrm>
            <a:prstGeom prst="rect">
              <a:avLst/>
            </a:prstGeom>
            <a:noFill/>
          </p:spPr>
          <p:txBody>
            <a:bodyPr wrap="none" rtlCol="0">
              <a:spAutoFit/>
            </a:bodyPr>
            <a:lstStyle/>
            <a:p>
              <a:r>
                <a:rPr lang="en-GB" sz="2400" dirty="0"/>
                <a:t>Are written in JAVA</a:t>
              </a:r>
            </a:p>
          </p:txBody>
        </p:sp>
      </p:grpSp>
      <p:grpSp>
        <p:nvGrpSpPr>
          <p:cNvPr id="39" name="Group 38">
            <a:extLst>
              <a:ext uri="{FF2B5EF4-FFF2-40B4-BE49-F238E27FC236}">
                <a16:creationId xmlns:a16="http://schemas.microsoft.com/office/drawing/2014/main" id="{D1BEB1C3-169B-4666-A57A-6B5466D17028}"/>
              </a:ext>
            </a:extLst>
          </p:cNvPr>
          <p:cNvGrpSpPr/>
          <p:nvPr/>
        </p:nvGrpSpPr>
        <p:grpSpPr>
          <a:xfrm>
            <a:off x="5273137" y="1309032"/>
            <a:ext cx="5830484" cy="3409347"/>
            <a:chOff x="3954852" y="981774"/>
            <a:chExt cx="4372863" cy="2557010"/>
          </a:xfrm>
        </p:grpSpPr>
        <p:sp>
          <p:nvSpPr>
            <p:cNvPr id="44" name="Freeform: Shape 43">
              <a:extLst>
                <a:ext uri="{FF2B5EF4-FFF2-40B4-BE49-F238E27FC236}">
                  <a16:creationId xmlns:a16="http://schemas.microsoft.com/office/drawing/2014/main" id="{67E92033-3EB6-480D-8F6F-D4E844093802}"/>
                </a:ext>
              </a:extLst>
            </p:cNvPr>
            <p:cNvSpPr/>
            <p:nvPr/>
          </p:nvSpPr>
          <p:spPr>
            <a:xfrm>
              <a:off x="3954852" y="981774"/>
              <a:ext cx="1997637" cy="1583549"/>
            </a:xfrm>
            <a:custGeom>
              <a:avLst/>
              <a:gdLst>
                <a:gd name="connsiteX0" fmla="*/ 2073105 w 2090556"/>
                <a:gd name="connsiteY0" fmla="*/ 973732 h 973732"/>
                <a:gd name="connsiteX1" fmla="*/ 2090556 w 2090556"/>
                <a:gd name="connsiteY1" fmla="*/ 0 h 973732"/>
                <a:gd name="connsiteX2" fmla="*/ 0 w 2090556"/>
                <a:gd name="connsiteY2" fmla="*/ 3490 h 973732"/>
                <a:gd name="connsiteX3" fmla="*/ 0 w 2090556"/>
                <a:gd name="connsiteY3" fmla="*/ 949301 h 973732"/>
                <a:gd name="connsiteX4" fmla="*/ 2073105 w 2090556"/>
                <a:gd name="connsiteY4" fmla="*/ 973732 h 973732"/>
                <a:gd name="connsiteX0" fmla="*/ 2073105 w 2090556"/>
                <a:gd name="connsiteY0" fmla="*/ 973732 h 975387"/>
                <a:gd name="connsiteX1" fmla="*/ 2090556 w 2090556"/>
                <a:gd name="connsiteY1" fmla="*/ 0 h 975387"/>
                <a:gd name="connsiteX2" fmla="*/ 0 w 2090556"/>
                <a:gd name="connsiteY2" fmla="*/ 3490 h 975387"/>
                <a:gd name="connsiteX3" fmla="*/ 6980 w 2090556"/>
                <a:gd name="connsiteY3" fmla="*/ 975387 h 975387"/>
                <a:gd name="connsiteX4" fmla="*/ 2073105 w 2090556"/>
                <a:gd name="connsiteY4" fmla="*/ 973732 h 975387"/>
                <a:gd name="connsiteX0" fmla="*/ 2083575 w 2090556"/>
                <a:gd name="connsiteY0" fmla="*/ 971360 h 975387"/>
                <a:gd name="connsiteX1" fmla="*/ 2090556 w 2090556"/>
                <a:gd name="connsiteY1" fmla="*/ 0 h 975387"/>
                <a:gd name="connsiteX2" fmla="*/ 0 w 2090556"/>
                <a:gd name="connsiteY2" fmla="*/ 3490 h 975387"/>
                <a:gd name="connsiteX3" fmla="*/ 6980 w 2090556"/>
                <a:gd name="connsiteY3" fmla="*/ 975387 h 975387"/>
                <a:gd name="connsiteX4" fmla="*/ 2083575 w 2090556"/>
                <a:gd name="connsiteY4" fmla="*/ 971360 h 975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556" h="975387">
                  <a:moveTo>
                    <a:pt x="2083575" y="971360"/>
                  </a:moveTo>
                  <a:lnTo>
                    <a:pt x="2090556" y="0"/>
                  </a:lnTo>
                  <a:lnTo>
                    <a:pt x="0" y="3490"/>
                  </a:lnTo>
                  <a:cubicBezTo>
                    <a:pt x="2327" y="327456"/>
                    <a:pt x="4653" y="651421"/>
                    <a:pt x="6980" y="975387"/>
                  </a:cubicBezTo>
                  <a:lnTo>
                    <a:pt x="2083575" y="971360"/>
                  </a:lnTo>
                  <a:close/>
                </a:path>
              </a:pathLst>
            </a:custGeom>
            <a:no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noFill/>
              </a:endParaRPr>
            </a:p>
          </p:txBody>
        </p:sp>
        <p:sp>
          <p:nvSpPr>
            <p:cNvPr id="59" name="TextBox 58">
              <a:extLst>
                <a:ext uri="{FF2B5EF4-FFF2-40B4-BE49-F238E27FC236}">
                  <a16:creationId xmlns:a16="http://schemas.microsoft.com/office/drawing/2014/main" id="{7F882150-B796-49C3-A68F-00C6D2843FDB}"/>
                </a:ext>
              </a:extLst>
            </p:cNvPr>
            <p:cNvSpPr txBox="1"/>
            <p:nvPr/>
          </p:nvSpPr>
          <p:spPr>
            <a:xfrm>
              <a:off x="6187465" y="3192535"/>
              <a:ext cx="2140250" cy="346249"/>
            </a:xfrm>
            <a:prstGeom prst="rect">
              <a:avLst/>
            </a:prstGeom>
            <a:noFill/>
          </p:spPr>
          <p:txBody>
            <a:bodyPr wrap="none" rtlCol="0">
              <a:spAutoFit/>
            </a:bodyPr>
            <a:lstStyle/>
            <a:p>
              <a:r>
                <a:rPr lang="en-GB" sz="2400" dirty="0"/>
                <a:t>Use PSPICE solver</a:t>
              </a:r>
            </a:p>
          </p:txBody>
        </p:sp>
      </p:grpSp>
      <p:grpSp>
        <p:nvGrpSpPr>
          <p:cNvPr id="46" name="Group 45">
            <a:extLst>
              <a:ext uri="{FF2B5EF4-FFF2-40B4-BE49-F238E27FC236}">
                <a16:creationId xmlns:a16="http://schemas.microsoft.com/office/drawing/2014/main" id="{176CDCAB-0B61-499F-A4A6-CDF1F263745D}"/>
              </a:ext>
            </a:extLst>
          </p:cNvPr>
          <p:cNvGrpSpPr/>
          <p:nvPr/>
        </p:nvGrpSpPr>
        <p:grpSpPr>
          <a:xfrm>
            <a:off x="2158815" y="2792275"/>
            <a:ext cx="8774384" cy="1939023"/>
            <a:chOff x="1619111" y="2094206"/>
            <a:chExt cx="6580788" cy="1454267"/>
          </a:xfrm>
        </p:grpSpPr>
        <p:sp>
          <p:nvSpPr>
            <p:cNvPr id="28" name="Freeform: Shape 27">
              <a:extLst>
                <a:ext uri="{FF2B5EF4-FFF2-40B4-BE49-F238E27FC236}">
                  <a16:creationId xmlns:a16="http://schemas.microsoft.com/office/drawing/2014/main" id="{D6A365D1-790C-442B-8337-11B3E2CE11C5}"/>
                </a:ext>
              </a:extLst>
            </p:cNvPr>
            <p:cNvSpPr/>
            <p:nvPr/>
          </p:nvSpPr>
          <p:spPr>
            <a:xfrm>
              <a:off x="1619111" y="2094206"/>
              <a:ext cx="4327695" cy="980712"/>
            </a:xfrm>
            <a:custGeom>
              <a:avLst/>
              <a:gdLst>
                <a:gd name="connsiteX0" fmla="*/ 3490 w 4327695"/>
                <a:gd name="connsiteY0" fmla="*/ 0 h 977221"/>
                <a:gd name="connsiteX1" fmla="*/ 4317225 w 4327695"/>
                <a:gd name="connsiteY1" fmla="*/ 27920 h 977221"/>
                <a:gd name="connsiteX2" fmla="*/ 4327695 w 4327695"/>
                <a:gd name="connsiteY2" fmla="*/ 966751 h 977221"/>
                <a:gd name="connsiteX3" fmla="*/ 1364620 w 4327695"/>
                <a:gd name="connsiteY3" fmla="*/ 977221 h 977221"/>
                <a:gd name="connsiteX4" fmla="*/ 1375090 w 4327695"/>
                <a:gd name="connsiteY4" fmla="*/ 464180 h 977221"/>
                <a:gd name="connsiteX5" fmla="*/ 0 w 4327695"/>
                <a:gd name="connsiteY5" fmla="*/ 471160 h 977221"/>
                <a:gd name="connsiteX6" fmla="*/ 3490 w 4327695"/>
                <a:gd name="connsiteY6" fmla="*/ 0 h 977221"/>
                <a:gd name="connsiteX0" fmla="*/ 3490 w 4327695"/>
                <a:gd name="connsiteY0" fmla="*/ 3491 h 980712"/>
                <a:gd name="connsiteX1" fmla="*/ 4303265 w 4327695"/>
                <a:gd name="connsiteY1" fmla="*/ 0 h 980712"/>
                <a:gd name="connsiteX2" fmla="*/ 4327695 w 4327695"/>
                <a:gd name="connsiteY2" fmla="*/ 970242 h 980712"/>
                <a:gd name="connsiteX3" fmla="*/ 1364620 w 4327695"/>
                <a:gd name="connsiteY3" fmla="*/ 980712 h 980712"/>
                <a:gd name="connsiteX4" fmla="*/ 1375090 w 4327695"/>
                <a:gd name="connsiteY4" fmla="*/ 467671 h 980712"/>
                <a:gd name="connsiteX5" fmla="*/ 0 w 4327695"/>
                <a:gd name="connsiteY5" fmla="*/ 474651 h 980712"/>
                <a:gd name="connsiteX6" fmla="*/ 3490 w 4327695"/>
                <a:gd name="connsiteY6" fmla="*/ 3491 h 980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7695" h="980712">
                  <a:moveTo>
                    <a:pt x="3490" y="3491"/>
                  </a:moveTo>
                  <a:lnTo>
                    <a:pt x="4303265" y="0"/>
                  </a:lnTo>
                  <a:lnTo>
                    <a:pt x="4327695" y="970242"/>
                  </a:lnTo>
                  <a:lnTo>
                    <a:pt x="1364620" y="980712"/>
                  </a:lnTo>
                  <a:lnTo>
                    <a:pt x="1375090" y="467671"/>
                  </a:lnTo>
                  <a:lnTo>
                    <a:pt x="0" y="474651"/>
                  </a:lnTo>
                  <a:cubicBezTo>
                    <a:pt x="1163" y="317598"/>
                    <a:pt x="2327" y="160544"/>
                    <a:pt x="3490" y="3491"/>
                  </a:cubicBezTo>
                  <a:close/>
                </a:path>
              </a:pathLst>
            </a:custGeom>
            <a:noFill/>
            <a:ln>
              <a:solidFill>
                <a:schemeClr val="accent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60" name="TextBox 59">
              <a:extLst>
                <a:ext uri="{FF2B5EF4-FFF2-40B4-BE49-F238E27FC236}">
                  <a16:creationId xmlns:a16="http://schemas.microsoft.com/office/drawing/2014/main" id="{396841DB-B1E4-4FB5-B718-D2AE6673EE49}"/>
                </a:ext>
              </a:extLst>
            </p:cNvPr>
            <p:cNvSpPr txBox="1"/>
            <p:nvPr/>
          </p:nvSpPr>
          <p:spPr>
            <a:xfrm>
              <a:off x="6175066" y="3202224"/>
              <a:ext cx="2024833" cy="346249"/>
            </a:xfrm>
            <a:prstGeom prst="rect">
              <a:avLst/>
            </a:prstGeom>
            <a:noFill/>
          </p:spPr>
          <p:txBody>
            <a:bodyPr wrap="none" rtlCol="0">
              <a:spAutoFit/>
            </a:bodyPr>
            <a:lstStyle/>
            <a:p>
              <a:r>
                <a:rPr lang="en-GB" sz="2400" dirty="0"/>
                <a:t>Use text input files</a:t>
              </a:r>
            </a:p>
          </p:txBody>
        </p:sp>
      </p:grpSp>
      <p:grpSp>
        <p:nvGrpSpPr>
          <p:cNvPr id="48" name="Group 47">
            <a:extLst>
              <a:ext uri="{FF2B5EF4-FFF2-40B4-BE49-F238E27FC236}">
                <a16:creationId xmlns:a16="http://schemas.microsoft.com/office/drawing/2014/main" id="{84886682-177D-4819-B545-CE50CF02804F}"/>
              </a:ext>
            </a:extLst>
          </p:cNvPr>
          <p:cNvGrpSpPr/>
          <p:nvPr/>
        </p:nvGrpSpPr>
        <p:grpSpPr>
          <a:xfrm>
            <a:off x="2116534" y="1164017"/>
            <a:ext cx="10207423" cy="3933583"/>
            <a:chOff x="1587400" y="873013"/>
            <a:chExt cx="7655567" cy="2950187"/>
          </a:xfrm>
        </p:grpSpPr>
        <p:sp>
          <p:nvSpPr>
            <p:cNvPr id="42" name="Freeform: Shape 41">
              <a:extLst>
                <a:ext uri="{FF2B5EF4-FFF2-40B4-BE49-F238E27FC236}">
                  <a16:creationId xmlns:a16="http://schemas.microsoft.com/office/drawing/2014/main" id="{6D30C0CB-714E-491B-A586-82EBBC9C4FFC}"/>
                </a:ext>
              </a:extLst>
            </p:cNvPr>
            <p:cNvSpPr/>
            <p:nvPr/>
          </p:nvSpPr>
          <p:spPr>
            <a:xfrm>
              <a:off x="1587400" y="873013"/>
              <a:ext cx="6696134" cy="2192184"/>
            </a:xfrm>
            <a:custGeom>
              <a:avLst/>
              <a:gdLst>
                <a:gd name="connsiteX0" fmla="*/ 2073105 w 2090556"/>
                <a:gd name="connsiteY0" fmla="*/ 973732 h 973732"/>
                <a:gd name="connsiteX1" fmla="*/ 2090556 w 2090556"/>
                <a:gd name="connsiteY1" fmla="*/ 0 h 973732"/>
                <a:gd name="connsiteX2" fmla="*/ 0 w 2090556"/>
                <a:gd name="connsiteY2" fmla="*/ 3490 h 973732"/>
                <a:gd name="connsiteX3" fmla="*/ 0 w 2090556"/>
                <a:gd name="connsiteY3" fmla="*/ 949301 h 973732"/>
                <a:gd name="connsiteX4" fmla="*/ 2073105 w 2090556"/>
                <a:gd name="connsiteY4" fmla="*/ 973732 h 973732"/>
                <a:gd name="connsiteX0" fmla="*/ 2073105 w 2090556"/>
                <a:gd name="connsiteY0" fmla="*/ 973732 h 975387"/>
                <a:gd name="connsiteX1" fmla="*/ 2090556 w 2090556"/>
                <a:gd name="connsiteY1" fmla="*/ 0 h 975387"/>
                <a:gd name="connsiteX2" fmla="*/ 0 w 2090556"/>
                <a:gd name="connsiteY2" fmla="*/ 3490 h 975387"/>
                <a:gd name="connsiteX3" fmla="*/ 6980 w 2090556"/>
                <a:gd name="connsiteY3" fmla="*/ 975387 h 975387"/>
                <a:gd name="connsiteX4" fmla="*/ 2073105 w 2090556"/>
                <a:gd name="connsiteY4" fmla="*/ 973732 h 975387"/>
                <a:gd name="connsiteX0" fmla="*/ 2083575 w 2090556"/>
                <a:gd name="connsiteY0" fmla="*/ 971360 h 975387"/>
                <a:gd name="connsiteX1" fmla="*/ 2090556 w 2090556"/>
                <a:gd name="connsiteY1" fmla="*/ 0 h 975387"/>
                <a:gd name="connsiteX2" fmla="*/ 0 w 2090556"/>
                <a:gd name="connsiteY2" fmla="*/ 3490 h 975387"/>
                <a:gd name="connsiteX3" fmla="*/ 6980 w 2090556"/>
                <a:gd name="connsiteY3" fmla="*/ 975387 h 975387"/>
                <a:gd name="connsiteX4" fmla="*/ 2083575 w 2090556"/>
                <a:gd name="connsiteY4" fmla="*/ 971360 h 9753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0556" h="975387">
                  <a:moveTo>
                    <a:pt x="2083575" y="971360"/>
                  </a:moveTo>
                  <a:lnTo>
                    <a:pt x="2090556" y="0"/>
                  </a:lnTo>
                  <a:lnTo>
                    <a:pt x="0" y="3490"/>
                  </a:lnTo>
                  <a:cubicBezTo>
                    <a:pt x="2327" y="327456"/>
                    <a:pt x="4653" y="651421"/>
                    <a:pt x="6980" y="975387"/>
                  </a:cubicBezTo>
                  <a:lnTo>
                    <a:pt x="2083575" y="971360"/>
                  </a:lnTo>
                  <a:close/>
                </a:path>
              </a:pathLst>
            </a:custGeom>
            <a:noFill/>
            <a:ln>
              <a:solidFill>
                <a:srgbClr val="E3430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noFill/>
              </a:endParaRPr>
            </a:p>
          </p:txBody>
        </p:sp>
        <p:sp>
          <p:nvSpPr>
            <p:cNvPr id="61" name="TextBox 60">
              <a:extLst>
                <a:ext uri="{FF2B5EF4-FFF2-40B4-BE49-F238E27FC236}">
                  <a16:creationId xmlns:a16="http://schemas.microsoft.com/office/drawing/2014/main" id="{90EC2E93-F450-47F7-B712-1C82071C082F}"/>
                </a:ext>
              </a:extLst>
            </p:cNvPr>
            <p:cNvSpPr txBox="1"/>
            <p:nvPr/>
          </p:nvSpPr>
          <p:spPr>
            <a:xfrm>
              <a:off x="6080517" y="3199952"/>
              <a:ext cx="3162450" cy="623248"/>
            </a:xfrm>
            <a:prstGeom prst="rect">
              <a:avLst/>
            </a:prstGeom>
            <a:noFill/>
          </p:spPr>
          <p:txBody>
            <a:bodyPr wrap="square" rtlCol="0">
              <a:spAutoFit/>
            </a:bodyPr>
            <a:lstStyle/>
            <a:p>
              <a:r>
                <a:rPr lang="en-GB" sz="2400" dirty="0"/>
                <a:t>Inputs files can be generated by Jupyter notebooks</a:t>
              </a:r>
            </a:p>
          </p:txBody>
        </p:sp>
      </p:grpSp>
      <p:grpSp>
        <p:nvGrpSpPr>
          <p:cNvPr id="49" name="Group 48">
            <a:extLst>
              <a:ext uri="{FF2B5EF4-FFF2-40B4-BE49-F238E27FC236}">
                <a16:creationId xmlns:a16="http://schemas.microsoft.com/office/drawing/2014/main" id="{2099DE35-1116-46A6-BCC2-D6F3181293FB}"/>
              </a:ext>
            </a:extLst>
          </p:cNvPr>
          <p:cNvGrpSpPr/>
          <p:nvPr/>
        </p:nvGrpSpPr>
        <p:grpSpPr>
          <a:xfrm>
            <a:off x="616838" y="1252939"/>
            <a:ext cx="11119213" cy="4838248"/>
            <a:chOff x="462628" y="939704"/>
            <a:chExt cx="8339410" cy="3628686"/>
          </a:xfrm>
        </p:grpSpPr>
        <p:sp>
          <p:nvSpPr>
            <p:cNvPr id="33" name="Freeform: Shape 32">
              <a:extLst>
                <a:ext uri="{FF2B5EF4-FFF2-40B4-BE49-F238E27FC236}">
                  <a16:creationId xmlns:a16="http://schemas.microsoft.com/office/drawing/2014/main" id="{49A8F1B2-189B-48E0-BEF4-DDC769BCFBA2}"/>
                </a:ext>
              </a:extLst>
            </p:cNvPr>
            <p:cNvSpPr/>
            <p:nvPr/>
          </p:nvSpPr>
          <p:spPr>
            <a:xfrm>
              <a:off x="462628" y="939704"/>
              <a:ext cx="5515488" cy="3628686"/>
            </a:xfrm>
            <a:custGeom>
              <a:avLst/>
              <a:gdLst>
                <a:gd name="connsiteX0" fmla="*/ 5515313 w 5515313"/>
                <a:gd name="connsiteY0" fmla="*/ 0 h 3104623"/>
                <a:gd name="connsiteX1" fmla="*/ 0 w 5515313"/>
                <a:gd name="connsiteY1" fmla="*/ 18071 h 3104623"/>
                <a:gd name="connsiteX2" fmla="*/ 14456 w 5515313"/>
                <a:gd name="connsiteY2" fmla="*/ 3104623 h 3104623"/>
                <a:gd name="connsiteX3" fmla="*/ 2728743 w 5515313"/>
                <a:gd name="connsiteY3" fmla="*/ 3082937 h 3104623"/>
                <a:gd name="connsiteX4" fmla="*/ 2728743 w 5515313"/>
                <a:gd name="connsiteY4" fmla="*/ 2548031 h 3104623"/>
                <a:gd name="connsiteX5" fmla="*/ 5511699 w 5515313"/>
                <a:gd name="connsiteY5" fmla="*/ 2519118 h 3104623"/>
                <a:gd name="connsiteX6" fmla="*/ 5515313 w 5515313"/>
                <a:gd name="connsiteY6" fmla="*/ 0 h 3104623"/>
                <a:gd name="connsiteX0" fmla="*/ 5515313 w 5515313"/>
                <a:gd name="connsiteY0" fmla="*/ 0 h 3614228"/>
                <a:gd name="connsiteX1" fmla="*/ 0 w 5515313"/>
                <a:gd name="connsiteY1" fmla="*/ 18071 h 3614228"/>
                <a:gd name="connsiteX2" fmla="*/ 14456 w 5515313"/>
                <a:gd name="connsiteY2" fmla="*/ 3104623 h 3614228"/>
                <a:gd name="connsiteX3" fmla="*/ 3386533 w 5515313"/>
                <a:gd name="connsiteY3" fmla="*/ 3614228 h 3614228"/>
                <a:gd name="connsiteX4" fmla="*/ 2728743 w 5515313"/>
                <a:gd name="connsiteY4" fmla="*/ 2548031 h 3614228"/>
                <a:gd name="connsiteX5" fmla="*/ 5511699 w 5515313"/>
                <a:gd name="connsiteY5" fmla="*/ 2519118 h 3614228"/>
                <a:gd name="connsiteX6" fmla="*/ 5515313 w 5515313"/>
                <a:gd name="connsiteY6" fmla="*/ 0 h 3614228"/>
                <a:gd name="connsiteX0" fmla="*/ 5515313 w 5515313"/>
                <a:gd name="connsiteY0" fmla="*/ 0 h 3614228"/>
                <a:gd name="connsiteX1" fmla="*/ 0 w 5515313"/>
                <a:gd name="connsiteY1" fmla="*/ 18071 h 3614228"/>
                <a:gd name="connsiteX2" fmla="*/ 14456 w 5515313"/>
                <a:gd name="connsiteY2" fmla="*/ 3104623 h 3614228"/>
                <a:gd name="connsiteX3" fmla="*/ 3386533 w 5515313"/>
                <a:gd name="connsiteY3" fmla="*/ 3614228 h 3614228"/>
                <a:gd name="connsiteX4" fmla="*/ 3390147 w 5515313"/>
                <a:gd name="connsiteY4" fmla="*/ 2526346 h 3614228"/>
                <a:gd name="connsiteX5" fmla="*/ 5511699 w 5515313"/>
                <a:gd name="connsiteY5" fmla="*/ 2519118 h 3614228"/>
                <a:gd name="connsiteX6" fmla="*/ 5515313 w 5515313"/>
                <a:gd name="connsiteY6" fmla="*/ 0 h 3614228"/>
                <a:gd name="connsiteX0" fmla="*/ 5515313 w 5515313"/>
                <a:gd name="connsiteY0" fmla="*/ 0 h 3628686"/>
                <a:gd name="connsiteX1" fmla="*/ 0 w 5515313"/>
                <a:gd name="connsiteY1" fmla="*/ 18071 h 3628686"/>
                <a:gd name="connsiteX2" fmla="*/ 21685 w 5515313"/>
                <a:gd name="connsiteY2" fmla="*/ 3628686 h 3628686"/>
                <a:gd name="connsiteX3" fmla="*/ 3386533 w 5515313"/>
                <a:gd name="connsiteY3" fmla="*/ 3614228 h 3628686"/>
                <a:gd name="connsiteX4" fmla="*/ 3390147 w 5515313"/>
                <a:gd name="connsiteY4" fmla="*/ 2526346 h 3628686"/>
                <a:gd name="connsiteX5" fmla="*/ 5511699 w 5515313"/>
                <a:gd name="connsiteY5" fmla="*/ 2519118 h 3628686"/>
                <a:gd name="connsiteX6" fmla="*/ 5515313 w 5515313"/>
                <a:gd name="connsiteY6" fmla="*/ 0 h 3628686"/>
                <a:gd name="connsiteX0" fmla="*/ 5515313 w 5515313"/>
                <a:gd name="connsiteY0" fmla="*/ 0 h 3628686"/>
                <a:gd name="connsiteX1" fmla="*/ 0 w 5515313"/>
                <a:gd name="connsiteY1" fmla="*/ 18071 h 3628686"/>
                <a:gd name="connsiteX2" fmla="*/ 21685 w 5515313"/>
                <a:gd name="connsiteY2" fmla="*/ 3628686 h 3628686"/>
                <a:gd name="connsiteX3" fmla="*/ 3386533 w 5515313"/>
                <a:gd name="connsiteY3" fmla="*/ 3614228 h 3628686"/>
                <a:gd name="connsiteX4" fmla="*/ 5511699 w 5515313"/>
                <a:gd name="connsiteY4" fmla="*/ 2519118 h 3628686"/>
                <a:gd name="connsiteX5" fmla="*/ 5515313 w 5515313"/>
                <a:gd name="connsiteY5" fmla="*/ 0 h 3628686"/>
                <a:gd name="connsiteX0" fmla="*/ 5515313 w 5623772"/>
                <a:gd name="connsiteY0" fmla="*/ 0 h 3628686"/>
                <a:gd name="connsiteX1" fmla="*/ 0 w 5623772"/>
                <a:gd name="connsiteY1" fmla="*/ 18071 h 3628686"/>
                <a:gd name="connsiteX2" fmla="*/ 21685 w 5623772"/>
                <a:gd name="connsiteY2" fmla="*/ 3628686 h 3628686"/>
                <a:gd name="connsiteX3" fmla="*/ 3386533 w 5623772"/>
                <a:gd name="connsiteY3" fmla="*/ 3614228 h 3628686"/>
                <a:gd name="connsiteX4" fmla="*/ 5515313 w 5623772"/>
                <a:gd name="connsiteY4" fmla="*/ 0 h 3628686"/>
                <a:gd name="connsiteX0" fmla="*/ 5515313 w 6007281"/>
                <a:gd name="connsiteY0" fmla="*/ 0 h 3628686"/>
                <a:gd name="connsiteX1" fmla="*/ 0 w 6007281"/>
                <a:gd name="connsiteY1" fmla="*/ 18071 h 3628686"/>
                <a:gd name="connsiteX2" fmla="*/ 21685 w 6007281"/>
                <a:gd name="connsiteY2" fmla="*/ 3628686 h 3628686"/>
                <a:gd name="connsiteX3" fmla="*/ 5388053 w 6007281"/>
                <a:gd name="connsiteY3" fmla="*/ 3600681 h 3628686"/>
                <a:gd name="connsiteX4" fmla="*/ 5515313 w 6007281"/>
                <a:gd name="connsiteY4" fmla="*/ 0 h 3628686"/>
                <a:gd name="connsiteX0" fmla="*/ 5515313 w 5769570"/>
                <a:gd name="connsiteY0" fmla="*/ 0 h 3628686"/>
                <a:gd name="connsiteX1" fmla="*/ 0 w 5769570"/>
                <a:gd name="connsiteY1" fmla="*/ 18071 h 3628686"/>
                <a:gd name="connsiteX2" fmla="*/ 21685 w 5769570"/>
                <a:gd name="connsiteY2" fmla="*/ 3628686 h 3628686"/>
                <a:gd name="connsiteX3" fmla="*/ 5388053 w 5769570"/>
                <a:gd name="connsiteY3" fmla="*/ 3600681 h 3628686"/>
                <a:gd name="connsiteX4" fmla="*/ 5515313 w 5769570"/>
                <a:gd name="connsiteY4" fmla="*/ 0 h 3628686"/>
                <a:gd name="connsiteX0" fmla="*/ 5515313 w 5519773"/>
                <a:gd name="connsiteY0" fmla="*/ 0 h 3628686"/>
                <a:gd name="connsiteX1" fmla="*/ 0 w 5519773"/>
                <a:gd name="connsiteY1" fmla="*/ 18071 h 3628686"/>
                <a:gd name="connsiteX2" fmla="*/ 21685 w 5519773"/>
                <a:gd name="connsiteY2" fmla="*/ 3628686 h 3628686"/>
                <a:gd name="connsiteX3" fmla="*/ 5388053 w 5519773"/>
                <a:gd name="connsiteY3" fmla="*/ 3600681 h 3628686"/>
                <a:gd name="connsiteX4" fmla="*/ 5515313 w 5519773"/>
                <a:gd name="connsiteY4" fmla="*/ 0 h 3628686"/>
                <a:gd name="connsiteX0" fmla="*/ 5515313 w 5577394"/>
                <a:gd name="connsiteY0" fmla="*/ 0 h 3628686"/>
                <a:gd name="connsiteX1" fmla="*/ 0 w 5577394"/>
                <a:gd name="connsiteY1" fmla="*/ 18071 h 3628686"/>
                <a:gd name="connsiteX2" fmla="*/ 21685 w 5577394"/>
                <a:gd name="connsiteY2" fmla="*/ 3628686 h 3628686"/>
                <a:gd name="connsiteX3" fmla="*/ 5499813 w 5577394"/>
                <a:gd name="connsiteY3" fmla="*/ 3597294 h 3628686"/>
                <a:gd name="connsiteX4" fmla="*/ 5515313 w 5577394"/>
                <a:gd name="connsiteY4" fmla="*/ 0 h 3628686"/>
                <a:gd name="connsiteX0" fmla="*/ 5515313 w 5515488"/>
                <a:gd name="connsiteY0" fmla="*/ 0 h 3628686"/>
                <a:gd name="connsiteX1" fmla="*/ 0 w 5515488"/>
                <a:gd name="connsiteY1" fmla="*/ 18071 h 3628686"/>
                <a:gd name="connsiteX2" fmla="*/ 21685 w 5515488"/>
                <a:gd name="connsiteY2" fmla="*/ 3628686 h 3628686"/>
                <a:gd name="connsiteX3" fmla="*/ 5499813 w 5515488"/>
                <a:gd name="connsiteY3" fmla="*/ 3597294 h 3628686"/>
                <a:gd name="connsiteX4" fmla="*/ 5515313 w 5515488"/>
                <a:gd name="connsiteY4" fmla="*/ 0 h 3628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5488" h="3628686">
                  <a:moveTo>
                    <a:pt x="5515313" y="0"/>
                  </a:moveTo>
                  <a:lnTo>
                    <a:pt x="0" y="18071"/>
                  </a:lnTo>
                  <a:cubicBezTo>
                    <a:pt x="4819" y="1046922"/>
                    <a:pt x="16866" y="2599835"/>
                    <a:pt x="21685" y="3628686"/>
                  </a:cubicBezTo>
                  <a:lnTo>
                    <a:pt x="5499813" y="3597294"/>
                  </a:lnTo>
                  <a:cubicBezTo>
                    <a:pt x="5497631" y="2687713"/>
                    <a:pt x="5517548" y="914320"/>
                    <a:pt x="5515313" y="0"/>
                  </a:cubicBezTo>
                  <a:close/>
                </a:path>
              </a:pathLst>
            </a:cu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62" name="TextBox 61">
              <a:extLst>
                <a:ext uri="{FF2B5EF4-FFF2-40B4-BE49-F238E27FC236}">
                  <a16:creationId xmlns:a16="http://schemas.microsoft.com/office/drawing/2014/main" id="{5B693024-AC8D-4595-9942-036FAD765A79}"/>
                </a:ext>
              </a:extLst>
            </p:cNvPr>
            <p:cNvSpPr txBox="1"/>
            <p:nvPr/>
          </p:nvSpPr>
          <p:spPr>
            <a:xfrm>
              <a:off x="6175066" y="3205899"/>
              <a:ext cx="2626972" cy="623248"/>
            </a:xfrm>
            <a:prstGeom prst="rect">
              <a:avLst/>
            </a:prstGeom>
            <a:noFill/>
          </p:spPr>
          <p:txBody>
            <a:bodyPr wrap="square" rtlCol="0">
              <a:spAutoFit/>
            </a:bodyPr>
            <a:lstStyle/>
            <a:p>
              <a:r>
                <a:rPr lang="en-GB" sz="2400" dirty="0"/>
                <a:t>Could be (are) used in co-simulation</a:t>
              </a:r>
            </a:p>
          </p:txBody>
        </p:sp>
      </p:grpSp>
      <p:grpSp>
        <p:nvGrpSpPr>
          <p:cNvPr id="50" name="Group 49">
            <a:extLst>
              <a:ext uri="{FF2B5EF4-FFF2-40B4-BE49-F238E27FC236}">
                <a16:creationId xmlns:a16="http://schemas.microsoft.com/office/drawing/2014/main" id="{D5A6155D-9DEE-4B79-88F7-E7D9B3F22811}"/>
              </a:ext>
            </a:extLst>
          </p:cNvPr>
          <p:cNvGrpSpPr/>
          <p:nvPr/>
        </p:nvGrpSpPr>
        <p:grpSpPr>
          <a:xfrm>
            <a:off x="2116534" y="3448320"/>
            <a:ext cx="9613693" cy="2623589"/>
            <a:chOff x="1587400" y="2586240"/>
            <a:chExt cx="7210270" cy="1967692"/>
          </a:xfrm>
        </p:grpSpPr>
        <p:sp>
          <p:nvSpPr>
            <p:cNvPr id="35" name="Rectangle 34">
              <a:extLst>
                <a:ext uri="{FF2B5EF4-FFF2-40B4-BE49-F238E27FC236}">
                  <a16:creationId xmlns:a16="http://schemas.microsoft.com/office/drawing/2014/main" id="{77D03523-CC20-4981-8D5E-1F98A09F5739}"/>
                </a:ext>
              </a:extLst>
            </p:cNvPr>
            <p:cNvSpPr/>
            <p:nvPr/>
          </p:nvSpPr>
          <p:spPr>
            <a:xfrm>
              <a:off x="1587400" y="2586240"/>
              <a:ext cx="3754256" cy="1967692"/>
            </a:xfrm>
            <a:prstGeom prst="rect">
              <a:avLst/>
            </a:prstGeom>
            <a:noFill/>
            <a:ln>
              <a:solidFill>
                <a:srgbClr val="00808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63" name="TextBox 62">
              <a:extLst>
                <a:ext uri="{FF2B5EF4-FFF2-40B4-BE49-F238E27FC236}">
                  <a16:creationId xmlns:a16="http://schemas.microsoft.com/office/drawing/2014/main" id="{949B53F4-A329-4FAE-AF6C-09FE803FE9F0}"/>
                </a:ext>
              </a:extLst>
            </p:cNvPr>
            <p:cNvSpPr txBox="1"/>
            <p:nvPr/>
          </p:nvSpPr>
          <p:spPr>
            <a:xfrm>
              <a:off x="6170698" y="3205530"/>
              <a:ext cx="2626972" cy="346249"/>
            </a:xfrm>
            <a:prstGeom prst="rect">
              <a:avLst/>
            </a:prstGeom>
            <a:noFill/>
          </p:spPr>
          <p:txBody>
            <a:bodyPr wrap="square" rtlCol="0">
              <a:spAutoFit/>
            </a:bodyPr>
            <a:lstStyle/>
            <a:p>
              <a:r>
                <a:rPr lang="en-GB" sz="2400" dirty="0"/>
                <a:t>Use material properties</a:t>
              </a:r>
            </a:p>
          </p:txBody>
        </p:sp>
      </p:grpSp>
      <p:grpSp>
        <p:nvGrpSpPr>
          <p:cNvPr id="64" name="Group 63">
            <a:extLst>
              <a:ext uri="{FF2B5EF4-FFF2-40B4-BE49-F238E27FC236}">
                <a16:creationId xmlns:a16="http://schemas.microsoft.com/office/drawing/2014/main" id="{3CAD285D-4A7E-4C98-AF26-A4F6FD26E1B3}"/>
              </a:ext>
            </a:extLst>
          </p:cNvPr>
          <p:cNvGrpSpPr/>
          <p:nvPr/>
        </p:nvGrpSpPr>
        <p:grpSpPr>
          <a:xfrm>
            <a:off x="5165940" y="4269634"/>
            <a:ext cx="5852401" cy="1083351"/>
            <a:chOff x="3874454" y="3202224"/>
            <a:chExt cx="4389301" cy="812513"/>
          </a:xfrm>
        </p:grpSpPr>
        <p:sp>
          <p:nvSpPr>
            <p:cNvPr id="54" name="Rectangle 53">
              <a:extLst>
                <a:ext uri="{FF2B5EF4-FFF2-40B4-BE49-F238E27FC236}">
                  <a16:creationId xmlns:a16="http://schemas.microsoft.com/office/drawing/2014/main" id="{38A8C399-2386-41B7-BD79-847AD1AADE34}"/>
                </a:ext>
              </a:extLst>
            </p:cNvPr>
            <p:cNvSpPr/>
            <p:nvPr/>
          </p:nvSpPr>
          <p:spPr>
            <a:xfrm>
              <a:off x="3874454" y="3505623"/>
              <a:ext cx="1192695" cy="509114"/>
            </a:xfrm>
            <a:prstGeom prst="rect">
              <a:avLst/>
            </a:prstGeom>
            <a:noFill/>
            <a:ln>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sp>
          <p:nvSpPr>
            <p:cNvPr id="55" name="TextBox 54">
              <a:extLst>
                <a:ext uri="{FF2B5EF4-FFF2-40B4-BE49-F238E27FC236}">
                  <a16:creationId xmlns:a16="http://schemas.microsoft.com/office/drawing/2014/main" id="{6EE1E57A-83AF-47C8-A0FC-860918B9114C}"/>
                </a:ext>
              </a:extLst>
            </p:cNvPr>
            <p:cNvSpPr txBox="1"/>
            <p:nvPr/>
          </p:nvSpPr>
          <p:spPr>
            <a:xfrm>
              <a:off x="6068121" y="3202224"/>
              <a:ext cx="2195634" cy="346249"/>
            </a:xfrm>
            <a:prstGeom prst="rect">
              <a:avLst/>
            </a:prstGeom>
            <a:noFill/>
          </p:spPr>
          <p:txBody>
            <a:bodyPr wrap="square" rtlCol="0">
              <a:spAutoFit/>
            </a:bodyPr>
            <a:lstStyle/>
            <a:p>
              <a:r>
                <a:rPr lang="en-GB" sz="2400" dirty="0"/>
                <a:t>Inputs in the model</a:t>
              </a:r>
            </a:p>
          </p:txBody>
        </p:sp>
      </p:grpSp>
    </p:spTree>
    <p:extLst>
      <p:ext uri="{BB962C8B-B14F-4D97-AF65-F5344CB8AC3E}">
        <p14:creationId xmlns:p14="http://schemas.microsoft.com/office/powerpoint/2010/main" val="287406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37"/>
                                        </p:tgtEl>
                                        <p:attrNameLst>
                                          <p:attrName>ppt_x</p:attrName>
                                        </p:attrNameLst>
                                      </p:cBhvr>
                                      <p:tavLst>
                                        <p:tav tm="0">
                                          <p:val>
                                            <p:strVal val="ppt_x"/>
                                          </p:val>
                                        </p:tav>
                                        <p:tav tm="100000">
                                          <p:val>
                                            <p:strVal val="ppt_x"/>
                                          </p:val>
                                        </p:tav>
                                      </p:tavLst>
                                    </p:anim>
                                    <p:anim calcmode="lin" valueType="num">
                                      <p:cBhvr additive="base">
                                        <p:cTn id="13" dur="500"/>
                                        <p:tgtEl>
                                          <p:spTgt spid="37"/>
                                        </p:tgtEl>
                                        <p:attrNameLst>
                                          <p:attrName>ppt_y</p:attrName>
                                        </p:attrNameLst>
                                      </p:cBhvr>
                                      <p:tavLst>
                                        <p:tav tm="0">
                                          <p:val>
                                            <p:strVal val="ppt_y"/>
                                          </p:val>
                                        </p:tav>
                                        <p:tav tm="100000">
                                          <p:val>
                                            <p:strVal val="1+ppt_h/2"/>
                                          </p:val>
                                        </p:tav>
                                      </p:tavLst>
                                    </p:anim>
                                    <p:set>
                                      <p:cBhvr>
                                        <p:cTn id="14" dur="1" fill="hold">
                                          <p:stCondLst>
                                            <p:cond delay="499"/>
                                          </p:stCondLst>
                                        </p:cTn>
                                        <p:tgtEl>
                                          <p:spTgt spid="37"/>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ppt_x"/>
                                          </p:val>
                                        </p:tav>
                                        <p:tav tm="100000">
                                          <p:val>
                                            <p:strVal val="#ppt_x"/>
                                          </p:val>
                                        </p:tav>
                                      </p:tavLst>
                                    </p:anim>
                                    <p:anim calcmode="lin" valueType="num">
                                      <p:cBhvr additive="base">
                                        <p:cTn id="1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500"/>
                                        <p:tgtEl>
                                          <p:spTgt spid="38"/>
                                        </p:tgtEl>
                                        <p:attrNameLst>
                                          <p:attrName>ppt_x</p:attrName>
                                        </p:attrNameLst>
                                      </p:cBhvr>
                                      <p:tavLst>
                                        <p:tav tm="0">
                                          <p:val>
                                            <p:strVal val="ppt_x"/>
                                          </p:val>
                                        </p:tav>
                                        <p:tav tm="100000">
                                          <p:val>
                                            <p:strVal val="ppt_x"/>
                                          </p:val>
                                        </p:tav>
                                      </p:tavLst>
                                    </p:anim>
                                    <p:anim calcmode="lin" valueType="num">
                                      <p:cBhvr additive="base">
                                        <p:cTn id="23" dur="500"/>
                                        <p:tgtEl>
                                          <p:spTgt spid="38"/>
                                        </p:tgtEl>
                                        <p:attrNameLst>
                                          <p:attrName>ppt_y</p:attrName>
                                        </p:attrNameLst>
                                      </p:cBhvr>
                                      <p:tavLst>
                                        <p:tav tm="0">
                                          <p:val>
                                            <p:strVal val="ppt_y"/>
                                          </p:val>
                                        </p:tav>
                                        <p:tav tm="100000">
                                          <p:val>
                                            <p:strVal val="1+ppt_h/2"/>
                                          </p:val>
                                        </p:tav>
                                      </p:tavLst>
                                    </p:anim>
                                    <p:set>
                                      <p:cBhvr>
                                        <p:cTn id="24" dur="1" fill="hold">
                                          <p:stCondLst>
                                            <p:cond delay="499"/>
                                          </p:stCondLst>
                                        </p:cTn>
                                        <p:tgtEl>
                                          <p:spTgt spid="38"/>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39"/>
                                        </p:tgtEl>
                                        <p:attrNameLst>
                                          <p:attrName>ppt_x</p:attrName>
                                        </p:attrNameLst>
                                      </p:cBhvr>
                                      <p:tavLst>
                                        <p:tav tm="0">
                                          <p:val>
                                            <p:strVal val="ppt_x"/>
                                          </p:val>
                                        </p:tav>
                                        <p:tav tm="100000">
                                          <p:val>
                                            <p:strVal val="ppt_x"/>
                                          </p:val>
                                        </p:tav>
                                      </p:tavLst>
                                    </p:anim>
                                    <p:anim calcmode="lin" valueType="num">
                                      <p:cBhvr additive="base">
                                        <p:cTn id="33" dur="500"/>
                                        <p:tgtEl>
                                          <p:spTgt spid="39"/>
                                        </p:tgtEl>
                                        <p:attrNameLst>
                                          <p:attrName>ppt_y</p:attrName>
                                        </p:attrNameLst>
                                      </p:cBhvr>
                                      <p:tavLst>
                                        <p:tav tm="0">
                                          <p:val>
                                            <p:strVal val="ppt_y"/>
                                          </p:val>
                                        </p:tav>
                                        <p:tav tm="100000">
                                          <p:val>
                                            <p:strVal val="1+ppt_h/2"/>
                                          </p:val>
                                        </p:tav>
                                      </p:tavLst>
                                    </p:anim>
                                    <p:set>
                                      <p:cBhvr>
                                        <p:cTn id="34" dur="1" fill="hold">
                                          <p:stCondLst>
                                            <p:cond delay="499"/>
                                          </p:stCondLst>
                                        </p:cTn>
                                        <p:tgtEl>
                                          <p:spTgt spid="39"/>
                                        </p:tgtEl>
                                        <p:attrNameLst>
                                          <p:attrName>style.visibility</p:attrName>
                                        </p:attrNameLst>
                                      </p:cBhvr>
                                      <p:to>
                                        <p:strVal val="hidden"/>
                                      </p:to>
                                    </p:set>
                                  </p:childTnLst>
                                </p:cTn>
                              </p:par>
                              <p:par>
                                <p:cTn id="35" presetID="2" presetClass="entr" presetSubtype="4"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43"/>
                                        </p:tgtEl>
                                        <p:attrNameLst>
                                          <p:attrName>ppt_x</p:attrName>
                                        </p:attrNameLst>
                                      </p:cBhvr>
                                      <p:tavLst>
                                        <p:tav tm="0">
                                          <p:val>
                                            <p:strVal val="ppt_x"/>
                                          </p:val>
                                        </p:tav>
                                        <p:tav tm="100000">
                                          <p:val>
                                            <p:strVal val="ppt_x"/>
                                          </p:val>
                                        </p:tav>
                                      </p:tavLst>
                                    </p:anim>
                                    <p:anim calcmode="lin" valueType="num">
                                      <p:cBhvr additive="base">
                                        <p:cTn id="43" dur="500"/>
                                        <p:tgtEl>
                                          <p:spTgt spid="43"/>
                                        </p:tgtEl>
                                        <p:attrNameLst>
                                          <p:attrName>ppt_y</p:attrName>
                                        </p:attrNameLst>
                                      </p:cBhvr>
                                      <p:tavLst>
                                        <p:tav tm="0">
                                          <p:val>
                                            <p:strVal val="ppt_y"/>
                                          </p:val>
                                        </p:tav>
                                        <p:tav tm="100000">
                                          <p:val>
                                            <p:strVal val="1+ppt_h/2"/>
                                          </p:val>
                                        </p:tav>
                                      </p:tavLst>
                                    </p:anim>
                                    <p:set>
                                      <p:cBhvr>
                                        <p:cTn id="44" dur="1" fill="hold">
                                          <p:stCondLst>
                                            <p:cond delay="499"/>
                                          </p:stCondLst>
                                        </p:cTn>
                                        <p:tgtEl>
                                          <p:spTgt spid="43"/>
                                        </p:tgtEl>
                                        <p:attrNameLst>
                                          <p:attrName>style.visibility</p:attrName>
                                        </p:attrNameLst>
                                      </p:cBhvr>
                                      <p:to>
                                        <p:strVal val="hidden"/>
                                      </p:to>
                                    </p:set>
                                  </p:childTnLst>
                                </p:cTn>
                              </p:par>
                              <p:par>
                                <p:cTn id="45" presetID="2" presetClass="entr" presetSubtype="4" fill="hold"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fill="hold"/>
                                        <p:tgtEl>
                                          <p:spTgt spid="46"/>
                                        </p:tgtEl>
                                        <p:attrNameLst>
                                          <p:attrName>ppt_x</p:attrName>
                                        </p:attrNameLst>
                                      </p:cBhvr>
                                      <p:tavLst>
                                        <p:tav tm="0">
                                          <p:val>
                                            <p:strVal val="#ppt_x"/>
                                          </p:val>
                                        </p:tav>
                                        <p:tav tm="100000">
                                          <p:val>
                                            <p:strVal val="#ppt_x"/>
                                          </p:val>
                                        </p:tav>
                                      </p:tavLst>
                                    </p:anim>
                                    <p:anim calcmode="lin" valueType="num">
                                      <p:cBhvr additive="base">
                                        <p:cTn id="48"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xit" presetSubtype="4" fill="hold" nodeType="clickEffect">
                                  <p:stCondLst>
                                    <p:cond delay="0"/>
                                  </p:stCondLst>
                                  <p:childTnLst>
                                    <p:anim calcmode="lin" valueType="num">
                                      <p:cBhvr additive="base">
                                        <p:cTn id="52" dur="500"/>
                                        <p:tgtEl>
                                          <p:spTgt spid="46"/>
                                        </p:tgtEl>
                                        <p:attrNameLst>
                                          <p:attrName>ppt_x</p:attrName>
                                        </p:attrNameLst>
                                      </p:cBhvr>
                                      <p:tavLst>
                                        <p:tav tm="0">
                                          <p:val>
                                            <p:strVal val="ppt_x"/>
                                          </p:val>
                                        </p:tav>
                                        <p:tav tm="100000">
                                          <p:val>
                                            <p:strVal val="ppt_x"/>
                                          </p:val>
                                        </p:tav>
                                      </p:tavLst>
                                    </p:anim>
                                    <p:anim calcmode="lin" valueType="num">
                                      <p:cBhvr additive="base">
                                        <p:cTn id="53" dur="500"/>
                                        <p:tgtEl>
                                          <p:spTgt spid="46"/>
                                        </p:tgtEl>
                                        <p:attrNameLst>
                                          <p:attrName>ppt_y</p:attrName>
                                        </p:attrNameLst>
                                      </p:cBhvr>
                                      <p:tavLst>
                                        <p:tav tm="0">
                                          <p:val>
                                            <p:strVal val="ppt_y"/>
                                          </p:val>
                                        </p:tav>
                                        <p:tav tm="100000">
                                          <p:val>
                                            <p:strVal val="1+ppt_h/2"/>
                                          </p:val>
                                        </p:tav>
                                      </p:tavLst>
                                    </p:anim>
                                    <p:set>
                                      <p:cBhvr>
                                        <p:cTn id="54" dur="1" fill="hold">
                                          <p:stCondLst>
                                            <p:cond delay="499"/>
                                          </p:stCondLst>
                                        </p:cTn>
                                        <p:tgtEl>
                                          <p:spTgt spid="46"/>
                                        </p:tgtEl>
                                        <p:attrNameLst>
                                          <p:attrName>style.visibility</p:attrName>
                                        </p:attrNameLst>
                                      </p:cBhvr>
                                      <p:to>
                                        <p:strVal val="hidden"/>
                                      </p:to>
                                    </p:set>
                                  </p:childTnLst>
                                </p:cTn>
                              </p:par>
                              <p:par>
                                <p:cTn id="55" presetID="2" presetClass="entr" presetSubtype="4"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ppt_x"/>
                                          </p:val>
                                        </p:tav>
                                        <p:tav tm="100000">
                                          <p:val>
                                            <p:strVal val="#ppt_x"/>
                                          </p:val>
                                        </p:tav>
                                      </p:tavLst>
                                    </p:anim>
                                    <p:anim calcmode="lin" valueType="num">
                                      <p:cBhvr additive="base">
                                        <p:cTn id="58"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xit" presetSubtype="4" fill="hold" nodeType="clickEffect">
                                  <p:stCondLst>
                                    <p:cond delay="0"/>
                                  </p:stCondLst>
                                  <p:childTnLst>
                                    <p:anim calcmode="lin" valueType="num">
                                      <p:cBhvr additive="base">
                                        <p:cTn id="62" dur="500"/>
                                        <p:tgtEl>
                                          <p:spTgt spid="64"/>
                                        </p:tgtEl>
                                        <p:attrNameLst>
                                          <p:attrName>ppt_x</p:attrName>
                                        </p:attrNameLst>
                                      </p:cBhvr>
                                      <p:tavLst>
                                        <p:tav tm="0">
                                          <p:val>
                                            <p:strVal val="ppt_x"/>
                                          </p:val>
                                        </p:tav>
                                        <p:tav tm="100000">
                                          <p:val>
                                            <p:strVal val="ppt_x"/>
                                          </p:val>
                                        </p:tav>
                                      </p:tavLst>
                                    </p:anim>
                                    <p:anim calcmode="lin" valueType="num">
                                      <p:cBhvr additive="base">
                                        <p:cTn id="63" dur="500"/>
                                        <p:tgtEl>
                                          <p:spTgt spid="64"/>
                                        </p:tgtEl>
                                        <p:attrNameLst>
                                          <p:attrName>ppt_y</p:attrName>
                                        </p:attrNameLst>
                                      </p:cBhvr>
                                      <p:tavLst>
                                        <p:tav tm="0">
                                          <p:val>
                                            <p:strVal val="ppt_y"/>
                                          </p:val>
                                        </p:tav>
                                        <p:tav tm="100000">
                                          <p:val>
                                            <p:strVal val="1+ppt_h/2"/>
                                          </p:val>
                                        </p:tav>
                                      </p:tavLst>
                                    </p:anim>
                                    <p:set>
                                      <p:cBhvr>
                                        <p:cTn id="64" dur="1" fill="hold">
                                          <p:stCondLst>
                                            <p:cond delay="499"/>
                                          </p:stCondLst>
                                        </p:cTn>
                                        <p:tgtEl>
                                          <p:spTgt spid="64"/>
                                        </p:tgtEl>
                                        <p:attrNameLst>
                                          <p:attrName>style.visibility</p:attrName>
                                        </p:attrNameLst>
                                      </p:cBhvr>
                                      <p:to>
                                        <p:strVal val="hidden"/>
                                      </p:to>
                                    </p:set>
                                  </p:childTnLst>
                                </p:cTn>
                              </p:par>
                              <p:par>
                                <p:cTn id="65" presetID="2" presetClass="entr" presetSubtype="4"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ppt_x"/>
                                          </p:val>
                                        </p:tav>
                                        <p:tav tm="100000">
                                          <p:val>
                                            <p:strVal val="#ppt_x"/>
                                          </p:val>
                                        </p:tav>
                                      </p:tavLst>
                                    </p:anim>
                                    <p:anim calcmode="lin" valueType="num">
                                      <p:cBhvr additive="base">
                                        <p:cTn id="6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nodeType="clickEffect">
                                  <p:stCondLst>
                                    <p:cond delay="0"/>
                                  </p:stCondLst>
                                  <p:childTnLst>
                                    <p:anim calcmode="lin" valueType="num">
                                      <p:cBhvr additive="base">
                                        <p:cTn id="72" dur="500"/>
                                        <p:tgtEl>
                                          <p:spTgt spid="48"/>
                                        </p:tgtEl>
                                        <p:attrNameLst>
                                          <p:attrName>ppt_x</p:attrName>
                                        </p:attrNameLst>
                                      </p:cBhvr>
                                      <p:tavLst>
                                        <p:tav tm="0">
                                          <p:val>
                                            <p:strVal val="ppt_x"/>
                                          </p:val>
                                        </p:tav>
                                        <p:tav tm="100000">
                                          <p:val>
                                            <p:strVal val="ppt_x"/>
                                          </p:val>
                                        </p:tav>
                                      </p:tavLst>
                                    </p:anim>
                                    <p:anim calcmode="lin" valueType="num">
                                      <p:cBhvr additive="base">
                                        <p:cTn id="73" dur="500"/>
                                        <p:tgtEl>
                                          <p:spTgt spid="48"/>
                                        </p:tgtEl>
                                        <p:attrNameLst>
                                          <p:attrName>ppt_y</p:attrName>
                                        </p:attrNameLst>
                                      </p:cBhvr>
                                      <p:tavLst>
                                        <p:tav tm="0">
                                          <p:val>
                                            <p:strVal val="ppt_y"/>
                                          </p:val>
                                        </p:tav>
                                        <p:tav tm="100000">
                                          <p:val>
                                            <p:strVal val="1+ppt_h/2"/>
                                          </p:val>
                                        </p:tav>
                                      </p:tavLst>
                                    </p:anim>
                                    <p:set>
                                      <p:cBhvr>
                                        <p:cTn id="74" dur="1" fill="hold">
                                          <p:stCondLst>
                                            <p:cond delay="499"/>
                                          </p:stCondLst>
                                        </p:cTn>
                                        <p:tgtEl>
                                          <p:spTgt spid="48"/>
                                        </p:tgtEl>
                                        <p:attrNameLst>
                                          <p:attrName>style.visibility</p:attrName>
                                        </p:attrNameLst>
                                      </p:cBhvr>
                                      <p:to>
                                        <p:strVal val="hidden"/>
                                      </p:to>
                                    </p:set>
                                  </p:childTnLst>
                                </p:cTn>
                              </p:par>
                              <p:par>
                                <p:cTn id="75" presetID="2" presetClass="entr" presetSubtype="4" fill="hold"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500" fill="hold"/>
                                        <p:tgtEl>
                                          <p:spTgt spid="47"/>
                                        </p:tgtEl>
                                        <p:attrNameLst>
                                          <p:attrName>ppt_x</p:attrName>
                                        </p:attrNameLst>
                                      </p:cBhvr>
                                      <p:tavLst>
                                        <p:tav tm="0">
                                          <p:val>
                                            <p:strVal val="#ppt_x"/>
                                          </p:val>
                                        </p:tav>
                                        <p:tav tm="100000">
                                          <p:val>
                                            <p:strVal val="#ppt_x"/>
                                          </p:val>
                                        </p:tav>
                                      </p:tavLst>
                                    </p:anim>
                                    <p:anim calcmode="lin" valueType="num">
                                      <p:cBhvr additive="base">
                                        <p:cTn id="7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xit" presetSubtype="4" fill="hold" nodeType="clickEffect">
                                  <p:stCondLst>
                                    <p:cond delay="0"/>
                                  </p:stCondLst>
                                  <p:childTnLst>
                                    <p:anim calcmode="lin" valueType="num">
                                      <p:cBhvr additive="base">
                                        <p:cTn id="82" dur="500"/>
                                        <p:tgtEl>
                                          <p:spTgt spid="47"/>
                                        </p:tgtEl>
                                        <p:attrNameLst>
                                          <p:attrName>ppt_x</p:attrName>
                                        </p:attrNameLst>
                                      </p:cBhvr>
                                      <p:tavLst>
                                        <p:tav tm="0">
                                          <p:val>
                                            <p:strVal val="ppt_x"/>
                                          </p:val>
                                        </p:tav>
                                        <p:tav tm="100000">
                                          <p:val>
                                            <p:strVal val="ppt_x"/>
                                          </p:val>
                                        </p:tav>
                                      </p:tavLst>
                                    </p:anim>
                                    <p:anim calcmode="lin" valueType="num">
                                      <p:cBhvr additive="base">
                                        <p:cTn id="83" dur="500"/>
                                        <p:tgtEl>
                                          <p:spTgt spid="47"/>
                                        </p:tgtEl>
                                        <p:attrNameLst>
                                          <p:attrName>ppt_y</p:attrName>
                                        </p:attrNameLst>
                                      </p:cBhvr>
                                      <p:tavLst>
                                        <p:tav tm="0">
                                          <p:val>
                                            <p:strVal val="ppt_y"/>
                                          </p:val>
                                        </p:tav>
                                        <p:tav tm="100000">
                                          <p:val>
                                            <p:strVal val="1+ppt_h/2"/>
                                          </p:val>
                                        </p:tav>
                                      </p:tavLst>
                                    </p:anim>
                                    <p:set>
                                      <p:cBhvr>
                                        <p:cTn id="84" dur="1" fill="hold">
                                          <p:stCondLst>
                                            <p:cond delay="499"/>
                                          </p:stCondLst>
                                        </p:cTn>
                                        <p:tgtEl>
                                          <p:spTgt spid="47"/>
                                        </p:tgtEl>
                                        <p:attrNameLst>
                                          <p:attrName>style.visibility</p:attrName>
                                        </p:attrNameLst>
                                      </p:cBhvr>
                                      <p:to>
                                        <p:strVal val="hidden"/>
                                      </p:to>
                                    </p:set>
                                  </p:childTnLst>
                                </p:cTn>
                              </p:par>
                              <p:par>
                                <p:cTn id="85" presetID="2" presetClass="entr" presetSubtype="4" fill="hold" nodeType="with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fill="hold"/>
                                        <p:tgtEl>
                                          <p:spTgt spid="49"/>
                                        </p:tgtEl>
                                        <p:attrNameLst>
                                          <p:attrName>ppt_x</p:attrName>
                                        </p:attrNameLst>
                                      </p:cBhvr>
                                      <p:tavLst>
                                        <p:tav tm="0">
                                          <p:val>
                                            <p:strVal val="#ppt_x"/>
                                          </p:val>
                                        </p:tav>
                                        <p:tav tm="100000">
                                          <p:val>
                                            <p:strVal val="#ppt_x"/>
                                          </p:val>
                                        </p:tav>
                                      </p:tavLst>
                                    </p:anim>
                                    <p:anim calcmode="lin" valueType="num">
                                      <p:cBhvr additive="base">
                                        <p:cTn id="8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xit" presetSubtype="4" fill="hold" nodeType="clickEffect">
                                  <p:stCondLst>
                                    <p:cond delay="0"/>
                                  </p:stCondLst>
                                  <p:childTnLst>
                                    <p:anim calcmode="lin" valueType="num">
                                      <p:cBhvr additive="base">
                                        <p:cTn id="92" dur="500"/>
                                        <p:tgtEl>
                                          <p:spTgt spid="49"/>
                                        </p:tgtEl>
                                        <p:attrNameLst>
                                          <p:attrName>ppt_x</p:attrName>
                                        </p:attrNameLst>
                                      </p:cBhvr>
                                      <p:tavLst>
                                        <p:tav tm="0">
                                          <p:val>
                                            <p:strVal val="ppt_x"/>
                                          </p:val>
                                        </p:tav>
                                        <p:tav tm="100000">
                                          <p:val>
                                            <p:strVal val="ppt_x"/>
                                          </p:val>
                                        </p:tav>
                                      </p:tavLst>
                                    </p:anim>
                                    <p:anim calcmode="lin" valueType="num">
                                      <p:cBhvr additive="base">
                                        <p:cTn id="93" dur="500"/>
                                        <p:tgtEl>
                                          <p:spTgt spid="49"/>
                                        </p:tgtEl>
                                        <p:attrNameLst>
                                          <p:attrName>ppt_y</p:attrName>
                                        </p:attrNameLst>
                                      </p:cBhvr>
                                      <p:tavLst>
                                        <p:tav tm="0">
                                          <p:val>
                                            <p:strVal val="ppt_y"/>
                                          </p:val>
                                        </p:tav>
                                        <p:tav tm="100000">
                                          <p:val>
                                            <p:strVal val="1+ppt_h/2"/>
                                          </p:val>
                                        </p:tav>
                                      </p:tavLst>
                                    </p:anim>
                                    <p:set>
                                      <p:cBhvr>
                                        <p:cTn id="94" dur="1" fill="hold">
                                          <p:stCondLst>
                                            <p:cond delay="499"/>
                                          </p:stCondLst>
                                        </p:cTn>
                                        <p:tgtEl>
                                          <p:spTgt spid="49"/>
                                        </p:tgtEl>
                                        <p:attrNameLst>
                                          <p:attrName>style.visibility</p:attrName>
                                        </p:attrNameLst>
                                      </p:cBhvr>
                                      <p:to>
                                        <p:strVal val="hidden"/>
                                      </p:to>
                                    </p:set>
                                  </p:childTnLst>
                                </p:cTn>
                              </p:par>
                              <p:par>
                                <p:cTn id="95" presetID="2" presetClass="entr" presetSubtype="4" fill="hold" nodeType="with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additive="base">
                                        <p:cTn id="97" dur="500" fill="hold"/>
                                        <p:tgtEl>
                                          <p:spTgt spid="50"/>
                                        </p:tgtEl>
                                        <p:attrNameLst>
                                          <p:attrName>ppt_x</p:attrName>
                                        </p:attrNameLst>
                                      </p:cBhvr>
                                      <p:tavLst>
                                        <p:tav tm="0">
                                          <p:val>
                                            <p:strVal val="#ppt_x"/>
                                          </p:val>
                                        </p:tav>
                                        <p:tav tm="100000">
                                          <p:val>
                                            <p:strVal val="#ppt_x"/>
                                          </p:val>
                                        </p:tav>
                                      </p:tavLst>
                                    </p:anim>
                                    <p:anim calcmode="lin" valueType="num">
                                      <p:cBhvr additive="base">
                                        <p:cTn id="98"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xit" presetSubtype="4" fill="hold" nodeType="clickEffect">
                                  <p:stCondLst>
                                    <p:cond delay="0"/>
                                  </p:stCondLst>
                                  <p:childTnLst>
                                    <p:anim calcmode="lin" valueType="num">
                                      <p:cBhvr additive="base">
                                        <p:cTn id="102" dur="500"/>
                                        <p:tgtEl>
                                          <p:spTgt spid="50"/>
                                        </p:tgtEl>
                                        <p:attrNameLst>
                                          <p:attrName>ppt_x</p:attrName>
                                        </p:attrNameLst>
                                      </p:cBhvr>
                                      <p:tavLst>
                                        <p:tav tm="0">
                                          <p:val>
                                            <p:strVal val="ppt_x"/>
                                          </p:val>
                                        </p:tav>
                                        <p:tav tm="100000">
                                          <p:val>
                                            <p:strVal val="ppt_x"/>
                                          </p:val>
                                        </p:tav>
                                      </p:tavLst>
                                    </p:anim>
                                    <p:anim calcmode="lin" valueType="num">
                                      <p:cBhvr additive="base">
                                        <p:cTn id="103" dur="500"/>
                                        <p:tgtEl>
                                          <p:spTgt spid="50"/>
                                        </p:tgtEl>
                                        <p:attrNameLst>
                                          <p:attrName>ppt_y</p:attrName>
                                        </p:attrNameLst>
                                      </p:cBhvr>
                                      <p:tavLst>
                                        <p:tav tm="0">
                                          <p:val>
                                            <p:strVal val="ppt_y"/>
                                          </p:val>
                                        </p:tav>
                                        <p:tav tm="100000">
                                          <p:val>
                                            <p:strVal val="1+ppt_h/2"/>
                                          </p:val>
                                        </p:tav>
                                      </p:tavLst>
                                    </p:anim>
                                    <p:set>
                                      <p:cBhvr>
                                        <p:cTn id="104"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components</a:t>
            </a:r>
            <a:endParaRPr lang="en-GB" dirty="0"/>
          </a:p>
        </p:txBody>
      </p:sp>
      <p:sp>
        <p:nvSpPr>
          <p:cNvPr id="4" name="Rectangle 3"/>
          <p:cNvSpPr/>
          <p:nvPr/>
        </p:nvSpPr>
        <p:spPr>
          <a:xfrm>
            <a:off x="104984" y="3819525"/>
            <a:ext cx="11924031" cy="227647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fontAlgn="t"/>
            <a:r>
              <a:rPr lang="en-US" b="1" u="sng" dirty="0">
                <a:solidFill>
                  <a:srgbClr val="0055A0"/>
                </a:solidFill>
                <a:latin typeface="Calibri" panose="020F0502020204030204" pitchFamily="34" charset="0"/>
                <a:cs typeface="Calibri" panose="020F0502020204030204" pitchFamily="34" charset="0"/>
              </a:rPr>
              <a:t>In-house model development</a:t>
            </a:r>
            <a:r>
              <a:rPr lang="en-US" dirty="0">
                <a:solidFill>
                  <a:srgbClr val="0055A0"/>
                </a:solidFill>
                <a:latin typeface="Calibri" panose="020F0502020204030204" pitchFamily="34" charset="0"/>
                <a:cs typeface="Calibri" panose="020F0502020204030204" pitchFamily="34" charset="0"/>
              </a:rPr>
              <a:t>: We develop circuit and magnet models that include physical phenomena and assumptions tailored to our applications</a:t>
            </a:r>
          </a:p>
          <a:p>
            <a:pPr fontAlgn="t"/>
            <a:r>
              <a:rPr lang="en-US" b="1" u="sng" dirty="0">
                <a:solidFill>
                  <a:srgbClr val="0055A0"/>
                </a:solidFill>
                <a:latin typeface="Calibri" panose="020F0502020204030204" pitchFamily="34" charset="0"/>
                <a:cs typeface="Calibri" panose="020F0502020204030204" pitchFamily="34" charset="0"/>
              </a:rPr>
              <a:t>In-house physics solver</a:t>
            </a:r>
            <a:r>
              <a:rPr lang="en-US" dirty="0">
                <a:solidFill>
                  <a:srgbClr val="0055A0"/>
                </a:solidFill>
                <a:latin typeface="Calibri" panose="020F0502020204030204" pitchFamily="34" charset="0"/>
                <a:cs typeface="Calibri" panose="020F0502020204030204" pitchFamily="34" charset="0"/>
              </a:rPr>
              <a:t>: For finite-difference models, we write the code to solve the physical problem in-house</a:t>
            </a:r>
            <a:endParaRPr lang="en-GB" dirty="0">
              <a:latin typeface="Arial" panose="020B0604020202020204" pitchFamily="34" charset="0"/>
            </a:endParaRPr>
          </a:p>
          <a:p>
            <a:r>
              <a:rPr lang="en-US" b="1" u="sng" dirty="0">
                <a:solidFill>
                  <a:srgbClr val="0055A0"/>
                </a:solidFill>
                <a:latin typeface="Calibri" panose="020F0502020204030204" pitchFamily="34" charset="0"/>
                <a:cs typeface="Calibri" panose="020F0502020204030204" pitchFamily="34" charset="0"/>
              </a:rPr>
              <a:t>In-house numerical solver</a:t>
            </a:r>
            <a:r>
              <a:rPr lang="en-US" dirty="0">
                <a:solidFill>
                  <a:srgbClr val="0055A0"/>
                </a:solidFill>
                <a:latin typeface="Calibri" panose="020F0502020204030204" pitchFamily="34" charset="0"/>
                <a:cs typeface="Calibri" panose="020F0502020204030204" pitchFamily="34" charset="0"/>
              </a:rPr>
              <a:t>: We rely on available low-level solvers: PSPICE for circuits, COMSOL for finite-element models, </a:t>
            </a:r>
            <a:r>
              <a:rPr lang="en-US" dirty="0" err="1">
                <a:solidFill>
                  <a:srgbClr val="0055A0"/>
                </a:solidFill>
                <a:latin typeface="Calibri" panose="020F0502020204030204" pitchFamily="34" charset="0"/>
                <a:cs typeface="Calibri" panose="020F0502020204030204" pitchFamily="34" charset="0"/>
              </a:rPr>
              <a:t>Matlab</a:t>
            </a:r>
            <a:r>
              <a:rPr lang="en-US" dirty="0">
                <a:solidFill>
                  <a:srgbClr val="0055A0"/>
                </a:solidFill>
                <a:latin typeface="Calibri" panose="020F0502020204030204" pitchFamily="34" charset="0"/>
                <a:cs typeface="Calibri" panose="020F0502020204030204" pitchFamily="34" charset="0"/>
              </a:rPr>
              <a:t> for finite-difference models.</a:t>
            </a:r>
            <a:endParaRPr lang="en-GB" dirty="0">
              <a:latin typeface="Arial" panose="020B0604020202020204" pitchFamily="34" charset="0"/>
            </a:endParaRPr>
          </a:p>
          <a:p>
            <a:r>
              <a:rPr lang="en-US" b="1" u="sng" dirty="0">
                <a:solidFill>
                  <a:srgbClr val="0055A0"/>
                </a:solidFill>
                <a:latin typeface="Calibri" panose="020F0502020204030204" pitchFamily="34" charset="0"/>
                <a:cs typeface="Calibri" panose="020F0502020204030204" pitchFamily="34" charset="0"/>
              </a:rPr>
              <a:t>Automated model generation</a:t>
            </a:r>
            <a:r>
              <a:rPr lang="en-US" dirty="0">
                <a:solidFill>
                  <a:srgbClr val="0055A0"/>
                </a:solidFill>
                <a:latin typeface="Calibri" panose="020F0502020204030204" pitchFamily="34" charset="0"/>
                <a:cs typeface="Calibri" panose="020F0502020204030204" pitchFamily="34" charset="0"/>
              </a:rPr>
              <a:t>: Models can be generated automatically using Java or Python API’s</a:t>
            </a:r>
            <a:endParaRPr lang="en-GB" dirty="0">
              <a:latin typeface="Arial" panose="020B0604020202020204" pitchFamily="34" charset="0"/>
            </a:endParaRPr>
          </a:p>
          <a:p>
            <a:pPr fontAlgn="t"/>
            <a:r>
              <a:rPr lang="en-US" b="1" u="sng" dirty="0">
                <a:solidFill>
                  <a:srgbClr val="0055A0"/>
                </a:solidFill>
                <a:latin typeface="Calibri" panose="020F0502020204030204" pitchFamily="34" charset="0"/>
                <a:cs typeface="Calibri" panose="020F0502020204030204" pitchFamily="34" charset="0"/>
              </a:rPr>
              <a:t>Versioned library of models</a:t>
            </a:r>
            <a:r>
              <a:rPr lang="en-US" dirty="0">
                <a:solidFill>
                  <a:srgbClr val="0055A0"/>
                </a:solidFill>
                <a:latin typeface="Calibri" panose="020F0502020204030204" pitchFamily="34" charset="0"/>
                <a:cs typeface="Calibri" panose="020F0502020204030204" pitchFamily="34" charset="0"/>
              </a:rPr>
              <a:t>: Models are routinely versioned on </a:t>
            </a:r>
            <a:r>
              <a:rPr lang="en-US" dirty="0" err="1">
                <a:solidFill>
                  <a:srgbClr val="0055A0"/>
                </a:solidFill>
                <a:latin typeface="Calibri" panose="020F0502020204030204" pitchFamily="34" charset="0"/>
                <a:cs typeface="Calibri" panose="020F0502020204030204" pitchFamily="34" charset="0"/>
              </a:rPr>
              <a:t>Gitlab</a:t>
            </a:r>
            <a:endParaRPr lang="en-US" dirty="0">
              <a:solidFill>
                <a:srgbClr val="0055A0"/>
              </a:solidFill>
              <a:latin typeface="Calibri" panose="020F0502020204030204" pitchFamily="34" charset="0"/>
              <a:cs typeface="Calibri" panose="020F0502020204030204" pitchFamily="34" charset="0"/>
            </a:endParaRPr>
          </a:p>
          <a:p>
            <a:pPr fontAlgn="t"/>
            <a:r>
              <a:rPr lang="en-US" b="1" u="sng" dirty="0">
                <a:solidFill>
                  <a:srgbClr val="0055A0"/>
                </a:solidFill>
                <a:latin typeface="Calibri" panose="020F0502020204030204" pitchFamily="34" charset="0"/>
                <a:cs typeface="Calibri" panose="020F0502020204030204" pitchFamily="34" charset="0"/>
              </a:rPr>
              <a:t>Library of sub-components</a:t>
            </a:r>
            <a:r>
              <a:rPr lang="en-US" dirty="0">
                <a:solidFill>
                  <a:srgbClr val="0055A0"/>
                </a:solidFill>
                <a:latin typeface="Calibri" panose="020F0502020204030204" pitchFamily="34" charset="0"/>
                <a:cs typeface="Calibri" panose="020F0502020204030204" pitchFamily="34" charset="0"/>
              </a:rPr>
              <a:t>: We share circuit sub-components and material properties to facilitate model cross-checking</a:t>
            </a:r>
          </a:p>
        </p:txBody>
      </p:sp>
      <p:graphicFrame>
        <p:nvGraphicFramePr>
          <p:cNvPr id="2" name="Table 1"/>
          <p:cNvGraphicFramePr>
            <a:graphicFrameLocks noGrp="1"/>
          </p:cNvGraphicFramePr>
          <p:nvPr/>
        </p:nvGraphicFramePr>
        <p:xfrm>
          <a:off x="104984" y="632590"/>
          <a:ext cx="11924031" cy="3078480"/>
        </p:xfrm>
        <a:graphic>
          <a:graphicData uri="http://schemas.openxmlformats.org/drawingml/2006/table">
            <a:tbl>
              <a:tblPr firstRow="1" bandRow="1">
                <a:tableStyleId>{073A0DAA-6AF3-43AB-8588-CEC1D06C72B9}</a:tableStyleId>
              </a:tblPr>
              <a:tblGrid>
                <a:gridCol w="3293047">
                  <a:extLst>
                    <a:ext uri="{9D8B030D-6E8A-4147-A177-3AD203B41FA5}">
                      <a16:colId xmlns:a16="http://schemas.microsoft.com/office/drawing/2014/main" val="2176711035"/>
                    </a:ext>
                  </a:extLst>
                </a:gridCol>
                <a:gridCol w="1173480">
                  <a:extLst>
                    <a:ext uri="{9D8B030D-6E8A-4147-A177-3AD203B41FA5}">
                      <a16:colId xmlns:a16="http://schemas.microsoft.com/office/drawing/2014/main" val="3329614878"/>
                    </a:ext>
                  </a:extLst>
                </a:gridCol>
                <a:gridCol w="2298212">
                  <a:extLst>
                    <a:ext uri="{9D8B030D-6E8A-4147-A177-3AD203B41FA5}">
                      <a16:colId xmlns:a16="http://schemas.microsoft.com/office/drawing/2014/main" val="2270285000"/>
                    </a:ext>
                  </a:extLst>
                </a:gridCol>
                <a:gridCol w="2487148">
                  <a:extLst>
                    <a:ext uri="{9D8B030D-6E8A-4147-A177-3AD203B41FA5}">
                      <a16:colId xmlns:a16="http://schemas.microsoft.com/office/drawing/2014/main" val="2125150361"/>
                    </a:ext>
                  </a:extLst>
                </a:gridCol>
                <a:gridCol w="2672144">
                  <a:extLst>
                    <a:ext uri="{9D8B030D-6E8A-4147-A177-3AD203B41FA5}">
                      <a16:colId xmlns:a16="http://schemas.microsoft.com/office/drawing/2014/main" val="20355904"/>
                    </a:ext>
                  </a:extLst>
                </a:gridCol>
              </a:tblGrid>
              <a:tr h="370840">
                <a:tc>
                  <a:txBody>
                    <a:bodyPr/>
                    <a:lstStyle/>
                    <a:p>
                      <a:pPr algn="ctr"/>
                      <a:r>
                        <a:rPr lang="en-US" sz="2000" dirty="0">
                          <a:latin typeface="Calibri" panose="020F0502020204030204" pitchFamily="34" charset="0"/>
                          <a:cs typeface="Calibri" panose="020F0502020204030204" pitchFamily="34" charset="0"/>
                        </a:rPr>
                        <a:t>TASKS</a:t>
                      </a:r>
                      <a:endParaRPr lang="en-GB" sz="2000" dirty="0">
                        <a:latin typeface="Calibri" panose="020F0502020204030204" pitchFamily="34" charset="0"/>
                        <a:cs typeface="Calibri" panose="020F0502020204030204" pitchFamily="34" charset="0"/>
                      </a:endParaRPr>
                    </a:p>
                  </a:txBody>
                  <a:tcPr anchor="ctr"/>
                </a:tc>
                <a:tc>
                  <a:txBody>
                    <a:bodyPr/>
                    <a:lstStyle/>
                    <a:p>
                      <a:r>
                        <a:rPr lang="en-US" sz="2000" dirty="0">
                          <a:latin typeface="Calibri" panose="020F0502020204030204" pitchFamily="34" charset="0"/>
                          <a:cs typeface="Calibri" panose="020F0502020204030204" pitchFamily="34" charset="0"/>
                        </a:rPr>
                        <a:t>CIRCUIT</a:t>
                      </a:r>
                    </a:p>
                    <a:p>
                      <a:r>
                        <a:rPr lang="en-US" sz="2000" dirty="0">
                          <a:latin typeface="Calibri" panose="020F0502020204030204" pitchFamily="34" charset="0"/>
                          <a:cs typeface="Calibri" panose="020F0502020204030204" pitchFamily="34" charset="0"/>
                        </a:rPr>
                        <a:t>MODELS</a:t>
                      </a:r>
                      <a:endParaRPr lang="en-GB" sz="2000" dirty="0">
                        <a:latin typeface="Calibri" panose="020F0502020204030204" pitchFamily="34" charset="0"/>
                        <a:cs typeface="Calibri" panose="020F0502020204030204" pitchFamily="34" charset="0"/>
                      </a:endParaRPr>
                    </a:p>
                  </a:txBody>
                  <a:tcPr/>
                </a:tc>
                <a:tc>
                  <a:txBody>
                    <a:bodyPr/>
                    <a:lstStyle/>
                    <a:p>
                      <a:r>
                        <a:rPr lang="en-US" sz="2000" dirty="0">
                          <a:latin typeface="Calibri" panose="020F0502020204030204" pitchFamily="34" charset="0"/>
                          <a:cs typeface="Calibri" panose="020F0502020204030204" pitchFamily="34" charset="0"/>
                        </a:rPr>
                        <a:t>FINITE-ELEMENT</a:t>
                      </a:r>
                    </a:p>
                    <a:p>
                      <a:r>
                        <a:rPr lang="en-US" sz="2000" dirty="0">
                          <a:latin typeface="Calibri" panose="020F0502020204030204" pitchFamily="34" charset="0"/>
                          <a:cs typeface="Calibri" panose="020F0502020204030204" pitchFamily="34" charset="0"/>
                        </a:rPr>
                        <a:t>MAGNET MODELS</a:t>
                      </a:r>
                      <a:endParaRPr lang="en-GB" sz="2000" dirty="0">
                        <a:latin typeface="Calibri" panose="020F0502020204030204" pitchFamily="34" charset="0"/>
                        <a:cs typeface="Calibri" panose="020F0502020204030204" pitchFamily="34" charset="0"/>
                      </a:endParaRPr>
                    </a:p>
                  </a:txBody>
                  <a:tcPr/>
                </a:tc>
                <a:tc>
                  <a:txBody>
                    <a:bodyPr/>
                    <a:lstStyle/>
                    <a:p>
                      <a:r>
                        <a:rPr lang="en-US" sz="2000" dirty="0">
                          <a:latin typeface="Calibri" panose="020F0502020204030204" pitchFamily="34" charset="0"/>
                          <a:cs typeface="Calibri" panose="020F0502020204030204" pitchFamily="34" charset="0"/>
                        </a:rPr>
                        <a:t>FINITE-DIFFERENCE</a:t>
                      </a:r>
                    </a:p>
                    <a:p>
                      <a:r>
                        <a:rPr lang="en-US" sz="2000" dirty="0">
                          <a:latin typeface="Calibri" panose="020F0502020204030204" pitchFamily="34" charset="0"/>
                          <a:cs typeface="Calibri" panose="020F0502020204030204" pitchFamily="34" charset="0"/>
                        </a:rPr>
                        <a:t>MAGNET MODELS</a:t>
                      </a:r>
                      <a:endParaRPr lang="en-GB" sz="2000" dirty="0">
                        <a:latin typeface="Calibri" panose="020F0502020204030204" pitchFamily="34" charset="0"/>
                        <a:cs typeface="Calibri" panose="020F0502020204030204" pitchFamily="34" charset="0"/>
                      </a:endParaRPr>
                    </a:p>
                  </a:txBody>
                  <a:tcPr/>
                </a:tc>
                <a:tc>
                  <a:txBody>
                    <a:bodyPr/>
                    <a:lstStyle/>
                    <a:p>
                      <a:r>
                        <a:rPr lang="en-US" sz="2000" dirty="0">
                          <a:latin typeface="Calibri" panose="020F0502020204030204" pitchFamily="34" charset="0"/>
                          <a:cs typeface="Calibri" panose="020F0502020204030204" pitchFamily="34" charset="0"/>
                        </a:rPr>
                        <a:t>FREQUENCY-DOMAIN</a:t>
                      </a:r>
                    </a:p>
                    <a:p>
                      <a:r>
                        <a:rPr lang="en-US" sz="2000" dirty="0">
                          <a:latin typeface="Calibri" panose="020F0502020204030204" pitchFamily="34" charset="0"/>
                          <a:cs typeface="Calibri" panose="020F0502020204030204" pitchFamily="34" charset="0"/>
                        </a:rPr>
                        <a:t>MODELS</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830829735"/>
                  </a:ext>
                </a:extLst>
              </a:tr>
              <a:tr h="370840">
                <a:tc>
                  <a:txBody>
                    <a:bodyPr/>
                    <a:lstStyle/>
                    <a:p>
                      <a:r>
                        <a:rPr lang="en-US" sz="2000" dirty="0">
                          <a:latin typeface="Calibri" panose="020F0502020204030204" pitchFamily="34" charset="0"/>
                          <a:cs typeface="Calibri" panose="020F0502020204030204" pitchFamily="34" charset="0"/>
                        </a:rPr>
                        <a:t>In-house model development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41382354"/>
                  </a:ext>
                </a:extLst>
              </a:tr>
              <a:tr h="370840">
                <a:tc>
                  <a:txBody>
                    <a:bodyPr/>
                    <a:lstStyle/>
                    <a:p>
                      <a:r>
                        <a:rPr lang="en-US" sz="2000" dirty="0">
                          <a:latin typeface="Calibri" panose="020F0502020204030204" pitchFamily="34" charset="0"/>
                          <a:cs typeface="Calibri" panose="020F0502020204030204" pitchFamily="34" charset="0"/>
                        </a:rPr>
                        <a:t>In-house physics solver</a:t>
                      </a: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87918269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Calibri" panose="020F0502020204030204" pitchFamily="34" charset="0"/>
                          <a:cs typeface="Calibri" panose="020F0502020204030204" pitchFamily="34" charset="0"/>
                        </a:rPr>
                        <a:t>In-house numerical solver</a:t>
                      </a: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dirty="0">
                        <a:latin typeface="Calibri" panose="020F0502020204030204" pitchFamily="34" charset="0"/>
                        <a:cs typeface="Calibri" panose="020F0502020204030204" pitchFamily="34" charset="0"/>
                      </a:endParaRPr>
                    </a:p>
                  </a:txBody>
                  <a:tcPr/>
                </a:tc>
                <a:tc>
                  <a:txBody>
                    <a:bodyPr/>
                    <a:lstStyle/>
                    <a:p>
                      <a:pPr algn="ctr"/>
                      <a:endParaRPr lang="en-GB" sz="2000">
                        <a:latin typeface="Calibri" panose="020F0502020204030204" pitchFamily="34" charset="0"/>
                        <a:cs typeface="Calibri" panose="020F0502020204030204" pitchFamily="34" charset="0"/>
                      </a:endParaRPr>
                    </a:p>
                  </a:txBody>
                  <a:tcPr/>
                </a:tc>
                <a:tc>
                  <a:txBody>
                    <a:bodyPr/>
                    <a:lstStyle/>
                    <a:p>
                      <a:pPr algn="ctr"/>
                      <a:endParaRPr lang="en-GB" sz="20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552939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Calibri" panose="020F0502020204030204" pitchFamily="34" charset="0"/>
                          <a:cs typeface="Calibri" panose="020F0502020204030204" pitchFamily="34" charset="0"/>
                        </a:rPr>
                        <a:t>Automated model generation</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997571820"/>
                  </a:ext>
                </a:extLst>
              </a:tr>
              <a:tr h="198120">
                <a:tc>
                  <a:txBody>
                    <a:bodyPr/>
                    <a:lstStyle/>
                    <a:p>
                      <a:r>
                        <a:rPr lang="en-US" sz="2000" dirty="0">
                          <a:latin typeface="Calibri" panose="020F0502020204030204" pitchFamily="34" charset="0"/>
                          <a:cs typeface="Calibri" panose="020F0502020204030204" pitchFamily="34" charset="0"/>
                        </a:rPr>
                        <a:t>Versioned library of models</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921571755"/>
                  </a:ext>
                </a:extLst>
              </a:tr>
              <a:tr h="198120">
                <a:tc>
                  <a:txBody>
                    <a:bodyPr/>
                    <a:lstStyle/>
                    <a:p>
                      <a:r>
                        <a:rPr lang="en-US" sz="2000" dirty="0">
                          <a:latin typeface="Calibri" panose="020F0502020204030204" pitchFamily="34" charset="0"/>
                          <a:cs typeface="Calibri" panose="020F0502020204030204" pitchFamily="34" charset="0"/>
                        </a:rPr>
                        <a:t>Library of sub-components</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tc>
                  <a:txBody>
                    <a:bodyPr/>
                    <a:lstStyle/>
                    <a:p>
                      <a:pPr algn="ctr"/>
                      <a:r>
                        <a:rPr lang="en-US" sz="2000" dirty="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6717726"/>
                  </a:ext>
                </a:extLst>
              </a:tr>
            </a:tbl>
          </a:graphicData>
        </a:graphic>
      </p:graphicFrame>
    </p:spTree>
    <p:extLst>
      <p:ext uri="{BB962C8B-B14F-4D97-AF65-F5344CB8AC3E}">
        <p14:creationId xmlns:p14="http://schemas.microsoft.com/office/powerpoint/2010/main" val="32763639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26947-0C65-4F0A-813B-2DD055AF42AB}"/>
              </a:ext>
            </a:extLst>
          </p:cNvPr>
          <p:cNvSpPr>
            <a:spLocks noGrp="1"/>
          </p:cNvSpPr>
          <p:nvPr>
            <p:ph type="title"/>
          </p:nvPr>
        </p:nvSpPr>
        <p:spPr/>
        <p:txBody>
          <a:bodyPr>
            <a:noAutofit/>
          </a:bodyPr>
          <a:lstStyle/>
          <a:p>
            <a:r>
              <a:rPr lang="en-GB" sz="4800" dirty="0"/>
              <a:t>BBQ (BusBar Quench)</a:t>
            </a:r>
          </a:p>
        </p:txBody>
      </p:sp>
      <p:sp>
        <p:nvSpPr>
          <p:cNvPr id="4" name="Slide Number Placeholder 3">
            <a:extLst>
              <a:ext uri="{FF2B5EF4-FFF2-40B4-BE49-F238E27FC236}">
                <a16:creationId xmlns:a16="http://schemas.microsoft.com/office/drawing/2014/main" id="{205F1795-0D71-43F6-85C2-A83707E54CFD}"/>
              </a:ext>
            </a:extLst>
          </p:cNvPr>
          <p:cNvSpPr>
            <a:spLocks noGrp="1"/>
          </p:cNvSpPr>
          <p:nvPr>
            <p:ph type="sldNum" sz="quarter" idx="4294967295"/>
          </p:nvPr>
        </p:nvSpPr>
        <p:spPr/>
        <p:txBody>
          <a:bodyPr/>
          <a:lstStyle/>
          <a:p>
            <a:fld id="{17918391-D411-FE40-AAD7-861AE5233E0E}" type="slidenum">
              <a:rPr lang="en-US" smtClean="0"/>
              <a:pPr/>
              <a:t>52</a:t>
            </a:fld>
            <a:endParaRPr lang="en-US" dirty="0"/>
          </a:p>
        </p:txBody>
      </p:sp>
      <p:pic>
        <p:nvPicPr>
          <p:cNvPr id="5" name="Content Placeholder 4">
            <a:extLst>
              <a:ext uri="{FF2B5EF4-FFF2-40B4-BE49-F238E27FC236}">
                <a16:creationId xmlns:a16="http://schemas.microsoft.com/office/drawing/2014/main" id="{4FF391BD-8DC0-4BB7-8C94-9999A323432B}"/>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67153" y="1737080"/>
            <a:ext cx="4299987" cy="2659944"/>
          </a:xfrm>
          <a:prstGeom prst="rect">
            <a:avLst/>
          </a:prstGeom>
        </p:spPr>
      </p:pic>
      <p:sp>
        <p:nvSpPr>
          <p:cNvPr id="7" name="TextBox 6">
            <a:extLst>
              <a:ext uri="{FF2B5EF4-FFF2-40B4-BE49-F238E27FC236}">
                <a16:creationId xmlns:a16="http://schemas.microsoft.com/office/drawing/2014/main" id="{58170937-0690-41C9-BABC-45396F002561}"/>
              </a:ext>
            </a:extLst>
          </p:cNvPr>
          <p:cNvSpPr txBox="1"/>
          <p:nvPr/>
        </p:nvSpPr>
        <p:spPr>
          <a:xfrm>
            <a:off x="4429197" y="1389581"/>
            <a:ext cx="7597423" cy="4154984"/>
          </a:xfrm>
          <a:prstGeom prst="rect">
            <a:avLst/>
          </a:prstGeom>
          <a:noFill/>
        </p:spPr>
        <p:txBody>
          <a:bodyPr wrap="square">
            <a:spAutoFit/>
          </a:bodyPr>
          <a:lstStyle/>
          <a:p>
            <a:pPr marL="380990" indent="-380990">
              <a:buFont typeface="Arial" panose="020B0604020202020204" pitchFamily="34" charset="0"/>
              <a:buChar char="•"/>
            </a:pPr>
            <a:r>
              <a:rPr lang="en-US" sz="2400" dirty="0"/>
              <a:t>FEM-based Comsol simulation model for superconducting busbars.</a:t>
            </a:r>
          </a:p>
          <a:p>
            <a:pPr marL="380990" indent="-380990">
              <a:buFont typeface="Arial" panose="020B0604020202020204" pitchFamily="34" charset="0"/>
              <a:buChar char="•"/>
            </a:pPr>
            <a:r>
              <a:rPr lang="en-US" sz="2400" dirty="0"/>
              <a:t>Calculations of:</a:t>
            </a:r>
          </a:p>
          <a:p>
            <a:pPr marL="990575" lvl="1" indent="-380990">
              <a:buFontTx/>
              <a:buChar char="-"/>
            </a:pPr>
            <a:r>
              <a:rPr lang="en-GB" sz="2400" dirty="0"/>
              <a:t>Quench propagation velocity</a:t>
            </a:r>
          </a:p>
          <a:p>
            <a:pPr marL="990575" lvl="1" indent="-380990">
              <a:buFontTx/>
              <a:buChar char="-"/>
            </a:pPr>
            <a:r>
              <a:rPr lang="en-GB" sz="2400" dirty="0"/>
              <a:t>Development of voltage after quench origination for quench detection calc.</a:t>
            </a:r>
          </a:p>
          <a:p>
            <a:pPr marL="990575" lvl="1" indent="-380990">
              <a:buFontTx/>
              <a:buChar char="-"/>
            </a:pPr>
            <a:r>
              <a:rPr lang="en-GB" sz="2400" dirty="0"/>
              <a:t>Hotspot temperature as a function of quench integral (adiabatic and with heat exchange)</a:t>
            </a:r>
          </a:p>
          <a:p>
            <a:pPr marL="380990" indent="-380990">
              <a:buFont typeface="Arial" panose="020B0604020202020204" pitchFamily="34" charset="0"/>
              <a:buChar char="•"/>
            </a:pPr>
            <a:r>
              <a:rPr lang="en-GB" sz="2400" dirty="0"/>
              <a:t>Ability to simulate circuits with known discharge characteristics (time constant)</a:t>
            </a:r>
          </a:p>
          <a:p>
            <a:pPr marL="380990" indent="-380990">
              <a:buFont typeface="Arial" panose="020B0604020202020204" pitchFamily="34" charset="0"/>
              <a:buChar char="•"/>
            </a:pPr>
            <a:r>
              <a:rPr lang="en-US" sz="2400" dirty="0"/>
              <a:t>Compatible with STEAM co-simulation framework</a:t>
            </a:r>
            <a:endParaRPr lang="en-GB" sz="2400" dirty="0"/>
          </a:p>
        </p:txBody>
      </p:sp>
      <p:sp>
        <p:nvSpPr>
          <p:cNvPr id="9" name="TextBox 8">
            <a:extLst>
              <a:ext uri="{FF2B5EF4-FFF2-40B4-BE49-F238E27FC236}">
                <a16:creationId xmlns:a16="http://schemas.microsoft.com/office/drawing/2014/main" id="{A1EA82A7-A251-43CA-8FC1-F6CEE125AA9D}"/>
              </a:ext>
            </a:extLst>
          </p:cNvPr>
          <p:cNvSpPr txBox="1"/>
          <p:nvPr/>
        </p:nvSpPr>
        <p:spPr>
          <a:xfrm>
            <a:off x="2891283" y="5790985"/>
            <a:ext cx="8673647" cy="830997"/>
          </a:xfrm>
          <a:prstGeom prst="rect">
            <a:avLst/>
          </a:prstGeom>
          <a:noFill/>
        </p:spPr>
        <p:txBody>
          <a:bodyPr wrap="square">
            <a:spAutoFit/>
          </a:bodyPr>
          <a:lstStyle/>
          <a:p>
            <a:r>
              <a:rPr lang="en-GB" sz="1600" dirty="0"/>
              <a:t>More:</a:t>
            </a:r>
          </a:p>
          <a:p>
            <a:r>
              <a:rPr lang="en-GB" sz="1600" dirty="0"/>
              <a:t>STEAM website: </a:t>
            </a:r>
            <a:r>
              <a:rPr lang="en-GB" sz="1600" dirty="0">
                <a:hlinkClick r:id="rId3"/>
              </a:rPr>
              <a:t>https://espace.cern.ch/steam/_layouts/15/start.aspx#/SitePages/BBQ.aspx</a:t>
            </a:r>
            <a:endParaRPr lang="en-GB" sz="1600" dirty="0"/>
          </a:p>
          <a:p>
            <a:r>
              <a:rPr lang="en-GB" sz="1600" dirty="0"/>
              <a:t>1</a:t>
            </a:r>
            <a:r>
              <a:rPr lang="en-GB" sz="1600" baseline="30000" dirty="0"/>
              <a:t>st</a:t>
            </a:r>
            <a:r>
              <a:rPr lang="en-GB" sz="1600" dirty="0"/>
              <a:t> STEAM workshop (2019): </a:t>
            </a:r>
            <a:r>
              <a:rPr lang="en-GB" sz="1600" dirty="0">
                <a:hlinkClick r:id="rId4"/>
              </a:rPr>
              <a:t>https://indico.cern.ch/event/808547/timetable/</a:t>
            </a:r>
            <a:r>
              <a:rPr lang="en-GB" sz="1600" dirty="0"/>
              <a:t> </a:t>
            </a:r>
          </a:p>
        </p:txBody>
      </p:sp>
      <p:pic>
        <p:nvPicPr>
          <p:cNvPr id="2050" name="Picture 2" descr="Stephan Russenschuck CERNATMEL Progress Report from the Magnet">
            <a:extLst>
              <a:ext uri="{FF2B5EF4-FFF2-40B4-BE49-F238E27FC236}">
                <a16:creationId xmlns:a16="http://schemas.microsoft.com/office/drawing/2014/main" id="{4776DED0-2776-4F1F-8D61-CFEFFB5924E4}"/>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a:stretch/>
        </p:blipFill>
        <p:spPr bwMode="auto">
          <a:xfrm>
            <a:off x="609600" y="4502346"/>
            <a:ext cx="1780285" cy="118331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Serie de Talleres de COMSOL Multiphysics en P.R. – IEEE Puerto Rico &amp;amp;  Caribbean Section">
            <a:extLst>
              <a:ext uri="{FF2B5EF4-FFF2-40B4-BE49-F238E27FC236}">
                <a16:creationId xmlns:a16="http://schemas.microsoft.com/office/drawing/2014/main" id="{3B2F01EC-BD19-4752-8FB4-82C23B8E014D}"/>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9486155" y="410371"/>
            <a:ext cx="2498325" cy="621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3508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4B19E-3573-4048-880F-F28AB717E599}"/>
              </a:ext>
            </a:extLst>
          </p:cNvPr>
          <p:cNvSpPr>
            <a:spLocks noGrp="1"/>
          </p:cNvSpPr>
          <p:nvPr>
            <p:ph type="title"/>
          </p:nvPr>
        </p:nvSpPr>
        <p:spPr>
          <a:xfrm>
            <a:off x="609600" y="233493"/>
            <a:ext cx="10969139" cy="1625787"/>
          </a:xfrm>
        </p:spPr>
        <p:txBody>
          <a:bodyPr>
            <a:noAutofit/>
          </a:bodyPr>
          <a:lstStyle/>
          <a:p>
            <a:r>
              <a:rPr lang="en-GB" sz="3733" dirty="0"/>
              <a:t>LEDET (</a:t>
            </a:r>
            <a:r>
              <a:rPr lang="en-GB" sz="3733" b="1" dirty="0"/>
              <a:t>L</a:t>
            </a:r>
            <a:r>
              <a:rPr lang="en-GB" sz="3733" dirty="0"/>
              <a:t>umped-</a:t>
            </a:r>
            <a:r>
              <a:rPr lang="en-GB" sz="3733" b="1" dirty="0"/>
              <a:t>E</a:t>
            </a:r>
            <a:r>
              <a:rPr lang="en-GB" sz="3733" dirty="0"/>
              <a:t>lement</a:t>
            </a:r>
            <a:br>
              <a:rPr lang="en-GB" sz="3733" dirty="0"/>
            </a:br>
            <a:r>
              <a:rPr lang="en-GB" sz="3733" b="1" dirty="0"/>
              <a:t>D</a:t>
            </a:r>
            <a:r>
              <a:rPr lang="en-GB" sz="3733" dirty="0"/>
              <a:t>ynamic </a:t>
            </a:r>
            <a:r>
              <a:rPr lang="en-GB" sz="3733" b="1" dirty="0"/>
              <a:t>E</a:t>
            </a:r>
            <a:r>
              <a:rPr lang="en-GB" sz="3733" dirty="0"/>
              <a:t>lectro-</a:t>
            </a:r>
            <a:r>
              <a:rPr lang="en-GB" sz="3733" b="1" dirty="0"/>
              <a:t>T</a:t>
            </a:r>
            <a:r>
              <a:rPr lang="en-GB" sz="3733" dirty="0"/>
              <a:t>hermal)</a:t>
            </a:r>
          </a:p>
        </p:txBody>
      </p:sp>
      <p:pic>
        <p:nvPicPr>
          <p:cNvPr id="7" name="Content Placeholder 6" descr="Logo&#10;&#10;Description automatically generated">
            <a:extLst>
              <a:ext uri="{FF2B5EF4-FFF2-40B4-BE49-F238E27FC236}">
                <a16:creationId xmlns:a16="http://schemas.microsoft.com/office/drawing/2014/main" id="{B93B9688-395F-4E2D-9FA4-11DCA603302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59473" y="333957"/>
            <a:ext cx="1491513" cy="1383529"/>
          </a:xfrm>
        </p:spPr>
      </p:pic>
      <p:sp>
        <p:nvSpPr>
          <p:cNvPr id="4" name="Slide Number Placeholder 3">
            <a:extLst>
              <a:ext uri="{FF2B5EF4-FFF2-40B4-BE49-F238E27FC236}">
                <a16:creationId xmlns:a16="http://schemas.microsoft.com/office/drawing/2014/main" id="{58FD5324-3E71-40CA-BCD4-88DE772B44BD}"/>
              </a:ext>
            </a:extLst>
          </p:cNvPr>
          <p:cNvSpPr>
            <a:spLocks noGrp="1"/>
          </p:cNvSpPr>
          <p:nvPr>
            <p:ph type="sldNum" sz="quarter" idx="4294967295"/>
          </p:nvPr>
        </p:nvSpPr>
        <p:spPr/>
        <p:txBody>
          <a:bodyPr/>
          <a:lstStyle/>
          <a:p>
            <a:fld id="{17918391-D411-FE40-AAD7-861AE5233E0E}" type="slidenum">
              <a:rPr lang="en-US" smtClean="0"/>
              <a:pPr/>
              <a:t>53</a:t>
            </a:fld>
            <a:endParaRPr lang="en-US" dirty="0"/>
          </a:p>
        </p:txBody>
      </p:sp>
      <p:sp>
        <p:nvSpPr>
          <p:cNvPr id="9" name="TextBox 8">
            <a:extLst>
              <a:ext uri="{FF2B5EF4-FFF2-40B4-BE49-F238E27FC236}">
                <a16:creationId xmlns:a16="http://schemas.microsoft.com/office/drawing/2014/main" id="{2929447A-C911-4765-85D1-A4A39E5F6C64}"/>
              </a:ext>
            </a:extLst>
          </p:cNvPr>
          <p:cNvSpPr txBox="1"/>
          <p:nvPr/>
        </p:nvSpPr>
        <p:spPr>
          <a:xfrm>
            <a:off x="97536" y="2361417"/>
            <a:ext cx="9064752" cy="3785652"/>
          </a:xfrm>
          <a:prstGeom prst="rect">
            <a:avLst/>
          </a:prstGeom>
          <a:noFill/>
        </p:spPr>
        <p:txBody>
          <a:bodyPr wrap="square">
            <a:spAutoFit/>
          </a:bodyPr>
          <a:lstStyle/>
          <a:p>
            <a:pPr marL="457189" indent="-457189" defTabSz="1219170" eaLnBrk="0" fontAlgn="base" hangingPunct="0">
              <a:spcBef>
                <a:spcPct val="0"/>
              </a:spcBef>
              <a:spcAft>
                <a:spcPct val="0"/>
              </a:spcAft>
              <a:buFont typeface="Arial" panose="020B0604020202020204" pitchFamily="34" charset="0"/>
              <a:buChar char="•"/>
            </a:pPr>
            <a:r>
              <a:rPr lang="en-US" sz="2400" dirty="0">
                <a:solidFill>
                  <a:srgbClr val="C00000"/>
                </a:solidFill>
                <a:latin typeface="Calibri" panose="020F0502020204030204" pitchFamily="34" charset="0"/>
              </a:rPr>
              <a:t>2D, 2D+1D, 3D</a:t>
            </a:r>
            <a:r>
              <a:rPr lang="en-US" sz="2400" dirty="0">
                <a:latin typeface="Calibri" panose="020F0502020204030204" pitchFamily="34" charset="0"/>
              </a:rPr>
              <a:t> magnet model + simplified circuit</a:t>
            </a:r>
          </a:p>
          <a:p>
            <a:pPr marL="457189" indent="-457189" eaLnBrk="0" fontAlgn="base" hangingPunct="0">
              <a:spcBef>
                <a:spcPct val="0"/>
              </a:spcBef>
              <a:spcAft>
                <a:spcPct val="0"/>
              </a:spcAft>
              <a:buFont typeface="Arial" panose="020B0604020202020204" pitchFamily="34" charset="0"/>
              <a:buChar char="•"/>
            </a:pPr>
            <a:r>
              <a:rPr lang="en-US" sz="2400" dirty="0">
                <a:solidFill>
                  <a:srgbClr val="C00000"/>
                </a:solidFill>
                <a:latin typeface="Calibri" panose="020F0502020204030204" pitchFamily="34" charset="0"/>
              </a:rPr>
              <a:t>Field maps</a:t>
            </a:r>
            <a:r>
              <a:rPr lang="en-US" sz="2400" dirty="0">
                <a:latin typeface="Calibri" panose="020F0502020204030204" pitchFamily="34" charset="0"/>
              </a:rPr>
              <a:t> and </a:t>
            </a:r>
            <a:r>
              <a:rPr lang="en-US" sz="2400" dirty="0">
                <a:solidFill>
                  <a:srgbClr val="C00000"/>
                </a:solidFill>
                <a:latin typeface="Calibri" panose="020F0502020204030204" pitchFamily="34" charset="0"/>
              </a:rPr>
              <a:t>inductance</a:t>
            </a:r>
            <a:r>
              <a:rPr lang="en-US" sz="2400" dirty="0">
                <a:latin typeface="Calibri" panose="020F0502020204030204" pitchFamily="34" charset="0"/>
              </a:rPr>
              <a:t> dependence on </a:t>
            </a:r>
            <a:r>
              <a:rPr lang="en-US" sz="2400" dirty="0">
                <a:solidFill>
                  <a:srgbClr val="C00000"/>
                </a:solidFill>
                <a:latin typeface="Calibri" panose="020F0502020204030204" pitchFamily="34" charset="0"/>
              </a:rPr>
              <a:t>iron yoke saturation </a:t>
            </a:r>
            <a:r>
              <a:rPr lang="en-US" sz="2400" dirty="0">
                <a:latin typeface="Calibri" panose="020F0502020204030204" pitchFamily="34" charset="0"/>
              </a:rPr>
              <a:t>calculated externally (ROXIE, COMSOL, PySoleno)</a:t>
            </a:r>
          </a:p>
          <a:p>
            <a:pPr marL="457189" indent="-457189" defTabSz="1219170" eaLnBrk="0" fontAlgn="base" hangingPunct="0">
              <a:spcBef>
                <a:spcPct val="0"/>
              </a:spcBef>
              <a:spcAft>
                <a:spcPct val="0"/>
              </a:spcAft>
              <a:buFont typeface="Arial" panose="020B0604020202020204" pitchFamily="34" charset="0"/>
              <a:buChar char="•"/>
            </a:pPr>
            <a:r>
              <a:rPr lang="en-US" sz="2400" dirty="0">
                <a:solidFill>
                  <a:srgbClr val="C00000"/>
                </a:solidFill>
                <a:latin typeface="Calibri" panose="020F0502020204030204" pitchFamily="34" charset="0"/>
              </a:rPr>
              <a:t>Inter-filament </a:t>
            </a:r>
            <a:r>
              <a:rPr lang="en-US" sz="2400" dirty="0">
                <a:latin typeface="Calibri" panose="020F0502020204030204" pitchFamily="34" charset="0"/>
              </a:rPr>
              <a:t>and </a:t>
            </a:r>
            <a:r>
              <a:rPr lang="en-US" sz="2400" dirty="0">
                <a:solidFill>
                  <a:srgbClr val="C00000"/>
                </a:solidFill>
                <a:latin typeface="Calibri" panose="020F0502020204030204" pitchFamily="34" charset="0"/>
              </a:rPr>
              <a:t>inter-strand coupling currents</a:t>
            </a:r>
            <a:endParaRPr lang="en-US" sz="2400" dirty="0">
              <a:latin typeface="Calibri" panose="020F0502020204030204" pitchFamily="34" charset="0"/>
            </a:endParaRPr>
          </a:p>
          <a:p>
            <a:pPr marL="457189" indent="-457189" defTabSz="1219170"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rPr>
              <a:t>Turn-to-turn </a:t>
            </a:r>
            <a:r>
              <a:rPr lang="en-US" sz="2400" dirty="0">
                <a:solidFill>
                  <a:srgbClr val="C00000"/>
                </a:solidFill>
                <a:latin typeface="Calibri" panose="020F0502020204030204" pitchFamily="34" charset="0"/>
              </a:rPr>
              <a:t>heat exchange</a:t>
            </a:r>
            <a:r>
              <a:rPr lang="en-US" sz="2400" dirty="0">
                <a:latin typeface="Calibri" panose="020F0502020204030204" pitchFamily="34" charset="0"/>
              </a:rPr>
              <a:t>, simplified </a:t>
            </a:r>
            <a:r>
              <a:rPr lang="en-US" sz="2400" dirty="0">
                <a:solidFill>
                  <a:srgbClr val="C00000"/>
                </a:solidFill>
                <a:latin typeface="Calibri" panose="020F0502020204030204" pitchFamily="34" charset="0"/>
              </a:rPr>
              <a:t>helium cooling</a:t>
            </a:r>
            <a:endParaRPr lang="en-US" sz="2400" dirty="0">
              <a:latin typeface="Calibri" panose="020F0502020204030204" pitchFamily="34" charset="0"/>
            </a:endParaRPr>
          </a:p>
          <a:p>
            <a:pPr marL="457189" indent="-457189" eaLnBrk="0" fontAlgn="base" hangingPunct="0">
              <a:spcBef>
                <a:spcPct val="0"/>
              </a:spcBef>
              <a:spcAft>
                <a:spcPct val="0"/>
              </a:spcAft>
              <a:buFont typeface="Arial" panose="020B0604020202020204" pitchFamily="34" charset="0"/>
              <a:buChar char="•"/>
            </a:pPr>
            <a:r>
              <a:rPr lang="en-US" sz="2400" dirty="0">
                <a:solidFill>
                  <a:srgbClr val="C00000"/>
                </a:solidFill>
                <a:latin typeface="Calibri" panose="020F0502020204030204" pitchFamily="34" charset="0"/>
              </a:rPr>
              <a:t>Energy-extraction</a:t>
            </a:r>
            <a:r>
              <a:rPr lang="en-US" sz="2400" dirty="0">
                <a:latin typeface="Calibri" panose="020F0502020204030204" pitchFamily="34" charset="0"/>
              </a:rPr>
              <a:t>, </a:t>
            </a:r>
            <a:r>
              <a:rPr lang="en-US" sz="2400" dirty="0">
                <a:solidFill>
                  <a:srgbClr val="C00000"/>
                </a:solidFill>
                <a:latin typeface="Calibri" panose="020F0502020204030204" pitchFamily="34" charset="0"/>
              </a:rPr>
              <a:t>quench heaters</a:t>
            </a:r>
            <a:r>
              <a:rPr lang="en-US" sz="2400" dirty="0">
                <a:latin typeface="Calibri" panose="020F0502020204030204" pitchFamily="34" charset="0"/>
              </a:rPr>
              <a:t>, </a:t>
            </a:r>
            <a:r>
              <a:rPr lang="en-US" sz="2400" dirty="0">
                <a:solidFill>
                  <a:srgbClr val="C00000"/>
                </a:solidFill>
                <a:latin typeface="Calibri" panose="020F0502020204030204" pitchFamily="34" charset="0"/>
              </a:rPr>
              <a:t>CLIQ </a:t>
            </a:r>
            <a:r>
              <a:rPr lang="en-US" sz="2400" dirty="0">
                <a:latin typeface="Calibri" panose="020F0502020204030204" pitchFamily="34" charset="0"/>
              </a:rPr>
              <a:t>transients</a:t>
            </a:r>
          </a:p>
          <a:p>
            <a:pPr marL="457189" indent="-457189"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rPr>
              <a:t>Can be used in </a:t>
            </a:r>
            <a:r>
              <a:rPr lang="en-US" sz="2400" dirty="0">
                <a:solidFill>
                  <a:srgbClr val="C00000"/>
                </a:solidFill>
                <a:latin typeface="Calibri" panose="020F0502020204030204" pitchFamily="34" charset="0"/>
              </a:rPr>
              <a:t>co-simulation</a:t>
            </a:r>
            <a:r>
              <a:rPr lang="en-US" sz="2400" dirty="0">
                <a:latin typeface="Calibri" panose="020F0502020204030204" pitchFamily="34" charset="0"/>
              </a:rPr>
              <a:t>, benefiting from COSIM</a:t>
            </a:r>
          </a:p>
          <a:p>
            <a:pPr marL="457189" indent="-457189"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rPr>
              <a:t>Computationally efficient, stand-alone exe, so </a:t>
            </a:r>
            <a:r>
              <a:rPr lang="en-US" sz="2400" dirty="0">
                <a:solidFill>
                  <a:srgbClr val="C00000"/>
                </a:solidFill>
                <a:latin typeface="Calibri" panose="020F0502020204030204" pitchFamily="34" charset="0"/>
              </a:rPr>
              <a:t>LEDET is fast</a:t>
            </a:r>
            <a:r>
              <a:rPr lang="en-US" sz="2400" dirty="0">
                <a:latin typeface="Calibri" panose="020F0502020204030204" pitchFamily="34" charset="0"/>
              </a:rPr>
              <a:t>!</a:t>
            </a:r>
          </a:p>
          <a:p>
            <a:pPr marL="457189" indent="-457189"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rPr>
              <a:t>Some </a:t>
            </a:r>
            <a:r>
              <a:rPr lang="en-US" sz="2400" dirty="0">
                <a:solidFill>
                  <a:srgbClr val="C00000"/>
                </a:solidFill>
                <a:latin typeface="Calibri" panose="020F0502020204030204" pitchFamily="34" charset="0"/>
              </a:rPr>
              <a:t>new features</a:t>
            </a:r>
            <a:r>
              <a:rPr lang="en-US" sz="2400" dirty="0">
                <a:latin typeface="Calibri" panose="020F0502020204030204" pitchFamily="34" charset="0"/>
              </a:rPr>
              <a:t>, as covered in Emmanuele’s talk</a:t>
            </a:r>
          </a:p>
          <a:p>
            <a:pPr marL="457189" indent="-457189"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rPr>
              <a:t>Currently LEDET is a </a:t>
            </a:r>
            <a:r>
              <a:rPr lang="en-US" sz="2400" dirty="0">
                <a:solidFill>
                  <a:srgbClr val="C00000"/>
                </a:solidFill>
                <a:latin typeface="Calibri" panose="020F0502020204030204" pitchFamily="34" charset="0"/>
              </a:rPr>
              <a:t>workhorse </a:t>
            </a:r>
            <a:r>
              <a:rPr lang="en-US" sz="2400" dirty="0">
                <a:latin typeface="Calibri" panose="020F0502020204030204" pitchFamily="34" charset="0"/>
              </a:rPr>
              <a:t>of our quench simulations</a:t>
            </a:r>
          </a:p>
        </p:txBody>
      </p:sp>
      <p:sp>
        <p:nvSpPr>
          <p:cNvPr id="11" name="TextBox 10">
            <a:extLst>
              <a:ext uri="{FF2B5EF4-FFF2-40B4-BE49-F238E27FC236}">
                <a16:creationId xmlns:a16="http://schemas.microsoft.com/office/drawing/2014/main" id="{0D57EC57-5C9D-4B93-93BA-06CE5BC44D7B}"/>
              </a:ext>
            </a:extLst>
          </p:cNvPr>
          <p:cNvSpPr txBox="1"/>
          <p:nvPr/>
        </p:nvSpPr>
        <p:spPr>
          <a:xfrm>
            <a:off x="464513" y="1903753"/>
            <a:ext cx="11259312" cy="461665"/>
          </a:xfrm>
          <a:prstGeom prst="rect">
            <a:avLst/>
          </a:prstGeom>
          <a:noFill/>
        </p:spPr>
        <p:txBody>
          <a:bodyPr wrap="square">
            <a:spAutoFit/>
          </a:bodyPr>
          <a:lstStyle/>
          <a:p>
            <a:pPr defTabSz="1219170" eaLnBrk="0" fontAlgn="base" hangingPunct="0">
              <a:spcBef>
                <a:spcPct val="0"/>
              </a:spcBef>
              <a:spcAft>
                <a:spcPct val="0"/>
              </a:spcAft>
            </a:pPr>
            <a:r>
              <a:rPr lang="en-US" sz="2400" b="1" dirty="0">
                <a:latin typeface="Calibri" panose="020F0502020204030204" pitchFamily="34" charset="0"/>
              </a:rPr>
              <a:t>Tool to simulate </a:t>
            </a:r>
            <a:r>
              <a:rPr lang="en-US" sz="2400" b="1" dirty="0">
                <a:solidFill>
                  <a:srgbClr val="C00000"/>
                </a:solidFill>
                <a:latin typeface="Calibri" panose="020F0502020204030204" pitchFamily="34" charset="0"/>
              </a:rPr>
              <a:t>electro-magnetic </a:t>
            </a:r>
            <a:r>
              <a:rPr lang="en-US" sz="2400" b="1" dirty="0">
                <a:latin typeface="Calibri" panose="020F0502020204030204" pitchFamily="34" charset="0"/>
              </a:rPr>
              <a:t>and </a:t>
            </a:r>
            <a:r>
              <a:rPr lang="en-US" sz="2400" b="1" dirty="0">
                <a:solidFill>
                  <a:srgbClr val="C00000"/>
                </a:solidFill>
                <a:latin typeface="Calibri" panose="020F0502020204030204" pitchFamily="34" charset="0"/>
              </a:rPr>
              <a:t>thermal</a:t>
            </a:r>
            <a:r>
              <a:rPr lang="en-US" sz="2400" b="1" dirty="0">
                <a:latin typeface="Calibri" panose="020F0502020204030204" pitchFamily="34" charset="0"/>
              </a:rPr>
              <a:t> transients in superconducting magnets</a:t>
            </a:r>
            <a:endParaRPr lang="en-US" sz="2400" b="1" baseline="-25000" dirty="0">
              <a:latin typeface="Calibri" panose="020F0502020204030204" pitchFamily="34" charset="0"/>
            </a:endParaRPr>
          </a:p>
        </p:txBody>
      </p:sp>
      <p:pic>
        <p:nvPicPr>
          <p:cNvPr id="1028" name="Picture 4" descr="CLYDESDALE HORSE SVG | Etsy | Clydesdale horses, Percheron horses, Horse  silhouette">
            <a:extLst>
              <a:ext uri="{FF2B5EF4-FFF2-40B4-BE49-F238E27FC236}">
                <a16:creationId xmlns:a16="http://schemas.microsoft.com/office/drawing/2014/main" id="{9308FD90-7773-464D-B1AA-DBDD14186D88}"/>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895925" y="5141617"/>
            <a:ext cx="1547131" cy="106789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8149802-BA02-46C1-B5DF-3F89E1C2EC32}"/>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962848" y="2440668"/>
            <a:ext cx="3229152" cy="2590689"/>
          </a:xfrm>
          <a:prstGeom prst="rect">
            <a:avLst/>
          </a:prstGeom>
        </p:spPr>
      </p:pic>
      <p:pic>
        <p:nvPicPr>
          <p:cNvPr id="14" name="Picture 2" descr="MATLAB logo and symbol, meaning, history, PNG">
            <a:extLst>
              <a:ext uri="{FF2B5EF4-FFF2-40B4-BE49-F238E27FC236}">
                <a16:creationId xmlns:a16="http://schemas.microsoft.com/office/drawing/2014/main" id="{EFDD97F0-33AC-4A78-A9DF-042FE1724DF4}"/>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t="27131" b="26027"/>
          <a:stretch/>
        </p:blipFill>
        <p:spPr bwMode="auto">
          <a:xfrm>
            <a:off x="10000731" y="1352217"/>
            <a:ext cx="1704400" cy="44908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932F4D74-8190-4542-A6BF-1C6FD071D760}"/>
              </a:ext>
            </a:extLst>
          </p:cNvPr>
          <p:cNvSpPr txBox="1"/>
          <p:nvPr/>
        </p:nvSpPr>
        <p:spPr>
          <a:xfrm>
            <a:off x="2763267" y="5996225"/>
            <a:ext cx="8673647" cy="830997"/>
          </a:xfrm>
          <a:prstGeom prst="rect">
            <a:avLst/>
          </a:prstGeom>
          <a:noFill/>
        </p:spPr>
        <p:txBody>
          <a:bodyPr wrap="square">
            <a:spAutoFit/>
          </a:bodyPr>
          <a:lstStyle/>
          <a:p>
            <a:r>
              <a:rPr lang="en-GB" sz="1600" dirty="0"/>
              <a:t>More:</a:t>
            </a:r>
          </a:p>
          <a:p>
            <a:r>
              <a:rPr lang="en-GB" sz="1600" dirty="0"/>
              <a:t>STEAM website: </a:t>
            </a:r>
            <a:r>
              <a:rPr lang="en-GB" sz="1600" dirty="0">
                <a:hlinkClick r:id="rId6"/>
              </a:rPr>
              <a:t>https://espace.cern.ch/steam/_layouts/15/start.aspx#/SitePages/BBQ.aspx</a:t>
            </a:r>
            <a:endParaRPr lang="en-GB" sz="1600" dirty="0"/>
          </a:p>
          <a:p>
            <a:r>
              <a:rPr lang="en-GB" sz="1600" dirty="0"/>
              <a:t>1</a:t>
            </a:r>
            <a:r>
              <a:rPr lang="en-GB" sz="1600" baseline="30000" dirty="0"/>
              <a:t>st</a:t>
            </a:r>
            <a:r>
              <a:rPr lang="en-GB" sz="1600" dirty="0"/>
              <a:t> STEAM workshop (2019): </a:t>
            </a:r>
            <a:r>
              <a:rPr lang="en-GB" sz="1600" dirty="0">
                <a:hlinkClick r:id="rId7"/>
              </a:rPr>
              <a:t>https://indico.cern.ch/event/808547/timetable/</a:t>
            </a:r>
            <a:r>
              <a:rPr lang="en-GB" sz="1600" dirty="0"/>
              <a:t> </a:t>
            </a:r>
          </a:p>
        </p:txBody>
      </p:sp>
    </p:spTree>
    <p:extLst>
      <p:ext uri="{BB962C8B-B14F-4D97-AF65-F5344CB8AC3E}">
        <p14:creationId xmlns:p14="http://schemas.microsoft.com/office/powerpoint/2010/main" val="12230972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E0DA8-4203-462E-902E-3F29A68D01A4}"/>
              </a:ext>
            </a:extLst>
          </p:cNvPr>
          <p:cNvSpPr>
            <a:spLocks noGrp="1"/>
          </p:cNvSpPr>
          <p:nvPr>
            <p:ph type="title"/>
          </p:nvPr>
        </p:nvSpPr>
        <p:spPr>
          <a:xfrm>
            <a:off x="609600" y="233493"/>
            <a:ext cx="8278368" cy="940443"/>
          </a:xfrm>
        </p:spPr>
        <p:txBody>
          <a:bodyPr>
            <a:noAutofit/>
          </a:bodyPr>
          <a:lstStyle/>
          <a:p>
            <a:pPr>
              <a:tabLst>
                <a:tab pos="6455672" algn="l"/>
              </a:tabLst>
            </a:pPr>
            <a:r>
              <a:rPr lang="en-GB" sz="3733" dirty="0"/>
              <a:t>SIGMA (</a:t>
            </a:r>
            <a:r>
              <a:rPr lang="en-US" sz="3733" b="1" dirty="0"/>
              <a:t>S</a:t>
            </a:r>
            <a:r>
              <a:rPr lang="en-US" sz="3733" dirty="0"/>
              <a:t>TEAM </a:t>
            </a:r>
            <a:r>
              <a:rPr lang="en-US" sz="3733" b="1" dirty="0"/>
              <a:t>I</a:t>
            </a:r>
            <a:r>
              <a:rPr lang="en-US" sz="3733" dirty="0"/>
              <a:t>ntegrated </a:t>
            </a:r>
            <a:r>
              <a:rPr lang="en-US" sz="3733" b="1" dirty="0"/>
              <a:t>G</a:t>
            </a:r>
            <a:r>
              <a:rPr lang="en-US" sz="3733" dirty="0"/>
              <a:t>enerator of </a:t>
            </a:r>
            <a:r>
              <a:rPr lang="en-US" sz="3200" b="1" dirty="0"/>
              <a:t>M</a:t>
            </a:r>
            <a:r>
              <a:rPr lang="en-US" sz="3200" dirty="0"/>
              <a:t>agnets</a:t>
            </a:r>
            <a:r>
              <a:rPr lang="en-US" sz="3733" dirty="0"/>
              <a:t> for </a:t>
            </a:r>
            <a:r>
              <a:rPr lang="en-US" sz="3733" b="1" dirty="0"/>
              <a:t>A</a:t>
            </a:r>
            <a:r>
              <a:rPr lang="en-US" sz="3733" dirty="0"/>
              <a:t>ccelerators)</a:t>
            </a:r>
            <a:endParaRPr lang="en-GB" sz="3733" dirty="0"/>
          </a:p>
        </p:txBody>
      </p:sp>
      <p:sp>
        <p:nvSpPr>
          <p:cNvPr id="3" name="Content Placeholder 2">
            <a:extLst>
              <a:ext uri="{FF2B5EF4-FFF2-40B4-BE49-F238E27FC236}">
                <a16:creationId xmlns:a16="http://schemas.microsoft.com/office/drawing/2014/main" id="{90D0AFC2-743A-4103-A227-ABA63AF994AB}"/>
              </a:ext>
            </a:extLst>
          </p:cNvPr>
          <p:cNvSpPr>
            <a:spLocks noGrp="1"/>
          </p:cNvSpPr>
          <p:nvPr>
            <p:ph idx="1"/>
          </p:nvPr>
        </p:nvSpPr>
        <p:spPr>
          <a:xfrm>
            <a:off x="156741" y="1354530"/>
            <a:ext cx="10972800" cy="5056685"/>
          </a:xfrm>
        </p:spPr>
        <p:txBody>
          <a:bodyPr>
            <a:normAutofit/>
          </a:bodyPr>
          <a:lstStyle/>
          <a:p>
            <a:pPr marL="237061" indent="-237061"/>
            <a:r>
              <a:rPr lang="en-US" sz="2133" dirty="0">
                <a:solidFill>
                  <a:srgbClr val="C00000"/>
                </a:solidFill>
                <a:latin typeface="Calibri" panose="020F0502020204030204" pitchFamily="34" charset="0"/>
                <a:cs typeface="Calibri" panose="020F0502020204030204" pitchFamily="34" charset="0"/>
              </a:rPr>
              <a:t>Automatic</a:t>
            </a:r>
            <a:r>
              <a:rPr lang="en-US" sz="2133" dirty="0">
                <a:latin typeface="Calibri" panose="020F0502020204030204" pitchFamily="34" charset="0"/>
                <a:cs typeface="Calibri" panose="020F0502020204030204" pitchFamily="34" charset="0"/>
              </a:rPr>
              <a:t> COMSOL model generation via Jupyter notebook</a:t>
            </a:r>
          </a:p>
          <a:p>
            <a:pPr marL="237061" indent="-237061"/>
            <a:r>
              <a:rPr lang="en-US" sz="2133" dirty="0">
                <a:latin typeface="Calibri" panose="020F0502020204030204" pitchFamily="34" charset="0"/>
                <a:cs typeface="Calibri" panose="020F0502020204030204" pitchFamily="34" charset="0"/>
              </a:rPr>
              <a:t>COMSOL models generated with SIGMA implement </a:t>
            </a:r>
            <a:r>
              <a:rPr lang="en-US" sz="2133" dirty="0">
                <a:solidFill>
                  <a:srgbClr val="C00000"/>
                </a:solidFill>
                <a:latin typeface="Calibri" panose="020F0502020204030204" pitchFamily="34" charset="0"/>
                <a:cs typeface="Calibri" panose="020F0502020204030204" pitchFamily="34" charset="0"/>
              </a:rPr>
              <a:t>strongly coupled </a:t>
            </a:r>
            <a:r>
              <a:rPr lang="en-US" sz="2133" dirty="0">
                <a:latin typeface="Calibri" panose="020F0502020204030204" pitchFamily="34" charset="0"/>
                <a:cs typeface="Calibri" panose="020F0502020204030204" pitchFamily="34" charset="0"/>
              </a:rPr>
              <a:t>magnetoquasistatic, thermal and network equations</a:t>
            </a:r>
          </a:p>
          <a:p>
            <a:pPr marL="237061" indent="-237061"/>
            <a:r>
              <a:rPr lang="en-US" sz="2133" dirty="0">
                <a:latin typeface="Calibri" panose="020F0502020204030204" pitchFamily="34" charset="0"/>
                <a:cs typeface="Calibri" panose="020F0502020204030204" pitchFamily="34" charset="0"/>
              </a:rPr>
              <a:t>These </a:t>
            </a:r>
            <a:r>
              <a:rPr lang="en-US" sz="2133" dirty="0">
                <a:solidFill>
                  <a:srgbClr val="C00000"/>
                </a:solidFill>
                <a:latin typeface="Calibri" panose="020F0502020204030204" pitchFamily="34" charset="0"/>
                <a:cs typeface="Calibri" panose="020F0502020204030204" pitchFamily="34" charset="0"/>
              </a:rPr>
              <a:t>equations</a:t>
            </a:r>
            <a:r>
              <a:rPr lang="en-US" sz="2133" dirty="0">
                <a:latin typeface="Calibri" panose="020F0502020204030204" pitchFamily="34" charset="0"/>
                <a:cs typeface="Calibri" panose="020F0502020204030204" pitchFamily="34" charset="0"/>
              </a:rPr>
              <a:t> (physics engine) are </a:t>
            </a:r>
            <a:r>
              <a:rPr lang="en-US" sz="2133" dirty="0">
                <a:solidFill>
                  <a:srgbClr val="C00000"/>
                </a:solidFill>
                <a:latin typeface="Calibri" panose="020F0502020204030204" pitchFamily="34" charset="0"/>
                <a:cs typeface="Calibri" panose="020F0502020204030204" pitchFamily="34" charset="0"/>
              </a:rPr>
              <a:t>visible and editable </a:t>
            </a:r>
            <a:r>
              <a:rPr lang="en-US" sz="2133" dirty="0">
                <a:latin typeface="Calibri" panose="020F0502020204030204" pitchFamily="34" charset="0"/>
                <a:cs typeface="Calibri" panose="020F0502020204030204" pitchFamily="34" charset="0"/>
              </a:rPr>
              <a:t>in the model and could be expanded to suit user needs (double-edged sword)</a:t>
            </a:r>
          </a:p>
          <a:p>
            <a:pPr marL="237061" indent="-237061"/>
            <a:r>
              <a:rPr lang="en-US" sz="2133" dirty="0">
                <a:latin typeface="Calibri" panose="020F0502020204030204" pitchFamily="34" charset="0"/>
                <a:cs typeface="Calibri" panose="020F0502020204030204" pitchFamily="34" charset="0"/>
              </a:rPr>
              <a:t>Models provide an interface for </a:t>
            </a:r>
            <a:r>
              <a:rPr lang="en-US" sz="2133" dirty="0">
                <a:solidFill>
                  <a:srgbClr val="C00000"/>
                </a:solidFill>
                <a:latin typeface="Calibri" panose="020F0502020204030204" pitchFamily="34" charset="0"/>
                <a:cs typeface="Calibri" panose="020F0502020204030204" pitchFamily="34" charset="0"/>
              </a:rPr>
              <a:t>co-simulation</a:t>
            </a:r>
            <a:r>
              <a:rPr lang="en-US" sz="2133" dirty="0">
                <a:latin typeface="Calibri" panose="020F0502020204030204" pitchFamily="34" charset="0"/>
                <a:cs typeface="Calibri" panose="020F0502020204030204" pitchFamily="34" charset="0"/>
              </a:rPr>
              <a:t> in a current- and voltage-driven modes, benefiting from COSIM</a:t>
            </a:r>
          </a:p>
          <a:p>
            <a:pPr marL="237061" indent="-237061">
              <a:buFont typeface="Arial" panose="020B0604020202020204" pitchFamily="34" charset="0"/>
              <a:buChar char="•"/>
            </a:pPr>
            <a:r>
              <a:rPr lang="en-US" sz="2133" dirty="0">
                <a:latin typeface="Calibri" panose="020F0502020204030204" pitchFamily="34" charset="0"/>
                <a:cs typeface="Calibri" panose="020F0502020204030204" pitchFamily="34" charset="0"/>
              </a:rPr>
              <a:t>The </a:t>
            </a:r>
            <a:r>
              <a:rPr lang="en-US" sz="2133" dirty="0">
                <a:solidFill>
                  <a:srgbClr val="C00000"/>
                </a:solidFill>
                <a:latin typeface="Calibri" panose="020F0502020204030204" pitchFamily="34" charset="0"/>
                <a:cs typeface="Calibri" panose="020F0502020204030204" pitchFamily="34" charset="0"/>
              </a:rPr>
              <a:t>iron yoke </a:t>
            </a:r>
            <a:r>
              <a:rPr lang="en-US" sz="2133" dirty="0">
                <a:latin typeface="Calibri" panose="020F0502020204030204" pitchFamily="34" charset="0"/>
                <a:cs typeface="Calibri" panose="020F0502020204030204" pitchFamily="34" charset="0"/>
              </a:rPr>
              <a:t>and </a:t>
            </a:r>
            <a:r>
              <a:rPr lang="en-US" sz="2133" dirty="0">
                <a:solidFill>
                  <a:srgbClr val="C00000"/>
                </a:solidFill>
                <a:latin typeface="Calibri" panose="020F0502020204030204" pitchFamily="34" charset="0"/>
                <a:cs typeface="Calibri" panose="020F0502020204030204" pitchFamily="34" charset="0"/>
              </a:rPr>
              <a:t>copper wedges </a:t>
            </a:r>
            <a:r>
              <a:rPr lang="en-US" sz="2133" dirty="0">
                <a:latin typeface="Calibri" panose="020F0502020204030204" pitchFamily="34" charset="0"/>
                <a:cs typeface="Calibri" panose="020F0502020204030204" pitchFamily="34" charset="0"/>
              </a:rPr>
              <a:t>could be easily included</a:t>
            </a:r>
          </a:p>
          <a:p>
            <a:pPr marL="237061" indent="-237061">
              <a:buFont typeface="Arial" panose="020B0604020202020204" pitchFamily="34" charset="0"/>
              <a:buChar char="•"/>
            </a:pPr>
            <a:r>
              <a:rPr lang="en-US" sz="2133" dirty="0">
                <a:solidFill>
                  <a:srgbClr val="0055A0"/>
                </a:solidFill>
                <a:latin typeface="Calibri" panose="020F0502020204030204" pitchFamily="34" charset="0"/>
                <a:cs typeface="Calibri" panose="020F0502020204030204" pitchFamily="34" charset="0"/>
              </a:rPr>
              <a:t>This is fully fledged FE model, </a:t>
            </a:r>
            <a:r>
              <a:rPr lang="en-US" sz="2133" dirty="0">
                <a:solidFill>
                  <a:srgbClr val="C00000"/>
                </a:solidFill>
                <a:latin typeface="Calibri" panose="020F0502020204030204" pitchFamily="34" charset="0"/>
                <a:cs typeface="Calibri" panose="020F0502020204030204" pitchFamily="34" charset="0"/>
              </a:rPr>
              <a:t>expansion</a:t>
            </a:r>
            <a:r>
              <a:rPr lang="en-US" sz="2133" dirty="0">
                <a:solidFill>
                  <a:srgbClr val="0055A0"/>
                </a:solidFill>
                <a:latin typeface="Calibri" panose="020F0502020204030204" pitchFamily="34" charset="0"/>
                <a:cs typeface="Calibri" panose="020F0502020204030204" pitchFamily="34" charset="0"/>
              </a:rPr>
              <a:t> and addition of physics</a:t>
            </a:r>
            <a:br>
              <a:rPr lang="en-US" sz="2133" dirty="0">
                <a:solidFill>
                  <a:srgbClr val="0055A0"/>
                </a:solidFill>
                <a:latin typeface="Calibri" panose="020F0502020204030204" pitchFamily="34" charset="0"/>
                <a:cs typeface="Calibri" panose="020F0502020204030204" pitchFamily="34" charset="0"/>
              </a:rPr>
            </a:br>
            <a:r>
              <a:rPr lang="en-US" sz="2133" dirty="0">
                <a:solidFill>
                  <a:srgbClr val="0055A0"/>
                </a:solidFill>
                <a:latin typeface="Calibri" panose="020F0502020204030204" pitchFamily="34" charset="0"/>
                <a:cs typeface="Calibri" panose="020F0502020204030204" pitchFamily="34" charset="0"/>
              </a:rPr>
              <a:t>and features is virtually limitless (within COMSOL capabilities)</a:t>
            </a:r>
          </a:p>
          <a:p>
            <a:pPr marL="237061" indent="-237061">
              <a:buFont typeface="Arial" panose="020B0604020202020204" pitchFamily="34" charset="0"/>
              <a:buChar char="•"/>
            </a:pPr>
            <a:r>
              <a:rPr lang="en-US" sz="2133" dirty="0">
                <a:solidFill>
                  <a:srgbClr val="C00000"/>
                </a:solidFill>
                <a:latin typeface="Calibri" panose="020F0502020204030204" pitchFamily="34" charset="0"/>
                <a:cs typeface="Calibri" panose="020F0502020204030204" pitchFamily="34" charset="0"/>
              </a:rPr>
              <a:t>Material</a:t>
            </a:r>
            <a:r>
              <a:rPr lang="en-US" sz="2133" dirty="0">
                <a:solidFill>
                  <a:srgbClr val="0055A0"/>
                </a:solidFill>
                <a:latin typeface="Calibri" panose="020F0502020204030204" pitchFamily="34" charset="0"/>
                <a:cs typeface="Calibri" panose="020F0502020204030204" pitchFamily="34" charset="0"/>
              </a:rPr>
              <a:t> </a:t>
            </a:r>
            <a:r>
              <a:rPr lang="en-US" sz="2133" dirty="0">
                <a:solidFill>
                  <a:srgbClr val="C00000"/>
                </a:solidFill>
                <a:latin typeface="Calibri" panose="020F0502020204030204" pitchFamily="34" charset="0"/>
                <a:cs typeface="Calibri" panose="020F0502020204030204" pitchFamily="34" charset="0"/>
              </a:rPr>
              <a:t>properties</a:t>
            </a:r>
            <a:r>
              <a:rPr lang="en-US" sz="2133" dirty="0">
                <a:solidFill>
                  <a:srgbClr val="0055A0"/>
                </a:solidFill>
                <a:latin typeface="Calibri" panose="020F0502020204030204" pitchFamily="34" charset="0"/>
                <a:cs typeface="Calibri" panose="020F0502020204030204" pitchFamily="34" charset="0"/>
              </a:rPr>
              <a:t> library files can be changed in the model,</a:t>
            </a:r>
            <a:br>
              <a:rPr lang="en-US" sz="2133" dirty="0">
                <a:solidFill>
                  <a:srgbClr val="0055A0"/>
                </a:solidFill>
                <a:latin typeface="Calibri" panose="020F0502020204030204" pitchFamily="34" charset="0"/>
                <a:cs typeface="Calibri" panose="020F0502020204030204" pitchFamily="34" charset="0"/>
              </a:rPr>
            </a:br>
            <a:r>
              <a:rPr lang="en-US" sz="2133" dirty="0">
                <a:solidFill>
                  <a:srgbClr val="0055A0"/>
                </a:solidFill>
                <a:latin typeface="Calibri" panose="020F0502020204030204" pitchFamily="34" charset="0"/>
                <a:cs typeface="Calibri" panose="020F0502020204030204" pitchFamily="34" charset="0"/>
              </a:rPr>
              <a:t>it is possible to use </a:t>
            </a:r>
            <a:r>
              <a:rPr lang="en-US" sz="2133" dirty="0">
                <a:solidFill>
                  <a:srgbClr val="C00000"/>
                </a:solidFill>
                <a:latin typeface="Calibri" panose="020F0502020204030204" pitchFamily="34" charset="0"/>
                <a:cs typeface="Calibri" panose="020F0502020204030204" pitchFamily="34" charset="0"/>
              </a:rPr>
              <a:t>your own </a:t>
            </a:r>
            <a:r>
              <a:rPr lang="en-US" sz="2133" dirty="0">
                <a:solidFill>
                  <a:srgbClr val="0055A0"/>
                </a:solidFill>
                <a:latin typeface="Calibri" panose="020F0502020204030204" pitchFamily="34" charset="0"/>
                <a:cs typeface="Calibri" panose="020F0502020204030204" pitchFamily="34" charset="0"/>
              </a:rPr>
              <a:t>(like HTS or high-Cp materials)</a:t>
            </a:r>
            <a:endParaRPr lang="en-GB" sz="2133" dirty="0">
              <a:latin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3FC68455-9E24-40E7-8F3F-7628C1642277}"/>
              </a:ext>
            </a:extLst>
          </p:cNvPr>
          <p:cNvSpPr>
            <a:spLocks noGrp="1"/>
          </p:cNvSpPr>
          <p:nvPr>
            <p:ph type="sldNum" sz="quarter" idx="4294967295"/>
          </p:nvPr>
        </p:nvSpPr>
        <p:spPr/>
        <p:txBody>
          <a:bodyPr/>
          <a:lstStyle/>
          <a:p>
            <a:fld id="{17918391-D411-FE40-AAD7-861AE5233E0E}" type="slidenum">
              <a:rPr lang="en-US" smtClean="0"/>
              <a:pPr/>
              <a:t>54</a:t>
            </a:fld>
            <a:endParaRPr lang="en-US" dirty="0"/>
          </a:p>
        </p:txBody>
      </p:sp>
      <p:pic>
        <p:nvPicPr>
          <p:cNvPr id="5" name="Picture 4">
            <a:extLst>
              <a:ext uri="{FF2B5EF4-FFF2-40B4-BE49-F238E27FC236}">
                <a16:creationId xmlns:a16="http://schemas.microsoft.com/office/drawing/2014/main" id="{99EA358B-8A0F-435F-9AF9-E6ABA3E1C16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305125" y="101604"/>
            <a:ext cx="1242552" cy="1118835"/>
          </a:xfrm>
          <a:prstGeom prst="rect">
            <a:avLst/>
          </a:prstGeom>
        </p:spPr>
      </p:pic>
      <p:grpSp>
        <p:nvGrpSpPr>
          <p:cNvPr id="6" name="Group 5">
            <a:extLst>
              <a:ext uri="{FF2B5EF4-FFF2-40B4-BE49-F238E27FC236}">
                <a16:creationId xmlns:a16="http://schemas.microsoft.com/office/drawing/2014/main" id="{0D355877-E69B-4635-A924-6C52DE426A55}"/>
              </a:ext>
            </a:extLst>
          </p:cNvPr>
          <p:cNvGrpSpPr>
            <a:grpSpLocks noChangeAspect="1"/>
          </p:cNvGrpSpPr>
          <p:nvPr/>
        </p:nvGrpSpPr>
        <p:grpSpPr>
          <a:xfrm>
            <a:off x="9054746" y="3766979"/>
            <a:ext cx="1692503" cy="1692000"/>
            <a:chOff x="1515211" y="1756575"/>
            <a:chExt cx="3120185" cy="3119263"/>
          </a:xfrm>
        </p:grpSpPr>
        <p:grpSp>
          <p:nvGrpSpPr>
            <p:cNvPr id="7" name="Group 6">
              <a:extLst>
                <a:ext uri="{FF2B5EF4-FFF2-40B4-BE49-F238E27FC236}">
                  <a16:creationId xmlns:a16="http://schemas.microsoft.com/office/drawing/2014/main" id="{64340B18-3529-48F3-9D56-2B9CC8847FEB}"/>
                </a:ext>
              </a:extLst>
            </p:cNvPr>
            <p:cNvGrpSpPr/>
            <p:nvPr/>
          </p:nvGrpSpPr>
          <p:grpSpPr>
            <a:xfrm>
              <a:off x="3073787" y="1760532"/>
              <a:ext cx="1561609" cy="3115306"/>
              <a:chOff x="3070612" y="1760532"/>
              <a:chExt cx="1561609" cy="3115306"/>
            </a:xfrm>
          </p:grpSpPr>
          <p:pic>
            <p:nvPicPr>
              <p:cNvPr id="11" name="Picture 10">
                <a:extLst>
                  <a:ext uri="{FF2B5EF4-FFF2-40B4-BE49-F238E27FC236}">
                    <a16:creationId xmlns:a16="http://schemas.microsoft.com/office/drawing/2014/main" id="{78F1B8E8-1886-4F61-95EE-9DE015306CD9}"/>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12" name="Picture 11">
                <a:extLst>
                  <a:ext uri="{FF2B5EF4-FFF2-40B4-BE49-F238E27FC236}">
                    <a16:creationId xmlns:a16="http://schemas.microsoft.com/office/drawing/2014/main" id="{B100E321-79F4-4324-948A-0EA6BE6E9B6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nvGrpSpPr>
            <p:cNvPr id="8" name="Group 7">
              <a:extLst>
                <a:ext uri="{FF2B5EF4-FFF2-40B4-BE49-F238E27FC236}">
                  <a16:creationId xmlns:a16="http://schemas.microsoft.com/office/drawing/2014/main" id="{4DFFF0CE-D9F1-44EE-8471-3A4E33820243}"/>
                </a:ext>
              </a:extLst>
            </p:cNvPr>
            <p:cNvGrpSpPr/>
            <p:nvPr/>
          </p:nvGrpSpPr>
          <p:grpSpPr>
            <a:xfrm rot="10800000">
              <a:off x="1515211" y="1756575"/>
              <a:ext cx="1561609" cy="3115306"/>
              <a:chOff x="3070612" y="1760532"/>
              <a:chExt cx="1561609" cy="3115306"/>
            </a:xfrm>
          </p:grpSpPr>
          <p:pic>
            <p:nvPicPr>
              <p:cNvPr id="9" name="Picture 8">
                <a:extLst>
                  <a:ext uri="{FF2B5EF4-FFF2-40B4-BE49-F238E27FC236}">
                    <a16:creationId xmlns:a16="http://schemas.microsoft.com/office/drawing/2014/main" id="{79FEFE9A-D30E-4AD1-80C0-ED1A80EAF2F6}"/>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3070612" y="1760532"/>
                <a:ext cx="1561609" cy="1560047"/>
              </a:xfrm>
              <a:prstGeom prst="rect">
                <a:avLst/>
              </a:prstGeom>
            </p:spPr>
          </p:pic>
          <p:pic>
            <p:nvPicPr>
              <p:cNvPr id="10" name="Picture 9">
                <a:extLst>
                  <a:ext uri="{FF2B5EF4-FFF2-40B4-BE49-F238E27FC236}">
                    <a16:creationId xmlns:a16="http://schemas.microsoft.com/office/drawing/2014/main" id="{CC87FBFA-B695-48C9-8571-DBEF17A90F4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5400000">
                <a:off x="3069831" y="3315010"/>
                <a:ext cx="1561609" cy="1560047"/>
              </a:xfrm>
              <a:prstGeom prst="rect">
                <a:avLst/>
              </a:prstGeom>
            </p:spPr>
          </p:pic>
        </p:grpSp>
      </p:grpSp>
      <p:pic>
        <p:nvPicPr>
          <p:cNvPr id="13" name="Picture 12">
            <a:extLst>
              <a:ext uri="{FF2B5EF4-FFF2-40B4-BE49-F238E27FC236}">
                <a16:creationId xmlns:a16="http://schemas.microsoft.com/office/drawing/2014/main" id="{77758E70-7BCA-4683-89CD-870D6631DD3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90313">
            <a:off x="7091842" y="3839158"/>
            <a:ext cx="2403967" cy="1802975"/>
          </a:xfrm>
          <a:prstGeom prst="rect">
            <a:avLst/>
          </a:prstGeom>
        </p:spPr>
      </p:pic>
      <p:pic>
        <p:nvPicPr>
          <p:cNvPr id="14" name="Picture 13">
            <a:extLst>
              <a:ext uri="{FF2B5EF4-FFF2-40B4-BE49-F238E27FC236}">
                <a16:creationId xmlns:a16="http://schemas.microsoft.com/office/drawing/2014/main" id="{BD49350B-5272-4DCB-809C-0E65276EAD4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872802" y="4092687"/>
            <a:ext cx="1319199" cy="1035839"/>
          </a:xfrm>
          <a:prstGeom prst="rect">
            <a:avLst/>
          </a:prstGeom>
        </p:spPr>
      </p:pic>
      <p:pic>
        <p:nvPicPr>
          <p:cNvPr id="15" name="Picture 6" descr="Serie de Talleres de COMSOL Multiphysics en P.R. – IEEE Puerto Rico &amp;amp;  Caribbean Section">
            <a:extLst>
              <a:ext uri="{FF2B5EF4-FFF2-40B4-BE49-F238E27FC236}">
                <a16:creationId xmlns:a16="http://schemas.microsoft.com/office/drawing/2014/main" id="{5AA57639-57DD-4640-BDD9-108E034C9626}"/>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9693675" y="1222585"/>
            <a:ext cx="2498325" cy="621979"/>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9D0CE4A-FF48-411E-8F83-398B6E24700A}"/>
              </a:ext>
            </a:extLst>
          </p:cNvPr>
          <p:cNvSpPr txBox="1"/>
          <p:nvPr/>
        </p:nvSpPr>
        <p:spPr>
          <a:xfrm>
            <a:off x="2763267" y="5996226"/>
            <a:ext cx="8673647" cy="830997"/>
          </a:xfrm>
          <a:prstGeom prst="rect">
            <a:avLst/>
          </a:prstGeom>
          <a:noFill/>
        </p:spPr>
        <p:txBody>
          <a:bodyPr wrap="square">
            <a:spAutoFit/>
          </a:bodyPr>
          <a:lstStyle/>
          <a:p>
            <a:r>
              <a:rPr lang="en-GB" sz="1600" dirty="0"/>
              <a:t>More:</a:t>
            </a:r>
          </a:p>
          <a:p>
            <a:r>
              <a:rPr lang="en-GB" sz="1600" dirty="0"/>
              <a:t>STEAM website: </a:t>
            </a:r>
            <a:r>
              <a:rPr lang="en-GB" sz="1600" dirty="0">
                <a:hlinkClick r:id="rId7"/>
              </a:rPr>
              <a:t>https://espace.cern.ch/steam/_layouts/15/start.aspx#/SIGMA/</a:t>
            </a:r>
            <a:r>
              <a:rPr lang="en-GB" sz="1600" dirty="0"/>
              <a:t> </a:t>
            </a:r>
          </a:p>
          <a:p>
            <a:r>
              <a:rPr lang="en-GB" sz="1600" dirty="0"/>
              <a:t>1</a:t>
            </a:r>
            <a:r>
              <a:rPr lang="en-GB" sz="1600" baseline="30000" dirty="0"/>
              <a:t>st</a:t>
            </a:r>
            <a:r>
              <a:rPr lang="en-GB" sz="1600" dirty="0"/>
              <a:t> STEAM workshop (2019): </a:t>
            </a:r>
            <a:r>
              <a:rPr lang="en-GB" sz="1600" dirty="0">
                <a:hlinkClick r:id="rId8"/>
              </a:rPr>
              <a:t>https://indico.cern.ch/event/808547/timetable/</a:t>
            </a:r>
            <a:r>
              <a:rPr lang="en-GB" sz="1600" dirty="0"/>
              <a:t> </a:t>
            </a:r>
          </a:p>
        </p:txBody>
      </p:sp>
      <p:pic>
        <p:nvPicPr>
          <p:cNvPr id="17" name="Picture 16">
            <a:extLst>
              <a:ext uri="{FF2B5EF4-FFF2-40B4-BE49-F238E27FC236}">
                <a16:creationId xmlns:a16="http://schemas.microsoft.com/office/drawing/2014/main" id="{0356A6F0-D17D-4BE9-99EC-4F09071214AF}"/>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11060205" y="174388"/>
            <a:ext cx="522196" cy="972235"/>
          </a:xfrm>
          <a:prstGeom prst="rect">
            <a:avLst/>
          </a:prstGeom>
        </p:spPr>
      </p:pic>
    </p:spTree>
    <p:extLst>
      <p:ext uri="{BB962C8B-B14F-4D97-AF65-F5344CB8AC3E}">
        <p14:creationId xmlns:p14="http://schemas.microsoft.com/office/powerpoint/2010/main" val="9599190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0515D-D7E1-4A8C-9731-FFDC906EE701}"/>
              </a:ext>
            </a:extLst>
          </p:cNvPr>
          <p:cNvSpPr>
            <a:spLocks noGrp="1"/>
          </p:cNvSpPr>
          <p:nvPr>
            <p:ph type="title"/>
          </p:nvPr>
        </p:nvSpPr>
        <p:spPr/>
        <p:txBody>
          <a:bodyPr>
            <a:noAutofit/>
          </a:bodyPr>
          <a:lstStyle/>
          <a:p>
            <a:r>
              <a:rPr lang="en-GB" sz="4800" dirty="0"/>
              <a:t>Magnet / Circuit quench simulation</a:t>
            </a:r>
          </a:p>
        </p:txBody>
      </p:sp>
      <p:sp>
        <p:nvSpPr>
          <p:cNvPr id="4" name="Slide Number Placeholder 3">
            <a:extLst>
              <a:ext uri="{FF2B5EF4-FFF2-40B4-BE49-F238E27FC236}">
                <a16:creationId xmlns:a16="http://schemas.microsoft.com/office/drawing/2014/main" id="{9A0992B3-D3CF-4D93-B45A-F64685F5F820}"/>
              </a:ext>
            </a:extLst>
          </p:cNvPr>
          <p:cNvSpPr>
            <a:spLocks noGrp="1"/>
          </p:cNvSpPr>
          <p:nvPr>
            <p:ph type="sldNum" sz="quarter" idx="4294967295"/>
          </p:nvPr>
        </p:nvSpPr>
        <p:spPr/>
        <p:txBody>
          <a:bodyPr/>
          <a:lstStyle/>
          <a:p>
            <a:fld id="{17918391-D411-FE40-AAD7-861AE5233E0E}" type="slidenum">
              <a:rPr lang="en-US" smtClean="0"/>
              <a:pPr/>
              <a:t>55</a:t>
            </a:fld>
            <a:endParaRPr lang="en-US" dirty="0"/>
          </a:p>
        </p:txBody>
      </p:sp>
      <p:pic>
        <p:nvPicPr>
          <p:cNvPr id="2050" name="Picture 2">
            <a:extLst>
              <a:ext uri="{FF2B5EF4-FFF2-40B4-BE49-F238E27FC236}">
                <a16:creationId xmlns:a16="http://schemas.microsoft.com/office/drawing/2014/main" id="{A6EBCF03-0A8C-4A54-880C-EB2D83D7A7F8}"/>
              </a:ext>
            </a:extLst>
          </p:cNvPr>
          <p:cNvPicPr>
            <a:picLocks noGrp="1" noChangeAspect="1" noChangeArrowheads="1"/>
          </p:cNvPicPr>
          <p:nvPr>
            <p:ph idx="1"/>
          </p:nvPr>
        </p:nvPicPr>
        <p:blipFill>
          <a:blip r:embed="rId2" cstate="hqprint">
            <a:extLst>
              <a:ext uri="{28A0092B-C50C-407E-A947-70E740481C1C}">
                <a14:useLocalDpi xmlns:a14="http://schemas.microsoft.com/office/drawing/2010/main" val="0"/>
              </a:ext>
            </a:extLst>
          </a:blip>
          <a:srcRect/>
          <a:stretch>
            <a:fillRect/>
          </a:stretch>
        </p:blipFill>
        <p:spPr bwMode="auto">
          <a:xfrm>
            <a:off x="292185" y="1476673"/>
            <a:ext cx="2292971" cy="22929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7AA7A65-47AC-47D7-ADFF-D5012ED1F63C}"/>
              </a:ext>
            </a:extLst>
          </p:cNvPr>
          <p:cNvSpPr txBox="1"/>
          <p:nvPr/>
        </p:nvSpPr>
        <p:spPr>
          <a:xfrm rot="19729360">
            <a:off x="113091" y="1933491"/>
            <a:ext cx="1995749" cy="666786"/>
          </a:xfrm>
          <a:prstGeom prst="rect">
            <a:avLst/>
          </a:prstGeom>
          <a:noFill/>
        </p:spPr>
        <p:txBody>
          <a:bodyPr wrap="square" rtlCol="0">
            <a:spAutoFit/>
          </a:bodyPr>
          <a:lstStyle/>
          <a:p>
            <a:pPr algn="ctr"/>
            <a:r>
              <a:rPr lang="en-GB" sz="3733" b="1" dirty="0">
                <a:solidFill>
                  <a:schemeClr val="accent1">
                    <a:lumMod val="10000"/>
                  </a:schemeClr>
                </a:solidFill>
              </a:rPr>
              <a:t>LEDET</a:t>
            </a:r>
          </a:p>
        </p:txBody>
      </p:sp>
      <p:sp>
        <p:nvSpPr>
          <p:cNvPr id="7" name="TextBox 6">
            <a:extLst>
              <a:ext uri="{FF2B5EF4-FFF2-40B4-BE49-F238E27FC236}">
                <a16:creationId xmlns:a16="http://schemas.microsoft.com/office/drawing/2014/main" id="{8D23ECAE-1D8C-4A62-8D62-C60D974B9F15}"/>
              </a:ext>
            </a:extLst>
          </p:cNvPr>
          <p:cNvSpPr txBox="1"/>
          <p:nvPr/>
        </p:nvSpPr>
        <p:spPr>
          <a:xfrm rot="19729360">
            <a:off x="768502" y="2672440"/>
            <a:ext cx="1995749" cy="666786"/>
          </a:xfrm>
          <a:prstGeom prst="rect">
            <a:avLst/>
          </a:prstGeom>
          <a:noFill/>
        </p:spPr>
        <p:txBody>
          <a:bodyPr wrap="square" rtlCol="0">
            <a:spAutoFit/>
          </a:bodyPr>
          <a:lstStyle/>
          <a:p>
            <a:pPr algn="ctr"/>
            <a:r>
              <a:rPr lang="en-GB" sz="3733" b="1" dirty="0">
                <a:solidFill>
                  <a:schemeClr val="bg1"/>
                </a:solidFill>
              </a:rPr>
              <a:t>SIGMA</a:t>
            </a:r>
          </a:p>
        </p:txBody>
      </p:sp>
      <p:sp>
        <p:nvSpPr>
          <p:cNvPr id="6" name="TextBox 5">
            <a:extLst>
              <a:ext uri="{FF2B5EF4-FFF2-40B4-BE49-F238E27FC236}">
                <a16:creationId xmlns:a16="http://schemas.microsoft.com/office/drawing/2014/main" id="{A9CAB444-70BC-4127-B3E2-942E5A787FB1}"/>
              </a:ext>
            </a:extLst>
          </p:cNvPr>
          <p:cNvSpPr txBox="1"/>
          <p:nvPr/>
        </p:nvSpPr>
        <p:spPr>
          <a:xfrm>
            <a:off x="3025019" y="1394199"/>
            <a:ext cx="8825605" cy="5262979"/>
          </a:xfrm>
          <a:prstGeom prst="rect">
            <a:avLst/>
          </a:prstGeom>
          <a:noFill/>
        </p:spPr>
        <p:txBody>
          <a:bodyPr wrap="square" rtlCol="0">
            <a:spAutoFit/>
          </a:bodyPr>
          <a:lstStyle/>
          <a:p>
            <a:r>
              <a:rPr lang="en-GB" sz="2400" dirty="0"/>
              <a:t>Why have both?</a:t>
            </a:r>
          </a:p>
          <a:p>
            <a:pPr marL="457189" indent="-457189">
              <a:buFont typeface="+mj-lt"/>
              <a:buAutoNum type="arabicParenR"/>
            </a:pPr>
            <a:r>
              <a:rPr lang="en-GB" sz="2400" b="1" dirty="0"/>
              <a:t>Increased confidence in quench simulation results </a:t>
            </a:r>
            <a:r>
              <a:rPr lang="en-GB" sz="2400" dirty="0"/>
              <a:t>(mitigate risk of error in simulations). This is especially important for novel magnets / conductors / circuits configurations when it is more difficult to know what to expect.</a:t>
            </a:r>
          </a:p>
          <a:p>
            <a:pPr marL="457189" indent="-457189">
              <a:buFont typeface="+mj-lt"/>
              <a:buAutoNum type="arabicParenR"/>
            </a:pPr>
            <a:r>
              <a:rPr lang="en-GB" sz="2400" dirty="0"/>
              <a:t>On detail level, they have different capabilities, limitations, setup and computational effort, like:</a:t>
            </a:r>
          </a:p>
          <a:p>
            <a:pPr marL="1066773" lvl="1" indent="-457189">
              <a:buFont typeface="+mj-lt"/>
              <a:buAutoNum type="alphaLcParenR"/>
            </a:pPr>
            <a:r>
              <a:rPr lang="en-GB" sz="2400" dirty="0"/>
              <a:t>Finite differences vs finite elements</a:t>
            </a:r>
          </a:p>
          <a:p>
            <a:pPr marL="1066773" lvl="1" indent="-457189">
              <a:buFont typeface="+mj-lt"/>
              <a:buAutoNum type="alphaLcParenR"/>
            </a:pPr>
            <a:r>
              <a:rPr lang="en-GB" sz="2400" dirty="0"/>
              <a:t>Simplifying assumptions, strengths and weaknesses</a:t>
            </a:r>
          </a:p>
          <a:p>
            <a:pPr marL="1066773" lvl="1" indent="-457189">
              <a:buFont typeface="+mj-lt"/>
              <a:buAutoNum type="alphaLcParenR"/>
            </a:pPr>
            <a:r>
              <a:rPr lang="en-GB" sz="2400" dirty="0"/>
              <a:t>Hardcoded vs. user editable equations / logic</a:t>
            </a:r>
          </a:p>
          <a:p>
            <a:pPr marL="1066773" lvl="1" indent="-457189">
              <a:buFont typeface="+mj-lt"/>
              <a:buAutoNum type="alphaLcParenR"/>
            </a:pPr>
            <a:r>
              <a:rPr lang="en-GB" sz="2400" dirty="0"/>
              <a:t>Ways to deal with iron and conducting structures</a:t>
            </a:r>
          </a:p>
          <a:p>
            <a:pPr marL="1066773" lvl="1" indent="-457189">
              <a:buFont typeface="+mj-lt"/>
              <a:buAutoNum type="alphaLcParenR"/>
            </a:pPr>
            <a:r>
              <a:rPr lang="en-GB" sz="2400" dirty="0"/>
              <a:t>Efficiency, solvers, input and output (matrix vs mesh)</a:t>
            </a:r>
          </a:p>
          <a:p>
            <a:pPr marL="1066773" lvl="1" indent="-457189">
              <a:buFont typeface="+mj-lt"/>
              <a:buAutoNum type="alphaLcParenR"/>
            </a:pPr>
            <a:r>
              <a:rPr lang="en-GB" sz="2400" dirty="0"/>
              <a:t>Extendibility and flexibility for extension</a:t>
            </a:r>
          </a:p>
        </p:txBody>
      </p:sp>
      <p:pic>
        <p:nvPicPr>
          <p:cNvPr id="5122" name="Picture 2" descr="LRNG | Identifying Strengths &amp;amp; Weaknesses">
            <a:extLst>
              <a:ext uri="{FF2B5EF4-FFF2-40B4-BE49-F238E27FC236}">
                <a16:creationId xmlns:a16="http://schemas.microsoft.com/office/drawing/2014/main" id="{F34CB1A3-0F39-433A-B6DC-4F563B725080}"/>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3953256"/>
            <a:ext cx="317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5435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4B19E-3573-4048-880F-F28AB717E599}"/>
              </a:ext>
            </a:extLst>
          </p:cNvPr>
          <p:cNvSpPr>
            <a:spLocks noGrp="1"/>
          </p:cNvSpPr>
          <p:nvPr>
            <p:ph type="title"/>
          </p:nvPr>
        </p:nvSpPr>
        <p:spPr>
          <a:xfrm>
            <a:off x="609600" y="233493"/>
            <a:ext cx="7985760" cy="1343680"/>
          </a:xfrm>
        </p:spPr>
        <p:txBody>
          <a:bodyPr>
            <a:noAutofit/>
          </a:bodyPr>
          <a:lstStyle/>
          <a:p>
            <a:r>
              <a:rPr lang="en-GB" sz="3200" b="1" dirty="0"/>
              <a:t>ProteCCT (Prote</a:t>
            </a:r>
            <a:r>
              <a:rPr lang="en-GB" sz="3200" dirty="0"/>
              <a:t>ction of</a:t>
            </a:r>
            <a:br>
              <a:rPr lang="en-GB" sz="3200" dirty="0"/>
            </a:br>
            <a:r>
              <a:rPr lang="en-GB" sz="3200" b="1" dirty="0"/>
              <a:t>C</a:t>
            </a:r>
            <a:r>
              <a:rPr lang="en-GB" sz="3200" dirty="0"/>
              <a:t>anted-</a:t>
            </a:r>
            <a:r>
              <a:rPr lang="en-GB" sz="3200" b="1" dirty="0"/>
              <a:t>C</a:t>
            </a:r>
            <a:r>
              <a:rPr lang="en-GB" sz="3200" dirty="0"/>
              <a:t>osine-</a:t>
            </a:r>
            <a:r>
              <a:rPr lang="en-GB" sz="3200" b="1" dirty="0"/>
              <a:t>T</a:t>
            </a:r>
            <a:r>
              <a:rPr lang="en-GB" sz="3200" dirty="0"/>
              <a:t>heta</a:t>
            </a:r>
            <a:r>
              <a:rPr lang="en-GB" sz="3200" b="1" dirty="0"/>
              <a:t>) </a:t>
            </a:r>
            <a:r>
              <a:rPr lang="en-GB" sz="3200" dirty="0"/>
              <a:t>type magnets</a:t>
            </a:r>
          </a:p>
        </p:txBody>
      </p:sp>
      <p:sp>
        <p:nvSpPr>
          <p:cNvPr id="4" name="Slide Number Placeholder 3">
            <a:extLst>
              <a:ext uri="{FF2B5EF4-FFF2-40B4-BE49-F238E27FC236}">
                <a16:creationId xmlns:a16="http://schemas.microsoft.com/office/drawing/2014/main" id="{58FD5324-3E71-40CA-BCD4-88DE772B44BD}"/>
              </a:ext>
            </a:extLst>
          </p:cNvPr>
          <p:cNvSpPr>
            <a:spLocks noGrp="1"/>
          </p:cNvSpPr>
          <p:nvPr>
            <p:ph type="sldNum" sz="quarter" idx="4294967295"/>
          </p:nvPr>
        </p:nvSpPr>
        <p:spPr/>
        <p:txBody>
          <a:bodyPr/>
          <a:lstStyle/>
          <a:p>
            <a:fld id="{17918391-D411-FE40-AAD7-861AE5233E0E}" type="slidenum">
              <a:rPr lang="en-US" smtClean="0"/>
              <a:pPr/>
              <a:t>56</a:t>
            </a:fld>
            <a:endParaRPr lang="en-US" dirty="0"/>
          </a:p>
        </p:txBody>
      </p:sp>
      <p:sp>
        <p:nvSpPr>
          <p:cNvPr id="9" name="TextBox 8">
            <a:extLst>
              <a:ext uri="{FF2B5EF4-FFF2-40B4-BE49-F238E27FC236}">
                <a16:creationId xmlns:a16="http://schemas.microsoft.com/office/drawing/2014/main" id="{2929447A-C911-4765-85D1-A4A39E5F6C64}"/>
              </a:ext>
            </a:extLst>
          </p:cNvPr>
          <p:cNvSpPr txBox="1"/>
          <p:nvPr/>
        </p:nvSpPr>
        <p:spPr>
          <a:xfrm>
            <a:off x="97536" y="2378406"/>
            <a:ext cx="9302496" cy="3416320"/>
          </a:xfrm>
          <a:prstGeom prst="rect">
            <a:avLst/>
          </a:prstGeom>
          <a:noFill/>
        </p:spPr>
        <p:txBody>
          <a:bodyPr wrap="square">
            <a:spAutoFit/>
          </a:bodyPr>
          <a:lstStyle/>
          <a:p>
            <a:pPr marL="457189" indent="-457189" defTabSz="1219170" eaLnBrk="0" fontAlgn="base" hangingPunct="0">
              <a:spcBef>
                <a:spcPct val="0"/>
              </a:spcBef>
              <a:spcAft>
                <a:spcPct val="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Accounts for </a:t>
            </a:r>
            <a:r>
              <a:rPr lang="en-GB" sz="2400" dirty="0">
                <a:solidFill>
                  <a:srgbClr val="C00000"/>
                </a:solidFill>
                <a:latin typeface="Calibri" panose="020F0502020204030204" pitchFamily="34" charset="0"/>
                <a:cs typeface="Calibri" panose="020F0502020204030204" pitchFamily="34" charset="0"/>
              </a:rPr>
              <a:t>quench-back</a:t>
            </a:r>
            <a:r>
              <a:rPr lang="en-GB" sz="2400" dirty="0">
                <a:latin typeface="Calibri" panose="020F0502020204030204" pitchFamily="34" charset="0"/>
                <a:cs typeface="Calibri" panose="020F0502020204030204" pitchFamily="34" charset="0"/>
              </a:rPr>
              <a:t> from conductive </a:t>
            </a:r>
            <a:r>
              <a:rPr lang="en-GB" sz="2400" dirty="0">
                <a:solidFill>
                  <a:srgbClr val="C00000"/>
                </a:solidFill>
                <a:latin typeface="Calibri" panose="020F0502020204030204" pitchFamily="34" charset="0"/>
                <a:cs typeface="Calibri" panose="020F0502020204030204" pitchFamily="34" charset="0"/>
              </a:rPr>
              <a:t>formers</a:t>
            </a:r>
          </a:p>
          <a:p>
            <a:pPr marL="457189" indent="-457189" defTabSz="1219170" eaLnBrk="0" fontAlgn="base" hangingPunct="0">
              <a:spcBef>
                <a:spcPct val="0"/>
              </a:spcBef>
              <a:spcAft>
                <a:spcPct val="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User-interface: Input and output to / from </a:t>
            </a:r>
            <a:r>
              <a:rPr lang="en-GB" sz="2400" dirty="0">
                <a:solidFill>
                  <a:srgbClr val="C00000"/>
                </a:solidFill>
                <a:latin typeface="Calibri" panose="020F0502020204030204" pitchFamily="34" charset="0"/>
                <a:cs typeface="Calibri" panose="020F0502020204030204" pitchFamily="34" charset="0"/>
              </a:rPr>
              <a:t>Excel</a:t>
            </a:r>
          </a:p>
          <a:p>
            <a:pPr marL="457189" indent="-457189" defTabSz="1219170" eaLnBrk="0" fontAlgn="base" hangingPunct="0">
              <a:spcBef>
                <a:spcPct val="0"/>
              </a:spcBef>
              <a:spcAft>
                <a:spcPct val="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Relies on accompanying </a:t>
            </a:r>
            <a:r>
              <a:rPr lang="en-GB" sz="2400" dirty="0">
                <a:solidFill>
                  <a:srgbClr val="C00000"/>
                </a:solidFill>
                <a:latin typeface="Calibri" panose="020F0502020204030204" pitchFamily="34" charset="0"/>
                <a:cs typeface="Calibri" panose="020F0502020204030204" pitchFamily="34" charset="0"/>
              </a:rPr>
              <a:t>COMSOL model </a:t>
            </a:r>
            <a:r>
              <a:rPr lang="en-GB" sz="2400" dirty="0">
                <a:latin typeface="Calibri" panose="020F0502020204030204" pitchFamily="34" charset="0"/>
                <a:cs typeface="Calibri" panose="020F0502020204030204" pitchFamily="34" charset="0"/>
              </a:rPr>
              <a:t>for field and inductance calculation when geometry is changed</a:t>
            </a:r>
          </a:p>
          <a:p>
            <a:pPr marL="457189" indent="-457189" defTabSz="1219170" eaLnBrk="0" fontAlgn="base" hangingPunct="0">
              <a:spcBef>
                <a:spcPct val="0"/>
              </a:spcBef>
              <a:spcAft>
                <a:spcPct val="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High degree of </a:t>
            </a:r>
            <a:r>
              <a:rPr lang="en-GB" sz="2400" dirty="0">
                <a:solidFill>
                  <a:srgbClr val="C00000"/>
                </a:solidFill>
                <a:latin typeface="Calibri" panose="020F0502020204030204" pitchFamily="34" charset="0"/>
                <a:cs typeface="Calibri" panose="020F0502020204030204" pitchFamily="34" charset="0"/>
              </a:rPr>
              <a:t>consistency</a:t>
            </a:r>
            <a:r>
              <a:rPr lang="en-GB" sz="2400" dirty="0">
                <a:latin typeface="Calibri" panose="020F0502020204030204" pitchFamily="34" charset="0"/>
                <a:cs typeface="Calibri" panose="020F0502020204030204" pitchFamily="34" charset="0"/>
              </a:rPr>
              <a:t> between simulations and experimental observations (for MCBRD magnet)</a:t>
            </a:r>
          </a:p>
          <a:p>
            <a:pPr marL="457189" indent="-457189" eaLnBrk="0" fontAlgn="base" hangingPunct="0">
              <a:spcBef>
                <a:spcPct val="0"/>
              </a:spcBef>
              <a:spcAft>
                <a:spcPct val="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Two fixed global </a:t>
            </a:r>
            <a:r>
              <a:rPr lang="en-US" sz="2400" dirty="0">
                <a:solidFill>
                  <a:srgbClr val="C00000"/>
                </a:solidFill>
                <a:latin typeface="Calibri" panose="020F0502020204030204" pitchFamily="34" charset="0"/>
                <a:cs typeface="Calibri" panose="020F0502020204030204" pitchFamily="34" charset="0"/>
              </a:rPr>
              <a:t>correction</a:t>
            </a:r>
            <a:r>
              <a:rPr lang="en-US" sz="2400" dirty="0">
                <a:latin typeface="Calibri" panose="020F0502020204030204" pitchFamily="34" charset="0"/>
                <a:cs typeface="Calibri" panose="020F0502020204030204" pitchFamily="34" charset="0"/>
              </a:rPr>
              <a:t> parameters </a:t>
            </a:r>
            <a:r>
              <a:rPr lang="en-US" sz="2400" i="1" dirty="0">
                <a:latin typeface="Calibri" panose="020F0502020204030204" pitchFamily="34" charset="0"/>
                <a:cs typeface="Calibri" panose="020F0502020204030204" pitchFamily="34" charset="0"/>
              </a:rPr>
              <a:t>fLoopFactor</a:t>
            </a:r>
            <a:r>
              <a:rPr lang="en-US" sz="2400" dirty="0">
                <a:latin typeface="Calibri" panose="020F0502020204030204" pitchFamily="34" charset="0"/>
                <a:cs typeface="Calibri" panose="020F0502020204030204" pitchFamily="34" charset="0"/>
              </a:rPr>
              <a:t> and </a:t>
            </a:r>
            <a:r>
              <a:rPr lang="en-US" sz="2400" i="1" dirty="0">
                <a:latin typeface="Calibri" panose="020F0502020204030204" pitchFamily="34" charset="0"/>
                <a:cs typeface="Calibri" panose="020F0502020204030204" pitchFamily="34" charset="0"/>
              </a:rPr>
              <a:t>addedHeCpFrac </a:t>
            </a:r>
            <a:r>
              <a:rPr lang="en-US" sz="2400" dirty="0">
                <a:latin typeface="Calibri" panose="020F0502020204030204" pitchFamily="34" charset="0"/>
                <a:cs typeface="Calibri" panose="020F0502020204030204" pitchFamily="34" charset="0"/>
              </a:rPr>
              <a:t>for all cases</a:t>
            </a:r>
          </a:p>
          <a:p>
            <a:pPr marL="457189" indent="-457189" eaLnBrk="0" fontAlgn="base" hangingPunct="0">
              <a:spcBef>
                <a:spcPct val="0"/>
              </a:spcBef>
              <a:spcAft>
                <a:spcPct val="0"/>
              </a:spcAft>
              <a:buFont typeface="Arial" panose="020B0604020202020204" pitchFamily="34" charset="0"/>
              <a:buChar char="•"/>
            </a:pPr>
            <a:r>
              <a:rPr lang="en-GB" sz="2400" dirty="0">
                <a:latin typeface="Calibri" panose="020F0502020204030204" pitchFamily="34" charset="0"/>
                <a:cs typeface="Calibri" panose="020F0502020204030204" pitchFamily="34" charset="0"/>
              </a:rPr>
              <a:t>Computationally efficient, standalone executable, </a:t>
            </a:r>
            <a:r>
              <a:rPr lang="en-GB" sz="2400" dirty="0">
                <a:solidFill>
                  <a:srgbClr val="C00000"/>
                </a:solidFill>
                <a:latin typeface="Calibri" panose="020F0502020204030204" pitchFamily="34" charset="0"/>
                <a:cs typeface="Calibri" panose="020F0502020204030204" pitchFamily="34" charset="0"/>
              </a:rPr>
              <a:t>ProteCCT is fast</a:t>
            </a:r>
            <a:r>
              <a:rPr lang="en-GB" sz="2400" dirty="0">
                <a:latin typeface="Calibri" panose="020F0502020204030204" pitchFamily="34" charset="0"/>
                <a:cs typeface="Calibri" panose="020F0502020204030204" pitchFamily="34" charset="0"/>
              </a:rPr>
              <a:t>!</a:t>
            </a:r>
          </a:p>
        </p:txBody>
      </p:sp>
      <p:sp>
        <p:nvSpPr>
          <p:cNvPr id="11" name="TextBox 10">
            <a:extLst>
              <a:ext uri="{FF2B5EF4-FFF2-40B4-BE49-F238E27FC236}">
                <a16:creationId xmlns:a16="http://schemas.microsoft.com/office/drawing/2014/main" id="{0D57EC57-5C9D-4B93-93BA-06CE5BC44D7B}"/>
              </a:ext>
            </a:extLst>
          </p:cNvPr>
          <p:cNvSpPr txBox="1"/>
          <p:nvPr/>
        </p:nvSpPr>
        <p:spPr>
          <a:xfrm>
            <a:off x="464514" y="1678445"/>
            <a:ext cx="9074909" cy="461665"/>
          </a:xfrm>
          <a:prstGeom prst="rect">
            <a:avLst/>
          </a:prstGeom>
          <a:noFill/>
        </p:spPr>
        <p:txBody>
          <a:bodyPr wrap="square">
            <a:spAutoFit/>
          </a:bodyPr>
          <a:lstStyle/>
          <a:p>
            <a:pPr defTabSz="1219170" eaLnBrk="0" fontAlgn="base" hangingPunct="0">
              <a:spcBef>
                <a:spcPct val="0"/>
              </a:spcBef>
              <a:spcAft>
                <a:spcPct val="0"/>
              </a:spcAft>
            </a:pPr>
            <a:r>
              <a:rPr lang="en-GB" sz="2400" b="1" dirty="0">
                <a:latin typeface="Calibri" panose="020F0502020204030204" pitchFamily="34" charset="0"/>
              </a:rPr>
              <a:t>Simulation tool for evaluating quench of CCT-type magnets </a:t>
            </a:r>
            <a:endParaRPr lang="en-US" sz="2400" b="1" baseline="-25000" dirty="0">
              <a:latin typeface="Calibri" panose="020F0502020204030204" pitchFamily="34" charset="0"/>
            </a:endParaRPr>
          </a:p>
        </p:txBody>
      </p:sp>
      <p:grpSp>
        <p:nvGrpSpPr>
          <p:cNvPr id="10" name="Group 9">
            <a:extLst>
              <a:ext uri="{FF2B5EF4-FFF2-40B4-BE49-F238E27FC236}">
                <a16:creationId xmlns:a16="http://schemas.microsoft.com/office/drawing/2014/main" id="{2CB673E1-5D0F-4642-9FA3-AB2FED3E05FF}"/>
              </a:ext>
            </a:extLst>
          </p:cNvPr>
          <p:cNvGrpSpPr/>
          <p:nvPr/>
        </p:nvGrpSpPr>
        <p:grpSpPr>
          <a:xfrm>
            <a:off x="9834877" y="1312194"/>
            <a:ext cx="2357124" cy="3623571"/>
            <a:chOff x="314083" y="1191005"/>
            <a:chExt cx="3772142" cy="5025888"/>
          </a:xfrm>
        </p:grpSpPr>
        <p:grpSp>
          <p:nvGrpSpPr>
            <p:cNvPr id="12" name="Group 11">
              <a:extLst>
                <a:ext uri="{FF2B5EF4-FFF2-40B4-BE49-F238E27FC236}">
                  <a16:creationId xmlns:a16="http://schemas.microsoft.com/office/drawing/2014/main" id="{67F742E7-59ED-41FA-BDDA-80FD622FD53E}"/>
                </a:ext>
              </a:extLst>
            </p:cNvPr>
            <p:cNvGrpSpPr/>
            <p:nvPr/>
          </p:nvGrpSpPr>
          <p:grpSpPr>
            <a:xfrm>
              <a:off x="327992" y="1191005"/>
              <a:ext cx="3758233" cy="4390586"/>
              <a:chOff x="394667" y="1057655"/>
              <a:chExt cx="3758233" cy="4390586"/>
            </a:xfrm>
          </p:grpSpPr>
          <p:pic>
            <p:nvPicPr>
              <p:cNvPr id="15" name="Picture 14">
                <a:extLst>
                  <a:ext uri="{FF2B5EF4-FFF2-40B4-BE49-F238E27FC236}">
                    <a16:creationId xmlns:a16="http://schemas.microsoft.com/office/drawing/2014/main" id="{80AF25EB-86C3-4A81-8DCB-7E34FF119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667" y="1470295"/>
                <a:ext cx="3758233" cy="3977946"/>
              </a:xfrm>
              <a:prstGeom prst="rect">
                <a:avLst/>
              </a:prstGeom>
            </p:spPr>
          </p:pic>
          <p:sp>
            <p:nvSpPr>
              <p:cNvPr id="16" name="Curved Down Arrow 28">
                <a:extLst>
                  <a:ext uri="{FF2B5EF4-FFF2-40B4-BE49-F238E27FC236}">
                    <a16:creationId xmlns:a16="http://schemas.microsoft.com/office/drawing/2014/main" id="{27F02190-A397-4499-9888-F690FCF38B6F}"/>
                  </a:ext>
                </a:extLst>
              </p:cNvPr>
              <p:cNvSpPr/>
              <p:nvPr/>
            </p:nvSpPr>
            <p:spPr>
              <a:xfrm>
                <a:off x="1249680" y="1670318"/>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solidFill>
                    <a:schemeClr val="tx1"/>
                  </a:solidFill>
                </a:endParaRPr>
              </a:p>
            </p:txBody>
          </p:sp>
          <p:sp>
            <p:nvSpPr>
              <p:cNvPr id="17" name="Curved Down Arrow 30">
                <a:extLst>
                  <a:ext uri="{FF2B5EF4-FFF2-40B4-BE49-F238E27FC236}">
                    <a16:creationId xmlns:a16="http://schemas.microsoft.com/office/drawing/2014/main" id="{45351942-8DCE-46C1-ACDD-63C89C61253D}"/>
                  </a:ext>
                </a:extLst>
              </p:cNvPr>
              <p:cNvSpPr/>
              <p:nvPr/>
            </p:nvSpPr>
            <p:spPr>
              <a:xfrm>
                <a:off x="2065019" y="1670317"/>
                <a:ext cx="742950" cy="371475"/>
              </a:xfrm>
              <a:prstGeom prst="curved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solidFill>
                    <a:schemeClr val="tx1"/>
                  </a:solidFill>
                </a:endParaRPr>
              </a:p>
            </p:txBody>
          </p:sp>
          <p:sp>
            <p:nvSpPr>
              <p:cNvPr id="18" name="TextBox 17">
                <a:extLst>
                  <a:ext uri="{FF2B5EF4-FFF2-40B4-BE49-F238E27FC236}">
                    <a16:creationId xmlns:a16="http://schemas.microsoft.com/office/drawing/2014/main" id="{90953426-9802-495E-AC78-C9D48738605D}"/>
                  </a:ext>
                </a:extLst>
              </p:cNvPr>
              <p:cNvSpPr txBox="1"/>
              <p:nvPr/>
            </p:nvSpPr>
            <p:spPr>
              <a:xfrm>
                <a:off x="394667" y="1057655"/>
                <a:ext cx="295628" cy="583322"/>
              </a:xfrm>
              <a:prstGeom prst="rect">
                <a:avLst/>
              </a:prstGeom>
              <a:noFill/>
            </p:spPr>
            <p:txBody>
              <a:bodyPr wrap="none" rtlCol="0">
                <a:spAutoFit/>
              </a:bodyPr>
              <a:lstStyle/>
              <a:p>
                <a:endParaRPr lang="en-GB" sz="2133" dirty="0"/>
              </a:p>
            </p:txBody>
          </p:sp>
        </p:grpSp>
        <p:sp>
          <p:nvSpPr>
            <p:cNvPr id="14" name="TextBox 13">
              <a:extLst>
                <a:ext uri="{FF2B5EF4-FFF2-40B4-BE49-F238E27FC236}">
                  <a16:creationId xmlns:a16="http://schemas.microsoft.com/office/drawing/2014/main" id="{87C48AA2-BC46-45CE-A913-4C9F33A20A02}"/>
                </a:ext>
              </a:extLst>
            </p:cNvPr>
            <p:cNvSpPr txBox="1"/>
            <p:nvPr/>
          </p:nvSpPr>
          <p:spPr>
            <a:xfrm>
              <a:off x="314083" y="5633571"/>
              <a:ext cx="3657599" cy="583322"/>
            </a:xfrm>
            <a:prstGeom prst="rect">
              <a:avLst/>
            </a:prstGeom>
            <a:noFill/>
          </p:spPr>
          <p:txBody>
            <a:bodyPr wrap="square" rtlCol="0">
              <a:spAutoFit/>
            </a:bodyPr>
            <a:lstStyle/>
            <a:p>
              <a:pPr algn="ctr"/>
              <a:endParaRPr lang="en-US" sz="2133" i="1" dirty="0">
                <a:latin typeface="Calibri" panose="020F0502020204030204" pitchFamily="34" charset="0"/>
                <a:sym typeface="Wingdings" panose="05000000000000000000" pitchFamily="2" charset="2"/>
              </a:endParaRPr>
            </a:p>
          </p:txBody>
        </p:sp>
      </p:grpSp>
      <p:pic>
        <p:nvPicPr>
          <p:cNvPr id="28" name="Picture 27">
            <a:extLst>
              <a:ext uri="{FF2B5EF4-FFF2-40B4-BE49-F238E27FC236}">
                <a16:creationId xmlns:a16="http://schemas.microsoft.com/office/drawing/2014/main" id="{62606D8A-5040-4D8B-86E1-2B369694226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160366" y="17154"/>
            <a:ext cx="1961145" cy="1555068"/>
          </a:xfrm>
          <a:prstGeom prst="rect">
            <a:avLst/>
          </a:prstGeom>
        </p:spPr>
      </p:pic>
      <p:pic>
        <p:nvPicPr>
          <p:cNvPr id="31" name="Picture 2" descr="MATLAB logo and symbol, meaning, history, PNG">
            <a:extLst>
              <a:ext uri="{FF2B5EF4-FFF2-40B4-BE49-F238E27FC236}">
                <a16:creationId xmlns:a16="http://schemas.microsoft.com/office/drawing/2014/main" id="{A6910489-8B48-4C54-B77F-9D5FF3EBE15B}"/>
              </a:ext>
            </a:extLst>
          </p:cNvPr>
          <p:cNvPicPr>
            <a:picLocks noChangeAspect="1" noChangeArrowheads="1"/>
          </p:cNvPicPr>
          <p:nvPr/>
        </p:nvPicPr>
        <p:blipFill rotWithShape="1">
          <a:blip r:embed="rId4" cstate="hqprint">
            <a:extLst>
              <a:ext uri="{28A0092B-C50C-407E-A947-70E740481C1C}">
                <a14:useLocalDpi xmlns:a14="http://schemas.microsoft.com/office/drawing/2010/main" val="0"/>
              </a:ext>
            </a:extLst>
          </a:blip>
          <a:srcRect t="27131" b="26027"/>
          <a:stretch/>
        </p:blipFill>
        <p:spPr bwMode="auto">
          <a:xfrm>
            <a:off x="8824203" y="1037673"/>
            <a:ext cx="1704400" cy="44908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ABA099FC-8E68-47E1-9D18-9E013DB4F710}"/>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9560510" y="4458114"/>
            <a:ext cx="2276857" cy="1761713"/>
          </a:xfrm>
          <a:prstGeom prst="rect">
            <a:avLst/>
          </a:prstGeom>
        </p:spPr>
      </p:pic>
      <p:sp>
        <p:nvSpPr>
          <p:cNvPr id="33" name="TextBox 32">
            <a:extLst>
              <a:ext uri="{FF2B5EF4-FFF2-40B4-BE49-F238E27FC236}">
                <a16:creationId xmlns:a16="http://schemas.microsoft.com/office/drawing/2014/main" id="{7AE3DE49-BC0F-4B11-883F-278B6872D3A8}"/>
              </a:ext>
            </a:extLst>
          </p:cNvPr>
          <p:cNvSpPr txBox="1"/>
          <p:nvPr/>
        </p:nvSpPr>
        <p:spPr>
          <a:xfrm>
            <a:off x="2763267" y="5996226"/>
            <a:ext cx="9709149" cy="830997"/>
          </a:xfrm>
          <a:prstGeom prst="rect">
            <a:avLst/>
          </a:prstGeom>
          <a:noFill/>
        </p:spPr>
        <p:txBody>
          <a:bodyPr wrap="square">
            <a:spAutoFit/>
          </a:bodyPr>
          <a:lstStyle/>
          <a:p>
            <a:r>
              <a:rPr lang="en-GB" sz="1600" dirty="0"/>
              <a:t>More:</a:t>
            </a:r>
          </a:p>
          <a:p>
            <a:r>
              <a:rPr lang="en-GB" sz="1600" dirty="0"/>
              <a:t>STEAM website: </a:t>
            </a:r>
            <a:r>
              <a:rPr lang="en-GB" sz="1600" dirty="0">
                <a:hlinkClick r:id="rId6"/>
              </a:rPr>
              <a:t>https://espace.cern.ch/steam/_layouts/15/start.aspx#/SitePages/ProteCCT.aspx</a:t>
            </a:r>
            <a:r>
              <a:rPr lang="en-GB" sz="1600" dirty="0"/>
              <a:t>  </a:t>
            </a:r>
          </a:p>
          <a:p>
            <a:r>
              <a:rPr lang="en-GB" sz="1600" dirty="0"/>
              <a:t>1</a:t>
            </a:r>
            <a:r>
              <a:rPr lang="en-GB" sz="1600" baseline="30000" dirty="0"/>
              <a:t>st</a:t>
            </a:r>
            <a:r>
              <a:rPr lang="en-GB" sz="1600" dirty="0"/>
              <a:t> STEAM workshop (2019): </a:t>
            </a:r>
            <a:r>
              <a:rPr lang="en-GB" sz="1600" dirty="0">
                <a:hlinkClick r:id="rId7"/>
              </a:rPr>
              <a:t>https://indico.cern.ch/event/808547/timetable/</a:t>
            </a:r>
            <a:r>
              <a:rPr lang="en-GB" sz="1600" dirty="0"/>
              <a:t> </a:t>
            </a:r>
          </a:p>
        </p:txBody>
      </p:sp>
    </p:spTree>
    <p:extLst>
      <p:ext uri="{BB962C8B-B14F-4D97-AF65-F5344CB8AC3E}">
        <p14:creationId xmlns:p14="http://schemas.microsoft.com/office/powerpoint/2010/main" val="25737923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4B19E-3573-4048-880F-F28AB717E599}"/>
              </a:ext>
            </a:extLst>
          </p:cNvPr>
          <p:cNvSpPr>
            <a:spLocks noGrp="1"/>
          </p:cNvSpPr>
          <p:nvPr>
            <p:ph type="title"/>
          </p:nvPr>
        </p:nvSpPr>
        <p:spPr>
          <a:xfrm>
            <a:off x="609600" y="233493"/>
            <a:ext cx="7985760" cy="1343680"/>
          </a:xfrm>
        </p:spPr>
        <p:txBody>
          <a:bodyPr>
            <a:noAutofit/>
          </a:bodyPr>
          <a:lstStyle/>
          <a:p>
            <a:r>
              <a:rPr lang="en-GB" sz="2667" b="1" dirty="0"/>
              <a:t>SING </a:t>
            </a:r>
            <a:r>
              <a:rPr lang="en-GB" sz="2667" dirty="0"/>
              <a:t>(</a:t>
            </a:r>
            <a:r>
              <a:rPr lang="en-GB" sz="2667" b="1" dirty="0"/>
              <a:t>S</a:t>
            </a:r>
            <a:r>
              <a:rPr lang="en-GB" sz="2667" dirty="0"/>
              <a:t>TEAM </a:t>
            </a:r>
            <a:r>
              <a:rPr lang="en-GB" sz="2667" b="1" dirty="0"/>
              <a:t>I</a:t>
            </a:r>
            <a:r>
              <a:rPr lang="en-GB" sz="2667" dirty="0"/>
              <a:t>ntegrated </a:t>
            </a:r>
            <a:r>
              <a:rPr lang="en-GB" sz="2667" b="1" dirty="0"/>
              <a:t>N</a:t>
            </a:r>
            <a:r>
              <a:rPr lang="en-GB" sz="2667" dirty="0"/>
              <a:t>etwork </a:t>
            </a:r>
            <a:r>
              <a:rPr lang="en-GB" sz="2667" b="1" dirty="0"/>
              <a:t>G</a:t>
            </a:r>
            <a:r>
              <a:rPr lang="en-GB" sz="2667" dirty="0"/>
              <a:t>enerator) &amp; </a:t>
            </a:r>
            <a:r>
              <a:rPr lang="en-GB" sz="2667" b="1" dirty="0"/>
              <a:t>PSPICE</a:t>
            </a:r>
            <a:r>
              <a:rPr lang="en-GB" sz="2667" dirty="0"/>
              <a:t> (</a:t>
            </a:r>
            <a:r>
              <a:rPr lang="en-GB" sz="2667" b="1" dirty="0"/>
              <a:t>P</a:t>
            </a:r>
            <a:r>
              <a:rPr lang="en-GB" sz="2667" dirty="0"/>
              <a:t>ersonal </a:t>
            </a:r>
            <a:r>
              <a:rPr lang="en-GB" sz="2667" b="1" dirty="0"/>
              <a:t>S</a:t>
            </a:r>
            <a:r>
              <a:rPr lang="en-GB" sz="2667" dirty="0"/>
              <a:t>imulation </a:t>
            </a:r>
            <a:r>
              <a:rPr lang="en-GB" sz="2667" b="1" dirty="0"/>
              <a:t>P</a:t>
            </a:r>
            <a:r>
              <a:rPr lang="en-GB" sz="2667" dirty="0"/>
              <a:t>rogram with </a:t>
            </a:r>
            <a:r>
              <a:rPr lang="en-GB" sz="2667" b="1" dirty="0"/>
              <a:t>I</a:t>
            </a:r>
            <a:r>
              <a:rPr lang="en-GB" sz="2667" dirty="0"/>
              <a:t>ntegrated </a:t>
            </a:r>
            <a:r>
              <a:rPr lang="en-GB" sz="2667" b="1" dirty="0"/>
              <a:t>C</a:t>
            </a:r>
            <a:r>
              <a:rPr lang="en-GB" sz="2667" dirty="0"/>
              <a:t>ircuit </a:t>
            </a:r>
            <a:r>
              <a:rPr lang="en-GB" sz="2667" b="1" dirty="0"/>
              <a:t>E</a:t>
            </a:r>
            <a:r>
              <a:rPr lang="en-GB" sz="2667" dirty="0"/>
              <a:t>mphasis)</a:t>
            </a:r>
          </a:p>
        </p:txBody>
      </p:sp>
      <p:sp>
        <p:nvSpPr>
          <p:cNvPr id="4" name="Slide Number Placeholder 3">
            <a:extLst>
              <a:ext uri="{FF2B5EF4-FFF2-40B4-BE49-F238E27FC236}">
                <a16:creationId xmlns:a16="http://schemas.microsoft.com/office/drawing/2014/main" id="{58FD5324-3E71-40CA-BCD4-88DE772B44BD}"/>
              </a:ext>
            </a:extLst>
          </p:cNvPr>
          <p:cNvSpPr>
            <a:spLocks noGrp="1"/>
          </p:cNvSpPr>
          <p:nvPr>
            <p:ph type="sldNum" sz="quarter" idx="4294967295"/>
          </p:nvPr>
        </p:nvSpPr>
        <p:spPr/>
        <p:txBody>
          <a:bodyPr/>
          <a:lstStyle/>
          <a:p>
            <a:fld id="{17918391-D411-FE40-AAD7-861AE5233E0E}" type="slidenum">
              <a:rPr lang="en-US" smtClean="0"/>
              <a:pPr/>
              <a:t>57</a:t>
            </a:fld>
            <a:endParaRPr lang="en-US" dirty="0"/>
          </a:p>
        </p:txBody>
      </p:sp>
      <p:sp>
        <p:nvSpPr>
          <p:cNvPr id="9" name="TextBox 8">
            <a:extLst>
              <a:ext uri="{FF2B5EF4-FFF2-40B4-BE49-F238E27FC236}">
                <a16:creationId xmlns:a16="http://schemas.microsoft.com/office/drawing/2014/main" id="{2929447A-C911-4765-85D1-A4A39E5F6C64}"/>
              </a:ext>
            </a:extLst>
          </p:cNvPr>
          <p:cNvSpPr txBox="1"/>
          <p:nvPr/>
        </p:nvSpPr>
        <p:spPr>
          <a:xfrm>
            <a:off x="97536" y="2378406"/>
            <a:ext cx="9302496" cy="3416320"/>
          </a:xfrm>
          <a:prstGeom prst="rect">
            <a:avLst/>
          </a:prstGeom>
          <a:noFill/>
        </p:spPr>
        <p:txBody>
          <a:bodyPr wrap="square">
            <a:spAutoFit/>
          </a:bodyPr>
          <a:lstStyle/>
          <a:p>
            <a:pPr marL="457189" indent="-457189" defTabSz="1219170" eaLnBrk="0" fontAlgn="base" hangingPunct="0">
              <a:spcBef>
                <a:spcPct val="0"/>
              </a:spcBef>
              <a:spcAft>
                <a:spcPct val="0"/>
              </a:spcAft>
              <a:buFont typeface="Arial" panose="020B0604020202020204" pitchFamily="34" charset="0"/>
              <a:buChar char="•"/>
            </a:pPr>
            <a:r>
              <a:rPr lang="en-GB" sz="2400" dirty="0"/>
              <a:t>Semi-automatic </a:t>
            </a:r>
            <a:r>
              <a:rPr lang="en-GB" sz="2400" dirty="0">
                <a:solidFill>
                  <a:srgbClr val="C00000"/>
                </a:solidFill>
              </a:rPr>
              <a:t>generation</a:t>
            </a:r>
            <a:r>
              <a:rPr lang="en-GB" sz="2400" dirty="0"/>
              <a:t> of </a:t>
            </a:r>
            <a:r>
              <a:rPr lang="en-GB" sz="2400" dirty="0">
                <a:solidFill>
                  <a:srgbClr val="C00000"/>
                </a:solidFill>
              </a:rPr>
              <a:t>netlists</a:t>
            </a:r>
            <a:r>
              <a:rPr lang="en-GB" sz="2400" dirty="0"/>
              <a:t>, useful for large circuits</a:t>
            </a:r>
          </a:p>
          <a:p>
            <a:pPr marL="457189" indent="-457189" defTabSz="1219170" eaLnBrk="0" fontAlgn="base" hangingPunct="0">
              <a:spcBef>
                <a:spcPct val="0"/>
              </a:spcBef>
              <a:spcAft>
                <a:spcPct val="0"/>
              </a:spcAft>
              <a:buFont typeface="Arial" panose="020B0604020202020204" pitchFamily="34" charset="0"/>
              <a:buChar char="•"/>
            </a:pPr>
            <a:r>
              <a:rPr lang="en-GB" sz="2400" dirty="0"/>
              <a:t>Circuit components can be added in </a:t>
            </a:r>
            <a:r>
              <a:rPr lang="en-GB" sz="2400" dirty="0">
                <a:solidFill>
                  <a:srgbClr val="C00000"/>
                </a:solidFill>
              </a:rPr>
              <a:t>programmatic</a:t>
            </a:r>
            <a:r>
              <a:rPr lang="en-GB" sz="2400" dirty="0"/>
              <a:t> and </a:t>
            </a:r>
            <a:r>
              <a:rPr lang="en-GB" sz="2400" dirty="0">
                <a:solidFill>
                  <a:srgbClr val="C00000"/>
                </a:solidFill>
              </a:rPr>
              <a:t>iterative</a:t>
            </a:r>
            <a:r>
              <a:rPr lang="en-GB" sz="2400" dirty="0"/>
              <a:t> way, effectively allowing (‘for’) loops for circuit generation</a:t>
            </a:r>
          </a:p>
          <a:p>
            <a:pPr marL="457189" indent="-457189" defTabSz="1219170" eaLnBrk="0" fontAlgn="base" hangingPunct="0">
              <a:spcBef>
                <a:spcPct val="0"/>
              </a:spcBef>
              <a:spcAft>
                <a:spcPct val="0"/>
              </a:spcAft>
              <a:buFont typeface="Arial" panose="020B0604020202020204" pitchFamily="34" charset="0"/>
              <a:buChar char="•"/>
            </a:pPr>
            <a:r>
              <a:rPr lang="en-GB" sz="2400" dirty="0"/>
              <a:t>Models could be generated more </a:t>
            </a:r>
            <a:r>
              <a:rPr lang="en-GB" sz="2400" dirty="0">
                <a:solidFill>
                  <a:srgbClr val="C00000"/>
                </a:solidFill>
              </a:rPr>
              <a:t>quickly</a:t>
            </a:r>
            <a:r>
              <a:rPr lang="en-GB" sz="2400" dirty="0"/>
              <a:t> and with </a:t>
            </a:r>
            <a:r>
              <a:rPr lang="en-GB" sz="2400" dirty="0">
                <a:solidFill>
                  <a:srgbClr val="C00000"/>
                </a:solidFill>
              </a:rPr>
              <a:t>fewer bugs</a:t>
            </a:r>
            <a:r>
              <a:rPr lang="en-GB" sz="2400" dirty="0"/>
              <a:t> and less expert knowledge needed</a:t>
            </a:r>
          </a:p>
          <a:p>
            <a:pPr marL="457189" indent="-457189" defTabSz="1219170" eaLnBrk="0" fontAlgn="base" hangingPunct="0">
              <a:spcBef>
                <a:spcPct val="0"/>
              </a:spcBef>
              <a:spcAft>
                <a:spcPct val="0"/>
              </a:spcAft>
              <a:buFont typeface="Arial" panose="020B0604020202020204" pitchFamily="34" charset="0"/>
              <a:buChar char="•"/>
            </a:pPr>
            <a:r>
              <a:rPr lang="en-GB" sz="2400" dirty="0"/>
              <a:t>Can be used for </a:t>
            </a:r>
            <a:r>
              <a:rPr lang="en-GB" sz="2400" dirty="0">
                <a:solidFill>
                  <a:srgbClr val="C00000"/>
                </a:solidFill>
              </a:rPr>
              <a:t>turns</a:t>
            </a:r>
            <a:r>
              <a:rPr lang="en-GB" sz="2400" dirty="0"/>
              <a:t> in magnet or </a:t>
            </a:r>
            <a:r>
              <a:rPr lang="en-GB" sz="2400" dirty="0">
                <a:solidFill>
                  <a:srgbClr val="C00000"/>
                </a:solidFill>
              </a:rPr>
              <a:t>magnets</a:t>
            </a:r>
            <a:r>
              <a:rPr lang="en-GB" sz="2400" dirty="0"/>
              <a:t> in circuit</a:t>
            </a:r>
          </a:p>
          <a:p>
            <a:pPr marL="457189" indent="-457189" defTabSz="1219170" eaLnBrk="0" fontAlgn="base" hangingPunct="0">
              <a:spcBef>
                <a:spcPct val="0"/>
              </a:spcBef>
              <a:spcAft>
                <a:spcPct val="0"/>
              </a:spcAft>
              <a:buFont typeface="Arial" panose="020B0604020202020204" pitchFamily="34" charset="0"/>
              <a:buChar char="•"/>
            </a:pPr>
            <a:r>
              <a:rPr lang="en-GB" sz="2400" dirty="0"/>
              <a:t>Models can be used for </a:t>
            </a:r>
            <a:r>
              <a:rPr lang="en-GB" sz="2400" dirty="0">
                <a:solidFill>
                  <a:srgbClr val="C00000"/>
                </a:solidFill>
              </a:rPr>
              <a:t>frequency</a:t>
            </a:r>
            <a:br>
              <a:rPr lang="en-GB" sz="2400" dirty="0"/>
            </a:br>
            <a:r>
              <a:rPr lang="en-GB" sz="2400" dirty="0"/>
              <a:t>domain and </a:t>
            </a:r>
            <a:r>
              <a:rPr lang="en-GB" sz="2400" dirty="0">
                <a:solidFill>
                  <a:srgbClr val="C00000"/>
                </a:solidFill>
              </a:rPr>
              <a:t>transient</a:t>
            </a:r>
            <a:r>
              <a:rPr lang="en-GB" sz="2400" dirty="0"/>
              <a:t> analysis, like</a:t>
            </a:r>
            <a:br>
              <a:rPr lang="en-GB" sz="2400" dirty="0"/>
            </a:br>
            <a:r>
              <a:rPr lang="en-GB" sz="2400" dirty="0"/>
              <a:t>quench and/or short circuits</a:t>
            </a:r>
          </a:p>
        </p:txBody>
      </p:sp>
      <p:sp>
        <p:nvSpPr>
          <p:cNvPr id="11" name="TextBox 10">
            <a:extLst>
              <a:ext uri="{FF2B5EF4-FFF2-40B4-BE49-F238E27FC236}">
                <a16:creationId xmlns:a16="http://schemas.microsoft.com/office/drawing/2014/main" id="{0D57EC57-5C9D-4B93-93BA-06CE5BC44D7B}"/>
              </a:ext>
            </a:extLst>
          </p:cNvPr>
          <p:cNvSpPr txBox="1"/>
          <p:nvPr/>
        </p:nvSpPr>
        <p:spPr>
          <a:xfrm>
            <a:off x="464513" y="1678445"/>
            <a:ext cx="10343695" cy="461665"/>
          </a:xfrm>
          <a:prstGeom prst="rect">
            <a:avLst/>
          </a:prstGeom>
          <a:noFill/>
        </p:spPr>
        <p:txBody>
          <a:bodyPr wrap="square">
            <a:spAutoFit/>
          </a:bodyPr>
          <a:lstStyle/>
          <a:p>
            <a:pPr defTabSz="1219170" eaLnBrk="0" fontAlgn="base" hangingPunct="0">
              <a:spcBef>
                <a:spcPct val="0"/>
              </a:spcBef>
              <a:spcAft>
                <a:spcPct val="0"/>
              </a:spcAft>
            </a:pPr>
            <a:r>
              <a:rPr lang="en-GB" sz="2400" b="1" dirty="0">
                <a:latin typeface="Calibri" panose="020F0502020204030204" pitchFamily="34" charset="0"/>
              </a:rPr>
              <a:t>Tools for automated generation of complex circuits + circuit solver</a:t>
            </a:r>
            <a:endParaRPr lang="en-US" sz="2400" b="1" baseline="-25000" dirty="0">
              <a:latin typeface="Calibri" panose="020F0502020204030204" pitchFamily="34" charset="0"/>
            </a:endParaRPr>
          </a:p>
        </p:txBody>
      </p:sp>
      <p:pic>
        <p:nvPicPr>
          <p:cNvPr id="19" name="Picture 18">
            <a:extLst>
              <a:ext uri="{FF2B5EF4-FFF2-40B4-BE49-F238E27FC236}">
                <a16:creationId xmlns:a16="http://schemas.microsoft.com/office/drawing/2014/main" id="{7114615A-1254-408D-9E78-B4B75E33AB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7946" y="2529635"/>
            <a:ext cx="2764055" cy="1670717"/>
          </a:xfrm>
          <a:prstGeom prst="rect">
            <a:avLst/>
          </a:prstGeom>
        </p:spPr>
      </p:pic>
      <p:pic>
        <p:nvPicPr>
          <p:cNvPr id="20" name="Picture 19">
            <a:extLst>
              <a:ext uri="{FF2B5EF4-FFF2-40B4-BE49-F238E27FC236}">
                <a16:creationId xmlns:a16="http://schemas.microsoft.com/office/drawing/2014/main" id="{4079689D-D9F6-41E1-BF4E-3AEEFC2AC0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5754" y="4678531"/>
            <a:ext cx="5943601" cy="1592348"/>
          </a:xfrm>
          <a:prstGeom prst="rect">
            <a:avLst/>
          </a:prstGeom>
        </p:spPr>
      </p:pic>
      <p:grpSp>
        <p:nvGrpSpPr>
          <p:cNvPr id="21" name="Group 20">
            <a:extLst>
              <a:ext uri="{FF2B5EF4-FFF2-40B4-BE49-F238E27FC236}">
                <a16:creationId xmlns:a16="http://schemas.microsoft.com/office/drawing/2014/main" id="{DA6617EC-12D6-46A3-90E0-F560448C115E}"/>
              </a:ext>
            </a:extLst>
          </p:cNvPr>
          <p:cNvGrpSpPr/>
          <p:nvPr/>
        </p:nvGrpSpPr>
        <p:grpSpPr>
          <a:xfrm>
            <a:off x="10499570" y="610564"/>
            <a:ext cx="1449380" cy="865541"/>
            <a:chOff x="3904127" y="1596730"/>
            <a:chExt cx="1506746" cy="988721"/>
          </a:xfrm>
        </p:grpSpPr>
        <p:pic>
          <p:nvPicPr>
            <p:cNvPr id="22" name="Picture 8" descr="Electrical engineering| Creaform Engineering">
              <a:extLst>
                <a:ext uri="{FF2B5EF4-FFF2-40B4-BE49-F238E27FC236}">
                  <a16:creationId xmlns:a16="http://schemas.microsoft.com/office/drawing/2014/main" id="{8D4525CD-C87D-4950-BF34-D35C1A9152FD}"/>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153497" y="1867886"/>
              <a:ext cx="1055298" cy="59960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0" descr="OrCAD Logo - LogoDix">
              <a:extLst>
                <a:ext uri="{FF2B5EF4-FFF2-40B4-BE49-F238E27FC236}">
                  <a16:creationId xmlns:a16="http://schemas.microsoft.com/office/drawing/2014/main" id="{DA3C0E12-7829-4A39-8FFC-270D4F35D1B0}"/>
                </a:ext>
              </a:extLst>
            </p:cNvPr>
            <p:cNvPicPr>
              <a:picLocks noChangeAspect="1" noChangeArrowheads="1"/>
            </p:cNvPicPr>
            <p:nvPr/>
          </p:nvPicPr>
          <p:blipFill rotWithShape="1">
            <a:blip r:embed="rId5" cstate="hqprint">
              <a:extLst>
                <a:ext uri="{28A0092B-C50C-407E-A947-70E740481C1C}">
                  <a14:useLocalDpi xmlns:a14="http://schemas.microsoft.com/office/drawing/2010/main" val="0"/>
                </a:ext>
              </a:extLst>
            </a:blip>
            <a:srcRect l="18344" t="22388" r="18381" b="36092"/>
            <a:stretch/>
          </p:blipFill>
          <p:spPr bwMode="auto">
            <a:xfrm>
              <a:off x="3904127" y="1596730"/>
              <a:ext cx="1506746" cy="988721"/>
            </a:xfrm>
            <a:prstGeom prst="rect">
              <a:avLst/>
            </a:prstGeom>
            <a:noFill/>
            <a:extLst>
              <a:ext uri="{909E8E84-426E-40DD-AFC4-6F175D3DCCD1}">
                <a14:hiddenFill xmlns:a14="http://schemas.microsoft.com/office/drawing/2010/main">
                  <a:solidFill>
                    <a:srgbClr val="FFFFFF"/>
                  </a:solidFill>
                </a14:hiddenFill>
              </a:ext>
            </a:extLst>
          </p:spPr>
        </p:pic>
      </p:grpSp>
      <p:pic>
        <p:nvPicPr>
          <p:cNvPr id="24" name="Picture 23">
            <a:extLst>
              <a:ext uri="{FF2B5EF4-FFF2-40B4-BE49-F238E27FC236}">
                <a16:creationId xmlns:a16="http://schemas.microsoft.com/office/drawing/2014/main" id="{97F54B6A-B523-4D0B-BDF3-7EE917D9E0D5}"/>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9716135" y="487752"/>
            <a:ext cx="522196" cy="972235"/>
          </a:xfrm>
          <a:prstGeom prst="rect">
            <a:avLst/>
          </a:prstGeom>
        </p:spPr>
      </p:pic>
      <p:sp>
        <p:nvSpPr>
          <p:cNvPr id="25" name="TextBox 24">
            <a:extLst>
              <a:ext uri="{FF2B5EF4-FFF2-40B4-BE49-F238E27FC236}">
                <a16:creationId xmlns:a16="http://schemas.microsoft.com/office/drawing/2014/main" id="{B45FEC4C-B8C3-4A5B-88E0-F018C6C2391F}"/>
              </a:ext>
            </a:extLst>
          </p:cNvPr>
          <p:cNvSpPr txBox="1"/>
          <p:nvPr/>
        </p:nvSpPr>
        <p:spPr>
          <a:xfrm>
            <a:off x="2763267" y="5996226"/>
            <a:ext cx="9709149" cy="830997"/>
          </a:xfrm>
          <a:prstGeom prst="rect">
            <a:avLst/>
          </a:prstGeom>
          <a:noFill/>
        </p:spPr>
        <p:txBody>
          <a:bodyPr wrap="square">
            <a:spAutoFit/>
          </a:bodyPr>
          <a:lstStyle/>
          <a:p>
            <a:r>
              <a:rPr lang="en-GB" sz="1600" dirty="0"/>
              <a:t>More:</a:t>
            </a:r>
          </a:p>
          <a:p>
            <a:r>
              <a:rPr lang="en-GB" sz="1600" dirty="0"/>
              <a:t>STEAM website: </a:t>
            </a:r>
            <a:r>
              <a:rPr lang="en-GB" sz="1600" dirty="0">
                <a:hlinkClick r:id="rId7"/>
              </a:rPr>
              <a:t>https://espace.cern.ch/steam/_layouts/15/start.aspx#/SING/</a:t>
            </a:r>
            <a:r>
              <a:rPr lang="en-GB" sz="1600" dirty="0"/>
              <a:t> </a:t>
            </a:r>
          </a:p>
          <a:p>
            <a:r>
              <a:rPr lang="en-GB" sz="1600" dirty="0"/>
              <a:t>1</a:t>
            </a:r>
            <a:r>
              <a:rPr lang="en-GB" sz="1600" baseline="30000" dirty="0"/>
              <a:t>st</a:t>
            </a:r>
            <a:r>
              <a:rPr lang="en-GB" sz="1600" dirty="0"/>
              <a:t> STEAM workshop (2019): </a:t>
            </a:r>
            <a:r>
              <a:rPr lang="en-GB" sz="1600" dirty="0">
                <a:hlinkClick r:id="rId8"/>
              </a:rPr>
              <a:t>https://indico.cern.ch/event/808547/timetable/</a:t>
            </a:r>
            <a:r>
              <a:rPr lang="en-GB" sz="1600" dirty="0"/>
              <a:t> </a:t>
            </a:r>
          </a:p>
        </p:txBody>
      </p:sp>
    </p:spTree>
    <p:extLst>
      <p:ext uri="{BB962C8B-B14F-4D97-AF65-F5344CB8AC3E}">
        <p14:creationId xmlns:p14="http://schemas.microsoft.com/office/powerpoint/2010/main" val="28115663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4B19E-3573-4048-880F-F28AB717E599}"/>
              </a:ext>
            </a:extLst>
          </p:cNvPr>
          <p:cNvSpPr>
            <a:spLocks noGrp="1"/>
          </p:cNvSpPr>
          <p:nvPr>
            <p:ph type="title"/>
          </p:nvPr>
        </p:nvSpPr>
        <p:spPr>
          <a:xfrm>
            <a:off x="609600" y="233493"/>
            <a:ext cx="7985760" cy="1024648"/>
          </a:xfrm>
        </p:spPr>
        <p:txBody>
          <a:bodyPr>
            <a:noAutofit/>
          </a:bodyPr>
          <a:lstStyle/>
          <a:p>
            <a:r>
              <a:rPr lang="en-GB" sz="3200" b="1" dirty="0"/>
              <a:t>COSIM </a:t>
            </a:r>
            <a:r>
              <a:rPr lang="en-GB" sz="3200" dirty="0"/>
              <a:t>(</a:t>
            </a:r>
            <a:r>
              <a:rPr lang="en-GB" sz="3200" b="1" dirty="0"/>
              <a:t>Co</a:t>
            </a:r>
            <a:r>
              <a:rPr lang="en-GB" sz="3200" dirty="0"/>
              <a:t>operative </a:t>
            </a:r>
            <a:r>
              <a:rPr lang="en-GB" sz="3200" b="1" dirty="0"/>
              <a:t>Sim</a:t>
            </a:r>
            <a:r>
              <a:rPr lang="en-GB" sz="3200" dirty="0"/>
              <a:t>ulation)</a:t>
            </a:r>
          </a:p>
        </p:txBody>
      </p:sp>
      <p:sp>
        <p:nvSpPr>
          <p:cNvPr id="4" name="Slide Number Placeholder 3">
            <a:extLst>
              <a:ext uri="{FF2B5EF4-FFF2-40B4-BE49-F238E27FC236}">
                <a16:creationId xmlns:a16="http://schemas.microsoft.com/office/drawing/2014/main" id="{58FD5324-3E71-40CA-BCD4-88DE772B44BD}"/>
              </a:ext>
            </a:extLst>
          </p:cNvPr>
          <p:cNvSpPr>
            <a:spLocks noGrp="1"/>
          </p:cNvSpPr>
          <p:nvPr>
            <p:ph type="sldNum" sz="quarter" idx="4294967295"/>
          </p:nvPr>
        </p:nvSpPr>
        <p:spPr>
          <a:xfrm>
            <a:off x="10919931" y="6356351"/>
            <a:ext cx="668565" cy="365125"/>
          </a:xfrm>
        </p:spPr>
        <p:txBody>
          <a:bodyPr/>
          <a:lstStyle/>
          <a:p>
            <a:fld id="{17918391-D411-FE40-AAD7-861AE5233E0E}" type="slidenum">
              <a:rPr lang="en-US" smtClean="0"/>
              <a:pPr/>
              <a:t>58</a:t>
            </a:fld>
            <a:endParaRPr lang="en-US" dirty="0"/>
          </a:p>
        </p:txBody>
      </p:sp>
      <p:sp>
        <p:nvSpPr>
          <p:cNvPr id="9" name="TextBox 8">
            <a:extLst>
              <a:ext uri="{FF2B5EF4-FFF2-40B4-BE49-F238E27FC236}">
                <a16:creationId xmlns:a16="http://schemas.microsoft.com/office/drawing/2014/main" id="{2929447A-C911-4765-85D1-A4A39E5F6C64}"/>
              </a:ext>
            </a:extLst>
          </p:cNvPr>
          <p:cNvSpPr txBox="1"/>
          <p:nvPr/>
        </p:nvSpPr>
        <p:spPr>
          <a:xfrm>
            <a:off x="199403" y="2229614"/>
            <a:ext cx="7467356" cy="3702873"/>
          </a:xfrm>
          <a:prstGeom prst="rect">
            <a:avLst/>
          </a:prstGeom>
          <a:noFill/>
        </p:spPr>
        <p:txBody>
          <a:bodyPr wrap="square">
            <a:spAutoFit/>
          </a:bodyPr>
          <a:lstStyle/>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Most commonly: f</a:t>
            </a:r>
            <a:r>
              <a:rPr lang="pl-PL" sz="2133" dirty="0">
                <a:latin typeface="Calibri" panose="020F0502020204030204" pitchFamily="34" charset="0"/>
                <a:cs typeface="Calibri" panose="020F0502020204030204" pitchFamily="34" charset="0"/>
              </a:rPr>
              <a:t>ield model is solved with</a:t>
            </a:r>
            <a:r>
              <a:rPr lang="en-GB" sz="2133" dirty="0">
                <a:latin typeface="Calibri" panose="020F0502020204030204" pitchFamily="34" charset="0"/>
                <a:cs typeface="Calibri" panose="020F0502020204030204" pitchFamily="34" charset="0"/>
              </a:rPr>
              <a:t> </a:t>
            </a:r>
            <a:r>
              <a:rPr lang="en-GB" sz="2133" dirty="0">
                <a:solidFill>
                  <a:srgbClr val="C00000"/>
                </a:solidFill>
                <a:latin typeface="Calibri" panose="020F0502020204030204" pitchFamily="34" charset="0"/>
                <a:cs typeface="Calibri" panose="020F0502020204030204" pitchFamily="34" charset="0"/>
              </a:rPr>
              <a:t>Lumped Element</a:t>
            </a:r>
            <a:r>
              <a:rPr lang="en-GB" sz="2133" dirty="0">
                <a:latin typeface="Calibri" panose="020F0502020204030204" pitchFamily="34" charset="0"/>
                <a:cs typeface="Calibri" panose="020F0502020204030204" pitchFamily="34" charset="0"/>
              </a:rPr>
              <a:t> (LEDET) and/or </a:t>
            </a:r>
            <a:r>
              <a:rPr lang="en-GB" sz="2133" dirty="0">
                <a:solidFill>
                  <a:srgbClr val="C00000"/>
                </a:solidFill>
                <a:latin typeface="Calibri" panose="020F0502020204030204" pitchFamily="34" charset="0"/>
                <a:cs typeface="Calibri" panose="020F0502020204030204" pitchFamily="34" charset="0"/>
              </a:rPr>
              <a:t>Finite Element </a:t>
            </a:r>
            <a:r>
              <a:rPr lang="pl-PL" sz="2133" dirty="0">
                <a:latin typeface="Calibri" panose="020F0502020204030204" pitchFamily="34" charset="0"/>
                <a:cs typeface="Calibri" panose="020F0502020204030204" pitchFamily="34" charset="0"/>
              </a:rPr>
              <a:t>(COMSOL) </a:t>
            </a:r>
            <a:r>
              <a:rPr lang="en-GB" sz="2133" dirty="0">
                <a:latin typeface="Calibri" panose="020F0502020204030204" pitchFamily="34" charset="0"/>
                <a:cs typeface="Calibri" panose="020F0502020204030204" pitchFamily="34" charset="0"/>
              </a:rPr>
              <a:t>tool and circuit model is solved with </a:t>
            </a:r>
            <a:r>
              <a:rPr lang="en-GB" sz="2133" dirty="0">
                <a:solidFill>
                  <a:srgbClr val="C00000"/>
                </a:solidFill>
                <a:latin typeface="Calibri" panose="020F0502020204030204" pitchFamily="34" charset="0"/>
                <a:cs typeface="Calibri" panose="020F0502020204030204" pitchFamily="34" charset="0"/>
              </a:rPr>
              <a:t>circuit solver </a:t>
            </a:r>
            <a:r>
              <a:rPr lang="en-GB" sz="2133" dirty="0">
                <a:latin typeface="Calibri" panose="020F0502020204030204" pitchFamily="34" charset="0"/>
                <a:cs typeface="Calibri" panose="020F0502020204030204" pitchFamily="34" charset="0"/>
              </a:rPr>
              <a:t>(PSPICE)</a:t>
            </a:r>
          </a:p>
          <a:p>
            <a:pPr marL="457189" indent="-457189" defTabSz="1219170" eaLnBrk="0" fontAlgn="base" hangingPunct="0">
              <a:spcBef>
                <a:spcPct val="0"/>
              </a:spcBef>
              <a:spcAft>
                <a:spcPct val="0"/>
              </a:spcAft>
              <a:buFont typeface="Arial" panose="020B0604020202020204" pitchFamily="34" charset="0"/>
              <a:buChar char="•"/>
            </a:pPr>
            <a:r>
              <a:rPr lang="en-GB" sz="2133" dirty="0">
                <a:solidFill>
                  <a:srgbClr val="C00000"/>
                </a:solidFill>
                <a:latin typeface="Calibri" panose="020F0502020204030204" pitchFamily="34" charset="0"/>
                <a:cs typeface="Calibri" panose="020F0502020204030204" pitchFamily="34" charset="0"/>
              </a:rPr>
              <a:t>Iteration</a:t>
            </a:r>
            <a:r>
              <a:rPr lang="en-GB" sz="2133" dirty="0">
                <a:latin typeface="Calibri" panose="020F0502020204030204" pitchFamily="34" charset="0"/>
                <a:cs typeface="Calibri" panose="020F0502020204030204" pitchFamily="34" charset="0"/>
              </a:rPr>
              <a:t> of field and circuit models until consistent solution (convergence of results) is reached</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Relies on data </a:t>
            </a:r>
            <a:r>
              <a:rPr lang="en-GB" sz="2133" dirty="0">
                <a:solidFill>
                  <a:srgbClr val="C00000"/>
                </a:solidFill>
                <a:latin typeface="Calibri" panose="020F0502020204030204" pitchFamily="34" charset="0"/>
                <a:cs typeface="Calibri" panose="020F0502020204030204" pitchFamily="34" charset="0"/>
              </a:rPr>
              <a:t>exchange of Input and Output </a:t>
            </a:r>
            <a:r>
              <a:rPr lang="en-GB" sz="2133" dirty="0">
                <a:latin typeface="Calibri" panose="020F0502020204030204" pitchFamily="34" charset="0"/>
                <a:cs typeface="Calibri" panose="020F0502020204030204" pitchFamily="34" charset="0"/>
              </a:rPr>
              <a:t>(IO) ports in tools compatible with COSIM (all covered so far)</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Capable of </a:t>
            </a:r>
            <a:r>
              <a:rPr lang="en-GB" sz="2133" dirty="0">
                <a:solidFill>
                  <a:srgbClr val="C00000"/>
                </a:solidFill>
                <a:latin typeface="Calibri" panose="020F0502020204030204" pitchFamily="34" charset="0"/>
                <a:cs typeface="Calibri" panose="020F0502020204030204" pitchFamily="34" charset="0"/>
              </a:rPr>
              <a:t>h</a:t>
            </a:r>
            <a:r>
              <a:rPr lang="pl-PL" sz="2133" dirty="0">
                <a:solidFill>
                  <a:srgbClr val="C00000"/>
                </a:solidFill>
                <a:latin typeface="Calibri" panose="020F0502020204030204" pitchFamily="34" charset="0"/>
                <a:cs typeface="Calibri" panose="020F0502020204030204" pitchFamily="34" charset="0"/>
              </a:rPr>
              <a:t>ierarchical</a:t>
            </a:r>
            <a:r>
              <a:rPr lang="en-GB" sz="2133" dirty="0">
                <a:latin typeface="Calibri" panose="020F0502020204030204" pitchFamily="34" charset="0"/>
                <a:cs typeface="Calibri" panose="020F0502020204030204" pitchFamily="34" charset="0"/>
              </a:rPr>
              <a:t> co-simulation </a:t>
            </a:r>
            <a:r>
              <a:rPr lang="en-US" sz="2133" dirty="0">
                <a:latin typeface="Calibri" panose="020F0502020204030204" pitchFamily="34" charset="0"/>
                <a:cs typeface="Calibri" panose="020F0502020204030204" pitchFamily="34" charset="0"/>
              </a:rPr>
              <a:t>allows for switching of models and coupling schemes</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Simulations provide </a:t>
            </a:r>
            <a:r>
              <a:rPr lang="en-GB" sz="2133" dirty="0">
                <a:solidFill>
                  <a:srgbClr val="C00000"/>
                </a:solidFill>
                <a:latin typeface="Calibri" panose="020F0502020204030204" pitchFamily="34" charset="0"/>
                <a:cs typeface="Calibri" panose="020F0502020204030204" pitchFamily="34" charset="0"/>
              </a:rPr>
              <a:t>consistent</a:t>
            </a:r>
            <a:r>
              <a:rPr lang="en-GB" sz="2133" dirty="0">
                <a:latin typeface="Calibri" panose="020F0502020204030204" pitchFamily="34" charset="0"/>
                <a:cs typeface="Calibri" panose="020F0502020204030204" pitchFamily="34" charset="0"/>
              </a:rPr>
              <a:t> results with </a:t>
            </a:r>
            <a:br>
              <a:rPr lang="en-GB" sz="2133" dirty="0">
                <a:latin typeface="Calibri" panose="020F0502020204030204" pitchFamily="34" charset="0"/>
                <a:cs typeface="Calibri" panose="020F0502020204030204" pitchFamily="34" charset="0"/>
              </a:rPr>
            </a:br>
            <a:r>
              <a:rPr lang="en-GB" sz="2133" dirty="0">
                <a:latin typeface="Calibri" panose="020F0502020204030204" pitchFamily="34" charset="0"/>
                <a:cs typeface="Calibri" panose="020F0502020204030204" pitchFamily="34" charset="0"/>
              </a:rPr>
              <a:t>measurements for several complex cases</a:t>
            </a:r>
          </a:p>
        </p:txBody>
      </p:sp>
      <p:sp>
        <p:nvSpPr>
          <p:cNvPr id="11" name="TextBox 10">
            <a:extLst>
              <a:ext uri="{FF2B5EF4-FFF2-40B4-BE49-F238E27FC236}">
                <a16:creationId xmlns:a16="http://schemas.microsoft.com/office/drawing/2014/main" id="{0D57EC57-5C9D-4B93-93BA-06CE5BC44D7B}"/>
              </a:ext>
            </a:extLst>
          </p:cNvPr>
          <p:cNvSpPr txBox="1"/>
          <p:nvPr/>
        </p:nvSpPr>
        <p:spPr>
          <a:xfrm>
            <a:off x="464512" y="1223437"/>
            <a:ext cx="9074909" cy="830997"/>
          </a:xfrm>
          <a:prstGeom prst="rect">
            <a:avLst/>
          </a:prstGeom>
          <a:noFill/>
        </p:spPr>
        <p:txBody>
          <a:bodyPr wrap="square">
            <a:spAutoFit/>
          </a:bodyPr>
          <a:lstStyle/>
          <a:p>
            <a:pPr defTabSz="1219170" eaLnBrk="0" fontAlgn="base" hangingPunct="0">
              <a:spcBef>
                <a:spcPct val="0"/>
              </a:spcBef>
              <a:spcAft>
                <a:spcPct val="0"/>
              </a:spcAft>
            </a:pPr>
            <a:r>
              <a:rPr lang="en-GB" sz="2400" b="1" dirty="0">
                <a:latin typeface="Calibri" panose="020F0502020204030204" pitchFamily="34" charset="0"/>
              </a:rPr>
              <a:t>Tool to couple different software simulating interdependent phenomena occurring in various domains, with different time-scales.</a:t>
            </a:r>
            <a:endParaRPr lang="en-US" sz="2400" b="1" baseline="-25000" dirty="0">
              <a:latin typeface="Calibri" panose="020F0502020204030204" pitchFamily="34" charset="0"/>
            </a:endParaRPr>
          </a:p>
        </p:txBody>
      </p:sp>
      <p:pic>
        <p:nvPicPr>
          <p:cNvPr id="24" name="Picture 23">
            <a:extLst>
              <a:ext uri="{FF2B5EF4-FFF2-40B4-BE49-F238E27FC236}">
                <a16:creationId xmlns:a16="http://schemas.microsoft.com/office/drawing/2014/main" id="{97F54B6A-B523-4D0B-BDF3-7EE917D9E0D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837446" y="457567"/>
            <a:ext cx="522196" cy="972235"/>
          </a:xfrm>
          <a:prstGeom prst="rect">
            <a:avLst/>
          </a:prstGeom>
        </p:spPr>
      </p:pic>
      <p:sp>
        <p:nvSpPr>
          <p:cNvPr id="27" name="Rectangle 26">
            <a:extLst>
              <a:ext uri="{FF2B5EF4-FFF2-40B4-BE49-F238E27FC236}">
                <a16:creationId xmlns:a16="http://schemas.microsoft.com/office/drawing/2014/main" id="{85B2B2A4-7548-481B-BD85-AFF5406AAEF9}"/>
              </a:ext>
            </a:extLst>
          </p:cNvPr>
          <p:cNvSpPr/>
          <p:nvPr/>
        </p:nvSpPr>
        <p:spPr>
          <a:xfrm>
            <a:off x="6974146" y="5015547"/>
            <a:ext cx="5160772" cy="338554"/>
          </a:xfrm>
          <a:prstGeom prst="rect">
            <a:avLst/>
          </a:prstGeom>
        </p:spPr>
        <p:txBody>
          <a:bodyPr wrap="none">
            <a:spAutoFit/>
          </a:bodyPr>
          <a:lstStyle/>
          <a:p>
            <a:pPr algn="ctr"/>
            <a:r>
              <a:rPr lang="pl-PL" sz="1600" dirty="0"/>
              <a:t>Waveform relaxation</a:t>
            </a:r>
            <a:r>
              <a:rPr lang="en-GB" sz="1600" dirty="0"/>
              <a:t> </a:t>
            </a:r>
            <a:r>
              <a:rPr lang="pl-PL" sz="1600" dirty="0"/>
              <a:t>(Gauss-Seidel </a:t>
            </a:r>
            <a:r>
              <a:rPr lang="en-US" sz="1600" dirty="0"/>
              <a:t>Method</a:t>
            </a:r>
            <a:r>
              <a:rPr lang="pl-PL" sz="1600" dirty="0"/>
              <a:t>)</a:t>
            </a:r>
            <a:r>
              <a:rPr lang="en-GB" sz="1600" dirty="0"/>
              <a:t> coupling</a:t>
            </a:r>
            <a:r>
              <a:rPr lang="pl-PL" sz="1600" dirty="0"/>
              <a:t> :</a:t>
            </a:r>
          </a:p>
        </p:txBody>
      </p:sp>
      <p:grpSp>
        <p:nvGrpSpPr>
          <p:cNvPr id="40" name="Group 39">
            <a:extLst>
              <a:ext uri="{FF2B5EF4-FFF2-40B4-BE49-F238E27FC236}">
                <a16:creationId xmlns:a16="http://schemas.microsoft.com/office/drawing/2014/main" id="{0693543C-698C-49A6-B843-6E7D97DDEA4D}"/>
              </a:ext>
            </a:extLst>
          </p:cNvPr>
          <p:cNvGrpSpPr/>
          <p:nvPr/>
        </p:nvGrpSpPr>
        <p:grpSpPr>
          <a:xfrm>
            <a:off x="8128375" y="2049367"/>
            <a:ext cx="4063627" cy="2399525"/>
            <a:chOff x="2458166" y="1988058"/>
            <a:chExt cx="3833777" cy="2080273"/>
          </a:xfrm>
        </p:grpSpPr>
        <p:pic>
          <p:nvPicPr>
            <p:cNvPr id="41" name="Obraz 2">
              <a:extLst>
                <a:ext uri="{FF2B5EF4-FFF2-40B4-BE49-F238E27FC236}">
                  <a16:creationId xmlns:a16="http://schemas.microsoft.com/office/drawing/2014/main" id="{3818DEB7-5130-4A64-B282-EF7129046E1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58166" y="1988058"/>
              <a:ext cx="3833777" cy="2080273"/>
            </a:xfrm>
            <a:prstGeom prst="rect">
              <a:avLst/>
            </a:prstGeom>
          </p:spPr>
        </p:pic>
        <mc:AlternateContent xmlns:mc="http://schemas.openxmlformats.org/markup-compatibility/2006" xmlns:a14="http://schemas.microsoft.com/office/drawing/2010/main">
          <mc:Choice Requires="a14">
            <p:sp>
              <p:nvSpPr>
                <p:cNvPr id="42" name="Pole tekstowe 11315">
                  <a:extLst>
                    <a:ext uri="{FF2B5EF4-FFF2-40B4-BE49-F238E27FC236}">
                      <a16:creationId xmlns:a16="http://schemas.microsoft.com/office/drawing/2014/main" id="{2A66400F-5239-4ECB-ADDB-8CF8EFE0B81E}"/>
                    </a:ext>
                  </a:extLst>
                </p:cNvPr>
                <p:cNvSpPr txBox="1"/>
                <p:nvPr/>
              </p:nvSpPr>
              <p:spPr>
                <a:xfrm>
                  <a:off x="4355777" y="2978095"/>
                  <a:ext cx="800797" cy="13368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sSub>
                          <m:sSubPr>
                            <m:ctrlPr>
                              <a:rPr lang="pl-PL" sz="1600" b="1" i="1">
                                <a:latin typeface="Cambria Math" panose="02040503050406030204" pitchFamily="18" charset="0"/>
                                <a:ea typeface="Times New Roman" panose="02020603050405020304" pitchFamily="18" charset="0"/>
                              </a:rPr>
                            </m:ctrlPr>
                          </m:sSubPr>
                          <m:e>
                            <m:r>
                              <a:rPr lang="pl-PL" sz="1600" b="1" i="1">
                                <a:latin typeface="Cambria Math" charset="0"/>
                                <a:ea typeface="Times New Roman" panose="02020603050405020304" pitchFamily="18" charset="0"/>
                              </a:rPr>
                              <m:t>𝑼</m:t>
                            </m:r>
                          </m:e>
                          <m:sub>
                            <m:r>
                              <a:rPr lang="pl-PL" sz="1600" b="1">
                                <a:latin typeface="Cambria Math" charset="0"/>
                                <a:ea typeface="Times New Roman" panose="02020603050405020304" pitchFamily="18" charset="0"/>
                              </a:rPr>
                              <m:t>𝐦𝐚𝐠</m:t>
                            </m:r>
                          </m:sub>
                        </m:sSub>
                      </m:oMath>
                    </m:oMathPara>
                  </a14:m>
                  <a:endParaRPr lang="pl-PL" sz="1200" b="1" dirty="0">
                    <a:latin typeface="Times New Roman" panose="02020603050405020304" pitchFamily="18" charset="0"/>
                    <a:ea typeface="Times New Roman" panose="02020603050405020304" pitchFamily="18" charset="0"/>
                  </a:endParaRPr>
                </a:p>
              </p:txBody>
            </p:sp>
          </mc:Choice>
          <mc:Fallback xmlns="">
            <p:sp>
              <p:nvSpPr>
                <p:cNvPr id="42" name="Pole tekstowe 11315">
                  <a:extLst>
                    <a:ext uri="{FF2B5EF4-FFF2-40B4-BE49-F238E27FC236}">
                      <a16:creationId xmlns:a16="http://schemas.microsoft.com/office/drawing/2014/main" id="{2A66400F-5239-4ECB-ADDB-8CF8EFE0B81E}"/>
                    </a:ext>
                  </a:extLst>
                </p:cNvPr>
                <p:cNvSpPr txBox="1">
                  <a:spLocks noRot="1" noChangeAspect="1" noMove="1" noResize="1" noEditPoints="1" noAdjustHandles="1" noChangeArrowheads="1" noChangeShapeType="1" noTextEdit="1"/>
                </p:cNvSpPr>
                <p:nvPr/>
              </p:nvSpPr>
              <p:spPr>
                <a:xfrm>
                  <a:off x="4355777" y="2978095"/>
                  <a:ext cx="800797" cy="133688"/>
                </a:xfrm>
                <a:prstGeom prst="rect">
                  <a:avLst/>
                </a:prstGeom>
                <a:blipFill>
                  <a:blip r:embed="rId4"/>
                  <a:stretch>
                    <a:fillRect b="-157895"/>
                  </a:stretch>
                </a:blipFill>
                <a:ln w="6350">
                  <a:noFill/>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Pole tekstowe 11315">
                  <a:extLst>
                    <a:ext uri="{FF2B5EF4-FFF2-40B4-BE49-F238E27FC236}">
                      <a16:creationId xmlns:a16="http://schemas.microsoft.com/office/drawing/2014/main" id="{2E6044BA-0550-4B38-9490-E6481993BC9F}"/>
                    </a:ext>
                  </a:extLst>
                </p:cNvPr>
                <p:cNvSpPr txBox="1"/>
                <p:nvPr/>
              </p:nvSpPr>
              <p:spPr>
                <a:xfrm>
                  <a:off x="4328864" y="2268797"/>
                  <a:ext cx="838514" cy="232434"/>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sSub>
                          <m:sSubPr>
                            <m:ctrlPr>
                              <a:rPr lang="pl-PL" sz="1600" b="1" i="1">
                                <a:latin typeface="Cambria Math" panose="02040503050406030204" pitchFamily="18" charset="0"/>
                                <a:ea typeface="Times New Roman" panose="02020603050405020304" pitchFamily="18" charset="0"/>
                              </a:rPr>
                            </m:ctrlPr>
                          </m:sSubPr>
                          <m:e>
                            <m:r>
                              <a:rPr lang="pl-PL" sz="1600" b="1">
                                <a:latin typeface="Cambria Math" charset="0"/>
                                <a:ea typeface="Times New Roman" panose="02020603050405020304" pitchFamily="18" charset="0"/>
                              </a:rPr>
                              <m:t>𝐈</m:t>
                            </m:r>
                          </m:e>
                          <m:sub>
                            <m:r>
                              <a:rPr lang="pl-PL" sz="1600" b="1">
                                <a:latin typeface="Cambria Math" charset="0"/>
                                <a:ea typeface="Times New Roman" panose="02020603050405020304" pitchFamily="18" charset="0"/>
                              </a:rPr>
                              <m:t>𝐬</m:t>
                            </m:r>
                          </m:sub>
                        </m:sSub>
                      </m:oMath>
                    </m:oMathPara>
                  </a14:m>
                  <a:endParaRPr lang="pl-PL" sz="1200" dirty="0">
                    <a:latin typeface="Times New Roman" panose="02020603050405020304" pitchFamily="18" charset="0"/>
                    <a:ea typeface="Times New Roman" panose="02020603050405020304" pitchFamily="18" charset="0"/>
                  </a:endParaRPr>
                </a:p>
              </p:txBody>
            </p:sp>
          </mc:Choice>
          <mc:Fallback xmlns="">
            <p:sp>
              <p:nvSpPr>
                <p:cNvPr id="43" name="Pole tekstowe 11315">
                  <a:extLst>
                    <a:ext uri="{FF2B5EF4-FFF2-40B4-BE49-F238E27FC236}">
                      <a16:creationId xmlns:a16="http://schemas.microsoft.com/office/drawing/2014/main" id="{2E6044BA-0550-4B38-9490-E6481993BC9F}"/>
                    </a:ext>
                  </a:extLst>
                </p:cNvPr>
                <p:cNvSpPr txBox="1">
                  <a:spLocks noRot="1" noChangeAspect="1" noMove="1" noResize="1" noEditPoints="1" noAdjustHandles="1" noChangeArrowheads="1" noChangeShapeType="1" noTextEdit="1"/>
                </p:cNvSpPr>
                <p:nvPr/>
              </p:nvSpPr>
              <p:spPr>
                <a:xfrm>
                  <a:off x="4328864" y="2268797"/>
                  <a:ext cx="838514" cy="232434"/>
                </a:xfrm>
                <a:prstGeom prst="rect">
                  <a:avLst/>
                </a:prstGeom>
                <a:blipFill>
                  <a:blip r:embed="rId5"/>
                  <a:stretch>
                    <a:fillRect b="-27273"/>
                  </a:stretch>
                </a:blipFill>
                <a:ln w="6350">
                  <a:noFill/>
                </a:ln>
                <a:effectLst/>
              </p:spPr>
              <p:txBody>
                <a:bodyPr/>
                <a:lstStyle/>
                <a:p>
                  <a:r>
                    <a:rPr lang="en-GB">
                      <a:noFill/>
                    </a:rPr>
                    <a:t> </a:t>
                  </a:r>
                </a:p>
              </p:txBody>
            </p:sp>
          </mc:Fallback>
        </mc:AlternateContent>
        <p:sp>
          <p:nvSpPr>
            <p:cNvPr id="44" name="Arc 97">
              <a:extLst>
                <a:ext uri="{FF2B5EF4-FFF2-40B4-BE49-F238E27FC236}">
                  <a16:creationId xmlns:a16="http://schemas.microsoft.com/office/drawing/2014/main" id="{90477DB4-13B1-4931-80A4-BD0A759773F9}"/>
                </a:ext>
              </a:extLst>
            </p:cNvPr>
            <p:cNvSpPr/>
            <p:nvPr/>
          </p:nvSpPr>
          <p:spPr>
            <a:xfrm>
              <a:off x="4316897" y="2580606"/>
              <a:ext cx="798249" cy="148543"/>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l-PL"/>
            </a:p>
          </p:txBody>
        </p:sp>
        <mc:AlternateContent xmlns:mc="http://schemas.openxmlformats.org/markup-compatibility/2006" xmlns:a14="http://schemas.microsoft.com/office/drawing/2010/main">
          <mc:Choice Requires="a14">
            <p:sp>
              <p:nvSpPr>
                <p:cNvPr id="45" name="Pole tekstowe 11315">
                  <a:extLst>
                    <a:ext uri="{FF2B5EF4-FFF2-40B4-BE49-F238E27FC236}">
                      <a16:creationId xmlns:a16="http://schemas.microsoft.com/office/drawing/2014/main" id="{64C3B3B9-D675-40DC-8E56-F5F26CEE04AF}"/>
                    </a:ext>
                  </a:extLst>
                </p:cNvPr>
                <p:cNvSpPr txBox="1"/>
                <p:nvPr/>
              </p:nvSpPr>
              <p:spPr>
                <a:xfrm>
                  <a:off x="4406979" y="3449282"/>
                  <a:ext cx="738544" cy="186160"/>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r>
                          <a:rPr lang="pl-PL" sz="1600" b="1" i="1">
                            <a:latin typeface="Cambria Math" charset="0"/>
                            <a:ea typeface="Times New Roman" panose="02020603050405020304" pitchFamily="18" charset="0"/>
                          </a:rPr>
                          <m:t>𝑹</m:t>
                        </m:r>
                      </m:oMath>
                    </m:oMathPara>
                  </a14:m>
                  <a:endParaRPr lang="pl-PL" sz="1200" b="1" dirty="0">
                    <a:latin typeface="Times New Roman" panose="02020603050405020304" pitchFamily="18" charset="0"/>
                    <a:ea typeface="Times New Roman" panose="02020603050405020304" pitchFamily="18" charset="0"/>
                  </a:endParaRPr>
                </a:p>
              </p:txBody>
            </p:sp>
          </mc:Choice>
          <mc:Fallback xmlns="">
            <p:sp>
              <p:nvSpPr>
                <p:cNvPr id="45" name="Pole tekstowe 11315">
                  <a:extLst>
                    <a:ext uri="{FF2B5EF4-FFF2-40B4-BE49-F238E27FC236}">
                      <a16:creationId xmlns:a16="http://schemas.microsoft.com/office/drawing/2014/main" id="{64C3B3B9-D675-40DC-8E56-F5F26CEE04AF}"/>
                    </a:ext>
                  </a:extLst>
                </p:cNvPr>
                <p:cNvSpPr txBox="1">
                  <a:spLocks noRot="1" noChangeAspect="1" noMove="1" noResize="1" noEditPoints="1" noAdjustHandles="1" noChangeArrowheads="1" noChangeShapeType="1" noTextEdit="1"/>
                </p:cNvSpPr>
                <p:nvPr/>
              </p:nvSpPr>
              <p:spPr>
                <a:xfrm>
                  <a:off x="4406979" y="3449282"/>
                  <a:ext cx="738544" cy="186160"/>
                </a:xfrm>
                <a:prstGeom prst="rect">
                  <a:avLst/>
                </a:prstGeom>
                <a:blipFill>
                  <a:blip r:embed="rId6"/>
                  <a:stretch>
                    <a:fillRect b="-53846"/>
                  </a:stretch>
                </a:blipFill>
                <a:ln w="6350">
                  <a:noFill/>
                </a:ln>
                <a:effectLst/>
              </p:spPr>
              <p:txBody>
                <a:bodyPr/>
                <a:lstStyle/>
                <a:p>
                  <a:r>
                    <a:rPr lang="en-GB">
                      <a:noFill/>
                    </a:rPr>
                    <a:t> </a:t>
                  </a:r>
                </a:p>
              </p:txBody>
            </p:sp>
          </mc:Fallback>
        </mc:AlternateContent>
        <p:sp>
          <p:nvSpPr>
            <p:cNvPr id="46" name="Arc 99">
              <a:extLst>
                <a:ext uri="{FF2B5EF4-FFF2-40B4-BE49-F238E27FC236}">
                  <a16:creationId xmlns:a16="http://schemas.microsoft.com/office/drawing/2014/main" id="{A79F24E2-4A66-4641-98C8-B1118487E0A9}"/>
                </a:ext>
              </a:extLst>
            </p:cNvPr>
            <p:cNvSpPr/>
            <p:nvPr/>
          </p:nvSpPr>
          <p:spPr>
            <a:xfrm flipH="1">
              <a:off x="4328864" y="3343169"/>
              <a:ext cx="786281" cy="111141"/>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l-PL"/>
            </a:p>
          </p:txBody>
        </p:sp>
        <p:sp>
          <p:nvSpPr>
            <p:cNvPr id="47" name="Arc 100">
              <a:extLst>
                <a:ext uri="{FF2B5EF4-FFF2-40B4-BE49-F238E27FC236}">
                  <a16:creationId xmlns:a16="http://schemas.microsoft.com/office/drawing/2014/main" id="{BE58862B-A0AC-4A95-B1CD-7E76AAC2A045}"/>
                </a:ext>
              </a:extLst>
            </p:cNvPr>
            <p:cNvSpPr/>
            <p:nvPr/>
          </p:nvSpPr>
          <p:spPr>
            <a:xfrm flipH="1">
              <a:off x="4347140" y="3685697"/>
              <a:ext cx="809434" cy="154763"/>
            </a:xfrm>
            <a:prstGeom prst="arc">
              <a:avLst>
                <a:gd name="adj1" fmla="val 11184627"/>
                <a:gd name="adj2" fmla="val 21242657"/>
              </a:avLst>
            </a:prstGeom>
            <a:ln w="1270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l-PL"/>
            </a:p>
          </p:txBody>
        </p:sp>
      </p:grpSp>
      <p:grpSp>
        <p:nvGrpSpPr>
          <p:cNvPr id="48" name="Group 47">
            <a:extLst>
              <a:ext uri="{FF2B5EF4-FFF2-40B4-BE49-F238E27FC236}">
                <a16:creationId xmlns:a16="http://schemas.microsoft.com/office/drawing/2014/main" id="{58467B0E-9C9B-4BAC-AF63-232FDEF2A087}"/>
              </a:ext>
            </a:extLst>
          </p:cNvPr>
          <p:cNvGrpSpPr/>
          <p:nvPr/>
        </p:nvGrpSpPr>
        <p:grpSpPr>
          <a:xfrm>
            <a:off x="7334990" y="5192019"/>
            <a:ext cx="3584941" cy="1761079"/>
            <a:chOff x="4910564" y="566826"/>
            <a:chExt cx="2979420" cy="1503734"/>
          </a:xfrm>
        </p:grpSpPr>
        <p:pic>
          <p:nvPicPr>
            <p:cNvPr id="49" name="Picture 48">
              <a:extLst>
                <a:ext uri="{FF2B5EF4-FFF2-40B4-BE49-F238E27FC236}">
                  <a16:creationId xmlns:a16="http://schemas.microsoft.com/office/drawing/2014/main" id="{8260C58E-7C0D-4C96-96E3-4C0E93560B46}"/>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t="-13726"/>
            <a:stretch/>
          </p:blipFill>
          <p:spPr>
            <a:xfrm>
              <a:off x="4910564" y="566826"/>
              <a:ext cx="2979420" cy="1503734"/>
            </a:xfrm>
            <a:prstGeom prst="rect">
              <a:avLst/>
            </a:prstGeom>
            <a:ln>
              <a:noFill/>
            </a:ln>
          </p:spPr>
        </p:pic>
        <p:sp>
          <p:nvSpPr>
            <p:cNvPr id="50" name="Rectangle 49">
              <a:extLst>
                <a:ext uri="{FF2B5EF4-FFF2-40B4-BE49-F238E27FC236}">
                  <a16:creationId xmlns:a16="http://schemas.microsoft.com/office/drawing/2014/main" id="{93E02037-BA63-4DB0-B42D-4D8CA80700EF}"/>
                </a:ext>
              </a:extLst>
            </p:cNvPr>
            <p:cNvSpPr/>
            <p:nvPr/>
          </p:nvSpPr>
          <p:spPr>
            <a:xfrm>
              <a:off x="4971776" y="1406137"/>
              <a:ext cx="660539" cy="341642"/>
            </a:xfrm>
            <a:prstGeom prst="rect">
              <a:avLst/>
            </a:prstGeom>
            <a:solidFill>
              <a:schemeClr val="bg1"/>
            </a:solidFill>
          </p:spPr>
          <p:txBody>
            <a:bodyPr wrap="square">
              <a:spAutoFit/>
            </a:bodyPr>
            <a:lstStyle/>
            <a:p>
              <a:pPr algn="r"/>
              <a:r>
                <a:rPr lang="en-GB" sz="2000" b="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Field</a:t>
              </a:r>
              <a:endParaRPr lang="pl-PL" sz="1600" dirty="0">
                <a:solidFill>
                  <a:srgbClr val="FF0000"/>
                </a:solidFill>
                <a:latin typeface="Times New Roman" panose="02020603050405020304" pitchFamily="18" charset="0"/>
                <a:ea typeface="Times New Roman" panose="02020603050405020304" pitchFamily="18" charset="0"/>
              </a:endParaRPr>
            </a:p>
          </p:txBody>
        </p:sp>
      </p:grpSp>
      <p:pic>
        <p:nvPicPr>
          <p:cNvPr id="51" name="Obraz 2">
            <a:extLst>
              <a:ext uri="{FF2B5EF4-FFF2-40B4-BE49-F238E27FC236}">
                <a16:creationId xmlns:a16="http://schemas.microsoft.com/office/drawing/2014/main" id="{6EFC89D9-F435-4252-9CCB-5627C1B802B1}"/>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10657665" y="804914"/>
            <a:ext cx="1168576" cy="557321"/>
          </a:xfrm>
          <a:prstGeom prst="rect">
            <a:avLst/>
          </a:prstGeom>
        </p:spPr>
      </p:pic>
    </p:spTree>
    <p:extLst>
      <p:ext uri="{BB962C8B-B14F-4D97-AF65-F5344CB8AC3E}">
        <p14:creationId xmlns:p14="http://schemas.microsoft.com/office/powerpoint/2010/main" val="227736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3" y="1"/>
            <a:ext cx="10969139" cy="940443"/>
          </a:xfrm>
        </p:spPr>
        <p:txBody>
          <a:bodyPr>
            <a:normAutofit/>
          </a:bodyPr>
          <a:lstStyle/>
          <a:p>
            <a:r>
              <a:rPr lang="en-GB" sz="4267" dirty="0"/>
              <a:t>Library of Material Properties</a:t>
            </a:r>
          </a:p>
        </p:txBody>
      </p:sp>
      <p:sp>
        <p:nvSpPr>
          <p:cNvPr id="4" name="Slide Number Placeholder 3"/>
          <p:cNvSpPr>
            <a:spLocks noGrp="1"/>
          </p:cNvSpPr>
          <p:nvPr>
            <p:ph type="sldNum" sz="quarter" idx="4294967295"/>
          </p:nvPr>
        </p:nvSpPr>
        <p:spPr/>
        <p:txBody>
          <a:bodyPr/>
          <a:lstStyle/>
          <a:p>
            <a:fld id="{E626C776-1255-40B4-80EB-8A48E77F1A06}" type="slidenum">
              <a:rPr lang="pl-PL" smtClean="0"/>
              <a:t>59</a:t>
            </a:fld>
            <a:endParaRPr lang="pl-PL"/>
          </a:p>
        </p:txBody>
      </p:sp>
      <p:pic>
        <p:nvPicPr>
          <p:cNvPr id="5" name="Picture 4"/>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386224" y="1472094"/>
            <a:ext cx="5715533" cy="3327577"/>
          </a:xfrm>
          <a:prstGeom prst="rect">
            <a:avLst/>
          </a:prstGeom>
        </p:spPr>
      </p:pic>
      <p:sp>
        <p:nvSpPr>
          <p:cNvPr id="10" name="TextBox 9">
            <a:extLst>
              <a:ext uri="{FF2B5EF4-FFF2-40B4-BE49-F238E27FC236}">
                <a16:creationId xmlns:a16="http://schemas.microsoft.com/office/drawing/2014/main" id="{D41F2783-81A9-496B-91FF-42C6802AE426}"/>
              </a:ext>
            </a:extLst>
          </p:cNvPr>
          <p:cNvSpPr txBox="1"/>
          <p:nvPr/>
        </p:nvSpPr>
        <p:spPr>
          <a:xfrm>
            <a:off x="90243" y="1397676"/>
            <a:ext cx="6199632" cy="3374642"/>
          </a:xfrm>
          <a:prstGeom prst="rect">
            <a:avLst/>
          </a:prstGeom>
          <a:noFill/>
        </p:spPr>
        <p:txBody>
          <a:bodyPr wrap="square">
            <a:spAutoFit/>
          </a:bodyPr>
          <a:lstStyle/>
          <a:p>
            <a:pPr marL="457189" indent="-457189" defTabSz="1219170" eaLnBrk="0" fontAlgn="base" hangingPunct="0">
              <a:spcBef>
                <a:spcPct val="0"/>
              </a:spcBef>
              <a:spcAft>
                <a:spcPct val="0"/>
              </a:spcAft>
              <a:buFont typeface="Arial" panose="020B0604020202020204" pitchFamily="34" charset="0"/>
              <a:buChar char="•"/>
            </a:pPr>
            <a:r>
              <a:rPr lang="en-GB" sz="2133" dirty="0">
                <a:solidFill>
                  <a:srgbClr val="C00000"/>
                </a:solidFill>
                <a:latin typeface="Calibri" panose="020F0502020204030204" pitchFamily="34" charset="0"/>
                <a:cs typeface="Calibri" panose="020F0502020204030204" pitchFamily="34" charset="0"/>
              </a:rPr>
              <a:t>Material properties </a:t>
            </a:r>
            <a:r>
              <a:rPr lang="en-GB" sz="2133" dirty="0">
                <a:latin typeface="Calibri" panose="020F0502020204030204" pitchFamily="34" charset="0"/>
                <a:cs typeface="Calibri" panose="020F0502020204030204" pitchFamily="34" charset="0"/>
              </a:rPr>
              <a:t>functions coded in:</a:t>
            </a:r>
          </a:p>
          <a:p>
            <a:pPr marL="1066773" lvl="1" indent="-457189" eaLnBrk="0" fontAlgn="base" hangingPunct="0">
              <a:spcBef>
                <a:spcPct val="0"/>
              </a:spcBef>
              <a:spcAft>
                <a:spcPct val="0"/>
              </a:spcAft>
              <a:buFont typeface="Arial" panose="020B0604020202020204" pitchFamily="34" charset="0"/>
              <a:buChar char="•"/>
            </a:pPr>
            <a:r>
              <a:rPr lang="en-GB" sz="2133" dirty="0">
                <a:solidFill>
                  <a:srgbClr val="C00000"/>
                </a:solidFill>
                <a:latin typeface="Calibri" panose="020F0502020204030204" pitchFamily="34" charset="0"/>
                <a:cs typeface="Calibri" panose="020F0502020204030204" pitchFamily="34" charset="0"/>
              </a:rPr>
              <a:t>C</a:t>
            </a:r>
            <a:r>
              <a:rPr lang="en-GB" sz="2133" dirty="0">
                <a:latin typeface="Calibri" panose="020F0502020204030204" pitchFamily="34" charset="0"/>
                <a:cs typeface="Calibri" panose="020F0502020204030204" pitchFamily="34" charset="0"/>
              </a:rPr>
              <a:t> (compiled files also available)</a:t>
            </a:r>
          </a:p>
          <a:p>
            <a:pPr marL="1066773" lvl="1" indent="-457189" eaLnBrk="0" fontAlgn="base" hangingPunct="0">
              <a:spcBef>
                <a:spcPct val="0"/>
              </a:spcBef>
              <a:spcAft>
                <a:spcPct val="0"/>
              </a:spcAft>
              <a:buFont typeface="Arial" panose="020B0604020202020204" pitchFamily="34" charset="0"/>
              <a:buChar char="•"/>
            </a:pPr>
            <a:r>
              <a:rPr lang="en-GB" sz="2133" dirty="0">
                <a:solidFill>
                  <a:srgbClr val="C00000"/>
                </a:solidFill>
                <a:latin typeface="Calibri" panose="020F0502020204030204" pitchFamily="34" charset="0"/>
                <a:cs typeface="Calibri" panose="020F0502020204030204" pitchFamily="34" charset="0"/>
              </a:rPr>
              <a:t>MATLAB</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Properties: </a:t>
            </a:r>
            <a:r>
              <a:rPr lang="en-GB" sz="2133" dirty="0">
                <a:solidFill>
                  <a:srgbClr val="C00000"/>
                </a:solidFill>
                <a:latin typeface="Calibri" panose="020F0502020204030204" pitchFamily="34" charset="0"/>
                <a:cs typeface="Calibri" panose="020F0502020204030204" pitchFamily="34" charset="0"/>
              </a:rPr>
              <a:t>c</a:t>
            </a:r>
            <a:r>
              <a:rPr lang="en-GB" sz="2133" baseline="-25000" dirty="0">
                <a:solidFill>
                  <a:srgbClr val="C00000"/>
                </a:solidFill>
                <a:latin typeface="Calibri" panose="020F0502020204030204" pitchFamily="34" charset="0"/>
                <a:cs typeface="Calibri" panose="020F0502020204030204" pitchFamily="34" charset="0"/>
              </a:rPr>
              <a:t>p</a:t>
            </a:r>
            <a:r>
              <a:rPr lang="en-GB" sz="2133" dirty="0">
                <a:latin typeface="Calibri" panose="020F0502020204030204" pitchFamily="34" charset="0"/>
                <a:cs typeface="Calibri" panose="020F0502020204030204" pitchFamily="34" charset="0"/>
              </a:rPr>
              <a:t>, </a:t>
            </a:r>
            <a:r>
              <a:rPr lang="en-GB" sz="2133" dirty="0">
                <a:solidFill>
                  <a:srgbClr val="C00000"/>
                </a:solidFill>
                <a:latin typeface="Calibri" panose="020F0502020204030204" pitchFamily="34" charset="0"/>
                <a:cs typeface="Calibri" panose="020F0502020204030204" pitchFamily="34" charset="0"/>
              </a:rPr>
              <a:t>k</a:t>
            </a:r>
            <a:r>
              <a:rPr lang="en-GB" sz="2133" dirty="0">
                <a:latin typeface="Calibri" panose="020F0502020204030204" pitchFamily="34" charset="0"/>
                <a:cs typeface="Calibri" panose="020F0502020204030204" pitchFamily="34" charset="0"/>
              </a:rPr>
              <a:t>, </a:t>
            </a:r>
            <a:r>
              <a:rPr lang="el-GR" sz="2133" dirty="0">
                <a:solidFill>
                  <a:srgbClr val="C00000"/>
                </a:solidFill>
                <a:latin typeface="Calibri" panose="020F0502020204030204" pitchFamily="34" charset="0"/>
                <a:cs typeface="Calibri" panose="020F0502020204030204" pitchFamily="34" charset="0"/>
              </a:rPr>
              <a:t>ρ</a:t>
            </a:r>
            <a:r>
              <a:rPr lang="en-GB" sz="2133" dirty="0">
                <a:latin typeface="Calibri" panose="020F0502020204030204" pitchFamily="34" charset="0"/>
                <a:cs typeface="Calibri" panose="020F0502020204030204" pitchFamily="34" charset="0"/>
              </a:rPr>
              <a:t>, </a:t>
            </a:r>
            <a:r>
              <a:rPr lang="en-GB" sz="2133" dirty="0">
                <a:solidFill>
                  <a:srgbClr val="C00000"/>
                </a:solidFill>
                <a:latin typeface="Calibri" panose="020F0502020204030204" pitchFamily="34" charset="0"/>
                <a:cs typeface="Calibri" panose="020F0502020204030204" pitchFamily="34" charset="0"/>
              </a:rPr>
              <a:t>J</a:t>
            </a:r>
            <a:r>
              <a:rPr lang="en-GB" sz="2133" baseline="-25000" dirty="0">
                <a:solidFill>
                  <a:srgbClr val="C00000"/>
                </a:solidFill>
                <a:latin typeface="Calibri" panose="020F0502020204030204" pitchFamily="34" charset="0"/>
                <a:cs typeface="Calibri" panose="020F0502020204030204" pitchFamily="34" charset="0"/>
              </a:rPr>
              <a:t>c</a:t>
            </a:r>
            <a:r>
              <a:rPr lang="en-GB" sz="2133" dirty="0">
                <a:latin typeface="Calibri" panose="020F0502020204030204" pitchFamily="34" charset="0"/>
                <a:cs typeface="Calibri" panose="020F0502020204030204" pitchFamily="34" charset="0"/>
              </a:rPr>
              <a:t> (not: E, </a:t>
            </a:r>
            <a:r>
              <a:rPr lang="el-GR" sz="2133" dirty="0">
                <a:latin typeface="Calibri" panose="020F0502020204030204" pitchFamily="34" charset="0"/>
                <a:cs typeface="Calibri" panose="020F0502020204030204" pitchFamily="34" charset="0"/>
              </a:rPr>
              <a:t>σ</a:t>
            </a:r>
            <a:r>
              <a:rPr lang="en-GB" sz="2133" baseline="-25000" dirty="0">
                <a:latin typeface="Calibri" panose="020F0502020204030204" pitchFamily="34" charset="0"/>
                <a:cs typeface="Calibri" panose="020F0502020204030204" pitchFamily="34" charset="0"/>
              </a:rPr>
              <a:t>y </a:t>
            </a:r>
            <a:r>
              <a:rPr lang="en-GB" sz="2133" dirty="0">
                <a:latin typeface="Calibri" panose="020F0502020204030204" pitchFamily="34" charset="0"/>
                <a:cs typeface="Calibri" panose="020F0502020204030204" pitchFamily="34" charset="0"/>
              </a:rPr>
              <a:t>, </a:t>
            </a:r>
            <a:r>
              <a:rPr lang="el-GR" sz="2133" dirty="0">
                <a:latin typeface="Calibri" panose="020F0502020204030204" pitchFamily="34" charset="0"/>
                <a:cs typeface="Calibri" panose="020F0502020204030204" pitchFamily="34" charset="0"/>
              </a:rPr>
              <a:t>ν</a:t>
            </a:r>
            <a:r>
              <a:rPr lang="en-GB" sz="2133" dirty="0">
                <a:latin typeface="Calibri" panose="020F0502020204030204" pitchFamily="34" charset="0"/>
                <a:cs typeface="Calibri" panose="020F0502020204030204" pitchFamily="34" charset="0"/>
              </a:rPr>
              <a:t>)</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Functions are </a:t>
            </a:r>
            <a:r>
              <a:rPr lang="en-GB" sz="2133" dirty="0">
                <a:solidFill>
                  <a:srgbClr val="C00000"/>
                </a:solidFill>
                <a:latin typeface="Calibri" panose="020F0502020204030204" pitchFamily="34" charset="0"/>
                <a:cs typeface="Calibri" panose="020F0502020204030204" pitchFamily="34" charset="0"/>
              </a:rPr>
              <a:t>used by STEAM tools</a:t>
            </a:r>
            <a:r>
              <a:rPr lang="en-GB" sz="2133" dirty="0">
                <a:latin typeface="Calibri" panose="020F0502020204030204" pitchFamily="34" charset="0"/>
                <a:cs typeface="Calibri" panose="020F0502020204030204" pitchFamily="34" charset="0"/>
              </a:rPr>
              <a:t>, very useful for cross-checking results</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These materials properties used in many quench models give </a:t>
            </a:r>
            <a:r>
              <a:rPr lang="en-GB" sz="2133" dirty="0">
                <a:solidFill>
                  <a:srgbClr val="C00000"/>
                </a:solidFill>
                <a:latin typeface="Calibri" panose="020F0502020204030204" pitchFamily="34" charset="0"/>
                <a:cs typeface="Calibri" panose="020F0502020204030204" pitchFamily="34" charset="0"/>
              </a:rPr>
              <a:t>consistent results </a:t>
            </a:r>
            <a:r>
              <a:rPr lang="en-GB" sz="2133" dirty="0">
                <a:latin typeface="Calibri" panose="020F0502020204030204" pitchFamily="34" charset="0"/>
                <a:cs typeface="Calibri" panose="020F0502020204030204" pitchFamily="34" charset="0"/>
              </a:rPr>
              <a:t>with measurements</a:t>
            </a:r>
          </a:p>
          <a:p>
            <a:pPr marL="457189" indent="-457189" defTabSz="1219170" eaLnBrk="0" fontAlgn="base" hangingPunct="0">
              <a:spcBef>
                <a:spcPct val="0"/>
              </a:spcBef>
              <a:spcAft>
                <a:spcPct val="0"/>
              </a:spcAft>
              <a:buFont typeface="Arial" panose="020B0604020202020204" pitchFamily="34" charset="0"/>
              <a:buChar char="•"/>
            </a:pPr>
            <a:r>
              <a:rPr lang="en-GB" sz="2133" dirty="0">
                <a:latin typeface="Calibri" panose="020F0502020204030204" pitchFamily="34" charset="0"/>
                <a:cs typeface="Calibri" panose="020F0502020204030204" pitchFamily="34" charset="0"/>
              </a:rPr>
              <a:t>We </a:t>
            </a:r>
            <a:r>
              <a:rPr lang="en-GB" sz="2133" dirty="0">
                <a:solidFill>
                  <a:srgbClr val="C00000"/>
                </a:solidFill>
                <a:latin typeface="Calibri" panose="020F0502020204030204" pitchFamily="34" charset="0"/>
                <a:cs typeface="Calibri" panose="020F0502020204030204" pitchFamily="34" charset="0"/>
              </a:rPr>
              <a:t>welcome contributions </a:t>
            </a:r>
            <a:r>
              <a:rPr lang="en-GB" sz="2133" dirty="0">
                <a:latin typeface="Calibri" panose="020F0502020204030204" pitchFamily="34" charset="0"/>
                <a:cs typeface="Calibri" panose="020F0502020204030204" pitchFamily="34" charset="0"/>
              </a:rPr>
              <a:t>of material properties we do not cover. These need to haver reference</a:t>
            </a:r>
          </a:p>
        </p:txBody>
      </p:sp>
      <p:pic>
        <p:nvPicPr>
          <p:cNvPr id="11" name="Picture 2" descr="MATLAB logo and symbol, meaning, history, PNG">
            <a:extLst>
              <a:ext uri="{FF2B5EF4-FFF2-40B4-BE49-F238E27FC236}">
                <a16:creationId xmlns:a16="http://schemas.microsoft.com/office/drawing/2014/main" id="{DCEAE1DE-F700-42BD-8E60-975D486B95FC}"/>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t="27131" b="26027"/>
          <a:stretch/>
        </p:blipFill>
        <p:spPr bwMode="auto">
          <a:xfrm>
            <a:off x="9145272" y="136525"/>
            <a:ext cx="1704400" cy="449084"/>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Dll icon | Myiconfinder">
            <a:extLst>
              <a:ext uri="{FF2B5EF4-FFF2-40B4-BE49-F238E27FC236}">
                <a16:creationId xmlns:a16="http://schemas.microsoft.com/office/drawing/2014/main" id="{2F61F6AA-87FF-4268-B874-26256FAF9103}"/>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0972800" y="136524"/>
            <a:ext cx="848541" cy="8485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D05E07E-D379-4F38-B673-797DB997D341}"/>
              </a:ext>
            </a:extLst>
          </p:cNvPr>
          <p:cNvSpPr txBox="1"/>
          <p:nvPr/>
        </p:nvSpPr>
        <p:spPr>
          <a:xfrm>
            <a:off x="9503320" y="511921"/>
            <a:ext cx="431528" cy="502766"/>
          </a:xfrm>
          <a:prstGeom prst="rect">
            <a:avLst/>
          </a:prstGeom>
          <a:noFill/>
        </p:spPr>
        <p:txBody>
          <a:bodyPr wrap="none" rtlCol="0">
            <a:spAutoFit/>
          </a:bodyPr>
          <a:lstStyle/>
          <a:p>
            <a:r>
              <a:rPr lang="en-GB" sz="2667" b="1" dirty="0">
                <a:solidFill>
                  <a:schemeClr val="accent1">
                    <a:lumMod val="10000"/>
                  </a:schemeClr>
                </a:solidFill>
              </a:rPr>
              <a:t>C</a:t>
            </a:r>
          </a:p>
        </p:txBody>
      </p:sp>
      <p:sp>
        <p:nvSpPr>
          <p:cNvPr id="15" name="TextBox 14">
            <a:extLst>
              <a:ext uri="{FF2B5EF4-FFF2-40B4-BE49-F238E27FC236}">
                <a16:creationId xmlns:a16="http://schemas.microsoft.com/office/drawing/2014/main" id="{B16385C0-8091-498F-9EAF-670201F024F1}"/>
              </a:ext>
            </a:extLst>
          </p:cNvPr>
          <p:cNvSpPr txBox="1"/>
          <p:nvPr/>
        </p:nvSpPr>
        <p:spPr>
          <a:xfrm>
            <a:off x="1813488" y="5385907"/>
            <a:ext cx="10921056" cy="1323439"/>
          </a:xfrm>
          <a:prstGeom prst="rect">
            <a:avLst/>
          </a:prstGeom>
          <a:noFill/>
        </p:spPr>
        <p:txBody>
          <a:bodyPr wrap="square">
            <a:spAutoFit/>
          </a:bodyPr>
          <a:lstStyle/>
          <a:p>
            <a:r>
              <a:rPr lang="en-GB" sz="1600" dirty="0"/>
              <a:t>More:</a:t>
            </a:r>
          </a:p>
          <a:p>
            <a:r>
              <a:rPr lang="en-GB" sz="1600" dirty="0"/>
              <a:t>STEAM website: </a:t>
            </a:r>
            <a:r>
              <a:rPr lang="en-GB" sz="1600" dirty="0">
                <a:hlinkClick r:id="rId5"/>
              </a:rPr>
              <a:t>https://espace.cern.ch/steam/_layouts/15/start.aspx#/SitePages/Material%20Properties.aspx</a:t>
            </a:r>
            <a:r>
              <a:rPr lang="en-GB" sz="1600" dirty="0"/>
              <a:t> </a:t>
            </a:r>
          </a:p>
          <a:p>
            <a:r>
              <a:rPr lang="en-GB" sz="1600" dirty="0"/>
              <a:t>1</a:t>
            </a:r>
            <a:r>
              <a:rPr lang="en-GB" sz="1600" baseline="30000" dirty="0"/>
              <a:t>st</a:t>
            </a:r>
            <a:r>
              <a:rPr lang="en-GB" sz="1600" dirty="0"/>
              <a:t> STEAM workshop (2019): </a:t>
            </a:r>
            <a:r>
              <a:rPr lang="en-GB" sz="1600" dirty="0">
                <a:hlinkClick r:id="rId6"/>
              </a:rPr>
              <a:t>https://indico.cern.ch/event/808547/timetable/</a:t>
            </a:r>
            <a:endParaRPr lang="en-GB" sz="1600" dirty="0"/>
          </a:p>
          <a:p>
            <a:pPr marL="1193770"/>
            <a:r>
              <a:rPr lang="en-GB" sz="1600" dirty="0">
                <a:hlinkClick r:id="rId7"/>
              </a:rPr>
              <a:t>https://gitlab.cern.ch/steam/steam-material-library</a:t>
            </a:r>
            <a:r>
              <a:rPr lang="en-GB" sz="1600" dirty="0"/>
              <a:t> </a:t>
            </a:r>
          </a:p>
          <a:p>
            <a:pPr marL="1193770"/>
            <a:r>
              <a:rPr lang="en-GB" sz="1600" dirty="0">
                <a:hlinkClick r:id="rId8"/>
              </a:rPr>
              <a:t>https://gitlab.cern.ch/steam/steam-ledet-material-library</a:t>
            </a:r>
            <a:r>
              <a:rPr lang="en-GB" sz="1600" dirty="0"/>
              <a:t> </a:t>
            </a:r>
          </a:p>
        </p:txBody>
      </p:sp>
    </p:spTree>
    <p:extLst>
      <p:ext uri="{BB962C8B-B14F-4D97-AF65-F5344CB8AC3E}">
        <p14:creationId xmlns:p14="http://schemas.microsoft.com/office/powerpoint/2010/main" val="480056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2</a:t>
            </a:r>
            <a:r>
              <a:rPr lang="en-US" baseline="30000" dirty="0">
                <a:latin typeface="Calibri" panose="020F0502020204030204" pitchFamily="34" charset="0"/>
                <a:cs typeface="Calibri" panose="020F0502020204030204" pitchFamily="34" charset="0"/>
              </a:rPr>
              <a:t>nd</a:t>
            </a:r>
            <a:r>
              <a:rPr lang="en-US" dirty="0">
                <a:latin typeface="Calibri" panose="020F0502020204030204" pitchFamily="34" charset="0"/>
                <a:cs typeface="Calibri" panose="020F0502020204030204" pitchFamily="34" charset="0"/>
              </a:rPr>
              <a:t> STEAM workshop [October 2021, </a:t>
            </a:r>
            <a:r>
              <a:rPr lang="en-US" dirty="0" err="1">
                <a:latin typeface="Calibri" panose="020F0502020204030204" pitchFamily="34" charset="0"/>
                <a:cs typeface="Calibri" panose="020F0502020204030204" pitchFamily="34" charset="0"/>
                <a:hlinkClick r:id="rId2"/>
              </a:rPr>
              <a:t>indico</a:t>
            </a:r>
            <a:r>
              <a:rPr lang="en-US" dirty="0">
                <a:latin typeface="Calibri" panose="020F0502020204030204" pitchFamily="34" charset="0"/>
                <a:cs typeface="Calibri" panose="020F0502020204030204" pitchFamily="34" charset="0"/>
              </a:rPr>
              <a:t>]</a:t>
            </a:r>
            <a:endParaRPr lang="en-GB" dirty="0"/>
          </a:p>
        </p:txBody>
      </p:sp>
      <p:sp>
        <p:nvSpPr>
          <p:cNvPr id="29" name="Rectangle 28"/>
          <p:cNvSpPr/>
          <p:nvPr/>
        </p:nvSpPr>
        <p:spPr>
          <a:xfrm>
            <a:off x="152189" y="78809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UPDATES ON STEAM DEVELOPMENT</a:t>
            </a:r>
          </a:p>
        </p:txBody>
      </p:sp>
      <p:sp>
        <p:nvSpPr>
          <p:cNvPr id="30" name="Rectangle 29"/>
          <p:cNvSpPr/>
          <p:nvPr/>
        </p:nvSpPr>
        <p:spPr>
          <a:xfrm>
            <a:off x="152189" y="263594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PRESENTATIONS FROM STEAM USERS</a:t>
            </a:r>
          </a:p>
        </p:txBody>
      </p:sp>
      <p:sp>
        <p:nvSpPr>
          <p:cNvPr id="31" name="Rectangle 30"/>
          <p:cNvSpPr/>
          <p:nvPr/>
        </p:nvSpPr>
        <p:spPr>
          <a:xfrm>
            <a:off x="152189" y="4483795"/>
            <a:ext cx="2705311" cy="140265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rgbClr val="000000"/>
                </a:solidFill>
                <a:latin typeface="Calibri" panose="020F0502020204030204" pitchFamily="34" charset="0"/>
                <a:cs typeface="Calibri" panose="020F0502020204030204" pitchFamily="34" charset="0"/>
              </a:rPr>
              <a:t>HANDS-ON SESSIONS ON ALL THE TOOLS</a:t>
            </a:r>
          </a:p>
        </p:txBody>
      </p:sp>
      <p:sp>
        <p:nvSpPr>
          <p:cNvPr id="32" name="Rectangle 31"/>
          <p:cNvSpPr/>
          <p:nvPr/>
        </p:nvSpPr>
        <p:spPr>
          <a:xfrm>
            <a:off x="4457701" y="5638800"/>
            <a:ext cx="7597276" cy="542925"/>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i="1" dirty="0">
                <a:solidFill>
                  <a:srgbClr val="000000"/>
                </a:solidFill>
                <a:latin typeface="Calibri" panose="020F0502020204030204" pitchFamily="34" charset="0"/>
                <a:cs typeface="Calibri" panose="020F0502020204030204" pitchFamily="34" charset="0"/>
              </a:rPr>
              <a:t>Figures from the presentations at the workshop by D. Davis, D. Delkov, V. Ferrentino, </a:t>
            </a:r>
          </a:p>
          <a:p>
            <a:pPr algn="ctr"/>
            <a:r>
              <a:rPr lang="en-GB" sz="1600" i="1" dirty="0">
                <a:solidFill>
                  <a:srgbClr val="000000"/>
                </a:solidFill>
                <a:latin typeface="Calibri" panose="020F0502020204030204" pitchFamily="34" charset="0"/>
                <a:cs typeface="Calibri" panose="020F0502020204030204" pitchFamily="34" charset="0"/>
              </a:rPr>
              <a:t>M. Janitschke, V. Marinozzi, M. Mentink, X. Sarasola, O. Tranum Arnegaard, M. Wozniak</a:t>
            </a:r>
          </a:p>
        </p:txBody>
      </p:sp>
      <p:pic>
        <p:nvPicPr>
          <p:cNvPr id="33" name="Picture 2"/>
          <p:cNvPicPr>
            <a:picLocks noChangeAspect="1" noChangeArrowheads="1"/>
          </p:cNvPicPr>
          <p:nvPr/>
        </p:nvPicPr>
        <p:blipFill>
          <a:blip r:embed="rId3"/>
          <a:srcRect/>
          <a:stretch>
            <a:fillRect/>
          </a:stretch>
        </p:blipFill>
        <p:spPr bwMode="auto">
          <a:xfrm>
            <a:off x="3930005" y="587274"/>
            <a:ext cx="2119804" cy="1931881"/>
          </a:xfrm>
          <a:prstGeom prst="rect">
            <a:avLst/>
          </a:prstGeom>
          <a:noFill/>
          <a:ln w="9525">
            <a:noFill/>
            <a:miter lim="800000"/>
            <a:headEnd/>
            <a:tailEnd/>
          </a:ln>
          <a:effectLst/>
        </p:spPr>
      </p:pic>
      <p:cxnSp>
        <p:nvCxnSpPr>
          <p:cNvPr id="5" name="Straight Connector 4"/>
          <p:cNvCxnSpPr/>
          <p:nvPr/>
        </p:nvCxnSpPr>
        <p:spPr>
          <a:xfrm flipH="1">
            <a:off x="2857500" y="704064"/>
            <a:ext cx="1124191" cy="1931881"/>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857500" y="4038600"/>
            <a:ext cx="1286237" cy="1600200"/>
          </a:xfrm>
          <a:prstGeom prst="line">
            <a:avLst/>
          </a:prstGeom>
        </p:spPr>
        <p:style>
          <a:lnRef idx="2">
            <a:schemeClr val="accent1"/>
          </a:lnRef>
          <a:fillRef idx="0">
            <a:schemeClr val="accent1"/>
          </a:fillRef>
          <a:effectRef idx="1">
            <a:schemeClr val="accent1"/>
          </a:effectRef>
          <a:fontRef idx="minor">
            <a:schemeClr val="tx1"/>
          </a:fontRef>
        </p:style>
      </p:cxnSp>
      <p:pic>
        <p:nvPicPr>
          <p:cNvPr id="34" name="Content Placeholder 5">
            <a:extLst>
              <a:ext uri="{FF2B5EF4-FFF2-40B4-BE49-F238E27FC236}">
                <a16:creationId xmlns:a16="http://schemas.microsoft.com/office/drawing/2014/main" id="{A79BDA19-6586-44C2-B73F-94AFBE610E3B}"/>
              </a:ext>
            </a:extLst>
          </p:cNvPr>
          <p:cNvPicPr>
            <a:picLocks noChangeAspect="1"/>
          </p:cNvPicPr>
          <p:nvPr/>
        </p:nvPicPr>
        <p:blipFill>
          <a:blip r:embed="rId4"/>
          <a:srcRect/>
          <a:stretch/>
        </p:blipFill>
        <p:spPr>
          <a:xfrm>
            <a:off x="9893731" y="3975055"/>
            <a:ext cx="2161246" cy="1610564"/>
          </a:xfrm>
          <a:prstGeom prst="rect">
            <a:avLst/>
          </a:prstGeom>
        </p:spPr>
      </p:pic>
      <p:pic>
        <p:nvPicPr>
          <p:cNvPr id="35" name="Content Placeholder 6">
            <a:extLst>
              <a:ext uri="{FF2B5EF4-FFF2-40B4-BE49-F238E27FC236}">
                <a16:creationId xmlns:a16="http://schemas.microsoft.com/office/drawing/2014/main" id="{9A545224-1F00-446F-828C-0A364D8DB883}"/>
              </a:ext>
            </a:extLst>
          </p:cNvPr>
          <p:cNvPicPr>
            <a:picLocks noChangeAspect="1"/>
          </p:cNvPicPr>
          <p:nvPr/>
        </p:nvPicPr>
        <p:blipFill rotWithShape="1">
          <a:blip r:embed="rId5"/>
          <a:srcRect l="74524"/>
          <a:stretch/>
        </p:blipFill>
        <p:spPr>
          <a:xfrm>
            <a:off x="10467871" y="162072"/>
            <a:ext cx="1587106" cy="4119036"/>
          </a:xfrm>
          <a:prstGeom prst="rect">
            <a:avLst/>
          </a:prstGeom>
        </p:spPr>
      </p:pic>
      <p:pic>
        <p:nvPicPr>
          <p:cNvPr id="36" name="Picture 3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5066" y="2563949"/>
            <a:ext cx="2062193" cy="1546645"/>
          </a:xfrm>
          <a:prstGeom prst="rect">
            <a:avLst/>
          </a:prstGeom>
        </p:spPr>
      </p:pic>
      <p:pic>
        <p:nvPicPr>
          <p:cNvPr id="37" name="Picture 36"/>
          <p:cNvPicPr>
            <a:picLocks noChangeAspect="1"/>
          </p:cNvPicPr>
          <p:nvPr/>
        </p:nvPicPr>
        <p:blipFill>
          <a:blip r:embed="rId7"/>
          <a:stretch>
            <a:fillRect/>
          </a:stretch>
        </p:blipFill>
        <p:spPr>
          <a:xfrm>
            <a:off x="8103046" y="1932969"/>
            <a:ext cx="2204310" cy="1705581"/>
          </a:xfrm>
          <a:prstGeom prst="rect">
            <a:avLst/>
          </a:prstGeom>
        </p:spPr>
      </p:pic>
      <p:pic>
        <p:nvPicPr>
          <p:cNvPr id="40" name="Picture 3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12240" y="3977519"/>
            <a:ext cx="2333393" cy="1632379"/>
          </a:xfrm>
          <a:prstGeom prst="rect">
            <a:avLst/>
          </a:prstGeom>
        </p:spPr>
      </p:pic>
      <p:pic>
        <p:nvPicPr>
          <p:cNvPr id="41" name="Picture 40">
            <a:extLst>
              <a:ext uri="{FF2B5EF4-FFF2-40B4-BE49-F238E27FC236}">
                <a16:creationId xmlns:a16="http://schemas.microsoft.com/office/drawing/2014/main" id="{19EA4D0D-7332-430B-8C0A-7900361306B9}"/>
              </a:ext>
            </a:extLst>
          </p:cNvPr>
          <p:cNvPicPr>
            <a:picLocks noChangeAspect="1"/>
          </p:cNvPicPr>
          <p:nvPr/>
        </p:nvPicPr>
        <p:blipFill>
          <a:blip r:embed="rId9"/>
          <a:stretch>
            <a:fillRect/>
          </a:stretch>
        </p:blipFill>
        <p:spPr>
          <a:xfrm>
            <a:off x="7449840" y="160094"/>
            <a:ext cx="2857516" cy="1547019"/>
          </a:xfrm>
          <a:prstGeom prst="rect">
            <a:avLst/>
          </a:prstGeom>
        </p:spPr>
      </p:pic>
      <p:pic>
        <p:nvPicPr>
          <p:cNvPr id="8" name="Picture 7"/>
          <p:cNvPicPr>
            <a:picLocks noChangeAspect="1"/>
          </p:cNvPicPr>
          <p:nvPr/>
        </p:nvPicPr>
        <p:blipFill>
          <a:blip r:embed="rId10"/>
          <a:stretch>
            <a:fillRect/>
          </a:stretch>
        </p:blipFill>
        <p:spPr>
          <a:xfrm>
            <a:off x="7252154" y="3829608"/>
            <a:ext cx="2389284" cy="1794741"/>
          </a:xfrm>
          <a:prstGeom prst="rect">
            <a:avLst/>
          </a:prstGeom>
        </p:spPr>
      </p:pic>
      <p:pic>
        <p:nvPicPr>
          <p:cNvPr id="39" name="Immagine 9">
            <a:extLst>
              <a:ext uri="{FF2B5EF4-FFF2-40B4-BE49-F238E27FC236}">
                <a16:creationId xmlns:a16="http://schemas.microsoft.com/office/drawing/2014/main" id="{5A98A711-04AF-47CB-97DF-5CD496867148}"/>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6180167" y="1110876"/>
            <a:ext cx="1876816" cy="1644185"/>
          </a:xfrm>
          <a:prstGeom prst="rect">
            <a:avLst/>
          </a:prstGeom>
        </p:spPr>
      </p:pic>
      <p:pic>
        <p:nvPicPr>
          <p:cNvPr id="38" name="Picture 37"/>
          <p:cNvPicPr>
            <a:picLocks noChangeAspect="1"/>
          </p:cNvPicPr>
          <p:nvPr/>
        </p:nvPicPr>
        <p:blipFill>
          <a:blip r:embed="rId12"/>
          <a:stretch>
            <a:fillRect/>
          </a:stretch>
        </p:blipFill>
        <p:spPr>
          <a:xfrm>
            <a:off x="5723751" y="2755061"/>
            <a:ext cx="1761122" cy="1319692"/>
          </a:xfrm>
          <a:prstGeom prst="rect">
            <a:avLst/>
          </a:prstGeom>
        </p:spPr>
      </p:pic>
    </p:spTree>
    <p:extLst>
      <p:ext uri="{BB962C8B-B14F-4D97-AF65-F5344CB8AC3E}">
        <p14:creationId xmlns:p14="http://schemas.microsoft.com/office/powerpoint/2010/main" val="215721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2189" y="710460"/>
            <a:ext cx="5638693" cy="258483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DIFFERENT TRANSIENTS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Energy extraction and quench-back</a:t>
            </a:r>
            <a:endParaRPr lang="en-GB" sz="2000" dirty="0">
              <a:solidFill>
                <a:srgbClr val="007A37"/>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Quench heater induced quench</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CLIQ induced quench</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Powering</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Electrical arc</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Frequency transfer measurement</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No-Insulation coils</a:t>
            </a:r>
            <a:endParaRPr lang="en-US" sz="2000" dirty="0">
              <a:solidFill>
                <a:srgbClr val="C00000"/>
              </a:solidFill>
              <a:latin typeface="Calibri" panose="020F0502020204030204" pitchFamily="34" charset="0"/>
              <a:cs typeface="Calibri" panose="020F0502020204030204" pitchFamily="34" charset="0"/>
            </a:endParaRPr>
          </a:p>
        </p:txBody>
      </p:sp>
      <p:sp>
        <p:nvSpPr>
          <p:cNvPr id="8" name="Rectangle 7"/>
          <p:cNvSpPr/>
          <p:nvPr/>
        </p:nvSpPr>
        <p:spPr>
          <a:xfrm>
            <a:off x="152188" y="3459192"/>
            <a:ext cx="5638693" cy="1876737"/>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DIFFERENT MAGNET TYPES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Cos-theta</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Block-coil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Common coil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Canted Cos-Theta (CCT)</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Solenoid, pancake coils</a:t>
            </a:r>
            <a:endParaRPr lang="en-US" sz="2000" dirty="0">
              <a:solidFill>
                <a:srgbClr val="C00000"/>
              </a:solidFill>
              <a:latin typeface="Calibri" panose="020F0502020204030204" pitchFamily="34" charset="0"/>
              <a:cs typeface="Calibri" panose="020F0502020204030204" pitchFamily="34" charset="0"/>
            </a:endParaRPr>
          </a:p>
        </p:txBody>
      </p:sp>
      <p:sp>
        <p:nvSpPr>
          <p:cNvPr id="9" name="Rectangle 8"/>
          <p:cNvSpPr/>
          <p:nvPr/>
        </p:nvSpPr>
        <p:spPr>
          <a:xfrm>
            <a:off x="6225358" y="2676461"/>
            <a:ext cx="5638693" cy="1577823"/>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DIFFERENT CONDUCTOR TYPES</a:t>
            </a:r>
          </a:p>
          <a:p>
            <a:pPr marL="342900" indent="-342900">
              <a:buFont typeface="Wingdings" panose="05000000000000000000" pitchFamily="2" charset="2"/>
              <a:buChar char="ü"/>
            </a:pPr>
            <a:r>
              <a:rPr lang="en-US" sz="2000" dirty="0" err="1">
                <a:solidFill>
                  <a:srgbClr val="007A37"/>
                </a:solidFill>
                <a:latin typeface="Calibri" panose="020F0502020204030204" pitchFamily="34" charset="0"/>
                <a:cs typeface="Calibri" panose="020F0502020204030204" pitchFamily="34" charset="0"/>
              </a:rPr>
              <a:t>Nb-Ti</a:t>
            </a:r>
            <a:endParaRPr lang="en-US" sz="2000" dirty="0">
              <a:solidFill>
                <a:srgbClr val="007A37"/>
              </a:solidFill>
              <a:latin typeface="Calibri" panose="020F0502020204030204" pitchFamily="34" charset="0"/>
              <a:cs typeface="Calibri" panose="020F0502020204030204" pitchFamily="34" charset="0"/>
            </a:endParaRP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Nb</a:t>
            </a:r>
            <a:r>
              <a:rPr lang="en-US" sz="2000" baseline="-25000" dirty="0">
                <a:solidFill>
                  <a:srgbClr val="007A37"/>
                </a:solidFill>
                <a:latin typeface="Calibri" panose="020F0502020204030204" pitchFamily="34" charset="0"/>
                <a:cs typeface="Calibri" panose="020F0502020204030204" pitchFamily="34" charset="0"/>
              </a:rPr>
              <a:t>3</a:t>
            </a:r>
            <a:r>
              <a:rPr lang="en-US" sz="2000" dirty="0">
                <a:solidFill>
                  <a:srgbClr val="007A37"/>
                </a:solidFill>
                <a:latin typeface="Calibri" panose="020F0502020204030204" pitchFamily="34" charset="0"/>
                <a:cs typeface="Calibri" panose="020F0502020204030204" pitchFamily="34" charset="0"/>
              </a:rPr>
              <a:t>Sn</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Bi-2212</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YBCO</a:t>
            </a:r>
            <a:endParaRPr lang="en-US" sz="2000" dirty="0">
              <a:solidFill>
                <a:srgbClr val="C00000"/>
              </a:solidFill>
              <a:latin typeface="Calibri" panose="020F0502020204030204" pitchFamily="34" charset="0"/>
              <a:cs typeface="Calibri" panose="020F0502020204030204" pitchFamily="34" charset="0"/>
            </a:endParaRPr>
          </a:p>
        </p:txBody>
      </p:sp>
      <p:sp>
        <p:nvSpPr>
          <p:cNvPr id="14" name="Rectangle 13"/>
          <p:cNvSpPr/>
          <p:nvPr/>
        </p:nvSpPr>
        <p:spPr>
          <a:xfrm>
            <a:off x="6225357" y="710461"/>
            <a:ext cx="5638693" cy="1742019"/>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DIFFERENT CIRCUIT TYPES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Stand-alone magnets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Nested circuits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Series-connected magnets</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…many combinations of those</a:t>
            </a:r>
            <a:endParaRPr lang="en-US" sz="2000" dirty="0">
              <a:solidFill>
                <a:srgbClr val="C00000"/>
              </a:solidFill>
              <a:latin typeface="Calibri" panose="020F0502020204030204" pitchFamily="34" charset="0"/>
              <a:cs typeface="Calibri" panose="020F0502020204030204" pitchFamily="34" charset="0"/>
            </a:endParaRPr>
          </a:p>
        </p:txBody>
      </p:sp>
      <p:sp>
        <p:nvSpPr>
          <p:cNvPr id="15" name="Rectangle 14"/>
          <p:cNvSpPr/>
          <p:nvPr/>
        </p:nvSpPr>
        <p:spPr>
          <a:xfrm>
            <a:off x="6225358" y="4478265"/>
            <a:ext cx="5638693" cy="857664"/>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DIFFERENT LEVEL OF DETAIL</a:t>
            </a:r>
          </a:p>
          <a:p>
            <a:pPr marL="342900" indent="-342900">
              <a:buFont typeface="Wingdings" panose="05000000000000000000" pitchFamily="2" charset="2"/>
              <a:buChar char="ü"/>
            </a:pPr>
            <a:r>
              <a:rPr lang="en-US" sz="2000" dirty="0">
                <a:solidFill>
                  <a:srgbClr val="007A37"/>
                </a:solidFill>
                <a:latin typeface="Calibri" panose="020F0502020204030204" pitchFamily="34" charset="0"/>
                <a:cs typeface="Calibri" panose="020F0502020204030204" pitchFamily="34" charset="0"/>
              </a:rPr>
              <a:t>Circuit → Magnet → Cable → Wire → Filament</a:t>
            </a:r>
            <a:endParaRPr lang="en-US" sz="2000" dirty="0">
              <a:solidFill>
                <a:srgbClr val="C00000"/>
              </a:solidFill>
              <a:latin typeface="Calibri" panose="020F0502020204030204" pitchFamily="34" charset="0"/>
              <a:cs typeface="Calibri" panose="020F0502020204030204" pitchFamily="34" charset="0"/>
            </a:endParaRPr>
          </a:p>
        </p:txBody>
      </p:sp>
      <p:sp>
        <p:nvSpPr>
          <p:cNvPr id="16" name="Rectangle 15"/>
          <p:cNvSpPr/>
          <p:nvPr/>
        </p:nvSpPr>
        <p:spPr>
          <a:xfrm>
            <a:off x="152189" y="5488329"/>
            <a:ext cx="11711862" cy="590309"/>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US" sz="2400" b="1" dirty="0">
                <a:solidFill>
                  <a:srgbClr val="000000"/>
                </a:solidFill>
                <a:latin typeface="Calibri" panose="020F0502020204030204" pitchFamily="34" charset="0"/>
                <a:cs typeface="Calibri" panose="020F0502020204030204" pitchFamily="34" charset="0"/>
              </a:rPr>
              <a:t>→ We develop, validate, and use different simulation tools for solving different problems</a:t>
            </a:r>
            <a:endParaRPr lang="en-US" sz="2400" dirty="0">
              <a:solidFill>
                <a:srgbClr val="C00000"/>
              </a:solidFill>
              <a:latin typeface="Calibri" panose="020F0502020204030204" pitchFamily="34" charset="0"/>
              <a:cs typeface="Calibri" panose="020F0502020204030204" pitchFamily="34" charset="0"/>
            </a:endParaRPr>
          </a:p>
        </p:txBody>
      </p:sp>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Scope of STEAM framework</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22022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23" y="82014"/>
            <a:ext cx="11852454" cy="532463"/>
          </a:xfrm>
        </p:spPr>
        <p:txBody>
          <a:bodyPr>
            <a:normAutofit fontScale="90000"/>
          </a:bodyPr>
          <a:lstStyle/>
          <a:p>
            <a:r>
              <a:rPr lang="en-US" dirty="0"/>
              <a:t>Which </a:t>
            </a:r>
            <a:r>
              <a:rPr lang="en-US" dirty="0">
                <a:solidFill>
                  <a:srgbClr val="C00000"/>
                </a:solidFill>
              </a:rPr>
              <a:t>physics</a:t>
            </a:r>
            <a:r>
              <a:rPr lang="en-US" dirty="0"/>
              <a:t> is included in the STEAM models – and which isn’t</a:t>
            </a:r>
            <a:endParaRPr lang="en-GB" dirty="0"/>
          </a:p>
        </p:txBody>
      </p:sp>
      <p:sp>
        <p:nvSpPr>
          <p:cNvPr id="20" name="Rectangle 19"/>
          <p:cNvSpPr/>
          <p:nvPr/>
        </p:nvSpPr>
        <p:spPr>
          <a:xfrm>
            <a:off x="152189" y="5360565"/>
            <a:ext cx="11867728" cy="796954"/>
          </a:xfrm>
          <a:prstGeom prst="rect">
            <a:avLst/>
          </a:prstGeom>
          <a:solidFill>
            <a:srgbClr val="FFFF99"/>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r>
              <a:rPr lang="en-GB" sz="2000" u="sng" dirty="0">
                <a:solidFill>
                  <a:srgbClr val="000000"/>
                </a:solidFill>
                <a:latin typeface="Calibri" panose="020F0502020204030204" pitchFamily="34" charset="0"/>
                <a:cs typeface="Calibri" panose="020F0502020204030204" pitchFamily="34" charset="0"/>
              </a:rPr>
              <a:t>Main takeaways</a:t>
            </a:r>
            <a:r>
              <a:rPr lang="en-GB" sz="2000" dirty="0">
                <a:solidFill>
                  <a:srgbClr val="000000"/>
                </a:solidFill>
                <a:latin typeface="Calibri" panose="020F0502020204030204" pitchFamily="34" charset="0"/>
                <a:cs typeface="Calibri" panose="020F0502020204030204" pitchFamily="34" charset="0"/>
              </a:rPr>
              <a:t>: 1. Transients in superconducting circuits are complex. 2. We try to include as much relevant physics as it is practical in each tool, but each includes simplifications. 3. Nope, we can’t simulate everything :-/</a:t>
            </a:r>
          </a:p>
        </p:txBody>
      </p:sp>
      <p:sp>
        <p:nvSpPr>
          <p:cNvPr id="6" name="Rectangle 5"/>
          <p:cNvSpPr/>
          <p:nvPr/>
        </p:nvSpPr>
        <p:spPr>
          <a:xfrm>
            <a:off x="152189" y="614477"/>
            <a:ext cx="5638693" cy="4653808"/>
          </a:xfrm>
          <a:prstGeom prst="rect">
            <a:avLst/>
          </a:prstGeom>
          <a:solidFill>
            <a:schemeClr val="bg1"/>
          </a:solid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ELECTRICAL CIRCUITS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Electrodynamics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Non-linear components (Diodes, </a:t>
            </a:r>
            <a:r>
              <a:rPr lang="en-GB" sz="2000" dirty="0" err="1">
                <a:solidFill>
                  <a:srgbClr val="007A37"/>
                </a:solidFill>
                <a:latin typeface="Calibri" panose="020F0502020204030204" pitchFamily="34" charset="0"/>
                <a:cs typeface="Calibri" panose="020F0502020204030204" pitchFamily="34" charset="0"/>
              </a:rPr>
              <a:t>thyristors</a:t>
            </a:r>
            <a:r>
              <a:rPr lang="en-GB" sz="2000" dirty="0">
                <a:solidFill>
                  <a:srgbClr val="007A37"/>
                </a:solidFill>
                <a:latin typeface="Calibri" panose="020F0502020204030204" pitchFamily="34" charset="0"/>
                <a:cs typeface="Calibri" panose="020F0502020204030204" pitchFamily="34" charset="0"/>
              </a:rPr>
              <a:t>)</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Empirical model of magnet eddy-currents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Parasitic capacitance to ground</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Cold Diode heating effect</a:t>
            </a:r>
          </a:p>
          <a:p>
            <a:pPr marL="342900" indent="-342900">
              <a:buFont typeface="Wingdings" panose="05000000000000000000" pitchFamily="2" charset="2"/>
              <a:buChar char="ü"/>
            </a:pPr>
            <a:r>
              <a:rPr lang="en-GB" sz="2000" dirty="0" err="1">
                <a:solidFill>
                  <a:srgbClr val="007A37"/>
                </a:solidFill>
                <a:latin typeface="Calibri" panose="020F0502020204030204" pitchFamily="34" charset="0"/>
                <a:cs typeface="Calibri" panose="020F0502020204030204" pitchFamily="34" charset="0"/>
              </a:rPr>
              <a:t>Busbar</a:t>
            </a:r>
            <a:r>
              <a:rPr lang="en-GB" sz="2000" dirty="0">
                <a:solidFill>
                  <a:srgbClr val="007A37"/>
                </a:solidFill>
                <a:latin typeface="Calibri" panose="020F0502020204030204" pitchFamily="34" charset="0"/>
                <a:cs typeface="Calibri" panose="020F0502020204030204" pitchFamily="34" charset="0"/>
              </a:rPr>
              <a:t> self-inductance</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Power converter control</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Dependence of inductance on current</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Heating effect in EE resistor</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Mutual coupling between </a:t>
            </a:r>
            <a:r>
              <a:rPr lang="en-US" sz="2000" dirty="0" err="1">
                <a:solidFill>
                  <a:srgbClr val="C00000"/>
                </a:solidFill>
                <a:latin typeface="Calibri" panose="020F0502020204030204" pitchFamily="34" charset="0"/>
                <a:cs typeface="Calibri" panose="020F0502020204030204" pitchFamily="34" charset="0"/>
              </a:rPr>
              <a:t>busbars</a:t>
            </a:r>
            <a:r>
              <a:rPr lang="en-US" sz="2000" dirty="0">
                <a:solidFill>
                  <a:srgbClr val="C00000"/>
                </a:solidFill>
                <a:latin typeface="Calibri" panose="020F0502020204030204" pitchFamily="34" charset="0"/>
                <a:cs typeface="Calibri" panose="020F0502020204030204" pitchFamily="34" charset="0"/>
              </a:rPr>
              <a:t> of different circuits</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a:t>
            </a:r>
          </a:p>
        </p:txBody>
      </p:sp>
      <p:sp>
        <p:nvSpPr>
          <p:cNvPr id="8" name="Rectangle 7"/>
          <p:cNvSpPr/>
          <p:nvPr/>
        </p:nvSpPr>
        <p:spPr>
          <a:xfrm>
            <a:off x="5981350" y="614478"/>
            <a:ext cx="6038567" cy="4653808"/>
          </a:xfrm>
          <a:prstGeom prst="rect">
            <a:avLst/>
          </a:prstGeom>
          <a:noFill/>
          <a:ln>
            <a:solidFill>
              <a:srgbClr val="00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t"/>
          <a:lstStyle/>
          <a:p>
            <a:r>
              <a:rPr lang="en-GB" sz="2000" b="1" dirty="0">
                <a:solidFill>
                  <a:srgbClr val="000000"/>
                </a:solidFill>
                <a:latin typeface="Calibri" panose="020F0502020204030204" pitchFamily="34" charset="0"/>
                <a:cs typeface="Calibri" panose="020F0502020204030204" pitchFamily="34" charset="0"/>
              </a:rPr>
              <a:t>MAGNETS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Non-linear material properties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Quench development and </a:t>
            </a:r>
            <a:r>
              <a:rPr lang="en-GB" sz="2000" dirty="0" err="1">
                <a:solidFill>
                  <a:srgbClr val="007A37"/>
                </a:solidFill>
                <a:latin typeface="Calibri" panose="020F0502020204030204" pitchFamily="34" charset="0"/>
                <a:cs typeface="Calibri" panose="020F0502020204030204" pitchFamily="34" charset="0"/>
              </a:rPr>
              <a:t>ohmic</a:t>
            </a:r>
            <a:r>
              <a:rPr lang="en-GB" sz="2000" dirty="0">
                <a:solidFill>
                  <a:srgbClr val="007A37"/>
                </a:solidFill>
                <a:latin typeface="Calibri" panose="020F0502020204030204" pitchFamily="34" charset="0"/>
                <a:cs typeface="Calibri" panose="020F0502020204030204" pitchFamily="34" charset="0"/>
              </a:rPr>
              <a:t>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1D, 2D and 3D thermal diffusion</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Inter-filament coupling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Inter-strand coupling loss</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Iron-yoke saturation effect on self-inductance</a:t>
            </a:r>
          </a:p>
          <a:p>
            <a:pPr marL="342900" indent="-342900">
              <a:buFont typeface="Wingdings" panose="05000000000000000000" pitchFamily="2" charset="2"/>
              <a:buChar char="ü"/>
            </a:pPr>
            <a:r>
              <a:rPr lang="en-GB" sz="2000" dirty="0">
                <a:solidFill>
                  <a:srgbClr val="007A37"/>
                </a:solidFill>
                <a:latin typeface="Calibri" panose="020F0502020204030204" pitchFamily="34" charset="0"/>
                <a:cs typeface="Calibri" panose="020F0502020204030204" pitchFamily="34" charset="0"/>
              </a:rPr>
              <a:t>Cooling to thermal sink (collars, bore, wedges)</a:t>
            </a:r>
          </a:p>
          <a:p>
            <a:pPr marL="342900" indent="-342900">
              <a:buFont typeface="Calibri" panose="020F0502020204030204" pitchFamily="34" charset="0"/>
              <a:buChar char="~"/>
            </a:pPr>
            <a:r>
              <a:rPr lang="en-GB" sz="2000" dirty="0">
                <a:solidFill>
                  <a:srgbClr val="FF9900"/>
                </a:solidFill>
                <a:latin typeface="Calibri" panose="020F0502020204030204" pitchFamily="34" charset="0"/>
                <a:cs typeface="Calibri" panose="020F0502020204030204" pitchFamily="34" charset="0"/>
              </a:rPr>
              <a:t>Persistent-currents loss</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Eddy currents in metal elements</a:t>
            </a:r>
          </a:p>
          <a:p>
            <a:pPr marL="342900" indent="-342900">
              <a:buFont typeface="Calibri" panose="020F0502020204030204" pitchFamily="34" charset="0"/>
              <a:buChar char="~"/>
            </a:pPr>
            <a:r>
              <a:rPr lang="en-US" sz="2000" dirty="0">
                <a:solidFill>
                  <a:srgbClr val="FF9900"/>
                </a:solidFill>
                <a:latin typeface="Calibri" panose="020F0502020204030204" pitchFamily="34" charset="0"/>
                <a:cs typeface="Calibri" panose="020F0502020204030204" pitchFamily="34" charset="0"/>
              </a:rPr>
              <a:t>Accurate helium cooling</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3D magnetic field</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Hysteresis in iron yoke</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Mechanics</a:t>
            </a:r>
          </a:p>
          <a:p>
            <a:pPr marL="342900" indent="-342900">
              <a:buFont typeface="Calibri" panose="020F0502020204030204" pitchFamily="34" charset="0"/>
              <a:buChar char="x"/>
            </a:pPr>
            <a:r>
              <a:rPr lang="en-US" sz="2000" dirty="0">
                <a:solidFill>
                  <a:srgbClr val="C0000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459637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202523" y="82014"/>
            <a:ext cx="11852454" cy="532463"/>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STEAM tools - 2021</a:t>
            </a:r>
            <a:endParaRPr lang="en-GB" dirty="0"/>
          </a:p>
        </p:txBody>
      </p:sp>
      <p:graphicFrame>
        <p:nvGraphicFramePr>
          <p:cNvPr id="3" name="Diagram 2"/>
          <p:cNvGraphicFramePr/>
          <p:nvPr/>
        </p:nvGraphicFramePr>
        <p:xfrm>
          <a:off x="1920240" y="614477"/>
          <a:ext cx="8351520" cy="5523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9614580" y="614477"/>
            <a:ext cx="2374897" cy="78740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Conductor</a:t>
            </a:r>
          </a:p>
        </p:txBody>
      </p:sp>
      <p:sp>
        <p:nvSpPr>
          <p:cNvPr id="5" name="Rectangle 4"/>
          <p:cNvSpPr/>
          <p:nvPr/>
        </p:nvSpPr>
        <p:spPr>
          <a:xfrm>
            <a:off x="9614579" y="1540640"/>
            <a:ext cx="2374897" cy="2716400"/>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Magnet</a:t>
            </a:r>
          </a:p>
        </p:txBody>
      </p:sp>
      <p:sp>
        <p:nvSpPr>
          <p:cNvPr id="6" name="Rectangle 5"/>
          <p:cNvSpPr/>
          <p:nvPr/>
        </p:nvSpPr>
        <p:spPr>
          <a:xfrm>
            <a:off x="9614580" y="4410285"/>
            <a:ext cx="2374897" cy="1728047"/>
          </a:xfrm>
          <a:prstGeom prst="rect">
            <a:avLst/>
          </a:prstGeom>
          <a:solidFill>
            <a:schemeClr val="bg1"/>
          </a:solidFill>
          <a:ln w="25400">
            <a:solidFill>
              <a:srgbClr val="0055A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t"/>
            <a:r>
              <a:rPr lang="en-US" sz="2400" dirty="0">
                <a:solidFill>
                  <a:srgbClr val="000000"/>
                </a:solidFill>
                <a:latin typeface="Calibri" panose="020F0502020204030204" pitchFamily="34" charset="0"/>
                <a:cs typeface="Calibri" panose="020F0502020204030204" pitchFamily="34" charset="0"/>
              </a:rPr>
              <a:t>Circuit</a:t>
            </a:r>
          </a:p>
        </p:txBody>
      </p:sp>
    </p:spTree>
    <p:extLst>
      <p:ext uri="{BB962C8B-B14F-4D97-AF65-F5344CB8AC3E}">
        <p14:creationId xmlns:p14="http://schemas.microsoft.com/office/powerpoint/2010/main" val="211751206"/>
      </p:ext>
    </p:extLst>
  </p:cSld>
  <p:clrMapOvr>
    <a:masterClrMapping/>
  </p:clrMapOvr>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48496</TotalTime>
  <Words>5901</Words>
  <Application>Microsoft Office PowerPoint</Application>
  <PresentationFormat>Widescreen</PresentationFormat>
  <Paragraphs>876</Paragraphs>
  <Slides>59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59</vt:i4>
      </vt:variant>
    </vt:vector>
  </HeadingPairs>
  <TitlesOfParts>
    <vt:vector size="67" baseType="lpstr">
      <vt:lpstr>Arial</vt:lpstr>
      <vt:lpstr>Arial</vt:lpstr>
      <vt:lpstr>Calibri</vt:lpstr>
      <vt:lpstr>Cambria Math</vt:lpstr>
      <vt:lpstr>Rage Italic</vt:lpstr>
      <vt:lpstr>Times New Roman</vt:lpstr>
      <vt:lpstr>Wingdings</vt:lpstr>
      <vt:lpstr>CERNCobranding4-3</vt:lpstr>
      <vt:lpstr>STEAM framework for simulations of transients in superconducting magnet circuits</vt:lpstr>
      <vt:lpstr>STEAM</vt:lpstr>
      <vt:lpstr>STEAM Simulation of Transient Effects in Accelerator Magnets</vt:lpstr>
      <vt:lpstr>PowerPoint Presentation</vt:lpstr>
      <vt:lpstr>PowerPoint Presentation</vt:lpstr>
      <vt:lpstr>PowerPoint Presentation</vt:lpstr>
      <vt:lpstr>PowerPoint Presentation</vt:lpstr>
      <vt:lpstr>Which physics is included in the STEAM models – and which isn’t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Finite Elements Quench Simulator (FiQuS)</vt:lpstr>
      <vt:lpstr>PowerPoint Presentation</vt:lpstr>
      <vt:lpstr>PowerPoint Presentation</vt:lpstr>
      <vt:lpstr>PowerPoint Presentation</vt:lpstr>
      <vt:lpstr>Why STEAM could be useful to YOU</vt:lpstr>
      <vt:lpstr>Examples of what STEAM models were used for in 2021</vt:lpstr>
      <vt:lpstr>Examples of what STEAM models were used for in 2021</vt:lpstr>
      <vt:lpstr>Some highlights from 2022</vt:lpstr>
      <vt:lpstr>Some topics worked on in 2022</vt:lpstr>
      <vt:lpstr>Main takeaways – What is the STEAM team doing?</vt:lpstr>
      <vt:lpstr>PowerPoint Presentation</vt:lpstr>
      <vt:lpstr>What this session is about?</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STEAM strategic priorities</vt:lpstr>
      <vt:lpstr>Discussion time !!!</vt:lpstr>
      <vt:lpstr>Annex</vt:lpstr>
      <vt:lpstr>STEAM Circuit Library structure</vt:lpstr>
      <vt:lpstr>Superconducting Accelerator Circuits  – Numerical Challenges</vt:lpstr>
      <vt:lpstr>STEAM tools application (over) simplification</vt:lpstr>
      <vt:lpstr>STEAM tools, solvers, languages, input files</vt:lpstr>
      <vt:lpstr>STEAM tools, solvers, languages, input files</vt:lpstr>
      <vt:lpstr>PowerPoint Presentation</vt:lpstr>
      <vt:lpstr>BBQ (BusBar Quench)</vt:lpstr>
      <vt:lpstr>LEDET (Lumped-Element Dynamic Electro-Thermal)</vt:lpstr>
      <vt:lpstr>SIGMA (STEAM Integrated Generator of Magnets for Accelerators)</vt:lpstr>
      <vt:lpstr>Magnet / Circuit quench simulation</vt:lpstr>
      <vt:lpstr>ProteCCT (Protection of Canted-Cosine-Theta) type magnets</vt:lpstr>
      <vt:lpstr>SING (STEAM Integrated Network Generator) &amp; PSPICE (Personal Simulation Program with Integrated Circuit Emphasis)</vt:lpstr>
      <vt:lpstr>COSIM (Cooperative Simulation)</vt:lpstr>
      <vt:lpstr>Library of Material Properties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Emmanuele Ravaioli;Mariusz Wozniak</dc:creator>
  <cp:lastModifiedBy>Mariusz Wozniak</cp:lastModifiedBy>
  <cp:revision>3149</cp:revision>
  <cp:lastPrinted>2020-07-17T12:03:32Z</cp:lastPrinted>
  <dcterms:created xsi:type="dcterms:W3CDTF">2017-06-18T14:15:32Z</dcterms:created>
  <dcterms:modified xsi:type="dcterms:W3CDTF">2022-06-08T08:03:10Z</dcterms:modified>
</cp:coreProperties>
</file>