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428" r:id="rId2"/>
    <p:sldId id="837" r:id="rId3"/>
    <p:sldId id="857" r:id="rId4"/>
    <p:sldId id="858" r:id="rId5"/>
    <p:sldId id="836" r:id="rId6"/>
    <p:sldId id="753" r:id="rId7"/>
    <p:sldId id="859" r:id="rId8"/>
    <p:sldId id="874" r:id="rId9"/>
    <p:sldId id="838" r:id="rId10"/>
    <p:sldId id="860" r:id="rId11"/>
    <p:sldId id="853" r:id="rId12"/>
    <p:sldId id="839" r:id="rId13"/>
    <p:sldId id="871" r:id="rId14"/>
    <p:sldId id="872" r:id="rId15"/>
    <p:sldId id="873" r:id="rId16"/>
    <p:sldId id="870" r:id="rId17"/>
    <p:sldId id="841" r:id="rId18"/>
    <p:sldId id="863" r:id="rId19"/>
    <p:sldId id="850" r:id="rId20"/>
    <p:sldId id="844" r:id="rId21"/>
    <p:sldId id="852" r:id="rId22"/>
    <p:sldId id="875" r:id="rId23"/>
    <p:sldId id="849" r:id="rId24"/>
    <p:sldId id="864" r:id="rId25"/>
    <p:sldId id="865" r:id="rId26"/>
    <p:sldId id="866" r:id="rId27"/>
    <p:sldId id="846" r:id="rId28"/>
    <p:sldId id="851" r:id="rId29"/>
    <p:sldId id="867" r:id="rId30"/>
    <p:sldId id="868" r:id="rId31"/>
    <p:sldId id="869" r:id="rId32"/>
    <p:sldId id="847" r:id="rId33"/>
    <p:sldId id="848" r:id="rId34"/>
    <p:sldId id="878" r:id="rId35"/>
    <p:sldId id="879" r:id="rId36"/>
    <p:sldId id="880" r:id="rId37"/>
    <p:sldId id="881" r:id="rId38"/>
    <p:sldId id="842" r:id="rId39"/>
    <p:sldId id="843" r:id="rId40"/>
    <p:sldId id="877" r:id="rId41"/>
    <p:sldId id="876" r:id="rId42"/>
    <p:sldId id="840" r:id="rId43"/>
    <p:sldId id="854" r:id="rId44"/>
    <p:sldId id="855" r:id="rId45"/>
    <p:sldId id="856" r:id="rId46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FF66"/>
    <a:srgbClr val="CCFF33"/>
    <a:srgbClr val="E2EFDA"/>
    <a:srgbClr val="FFFF99"/>
    <a:srgbClr val="FF1DD9"/>
    <a:srgbClr val="CCFF99"/>
    <a:srgbClr val="FF99FF"/>
    <a:srgbClr val="112E8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9" autoAdjust="0"/>
    <p:restoredTop sz="94643" autoAdjust="0"/>
  </p:normalViewPr>
  <p:slideViewPr>
    <p:cSldViewPr snapToObjects="1" showGuides="1">
      <p:cViewPr varScale="1">
        <p:scale>
          <a:sx n="121" d="100"/>
          <a:sy n="121" d="100"/>
        </p:scale>
        <p:origin x="294" y="108"/>
      </p:cViewPr>
      <p:guideLst>
        <p:guide orient="horz" pos="40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3" d="100"/>
          <a:sy n="113" d="100"/>
        </p:scale>
        <p:origin x="514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55777D-B958-45E4-ACE9-BFCCD41BA8A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8E20673-7F93-4FF4-AA97-0E96AD45778B}">
      <dgm:prSet phldrT="[Text]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n-US" dirty="0"/>
            <a:t>Including longitudinal quench propagation for QH protected magnets</a:t>
          </a:r>
          <a:endParaRPr lang="en-GB" dirty="0"/>
        </a:p>
      </dgm:t>
    </dgm:pt>
    <dgm:pt modelId="{CB927570-F9B3-4EB8-9629-D8EC66B60803}" type="parTrans" cxnId="{F03C5F99-FC24-4137-A448-B8EEBAE69A62}">
      <dgm:prSet/>
      <dgm:spPr/>
      <dgm:t>
        <a:bodyPr/>
        <a:lstStyle/>
        <a:p>
          <a:endParaRPr lang="en-GB"/>
        </a:p>
      </dgm:t>
    </dgm:pt>
    <dgm:pt modelId="{F62DF69C-7FDE-4D97-A3E1-6755F49C9BDB}" type="sibTrans" cxnId="{F03C5F99-FC24-4137-A448-B8EEBAE69A62}">
      <dgm:prSet/>
      <dgm:spPr/>
      <dgm:t>
        <a:bodyPr/>
        <a:lstStyle/>
        <a:p>
          <a:endParaRPr lang="en-GB"/>
        </a:p>
      </dgm:t>
    </dgm:pt>
    <dgm:pt modelId="{5D5BD583-B1BC-4319-AE9D-1BBC0D5D821F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Validation process of co-simulation</a:t>
          </a:r>
          <a:endParaRPr lang="en-GB" dirty="0"/>
        </a:p>
      </dgm:t>
    </dgm:pt>
    <dgm:pt modelId="{6ED16A7C-B3FE-469D-AFD7-9C48DABA83B3}" type="parTrans" cxnId="{6B6CEE09-6EB6-47BE-8349-36BBF3A38C3D}">
      <dgm:prSet/>
      <dgm:spPr/>
      <dgm:t>
        <a:bodyPr/>
        <a:lstStyle/>
        <a:p>
          <a:endParaRPr lang="en-GB"/>
        </a:p>
      </dgm:t>
    </dgm:pt>
    <dgm:pt modelId="{838E7E54-6C57-42D2-A25B-DB153D960411}" type="sibTrans" cxnId="{6B6CEE09-6EB6-47BE-8349-36BBF3A38C3D}">
      <dgm:prSet/>
      <dgm:spPr/>
      <dgm:t>
        <a:bodyPr/>
        <a:lstStyle/>
        <a:p>
          <a:endParaRPr lang="en-GB"/>
        </a:p>
      </dgm:t>
    </dgm:pt>
    <dgm:pt modelId="{A9A3C048-B35F-42D9-AA20-87455142854A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Alternative protection of MBRD magnet to decrease hot-spot temperature and voltage to ground</a:t>
          </a:r>
          <a:endParaRPr lang="en-GB" dirty="0"/>
        </a:p>
      </dgm:t>
    </dgm:pt>
    <dgm:pt modelId="{6178BA53-E05F-4EC1-832A-F907D829E615}" type="parTrans" cxnId="{D3A05C73-6305-44B0-B28F-40219364467A}">
      <dgm:prSet/>
      <dgm:spPr/>
      <dgm:t>
        <a:bodyPr/>
        <a:lstStyle/>
        <a:p>
          <a:endParaRPr lang="en-GB"/>
        </a:p>
      </dgm:t>
    </dgm:pt>
    <dgm:pt modelId="{529EA631-5BBB-4430-800D-50D2881021B5}" type="sibTrans" cxnId="{D3A05C73-6305-44B0-B28F-40219364467A}">
      <dgm:prSet/>
      <dgm:spPr/>
      <dgm:t>
        <a:bodyPr/>
        <a:lstStyle/>
        <a:p>
          <a:endParaRPr lang="en-GB"/>
        </a:p>
      </dgm:t>
    </dgm:pt>
    <dgm:pt modelId="{8757B9D0-25E1-4C2E-A45F-8CE0419C548E}" type="pres">
      <dgm:prSet presAssocID="{D955777D-B958-45E4-ACE9-BFCCD41BA8A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6A36489-19B0-44F8-AEEF-0E331251CE46}" type="pres">
      <dgm:prSet presAssocID="{18E20673-7F93-4FF4-AA97-0E96AD45778B}" presName="horFlow" presStyleCnt="0"/>
      <dgm:spPr/>
    </dgm:pt>
    <dgm:pt modelId="{AB711C27-42BF-48B3-9AED-D57AB8467CC5}" type="pres">
      <dgm:prSet presAssocID="{18E20673-7F93-4FF4-AA97-0E96AD45778B}" presName="bigChev" presStyleLbl="node1" presStyleIdx="0" presStyleCnt="3" custScaleX="333008"/>
      <dgm:spPr/>
    </dgm:pt>
    <dgm:pt modelId="{9591B2BE-B7BC-4B48-B488-9EAD8D541C10}" type="pres">
      <dgm:prSet presAssocID="{18E20673-7F93-4FF4-AA97-0E96AD45778B}" presName="vSp" presStyleCnt="0"/>
      <dgm:spPr/>
    </dgm:pt>
    <dgm:pt modelId="{0478F048-865C-40F4-A7E8-E700BFA1EFD7}" type="pres">
      <dgm:prSet presAssocID="{5D5BD583-B1BC-4319-AE9D-1BBC0D5D821F}" presName="horFlow" presStyleCnt="0"/>
      <dgm:spPr/>
    </dgm:pt>
    <dgm:pt modelId="{B784E798-74DF-444C-8ADD-C8ED1B868F87}" type="pres">
      <dgm:prSet presAssocID="{5D5BD583-B1BC-4319-AE9D-1BBC0D5D821F}" presName="bigChev" presStyleLbl="node1" presStyleIdx="1" presStyleCnt="3" custScaleX="333008"/>
      <dgm:spPr/>
    </dgm:pt>
    <dgm:pt modelId="{FD249FF9-4590-4535-ABDE-4C8B7174C956}" type="pres">
      <dgm:prSet presAssocID="{5D5BD583-B1BC-4319-AE9D-1BBC0D5D821F}" presName="vSp" presStyleCnt="0"/>
      <dgm:spPr/>
    </dgm:pt>
    <dgm:pt modelId="{F7466D62-63D3-4094-8A4C-9586ABAEA765}" type="pres">
      <dgm:prSet presAssocID="{A9A3C048-B35F-42D9-AA20-87455142854A}" presName="horFlow" presStyleCnt="0"/>
      <dgm:spPr/>
    </dgm:pt>
    <dgm:pt modelId="{6AE915C0-01CC-45CB-A6A9-6606BE6E16B6}" type="pres">
      <dgm:prSet presAssocID="{A9A3C048-B35F-42D9-AA20-87455142854A}" presName="bigChev" presStyleLbl="node1" presStyleIdx="2" presStyleCnt="3" custScaleX="333008"/>
      <dgm:spPr/>
    </dgm:pt>
  </dgm:ptLst>
  <dgm:cxnLst>
    <dgm:cxn modelId="{BAF70E05-C568-41B6-8C80-6208A9F27A9E}" type="presOf" srcId="{A9A3C048-B35F-42D9-AA20-87455142854A}" destId="{6AE915C0-01CC-45CB-A6A9-6606BE6E16B6}" srcOrd="0" destOrd="0" presId="urn:microsoft.com/office/officeart/2005/8/layout/lProcess3"/>
    <dgm:cxn modelId="{6B6CEE09-6EB6-47BE-8349-36BBF3A38C3D}" srcId="{D955777D-B958-45E4-ACE9-BFCCD41BA8A3}" destId="{5D5BD583-B1BC-4319-AE9D-1BBC0D5D821F}" srcOrd="1" destOrd="0" parTransId="{6ED16A7C-B3FE-469D-AFD7-9C48DABA83B3}" sibTransId="{838E7E54-6C57-42D2-A25B-DB153D960411}"/>
    <dgm:cxn modelId="{29A63C42-A152-4A6D-9EE7-EB85899323AF}" type="presOf" srcId="{D955777D-B958-45E4-ACE9-BFCCD41BA8A3}" destId="{8757B9D0-25E1-4C2E-A45F-8CE0419C548E}" srcOrd="0" destOrd="0" presId="urn:microsoft.com/office/officeart/2005/8/layout/lProcess3"/>
    <dgm:cxn modelId="{D3A05C73-6305-44B0-B28F-40219364467A}" srcId="{D955777D-B958-45E4-ACE9-BFCCD41BA8A3}" destId="{A9A3C048-B35F-42D9-AA20-87455142854A}" srcOrd="2" destOrd="0" parTransId="{6178BA53-E05F-4EC1-832A-F907D829E615}" sibTransId="{529EA631-5BBB-4430-800D-50D2881021B5}"/>
    <dgm:cxn modelId="{1DAE1157-5A94-4D9C-937E-88AD7CDEE743}" type="presOf" srcId="{18E20673-7F93-4FF4-AA97-0E96AD45778B}" destId="{AB711C27-42BF-48B3-9AED-D57AB8467CC5}" srcOrd="0" destOrd="0" presId="urn:microsoft.com/office/officeart/2005/8/layout/lProcess3"/>
    <dgm:cxn modelId="{F03C5F99-FC24-4137-A448-B8EEBAE69A62}" srcId="{D955777D-B958-45E4-ACE9-BFCCD41BA8A3}" destId="{18E20673-7F93-4FF4-AA97-0E96AD45778B}" srcOrd="0" destOrd="0" parTransId="{CB927570-F9B3-4EB8-9629-D8EC66B60803}" sibTransId="{F62DF69C-7FDE-4D97-A3E1-6755F49C9BDB}"/>
    <dgm:cxn modelId="{5E090CCB-01F8-48A3-8A3C-FB99DB6FCF71}" type="presOf" srcId="{5D5BD583-B1BC-4319-AE9D-1BBC0D5D821F}" destId="{B784E798-74DF-444C-8ADD-C8ED1B868F87}" srcOrd="0" destOrd="0" presId="urn:microsoft.com/office/officeart/2005/8/layout/lProcess3"/>
    <dgm:cxn modelId="{E7F19519-7321-466C-A394-8B1B47BEA98E}" type="presParOf" srcId="{8757B9D0-25E1-4C2E-A45F-8CE0419C548E}" destId="{96A36489-19B0-44F8-AEEF-0E331251CE46}" srcOrd="0" destOrd="0" presId="urn:microsoft.com/office/officeart/2005/8/layout/lProcess3"/>
    <dgm:cxn modelId="{9B54F3D4-0347-4885-ADEB-A023A4B5624D}" type="presParOf" srcId="{96A36489-19B0-44F8-AEEF-0E331251CE46}" destId="{AB711C27-42BF-48B3-9AED-D57AB8467CC5}" srcOrd="0" destOrd="0" presId="urn:microsoft.com/office/officeart/2005/8/layout/lProcess3"/>
    <dgm:cxn modelId="{E0CD9838-5405-4146-ACD0-63F56F0FA17F}" type="presParOf" srcId="{8757B9D0-25E1-4C2E-A45F-8CE0419C548E}" destId="{9591B2BE-B7BC-4B48-B488-9EAD8D541C10}" srcOrd="1" destOrd="0" presId="urn:microsoft.com/office/officeart/2005/8/layout/lProcess3"/>
    <dgm:cxn modelId="{78ED6B15-F1F3-49D4-AA16-0DD542BB3C0B}" type="presParOf" srcId="{8757B9D0-25E1-4C2E-A45F-8CE0419C548E}" destId="{0478F048-865C-40F4-A7E8-E700BFA1EFD7}" srcOrd="2" destOrd="0" presId="urn:microsoft.com/office/officeart/2005/8/layout/lProcess3"/>
    <dgm:cxn modelId="{EBBA396A-4CC8-4285-BA95-0089BCE42F50}" type="presParOf" srcId="{0478F048-865C-40F4-A7E8-E700BFA1EFD7}" destId="{B784E798-74DF-444C-8ADD-C8ED1B868F87}" srcOrd="0" destOrd="0" presId="urn:microsoft.com/office/officeart/2005/8/layout/lProcess3"/>
    <dgm:cxn modelId="{90ADF628-3DE6-46E8-A71A-54F7929CB20E}" type="presParOf" srcId="{8757B9D0-25E1-4C2E-A45F-8CE0419C548E}" destId="{FD249FF9-4590-4535-ABDE-4C8B7174C956}" srcOrd="3" destOrd="0" presId="urn:microsoft.com/office/officeart/2005/8/layout/lProcess3"/>
    <dgm:cxn modelId="{E1C28921-A986-4145-858C-67B97428341A}" type="presParOf" srcId="{8757B9D0-25E1-4C2E-A45F-8CE0419C548E}" destId="{F7466D62-63D3-4094-8A4C-9586ABAEA765}" srcOrd="4" destOrd="0" presId="urn:microsoft.com/office/officeart/2005/8/layout/lProcess3"/>
    <dgm:cxn modelId="{4D7D118C-E817-4DC6-BDB0-7B387D040598}" type="presParOf" srcId="{F7466D62-63D3-4094-8A4C-9586ABAEA765}" destId="{6AE915C0-01CC-45CB-A6A9-6606BE6E16B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E41F41-50D1-4780-8A6D-E2E2D60F0F93}" type="doc">
      <dgm:prSet loTypeId="urn:microsoft.com/office/officeart/2005/8/layout/vList3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C3BF81B6-A3AF-45F9-8228-4653AE424471}">
      <dgm:prSet phldrT="[Text]"/>
      <dgm:spPr>
        <a:xfrm rot="10800000">
          <a:off x="1555809" y="2771"/>
          <a:ext cx="5553760" cy="627719"/>
        </a:xfrm>
        <a:prstGeom prst="homePlate">
          <a:avLst/>
        </a:prstGeom>
        <a:gradFill flip="none" rotWithShape="0">
          <a:gsLst>
            <a:gs pos="0">
              <a:srgbClr val="C00000"/>
            </a:gs>
            <a:gs pos="100000">
              <a:srgbClr val="0055A0"/>
            </a:gs>
          </a:gsLst>
          <a:lin ang="10800000" scaled="1"/>
          <a:tileRect/>
        </a:gra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BBQ(</a:t>
          </a:r>
          <a:r>
            <a:rPr lang="en-US" b="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Comsol</a:t>
          </a: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 </a:t>
          </a: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rPr>
            <a:t></a:t>
          </a: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  <a:r>
            <a:rPr lang="en-US" b="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PyBBQ</a:t>
          </a: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BBQ(</a:t>
          </a:r>
          <a:r>
            <a:rPr lang="en-US" b="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GetDP</a:t>
          </a: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</a:t>
          </a:r>
        </a:p>
      </dgm:t>
    </dgm:pt>
    <dgm:pt modelId="{6B9CED77-EE5E-481E-984D-8BD054B12581}" type="parTrans" cxnId="{858C8E18-06DC-4716-99DE-02130DF75F56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E4ADC0-7C9C-4771-B548-EB39166AF3ED}" type="sibTrans" cxnId="{858C8E18-06DC-4716-99DE-02130DF75F56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EDE7C4-76F3-41F7-A691-E9210BCC4BA3}">
      <dgm:prSet phldrT="[Text]"/>
      <dgm:spPr>
        <a:xfrm rot="10800000">
          <a:off x="1555809" y="1632969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US" b="0" dirty="0">
              <a:solidFill>
                <a:sysClr val="window" lastClr="FFFFFF"/>
              </a:solidFill>
              <a:latin typeface="+mn-lt"/>
              <a:ea typeface="+mn-ea"/>
              <a:cs typeface="Calibri" panose="020F0502020204030204" pitchFamily="34" charset="0"/>
            </a:rPr>
            <a:t>SIGMA</a:t>
          </a:r>
        </a:p>
      </dgm:t>
    </dgm:pt>
    <dgm:pt modelId="{FB93CA1D-A600-444E-87CD-9C59207D06F8}" type="parTrans" cxnId="{DBAF0387-C70E-44D4-AAD9-505652E380F5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5E1B2DB-2A8F-4360-962A-1FE7BC739AF3}" type="sibTrans" cxnId="{DBAF0387-C70E-44D4-AAD9-505652E380F5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4B86BFE-19C0-43ED-B558-4577CF4BC613}">
      <dgm:prSet phldrT="[Text]"/>
      <dgm:spPr>
        <a:xfrm rot="10800000">
          <a:off x="1555809" y="2448068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LEDET</a:t>
          </a:r>
        </a:p>
      </dgm:t>
    </dgm:pt>
    <dgm:pt modelId="{14C8090C-F809-4A8E-BA6F-277E11973609}" type="parTrans" cxnId="{6CD65D07-E167-4CD5-89AA-AAD35170A339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4158B30-2834-48D6-8FF5-2E12101D8558}" type="sibTrans" cxnId="{6CD65D07-E167-4CD5-89AA-AAD35170A339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18ADC92-DCC1-4CD4-A1A0-4BD917D97C51}">
      <dgm:prSet phldrT="[Text]"/>
      <dgm:spPr>
        <a:xfrm rot="10800000">
          <a:off x="1555809" y="3263167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US" b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PROTECCT</a:t>
          </a:r>
          <a:endParaRPr lang="en-US" b="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5BC3A8EC-257A-4A5B-9600-B2F84D3D4211}" type="parTrans" cxnId="{1BF22783-AD5E-4C4B-8C9D-76EF238FCA61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64F1906-081E-4C4F-A950-04BADB88303F}" type="sibTrans" cxnId="{1BF22783-AD5E-4C4B-8C9D-76EF238FCA61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E59DFD-889A-40D5-A5F1-2CFA50A65092}">
      <dgm:prSet phldrT="[Text]"/>
      <dgm:spPr>
        <a:xfrm rot="10800000">
          <a:off x="1555809" y="4078265"/>
          <a:ext cx="5553760" cy="627719"/>
        </a:xfrm>
        <a:prstGeom prst="homePlate">
          <a:avLst/>
        </a:prstGeom>
        <a:gradFill rotWithShape="0">
          <a:gsLst>
            <a:gs pos="0">
              <a:srgbClr val="C00000"/>
            </a:gs>
            <a:gs pos="100000">
              <a:srgbClr val="0055A0"/>
            </a:gs>
          </a:gsLst>
          <a:lin ang="10800000" scaled="1"/>
        </a:gra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SING </a:t>
          </a: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rPr>
            <a:t> </a:t>
          </a:r>
          <a:r>
            <a:rPr lang="en-US" b="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rPr>
            <a:t>PySING</a:t>
          </a:r>
          <a:endParaRPr lang="en-US" b="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A74BE20A-68C0-4B64-B9D5-A5DFD4E9FD07}" type="parTrans" cxnId="{F1A7ADDB-A7FA-4B6F-B6F9-CB38B4B22F7D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AA14FD-98C7-4148-962D-4BAEE7A4E225}" type="sibTrans" cxnId="{F1A7ADDB-A7FA-4B6F-B6F9-CB38B4B22F7D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26EA394-BE28-4310-BFC6-B9D25689243C}">
      <dgm:prSet phldrT="[Text]"/>
      <dgm:spPr>
        <a:xfrm rot="10800000">
          <a:off x="1555809" y="4893364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US" b="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COSIM</a:t>
          </a:r>
        </a:p>
      </dgm:t>
    </dgm:pt>
    <dgm:pt modelId="{5CE4BF80-B5AC-430E-9076-467F59C54A8E}" type="parTrans" cxnId="{F6F33991-E726-4168-84CF-88DB41B4F9B7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F762719-8895-494A-8797-AE6C648C7C4F}" type="sibTrans" cxnId="{F6F33991-E726-4168-84CF-88DB41B4F9B7}">
      <dgm:prSet/>
      <dgm:spPr/>
      <dgm:t>
        <a:bodyPr/>
        <a:lstStyle/>
        <a:p>
          <a:endParaRPr lang="en-US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9AD700-9425-412E-8625-7AC6AC890556}">
      <dgm:prSet/>
      <dgm:spPr>
        <a:xfrm rot="10800000">
          <a:off x="1555809" y="817870"/>
          <a:ext cx="5553760" cy="627719"/>
        </a:xfrm>
        <a:prstGeom prst="homePlate">
          <a:avLst/>
        </a:prstGeom>
        <a:solidFill>
          <a:srgbClr val="C00000"/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  <dgm:t>
        <a:bodyPr/>
        <a:lstStyle/>
        <a:p>
          <a:pPr>
            <a:buNone/>
          </a:pPr>
          <a:r>
            <a:rPr lang="en-GB" dirty="0" err="1">
              <a:solidFill>
                <a:sysClr val="window" lastClr="FFFFFF"/>
              </a:solidFill>
              <a:latin typeface="Arial"/>
              <a:ea typeface="+mn-ea"/>
              <a:cs typeface="+mn-cs"/>
            </a:rPr>
            <a:t>FiQuS</a:t>
          </a:r>
          <a:endParaRPr lang="en-US" b="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E0912BC3-9CAC-4B31-98CE-D99FF069A6BF}" type="parTrans" cxnId="{5F29AA95-AFF8-425D-A728-47D65EFB31F7}">
      <dgm:prSet/>
      <dgm:spPr/>
      <dgm:t>
        <a:bodyPr/>
        <a:lstStyle/>
        <a:p>
          <a:endParaRPr lang="en-US"/>
        </a:p>
      </dgm:t>
    </dgm:pt>
    <dgm:pt modelId="{F499B3CC-45DF-4873-BA2F-15B70FE82F58}" type="sibTrans" cxnId="{5F29AA95-AFF8-425D-A728-47D65EFB31F7}">
      <dgm:prSet/>
      <dgm:spPr/>
      <dgm:t>
        <a:bodyPr/>
        <a:lstStyle/>
        <a:p>
          <a:endParaRPr lang="en-US"/>
        </a:p>
      </dgm:t>
    </dgm:pt>
    <dgm:pt modelId="{8D0AC778-0CDB-43DA-A064-3E588341D686}" type="pres">
      <dgm:prSet presAssocID="{0CE41F41-50D1-4780-8A6D-E2E2D60F0F93}" presName="linearFlow" presStyleCnt="0">
        <dgm:presLayoutVars>
          <dgm:dir/>
          <dgm:resizeHandles val="exact"/>
        </dgm:presLayoutVars>
      </dgm:prSet>
      <dgm:spPr/>
    </dgm:pt>
    <dgm:pt modelId="{F32D644A-F3EA-4C03-A1D1-D9CAF6B88E29}" type="pres">
      <dgm:prSet presAssocID="{C3BF81B6-A3AF-45F9-8228-4653AE424471}" presName="composite" presStyleCnt="0"/>
      <dgm:spPr/>
    </dgm:pt>
    <dgm:pt modelId="{31C650D9-D56D-4256-9EAB-FA193EA01BE2}" type="pres">
      <dgm:prSet presAssocID="{C3BF81B6-A3AF-45F9-8228-4653AE424471}" presName="imgShp" presStyleLbl="fgImgPlace1" presStyleIdx="0" presStyleCnt="7"/>
      <dgm:spPr>
        <a:xfrm>
          <a:off x="1241949" y="2771"/>
          <a:ext cx="627719" cy="62771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8D925B03-5202-4222-BEE6-551ED1C47A29}" type="pres">
      <dgm:prSet presAssocID="{C3BF81B6-A3AF-45F9-8228-4653AE424471}" presName="txShp" presStyleLbl="node1" presStyleIdx="0" presStyleCnt="7">
        <dgm:presLayoutVars>
          <dgm:bulletEnabled val="1"/>
        </dgm:presLayoutVars>
      </dgm:prSet>
      <dgm:spPr/>
    </dgm:pt>
    <dgm:pt modelId="{E22B8E30-7B51-4702-8C03-5ADA12E84DD4}" type="pres">
      <dgm:prSet presAssocID="{C1E4ADC0-7C9C-4771-B548-EB39166AF3ED}" presName="spacing" presStyleCnt="0"/>
      <dgm:spPr/>
    </dgm:pt>
    <dgm:pt modelId="{817F1FA4-F0D2-4E82-AAAA-CE97ACA521FB}" type="pres">
      <dgm:prSet presAssocID="{B99AD700-9425-412E-8625-7AC6AC890556}" presName="composite" presStyleCnt="0"/>
      <dgm:spPr/>
    </dgm:pt>
    <dgm:pt modelId="{B9389CA4-BD73-4B3A-B836-A89767E21F0A}" type="pres">
      <dgm:prSet presAssocID="{B99AD700-9425-412E-8625-7AC6AC890556}" presName="imgShp" presStyleLbl="fgImgPlace1" presStyleIdx="1" presStyleCnt="7"/>
      <dgm:spPr>
        <a:xfrm>
          <a:off x="1241949" y="817870"/>
          <a:ext cx="627719" cy="627719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06EFEB15-8F55-44CA-97B6-450196A61CBD}" type="pres">
      <dgm:prSet presAssocID="{B99AD700-9425-412E-8625-7AC6AC890556}" presName="txShp" presStyleLbl="node1" presStyleIdx="1" presStyleCnt="7">
        <dgm:presLayoutVars>
          <dgm:bulletEnabled val="1"/>
        </dgm:presLayoutVars>
      </dgm:prSet>
      <dgm:spPr/>
    </dgm:pt>
    <dgm:pt modelId="{B1B5120A-FD74-4B0D-A720-DDF51EC2ADB1}" type="pres">
      <dgm:prSet presAssocID="{F499B3CC-45DF-4873-BA2F-15B70FE82F58}" presName="spacing" presStyleCnt="0"/>
      <dgm:spPr/>
    </dgm:pt>
    <dgm:pt modelId="{3DDD4BFB-8466-409E-9405-04C7AB864E88}" type="pres">
      <dgm:prSet presAssocID="{3EEDE7C4-76F3-41F7-A691-E9210BCC4BA3}" presName="composite" presStyleCnt="0"/>
      <dgm:spPr/>
    </dgm:pt>
    <dgm:pt modelId="{455A375C-8F94-4D9B-AD3F-BF398951EA0D}" type="pres">
      <dgm:prSet presAssocID="{3EEDE7C4-76F3-41F7-A691-E9210BCC4BA3}" presName="imgShp" presStyleLbl="fgImgPlace1" presStyleIdx="2" presStyleCnt="7"/>
      <dgm:spPr>
        <a:xfrm>
          <a:off x="1241949" y="1632969"/>
          <a:ext cx="627719" cy="62771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3AD5E7C3-C03B-4245-AB4A-6EC80A1B0815}" type="pres">
      <dgm:prSet presAssocID="{3EEDE7C4-76F3-41F7-A691-E9210BCC4BA3}" presName="txShp" presStyleLbl="node1" presStyleIdx="2" presStyleCnt="7">
        <dgm:presLayoutVars>
          <dgm:bulletEnabled val="1"/>
        </dgm:presLayoutVars>
      </dgm:prSet>
      <dgm:spPr/>
    </dgm:pt>
    <dgm:pt modelId="{9A758928-2270-4112-8B55-9A4F69BF5118}" type="pres">
      <dgm:prSet presAssocID="{B5E1B2DB-2A8F-4360-962A-1FE7BC739AF3}" presName="spacing" presStyleCnt="0"/>
      <dgm:spPr/>
    </dgm:pt>
    <dgm:pt modelId="{70BD8D3E-3936-4861-8476-AB7AD1760F1E}" type="pres">
      <dgm:prSet presAssocID="{84B86BFE-19C0-43ED-B558-4577CF4BC613}" presName="composite" presStyleCnt="0"/>
      <dgm:spPr/>
    </dgm:pt>
    <dgm:pt modelId="{E3B1901E-7726-483C-9A9F-62845742C22C}" type="pres">
      <dgm:prSet presAssocID="{84B86BFE-19C0-43ED-B558-4577CF4BC613}" presName="imgShp" presStyleLbl="fgImgPlace1" presStyleIdx="3" presStyleCnt="7"/>
      <dgm:spPr>
        <a:xfrm>
          <a:off x="1241949" y="2448068"/>
          <a:ext cx="627719" cy="627719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00EF388C-C163-47F1-9073-DF40ABE2EA35}" type="pres">
      <dgm:prSet presAssocID="{84B86BFE-19C0-43ED-B558-4577CF4BC613}" presName="txShp" presStyleLbl="node1" presStyleIdx="3" presStyleCnt="7">
        <dgm:presLayoutVars>
          <dgm:bulletEnabled val="1"/>
        </dgm:presLayoutVars>
      </dgm:prSet>
      <dgm:spPr/>
    </dgm:pt>
    <dgm:pt modelId="{4C710447-69E1-4AA3-A62A-A6270F5140C3}" type="pres">
      <dgm:prSet presAssocID="{C4158B30-2834-48D6-8FF5-2E12101D8558}" presName="spacing" presStyleCnt="0"/>
      <dgm:spPr/>
    </dgm:pt>
    <dgm:pt modelId="{F769BFF4-69B9-41FE-A94E-BDA647BDE790}" type="pres">
      <dgm:prSet presAssocID="{B18ADC92-DCC1-4CD4-A1A0-4BD917D97C51}" presName="composite" presStyleCnt="0"/>
      <dgm:spPr/>
    </dgm:pt>
    <dgm:pt modelId="{569237E6-C572-4C47-87DF-3A8C2114F8E4}" type="pres">
      <dgm:prSet presAssocID="{B18ADC92-DCC1-4CD4-A1A0-4BD917D97C51}" presName="imgShp" presStyleLbl="fgImgPlace1" presStyleIdx="4" presStyleCnt="7"/>
      <dgm:spPr>
        <a:xfrm>
          <a:off x="1241949" y="3263167"/>
          <a:ext cx="627719" cy="62771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DFD13092-F602-43F2-9BDA-978ABC603FCF}" type="pres">
      <dgm:prSet presAssocID="{B18ADC92-DCC1-4CD4-A1A0-4BD917D97C51}" presName="txShp" presStyleLbl="node1" presStyleIdx="4" presStyleCnt="7">
        <dgm:presLayoutVars>
          <dgm:bulletEnabled val="1"/>
        </dgm:presLayoutVars>
      </dgm:prSet>
      <dgm:spPr/>
    </dgm:pt>
    <dgm:pt modelId="{E11E6BC4-12A2-4D81-B0EF-BA96C3A4F07B}" type="pres">
      <dgm:prSet presAssocID="{664F1906-081E-4C4F-A950-04BADB88303F}" presName="spacing" presStyleCnt="0"/>
      <dgm:spPr/>
    </dgm:pt>
    <dgm:pt modelId="{06AC2842-0B3C-40FA-8201-461B34E1C04B}" type="pres">
      <dgm:prSet presAssocID="{7BE59DFD-889A-40D5-A5F1-2CFA50A65092}" presName="composite" presStyleCnt="0"/>
      <dgm:spPr/>
    </dgm:pt>
    <dgm:pt modelId="{740B6F2D-7CC0-4D61-B1A9-96A5E41E2F43}" type="pres">
      <dgm:prSet presAssocID="{7BE59DFD-889A-40D5-A5F1-2CFA50A65092}" presName="imgShp" presStyleLbl="fgImgPlace1" presStyleIdx="5" presStyleCnt="7"/>
      <dgm:spPr>
        <a:xfrm>
          <a:off x="1241949" y="4078265"/>
          <a:ext cx="627719" cy="627719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A40B6573-AFDE-4F1D-8C62-812C470B027F}" type="pres">
      <dgm:prSet presAssocID="{7BE59DFD-889A-40D5-A5F1-2CFA50A65092}" presName="txShp" presStyleLbl="node1" presStyleIdx="5" presStyleCnt="7">
        <dgm:presLayoutVars>
          <dgm:bulletEnabled val="1"/>
        </dgm:presLayoutVars>
      </dgm:prSet>
      <dgm:spPr/>
    </dgm:pt>
    <dgm:pt modelId="{3FEAC5B3-EB47-46DE-9E54-A7A85CA9E065}" type="pres">
      <dgm:prSet presAssocID="{EBAA14FD-98C7-4148-962D-4BAEE7A4E225}" presName="spacing" presStyleCnt="0"/>
      <dgm:spPr/>
    </dgm:pt>
    <dgm:pt modelId="{17C03197-5623-4D78-83C5-567123FC94BB}" type="pres">
      <dgm:prSet presAssocID="{D26EA394-BE28-4310-BFC6-B9D25689243C}" presName="composite" presStyleCnt="0"/>
      <dgm:spPr/>
    </dgm:pt>
    <dgm:pt modelId="{8F849CEB-758F-4802-882C-F67CD7411E4C}" type="pres">
      <dgm:prSet presAssocID="{D26EA394-BE28-4310-BFC6-B9D25689243C}" presName="imgShp" presStyleLbl="fgImgPlace1" presStyleIdx="6" presStyleCnt="7"/>
      <dgm:spPr>
        <a:xfrm>
          <a:off x="1241949" y="4893364"/>
          <a:ext cx="627719" cy="627719"/>
        </a:xfrm>
        <a:prstGeom prst="ellipse">
          <a:avLst/>
        </a:prstGeom>
        <a:blipFill>
          <a:blip xmlns:r="http://schemas.openxmlformats.org/officeDocument/2006/relationships" r:embed="rId7"/>
          <a:srcRect/>
          <a:stretch>
            <a:fillRect l="-13000" r="-13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  <dgm:pt modelId="{62DFDFCB-B35A-4566-B4EE-6A4D3E518B32}" type="pres">
      <dgm:prSet presAssocID="{D26EA394-BE28-4310-BFC6-B9D25689243C}" presName="txShp" presStyleLbl="node1" presStyleIdx="6" presStyleCnt="7">
        <dgm:presLayoutVars>
          <dgm:bulletEnabled val="1"/>
        </dgm:presLayoutVars>
      </dgm:prSet>
      <dgm:spPr/>
    </dgm:pt>
  </dgm:ptLst>
  <dgm:cxnLst>
    <dgm:cxn modelId="{6CD65D07-E167-4CD5-89AA-AAD35170A339}" srcId="{0CE41F41-50D1-4780-8A6D-E2E2D60F0F93}" destId="{84B86BFE-19C0-43ED-B558-4577CF4BC613}" srcOrd="3" destOrd="0" parTransId="{14C8090C-F809-4A8E-BA6F-277E11973609}" sibTransId="{C4158B30-2834-48D6-8FF5-2E12101D8558}"/>
    <dgm:cxn modelId="{858C8E18-06DC-4716-99DE-02130DF75F56}" srcId="{0CE41F41-50D1-4780-8A6D-E2E2D60F0F93}" destId="{C3BF81B6-A3AF-45F9-8228-4653AE424471}" srcOrd="0" destOrd="0" parTransId="{6B9CED77-EE5E-481E-984D-8BD054B12581}" sibTransId="{C1E4ADC0-7C9C-4771-B548-EB39166AF3ED}"/>
    <dgm:cxn modelId="{078CA319-7084-43D5-983E-9E7A085AB3D2}" type="presOf" srcId="{84B86BFE-19C0-43ED-B558-4577CF4BC613}" destId="{00EF388C-C163-47F1-9073-DF40ABE2EA35}" srcOrd="0" destOrd="0" presId="urn:microsoft.com/office/officeart/2005/8/layout/vList3"/>
    <dgm:cxn modelId="{6D4ED430-C24B-4259-8FF1-1CBA49D80E12}" type="presOf" srcId="{D26EA394-BE28-4310-BFC6-B9D25689243C}" destId="{62DFDFCB-B35A-4566-B4EE-6A4D3E518B32}" srcOrd="0" destOrd="0" presId="urn:microsoft.com/office/officeart/2005/8/layout/vList3"/>
    <dgm:cxn modelId="{D3077361-D82A-4FE1-996E-A3FDA26B0F03}" type="presOf" srcId="{B18ADC92-DCC1-4CD4-A1A0-4BD917D97C51}" destId="{DFD13092-F602-43F2-9BDA-978ABC603FCF}" srcOrd="0" destOrd="0" presId="urn:microsoft.com/office/officeart/2005/8/layout/vList3"/>
    <dgm:cxn modelId="{1BF22783-AD5E-4C4B-8C9D-76EF238FCA61}" srcId="{0CE41F41-50D1-4780-8A6D-E2E2D60F0F93}" destId="{B18ADC92-DCC1-4CD4-A1A0-4BD917D97C51}" srcOrd="4" destOrd="0" parTransId="{5BC3A8EC-257A-4A5B-9600-B2F84D3D4211}" sibTransId="{664F1906-081E-4C4F-A950-04BADB88303F}"/>
    <dgm:cxn modelId="{DBAF0387-C70E-44D4-AAD9-505652E380F5}" srcId="{0CE41F41-50D1-4780-8A6D-E2E2D60F0F93}" destId="{3EEDE7C4-76F3-41F7-A691-E9210BCC4BA3}" srcOrd="2" destOrd="0" parTransId="{FB93CA1D-A600-444E-87CD-9C59207D06F8}" sibTransId="{B5E1B2DB-2A8F-4360-962A-1FE7BC739AF3}"/>
    <dgm:cxn modelId="{F6F33991-E726-4168-84CF-88DB41B4F9B7}" srcId="{0CE41F41-50D1-4780-8A6D-E2E2D60F0F93}" destId="{D26EA394-BE28-4310-BFC6-B9D25689243C}" srcOrd="6" destOrd="0" parTransId="{5CE4BF80-B5AC-430E-9076-467F59C54A8E}" sibTransId="{CF762719-8895-494A-8797-AE6C648C7C4F}"/>
    <dgm:cxn modelId="{5F29AA95-AFF8-425D-A728-47D65EFB31F7}" srcId="{0CE41F41-50D1-4780-8A6D-E2E2D60F0F93}" destId="{B99AD700-9425-412E-8625-7AC6AC890556}" srcOrd="1" destOrd="0" parTransId="{E0912BC3-9CAC-4B31-98CE-D99FF069A6BF}" sibTransId="{F499B3CC-45DF-4873-BA2F-15B70FE82F58}"/>
    <dgm:cxn modelId="{CF4200A9-DFBA-4052-915D-94FB7B7531A9}" type="presOf" srcId="{B99AD700-9425-412E-8625-7AC6AC890556}" destId="{06EFEB15-8F55-44CA-97B6-450196A61CBD}" srcOrd="0" destOrd="0" presId="urn:microsoft.com/office/officeart/2005/8/layout/vList3"/>
    <dgm:cxn modelId="{B128FEB5-CC02-4030-A3C9-E1199DC477D6}" type="presOf" srcId="{C3BF81B6-A3AF-45F9-8228-4653AE424471}" destId="{8D925B03-5202-4222-BEE6-551ED1C47A29}" srcOrd="0" destOrd="0" presId="urn:microsoft.com/office/officeart/2005/8/layout/vList3"/>
    <dgm:cxn modelId="{F1A7ADDB-A7FA-4B6F-B6F9-CB38B4B22F7D}" srcId="{0CE41F41-50D1-4780-8A6D-E2E2D60F0F93}" destId="{7BE59DFD-889A-40D5-A5F1-2CFA50A65092}" srcOrd="5" destOrd="0" parTransId="{A74BE20A-68C0-4B64-B9D5-A5DFD4E9FD07}" sibTransId="{EBAA14FD-98C7-4148-962D-4BAEE7A4E225}"/>
    <dgm:cxn modelId="{BB0326DF-2618-4275-9C37-DBEA08C9AAC6}" type="presOf" srcId="{0CE41F41-50D1-4780-8A6D-E2E2D60F0F93}" destId="{8D0AC778-0CDB-43DA-A064-3E588341D686}" srcOrd="0" destOrd="0" presId="urn:microsoft.com/office/officeart/2005/8/layout/vList3"/>
    <dgm:cxn modelId="{297730F0-A4DD-4A78-B18A-F115E2A7C88E}" type="presOf" srcId="{7BE59DFD-889A-40D5-A5F1-2CFA50A65092}" destId="{A40B6573-AFDE-4F1D-8C62-812C470B027F}" srcOrd="0" destOrd="0" presId="urn:microsoft.com/office/officeart/2005/8/layout/vList3"/>
    <dgm:cxn modelId="{A24359F6-AAF0-4FB4-B289-9AD03EA9DDBD}" type="presOf" srcId="{3EEDE7C4-76F3-41F7-A691-E9210BCC4BA3}" destId="{3AD5E7C3-C03B-4245-AB4A-6EC80A1B0815}" srcOrd="0" destOrd="0" presId="urn:microsoft.com/office/officeart/2005/8/layout/vList3"/>
    <dgm:cxn modelId="{344D68F1-A35E-48F6-9E98-BF9E3B492E38}" type="presParOf" srcId="{8D0AC778-0CDB-43DA-A064-3E588341D686}" destId="{F32D644A-F3EA-4C03-A1D1-D9CAF6B88E29}" srcOrd="0" destOrd="0" presId="urn:microsoft.com/office/officeart/2005/8/layout/vList3"/>
    <dgm:cxn modelId="{1AC38236-44A0-4093-97BC-0D5C3438C1E8}" type="presParOf" srcId="{F32D644A-F3EA-4C03-A1D1-D9CAF6B88E29}" destId="{31C650D9-D56D-4256-9EAB-FA193EA01BE2}" srcOrd="0" destOrd="0" presId="urn:microsoft.com/office/officeart/2005/8/layout/vList3"/>
    <dgm:cxn modelId="{99895C62-C170-47E7-BC72-DC8A59076A5A}" type="presParOf" srcId="{F32D644A-F3EA-4C03-A1D1-D9CAF6B88E29}" destId="{8D925B03-5202-4222-BEE6-551ED1C47A29}" srcOrd="1" destOrd="0" presId="urn:microsoft.com/office/officeart/2005/8/layout/vList3"/>
    <dgm:cxn modelId="{4F7CC3BA-B482-48B1-A2D5-3CDF6AF9E9A6}" type="presParOf" srcId="{8D0AC778-0CDB-43DA-A064-3E588341D686}" destId="{E22B8E30-7B51-4702-8C03-5ADA12E84DD4}" srcOrd="1" destOrd="0" presId="urn:microsoft.com/office/officeart/2005/8/layout/vList3"/>
    <dgm:cxn modelId="{28190DA1-F737-4050-82FC-EA89E1FA05E8}" type="presParOf" srcId="{8D0AC778-0CDB-43DA-A064-3E588341D686}" destId="{817F1FA4-F0D2-4E82-AAAA-CE97ACA521FB}" srcOrd="2" destOrd="0" presId="urn:microsoft.com/office/officeart/2005/8/layout/vList3"/>
    <dgm:cxn modelId="{85A7F7E5-F955-4E59-9A0F-77F9EDE56BFC}" type="presParOf" srcId="{817F1FA4-F0D2-4E82-AAAA-CE97ACA521FB}" destId="{B9389CA4-BD73-4B3A-B836-A89767E21F0A}" srcOrd="0" destOrd="0" presId="urn:microsoft.com/office/officeart/2005/8/layout/vList3"/>
    <dgm:cxn modelId="{7C1FA9D4-9D19-4210-A2D3-AEA0F158AF50}" type="presParOf" srcId="{817F1FA4-F0D2-4E82-AAAA-CE97ACA521FB}" destId="{06EFEB15-8F55-44CA-97B6-450196A61CBD}" srcOrd="1" destOrd="0" presId="urn:microsoft.com/office/officeart/2005/8/layout/vList3"/>
    <dgm:cxn modelId="{FEB521FC-FA41-4128-9D0A-473C45955D8E}" type="presParOf" srcId="{8D0AC778-0CDB-43DA-A064-3E588341D686}" destId="{B1B5120A-FD74-4B0D-A720-DDF51EC2ADB1}" srcOrd="3" destOrd="0" presId="urn:microsoft.com/office/officeart/2005/8/layout/vList3"/>
    <dgm:cxn modelId="{F0281393-A87A-461F-8D43-AE89C262235B}" type="presParOf" srcId="{8D0AC778-0CDB-43DA-A064-3E588341D686}" destId="{3DDD4BFB-8466-409E-9405-04C7AB864E88}" srcOrd="4" destOrd="0" presId="urn:microsoft.com/office/officeart/2005/8/layout/vList3"/>
    <dgm:cxn modelId="{51C8F789-98F7-49F0-91BA-134581539CEA}" type="presParOf" srcId="{3DDD4BFB-8466-409E-9405-04C7AB864E88}" destId="{455A375C-8F94-4D9B-AD3F-BF398951EA0D}" srcOrd="0" destOrd="0" presId="urn:microsoft.com/office/officeart/2005/8/layout/vList3"/>
    <dgm:cxn modelId="{DF0074D0-9637-4DF1-8E73-0C3474AC3D7B}" type="presParOf" srcId="{3DDD4BFB-8466-409E-9405-04C7AB864E88}" destId="{3AD5E7C3-C03B-4245-AB4A-6EC80A1B0815}" srcOrd="1" destOrd="0" presId="urn:microsoft.com/office/officeart/2005/8/layout/vList3"/>
    <dgm:cxn modelId="{8089C06B-A39C-4A52-BF75-74258943CD19}" type="presParOf" srcId="{8D0AC778-0CDB-43DA-A064-3E588341D686}" destId="{9A758928-2270-4112-8B55-9A4F69BF5118}" srcOrd="5" destOrd="0" presId="urn:microsoft.com/office/officeart/2005/8/layout/vList3"/>
    <dgm:cxn modelId="{3DBE5A70-4F1B-44A6-9D22-5B7B79DA2EF5}" type="presParOf" srcId="{8D0AC778-0CDB-43DA-A064-3E588341D686}" destId="{70BD8D3E-3936-4861-8476-AB7AD1760F1E}" srcOrd="6" destOrd="0" presId="urn:microsoft.com/office/officeart/2005/8/layout/vList3"/>
    <dgm:cxn modelId="{4DFC98DD-3E04-4E8F-9831-EFEA9D15AF76}" type="presParOf" srcId="{70BD8D3E-3936-4861-8476-AB7AD1760F1E}" destId="{E3B1901E-7726-483C-9A9F-62845742C22C}" srcOrd="0" destOrd="0" presId="urn:microsoft.com/office/officeart/2005/8/layout/vList3"/>
    <dgm:cxn modelId="{FB9C519B-D924-4394-85E9-0A6D716B2E5A}" type="presParOf" srcId="{70BD8D3E-3936-4861-8476-AB7AD1760F1E}" destId="{00EF388C-C163-47F1-9073-DF40ABE2EA35}" srcOrd="1" destOrd="0" presId="urn:microsoft.com/office/officeart/2005/8/layout/vList3"/>
    <dgm:cxn modelId="{67F0BF7D-CEE2-4DAB-A9F6-8A6B7F65F7CF}" type="presParOf" srcId="{8D0AC778-0CDB-43DA-A064-3E588341D686}" destId="{4C710447-69E1-4AA3-A62A-A6270F5140C3}" srcOrd="7" destOrd="0" presId="urn:microsoft.com/office/officeart/2005/8/layout/vList3"/>
    <dgm:cxn modelId="{C149D840-5FA4-49D7-ACF3-5161E083A502}" type="presParOf" srcId="{8D0AC778-0CDB-43DA-A064-3E588341D686}" destId="{F769BFF4-69B9-41FE-A94E-BDA647BDE790}" srcOrd="8" destOrd="0" presId="urn:microsoft.com/office/officeart/2005/8/layout/vList3"/>
    <dgm:cxn modelId="{D2029C6C-3E71-4FB5-A9E6-B46574287AEF}" type="presParOf" srcId="{F769BFF4-69B9-41FE-A94E-BDA647BDE790}" destId="{569237E6-C572-4C47-87DF-3A8C2114F8E4}" srcOrd="0" destOrd="0" presId="urn:microsoft.com/office/officeart/2005/8/layout/vList3"/>
    <dgm:cxn modelId="{F8172E7D-042C-45FE-B487-BE24574D3928}" type="presParOf" srcId="{F769BFF4-69B9-41FE-A94E-BDA647BDE790}" destId="{DFD13092-F602-43F2-9BDA-978ABC603FCF}" srcOrd="1" destOrd="0" presId="urn:microsoft.com/office/officeart/2005/8/layout/vList3"/>
    <dgm:cxn modelId="{BDD40ADE-B7FE-41B7-B779-B19608F06A64}" type="presParOf" srcId="{8D0AC778-0CDB-43DA-A064-3E588341D686}" destId="{E11E6BC4-12A2-4D81-B0EF-BA96C3A4F07B}" srcOrd="9" destOrd="0" presId="urn:microsoft.com/office/officeart/2005/8/layout/vList3"/>
    <dgm:cxn modelId="{061BB1D0-4CD5-4F3A-B05E-F05F23540EF2}" type="presParOf" srcId="{8D0AC778-0CDB-43DA-A064-3E588341D686}" destId="{06AC2842-0B3C-40FA-8201-461B34E1C04B}" srcOrd="10" destOrd="0" presId="urn:microsoft.com/office/officeart/2005/8/layout/vList3"/>
    <dgm:cxn modelId="{A9037905-CA30-4F07-B5AB-6CC91BD95282}" type="presParOf" srcId="{06AC2842-0B3C-40FA-8201-461B34E1C04B}" destId="{740B6F2D-7CC0-4D61-B1A9-96A5E41E2F43}" srcOrd="0" destOrd="0" presId="urn:microsoft.com/office/officeart/2005/8/layout/vList3"/>
    <dgm:cxn modelId="{3FFCA5FD-D3B9-447C-8E16-F3FE738B380E}" type="presParOf" srcId="{06AC2842-0B3C-40FA-8201-461B34E1C04B}" destId="{A40B6573-AFDE-4F1D-8C62-812C470B027F}" srcOrd="1" destOrd="0" presId="urn:microsoft.com/office/officeart/2005/8/layout/vList3"/>
    <dgm:cxn modelId="{5D2C5BD6-E5B9-4689-88D4-131679D6CB67}" type="presParOf" srcId="{8D0AC778-0CDB-43DA-A064-3E588341D686}" destId="{3FEAC5B3-EB47-46DE-9E54-A7A85CA9E065}" srcOrd="11" destOrd="0" presId="urn:microsoft.com/office/officeart/2005/8/layout/vList3"/>
    <dgm:cxn modelId="{0E33483F-6A9F-4590-A79C-BC520FE06075}" type="presParOf" srcId="{8D0AC778-0CDB-43DA-A064-3E588341D686}" destId="{17C03197-5623-4D78-83C5-567123FC94BB}" srcOrd="12" destOrd="0" presId="urn:microsoft.com/office/officeart/2005/8/layout/vList3"/>
    <dgm:cxn modelId="{2EE47F77-A454-4FE6-97EF-9165D4785CDF}" type="presParOf" srcId="{17C03197-5623-4D78-83C5-567123FC94BB}" destId="{8F849CEB-758F-4802-882C-F67CD7411E4C}" srcOrd="0" destOrd="0" presId="urn:microsoft.com/office/officeart/2005/8/layout/vList3"/>
    <dgm:cxn modelId="{6C376E21-BC16-450A-8514-848AC54F87CA}" type="presParOf" srcId="{17C03197-5623-4D78-83C5-567123FC94BB}" destId="{62DFDFCB-B35A-4566-B4EE-6A4D3E518B3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55777D-B958-45E4-ACE9-BFCCD41BA8A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8E20673-7F93-4FF4-AA97-0E96AD45778B}">
      <dgm:prSet phldrT="[Text]"/>
      <dgm:spPr>
        <a:solidFill>
          <a:schemeClr val="bg1">
            <a:lumMod val="8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dirty="0"/>
            <a:t>Including longitudinal quench propagation for QH protected magnets</a:t>
          </a:r>
          <a:endParaRPr lang="en-GB" dirty="0"/>
        </a:p>
      </dgm:t>
    </dgm:pt>
    <dgm:pt modelId="{CB927570-F9B3-4EB8-9629-D8EC66B60803}" type="parTrans" cxnId="{F03C5F99-FC24-4137-A448-B8EEBAE69A62}">
      <dgm:prSet/>
      <dgm:spPr/>
      <dgm:t>
        <a:bodyPr/>
        <a:lstStyle/>
        <a:p>
          <a:endParaRPr lang="en-GB"/>
        </a:p>
      </dgm:t>
    </dgm:pt>
    <dgm:pt modelId="{F62DF69C-7FDE-4D97-A3E1-6755F49C9BDB}" type="sibTrans" cxnId="{F03C5F99-FC24-4137-A448-B8EEBAE69A62}">
      <dgm:prSet/>
      <dgm:spPr/>
      <dgm:t>
        <a:bodyPr/>
        <a:lstStyle/>
        <a:p>
          <a:endParaRPr lang="en-GB"/>
        </a:p>
      </dgm:t>
    </dgm:pt>
    <dgm:pt modelId="{5D5BD583-B1BC-4319-AE9D-1BBC0D5D821F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/>
            <a:t>Validation process of co-simulation</a:t>
          </a:r>
          <a:endParaRPr lang="en-GB" dirty="0"/>
        </a:p>
      </dgm:t>
    </dgm:pt>
    <dgm:pt modelId="{6ED16A7C-B3FE-469D-AFD7-9C48DABA83B3}" type="parTrans" cxnId="{6B6CEE09-6EB6-47BE-8349-36BBF3A38C3D}">
      <dgm:prSet/>
      <dgm:spPr/>
      <dgm:t>
        <a:bodyPr/>
        <a:lstStyle/>
        <a:p>
          <a:endParaRPr lang="en-GB"/>
        </a:p>
      </dgm:t>
    </dgm:pt>
    <dgm:pt modelId="{838E7E54-6C57-42D2-A25B-DB153D960411}" type="sibTrans" cxnId="{6B6CEE09-6EB6-47BE-8349-36BBF3A38C3D}">
      <dgm:prSet/>
      <dgm:spPr/>
      <dgm:t>
        <a:bodyPr/>
        <a:lstStyle/>
        <a:p>
          <a:endParaRPr lang="en-GB"/>
        </a:p>
      </dgm:t>
    </dgm:pt>
    <dgm:pt modelId="{A9A3C048-B35F-42D9-AA20-87455142854A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Alternative protection of MBRD magnet to decrease hot-spot temperature and voltage to ground</a:t>
          </a:r>
          <a:endParaRPr lang="en-GB" dirty="0"/>
        </a:p>
      </dgm:t>
    </dgm:pt>
    <dgm:pt modelId="{6178BA53-E05F-4EC1-832A-F907D829E615}" type="parTrans" cxnId="{D3A05C73-6305-44B0-B28F-40219364467A}">
      <dgm:prSet/>
      <dgm:spPr/>
      <dgm:t>
        <a:bodyPr/>
        <a:lstStyle/>
        <a:p>
          <a:endParaRPr lang="en-GB"/>
        </a:p>
      </dgm:t>
    </dgm:pt>
    <dgm:pt modelId="{529EA631-5BBB-4430-800D-50D2881021B5}" type="sibTrans" cxnId="{D3A05C73-6305-44B0-B28F-40219364467A}">
      <dgm:prSet/>
      <dgm:spPr/>
      <dgm:t>
        <a:bodyPr/>
        <a:lstStyle/>
        <a:p>
          <a:endParaRPr lang="en-GB"/>
        </a:p>
      </dgm:t>
    </dgm:pt>
    <dgm:pt modelId="{8757B9D0-25E1-4C2E-A45F-8CE0419C548E}" type="pres">
      <dgm:prSet presAssocID="{D955777D-B958-45E4-ACE9-BFCCD41BA8A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6A36489-19B0-44F8-AEEF-0E331251CE46}" type="pres">
      <dgm:prSet presAssocID="{18E20673-7F93-4FF4-AA97-0E96AD45778B}" presName="horFlow" presStyleCnt="0"/>
      <dgm:spPr/>
    </dgm:pt>
    <dgm:pt modelId="{AB711C27-42BF-48B3-9AED-D57AB8467CC5}" type="pres">
      <dgm:prSet presAssocID="{18E20673-7F93-4FF4-AA97-0E96AD45778B}" presName="bigChev" presStyleLbl="node1" presStyleIdx="0" presStyleCnt="3" custScaleX="333008"/>
      <dgm:spPr/>
    </dgm:pt>
    <dgm:pt modelId="{9591B2BE-B7BC-4B48-B488-9EAD8D541C10}" type="pres">
      <dgm:prSet presAssocID="{18E20673-7F93-4FF4-AA97-0E96AD45778B}" presName="vSp" presStyleCnt="0"/>
      <dgm:spPr/>
    </dgm:pt>
    <dgm:pt modelId="{0478F048-865C-40F4-A7E8-E700BFA1EFD7}" type="pres">
      <dgm:prSet presAssocID="{5D5BD583-B1BC-4319-AE9D-1BBC0D5D821F}" presName="horFlow" presStyleCnt="0"/>
      <dgm:spPr/>
    </dgm:pt>
    <dgm:pt modelId="{B784E798-74DF-444C-8ADD-C8ED1B868F87}" type="pres">
      <dgm:prSet presAssocID="{5D5BD583-B1BC-4319-AE9D-1BBC0D5D821F}" presName="bigChev" presStyleLbl="node1" presStyleIdx="1" presStyleCnt="3" custScaleX="333008"/>
      <dgm:spPr/>
    </dgm:pt>
    <dgm:pt modelId="{FD249FF9-4590-4535-ABDE-4C8B7174C956}" type="pres">
      <dgm:prSet presAssocID="{5D5BD583-B1BC-4319-AE9D-1BBC0D5D821F}" presName="vSp" presStyleCnt="0"/>
      <dgm:spPr/>
    </dgm:pt>
    <dgm:pt modelId="{F7466D62-63D3-4094-8A4C-9586ABAEA765}" type="pres">
      <dgm:prSet presAssocID="{A9A3C048-B35F-42D9-AA20-87455142854A}" presName="horFlow" presStyleCnt="0"/>
      <dgm:spPr/>
    </dgm:pt>
    <dgm:pt modelId="{6AE915C0-01CC-45CB-A6A9-6606BE6E16B6}" type="pres">
      <dgm:prSet presAssocID="{A9A3C048-B35F-42D9-AA20-87455142854A}" presName="bigChev" presStyleLbl="node1" presStyleIdx="2" presStyleCnt="3" custScaleX="333008"/>
      <dgm:spPr/>
    </dgm:pt>
  </dgm:ptLst>
  <dgm:cxnLst>
    <dgm:cxn modelId="{BAF70E05-C568-41B6-8C80-6208A9F27A9E}" type="presOf" srcId="{A9A3C048-B35F-42D9-AA20-87455142854A}" destId="{6AE915C0-01CC-45CB-A6A9-6606BE6E16B6}" srcOrd="0" destOrd="0" presId="urn:microsoft.com/office/officeart/2005/8/layout/lProcess3"/>
    <dgm:cxn modelId="{6B6CEE09-6EB6-47BE-8349-36BBF3A38C3D}" srcId="{D955777D-B958-45E4-ACE9-BFCCD41BA8A3}" destId="{5D5BD583-B1BC-4319-AE9D-1BBC0D5D821F}" srcOrd="1" destOrd="0" parTransId="{6ED16A7C-B3FE-469D-AFD7-9C48DABA83B3}" sibTransId="{838E7E54-6C57-42D2-A25B-DB153D960411}"/>
    <dgm:cxn modelId="{29A63C42-A152-4A6D-9EE7-EB85899323AF}" type="presOf" srcId="{D955777D-B958-45E4-ACE9-BFCCD41BA8A3}" destId="{8757B9D0-25E1-4C2E-A45F-8CE0419C548E}" srcOrd="0" destOrd="0" presId="urn:microsoft.com/office/officeart/2005/8/layout/lProcess3"/>
    <dgm:cxn modelId="{D3A05C73-6305-44B0-B28F-40219364467A}" srcId="{D955777D-B958-45E4-ACE9-BFCCD41BA8A3}" destId="{A9A3C048-B35F-42D9-AA20-87455142854A}" srcOrd="2" destOrd="0" parTransId="{6178BA53-E05F-4EC1-832A-F907D829E615}" sibTransId="{529EA631-5BBB-4430-800D-50D2881021B5}"/>
    <dgm:cxn modelId="{1DAE1157-5A94-4D9C-937E-88AD7CDEE743}" type="presOf" srcId="{18E20673-7F93-4FF4-AA97-0E96AD45778B}" destId="{AB711C27-42BF-48B3-9AED-D57AB8467CC5}" srcOrd="0" destOrd="0" presId="urn:microsoft.com/office/officeart/2005/8/layout/lProcess3"/>
    <dgm:cxn modelId="{F03C5F99-FC24-4137-A448-B8EEBAE69A62}" srcId="{D955777D-B958-45E4-ACE9-BFCCD41BA8A3}" destId="{18E20673-7F93-4FF4-AA97-0E96AD45778B}" srcOrd="0" destOrd="0" parTransId="{CB927570-F9B3-4EB8-9629-D8EC66B60803}" sibTransId="{F62DF69C-7FDE-4D97-A3E1-6755F49C9BDB}"/>
    <dgm:cxn modelId="{5E090CCB-01F8-48A3-8A3C-FB99DB6FCF71}" type="presOf" srcId="{5D5BD583-B1BC-4319-AE9D-1BBC0D5D821F}" destId="{B784E798-74DF-444C-8ADD-C8ED1B868F87}" srcOrd="0" destOrd="0" presId="urn:microsoft.com/office/officeart/2005/8/layout/lProcess3"/>
    <dgm:cxn modelId="{E7F19519-7321-466C-A394-8B1B47BEA98E}" type="presParOf" srcId="{8757B9D0-25E1-4C2E-A45F-8CE0419C548E}" destId="{96A36489-19B0-44F8-AEEF-0E331251CE46}" srcOrd="0" destOrd="0" presId="urn:microsoft.com/office/officeart/2005/8/layout/lProcess3"/>
    <dgm:cxn modelId="{9B54F3D4-0347-4885-ADEB-A023A4B5624D}" type="presParOf" srcId="{96A36489-19B0-44F8-AEEF-0E331251CE46}" destId="{AB711C27-42BF-48B3-9AED-D57AB8467CC5}" srcOrd="0" destOrd="0" presId="urn:microsoft.com/office/officeart/2005/8/layout/lProcess3"/>
    <dgm:cxn modelId="{E0CD9838-5405-4146-ACD0-63F56F0FA17F}" type="presParOf" srcId="{8757B9D0-25E1-4C2E-A45F-8CE0419C548E}" destId="{9591B2BE-B7BC-4B48-B488-9EAD8D541C10}" srcOrd="1" destOrd="0" presId="urn:microsoft.com/office/officeart/2005/8/layout/lProcess3"/>
    <dgm:cxn modelId="{78ED6B15-F1F3-49D4-AA16-0DD542BB3C0B}" type="presParOf" srcId="{8757B9D0-25E1-4C2E-A45F-8CE0419C548E}" destId="{0478F048-865C-40F4-A7E8-E700BFA1EFD7}" srcOrd="2" destOrd="0" presId="urn:microsoft.com/office/officeart/2005/8/layout/lProcess3"/>
    <dgm:cxn modelId="{EBBA396A-4CC8-4285-BA95-0089BCE42F50}" type="presParOf" srcId="{0478F048-865C-40F4-A7E8-E700BFA1EFD7}" destId="{B784E798-74DF-444C-8ADD-C8ED1B868F87}" srcOrd="0" destOrd="0" presId="urn:microsoft.com/office/officeart/2005/8/layout/lProcess3"/>
    <dgm:cxn modelId="{90ADF628-3DE6-46E8-A71A-54F7929CB20E}" type="presParOf" srcId="{8757B9D0-25E1-4C2E-A45F-8CE0419C548E}" destId="{FD249FF9-4590-4535-ABDE-4C8B7174C956}" srcOrd="3" destOrd="0" presId="urn:microsoft.com/office/officeart/2005/8/layout/lProcess3"/>
    <dgm:cxn modelId="{E1C28921-A986-4145-858C-67B97428341A}" type="presParOf" srcId="{8757B9D0-25E1-4C2E-A45F-8CE0419C548E}" destId="{F7466D62-63D3-4094-8A4C-9586ABAEA765}" srcOrd="4" destOrd="0" presId="urn:microsoft.com/office/officeart/2005/8/layout/lProcess3"/>
    <dgm:cxn modelId="{4D7D118C-E817-4DC6-BDB0-7B387D040598}" type="presParOf" srcId="{F7466D62-63D3-4094-8A4C-9586ABAEA765}" destId="{6AE915C0-01CC-45CB-A6A9-6606BE6E16B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55777D-B958-45E4-ACE9-BFCCD41BA8A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8E20673-7F93-4FF4-AA97-0E96AD45778B}">
      <dgm:prSet phldrT="[Text]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dirty="0"/>
            <a:t>Including longitudinal quench propagation for QH protected magnets</a:t>
          </a:r>
          <a:endParaRPr lang="en-GB" dirty="0"/>
        </a:p>
      </dgm:t>
    </dgm:pt>
    <dgm:pt modelId="{CB927570-F9B3-4EB8-9629-D8EC66B60803}" type="parTrans" cxnId="{F03C5F99-FC24-4137-A448-B8EEBAE69A62}">
      <dgm:prSet/>
      <dgm:spPr/>
      <dgm:t>
        <a:bodyPr/>
        <a:lstStyle/>
        <a:p>
          <a:endParaRPr lang="en-GB"/>
        </a:p>
      </dgm:t>
    </dgm:pt>
    <dgm:pt modelId="{F62DF69C-7FDE-4D97-A3E1-6755F49C9BDB}" type="sibTrans" cxnId="{F03C5F99-FC24-4137-A448-B8EEBAE69A62}">
      <dgm:prSet/>
      <dgm:spPr/>
      <dgm:t>
        <a:bodyPr/>
        <a:lstStyle/>
        <a:p>
          <a:endParaRPr lang="en-GB"/>
        </a:p>
      </dgm:t>
    </dgm:pt>
    <dgm:pt modelId="{5D5BD583-B1BC-4319-AE9D-1BBC0D5D821F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Validation process of co-simulation</a:t>
          </a:r>
          <a:endParaRPr lang="en-GB" dirty="0"/>
        </a:p>
      </dgm:t>
    </dgm:pt>
    <dgm:pt modelId="{6ED16A7C-B3FE-469D-AFD7-9C48DABA83B3}" type="parTrans" cxnId="{6B6CEE09-6EB6-47BE-8349-36BBF3A38C3D}">
      <dgm:prSet/>
      <dgm:spPr/>
      <dgm:t>
        <a:bodyPr/>
        <a:lstStyle/>
        <a:p>
          <a:endParaRPr lang="en-GB"/>
        </a:p>
      </dgm:t>
    </dgm:pt>
    <dgm:pt modelId="{838E7E54-6C57-42D2-A25B-DB153D960411}" type="sibTrans" cxnId="{6B6CEE09-6EB6-47BE-8349-36BBF3A38C3D}">
      <dgm:prSet/>
      <dgm:spPr/>
      <dgm:t>
        <a:bodyPr/>
        <a:lstStyle/>
        <a:p>
          <a:endParaRPr lang="en-GB"/>
        </a:p>
      </dgm:t>
    </dgm:pt>
    <dgm:pt modelId="{A9A3C048-B35F-42D9-AA20-87455142854A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/>
            <a:t>Alternative protection of MBRD magnet to decrease hot-spot temperature and voltage to ground</a:t>
          </a:r>
          <a:endParaRPr lang="en-GB" dirty="0"/>
        </a:p>
      </dgm:t>
    </dgm:pt>
    <dgm:pt modelId="{6178BA53-E05F-4EC1-832A-F907D829E615}" type="parTrans" cxnId="{D3A05C73-6305-44B0-B28F-40219364467A}">
      <dgm:prSet/>
      <dgm:spPr/>
      <dgm:t>
        <a:bodyPr/>
        <a:lstStyle/>
        <a:p>
          <a:endParaRPr lang="en-GB"/>
        </a:p>
      </dgm:t>
    </dgm:pt>
    <dgm:pt modelId="{529EA631-5BBB-4430-800D-50D2881021B5}" type="sibTrans" cxnId="{D3A05C73-6305-44B0-B28F-40219364467A}">
      <dgm:prSet/>
      <dgm:spPr/>
      <dgm:t>
        <a:bodyPr/>
        <a:lstStyle/>
        <a:p>
          <a:endParaRPr lang="en-GB"/>
        </a:p>
      </dgm:t>
    </dgm:pt>
    <dgm:pt modelId="{8757B9D0-25E1-4C2E-A45F-8CE0419C548E}" type="pres">
      <dgm:prSet presAssocID="{D955777D-B958-45E4-ACE9-BFCCD41BA8A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6A36489-19B0-44F8-AEEF-0E331251CE46}" type="pres">
      <dgm:prSet presAssocID="{18E20673-7F93-4FF4-AA97-0E96AD45778B}" presName="horFlow" presStyleCnt="0"/>
      <dgm:spPr/>
    </dgm:pt>
    <dgm:pt modelId="{AB711C27-42BF-48B3-9AED-D57AB8467CC5}" type="pres">
      <dgm:prSet presAssocID="{18E20673-7F93-4FF4-AA97-0E96AD45778B}" presName="bigChev" presStyleLbl="node1" presStyleIdx="0" presStyleCnt="3" custScaleX="333008"/>
      <dgm:spPr/>
    </dgm:pt>
    <dgm:pt modelId="{9591B2BE-B7BC-4B48-B488-9EAD8D541C10}" type="pres">
      <dgm:prSet presAssocID="{18E20673-7F93-4FF4-AA97-0E96AD45778B}" presName="vSp" presStyleCnt="0"/>
      <dgm:spPr/>
    </dgm:pt>
    <dgm:pt modelId="{0478F048-865C-40F4-A7E8-E700BFA1EFD7}" type="pres">
      <dgm:prSet presAssocID="{5D5BD583-B1BC-4319-AE9D-1BBC0D5D821F}" presName="horFlow" presStyleCnt="0"/>
      <dgm:spPr/>
    </dgm:pt>
    <dgm:pt modelId="{B784E798-74DF-444C-8ADD-C8ED1B868F87}" type="pres">
      <dgm:prSet presAssocID="{5D5BD583-B1BC-4319-AE9D-1BBC0D5D821F}" presName="bigChev" presStyleLbl="node1" presStyleIdx="1" presStyleCnt="3" custScaleX="333008"/>
      <dgm:spPr/>
    </dgm:pt>
    <dgm:pt modelId="{FD249FF9-4590-4535-ABDE-4C8B7174C956}" type="pres">
      <dgm:prSet presAssocID="{5D5BD583-B1BC-4319-AE9D-1BBC0D5D821F}" presName="vSp" presStyleCnt="0"/>
      <dgm:spPr/>
    </dgm:pt>
    <dgm:pt modelId="{F7466D62-63D3-4094-8A4C-9586ABAEA765}" type="pres">
      <dgm:prSet presAssocID="{A9A3C048-B35F-42D9-AA20-87455142854A}" presName="horFlow" presStyleCnt="0"/>
      <dgm:spPr/>
    </dgm:pt>
    <dgm:pt modelId="{6AE915C0-01CC-45CB-A6A9-6606BE6E16B6}" type="pres">
      <dgm:prSet presAssocID="{A9A3C048-B35F-42D9-AA20-87455142854A}" presName="bigChev" presStyleLbl="node1" presStyleIdx="2" presStyleCnt="3" custScaleX="333008"/>
      <dgm:spPr/>
    </dgm:pt>
  </dgm:ptLst>
  <dgm:cxnLst>
    <dgm:cxn modelId="{BAF70E05-C568-41B6-8C80-6208A9F27A9E}" type="presOf" srcId="{A9A3C048-B35F-42D9-AA20-87455142854A}" destId="{6AE915C0-01CC-45CB-A6A9-6606BE6E16B6}" srcOrd="0" destOrd="0" presId="urn:microsoft.com/office/officeart/2005/8/layout/lProcess3"/>
    <dgm:cxn modelId="{6B6CEE09-6EB6-47BE-8349-36BBF3A38C3D}" srcId="{D955777D-B958-45E4-ACE9-BFCCD41BA8A3}" destId="{5D5BD583-B1BC-4319-AE9D-1BBC0D5D821F}" srcOrd="1" destOrd="0" parTransId="{6ED16A7C-B3FE-469D-AFD7-9C48DABA83B3}" sibTransId="{838E7E54-6C57-42D2-A25B-DB153D960411}"/>
    <dgm:cxn modelId="{29A63C42-A152-4A6D-9EE7-EB85899323AF}" type="presOf" srcId="{D955777D-B958-45E4-ACE9-BFCCD41BA8A3}" destId="{8757B9D0-25E1-4C2E-A45F-8CE0419C548E}" srcOrd="0" destOrd="0" presId="urn:microsoft.com/office/officeart/2005/8/layout/lProcess3"/>
    <dgm:cxn modelId="{D3A05C73-6305-44B0-B28F-40219364467A}" srcId="{D955777D-B958-45E4-ACE9-BFCCD41BA8A3}" destId="{A9A3C048-B35F-42D9-AA20-87455142854A}" srcOrd="2" destOrd="0" parTransId="{6178BA53-E05F-4EC1-832A-F907D829E615}" sibTransId="{529EA631-5BBB-4430-800D-50D2881021B5}"/>
    <dgm:cxn modelId="{1DAE1157-5A94-4D9C-937E-88AD7CDEE743}" type="presOf" srcId="{18E20673-7F93-4FF4-AA97-0E96AD45778B}" destId="{AB711C27-42BF-48B3-9AED-D57AB8467CC5}" srcOrd="0" destOrd="0" presId="urn:microsoft.com/office/officeart/2005/8/layout/lProcess3"/>
    <dgm:cxn modelId="{F03C5F99-FC24-4137-A448-B8EEBAE69A62}" srcId="{D955777D-B958-45E4-ACE9-BFCCD41BA8A3}" destId="{18E20673-7F93-4FF4-AA97-0E96AD45778B}" srcOrd="0" destOrd="0" parTransId="{CB927570-F9B3-4EB8-9629-D8EC66B60803}" sibTransId="{F62DF69C-7FDE-4D97-A3E1-6755F49C9BDB}"/>
    <dgm:cxn modelId="{5E090CCB-01F8-48A3-8A3C-FB99DB6FCF71}" type="presOf" srcId="{5D5BD583-B1BC-4319-AE9D-1BBC0D5D821F}" destId="{B784E798-74DF-444C-8ADD-C8ED1B868F87}" srcOrd="0" destOrd="0" presId="urn:microsoft.com/office/officeart/2005/8/layout/lProcess3"/>
    <dgm:cxn modelId="{E7F19519-7321-466C-A394-8B1B47BEA98E}" type="presParOf" srcId="{8757B9D0-25E1-4C2E-A45F-8CE0419C548E}" destId="{96A36489-19B0-44F8-AEEF-0E331251CE46}" srcOrd="0" destOrd="0" presId="urn:microsoft.com/office/officeart/2005/8/layout/lProcess3"/>
    <dgm:cxn modelId="{9B54F3D4-0347-4885-ADEB-A023A4B5624D}" type="presParOf" srcId="{96A36489-19B0-44F8-AEEF-0E331251CE46}" destId="{AB711C27-42BF-48B3-9AED-D57AB8467CC5}" srcOrd="0" destOrd="0" presId="urn:microsoft.com/office/officeart/2005/8/layout/lProcess3"/>
    <dgm:cxn modelId="{E0CD9838-5405-4146-ACD0-63F56F0FA17F}" type="presParOf" srcId="{8757B9D0-25E1-4C2E-A45F-8CE0419C548E}" destId="{9591B2BE-B7BC-4B48-B488-9EAD8D541C10}" srcOrd="1" destOrd="0" presId="urn:microsoft.com/office/officeart/2005/8/layout/lProcess3"/>
    <dgm:cxn modelId="{78ED6B15-F1F3-49D4-AA16-0DD542BB3C0B}" type="presParOf" srcId="{8757B9D0-25E1-4C2E-A45F-8CE0419C548E}" destId="{0478F048-865C-40F4-A7E8-E700BFA1EFD7}" srcOrd="2" destOrd="0" presId="urn:microsoft.com/office/officeart/2005/8/layout/lProcess3"/>
    <dgm:cxn modelId="{EBBA396A-4CC8-4285-BA95-0089BCE42F50}" type="presParOf" srcId="{0478F048-865C-40F4-A7E8-E700BFA1EFD7}" destId="{B784E798-74DF-444C-8ADD-C8ED1B868F87}" srcOrd="0" destOrd="0" presId="urn:microsoft.com/office/officeart/2005/8/layout/lProcess3"/>
    <dgm:cxn modelId="{90ADF628-3DE6-46E8-A71A-54F7929CB20E}" type="presParOf" srcId="{8757B9D0-25E1-4C2E-A45F-8CE0419C548E}" destId="{FD249FF9-4590-4535-ABDE-4C8B7174C956}" srcOrd="3" destOrd="0" presId="urn:microsoft.com/office/officeart/2005/8/layout/lProcess3"/>
    <dgm:cxn modelId="{E1C28921-A986-4145-858C-67B97428341A}" type="presParOf" srcId="{8757B9D0-25E1-4C2E-A45F-8CE0419C548E}" destId="{F7466D62-63D3-4094-8A4C-9586ABAEA765}" srcOrd="4" destOrd="0" presId="urn:microsoft.com/office/officeart/2005/8/layout/lProcess3"/>
    <dgm:cxn modelId="{4D7D118C-E817-4DC6-BDB0-7B387D040598}" type="presParOf" srcId="{F7466D62-63D3-4094-8A4C-9586ABAEA765}" destId="{6AE915C0-01CC-45CB-A6A9-6606BE6E16B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11C27-42BF-48B3-9AED-D57AB8467CC5}">
      <dsp:nvSpPr>
        <dsp:cNvPr id="0" name=""/>
        <dsp:cNvSpPr/>
      </dsp:nvSpPr>
      <dsp:spPr>
        <a:xfrm>
          <a:off x="2" y="1355"/>
          <a:ext cx="10382939" cy="1247170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Including longitudinal quench propagation for QH protected magnets</a:t>
          </a:r>
          <a:endParaRPr lang="en-GB" sz="3100" kern="1200" dirty="0"/>
        </a:p>
      </dsp:txBody>
      <dsp:txXfrm>
        <a:off x="623587" y="1355"/>
        <a:ext cx="9135769" cy="1247170"/>
      </dsp:txXfrm>
    </dsp:sp>
    <dsp:sp modelId="{B784E798-74DF-444C-8ADD-C8ED1B868F87}">
      <dsp:nvSpPr>
        <dsp:cNvPr id="0" name=""/>
        <dsp:cNvSpPr/>
      </dsp:nvSpPr>
      <dsp:spPr>
        <a:xfrm>
          <a:off x="2" y="1423129"/>
          <a:ext cx="10382939" cy="1247170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Validation process of co-simulation</a:t>
          </a:r>
          <a:endParaRPr lang="en-GB" sz="3100" kern="1200" dirty="0"/>
        </a:p>
      </dsp:txBody>
      <dsp:txXfrm>
        <a:off x="623587" y="1423129"/>
        <a:ext cx="9135769" cy="1247170"/>
      </dsp:txXfrm>
    </dsp:sp>
    <dsp:sp modelId="{6AE915C0-01CC-45CB-A6A9-6606BE6E16B6}">
      <dsp:nvSpPr>
        <dsp:cNvPr id="0" name=""/>
        <dsp:cNvSpPr/>
      </dsp:nvSpPr>
      <dsp:spPr>
        <a:xfrm>
          <a:off x="2" y="2844903"/>
          <a:ext cx="10382939" cy="1247170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Alternative protection of MBRD magnet to decrease hot-spot temperature and voltage to ground</a:t>
          </a:r>
          <a:endParaRPr lang="en-GB" sz="3100" kern="1200" dirty="0"/>
        </a:p>
      </dsp:txBody>
      <dsp:txXfrm>
        <a:off x="623587" y="2844903"/>
        <a:ext cx="9135769" cy="1247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25B03-5202-4222-BEE6-551ED1C47A29}">
      <dsp:nvSpPr>
        <dsp:cNvPr id="0" name=""/>
        <dsp:cNvSpPr/>
      </dsp:nvSpPr>
      <dsp:spPr>
        <a:xfrm rot="10800000">
          <a:off x="1555809" y="2771"/>
          <a:ext cx="5553760" cy="627719"/>
        </a:xfrm>
        <a:prstGeom prst="homePlate">
          <a:avLst/>
        </a:prstGeom>
        <a:gradFill flip="none" rotWithShape="0">
          <a:gsLst>
            <a:gs pos="0">
              <a:srgbClr val="C00000"/>
            </a:gs>
            <a:gs pos="100000">
              <a:srgbClr val="0055A0"/>
            </a:gs>
          </a:gsLst>
          <a:lin ang="10800000" scaled="1"/>
          <a:tileRect/>
        </a:gra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BBQ(</a:t>
          </a:r>
          <a:r>
            <a:rPr lang="en-US" sz="2600" b="0" kern="120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Comsol</a:t>
          </a: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 </a:t>
          </a: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rPr>
            <a:t></a:t>
          </a: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  <a:r>
            <a:rPr lang="en-US" sz="2600" b="0" kern="120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PyBBQ</a:t>
          </a: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BBQ(</a:t>
          </a:r>
          <a:r>
            <a:rPr lang="en-US" sz="2600" b="0" kern="120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GetDP</a:t>
          </a: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</a:t>
          </a:r>
        </a:p>
      </dsp:txBody>
      <dsp:txXfrm rot="10800000">
        <a:off x="1712739" y="2771"/>
        <a:ext cx="5396830" cy="627719"/>
      </dsp:txXfrm>
    </dsp:sp>
    <dsp:sp modelId="{31C650D9-D56D-4256-9EAB-FA193EA01BE2}">
      <dsp:nvSpPr>
        <dsp:cNvPr id="0" name=""/>
        <dsp:cNvSpPr/>
      </dsp:nvSpPr>
      <dsp:spPr>
        <a:xfrm>
          <a:off x="1241949" y="2771"/>
          <a:ext cx="627719" cy="62771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6EFEB15-8F55-44CA-97B6-450196A61CBD}">
      <dsp:nvSpPr>
        <dsp:cNvPr id="0" name=""/>
        <dsp:cNvSpPr/>
      </dsp:nvSpPr>
      <dsp:spPr>
        <a:xfrm rot="10800000">
          <a:off x="1555809" y="817870"/>
          <a:ext cx="5553760" cy="627719"/>
        </a:xfrm>
        <a:prstGeom prst="homePlate">
          <a:avLst/>
        </a:prstGeom>
        <a:solidFill>
          <a:srgbClr val="C00000"/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 err="1">
              <a:solidFill>
                <a:sysClr val="window" lastClr="FFFFFF"/>
              </a:solidFill>
              <a:latin typeface="Arial"/>
              <a:ea typeface="+mn-ea"/>
              <a:cs typeface="+mn-cs"/>
            </a:rPr>
            <a:t>FiQuS</a:t>
          </a:r>
          <a:endParaRPr lang="en-US" sz="2600" b="0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 rot="10800000">
        <a:off x="1712739" y="817870"/>
        <a:ext cx="5396830" cy="627719"/>
      </dsp:txXfrm>
    </dsp:sp>
    <dsp:sp modelId="{B9389CA4-BD73-4B3A-B836-A89767E21F0A}">
      <dsp:nvSpPr>
        <dsp:cNvPr id="0" name=""/>
        <dsp:cNvSpPr/>
      </dsp:nvSpPr>
      <dsp:spPr>
        <a:xfrm>
          <a:off x="1241949" y="817870"/>
          <a:ext cx="627719" cy="627719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AD5E7C3-C03B-4245-AB4A-6EC80A1B0815}">
      <dsp:nvSpPr>
        <dsp:cNvPr id="0" name=""/>
        <dsp:cNvSpPr/>
      </dsp:nvSpPr>
      <dsp:spPr>
        <a:xfrm rot="10800000">
          <a:off x="1555809" y="1632969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ysClr val="window" lastClr="FFFFFF"/>
              </a:solidFill>
              <a:latin typeface="+mn-lt"/>
              <a:ea typeface="+mn-ea"/>
              <a:cs typeface="Calibri" panose="020F0502020204030204" pitchFamily="34" charset="0"/>
            </a:rPr>
            <a:t>SIGMA</a:t>
          </a:r>
        </a:p>
      </dsp:txBody>
      <dsp:txXfrm rot="10800000">
        <a:off x="1712739" y="1632969"/>
        <a:ext cx="5396830" cy="627719"/>
      </dsp:txXfrm>
    </dsp:sp>
    <dsp:sp modelId="{455A375C-8F94-4D9B-AD3F-BF398951EA0D}">
      <dsp:nvSpPr>
        <dsp:cNvPr id="0" name=""/>
        <dsp:cNvSpPr/>
      </dsp:nvSpPr>
      <dsp:spPr>
        <a:xfrm>
          <a:off x="1241949" y="1632969"/>
          <a:ext cx="627719" cy="62771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0EF388C-C163-47F1-9073-DF40ABE2EA35}">
      <dsp:nvSpPr>
        <dsp:cNvPr id="0" name=""/>
        <dsp:cNvSpPr/>
      </dsp:nvSpPr>
      <dsp:spPr>
        <a:xfrm rot="10800000">
          <a:off x="1555809" y="2448068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LEDET</a:t>
          </a:r>
        </a:p>
      </dsp:txBody>
      <dsp:txXfrm rot="10800000">
        <a:off x="1712739" y="2448068"/>
        <a:ext cx="5396830" cy="627719"/>
      </dsp:txXfrm>
    </dsp:sp>
    <dsp:sp modelId="{E3B1901E-7726-483C-9A9F-62845742C22C}">
      <dsp:nvSpPr>
        <dsp:cNvPr id="0" name=""/>
        <dsp:cNvSpPr/>
      </dsp:nvSpPr>
      <dsp:spPr>
        <a:xfrm>
          <a:off x="1241949" y="2448068"/>
          <a:ext cx="627719" cy="627719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FD13092-F602-43F2-9BDA-978ABC603FCF}">
      <dsp:nvSpPr>
        <dsp:cNvPr id="0" name=""/>
        <dsp:cNvSpPr/>
      </dsp:nvSpPr>
      <dsp:spPr>
        <a:xfrm rot="10800000">
          <a:off x="1555809" y="3263167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PROTECCT</a:t>
          </a:r>
          <a:endParaRPr lang="en-US" sz="2600" b="0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 rot="10800000">
        <a:off x="1712739" y="3263167"/>
        <a:ext cx="5396830" cy="627719"/>
      </dsp:txXfrm>
    </dsp:sp>
    <dsp:sp modelId="{569237E6-C572-4C47-87DF-3A8C2114F8E4}">
      <dsp:nvSpPr>
        <dsp:cNvPr id="0" name=""/>
        <dsp:cNvSpPr/>
      </dsp:nvSpPr>
      <dsp:spPr>
        <a:xfrm>
          <a:off x="1241949" y="3263167"/>
          <a:ext cx="627719" cy="62771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0B6573-AFDE-4F1D-8C62-812C470B027F}">
      <dsp:nvSpPr>
        <dsp:cNvPr id="0" name=""/>
        <dsp:cNvSpPr/>
      </dsp:nvSpPr>
      <dsp:spPr>
        <a:xfrm rot="10800000">
          <a:off x="1555809" y="4078265"/>
          <a:ext cx="5553760" cy="627719"/>
        </a:xfrm>
        <a:prstGeom prst="homePlate">
          <a:avLst/>
        </a:prstGeom>
        <a:gradFill rotWithShape="0">
          <a:gsLst>
            <a:gs pos="0">
              <a:srgbClr val="C00000"/>
            </a:gs>
            <a:gs pos="100000">
              <a:srgbClr val="0055A0"/>
            </a:gs>
          </a:gsLst>
          <a:lin ang="10800000" scaled="1"/>
        </a:gra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SING </a:t>
          </a: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rPr>
            <a:t> </a:t>
          </a:r>
          <a:r>
            <a:rPr lang="en-US" sz="2600" b="0" kern="1200" dirty="0" err="1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rPr>
            <a:t>PySING</a:t>
          </a:r>
          <a:endParaRPr lang="en-US" sz="2600" b="0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 rot="10800000">
        <a:off x="1712739" y="4078265"/>
        <a:ext cx="5396830" cy="627719"/>
      </dsp:txXfrm>
    </dsp:sp>
    <dsp:sp modelId="{740B6F2D-7CC0-4D61-B1A9-96A5E41E2F43}">
      <dsp:nvSpPr>
        <dsp:cNvPr id="0" name=""/>
        <dsp:cNvSpPr/>
      </dsp:nvSpPr>
      <dsp:spPr>
        <a:xfrm>
          <a:off x="1241949" y="4078265"/>
          <a:ext cx="627719" cy="627719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DFDFCB-B35A-4566-B4EE-6A4D3E518B32}">
      <dsp:nvSpPr>
        <dsp:cNvPr id="0" name=""/>
        <dsp:cNvSpPr/>
      </dsp:nvSpPr>
      <dsp:spPr>
        <a:xfrm rot="10800000">
          <a:off x="1555809" y="4893364"/>
          <a:ext cx="5553760" cy="627719"/>
        </a:xfrm>
        <a:prstGeom prst="homePlate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6807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COSIM</a:t>
          </a:r>
        </a:p>
      </dsp:txBody>
      <dsp:txXfrm rot="10800000">
        <a:off x="1712739" y="4893364"/>
        <a:ext cx="5396830" cy="627719"/>
      </dsp:txXfrm>
    </dsp:sp>
    <dsp:sp modelId="{8F849CEB-758F-4802-882C-F67CD7411E4C}">
      <dsp:nvSpPr>
        <dsp:cNvPr id="0" name=""/>
        <dsp:cNvSpPr/>
      </dsp:nvSpPr>
      <dsp:spPr>
        <a:xfrm>
          <a:off x="1241949" y="4893364"/>
          <a:ext cx="627719" cy="627719"/>
        </a:xfrm>
        <a:prstGeom prst="ellipse">
          <a:avLst/>
        </a:prstGeom>
        <a:blipFill>
          <a:blip xmlns:r="http://schemas.openxmlformats.org/officeDocument/2006/relationships" r:embed="rId7"/>
          <a:srcRect/>
          <a:stretch>
            <a:fillRect l="-13000" r="-13000"/>
          </a:stretch>
        </a:blip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>
          <a:glow rad="63500">
            <a:srgbClr val="0055A0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11C27-42BF-48B3-9AED-D57AB8467CC5}">
      <dsp:nvSpPr>
        <dsp:cNvPr id="0" name=""/>
        <dsp:cNvSpPr/>
      </dsp:nvSpPr>
      <dsp:spPr>
        <a:xfrm>
          <a:off x="2" y="1355"/>
          <a:ext cx="10382939" cy="1247170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Including longitudinal quench propagation for QH protected magnets</a:t>
          </a:r>
          <a:endParaRPr lang="en-GB" sz="3100" kern="1200" dirty="0"/>
        </a:p>
      </dsp:txBody>
      <dsp:txXfrm>
        <a:off x="623587" y="1355"/>
        <a:ext cx="9135769" cy="1247170"/>
      </dsp:txXfrm>
    </dsp:sp>
    <dsp:sp modelId="{B784E798-74DF-444C-8ADD-C8ED1B868F87}">
      <dsp:nvSpPr>
        <dsp:cNvPr id="0" name=""/>
        <dsp:cNvSpPr/>
      </dsp:nvSpPr>
      <dsp:spPr>
        <a:xfrm>
          <a:off x="2" y="1423129"/>
          <a:ext cx="10382939" cy="1247170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Validation process of co-simulation</a:t>
          </a:r>
          <a:endParaRPr lang="en-GB" sz="3100" kern="1200" dirty="0"/>
        </a:p>
      </dsp:txBody>
      <dsp:txXfrm>
        <a:off x="623587" y="1423129"/>
        <a:ext cx="9135769" cy="1247170"/>
      </dsp:txXfrm>
    </dsp:sp>
    <dsp:sp modelId="{6AE915C0-01CC-45CB-A6A9-6606BE6E16B6}">
      <dsp:nvSpPr>
        <dsp:cNvPr id="0" name=""/>
        <dsp:cNvSpPr/>
      </dsp:nvSpPr>
      <dsp:spPr>
        <a:xfrm>
          <a:off x="2" y="2844903"/>
          <a:ext cx="10382939" cy="1247170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Alternative protection of MBRD magnet to decrease hot-spot temperature and voltage to ground</a:t>
          </a:r>
          <a:endParaRPr lang="en-GB" sz="3100" kern="1200" dirty="0"/>
        </a:p>
      </dsp:txBody>
      <dsp:txXfrm>
        <a:off x="623587" y="2844903"/>
        <a:ext cx="9135769" cy="12471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11C27-42BF-48B3-9AED-D57AB8467CC5}">
      <dsp:nvSpPr>
        <dsp:cNvPr id="0" name=""/>
        <dsp:cNvSpPr/>
      </dsp:nvSpPr>
      <dsp:spPr>
        <a:xfrm>
          <a:off x="2" y="1355"/>
          <a:ext cx="10382939" cy="1247170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Including longitudinal quench propagation for QH protected magnets</a:t>
          </a:r>
          <a:endParaRPr lang="en-GB" sz="3100" kern="1200" dirty="0"/>
        </a:p>
      </dsp:txBody>
      <dsp:txXfrm>
        <a:off x="623587" y="1355"/>
        <a:ext cx="9135769" cy="1247170"/>
      </dsp:txXfrm>
    </dsp:sp>
    <dsp:sp modelId="{B784E798-74DF-444C-8ADD-C8ED1B868F87}">
      <dsp:nvSpPr>
        <dsp:cNvPr id="0" name=""/>
        <dsp:cNvSpPr/>
      </dsp:nvSpPr>
      <dsp:spPr>
        <a:xfrm>
          <a:off x="2" y="1423129"/>
          <a:ext cx="10382939" cy="1247170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Validation process of co-simulation</a:t>
          </a:r>
          <a:endParaRPr lang="en-GB" sz="3100" kern="1200" dirty="0"/>
        </a:p>
      </dsp:txBody>
      <dsp:txXfrm>
        <a:off x="623587" y="1423129"/>
        <a:ext cx="9135769" cy="1247170"/>
      </dsp:txXfrm>
    </dsp:sp>
    <dsp:sp modelId="{6AE915C0-01CC-45CB-A6A9-6606BE6E16B6}">
      <dsp:nvSpPr>
        <dsp:cNvPr id="0" name=""/>
        <dsp:cNvSpPr/>
      </dsp:nvSpPr>
      <dsp:spPr>
        <a:xfrm>
          <a:off x="2" y="2844903"/>
          <a:ext cx="10382939" cy="1247170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Alternative protection of MBRD magnet to decrease hot-spot temperature and voltage to ground</a:t>
          </a:r>
          <a:endParaRPr lang="en-GB" sz="3100" kern="1200" dirty="0"/>
        </a:p>
      </dsp:txBody>
      <dsp:txXfrm>
        <a:off x="623587" y="2844903"/>
        <a:ext cx="9135769" cy="1247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689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370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117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4995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700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459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844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677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414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7446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933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7433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9287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313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1934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0452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6938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79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3647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5619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9477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007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9163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6278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8224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7954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6405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4883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01441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4352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3156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3205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073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98496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4110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4798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41490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97836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77051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070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7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843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807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143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050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19" y="5946774"/>
            <a:ext cx="734755" cy="722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20000" y="6187770"/>
            <a:ext cx="610064" cy="599960"/>
          </a:xfrm>
          <a:prstGeom prst="rect">
            <a:avLst/>
          </a:prstGeom>
        </p:spPr>
      </p:pic>
      <p:sp>
        <p:nvSpPr>
          <p:cNvPr id="14" name="Footer Placeholder 9"/>
          <p:cNvSpPr txBox="1">
            <a:spLocks/>
          </p:cNvSpPr>
          <p:nvPr userDrawn="1"/>
        </p:nvSpPr>
        <p:spPr>
          <a:xfrm>
            <a:off x="4247208" y="6266250"/>
            <a:ext cx="712879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lvl="0" algn="l"/>
            <a:r>
              <a:rPr lang="de-DE" sz="1200" dirty="0"/>
              <a:t>Validation – Co-simulation MBRD </a:t>
            </a:r>
            <a:r>
              <a:rPr lang="en-GB" sz="1200" noProof="0" dirty="0"/>
              <a:t>magnet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AC96FC-2067-18C2-25B4-9A321EF57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6341048"/>
            <a:ext cx="1113219" cy="3906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dirty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1" y="5946776"/>
            <a:ext cx="768544" cy="7558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s://indico.cern.ch/event/1183524/" TargetMode="Externa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60073/contributions/4454956/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indico.cern.ch/event/1060073/contributions/4454956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document/9356128" TargetMode="External"/><Relationship Id="rId5" Type="http://schemas.openxmlformats.org/officeDocument/2006/relationships/hyperlink" Target="http://www.sciencedirect.com/science/article/pii/S0011227516300832" TargetMode="Externa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gitlab.cern.ch/steam/pybb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364" y="2420888"/>
            <a:ext cx="11449272" cy="1440160"/>
          </a:xfrm>
        </p:spPr>
        <p:txBody>
          <a:bodyPr anchor="ctr"/>
          <a:lstStyle/>
          <a:p>
            <a:pPr algn="ctr"/>
            <a:r>
              <a:rPr lang="en-GB" dirty="0"/>
              <a:t>Co-simulation of quench transients </a:t>
            </a:r>
            <a:br>
              <a:rPr lang="en-GB" dirty="0"/>
            </a:br>
            <a:r>
              <a:rPr lang="en-GB" dirty="0"/>
              <a:t>in the </a:t>
            </a:r>
            <a:r>
              <a:rPr lang="en-GB" dirty="0" err="1"/>
              <a:t>HiLumi</a:t>
            </a:r>
            <a:r>
              <a:rPr lang="en-GB" dirty="0"/>
              <a:t> recombination dipole magnet </a:t>
            </a:r>
            <a:br>
              <a:rPr lang="en-GB" dirty="0"/>
            </a:br>
            <a:r>
              <a:rPr lang="en-GB" dirty="0"/>
              <a:t>combining STEAM-LEDET and STEAM-</a:t>
            </a:r>
            <a:r>
              <a:rPr lang="en-GB" dirty="0" err="1"/>
              <a:t>PyBBQ</a:t>
            </a:r>
            <a:r>
              <a:rPr lang="en-GB" dirty="0"/>
              <a:t> </a:t>
            </a:r>
            <a:endParaRPr lang="en-GB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400" y="4077072"/>
            <a:ext cx="10801200" cy="1584176"/>
          </a:xfrm>
        </p:spPr>
        <p:txBody>
          <a:bodyPr>
            <a:noAutofit/>
          </a:bodyPr>
          <a:lstStyle/>
          <a:p>
            <a:r>
              <a:rPr lang="en-US" sz="1800" dirty="0"/>
              <a:t>Lennard Bender (CERN / Hochschule Karlsruhe)</a:t>
            </a:r>
          </a:p>
          <a:p>
            <a:endParaRPr lang="en-US" sz="1800" dirty="0"/>
          </a:p>
          <a:p>
            <a:endParaRPr lang="en-US" sz="1800" dirty="0"/>
          </a:p>
          <a:p>
            <a:pPr algn="ctr"/>
            <a:endParaRPr lang="en-US" sz="1800" dirty="0"/>
          </a:p>
          <a:p>
            <a:pPr algn="ctr"/>
            <a:r>
              <a:rPr lang="en-US" sz="1800" dirty="0"/>
              <a:t>16 September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A0B69-D741-438E-B499-86B055711F18}"/>
              </a:ext>
            </a:extLst>
          </p:cNvPr>
          <p:cNvSpPr txBox="1"/>
          <p:nvPr/>
        </p:nvSpPr>
        <p:spPr>
          <a:xfrm>
            <a:off x="1343472" y="5842337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/>
                <a:latin typeface="Roboto" panose="02000000000000000000" pitchFamily="2" charset="0"/>
              </a:rPr>
              <a:t>Acknowledgements</a:t>
            </a:r>
          </a:p>
          <a:p>
            <a:r>
              <a:rPr lang="en-US" sz="1400" dirty="0">
                <a:latin typeface="Roboto" panose="02000000000000000000" pitchFamily="2" charset="0"/>
              </a:rPr>
              <a:t>Special thanks to:</a:t>
            </a:r>
          </a:p>
          <a:p>
            <a:r>
              <a:rPr lang="en-US" sz="1400" dirty="0" err="1">
                <a:latin typeface="Roboto" panose="02000000000000000000" pitchFamily="2" charset="0"/>
              </a:rPr>
              <a:t>B.Caiffi</a:t>
            </a:r>
            <a:r>
              <a:rPr lang="en-US" sz="1400" dirty="0">
                <a:latin typeface="Roboto" panose="02000000000000000000" pitchFamily="2" charset="0"/>
              </a:rPr>
              <a:t>, </a:t>
            </a:r>
            <a:r>
              <a:rPr lang="en-US" sz="1400" dirty="0" err="1">
                <a:latin typeface="Roboto" panose="02000000000000000000" pitchFamily="2" charset="0"/>
              </a:rPr>
              <a:t>P.Fabbricatore</a:t>
            </a:r>
            <a:r>
              <a:rPr lang="en-US" sz="1400" dirty="0">
                <a:latin typeface="Roboto" panose="02000000000000000000" pitchFamily="2" charset="0"/>
              </a:rPr>
              <a:t> and MBRD team (INFN-Genoa), </a:t>
            </a:r>
          </a:p>
          <a:p>
            <a:r>
              <a:rPr lang="en-US" sz="1400" dirty="0">
                <a:latin typeface="Roboto" panose="02000000000000000000" pitchFamily="2" charset="0"/>
              </a:rPr>
              <a:t>A. Foussat, </a:t>
            </a:r>
            <a:r>
              <a:rPr lang="en-US" sz="1400" dirty="0" err="1">
                <a:latin typeface="Roboto" panose="02000000000000000000" pitchFamily="2" charset="0"/>
              </a:rPr>
              <a:t>T.Mulder</a:t>
            </a:r>
            <a:r>
              <a:rPr lang="en-US" sz="1400" dirty="0">
                <a:latin typeface="Roboto" panose="02000000000000000000" pitchFamily="2" charset="0"/>
              </a:rPr>
              <a:t>, </a:t>
            </a:r>
            <a:r>
              <a:rPr lang="en-US" sz="1400" dirty="0" err="1">
                <a:latin typeface="Roboto" panose="02000000000000000000" pitchFamily="2" charset="0"/>
              </a:rPr>
              <a:t>E.Ravaioli</a:t>
            </a:r>
            <a:r>
              <a:rPr lang="en-US" sz="1400" dirty="0">
                <a:latin typeface="Roboto" panose="02000000000000000000" pitchFamily="2" charset="0"/>
              </a:rPr>
              <a:t>, </a:t>
            </a:r>
            <a:r>
              <a:rPr lang="en-US" sz="1400" dirty="0" err="1">
                <a:latin typeface="Roboto" panose="02000000000000000000" pitchFamily="2" charset="0"/>
              </a:rPr>
              <a:t>G.Willering</a:t>
            </a:r>
            <a:r>
              <a:rPr lang="en-US" sz="1400" dirty="0">
                <a:latin typeface="Roboto" panose="02000000000000000000" pitchFamily="2" charset="0"/>
              </a:rPr>
              <a:t>, </a:t>
            </a:r>
            <a:r>
              <a:rPr lang="en-US" sz="1400" dirty="0" err="1">
                <a:latin typeface="Roboto" panose="02000000000000000000" pitchFamily="2" charset="0"/>
              </a:rPr>
              <a:t>M.Wozniak</a:t>
            </a:r>
            <a:r>
              <a:rPr lang="en-US" sz="1400" dirty="0">
                <a:latin typeface="Roboto" panose="02000000000000000000" pitchFamily="2" charset="0"/>
              </a:rPr>
              <a:t> </a:t>
            </a:r>
            <a:r>
              <a:rPr lang="en-GB" sz="1400" dirty="0">
                <a:latin typeface="Roboto" panose="02000000000000000000" pitchFamily="2" charset="0"/>
              </a:rPr>
              <a:t>and SM18 team (CERN)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C03051-9E7A-474A-E8B9-68610DDA84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4042137"/>
            <a:ext cx="1009913" cy="35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0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F792F818-4F29-6475-BC12-F3A3EB297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6096000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Validation of </a:t>
            </a:r>
            <a:r>
              <a:rPr lang="en-US" b="0" dirty="0" err="1"/>
              <a:t>PyBBQ</a:t>
            </a:r>
            <a:endParaRPr lang="en-US" b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D8C20007-105A-BED8-94FC-B8FEB879F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7363"/>
            <a:ext cx="6096000" cy="304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C26843-1C98-39BD-929C-FC0B48DFCDCA}"/>
              </a:ext>
            </a:extLst>
          </p:cNvPr>
          <p:cNvSpPr txBox="1"/>
          <p:nvPr/>
        </p:nvSpPr>
        <p:spPr>
          <a:xfrm>
            <a:off x="393544" y="1412776"/>
            <a:ext cx="644920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Comparison to STEAM-LEDET 3D and </a:t>
            </a:r>
          </a:p>
          <a:p>
            <a:r>
              <a:rPr lang="en-GB" dirty="0"/>
              <a:t>     STEAM-BBQ [5], [6]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Good fit for basic case without insulation and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Analytical calculation not applicable, further investigations </a:t>
            </a:r>
          </a:p>
          <a:p>
            <a:r>
              <a:rPr lang="en-GB" dirty="0"/>
              <a:t>     necessary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STEAM-</a:t>
            </a:r>
            <a:r>
              <a:rPr lang="en-GB" dirty="0" err="1"/>
              <a:t>PyBBQ</a:t>
            </a:r>
            <a:r>
              <a:rPr lang="en-GB" dirty="0"/>
              <a:t> and STEAM-BBQ show similar behaviour </a:t>
            </a:r>
          </a:p>
          <a:p>
            <a:r>
              <a:rPr lang="en-GB" dirty="0"/>
              <a:t>     for multi-strand cable and cooling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D47751-4BC7-2AE4-ED4B-BC6179D5701E}"/>
              </a:ext>
            </a:extLst>
          </p:cNvPr>
          <p:cNvSpPr txBox="1"/>
          <p:nvPr/>
        </p:nvSpPr>
        <p:spPr>
          <a:xfrm>
            <a:off x="0" y="5334307"/>
            <a:ext cx="5477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b="1" dirty="0">
                <a:solidFill>
                  <a:schemeClr val="accent1">
                    <a:lumMod val="10000"/>
                  </a:schemeClr>
                </a:solidFill>
              </a:rPr>
              <a:t>[5] E. Ravaioli, O. Tranum Arnegaard, A. Verweij, M. Wozniak, </a:t>
            </a:r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"Quench Transient Simulation in a Self-Protected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      Magnet With a 3-D Finite-Difference Scheme", IEEE Trans. on Appl. SC, 2022.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b="1" dirty="0">
              <a:solidFill>
                <a:schemeClr val="accent1">
                  <a:lumMod val="1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b="1" dirty="0">
              <a:solidFill>
                <a:schemeClr val="accent1">
                  <a:lumMod val="1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b="1" dirty="0">
                <a:solidFill>
                  <a:schemeClr val="accent1">
                    <a:lumMod val="10000"/>
                  </a:schemeClr>
                </a:solidFill>
              </a:rPr>
              <a:t>[6] M. </a:t>
            </a:r>
            <a:r>
              <a:rPr lang="en-GB" sz="800" b="1" dirty="0" err="1">
                <a:solidFill>
                  <a:schemeClr val="accent1">
                    <a:lumMod val="10000"/>
                  </a:schemeClr>
                </a:solidFill>
              </a:rPr>
              <a:t>Mentink</a:t>
            </a:r>
            <a:r>
              <a:rPr lang="en-GB" sz="800" b="1" dirty="0">
                <a:solidFill>
                  <a:schemeClr val="accent1">
                    <a:lumMod val="10000"/>
                  </a:schemeClr>
                </a:solidFill>
              </a:rPr>
              <a:t> et al.,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“Quench </a:t>
            </a:r>
            <a:r>
              <a:rPr lang="en-GB" sz="800" dirty="0" err="1">
                <a:solidFill>
                  <a:schemeClr val="accent1">
                    <a:lumMod val="10000"/>
                  </a:schemeClr>
                </a:solidFill>
              </a:rPr>
              <a:t>Behavior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 of the HL-LHC Twin Aperture Orbit Correctors”,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      IEEE Trans. on Appl. </a:t>
            </a:r>
            <a:r>
              <a:rPr lang="en-GB" sz="800" dirty="0" err="1">
                <a:solidFill>
                  <a:schemeClr val="accent1">
                    <a:lumMod val="10000"/>
                  </a:schemeClr>
                </a:solidFill>
              </a:rPr>
              <a:t>Supercond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. 28, p 4004806 (2018)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5C9635-5A9A-423D-17B9-7F30E079F2A7}"/>
              </a:ext>
            </a:extLst>
          </p:cNvPr>
          <p:cNvSpPr txBox="1"/>
          <p:nvPr/>
        </p:nvSpPr>
        <p:spPr>
          <a:xfrm>
            <a:off x="47328" y="4610114"/>
            <a:ext cx="48461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STEAM-</a:t>
            </a:r>
            <a:r>
              <a:rPr lang="en-GB" dirty="0" err="1"/>
              <a:t>PyBBQ</a:t>
            </a:r>
            <a:r>
              <a:rPr lang="en-GB" dirty="0"/>
              <a:t> can be seen as validated</a:t>
            </a:r>
          </a:p>
        </p:txBody>
      </p:sp>
    </p:spTree>
    <p:extLst>
      <p:ext uri="{BB962C8B-B14F-4D97-AF65-F5344CB8AC3E}">
        <p14:creationId xmlns:p14="http://schemas.microsoft.com/office/powerpoint/2010/main" val="93891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QH heating stations in STEAM-</a:t>
            </a:r>
            <a:r>
              <a:rPr lang="en-US" b="0" dirty="0" err="1"/>
              <a:t>PyBBQ</a:t>
            </a:r>
            <a:endParaRPr lang="en-US" b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30F50A99-C0BA-0D64-EACA-B8A04ACE8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090" y="2069893"/>
            <a:ext cx="9569820" cy="40584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984D99-6623-0762-7F64-43EB60020784}"/>
              </a:ext>
            </a:extLst>
          </p:cNvPr>
          <p:cNvSpPr txBox="1"/>
          <p:nvPr/>
        </p:nvSpPr>
        <p:spPr>
          <a:xfrm>
            <a:off x="1602783" y="1315673"/>
            <a:ext cx="4848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quench propagation simulated by STEAM-</a:t>
            </a:r>
            <a:r>
              <a:rPr lang="en-US" dirty="0" err="1"/>
              <a:t>PyBBQ</a:t>
            </a:r>
            <a:r>
              <a:rPr lang="en-US" dirty="0"/>
              <a:t> for low current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7328CE-4437-E2F4-2A40-FB4F0657BEF3}"/>
              </a:ext>
            </a:extLst>
          </p:cNvPr>
          <p:cNvSpPr txBox="1"/>
          <p:nvPr/>
        </p:nvSpPr>
        <p:spPr>
          <a:xfrm>
            <a:off x="6450908" y="1315673"/>
            <a:ext cx="5679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Implementing a heating station leads to detectable </a:t>
            </a:r>
          </a:p>
          <a:p>
            <a:r>
              <a:rPr lang="en-GB" dirty="0"/>
              <a:t>     quench propagation in the cable at low current</a:t>
            </a:r>
          </a:p>
        </p:txBody>
      </p:sp>
    </p:spTree>
    <p:extLst>
      <p:ext uri="{BB962C8B-B14F-4D97-AF65-F5344CB8AC3E}">
        <p14:creationId xmlns:p14="http://schemas.microsoft.com/office/powerpoint/2010/main" val="71967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Co-simulation; setting conductor simulation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B2373CE-94D0-2BBA-C002-E645C63BE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522207"/>
            <a:ext cx="10478318" cy="583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7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5710FC-A15C-63CE-D9F0-B02DA9252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522206"/>
            <a:ext cx="10478318" cy="5834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Co-simulation; running conductor simulation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73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49B0F6-AE7B-E6EC-6E20-35DC78ED1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1" y="522207"/>
            <a:ext cx="10478318" cy="5834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Co-simulation; calculating quench propagation scaling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55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69279C-5E0D-A14A-110A-B7A1560A5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520550"/>
            <a:ext cx="10481294" cy="583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Co-simulation; setting magnet simulation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15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Co-simulation; running magnet simulation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1CDF8E-3AB3-7BA3-7C72-9FDEAF35667F}"/>
              </a:ext>
            </a:extLst>
          </p:cNvPr>
          <p:cNvSpPr txBox="1"/>
          <p:nvPr/>
        </p:nvSpPr>
        <p:spPr>
          <a:xfrm>
            <a:off x="28625" y="939411"/>
            <a:ext cx="430758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Consistent, repeatable and traceable </a:t>
            </a:r>
          </a:p>
          <a:p>
            <a:r>
              <a:rPr lang="en-US" dirty="0"/>
              <a:t>     co-simulation based on YAML files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724E11-3C0E-8F16-0E8E-F8692B653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522207"/>
            <a:ext cx="10478318" cy="583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14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A40C66C1-3292-4453-5304-BF3E69C25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59386"/>
            <a:ext cx="6096000" cy="3048000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2CA57E28-5977-53EB-6B38-B3DE2D4B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7363"/>
            <a:ext cx="6096000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Quench start at high current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6B8AF-FEF3-606A-9913-09C2904431F8}"/>
              </a:ext>
            </a:extLst>
          </p:cNvPr>
          <p:cNvSpPr txBox="1"/>
          <p:nvPr/>
        </p:nvSpPr>
        <p:spPr>
          <a:xfrm>
            <a:off x="393544" y="1412776"/>
            <a:ext cx="55515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Variation of the amount of helium inside the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</a:t>
            </a:r>
            <a:r>
              <a:rPr lang="en-GB" dirty="0" err="1"/>
              <a:t>oltage</a:t>
            </a:r>
            <a:r>
              <a:rPr lang="en-GB" dirty="0"/>
              <a:t> jumps caused by quench heaters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Manipulation of heater contact to strands possible</a:t>
            </a:r>
          </a:p>
        </p:txBody>
      </p:sp>
    </p:spTree>
    <p:extLst>
      <p:ext uri="{BB962C8B-B14F-4D97-AF65-F5344CB8AC3E}">
        <p14:creationId xmlns:p14="http://schemas.microsoft.com/office/powerpoint/2010/main" val="321905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A40C66C1-3292-4453-5304-BF3E69C25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59386"/>
            <a:ext cx="6096000" cy="3048000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241A3563-C81D-DBA9-5F64-875ABAA72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7363"/>
            <a:ext cx="6096000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Quench start at high current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6B8AF-FEF3-606A-9913-09C2904431F8}"/>
              </a:ext>
            </a:extLst>
          </p:cNvPr>
          <p:cNvSpPr txBox="1"/>
          <p:nvPr/>
        </p:nvSpPr>
        <p:spPr>
          <a:xfrm>
            <a:off x="393544" y="1412776"/>
            <a:ext cx="592341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Variation of the amount of helium inside the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V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oltage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jumps caused by quench heaters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Manipulation of heater contact to strands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Matching quench start for </a:t>
            </a:r>
            <a:r>
              <a:rPr lang="en-GB" dirty="0" err="1"/>
              <a:t>fraction_inner_voids</a:t>
            </a:r>
            <a:r>
              <a:rPr lang="en-GB" dirty="0"/>
              <a:t> at 2 %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Best fitting discharge at </a:t>
            </a:r>
            <a:r>
              <a:rPr lang="en-GB" dirty="0" err="1"/>
              <a:t>fraction_inner_voids</a:t>
            </a:r>
            <a:r>
              <a:rPr lang="en-GB" dirty="0"/>
              <a:t> = 2 %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Faster discharge at quench start, slower discharge </a:t>
            </a:r>
          </a:p>
          <a:p>
            <a:r>
              <a:rPr lang="en-GB" dirty="0"/>
              <a:t>     before energy extraction triggering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1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line chart, histogram&#10;&#10;Description automatically generated">
            <a:extLst>
              <a:ext uri="{FF2B5EF4-FFF2-40B4-BE49-F238E27FC236}">
                <a16:creationId xmlns:a16="http://schemas.microsoft.com/office/drawing/2014/main" id="{915BF711-A10E-4B64-6190-366D83412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6096000" cy="3048000"/>
          </a:xfrm>
          <a:prstGeom prst="rect">
            <a:avLst/>
          </a:prstGeo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BAB4A40A-4D30-7E68-5D3A-2B57A5171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7363"/>
            <a:ext cx="6096000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GB" b="0" dirty="0"/>
              <a:t>Behaviour </a:t>
            </a:r>
            <a:r>
              <a:rPr lang="en-US" b="0" dirty="0"/>
              <a:t>of differential voltage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AF5E7A-92FE-BF23-706E-A24A490EE92D}"/>
              </a:ext>
            </a:extLst>
          </p:cNvPr>
          <p:cNvSpPr txBox="1"/>
          <p:nvPr/>
        </p:nvSpPr>
        <p:spPr>
          <a:xfrm>
            <a:off x="393544" y="1412776"/>
            <a:ext cx="592341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Variation of the amount of helium inside the cable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V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oltage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jumps caused by quench heaters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Manipulation of heater contact to strands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Matching quench start for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fraction_inner_voids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at 2 %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Best fitting discharge at </a:t>
            </a:r>
            <a:r>
              <a:rPr lang="en-GB" dirty="0" err="1"/>
              <a:t>fraction_inner_voids</a:t>
            </a:r>
            <a:r>
              <a:rPr lang="en-GB" dirty="0"/>
              <a:t> = 2 %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Faster discharge at quench start, slower discharge </a:t>
            </a:r>
          </a:p>
          <a:p>
            <a:r>
              <a:rPr lang="en-GB" dirty="0"/>
              <a:t>     before energy extraction triggering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Similar behaviour  visible in global differential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37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Presentation outline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C9BEBD0-21A9-24A0-E70F-44BE4BD8FA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6231032"/>
              </p:ext>
            </p:extLst>
          </p:nvPr>
        </p:nvGraphicFramePr>
        <p:xfrm>
          <a:off x="904528" y="1382285"/>
          <a:ext cx="10382944" cy="4093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63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2F755E32-439A-0502-DA2C-B663B8871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2085518"/>
            <a:ext cx="6046502" cy="4031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Simulation results of the MBRD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1D3BB-0F42-E08A-5CF3-73FF83CF6315}"/>
              </a:ext>
            </a:extLst>
          </p:cNvPr>
          <p:cNvSpPr txBox="1"/>
          <p:nvPr/>
        </p:nvSpPr>
        <p:spPr>
          <a:xfrm>
            <a:off x="7968208" y="1772816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93C8C1-41E3-C306-A716-90E7F272CFCB}"/>
              </a:ext>
            </a:extLst>
          </p:cNvPr>
          <p:cNvSpPr txBox="1"/>
          <p:nvPr/>
        </p:nvSpPr>
        <p:spPr>
          <a:xfrm>
            <a:off x="551384" y="1209526"/>
            <a:ext cx="9398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Using the 2D+1D option including quench propagation between heating stations and </a:t>
            </a:r>
          </a:p>
          <a:p>
            <a:r>
              <a:rPr lang="en-GB" dirty="0"/>
              <a:t>     to turns that are not yet quenched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Typical RMS error divided by peak value: 1 % for the current and 2-10 % for the voltage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923BE7-3FD4-B7BA-6E5C-D859B73D6E46}"/>
              </a:ext>
            </a:extLst>
          </p:cNvPr>
          <p:cNvSpPr txBox="1"/>
          <p:nvPr/>
        </p:nvSpPr>
        <p:spPr>
          <a:xfrm>
            <a:off x="6462668" y="205155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High current: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B56B0139-7CF9-A3C8-2C9F-AC885776A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085519"/>
            <a:ext cx="6046503" cy="40310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E8CF6E-9C79-BF53-67BC-FF490FD66958}"/>
              </a:ext>
            </a:extLst>
          </p:cNvPr>
          <p:cNvSpPr txBox="1"/>
          <p:nvPr/>
        </p:nvSpPr>
        <p:spPr>
          <a:xfrm>
            <a:off x="551384" y="741478"/>
            <a:ext cx="6054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Validated STEAM-LEDET model</a:t>
            </a:r>
            <a:r>
              <a:rPr lang="en-GB" sz="1400" dirty="0"/>
              <a:t> </a:t>
            </a:r>
            <a:r>
              <a:rPr lang="en-GB" dirty="0"/>
              <a:t>of the MBRD magnet</a:t>
            </a:r>
          </a:p>
        </p:txBody>
      </p:sp>
    </p:spTree>
    <p:extLst>
      <p:ext uri="{BB962C8B-B14F-4D97-AF65-F5344CB8AC3E}">
        <p14:creationId xmlns:p14="http://schemas.microsoft.com/office/powerpoint/2010/main" val="417140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2A4CF712-1338-5103-F380-F38EE8A47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2085353"/>
            <a:ext cx="6046503" cy="4031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Simulation results of the MBRD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1D3BB-0F42-E08A-5CF3-73FF83CF6315}"/>
              </a:ext>
            </a:extLst>
          </p:cNvPr>
          <p:cNvSpPr txBox="1"/>
          <p:nvPr/>
        </p:nvSpPr>
        <p:spPr>
          <a:xfrm>
            <a:off x="7968208" y="1772816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923BE7-3FD4-B7BA-6E5C-D859B73D6E46}"/>
              </a:ext>
            </a:extLst>
          </p:cNvPr>
          <p:cNvSpPr txBox="1"/>
          <p:nvPr/>
        </p:nvSpPr>
        <p:spPr>
          <a:xfrm>
            <a:off x="6462668" y="205155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Low current: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B56B0139-7CF9-A3C8-2C9F-AC885776A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085519"/>
            <a:ext cx="6046503" cy="40310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299AE9C-A90D-5DA5-B1F5-AB9EAAF5F8DA}"/>
              </a:ext>
            </a:extLst>
          </p:cNvPr>
          <p:cNvSpPr txBox="1"/>
          <p:nvPr/>
        </p:nvSpPr>
        <p:spPr>
          <a:xfrm>
            <a:off x="7968208" y="1772816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881E5F-B7F8-072E-8471-484FDD6E5FD6}"/>
              </a:ext>
            </a:extLst>
          </p:cNvPr>
          <p:cNvSpPr txBox="1"/>
          <p:nvPr/>
        </p:nvSpPr>
        <p:spPr>
          <a:xfrm>
            <a:off x="551384" y="1209526"/>
            <a:ext cx="9398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Using the 2D+1D option including quench propagation between heating stations and </a:t>
            </a:r>
          </a:p>
          <a:p>
            <a:r>
              <a:rPr lang="en-GB" dirty="0"/>
              <a:t>     to turns that are not yet quenched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Typical RMS error divided by peak value: 1 % for the current and 2-10 % for the voltage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92842-CF7C-45C3-7D16-6EF096F91D04}"/>
              </a:ext>
            </a:extLst>
          </p:cNvPr>
          <p:cNvSpPr txBox="1"/>
          <p:nvPr/>
        </p:nvSpPr>
        <p:spPr>
          <a:xfrm>
            <a:off x="551384" y="741478"/>
            <a:ext cx="6054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Validated STEAM-LEDET model</a:t>
            </a:r>
            <a:r>
              <a:rPr lang="en-GB" sz="1400" dirty="0"/>
              <a:t> </a:t>
            </a:r>
            <a:r>
              <a:rPr lang="en-GB" dirty="0"/>
              <a:t>of the MBRD magnet</a:t>
            </a:r>
          </a:p>
        </p:txBody>
      </p:sp>
    </p:spTree>
    <p:extLst>
      <p:ext uri="{BB962C8B-B14F-4D97-AF65-F5344CB8AC3E}">
        <p14:creationId xmlns:p14="http://schemas.microsoft.com/office/powerpoint/2010/main" val="159758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Presentation outline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C9BEBD0-21A9-24A0-E70F-44BE4BD8FA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1748441"/>
              </p:ext>
            </p:extLst>
          </p:nvPr>
        </p:nvGraphicFramePr>
        <p:xfrm>
          <a:off x="904528" y="1382285"/>
          <a:ext cx="10382944" cy="4093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477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MBRD prototype; Baseline</a:t>
            </a: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2BEDDB22-B6AE-448F-BBAE-EF3902B437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931239"/>
              </p:ext>
            </p:extLst>
          </p:nvPr>
        </p:nvGraphicFramePr>
        <p:xfrm>
          <a:off x="356586" y="1596065"/>
          <a:ext cx="4227246" cy="30408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93703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33543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40170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Nominal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Ultimate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/>
                        <a:t>Failure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QH_6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531A0E1-895F-4648-B849-075A5114CFE2}"/>
              </a:ext>
            </a:extLst>
          </p:cNvPr>
          <p:cNvSpPr txBox="1"/>
          <p:nvPr/>
        </p:nvSpPr>
        <p:spPr>
          <a:xfrm>
            <a:off x="298307" y="1221856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Baseline:</a:t>
            </a:r>
            <a:endParaRPr lang="en-GB" sz="2000" dirty="0"/>
          </a:p>
        </p:txBody>
      </p:sp>
      <p:sp>
        <p:nvSpPr>
          <p:cNvPr id="59" name="Slide Number Placeholder 10">
            <a:extLst>
              <a:ext uri="{FF2B5EF4-FFF2-40B4-BE49-F238E27FC236}">
                <a16:creationId xmlns:a16="http://schemas.microsoft.com/office/drawing/2014/main" id="{3C20A7E9-0DB2-7676-FCB2-AC9B2C7C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2CCC43-9AC7-B61C-C1BE-AC90DEDDB92A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1A555FA-533B-827E-AE5D-CF37CAABAF5D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34ACCC09-BBEC-CC1C-E8BC-75E20B41E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3F867210-0854-ACB1-C334-A0542226EDA1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F2829C9-4718-10E7-A1D3-1466B40A84F0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629D74C-6315-D127-29F0-9A998A5F2CE0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73D929D-41A4-1970-B5C0-F6D1816C6BFD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A300D1-9A74-6DBF-9B95-1FA6D96DEA24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5433B38-D320-0DCF-E30F-F4AFC4F0D362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18188D-D49F-7DCA-2061-0815971A08DB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AA94E1-FAB2-071C-5745-44387230CB25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13B4F8-3EB0-70A1-E970-0F0A239087EA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8AAB8AC-0C5D-EC0C-3AD4-C5FBE96B652D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FAE560-1DE0-3037-788D-40A40C5787EE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DE3542F-4A64-08C1-DFFB-354E32C84B64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86DC567-BD69-9C6E-4E42-27D22728BD7F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263D9A8-5C6E-A9EE-0AFE-A218B4E83DD0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637D64D-4CAB-93A7-BBA6-6515893E0515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4F5CBF1-13B1-C208-CF3E-E39FEAA48F82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37B97A6-9BCC-ECE2-8DBE-589036AE69F1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8760E5C-ED99-4CC0-5469-9797F4385BAF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61D3B02-5E60-690F-D560-CAB4F4D90990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9B817CA-A9FD-43D2-FF0D-5BF150F30D94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FA5F762-DD12-C64D-B043-12F4A9851AAC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98159DB-2D29-9009-A27D-8CEB729D0F06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34D045B-1090-DB4B-352D-A9EAFF187F4A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9FE8B2-41D8-4E9B-63F7-FCB51775E237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288E21E-FB42-6F97-B637-74C6080D2423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D9565F0-2A82-8E49-F31C-3212FFEB8D75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53F0C3-05DB-C27C-58A8-E11CAFE6CEFD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6103A97-3B0D-27A5-E67F-BFD9FA9407D7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9431069-6203-6669-C5EC-E3015C26367C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77E3F58-783D-C581-702D-0EE439D3E39B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3B41EB1-840D-0E15-2915-1DA3B7B02D5B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A9589E5-958B-2BBC-4D8C-E162F178F595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224AB6E-E8B6-9B3F-0EC3-822956C4EA38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86F0F08-E222-33F1-0884-E9F56D7DC688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5769238-B6C7-21B7-426E-34B8C0F751FD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24D640-ADF0-95B9-BA99-015D44CC385D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035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MBRD prototype; Failure 1</a:t>
            </a: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2BEDDB22-B6AE-448F-BBAE-EF3902B437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65802"/>
              </p:ext>
            </p:extLst>
          </p:nvPr>
        </p:nvGraphicFramePr>
        <p:xfrm>
          <a:off x="356586" y="1596065"/>
          <a:ext cx="4227246" cy="30408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93703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33543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40170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Nominal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Ultimate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QH_6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531A0E1-895F-4648-B849-075A5114CFE2}"/>
              </a:ext>
            </a:extLst>
          </p:cNvPr>
          <p:cNvSpPr txBox="1"/>
          <p:nvPr/>
        </p:nvSpPr>
        <p:spPr>
          <a:xfrm>
            <a:off x="298307" y="1221856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Baseline:</a:t>
            </a:r>
            <a:endParaRPr lang="en-GB" sz="2000" dirty="0"/>
          </a:p>
        </p:txBody>
      </p:sp>
      <p:sp>
        <p:nvSpPr>
          <p:cNvPr id="59" name="Slide Number Placeholder 10">
            <a:extLst>
              <a:ext uri="{FF2B5EF4-FFF2-40B4-BE49-F238E27FC236}">
                <a16:creationId xmlns:a16="http://schemas.microsoft.com/office/drawing/2014/main" id="{3C20A7E9-0DB2-7676-FCB2-AC9B2C7C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2CCC43-9AC7-B61C-C1BE-AC90DEDDB92A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1A555FA-533B-827E-AE5D-CF37CAABAF5D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34ACCC09-BBEC-CC1C-E8BC-75E20B41E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3F867210-0854-ACB1-C334-A0542226EDA1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F2829C9-4718-10E7-A1D3-1466B40A84F0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629D74C-6315-D127-29F0-9A998A5F2CE0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73D929D-41A4-1970-B5C0-F6D1816C6BFD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A300D1-9A74-6DBF-9B95-1FA6D96DEA24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5433B38-D320-0DCF-E30F-F4AFC4F0D362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18188D-D49F-7DCA-2061-0815971A08DB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AA94E1-FAB2-071C-5745-44387230CB25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13B4F8-3EB0-70A1-E970-0F0A239087EA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8AAB8AC-0C5D-EC0C-3AD4-C5FBE96B652D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FAE560-1DE0-3037-788D-40A40C5787EE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DE3542F-4A64-08C1-DFFB-354E32C84B64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86DC567-BD69-9C6E-4E42-27D22728BD7F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263D9A8-5C6E-A9EE-0AFE-A218B4E83DD0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637D64D-4CAB-93A7-BBA6-6515893E0515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4F5CBF1-13B1-C208-CF3E-E39FEAA48F82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37B97A6-9BCC-ECE2-8DBE-589036AE69F1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8760E5C-ED99-4CC0-5469-9797F4385BAF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61D3B02-5E60-690F-D560-CAB4F4D90990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9B817CA-A9FD-43D2-FF0D-5BF150F30D94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FA5F762-DD12-C64D-B043-12F4A9851AAC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98159DB-2D29-9009-A27D-8CEB729D0F06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34D045B-1090-DB4B-352D-A9EAFF187F4A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9FE8B2-41D8-4E9B-63F7-FCB51775E237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288E21E-FB42-6F97-B637-74C6080D2423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D9565F0-2A82-8E49-F31C-3212FFEB8D75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53F0C3-05DB-C27C-58A8-E11CAFE6CEFD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6103A97-3B0D-27A5-E67F-BFD9FA9407D7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9431069-6203-6669-C5EC-E3015C26367C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77E3F58-783D-C581-702D-0EE439D3E39B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3B41EB1-840D-0E15-2915-1DA3B7B02D5B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A9589E5-958B-2BBC-4D8C-E162F178F595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224AB6E-E8B6-9B3F-0EC3-822956C4EA38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86F0F08-E222-33F1-0884-E9F56D7DC688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5769238-B6C7-21B7-426E-34B8C0F751FD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24D640-ADF0-95B9-BA99-015D44CC385D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37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MBRD prototype; Failure 2</a:t>
            </a: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2BEDDB22-B6AE-448F-BBAE-EF3902B437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98693"/>
              </p:ext>
            </p:extLst>
          </p:nvPr>
        </p:nvGraphicFramePr>
        <p:xfrm>
          <a:off x="356586" y="1596065"/>
          <a:ext cx="4227246" cy="30408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93703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33543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40170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Nominal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Ultimate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/>
                        <a:t>Failure 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QH_6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531A0E1-895F-4648-B849-075A5114CFE2}"/>
              </a:ext>
            </a:extLst>
          </p:cNvPr>
          <p:cNvSpPr txBox="1"/>
          <p:nvPr/>
        </p:nvSpPr>
        <p:spPr>
          <a:xfrm>
            <a:off x="298307" y="1221856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Baseline:</a:t>
            </a:r>
            <a:endParaRPr lang="en-GB" sz="2000" dirty="0"/>
          </a:p>
        </p:txBody>
      </p:sp>
      <p:sp>
        <p:nvSpPr>
          <p:cNvPr id="59" name="Slide Number Placeholder 10">
            <a:extLst>
              <a:ext uri="{FF2B5EF4-FFF2-40B4-BE49-F238E27FC236}">
                <a16:creationId xmlns:a16="http://schemas.microsoft.com/office/drawing/2014/main" id="{3C20A7E9-0DB2-7676-FCB2-AC9B2C7C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2CCC43-9AC7-B61C-C1BE-AC90DEDDB92A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1A555FA-533B-827E-AE5D-CF37CAABAF5D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34ACCC09-BBEC-CC1C-E8BC-75E20B41E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3F867210-0854-ACB1-C334-A0542226EDA1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F2829C9-4718-10E7-A1D3-1466B40A84F0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629D74C-6315-D127-29F0-9A998A5F2CE0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73D929D-41A4-1970-B5C0-F6D1816C6BFD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A300D1-9A74-6DBF-9B95-1FA6D96DEA24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5433B38-D320-0DCF-E30F-F4AFC4F0D362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18188D-D49F-7DCA-2061-0815971A08DB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AA94E1-FAB2-071C-5745-44387230CB25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13B4F8-3EB0-70A1-E970-0F0A239087EA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8AAB8AC-0C5D-EC0C-3AD4-C5FBE96B652D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FAE560-1DE0-3037-788D-40A40C5787EE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DE3542F-4A64-08C1-DFFB-354E32C84B64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86DC567-BD69-9C6E-4E42-27D22728BD7F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263D9A8-5C6E-A9EE-0AFE-A218B4E83DD0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637D64D-4CAB-93A7-BBA6-6515893E0515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4F5CBF1-13B1-C208-CF3E-E39FEAA48F82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37B97A6-9BCC-ECE2-8DBE-589036AE69F1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8760E5C-ED99-4CC0-5469-9797F4385BAF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61D3B02-5E60-690F-D560-CAB4F4D90990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9B817CA-A9FD-43D2-FF0D-5BF150F30D94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FA5F762-DD12-C64D-B043-12F4A9851AAC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98159DB-2D29-9009-A27D-8CEB729D0F06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34D045B-1090-DB4B-352D-A9EAFF187F4A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9FE8B2-41D8-4E9B-63F7-FCB51775E237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288E21E-FB42-6F97-B637-74C6080D2423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D9565F0-2A82-8E49-F31C-3212FFEB8D75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53F0C3-05DB-C27C-58A8-E11CAFE6CEFD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6103A97-3B0D-27A5-E67F-BFD9FA9407D7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9431069-6203-6669-C5EC-E3015C26367C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77E3F58-783D-C581-702D-0EE439D3E39B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3B41EB1-840D-0E15-2915-1DA3B7B02D5B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A9589E5-958B-2BBC-4D8C-E162F178F595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224AB6E-E8B6-9B3F-0EC3-822956C4EA38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86F0F08-E222-33F1-0884-E9F56D7DC688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5769238-B6C7-21B7-426E-34B8C0F751FD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24D640-ADF0-95B9-BA99-015D44CC385D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25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MBRD prototype; Failure 3</a:t>
            </a: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2BEDDB22-B6AE-448F-BBAE-EF3902B437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416865"/>
              </p:ext>
            </p:extLst>
          </p:nvPr>
        </p:nvGraphicFramePr>
        <p:xfrm>
          <a:off x="356586" y="1596065"/>
          <a:ext cx="4227246" cy="30408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93703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33543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40170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Nominal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500" dirty="0"/>
                        <a:t>Ultimate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QH_6; QH_8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QH_3; QH_6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/>
                        <a:t>Failure 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QH_3</a:t>
                      </a:r>
                      <a:endParaRPr lang="en-GB" sz="15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Failure 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QH_1; QH_6</a:t>
                      </a:r>
                      <a:endParaRPr lang="en-GB" sz="1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531A0E1-895F-4648-B849-075A5114CFE2}"/>
              </a:ext>
            </a:extLst>
          </p:cNvPr>
          <p:cNvSpPr txBox="1"/>
          <p:nvPr/>
        </p:nvSpPr>
        <p:spPr>
          <a:xfrm>
            <a:off x="298307" y="1221856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Baseline:</a:t>
            </a:r>
            <a:endParaRPr lang="en-GB" sz="2000" dirty="0"/>
          </a:p>
        </p:txBody>
      </p:sp>
      <p:sp>
        <p:nvSpPr>
          <p:cNvPr id="59" name="Slide Number Placeholder 10">
            <a:extLst>
              <a:ext uri="{FF2B5EF4-FFF2-40B4-BE49-F238E27FC236}">
                <a16:creationId xmlns:a16="http://schemas.microsoft.com/office/drawing/2014/main" id="{3C20A7E9-0DB2-7676-FCB2-AC9B2C7C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2CCC43-9AC7-B61C-C1BE-AC90DEDDB92A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1A555FA-533B-827E-AE5D-CF37CAABAF5D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34ACCC09-BBEC-CC1C-E8BC-75E20B41E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3F867210-0854-ACB1-C334-A0542226EDA1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F2829C9-4718-10E7-A1D3-1466B40A84F0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629D74C-6315-D127-29F0-9A998A5F2CE0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73D929D-41A4-1970-B5C0-F6D1816C6BFD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A300D1-9A74-6DBF-9B95-1FA6D96DEA24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5433B38-D320-0DCF-E30F-F4AFC4F0D362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18188D-D49F-7DCA-2061-0815971A08DB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AA94E1-FAB2-071C-5745-44387230CB25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13B4F8-3EB0-70A1-E970-0F0A239087EA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8AAB8AC-0C5D-EC0C-3AD4-C5FBE96B652D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FAE560-1DE0-3037-788D-40A40C5787EE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DE3542F-4A64-08C1-DFFB-354E32C84B64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86DC567-BD69-9C6E-4E42-27D22728BD7F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263D9A8-5C6E-A9EE-0AFE-A218B4E83DD0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637D64D-4CAB-93A7-BBA6-6515893E0515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4F5CBF1-13B1-C208-CF3E-E39FEAA48F82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37B97A6-9BCC-ECE2-8DBE-589036AE69F1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8760E5C-ED99-4CC0-5469-9797F4385BAF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61D3B02-5E60-690F-D560-CAB4F4D90990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9B817CA-A9FD-43D2-FF0D-5BF150F30D94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FA5F762-DD12-C64D-B043-12F4A9851AAC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98159DB-2D29-9009-A27D-8CEB729D0F06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34D045B-1090-DB4B-352D-A9EAFF187F4A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9FE8B2-41D8-4E9B-63F7-FCB51775E237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288E21E-FB42-6F97-B637-74C6080D2423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D9565F0-2A82-8E49-F31C-3212FFEB8D75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53F0C3-05DB-C27C-58A8-E11CAFE6CEFD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6103A97-3B0D-27A5-E67F-BFD9FA9407D7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9431069-6203-6669-C5EC-E3015C26367C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77E3F58-783D-C581-702D-0EE439D3E39B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3B41EB1-840D-0E15-2915-1DA3B7B02D5B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A9589E5-958B-2BBC-4D8C-E162F178F595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224AB6E-E8B6-9B3F-0EC3-822956C4EA38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86F0F08-E222-33F1-0884-E9F56D7DC688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5769238-B6C7-21B7-426E-34B8C0F751FD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24D640-ADF0-95B9-BA99-015D44CC385D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17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5391DC9-ABF0-D3A3-7C62-37CC6B307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949" y="4651140"/>
            <a:ext cx="3046594" cy="23062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BD63CE-BD12-DD3D-8F8E-45A6E0013C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4560" y="2495770"/>
            <a:ext cx="3040161" cy="23013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2E2E1B1-D4A9-3589-63E6-606BF2E33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8127" y="332656"/>
            <a:ext cx="3040161" cy="23013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Simulation results of the MBRD prototype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58ED6293-D0C7-154A-934A-47B734B0DB91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E52B35E-2A48-4ADF-CC72-C08F1FB18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525164"/>
              </p:ext>
            </p:extLst>
          </p:nvPr>
        </p:nvGraphicFramePr>
        <p:xfrm>
          <a:off x="407128" y="2347942"/>
          <a:ext cx="6043780" cy="2768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0945">
                  <a:extLst>
                    <a:ext uri="{9D8B030D-6E8A-4147-A177-3AD203B41FA5}">
                      <a16:colId xmlns:a16="http://schemas.microsoft.com/office/drawing/2014/main" val="2890986693"/>
                    </a:ext>
                  </a:extLst>
                </a:gridCol>
                <a:gridCol w="1510945">
                  <a:extLst>
                    <a:ext uri="{9D8B030D-6E8A-4147-A177-3AD203B41FA5}">
                      <a16:colId xmlns:a16="http://schemas.microsoft.com/office/drawing/2014/main" val="893596505"/>
                    </a:ext>
                  </a:extLst>
                </a:gridCol>
                <a:gridCol w="1510945">
                  <a:extLst>
                    <a:ext uri="{9D8B030D-6E8A-4147-A177-3AD203B41FA5}">
                      <a16:colId xmlns:a16="http://schemas.microsoft.com/office/drawing/2014/main" val="4279370009"/>
                    </a:ext>
                  </a:extLst>
                </a:gridCol>
                <a:gridCol w="1510945">
                  <a:extLst>
                    <a:ext uri="{9D8B030D-6E8A-4147-A177-3AD203B41FA5}">
                      <a16:colId xmlns:a16="http://schemas.microsoft.com/office/drawing/2014/main" val="29745849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err="1"/>
                        <a:t>T_adiabatic</a:t>
                      </a:r>
                      <a:r>
                        <a:rPr lang="en-GB" noProof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Peak voltage to ground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Peak turn to turn voltage [V]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65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Nominal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44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Ultimate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958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Failure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888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50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6103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BF59759-F8BB-E98B-E1F1-DC5A72761316}"/>
              </a:ext>
            </a:extLst>
          </p:cNvPr>
          <p:cNvSpPr txBox="1"/>
          <p:nvPr/>
        </p:nvSpPr>
        <p:spPr>
          <a:xfrm>
            <a:off x="1865775" y="5125688"/>
            <a:ext cx="2326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</a:rPr>
              <a:t>T_adiabatic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is calculated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  by assuming that a quench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  occurred 27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before the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  quench detection is triggered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B365DB-BD2F-BC46-DF08-F8C9D47C09BF}"/>
              </a:ext>
            </a:extLst>
          </p:cNvPr>
          <p:cNvSpPr txBox="1"/>
          <p:nvPr/>
        </p:nvSpPr>
        <p:spPr>
          <a:xfrm>
            <a:off x="6882212" y="492914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Failure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7896E-2FE2-5DA4-F55B-993A8DEDA55A}"/>
              </a:ext>
            </a:extLst>
          </p:cNvPr>
          <p:cNvSpPr txBox="1"/>
          <p:nvPr/>
        </p:nvSpPr>
        <p:spPr>
          <a:xfrm>
            <a:off x="6882204" y="277723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Failure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E32000-9C34-2D06-2E18-6638518DEC2A}"/>
              </a:ext>
            </a:extLst>
          </p:cNvPr>
          <p:cNvSpPr txBox="1"/>
          <p:nvPr/>
        </p:nvSpPr>
        <p:spPr>
          <a:xfrm>
            <a:off x="6882212" y="61393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Failure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71FB64-B2D6-7C9E-0409-26571D80DC8F}"/>
              </a:ext>
            </a:extLst>
          </p:cNvPr>
          <p:cNvSpPr txBox="1"/>
          <p:nvPr/>
        </p:nvSpPr>
        <p:spPr>
          <a:xfrm>
            <a:off x="407128" y="1480725"/>
            <a:ext cx="511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baseline 8 QH strips out of 16 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Failure cases simulated at nominal current</a:t>
            </a:r>
          </a:p>
        </p:txBody>
      </p:sp>
    </p:spTree>
    <p:extLst>
      <p:ext uri="{BB962C8B-B14F-4D97-AF65-F5344CB8AC3E}">
        <p14:creationId xmlns:p14="http://schemas.microsoft.com/office/powerpoint/2010/main" val="9345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46">
            <a:extLst>
              <a:ext uri="{FF2B5EF4-FFF2-40B4-BE49-F238E27FC236}">
                <a16:creationId xmlns:a16="http://schemas.microsoft.com/office/drawing/2014/main" id="{E06BF714-470A-F919-A5B6-B05DC555D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78319"/>
              </p:ext>
            </p:extLst>
          </p:nvPr>
        </p:nvGraphicFramePr>
        <p:xfrm>
          <a:off x="356586" y="1596064"/>
          <a:ext cx="4227246" cy="29850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6865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70381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28434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Nominal</a:t>
                      </a:r>
                      <a:endParaRPr lang="en-GB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Ultimate</a:t>
                      </a:r>
                      <a:endParaRPr lang="en-GB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QH_8 fails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QH_2; QH_6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QH_3; QH_7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Alternative protection; Baseline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F3180-41BA-617F-E17C-8D635B288E3E}"/>
              </a:ext>
            </a:extLst>
          </p:cNvPr>
          <p:cNvSpPr txBox="1"/>
          <p:nvPr/>
        </p:nvSpPr>
        <p:spPr>
          <a:xfrm>
            <a:off x="356586" y="1232127"/>
            <a:ext cx="170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Alternative:</a:t>
            </a:r>
            <a:endParaRPr lang="en-GB" dirty="0"/>
          </a:p>
        </p:txBody>
      </p:sp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96D461C5-C202-5EF4-D9AE-B0232A951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DADCBC-1283-74DF-D163-A8B62EFA4589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0F2E40-7E65-0192-73A3-FF3765F7210A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9627E4-1F7E-A089-8D1F-8CA1A3C9F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D81A4A7-7767-3F29-1E6D-36D4056935BC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B3458D-B24D-F45A-34C2-E2E9DA120219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9E4AC5-BCBA-F512-6259-B5E7FE8BEF2C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EB160-BDCE-F5BA-FF1A-453FC6363305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F67383-862A-3289-053C-2922299AC22B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C74DB9-07D6-C771-3653-DF082D23F574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0E3A34-BD0E-F611-ECEE-AC3F2B81FFDB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8933D3-1001-3DE6-2F2D-21B84E05C8E1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BD1EFF-F594-4B07-E413-DC9E6B500708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4FF984-1C93-7B8F-DEF3-7E05659738AB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F01DB4F-3CB0-FC88-05CC-35C78799C695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2421123-4558-E3C4-122A-99E9A76100F6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F05F30-8317-760C-C286-D6F0E6E69B4C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A32C79-CDBC-2AFA-D844-486ED290BB10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70CCDD9-64E9-5F1F-AD09-B6E167067859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0EC55D-455C-AB4A-17CD-9369EC13B660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1A9AF2-D97A-DB9B-F776-406CDA204400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91964DD-A60D-3BDA-76BB-82BE9803DE15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66CC62-FC95-6601-F361-9BF3A445A993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E226406-99EB-67E9-B350-4D6426C03419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C3586ED-ECAA-3C09-7D4A-37FB0D43B45E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6A9D143-03F0-2073-F871-A8B041307EAA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1BD8878-7D78-C639-C1DB-385BE59D39AD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513D48-20E9-98C3-244E-D2AA12EB1700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891E57-BC2D-70AB-00FC-996D119DF546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316F773-0E3A-E108-30D9-2E4C56F3FA84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F3B2C4-5D0C-CB15-496F-3EAF8DF52873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92A418-A3C7-1590-5B57-74E5F4E270F2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DADFDF-3CE4-C0F1-79BF-C5B99BCE0F7E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5D59FD2-8C8C-882B-9A60-55B96C1B9997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1B16D2B-2F7B-59A1-C9A9-F3DF9CD664D5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7234C9-5038-40A2-8FB9-9BFECD537607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7C7C379-869F-76B2-942B-C9F2EB7FD6AD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A7DC05-B59E-8076-DABF-5642EE67391A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145DBA-2CA4-1D04-2ECC-8C598A24CFBC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81958BE-7FFC-ABC3-42C3-D9AD0C0FAA30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11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46">
            <a:extLst>
              <a:ext uri="{FF2B5EF4-FFF2-40B4-BE49-F238E27FC236}">
                <a16:creationId xmlns:a16="http://schemas.microsoft.com/office/drawing/2014/main" id="{E06BF714-470A-F919-A5B6-B05DC555D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18329"/>
              </p:ext>
            </p:extLst>
          </p:nvPr>
        </p:nvGraphicFramePr>
        <p:xfrm>
          <a:off x="356586" y="1596064"/>
          <a:ext cx="4227246" cy="29850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6865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70381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28434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Nominal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Ultimate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QH_8 fails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QH_2; QH_6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QH_3; QH_7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Alternative protection; Failure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F3180-41BA-617F-E17C-8D635B288E3E}"/>
              </a:ext>
            </a:extLst>
          </p:cNvPr>
          <p:cNvSpPr txBox="1"/>
          <p:nvPr/>
        </p:nvSpPr>
        <p:spPr>
          <a:xfrm>
            <a:off x="356586" y="1232127"/>
            <a:ext cx="170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Alternative:</a:t>
            </a:r>
            <a:endParaRPr lang="en-GB" dirty="0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BDDD8DD0-67CB-2210-7DF8-A5E0FA21A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EECAB5-E578-0A9A-EEC3-17B110A4E39A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F80C7A-E013-4D11-C413-ADCAFDEB0A2F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AE3F25-8A82-A11C-D6E7-1E1304114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D10BEF-815D-7FB9-8BDE-B3609997F3A3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C8F2D2-C953-3DEA-3E70-0409F9B19D98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7716B6-0797-C142-D10A-32ED62FEBD08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E3424A-086A-CD26-CFBE-F7645FE28BB6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1D1A33-48EF-0E2D-02A2-A37D3BDAF293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0EE3D0-75C6-3F04-673D-6CC29B7AB538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4CB115-39B6-C6F7-E3C0-C47456F8857C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DF4011-3209-D138-7BF6-66260AAEA0FC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F2AA4D-5457-A078-C862-4650829FC70B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7C753E-A92A-D67A-B0CF-02D50ECC38BE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01B4DF2-5064-1891-6B9A-2B66853B87FE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2EA638-3129-1017-FE6F-C854F6A80456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4E2A2E-C338-D937-A112-71F658E3FC72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B58E4A-FD34-0EDC-9EFA-82B19A70EDA4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D625FE1-B7F2-48AD-09CC-F64AF0B67E7E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B19F15-67D8-4265-C144-A28A734D79B8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F4BD755-55C3-0B5C-F936-C3569FD5DC00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CE3AF3-A403-3C47-FB3C-178B120C5133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91080E-8E19-1450-3AC5-0A04B44EBD88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697E57-4CAB-9DA6-7EF2-210674D0827E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8BE24D-E9E7-571F-444F-8C23345308FE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6A25A12-5433-7AC8-75FD-EEBAB8757C99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3E9952B-FF42-4046-7BD4-A91590BE61E1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939864F-A67E-3785-5A25-065C3DA0A70D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A3768D-1B36-B04D-1CF8-DAA553E16565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1CD136-F308-4C52-8DBD-2CDC57F79AE2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196EDA5-C6F6-50C5-EAAF-D88343AD98A1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2B84CA-56EB-334B-D18D-151F5EF62EC9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65A2C6-BC64-581F-5DBA-78163E31F08B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FC75196-6B4E-C4E4-3F80-027C5281FED3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5694545-ACE5-CDCC-78C2-BB6C6CD11EA3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502C47-9338-1074-346E-22D1DFCD016D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43290F1-D0A5-2D61-7250-E8B16F88C81C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C44A5A-32FC-E23E-0D41-96FBDF9DFE71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EDA17D9-909B-46DE-6D8C-B59DD264721F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507A7-12CE-BCF4-6537-8B0B986A3790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268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What is the goal of quench protection?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F5D518-CD87-F625-D4BF-50404E647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57726"/>
            <a:ext cx="6100889" cy="46183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40733B-EBDB-558D-D631-8C25736366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7725"/>
            <a:ext cx="6100891" cy="461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5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46">
            <a:extLst>
              <a:ext uri="{FF2B5EF4-FFF2-40B4-BE49-F238E27FC236}">
                <a16:creationId xmlns:a16="http://schemas.microsoft.com/office/drawing/2014/main" id="{E06BF714-470A-F919-A5B6-B05DC555D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316045"/>
              </p:ext>
            </p:extLst>
          </p:nvPr>
        </p:nvGraphicFramePr>
        <p:xfrm>
          <a:off x="356586" y="1596064"/>
          <a:ext cx="4227246" cy="29850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6865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70381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28434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Nominal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Ultimate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QH_8 fails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Failure 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QH_2; QH_6 failing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QH_3; QH_7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Alternative protection; Failure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F3180-41BA-617F-E17C-8D635B288E3E}"/>
              </a:ext>
            </a:extLst>
          </p:cNvPr>
          <p:cNvSpPr txBox="1"/>
          <p:nvPr/>
        </p:nvSpPr>
        <p:spPr>
          <a:xfrm>
            <a:off x="356586" y="1232127"/>
            <a:ext cx="170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Alternative:</a:t>
            </a:r>
            <a:endParaRPr lang="en-GB" dirty="0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DBD2550F-C75B-61F0-9E37-A08D6BC1C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AF7DE7-81AB-AEF0-4D78-9AA6FAB12950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986CF2-9A99-5AFC-545B-5C6CD50D7FE9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C20756-9BC0-8EF0-BC07-D47F19745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EC5AD64-81E1-13C1-DCFA-1048EBC9B4B9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D086AF-7B02-D04E-3E82-8EF290D89E7F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3A6AC4-BB69-A0FD-6D26-CA67DD958B4D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021E99-9227-6658-1511-49D052B57040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005021-3DDC-4362-A387-B2C7507C9568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BD2DA8-1DC8-C73D-9315-ED141AF6255F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FE06B2-B1CF-2C35-F72E-9A248536FA7E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00F666-DF7B-0C60-E10F-E05DD47FAAC1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CB8E4A-7FC1-AC05-332D-B54EFDE04327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ACAF97-1D64-5976-4F2E-031597FEAB8B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45E0296-F8C9-E22B-43B0-0F559C944DF6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15888E7-263F-3F87-5D6F-DA6030532CFA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190705F-2F0F-EEF7-8D06-B32031FD1A10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85472B-6143-846F-B44E-D05C6C2C669E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E06D27-91DD-1D1D-DD7F-EEE8E00D50DD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A0F7280-470C-E7AB-EB7B-D071E2E5F762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900C545-5812-F392-5AC2-DF342A20E790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F249F7-E506-A787-C9B6-A656D0910603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72F686-B4B2-813F-7E34-6CEE88933B73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4F55845-2788-6616-3960-ABF7FF49F48A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877105C-9AB1-4B98-EF9F-BC0CABE40896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5C7AA4-D461-B32A-D2BD-0FBDBA8285FF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91C514-58C0-81CC-2F36-2291909E7579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387860-3EFB-AE30-F392-C227FE201A21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3EE69A-9CC2-D9E3-4BB0-E01755C7A76E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EF5A7A-30FC-165A-13DD-04743619AB4C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5B6AFF-EDB8-5A55-7E54-940444F55943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C771652-E8EB-BD47-9F0F-7CEFD395400D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1B90B7E-851C-0054-702D-6DE8935B3D66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CCEC2F-4622-FDCF-D78D-0839D7EE3AEB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E08BC5-88A9-7952-36D2-61138A7E2137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DD6070B-EC7F-63CF-79E2-1F01E27EFEED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64642E1-FC2D-1A3F-2B25-E2636EC75482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77E664-0464-FE57-446C-622DDA50DAD2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9E71377-F3C3-5311-CC3A-FAA2F35D0305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F02FAFD-8205-E38F-67D4-AD65F1FC6CFB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12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46">
            <a:extLst>
              <a:ext uri="{FF2B5EF4-FFF2-40B4-BE49-F238E27FC236}">
                <a16:creationId xmlns:a16="http://schemas.microsoft.com/office/drawing/2014/main" id="{E06BF714-470A-F919-A5B6-B05DC555D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38187"/>
              </p:ext>
            </p:extLst>
          </p:nvPr>
        </p:nvGraphicFramePr>
        <p:xfrm>
          <a:off x="356586" y="1596064"/>
          <a:ext cx="4227246" cy="29850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6865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3070381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28434">
                <a:tc>
                  <a:txBody>
                    <a:bodyPr/>
                    <a:lstStyle/>
                    <a:p>
                      <a:r>
                        <a:rPr lang="de-DE" sz="1800" dirty="0"/>
                        <a:t>Case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 </a:t>
                      </a:r>
                      <a:r>
                        <a:rPr lang="en-GB" sz="1800" noProof="0" dirty="0"/>
                        <a:t>firing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Nominal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de-DE" sz="1800" dirty="0"/>
                        <a:t>Ultimate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QH_1-8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QH_8 fails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QH_2; QH_6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71326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Failure 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QH_3; QH_7 failing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Alternative protection; Failure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F3180-41BA-617F-E17C-8D635B288E3E}"/>
              </a:ext>
            </a:extLst>
          </p:cNvPr>
          <p:cNvSpPr txBox="1"/>
          <p:nvPr/>
        </p:nvSpPr>
        <p:spPr>
          <a:xfrm>
            <a:off x="356586" y="1232127"/>
            <a:ext cx="170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Alternative:</a:t>
            </a:r>
            <a:endParaRPr lang="en-GB" dirty="0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1DEF2045-32F2-4314-9D47-E1CCBD0AD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2664" y="6420262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295C84-1F38-6C9B-965A-A1D890A76023}"/>
              </a:ext>
            </a:extLst>
          </p:cNvPr>
          <p:cNvSpPr txBox="1"/>
          <p:nvPr/>
        </p:nvSpPr>
        <p:spPr>
          <a:xfrm>
            <a:off x="9480376" y="2040422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40D239-4EDF-0936-1B30-AB6F14734C38}"/>
              </a:ext>
            </a:extLst>
          </p:cNvPr>
          <p:cNvSpPr txBox="1"/>
          <p:nvPr/>
        </p:nvSpPr>
        <p:spPr>
          <a:xfrm>
            <a:off x="6816080" y="96334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012BAB-CD2C-5D9B-66CB-F997FE23D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780309"/>
            <a:ext cx="8064896" cy="61050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9E289B-A37F-C282-2D50-08CCD6EA969C}"/>
              </a:ext>
            </a:extLst>
          </p:cNvPr>
          <p:cNvSpPr/>
          <p:nvPr/>
        </p:nvSpPr>
        <p:spPr>
          <a:xfrm rot="16862000">
            <a:off x="4802976" y="3405490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03F111-44C2-2C29-2165-92745BF2A3AF}"/>
              </a:ext>
            </a:extLst>
          </p:cNvPr>
          <p:cNvSpPr/>
          <p:nvPr/>
        </p:nvSpPr>
        <p:spPr>
          <a:xfrm rot="7627792">
            <a:off x="5125790" y="283667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0B0B55-21B4-0EA1-EB7E-7D5561E79AC6}"/>
              </a:ext>
            </a:extLst>
          </p:cNvPr>
          <p:cNvSpPr txBox="1"/>
          <p:nvPr/>
        </p:nvSpPr>
        <p:spPr>
          <a:xfrm>
            <a:off x="7320455" y="2051556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QH_3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EB99E2-7256-930F-6FB8-529DCCC7E0ED}"/>
              </a:ext>
            </a:extLst>
          </p:cNvPr>
          <p:cNvSpPr txBox="1"/>
          <p:nvPr/>
        </p:nvSpPr>
        <p:spPr>
          <a:xfrm>
            <a:off x="11362848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QH_1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3FDEB9-4B38-FAAA-E027-F0B579270D70}"/>
              </a:ext>
            </a:extLst>
          </p:cNvPr>
          <p:cNvSpPr txBox="1"/>
          <p:nvPr/>
        </p:nvSpPr>
        <p:spPr>
          <a:xfrm>
            <a:off x="11362848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4D3883-85DB-196A-EC11-7DC6962015BA}"/>
              </a:ext>
            </a:extLst>
          </p:cNvPr>
          <p:cNvSpPr txBox="1"/>
          <p:nvPr/>
        </p:nvSpPr>
        <p:spPr>
          <a:xfrm>
            <a:off x="7320136" y="5021059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QH_4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D893B4-B389-21F1-4D62-2CE160EA2D46}"/>
              </a:ext>
            </a:extLst>
          </p:cNvPr>
          <p:cNvSpPr txBox="1"/>
          <p:nvPr/>
        </p:nvSpPr>
        <p:spPr>
          <a:xfrm>
            <a:off x="8236209" y="5013176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QH_6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C639FA-EB6B-8B69-6B5B-7ADCB9C561E8}"/>
              </a:ext>
            </a:extLst>
          </p:cNvPr>
          <p:cNvSpPr txBox="1"/>
          <p:nvPr/>
        </p:nvSpPr>
        <p:spPr>
          <a:xfrm>
            <a:off x="8224784" y="2050141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QH_5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308857-FEBA-1488-78A3-FC014A1831D6}"/>
              </a:ext>
            </a:extLst>
          </p:cNvPr>
          <p:cNvSpPr txBox="1"/>
          <p:nvPr/>
        </p:nvSpPr>
        <p:spPr>
          <a:xfrm>
            <a:off x="4132573" y="5013794"/>
            <a:ext cx="78739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QH_8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ABB9EE-D751-E6E6-D6A5-A58A6DB6CD8B}"/>
              </a:ext>
            </a:extLst>
          </p:cNvPr>
          <p:cNvSpPr txBox="1"/>
          <p:nvPr/>
        </p:nvSpPr>
        <p:spPr>
          <a:xfrm>
            <a:off x="4122456" y="2049677"/>
            <a:ext cx="787395" cy="36933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QH_7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B760AC-2905-BD81-C866-E017D4B969D9}"/>
              </a:ext>
            </a:extLst>
          </p:cNvPr>
          <p:cNvSpPr/>
          <p:nvPr/>
        </p:nvSpPr>
        <p:spPr>
          <a:xfrm rot="15370633">
            <a:off x="4811492" y="4018555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B49169E-09C7-75CD-C087-AB4AB1B620F4}"/>
              </a:ext>
            </a:extLst>
          </p:cNvPr>
          <p:cNvSpPr/>
          <p:nvPr/>
        </p:nvSpPr>
        <p:spPr>
          <a:xfrm rot="16862000">
            <a:off x="8431697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C9CECC-EAB7-442C-8311-FD4BC1FD0E72}"/>
              </a:ext>
            </a:extLst>
          </p:cNvPr>
          <p:cNvSpPr/>
          <p:nvPr/>
        </p:nvSpPr>
        <p:spPr>
          <a:xfrm rot="15461958">
            <a:off x="11162319" y="340549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6076DC-67F5-D3B1-F690-0374A64EBB39}"/>
              </a:ext>
            </a:extLst>
          </p:cNvPr>
          <p:cNvSpPr/>
          <p:nvPr/>
        </p:nvSpPr>
        <p:spPr>
          <a:xfrm rot="16862000">
            <a:off x="7543976" y="3977521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EF80255-064F-8A67-A3C3-F97C0C91D567}"/>
              </a:ext>
            </a:extLst>
          </p:cNvPr>
          <p:cNvSpPr/>
          <p:nvPr/>
        </p:nvSpPr>
        <p:spPr>
          <a:xfrm rot="16862000">
            <a:off x="11158428" y="4018862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8A8E38D-4397-AB34-456E-CD10197000C3}"/>
              </a:ext>
            </a:extLst>
          </p:cNvPr>
          <p:cNvSpPr/>
          <p:nvPr/>
        </p:nvSpPr>
        <p:spPr>
          <a:xfrm rot="15691498">
            <a:off x="7541990" y="3461587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78372CF-4A8A-D951-376E-41A86812AFF0}"/>
              </a:ext>
            </a:extLst>
          </p:cNvPr>
          <p:cNvSpPr/>
          <p:nvPr/>
        </p:nvSpPr>
        <p:spPr>
          <a:xfrm rot="15355645">
            <a:off x="8435173" y="3987773"/>
            <a:ext cx="373566" cy="693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EE35B0-8194-7217-FD2F-43D34DA97DD1}"/>
              </a:ext>
            </a:extLst>
          </p:cNvPr>
          <p:cNvSpPr/>
          <p:nvPr/>
        </p:nvSpPr>
        <p:spPr>
          <a:xfrm rot="7627792">
            <a:off x="10924899" y="4549539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A71B98-D0BB-654C-DB15-DB2236BAB067}"/>
              </a:ext>
            </a:extLst>
          </p:cNvPr>
          <p:cNvSpPr/>
          <p:nvPr/>
        </p:nvSpPr>
        <p:spPr>
          <a:xfrm rot="3196281">
            <a:off x="10925635" y="2836208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3E8E9F5-C18B-A0C4-9F5A-8EB820F76134}"/>
              </a:ext>
            </a:extLst>
          </p:cNvPr>
          <p:cNvSpPr/>
          <p:nvPr/>
        </p:nvSpPr>
        <p:spPr>
          <a:xfrm rot="3504659">
            <a:off x="8697388" y="4513915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C59E13D-A5C2-210F-6B0C-D3F2430DD287}"/>
              </a:ext>
            </a:extLst>
          </p:cNvPr>
          <p:cNvSpPr/>
          <p:nvPr/>
        </p:nvSpPr>
        <p:spPr>
          <a:xfrm rot="7241950">
            <a:off x="8690474" y="287831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425AD7A-B705-07B4-C2E6-83AB416C24FE}"/>
              </a:ext>
            </a:extLst>
          </p:cNvPr>
          <p:cNvSpPr/>
          <p:nvPr/>
        </p:nvSpPr>
        <p:spPr>
          <a:xfrm rot="3101402">
            <a:off x="5130186" y="4580127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B04EADC-4DFC-7291-9835-B7D277C27B6F}"/>
              </a:ext>
            </a:extLst>
          </p:cNvPr>
          <p:cNvSpPr/>
          <p:nvPr/>
        </p:nvSpPr>
        <p:spPr>
          <a:xfrm rot="3472933">
            <a:off x="7335511" y="2879600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6A5EC95-53B4-E3D6-39F9-9B4695ACD548}"/>
              </a:ext>
            </a:extLst>
          </p:cNvPr>
          <p:cNvSpPr/>
          <p:nvPr/>
        </p:nvSpPr>
        <p:spPr>
          <a:xfrm rot="7627792">
            <a:off x="7325909" y="4533422"/>
            <a:ext cx="316365" cy="717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0315101-7F1C-C6C0-8A0C-63091549EDFD}"/>
              </a:ext>
            </a:extLst>
          </p:cNvPr>
          <p:cNvSpPr txBox="1"/>
          <p:nvPr/>
        </p:nvSpPr>
        <p:spPr>
          <a:xfrm>
            <a:off x="11332801" y="32502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A2E860-F294-3E09-E4BD-612B763AF989}"/>
              </a:ext>
            </a:extLst>
          </p:cNvPr>
          <p:cNvSpPr txBox="1"/>
          <p:nvPr/>
        </p:nvSpPr>
        <p:spPr>
          <a:xfrm>
            <a:off x="11054866" y="263858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C0378CB-312A-1509-F797-43AF2650F0E4}"/>
              </a:ext>
            </a:extLst>
          </p:cNvPr>
          <p:cNvSpPr txBox="1"/>
          <p:nvPr/>
        </p:nvSpPr>
        <p:spPr>
          <a:xfrm>
            <a:off x="10727751" y="339019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F32127-CADF-C4DE-D44D-C805D7462AC3}"/>
              </a:ext>
            </a:extLst>
          </p:cNvPr>
          <p:cNvSpPr txBox="1"/>
          <p:nvPr/>
        </p:nvSpPr>
        <p:spPr>
          <a:xfrm>
            <a:off x="10612775" y="3034001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79B663-DA87-24EF-4B57-D543EFAB7B22}"/>
              </a:ext>
            </a:extLst>
          </p:cNvPr>
          <p:cNvSpPr txBox="1"/>
          <p:nvPr/>
        </p:nvSpPr>
        <p:spPr>
          <a:xfrm>
            <a:off x="10487415" y="2879715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3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B68FE4-FF20-49CA-8637-A27547D530B3}"/>
              </a:ext>
            </a:extLst>
          </p:cNvPr>
          <p:cNvSpPr txBox="1"/>
          <p:nvPr/>
        </p:nvSpPr>
        <p:spPr>
          <a:xfrm>
            <a:off x="10292543" y="276242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2C73263-25A1-7B8E-2EC7-3EF37316A68F}"/>
              </a:ext>
            </a:extLst>
          </p:cNvPr>
          <p:cNvSpPr txBox="1"/>
          <p:nvPr/>
        </p:nvSpPr>
        <p:spPr>
          <a:xfrm>
            <a:off x="10097135" y="2723844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5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FE1A1AD-2F99-A617-BC9A-0B7BA9ADCF30}"/>
              </a:ext>
            </a:extLst>
          </p:cNvPr>
          <p:cNvSpPr txBox="1"/>
          <p:nvPr/>
        </p:nvSpPr>
        <p:spPr>
          <a:xfrm>
            <a:off x="6089380" y="303400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1B</a:t>
            </a:r>
            <a:endParaRPr lang="en-GB" sz="2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0FE70F-BE18-015D-AB61-8DA4B8C57DC5}"/>
              </a:ext>
            </a:extLst>
          </p:cNvPr>
          <p:cNvSpPr txBox="1"/>
          <p:nvPr/>
        </p:nvSpPr>
        <p:spPr>
          <a:xfrm>
            <a:off x="6120486" y="3996138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1A</a:t>
            </a:r>
            <a:endParaRPr lang="en-GB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EDC6AB3-486D-B851-3273-5A0B637E5F37}"/>
              </a:ext>
            </a:extLst>
          </p:cNvPr>
          <p:cNvSpPr txBox="1"/>
          <p:nvPr/>
        </p:nvSpPr>
        <p:spPr>
          <a:xfrm>
            <a:off x="9729040" y="3931420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2B</a:t>
            </a:r>
            <a:endParaRPr lang="en-GB" sz="2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2A4402-97C6-D02A-B459-43F2D60368BF}"/>
              </a:ext>
            </a:extLst>
          </p:cNvPr>
          <p:cNvSpPr txBox="1"/>
          <p:nvPr/>
        </p:nvSpPr>
        <p:spPr>
          <a:xfrm>
            <a:off x="9729040" y="3127181"/>
            <a:ext cx="51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2A</a:t>
            </a:r>
            <a:endParaRPr lang="en-GB" sz="2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382CC5-A3CC-B192-DAA9-ED5D4BC9486E}"/>
              </a:ext>
            </a:extLst>
          </p:cNvPr>
          <p:cNvSpPr txBox="1"/>
          <p:nvPr/>
        </p:nvSpPr>
        <p:spPr>
          <a:xfrm>
            <a:off x="6508620" y="805741"/>
            <a:ext cx="3331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16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6C7197F-B9BB-CABD-D8B9-9401D8FB0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158" y="1628800"/>
            <a:ext cx="5668841" cy="42912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Alternative protection for the MBRD prototype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5" name="Slide Number Placeholder 10">
            <a:extLst>
              <a:ext uri="{FF2B5EF4-FFF2-40B4-BE49-F238E27FC236}">
                <a16:creationId xmlns:a16="http://schemas.microsoft.com/office/drawing/2014/main" id="{FBCF3D48-7E98-3CB0-699B-AFE79E218FA2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AEFD827-BC39-E30B-A3B1-601D8E4E58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5775"/>
              </p:ext>
            </p:extLst>
          </p:nvPr>
        </p:nvGraphicFramePr>
        <p:xfrm>
          <a:off x="479376" y="2132856"/>
          <a:ext cx="6043783" cy="32223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0945">
                  <a:extLst>
                    <a:ext uri="{9D8B030D-6E8A-4147-A177-3AD203B41FA5}">
                      <a16:colId xmlns:a16="http://schemas.microsoft.com/office/drawing/2014/main" val="2890986693"/>
                    </a:ext>
                  </a:extLst>
                </a:gridCol>
                <a:gridCol w="755473">
                  <a:extLst>
                    <a:ext uri="{9D8B030D-6E8A-4147-A177-3AD203B41FA5}">
                      <a16:colId xmlns:a16="http://schemas.microsoft.com/office/drawing/2014/main" val="893596505"/>
                    </a:ext>
                  </a:extLst>
                </a:gridCol>
                <a:gridCol w="755473">
                  <a:extLst>
                    <a:ext uri="{9D8B030D-6E8A-4147-A177-3AD203B41FA5}">
                      <a16:colId xmlns:a16="http://schemas.microsoft.com/office/drawing/2014/main" val="1808249939"/>
                    </a:ext>
                  </a:extLst>
                </a:gridCol>
                <a:gridCol w="755473">
                  <a:extLst>
                    <a:ext uri="{9D8B030D-6E8A-4147-A177-3AD203B41FA5}">
                      <a16:colId xmlns:a16="http://schemas.microsoft.com/office/drawing/2014/main" val="4279370009"/>
                    </a:ext>
                  </a:extLst>
                </a:gridCol>
                <a:gridCol w="755473">
                  <a:extLst>
                    <a:ext uri="{9D8B030D-6E8A-4147-A177-3AD203B41FA5}">
                      <a16:colId xmlns:a16="http://schemas.microsoft.com/office/drawing/2014/main" val="3941890611"/>
                    </a:ext>
                  </a:extLst>
                </a:gridCol>
                <a:gridCol w="755473">
                  <a:extLst>
                    <a:ext uri="{9D8B030D-6E8A-4147-A177-3AD203B41FA5}">
                      <a16:colId xmlns:a16="http://schemas.microsoft.com/office/drawing/2014/main" val="2974584947"/>
                    </a:ext>
                  </a:extLst>
                </a:gridCol>
                <a:gridCol w="755473">
                  <a:extLst>
                    <a:ext uri="{9D8B030D-6E8A-4147-A177-3AD203B41FA5}">
                      <a16:colId xmlns:a16="http://schemas.microsoft.com/office/drawing/2014/main" val="230596441"/>
                    </a:ext>
                  </a:extLst>
                </a:gridCol>
              </a:tblGrid>
              <a:tr h="721360">
                <a:tc rowSpan="2">
                  <a:txBody>
                    <a:bodyPr/>
                    <a:lstStyle/>
                    <a:p>
                      <a:r>
                        <a:rPr lang="de-DE" dirty="0"/>
                        <a:t>Case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noProof="0"/>
                        <a:t>T_adiabatic [K]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noProof="0"/>
                        <a:t>Peak voltage to ground [V]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noProof="0" dirty="0"/>
                        <a:t>Peak turn to turn voltage [V]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65178"/>
                  </a:ext>
                </a:extLst>
              </a:tr>
              <a:tr h="4537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8/16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16/16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8/16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16/16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8/16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16/16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283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Nominal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292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219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76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64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48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30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61442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Ultimate</a:t>
                      </a:r>
                      <a:endParaRPr lang="en-GB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348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259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95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83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43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958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Failure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336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232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303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158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34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888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Failure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410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250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335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352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38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50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Failure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410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250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713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396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38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61034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0F21370-F9D1-71CB-1C40-69F26E1358B4}"/>
              </a:ext>
            </a:extLst>
          </p:cNvPr>
          <p:cNvSpPr txBox="1"/>
          <p:nvPr/>
        </p:nvSpPr>
        <p:spPr>
          <a:xfrm>
            <a:off x="1945371" y="5339399"/>
            <a:ext cx="2326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</a:rPr>
              <a:t>T_adiabatic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is calculated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  by assuming that a quench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  occurred 27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before the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  quench detection is triggered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0638DE-52C5-FB4E-16D1-B95C5D29CBB0}"/>
              </a:ext>
            </a:extLst>
          </p:cNvPr>
          <p:cNvSpPr txBox="1"/>
          <p:nvPr/>
        </p:nvSpPr>
        <p:spPr>
          <a:xfrm>
            <a:off x="436200" y="1465317"/>
            <a:ext cx="4897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Alternative: 16 QH strips out of 16 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Failure cases simulated at nominal current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42EC9B-875B-DA33-03F0-C542B90389CA}"/>
              </a:ext>
            </a:extLst>
          </p:cNvPr>
          <p:cNvSpPr txBox="1"/>
          <p:nvPr/>
        </p:nvSpPr>
        <p:spPr>
          <a:xfrm>
            <a:off x="479376" y="986340"/>
            <a:ext cx="76931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Significant improvement of hot-spot temperature and voltage to ground</a:t>
            </a:r>
          </a:p>
        </p:txBody>
      </p:sp>
    </p:spTree>
    <p:extLst>
      <p:ext uri="{BB962C8B-B14F-4D97-AF65-F5344CB8AC3E}">
        <p14:creationId xmlns:p14="http://schemas.microsoft.com/office/powerpoint/2010/main" val="131972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5A54F5-9771-0E83-3428-A59F74162069}"/>
              </a:ext>
            </a:extLst>
          </p:cNvPr>
          <p:cNvSpPr txBox="1"/>
          <p:nvPr/>
        </p:nvSpPr>
        <p:spPr>
          <a:xfrm>
            <a:off x="393544" y="1052736"/>
            <a:ext cx="10437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Simulation of QH </a:t>
            </a:r>
            <a:r>
              <a:rPr lang="de-DE" dirty="0" err="1"/>
              <a:t>discharges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accurate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the </a:t>
            </a:r>
            <a:r>
              <a:rPr lang="de-DE" dirty="0" err="1"/>
              <a:t>quench</a:t>
            </a:r>
            <a:r>
              <a:rPr lang="de-DE" dirty="0"/>
              <a:t> </a:t>
            </a:r>
          </a:p>
          <a:p>
            <a:r>
              <a:rPr lang="de-DE" dirty="0"/>
              <a:t>     </a:t>
            </a:r>
            <a:r>
              <a:rPr lang="de-DE" dirty="0" err="1"/>
              <a:t>propagation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heating</a:t>
            </a:r>
            <a:r>
              <a:rPr lang="de-DE" dirty="0"/>
              <a:t> </a:t>
            </a:r>
            <a:r>
              <a:rPr lang="de-DE" dirty="0" err="1"/>
              <a:t>stations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the </a:t>
            </a:r>
            <a:r>
              <a:rPr lang="de-DE" dirty="0" err="1"/>
              <a:t>simulation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Conclusion and lessons learned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952E1F89-C7D6-5215-D328-880230024E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01"/>
          <a:stretch/>
        </p:blipFill>
        <p:spPr>
          <a:xfrm>
            <a:off x="5663953" y="1700808"/>
            <a:ext cx="6528048" cy="369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3CB08517-CC36-4DB1-17F7-2E591EE207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01"/>
          <a:stretch/>
        </p:blipFill>
        <p:spPr>
          <a:xfrm>
            <a:off x="5663953" y="1700808"/>
            <a:ext cx="6528048" cy="36980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5A54F5-9771-0E83-3428-A59F74162069}"/>
              </a:ext>
            </a:extLst>
          </p:cNvPr>
          <p:cNvSpPr txBox="1"/>
          <p:nvPr/>
        </p:nvSpPr>
        <p:spPr>
          <a:xfrm>
            <a:off x="393544" y="1052736"/>
            <a:ext cx="104374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Simulation of QH </a:t>
            </a:r>
            <a:r>
              <a:rPr lang="de-DE" dirty="0" err="1"/>
              <a:t>discharges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accurate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the </a:t>
            </a:r>
            <a:r>
              <a:rPr lang="de-DE" dirty="0" err="1"/>
              <a:t>quench</a:t>
            </a:r>
            <a:r>
              <a:rPr lang="de-DE" dirty="0"/>
              <a:t> </a:t>
            </a:r>
          </a:p>
          <a:p>
            <a:r>
              <a:rPr lang="de-DE" dirty="0"/>
              <a:t>     </a:t>
            </a:r>
            <a:r>
              <a:rPr lang="de-DE" dirty="0" err="1"/>
              <a:t>propagation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heating</a:t>
            </a:r>
            <a:r>
              <a:rPr lang="de-DE" dirty="0"/>
              <a:t> </a:t>
            </a:r>
            <a:r>
              <a:rPr lang="de-DE" dirty="0" err="1"/>
              <a:t>stations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the </a:t>
            </a:r>
            <a:r>
              <a:rPr lang="de-DE" dirty="0" err="1"/>
              <a:t>simulation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STEAM-</a:t>
            </a:r>
            <a:r>
              <a:rPr lang="en-GB" dirty="0" err="1"/>
              <a:t>PyBBQ</a:t>
            </a:r>
            <a:r>
              <a:rPr lang="en-GB" dirty="0"/>
              <a:t>: New tool is now validated for </a:t>
            </a:r>
          </a:p>
          <a:p>
            <a:r>
              <a:rPr lang="en-GB" dirty="0"/>
              <a:t>     cases with and without cooling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Conclusion and lessons learned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09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B87B16C5-4DF5-CE90-6BCE-51DE1B7B1C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01"/>
          <a:stretch/>
        </p:blipFill>
        <p:spPr>
          <a:xfrm>
            <a:off x="5663953" y="1700808"/>
            <a:ext cx="6528048" cy="36980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5A54F5-9771-0E83-3428-A59F74162069}"/>
              </a:ext>
            </a:extLst>
          </p:cNvPr>
          <p:cNvSpPr txBox="1"/>
          <p:nvPr/>
        </p:nvSpPr>
        <p:spPr>
          <a:xfrm>
            <a:off x="393544" y="1052736"/>
            <a:ext cx="1043747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Simulation of QH </a:t>
            </a:r>
            <a:r>
              <a:rPr lang="de-DE" dirty="0" err="1"/>
              <a:t>discharges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accurate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the </a:t>
            </a:r>
            <a:r>
              <a:rPr lang="de-DE" dirty="0" err="1"/>
              <a:t>quench</a:t>
            </a:r>
            <a:r>
              <a:rPr lang="de-DE" dirty="0"/>
              <a:t> </a:t>
            </a:r>
          </a:p>
          <a:p>
            <a:r>
              <a:rPr lang="de-DE" dirty="0"/>
              <a:t>     </a:t>
            </a:r>
            <a:r>
              <a:rPr lang="de-DE" dirty="0" err="1"/>
              <a:t>propagation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heating</a:t>
            </a:r>
            <a:r>
              <a:rPr lang="de-DE" dirty="0"/>
              <a:t> </a:t>
            </a:r>
            <a:r>
              <a:rPr lang="de-DE" dirty="0" err="1"/>
              <a:t>stations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the </a:t>
            </a:r>
            <a:r>
              <a:rPr lang="de-DE" dirty="0" err="1"/>
              <a:t>simulation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STEAM-</a:t>
            </a:r>
            <a:r>
              <a:rPr lang="en-GB" dirty="0" err="1"/>
              <a:t>PyBBQ</a:t>
            </a:r>
            <a:r>
              <a:rPr lang="en-GB" dirty="0"/>
              <a:t>: New tool is now validated for </a:t>
            </a:r>
          </a:p>
          <a:p>
            <a:r>
              <a:rPr lang="en-GB" dirty="0"/>
              <a:t>     cases with and without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Co-simulation analysis based on YAML files to be </a:t>
            </a:r>
          </a:p>
          <a:p>
            <a:r>
              <a:rPr lang="en-GB" dirty="0"/>
              <a:t>     consistent, repeatable, versioned and traceable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Conclusion and lessons learned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B80FBAB5-6ED5-6945-A2EA-5112A632E5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01"/>
          <a:stretch/>
        </p:blipFill>
        <p:spPr>
          <a:xfrm>
            <a:off x="5663953" y="1700808"/>
            <a:ext cx="6528048" cy="36980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5A54F5-9771-0E83-3428-A59F74162069}"/>
              </a:ext>
            </a:extLst>
          </p:cNvPr>
          <p:cNvSpPr txBox="1"/>
          <p:nvPr/>
        </p:nvSpPr>
        <p:spPr>
          <a:xfrm>
            <a:off x="393544" y="1052736"/>
            <a:ext cx="1043747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Simulation of QH </a:t>
            </a:r>
            <a:r>
              <a:rPr lang="de-DE" dirty="0" err="1"/>
              <a:t>discharges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accurate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the </a:t>
            </a:r>
            <a:r>
              <a:rPr lang="de-DE" dirty="0" err="1"/>
              <a:t>quench</a:t>
            </a:r>
            <a:r>
              <a:rPr lang="de-DE" dirty="0"/>
              <a:t> </a:t>
            </a:r>
          </a:p>
          <a:p>
            <a:r>
              <a:rPr lang="de-DE" dirty="0"/>
              <a:t>     </a:t>
            </a:r>
            <a:r>
              <a:rPr lang="de-DE" dirty="0" err="1"/>
              <a:t>propagation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heating</a:t>
            </a:r>
            <a:r>
              <a:rPr lang="de-DE" dirty="0"/>
              <a:t> </a:t>
            </a:r>
            <a:r>
              <a:rPr lang="de-DE" dirty="0" err="1"/>
              <a:t>stations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the </a:t>
            </a:r>
            <a:r>
              <a:rPr lang="de-DE" dirty="0" err="1"/>
              <a:t>simulation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STEAM-</a:t>
            </a:r>
            <a:r>
              <a:rPr lang="en-GB" dirty="0" err="1"/>
              <a:t>PyBBQ</a:t>
            </a:r>
            <a:r>
              <a:rPr lang="en-GB" dirty="0"/>
              <a:t>: New tool is now validated for </a:t>
            </a:r>
          </a:p>
          <a:p>
            <a:r>
              <a:rPr lang="en-GB" dirty="0"/>
              <a:t>     cases with and without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Co-simulation analysis based on YAML files to be </a:t>
            </a:r>
          </a:p>
          <a:p>
            <a:r>
              <a:rPr lang="en-GB" dirty="0"/>
              <a:t>     consistent, repeatable, versioned and traceable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HL-LHC MBRD STEAM-LEDET model validated </a:t>
            </a:r>
          </a:p>
          <a:p>
            <a:r>
              <a:rPr lang="en-GB" dirty="0"/>
              <a:t>     against experimental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Conclusion and lessons learned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5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F735C408-39C3-234D-9939-D8CB2E004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01"/>
          <a:stretch/>
        </p:blipFill>
        <p:spPr>
          <a:xfrm>
            <a:off x="5663953" y="1700808"/>
            <a:ext cx="6528048" cy="36980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5A54F5-9771-0E83-3428-A59F74162069}"/>
              </a:ext>
            </a:extLst>
          </p:cNvPr>
          <p:cNvSpPr txBox="1"/>
          <p:nvPr/>
        </p:nvSpPr>
        <p:spPr>
          <a:xfrm>
            <a:off x="393544" y="1052736"/>
            <a:ext cx="1174552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Simulation of QH </a:t>
            </a:r>
            <a:r>
              <a:rPr lang="de-DE" dirty="0" err="1"/>
              <a:t>discharges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accurate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at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the </a:t>
            </a:r>
            <a:r>
              <a:rPr lang="de-DE" dirty="0" err="1"/>
              <a:t>quench</a:t>
            </a:r>
            <a:r>
              <a:rPr lang="de-DE" dirty="0"/>
              <a:t> </a:t>
            </a:r>
          </a:p>
          <a:p>
            <a:r>
              <a:rPr lang="de-DE" dirty="0"/>
              <a:t>     </a:t>
            </a:r>
            <a:r>
              <a:rPr lang="de-DE" dirty="0" err="1"/>
              <a:t>propagation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heating</a:t>
            </a:r>
            <a:r>
              <a:rPr lang="de-DE" dirty="0"/>
              <a:t> </a:t>
            </a:r>
            <a:r>
              <a:rPr lang="de-DE" dirty="0" err="1"/>
              <a:t>stations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the </a:t>
            </a:r>
            <a:r>
              <a:rPr lang="de-DE" dirty="0" err="1"/>
              <a:t>simulation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STEAM-</a:t>
            </a:r>
            <a:r>
              <a:rPr lang="en-GB" dirty="0" err="1"/>
              <a:t>PyBBQ</a:t>
            </a:r>
            <a:r>
              <a:rPr lang="en-GB" dirty="0"/>
              <a:t>: New tool is now validated for </a:t>
            </a:r>
          </a:p>
          <a:p>
            <a:r>
              <a:rPr lang="en-GB" dirty="0"/>
              <a:t>     cases with and without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Co-simulation analysis based on YAML files to be </a:t>
            </a:r>
          </a:p>
          <a:p>
            <a:r>
              <a:rPr lang="en-GB" dirty="0"/>
              <a:t>     consistent, repeatable, versioned and traceable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HL-LHC MBRD STEAM-LEDET model validated </a:t>
            </a:r>
          </a:p>
          <a:p>
            <a:r>
              <a:rPr lang="en-GB" dirty="0"/>
              <a:t>     against experimental results</a:t>
            </a:r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Studied nominal and failure cases for the HL-LHC baseline case, and an alternative protection with double the </a:t>
            </a:r>
          </a:p>
          <a:p>
            <a:r>
              <a:rPr lang="en-GB" dirty="0"/>
              <a:t>     QH units, which allows reducing the hot-spot temperature by 160 K and the peak voltage to ground by 44 %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Conclusion and lessons learned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81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16B606F1-9EEE-2BB4-32A1-DCA6DF48E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525584"/>
            <a:ext cx="5879976" cy="2939988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398B339-7F42-6C87-FE5E-D949F78F7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3459386"/>
            <a:ext cx="5879976" cy="2939988"/>
          </a:xfrm>
          <a:prstGeom prst="rect">
            <a:avLst/>
          </a:prstGeom>
        </p:spPr>
      </p:pic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56FFCDA1-A110-0A05-64C5-6A1637914C25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Annex: Coil and block voltages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505067-C8D9-8C00-05D9-81D531D2E797}"/>
              </a:ext>
            </a:extLst>
          </p:cNvPr>
          <p:cNvSpPr txBox="1"/>
          <p:nvPr/>
        </p:nvSpPr>
        <p:spPr>
          <a:xfrm>
            <a:off x="393544" y="1412776"/>
            <a:ext cx="62568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Coil voltages show similar behaviour as </a:t>
            </a:r>
          </a:p>
          <a:p>
            <a:r>
              <a:rPr lang="en-GB" dirty="0"/>
              <a:t>     differential voltage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Underestimation before energy extraction triggering </a:t>
            </a:r>
          </a:p>
          <a:p>
            <a:r>
              <a:rPr lang="en-GB" dirty="0"/>
              <a:t>     not yet understood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Block voltages of coil 2A show good overall agreement </a:t>
            </a:r>
          </a:p>
          <a:p>
            <a:r>
              <a:rPr lang="en-GB" dirty="0"/>
              <a:t>     for blocks in contact to quench heaters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Outer blocks don’t quench but develop inductive voltage</a:t>
            </a:r>
          </a:p>
        </p:txBody>
      </p:sp>
    </p:spTree>
    <p:extLst>
      <p:ext uri="{BB962C8B-B14F-4D97-AF65-F5344CB8AC3E}">
        <p14:creationId xmlns:p14="http://schemas.microsoft.com/office/powerpoint/2010/main" val="54356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 descr="Chart&#10;&#10;Description automatically generated">
            <a:extLst>
              <a:ext uri="{FF2B5EF4-FFF2-40B4-BE49-F238E27FC236}">
                <a16:creationId xmlns:a16="http://schemas.microsoft.com/office/drawing/2014/main" id="{EB5F0559-C6E7-0234-43D0-C975EBA1A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448" y="980728"/>
            <a:ext cx="7210450" cy="4806966"/>
          </a:xfrm>
          <a:prstGeom prst="rect">
            <a:avLst/>
          </a:prstGeom>
        </p:spPr>
      </p:pic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4DDEB31C-27EE-4162-9C72-B971C2F3A5E2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Block voltages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16" name="Slide Number Placeholder 10">
            <a:extLst>
              <a:ext uri="{FF2B5EF4-FFF2-40B4-BE49-F238E27FC236}">
                <a16:creationId xmlns:a16="http://schemas.microsoft.com/office/drawing/2014/main" id="{A4BE1D68-A5DD-FF90-68D1-A0C6E3C9F5CA}"/>
              </a:ext>
            </a:extLst>
          </p:cNvPr>
          <p:cNvSpPr txBox="1">
            <a:spLocks/>
          </p:cNvSpPr>
          <p:nvPr/>
        </p:nvSpPr>
        <p:spPr>
          <a:xfrm>
            <a:off x="4535620" y="6317563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57" name="Picture 56" descr="Icon&#10;&#10;Description automatically generated">
            <a:extLst>
              <a:ext uri="{FF2B5EF4-FFF2-40B4-BE49-F238E27FC236}">
                <a16:creationId xmlns:a16="http://schemas.microsoft.com/office/drawing/2014/main" id="{68CEEF02-B7A5-0C37-FB6D-9EC7EE68F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61921"/>
            <a:ext cx="5447928" cy="277575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7C6DA04E-9C7E-A545-8D13-1569781128B9}"/>
              </a:ext>
            </a:extLst>
          </p:cNvPr>
          <p:cNvSpPr txBox="1"/>
          <p:nvPr/>
        </p:nvSpPr>
        <p:spPr>
          <a:xfrm>
            <a:off x="4367626" y="385290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CCC00"/>
                </a:solidFill>
              </a:rPr>
              <a:t>1</a:t>
            </a:r>
            <a:endParaRPr lang="en-GB" sz="2800" dirty="0">
              <a:solidFill>
                <a:srgbClr val="CCCC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342972A-C4FB-9721-510A-A703DAC7EFCC}"/>
              </a:ext>
            </a:extLst>
          </p:cNvPr>
          <p:cNvSpPr txBox="1"/>
          <p:nvPr/>
        </p:nvSpPr>
        <p:spPr>
          <a:xfrm>
            <a:off x="4079776" y="3265820"/>
            <a:ext cx="358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2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A819D19-E8E2-67D0-5ED6-22FF46CF736B}"/>
              </a:ext>
            </a:extLst>
          </p:cNvPr>
          <p:cNvSpPr txBox="1"/>
          <p:nvPr/>
        </p:nvSpPr>
        <p:spPr>
          <a:xfrm>
            <a:off x="3815117" y="296628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3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59DF59-9AF9-2328-FD21-7D8902F84A35}"/>
              </a:ext>
            </a:extLst>
          </p:cNvPr>
          <p:cNvSpPr txBox="1"/>
          <p:nvPr/>
        </p:nvSpPr>
        <p:spPr>
          <a:xfrm>
            <a:off x="3479656" y="270610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</a:t>
            </a:r>
            <a:endParaRPr lang="en-GB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CF36111-EBEE-CE85-6216-C6188A36B74B}"/>
              </a:ext>
            </a:extLst>
          </p:cNvPr>
          <p:cNvSpPr txBox="1"/>
          <p:nvPr/>
        </p:nvSpPr>
        <p:spPr>
          <a:xfrm>
            <a:off x="2999656" y="256490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5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8A4065-7242-8B41-CF53-D7C54C689DF7}"/>
              </a:ext>
            </a:extLst>
          </p:cNvPr>
          <p:cNvSpPr txBox="1"/>
          <p:nvPr/>
        </p:nvSpPr>
        <p:spPr>
          <a:xfrm>
            <a:off x="2301128" y="3697237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Coil 2A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4599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STEAM tools - 2022</a:t>
            </a:r>
            <a:endParaRPr lang="en-US" b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7E10EC-9DEB-0F39-89DA-2CE051EB42B6}"/>
              </a:ext>
            </a:extLst>
          </p:cNvPr>
          <p:cNvSpPr txBox="1"/>
          <p:nvPr/>
        </p:nvSpPr>
        <p:spPr>
          <a:xfrm>
            <a:off x="4010397" y="6237312"/>
            <a:ext cx="691276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E. </a:t>
            </a:r>
            <a:r>
              <a:rPr kumimoji="0" lang="en-GB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Ravalioli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M. Wozniak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“STEAM framework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– MPE-PE section meeting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,” CERN, 07.19.2022</a:t>
            </a:r>
            <a:r>
              <a:rPr lang="en-GB" sz="800" dirty="0">
                <a:solidFill>
                  <a:srgbClr val="0093BE">
                    <a:lumMod val="10000"/>
                  </a:srgbClr>
                </a:solidFill>
                <a:latin typeface="Arial"/>
              </a:rPr>
              <a:t>,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93BE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Available: </a:t>
            </a:r>
            <a:r>
              <a:rPr lang="en-GB" sz="800" u="sng" dirty="0">
                <a:effectLst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https://indico.cern.ch/event/1183524/</a:t>
            </a:r>
            <a:endParaRPr lang="en-GB" sz="800" dirty="0">
              <a:effectLst/>
              <a:ea typeface="Calibri" panose="020F0502020204030204" pitchFamily="34" charset="0"/>
            </a:endParaRPr>
          </a:p>
        </p:txBody>
      </p: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7E7DFE5F-3F41-9232-F645-3579373871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5011567"/>
              </p:ext>
            </p:extLst>
          </p:nvPr>
        </p:nvGraphicFramePr>
        <p:xfrm>
          <a:off x="1415480" y="614477"/>
          <a:ext cx="8351520" cy="5523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27D52A75-C278-96D3-5D8E-1BB555DC037E}"/>
              </a:ext>
            </a:extLst>
          </p:cNvPr>
          <p:cNvSpPr/>
          <p:nvPr/>
        </p:nvSpPr>
        <p:spPr>
          <a:xfrm>
            <a:off x="9264352" y="614477"/>
            <a:ext cx="2374897" cy="65552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55A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Conductor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A6C839-C882-EE01-FC0D-5DD9C6243BA6}"/>
              </a:ext>
            </a:extLst>
          </p:cNvPr>
          <p:cNvSpPr/>
          <p:nvPr/>
        </p:nvSpPr>
        <p:spPr>
          <a:xfrm>
            <a:off x="9264352" y="1452880"/>
            <a:ext cx="2374897" cy="308864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55A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Magnet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99332A-06FF-FA19-D910-629558763427}"/>
              </a:ext>
            </a:extLst>
          </p:cNvPr>
          <p:cNvSpPr/>
          <p:nvPr/>
        </p:nvSpPr>
        <p:spPr>
          <a:xfrm>
            <a:off x="9264352" y="4714240"/>
            <a:ext cx="2374897" cy="142409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55A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Circuit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9A0A02F4-5C70-3C42-1CED-F00C4349F88D}"/>
              </a:ext>
            </a:extLst>
          </p:cNvPr>
          <p:cNvSpPr/>
          <p:nvPr/>
        </p:nvSpPr>
        <p:spPr>
          <a:xfrm>
            <a:off x="1382391" y="692696"/>
            <a:ext cx="1194432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FB8330E7-5C46-F459-8AB8-AF5E79491A0C}"/>
              </a:ext>
            </a:extLst>
          </p:cNvPr>
          <p:cNvSpPr/>
          <p:nvPr/>
        </p:nvSpPr>
        <p:spPr>
          <a:xfrm>
            <a:off x="1382391" y="3134089"/>
            <a:ext cx="1194432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4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 descr="Chart&#10;&#10;Description automatically generated">
            <a:extLst>
              <a:ext uri="{FF2B5EF4-FFF2-40B4-BE49-F238E27FC236}">
                <a16:creationId xmlns:a16="http://schemas.microsoft.com/office/drawing/2014/main" id="{EB5F0559-C6E7-0234-43D0-C975EBA1A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448" y="980728"/>
            <a:ext cx="7210450" cy="4806966"/>
          </a:xfrm>
          <a:prstGeom prst="rect">
            <a:avLst/>
          </a:prstGeom>
        </p:spPr>
      </p:pic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4DDEB31C-27EE-4162-9C72-B971C2F3A5E2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Voltage block 4 and 5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16" name="Slide Number Placeholder 10">
            <a:extLst>
              <a:ext uri="{FF2B5EF4-FFF2-40B4-BE49-F238E27FC236}">
                <a16:creationId xmlns:a16="http://schemas.microsoft.com/office/drawing/2014/main" id="{A4BE1D68-A5DD-FF90-68D1-A0C6E3C9F5CA}"/>
              </a:ext>
            </a:extLst>
          </p:cNvPr>
          <p:cNvSpPr txBox="1">
            <a:spLocks/>
          </p:cNvSpPr>
          <p:nvPr/>
        </p:nvSpPr>
        <p:spPr>
          <a:xfrm>
            <a:off x="4535620" y="6317563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57" name="Picture 56" descr="Icon&#10;&#10;Description automatically generated">
            <a:extLst>
              <a:ext uri="{FF2B5EF4-FFF2-40B4-BE49-F238E27FC236}">
                <a16:creationId xmlns:a16="http://schemas.microsoft.com/office/drawing/2014/main" id="{68CEEF02-B7A5-0C37-FB6D-9EC7EE68F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61921"/>
            <a:ext cx="5447928" cy="277575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7C6DA04E-9C7E-A545-8D13-1569781128B9}"/>
              </a:ext>
            </a:extLst>
          </p:cNvPr>
          <p:cNvSpPr txBox="1"/>
          <p:nvPr/>
        </p:nvSpPr>
        <p:spPr>
          <a:xfrm>
            <a:off x="4367626" y="385290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CCC00"/>
                </a:solidFill>
              </a:rPr>
              <a:t>1</a:t>
            </a:r>
            <a:endParaRPr lang="en-GB" sz="2800" dirty="0">
              <a:solidFill>
                <a:srgbClr val="CCCC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342972A-C4FB-9721-510A-A703DAC7EFCC}"/>
              </a:ext>
            </a:extLst>
          </p:cNvPr>
          <p:cNvSpPr txBox="1"/>
          <p:nvPr/>
        </p:nvSpPr>
        <p:spPr>
          <a:xfrm>
            <a:off x="4079776" y="3265820"/>
            <a:ext cx="358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2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A819D19-E8E2-67D0-5ED6-22FF46CF736B}"/>
              </a:ext>
            </a:extLst>
          </p:cNvPr>
          <p:cNvSpPr txBox="1"/>
          <p:nvPr/>
        </p:nvSpPr>
        <p:spPr>
          <a:xfrm>
            <a:off x="3815117" y="296628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3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59DF59-9AF9-2328-FD21-7D8902F84A35}"/>
              </a:ext>
            </a:extLst>
          </p:cNvPr>
          <p:cNvSpPr txBox="1"/>
          <p:nvPr/>
        </p:nvSpPr>
        <p:spPr>
          <a:xfrm>
            <a:off x="3479656" y="270610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</a:t>
            </a:r>
            <a:endParaRPr lang="en-GB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CF36111-EBEE-CE85-6216-C6188A36B74B}"/>
              </a:ext>
            </a:extLst>
          </p:cNvPr>
          <p:cNvSpPr txBox="1"/>
          <p:nvPr/>
        </p:nvSpPr>
        <p:spPr>
          <a:xfrm>
            <a:off x="2999656" y="256490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5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8A4065-7242-8B41-CF53-D7C54C689DF7}"/>
              </a:ext>
            </a:extLst>
          </p:cNvPr>
          <p:cNvSpPr txBox="1"/>
          <p:nvPr/>
        </p:nvSpPr>
        <p:spPr>
          <a:xfrm>
            <a:off x="2301128" y="3697237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Coil 2A</a:t>
            </a:r>
            <a:endParaRPr lang="en-GB" sz="2400" dirty="0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64E3BFE8-6553-1155-C40A-2E735D9DE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6704" y="2564904"/>
            <a:ext cx="6749193" cy="3427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3172F2-DF9E-CD9D-D431-7E0985B3EA28}"/>
              </a:ext>
            </a:extLst>
          </p:cNvPr>
          <p:cNvSpPr txBox="1"/>
          <p:nvPr/>
        </p:nvSpPr>
        <p:spPr>
          <a:xfrm>
            <a:off x="7613079" y="2600379"/>
            <a:ext cx="25922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12015DE-694D-A8BF-C2B2-7A4C7583C946}"/>
              </a:ext>
            </a:extLst>
          </p:cNvPr>
          <p:cNvCxnSpPr>
            <a:cxnSpLocks/>
          </p:cNvCxnSpPr>
          <p:nvPr/>
        </p:nvCxnSpPr>
        <p:spPr>
          <a:xfrm flipV="1">
            <a:off x="7613079" y="4509120"/>
            <a:ext cx="0" cy="64807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C920687-7A37-A8D9-C7DA-9A1169300B1E}"/>
              </a:ext>
            </a:extLst>
          </p:cNvPr>
          <p:cNvCxnSpPr>
            <a:cxnSpLocks/>
          </p:cNvCxnSpPr>
          <p:nvPr/>
        </p:nvCxnSpPr>
        <p:spPr>
          <a:xfrm flipV="1">
            <a:off x="7613079" y="4433031"/>
            <a:ext cx="283121" cy="72416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35686AD-ABF5-DBE8-AC9F-75407377CED7}"/>
              </a:ext>
            </a:extLst>
          </p:cNvPr>
          <p:cNvSpPr txBox="1"/>
          <p:nvPr/>
        </p:nvSpPr>
        <p:spPr>
          <a:xfrm>
            <a:off x="6603522" y="5122240"/>
            <a:ext cx="2302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approximated quench start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935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DC498415-70FD-67D0-F1E9-2E9172834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00" y="1655270"/>
            <a:ext cx="7896200" cy="3948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Annex: Improvements at low currents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984D99-6623-0762-7F64-43EB60020784}"/>
              </a:ext>
            </a:extLst>
          </p:cNvPr>
          <p:cNvSpPr txBox="1"/>
          <p:nvPr/>
        </p:nvSpPr>
        <p:spPr>
          <a:xfrm>
            <a:off x="393544" y="1412776"/>
            <a:ext cx="48205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Major improvement of simulated discharge</a:t>
            </a:r>
          </a:p>
          <a:p>
            <a:r>
              <a:rPr lang="en-GB" dirty="0"/>
              <a:t>     at low currents by including QH in the </a:t>
            </a:r>
          </a:p>
          <a:p>
            <a:r>
              <a:rPr lang="en-GB" dirty="0"/>
              <a:t>     </a:t>
            </a:r>
            <a:r>
              <a:rPr lang="en-GB" dirty="0" err="1"/>
              <a:t>PyBBQ</a:t>
            </a:r>
            <a:r>
              <a:rPr lang="en-GB" dirty="0"/>
              <a:t> simulation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changes at high currents due to </a:t>
            </a:r>
          </a:p>
          <a:p>
            <a:r>
              <a:rPr lang="en-GB" dirty="0"/>
              <a:t>     including QH in </a:t>
            </a:r>
            <a:r>
              <a:rPr lang="en-GB" dirty="0" err="1"/>
              <a:t>PyBBQ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88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4538A9C8-69B8-9420-66FC-099B30354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776" y="3414719"/>
            <a:ext cx="6092538" cy="3046269"/>
          </a:xfrm>
          <a:prstGeom prst="rect">
            <a:avLst/>
          </a:prstGeom>
        </p:spPr>
      </p:pic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F02026CE-4D9C-540A-8710-9467BDA1C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687" y="459313"/>
            <a:ext cx="6096000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Annex: Variation of </a:t>
            </a:r>
            <a:r>
              <a:rPr lang="en-US" b="0" dirty="0" err="1"/>
              <a:t>f_helium</a:t>
            </a:r>
            <a:r>
              <a:rPr lang="en-US" b="0" dirty="0"/>
              <a:t> at low currents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4E9BAF-A4DD-43D4-35FC-DE8211DC11B9}"/>
              </a:ext>
            </a:extLst>
          </p:cNvPr>
          <p:cNvSpPr txBox="1"/>
          <p:nvPr/>
        </p:nvSpPr>
        <p:spPr>
          <a:xfrm>
            <a:off x="393544" y="1412776"/>
            <a:ext cx="61244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impact on discharge current and differential voltage </a:t>
            </a:r>
          </a:p>
          <a:p>
            <a:r>
              <a:rPr lang="en-GB" dirty="0"/>
              <a:t>     at low currents for high f</a:t>
            </a:r>
            <a:r>
              <a:rPr lang="de-DE" dirty="0"/>
              <a:t>_</a:t>
            </a:r>
            <a:r>
              <a:rPr lang="de-DE" dirty="0" err="1"/>
              <a:t>helium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From</a:t>
            </a:r>
            <a:r>
              <a:rPr lang="de-DE" dirty="0"/>
              <a:t> </a:t>
            </a:r>
            <a:r>
              <a:rPr lang="en-GB" dirty="0"/>
              <a:t>certain</a:t>
            </a:r>
            <a:r>
              <a:rPr lang="de-DE" dirty="0"/>
              <a:t> </a:t>
            </a:r>
            <a:r>
              <a:rPr lang="de-DE" dirty="0" err="1"/>
              <a:t>f_helium</a:t>
            </a:r>
            <a:r>
              <a:rPr lang="de-DE" dirty="0"/>
              <a:t> </a:t>
            </a:r>
            <a:r>
              <a:rPr lang="en-GB" dirty="0"/>
              <a:t>quench propagation occurs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84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41667362-1ECC-EEE4-2C03-9EC8D691A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778" y="3414721"/>
            <a:ext cx="6089222" cy="3044611"/>
          </a:xfrm>
          <a:prstGeom prst="rect">
            <a:avLst/>
          </a:prstGeo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0E9785CA-93B2-95DE-8878-9C8C6839D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776" y="459312"/>
            <a:ext cx="6095998" cy="304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Annex: Variation of </a:t>
            </a:r>
            <a:r>
              <a:rPr lang="en-US" b="0" dirty="0" err="1"/>
              <a:t>f_helium</a:t>
            </a:r>
            <a:r>
              <a:rPr lang="en-US" b="0" dirty="0"/>
              <a:t> at high currents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E3717-0EDA-D2D3-C30E-7840C5443A00}"/>
              </a:ext>
            </a:extLst>
          </p:cNvPr>
          <p:cNvSpPr txBox="1"/>
          <p:nvPr/>
        </p:nvSpPr>
        <p:spPr>
          <a:xfrm>
            <a:off x="393544" y="1412776"/>
            <a:ext cx="55515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No impact at low currents for high f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_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helium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From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certain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f_helium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quench propagation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occurs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Negligible impact </a:t>
            </a:r>
            <a:r>
              <a:rPr lang="de-DE" dirty="0"/>
              <a:t>on high </a:t>
            </a:r>
            <a:r>
              <a:rPr lang="en-GB" dirty="0"/>
              <a:t>currents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42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90B9FFF7-18D8-D1AC-413D-9DD8D92EA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314" y="459313"/>
            <a:ext cx="6096000" cy="3048000"/>
          </a:xfrm>
          <a:prstGeom prst="rect">
            <a:avLst/>
          </a:prstGeom>
        </p:spPr>
      </p:pic>
      <p:pic>
        <p:nvPicPr>
          <p:cNvPr id="10" name="Picture 9" descr="Chart, line chart, histogram&#10;&#10;Description automatically generated">
            <a:extLst>
              <a:ext uri="{FF2B5EF4-FFF2-40B4-BE49-F238E27FC236}">
                <a16:creationId xmlns:a16="http://schemas.microsoft.com/office/drawing/2014/main" id="{AA9353D9-5E80-ED56-FE9C-1FC1EE761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776" y="3414720"/>
            <a:ext cx="6092538" cy="3046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Annex: Identifying value of </a:t>
            </a:r>
            <a:r>
              <a:rPr lang="en-US" b="0" dirty="0" err="1"/>
              <a:t>f_helium</a:t>
            </a:r>
            <a:endParaRPr lang="en-US" b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4E9BAF-A4DD-43D4-35FC-DE8211DC11B9}"/>
              </a:ext>
            </a:extLst>
          </p:cNvPr>
          <p:cNvSpPr txBox="1"/>
          <p:nvPr/>
        </p:nvSpPr>
        <p:spPr>
          <a:xfrm>
            <a:off x="393544" y="1412776"/>
            <a:ext cx="555152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No impact at low currents for high f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_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helium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From certain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f_helium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quench propagation occurs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Negligible impact on high 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</a:t>
            </a:r>
            <a:r>
              <a:rPr lang="en-GB" dirty="0" err="1"/>
              <a:t>ighest</a:t>
            </a:r>
            <a:r>
              <a:rPr lang="en-GB" dirty="0"/>
              <a:t> visible impact at 6000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 helium cooling accelerates discharge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Best fit for </a:t>
            </a:r>
            <a:r>
              <a:rPr lang="en-GB" dirty="0" err="1"/>
              <a:t>f_helium</a:t>
            </a:r>
            <a:r>
              <a:rPr lang="en-GB" dirty="0"/>
              <a:t> at 0.7</a:t>
            </a:r>
          </a:p>
        </p:txBody>
      </p:sp>
    </p:spTree>
    <p:extLst>
      <p:ext uri="{BB962C8B-B14F-4D97-AF65-F5344CB8AC3E}">
        <p14:creationId xmlns:p14="http://schemas.microsoft.com/office/powerpoint/2010/main" val="338176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4512A115-FB9F-A489-D65C-AF98F4141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1052736"/>
            <a:ext cx="7465247" cy="4976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Annex: Difference of simulated and measured quench start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BE07CA-A7DC-971E-57D5-4F2E3CE6144B}"/>
              </a:ext>
            </a:extLst>
          </p:cNvPr>
          <p:cNvSpPr txBox="1"/>
          <p:nvPr/>
        </p:nvSpPr>
        <p:spPr>
          <a:xfrm>
            <a:off x="375374" y="1412776"/>
            <a:ext cx="48205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of quench at high current is </a:t>
            </a:r>
          </a:p>
          <a:p>
            <a:r>
              <a:rPr lang="en-US" dirty="0"/>
              <a:t>     simulated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low current, the quench start is </a:t>
            </a:r>
          </a:p>
          <a:p>
            <a:r>
              <a:rPr lang="en-US" dirty="0"/>
              <a:t>     simulated too early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Earlier start maybe due to </a:t>
            </a:r>
            <a:r>
              <a:rPr lang="en-US" sz="1800" dirty="0"/>
              <a:t>underestimating</a:t>
            </a:r>
          </a:p>
          <a:p>
            <a:r>
              <a:rPr lang="en-US" dirty="0"/>
              <a:t>     </a:t>
            </a:r>
            <a:r>
              <a:rPr lang="en-US" sz="1800" dirty="0"/>
              <a:t>the cooling along the longitudinal direction</a:t>
            </a:r>
          </a:p>
          <a:p>
            <a:r>
              <a:rPr lang="en-US" dirty="0"/>
              <a:t>     </a:t>
            </a:r>
            <a:r>
              <a:rPr lang="en-US" sz="1800" dirty="0"/>
              <a:t>of a half turn</a:t>
            </a:r>
          </a:p>
        </p:txBody>
      </p:sp>
    </p:spTree>
    <p:extLst>
      <p:ext uri="{BB962C8B-B14F-4D97-AF65-F5344CB8AC3E}">
        <p14:creationId xmlns:p14="http://schemas.microsoft.com/office/powerpoint/2010/main" val="247020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18341"/>
            <a:ext cx="11222984" cy="432048"/>
          </a:xfrm>
        </p:spPr>
        <p:txBody>
          <a:bodyPr/>
          <a:lstStyle/>
          <a:p>
            <a:r>
              <a:rPr lang="en-US" b="0" dirty="0"/>
              <a:t>Recombination dipole magnet MBRD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603C4B5B-5A1A-79C8-E683-589874C7A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80" y="908720"/>
            <a:ext cx="7207220" cy="5367878"/>
          </a:xfrm>
          <a:prstGeom prst="rect">
            <a:avLst/>
          </a:prstGeom>
        </p:spPr>
      </p:pic>
      <p:sp>
        <p:nvSpPr>
          <p:cNvPr id="51" name="Slide Number Placeholder 10">
            <a:extLst>
              <a:ext uri="{FF2B5EF4-FFF2-40B4-BE49-F238E27FC236}">
                <a16:creationId xmlns:a16="http://schemas.microsoft.com/office/drawing/2014/main" id="{1FF8DC68-1F61-3CE0-BF23-8A58ABA8F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DFC3B2C1-2ED2-4975-8964-DD0AF92B24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087455"/>
              </p:ext>
            </p:extLst>
          </p:nvPr>
        </p:nvGraphicFramePr>
        <p:xfrm>
          <a:off x="356586" y="1596065"/>
          <a:ext cx="4371262" cy="35209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27046">
                  <a:extLst>
                    <a:ext uri="{9D8B030D-6E8A-4147-A177-3AD203B41FA5}">
                      <a16:colId xmlns:a16="http://schemas.microsoft.com/office/drawing/2014/main" val="60831029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064183295"/>
                    </a:ext>
                  </a:extLst>
                </a:gridCol>
              </a:tblGrid>
              <a:tr h="640170">
                <a:tc>
                  <a:txBody>
                    <a:bodyPr/>
                    <a:lstStyle/>
                    <a:p>
                      <a:r>
                        <a:rPr lang="en-US" sz="1800" dirty="0"/>
                        <a:t>Parameter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Value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112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800" dirty="0" err="1"/>
                        <a:t>Bore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magnetic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field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4.5 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854160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de-DE" sz="1800" dirty="0"/>
                        <a:t>Peak </a:t>
                      </a:r>
                      <a:r>
                        <a:rPr lang="de-DE" sz="1800" dirty="0" err="1"/>
                        <a:t>magnetic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field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5.28 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714115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Nominal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12340 A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470536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Ultimate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13357 A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048452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Magnetic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7.78 m </a:t>
                      </a:r>
                      <a:r>
                        <a:rPr lang="de-DE" sz="1800" dirty="0"/>
                        <a:t>/ 1.378</a:t>
                      </a:r>
                      <a:r>
                        <a:rPr lang="en-US" sz="1800" dirty="0"/>
                        <a:t> 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57628"/>
                  </a:ext>
                </a:extLst>
              </a:tr>
              <a:tr h="480127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Number of blocks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483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03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Quench heaters and quench propagation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6" name="Slide Number Placeholder 10">
            <a:extLst>
              <a:ext uri="{FF2B5EF4-FFF2-40B4-BE49-F238E27FC236}">
                <a16:creationId xmlns:a16="http://schemas.microsoft.com/office/drawing/2014/main" id="{8D6793A1-3417-4F1A-4435-19581A6C5E46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8A2F7ACC-ABDD-CA60-B319-D5438B5FA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9042" y="3112725"/>
            <a:ext cx="3553154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A1A0FC2D-D3C8-CB50-E145-E0DEE7409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7012" y="3091689"/>
            <a:ext cx="3602037" cy="103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66D19090-5F66-B767-B7C7-EAD7C0191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011" y="3084150"/>
            <a:ext cx="3653243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Group 7">
            <a:extLst>
              <a:ext uri="{FF2B5EF4-FFF2-40B4-BE49-F238E27FC236}">
                <a16:creationId xmlns:a16="http://schemas.microsoft.com/office/drawing/2014/main" id="{43BE3FBA-295B-0643-FE72-DB0D9112140A}"/>
              </a:ext>
            </a:extLst>
          </p:cNvPr>
          <p:cNvGrpSpPr/>
          <p:nvPr/>
        </p:nvGrpSpPr>
        <p:grpSpPr>
          <a:xfrm>
            <a:off x="165648" y="2017423"/>
            <a:ext cx="1354778" cy="1263477"/>
            <a:chOff x="1013086" y="2864775"/>
            <a:chExt cx="1354778" cy="1263477"/>
          </a:xfrm>
        </p:grpSpPr>
        <p:cxnSp>
          <p:nvCxnSpPr>
            <p:cNvPr id="31" name="Straight Arrow Connector 95">
              <a:extLst>
                <a:ext uri="{FF2B5EF4-FFF2-40B4-BE49-F238E27FC236}">
                  <a16:creationId xmlns:a16="http://schemas.microsoft.com/office/drawing/2014/main" id="{33DB6D29-3CFB-E990-79ED-59B4C578C7F9}"/>
                </a:ext>
              </a:extLst>
            </p:cNvPr>
            <p:cNvCxnSpPr/>
            <p:nvPr/>
          </p:nvCxnSpPr>
          <p:spPr>
            <a:xfrm flipV="1">
              <a:off x="1209874" y="3203329"/>
              <a:ext cx="0" cy="9233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53979151-444F-E8F0-C927-49577BB1355E}"/>
                    </a:ext>
                  </a:extLst>
                </p:cNvPr>
                <p:cNvSpPr/>
                <p:nvPr/>
              </p:nvSpPr>
              <p:spPr>
                <a:xfrm>
                  <a:off x="1021361" y="2864775"/>
                  <a:ext cx="37702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lang="it-IT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 9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1361" y="2864775"/>
                  <a:ext cx="377026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97">
              <a:extLst>
                <a:ext uri="{FF2B5EF4-FFF2-40B4-BE49-F238E27FC236}">
                  <a16:creationId xmlns:a16="http://schemas.microsoft.com/office/drawing/2014/main" id="{8666D8C0-07BF-E93F-5365-2308605807AD}"/>
                </a:ext>
              </a:extLst>
            </p:cNvPr>
            <p:cNvCxnSpPr/>
            <p:nvPr/>
          </p:nvCxnSpPr>
          <p:spPr>
            <a:xfrm>
              <a:off x="1013086" y="3974364"/>
              <a:ext cx="100500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C3914773-6A80-F25C-5752-359BADEB4880}"/>
                    </a:ext>
                  </a:extLst>
                </p:cNvPr>
                <p:cNvSpPr/>
                <p:nvPr/>
              </p:nvSpPr>
              <p:spPr>
                <a:xfrm>
                  <a:off x="2018089" y="3789698"/>
                  <a:ext cx="34977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oMath>
                    </m:oMathPara>
                  </a14:m>
                  <a:endParaRPr lang="it-IT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9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8089" y="3789698"/>
                  <a:ext cx="349775" cy="338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Textfeld 29">
            <a:extLst>
              <a:ext uri="{FF2B5EF4-FFF2-40B4-BE49-F238E27FC236}">
                <a16:creationId xmlns:a16="http://schemas.microsoft.com/office/drawing/2014/main" id="{4197706C-F2FE-F4B7-B29B-9D68D702BC69}"/>
              </a:ext>
            </a:extLst>
          </p:cNvPr>
          <p:cNvSpPr txBox="1"/>
          <p:nvPr/>
        </p:nvSpPr>
        <p:spPr>
          <a:xfrm>
            <a:off x="1006200" y="1463425"/>
            <a:ext cx="101359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After the QH firing, the normal zone is propagating from each heating station into both, longitudinal directions</a:t>
            </a:r>
          </a:p>
        </p:txBody>
      </p:sp>
      <p:pic>
        <p:nvPicPr>
          <p:cNvPr id="36" name="Picture 5">
            <a:extLst>
              <a:ext uri="{FF2B5EF4-FFF2-40B4-BE49-F238E27FC236}">
                <a16:creationId xmlns:a16="http://schemas.microsoft.com/office/drawing/2014/main" id="{DAAC6BBE-23AC-132C-641A-4A39E8451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00588" y="2355977"/>
            <a:ext cx="27908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Geschweifte Klammer links 31">
            <a:extLst>
              <a:ext uri="{FF2B5EF4-FFF2-40B4-BE49-F238E27FC236}">
                <a16:creationId xmlns:a16="http://schemas.microsoft.com/office/drawing/2014/main" id="{BE2C7917-1830-3071-33FD-42BFB851ADE9}"/>
              </a:ext>
            </a:extLst>
          </p:cNvPr>
          <p:cNvSpPr/>
          <p:nvPr/>
        </p:nvSpPr>
        <p:spPr>
          <a:xfrm rot="16200000">
            <a:off x="3879779" y="2844268"/>
            <a:ext cx="361075" cy="29268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38" name="Geschweifte Klammer links 32">
            <a:extLst>
              <a:ext uri="{FF2B5EF4-FFF2-40B4-BE49-F238E27FC236}">
                <a16:creationId xmlns:a16="http://schemas.microsoft.com/office/drawing/2014/main" id="{EEBE54B2-9AB8-B184-5E64-28C3F8ECAA1D}"/>
              </a:ext>
            </a:extLst>
          </p:cNvPr>
          <p:cNvSpPr/>
          <p:nvPr/>
        </p:nvSpPr>
        <p:spPr>
          <a:xfrm rot="16200000">
            <a:off x="7408505" y="2844268"/>
            <a:ext cx="361075" cy="29268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5">
            <a:extLst>
              <a:ext uri="{FF2B5EF4-FFF2-40B4-BE49-F238E27FC236}">
                <a16:creationId xmlns:a16="http://schemas.microsoft.com/office/drawing/2014/main" id="{5D2C4BBA-AA2B-2CAF-04FB-B498884CE6A3}"/>
              </a:ext>
            </a:extLst>
          </p:cNvPr>
          <p:cNvSpPr txBox="1"/>
          <p:nvPr/>
        </p:nvSpPr>
        <p:spPr>
          <a:xfrm>
            <a:off x="3856450" y="4488215"/>
            <a:ext cx="55463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400 mm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449B7DA-229D-83D3-AB57-E6FF85C5A19F}"/>
              </a:ext>
            </a:extLst>
          </p:cNvPr>
          <p:cNvSpPr txBox="1"/>
          <p:nvPr/>
        </p:nvSpPr>
        <p:spPr>
          <a:xfrm>
            <a:off x="7333363" y="4488215"/>
            <a:ext cx="55463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400 mm</a:t>
            </a:r>
          </a:p>
        </p:txBody>
      </p:sp>
      <p:sp>
        <p:nvSpPr>
          <p:cNvPr id="41" name="Geschweifte Klammer links 40">
            <a:extLst>
              <a:ext uri="{FF2B5EF4-FFF2-40B4-BE49-F238E27FC236}">
                <a16:creationId xmlns:a16="http://schemas.microsoft.com/office/drawing/2014/main" id="{8AFC005E-0A45-1355-EFDC-6B6D8E3A620D}"/>
              </a:ext>
            </a:extLst>
          </p:cNvPr>
          <p:cNvSpPr/>
          <p:nvPr/>
        </p:nvSpPr>
        <p:spPr>
          <a:xfrm rot="16200000">
            <a:off x="2165666" y="3940294"/>
            <a:ext cx="208679" cy="58236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2">
            <a:extLst>
              <a:ext uri="{FF2B5EF4-FFF2-40B4-BE49-F238E27FC236}">
                <a16:creationId xmlns:a16="http://schemas.microsoft.com/office/drawing/2014/main" id="{9E9CDC41-CBFF-EF68-337D-57E4B98A1CB8}"/>
              </a:ext>
            </a:extLst>
          </p:cNvPr>
          <p:cNvSpPr txBox="1"/>
          <p:nvPr/>
        </p:nvSpPr>
        <p:spPr>
          <a:xfrm>
            <a:off x="1978820" y="4455949"/>
            <a:ext cx="55463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120 mm</a:t>
            </a:r>
          </a:p>
        </p:txBody>
      </p:sp>
      <p:sp>
        <p:nvSpPr>
          <p:cNvPr id="43" name="Textfeld 43">
            <a:extLst>
              <a:ext uri="{FF2B5EF4-FFF2-40B4-BE49-F238E27FC236}">
                <a16:creationId xmlns:a16="http://schemas.microsoft.com/office/drawing/2014/main" id="{EC417B7F-D933-1407-F064-5865812BCF01}"/>
              </a:ext>
            </a:extLst>
          </p:cNvPr>
          <p:cNvSpPr txBox="1"/>
          <p:nvPr/>
        </p:nvSpPr>
        <p:spPr>
          <a:xfrm>
            <a:off x="179651" y="4606309"/>
            <a:ext cx="196367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b="1" dirty="0" err="1">
                <a:solidFill>
                  <a:schemeClr val="tx2"/>
                </a:solidFill>
              </a:rPr>
              <a:t>Example</a:t>
            </a:r>
            <a:r>
              <a:rPr lang="de-DE" sz="1200" b="1" dirty="0">
                <a:solidFill>
                  <a:schemeClr val="tx2"/>
                </a:solidFill>
              </a:rPr>
              <a:t> MBRDP1 </a:t>
            </a:r>
            <a:r>
              <a:rPr lang="de-DE" sz="1200" b="1" dirty="0" err="1">
                <a:solidFill>
                  <a:schemeClr val="tx2"/>
                </a:solidFill>
              </a:rPr>
              <a:t>magnet</a:t>
            </a:r>
            <a:r>
              <a:rPr lang="de-DE" sz="1200" b="1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44" name="Textfeld 44">
            <a:extLst>
              <a:ext uri="{FF2B5EF4-FFF2-40B4-BE49-F238E27FC236}">
                <a16:creationId xmlns:a16="http://schemas.microsoft.com/office/drawing/2014/main" id="{053A4939-7F12-C68B-86EB-22778BCC8848}"/>
              </a:ext>
            </a:extLst>
          </p:cNvPr>
          <p:cNvSpPr txBox="1"/>
          <p:nvPr/>
        </p:nvSpPr>
        <p:spPr>
          <a:xfrm>
            <a:off x="176787" y="4953870"/>
            <a:ext cx="213359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2"/>
                </a:solidFill>
              </a:rPr>
              <a:t>vQ</a:t>
            </a:r>
            <a:r>
              <a:rPr lang="de-DE" sz="1200" dirty="0">
                <a:solidFill>
                  <a:schemeClr val="tx2"/>
                </a:solidFill>
              </a:rPr>
              <a:t> @ nominal </a:t>
            </a:r>
            <a:r>
              <a:rPr lang="de-DE" sz="1200" dirty="0" err="1">
                <a:solidFill>
                  <a:schemeClr val="tx2"/>
                </a:solidFill>
              </a:rPr>
              <a:t>current</a:t>
            </a:r>
            <a:r>
              <a:rPr lang="de-DE" sz="1200" dirty="0">
                <a:solidFill>
                  <a:schemeClr val="tx2"/>
                </a:solidFill>
              </a:rPr>
              <a:t>: ~15 m/s</a:t>
            </a:r>
          </a:p>
        </p:txBody>
      </p:sp>
      <p:sp>
        <p:nvSpPr>
          <p:cNvPr id="45" name="Geschweifte Klammer links 45">
            <a:extLst>
              <a:ext uri="{FF2B5EF4-FFF2-40B4-BE49-F238E27FC236}">
                <a16:creationId xmlns:a16="http://schemas.microsoft.com/office/drawing/2014/main" id="{1C6C75DF-FCC2-373E-FB8D-783457AC7303}"/>
              </a:ext>
            </a:extLst>
          </p:cNvPr>
          <p:cNvSpPr/>
          <p:nvPr/>
        </p:nvSpPr>
        <p:spPr>
          <a:xfrm rot="16200000">
            <a:off x="3270387" y="4197336"/>
            <a:ext cx="178253" cy="15194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6" name="Geschweifte Klammer links 48">
            <a:extLst>
              <a:ext uri="{FF2B5EF4-FFF2-40B4-BE49-F238E27FC236}">
                <a16:creationId xmlns:a16="http://schemas.microsoft.com/office/drawing/2014/main" id="{864E18F3-D743-BA62-B6C0-1D94F1F94493}"/>
              </a:ext>
            </a:extLst>
          </p:cNvPr>
          <p:cNvSpPr/>
          <p:nvPr/>
        </p:nvSpPr>
        <p:spPr>
          <a:xfrm rot="16200000">
            <a:off x="4792732" y="4197336"/>
            <a:ext cx="178253" cy="15194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7" name="Textfeld 49">
            <a:extLst>
              <a:ext uri="{FF2B5EF4-FFF2-40B4-BE49-F238E27FC236}">
                <a16:creationId xmlns:a16="http://schemas.microsoft.com/office/drawing/2014/main" id="{42195BEF-C528-3C98-9194-D3BBDB92E3AC}"/>
              </a:ext>
            </a:extLst>
          </p:cNvPr>
          <p:cNvSpPr txBox="1"/>
          <p:nvPr/>
        </p:nvSpPr>
        <p:spPr>
          <a:xfrm>
            <a:off x="3102099" y="5061592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13.3 </a:t>
            </a:r>
            <a:r>
              <a:rPr lang="de-DE" sz="1200" dirty="0" err="1">
                <a:solidFill>
                  <a:schemeClr val="tx2"/>
                </a:solidFill>
              </a:rPr>
              <a:t>ms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48" name="Textfeld 50">
            <a:extLst>
              <a:ext uri="{FF2B5EF4-FFF2-40B4-BE49-F238E27FC236}">
                <a16:creationId xmlns:a16="http://schemas.microsoft.com/office/drawing/2014/main" id="{58230EFC-1BE9-DA6E-D7D1-7DCD8A187EAD}"/>
              </a:ext>
            </a:extLst>
          </p:cNvPr>
          <p:cNvSpPr txBox="1"/>
          <p:nvPr/>
        </p:nvSpPr>
        <p:spPr>
          <a:xfrm>
            <a:off x="4700588" y="5075168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13.3 </a:t>
            </a:r>
            <a:r>
              <a:rPr lang="de-DE" sz="1200" dirty="0" err="1">
                <a:solidFill>
                  <a:schemeClr val="tx2"/>
                </a:solidFill>
              </a:rPr>
              <a:t>ms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49" name="Textfeld 51">
            <a:extLst>
              <a:ext uri="{FF2B5EF4-FFF2-40B4-BE49-F238E27FC236}">
                <a16:creationId xmlns:a16="http://schemas.microsoft.com/office/drawing/2014/main" id="{25542C25-5385-4C29-60FA-E3E0C7793CCE}"/>
              </a:ext>
            </a:extLst>
          </p:cNvPr>
          <p:cNvSpPr txBox="1"/>
          <p:nvPr/>
        </p:nvSpPr>
        <p:spPr>
          <a:xfrm>
            <a:off x="6125633" y="4846148"/>
            <a:ext cx="578442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chemeClr val="tx2"/>
                </a:solidFill>
              </a:rPr>
              <a:t>All </a:t>
            </a:r>
            <a:r>
              <a:rPr lang="de-DE" sz="1400" dirty="0" err="1">
                <a:solidFill>
                  <a:schemeClr val="tx2"/>
                </a:solidFill>
              </a:rPr>
              <a:t>turns</a:t>
            </a:r>
            <a:r>
              <a:rPr lang="de-DE" sz="1400" dirty="0">
                <a:solidFill>
                  <a:schemeClr val="tx2"/>
                </a:solidFill>
              </a:rPr>
              <a:t>, </a:t>
            </a:r>
            <a:r>
              <a:rPr lang="de-DE" sz="1400" dirty="0" err="1">
                <a:solidFill>
                  <a:schemeClr val="tx2"/>
                </a:solidFill>
              </a:rPr>
              <a:t>attached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to</a:t>
            </a:r>
            <a:r>
              <a:rPr lang="de-DE" sz="1400" dirty="0">
                <a:solidFill>
                  <a:schemeClr val="tx2"/>
                </a:solidFill>
              </a:rPr>
              <a:t> QH </a:t>
            </a:r>
            <a:r>
              <a:rPr lang="de-DE" sz="1400" dirty="0" err="1">
                <a:solidFill>
                  <a:schemeClr val="tx2"/>
                </a:solidFill>
              </a:rPr>
              <a:t>would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quench</a:t>
            </a:r>
            <a:r>
              <a:rPr lang="de-DE" sz="1400" dirty="0">
                <a:solidFill>
                  <a:schemeClr val="tx2"/>
                </a:solidFill>
              </a:rPr>
              <a:t> in </a:t>
            </a:r>
            <a:r>
              <a:rPr lang="de-DE" sz="1400" dirty="0">
                <a:solidFill>
                  <a:srgbClr val="92D050"/>
                </a:solidFill>
              </a:rPr>
              <a:t>~13.3 </a:t>
            </a:r>
            <a:r>
              <a:rPr lang="de-DE" sz="1400" dirty="0" err="1">
                <a:solidFill>
                  <a:srgbClr val="92D050"/>
                </a:solidFill>
              </a:rPr>
              <a:t>ms</a:t>
            </a:r>
            <a:r>
              <a:rPr lang="de-DE" sz="1400" dirty="0">
                <a:solidFill>
                  <a:srgbClr val="92D050"/>
                </a:solidFill>
              </a:rPr>
              <a:t> at nominal </a:t>
            </a:r>
            <a:r>
              <a:rPr lang="de-DE" sz="1400" dirty="0" err="1">
                <a:solidFill>
                  <a:srgbClr val="92D050"/>
                </a:solidFill>
              </a:rPr>
              <a:t>current</a:t>
            </a:r>
            <a:r>
              <a:rPr lang="de-DE" sz="1400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50" name="Textfeld 52">
            <a:extLst>
              <a:ext uri="{FF2B5EF4-FFF2-40B4-BE49-F238E27FC236}">
                <a16:creationId xmlns:a16="http://schemas.microsoft.com/office/drawing/2014/main" id="{08C581EA-4FFD-56BA-D488-8A555E6B44E4}"/>
              </a:ext>
            </a:extLst>
          </p:cNvPr>
          <p:cNvSpPr txBox="1"/>
          <p:nvPr/>
        </p:nvSpPr>
        <p:spPr>
          <a:xfrm>
            <a:off x="179651" y="5375938"/>
            <a:ext cx="142346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2"/>
                </a:solidFill>
              </a:rPr>
              <a:t>vQ</a:t>
            </a:r>
            <a:r>
              <a:rPr lang="de-DE" sz="1200" dirty="0">
                <a:solidFill>
                  <a:schemeClr val="tx2"/>
                </a:solidFill>
              </a:rPr>
              <a:t> @ 2 kA: 0.39 m/s</a:t>
            </a:r>
          </a:p>
        </p:txBody>
      </p:sp>
      <p:sp>
        <p:nvSpPr>
          <p:cNvPr id="51" name="Geschweifte Klammer links 53">
            <a:extLst>
              <a:ext uri="{FF2B5EF4-FFF2-40B4-BE49-F238E27FC236}">
                <a16:creationId xmlns:a16="http://schemas.microsoft.com/office/drawing/2014/main" id="{1A9288F6-3E36-DE07-DA8A-DFA4031C4FF2}"/>
              </a:ext>
            </a:extLst>
          </p:cNvPr>
          <p:cNvSpPr/>
          <p:nvPr/>
        </p:nvSpPr>
        <p:spPr>
          <a:xfrm rot="16200000">
            <a:off x="3273251" y="4744826"/>
            <a:ext cx="178253" cy="15194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52" name="Geschweifte Klammer links 54">
            <a:extLst>
              <a:ext uri="{FF2B5EF4-FFF2-40B4-BE49-F238E27FC236}">
                <a16:creationId xmlns:a16="http://schemas.microsoft.com/office/drawing/2014/main" id="{E155AC67-6574-0F13-6C23-108A251C84DE}"/>
              </a:ext>
            </a:extLst>
          </p:cNvPr>
          <p:cNvSpPr/>
          <p:nvPr/>
        </p:nvSpPr>
        <p:spPr>
          <a:xfrm rot="16200000">
            <a:off x="4795596" y="4744826"/>
            <a:ext cx="178253" cy="15194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53" name="Textfeld 55">
            <a:extLst>
              <a:ext uri="{FF2B5EF4-FFF2-40B4-BE49-F238E27FC236}">
                <a16:creationId xmlns:a16="http://schemas.microsoft.com/office/drawing/2014/main" id="{6623E84B-5156-0AE3-5F37-AC45AE199915}"/>
              </a:ext>
            </a:extLst>
          </p:cNvPr>
          <p:cNvSpPr txBox="1"/>
          <p:nvPr/>
        </p:nvSpPr>
        <p:spPr>
          <a:xfrm>
            <a:off x="3102099" y="5661248"/>
            <a:ext cx="5033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510 </a:t>
            </a:r>
            <a:r>
              <a:rPr lang="de-DE" sz="1200" dirty="0" err="1">
                <a:solidFill>
                  <a:schemeClr val="tx2"/>
                </a:solidFill>
              </a:rPr>
              <a:t>ms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54" name="Textfeld 56">
            <a:extLst>
              <a:ext uri="{FF2B5EF4-FFF2-40B4-BE49-F238E27FC236}">
                <a16:creationId xmlns:a16="http://schemas.microsoft.com/office/drawing/2014/main" id="{0FA19F75-8DA3-399D-6B24-22021671A8EF}"/>
              </a:ext>
            </a:extLst>
          </p:cNvPr>
          <p:cNvSpPr txBox="1"/>
          <p:nvPr/>
        </p:nvSpPr>
        <p:spPr>
          <a:xfrm>
            <a:off x="4706316" y="5661248"/>
            <a:ext cx="5033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dirty="0">
                <a:solidFill>
                  <a:schemeClr val="tx2"/>
                </a:solidFill>
              </a:rPr>
              <a:t>510 </a:t>
            </a:r>
            <a:r>
              <a:rPr lang="de-DE" sz="1200" dirty="0" err="1">
                <a:solidFill>
                  <a:schemeClr val="tx2"/>
                </a:solidFill>
              </a:rPr>
              <a:t>ms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97D6041-730D-80E7-6484-9B2039DE0601}"/>
              </a:ext>
            </a:extLst>
          </p:cNvPr>
          <p:cNvSpPr txBox="1"/>
          <p:nvPr/>
        </p:nvSpPr>
        <p:spPr>
          <a:xfrm>
            <a:off x="4010397" y="6165304"/>
            <a:ext cx="7346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chemeClr val="accent1">
                    <a:lumMod val="1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Marvin Janitschke: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2nd STEAM Workshop (11-October 15, 2021): Thermal analysis of quench-heater heating stations using STEAM-BBQ · Indico (cern.ch)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64B2D0-3FF6-1B52-BCAC-4402270FC9C2}"/>
              </a:ext>
            </a:extLst>
          </p:cNvPr>
          <p:cNvSpPr txBox="1"/>
          <p:nvPr/>
        </p:nvSpPr>
        <p:spPr>
          <a:xfrm>
            <a:off x="-1" y="5733256"/>
            <a:ext cx="1703513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Note: quench propagation </a:t>
            </a:r>
          </a:p>
          <a:p>
            <a:r>
              <a:rPr lang="en-US" sz="1000" dirty="0"/>
              <a:t>velocity calculated with </a:t>
            </a:r>
          </a:p>
          <a:p>
            <a:r>
              <a:rPr lang="en-US" sz="1000" dirty="0" err="1"/>
              <a:t>PyBBQ</a:t>
            </a:r>
            <a:r>
              <a:rPr lang="en-US" sz="1000" dirty="0"/>
              <a:t> including cooling</a:t>
            </a:r>
            <a:endParaRPr lang="en-GB" sz="1000" dirty="0"/>
          </a:p>
        </p:txBody>
      </p:sp>
      <p:sp>
        <p:nvSpPr>
          <p:cNvPr id="60" name="Textfeld 51">
            <a:extLst>
              <a:ext uri="{FF2B5EF4-FFF2-40B4-BE49-F238E27FC236}">
                <a16:creationId xmlns:a16="http://schemas.microsoft.com/office/drawing/2014/main" id="{A94865C4-82CE-39CE-C56E-8D428BC490CA}"/>
              </a:ext>
            </a:extLst>
          </p:cNvPr>
          <p:cNvSpPr txBox="1"/>
          <p:nvPr/>
        </p:nvSpPr>
        <p:spPr>
          <a:xfrm>
            <a:off x="6107312" y="5345160"/>
            <a:ext cx="578442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chemeClr val="tx2"/>
                </a:solidFill>
              </a:rPr>
              <a:t>All </a:t>
            </a:r>
            <a:r>
              <a:rPr lang="de-DE" sz="1400" dirty="0" err="1">
                <a:solidFill>
                  <a:schemeClr val="tx2"/>
                </a:solidFill>
              </a:rPr>
              <a:t>turns</a:t>
            </a:r>
            <a:r>
              <a:rPr lang="de-DE" sz="1400" dirty="0">
                <a:solidFill>
                  <a:schemeClr val="tx2"/>
                </a:solidFill>
              </a:rPr>
              <a:t>, </a:t>
            </a:r>
            <a:r>
              <a:rPr lang="de-DE" sz="1400" dirty="0" err="1">
                <a:solidFill>
                  <a:schemeClr val="tx2"/>
                </a:solidFill>
              </a:rPr>
              <a:t>attached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to</a:t>
            </a:r>
            <a:r>
              <a:rPr lang="de-DE" sz="1400" dirty="0">
                <a:solidFill>
                  <a:schemeClr val="tx2"/>
                </a:solidFill>
              </a:rPr>
              <a:t> QH </a:t>
            </a:r>
            <a:r>
              <a:rPr lang="de-DE" sz="1400" dirty="0" err="1">
                <a:solidFill>
                  <a:schemeClr val="tx2"/>
                </a:solidFill>
              </a:rPr>
              <a:t>would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quench</a:t>
            </a:r>
            <a:r>
              <a:rPr lang="de-DE" sz="1400" dirty="0">
                <a:solidFill>
                  <a:schemeClr val="tx2"/>
                </a:solidFill>
              </a:rPr>
              <a:t> in </a:t>
            </a:r>
            <a:r>
              <a:rPr lang="de-DE" sz="1400" dirty="0">
                <a:solidFill>
                  <a:srgbClr val="FF0000"/>
                </a:solidFill>
              </a:rPr>
              <a:t>~510 </a:t>
            </a:r>
            <a:r>
              <a:rPr lang="de-DE" sz="1400" dirty="0" err="1">
                <a:solidFill>
                  <a:srgbClr val="FF0000"/>
                </a:solidFill>
              </a:rPr>
              <a:t>ms</a:t>
            </a:r>
            <a:r>
              <a:rPr lang="de-DE" sz="1400" dirty="0">
                <a:solidFill>
                  <a:srgbClr val="FF0000"/>
                </a:solidFill>
              </a:rPr>
              <a:t> at nominal </a:t>
            </a:r>
            <a:r>
              <a:rPr lang="de-DE" sz="1400" dirty="0" err="1">
                <a:solidFill>
                  <a:srgbClr val="FF0000"/>
                </a:solidFill>
              </a:rPr>
              <a:t>current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086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F4681D1-928F-087B-3548-00057441C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336" y="4552774"/>
            <a:ext cx="3095127" cy="2305226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BA4A4515-5CAC-25A3-8F8D-85E9E504DD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39"/>
          <a:stretch/>
        </p:blipFill>
        <p:spPr>
          <a:xfrm>
            <a:off x="4727849" y="679730"/>
            <a:ext cx="7464151" cy="4121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Introduction of quench propagation scaling at low currents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BE07CA-A7DC-971E-57D5-4F2E3CE6144B}"/>
              </a:ext>
            </a:extLst>
          </p:cNvPr>
          <p:cNvSpPr txBox="1"/>
          <p:nvPr/>
        </p:nvSpPr>
        <p:spPr>
          <a:xfrm>
            <a:off x="375374" y="1412776"/>
            <a:ext cx="47243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Poor fit for STEAM-LEDET  2D model </a:t>
            </a:r>
          </a:p>
          <a:p>
            <a:r>
              <a:rPr lang="en-GB" dirty="0"/>
              <a:t>     at low currents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Improvement by implementing 2D+1D </a:t>
            </a:r>
          </a:p>
          <a:p>
            <a:r>
              <a:rPr lang="en-GB" dirty="0"/>
              <a:t>     extension [2]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2D+1D includes longitudinal quench</a:t>
            </a:r>
          </a:p>
          <a:p>
            <a:r>
              <a:rPr lang="en-GB" dirty="0"/>
              <a:t>     propagation between heating stations [3]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7EDD99-0A00-0BA0-39FE-A6DC83E2CC33}"/>
              </a:ext>
            </a:extLst>
          </p:cNvPr>
          <p:cNvSpPr txBox="1"/>
          <p:nvPr/>
        </p:nvSpPr>
        <p:spPr>
          <a:xfrm>
            <a:off x="0" y="5013176"/>
            <a:ext cx="50433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b="1" dirty="0">
                <a:solidFill>
                  <a:schemeClr val="bg2">
                    <a:lumMod val="10000"/>
                  </a:schemeClr>
                </a:solidFill>
              </a:rPr>
              <a:t>[1] E. Ravaioli, B. </a:t>
            </a:r>
            <a:r>
              <a:rPr lang="en-GB" sz="800" b="1" dirty="0" err="1">
                <a:solidFill>
                  <a:schemeClr val="bg2">
                    <a:lumMod val="10000"/>
                  </a:schemeClr>
                </a:solidFill>
              </a:rPr>
              <a:t>Auchmann</a:t>
            </a:r>
            <a:r>
              <a:rPr lang="en-GB" sz="800" b="1" dirty="0">
                <a:solidFill>
                  <a:schemeClr val="bg2">
                    <a:lumMod val="10000"/>
                  </a:schemeClr>
                </a:solidFill>
              </a:rPr>
              <a:t>, M. </a:t>
            </a:r>
            <a:r>
              <a:rPr lang="en-GB" sz="800" b="1" dirty="0" err="1">
                <a:solidFill>
                  <a:schemeClr val="bg2">
                    <a:lumMod val="10000"/>
                  </a:schemeClr>
                </a:solidFill>
              </a:rPr>
              <a:t>Maciejewski</a:t>
            </a:r>
            <a:r>
              <a:rPr lang="en-GB" sz="800" b="1" dirty="0">
                <a:solidFill>
                  <a:schemeClr val="bg2">
                    <a:lumMod val="10000"/>
                  </a:schemeClr>
                </a:solidFill>
              </a:rPr>
              <a:t>, H. ten Kate, and A. Verweij</a:t>
            </a:r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, “Lumped-element dynamic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      electro-thermal model of a superconducting magnet,” Cryogenics, 2016. [Online].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      Available: </a:t>
            </a:r>
            <a:r>
              <a:rPr lang="en-GB" sz="800" dirty="0">
                <a:solidFill>
                  <a:schemeClr val="bg2">
                    <a:lumMod val="1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http://www.sciencedirect.com/science/article/pii/S0011227516300832</a:t>
            </a:r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US" altLang="en-US" sz="8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[2] M. Janitschke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kumimoji="0" lang="en-US" altLang="en-US" sz="800" b="1" i="0" u="none" strike="noStrike" cap="none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Mentink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kumimoji="0" lang="en-US" altLang="en-US" sz="800" b="1" i="0" u="none" strike="noStrike" cap="none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Murgia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kumimoji="0" lang="en-US" altLang="en-US" sz="800" b="1" i="0" u="none" strike="noStrike" cap="none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Pracht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Ravaioli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A.P. Verweij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"A simplified approach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simulate quench development in a superconducting magnet", 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Trans. on Appl. SC, 2021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8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</a:t>
            </a:r>
            <a:r>
              <a:rPr lang="en-GB" sz="800" b="1" dirty="0">
                <a:solidFill>
                  <a:schemeClr val="accent1">
                    <a:lumMod val="1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Marvin Janitschke: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2nd STEAM Workshop (11-October 15, 2021): Thermal analysis of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dirty="0">
                <a:solidFill>
                  <a:schemeClr val="accent1">
                    <a:lumMod val="1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   quench-heater heating stations using STEAM-BBQ · Indico (cern.ch)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3A24ED-20A4-7BA1-FAC2-8F313021B473}"/>
              </a:ext>
            </a:extLst>
          </p:cNvPr>
          <p:cNvSpPr txBox="1"/>
          <p:nvPr/>
        </p:nvSpPr>
        <p:spPr>
          <a:xfrm>
            <a:off x="53237" y="4047390"/>
            <a:ext cx="494387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Improved simulation by including scaled quench propagation due to helium cooling</a:t>
            </a:r>
          </a:p>
        </p:txBody>
      </p:sp>
    </p:spTree>
    <p:extLst>
      <p:ext uri="{BB962C8B-B14F-4D97-AF65-F5344CB8AC3E}">
        <p14:creationId xmlns:p14="http://schemas.microsoft.com/office/powerpoint/2010/main" val="289647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Presentation outline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C9BEBD0-21A9-24A0-E70F-44BE4BD8FA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5298762"/>
              </p:ext>
            </p:extLst>
          </p:nvPr>
        </p:nvGraphicFramePr>
        <p:xfrm>
          <a:off x="904528" y="1382285"/>
          <a:ext cx="10382944" cy="4093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979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Chart&#10;&#10;Description automatically generated">
            <a:extLst>
              <a:ext uri="{FF2B5EF4-FFF2-40B4-BE49-F238E27FC236}">
                <a16:creationId xmlns:a16="http://schemas.microsoft.com/office/drawing/2014/main" id="{77559E01-0326-72B0-6325-28F6DC8CC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179" y="3429000"/>
            <a:ext cx="3656498" cy="2891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75315"/>
            <a:ext cx="11222984" cy="432048"/>
          </a:xfrm>
        </p:spPr>
        <p:txBody>
          <a:bodyPr/>
          <a:lstStyle/>
          <a:p>
            <a:r>
              <a:rPr lang="en-US" b="0" dirty="0"/>
              <a:t>STEAM-</a:t>
            </a:r>
            <a:r>
              <a:rPr lang="en-US" b="0" dirty="0" err="1"/>
              <a:t>PyBBQ</a:t>
            </a:r>
            <a:r>
              <a:rPr lang="en-US" b="0" dirty="0"/>
              <a:t> (</a:t>
            </a:r>
            <a:r>
              <a:rPr lang="en-US" dirty="0" err="1"/>
              <a:t>B</a:t>
            </a:r>
            <a:r>
              <a:rPr lang="en-US" b="0" dirty="0" err="1"/>
              <a:t>us</a:t>
            </a:r>
            <a:r>
              <a:rPr lang="en-US" dirty="0" err="1"/>
              <a:t>B</a:t>
            </a:r>
            <a:r>
              <a:rPr lang="en-US" b="0" dirty="0" err="1"/>
              <a:t>ar</a:t>
            </a:r>
            <a:r>
              <a:rPr lang="en-US" b="0" dirty="0"/>
              <a:t> </a:t>
            </a:r>
            <a:r>
              <a:rPr lang="en-US" dirty="0"/>
              <a:t>Q</a:t>
            </a:r>
            <a:r>
              <a:rPr lang="en-US" b="0" dirty="0"/>
              <a:t>uench in python)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26843-1C98-39BD-929C-FC0B48DFCDCA}"/>
              </a:ext>
            </a:extLst>
          </p:cNvPr>
          <p:cNvSpPr txBox="1"/>
          <p:nvPr/>
        </p:nvSpPr>
        <p:spPr>
          <a:xfrm>
            <a:off x="393544" y="1412776"/>
            <a:ext cx="46153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STEAM-</a:t>
            </a:r>
            <a:r>
              <a:rPr lang="en-US" dirty="0" err="1"/>
              <a:t>PyBBQ</a:t>
            </a:r>
            <a:r>
              <a:rPr lang="en-US" dirty="0"/>
              <a:t>  implemented tool in </a:t>
            </a:r>
          </a:p>
          <a:p>
            <a:r>
              <a:rPr lang="en-US" dirty="0"/>
              <a:t>     python by T. Mulder [4]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Able to simulate quench propagation in </a:t>
            </a:r>
          </a:p>
          <a:p>
            <a:r>
              <a:rPr lang="en-US" dirty="0"/>
              <a:t>     a cable with and without helium cooling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Quench initiation through power input at </a:t>
            </a:r>
          </a:p>
          <a:p>
            <a:r>
              <a:rPr lang="en-US" dirty="0"/>
              <a:t>     one conductor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GB" dirty="0" err="1"/>
              <a:t>rucial</a:t>
            </a:r>
            <a:r>
              <a:rPr lang="en-GB" dirty="0"/>
              <a:t> to include external and internal </a:t>
            </a:r>
          </a:p>
          <a:p>
            <a:r>
              <a:rPr lang="en-GB" dirty="0"/>
              <a:t>     cooling of the cable to simulate quench </a:t>
            </a:r>
          </a:p>
          <a:p>
            <a:r>
              <a:rPr lang="en-GB" dirty="0"/>
              <a:t>     propagation at low currents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D47751-4BC7-2AE4-ED4B-BC6179D5701E}"/>
              </a:ext>
            </a:extLst>
          </p:cNvPr>
          <p:cNvSpPr txBox="1"/>
          <p:nvPr/>
        </p:nvSpPr>
        <p:spPr>
          <a:xfrm>
            <a:off x="19049" y="5949280"/>
            <a:ext cx="40607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800" b="1" dirty="0">
                <a:solidFill>
                  <a:schemeClr val="bg2">
                    <a:lumMod val="10000"/>
                  </a:schemeClr>
                </a:solidFill>
              </a:rPr>
              <a:t>[4] T. Mulder, </a:t>
            </a:r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“Documentation”, Available: </a:t>
            </a:r>
            <a:r>
              <a:rPr lang="en-GB" sz="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 / steam-</a:t>
            </a:r>
            <a:r>
              <a:rPr lang="en-GB" sz="800" dirty="0" err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pyBBQ</a:t>
            </a:r>
            <a:r>
              <a:rPr lang="en-GB" sz="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· GitLab (cern.ch)</a:t>
            </a:r>
            <a:endParaRPr lang="en-GB" sz="800" dirty="0"/>
          </a:p>
        </p:txBody>
      </p:sp>
      <p:pic>
        <p:nvPicPr>
          <p:cNvPr id="53" name="Picture 52" descr="Chart, histogram&#10;&#10;Description automatically generated">
            <a:extLst>
              <a:ext uri="{FF2B5EF4-FFF2-40B4-BE49-F238E27FC236}">
                <a16:creationId xmlns:a16="http://schemas.microsoft.com/office/drawing/2014/main" id="{67AEB8CF-6954-EA31-5684-ECF4D45EBF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8892" y="3424686"/>
            <a:ext cx="3640654" cy="289960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1A0F463-AB09-729E-089C-67C66ACF3C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9936" y="564548"/>
            <a:ext cx="5916687" cy="289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140783</TotalTime>
  <Words>2802</Words>
  <Application>Microsoft Office PowerPoint</Application>
  <PresentationFormat>Widescreen</PresentationFormat>
  <Paragraphs>747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Cambria Math</vt:lpstr>
      <vt:lpstr>Roboto</vt:lpstr>
      <vt:lpstr>Wingdings</vt:lpstr>
      <vt:lpstr>Thème Office</vt:lpstr>
      <vt:lpstr>Co-simulation of quench transients  in the HiLumi recombination dipole magnet  combining STEAM-LEDET and STEAM-PyBBQ </vt:lpstr>
      <vt:lpstr>Presentation outline</vt:lpstr>
      <vt:lpstr>What is the goal of quench protection?</vt:lpstr>
      <vt:lpstr>STEAM tools - 2022</vt:lpstr>
      <vt:lpstr>Recombination dipole magnet MBRD</vt:lpstr>
      <vt:lpstr>Quench heaters and quench propagation</vt:lpstr>
      <vt:lpstr>Introduction of quench propagation scaling at low currents</vt:lpstr>
      <vt:lpstr>Presentation outline</vt:lpstr>
      <vt:lpstr>STEAM-PyBBQ (BusBar Quench in python)</vt:lpstr>
      <vt:lpstr>Validation of PyBBQ</vt:lpstr>
      <vt:lpstr>QH heating stations in STEAM-PyBBQ</vt:lpstr>
      <vt:lpstr>Co-simulation; setting conductor simulation</vt:lpstr>
      <vt:lpstr>Co-simulation; running conductor simulation </vt:lpstr>
      <vt:lpstr>Co-simulation; calculating quench propagation scaling</vt:lpstr>
      <vt:lpstr>Co-simulation; setting magnet simulation</vt:lpstr>
      <vt:lpstr>Co-simulation; running magnet simulation</vt:lpstr>
      <vt:lpstr>Quench start at high current</vt:lpstr>
      <vt:lpstr>Quench start at high current</vt:lpstr>
      <vt:lpstr>Behaviour of differential voltage </vt:lpstr>
      <vt:lpstr>Simulation results of the MBRD</vt:lpstr>
      <vt:lpstr>Simulation results of the MBRD</vt:lpstr>
      <vt:lpstr>Presentation outline</vt:lpstr>
      <vt:lpstr>MBRD prototype; Baseline</vt:lpstr>
      <vt:lpstr>MBRD prototype; Failure 1</vt:lpstr>
      <vt:lpstr>MBRD prototype; Failure 2</vt:lpstr>
      <vt:lpstr>MBRD prototype; Failure 3</vt:lpstr>
      <vt:lpstr>Simulation results of the MBRD prototype</vt:lpstr>
      <vt:lpstr>Alternative protection; Baseline</vt:lpstr>
      <vt:lpstr>Alternative protection; Failure 1</vt:lpstr>
      <vt:lpstr>Alternative protection; Failure 2</vt:lpstr>
      <vt:lpstr>Alternative protection; Failure 3</vt:lpstr>
      <vt:lpstr>Alternative protection for the MBRD prototype</vt:lpstr>
      <vt:lpstr>Conclusion and lessons learned</vt:lpstr>
      <vt:lpstr>Conclusion and lessons learned</vt:lpstr>
      <vt:lpstr>Conclusion and lessons learned</vt:lpstr>
      <vt:lpstr>Conclusion and lessons learned</vt:lpstr>
      <vt:lpstr>Conclusion and lessons learned</vt:lpstr>
      <vt:lpstr>Annex: Coil and block voltages</vt:lpstr>
      <vt:lpstr>Block voltages </vt:lpstr>
      <vt:lpstr>Voltage block 4 and 5</vt:lpstr>
      <vt:lpstr>Annex: Improvements at low currents</vt:lpstr>
      <vt:lpstr>Annex: Variation of f_helium at low currents</vt:lpstr>
      <vt:lpstr>Annex: Variation of f_helium at high currents</vt:lpstr>
      <vt:lpstr>Annex: Identifying value of f_helium</vt:lpstr>
      <vt:lpstr>Annex: Difference of simulated and measured quench start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Emmanuele Ravaioli</dc:creator>
  <cp:lastModifiedBy>Lennard Bender</cp:lastModifiedBy>
  <cp:revision>3543</cp:revision>
  <cp:lastPrinted>2021-11-02T10:27:39Z</cp:lastPrinted>
  <dcterms:created xsi:type="dcterms:W3CDTF">2016-02-12T10:02:27Z</dcterms:created>
  <dcterms:modified xsi:type="dcterms:W3CDTF">2022-09-22T15:15:16Z</dcterms:modified>
</cp:coreProperties>
</file>