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2"/>
  </p:notesMasterIdLst>
  <p:handoutMasterIdLst>
    <p:handoutMasterId r:id="rId23"/>
  </p:handoutMasterIdLst>
  <p:sldIdLst>
    <p:sldId id="330" r:id="rId2"/>
    <p:sldId id="341" r:id="rId3"/>
    <p:sldId id="323" r:id="rId4"/>
    <p:sldId id="290" r:id="rId5"/>
    <p:sldId id="333" r:id="rId6"/>
    <p:sldId id="331" r:id="rId7"/>
    <p:sldId id="306" r:id="rId8"/>
    <p:sldId id="332" r:id="rId9"/>
    <p:sldId id="334" r:id="rId10"/>
    <p:sldId id="342" r:id="rId11"/>
    <p:sldId id="346" r:id="rId12"/>
    <p:sldId id="337" r:id="rId13"/>
    <p:sldId id="340" r:id="rId14"/>
    <p:sldId id="336" r:id="rId15"/>
    <p:sldId id="335" r:id="rId16"/>
    <p:sldId id="345" r:id="rId17"/>
    <p:sldId id="344" r:id="rId18"/>
    <p:sldId id="338" r:id="rId19"/>
    <p:sldId id="339" r:id="rId20"/>
    <p:sldId id="309" r:id="rId21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A00"/>
    <a:srgbClr val="010000"/>
    <a:srgbClr val="FFFFFF"/>
    <a:srgbClr val="808080"/>
    <a:srgbClr val="0000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7304" autoAdjust="0"/>
  </p:normalViewPr>
  <p:slideViewPr>
    <p:cSldViewPr snapToObjects="1">
      <p:cViewPr varScale="1">
        <p:scale>
          <a:sx n="145" d="100"/>
          <a:sy n="145" d="100"/>
        </p:scale>
        <p:origin x="101" y="470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07" d="100"/>
          <a:sy n="107" d="100"/>
        </p:scale>
        <p:origin x="-3990" y="-102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13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4755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09538" y="750888"/>
            <a:ext cx="6667500" cy="3751262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 smtClean="0"/>
              <a:t>Hier können Sie den Titel Ihrer </a:t>
            </a:r>
            <a:br>
              <a:rPr lang="de-CH" dirty="0" smtClean="0"/>
            </a:br>
            <a:r>
              <a:rPr lang="de-CH" dirty="0" smtClean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 smtClean="0"/>
              <a:t>Vorname und Name Autor  ::  Funktion  ::  Paul Scherrer Institut</a:t>
            </a:r>
            <a:endParaRPr lang="de-CH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 smtClean="0"/>
              <a:t>Hier können Sie den Anlass Ihrer Präsentation und das Datum einfügen</a:t>
            </a:r>
            <a:endParaRPr lang="de-DE" dirty="0"/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e+ </a:t>
            </a:r>
            <a:r>
              <a:rPr lang="de-DE" dirty="0" err="1" smtClean="0"/>
              <a:t>injector</a:t>
            </a:r>
            <a:r>
              <a:rPr lang="de-DE" dirty="0" smtClean="0"/>
              <a:t> RF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solenoid</a:t>
            </a:r>
            <a:r>
              <a:rPr lang="de-DE" dirty="0" smtClean="0"/>
              <a:t> </a:t>
            </a:r>
            <a:r>
              <a:rPr lang="de-DE" dirty="0" err="1" smtClean="0"/>
              <a:t>technology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Riccardo </a:t>
            </a:r>
            <a:r>
              <a:rPr lang="de-CH" dirty="0"/>
              <a:t>Z</a:t>
            </a:r>
            <a:r>
              <a:rPr lang="de-CH" dirty="0" smtClean="0"/>
              <a:t>ennaro::  Paul </a:t>
            </a:r>
            <a:r>
              <a:rPr lang="de-CH" dirty="0"/>
              <a:t>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Joint WP1/W3/WP6 </a:t>
            </a:r>
            <a:r>
              <a:rPr lang="de-DE" dirty="0" err="1" smtClean="0"/>
              <a:t>meeting</a:t>
            </a:r>
            <a:r>
              <a:rPr lang="de-DE" dirty="0" smtClean="0"/>
              <a:t> 29/04/2022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 technology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83568" y="883568"/>
            <a:ext cx="4922145" cy="3971399"/>
            <a:chOff x="1611892" y="752431"/>
            <a:chExt cx="4922145" cy="3971399"/>
          </a:xfrm>
        </p:grpSpPr>
        <p:pic>
          <p:nvPicPr>
            <p:cNvPr id="1026" name="Picture 2" descr="image00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1892" y="752431"/>
              <a:ext cx="4922145" cy="3971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 bwMode="auto">
            <a:xfrm>
              <a:off x="3419872" y="915566"/>
              <a:ext cx="1728192" cy="14401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436096" y="1035883"/>
            <a:ext cx="3567405" cy="268799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Capture efficiency and yield are strongly affected by the strength of solenoid field.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Size, cost and power requirements for normal conducting solenoid become critical over ~0.4 T.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A cost and performance comparison between NC and SC technology is required.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4371950"/>
            <a:ext cx="2520280" cy="520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Courtesy of Nicolas Vallis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614311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P3 SC solenoids and spacing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7" y="2912482"/>
            <a:ext cx="5652120" cy="18554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39428" y="3071988"/>
            <a:ext cx="3210541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Specified field uniformity ±10%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Cooling design, support design and interfaces design to minimize solenoid spacing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No pumping ports on beam axis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594396"/>
            <a:ext cx="5488086" cy="231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20925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 field discontinuity due to solenoid separation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3239808"/>
            <a:ext cx="4752529" cy="172819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RF cavity accessibility (RF input, RF output, vacuum connection and assembly) requires discontinuity between solenoids.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This has an impact on the magnetic field uniformity.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Uniformity can be improved by appropriate design of the solenoid coils and/or increasing the solenoid bore aperture (SC solution).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4903" y="4869981"/>
            <a:ext cx="2520280" cy="520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Courtesy of Nicolas Vallis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47664" y="843558"/>
            <a:ext cx="7572284" cy="4057473"/>
            <a:chOff x="1547664" y="843558"/>
            <a:chExt cx="7572284" cy="405747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72655" y="843558"/>
              <a:ext cx="4347293" cy="4057473"/>
            </a:xfrm>
            <a:prstGeom prst="rect">
              <a:avLst/>
            </a:prstGeom>
          </p:spPr>
        </p:pic>
        <p:pic>
          <p:nvPicPr>
            <p:cNvPr id="2050" name="510AC205-21F7-41AE-BEA3-65547741CE0D" descr="12A52315-87AE-4E34-9957-56E0D1E8C3D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844927"/>
              <a:ext cx="2776439" cy="2330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10"/>
            <p:cNvGrpSpPr/>
            <p:nvPr/>
          </p:nvGrpSpPr>
          <p:grpSpPr>
            <a:xfrm>
              <a:off x="4211960" y="1347614"/>
              <a:ext cx="2088232" cy="432048"/>
              <a:chOff x="4211960" y="1347614"/>
              <a:chExt cx="2088232" cy="432048"/>
            </a:xfrm>
          </p:grpSpPr>
          <p:sp>
            <p:nvSpPr>
              <p:cNvPr id="2" name="Oval 1"/>
              <p:cNvSpPr/>
              <p:nvPr/>
            </p:nvSpPr>
            <p:spPr bwMode="auto">
              <a:xfrm>
                <a:off x="6084168" y="1347614"/>
                <a:ext cx="216024" cy="216024"/>
              </a:xfrm>
              <a:prstGeom prst="ellipse">
                <a:avLst/>
              </a:prstGeom>
              <a:noFill/>
              <a:ln w="158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cxnSp>
            <p:nvCxnSpPr>
              <p:cNvPr id="9" name="Straight Connector 8"/>
              <p:cNvCxnSpPr>
                <a:endCxn id="2" idx="2"/>
              </p:cNvCxnSpPr>
              <p:nvPr/>
            </p:nvCxnSpPr>
            <p:spPr bwMode="auto">
              <a:xfrm flipV="1">
                <a:off x="4211960" y="1455626"/>
                <a:ext cx="1872208" cy="32403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223306885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Solenoid separation, SW vs. TW</a:t>
            </a:r>
            <a:endParaRPr lang="en-US" dirty="0"/>
          </a:p>
        </p:txBody>
      </p:sp>
      <p:sp>
        <p:nvSpPr>
          <p:cNvPr id="107" name="TextBox 106"/>
          <p:cNvSpPr txBox="1"/>
          <p:nvPr/>
        </p:nvSpPr>
        <p:spPr>
          <a:xfrm>
            <a:off x="5737814" y="3723878"/>
            <a:ext cx="2664296" cy="38147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TW option with extra solenoid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60903" y="1184418"/>
            <a:ext cx="3695732" cy="2899500"/>
            <a:chOff x="760903" y="866125"/>
            <a:chExt cx="3695732" cy="2899500"/>
          </a:xfrm>
        </p:grpSpPr>
        <p:grpSp>
          <p:nvGrpSpPr>
            <p:cNvPr id="7" name="Group 6"/>
            <p:cNvGrpSpPr/>
            <p:nvPr/>
          </p:nvGrpSpPr>
          <p:grpSpPr>
            <a:xfrm>
              <a:off x="776863" y="1330758"/>
              <a:ext cx="1800200" cy="648072"/>
              <a:chOff x="971600" y="1779662"/>
              <a:chExt cx="1800200" cy="720080"/>
            </a:xfrm>
          </p:grpSpPr>
          <p:sp>
            <p:nvSpPr>
              <p:cNvPr id="47" name="Rectangle 46"/>
              <p:cNvSpPr/>
              <p:nvPr/>
            </p:nvSpPr>
            <p:spPr bwMode="auto">
              <a:xfrm>
                <a:off x="971600" y="1995686"/>
                <a:ext cx="1800200" cy="288032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1821432" y="1779662"/>
                <a:ext cx="80392" cy="72008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 bwMode="auto">
            <a:xfrm>
              <a:off x="1741603" y="1274874"/>
              <a:ext cx="835460" cy="21602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652819" y="1330758"/>
              <a:ext cx="1800200" cy="648072"/>
              <a:chOff x="971600" y="1779662"/>
              <a:chExt cx="1800200" cy="720080"/>
            </a:xfrm>
          </p:grpSpPr>
          <p:sp>
            <p:nvSpPr>
              <p:cNvPr id="45" name="Rectangle 44"/>
              <p:cNvSpPr/>
              <p:nvPr/>
            </p:nvSpPr>
            <p:spPr bwMode="auto">
              <a:xfrm>
                <a:off x="971600" y="1995686"/>
                <a:ext cx="1800200" cy="288032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1821432" y="1779662"/>
                <a:ext cx="80392" cy="72008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10" name="Rectangle 9"/>
            <p:cNvSpPr/>
            <p:nvPr/>
          </p:nvSpPr>
          <p:spPr bwMode="auto">
            <a:xfrm>
              <a:off x="2652819" y="1274874"/>
              <a:ext cx="828144" cy="21602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628491" y="1270432"/>
              <a:ext cx="828144" cy="21602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776863" y="1270432"/>
              <a:ext cx="812746" cy="21602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76863" y="1818691"/>
              <a:ext cx="801110" cy="21602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760010" y="1818691"/>
              <a:ext cx="801110" cy="21602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2656536" y="1818691"/>
              <a:ext cx="801110" cy="21602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3642008" y="1833549"/>
              <a:ext cx="801110" cy="216024"/>
            </a:xfrm>
            <a:prstGeom prst="rect">
              <a:avLst/>
            </a:prstGeom>
            <a:solidFill>
              <a:srgbClr val="00B0F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flipV="1">
              <a:off x="1640959" y="2049573"/>
              <a:ext cx="0" cy="288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Straight Arrow Connector 29"/>
            <p:cNvCxnSpPr/>
            <p:nvPr/>
          </p:nvCxnSpPr>
          <p:spPr bwMode="auto">
            <a:xfrm flipV="1">
              <a:off x="3555697" y="2034715"/>
              <a:ext cx="0" cy="288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>
              <a:off x="3539809" y="982400"/>
              <a:ext cx="0" cy="288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>
              <a:off x="1663895" y="991610"/>
              <a:ext cx="0" cy="2880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95" name="TextBox 94"/>
            <p:cNvSpPr txBox="1"/>
            <p:nvPr/>
          </p:nvSpPr>
          <p:spPr>
            <a:xfrm>
              <a:off x="2077211" y="866125"/>
              <a:ext cx="982621" cy="3814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dirty="0" smtClean="0">
                  <a:solidFill>
                    <a:srgbClr val="000000"/>
                  </a:solidFill>
                  <a:latin typeface="Calibri"/>
                </a:rPr>
                <a:t>SW option</a:t>
              </a:r>
            </a:p>
          </p:txBody>
        </p:sp>
        <p:cxnSp>
          <p:nvCxnSpPr>
            <p:cNvPr id="98" name="Straight Arrow Connector 97"/>
            <p:cNvCxnSpPr/>
            <p:nvPr/>
          </p:nvCxnSpPr>
          <p:spPr bwMode="auto">
            <a:xfrm>
              <a:off x="2573837" y="1663438"/>
              <a:ext cx="95433" cy="0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oval" w="sm" len="sm"/>
              <a:tailEnd type="oval" w="sm" len="sm"/>
            </a:ln>
            <a:effectLst/>
          </p:spPr>
        </p:cxnSp>
        <p:cxnSp>
          <p:nvCxnSpPr>
            <p:cNvPr id="99" name="Straight Arrow Connector 98"/>
            <p:cNvCxnSpPr/>
            <p:nvPr/>
          </p:nvCxnSpPr>
          <p:spPr bwMode="auto">
            <a:xfrm flipV="1">
              <a:off x="1580074" y="1922975"/>
              <a:ext cx="174403" cy="364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oval" w="sm" len="sm"/>
              <a:tailEnd type="oval" w="sm" len="sm"/>
            </a:ln>
            <a:effectLst/>
          </p:spPr>
        </p:cxnSp>
        <p:sp>
          <p:nvSpPr>
            <p:cNvPr id="108" name="TextBox 107"/>
            <p:cNvSpPr txBox="1"/>
            <p:nvPr/>
          </p:nvSpPr>
          <p:spPr>
            <a:xfrm>
              <a:off x="1451650" y="1818691"/>
              <a:ext cx="216024" cy="2828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b="1" dirty="0" smtClean="0">
                  <a:solidFill>
                    <a:srgbClr val="FF0000"/>
                  </a:solidFill>
                  <a:latin typeface="Calibri"/>
                </a:rPr>
                <a:t>a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2725893" y="1582313"/>
              <a:ext cx="216024" cy="2828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b="1" dirty="0" smtClean="0">
                  <a:solidFill>
                    <a:srgbClr val="FF0000"/>
                  </a:solidFill>
                  <a:latin typeface="Calibri"/>
                </a:rPr>
                <a:t>b</a:t>
              </a:r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760903" y="2193589"/>
              <a:ext cx="3668371" cy="1572036"/>
              <a:chOff x="760903" y="2193589"/>
              <a:chExt cx="3668371" cy="1572036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760903" y="2524014"/>
                <a:ext cx="1800200" cy="652634"/>
                <a:chOff x="649509" y="3024364"/>
                <a:chExt cx="1800200" cy="652634"/>
              </a:xfrm>
            </p:grpSpPr>
            <p:sp>
              <p:nvSpPr>
                <p:cNvPr id="42" name="Rectangle 41"/>
                <p:cNvSpPr/>
                <p:nvPr/>
              </p:nvSpPr>
              <p:spPr bwMode="auto">
                <a:xfrm>
                  <a:off x="649509" y="3218786"/>
                  <a:ext cx="1800200" cy="25922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43" name="Rectangle 42"/>
                <p:cNvSpPr/>
                <p:nvPr/>
              </p:nvSpPr>
              <p:spPr bwMode="auto">
                <a:xfrm>
                  <a:off x="649509" y="3024364"/>
                  <a:ext cx="80392" cy="648072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44" name="Rectangle 43"/>
                <p:cNvSpPr/>
                <p:nvPr/>
              </p:nvSpPr>
              <p:spPr bwMode="auto">
                <a:xfrm>
                  <a:off x="2369317" y="3028926"/>
                  <a:ext cx="80392" cy="648072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2629074" y="2524014"/>
                <a:ext cx="1800200" cy="652634"/>
                <a:chOff x="649509" y="3024364"/>
                <a:chExt cx="1800200" cy="652634"/>
              </a:xfrm>
            </p:grpSpPr>
            <p:sp>
              <p:nvSpPr>
                <p:cNvPr id="39" name="Rectangle 38"/>
                <p:cNvSpPr/>
                <p:nvPr/>
              </p:nvSpPr>
              <p:spPr bwMode="auto">
                <a:xfrm>
                  <a:off x="649509" y="3218786"/>
                  <a:ext cx="1800200" cy="25922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 bwMode="auto">
                <a:xfrm>
                  <a:off x="649509" y="3024364"/>
                  <a:ext cx="80392" cy="648072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 bwMode="auto">
                <a:xfrm>
                  <a:off x="2369317" y="3028926"/>
                  <a:ext cx="80392" cy="648072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sp>
            <p:nvSpPr>
              <p:cNvPr id="20" name="Rectangle 19"/>
              <p:cNvSpPr/>
              <p:nvPr/>
            </p:nvSpPr>
            <p:spPr bwMode="auto">
              <a:xfrm>
                <a:off x="865184" y="2505743"/>
                <a:ext cx="1591638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2743237" y="2493662"/>
                <a:ext cx="1568624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875066" y="3025671"/>
                <a:ext cx="1581756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2762512" y="3013590"/>
                <a:ext cx="1549349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 bwMode="auto">
              <a:xfrm flipV="1">
                <a:off x="788343" y="3262380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28" name="Straight Arrow Connector 27"/>
              <p:cNvCxnSpPr/>
              <p:nvPr/>
            </p:nvCxnSpPr>
            <p:spPr bwMode="auto">
              <a:xfrm flipV="1">
                <a:off x="2669540" y="3221222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1" name="Straight Arrow Connector 30"/>
              <p:cNvCxnSpPr/>
              <p:nvPr/>
            </p:nvCxnSpPr>
            <p:spPr bwMode="auto">
              <a:xfrm flipV="1">
                <a:off x="2507467" y="2217711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2" name="Straight Arrow Connector 31"/>
              <p:cNvCxnSpPr/>
              <p:nvPr/>
            </p:nvCxnSpPr>
            <p:spPr bwMode="auto">
              <a:xfrm>
                <a:off x="2669540" y="2212615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3" name="Straight Arrow Connector 32"/>
              <p:cNvCxnSpPr/>
              <p:nvPr/>
            </p:nvCxnSpPr>
            <p:spPr bwMode="auto">
              <a:xfrm>
                <a:off x="4402453" y="3221222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4" name="Straight Arrow Connector 33"/>
              <p:cNvCxnSpPr/>
              <p:nvPr/>
            </p:nvCxnSpPr>
            <p:spPr bwMode="auto">
              <a:xfrm flipV="1">
                <a:off x="4387861" y="2205630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5" name="Straight Arrow Connector 34"/>
              <p:cNvCxnSpPr/>
              <p:nvPr/>
            </p:nvCxnSpPr>
            <p:spPr bwMode="auto">
              <a:xfrm>
                <a:off x="2507467" y="3229606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38" name="Straight Arrow Connector 37"/>
              <p:cNvCxnSpPr/>
              <p:nvPr/>
            </p:nvCxnSpPr>
            <p:spPr bwMode="auto">
              <a:xfrm>
                <a:off x="797587" y="2193589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96" name="TextBox 95"/>
              <p:cNvSpPr txBox="1"/>
              <p:nvPr/>
            </p:nvSpPr>
            <p:spPr>
              <a:xfrm>
                <a:off x="1060536" y="3384151"/>
                <a:ext cx="982621" cy="38147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dirty="0" smtClean="0">
                    <a:solidFill>
                      <a:srgbClr val="000000"/>
                    </a:solidFill>
                    <a:latin typeface="Calibri"/>
                  </a:rPr>
                  <a:t>TW option</a:t>
                </a:r>
              </a:p>
            </p:txBody>
          </p:sp>
          <p:cxnSp>
            <p:nvCxnSpPr>
              <p:cNvPr id="105" name="Straight Arrow Connector 104"/>
              <p:cNvCxnSpPr/>
              <p:nvPr/>
            </p:nvCxnSpPr>
            <p:spPr bwMode="auto">
              <a:xfrm>
                <a:off x="2451141" y="3018027"/>
                <a:ext cx="301027" cy="5096"/>
              </a:xfrm>
              <a:prstGeom prst="straightConnector1">
                <a:avLst/>
              </a:prstGeom>
              <a:solidFill>
                <a:schemeClr val="accent1"/>
              </a:solidFill>
              <a:ln w="3175" cap="flat" cmpd="sng" algn="ctr">
                <a:solidFill>
                  <a:srgbClr val="FF0000"/>
                </a:solidFill>
                <a:prstDash val="solid"/>
                <a:round/>
                <a:headEnd type="oval" w="sm" len="sm"/>
                <a:tailEnd type="oval" w="sm" len="sm"/>
              </a:ln>
              <a:effectLst/>
            </p:spPr>
          </p:cxnSp>
          <p:sp>
            <p:nvSpPr>
              <p:cNvPr id="110" name="TextBox 109"/>
              <p:cNvSpPr txBox="1"/>
              <p:nvPr/>
            </p:nvSpPr>
            <p:spPr>
              <a:xfrm>
                <a:off x="2685000" y="2802140"/>
                <a:ext cx="216024" cy="2828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000" b="1" dirty="0" smtClean="0">
                    <a:solidFill>
                      <a:srgbClr val="FF0000"/>
                    </a:solidFill>
                    <a:latin typeface="Calibri"/>
                  </a:rPr>
                  <a:t>c</a:t>
                </a:r>
              </a:p>
            </p:txBody>
          </p:sp>
        </p:grpSp>
      </p:grpSp>
      <p:grpSp>
        <p:nvGrpSpPr>
          <p:cNvPr id="6" name="Group 5"/>
          <p:cNvGrpSpPr/>
          <p:nvPr/>
        </p:nvGrpSpPr>
        <p:grpSpPr>
          <a:xfrm>
            <a:off x="4932040" y="2511071"/>
            <a:ext cx="4032448" cy="1356823"/>
            <a:chOff x="4932040" y="1707654"/>
            <a:chExt cx="4032448" cy="1356823"/>
          </a:xfrm>
        </p:grpSpPr>
        <p:grpSp>
          <p:nvGrpSpPr>
            <p:cNvPr id="112" name="Group 111"/>
            <p:cNvGrpSpPr/>
            <p:nvPr/>
          </p:nvGrpSpPr>
          <p:grpSpPr>
            <a:xfrm>
              <a:off x="4932040" y="1707654"/>
              <a:ext cx="4032448" cy="1356823"/>
              <a:chOff x="4932040" y="2217711"/>
              <a:chExt cx="4032448" cy="1356823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4932040" y="2548136"/>
                <a:ext cx="1800200" cy="652634"/>
                <a:chOff x="649509" y="3024364"/>
                <a:chExt cx="1800200" cy="652634"/>
              </a:xfrm>
            </p:grpSpPr>
            <p:sp>
              <p:nvSpPr>
                <p:cNvPr id="85" name="Rectangle 84"/>
                <p:cNvSpPr/>
                <p:nvPr/>
              </p:nvSpPr>
              <p:spPr bwMode="auto">
                <a:xfrm>
                  <a:off x="649509" y="3218786"/>
                  <a:ext cx="1800200" cy="25922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 bwMode="auto">
                <a:xfrm>
                  <a:off x="649509" y="3024364"/>
                  <a:ext cx="80392" cy="648072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87" name="Rectangle 86"/>
                <p:cNvSpPr/>
                <p:nvPr/>
              </p:nvSpPr>
              <p:spPr bwMode="auto">
                <a:xfrm>
                  <a:off x="2369317" y="3028926"/>
                  <a:ext cx="80392" cy="648072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7164288" y="2548136"/>
                <a:ext cx="1800200" cy="652634"/>
                <a:chOff x="649509" y="3024364"/>
                <a:chExt cx="1800200" cy="652634"/>
              </a:xfrm>
            </p:grpSpPr>
            <p:sp>
              <p:nvSpPr>
                <p:cNvPr id="82" name="Rectangle 81"/>
                <p:cNvSpPr/>
                <p:nvPr/>
              </p:nvSpPr>
              <p:spPr bwMode="auto">
                <a:xfrm>
                  <a:off x="649509" y="3218786"/>
                  <a:ext cx="1800200" cy="259229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 bwMode="auto">
                <a:xfrm>
                  <a:off x="649509" y="3024364"/>
                  <a:ext cx="80392" cy="648072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 bwMode="auto">
                <a:xfrm>
                  <a:off x="2369317" y="3028926"/>
                  <a:ext cx="80392" cy="648072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sp>
            <p:nvSpPr>
              <p:cNvPr id="63" name="Rectangle 62"/>
              <p:cNvSpPr/>
              <p:nvPr/>
            </p:nvSpPr>
            <p:spPr bwMode="auto">
              <a:xfrm>
                <a:off x="5049453" y="2529865"/>
                <a:ext cx="1578506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7281701" y="2517784"/>
                <a:ext cx="1565374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5046384" y="3049793"/>
                <a:ext cx="1581575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 bwMode="auto">
              <a:xfrm>
                <a:off x="7281701" y="3037712"/>
                <a:ext cx="1565374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cxnSp>
            <p:nvCxnSpPr>
              <p:cNvPr id="70" name="Straight Arrow Connector 69"/>
              <p:cNvCxnSpPr/>
              <p:nvPr/>
            </p:nvCxnSpPr>
            <p:spPr bwMode="auto">
              <a:xfrm flipV="1">
                <a:off x="4959480" y="3286502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71" name="Straight Arrow Connector 70"/>
              <p:cNvCxnSpPr/>
              <p:nvPr/>
            </p:nvCxnSpPr>
            <p:spPr bwMode="auto">
              <a:xfrm flipV="1">
                <a:off x="7204754" y="3245344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74" name="Straight Arrow Connector 73"/>
              <p:cNvCxnSpPr/>
              <p:nvPr/>
            </p:nvCxnSpPr>
            <p:spPr bwMode="auto">
              <a:xfrm flipV="1">
                <a:off x="6678604" y="2241833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75" name="Straight Arrow Connector 74"/>
              <p:cNvCxnSpPr/>
              <p:nvPr/>
            </p:nvCxnSpPr>
            <p:spPr bwMode="auto">
              <a:xfrm>
                <a:off x="7204754" y="2236737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76" name="Straight Arrow Connector 75"/>
              <p:cNvCxnSpPr/>
              <p:nvPr/>
            </p:nvCxnSpPr>
            <p:spPr bwMode="auto">
              <a:xfrm>
                <a:off x="8937667" y="3245344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77" name="Straight Arrow Connector 76"/>
              <p:cNvCxnSpPr/>
              <p:nvPr/>
            </p:nvCxnSpPr>
            <p:spPr bwMode="auto">
              <a:xfrm flipV="1">
                <a:off x="8923075" y="2229752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78" name="Straight Arrow Connector 77"/>
              <p:cNvCxnSpPr/>
              <p:nvPr/>
            </p:nvCxnSpPr>
            <p:spPr bwMode="auto">
              <a:xfrm>
                <a:off x="6678604" y="3253728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81" name="Straight Arrow Connector 80"/>
              <p:cNvCxnSpPr/>
              <p:nvPr/>
            </p:nvCxnSpPr>
            <p:spPr bwMode="auto">
              <a:xfrm>
                <a:off x="4968724" y="2217711"/>
                <a:ext cx="0" cy="28803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sp>
            <p:nvSpPr>
              <p:cNvPr id="92" name="Rectangle 91"/>
              <p:cNvSpPr/>
              <p:nvPr/>
            </p:nvSpPr>
            <p:spPr bwMode="auto">
              <a:xfrm>
                <a:off x="6789051" y="2531623"/>
                <a:ext cx="280911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 bwMode="auto">
              <a:xfrm>
                <a:off x="6779297" y="3049793"/>
                <a:ext cx="280911" cy="195551"/>
              </a:xfrm>
              <a:prstGeom prst="rect">
                <a:avLst/>
              </a:prstGeom>
              <a:solidFill>
                <a:srgbClr val="00B0F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cxnSp>
          <p:nvCxnSpPr>
            <p:cNvPr id="113" name="Straight Arrow Connector 112"/>
            <p:cNvCxnSpPr/>
            <p:nvPr/>
          </p:nvCxnSpPr>
          <p:spPr bwMode="auto">
            <a:xfrm>
              <a:off x="7061677" y="2715766"/>
              <a:ext cx="220024" cy="1757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oval" w="sm" len="sm"/>
              <a:tailEnd type="oval" w="sm" len="sm"/>
            </a:ln>
            <a:effectLst/>
          </p:spPr>
        </p:cxnSp>
        <p:sp>
          <p:nvSpPr>
            <p:cNvPr id="115" name="TextBox 114"/>
            <p:cNvSpPr txBox="1"/>
            <p:nvPr/>
          </p:nvSpPr>
          <p:spPr>
            <a:xfrm>
              <a:off x="7353235" y="2533920"/>
              <a:ext cx="216024" cy="2828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b="1" dirty="0" smtClean="0">
                  <a:solidFill>
                    <a:srgbClr val="FF0000"/>
                  </a:solidFill>
                  <a:latin typeface="Calibri"/>
                </a:rPr>
                <a:t>e</a:t>
              </a:r>
            </a:p>
          </p:txBody>
        </p:sp>
        <p:cxnSp>
          <p:nvCxnSpPr>
            <p:cNvPr id="116" name="Straight Arrow Connector 115"/>
            <p:cNvCxnSpPr/>
            <p:nvPr/>
          </p:nvCxnSpPr>
          <p:spPr bwMode="auto">
            <a:xfrm flipV="1">
              <a:off x="6604842" y="2711209"/>
              <a:ext cx="174403" cy="3645"/>
            </a:xfrm>
            <a:prstGeom prst="straightConnector1">
              <a:avLst/>
            </a:prstGeom>
            <a:solidFill>
              <a:schemeClr val="accent1"/>
            </a:solidFill>
            <a:ln w="3175" cap="flat" cmpd="sng" algn="ctr">
              <a:solidFill>
                <a:srgbClr val="FF0000"/>
              </a:solidFill>
              <a:prstDash val="solid"/>
              <a:round/>
              <a:headEnd type="oval" w="sm" len="sm"/>
              <a:tailEnd type="oval" w="sm" len="sm"/>
            </a:ln>
            <a:effectLst/>
          </p:spPr>
        </p:cxnSp>
        <p:sp>
          <p:nvSpPr>
            <p:cNvPr id="117" name="TextBox 116"/>
            <p:cNvSpPr txBox="1"/>
            <p:nvPr/>
          </p:nvSpPr>
          <p:spPr>
            <a:xfrm>
              <a:off x="6501493" y="2522367"/>
              <a:ext cx="216024" cy="2828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b="1" dirty="0" smtClean="0">
                  <a:solidFill>
                    <a:srgbClr val="FF0000"/>
                  </a:solidFill>
                  <a:latin typeface="Calibri"/>
                </a:rPr>
                <a:t>a</a:t>
              </a:r>
            </a:p>
          </p:txBody>
        </p:sp>
      </p:grpSp>
      <p:sp>
        <p:nvSpPr>
          <p:cNvPr id="118" name="TextBox 117"/>
          <p:cNvSpPr txBox="1"/>
          <p:nvPr/>
        </p:nvSpPr>
        <p:spPr>
          <a:xfrm>
            <a:off x="776863" y="4043779"/>
            <a:ext cx="2778834" cy="104825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a	waveguide spacing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b	assembly spacing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c	2*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</a:rPr>
              <a:t>a+b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e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	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</a:rPr>
              <a:t>a+b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274679" y="4360538"/>
            <a:ext cx="4869321" cy="5618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P</a:t>
            </a:r>
            <a:r>
              <a:rPr lang="en-US" sz="1400" baseline="30000" dirty="0" smtClean="0">
                <a:solidFill>
                  <a:srgbClr val="000000"/>
                </a:solidFill>
                <a:latin typeface="Calibri"/>
              </a:rPr>
              <a:t>3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 project: a=b=90mm*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(*)	LIL flange 81 mm, vacuum pumping only from waveguide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0" y="767514"/>
            <a:ext cx="4464495" cy="3640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TW solution requires large space between structures.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The problem could be solved with a special design of the input/output coupler (?) or with extra solenoid in between structures (cost and length impact).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The TW solution could require less and longer solenoids around the cavities, this can significantly reduce the cost for SC technology (dedicate cryostat for each solenoid)</a:t>
            </a:r>
          </a:p>
        </p:txBody>
      </p:sp>
    </p:spTree>
    <p:extLst>
      <p:ext uri="{BB962C8B-B14F-4D97-AF65-F5344CB8AC3E}">
        <p14:creationId xmlns:p14="http://schemas.microsoft.com/office/powerpoint/2010/main" val="259096618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7005" b="1551"/>
          <a:stretch/>
        </p:blipFill>
        <p:spPr>
          <a:xfrm>
            <a:off x="4571984" y="1506963"/>
            <a:ext cx="4494027" cy="33890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between TW and SW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26849" b="1546"/>
          <a:stretch/>
        </p:blipFill>
        <p:spPr>
          <a:xfrm>
            <a:off x="215530" y="1506962"/>
            <a:ext cx="4529850" cy="338902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1472343" y="987309"/>
            <a:ext cx="2016224" cy="2088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259559" y="987309"/>
            <a:ext cx="2016224" cy="2088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1225443"/>
            <a:ext cx="2304256" cy="150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100 mm solenoid separation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25159" y="1225443"/>
            <a:ext cx="2304256" cy="150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250 mm solenoid separation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48064" y="4843970"/>
            <a:ext cx="2520280" cy="18311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Courtesy of Nicolas Vallis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286195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problems for the RF loads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051" t="13778" r="22822" b="15063"/>
          <a:stretch/>
        </p:blipFill>
        <p:spPr>
          <a:xfrm>
            <a:off x="683568" y="1073893"/>
            <a:ext cx="5328592" cy="386896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72200" y="2541553"/>
            <a:ext cx="226376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/>
              <a:t>https://indico.cern.ch/event/1074040/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84168" y="1563638"/>
            <a:ext cx="2952328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200" dirty="0" err="1"/>
              <a:t>Kazuro</a:t>
            </a:r>
            <a:r>
              <a:rPr lang="en-US" sz="1200" dirty="0"/>
              <a:t> Furukawa (KEK)</a:t>
            </a:r>
            <a:endParaRPr lang="en-US" sz="1200" dirty="0" smtClean="0"/>
          </a:p>
          <a:p>
            <a:r>
              <a:rPr lang="en-US" sz="1200" dirty="0" smtClean="0"/>
              <a:t>FCC-</a:t>
            </a:r>
            <a:r>
              <a:rPr lang="en-US" sz="1200" dirty="0" err="1" smtClean="0"/>
              <a:t>ee</a:t>
            </a:r>
            <a:r>
              <a:rPr lang="en-US" sz="1200" dirty="0" smtClean="0"/>
              <a:t> </a:t>
            </a:r>
            <a:r>
              <a:rPr lang="en-US" sz="1200" dirty="0"/>
              <a:t>Injector </a:t>
            </a:r>
            <a:r>
              <a:rPr lang="en-US" sz="1200" dirty="0" smtClean="0"/>
              <a:t>Seminar:</a:t>
            </a:r>
          </a:p>
          <a:p>
            <a:r>
              <a:rPr lang="en-US" sz="1200" dirty="0" smtClean="0"/>
              <a:t>Injector </a:t>
            </a:r>
            <a:r>
              <a:rPr lang="en-US" sz="1200" dirty="0" err="1"/>
              <a:t>Linac</a:t>
            </a:r>
            <a:r>
              <a:rPr lang="en-US" sz="1200" dirty="0"/>
              <a:t> Experiences at </a:t>
            </a:r>
            <a:r>
              <a:rPr lang="en-US" sz="1200" dirty="0" err="1"/>
              <a:t>SuperKEKB</a:t>
            </a:r>
            <a:endParaRPr lang="en-US" sz="1200" dirty="0"/>
          </a:p>
        </p:txBody>
      </p:sp>
      <p:sp>
        <p:nvSpPr>
          <p:cNvPr id="10" name="Oval 9"/>
          <p:cNvSpPr/>
          <p:nvPr/>
        </p:nvSpPr>
        <p:spPr bwMode="auto">
          <a:xfrm>
            <a:off x="683568" y="2067694"/>
            <a:ext cx="2088232" cy="50405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2627784" y="2427734"/>
            <a:ext cx="3816424" cy="10801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516216" y="3121803"/>
            <a:ext cx="2627784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Loads placed just after the e+ target can suffer from radiation</a:t>
            </a:r>
          </a:p>
        </p:txBody>
      </p:sp>
    </p:spTree>
    <p:extLst>
      <p:ext uri="{BB962C8B-B14F-4D97-AF65-F5344CB8AC3E}">
        <p14:creationId xmlns:p14="http://schemas.microsoft.com/office/powerpoint/2010/main" val="166146333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Mask for 1</a:t>
            </a:r>
            <a:r>
              <a:rPr lang="en-US" baseline="30000" dirty="0" smtClean="0"/>
              <a:t>st</a:t>
            </a:r>
            <a:r>
              <a:rPr lang="en-US" dirty="0" smtClean="0"/>
              <a:t> RF cavity protection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203598"/>
            <a:ext cx="3909271" cy="34704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5536" y="1779662"/>
            <a:ext cx="4320480" cy="1656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In the present design for P3 the space from target output surface to the flange of the first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RF cavity is 25 cm.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An additional space of few centimeters (~&lt;5 cm) for the shielding placed in front of the first RF cavity seems to have moderate effect on the yield.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4843970"/>
            <a:ext cx="2520280" cy="18311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Courtesy of Nicolas Vallis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0201303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layout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9019" t="15007" r="19201" b="24142"/>
          <a:stretch/>
        </p:blipFill>
        <p:spPr>
          <a:xfrm>
            <a:off x="1403648" y="1138456"/>
            <a:ext cx="6452619" cy="35750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99992" y="262671"/>
            <a:ext cx="4464496" cy="33470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With the new layout there is not clear definition of e+ injector and e+ 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</a:rPr>
              <a:t>Linac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Should we consider the transition from solenoid to quadrupole as interface (if any…)? 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6300192" y="1203598"/>
            <a:ext cx="0" cy="79208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074769740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077211" y="216000"/>
            <a:ext cx="7103301" cy="381375"/>
          </a:xfrm>
        </p:spPr>
        <p:txBody>
          <a:bodyPr/>
          <a:lstStyle/>
          <a:p>
            <a:r>
              <a:rPr lang="en-US" dirty="0" smtClean="0"/>
              <a:t>Possible cell design for </a:t>
            </a:r>
            <a:r>
              <a:rPr lang="en-US" dirty="0" smtClean="0"/>
              <a:t>linac1, solution 1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3184" t="2518" r="14304" b="6825"/>
          <a:stretch/>
        </p:blipFill>
        <p:spPr>
          <a:xfrm>
            <a:off x="5292080" y="1284732"/>
            <a:ext cx="3384377" cy="3692048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 bwMode="auto">
          <a:xfrm>
            <a:off x="1378936" y="2859782"/>
            <a:ext cx="1800200" cy="45824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triangl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 rot="18727735">
            <a:off x="2297839" y="2262633"/>
            <a:ext cx="648072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175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11560" y="1419622"/>
            <a:ext cx="3384376" cy="3384376"/>
            <a:chOff x="611560" y="1213418"/>
            <a:chExt cx="3384376" cy="338437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11133" t="5220" r="14117" b="9113"/>
            <a:stretch/>
          </p:blipFill>
          <p:spPr>
            <a:xfrm>
              <a:off x="611560" y="1213418"/>
              <a:ext cx="3384376" cy="3384376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 bwMode="auto">
            <a:xfrm flipV="1">
              <a:off x="1403648" y="1995686"/>
              <a:ext cx="1728192" cy="1800200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2699792" y="2715147"/>
              <a:ext cx="648072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126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971600" y="1059582"/>
            <a:ext cx="763125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Squared shape of the disks, circular housing included in the design. Brazing and machining to be tested 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3618" y="4371950"/>
            <a:ext cx="1440161" cy="2519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/>
              <a:t>F3 </a:t>
            </a:r>
            <a:r>
              <a:rPr lang="en-US" sz="1800" dirty="0" smtClean="0"/>
              <a:t>structure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45056" t="33929" r="29858" b="21473"/>
          <a:stretch/>
        </p:blipFill>
        <p:spPr>
          <a:xfrm>
            <a:off x="3851920" y="1361441"/>
            <a:ext cx="1498341" cy="149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9572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cell design for linac1; solution </a:t>
            </a:r>
            <a:r>
              <a:rPr lang="en-US" dirty="0" smtClean="0"/>
              <a:t>2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9213" t="9876" r="18927" b="13089"/>
          <a:stretch/>
        </p:blipFill>
        <p:spPr>
          <a:xfrm>
            <a:off x="663020" y="1259671"/>
            <a:ext cx="3096343" cy="3096343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5394886" y="1259671"/>
            <a:ext cx="3456385" cy="3456384"/>
            <a:chOff x="5310025" y="1089393"/>
            <a:chExt cx="3456385" cy="345638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9249" t="11567" r="19845" b="12421"/>
            <a:stretch/>
          </p:blipFill>
          <p:spPr>
            <a:xfrm>
              <a:off x="5310025" y="1089393"/>
              <a:ext cx="3456385" cy="3456384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 bwMode="auto">
            <a:xfrm flipV="1">
              <a:off x="6337738" y="2112579"/>
              <a:ext cx="1376855" cy="1382112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 rot="18727735">
              <a:off x="6448441" y="2776511"/>
              <a:ext cx="648072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146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>
              <a:off x="6174828" y="2769476"/>
              <a:ext cx="1676400" cy="52552"/>
            </a:xfrm>
            <a:prstGeom prst="straightConnector1">
              <a:avLst/>
            </a:prstGeom>
            <a:solidFill>
              <a:schemeClr val="accent1"/>
            </a:solidFill>
            <a:ln w="635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triangle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6475007" y="2579728"/>
              <a:ext cx="648072" cy="2160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200" dirty="0" smtClean="0">
                  <a:solidFill>
                    <a:srgbClr val="000000"/>
                  </a:solidFill>
                  <a:latin typeface="Calibri"/>
                </a:rPr>
                <a:t>126</a:t>
              </a: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2347" t="7941" r="23450" b="9996"/>
          <a:stretch/>
        </p:blipFill>
        <p:spPr>
          <a:xfrm>
            <a:off x="3803988" y="2794549"/>
            <a:ext cx="1656184" cy="19746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71600" y="784507"/>
            <a:ext cx="7631252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Conventional circular cup design, conventional brazing. Machining of the cavity after brazing. Requires final machining tests. </a:t>
            </a:r>
            <a:endParaRPr lang="en-US" sz="1400" dirty="0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67145" y="4769230"/>
            <a:ext cx="1440161" cy="2519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/>
              <a:t>F3 </a:t>
            </a:r>
            <a:r>
              <a:rPr lang="en-US" sz="1800" dirty="0" smtClean="0"/>
              <a:t>structure</a:t>
            </a:r>
            <a:endParaRPr lang="en-US" sz="1800" dirty="0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45056" t="33929" r="29858" b="21473"/>
          <a:stretch/>
        </p:blipFill>
        <p:spPr>
          <a:xfrm>
            <a:off x="3851920" y="1294488"/>
            <a:ext cx="1498341" cy="149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37005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 GHz SW cavity for P</a:t>
            </a:r>
            <a:r>
              <a:rPr lang="en-US" baseline="30000" dirty="0" smtClean="0"/>
              <a:t>3</a:t>
            </a:r>
            <a:endParaRPr lang="en-US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538" t="14615" r="3305" b="21082"/>
          <a:stretch/>
        </p:blipFill>
        <p:spPr>
          <a:xfrm>
            <a:off x="3076039" y="1775597"/>
            <a:ext cx="3734597" cy="2080029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853236"/>
              </p:ext>
            </p:extLst>
          </p:nvPr>
        </p:nvGraphicFramePr>
        <p:xfrm>
          <a:off x="5508104" y="585100"/>
          <a:ext cx="3690620" cy="1927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9740">
                  <a:extLst>
                    <a:ext uri="{9D8B030D-6E8A-4147-A177-3AD203B41FA5}">
                      <a16:colId xmlns:a16="http://schemas.microsoft.com/office/drawing/2014/main" val="1866246413"/>
                    </a:ext>
                  </a:extLst>
                </a:gridCol>
                <a:gridCol w="1150620">
                  <a:extLst>
                    <a:ext uri="{9D8B030D-6E8A-4147-A177-3AD203B41FA5}">
                      <a16:colId xmlns:a16="http://schemas.microsoft.com/office/drawing/2014/main" val="1520802226"/>
                    </a:ext>
                  </a:extLst>
                </a:gridCol>
                <a:gridCol w="810260">
                  <a:extLst>
                    <a:ext uri="{9D8B030D-6E8A-4147-A177-3AD203B41FA5}">
                      <a16:colId xmlns:a16="http://schemas.microsoft.com/office/drawing/2014/main" val="12841188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cap="none" baseline="0" dirty="0">
                          <a:effectLst/>
                        </a:rPr>
                        <a:t>Cavity length</a:t>
                      </a:r>
                      <a:endParaRPr lang="en-US" sz="1100" cap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cap="none" baseline="0" dirty="0">
                          <a:effectLst/>
                        </a:rPr>
                        <a:t>1.2</a:t>
                      </a:r>
                      <a:endParaRPr lang="en-US" sz="1100" cap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cap="none" baseline="0" dirty="0" smtClean="0">
                          <a:effectLst/>
                        </a:rPr>
                        <a:t>m</a:t>
                      </a:r>
                      <a:endParaRPr lang="en-US" sz="1100" cap="none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82848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Cavity frequency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2.9988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GHz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543766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Operational gradient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MV/m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7793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Number of cells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13164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Quality factor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21600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75833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Shunt impedance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13.9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MOhm/m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28958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Coupling factor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548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Filling time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100" dirty="0" err="1">
                          <a:effectLst/>
                        </a:rPr>
                        <a:t>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38901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Mode separation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5.3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MHz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80096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Max. repetition rate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Hz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17534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7499" t="15637" r="10031" b="19207"/>
          <a:stretch/>
        </p:blipFill>
        <p:spPr>
          <a:xfrm>
            <a:off x="28877" y="2117426"/>
            <a:ext cx="3047162" cy="17313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927929"/>
            <a:ext cx="3816424" cy="3511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Frequency	available klystron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SW	large aperture operation, no pulse compressor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Length	min. mode separation</a:t>
            </a:r>
            <a:endParaRPr lang="en-US" sz="12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	reduced filling time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6281152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Conclusions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8316912" cy="4183379"/>
          </a:xfrm>
        </p:spPr>
        <p:txBody>
          <a:bodyPr tIns="432000"/>
          <a:lstStyle/>
          <a:p>
            <a:r>
              <a:rPr lang="en-US" sz="1600" dirty="0">
                <a:solidFill>
                  <a:srgbClr val="000000"/>
                </a:solidFill>
              </a:rPr>
              <a:t>P</a:t>
            </a:r>
            <a:r>
              <a:rPr lang="en-US" sz="1600" baseline="30000" dirty="0">
                <a:solidFill>
                  <a:srgbClr val="000000"/>
                </a:solidFill>
              </a:rPr>
              <a:t>3</a:t>
            </a:r>
            <a:r>
              <a:rPr lang="en-US" sz="1600" dirty="0">
                <a:solidFill>
                  <a:srgbClr val="000000"/>
                </a:solidFill>
              </a:rPr>
              <a:t> is providing us the opportunity to optimize the e+ injector facing and possibly solving several technical </a:t>
            </a:r>
            <a:r>
              <a:rPr lang="en-US" sz="1600" dirty="0" smtClean="0">
                <a:solidFill>
                  <a:srgbClr val="000000"/>
                </a:solidFill>
              </a:rPr>
              <a:t>problems.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Solenoid technology is a key aspect of the injector/</a:t>
            </a:r>
            <a:r>
              <a:rPr lang="en-US" sz="1600" dirty="0" err="1" smtClean="0">
                <a:solidFill>
                  <a:srgbClr val="000000"/>
                </a:solidFill>
              </a:rPr>
              <a:t>linac</a:t>
            </a:r>
            <a:r>
              <a:rPr lang="en-US" sz="1600" dirty="0" smtClean="0">
                <a:solidFill>
                  <a:srgbClr val="000000"/>
                </a:solidFill>
              </a:rPr>
              <a:t> system. A clear cost/benefits NC to SC comparison must be made.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TW has clearly a larger efficiency if compared to SW, it is a good choice also for injector.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TW structures interfaces and spacing require optimization, very strong effect on yield.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For the first and eventually the second cavity a specific shorter version of TW cavity could be required.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Independently from the cavity technology 30 mm radius aperture must be assumed in beam dynamics studies.</a:t>
            </a:r>
          </a:p>
          <a:p>
            <a:endParaRPr lang="en-US" sz="16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de-CH" sz="1700" dirty="0"/>
          </a:p>
        </p:txBody>
      </p:sp>
    </p:spTree>
    <p:extLst>
      <p:ext uri="{BB962C8B-B14F-4D97-AF65-F5344CB8AC3E}">
        <p14:creationId xmlns:p14="http://schemas.microsoft.com/office/powerpoint/2010/main" val="1388295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Mode </a:t>
            </a:r>
            <a:r>
              <a:rPr lang="de-CH" dirty="0" err="1" smtClean="0"/>
              <a:t>separation</a:t>
            </a:r>
            <a:r>
              <a:rPr lang="de-CH" dirty="0" smtClean="0"/>
              <a:t> (3 GHz), </a:t>
            </a:r>
            <a:r>
              <a:rPr lang="de-CH" dirty="0" err="1" smtClean="0"/>
              <a:t>stady</a:t>
            </a:r>
            <a:r>
              <a:rPr lang="de-CH" dirty="0" smtClean="0"/>
              <a:t> </a:t>
            </a:r>
            <a:r>
              <a:rPr lang="de-CH" dirty="0" err="1" smtClean="0"/>
              <a:t>state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1" t="5169" r="6382"/>
          <a:stretch/>
        </p:blipFill>
        <p:spPr>
          <a:xfrm>
            <a:off x="1084525" y="1045277"/>
            <a:ext cx="5328593" cy="32091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63688" y="2592155"/>
            <a:ext cx="1558685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70C0"/>
                </a:solidFill>
                <a:latin typeface="Calibri"/>
              </a:rPr>
              <a:t>f=2993.54 MHz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70C0"/>
                </a:solidFill>
                <a:latin typeface="Symbol" panose="05050102010706020507" pitchFamily="18" charset="2"/>
              </a:rPr>
              <a:t>b</a:t>
            </a:r>
            <a:r>
              <a:rPr lang="en-US" sz="1400" b="1" dirty="0">
                <a:solidFill>
                  <a:srgbClr val="0070C0"/>
                </a:solidFill>
                <a:latin typeface="Calibri"/>
              </a:rPr>
              <a:t>=4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>
                <a:solidFill>
                  <a:srgbClr val="0070C0"/>
                </a:solidFill>
                <a:latin typeface="Calibri"/>
              </a:rPr>
              <a:t>Q</a:t>
            </a:r>
            <a:r>
              <a:rPr lang="en-US" sz="1400" b="1" baseline="-25000" dirty="0">
                <a:solidFill>
                  <a:srgbClr val="0070C0"/>
                </a:solidFill>
                <a:latin typeface="Calibri"/>
              </a:rPr>
              <a:t>0</a:t>
            </a:r>
            <a:r>
              <a:rPr lang="en-US" sz="1400" b="1" dirty="0">
                <a:solidFill>
                  <a:srgbClr val="0070C0"/>
                </a:solidFill>
                <a:latin typeface="Calibri"/>
              </a:rPr>
              <a:t>=21000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61232" y="2715766"/>
            <a:ext cx="1558685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FF0000"/>
                </a:solidFill>
                <a:latin typeface="Calibri"/>
              </a:rPr>
              <a:t>f=2998.8 </a:t>
            </a:r>
            <a:r>
              <a:rPr lang="en-US" sz="1400" b="1" dirty="0">
                <a:solidFill>
                  <a:srgbClr val="FF0000"/>
                </a:solidFill>
                <a:latin typeface="Calibri"/>
              </a:rPr>
              <a:t>MHz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sz="1400" b="1" dirty="0" smtClean="0">
                <a:solidFill>
                  <a:srgbClr val="FF0000"/>
                </a:solidFill>
                <a:latin typeface="Calibri"/>
              </a:rPr>
              <a:t>=2</a:t>
            </a:r>
            <a:endParaRPr lang="en-US" sz="1400" b="1" dirty="0">
              <a:solidFill>
                <a:srgbClr val="FF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FF0000"/>
                </a:solidFill>
                <a:latin typeface="Calibri"/>
              </a:rPr>
              <a:t>Q</a:t>
            </a:r>
            <a:r>
              <a:rPr lang="en-US" sz="1400" b="1" baseline="-25000" dirty="0" smtClean="0">
                <a:solidFill>
                  <a:srgbClr val="FF0000"/>
                </a:solidFill>
                <a:latin typeface="Calibri"/>
              </a:rPr>
              <a:t>0</a:t>
            </a:r>
            <a:r>
              <a:rPr lang="en-US" sz="1400" b="1" dirty="0" smtClean="0">
                <a:solidFill>
                  <a:srgbClr val="FF0000"/>
                </a:solidFill>
                <a:latin typeface="Calibri"/>
              </a:rPr>
              <a:t>=21500</a:t>
            </a:r>
            <a:endParaRPr lang="en-US" sz="1400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5076056" y="1491630"/>
            <a:ext cx="432048" cy="864096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 w="med" len="sm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364088" y="2499742"/>
            <a:ext cx="864096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</a:rPr>
              <a:t>r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=0.985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4555723"/>
            <a:ext cx="7445911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Mode separation is a limiting parameter in the design of standing wave </a:t>
            </a:r>
            <a:r>
              <a:rPr lang="en-US" dirty="0" smtClean="0">
                <a:solidFill>
                  <a:srgbClr val="000000"/>
                </a:solidFill>
                <a:latin typeface="Symbol" panose="05050102010706020507" pitchFamily="18" charset="2"/>
              </a:rPr>
              <a:t>p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 mode cavities</a:t>
            </a:r>
          </a:p>
        </p:txBody>
      </p:sp>
    </p:spTree>
    <p:extLst>
      <p:ext uri="{BB962C8B-B14F-4D97-AF65-F5344CB8AC3E}">
        <p14:creationId xmlns:p14="http://schemas.microsoft.com/office/powerpoint/2010/main" val="3790117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Ez</a:t>
            </a:r>
            <a:r>
              <a:rPr lang="de-DE" dirty="0" smtClean="0"/>
              <a:t> (3 GHz; 15 MW </a:t>
            </a:r>
            <a:r>
              <a:rPr lang="de-DE" dirty="0" err="1" smtClean="0"/>
              <a:t>input</a:t>
            </a:r>
            <a:r>
              <a:rPr lang="de-DE" dirty="0" smtClean="0"/>
              <a:t> power) </a:t>
            </a:r>
            <a:r>
              <a:rPr lang="de-DE" dirty="0" err="1" smtClean="0"/>
              <a:t>steady</a:t>
            </a:r>
            <a:r>
              <a:rPr lang="de-DE" dirty="0" smtClean="0"/>
              <a:t> </a:t>
            </a:r>
            <a:r>
              <a:rPr lang="de-DE" dirty="0" err="1" smtClean="0"/>
              <a:t>state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712" y="1470629"/>
            <a:ext cx="6437702" cy="308591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separation and transient (filling time)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7" t="5599" r="8398" b="602"/>
          <a:stretch/>
        </p:blipFill>
        <p:spPr>
          <a:xfrm>
            <a:off x="242414" y="1855211"/>
            <a:ext cx="4944906" cy="3096344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1125928" y="771912"/>
            <a:ext cx="2952328" cy="900344"/>
            <a:chOff x="2432647" y="771912"/>
            <a:chExt cx="2952328" cy="900344"/>
          </a:xfrm>
        </p:grpSpPr>
        <p:grpSp>
          <p:nvGrpSpPr>
            <p:cNvPr id="39" name="Group 38"/>
            <p:cNvGrpSpPr/>
            <p:nvPr/>
          </p:nvGrpSpPr>
          <p:grpSpPr>
            <a:xfrm>
              <a:off x="2432647" y="784194"/>
              <a:ext cx="2952328" cy="888062"/>
              <a:chOff x="2433811" y="791020"/>
              <a:chExt cx="2952328" cy="888062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2433811" y="951020"/>
                <a:ext cx="2952328" cy="728062"/>
                <a:chOff x="2699792" y="763568"/>
                <a:chExt cx="2952328" cy="728062"/>
              </a:xfrm>
            </p:grpSpPr>
            <p:sp>
              <p:nvSpPr>
                <p:cNvPr id="5" name="Rectangle 4"/>
                <p:cNvSpPr/>
                <p:nvPr/>
              </p:nvSpPr>
              <p:spPr bwMode="auto">
                <a:xfrm>
                  <a:off x="2699792" y="915566"/>
                  <a:ext cx="360040" cy="576064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 bwMode="auto">
                <a:xfrm>
                  <a:off x="3131840" y="915566"/>
                  <a:ext cx="360040" cy="576064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9" name="Rectangle 8"/>
                <p:cNvSpPr/>
                <p:nvPr/>
              </p:nvSpPr>
              <p:spPr bwMode="auto">
                <a:xfrm>
                  <a:off x="3563888" y="915566"/>
                  <a:ext cx="360040" cy="576064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 bwMode="auto">
                <a:xfrm>
                  <a:off x="3995936" y="915566"/>
                  <a:ext cx="360040" cy="576064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1" name="Rectangle 10"/>
                <p:cNvSpPr/>
                <p:nvPr/>
              </p:nvSpPr>
              <p:spPr bwMode="auto">
                <a:xfrm>
                  <a:off x="4427984" y="915566"/>
                  <a:ext cx="360040" cy="576064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 bwMode="auto">
                <a:xfrm>
                  <a:off x="4860032" y="915566"/>
                  <a:ext cx="360040" cy="576064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3" name="Rectangle 12"/>
                <p:cNvSpPr/>
                <p:nvPr/>
              </p:nvSpPr>
              <p:spPr bwMode="auto">
                <a:xfrm>
                  <a:off x="5292080" y="915566"/>
                  <a:ext cx="360040" cy="576064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 bwMode="auto">
                <a:xfrm>
                  <a:off x="2800396" y="1127398"/>
                  <a:ext cx="2635700" cy="152400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 bwMode="auto">
                <a:xfrm>
                  <a:off x="4103948" y="763568"/>
                  <a:ext cx="144016" cy="348630"/>
                </a:xfrm>
                <a:prstGeom prst="rect">
                  <a:avLst/>
                </a:prstGeom>
                <a:solidFill>
                  <a:schemeClr val="accent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" charset="0"/>
                  </a:endParaRP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4902334" y="1347614"/>
                <a:ext cx="161091" cy="72008"/>
                <a:chOff x="4902334" y="1347614"/>
                <a:chExt cx="161091" cy="72008"/>
              </a:xfrm>
            </p:grpSpPr>
            <p:cxnSp>
              <p:nvCxnSpPr>
                <p:cNvPr id="19" name="Straight Arrow Connector 18"/>
                <p:cNvCxnSpPr/>
                <p:nvPr/>
              </p:nvCxnSpPr>
              <p:spPr bwMode="auto">
                <a:xfrm flipH="1">
                  <a:off x="4902334" y="1347614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  <p:cxnSp>
              <p:nvCxnSpPr>
                <p:cNvPr id="20" name="Straight Arrow Connector 19"/>
                <p:cNvCxnSpPr/>
                <p:nvPr/>
              </p:nvCxnSpPr>
              <p:spPr bwMode="auto">
                <a:xfrm>
                  <a:off x="4919409" y="1419622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</p:grpSp>
          <p:grpSp>
            <p:nvGrpSpPr>
              <p:cNvPr id="22" name="Group 21"/>
              <p:cNvGrpSpPr/>
              <p:nvPr/>
            </p:nvGrpSpPr>
            <p:grpSpPr>
              <a:xfrm>
                <a:off x="4500613" y="1355046"/>
                <a:ext cx="161091" cy="72008"/>
                <a:chOff x="4902334" y="1347614"/>
                <a:chExt cx="161091" cy="72008"/>
              </a:xfrm>
            </p:grpSpPr>
            <p:cxnSp>
              <p:nvCxnSpPr>
                <p:cNvPr id="23" name="Straight Arrow Connector 22"/>
                <p:cNvCxnSpPr/>
                <p:nvPr/>
              </p:nvCxnSpPr>
              <p:spPr bwMode="auto">
                <a:xfrm flipH="1">
                  <a:off x="4902334" y="1347614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  <p:cxnSp>
              <p:nvCxnSpPr>
                <p:cNvPr id="24" name="Straight Arrow Connector 23"/>
                <p:cNvCxnSpPr/>
                <p:nvPr/>
              </p:nvCxnSpPr>
              <p:spPr bwMode="auto">
                <a:xfrm>
                  <a:off x="4919409" y="1419622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</p:grpSp>
          <p:grpSp>
            <p:nvGrpSpPr>
              <p:cNvPr id="25" name="Group 24"/>
              <p:cNvGrpSpPr/>
              <p:nvPr/>
            </p:nvGrpSpPr>
            <p:grpSpPr>
              <a:xfrm>
                <a:off x="4062345" y="1347614"/>
                <a:ext cx="161091" cy="72008"/>
                <a:chOff x="4902334" y="1347614"/>
                <a:chExt cx="161091" cy="72008"/>
              </a:xfrm>
            </p:grpSpPr>
            <p:cxnSp>
              <p:nvCxnSpPr>
                <p:cNvPr id="26" name="Straight Arrow Connector 25"/>
                <p:cNvCxnSpPr/>
                <p:nvPr/>
              </p:nvCxnSpPr>
              <p:spPr bwMode="auto">
                <a:xfrm flipH="1">
                  <a:off x="4902334" y="1347614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  <p:cxnSp>
              <p:nvCxnSpPr>
                <p:cNvPr id="27" name="Straight Arrow Connector 26"/>
                <p:cNvCxnSpPr/>
                <p:nvPr/>
              </p:nvCxnSpPr>
              <p:spPr bwMode="auto">
                <a:xfrm>
                  <a:off x="4919409" y="1419622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</p:grpSp>
          <p:grpSp>
            <p:nvGrpSpPr>
              <p:cNvPr id="28" name="Group 27"/>
              <p:cNvGrpSpPr/>
              <p:nvPr/>
            </p:nvGrpSpPr>
            <p:grpSpPr>
              <a:xfrm>
                <a:off x="3613406" y="1364856"/>
                <a:ext cx="161091" cy="72008"/>
                <a:chOff x="4902334" y="1347614"/>
                <a:chExt cx="161091" cy="72008"/>
              </a:xfrm>
            </p:grpSpPr>
            <p:cxnSp>
              <p:nvCxnSpPr>
                <p:cNvPr id="29" name="Straight Arrow Connector 28"/>
                <p:cNvCxnSpPr/>
                <p:nvPr/>
              </p:nvCxnSpPr>
              <p:spPr bwMode="auto">
                <a:xfrm flipH="1">
                  <a:off x="4902334" y="1347614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  <p:cxnSp>
              <p:nvCxnSpPr>
                <p:cNvPr id="30" name="Straight Arrow Connector 29"/>
                <p:cNvCxnSpPr/>
                <p:nvPr/>
              </p:nvCxnSpPr>
              <p:spPr bwMode="auto">
                <a:xfrm>
                  <a:off x="4919409" y="1419622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</p:grpSp>
          <p:grpSp>
            <p:nvGrpSpPr>
              <p:cNvPr id="31" name="Group 30"/>
              <p:cNvGrpSpPr/>
              <p:nvPr/>
            </p:nvGrpSpPr>
            <p:grpSpPr>
              <a:xfrm>
                <a:off x="3178978" y="1355046"/>
                <a:ext cx="161091" cy="72008"/>
                <a:chOff x="4902334" y="1347614"/>
                <a:chExt cx="161091" cy="72008"/>
              </a:xfrm>
            </p:grpSpPr>
            <p:cxnSp>
              <p:nvCxnSpPr>
                <p:cNvPr id="32" name="Straight Arrow Connector 31"/>
                <p:cNvCxnSpPr/>
                <p:nvPr/>
              </p:nvCxnSpPr>
              <p:spPr bwMode="auto">
                <a:xfrm flipH="1">
                  <a:off x="4902334" y="1347614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  <p:cxnSp>
              <p:nvCxnSpPr>
                <p:cNvPr id="33" name="Straight Arrow Connector 32"/>
                <p:cNvCxnSpPr/>
                <p:nvPr/>
              </p:nvCxnSpPr>
              <p:spPr bwMode="auto">
                <a:xfrm>
                  <a:off x="4919409" y="1419622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</p:grpSp>
          <p:grpSp>
            <p:nvGrpSpPr>
              <p:cNvPr id="34" name="Group 33"/>
              <p:cNvGrpSpPr/>
              <p:nvPr/>
            </p:nvGrpSpPr>
            <p:grpSpPr>
              <a:xfrm>
                <a:off x="2745628" y="1347614"/>
                <a:ext cx="161091" cy="72008"/>
                <a:chOff x="4902334" y="1347614"/>
                <a:chExt cx="161091" cy="72008"/>
              </a:xfrm>
            </p:grpSpPr>
            <p:cxnSp>
              <p:nvCxnSpPr>
                <p:cNvPr id="35" name="Straight Arrow Connector 34"/>
                <p:cNvCxnSpPr/>
                <p:nvPr/>
              </p:nvCxnSpPr>
              <p:spPr bwMode="auto">
                <a:xfrm flipH="1">
                  <a:off x="4902334" y="1347614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  <p:cxnSp>
              <p:nvCxnSpPr>
                <p:cNvPr id="36" name="Straight Arrow Connector 35"/>
                <p:cNvCxnSpPr/>
                <p:nvPr/>
              </p:nvCxnSpPr>
              <p:spPr bwMode="auto">
                <a:xfrm>
                  <a:off x="4919409" y="1419622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</p:grpSp>
          <p:grpSp>
            <p:nvGrpSpPr>
              <p:cNvPr id="38" name="Group 37"/>
              <p:cNvGrpSpPr/>
              <p:nvPr/>
            </p:nvGrpSpPr>
            <p:grpSpPr>
              <a:xfrm>
                <a:off x="3852265" y="791020"/>
                <a:ext cx="85961" cy="152400"/>
                <a:chOff x="4342023" y="880742"/>
                <a:chExt cx="85961" cy="152400"/>
              </a:xfrm>
            </p:grpSpPr>
            <p:cxnSp>
              <p:nvCxnSpPr>
                <p:cNvPr id="17" name="Straight Arrow Connector 16"/>
                <p:cNvCxnSpPr/>
                <p:nvPr/>
              </p:nvCxnSpPr>
              <p:spPr bwMode="auto">
                <a:xfrm rot="5400000">
                  <a:off x="4270015" y="952750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  <p:cxnSp>
              <p:nvCxnSpPr>
                <p:cNvPr id="37" name="Straight Arrow Connector 36"/>
                <p:cNvCxnSpPr/>
                <p:nvPr/>
              </p:nvCxnSpPr>
              <p:spPr bwMode="auto">
                <a:xfrm rot="16200000" flipV="1">
                  <a:off x="4355976" y="961134"/>
                  <a:ext cx="144016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 w="sm" len="sm"/>
                </a:ln>
                <a:effectLst/>
              </p:spPr>
            </p:cxnSp>
          </p:grpSp>
        </p:grpSp>
        <p:sp>
          <p:nvSpPr>
            <p:cNvPr id="40" name="TextBox 39"/>
            <p:cNvSpPr txBox="1"/>
            <p:nvPr/>
          </p:nvSpPr>
          <p:spPr>
            <a:xfrm>
              <a:off x="3639746" y="774197"/>
              <a:ext cx="285696" cy="1679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dirty="0" smtClean="0">
                  <a:solidFill>
                    <a:srgbClr val="000000"/>
                  </a:solidFill>
                  <a:latin typeface="Calibri"/>
                </a:rPr>
                <a:t>Pin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08580" y="771912"/>
              <a:ext cx="285696" cy="1679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dirty="0" smtClean="0">
                  <a:solidFill>
                    <a:srgbClr val="000000"/>
                  </a:solidFill>
                  <a:latin typeface="Calibri"/>
                </a:rPr>
                <a:t>Pout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211960" y="855873"/>
            <a:ext cx="4824536" cy="4796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Model as function of </a:t>
            </a:r>
            <a:r>
              <a:rPr lang="en-US" sz="1400" dirty="0" smtClean="0">
                <a:solidFill>
                  <a:srgbClr val="000000"/>
                </a:solidFill>
                <a:latin typeface="Symbol" panose="05050102010706020507" pitchFamily="18" charset="2"/>
              </a:rPr>
              <a:t>b,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 Q, f, k: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Differential equation system based on power flow conservation</a:t>
            </a:r>
          </a:p>
          <a:p>
            <a:pPr marL="171450" indent="-1714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Possibility to integrate beam loading in the model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901863" y="2643757"/>
            <a:ext cx="2376264" cy="3027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Blue: HFSS including next mode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Green: model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278127" y="1947560"/>
            <a:ext cx="3830377" cy="300705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Good prediction of the filling time from the model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the next mode introduce a time modulation of the voltage which is negligible after a couple of </a:t>
            </a:r>
            <a:r>
              <a:rPr lang="en-US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s.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The other modes have no effect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5 MHz seems to be an acceptable frequency separation also in the transient case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415841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curve (3 GHz)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695" b="2139"/>
          <a:stretch/>
        </p:blipFill>
        <p:spPr>
          <a:xfrm>
            <a:off x="755576" y="865312"/>
            <a:ext cx="7310148" cy="40827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20072" y="2355726"/>
            <a:ext cx="2736304" cy="792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err="1">
                <a:solidFill>
                  <a:srgbClr val="000000"/>
                </a:solidFill>
                <a:latin typeface="Calibri"/>
              </a:rPr>
              <a:t>f</a:t>
            </a:r>
            <a:r>
              <a:rPr lang="en-US" sz="1800" baseline="-25000" dirty="0" err="1" smtClean="0">
                <a:solidFill>
                  <a:srgbClr val="000000"/>
                </a:solidFill>
                <a:latin typeface="Calibri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=f</a:t>
            </a:r>
            <a:r>
              <a:rPr lang="en-US" sz="1800" baseline="-25000" dirty="0" smtClean="0">
                <a:solidFill>
                  <a:srgbClr val="000000"/>
                </a:solidFill>
                <a:latin typeface="Calibri"/>
              </a:rPr>
              <a:t>0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/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sqrt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(1+k*cos(</a:t>
            </a:r>
            <a:r>
              <a:rPr lang="en-US" sz="1800" dirty="0" err="1" smtClean="0">
                <a:solidFill>
                  <a:srgbClr val="000000"/>
                </a:solidFill>
                <a:latin typeface="Symbol" panose="05050102010706020507" pitchFamily="18" charset="2"/>
              </a:rPr>
              <a:t>p</a:t>
            </a:r>
            <a:r>
              <a:rPr lang="en-US" sz="1800" dirty="0" err="1" smtClean="0">
                <a:solidFill>
                  <a:srgbClr val="000000"/>
                </a:solidFill>
                <a:latin typeface="Calibri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/N))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46614" y="2601693"/>
            <a:ext cx="2088232" cy="14401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K=7%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rgbClr val="000000"/>
                </a:solidFill>
                <a:latin typeface="Calibri"/>
              </a:rPr>
              <a:t>N=21 (tot. cell #)</a:t>
            </a:r>
          </a:p>
        </p:txBody>
      </p:sp>
    </p:spTree>
    <p:extLst>
      <p:ext uri="{BB962C8B-B14F-4D97-AF65-F5344CB8AC3E}">
        <p14:creationId xmlns:p14="http://schemas.microsoft.com/office/powerpoint/2010/main" val="184358485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 GHz </a:t>
            </a:r>
            <a:r>
              <a:rPr lang="de-DE" sz="1200" dirty="0" smtClean="0"/>
              <a:t>(</a:t>
            </a:r>
            <a:r>
              <a:rPr lang="de-DE" sz="1200" dirty="0" err="1" smtClean="0"/>
              <a:t>study</a:t>
            </a:r>
            <a:r>
              <a:rPr lang="de-DE" sz="1200" dirty="0" smtClean="0"/>
              <a:t> </a:t>
            </a:r>
            <a:r>
              <a:rPr lang="de-DE" sz="1200" dirty="0" err="1" smtClean="0"/>
              <a:t>based</a:t>
            </a:r>
            <a:r>
              <a:rPr lang="de-DE" sz="1200" dirty="0" smtClean="0"/>
              <a:t> on </a:t>
            </a:r>
            <a:r>
              <a:rPr lang="de-DE" sz="1200" dirty="0" err="1" smtClean="0"/>
              <a:t>single</a:t>
            </a:r>
            <a:r>
              <a:rPr lang="de-DE" sz="1200" dirty="0" smtClean="0"/>
              <a:t> </a:t>
            </a:r>
            <a:r>
              <a:rPr lang="de-DE" sz="1200" dirty="0" err="1" smtClean="0"/>
              <a:t>cell</a:t>
            </a:r>
            <a:r>
              <a:rPr lang="de-DE" sz="1200" dirty="0" smtClean="0"/>
              <a:t> design plus </a:t>
            </a:r>
            <a:r>
              <a:rPr lang="de-DE" sz="1200" dirty="0" err="1" smtClean="0"/>
              <a:t>filling</a:t>
            </a:r>
            <a:r>
              <a:rPr lang="de-DE" sz="1200" dirty="0" smtClean="0"/>
              <a:t> time </a:t>
            </a:r>
            <a:r>
              <a:rPr lang="de-DE" sz="1200" dirty="0" err="1" smtClean="0"/>
              <a:t>and</a:t>
            </a:r>
            <a:r>
              <a:rPr lang="de-DE" sz="1200" dirty="0" smtClean="0"/>
              <a:t> </a:t>
            </a:r>
            <a:r>
              <a:rPr lang="de-DE" sz="1200" dirty="0" err="1" smtClean="0"/>
              <a:t>dispersion</a:t>
            </a:r>
            <a:r>
              <a:rPr lang="de-DE" sz="1200" dirty="0" smtClean="0"/>
              <a:t> </a:t>
            </a:r>
            <a:r>
              <a:rPr lang="de-DE" sz="1200" dirty="0" err="1" smtClean="0"/>
              <a:t>curve</a:t>
            </a:r>
            <a:r>
              <a:rPr lang="de-DE" sz="1200" dirty="0" smtClean="0"/>
              <a:t> </a:t>
            </a:r>
            <a:r>
              <a:rPr lang="de-DE" sz="1200" dirty="0" err="1" smtClean="0"/>
              <a:t>models</a:t>
            </a:r>
            <a:r>
              <a:rPr lang="de-DE" sz="1200" dirty="0" smtClean="0"/>
              <a:t>)</a:t>
            </a:r>
            <a:endParaRPr lang="de-CH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771550"/>
            <a:ext cx="3096344" cy="18722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647" y="3075806"/>
            <a:ext cx="3132236" cy="187934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57765" y="4083918"/>
            <a:ext cx="1224136" cy="2160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b="1" dirty="0" smtClean="0">
                <a:solidFill>
                  <a:srgbClr val="92D050"/>
                </a:solidFill>
                <a:latin typeface="Calibri"/>
              </a:rPr>
              <a:t>Working region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984" y="3003798"/>
            <a:ext cx="3946635" cy="1895816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211960" y="700804"/>
            <a:ext cx="4464496" cy="2127556"/>
            <a:chOff x="4211960" y="700804"/>
            <a:chExt cx="4464496" cy="2127556"/>
          </a:xfrm>
        </p:grpSpPr>
        <p:grpSp>
          <p:nvGrpSpPr>
            <p:cNvPr id="12" name="Group 11"/>
            <p:cNvGrpSpPr/>
            <p:nvPr/>
          </p:nvGrpSpPr>
          <p:grpSpPr>
            <a:xfrm>
              <a:off x="4211960" y="700804"/>
              <a:ext cx="3734410" cy="2127556"/>
              <a:chOff x="4211960" y="700804"/>
              <a:chExt cx="3734410" cy="2127556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11960" y="700804"/>
                <a:ext cx="3734410" cy="2127556"/>
              </a:xfrm>
              <a:prstGeom prst="rect">
                <a:avLst/>
              </a:prstGeom>
            </p:spPr>
          </p:pic>
          <p:cxnSp>
            <p:nvCxnSpPr>
              <p:cNvPr id="4" name="Straight Connector 3"/>
              <p:cNvCxnSpPr/>
              <p:nvPr/>
            </p:nvCxnSpPr>
            <p:spPr bwMode="auto">
              <a:xfrm>
                <a:off x="4644008" y="2009402"/>
                <a:ext cx="2736304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4" name="TextBox 13"/>
            <p:cNvSpPr txBox="1"/>
            <p:nvPr/>
          </p:nvSpPr>
          <p:spPr>
            <a:xfrm>
              <a:off x="7380312" y="995063"/>
              <a:ext cx="1296144" cy="36004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000" dirty="0" smtClean="0">
                  <a:solidFill>
                    <a:srgbClr val="FF0000"/>
                  </a:solidFill>
                  <a:latin typeface="Calibri"/>
                </a:rPr>
                <a:t>Arbitrary minimum  mode separation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 flipH="1">
              <a:off x="7092280" y="1355103"/>
              <a:ext cx="360040" cy="65429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</p:grpSp>
      <p:sp>
        <p:nvSpPr>
          <p:cNvPr id="19" name="Oval 18"/>
          <p:cNvSpPr/>
          <p:nvPr/>
        </p:nvSpPr>
        <p:spPr bwMode="auto">
          <a:xfrm>
            <a:off x="3677056" y="3507854"/>
            <a:ext cx="72008" cy="72008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1259632" y="4263938"/>
            <a:ext cx="72008" cy="72008"/>
          </a:xfrm>
          <a:prstGeom prst="ellipse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35896" y="3288208"/>
            <a:ext cx="792088" cy="2196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21 cells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67802" y="4299942"/>
            <a:ext cx="792088" cy="21964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 smtClean="0">
                <a:solidFill>
                  <a:srgbClr val="000000"/>
                </a:solidFill>
                <a:latin typeface="Calibri"/>
              </a:rPr>
              <a:t>11 cells</a:t>
            </a:r>
          </a:p>
        </p:txBody>
      </p:sp>
    </p:spTree>
    <p:extLst>
      <p:ext uri="{BB962C8B-B14F-4D97-AF65-F5344CB8AC3E}">
        <p14:creationId xmlns:p14="http://schemas.microsoft.com/office/powerpoint/2010/main" val="373595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parameter </a:t>
            </a:r>
            <a:r>
              <a:rPr lang="en-US" dirty="0" smtClean="0"/>
              <a:t>(2 GHz case)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89" y="2822912"/>
            <a:ext cx="3463379" cy="20780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6017" t="16812" r="64754" b="14416"/>
          <a:stretch/>
        </p:blipFill>
        <p:spPr>
          <a:xfrm>
            <a:off x="4196721" y="674689"/>
            <a:ext cx="3111583" cy="411826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710245"/>
            <a:ext cx="3348260" cy="19285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01416" y="1674544"/>
            <a:ext cx="1368152" cy="7096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i="1" dirty="0" smtClean="0">
                <a:solidFill>
                  <a:srgbClr val="000000"/>
                </a:solidFill>
                <a:latin typeface="Calibri"/>
              </a:rPr>
              <a:t>NB: R=V</a:t>
            </a:r>
            <a:r>
              <a:rPr lang="en-US" sz="1400" i="1" baseline="30000" dirty="0" smtClean="0">
                <a:solidFill>
                  <a:srgbClr val="000000"/>
                </a:solidFill>
                <a:latin typeface="Calibri"/>
              </a:rPr>
              <a:t>2</a:t>
            </a:r>
            <a:r>
              <a:rPr lang="en-US" sz="1400" i="1" dirty="0" smtClean="0">
                <a:solidFill>
                  <a:srgbClr val="000000"/>
                </a:solidFill>
                <a:latin typeface="Calibri"/>
              </a:rPr>
              <a:t>/2*P</a:t>
            </a:r>
            <a:endParaRPr lang="en-US" sz="1400" i="1" dirty="0" smtClean="0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937471"/>
              </p:ext>
            </p:extLst>
          </p:nvPr>
        </p:nvGraphicFramePr>
        <p:xfrm>
          <a:off x="7327243" y="710245"/>
          <a:ext cx="1709253" cy="4040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9253">
                  <a:extLst>
                    <a:ext uri="{9D8B030D-6E8A-4147-A177-3AD203B41FA5}">
                      <a16:colId xmlns:a16="http://schemas.microsoft.com/office/drawing/2014/main" val="3321187869"/>
                    </a:ext>
                  </a:extLst>
                </a:gridCol>
              </a:tblGrid>
              <a:tr h="257914"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60" dirty="0" smtClean="0">
                          <a:solidFill>
                            <a:srgbClr val="000000"/>
                          </a:solidFill>
                          <a:latin typeface="+mn-lt"/>
                        </a:rPr>
                        <a:t>Two 1.5 m 60 mm SW structures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65177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2.0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220565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30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7967569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>
                          <a:latin typeface="Symbol" panose="05050102010706020507" pitchFamily="18" charset="2"/>
                        </a:rPr>
                        <a:t>p</a:t>
                      </a:r>
                      <a:endParaRPr lang="en-US" sz="860" b="1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4054793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3.0 (22)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558366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5.25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810195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0.05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074232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88563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256618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6922198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8924132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14.9 (29.8)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716016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20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455288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88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481611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553656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5 (</a:t>
                      </a:r>
                      <a:r>
                        <a:rPr lang="en-US" sz="860" b="1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860" b="1" dirty="0" smtClean="0"/>
                        <a:t>=2)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4169117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r>
                        <a:rPr lang="en-US" sz="860" b="1" dirty="0" smtClean="0"/>
                        <a:t>45 (</a:t>
                      </a:r>
                      <a:r>
                        <a:rPr lang="en-US" sz="860" b="1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860" b="1" dirty="0" smtClean="0"/>
                        <a:t>=2)</a:t>
                      </a:r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25359"/>
                  </a:ext>
                </a:extLst>
              </a:tr>
              <a:tr h="200203">
                <a:tc>
                  <a:txBody>
                    <a:bodyPr/>
                    <a:lstStyle/>
                    <a:p>
                      <a:endParaRPr lang="en-US" sz="86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121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30376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7" t="5201" r="8147" b="2401"/>
          <a:stretch/>
        </p:blipFill>
        <p:spPr>
          <a:xfrm>
            <a:off x="647565" y="1131590"/>
            <a:ext cx="4510320" cy="2808312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GHz trans. wake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1187624" y="1203598"/>
            <a:ext cx="720080" cy="2448272"/>
          </a:xfrm>
          <a:prstGeom prst="rect">
            <a:avLst/>
          </a:prstGeom>
          <a:noFill/>
          <a:ln w="222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1979712" y="1635646"/>
            <a:ext cx="3168352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FDCA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7" t="6602" r="8147" b="3801"/>
          <a:stretch/>
        </p:blipFill>
        <p:spPr>
          <a:xfrm>
            <a:off x="5173942" y="1491630"/>
            <a:ext cx="3934562" cy="2398209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 bwMode="auto">
          <a:xfrm>
            <a:off x="8028384" y="2859782"/>
            <a:ext cx="72008" cy="72008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148064" y="1491630"/>
            <a:ext cx="3960440" cy="2448272"/>
          </a:xfrm>
          <a:prstGeom prst="rect">
            <a:avLst/>
          </a:prstGeom>
          <a:noFill/>
          <a:ln w="222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28184" y="4264562"/>
            <a:ext cx="3600400" cy="2461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~0.05 V/</a:t>
            </a:r>
            <a:r>
              <a:rPr lang="en-US" sz="1400" dirty="0" err="1" smtClean="0">
                <a:solidFill>
                  <a:srgbClr val="000000"/>
                </a:solidFill>
                <a:latin typeface="Calibri"/>
              </a:rPr>
              <a:t>pC</a:t>
            </a:r>
            <a:r>
              <a:rPr lang="en-US" sz="1400" dirty="0" smtClean="0">
                <a:solidFill>
                  <a:srgbClr val="000000"/>
                </a:solidFill>
                <a:latin typeface="Calibri"/>
              </a:rPr>
              <a:t>/mm/m @ 17.5 ns</a:t>
            </a:r>
          </a:p>
        </p:txBody>
      </p:sp>
    </p:spTree>
    <p:extLst>
      <p:ext uri="{BB962C8B-B14F-4D97-AF65-F5344CB8AC3E}">
        <p14:creationId xmlns:p14="http://schemas.microsoft.com/office/powerpoint/2010/main" val="241426859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16_9.potx" id="{69E67DB9-F552-4782-952E-1A53C375259A}" vid="{C879CAEC-3A53-46BA-BECE-0E35B477266E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PowerPoint-Vorlage Format 16_9 (DE)_VO-9713-103</Template>
  <TotalTime>0</TotalTime>
  <Words>948</Words>
  <Application>Microsoft Office PowerPoint</Application>
  <PresentationFormat>On-screen Show (16:9)</PresentationFormat>
  <Paragraphs>175</Paragraphs>
  <Slides>20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MS PGothic</vt:lpstr>
      <vt:lpstr>Arial</vt:lpstr>
      <vt:lpstr>Arial Narrow</vt:lpstr>
      <vt:lpstr>Calibri</vt:lpstr>
      <vt:lpstr>Georgia</vt:lpstr>
      <vt:lpstr>Rockwell</vt:lpstr>
      <vt:lpstr>Symbol</vt:lpstr>
      <vt:lpstr>Times</vt:lpstr>
      <vt:lpstr>Times New Roman</vt:lpstr>
      <vt:lpstr>ヒラギノ角ゴ Pro W3</vt:lpstr>
      <vt:lpstr>PSI-Powerpoint-Master Calibri V2</vt:lpstr>
      <vt:lpstr>e+ injector RF and solenoid technology</vt:lpstr>
      <vt:lpstr>3 GHz SW cavity for P3</vt:lpstr>
      <vt:lpstr>Mode separation (3 GHz), stady state</vt:lpstr>
      <vt:lpstr>Ez (3 GHz; 15 MW input power) steady state</vt:lpstr>
      <vt:lpstr>Mode separation and transient (filling time)</vt:lpstr>
      <vt:lpstr>Dispersion curve (3 GHz)</vt:lpstr>
      <vt:lpstr>2 GHz (study based on single cell design plus filling time and dispersion curve models)</vt:lpstr>
      <vt:lpstr>Cavity parameter (2 GHz case)</vt:lpstr>
      <vt:lpstr>2 GHz trans. wake</vt:lpstr>
      <vt:lpstr>Solenoid technology</vt:lpstr>
      <vt:lpstr>P3 SC solenoids and spacing</vt:lpstr>
      <vt:lpstr>B field discontinuity due to solenoid separation</vt:lpstr>
      <vt:lpstr>Solenoid separation, SW vs. TW</vt:lpstr>
      <vt:lpstr>Comparison between TW and SW</vt:lpstr>
      <vt:lpstr>Radiation problems for the RF loads</vt:lpstr>
      <vt:lpstr>Mask for 1st RF cavity protection</vt:lpstr>
      <vt:lpstr>Latest layout</vt:lpstr>
      <vt:lpstr>Possible cell design for linac1, solution 1 </vt:lpstr>
      <vt:lpstr>Possible cell design for linac1; solution 2</vt:lpstr>
      <vt:lpstr>Conclusions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Zennaro Riccardo</dc:creator>
  <cp:lastModifiedBy>Zennaro Riccardo</cp:lastModifiedBy>
  <cp:revision>80</cp:revision>
  <cp:lastPrinted>2015-09-30T13:23:15Z</cp:lastPrinted>
  <dcterms:created xsi:type="dcterms:W3CDTF">2022-02-17T08:45:35Z</dcterms:created>
  <dcterms:modified xsi:type="dcterms:W3CDTF">2022-04-28T13:39:07Z</dcterms:modified>
</cp:coreProperties>
</file>