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3" r:id="rId2"/>
    <p:sldId id="278" r:id="rId3"/>
    <p:sldId id="266" r:id="rId4"/>
    <p:sldId id="275" r:id="rId5"/>
    <p:sldId id="261" r:id="rId6"/>
    <p:sldId id="276" r:id="rId7"/>
    <p:sldId id="267" r:id="rId8"/>
    <p:sldId id="274" r:id="rId9"/>
    <p:sldId id="279" r:id="rId10"/>
    <p:sldId id="262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3B283-07E4-4E99-992F-987845E12F70}" type="datetimeFigureOut">
              <a:rPr lang="en-CH" smtClean="0"/>
              <a:t>29/04/2022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3D2F2-1BF6-4165-95CF-AD2B6520D2A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772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11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405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2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507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63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288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027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144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651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77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666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29 April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FDA3-607F-4FC8-A795-ACC14F81DF9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495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B8E1F-D859-4419-B81A-87F9138BD1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Traveling-wave Structures</a:t>
            </a:r>
            <a:br>
              <a:rPr lang="en-US" sz="4400" dirty="0"/>
            </a:br>
            <a:r>
              <a:rPr lang="en-US" sz="4400" dirty="0"/>
              <a:t>for the Positron </a:t>
            </a:r>
            <a:r>
              <a:rPr lang="en-US" sz="4400" dirty="0" err="1"/>
              <a:t>Linac</a:t>
            </a:r>
            <a:endParaRPr lang="en-CH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427E5F-9535-4E8E-9241-80EEAAFA2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3733" y="3788305"/>
            <a:ext cx="10024534" cy="165576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Collaboration, Joint WP1/WP3/WP6 meeting</a:t>
            </a:r>
          </a:p>
          <a:p>
            <a:r>
              <a:rPr lang="en-GB" dirty="0"/>
              <a:t>RF structures for capture and positron </a:t>
            </a:r>
            <a:r>
              <a:rPr lang="en-GB" dirty="0" err="1"/>
              <a:t>Linacs</a:t>
            </a:r>
            <a:endParaRPr lang="en-US" dirty="0"/>
          </a:p>
          <a:p>
            <a:endParaRPr lang="en-US" dirty="0"/>
          </a:p>
          <a:p>
            <a:r>
              <a:rPr lang="en-US" dirty="0"/>
              <a:t>Hermann Pommerenke, Alexej Grudiev</a:t>
            </a:r>
          </a:p>
          <a:p>
            <a:r>
              <a:rPr lang="en-US" dirty="0"/>
              <a:t>29 April 2022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2ECD8-86AC-4734-844A-DA7F47221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37505-8D22-412C-ABC1-97EE8071A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79B6E-7D70-491F-948C-9B3AADAE2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7865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A835FA64-0BEB-4727-A07B-4682060E7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168502"/>
              </p:ext>
            </p:extLst>
          </p:nvPr>
        </p:nvGraphicFramePr>
        <p:xfrm>
          <a:off x="2113375" y="1176160"/>
          <a:ext cx="7782439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81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364429">
                  <a:extLst>
                    <a:ext uri="{9D8B030D-6E8A-4147-A177-3AD203B41FA5}">
                      <a16:colId xmlns:a16="http://schemas.microsoft.com/office/drawing/2014/main" val="2124877143"/>
                    </a:ext>
                  </a:extLst>
                </a:gridCol>
                <a:gridCol w="1450428">
                  <a:extLst>
                    <a:ext uri="{9D8B030D-6E8A-4147-A177-3AD203B41FA5}">
                      <a16:colId xmlns:a16="http://schemas.microsoft.com/office/drawing/2014/main" val="2388953464"/>
                    </a:ext>
                  </a:extLst>
                </a:gridCol>
                <a:gridCol w="1439143">
                  <a:extLst>
                    <a:ext uri="{9D8B030D-6E8A-4147-A177-3AD203B41FA5}">
                      <a16:colId xmlns:a16="http://schemas.microsoft.com/office/drawing/2014/main" val="2919669280"/>
                    </a:ext>
                  </a:extLst>
                </a:gridCol>
                <a:gridCol w="1481958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</a:tblGrid>
              <a:tr h="194921"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</a:t>
                      </a:r>
                      <a:endParaRPr lang="el-G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F3 („</a:t>
                      </a:r>
                      <a:r>
                        <a:rPr lang="de-DE" sz="1200" dirty="0" err="1"/>
                        <a:t>baseline</a:t>
                      </a:r>
                      <a:r>
                        <a:rPr lang="de-DE" sz="1200" dirty="0"/>
                        <a:t>“)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Frequency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Constant </a:t>
                      </a:r>
                      <a:r>
                        <a:rPr lang="de-DE" sz="1200" b="1" dirty="0" err="1"/>
                        <a:t>aperture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20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20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Phase </a:t>
                      </a:r>
                      <a:r>
                        <a:rPr lang="de-DE" sz="1200" b="1" dirty="0" err="1"/>
                        <a:t>advance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>
                          <a:sym typeface="Wingdings" panose="05000000000000000000" pitchFamily="2" charset="2"/>
                        </a:rPr>
                        <a:t>2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/3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5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/6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Length (num cells)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(60)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0.9 m (14)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6.0 m (96)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(44)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Entr</a:t>
                      </a:r>
                      <a:r>
                        <a:rPr lang="en-US" sz="1200" dirty="0"/>
                        <a:t>., exit iris thickness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10.6 mm, 20.0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14.3 mm, 20.0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12.4 mm, 20.0 mm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14.3 mm, 20.0 mm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Transverse wake at 17.5 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dirty="0"/>
                        <a:t>0.21 V/pC/mm/m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0.16 </a:t>
                      </a:r>
                      <a:r>
                        <a:rPr lang="da-DK" sz="1200" dirty="0"/>
                        <a:t>V/pC/mm/m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dirty="0"/>
                        <a:t>0.15 V/pC/mm/m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200" dirty="0"/>
                        <a:t>0.13 V/pC/mm/m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Filling time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678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702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544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447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Min. group velocity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1.1 % 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0.4 % 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3.1 % c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1.9 % c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Largest cell radius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63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59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63 mm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61 mm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SLED coupling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15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17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Eff. shunt impedance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79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71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45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39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0" dirty="0"/>
                        <a:t>Average </a:t>
                      </a:r>
                      <a:r>
                        <a:rPr lang="de-DE" sz="1200" b="0" dirty="0" err="1"/>
                        <a:t>gradient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15 MV/m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15 MV/m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15 MV/m</a:t>
                      </a:r>
                      <a:endParaRPr lang="en-CH" sz="1200" b="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15 MV/m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239482">
                <a:tc>
                  <a:txBody>
                    <a:bodyPr/>
                    <a:lstStyle/>
                    <a:p>
                      <a:r>
                        <a:rPr lang="en-US" sz="1200" dirty="0"/>
                        <a:t>E</a:t>
                      </a:r>
                      <a:r>
                        <a:rPr lang="en-US" sz="1200" baseline="-25000" dirty="0"/>
                        <a:t>max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59 MV/m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58 MV/m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58 MV/m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58 MV/m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S</a:t>
                      </a:r>
                      <a:r>
                        <a:rPr lang="en-US" sz="1200" baseline="-25000" dirty="0" err="1"/>
                        <a:t>c,max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233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208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305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329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/>
                        <a:t>Klystron pulse </a:t>
                      </a:r>
                      <a:r>
                        <a:rPr lang="de-DE" sz="1200" dirty="0" err="1"/>
                        <a:t>length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Klystron power per structure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8 MW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 MW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 MW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17 MW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 err="1"/>
                        <a:t>Number</a:t>
                      </a:r>
                      <a:r>
                        <a:rPr lang="de-DE" sz="1200" dirty="0"/>
                        <a:t> of </a:t>
                      </a:r>
                      <a:r>
                        <a:rPr lang="de-DE" sz="1200" dirty="0" err="1"/>
                        <a:t>structures</a:t>
                      </a:r>
                      <a:r>
                        <a:rPr lang="de-DE" sz="1200" dirty="0"/>
                        <a:t>*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100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16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740040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A </a:t>
            </a:r>
            <a:r>
              <a:rPr lang="de-DE" sz="3200" dirty="0" err="1"/>
              <a:t>few</a:t>
            </a:r>
            <a:r>
              <a:rPr lang="de-DE" sz="3200" dirty="0"/>
              <a:t> </a:t>
            </a:r>
            <a:r>
              <a:rPr lang="de-DE" sz="3200" dirty="0" err="1"/>
              <a:t>selected</a:t>
            </a:r>
            <a:r>
              <a:rPr lang="de-DE" sz="3200" dirty="0"/>
              <a:t> </a:t>
            </a:r>
            <a:r>
              <a:rPr lang="de-DE" sz="3200" dirty="0" err="1"/>
              <a:t>structures</a:t>
            </a:r>
            <a:endParaRPr lang="en-CH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B24D1C-9D30-45D1-B0A2-DC179595CAFE}"/>
              </a:ext>
            </a:extLst>
          </p:cNvPr>
          <p:cNvSpPr txBox="1"/>
          <p:nvPr/>
        </p:nvSpPr>
        <p:spPr>
          <a:xfrm>
            <a:off x="618067" y="608912"/>
            <a:ext cx="9277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Constant </a:t>
            </a:r>
            <a:r>
              <a:rPr lang="de-DE" sz="1600" dirty="0" err="1"/>
              <a:t>aperture</a:t>
            </a:r>
            <a:r>
              <a:rPr lang="de-DE" sz="1600" dirty="0"/>
              <a:t> 20 mm and 30 mm, </a:t>
            </a:r>
            <a:r>
              <a:rPr lang="de-DE" sz="1600" dirty="0" err="1"/>
              <a:t>reentrant</a:t>
            </a:r>
            <a:r>
              <a:rPr lang="de-DE" sz="1600" dirty="0"/>
              <a:t>, </a:t>
            </a:r>
            <a:r>
              <a:rPr lang="de-DE" sz="1600" dirty="0" err="1"/>
              <a:t>iris</a:t>
            </a:r>
            <a:r>
              <a:rPr lang="de-DE" sz="1600" dirty="0"/>
              <a:t> </a:t>
            </a:r>
            <a:r>
              <a:rPr lang="de-DE" sz="1600" dirty="0" err="1"/>
              <a:t>thickness</a:t>
            </a:r>
            <a:r>
              <a:rPr lang="de-DE" sz="1600" dirty="0"/>
              <a:t> </a:t>
            </a:r>
            <a:r>
              <a:rPr lang="de-DE" sz="1600" dirty="0" err="1"/>
              <a:t>tapered</a:t>
            </a:r>
            <a:r>
              <a:rPr lang="de-DE" sz="1600" dirty="0"/>
              <a:t>, </a:t>
            </a:r>
            <a:r>
              <a:rPr lang="de-DE" sz="1600" dirty="0" err="1"/>
              <a:t>average</a:t>
            </a:r>
            <a:r>
              <a:rPr lang="de-DE" sz="1600" dirty="0"/>
              <a:t> </a:t>
            </a:r>
            <a:r>
              <a:rPr lang="de-DE" sz="1600" dirty="0" err="1"/>
              <a:t>gradient</a:t>
            </a:r>
            <a:r>
              <a:rPr lang="de-DE" sz="1600" dirty="0"/>
              <a:t> 15 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High-gradient </a:t>
            </a:r>
            <a:r>
              <a:rPr lang="de-DE" sz="1600" dirty="0" err="1"/>
              <a:t>limits</a:t>
            </a:r>
            <a:r>
              <a:rPr lang="de-DE" sz="1600" dirty="0"/>
              <a:t>: </a:t>
            </a:r>
            <a:r>
              <a:rPr lang="de-DE" sz="1600" dirty="0" err="1"/>
              <a:t>Emax</a:t>
            </a:r>
            <a:r>
              <a:rPr lang="de-DE" sz="1600" dirty="0"/>
              <a:t> &lt; 100 MV/m and Sc &lt; 2300 mW/</a:t>
            </a:r>
            <a:r>
              <a:rPr lang="el-GR" sz="1600" dirty="0"/>
              <a:t>μ</a:t>
            </a:r>
            <a:r>
              <a:rPr lang="de-DE" sz="1600" dirty="0"/>
              <a:t>m² (1 µs pulse)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63ECD-C661-46E6-B703-134E672E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10</a:t>
            </a:fld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6F338-E6CB-4BA5-8FFE-4A6976FB6E0B}"/>
              </a:ext>
            </a:extLst>
          </p:cNvPr>
          <p:cNvSpPr txBox="1"/>
          <p:nvPr/>
        </p:nvSpPr>
        <p:spPr>
          <a:xfrm>
            <a:off x="2113375" y="6273547"/>
            <a:ext cx="65193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* 200 MeV </a:t>
            </a:r>
            <a:r>
              <a:rPr lang="de-DE" sz="1100" dirty="0">
                <a:sym typeface="Wingdings" panose="05000000000000000000" pitchFamily="2" charset="2"/>
              </a:rPr>
              <a:t> 1.54 </a:t>
            </a:r>
            <a:r>
              <a:rPr lang="de-DE" sz="1100" dirty="0" err="1">
                <a:sym typeface="Wingdings" panose="05000000000000000000" pitchFamily="2" charset="2"/>
              </a:rPr>
              <a:t>GeV</a:t>
            </a:r>
            <a:r>
              <a:rPr lang="de-DE" sz="1100" dirty="0">
                <a:sym typeface="Wingdings" panose="05000000000000000000" pitchFamily="2" charset="2"/>
              </a:rPr>
              <a:t>, </a:t>
            </a:r>
            <a:r>
              <a:rPr lang="de-DE" sz="1100" dirty="0" err="1">
                <a:sym typeface="Wingdings" panose="05000000000000000000" pitchFamily="2" charset="2"/>
              </a:rPr>
              <a:t>approx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1362751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484735" y="124460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/>
              <a:t>Current</a:t>
            </a:r>
            <a:r>
              <a:rPr lang="de-DE" sz="3200" dirty="0"/>
              <a:t> „</a:t>
            </a:r>
            <a:r>
              <a:rPr lang="de-DE" sz="3200" dirty="0" err="1"/>
              <a:t>baseline</a:t>
            </a:r>
            <a:r>
              <a:rPr lang="de-DE" sz="3200" dirty="0"/>
              <a:t>“ </a:t>
            </a:r>
            <a:r>
              <a:rPr lang="de-DE" sz="3200" dirty="0" err="1"/>
              <a:t>structure</a:t>
            </a:r>
            <a:r>
              <a:rPr lang="de-DE" sz="3200" dirty="0"/>
              <a:t> </a:t>
            </a:r>
            <a:r>
              <a:rPr lang="de-DE" sz="3200" dirty="0" err="1"/>
              <a:t>for</a:t>
            </a:r>
            <a:r>
              <a:rPr lang="de-DE" sz="3200" dirty="0"/>
              <a:t> Linac1</a:t>
            </a:r>
            <a:endParaRPr lang="en-CH" sz="3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63ECD-C661-46E6-B703-134E672E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11</a:t>
            </a:fld>
            <a:endParaRPr lang="en-CH"/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F9565650-3872-4874-B8D4-9ADC98DD8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250753"/>
              </p:ext>
            </p:extLst>
          </p:nvPr>
        </p:nvGraphicFramePr>
        <p:xfrm>
          <a:off x="838200" y="2470150"/>
          <a:ext cx="2881247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64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152605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</a:tblGrid>
              <a:tr h="180383">
                <a:tc>
                  <a:txBody>
                    <a:bodyPr/>
                    <a:lstStyle/>
                    <a:p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F3 („</a:t>
                      </a:r>
                      <a:r>
                        <a:rPr lang="de-DE" sz="900" dirty="0" err="1"/>
                        <a:t>baseline</a:t>
                      </a:r>
                      <a:r>
                        <a:rPr lang="de-DE" sz="900" dirty="0"/>
                        <a:t>“)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 err="1"/>
                        <a:t>Frequency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2.0 GHz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Constant </a:t>
                      </a:r>
                      <a:r>
                        <a:rPr lang="de-DE" sz="900" b="1" dirty="0" err="1"/>
                        <a:t>aperture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30 mm  = 0.2 λ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Phase </a:t>
                      </a:r>
                      <a:r>
                        <a:rPr lang="de-DE" sz="900" b="1" dirty="0" err="1"/>
                        <a:t>advance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9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9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b="1" dirty="0"/>
                        <a:t>Length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3.0 m = 44 </a:t>
                      </a:r>
                      <a:r>
                        <a:rPr lang="de-DE" sz="900" b="1" dirty="0" err="1"/>
                        <a:t>cells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Entr</a:t>
                      </a:r>
                      <a:r>
                        <a:rPr lang="en-US" sz="900" dirty="0"/>
                        <a:t>., exit iris thickness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14.3 mm, 20.0 mm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Transverse wake at 17.5 ns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900" dirty="0"/>
                        <a:t>0.13 V/pC/mm/m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Filling time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447 </a:t>
                      </a:r>
                      <a:r>
                        <a:rPr lang="de-DE" sz="900" dirty="0" err="1"/>
                        <a:t>ns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Min. group velocity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1.9 % c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Largest cell radius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61 mm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SLED coupling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17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b="1" dirty="0"/>
                        <a:t>Eff. shunt impedance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39 M</a:t>
                      </a:r>
                      <a:r>
                        <a:rPr lang="el-GR" sz="900" b="1" dirty="0"/>
                        <a:t>Ω/</a:t>
                      </a:r>
                      <a:r>
                        <a:rPr lang="de-DE" sz="900" b="1" dirty="0"/>
                        <a:t>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0" dirty="0"/>
                        <a:t>Average </a:t>
                      </a:r>
                      <a:r>
                        <a:rPr lang="de-DE" sz="900" b="0" dirty="0" err="1"/>
                        <a:t>gradient</a:t>
                      </a:r>
                      <a:endParaRPr lang="en-CH" sz="900" b="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15 MV/m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E</a:t>
                      </a:r>
                      <a:r>
                        <a:rPr lang="en-US" sz="900" baseline="-25000" dirty="0"/>
                        <a:t>max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58 MV/m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S</a:t>
                      </a:r>
                      <a:r>
                        <a:rPr lang="en-US" sz="900" baseline="-25000" dirty="0" err="1"/>
                        <a:t>c,max</a:t>
                      </a:r>
                      <a:r>
                        <a:rPr lang="en-US" sz="900" baseline="-25000" dirty="0"/>
                        <a:t>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329 mW/</a:t>
                      </a:r>
                      <a:r>
                        <a:rPr lang="el-GR" sz="900" dirty="0"/>
                        <a:t>μ</a:t>
                      </a:r>
                      <a:r>
                        <a:rPr lang="de-DE" sz="900" dirty="0"/>
                        <a:t>m²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dirty="0"/>
                        <a:t>Klystron pulse </a:t>
                      </a:r>
                      <a:r>
                        <a:rPr lang="de-DE" sz="900" dirty="0" err="1"/>
                        <a:t>length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5 µs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Klystron power per structure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17 MW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BC1EE3FC-2D25-48B4-A44D-4AEF456DE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614" y="3332732"/>
            <a:ext cx="3570429" cy="16202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A5D1E5-2AEB-4262-97EC-F1C3EA89F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841" y="1059664"/>
            <a:ext cx="3819974" cy="21689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08C6E4-F9DD-43E5-A74C-C3C1A9B9B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305" y="4997578"/>
            <a:ext cx="3819975" cy="14340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D94D4E-2724-46D0-8542-1A75EE26F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8381" y="1783122"/>
            <a:ext cx="2824038" cy="23091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B19E49-5DB1-48CF-807C-DC262F9834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0941" y="4092280"/>
            <a:ext cx="2881248" cy="232476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B1C9F6C-EE15-48E4-8D69-02DCD21E625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193" r="7382"/>
          <a:stretch/>
        </p:blipFill>
        <p:spPr>
          <a:xfrm flipH="1">
            <a:off x="9007825" y="0"/>
            <a:ext cx="3184174" cy="113385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16F5074-21F2-409C-83F9-C3F1FABE4B3F}"/>
              </a:ext>
            </a:extLst>
          </p:cNvPr>
          <p:cNvSpPr txBox="1">
            <a:spLocks/>
          </p:cNvSpPr>
          <p:nvPr/>
        </p:nvSpPr>
        <p:spPr>
          <a:xfrm>
            <a:off x="361634" y="695969"/>
            <a:ext cx="10515600" cy="203753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positron beam size demands large aperture (30 mm)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 low frequency, reentrant geometry, 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     high phase advance</a:t>
            </a:r>
          </a:p>
          <a:p>
            <a:r>
              <a:rPr lang="en-US" sz="1600" dirty="0">
                <a:sym typeface="Wingdings" panose="05000000000000000000" pitchFamily="2" charset="2"/>
              </a:rPr>
              <a:t>3 m for integration into current lattice iteration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(a bit longer is more efficient)</a:t>
            </a:r>
          </a:p>
          <a:p>
            <a:r>
              <a:rPr lang="en-US" sz="1600" dirty="0">
                <a:sym typeface="Wingdings" panose="05000000000000000000" pitchFamily="2" charset="2"/>
              </a:rPr>
              <a:t>constant aperture structure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5853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6445D-DAFF-4177-A9D9-E752766AA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6644F-4359-41AB-8317-892D8C0AB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Basics &amp; methodology</a:t>
            </a:r>
          </a:p>
          <a:p>
            <a:pPr lvl="1"/>
            <a:r>
              <a:rPr lang="en-US" sz="1600" dirty="0"/>
              <a:t>Convex and reentrant cell geometry, lookup tables</a:t>
            </a:r>
          </a:p>
          <a:p>
            <a:pPr lvl="1"/>
            <a:r>
              <a:rPr lang="en-US" sz="1600" dirty="0"/>
              <a:t>long-range wake damping by detuning</a:t>
            </a:r>
          </a:p>
          <a:p>
            <a:pPr lvl="1"/>
            <a:r>
              <a:rPr lang="en-US" sz="1600" dirty="0"/>
              <a:t>rf pulse compressor</a:t>
            </a:r>
          </a:p>
          <a:p>
            <a:r>
              <a:rPr lang="en-US" sz="2000" dirty="0"/>
              <a:t>Parameter studies</a:t>
            </a:r>
          </a:p>
          <a:p>
            <a:pPr lvl="1"/>
            <a:r>
              <a:rPr lang="en-US" sz="1600" dirty="0"/>
              <a:t>20 mm aperture, various frequencies and phases,</a:t>
            </a:r>
          </a:p>
          <a:p>
            <a:pPr lvl="1"/>
            <a:r>
              <a:rPr lang="en-US" sz="1600" dirty="0"/>
              <a:t>30 mm aperture, various frequencies and phases</a:t>
            </a:r>
          </a:p>
          <a:p>
            <a:pPr lvl="1"/>
            <a:r>
              <a:rPr lang="en-US" sz="1600" dirty="0"/>
              <a:t>comparison &amp; few selected structures</a:t>
            </a:r>
          </a:p>
          <a:p>
            <a:pPr lvl="1"/>
            <a:r>
              <a:rPr lang="en-US" sz="1600" dirty="0"/>
              <a:t>current baseline structure for Linac1</a:t>
            </a:r>
          </a:p>
        </p:txBody>
      </p:sp>
      <p:sp>
        <p:nvSpPr>
          <p:cNvPr id="41" name="Date Placeholder 40">
            <a:extLst>
              <a:ext uri="{FF2B5EF4-FFF2-40B4-BE49-F238E27FC236}">
                <a16:creationId xmlns:a16="http://schemas.microsoft.com/office/drawing/2014/main" id="{24E7577D-4790-41F4-BC4C-9D49EDB4D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882FBC07-2B09-46E5-8658-6AF28126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B6B93819-B6A8-4923-8C26-297D1D927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110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B08663DF-8AD4-45D0-8280-F001C4412C90}"/>
              </a:ext>
            </a:extLst>
          </p:cNvPr>
          <p:cNvSpPr txBox="1">
            <a:spLocks/>
          </p:cNvSpPr>
          <p:nvPr/>
        </p:nvSpPr>
        <p:spPr>
          <a:xfrm>
            <a:off x="172042" y="182583"/>
            <a:ext cx="12019958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/>
              <a:t>Cell</a:t>
            </a:r>
            <a:r>
              <a:rPr lang="de-DE" sz="3200" dirty="0"/>
              <a:t> geometries and </a:t>
            </a:r>
            <a:r>
              <a:rPr lang="de-DE" sz="3200" dirty="0" err="1"/>
              <a:t>lookup</a:t>
            </a:r>
            <a:r>
              <a:rPr lang="de-DE" sz="3200" dirty="0"/>
              <a:t> </a:t>
            </a:r>
            <a:r>
              <a:rPr lang="de-DE" sz="3200" dirty="0" err="1"/>
              <a:t>table</a:t>
            </a:r>
            <a:endParaRPr lang="en-CH" sz="3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E5387C-0475-42F9-B1E4-8BD42EDF88A7}"/>
              </a:ext>
            </a:extLst>
          </p:cNvPr>
          <p:cNvSpPr txBox="1"/>
          <p:nvPr/>
        </p:nvSpPr>
        <p:spPr>
          <a:xfrm>
            <a:off x="85898" y="3308164"/>
            <a:ext cx="4181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find </a:t>
            </a:r>
            <a:r>
              <a:rPr lang="de-DE" sz="1400" dirty="0" err="1"/>
              <a:t>synchronous</a:t>
            </a:r>
            <a:r>
              <a:rPr lang="de-DE" sz="1400" dirty="0"/>
              <a:t>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</a:t>
            </a:r>
            <a:r>
              <a:rPr lang="de-DE" sz="1400" dirty="0"/>
              <a:t> of </a:t>
            </a:r>
            <a:r>
              <a:rPr lang="de-DE" sz="1400" dirty="0" err="1"/>
              <a:t>modes</a:t>
            </a:r>
            <a:endParaRPr lang="en-CH" sz="1400" dirty="0"/>
          </a:p>
        </p:txBody>
      </p:sp>
      <p:pic>
        <p:nvPicPr>
          <p:cNvPr id="34" name="Picture 33" descr="Chart, line chart&#10;&#10;Description automatically generated">
            <a:extLst>
              <a:ext uri="{FF2B5EF4-FFF2-40B4-BE49-F238E27FC236}">
                <a16:creationId xmlns:a16="http://schemas.microsoft.com/office/drawing/2014/main" id="{97C85C0A-5F5B-4EC3-BEEF-1FFA689FF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5940"/>
            <a:ext cx="3300153" cy="2740410"/>
          </a:xfrm>
          <a:prstGeom prst="rect">
            <a:avLst/>
          </a:prstGeom>
        </p:spPr>
      </p:pic>
      <p:pic>
        <p:nvPicPr>
          <p:cNvPr id="35" name="Picture 34" descr="Chart, line chart&#10;&#10;Description automatically generated">
            <a:extLst>
              <a:ext uri="{FF2B5EF4-FFF2-40B4-BE49-F238E27FC236}">
                <a16:creationId xmlns:a16="http://schemas.microsoft.com/office/drawing/2014/main" id="{1EA3831C-6E92-4BB1-A953-32DF19570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14" y="3613235"/>
            <a:ext cx="3300153" cy="274041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FD54708-7933-4310-ACCB-16C71A9A1EBB}"/>
              </a:ext>
            </a:extLst>
          </p:cNvPr>
          <p:cNvSpPr txBox="1"/>
          <p:nvPr/>
        </p:nvSpPr>
        <p:spPr>
          <a:xfrm>
            <a:off x="3665914" y="3308248"/>
            <a:ext cx="4181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get</a:t>
            </a:r>
            <a:r>
              <a:rPr lang="de-DE" sz="1400" dirty="0"/>
              <a:t> f, R/Q, Q, </a:t>
            </a:r>
            <a:r>
              <a:rPr lang="de-DE" sz="1400" dirty="0" err="1"/>
              <a:t>vg</a:t>
            </a:r>
            <a:r>
              <a:rPr lang="de-DE" sz="1400" dirty="0"/>
              <a:t> at </a:t>
            </a:r>
            <a:r>
              <a:rPr lang="de-DE" sz="1400" dirty="0" err="1"/>
              <a:t>synchronous</a:t>
            </a:r>
            <a:r>
              <a:rPr lang="de-DE" sz="1400" dirty="0"/>
              <a:t>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</a:t>
            </a:r>
            <a:endParaRPr lang="en-CH" sz="1400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212D10E7-A390-4C75-9155-A61D73966412}"/>
              </a:ext>
            </a:extLst>
          </p:cNvPr>
          <p:cNvSpPr/>
          <p:nvPr/>
        </p:nvSpPr>
        <p:spPr>
          <a:xfrm>
            <a:off x="3300153" y="4687990"/>
            <a:ext cx="365761" cy="440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10573C58-EB15-4585-AA07-D123E9E3B72A}"/>
              </a:ext>
            </a:extLst>
          </p:cNvPr>
          <p:cNvSpPr/>
          <p:nvPr/>
        </p:nvSpPr>
        <p:spPr>
          <a:xfrm>
            <a:off x="6966067" y="4687990"/>
            <a:ext cx="365761" cy="440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76E52EB-BE42-4568-BC9C-0C4EBDAE527F}"/>
              </a:ext>
            </a:extLst>
          </p:cNvPr>
          <p:cNvSpPr txBox="1"/>
          <p:nvPr/>
        </p:nvSpPr>
        <p:spPr>
          <a:xfrm>
            <a:off x="7339192" y="3308164"/>
            <a:ext cx="485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lookup</a:t>
            </a:r>
            <a:r>
              <a:rPr lang="de-DE" sz="1400" dirty="0"/>
              <a:t> </a:t>
            </a:r>
            <a:r>
              <a:rPr lang="de-DE" sz="1400" dirty="0" err="1"/>
              <a:t>tables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f, R/Q, Q, </a:t>
            </a:r>
            <a:r>
              <a:rPr lang="de-DE" sz="1400" dirty="0" err="1"/>
              <a:t>v</a:t>
            </a:r>
            <a:r>
              <a:rPr lang="de-DE" sz="1400" baseline="-25000" dirty="0" err="1"/>
              <a:t>g</a:t>
            </a:r>
            <a:r>
              <a:rPr lang="de-DE" sz="1400" dirty="0"/>
              <a:t>, </a:t>
            </a:r>
            <a:r>
              <a:rPr lang="de-DE" sz="1400" dirty="0" err="1"/>
              <a:t>E</a:t>
            </a:r>
            <a:r>
              <a:rPr lang="de-DE" sz="1400" baseline="-25000" dirty="0" err="1"/>
              <a:t>max</a:t>
            </a:r>
            <a:r>
              <a:rPr lang="de-DE" sz="1400" dirty="0"/>
              <a:t>, …. + </a:t>
            </a:r>
            <a:r>
              <a:rPr lang="de-DE" sz="1400" dirty="0" err="1"/>
              <a:t>first</a:t>
            </a:r>
            <a:r>
              <a:rPr lang="de-DE" sz="1400" dirty="0"/>
              <a:t> 20 HOMs</a:t>
            </a:r>
          </a:p>
          <a:p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functions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aperture</a:t>
            </a:r>
            <a:r>
              <a:rPr lang="de-DE" sz="1400" dirty="0"/>
              <a:t> and </a:t>
            </a:r>
            <a:r>
              <a:rPr lang="de-DE" sz="1400" dirty="0" err="1"/>
              <a:t>iris</a:t>
            </a:r>
            <a:r>
              <a:rPr lang="de-DE" sz="1400" dirty="0"/>
              <a:t> </a:t>
            </a:r>
            <a:r>
              <a:rPr lang="de-DE" sz="1400" dirty="0" err="1"/>
              <a:t>thickness</a:t>
            </a:r>
            <a:endParaRPr lang="en-CH" sz="14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053AFD4-9324-428B-A69B-57A2FAA87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43" y="3876487"/>
            <a:ext cx="4558671" cy="2221842"/>
          </a:xfrm>
          <a:prstGeom prst="rect">
            <a:avLst/>
          </a:prstGeom>
        </p:spPr>
      </p:pic>
      <p:sp>
        <p:nvSpPr>
          <p:cNvPr id="41" name="Date Placeholder 40">
            <a:extLst>
              <a:ext uri="{FF2B5EF4-FFF2-40B4-BE49-F238E27FC236}">
                <a16:creationId xmlns:a16="http://schemas.microsoft.com/office/drawing/2014/main" id="{24E7577D-4790-41F4-BC4C-9D49EDB4D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882FBC07-2B09-46E5-8658-6AF28126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B6B93819-B6A8-4923-8C26-297D1D927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3</a:t>
            </a:fld>
            <a:endParaRPr lang="en-CH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1505DE1E-C5E7-45C5-A60C-A73D6145B3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800464" y="621570"/>
            <a:ext cx="2012185" cy="23721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7BA7C45-5228-4DFE-B34E-AC64A389CB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092465" y="481241"/>
            <a:ext cx="2347162" cy="230249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C26115C-87CF-4C8D-B093-8035D7563568}"/>
              </a:ext>
            </a:extLst>
          </p:cNvPr>
          <p:cNvSpPr txBox="1"/>
          <p:nvPr/>
        </p:nvSpPr>
        <p:spPr>
          <a:xfrm>
            <a:off x="10320571" y="142991"/>
            <a:ext cx="245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reentrant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C5D8F86-3CF9-4361-ACC6-28328E6A3727}"/>
              </a:ext>
            </a:extLst>
          </p:cNvPr>
          <p:cNvSpPr txBox="1"/>
          <p:nvPr/>
        </p:nvSpPr>
        <p:spPr>
          <a:xfrm>
            <a:off x="7890191" y="146956"/>
            <a:ext cx="245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convex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11D127C-D7EC-445E-8BD8-B6E863B2D697}"/>
              </a:ext>
            </a:extLst>
          </p:cNvPr>
          <p:cNvCxnSpPr>
            <a:cxnSpLocks/>
          </p:cNvCxnSpPr>
          <p:nvPr/>
        </p:nvCxnSpPr>
        <p:spPr>
          <a:xfrm flipV="1">
            <a:off x="6993796" y="1782696"/>
            <a:ext cx="0" cy="102337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841FDE4-12B3-4ACB-91DC-A9FFC0BD4350}"/>
              </a:ext>
            </a:extLst>
          </p:cNvPr>
          <p:cNvCxnSpPr>
            <a:cxnSpLocks/>
          </p:cNvCxnSpPr>
          <p:nvPr/>
        </p:nvCxnSpPr>
        <p:spPr>
          <a:xfrm>
            <a:off x="9681882" y="1581631"/>
            <a:ext cx="46108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3AE86A7-C09B-419C-B9D2-1E12FD4B4C5E}"/>
              </a:ext>
            </a:extLst>
          </p:cNvPr>
          <p:cNvSpPr txBox="1"/>
          <p:nvPr/>
        </p:nvSpPr>
        <p:spPr>
          <a:xfrm>
            <a:off x="6700428" y="2155882"/>
            <a:ext cx="293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a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B8BEF17-BCAD-418D-B6E5-B20739295986}"/>
              </a:ext>
            </a:extLst>
          </p:cNvPr>
          <p:cNvSpPr txBox="1"/>
          <p:nvPr/>
        </p:nvSpPr>
        <p:spPr>
          <a:xfrm>
            <a:off x="9470464" y="1304632"/>
            <a:ext cx="526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d/2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595A754-8A45-45EA-96AA-56B911F9CD8E}"/>
              </a:ext>
            </a:extLst>
          </p:cNvPr>
          <p:cNvSpPr txBox="1"/>
          <p:nvPr/>
        </p:nvSpPr>
        <p:spPr>
          <a:xfrm>
            <a:off x="236142" y="864883"/>
            <a:ext cx="65544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consider</a:t>
            </a:r>
            <a:r>
              <a:rPr lang="de-DE" sz="1400" dirty="0"/>
              <a:t> </a:t>
            </a:r>
            <a:r>
              <a:rPr lang="de-DE" sz="1400" dirty="0" err="1"/>
              <a:t>both</a:t>
            </a:r>
            <a:r>
              <a:rPr lang="de-DE" sz="1400" dirty="0"/>
              <a:t> </a:t>
            </a:r>
            <a:r>
              <a:rPr lang="de-DE" sz="1400" dirty="0" err="1"/>
              <a:t>convex</a:t>
            </a:r>
            <a:r>
              <a:rPr lang="de-DE" sz="1400" dirty="0"/>
              <a:t> and </a:t>
            </a:r>
            <a:r>
              <a:rPr lang="de-DE" sz="1400" dirty="0" err="1"/>
              <a:t>reentrant</a:t>
            </a:r>
            <a:r>
              <a:rPr lang="de-DE" sz="1400" dirty="0"/>
              <a:t>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cells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large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</a:t>
            </a:r>
            <a:r>
              <a:rPr lang="de-DE" sz="1400" dirty="0"/>
              <a:t> and </a:t>
            </a:r>
            <a:r>
              <a:rPr lang="de-DE" sz="1400" dirty="0" err="1"/>
              <a:t>reentrant</a:t>
            </a:r>
            <a:r>
              <a:rPr lang="de-DE" sz="1400" dirty="0"/>
              <a:t> </a:t>
            </a:r>
            <a:r>
              <a:rPr lang="de-DE" sz="1400" dirty="0" err="1"/>
              <a:t>geometry</a:t>
            </a:r>
            <a:br>
              <a:rPr lang="de-DE" sz="1400" dirty="0"/>
            </a:b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group</a:t>
            </a:r>
            <a:r>
              <a:rPr lang="de-DE" sz="1400" dirty="0"/>
              <a:t> </a:t>
            </a:r>
            <a:r>
              <a:rPr lang="de-DE" sz="1400" dirty="0" err="1"/>
              <a:t>velocities</a:t>
            </a:r>
            <a:r>
              <a:rPr lang="de-DE" sz="1400" dirty="0"/>
              <a:t> at large </a:t>
            </a:r>
            <a:r>
              <a:rPr lang="de-DE" sz="1400" dirty="0" err="1"/>
              <a:t>apertures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interesting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positron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rapidly</a:t>
            </a:r>
            <a:r>
              <a:rPr lang="de-DE" sz="1400" dirty="0"/>
              <a:t> </a:t>
            </a:r>
            <a:r>
              <a:rPr lang="de-DE" sz="1400" dirty="0" err="1"/>
              <a:t>compute</a:t>
            </a:r>
            <a:r>
              <a:rPr lang="de-DE" sz="1400" dirty="0"/>
              <a:t> </a:t>
            </a:r>
            <a:r>
              <a:rPr lang="de-DE" sz="1400" dirty="0" err="1"/>
              <a:t>many</a:t>
            </a:r>
            <a:r>
              <a:rPr lang="de-DE" sz="1400" dirty="0"/>
              <a:t> </a:t>
            </a:r>
            <a:r>
              <a:rPr lang="de-DE" sz="1400" dirty="0" err="1"/>
              <a:t>structures</a:t>
            </a:r>
            <a:r>
              <a:rPr lang="de-DE" sz="1400" dirty="0"/>
              <a:t>:</a:t>
            </a:r>
            <a:br>
              <a:rPr lang="de-DE" sz="1400" dirty="0"/>
            </a:br>
            <a:r>
              <a:rPr lang="de-DE" sz="1400" dirty="0" err="1"/>
              <a:t>lookup</a:t>
            </a:r>
            <a:r>
              <a:rPr lang="de-DE" sz="1400" dirty="0"/>
              <a:t> </a:t>
            </a:r>
            <a:r>
              <a:rPr lang="de-DE" sz="1400" dirty="0" err="1"/>
              <a:t>table</a:t>
            </a:r>
            <a:r>
              <a:rPr lang="de-DE" sz="1400" dirty="0"/>
              <a:t> </a:t>
            </a:r>
            <a:r>
              <a:rPr lang="de-DE" sz="1400" dirty="0" err="1"/>
              <a:t>based</a:t>
            </a:r>
            <a:r>
              <a:rPr lang="de-DE" sz="1400" dirty="0"/>
              <a:t> on ~200 </a:t>
            </a:r>
            <a:r>
              <a:rPr lang="de-DE" sz="1400" dirty="0" err="1"/>
              <a:t>reference</a:t>
            </a:r>
            <a:r>
              <a:rPr lang="de-DE" sz="1400" dirty="0"/>
              <a:t> </a:t>
            </a:r>
            <a:r>
              <a:rPr lang="de-DE" sz="1400" dirty="0" err="1"/>
              <a:t>cells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&amp; </a:t>
            </a:r>
            <a:r>
              <a:rPr lang="de-DE" sz="1400" dirty="0" err="1">
                <a:sym typeface="Wingdings" panose="05000000000000000000" pitchFamily="2" charset="2"/>
              </a:rPr>
              <a:t>analytic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formulas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lookup</a:t>
            </a:r>
            <a:r>
              <a:rPr lang="de-DE" sz="1400" dirty="0"/>
              <a:t> </a:t>
            </a:r>
            <a:r>
              <a:rPr lang="de-DE" sz="1400" dirty="0" err="1"/>
              <a:t>table</a:t>
            </a:r>
            <a:r>
              <a:rPr lang="de-DE" sz="1400" dirty="0"/>
              <a:t> </a:t>
            </a:r>
            <a:r>
              <a:rPr lang="de-DE" sz="1400" dirty="0" err="1"/>
              <a:t>parameter</a:t>
            </a:r>
            <a:r>
              <a:rPr lang="de-DE" sz="1400" dirty="0"/>
              <a:t> </a:t>
            </a:r>
            <a:r>
              <a:rPr lang="de-DE" sz="1400" dirty="0" err="1"/>
              <a:t>space</a:t>
            </a:r>
            <a:r>
              <a:rPr lang="de-DE" sz="1400" dirty="0"/>
              <a:t>:</a:t>
            </a:r>
          </a:p>
          <a:p>
            <a:pPr lvl="1"/>
            <a:r>
              <a:rPr lang="en-US" sz="1400" dirty="0"/>
              <a:t>rf phase advance: </a:t>
            </a:r>
            <a:r>
              <a:rPr lang="el-GR" sz="1400" dirty="0"/>
              <a:t>ψ</a:t>
            </a:r>
            <a:r>
              <a:rPr lang="en-US" sz="1400" dirty="0"/>
              <a:t> = 2</a:t>
            </a:r>
            <a:r>
              <a:rPr lang="el-GR" sz="1400" dirty="0"/>
              <a:t>π</a:t>
            </a:r>
            <a:r>
              <a:rPr lang="en-US" sz="1400" dirty="0"/>
              <a:t>/3 … 9</a:t>
            </a:r>
            <a:r>
              <a:rPr lang="el-GR" sz="1400" dirty="0"/>
              <a:t>π</a:t>
            </a:r>
            <a:r>
              <a:rPr lang="en-US" sz="1400" dirty="0"/>
              <a:t>/10</a:t>
            </a:r>
          </a:p>
          <a:p>
            <a:pPr lvl="1"/>
            <a:r>
              <a:rPr lang="en-US" sz="1400" dirty="0"/>
              <a:t>aperture: a = 0.08 </a:t>
            </a:r>
            <a:r>
              <a:rPr lang="el-GR" sz="1400" dirty="0"/>
              <a:t>λ</a:t>
            </a:r>
            <a:r>
              <a:rPr lang="en-US" sz="1400" dirty="0"/>
              <a:t> … 0.34 </a:t>
            </a:r>
            <a:r>
              <a:rPr lang="el-GR" sz="1400" dirty="0"/>
              <a:t>λ</a:t>
            </a:r>
            <a:endParaRPr lang="en-US" sz="1400" dirty="0"/>
          </a:p>
          <a:p>
            <a:pPr lvl="1"/>
            <a:r>
              <a:rPr lang="en-US" sz="1400" dirty="0"/>
              <a:t>iris thickness: d = 0.02 </a:t>
            </a:r>
            <a:r>
              <a:rPr lang="el-GR" sz="1400" dirty="0"/>
              <a:t>λ</a:t>
            </a:r>
            <a:r>
              <a:rPr lang="en-US" sz="1400" dirty="0"/>
              <a:t> … 0.19 </a:t>
            </a:r>
            <a:r>
              <a:rPr lang="el-GR" sz="1400" dirty="0"/>
              <a:t>λ</a:t>
            </a:r>
            <a:r>
              <a:rPr lang="en-US" sz="1400" dirty="0"/>
              <a:t> </a:t>
            </a: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358785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62D0C4F-D5F5-47AE-8F4F-4FD8AF6D5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668" y="1249413"/>
            <a:ext cx="3459647" cy="26324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2F73EA-0982-4846-BD0A-AF51C302D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668" y="3881885"/>
            <a:ext cx="2261538" cy="248110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5AD512-9840-419E-97C9-605876CB8154}"/>
              </a:ext>
            </a:extLst>
          </p:cNvPr>
          <p:cNvCxnSpPr>
            <a:cxnSpLocks/>
          </p:cNvCxnSpPr>
          <p:nvPr/>
        </p:nvCxnSpPr>
        <p:spPr>
          <a:xfrm flipH="1">
            <a:off x="8283324" y="3137394"/>
            <a:ext cx="88475" cy="9605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1BC40F8-D523-482B-9ADF-441B544DA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9408" y="3867860"/>
            <a:ext cx="2261539" cy="250915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32F2F4-E215-41A0-A317-AFD6AF51AEE8}"/>
              </a:ext>
            </a:extLst>
          </p:cNvPr>
          <p:cNvCxnSpPr>
            <a:cxnSpLocks/>
          </p:cNvCxnSpPr>
          <p:nvPr/>
        </p:nvCxnSpPr>
        <p:spPr>
          <a:xfrm flipH="1">
            <a:off x="10538404" y="2607508"/>
            <a:ext cx="40201" cy="18492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B08663DF-8AD4-45D0-8280-F001C4412C90}"/>
              </a:ext>
            </a:extLst>
          </p:cNvPr>
          <p:cNvSpPr txBox="1">
            <a:spLocks/>
          </p:cNvSpPr>
          <p:nvPr/>
        </p:nvSpPr>
        <p:spPr>
          <a:xfrm>
            <a:off x="50989" y="120422"/>
            <a:ext cx="12019958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Long-range </a:t>
            </a:r>
            <a:r>
              <a:rPr lang="de-DE" sz="3200" dirty="0" err="1"/>
              <a:t>wake</a:t>
            </a:r>
            <a:r>
              <a:rPr lang="de-DE" sz="3200" dirty="0"/>
              <a:t> </a:t>
            </a:r>
            <a:r>
              <a:rPr lang="de-DE" sz="3200" dirty="0" err="1"/>
              <a:t>damping</a:t>
            </a:r>
            <a:r>
              <a:rPr lang="de-DE" sz="3200" dirty="0"/>
              <a:t> </a:t>
            </a:r>
            <a:r>
              <a:rPr lang="de-DE" sz="3200" dirty="0" err="1"/>
              <a:t>by</a:t>
            </a:r>
            <a:r>
              <a:rPr lang="de-DE" sz="3200" dirty="0"/>
              <a:t> </a:t>
            </a:r>
            <a:r>
              <a:rPr lang="de-DE" sz="3200" dirty="0" err="1"/>
              <a:t>dipole</a:t>
            </a:r>
            <a:r>
              <a:rPr lang="de-DE" sz="3200" dirty="0"/>
              <a:t> </a:t>
            </a:r>
            <a:r>
              <a:rPr lang="de-DE" sz="3200" dirty="0" err="1"/>
              <a:t>mode</a:t>
            </a:r>
            <a:r>
              <a:rPr lang="de-DE" sz="3200" dirty="0"/>
              <a:t> </a:t>
            </a:r>
            <a:r>
              <a:rPr lang="de-DE" sz="3200" dirty="0" err="1"/>
              <a:t>detuning</a:t>
            </a:r>
            <a:endParaRPr lang="en-CH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6A6B6C-B7EF-4C00-A76B-27A653D38D36}"/>
              </a:ext>
            </a:extLst>
          </p:cNvPr>
          <p:cNvSpPr txBox="1"/>
          <p:nvPr/>
        </p:nvSpPr>
        <p:spPr>
          <a:xfrm>
            <a:off x="885803" y="4080129"/>
            <a:ext cx="452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Echo2D: time-domain </a:t>
            </a:r>
            <a:r>
              <a:rPr lang="de-DE" sz="1200" b="1" dirty="0" err="1"/>
              <a:t>wakefield</a:t>
            </a:r>
            <a:r>
              <a:rPr lang="de-DE" sz="1200" b="1" dirty="0"/>
              <a:t> </a:t>
            </a:r>
            <a:r>
              <a:rPr lang="de-DE" sz="1200" b="1" dirty="0" err="1"/>
              <a:t>solver</a:t>
            </a:r>
            <a:r>
              <a:rPr lang="de-DE" sz="1200" b="1" dirty="0"/>
              <a:t> </a:t>
            </a:r>
            <a:r>
              <a:rPr lang="de-DE" sz="1200" b="1" dirty="0" err="1"/>
              <a:t>by</a:t>
            </a:r>
            <a:r>
              <a:rPr lang="de-DE" sz="1200" b="1" dirty="0"/>
              <a:t> I. </a:t>
            </a:r>
            <a:r>
              <a:rPr lang="de-DE" sz="1200" b="1" dirty="0" err="1"/>
              <a:t>Zagorodnov</a:t>
            </a:r>
            <a:endParaRPr lang="en-CH" sz="12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A4E67D1-55AF-4C50-9D62-42BEADDB15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536" t="17691"/>
          <a:stretch/>
        </p:blipFill>
        <p:spPr>
          <a:xfrm>
            <a:off x="615159" y="4330931"/>
            <a:ext cx="5152921" cy="20116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7F6FC1-8FE3-45D5-86A6-EF422FCA2A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4454"/>
          <a:stretch/>
        </p:blipFill>
        <p:spPr>
          <a:xfrm>
            <a:off x="3349100" y="1412435"/>
            <a:ext cx="3568053" cy="4552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62D0E94-7A0C-4EFD-B670-6051301B8C29}"/>
              </a:ext>
            </a:extLst>
          </p:cNvPr>
          <p:cNvSpPr txBox="1"/>
          <p:nvPr/>
        </p:nvSpPr>
        <p:spPr>
          <a:xfrm>
            <a:off x="8239343" y="865351"/>
            <a:ext cx="2923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Benchmark: Lookup </a:t>
            </a:r>
            <a:r>
              <a:rPr lang="de-DE" sz="1200" b="1" dirty="0" err="1"/>
              <a:t>table</a:t>
            </a:r>
            <a:r>
              <a:rPr lang="de-DE" sz="1200" b="1" dirty="0"/>
              <a:t> vs. Echo2D</a:t>
            </a:r>
            <a:endParaRPr lang="en-CH" sz="12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30D331-78B5-491D-9646-BD840A67BA39}"/>
              </a:ext>
            </a:extLst>
          </p:cNvPr>
          <p:cNvSpPr txBox="1"/>
          <p:nvPr/>
        </p:nvSpPr>
        <p:spPr>
          <a:xfrm>
            <a:off x="1168717" y="669646"/>
            <a:ext cx="5401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Long-range </a:t>
            </a:r>
            <a:r>
              <a:rPr lang="de-DE" sz="1200" b="1" dirty="0" err="1"/>
              <a:t>wake</a:t>
            </a:r>
            <a:r>
              <a:rPr lang="de-DE" sz="1200" b="1" dirty="0"/>
              <a:t> </a:t>
            </a:r>
            <a:r>
              <a:rPr lang="de-DE" sz="1200" b="1" dirty="0" err="1"/>
              <a:t>from</a:t>
            </a:r>
            <a:r>
              <a:rPr lang="de-DE" sz="1200" b="1" dirty="0"/>
              <a:t> </a:t>
            </a:r>
            <a:r>
              <a:rPr lang="de-DE" sz="1200" b="1" dirty="0" err="1"/>
              <a:t>frequency</a:t>
            </a:r>
            <a:r>
              <a:rPr lang="de-DE" sz="1200" b="1" dirty="0"/>
              <a:t>-domain </a:t>
            </a:r>
            <a:r>
              <a:rPr lang="de-DE" sz="1200" b="1" dirty="0" err="1"/>
              <a:t>parameters</a:t>
            </a:r>
            <a:r>
              <a:rPr lang="en-US" sz="1200" b="1" dirty="0"/>
              <a:t> </a:t>
            </a:r>
            <a:r>
              <a:rPr lang="en-US" sz="1200" dirty="0"/>
              <a:t>(R/Q, Q, ω)</a:t>
            </a:r>
            <a:endParaRPr lang="de-DE" sz="12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602FC4A-3A0C-4E74-BD15-BE6C4FF1B9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6717" y="1874141"/>
            <a:ext cx="3043300" cy="45945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BEE8150-E60F-4CA9-9ED5-03148AF18CDC}"/>
              </a:ext>
            </a:extLst>
          </p:cNvPr>
          <p:cNvCxnSpPr>
            <a:cxnSpLocks/>
          </p:cNvCxnSpPr>
          <p:nvPr/>
        </p:nvCxnSpPr>
        <p:spPr>
          <a:xfrm flipH="1">
            <a:off x="7161519" y="725681"/>
            <a:ext cx="53789" cy="549838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222A7-C2C0-41C6-BB93-6AE0FED7B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A2AE09-AE35-45DB-8DE4-786BE9AE6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BD53A-B9B1-4414-8797-1B407EB2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4</a:t>
            </a:fld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8371BB-1BB0-4CA5-AF41-C9D5B200D8D9}"/>
              </a:ext>
            </a:extLst>
          </p:cNvPr>
          <p:cNvSpPr txBox="1"/>
          <p:nvPr/>
        </p:nvSpPr>
        <p:spPr>
          <a:xfrm>
            <a:off x="3525072" y="2723012"/>
            <a:ext cx="3514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detuning is effective by tapering both aperture and iris thickness</a:t>
            </a:r>
            <a:endParaRPr lang="de-DE" sz="1400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FEBD300-7927-4A24-A23F-FEF2936183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6" y="1046382"/>
            <a:ext cx="3249007" cy="283835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6ECFA8B-3A69-4B3E-AB58-C4DE3A06E3EF}"/>
              </a:ext>
            </a:extLst>
          </p:cNvPr>
          <p:cNvCxnSpPr>
            <a:cxnSpLocks/>
          </p:cNvCxnSpPr>
          <p:nvPr/>
        </p:nvCxnSpPr>
        <p:spPr>
          <a:xfrm flipH="1">
            <a:off x="966185" y="3072797"/>
            <a:ext cx="876350" cy="0"/>
          </a:xfrm>
          <a:prstGeom prst="straightConnector1">
            <a:avLst/>
          </a:prstGeom>
          <a:ln w="28575">
            <a:solidFill>
              <a:schemeClr val="bg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440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FF689F3-F45C-4ED3-928C-AEEE9759C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325" y="798924"/>
            <a:ext cx="3129616" cy="22784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9660A7-1427-426C-BA54-9EA3B6ADBD79}"/>
              </a:ext>
            </a:extLst>
          </p:cNvPr>
          <p:cNvSpPr txBox="1"/>
          <p:nvPr/>
        </p:nvSpPr>
        <p:spPr>
          <a:xfrm>
            <a:off x="597580" y="2955323"/>
            <a:ext cx="44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Farkas et al., A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method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doubling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SLAC‘s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energy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Proc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. HEACC 1974</a:t>
            </a:r>
            <a:endParaRPr lang="en-CH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E9550E1-3B02-4FDD-8067-D965D8BF9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18" y="3636770"/>
            <a:ext cx="3294241" cy="26920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6C8CB52-6F67-4E35-AC90-70EE40F58D26}"/>
              </a:ext>
            </a:extLst>
          </p:cNvPr>
          <p:cNvSpPr txBox="1"/>
          <p:nvPr/>
        </p:nvSpPr>
        <p:spPr>
          <a:xfrm>
            <a:off x="597580" y="3703588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b="1" dirty="0"/>
              <a:t>:</a:t>
            </a:r>
            <a:endParaRPr lang="en-CH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4D07AF-8F63-425D-B48A-A4EAA6CF17AD}"/>
              </a:ext>
            </a:extLst>
          </p:cNvPr>
          <p:cNvSpPr txBox="1"/>
          <p:nvPr/>
        </p:nvSpPr>
        <p:spPr>
          <a:xfrm>
            <a:off x="5557398" y="676114"/>
            <a:ext cx="68062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increase</a:t>
            </a:r>
            <a:r>
              <a:rPr lang="de-DE" sz="1400" dirty="0"/>
              <a:t> </a:t>
            </a:r>
            <a:r>
              <a:rPr lang="de-DE" sz="1400" dirty="0" err="1"/>
              <a:t>peak</a:t>
            </a:r>
            <a:r>
              <a:rPr lang="de-DE" sz="1400" dirty="0"/>
              <a:t> pulse </a:t>
            </a:r>
            <a:r>
              <a:rPr lang="de-DE" sz="1400" dirty="0" err="1"/>
              <a:t>amplitude</a:t>
            </a:r>
            <a:r>
              <a:rPr lang="de-DE" sz="1400" dirty="0"/>
              <a:t> and </a:t>
            </a:r>
            <a:r>
              <a:rPr lang="de-DE" sz="1400" dirty="0" err="1"/>
              <a:t>reduce</a:t>
            </a:r>
            <a:r>
              <a:rPr lang="de-DE" sz="1400" dirty="0"/>
              <a:t> pulse </a:t>
            </a:r>
            <a:r>
              <a:rPr lang="de-DE" sz="1400" dirty="0" err="1"/>
              <a:t>length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charging</a:t>
            </a:r>
            <a:r>
              <a:rPr lang="de-DE" sz="1400" dirty="0"/>
              <a:t> </a:t>
            </a:r>
            <a:r>
              <a:rPr lang="de-DE" sz="1400" dirty="0" err="1"/>
              <a:t>storage</a:t>
            </a:r>
            <a:r>
              <a:rPr lang="de-DE" sz="1400" dirty="0"/>
              <a:t> </a:t>
            </a:r>
            <a:r>
              <a:rPr lang="de-DE" sz="1400" dirty="0" err="1"/>
              <a:t>cavity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output</a:t>
            </a:r>
            <a:r>
              <a:rPr lang="de-DE" sz="1400" dirty="0"/>
              <a:t> pulse A</a:t>
            </a:r>
            <a:r>
              <a:rPr lang="de-DE" sz="1400" baseline="-25000" dirty="0"/>
              <a:t>L</a:t>
            </a:r>
            <a:r>
              <a:rPr lang="de-DE" sz="1400" dirty="0"/>
              <a:t> </a:t>
            </a:r>
            <a:r>
              <a:rPr lang="de-DE" sz="1400" dirty="0" err="1"/>
              <a:t>given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br>
              <a:rPr lang="de-DE" sz="1400" dirty="0"/>
            </a:br>
            <a:br>
              <a:rPr lang="de-DE" sz="1400" dirty="0"/>
            </a:br>
            <a:r>
              <a:rPr lang="de-DE" sz="1400" dirty="0" err="1"/>
              <a:t>where</a:t>
            </a:r>
            <a:r>
              <a:rPr lang="de-DE" sz="1400" dirty="0"/>
              <a:t> A</a:t>
            </a:r>
            <a:r>
              <a:rPr lang="de-DE" sz="1400" baseline="-25000" dirty="0"/>
              <a:t>K</a:t>
            </a:r>
            <a:r>
              <a:rPr lang="de-DE" sz="1400" dirty="0"/>
              <a:t>: </a:t>
            </a:r>
            <a:r>
              <a:rPr lang="de-DE" sz="1400" dirty="0" err="1"/>
              <a:t>klystron</a:t>
            </a:r>
            <a:r>
              <a:rPr lang="de-DE" sz="1400" dirty="0"/>
              <a:t> pulse, </a:t>
            </a:r>
            <a:r>
              <a:rPr lang="el-GR" sz="1400" dirty="0"/>
              <a:t>β</a:t>
            </a:r>
            <a:r>
              <a:rPr lang="de-DE" sz="1400" dirty="0"/>
              <a:t>, Q</a:t>
            </a:r>
            <a:r>
              <a:rPr lang="de-DE" sz="1400" baseline="-25000" dirty="0"/>
              <a:t>0</a:t>
            </a:r>
            <a:r>
              <a:rPr lang="de-DE" sz="1400" dirty="0"/>
              <a:t>, </a:t>
            </a:r>
            <a:r>
              <a:rPr lang="el-GR" sz="1400" dirty="0"/>
              <a:t>τ</a:t>
            </a:r>
            <a:r>
              <a:rPr lang="de-DE" sz="1400" dirty="0"/>
              <a:t>: </a:t>
            </a:r>
            <a:r>
              <a:rPr lang="de-DE" sz="1400" dirty="0" err="1"/>
              <a:t>storage</a:t>
            </a:r>
            <a:r>
              <a:rPr lang="de-DE" sz="1400" dirty="0"/>
              <a:t> </a:t>
            </a:r>
            <a:r>
              <a:rPr lang="de-DE" sz="1400" dirty="0" err="1"/>
              <a:t>cavity</a:t>
            </a:r>
            <a:r>
              <a:rPr lang="de-DE" sz="1400" dirty="0"/>
              <a:t> </a:t>
            </a:r>
            <a:r>
              <a:rPr lang="de-DE" sz="1400" dirty="0" err="1"/>
              <a:t>coupling</a:t>
            </a:r>
            <a:r>
              <a:rPr lang="de-DE" sz="1400" dirty="0"/>
              <a:t>, Q-</a:t>
            </a:r>
            <a:r>
              <a:rPr lang="de-DE" sz="1400" dirty="0" err="1"/>
              <a:t>factor</a:t>
            </a:r>
            <a:r>
              <a:rPr lang="de-DE" sz="1400" dirty="0"/>
              <a:t>, </a:t>
            </a:r>
            <a:r>
              <a:rPr lang="de-DE" sz="1400" dirty="0" err="1"/>
              <a:t>filling</a:t>
            </a:r>
            <a:r>
              <a:rPr lang="de-DE" sz="1400" dirty="0"/>
              <a:t>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rectangular</a:t>
            </a:r>
            <a:r>
              <a:rPr lang="de-DE" sz="1400" dirty="0"/>
              <a:t> </a:t>
            </a:r>
            <a:r>
              <a:rPr lang="de-DE" sz="1400" dirty="0" err="1"/>
              <a:t>klystron</a:t>
            </a:r>
            <a:r>
              <a:rPr lang="de-DE" sz="1400" dirty="0"/>
              <a:t> pulse, </a:t>
            </a:r>
            <a:r>
              <a:rPr lang="de-DE" sz="1400" dirty="0" err="1"/>
              <a:t>gradient</a:t>
            </a:r>
            <a:r>
              <a:rPr lang="de-DE" sz="1400" dirty="0"/>
              <a:t> at </a:t>
            </a:r>
            <a:r>
              <a:rPr lang="de-DE" sz="1400" dirty="0" err="1"/>
              <a:t>injection</a:t>
            </a:r>
            <a:r>
              <a:rPr lang="de-DE" sz="1400" dirty="0"/>
              <a:t> </a:t>
            </a:r>
            <a:r>
              <a:rPr lang="de-DE" sz="1400" dirty="0" err="1"/>
              <a:t>can</a:t>
            </a:r>
            <a:r>
              <a:rPr lang="de-DE" sz="1400" dirty="0"/>
              <a:t> also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derived</a:t>
            </a:r>
            <a:r>
              <a:rPr lang="de-DE" sz="1400" dirty="0"/>
              <a:t> </a:t>
            </a:r>
            <a:r>
              <a:rPr lang="de-DE" sz="1400" dirty="0" err="1"/>
              <a:t>analytically</a:t>
            </a:r>
            <a:r>
              <a:rPr lang="de-DE" sz="1400" dirty="0"/>
              <a:t>:</a:t>
            </a:r>
            <a:br>
              <a:rPr lang="de-DE" sz="1400" dirty="0"/>
            </a:br>
            <a:br>
              <a:rPr lang="de-DE" sz="1400" dirty="0"/>
            </a:br>
            <a:br>
              <a:rPr lang="de-DE" sz="1400" dirty="0"/>
            </a:br>
            <a:br>
              <a:rPr lang="de-DE" sz="1400" dirty="0"/>
            </a:br>
            <a:r>
              <a:rPr lang="de-DE" sz="1400" dirty="0" err="1"/>
              <a:t>where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we</a:t>
            </a:r>
            <a:r>
              <a:rPr lang="de-DE" sz="1400" dirty="0"/>
              <a:t> </a:t>
            </a:r>
            <a:r>
              <a:rPr lang="de-DE" sz="1400" dirty="0" err="1"/>
              <a:t>define</a:t>
            </a:r>
            <a:r>
              <a:rPr lang="de-DE" sz="1400" dirty="0"/>
              <a:t> an </a:t>
            </a:r>
            <a:r>
              <a:rPr lang="de-DE" sz="1400" b="1" dirty="0" err="1"/>
              <a:t>effective</a:t>
            </a:r>
            <a:r>
              <a:rPr lang="de-DE" sz="1400" b="1" dirty="0"/>
              <a:t> shunt </a:t>
            </a:r>
            <a:r>
              <a:rPr lang="de-DE" sz="1400" b="1" dirty="0" err="1"/>
              <a:t>impedance</a:t>
            </a:r>
            <a:r>
              <a:rPr lang="de-DE" sz="1400" b="1" dirty="0"/>
              <a:t> R</a:t>
            </a:r>
            <a:r>
              <a:rPr lang="de-DE" sz="1400" b="1" baseline="-25000" dirty="0"/>
              <a:t>eff</a:t>
            </a:r>
            <a:r>
              <a:rPr lang="de-DE" sz="1400" b="1" dirty="0"/>
              <a:t> </a:t>
            </a:r>
            <a:r>
              <a:rPr lang="de-DE" sz="1400" dirty="0"/>
              <a:t>= V</a:t>
            </a:r>
            <a:r>
              <a:rPr lang="de-DE" sz="1400" baseline="30000" dirty="0"/>
              <a:t>2</a:t>
            </a:r>
            <a:r>
              <a:rPr lang="de-DE" sz="1400" dirty="0"/>
              <a:t>(</a:t>
            </a:r>
            <a:r>
              <a:rPr lang="de-DE" sz="1400" dirty="0" err="1"/>
              <a:t>T</a:t>
            </a:r>
            <a:r>
              <a:rPr lang="de-DE" sz="1400" baseline="-25000" dirty="0" err="1"/>
              <a:t>k</a:t>
            </a:r>
            <a:r>
              <a:rPr lang="de-DE" sz="1400" dirty="0"/>
              <a:t>)/</a:t>
            </a:r>
            <a:r>
              <a:rPr lang="de-DE" sz="1400" dirty="0" err="1"/>
              <a:t>P</a:t>
            </a:r>
            <a:r>
              <a:rPr lang="de-DE" sz="1400" baseline="-25000" dirty="0" err="1"/>
              <a:t>k</a:t>
            </a:r>
            <a:r>
              <a:rPr lang="de-DE" sz="1400" dirty="0"/>
              <a:t>/</a:t>
            </a:r>
            <a:r>
              <a:rPr lang="de-DE" sz="1400" dirty="0" err="1"/>
              <a:t>L</a:t>
            </a:r>
            <a:r>
              <a:rPr lang="de-DE" sz="1400" baseline="-25000" dirty="0" err="1"/>
              <a:t>structure</a:t>
            </a:r>
            <a:r>
              <a:rPr lang="de-DE" sz="1400" dirty="0"/>
              <a:t> [M</a:t>
            </a:r>
            <a:r>
              <a:rPr lang="el-GR" sz="1400" dirty="0"/>
              <a:t>Ω</a:t>
            </a:r>
            <a:r>
              <a:rPr lang="de-DE" sz="1400" dirty="0"/>
              <a:t>/m]</a:t>
            </a:r>
          </a:p>
          <a:p>
            <a:r>
              <a:rPr lang="de-DE" sz="1400" dirty="0"/>
              <a:t> </a:t>
            </a: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46EBDA-7218-4A64-A0B2-27CD62DF03F6}"/>
              </a:ext>
            </a:extLst>
          </p:cNvPr>
          <p:cNvSpPr txBox="1"/>
          <p:nvPr/>
        </p:nvSpPr>
        <p:spPr>
          <a:xfrm>
            <a:off x="5282381" y="5104531"/>
            <a:ext cx="34067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inject</a:t>
            </a:r>
            <a:r>
              <a:rPr lang="de-DE" sz="1400" dirty="0"/>
              <a:t> beam </a:t>
            </a:r>
            <a:r>
              <a:rPr lang="de-DE" sz="1400" dirty="0" err="1"/>
              <a:t>here</a:t>
            </a:r>
            <a:r>
              <a:rPr lang="de-DE" sz="1400" dirty="0"/>
              <a:t>, </a:t>
            </a:r>
            <a:r>
              <a:rPr lang="de-DE" sz="1400" dirty="0" err="1"/>
              <a:t>one</a:t>
            </a:r>
            <a:r>
              <a:rPr lang="de-DE" sz="1400" dirty="0"/>
              <a:t> </a:t>
            </a:r>
            <a:r>
              <a:rPr lang="de-DE" sz="1400" dirty="0" err="1"/>
              <a:t>filling</a:t>
            </a:r>
            <a:r>
              <a:rPr lang="de-DE" sz="1400" dirty="0"/>
              <a:t> time after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reversal</a:t>
            </a:r>
            <a:r>
              <a:rPr lang="de-DE" sz="1400" dirty="0"/>
              <a:t> (at end of </a:t>
            </a:r>
            <a:r>
              <a:rPr lang="de-DE" sz="1400" dirty="0" err="1"/>
              <a:t>klystron</a:t>
            </a:r>
            <a:r>
              <a:rPr lang="de-DE" sz="1400" dirty="0"/>
              <a:t> pulse), </a:t>
            </a:r>
            <a:br>
              <a:rPr lang="de-DE" sz="1400" dirty="0"/>
            </a:b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voltage</a:t>
            </a:r>
            <a:r>
              <a:rPr lang="de-DE" sz="1400" dirty="0"/>
              <a:t> (</a:t>
            </a:r>
            <a:r>
              <a:rPr lang="de-DE" sz="1400" dirty="0" err="1"/>
              <a:t>avg</a:t>
            </a:r>
            <a:r>
              <a:rPr lang="de-DE" sz="1400" dirty="0"/>
              <a:t>. </a:t>
            </a:r>
            <a:r>
              <a:rPr lang="de-DE" sz="1400" dirty="0" err="1"/>
              <a:t>gradient</a:t>
            </a:r>
            <a:r>
              <a:rPr lang="de-DE" sz="1400" dirty="0"/>
              <a:t>) </a:t>
            </a:r>
            <a:r>
              <a:rPr lang="de-DE" sz="1400" dirty="0" err="1"/>
              <a:t>is</a:t>
            </a:r>
            <a:r>
              <a:rPr lang="de-DE" sz="1400" dirty="0"/>
              <a:t> maximum</a:t>
            </a:r>
            <a:endParaRPr lang="en-CH" sz="14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24E804-FAF1-4AC0-A892-592F0431CAEB}"/>
              </a:ext>
            </a:extLst>
          </p:cNvPr>
          <p:cNvCxnSpPr>
            <a:cxnSpLocks/>
          </p:cNvCxnSpPr>
          <p:nvPr/>
        </p:nvCxnSpPr>
        <p:spPr>
          <a:xfrm flipH="1" flipV="1">
            <a:off x="4374525" y="4289573"/>
            <a:ext cx="1035035" cy="758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7798AC6D-846E-41D7-BC79-5465AA219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695" y="946156"/>
            <a:ext cx="2951850" cy="668623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BE356135-791A-4E52-9E0C-5B0C6D35B5AC}"/>
              </a:ext>
            </a:extLst>
          </p:cNvPr>
          <p:cNvSpPr txBox="1">
            <a:spLocks/>
          </p:cNvSpPr>
          <p:nvPr/>
        </p:nvSpPr>
        <p:spPr>
          <a:xfrm>
            <a:off x="301117" y="162054"/>
            <a:ext cx="10902203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SLED-type </a:t>
            </a:r>
            <a:r>
              <a:rPr lang="de-DE" sz="3200" dirty="0" err="1"/>
              <a:t>rf</a:t>
            </a:r>
            <a:r>
              <a:rPr lang="de-DE" sz="3200" dirty="0"/>
              <a:t> pulse </a:t>
            </a:r>
            <a:r>
              <a:rPr lang="de-DE" sz="3200" dirty="0" err="1"/>
              <a:t>compressor</a:t>
            </a:r>
            <a:endParaRPr lang="en-CH" sz="3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130FA6-BA23-4D7A-AE5A-0A35FCB24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B8F4B-6D09-41CD-B0EC-59EB41DF6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C064E9-6B3A-45B3-83E4-276EC1E08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5</a:t>
            </a:fld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54023F-8AB6-4DCC-A8A9-6059F9775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6611" y="2199332"/>
            <a:ext cx="4551934" cy="525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7536A3-D47A-4CFC-A0C4-C26C3AF34E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058" y="2673285"/>
            <a:ext cx="2691908" cy="62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84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2D7283-716A-4C59-A8FA-84F4A862C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1555406"/>
            <a:ext cx="7188199" cy="438948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3B952B6-DC58-44AA-AFA1-FBDB80B77C88}"/>
              </a:ext>
            </a:extLst>
          </p:cNvPr>
          <p:cNvSpPr txBox="1">
            <a:spLocks/>
          </p:cNvSpPr>
          <p:nvPr/>
        </p:nvSpPr>
        <p:spPr>
          <a:xfrm>
            <a:off x="285749" y="210646"/>
            <a:ext cx="11906249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/>
              <a:t>Structures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20 mm </a:t>
            </a:r>
            <a:r>
              <a:rPr lang="de-DE" sz="3200" dirty="0" err="1"/>
              <a:t>aperture</a:t>
            </a:r>
            <a:r>
              <a:rPr lang="de-DE" sz="3200" dirty="0"/>
              <a:t>, </a:t>
            </a:r>
            <a:r>
              <a:rPr lang="de-DE" sz="3200" dirty="0" err="1"/>
              <a:t>various</a:t>
            </a:r>
            <a:r>
              <a:rPr lang="de-DE" sz="3200" dirty="0"/>
              <a:t> </a:t>
            </a:r>
            <a:r>
              <a:rPr lang="de-DE" sz="3200" dirty="0" err="1"/>
              <a:t>frequencies</a:t>
            </a:r>
            <a:r>
              <a:rPr lang="de-DE" sz="3200" dirty="0"/>
              <a:t> &amp; </a:t>
            </a:r>
            <a:r>
              <a:rPr lang="de-DE" sz="3200" dirty="0" err="1"/>
              <a:t>phase</a:t>
            </a:r>
            <a:r>
              <a:rPr lang="de-DE" sz="3200" dirty="0"/>
              <a:t> </a:t>
            </a:r>
            <a:r>
              <a:rPr lang="de-DE" sz="3200" dirty="0" err="1"/>
              <a:t>advances</a:t>
            </a:r>
            <a:endParaRPr lang="en-CH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4B0B01-6433-4701-9692-2D771E00390C}"/>
              </a:ext>
            </a:extLst>
          </p:cNvPr>
          <p:cNvSpPr txBox="1"/>
          <p:nvPr/>
        </p:nvSpPr>
        <p:spPr>
          <a:xfrm>
            <a:off x="285750" y="938636"/>
            <a:ext cx="459104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 err="1"/>
              <a:t>reentrant</a:t>
            </a:r>
            <a:r>
              <a:rPr lang="de-DE" sz="1400" b="1" dirty="0"/>
              <a:t>, </a:t>
            </a:r>
            <a:r>
              <a:rPr lang="de-DE" sz="1400" b="1" dirty="0" err="1"/>
              <a:t>constant</a:t>
            </a:r>
            <a:r>
              <a:rPr lang="de-DE" sz="1400" b="1" dirty="0"/>
              <a:t> </a:t>
            </a:r>
            <a:r>
              <a:rPr lang="de-DE" sz="1400" b="1" dirty="0" err="1"/>
              <a:t>aperture</a:t>
            </a:r>
            <a:r>
              <a:rPr lang="de-DE" sz="1400" b="1" dirty="0"/>
              <a:t>, </a:t>
            </a:r>
            <a:r>
              <a:rPr lang="de-DE" sz="1400" b="1" dirty="0" err="1"/>
              <a:t>iris</a:t>
            </a:r>
            <a:r>
              <a:rPr lang="de-DE" sz="1400" b="1" dirty="0"/>
              <a:t> </a:t>
            </a:r>
            <a:r>
              <a:rPr lang="de-DE" sz="1400" b="1" dirty="0" err="1"/>
              <a:t>thickness</a:t>
            </a:r>
            <a:r>
              <a:rPr lang="de-DE" sz="1400" b="1" dirty="0"/>
              <a:t> </a:t>
            </a:r>
            <a:r>
              <a:rPr lang="de-DE" sz="1400" b="1" dirty="0" err="1"/>
              <a:t>tapered</a:t>
            </a:r>
            <a:br>
              <a:rPr lang="de-DE" sz="1400" b="1" dirty="0"/>
            </a:br>
            <a:r>
              <a:rPr lang="de-DE" sz="1400" dirty="0"/>
              <a:t>|</a:t>
            </a:r>
            <a:r>
              <a:rPr lang="de-DE" sz="1400" dirty="0" err="1"/>
              <a:t>Wx</a:t>
            </a:r>
            <a:r>
              <a:rPr lang="de-DE" sz="1400" dirty="0"/>
              <a:t>| at 17.5 </a:t>
            </a:r>
            <a:r>
              <a:rPr lang="de-DE" sz="1400" dirty="0" err="1"/>
              <a:t>ns</a:t>
            </a:r>
            <a:r>
              <a:rPr lang="de-DE" sz="1400" dirty="0"/>
              <a:t> &lt; 0.2 V/</a:t>
            </a:r>
            <a:r>
              <a:rPr lang="de-DE" sz="1400" dirty="0" err="1"/>
              <a:t>pC</a:t>
            </a:r>
            <a:r>
              <a:rPr lang="de-DE" sz="1400" dirty="0"/>
              <a:t>/mm/m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sweep</a:t>
            </a:r>
            <a:r>
              <a:rPr lang="de-DE" sz="1400" dirty="0"/>
              <a:t> of </a:t>
            </a:r>
            <a:r>
              <a:rPr lang="de-DE" sz="1400" dirty="0" err="1"/>
              <a:t>iris</a:t>
            </a:r>
            <a:r>
              <a:rPr lang="de-DE" sz="1400" dirty="0"/>
              <a:t> </a:t>
            </a:r>
            <a:r>
              <a:rPr lang="de-DE" sz="1400" dirty="0" err="1"/>
              <a:t>thickness</a:t>
            </a:r>
            <a:r>
              <a:rPr lang="de-DE" sz="1400" dirty="0"/>
              <a:t> </a:t>
            </a:r>
            <a:r>
              <a:rPr lang="de-DE" sz="1400" dirty="0" err="1"/>
              <a:t>tapering</a:t>
            </a:r>
            <a:r>
              <a:rPr lang="de-DE" sz="1400" dirty="0"/>
              <a:t> and </a:t>
            </a:r>
            <a:r>
              <a:rPr lang="de-DE" sz="1400" dirty="0" err="1"/>
              <a:t>length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Klystron pulse </a:t>
            </a:r>
            <a:r>
              <a:rPr lang="de-DE" sz="1400" dirty="0" err="1"/>
              <a:t>lengths</a:t>
            </a:r>
            <a:r>
              <a:rPr lang="de-DE" sz="1400" dirty="0"/>
              <a:t>:</a:t>
            </a:r>
            <a:br>
              <a:rPr lang="de-DE" sz="1400" dirty="0"/>
            </a:br>
            <a:r>
              <a:rPr lang="de-DE" sz="1400" dirty="0"/>
              <a:t>2.0 GHz: 5 µs</a:t>
            </a:r>
            <a:br>
              <a:rPr lang="de-DE" sz="1400" dirty="0"/>
            </a:br>
            <a:r>
              <a:rPr lang="de-DE" sz="1400" dirty="0"/>
              <a:t>2.4 GHz: 4 µs</a:t>
            </a:r>
            <a:br>
              <a:rPr lang="de-DE" sz="1400" dirty="0"/>
            </a:br>
            <a:r>
              <a:rPr lang="de-DE" sz="1400" dirty="0"/>
              <a:t>2.8 GHz: 3 µs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best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structures</a:t>
            </a:r>
            <a:r>
              <a:rPr lang="de-DE" sz="1400" dirty="0">
                <a:sym typeface="Wingdings" panose="05000000000000000000" pitchFamily="2" charset="2"/>
              </a:rPr>
              <a:t>: 2.0 GHz, 2</a:t>
            </a:r>
            <a:r>
              <a:rPr lang="el-GR" sz="1400" dirty="0">
                <a:sym typeface="Wingdings" panose="05000000000000000000" pitchFamily="2" charset="2"/>
              </a:rPr>
              <a:t>π</a:t>
            </a:r>
            <a:r>
              <a:rPr lang="de-DE" sz="1400" dirty="0">
                <a:sym typeface="Wingdings" panose="05000000000000000000" pitchFamily="2" charset="2"/>
              </a:rPr>
              <a:t>/3 and 2.4 GHz, 2</a:t>
            </a:r>
            <a:r>
              <a:rPr lang="el-GR" sz="1400" dirty="0">
                <a:sym typeface="Wingdings" panose="05000000000000000000" pitchFamily="2" charset="2"/>
              </a:rPr>
              <a:t>π</a:t>
            </a:r>
            <a:r>
              <a:rPr lang="de-DE" sz="1400" dirty="0">
                <a:sym typeface="Wingdings" panose="05000000000000000000" pitchFamily="2" charset="2"/>
              </a:rPr>
              <a:t>/3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optimum</a:t>
            </a:r>
            <a:r>
              <a:rPr lang="de-DE" sz="1400" dirty="0">
                <a:sym typeface="Wingdings" panose="05000000000000000000" pitchFamily="2" charset="2"/>
              </a:rPr>
              <a:t> w.r.t.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generally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wide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can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significantly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reduce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while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sacrificing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only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few</a:t>
            </a:r>
            <a:r>
              <a:rPr lang="de-DE" sz="1400" dirty="0">
                <a:sym typeface="Wingdings" panose="05000000000000000000" pitchFamily="2" charset="2"/>
              </a:rPr>
              <a:t> % shunt </a:t>
            </a:r>
            <a:r>
              <a:rPr lang="de-DE" sz="1400" dirty="0" err="1">
                <a:sym typeface="Wingdings" panose="05000000000000000000" pitchFamily="2" charset="2"/>
              </a:rPr>
              <a:t>impedance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D2842A-6941-4DB6-BA59-DD9A7AD76FD9}"/>
              </a:ext>
            </a:extLst>
          </p:cNvPr>
          <p:cNvSpPr txBox="1"/>
          <p:nvPr/>
        </p:nvSpPr>
        <p:spPr>
          <a:xfrm>
            <a:off x="7461504" y="1216853"/>
            <a:ext cx="5024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/>
              <a:t>Eff</a:t>
            </a:r>
            <a:r>
              <a:rPr lang="de-DE" sz="1600" b="1" dirty="0"/>
              <a:t>. shunt </a:t>
            </a:r>
            <a:r>
              <a:rPr lang="de-DE" sz="1600" b="1" dirty="0" err="1"/>
              <a:t>impedance</a:t>
            </a:r>
            <a:r>
              <a:rPr lang="de-DE" sz="1600" b="1" dirty="0"/>
              <a:t> vs. </a:t>
            </a:r>
            <a:r>
              <a:rPr lang="de-DE" sz="1600" b="1" dirty="0" err="1"/>
              <a:t>length</a:t>
            </a:r>
            <a:endParaRPr lang="en-CH" sz="1600" b="1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9E53372-7520-47FC-815E-2FE81DD4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10 Feb 2022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6C657DA-C7C1-4CBF-8DB1-20E799780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CDC464-76DA-4EAF-860A-4FF04D905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665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3B952B6-DC58-44AA-AFA1-FBDB80B77C88}"/>
              </a:ext>
            </a:extLst>
          </p:cNvPr>
          <p:cNvSpPr txBox="1">
            <a:spLocks/>
          </p:cNvSpPr>
          <p:nvPr/>
        </p:nvSpPr>
        <p:spPr>
          <a:xfrm>
            <a:off x="285750" y="210646"/>
            <a:ext cx="11906250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/>
              <a:t>Structures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30 mm </a:t>
            </a:r>
            <a:r>
              <a:rPr lang="de-DE" sz="3200" dirty="0" err="1"/>
              <a:t>aperture</a:t>
            </a:r>
            <a:r>
              <a:rPr lang="de-DE" sz="3200" dirty="0"/>
              <a:t>, </a:t>
            </a:r>
            <a:r>
              <a:rPr lang="de-DE" sz="3200" dirty="0" err="1"/>
              <a:t>various</a:t>
            </a:r>
            <a:r>
              <a:rPr lang="de-DE" sz="3200" dirty="0"/>
              <a:t> </a:t>
            </a:r>
            <a:r>
              <a:rPr lang="de-DE" sz="3200" dirty="0" err="1"/>
              <a:t>frequencies</a:t>
            </a:r>
            <a:r>
              <a:rPr lang="de-DE" sz="3200" dirty="0"/>
              <a:t> &amp; </a:t>
            </a:r>
            <a:r>
              <a:rPr lang="de-DE" sz="3200" dirty="0" err="1"/>
              <a:t>phase</a:t>
            </a:r>
            <a:r>
              <a:rPr lang="de-DE" sz="3200" dirty="0"/>
              <a:t> </a:t>
            </a:r>
            <a:r>
              <a:rPr lang="de-DE" sz="3200" dirty="0" err="1"/>
              <a:t>advances</a:t>
            </a:r>
            <a:endParaRPr lang="en-CH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4B0B01-6433-4701-9692-2D771E00390C}"/>
              </a:ext>
            </a:extLst>
          </p:cNvPr>
          <p:cNvSpPr txBox="1"/>
          <p:nvPr/>
        </p:nvSpPr>
        <p:spPr>
          <a:xfrm>
            <a:off x="285750" y="938636"/>
            <a:ext cx="45910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 err="1"/>
              <a:t>reentrant</a:t>
            </a:r>
            <a:r>
              <a:rPr lang="de-DE" sz="1400" b="1" dirty="0"/>
              <a:t>, </a:t>
            </a:r>
            <a:r>
              <a:rPr lang="de-DE" sz="1400" b="1" dirty="0" err="1"/>
              <a:t>constant</a:t>
            </a:r>
            <a:r>
              <a:rPr lang="de-DE" sz="1400" b="1" dirty="0"/>
              <a:t> </a:t>
            </a:r>
            <a:r>
              <a:rPr lang="de-DE" sz="1400" b="1" dirty="0" err="1"/>
              <a:t>aperture</a:t>
            </a:r>
            <a:r>
              <a:rPr lang="de-DE" sz="1400" b="1" dirty="0"/>
              <a:t>, </a:t>
            </a:r>
            <a:r>
              <a:rPr lang="de-DE" sz="1400" b="1" dirty="0" err="1"/>
              <a:t>iris</a:t>
            </a:r>
            <a:r>
              <a:rPr lang="de-DE" sz="1400" b="1" dirty="0"/>
              <a:t> </a:t>
            </a:r>
            <a:r>
              <a:rPr lang="de-DE" sz="1400" b="1" dirty="0" err="1"/>
              <a:t>thickness</a:t>
            </a:r>
            <a:r>
              <a:rPr lang="de-DE" sz="1400" b="1" dirty="0"/>
              <a:t> </a:t>
            </a:r>
            <a:r>
              <a:rPr lang="de-DE" sz="1400" b="1" dirty="0" err="1"/>
              <a:t>tapered</a:t>
            </a:r>
            <a:br>
              <a:rPr lang="de-DE" sz="1400" b="1" dirty="0"/>
            </a:br>
            <a:r>
              <a:rPr lang="de-DE" sz="1400" dirty="0"/>
              <a:t>|</a:t>
            </a:r>
            <a:r>
              <a:rPr lang="de-DE" sz="1400" dirty="0" err="1"/>
              <a:t>Wx</a:t>
            </a:r>
            <a:r>
              <a:rPr lang="de-DE" sz="1400" dirty="0"/>
              <a:t>| at 17.5 </a:t>
            </a:r>
            <a:r>
              <a:rPr lang="de-DE" sz="1400" dirty="0" err="1"/>
              <a:t>ns</a:t>
            </a:r>
            <a:r>
              <a:rPr lang="de-DE" sz="1400" dirty="0"/>
              <a:t> &lt; 0.2 V/</a:t>
            </a:r>
            <a:r>
              <a:rPr lang="de-DE" sz="1400" dirty="0" err="1"/>
              <a:t>pC</a:t>
            </a:r>
            <a:r>
              <a:rPr lang="de-DE" sz="1400" dirty="0"/>
              <a:t>/mm/m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sweep</a:t>
            </a:r>
            <a:r>
              <a:rPr lang="de-DE" sz="1400" dirty="0"/>
              <a:t> of </a:t>
            </a:r>
            <a:r>
              <a:rPr lang="de-DE" sz="1400" dirty="0" err="1"/>
              <a:t>iris</a:t>
            </a:r>
            <a:r>
              <a:rPr lang="de-DE" sz="1400" dirty="0"/>
              <a:t> </a:t>
            </a:r>
            <a:r>
              <a:rPr lang="de-DE" sz="1400" dirty="0" err="1"/>
              <a:t>thickness</a:t>
            </a:r>
            <a:r>
              <a:rPr lang="de-DE" sz="1400" dirty="0"/>
              <a:t> </a:t>
            </a:r>
            <a:r>
              <a:rPr lang="de-DE" sz="1400" dirty="0" err="1"/>
              <a:t>tapering</a:t>
            </a:r>
            <a:r>
              <a:rPr lang="de-DE" sz="1400" dirty="0"/>
              <a:t> and </a:t>
            </a:r>
            <a:r>
              <a:rPr lang="de-DE" sz="1400" dirty="0" err="1"/>
              <a:t>length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Klystron pulse </a:t>
            </a:r>
            <a:r>
              <a:rPr lang="de-DE" sz="1400" dirty="0" err="1"/>
              <a:t>lengths</a:t>
            </a:r>
            <a:r>
              <a:rPr lang="de-DE" sz="1400" dirty="0"/>
              <a:t>:	</a:t>
            </a:r>
            <a:br>
              <a:rPr lang="de-DE" sz="1400" dirty="0"/>
            </a:br>
            <a:r>
              <a:rPr lang="de-DE" sz="1400" dirty="0"/>
              <a:t>2.0 GHz: 5 µs</a:t>
            </a:r>
            <a:br>
              <a:rPr lang="de-DE" sz="1400" dirty="0"/>
            </a:br>
            <a:r>
              <a:rPr lang="de-DE" sz="1400" dirty="0"/>
              <a:t>2.4 GHz: 4 µs</a:t>
            </a:r>
            <a:br>
              <a:rPr lang="de-DE" sz="1400" dirty="0"/>
            </a:br>
            <a:r>
              <a:rPr lang="de-DE" sz="1400" dirty="0"/>
              <a:t>2.8 GHz: 3 µs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best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structures</a:t>
            </a:r>
            <a:r>
              <a:rPr lang="de-DE" sz="1400" dirty="0">
                <a:sym typeface="Wingdings" panose="05000000000000000000" pitchFamily="2" charset="2"/>
              </a:rPr>
              <a:t>:  </a:t>
            </a:r>
            <a:r>
              <a:rPr lang="de-DE" sz="1400" dirty="0" err="1">
                <a:sym typeface="Wingdings" panose="05000000000000000000" pitchFamily="2" charset="2"/>
              </a:rPr>
              <a:t>clearly</a:t>
            </a:r>
            <a:r>
              <a:rPr lang="de-DE" sz="1400" dirty="0">
                <a:sym typeface="Wingdings" panose="05000000000000000000" pitchFamily="2" charset="2"/>
              </a:rPr>
              <a:t> 2.0 GHz due </a:t>
            </a:r>
            <a:r>
              <a:rPr lang="de-DE" sz="1400" dirty="0" err="1">
                <a:sym typeface="Wingdings" panose="05000000000000000000" pitchFamily="2" charset="2"/>
              </a:rPr>
              <a:t>to</a:t>
            </a:r>
            <a:r>
              <a:rPr lang="de-DE" sz="1400" dirty="0">
                <a:sym typeface="Wingdings" panose="05000000000000000000" pitchFamily="2" charset="2"/>
              </a:rPr>
              <a:t> large </a:t>
            </a:r>
            <a:r>
              <a:rPr lang="de-DE" sz="1400" dirty="0" err="1">
                <a:sym typeface="Wingdings" panose="05000000000000000000" pitchFamily="2" charset="2"/>
              </a:rPr>
              <a:t>aperture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high </a:t>
            </a:r>
            <a:r>
              <a:rPr lang="de-DE" sz="1400" dirty="0" err="1">
                <a:sym typeface="Wingdings" panose="05000000000000000000" pitchFamily="2" charset="2"/>
              </a:rPr>
              <a:t>phase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advance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required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to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get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 err="1">
                <a:sym typeface="Wingdings" panose="05000000000000000000" pitchFamily="2" charset="2"/>
              </a:rPr>
              <a:t>reasonable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optimum</a:t>
            </a:r>
            <a:r>
              <a:rPr lang="de-DE" sz="1400" dirty="0">
                <a:sym typeface="Wingdings" panose="05000000000000000000" pitchFamily="2" charset="2"/>
              </a:rPr>
              <a:t> w.r.t.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generally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wide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can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significantly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reduce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while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sacrificing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only</a:t>
            </a:r>
            <a:r>
              <a:rPr lang="de-DE" sz="1400" dirty="0">
                <a:sym typeface="Wingdings" panose="05000000000000000000" pitchFamily="2" charset="2"/>
              </a:rPr>
              <a:t>     </a:t>
            </a:r>
            <a:r>
              <a:rPr lang="de-DE" sz="1400" dirty="0" err="1">
                <a:sym typeface="Wingdings" panose="05000000000000000000" pitchFamily="2" charset="2"/>
              </a:rPr>
              <a:t>few</a:t>
            </a:r>
            <a:r>
              <a:rPr lang="de-DE" sz="1400" dirty="0">
                <a:sym typeface="Wingdings" panose="05000000000000000000" pitchFamily="2" charset="2"/>
              </a:rPr>
              <a:t> % shunt </a:t>
            </a:r>
            <a:r>
              <a:rPr lang="de-DE" sz="1400" dirty="0" err="1">
                <a:sym typeface="Wingdings" panose="05000000000000000000" pitchFamily="2" charset="2"/>
              </a:rPr>
              <a:t>impedance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D2842A-6941-4DB6-BA59-DD9A7AD76FD9}"/>
              </a:ext>
            </a:extLst>
          </p:cNvPr>
          <p:cNvSpPr txBox="1"/>
          <p:nvPr/>
        </p:nvSpPr>
        <p:spPr>
          <a:xfrm>
            <a:off x="7461504" y="1216853"/>
            <a:ext cx="5024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/>
              <a:t>Eff</a:t>
            </a:r>
            <a:r>
              <a:rPr lang="de-DE" sz="1600" b="1" dirty="0"/>
              <a:t>. shunt </a:t>
            </a:r>
            <a:r>
              <a:rPr lang="de-DE" sz="1600" b="1" dirty="0" err="1"/>
              <a:t>impedance</a:t>
            </a:r>
            <a:r>
              <a:rPr lang="de-DE" sz="1600" b="1" dirty="0"/>
              <a:t> vs. </a:t>
            </a:r>
            <a:r>
              <a:rPr lang="de-DE" sz="1600" b="1" dirty="0" err="1"/>
              <a:t>length</a:t>
            </a:r>
            <a:endParaRPr lang="en-CH" sz="1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3404AC-FCA9-4E3F-AE10-D7B31F1C8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424" y="1555408"/>
            <a:ext cx="7367576" cy="447286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62603-AF55-4B4B-AAD3-25B567F8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10 Feb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05C9E-EAF8-43FC-892D-09219553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8D110-86F8-460B-B9D7-9BD6F7E30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186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05560F-26C8-4273-9E0A-07C3611BF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7D9F7-DBC0-4ED5-AC8C-A0B73F83A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5EC59-A66D-46C9-87C8-94AA92785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8</a:t>
            </a:fld>
            <a:endParaRPr lang="en-CH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A66326F-1856-4151-B9E8-9B567B97DA7D}"/>
              </a:ext>
            </a:extLst>
          </p:cNvPr>
          <p:cNvSpPr txBox="1">
            <a:spLocks/>
          </p:cNvSpPr>
          <p:nvPr/>
        </p:nvSpPr>
        <p:spPr>
          <a:xfrm>
            <a:off x="285750" y="210646"/>
            <a:ext cx="11906250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Summary: </a:t>
            </a:r>
            <a:r>
              <a:rPr lang="de-DE" sz="3200" dirty="0" err="1"/>
              <a:t>Structures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20 mm &amp; 30 mm </a:t>
            </a:r>
            <a:r>
              <a:rPr lang="de-DE" sz="3200" dirty="0" err="1"/>
              <a:t>aperture</a:t>
            </a:r>
            <a:r>
              <a:rPr lang="de-DE" sz="3200" dirty="0"/>
              <a:t>, </a:t>
            </a:r>
            <a:r>
              <a:rPr lang="de-DE" sz="3200" dirty="0" err="1"/>
              <a:t>various</a:t>
            </a:r>
            <a:r>
              <a:rPr lang="de-DE" sz="3200" dirty="0"/>
              <a:t> </a:t>
            </a:r>
            <a:r>
              <a:rPr lang="de-DE" sz="3200" dirty="0" err="1"/>
              <a:t>frequencies</a:t>
            </a:r>
            <a:endParaRPr lang="en-CH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DC475-53CA-4ADE-8B4B-42401097F371}"/>
              </a:ext>
            </a:extLst>
          </p:cNvPr>
          <p:cNvSpPr txBox="1"/>
          <p:nvPr/>
        </p:nvSpPr>
        <p:spPr>
          <a:xfrm>
            <a:off x="285750" y="1428191"/>
            <a:ext cx="58102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combination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previous</a:t>
            </a:r>
            <a:r>
              <a:rPr lang="de-DE" sz="1400" dirty="0"/>
              <a:t> </a:t>
            </a:r>
            <a:r>
              <a:rPr lang="de-DE" sz="1400" dirty="0" err="1"/>
              <a:t>two</a:t>
            </a:r>
            <a:r>
              <a:rPr lang="de-DE" sz="1400" dirty="0"/>
              <a:t> </a:t>
            </a:r>
            <a:r>
              <a:rPr lang="de-DE" sz="1400" dirty="0" err="1"/>
              <a:t>plots</a:t>
            </a:r>
            <a:r>
              <a:rPr lang="de-DE" sz="1400" dirty="0"/>
              <a:t>, </a:t>
            </a:r>
            <a:r>
              <a:rPr lang="de-DE" sz="1400" dirty="0" err="1"/>
              <a:t>joining</a:t>
            </a:r>
            <a:r>
              <a:rPr lang="de-DE" sz="1400" dirty="0"/>
              <a:t> different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advances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20 mm, 2.0 GHz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preferred</a:t>
            </a:r>
            <a:r>
              <a:rPr lang="de-DE" sz="1400" dirty="0">
                <a:sym typeface="Wingdings" panose="05000000000000000000" pitchFamily="2" charset="2"/>
              </a:rPr>
              <a:t> but </a:t>
            </a:r>
            <a:r>
              <a:rPr lang="de-DE" sz="1400" dirty="0" err="1">
                <a:sym typeface="Wingdings" panose="05000000000000000000" pitchFamily="2" charset="2"/>
              </a:rPr>
              <a:t>higher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frequency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an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30 mm, 2.0 GHz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definitely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preferred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CE90C7-C380-4539-8617-8AF73F857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367" y="2080154"/>
            <a:ext cx="6550655" cy="365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4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05560F-26C8-4273-9E0A-07C3611BF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 April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7D9F7-DBC0-4ED5-AC8C-A0B73F83A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H. Pommerenke, CERN / SY-RF-MKS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5EC59-A66D-46C9-87C8-94AA92785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9</a:t>
            </a:fld>
            <a:endParaRPr lang="en-CH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A66326F-1856-4151-B9E8-9B567B97DA7D}"/>
              </a:ext>
            </a:extLst>
          </p:cNvPr>
          <p:cNvSpPr txBox="1">
            <a:spLocks/>
          </p:cNvSpPr>
          <p:nvPr/>
        </p:nvSpPr>
        <p:spPr>
          <a:xfrm>
            <a:off x="285750" y="210646"/>
            <a:ext cx="11906250" cy="60525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Summary: </a:t>
            </a:r>
            <a:r>
              <a:rPr lang="de-DE" sz="3200" dirty="0" err="1"/>
              <a:t>Structures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20 mm &amp; 30 mm </a:t>
            </a:r>
            <a:r>
              <a:rPr lang="de-DE" sz="3200" dirty="0" err="1"/>
              <a:t>aperture</a:t>
            </a:r>
            <a:r>
              <a:rPr lang="de-DE" sz="3200" dirty="0"/>
              <a:t>, </a:t>
            </a:r>
            <a:r>
              <a:rPr lang="de-DE" sz="3200" dirty="0" err="1"/>
              <a:t>various</a:t>
            </a:r>
            <a:r>
              <a:rPr lang="de-DE" sz="3200" dirty="0"/>
              <a:t> </a:t>
            </a:r>
            <a:r>
              <a:rPr lang="de-DE" sz="3200" dirty="0" err="1"/>
              <a:t>frequencies</a:t>
            </a:r>
            <a:endParaRPr lang="en-CH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DC475-53CA-4ADE-8B4B-42401097F371}"/>
              </a:ext>
            </a:extLst>
          </p:cNvPr>
          <p:cNvSpPr txBox="1"/>
          <p:nvPr/>
        </p:nvSpPr>
        <p:spPr>
          <a:xfrm>
            <a:off x="285750" y="1428191"/>
            <a:ext cx="58102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combination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previous</a:t>
            </a:r>
            <a:r>
              <a:rPr lang="de-DE" sz="1400" dirty="0"/>
              <a:t> </a:t>
            </a:r>
            <a:r>
              <a:rPr lang="de-DE" sz="1400" dirty="0" err="1"/>
              <a:t>two</a:t>
            </a:r>
            <a:r>
              <a:rPr lang="de-DE" sz="1400" dirty="0"/>
              <a:t> </a:t>
            </a:r>
            <a:r>
              <a:rPr lang="de-DE" sz="1400" dirty="0" err="1"/>
              <a:t>plots</a:t>
            </a:r>
            <a:r>
              <a:rPr lang="de-DE" sz="1400" dirty="0"/>
              <a:t>, </a:t>
            </a:r>
            <a:r>
              <a:rPr lang="de-DE" sz="1400" dirty="0" err="1"/>
              <a:t>joining</a:t>
            </a:r>
            <a:r>
              <a:rPr lang="de-DE" sz="1400" dirty="0"/>
              <a:t> different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advances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20 mm, 2.0 GHz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preferred</a:t>
            </a:r>
            <a:r>
              <a:rPr lang="de-DE" sz="1400" dirty="0">
                <a:sym typeface="Wingdings" panose="05000000000000000000" pitchFamily="2" charset="2"/>
              </a:rPr>
              <a:t> but </a:t>
            </a:r>
            <a:r>
              <a:rPr lang="de-DE" sz="1400" dirty="0" err="1">
                <a:sym typeface="Wingdings" panose="05000000000000000000" pitchFamily="2" charset="2"/>
              </a:rPr>
              <a:t>higher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frequency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an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30 mm, 2.0 GHz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definitely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preferred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CE90C7-C380-4539-8617-8AF73F857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367" y="2080154"/>
            <a:ext cx="6550655" cy="3652135"/>
          </a:xfrm>
          <a:prstGeom prst="rect">
            <a:avLst/>
          </a:prstGeom>
        </p:spPr>
      </p:pic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396EAA90-42A0-4DAF-83BC-742B8A853A25}"/>
              </a:ext>
            </a:extLst>
          </p:cNvPr>
          <p:cNvSpPr/>
          <p:nvPr/>
        </p:nvSpPr>
        <p:spPr>
          <a:xfrm>
            <a:off x="6731214" y="3883169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1AC329-7BCA-450E-AD8C-B09B0FFD1E33}"/>
              </a:ext>
            </a:extLst>
          </p:cNvPr>
          <p:cNvSpPr txBox="1"/>
          <p:nvPr/>
        </p:nvSpPr>
        <p:spPr>
          <a:xfrm>
            <a:off x="514830" y="5084510"/>
            <a:ext cx="506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ym typeface="Wingdings" panose="05000000000000000000" pitchFamily="2" charset="2"/>
              </a:rPr>
              <a:t>current</a:t>
            </a:r>
            <a:r>
              <a:rPr lang="de-DE" sz="1400" dirty="0">
                <a:sym typeface="Wingdings" panose="05000000000000000000" pitchFamily="2" charset="2"/>
              </a:rPr>
              <a:t> „</a:t>
            </a:r>
            <a:r>
              <a:rPr lang="de-DE" sz="1400" dirty="0" err="1">
                <a:sym typeface="Wingdings" panose="05000000000000000000" pitchFamily="2" charset="2"/>
              </a:rPr>
              <a:t>baseline</a:t>
            </a:r>
            <a:r>
              <a:rPr lang="de-DE" sz="1400" dirty="0">
                <a:sym typeface="Wingdings" panose="05000000000000000000" pitchFamily="2" charset="2"/>
              </a:rPr>
              <a:t>“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: 2.0 GHz, 30 mm </a:t>
            </a:r>
            <a:r>
              <a:rPr lang="de-DE" sz="1400" dirty="0" err="1">
                <a:sym typeface="Wingdings" panose="05000000000000000000" pitchFamily="2" charset="2"/>
              </a:rPr>
              <a:t>aperture</a:t>
            </a:r>
            <a:r>
              <a:rPr lang="de-DE" sz="1400" dirty="0">
                <a:sym typeface="Wingdings" panose="05000000000000000000" pitchFamily="2" charset="2"/>
              </a:rPr>
              <a:t>, 3 m </a:t>
            </a:r>
            <a:r>
              <a:rPr lang="de-DE" sz="1400" dirty="0" err="1">
                <a:sym typeface="Wingdings" panose="05000000000000000000" pitchFamily="2" charset="2"/>
              </a:rPr>
              <a:t>long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AD6587-C6F7-4F91-B1E4-1BDB10B67454}"/>
              </a:ext>
            </a:extLst>
          </p:cNvPr>
          <p:cNvCxnSpPr>
            <a:cxnSpLocks/>
          </p:cNvCxnSpPr>
          <p:nvPr/>
        </p:nvCxnSpPr>
        <p:spPr>
          <a:xfrm flipV="1">
            <a:off x="5416596" y="4098322"/>
            <a:ext cx="1260829" cy="1142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5B96E184-0862-41C0-8B43-5D8C7739CE36}"/>
              </a:ext>
            </a:extLst>
          </p:cNvPr>
          <p:cNvSpPr/>
          <p:nvPr/>
        </p:nvSpPr>
        <p:spPr>
          <a:xfrm>
            <a:off x="6731213" y="2233834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50D594-754B-4015-8071-81CF58636FFF}"/>
              </a:ext>
            </a:extLst>
          </p:cNvPr>
          <p:cNvSpPr txBox="1"/>
          <p:nvPr/>
        </p:nvSpPr>
        <p:spPr>
          <a:xfrm>
            <a:off x="6577840" y="2080154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A</a:t>
            </a:r>
            <a:endParaRPr lang="en-CH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1317DE-DC49-4D7C-8F69-736017DC5E02}"/>
              </a:ext>
            </a:extLst>
          </p:cNvPr>
          <p:cNvSpPr txBox="1"/>
          <p:nvPr/>
        </p:nvSpPr>
        <p:spPr>
          <a:xfrm>
            <a:off x="6577840" y="3672568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F3</a:t>
            </a:r>
            <a:endParaRPr lang="en-CH" sz="1200" b="1" dirty="0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EC8B62F7-97A6-48D2-B80B-816E2F323D1F}"/>
              </a:ext>
            </a:extLst>
          </p:cNvPr>
          <p:cNvSpPr/>
          <p:nvPr/>
        </p:nvSpPr>
        <p:spPr>
          <a:xfrm>
            <a:off x="6131298" y="2595897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A7D683-46D1-4877-A124-1D000E3BA743}"/>
              </a:ext>
            </a:extLst>
          </p:cNvPr>
          <p:cNvSpPr txBox="1"/>
          <p:nvPr/>
        </p:nvSpPr>
        <p:spPr>
          <a:xfrm>
            <a:off x="5977925" y="2416570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C</a:t>
            </a:r>
            <a:endParaRPr lang="en-CH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A9770C-8BD7-481E-BD6B-A84B224FF35D}"/>
              </a:ext>
            </a:extLst>
          </p:cNvPr>
          <p:cNvSpPr txBox="1"/>
          <p:nvPr/>
        </p:nvSpPr>
        <p:spPr>
          <a:xfrm>
            <a:off x="7444447" y="3347795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E</a:t>
            </a:r>
            <a:endParaRPr lang="en-CH" sz="1200" b="1" dirty="0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1247D3C4-03D7-4F52-AFCE-12B5F23E9CE9}"/>
              </a:ext>
            </a:extLst>
          </p:cNvPr>
          <p:cNvSpPr/>
          <p:nvPr/>
        </p:nvSpPr>
        <p:spPr>
          <a:xfrm>
            <a:off x="7597820" y="3550546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528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14769</TotalTime>
  <Words>1379</Words>
  <Application>Microsoft Office PowerPoint</Application>
  <PresentationFormat>Widescreen</PresentationFormat>
  <Paragraphs>250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Traveling-wave Structures for the Positron Linac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 Winrich Pommerenke</dc:creator>
  <cp:lastModifiedBy>Hermann Pommerenke</cp:lastModifiedBy>
  <cp:revision>79</cp:revision>
  <dcterms:created xsi:type="dcterms:W3CDTF">2021-09-02T10:01:55Z</dcterms:created>
  <dcterms:modified xsi:type="dcterms:W3CDTF">2022-04-29T09:31:32Z</dcterms:modified>
</cp:coreProperties>
</file>