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955" r:id="rId4"/>
    <p:sldId id="976" r:id="rId5"/>
    <p:sldId id="982" r:id="rId6"/>
    <p:sldId id="977" r:id="rId7"/>
    <p:sldId id="978" r:id="rId8"/>
    <p:sldId id="979" r:id="rId9"/>
    <p:sldId id="983" r:id="rId10"/>
    <p:sldId id="984" r:id="rId11"/>
    <p:sldId id="961" r:id="rId12"/>
    <p:sldId id="981" r:id="rId13"/>
    <p:sldId id="985" r:id="rId14"/>
    <p:sldId id="271" r:id="rId1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1C446A"/>
    <a:srgbClr val="61C4D3"/>
    <a:srgbClr val="BEBECB"/>
    <a:srgbClr val="E15E32"/>
    <a:srgbClr val="6E2466"/>
    <a:srgbClr val="303030"/>
    <a:srgbClr val="0033A0"/>
    <a:srgbClr val="00B0F0"/>
    <a:srgbClr val="32A4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97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712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tif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4475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CC340-BB8F-467A-A16B-AF807B89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AB88A-2EED-4361-85E8-4F02E86C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AD8ADB03-EA7C-4DBA-BEF3-07B56FEF9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74A408C-72F0-4803-8AC7-D48CB2BD4F2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7" t="7700" r="9271"/>
          <a:stretch/>
        </p:blipFill>
        <p:spPr>
          <a:xfrm>
            <a:off x="9724292" y="1050443"/>
            <a:ext cx="2238156" cy="2204256"/>
          </a:xfrm>
          <a:prstGeom prst="ellipse">
            <a:avLst/>
          </a:prstGeom>
        </p:spPr>
      </p:pic>
      <p:pic>
        <p:nvPicPr>
          <p:cNvPr id="10" name="Content Placeholder 30">
            <a:extLst>
              <a:ext uri="{FF2B5EF4-FFF2-40B4-BE49-F238E27FC236}">
                <a16:creationId xmlns:a16="http://schemas.microsoft.com/office/drawing/2014/main" id="{A809811C-8E18-46DC-B270-41D2E128AF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5505" y="3683258"/>
            <a:ext cx="2411954" cy="24009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BA6B7D-FBA4-4E79-B118-4B46AD5A5E70}"/>
              </a:ext>
            </a:extLst>
          </p:cNvPr>
          <p:cNvSpPr txBox="1"/>
          <p:nvPr/>
        </p:nvSpPr>
        <p:spPr>
          <a:xfrm>
            <a:off x="6174660" y="4343723"/>
            <a:ext cx="1853591" cy="147732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500" dirty="0"/>
              <a:t>Quench history plot of two 7.15-m-long, 150-mm-single-aperture MQXFB quadrupole magnet prototypes   </a:t>
            </a:r>
            <a:endParaRPr lang="en-GB" sz="15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4C3B80-C8FB-445C-A113-EF0992BE0C2F}"/>
              </a:ext>
            </a:extLst>
          </p:cNvPr>
          <p:cNvSpPr txBox="1"/>
          <p:nvPr/>
        </p:nvSpPr>
        <p:spPr>
          <a:xfrm>
            <a:off x="7957913" y="1516738"/>
            <a:ext cx="15641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Quench history plot of four 5.3-m-long, 60-mm-twin-aperture </a:t>
            </a:r>
          </a:p>
          <a:p>
            <a:r>
              <a:rPr lang="en-US" sz="1500" dirty="0"/>
              <a:t>MBH series dipole magnets   </a:t>
            </a:r>
            <a:endParaRPr lang="en-GB" sz="15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A83FFA-EE2E-4D78-9413-8E4AD058A442}"/>
              </a:ext>
            </a:extLst>
          </p:cNvPr>
          <p:cNvSpPr txBox="1"/>
          <p:nvPr/>
        </p:nvSpPr>
        <p:spPr>
          <a:xfrm rot="16200000">
            <a:off x="-1916912" y="3559209"/>
            <a:ext cx="424668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(Courtesy of F. Mangiarotti and G. Willering, TE-MSC-TM)</a:t>
            </a:r>
            <a:endParaRPr lang="en-GB" sz="1200" dirty="0"/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A773D21E-4BDA-4277-8777-BA1E5F7A7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310" y="926041"/>
            <a:ext cx="8110906" cy="2676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081EAB-5B3E-411E-9E9F-02415AA818C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21412"/>
          <a:stretch/>
        </p:blipFill>
        <p:spPr>
          <a:xfrm>
            <a:off x="636908" y="3691046"/>
            <a:ext cx="6225391" cy="261244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548CCA3-D1AE-4FAE-A688-E0C7FCEA9F7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4951" t="-3418" r="-1270" b="3418"/>
          <a:stretch/>
        </p:blipFill>
        <p:spPr>
          <a:xfrm>
            <a:off x="6803991" y="3461585"/>
            <a:ext cx="1336196" cy="270024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51471A-403E-4381-8D91-F4837472F2B2}"/>
              </a:ext>
            </a:extLst>
          </p:cNvPr>
          <p:cNvSpPr txBox="1"/>
          <p:nvPr/>
        </p:nvSpPr>
        <p:spPr>
          <a:xfrm>
            <a:off x="8079281" y="4258884"/>
            <a:ext cx="115660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/>
              <a:t>Endurance testing of short quadrupole magnet model MQXFS4</a:t>
            </a:r>
            <a:endParaRPr lang="en-GB" sz="15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14F5AC5-7417-4DD6-862B-9F13D69E3657}"/>
              </a:ext>
            </a:extLst>
          </p:cNvPr>
          <p:cNvSpPr txBox="1"/>
          <p:nvPr/>
        </p:nvSpPr>
        <p:spPr>
          <a:xfrm>
            <a:off x="8071575" y="1432542"/>
            <a:ext cx="1336196" cy="1708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500" dirty="0"/>
              <a:t>Endurance testing of short, single aperture dipole magnet model SP107</a:t>
            </a:r>
            <a:endParaRPr lang="en-GB" sz="1500" dirty="0"/>
          </a:p>
        </p:txBody>
      </p:sp>
      <p:sp>
        <p:nvSpPr>
          <p:cNvPr id="20" name="Title 2">
            <a:extLst>
              <a:ext uri="{FF2B5EF4-FFF2-40B4-BE49-F238E27FC236}">
                <a16:creationId xmlns:a16="http://schemas.microsoft.com/office/drawing/2014/main" id="{FDF13193-65EE-440E-9846-895BE1FDF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Why There is Hope? (see </a:t>
            </a:r>
            <a:r>
              <a:rPr lang="en-US" dirty="0">
                <a:solidFill>
                  <a:srgbClr val="61C4D3"/>
                </a:solidFill>
              </a:rPr>
              <a:t>Ezio’s Talk)</a:t>
            </a:r>
            <a:endParaRPr lang="en-GB" dirty="0">
              <a:solidFill>
                <a:srgbClr val="61C4D3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B6D7C5F-0E32-4E9B-84EB-1E3F9396F05D}"/>
              </a:ext>
            </a:extLst>
          </p:cNvPr>
          <p:cNvSpPr txBox="1"/>
          <p:nvPr/>
        </p:nvSpPr>
        <p:spPr>
          <a:xfrm>
            <a:off x="6803991" y="3376627"/>
            <a:ext cx="51082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+ 4 x AUP</a:t>
            </a:r>
            <a:r>
              <a:rPr lang="en-US" b="1" dirty="0">
                <a:solidFill>
                  <a:schemeClr val="tx2"/>
                </a:solidFill>
              </a:rPr>
              <a:t> 4.2-m-long MQXFA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b="1" dirty="0">
                <a:solidFill>
                  <a:schemeClr val="tx2"/>
                </a:solidFill>
              </a:rPr>
              <a:t>quadrupole magnets</a:t>
            </a:r>
            <a:r>
              <a:rPr lang="en-US" dirty="0">
                <a:solidFill>
                  <a:schemeClr val="tx2"/>
                </a:solidFill>
              </a:rPr>
              <a:t> tested vertically without stainless shell.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774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E9836E-F564-4C71-960D-7CA5D2BAB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a New Issue with Nb</a:t>
            </a:r>
            <a:r>
              <a:rPr lang="en-US" baseline="-25000" dirty="0"/>
              <a:t>3</a:t>
            </a:r>
            <a:r>
              <a:rPr lang="en-US" dirty="0"/>
              <a:t>Sn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CC340-BB8F-467A-A16B-AF807B89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AB88A-2EED-4361-85E8-4F02E86C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8" name="Content Placeholder 6">
            <a:extLst>
              <a:ext uri="{FF2B5EF4-FFF2-40B4-BE49-F238E27FC236}">
                <a16:creationId xmlns:a16="http://schemas.microsoft.com/office/drawing/2014/main" id="{506E245A-7EC9-4288-B0FF-0DA1A6BA7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067" y="1107190"/>
            <a:ext cx="5801393" cy="311470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B2447F13-EA97-44AC-AEBB-C8EBB0F3E8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8972"/>
          <a:stretch/>
        </p:blipFill>
        <p:spPr>
          <a:xfrm>
            <a:off x="6524652" y="3106994"/>
            <a:ext cx="4848169" cy="3200126"/>
          </a:xfrm>
          <a:prstGeom prst="rect">
            <a:avLst/>
          </a:prstGeom>
        </p:spPr>
      </p:pic>
      <p:sp>
        <p:nvSpPr>
          <p:cNvPr id="32" name="Oval 31">
            <a:extLst>
              <a:ext uri="{FF2B5EF4-FFF2-40B4-BE49-F238E27FC236}">
                <a16:creationId xmlns:a16="http://schemas.microsoft.com/office/drawing/2014/main" id="{BCE175E0-88FE-41BA-BE3D-0FF242D2EC5D}"/>
              </a:ext>
            </a:extLst>
          </p:cNvPr>
          <p:cNvSpPr/>
          <p:nvPr/>
        </p:nvSpPr>
        <p:spPr>
          <a:xfrm>
            <a:off x="8174690" y="4666284"/>
            <a:ext cx="143828" cy="135892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383E2023-BFBB-4A43-982A-D96A827766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7015" y="4678711"/>
            <a:ext cx="2171214" cy="162841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0AD69AE2-AE22-41B7-8131-FE6FC04232D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9"/>
          <a:stretch/>
        </p:blipFill>
        <p:spPr>
          <a:xfrm>
            <a:off x="9932927" y="3106994"/>
            <a:ext cx="2185302" cy="1680639"/>
          </a:xfrm>
          <a:prstGeom prst="rect">
            <a:avLst/>
          </a:prstGeom>
        </p:spPr>
      </p:pic>
      <p:sp>
        <p:nvSpPr>
          <p:cNvPr id="46" name="Rectangle 1">
            <a:extLst>
              <a:ext uri="{FF2B5EF4-FFF2-40B4-BE49-F238E27FC236}">
                <a16:creationId xmlns:a16="http://schemas.microsoft.com/office/drawing/2014/main" id="{CEDE63FC-9102-4A77-ACD7-7854403558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067" y="4265137"/>
            <a:ext cx="5801393" cy="43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100" b="1" dirty="0">
                <a:solidFill>
                  <a:srgbClr val="0033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ITER 2010s</a:t>
            </a:r>
            <a:endParaRPr lang="en-GB" altLang="en-US" sz="2100" dirty="0">
              <a:solidFill>
                <a:srgbClr val="0033A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7" name="Rectangle 1">
            <a:extLst>
              <a:ext uri="{FF2B5EF4-FFF2-40B4-BE49-F238E27FC236}">
                <a16:creationId xmlns:a16="http://schemas.microsoft.com/office/drawing/2014/main" id="{34AC953B-AEEB-4F5E-8F27-C77BC48A02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4652" y="2643926"/>
            <a:ext cx="5593577" cy="438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en-US" sz="2100" b="1" dirty="0">
                <a:solidFill>
                  <a:srgbClr val="0033A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HL-LHC 2020s</a:t>
            </a:r>
            <a:endParaRPr lang="en-GB" altLang="en-US" sz="2100" dirty="0">
              <a:solidFill>
                <a:srgbClr val="0033A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48" name="Content Placeholder 2">
            <a:extLst>
              <a:ext uri="{FF2B5EF4-FFF2-40B4-BE49-F238E27FC236}">
                <a16:creationId xmlns:a16="http://schemas.microsoft.com/office/drawing/2014/main" id="{62F728AF-A08A-4742-B54C-006908C700E9}"/>
              </a:ext>
            </a:extLst>
          </p:cNvPr>
          <p:cNvSpPr txBox="1">
            <a:spLocks/>
          </p:cNvSpPr>
          <p:nvPr/>
        </p:nvSpPr>
        <p:spPr>
          <a:xfrm>
            <a:off x="6505731" y="1107190"/>
            <a:ext cx="5463915" cy="151788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1800" dirty="0">
                <a:sym typeface="Symbol" panose="05050102010706020507" pitchFamily="18" charset="2"/>
              </a:rPr>
              <a:t>Different conductors </a:t>
            </a:r>
            <a:r>
              <a:rPr lang="en-US" altLang="en-US" sz="1800" dirty="0">
                <a:solidFill>
                  <a:srgbClr val="61C4D3"/>
                </a:solidFill>
                <a:sym typeface="Symbol" panose="05050102010706020507" pitchFamily="18" charset="2"/>
              </a:rPr>
              <a:t>(cable-in-conduit conductor</a:t>
            </a:r>
            <a:r>
              <a:rPr lang="en-US" altLang="en-US" sz="1800" b="0" dirty="0">
                <a:sym typeface="Symbol" panose="05050102010706020507" pitchFamily="18" charset="2"/>
              </a:rPr>
              <a:t> with direct, forced-flow helium cooling vs. resin-impregnated, </a:t>
            </a:r>
            <a:r>
              <a:rPr lang="en-US" altLang="en-US" sz="1800" dirty="0">
                <a:solidFill>
                  <a:srgbClr val="E15E32"/>
                </a:solidFill>
                <a:sym typeface="Symbol" panose="05050102010706020507" pitchFamily="18" charset="2"/>
              </a:rPr>
              <a:t>Rutherford-type cable),</a:t>
            </a:r>
            <a:r>
              <a:rPr lang="en-US" altLang="en-US" sz="1800" b="0" dirty="0">
                <a:sym typeface="Symbol" panose="05050102010706020507" pitchFamily="18" charset="2"/>
              </a:rPr>
              <a:t> but </a:t>
            </a:r>
            <a:r>
              <a:rPr lang="en-US" altLang="en-US" sz="1800" dirty="0">
                <a:sym typeface="Symbol" panose="05050102010706020507" pitchFamily="18" charset="2"/>
              </a:rPr>
              <a:t>similar observations </a:t>
            </a:r>
            <a:r>
              <a:rPr lang="en-US" altLang="en-US" sz="1800" b="0" dirty="0">
                <a:sym typeface="Symbol" panose="05050102010706020507" pitchFamily="18" charset="2"/>
              </a:rPr>
              <a:t>(</a:t>
            </a:r>
            <a:r>
              <a:rPr lang="en-US" altLang="en-US" sz="1800" b="0" i="1" dirty="0">
                <a:sym typeface="Symbol" panose="05050102010706020507" pitchFamily="18" charset="2"/>
              </a:rPr>
              <a:t>e.g.</a:t>
            </a:r>
            <a:r>
              <a:rPr lang="en-US" altLang="en-US" sz="1800" b="0" dirty="0">
                <a:sym typeface="Symbol" panose="05050102010706020507" pitchFamily="18" charset="2"/>
              </a:rPr>
              <a:t>, performance degradation and strand cracking)</a:t>
            </a:r>
            <a:r>
              <a:rPr lang="en-US" altLang="en-US" sz="1800" dirty="0">
                <a:sym typeface="Symbol" panose="05050102010706020507" pitchFamily="18" charset="2"/>
              </a:rPr>
              <a:t>.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EE3D4FB-9300-4BFF-804A-63916146C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Tomographic &amp; Metallographic Analyses 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5EC41A0-B848-43B2-B2DE-3BD85F9FD860}"/>
              </a:ext>
            </a:extLst>
          </p:cNvPr>
          <p:cNvSpPr txBox="1">
            <a:spLocks/>
          </p:cNvSpPr>
          <p:nvPr/>
        </p:nvSpPr>
        <p:spPr>
          <a:xfrm>
            <a:off x="312067" y="4880049"/>
            <a:ext cx="5801393" cy="1184454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>
                <a:sym typeface="Symbol" panose="05050102010706020507" pitchFamily="18" charset="2"/>
              </a:rPr>
              <a:t>In the case of ITER CICC, the root cause of degradation was attributed to </a:t>
            </a:r>
            <a:r>
              <a:rPr lang="en-US" sz="1800" dirty="0">
                <a:sym typeface="Symbol" panose="05050102010706020507" pitchFamily="18" charset="2"/>
              </a:rPr>
              <a:t>strand bending </a:t>
            </a:r>
            <a:r>
              <a:rPr lang="en-US" sz="1800" b="0" dirty="0">
                <a:sym typeface="Symbol" panose="05050102010706020507" pitchFamily="18" charset="2"/>
              </a:rPr>
              <a:t>and was solved by providing</a:t>
            </a:r>
            <a:r>
              <a:rPr lang="en-US" sz="1800" dirty="0">
                <a:sym typeface="Symbol" panose="05050102010706020507" pitchFamily="18" charset="2"/>
              </a:rPr>
              <a:t> </a:t>
            </a:r>
            <a:r>
              <a:rPr lang="en-US" sz="1800" b="0" dirty="0">
                <a:sym typeface="Symbol" panose="05050102010706020507" pitchFamily="18" charset="2"/>
              </a:rPr>
              <a:t>stronger </a:t>
            </a:r>
            <a:r>
              <a:rPr lang="en-US" sz="1800" dirty="0">
                <a:sym typeface="Symbol" panose="05050102010706020507" pitchFamily="18" charset="2"/>
              </a:rPr>
              <a:t>strand mechanical support and stability </a:t>
            </a:r>
            <a:r>
              <a:rPr lang="en-US" sz="1800" b="0" dirty="0">
                <a:sym typeface="Symbol" panose="05050102010706020507" pitchFamily="18" charset="2"/>
              </a:rPr>
              <a:t>(tightening of cable twist pitches).</a:t>
            </a:r>
            <a:endParaRPr lang="en-GB" sz="1800" b="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CA0CE8-0D12-4587-AF59-161BAC82AA5C}"/>
              </a:ext>
            </a:extLst>
          </p:cNvPr>
          <p:cNvSpPr txBox="1"/>
          <p:nvPr/>
        </p:nvSpPr>
        <p:spPr>
          <a:xfrm>
            <a:off x="1793594" y="2325285"/>
            <a:ext cx="283314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(Courtesy of P. Lee, </a:t>
            </a:r>
            <a:r>
              <a:rPr lang="en-US" sz="1200" i="1" dirty="0"/>
              <a:t>et al. </a:t>
            </a:r>
          </a:p>
          <a:p>
            <a:pPr algn="ctr"/>
            <a:r>
              <a:rPr lang="en-US" sz="1200" dirty="0"/>
              <a:t>ASC-NHMFL-FSU)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055C0F7-9C60-4A72-A269-4B8C835AA298}"/>
              </a:ext>
            </a:extLst>
          </p:cNvPr>
          <p:cNvSpPr txBox="1"/>
          <p:nvPr/>
        </p:nvSpPr>
        <p:spPr>
          <a:xfrm>
            <a:off x="7877332" y="6335329"/>
            <a:ext cx="32901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(Courtesy of S. Sgobba, </a:t>
            </a:r>
            <a:r>
              <a:rPr lang="en-US" sz="1200" i="1" dirty="0"/>
              <a:t>et al.</a:t>
            </a:r>
            <a:r>
              <a:rPr lang="en-US" sz="1200" dirty="0"/>
              <a:t> (EN-MME-MM)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602762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66846C-2CC3-4C0B-9FCB-E599158D9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364" y="1055719"/>
            <a:ext cx="11376024" cy="4909121"/>
          </a:xfrm>
        </p:spPr>
        <p:txBody>
          <a:bodyPr/>
          <a:lstStyle/>
          <a:p>
            <a:r>
              <a:rPr lang="en-US" sz="1800" dirty="0"/>
              <a:t>Performance </a:t>
            </a:r>
            <a:r>
              <a:rPr lang="en-US" sz="1800" dirty="0">
                <a:solidFill>
                  <a:srgbClr val="2F2F2F"/>
                </a:solidFill>
              </a:rPr>
              <a:t>limitation</a:t>
            </a:r>
            <a:r>
              <a:rPr lang="en-US" sz="1800" dirty="0"/>
              <a:t> </a:t>
            </a:r>
            <a:r>
              <a:rPr lang="en-US" sz="1800" b="0" dirty="0"/>
              <a:t>(repeatable quench performance at a level below nominal) and </a:t>
            </a:r>
            <a:r>
              <a:rPr lang="en-US" sz="1800" dirty="0">
                <a:solidFill>
                  <a:srgbClr val="61C4D3"/>
                </a:solidFill>
              </a:rPr>
              <a:t>performance degradation</a:t>
            </a:r>
            <a:r>
              <a:rPr lang="en-US" sz="1800" b="0" dirty="0"/>
              <a:t> (progressive degradation of quench performance as a function of electromagnetic and thermal cycling) are two recurrent issues with Nb</a:t>
            </a:r>
            <a:r>
              <a:rPr lang="en-US" sz="1800" b="0" baseline="-25000" dirty="0"/>
              <a:t>3</a:t>
            </a:r>
            <a:r>
              <a:rPr lang="en-US" sz="1800" b="0" dirty="0"/>
              <a:t>Sn coils and magnets.</a:t>
            </a:r>
          </a:p>
          <a:p>
            <a:r>
              <a:rPr lang="en-US" sz="1800" b="0" dirty="0"/>
              <a:t>The </a:t>
            </a:r>
            <a:r>
              <a:rPr lang="en-US" sz="1800" dirty="0"/>
              <a:t>limitation</a:t>
            </a:r>
            <a:r>
              <a:rPr lang="en-US" sz="1800" b="0" dirty="0"/>
              <a:t> and </a:t>
            </a:r>
            <a:r>
              <a:rPr lang="en-US" sz="1800" dirty="0">
                <a:solidFill>
                  <a:srgbClr val="61C4D3"/>
                </a:solidFill>
              </a:rPr>
              <a:t>degradation</a:t>
            </a:r>
            <a:r>
              <a:rPr lang="en-US" sz="1800" b="0" dirty="0"/>
              <a:t> can usually be traced back to defects of mechanical origin induced after coil heat treatment which may give rise to various types of </a:t>
            </a:r>
            <a:r>
              <a:rPr lang="en-US" sz="1800" dirty="0"/>
              <a:t>electrical and/or electromagnetic phenomenon;</a:t>
            </a:r>
            <a:r>
              <a:rPr lang="en-US" sz="1800" b="0" dirty="0"/>
              <a:t> these phenomena are </a:t>
            </a:r>
            <a:r>
              <a:rPr lang="en-US" sz="1800" dirty="0"/>
              <a:t>a consequence and not a cause.  </a:t>
            </a:r>
          </a:p>
          <a:p>
            <a:r>
              <a:rPr lang="en-US" sz="1800" dirty="0"/>
              <a:t>Performance limitation </a:t>
            </a:r>
            <a:r>
              <a:rPr lang="en-US" sz="1800" b="0" dirty="0"/>
              <a:t>has been observed on short 11 T dipole magnet models and on full-length MQXFB quadrupole magnets; the root cause is likely to be </a:t>
            </a:r>
            <a:r>
              <a:rPr lang="en-US" sz="1800" dirty="0"/>
              <a:t>excessive transverse stresses </a:t>
            </a:r>
            <a:r>
              <a:rPr lang="en-US" sz="1800" b="0" dirty="0"/>
              <a:t>or </a:t>
            </a:r>
            <a:r>
              <a:rPr lang="en-US" sz="1800" dirty="0"/>
              <a:t>local bending </a:t>
            </a:r>
            <a:r>
              <a:rPr lang="en-US" sz="1800" b="0" dirty="0"/>
              <a:t>applied by external loading during </a:t>
            </a:r>
            <a:r>
              <a:rPr lang="en-US" sz="1800" dirty="0"/>
              <a:t>coil manufacture and handling </a:t>
            </a:r>
            <a:r>
              <a:rPr lang="en-US" sz="1800" b="0" dirty="0"/>
              <a:t>or </a:t>
            </a:r>
            <a:r>
              <a:rPr lang="en-US" sz="1800" dirty="0"/>
              <a:t>magnet/cold mass assembly.</a:t>
            </a:r>
          </a:p>
          <a:p>
            <a:r>
              <a:rPr lang="en-US" sz="1800" dirty="0">
                <a:solidFill>
                  <a:srgbClr val="61C4D3"/>
                </a:solidFill>
              </a:rPr>
              <a:t>Performance degradation </a:t>
            </a:r>
            <a:r>
              <a:rPr lang="en-US" sz="1800" b="0" dirty="0"/>
              <a:t>has been observed on ITER CICCs and on full-length 11 T dipole magnets; the root cause is likely to be </a:t>
            </a:r>
            <a:r>
              <a:rPr lang="en-US" sz="1800" dirty="0">
                <a:solidFill>
                  <a:srgbClr val="61C4D3"/>
                </a:solidFill>
              </a:rPr>
              <a:t>improper mechanical support of Nb</a:t>
            </a:r>
            <a:r>
              <a:rPr lang="en-US" sz="1800" baseline="-25000" dirty="0">
                <a:solidFill>
                  <a:srgbClr val="61C4D3"/>
                </a:solidFill>
              </a:rPr>
              <a:t>3</a:t>
            </a:r>
            <a:r>
              <a:rPr lang="en-US" sz="1800" dirty="0">
                <a:solidFill>
                  <a:srgbClr val="61C4D3"/>
                </a:solidFill>
              </a:rPr>
              <a:t>Sn conductors </a:t>
            </a:r>
            <a:r>
              <a:rPr lang="en-US" sz="1800" b="0" dirty="0"/>
              <a:t>enabling local </a:t>
            </a:r>
            <a:r>
              <a:rPr lang="en-US" sz="1800" dirty="0">
                <a:solidFill>
                  <a:srgbClr val="61C4D3"/>
                </a:solidFill>
              </a:rPr>
              <a:t>strand bending and/or displacement</a:t>
            </a:r>
            <a:r>
              <a:rPr lang="en-US" sz="1800" b="0" dirty="0"/>
              <a:t> under the effects of </a:t>
            </a:r>
            <a:r>
              <a:rPr lang="en-US" sz="1800" dirty="0">
                <a:solidFill>
                  <a:srgbClr val="61C4D3"/>
                </a:solidFill>
              </a:rPr>
              <a:t>Lorentz force</a:t>
            </a:r>
            <a:r>
              <a:rPr lang="en-US" sz="1800" b="0" dirty="0">
                <a:solidFill>
                  <a:srgbClr val="61C4D3"/>
                </a:solidFill>
              </a:rPr>
              <a:t>s</a:t>
            </a:r>
            <a:r>
              <a:rPr lang="en-US" sz="1800" b="0" dirty="0"/>
              <a:t> and </a:t>
            </a:r>
            <a:r>
              <a:rPr lang="en-US" sz="1800" dirty="0">
                <a:solidFill>
                  <a:srgbClr val="61C4D3"/>
                </a:solidFill>
              </a:rPr>
              <a:t>thermal shrinkage differentials, </a:t>
            </a:r>
            <a:r>
              <a:rPr lang="en-US" sz="1800" b="0" dirty="0">
                <a:solidFill>
                  <a:schemeClr val="accent6">
                    <a:lumMod val="50000"/>
                  </a:schemeClr>
                </a:solidFill>
              </a:rPr>
              <a:t>which cumulate and induce fatigue effects.</a:t>
            </a:r>
          </a:p>
          <a:p>
            <a:r>
              <a:rPr lang="en-US" sz="1800" b="0" dirty="0">
                <a:solidFill>
                  <a:schemeClr val="accent6">
                    <a:lumMod val="50000"/>
                  </a:schemeClr>
                </a:solidFill>
              </a:rPr>
              <a:t>Both root causes point to issues with detailed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sz="1800" dirty="0">
                <a:solidFill>
                  <a:srgbClr val="E15E32"/>
                </a:solidFill>
              </a:rPr>
              <a:t>engineering design and manufacturing processes</a:t>
            </a:r>
            <a:r>
              <a:rPr lang="en-US" sz="1800" b="0" dirty="0">
                <a:solidFill>
                  <a:schemeClr val="accent6">
                    <a:lumMod val="50000"/>
                  </a:schemeClr>
                </a:solidFill>
              </a:rPr>
              <a:t> which prevent achievement in a reproducible manner of </a:t>
            </a:r>
            <a:r>
              <a:rPr lang="en-US" sz="1800" dirty="0">
                <a:solidFill>
                  <a:srgbClr val="E15E32"/>
                </a:solidFill>
              </a:rPr>
              <a:t>Nb</a:t>
            </a:r>
            <a:r>
              <a:rPr lang="en-US" sz="1800" baseline="-25000" dirty="0">
                <a:solidFill>
                  <a:srgbClr val="E15E32"/>
                </a:solidFill>
              </a:rPr>
              <a:t>3</a:t>
            </a:r>
            <a:r>
              <a:rPr lang="en-US" sz="1800" dirty="0">
                <a:solidFill>
                  <a:srgbClr val="E15E32"/>
                </a:solidFill>
              </a:rPr>
              <a:t>Sn conductor potentials; </a:t>
            </a:r>
            <a:r>
              <a:rPr lang="en-US" sz="1800" b="0" dirty="0">
                <a:solidFill>
                  <a:schemeClr val="tx2"/>
                </a:solidFill>
              </a:rPr>
              <a:t>it is </a:t>
            </a:r>
            <a:r>
              <a:rPr lang="en-US" sz="1800" dirty="0">
                <a:solidFill>
                  <a:schemeClr val="tx2"/>
                </a:solidFill>
              </a:rPr>
              <a:t>an engineering problem</a:t>
            </a:r>
            <a:r>
              <a:rPr lang="en-US" sz="1800" b="0" dirty="0">
                <a:solidFill>
                  <a:schemeClr val="tx2"/>
                </a:solidFill>
              </a:rPr>
              <a:t> and not</a:t>
            </a:r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b="0" dirty="0">
                <a:solidFill>
                  <a:schemeClr val="tx2"/>
                </a:solidFill>
              </a:rPr>
              <a:t>a</a:t>
            </a:r>
            <a:r>
              <a:rPr lang="en-US" sz="1800" dirty="0">
                <a:solidFill>
                  <a:schemeClr val="tx2"/>
                </a:solidFill>
              </a:rPr>
              <a:t> superconductor performance issue.</a:t>
            </a:r>
            <a:endParaRPr lang="en-US" sz="1800" dirty="0">
              <a:solidFill>
                <a:srgbClr val="E15E32"/>
              </a:solidFill>
            </a:endParaRPr>
          </a:p>
          <a:p>
            <a:endParaRPr lang="en-US" b="0" dirty="0">
              <a:solidFill>
                <a:srgbClr val="61C4D3"/>
              </a:solidFill>
            </a:endParaRP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29E17-F594-4C81-B336-87887590C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Standing on 11 T &amp; MQXF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47D3-5B3C-482A-A756-7B957860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866-C993-4B23-B14B-D13DE357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298926-1717-4539-ABB3-8B76C9366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</p:spTree>
    <p:extLst>
      <p:ext uri="{BB962C8B-B14F-4D97-AF65-F5344CB8AC3E}">
        <p14:creationId xmlns:p14="http://schemas.microsoft.com/office/powerpoint/2010/main" val="11466170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66846C-2CC3-4C0B-9FCB-E599158D9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364" y="1055719"/>
            <a:ext cx="11376024" cy="4909121"/>
          </a:xfrm>
        </p:spPr>
        <p:txBody>
          <a:bodyPr/>
          <a:lstStyle/>
          <a:p>
            <a:r>
              <a:rPr lang="en-US" sz="1800" dirty="0"/>
              <a:t>11 T</a:t>
            </a:r>
          </a:p>
          <a:p>
            <a:pPr lvl="1">
              <a:buFont typeface="Arial" panose="020B0604020202020204" pitchFamily="34" charset="0"/>
              <a:buChar char="─"/>
            </a:pPr>
            <a:r>
              <a:rPr lang="en-US" dirty="0"/>
              <a:t>Phase 1: draft investigation report  to be issued </a:t>
            </a:r>
            <a:r>
              <a:rPr lang="en-US" b="1" dirty="0"/>
              <a:t>today (29 April 2022)</a:t>
            </a:r>
            <a:r>
              <a:rPr lang="en-US" dirty="0"/>
              <a:t> by F. Savary.</a:t>
            </a:r>
          </a:p>
          <a:p>
            <a:pPr lvl="1">
              <a:buFont typeface="Arial" panose="020B0604020202020204" pitchFamily="34" charset="0"/>
              <a:buChar char="─"/>
            </a:pPr>
            <a:r>
              <a:rPr lang="en-US" dirty="0"/>
              <a:t>Phase 2: TE-TM presentation by D. Perini on </a:t>
            </a:r>
            <a:r>
              <a:rPr lang="en-US" b="1" dirty="0"/>
              <a:t>14 April 2022. </a:t>
            </a:r>
          </a:p>
          <a:p>
            <a:r>
              <a:rPr lang="en-US" sz="1800" dirty="0"/>
              <a:t>MQXFB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Novel Coil Inspections &amp; findings: S. Sgobba (EN-MME-MM)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Assessment of Conductor Limits: A. Ballarino (MSC-SCD)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Assessment of Insulation Limits &amp; Improvement in Electrical Robustness: H. Felice (TE-MSC-SMT)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Improvement in Coil Manufacture: A. Milanese (TE-MSC-LMF)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Improvement in Magnet Assembly: S. Izquierdo-Bermudez (TE-MSC-LMF)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Improvement in Cold Mass Assembly: H. Prin (TE-MSC-LMF)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Test and Measurement Readiness: S. Russenschuck (TE-MSC-TM)</a:t>
            </a:r>
          </a:p>
          <a:p>
            <a:pPr marL="709612" lvl="1" indent="-342900">
              <a:buFont typeface="+mj-lt"/>
              <a:buAutoNum type="arabicParenR"/>
            </a:pPr>
            <a:r>
              <a:rPr lang="en-US" dirty="0"/>
              <a:t>Relevant Feedbacks from MQXFA and Overall Plan &amp; Timeline: E. Todesco (TE-MSC-GLO</a:t>
            </a:r>
            <a:r>
              <a:rPr lang="en-US" sz="1500" dirty="0"/>
              <a:t>) 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29E17-F594-4C81-B336-87887590CC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on Ongoing Actions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47D3-5B3C-482A-A756-7B957860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866-C993-4B23-B14B-D13DE357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E298926-1717-4539-ABB3-8B76C9366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</p:spTree>
    <p:extLst>
      <p:ext uri="{BB962C8B-B14F-4D97-AF65-F5344CB8AC3E}">
        <p14:creationId xmlns:p14="http://schemas.microsoft.com/office/powerpoint/2010/main" val="2287745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281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62285A-4E32-4FD1-A0C1-4680BBF440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7129" y="797995"/>
            <a:ext cx="10761044" cy="2772978"/>
          </a:xfrm>
        </p:spPr>
        <p:txBody>
          <a:bodyPr/>
          <a:lstStyle/>
          <a:p>
            <a:r>
              <a:rPr lang="en-US" dirty="0"/>
              <a:t>Report on Ongoing </a:t>
            </a:r>
            <a:br>
              <a:rPr lang="en-US" dirty="0"/>
            </a:br>
            <a:r>
              <a:rPr lang="en-US" dirty="0"/>
              <a:t>MQXFB Actions</a:t>
            </a:r>
            <a:br>
              <a:rPr lang="en-US" dirty="0"/>
            </a:br>
            <a:br>
              <a:rPr lang="en-US" dirty="0"/>
            </a:br>
            <a:r>
              <a:rPr lang="en-US" sz="4000" dirty="0"/>
              <a:t>I - Introduction</a:t>
            </a:r>
            <a:br>
              <a:rPr lang="en-US" dirty="0"/>
            </a:br>
            <a:r>
              <a:rPr lang="en-US" sz="2000" dirty="0"/>
              <a:t>EDMS: </a:t>
            </a:r>
            <a:r>
              <a:rPr lang="en-GB" sz="2000" dirty="0"/>
              <a:t>2732247</a:t>
            </a:r>
            <a:r>
              <a:rPr lang="en-GB" sz="2000" b="1" i="0" dirty="0">
                <a:solidFill>
                  <a:srgbClr val="0645AD"/>
                </a:solidFill>
                <a:effectLst/>
                <a:latin typeface="arial" panose="020B0604020202020204" pitchFamily="34" charset="0"/>
              </a:rPr>
              <a:t>  </a:t>
            </a:r>
            <a:r>
              <a:rPr lang="en-US" sz="2000" dirty="0"/>
              <a:t>V2-0</a:t>
            </a:r>
            <a:endParaRPr lang="en-GB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0D7E25-EB2B-4BCB-BAC1-6EFB77538E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6286" y="4035392"/>
            <a:ext cx="11059428" cy="1655762"/>
          </a:xfrm>
        </p:spPr>
        <p:txBody>
          <a:bodyPr/>
          <a:lstStyle/>
          <a:p>
            <a:r>
              <a:rPr lang="en-US" dirty="0"/>
              <a:t>A. Devred</a:t>
            </a:r>
          </a:p>
          <a:p>
            <a:r>
              <a:rPr lang="en-US" dirty="0"/>
              <a:t>CERN TE-MSC</a:t>
            </a:r>
          </a:p>
          <a:p>
            <a:r>
              <a:rPr lang="en-US" dirty="0"/>
              <a:t>29 April 2022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998F14-8530-4378-AC0B-AD7535235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282FB5-7727-4D58-8A84-69419925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3AF4E-47DD-4866-B197-C84C0CA85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17B0DE1A-7CBB-4927-8074-E354ECC006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ECFBBE56-8CF9-4E8B-A57C-5DD95C5782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0213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E9836E-F564-4C71-960D-7CA5D2BAB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Changes since Reorganization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CC340-BB8F-467A-A16B-AF807B89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AB88A-2EED-4361-85E8-4F02E86C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8DBCC00-F651-4F21-953A-DC9A2D3F41A8}"/>
              </a:ext>
            </a:extLst>
          </p:cNvPr>
          <p:cNvSpPr txBox="1">
            <a:spLocks/>
          </p:cNvSpPr>
          <p:nvPr/>
        </p:nvSpPr>
        <p:spPr>
          <a:xfrm>
            <a:off x="407988" y="1347905"/>
            <a:ext cx="8208474" cy="4838787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arenR"/>
            </a:pPr>
            <a:r>
              <a:rPr lang="en-US" altLang="en-US" dirty="0">
                <a:sym typeface="Symbol" panose="05050102010706020507" pitchFamily="18" charset="2"/>
              </a:rPr>
              <a:t>Prioritization of TE-MSC Group Activities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>
                <a:sym typeface="Symbol" panose="05050102010706020507" pitchFamily="18" charset="2"/>
              </a:rPr>
              <a:t>Internalization of MQXFB Production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>
                <a:sym typeface="Symbol" panose="05050102010706020507" pitchFamily="18" charset="2"/>
              </a:rPr>
              <a:t>Strengthening of Human Resources for HL-LHC 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>
                <a:sym typeface="Symbol" panose="05050102010706020507" pitchFamily="18" charset="2"/>
              </a:rPr>
              <a:t>Evolution in Modus Operandi of HL-LHC Matrix Organization</a:t>
            </a:r>
          </a:p>
          <a:p>
            <a:pPr marL="457200" indent="-457200">
              <a:buFont typeface="+mj-lt"/>
              <a:buAutoNum type="arabicParenR"/>
            </a:pPr>
            <a:r>
              <a:rPr lang="en-US" altLang="en-US" dirty="0">
                <a:sym typeface="Symbol" panose="05050102010706020507" pitchFamily="18" charset="2"/>
              </a:rPr>
              <a:t>Emphasis on Good Engineering Practices </a:t>
            </a: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AD8ADB03-EA7C-4DBA-BEF3-07B56FEF9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</p:spTree>
    <p:extLst>
      <p:ext uri="{BB962C8B-B14F-4D97-AF65-F5344CB8AC3E}">
        <p14:creationId xmlns:p14="http://schemas.microsoft.com/office/powerpoint/2010/main" val="2508298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7EE76F1-E2DB-44E7-943A-B2EF66ED9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000" y="1047600"/>
            <a:ext cx="11376024" cy="4909121"/>
          </a:xfrm>
        </p:spPr>
        <p:txBody>
          <a:bodyPr/>
          <a:lstStyle/>
          <a:p>
            <a:pPr marL="285750" indent="-285750"/>
            <a:r>
              <a:rPr lang="en-US" sz="1800" b="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TE-MSC Group has been given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 clear mandate and priorities </a:t>
            </a:r>
            <a:r>
              <a:rPr lang="en-US" sz="1800" b="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by TE and ATS managements, which have guided decisions, in particular, on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resources  </a:t>
            </a:r>
          </a:p>
          <a:p>
            <a:pPr marL="285750" indent="-285750"/>
            <a:endParaRPr lang="en-US" sz="1800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marL="285750" indent="-285750"/>
            <a:endParaRPr lang="en-US" sz="1800" dirty="0">
              <a:solidFill>
                <a:schemeClr val="accent6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  <a:p>
            <a:pPr marL="285750" indent="-285750"/>
            <a:endParaRPr lang="en-US" sz="1800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marL="285750" indent="-285750"/>
            <a:endParaRPr lang="en-US" sz="1800" dirty="0">
              <a:solidFill>
                <a:schemeClr val="accent6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  <a:p>
            <a:pPr marL="285750" indent="-285750"/>
            <a:endParaRPr lang="en-US" sz="1800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marL="0" indent="0">
              <a:buNone/>
            </a:pPr>
            <a:endParaRPr lang="en-US" sz="2600" dirty="0">
              <a:solidFill>
                <a:schemeClr val="accent6">
                  <a:lumMod val="50000"/>
                </a:schemeClr>
              </a:solidFill>
              <a:latin typeface="Arial"/>
              <a:ea typeface="+mn-ea"/>
              <a:cs typeface="+mn-cs"/>
            </a:endParaRPr>
          </a:p>
          <a:p>
            <a:pPr marL="285750" indent="-285750"/>
            <a:endParaRPr lang="en-US" sz="1800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marL="285750" indent="-285750"/>
            <a:r>
              <a:rPr lang="en-US" sz="1800" b="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Main concern is now to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secure and preserve the resources </a:t>
            </a:r>
            <a:r>
              <a:rPr lang="en-US" sz="1800" b="0" dirty="0">
                <a:solidFill>
                  <a:schemeClr val="accent6">
                    <a:lumMod val="50000"/>
                  </a:schemeClr>
                </a:solidFill>
                <a:latin typeface="Arial"/>
              </a:rPr>
              <a:t>allocated to</a:t>
            </a:r>
            <a:r>
              <a:rPr lang="en-US" sz="1800" b="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 HL-LHC until issues with prototypes are overcome and WP3 production achieves a cruising speed </a:t>
            </a:r>
            <a:r>
              <a:rPr lang="en-US" sz="1800" dirty="0">
                <a:solidFill>
                  <a:schemeClr val="accent6">
                    <a:lumMod val="50000"/>
                  </a:schemeClr>
                </a:solidFill>
                <a:latin typeface="Arial"/>
                <a:ea typeface="+mn-ea"/>
                <a:cs typeface="+mn-cs"/>
              </a:rPr>
              <a:t>(~end of 2023).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E9836E-F564-4C71-960D-7CA5D2BAB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61676"/>
          </a:xfrm>
        </p:spPr>
        <p:txBody>
          <a:bodyPr/>
          <a:lstStyle/>
          <a:p>
            <a:r>
              <a:rPr lang="en-US" dirty="0"/>
              <a:t>1) Prioritization of TE-MSC Group Activities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CC340-BB8F-467A-A16B-AF807B89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AB88A-2EED-4361-85E8-4F02E86C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E955DDE-B4BB-4350-9A8E-B8D1749A6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461B7E5-FF82-423B-8DE6-15E355BA89BA}"/>
              </a:ext>
            </a:extLst>
          </p:cNvPr>
          <p:cNvGrpSpPr/>
          <p:nvPr/>
        </p:nvGrpSpPr>
        <p:grpSpPr>
          <a:xfrm>
            <a:off x="1362402" y="1573822"/>
            <a:ext cx="9654359" cy="3428031"/>
            <a:chOff x="0" y="920306"/>
            <a:chExt cx="8640716" cy="3726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36471E9-7E3A-46BD-A887-DC37E9DBE0EB}"/>
                </a:ext>
              </a:extLst>
            </p:cNvPr>
            <p:cNvSpPr/>
            <p:nvPr/>
          </p:nvSpPr>
          <p:spPr>
            <a:xfrm>
              <a:off x="0" y="920306"/>
              <a:ext cx="8640716" cy="3726000"/>
            </a:xfrm>
            <a:prstGeom prst="rect">
              <a:avLst/>
            </a:prstGeom>
            <a:noFill/>
            <a:ln>
              <a:noFill/>
            </a:ln>
            <a:effectLst/>
          </p:spPr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9EAFD0-841D-4EAB-833F-1020C51D81C3}"/>
                </a:ext>
              </a:extLst>
            </p:cNvPr>
            <p:cNvSpPr txBox="1"/>
            <p:nvPr/>
          </p:nvSpPr>
          <p:spPr>
            <a:xfrm>
              <a:off x="0" y="953365"/>
              <a:ext cx="8404278" cy="346797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spcFirstLastPara="0" vert="horz" wrap="square" lIns="274343" tIns="22860" rIns="128016" bIns="22860" numCol="1" spcCol="1270" anchor="t" anchorCtr="0">
              <a:noAutofit/>
            </a:bodyPr>
            <a:lstStyle/>
            <a:p>
              <a:pPr marL="114300" marR="0" lvl="1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(1) Support to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operation, maintenance and consolidation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of superconducting and resistive magnets, current leads and ancillary systems in CERN accelerator complex and experimental areas.</a:t>
              </a:r>
            </a:p>
            <a:p>
              <a:pPr marL="114300" marR="0" lvl="1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(2) Contributions to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HL-LHC Project: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management and execution of Work Packages 11 (11 T Dipole), 3 (IR Magnets) and 6a (Cold Powering) and support to Work Packages 5 (HEL), 15 (Integration/(de)-installation)      and 16 (IT String &amp; Commissioning); responsible for the timely delivery of compliant magnets and cold powering systems and participation to their installation and commissioning.</a:t>
              </a:r>
            </a:p>
            <a:p>
              <a:pPr marL="114300" marR="0" lvl="1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(3) Operation, maintenance and upgrade of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infrastructures and test facilities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 preserve and expand unique capabilities in the field of superconductors and accelerator magnets.</a:t>
              </a:r>
            </a:p>
            <a:p>
              <a:pPr marL="114300" marR="0" lvl="1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(4) R&amp;D and New Studies</a:t>
              </a:r>
            </a:p>
            <a:p>
              <a:pPr marL="228600" marR="0" lvl="2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(4.1) Definition, implementation and follow-up of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conductor and magnet R&amp;D,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 the framework of High Field Magnet (HFM) program and of other accelerator projects at CERN and at partner institutes, such as FCC-</a:t>
              </a:r>
              <a:r>
                <a:rPr kumimoji="0" lang="en-US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ee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, CLIC, muon collider and ISRS;  </a:t>
              </a:r>
            </a:p>
            <a:p>
              <a:pPr marL="228600" marR="0" lvl="2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(4.2) Development of innovative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diversification programs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 valorize know-how and infrastructures, such as medical applications and superconducting power transmission.</a:t>
              </a:r>
            </a:p>
            <a:p>
              <a:pPr marL="114300" marR="0" lvl="1" indent="-114300" algn="l" defTabSz="6223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(5) Preservation and development of 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competency poles 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33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to consolidate/increase in-house expertise   and form the central nodes of collaboration networks within CERN and with partner institutes.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2351F9DD-6810-40A2-A6B3-ACACC7C270A8}"/>
              </a:ext>
            </a:extLst>
          </p:cNvPr>
          <p:cNvSpPr/>
          <p:nvPr/>
        </p:nvSpPr>
        <p:spPr>
          <a:xfrm>
            <a:off x="1362402" y="2083777"/>
            <a:ext cx="9390184" cy="92319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4804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A4E401C8-AA42-4923-990C-E0BEDE97C4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46028"/>
            <a:ext cx="11376024" cy="4909121"/>
          </a:xfrm>
        </p:spPr>
        <p:txBody>
          <a:bodyPr/>
          <a:lstStyle/>
          <a:p>
            <a:r>
              <a:rPr lang="en-US" sz="1800" b="0" dirty="0"/>
              <a:t>Decision taken in early 2021 to </a:t>
            </a:r>
            <a:r>
              <a:rPr lang="en-US" sz="1800" dirty="0"/>
              <a:t>internalize MQXFB production</a:t>
            </a:r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b="0" dirty="0"/>
          </a:p>
          <a:p>
            <a:endParaRPr lang="en-US" sz="1800" dirty="0"/>
          </a:p>
          <a:p>
            <a:pPr>
              <a:spcBef>
                <a:spcPts val="1500"/>
              </a:spcBef>
            </a:pPr>
            <a:r>
              <a:rPr lang="en-GB" sz="1800" b="0" dirty="0"/>
              <a:t>Instrumental in keeping direct </a:t>
            </a:r>
            <a:r>
              <a:rPr lang="en-GB" sz="1800" dirty="0"/>
              <a:t>oversight/control of production</a:t>
            </a:r>
            <a:r>
              <a:rPr lang="en-GB" sz="1800" b="0" dirty="0">
                <a:solidFill>
                  <a:srgbClr val="303030"/>
                </a:solidFill>
              </a:rPr>
              <a:t> at a detailed level; it enabled to put a </a:t>
            </a:r>
            <a:r>
              <a:rPr lang="en-GB" sz="1800" dirty="0">
                <a:solidFill>
                  <a:srgbClr val="303030"/>
                </a:solidFill>
              </a:rPr>
              <a:t>stop order </a:t>
            </a:r>
            <a:r>
              <a:rPr lang="en-GB" sz="1800" b="0" dirty="0">
                <a:solidFill>
                  <a:srgbClr val="303030"/>
                </a:solidFill>
              </a:rPr>
              <a:t>since </a:t>
            </a:r>
            <a:r>
              <a:rPr lang="en-GB" sz="1800" dirty="0">
                <a:solidFill>
                  <a:srgbClr val="303030"/>
                </a:solidFill>
              </a:rPr>
              <a:t>April 2021, </a:t>
            </a:r>
            <a:r>
              <a:rPr lang="en-GB" sz="1800" b="0" dirty="0">
                <a:solidFill>
                  <a:srgbClr val="303030"/>
                </a:solidFill>
              </a:rPr>
              <a:t>to resume activities step-by-step in Q4 of 2021 and to carry out </a:t>
            </a:r>
            <a:r>
              <a:rPr lang="en-GB" sz="1800" dirty="0">
                <a:solidFill>
                  <a:srgbClr val="303030"/>
                </a:solidFill>
              </a:rPr>
              <a:t>critical and continuous reviews of all manufacturing processes.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29E17-F594-4C81-B336-87887590C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685"/>
          </a:xfrm>
        </p:spPr>
        <p:txBody>
          <a:bodyPr/>
          <a:lstStyle/>
          <a:p>
            <a:r>
              <a:rPr lang="en-US" dirty="0"/>
              <a:t>2) Internalization of MQXFB Production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47D3-5B3C-482A-A756-7B957860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866-C993-4B23-B14B-D13DE357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E2C65CC-C2B0-4EFA-83A5-A8FB3A89C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51D734C-D8E4-4D1F-9B24-523769657A41}"/>
              </a:ext>
            </a:extLst>
          </p:cNvPr>
          <p:cNvSpPr txBox="1">
            <a:spLocks/>
          </p:cNvSpPr>
          <p:nvPr/>
        </p:nvSpPr>
        <p:spPr>
          <a:xfrm rot="5400000">
            <a:off x="7842674" y="3292400"/>
            <a:ext cx="2038876" cy="273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23 November 2021</a:t>
            </a:r>
            <a:endParaRPr lang="en-GB" sz="16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C8E252-96F8-41A4-81ED-B17F809DB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8630" y="1415980"/>
            <a:ext cx="6629038" cy="3690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09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66846C-2CC3-4C0B-9FCB-E599158D9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46028"/>
            <a:ext cx="11465632" cy="4909121"/>
          </a:xfrm>
        </p:spPr>
        <p:txBody>
          <a:bodyPr/>
          <a:lstStyle/>
          <a:p>
            <a:r>
              <a:rPr lang="en-US" sz="1800" b="0" dirty="0"/>
              <a:t>A significant effort was deployed last year </a:t>
            </a:r>
            <a:r>
              <a:rPr lang="en-US" sz="1800" dirty="0"/>
              <a:t>in strengthening human resources </a:t>
            </a:r>
            <a:r>
              <a:rPr lang="en-US" sz="1800" b="0" dirty="0"/>
              <a:t>in support of HL-LHC activities within the TE-MSC Group; it was done in</a:t>
            </a:r>
            <a:r>
              <a:rPr lang="en-US" sz="1800" dirty="0"/>
              <a:t> two ways </a:t>
            </a:r>
          </a:p>
          <a:p>
            <a:pPr marL="546100" lvl="2" indent="0">
              <a:buNone/>
            </a:pPr>
            <a:r>
              <a:rPr lang="en-US" b="1" dirty="0">
                <a:solidFill>
                  <a:srgbClr val="61C4D3"/>
                </a:solidFill>
              </a:rPr>
              <a:t>(1) </a:t>
            </a:r>
            <a:r>
              <a:rPr lang="en-US" b="0" dirty="0"/>
              <a:t>by </a:t>
            </a:r>
            <a:r>
              <a:rPr lang="en-US" b="1" dirty="0">
                <a:solidFill>
                  <a:srgbClr val="61C4D3"/>
                </a:solidFill>
              </a:rPr>
              <a:t>redistribution of roles and responsibilities </a:t>
            </a:r>
            <a:r>
              <a:rPr lang="en-US" b="0" dirty="0"/>
              <a:t>(aiming at putting </a:t>
            </a:r>
            <a:r>
              <a:rPr lang="en-US" dirty="0"/>
              <a:t>the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right people at the right place);</a:t>
            </a:r>
          </a:p>
          <a:p>
            <a:pPr marL="546100" lvl="2" indent="0">
              <a:buNone/>
            </a:pPr>
            <a:r>
              <a:rPr lang="en-US" b="1" dirty="0">
                <a:solidFill>
                  <a:srgbClr val="E15E32"/>
                </a:solidFill>
              </a:rPr>
              <a:t>(2) </a:t>
            </a:r>
            <a:r>
              <a:rPr lang="en-US" b="0" dirty="0"/>
              <a:t>by filling up </a:t>
            </a:r>
            <a:r>
              <a:rPr lang="en-US" b="1" dirty="0">
                <a:solidFill>
                  <a:srgbClr val="E15E32"/>
                </a:solidFill>
              </a:rPr>
              <a:t>gaps in the competency matrices </a:t>
            </a:r>
            <a:r>
              <a:rPr lang="en-US" dirty="0"/>
              <a:t>of sections.</a:t>
            </a:r>
            <a:endParaRPr lang="en-US" b="1" dirty="0"/>
          </a:p>
          <a:p>
            <a:pPr>
              <a:spcBef>
                <a:spcPts val="1500"/>
              </a:spcBef>
            </a:pPr>
            <a:r>
              <a:rPr lang="en-US" sz="1800" dirty="0">
                <a:solidFill>
                  <a:srgbClr val="61C4D3"/>
                </a:solidFill>
              </a:rPr>
              <a:t>For (1): </a:t>
            </a:r>
            <a:r>
              <a:rPr lang="en-US" sz="1800" b="0" dirty="0"/>
              <a:t>departures and mobilities over the last few years have offered opportunities to achieve a better </a:t>
            </a:r>
            <a:r>
              <a:rPr lang="en-US" sz="1800" dirty="0">
                <a:solidFill>
                  <a:srgbClr val="61C4D3"/>
                </a:solidFill>
              </a:rPr>
              <a:t>match between Project needs and Group competences</a:t>
            </a:r>
            <a:r>
              <a:rPr lang="en-US" sz="1800" b="0" dirty="0"/>
              <a:t> and to build a </a:t>
            </a:r>
            <a:r>
              <a:rPr lang="en-US" sz="1800" dirty="0">
                <a:solidFill>
                  <a:srgbClr val="61C4D3"/>
                </a:solidFill>
              </a:rPr>
              <a:t>strong and robust team,</a:t>
            </a:r>
            <a:r>
              <a:rPr lang="en-US" sz="1800" b="0" dirty="0"/>
              <a:t> </a:t>
            </a:r>
            <a:r>
              <a:rPr lang="en-US" sz="1800" b="0" i="1" dirty="0"/>
              <a:t>e.g.</a:t>
            </a:r>
          </a:p>
          <a:p>
            <a:pPr marL="285750" lvl="1" indent="0">
              <a:buNone/>
            </a:pPr>
            <a:r>
              <a:rPr lang="en-US" sz="1600" b="0" i="1" dirty="0"/>
              <a:t>Conductor WPE, MQXF WPE, coil </a:t>
            </a:r>
            <a:r>
              <a:rPr lang="en-US" sz="1600" i="1" dirty="0"/>
              <a:t>manufacture</a:t>
            </a:r>
            <a:r>
              <a:rPr lang="en-US" sz="1600" b="0" i="1" dirty="0"/>
              <a:t> and magnet assembly PEs, referents for electrical engineering within WP3 and TE-MSC Group, referent for mechanical engineering within TE-MSC Group.</a:t>
            </a:r>
            <a:endParaRPr lang="en-US" sz="1600" b="0" dirty="0"/>
          </a:p>
          <a:p>
            <a:pPr>
              <a:spcBef>
                <a:spcPts val="1500"/>
              </a:spcBef>
            </a:pPr>
            <a:r>
              <a:rPr lang="en-US" sz="1800" dirty="0">
                <a:solidFill>
                  <a:srgbClr val="E15E32"/>
                </a:solidFill>
              </a:rPr>
              <a:t>For (2): additional HL-LHC posts</a:t>
            </a:r>
            <a:r>
              <a:rPr lang="en-US" sz="1800" b="0" dirty="0">
                <a:solidFill>
                  <a:srgbClr val="E15E32"/>
                </a:solidFill>
              </a:rPr>
              <a:t> </a:t>
            </a:r>
            <a:r>
              <a:rPr lang="en-US" sz="1800" b="0" dirty="0"/>
              <a:t>have enabled a restructuration of </a:t>
            </a:r>
            <a:r>
              <a:rPr lang="en-US" sz="1800" dirty="0"/>
              <a:t>productions poles</a:t>
            </a:r>
            <a:r>
              <a:rPr lang="en-US" sz="1800" b="0" dirty="0"/>
              <a:t> across the Group with the same scheme: one production engineer, one workshop manager (technical engineer) and a team of technicians with a reasonable staff vs. FSU ratio; </a:t>
            </a:r>
            <a:r>
              <a:rPr lang="en-US" sz="1800" dirty="0">
                <a:solidFill>
                  <a:srgbClr val="E15E32"/>
                </a:solidFill>
              </a:rPr>
              <a:t>five production poles </a:t>
            </a:r>
            <a:r>
              <a:rPr lang="en-US" sz="1800" b="0" dirty="0"/>
              <a:t>have been identified in the Group</a:t>
            </a:r>
          </a:p>
          <a:p>
            <a:pPr marL="285750" lvl="1" indent="0">
              <a:buNone/>
            </a:pPr>
            <a:r>
              <a:rPr lang="en-US" sz="1600" b="0" i="1" dirty="0"/>
              <a:t>Cabling (SCD), Coil </a:t>
            </a:r>
            <a:r>
              <a:rPr lang="en-US" sz="1600" i="1" dirty="0"/>
              <a:t>M</a:t>
            </a:r>
            <a:r>
              <a:rPr lang="en-US" sz="1600" b="0" i="1" dirty="0"/>
              <a:t>anufacture (LMF), Magnet </a:t>
            </a:r>
            <a:r>
              <a:rPr lang="en-US" sz="1600" i="1" dirty="0"/>
              <a:t>A</a:t>
            </a:r>
            <a:r>
              <a:rPr lang="en-US" sz="1600" b="0" i="1" dirty="0"/>
              <a:t>ssembly (LMF), Cold </a:t>
            </a:r>
            <a:r>
              <a:rPr lang="en-US" sz="1600" i="1" dirty="0"/>
              <a:t>M</a:t>
            </a:r>
            <a:r>
              <a:rPr lang="en-US" sz="1600" b="0" i="1" dirty="0"/>
              <a:t>ass </a:t>
            </a:r>
            <a:r>
              <a:rPr lang="en-US" sz="1600" i="1" dirty="0"/>
              <a:t>A</a:t>
            </a:r>
            <a:r>
              <a:rPr lang="en-US" sz="1600" b="0" i="1" dirty="0"/>
              <a:t>ssembly (LMF), and </a:t>
            </a:r>
            <a:r>
              <a:rPr lang="en-US" sz="1600" i="1" dirty="0" err="1"/>
              <a:t>C</a:t>
            </a:r>
            <a:r>
              <a:rPr lang="en-US" sz="1600" b="0" i="1" dirty="0" err="1"/>
              <a:t>ryostating</a:t>
            </a:r>
            <a:r>
              <a:rPr lang="en-US" sz="1600" b="0" i="1" dirty="0"/>
              <a:t> (CMI).</a:t>
            </a:r>
            <a:endParaRPr lang="en-US" sz="1600" dirty="0"/>
          </a:p>
          <a:p>
            <a:pPr>
              <a:spcBef>
                <a:spcPts val="1500"/>
              </a:spcBef>
            </a:pPr>
            <a:r>
              <a:rPr lang="en-GB" sz="1800" b="0" dirty="0"/>
              <a:t>Hiring of new LD staff has </a:t>
            </a:r>
            <a:r>
              <a:rPr lang="en-GB" sz="1800" dirty="0"/>
              <a:t>proven difficult </a:t>
            </a:r>
            <a:r>
              <a:rPr lang="en-GB" sz="1800" b="0" dirty="0"/>
              <a:t>(impact of COVID, but also some self-inflected pains in the recruitment process); CMI pole not yet constituted; impact of mobilities on SMT has been more severe than anticipated generating </a:t>
            </a:r>
            <a:r>
              <a:rPr lang="en-GB" sz="1800" dirty="0">
                <a:solidFill>
                  <a:srgbClr val="303030"/>
                </a:solidFill>
              </a:rPr>
              <a:t>impatience for HFM and diversification programs.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29E17-F594-4C81-B336-87887590C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685"/>
          </a:xfrm>
        </p:spPr>
        <p:txBody>
          <a:bodyPr/>
          <a:lstStyle/>
          <a:p>
            <a:r>
              <a:rPr lang="en-US" dirty="0"/>
              <a:t>3) Strengthening of Human Resources for HL-LHC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47D3-5B3C-482A-A756-7B957860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866-C993-4B23-B14B-D13DE357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E2C65CC-C2B0-4EFA-83A5-A8FB3A89C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</p:spTree>
    <p:extLst>
      <p:ext uri="{BB962C8B-B14F-4D97-AF65-F5344CB8AC3E}">
        <p14:creationId xmlns:p14="http://schemas.microsoft.com/office/powerpoint/2010/main" val="1134343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66846C-2CC3-4C0B-9FCB-E599158D9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400" y="1055653"/>
            <a:ext cx="11376025" cy="490912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1800" b="0" dirty="0"/>
              <a:t>Evolution towards a </a:t>
            </a:r>
            <a:r>
              <a:rPr lang="en-US" sz="1800" dirty="0"/>
              <a:t>modus operandi </a:t>
            </a:r>
            <a:r>
              <a:rPr lang="en-US" sz="1800" b="0" dirty="0"/>
              <a:t>where </a:t>
            </a:r>
            <a:r>
              <a:rPr lang="en-US" sz="1800" dirty="0">
                <a:solidFill>
                  <a:srgbClr val="61C4D3"/>
                </a:solidFill>
              </a:rPr>
              <a:t>organic management line (TE-MSC Section and Group Leaders) is fully engaged </a:t>
            </a:r>
            <a:r>
              <a:rPr lang="en-US" sz="1800" b="0" dirty="0">
                <a:solidFill>
                  <a:schemeClr val="tx2"/>
                </a:solidFill>
              </a:rPr>
              <a:t>in the preparation, implementation and follow up of </a:t>
            </a:r>
            <a:r>
              <a:rPr lang="en-US" sz="1800" dirty="0"/>
              <a:t>strategic and technical decisions regarding HL-LHC magnet tasks</a:t>
            </a:r>
            <a:r>
              <a:rPr lang="en-US" sz="1800" b="0" dirty="0">
                <a:solidFill>
                  <a:srgbClr val="303030"/>
                </a:solidFill>
              </a:rPr>
              <a:t>.</a:t>
            </a:r>
            <a:endParaRPr lang="en-US" sz="1800" dirty="0">
              <a:solidFill>
                <a:srgbClr val="303030"/>
              </a:solidFill>
            </a:endParaRPr>
          </a:p>
          <a:p>
            <a:pPr>
              <a:spcBef>
                <a:spcPts val="1200"/>
              </a:spcBef>
            </a:pPr>
            <a:r>
              <a:rPr lang="en-US" sz="1800" dirty="0"/>
              <a:t>TE-MSC Group QA Plan </a:t>
            </a:r>
            <a:r>
              <a:rPr lang="en-US" sz="1800" b="0" dirty="0"/>
              <a:t>defines </a:t>
            </a:r>
            <a:r>
              <a:rPr lang="en-US" sz="1800" dirty="0">
                <a:solidFill>
                  <a:srgbClr val="E15E32"/>
                </a:solidFill>
              </a:rPr>
              <a:t>parallel lines of roles and responsibilities</a:t>
            </a:r>
            <a:r>
              <a:rPr lang="en-US" sz="1800" dirty="0">
                <a:solidFill>
                  <a:srgbClr val="61C4D3"/>
                </a:solidFill>
              </a:rPr>
              <a:t> </a:t>
            </a:r>
            <a:r>
              <a:rPr lang="en-US" sz="1800" b="0" dirty="0"/>
              <a:t>for HL-LHC Task Leaders, Work Package Engineers and Work Package Leaders and for TE-MSC Project Engineers, Section Leaders and Group Leader</a:t>
            </a:r>
            <a:r>
              <a:rPr lang="en-US" sz="1800" b="0" i="1" dirty="0"/>
              <a:t>, </a:t>
            </a:r>
            <a:r>
              <a:rPr lang="en-US" sz="1800" b="0" dirty="0">
                <a:solidFill>
                  <a:srgbClr val="303030"/>
                </a:solidFill>
              </a:rPr>
              <a:t>in particular, for </a:t>
            </a:r>
            <a:r>
              <a:rPr lang="en-US" sz="1800" dirty="0">
                <a:solidFill>
                  <a:srgbClr val="E15E32"/>
                </a:solidFill>
              </a:rPr>
              <a:t>resolution of non-conformities.</a:t>
            </a:r>
            <a:endParaRPr lang="en-US" sz="1800" b="0" dirty="0">
              <a:solidFill>
                <a:srgbClr val="E15E32"/>
              </a:solidFill>
            </a:endParaRPr>
          </a:p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US" sz="1800" b="0" i="1" dirty="0">
                <a:solidFill>
                  <a:srgbClr val="303030"/>
                </a:solidFill>
                <a:sym typeface="Symbol" panose="05050102010706020507" pitchFamily="18" charset="2"/>
              </a:rPr>
              <a:t>Deliberate choice of having </a:t>
            </a:r>
            <a:r>
              <a:rPr lang="en-US" sz="1800" i="1" dirty="0">
                <a:solidFill>
                  <a:srgbClr val="303030"/>
                </a:solidFill>
                <a:sym typeface="Symbol" panose="05050102010706020507" pitchFamily="18" charset="2"/>
              </a:rPr>
              <a:t>4 out of 6 technical presentations </a:t>
            </a:r>
            <a:r>
              <a:rPr lang="en-US" sz="1800" b="0" i="1" dirty="0">
                <a:solidFill>
                  <a:srgbClr val="303030"/>
                </a:solidFill>
                <a:sym typeface="Symbol" panose="05050102010706020507" pitchFamily="18" charset="2"/>
              </a:rPr>
              <a:t>in this meeting given by </a:t>
            </a:r>
            <a:r>
              <a:rPr lang="en-US" sz="1800" i="1" dirty="0">
                <a:solidFill>
                  <a:srgbClr val="61C4D3"/>
                </a:solidFill>
                <a:sym typeface="Symbol" panose="05050102010706020507" pitchFamily="18" charset="2"/>
              </a:rPr>
              <a:t>TE-MSC</a:t>
            </a:r>
            <a:r>
              <a:rPr lang="en-US" sz="1800" b="0" i="1" dirty="0">
                <a:solidFill>
                  <a:srgbClr val="61C4D3"/>
                </a:solidFill>
                <a:sym typeface="Symbol" panose="05050102010706020507" pitchFamily="18" charset="2"/>
              </a:rPr>
              <a:t> S</a:t>
            </a:r>
            <a:r>
              <a:rPr lang="en-US" sz="1800" i="1" dirty="0">
                <a:solidFill>
                  <a:srgbClr val="61C4D3"/>
                </a:solidFill>
                <a:sym typeface="Symbol" panose="05050102010706020507" pitchFamily="18" charset="2"/>
              </a:rPr>
              <a:t>ection Leaders,</a:t>
            </a:r>
            <a:r>
              <a:rPr lang="en-US" sz="1800" b="0" i="1" dirty="0">
                <a:solidFill>
                  <a:srgbClr val="303030"/>
                </a:solidFill>
                <a:sym typeface="Symbol" panose="05050102010706020507" pitchFamily="18" charset="2"/>
              </a:rPr>
              <a:t> to emphasize the importance and high priority given to MQXF (in conformity to Group mandate).</a:t>
            </a:r>
            <a:endParaRPr lang="en-US" sz="1600" i="1" dirty="0">
              <a:solidFill>
                <a:srgbClr val="303030"/>
              </a:solidFill>
              <a:sym typeface="Symbol" panose="05050102010706020507" pitchFamily="18" charset="2"/>
            </a:endParaRPr>
          </a:p>
          <a:p>
            <a:pPr>
              <a:spcBef>
                <a:spcPts val="1200"/>
              </a:spcBef>
              <a:buFont typeface="Symbol" panose="05050102010706020507" pitchFamily="18" charset="2"/>
              <a:buChar char="Þ"/>
            </a:pPr>
            <a:r>
              <a:rPr lang="en-GB" sz="1800" b="0" i="1" dirty="0"/>
              <a:t>The involvement of the organic management line is also thought to be beneficial for the preparation of </a:t>
            </a:r>
            <a:r>
              <a:rPr lang="en-GB" sz="1800" i="1" dirty="0"/>
              <a:t>R&amp;D and diversification programs </a:t>
            </a:r>
            <a:r>
              <a:rPr lang="en-GB" sz="1800" b="0" i="1" dirty="0"/>
              <a:t>that integrate and address </a:t>
            </a:r>
            <a:r>
              <a:rPr lang="en-GB" sz="1800" i="1" dirty="0">
                <a:solidFill>
                  <a:srgbClr val="E15E32"/>
                </a:solidFill>
              </a:rPr>
              <a:t>lessons learned from HL-LHC.</a:t>
            </a:r>
          </a:p>
          <a:p>
            <a:pPr>
              <a:spcBef>
                <a:spcPts val="1200"/>
              </a:spcBef>
            </a:pPr>
            <a:r>
              <a:rPr lang="en-GB" sz="1800" dirty="0">
                <a:solidFill>
                  <a:srgbClr val="303030"/>
                </a:solidFill>
              </a:rPr>
              <a:t>Strategy and scope of HL-LHC collaborations </a:t>
            </a:r>
            <a:r>
              <a:rPr lang="en-GB" sz="1800" b="0" dirty="0">
                <a:solidFill>
                  <a:srgbClr val="303030"/>
                </a:solidFill>
              </a:rPr>
              <a:t>remain </a:t>
            </a:r>
            <a:r>
              <a:rPr lang="en-GB" sz="1800" dirty="0">
                <a:solidFill>
                  <a:srgbClr val="61C4D3"/>
                </a:solidFill>
              </a:rPr>
              <a:t>the Project responsibility, </a:t>
            </a:r>
            <a:r>
              <a:rPr lang="en-GB" sz="1800" b="0" i="1" dirty="0">
                <a:solidFill>
                  <a:srgbClr val="303030"/>
                </a:solidFill>
              </a:rPr>
              <a:t>e.g.: </a:t>
            </a:r>
            <a:r>
              <a:rPr lang="en-GB" sz="1800" b="0" dirty="0">
                <a:solidFill>
                  <a:srgbClr val="303030"/>
                </a:solidFill>
              </a:rPr>
              <a:t>go ahead given by Project to AUP to proceed with MQXFA (pre-)series cold mass assembly despite TE-MSC Group reluctance.</a:t>
            </a:r>
            <a:endParaRPr lang="en-GB" sz="1800" dirty="0">
              <a:solidFill>
                <a:srgbClr val="303030"/>
              </a:solidFill>
            </a:endParaRPr>
          </a:p>
          <a:p>
            <a:pPr>
              <a:spcBef>
                <a:spcPts val="1200"/>
              </a:spcBef>
            </a:pPr>
            <a:r>
              <a:rPr lang="en-GB" sz="1800" dirty="0"/>
              <a:t>Modus operandi </a:t>
            </a:r>
            <a:r>
              <a:rPr lang="en-GB" sz="1800" b="0" dirty="0"/>
              <a:t>is now </a:t>
            </a:r>
            <a:r>
              <a:rPr lang="en-GB" sz="1800" dirty="0">
                <a:solidFill>
                  <a:srgbClr val="E15E32"/>
                </a:solidFill>
              </a:rPr>
              <a:t>well established </a:t>
            </a:r>
            <a:r>
              <a:rPr lang="en-GB" sz="1800" b="0" dirty="0">
                <a:solidFill>
                  <a:srgbClr val="303030"/>
                </a:solidFill>
              </a:rPr>
              <a:t>with a </a:t>
            </a:r>
            <a:r>
              <a:rPr lang="en-GB" sz="1800" dirty="0">
                <a:solidFill>
                  <a:srgbClr val="E15E32"/>
                </a:solidFill>
              </a:rPr>
              <a:t>clear and efficient decision making-process.</a:t>
            </a:r>
          </a:p>
          <a:p>
            <a:pPr>
              <a:spcBef>
                <a:spcPts val="1200"/>
              </a:spcBef>
            </a:pPr>
            <a:r>
              <a:rPr lang="en-GB" sz="1800" b="0" dirty="0"/>
              <a:t>Concerns have been expressed about risks of </a:t>
            </a:r>
            <a:r>
              <a:rPr lang="en-GB" sz="1800" dirty="0"/>
              <a:t>authoritarian drifts and excessive personification; </a:t>
            </a:r>
            <a:r>
              <a:rPr lang="en-GB" sz="1800" b="0" dirty="0"/>
              <a:t>may the upcoming presentations demonstrate that there is a</a:t>
            </a:r>
            <a:r>
              <a:rPr lang="en-GB" sz="1800" dirty="0">
                <a:solidFill>
                  <a:srgbClr val="61C4D3"/>
                </a:solidFill>
              </a:rPr>
              <a:t> concerted team-work transverse to the Group </a:t>
            </a:r>
            <a:r>
              <a:rPr lang="en-GB" sz="1800" b="0" dirty="0"/>
              <a:t>and that issues and proposals are the object of intensive </a:t>
            </a:r>
            <a:r>
              <a:rPr lang="en-GB" sz="1800" b="0" dirty="0">
                <a:solidFill>
                  <a:srgbClr val="61C4D3"/>
                </a:solidFill>
              </a:rPr>
              <a:t>“</a:t>
            </a:r>
            <a:r>
              <a:rPr lang="en-GB" sz="1800" dirty="0">
                <a:solidFill>
                  <a:srgbClr val="61C4D3"/>
                </a:solidFill>
              </a:rPr>
              <a:t>constructive confrontation” and peer reviews. 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29E17-F594-4C81-B336-87887590C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685"/>
          </a:xfrm>
        </p:spPr>
        <p:txBody>
          <a:bodyPr/>
          <a:lstStyle/>
          <a:p>
            <a:r>
              <a:rPr lang="en-US" dirty="0"/>
              <a:t>4) Modus Operandi of HL-LHC Matrix Organization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47D3-5B3C-482A-A756-7B957860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866-C993-4B23-B14B-D13DE357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0A4560F-57C6-4EBC-A18B-ECEA558FC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</p:spTree>
    <p:extLst>
      <p:ext uri="{BB962C8B-B14F-4D97-AF65-F5344CB8AC3E}">
        <p14:creationId xmlns:p14="http://schemas.microsoft.com/office/powerpoint/2010/main" val="3398018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66846C-2CC3-4C0B-9FCB-E599158D96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20278"/>
            <a:ext cx="11376024" cy="4909121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n-US" sz="1800" dirty="0"/>
              <a:t>“Design to Requirements” Culture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─"/>
            </a:pPr>
            <a:r>
              <a:rPr lang="en-US" sz="1600" b="0" dirty="0"/>
              <a:t>USA and China </a:t>
            </a:r>
            <a:r>
              <a:rPr lang="en-US" sz="1600" dirty="0"/>
              <a:t>have</a:t>
            </a:r>
            <a:r>
              <a:rPr lang="en-US" sz="1600" b="0" dirty="0"/>
              <a:t> a culture of </a:t>
            </a:r>
            <a:r>
              <a:rPr lang="en-US" sz="1600" b="1" dirty="0">
                <a:solidFill>
                  <a:srgbClr val="61C4D3"/>
                </a:solidFill>
              </a:rPr>
              <a:t>trials and errors </a:t>
            </a:r>
            <a:r>
              <a:rPr lang="en-US" sz="1600" b="0" dirty="0"/>
              <a:t>and of </a:t>
            </a:r>
            <a:r>
              <a:rPr lang="en-US" sz="1500" b="1" dirty="0">
                <a:solidFill>
                  <a:srgbClr val="61C4D3"/>
                </a:solidFill>
              </a:rPr>
              <a:t>“design to requirements”.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─"/>
            </a:pPr>
            <a:r>
              <a:rPr lang="en-US" sz="1500" b="1" dirty="0">
                <a:solidFill>
                  <a:srgbClr val="61C4D3"/>
                </a:solidFill>
                <a:sym typeface="Symbol" panose="05050102010706020507" pitchFamily="18" charset="2"/>
              </a:rPr>
              <a:t>Non-conformities</a:t>
            </a:r>
            <a:r>
              <a:rPr lang="en-US" sz="1600" b="0" dirty="0">
                <a:solidFill>
                  <a:srgbClr val="303030"/>
                </a:solidFill>
                <a:sym typeface="Symbol" panose="05050102010706020507" pitchFamily="18" charset="2"/>
              </a:rPr>
              <a:t> are only considered </a:t>
            </a:r>
            <a:r>
              <a:rPr lang="en-US" sz="1500" b="1" dirty="0">
                <a:solidFill>
                  <a:srgbClr val="61C4D3"/>
                </a:solidFill>
                <a:sym typeface="Symbol" panose="05050102010706020507" pitchFamily="18" charset="2"/>
              </a:rPr>
              <a:t>serious</a:t>
            </a:r>
            <a:r>
              <a:rPr lang="en-US" sz="1600" b="0" dirty="0">
                <a:solidFill>
                  <a:srgbClr val="303030"/>
                </a:solidFill>
                <a:sym typeface="Symbol" panose="05050102010706020507" pitchFamily="18" charset="2"/>
              </a:rPr>
              <a:t> and addressed if they have a </a:t>
            </a:r>
            <a:r>
              <a:rPr lang="en-US" sz="1500" b="1" dirty="0">
                <a:solidFill>
                  <a:srgbClr val="61C4D3"/>
                </a:solidFill>
                <a:sym typeface="Symbol" panose="05050102010706020507" pitchFamily="18" charset="2"/>
              </a:rPr>
              <a:t>proven impact </a:t>
            </a:r>
            <a:r>
              <a:rPr lang="en-US" sz="1600" b="0" dirty="0">
                <a:solidFill>
                  <a:srgbClr val="303030"/>
                </a:solidFill>
                <a:sym typeface="Symbol" panose="05050102010706020507" pitchFamily="18" charset="2"/>
              </a:rPr>
              <a:t>(usually assessed by analysis) on performances.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─"/>
            </a:pPr>
            <a:r>
              <a:rPr lang="en-US" sz="1500" b="1" dirty="0">
                <a:solidFill>
                  <a:srgbClr val="61C4D3"/>
                </a:solidFill>
              </a:rPr>
              <a:t>Optimistic “frontier” mindset: </a:t>
            </a:r>
            <a:r>
              <a:rPr lang="en-US" sz="1600" dirty="0"/>
              <a:t>glass is “half full”; triumph of </a:t>
            </a:r>
            <a:r>
              <a:rPr lang="en-US" sz="1600" dirty="0">
                <a:solidFill>
                  <a:srgbClr val="61C4D3"/>
                </a:solidFill>
              </a:rPr>
              <a:t>“</a:t>
            </a:r>
            <a:r>
              <a:rPr lang="en-US" sz="1500" b="1" dirty="0">
                <a:solidFill>
                  <a:srgbClr val="61C4D3"/>
                </a:solidFill>
              </a:rPr>
              <a:t>better is the enemy of good”; </a:t>
            </a:r>
            <a:r>
              <a:rPr lang="en-US" sz="1500" dirty="0">
                <a:solidFill>
                  <a:schemeClr val="accent6">
                    <a:lumMod val="50000"/>
                  </a:schemeClr>
                </a:solidFill>
              </a:rPr>
              <a:t>main threat: </a:t>
            </a:r>
            <a:r>
              <a:rPr lang="en-US" sz="1500" b="1" dirty="0">
                <a:solidFill>
                  <a:schemeClr val="accent6">
                    <a:lumMod val="50000"/>
                  </a:schemeClr>
                </a:solidFill>
              </a:rPr>
              <a:t>overlooking issues that backfire at a later stage.</a:t>
            </a:r>
          </a:p>
          <a:p>
            <a:pPr lvl="1">
              <a:spcBef>
                <a:spcPts val="400"/>
              </a:spcBef>
              <a:buFont typeface="Symbol" panose="05050102010706020507" pitchFamily="18" charset="2"/>
              <a:buChar char="Þ"/>
            </a:pPr>
            <a:r>
              <a:rPr lang="en-US" sz="1500" i="1" dirty="0"/>
              <a:t>It is well suited for </a:t>
            </a:r>
            <a:r>
              <a:rPr lang="en-US" sz="1500" b="1" i="1" dirty="0">
                <a:solidFill>
                  <a:srgbClr val="61C4D3"/>
                </a:solidFill>
              </a:rPr>
              <a:t>matured technologies,</a:t>
            </a:r>
            <a:r>
              <a:rPr lang="en-US" sz="1500" i="1" dirty="0">
                <a:solidFill>
                  <a:srgbClr val="61C4D3"/>
                </a:solidFill>
              </a:rPr>
              <a:t> </a:t>
            </a:r>
            <a:r>
              <a:rPr lang="en-US" sz="1500" i="1" dirty="0"/>
              <a:t>where the impact of design and process parameters on performances are </a:t>
            </a:r>
            <a:r>
              <a:rPr lang="en-US" sz="1500" b="1" i="1" dirty="0">
                <a:solidFill>
                  <a:srgbClr val="61C4D3"/>
                </a:solidFill>
              </a:rPr>
              <a:t>well understood and mastered. </a:t>
            </a:r>
            <a:endParaRPr lang="en-US" sz="1500" i="1" dirty="0">
              <a:solidFill>
                <a:srgbClr val="E15E32"/>
              </a:solidFill>
            </a:endParaRPr>
          </a:p>
          <a:p>
            <a:pPr>
              <a:spcBef>
                <a:spcPts val="500"/>
              </a:spcBef>
            </a:pPr>
            <a:r>
              <a:rPr lang="en-GB" sz="1800" dirty="0"/>
              <a:t>“Design to Good Engineering Practices” Culture</a:t>
            </a:r>
          </a:p>
          <a:p>
            <a:pPr lvl="1">
              <a:buFont typeface="Arial" panose="020B0604020202020204" pitchFamily="34" charset="0"/>
              <a:buChar char="─"/>
            </a:pPr>
            <a:r>
              <a:rPr lang="en-GB" sz="1500" b="0" dirty="0"/>
              <a:t>EU and Japan </a:t>
            </a:r>
            <a:r>
              <a:rPr lang="en-GB" sz="1500" dirty="0"/>
              <a:t>have</a:t>
            </a:r>
            <a:r>
              <a:rPr lang="en-GB" sz="1500" b="0" dirty="0"/>
              <a:t> a culture of </a:t>
            </a:r>
            <a:r>
              <a:rPr lang="en-GB" sz="1500" b="1" dirty="0">
                <a:solidFill>
                  <a:srgbClr val="E15E32"/>
                </a:solidFill>
              </a:rPr>
              <a:t>“design to good engineering practices”. 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─"/>
            </a:pPr>
            <a:r>
              <a:rPr lang="en-GB" sz="1500" b="1" dirty="0">
                <a:solidFill>
                  <a:srgbClr val="E15E32"/>
                </a:solidFill>
              </a:rPr>
              <a:t>All non-conformities are considered serious</a:t>
            </a:r>
            <a:r>
              <a:rPr lang="en-GB" sz="1500" dirty="0">
                <a:solidFill>
                  <a:srgbClr val="E15E32"/>
                </a:solidFill>
              </a:rPr>
              <a:t> </a:t>
            </a:r>
            <a:r>
              <a:rPr lang="en-GB" sz="1500" dirty="0">
                <a:solidFill>
                  <a:srgbClr val="303030"/>
                </a:solidFill>
              </a:rPr>
              <a:t>and addressed, as their impact on performances </a:t>
            </a:r>
            <a:r>
              <a:rPr lang="en-GB" sz="1500" b="1" dirty="0">
                <a:solidFill>
                  <a:srgbClr val="E15E32"/>
                </a:solidFill>
              </a:rPr>
              <a:t>cannot be properly assessed.</a:t>
            </a:r>
          </a:p>
          <a:p>
            <a:pPr lvl="1">
              <a:buFont typeface="Arial" panose="020B0604020202020204" pitchFamily="34" charset="0"/>
              <a:buChar char="─"/>
            </a:pPr>
            <a:r>
              <a:rPr lang="en-GB" sz="1500" b="1" dirty="0">
                <a:solidFill>
                  <a:srgbClr val="E15E32"/>
                </a:solidFill>
              </a:rPr>
              <a:t>Conservative mindset: </a:t>
            </a:r>
            <a:r>
              <a:rPr lang="en-GB" sz="1500" dirty="0">
                <a:solidFill>
                  <a:srgbClr val="303030"/>
                </a:solidFill>
              </a:rPr>
              <a:t>glass is half empty, risk of failures is </a:t>
            </a:r>
            <a:r>
              <a:rPr lang="en-GB" sz="1500" b="1" dirty="0">
                <a:solidFill>
                  <a:srgbClr val="E15E32"/>
                </a:solidFill>
              </a:rPr>
              <a:t>anticipated </a:t>
            </a:r>
            <a:r>
              <a:rPr lang="en-GB" sz="1500" dirty="0">
                <a:solidFill>
                  <a:srgbClr val="303030"/>
                </a:solidFill>
              </a:rPr>
              <a:t>and</a:t>
            </a:r>
            <a:r>
              <a:rPr lang="en-GB" sz="1500" dirty="0">
                <a:solidFill>
                  <a:srgbClr val="61C4D3"/>
                </a:solidFill>
              </a:rPr>
              <a:t> </a:t>
            </a:r>
            <a:r>
              <a:rPr lang="en-GB" sz="1500" b="1" dirty="0">
                <a:solidFill>
                  <a:srgbClr val="E15E32"/>
                </a:solidFill>
              </a:rPr>
              <a:t>back-up plans </a:t>
            </a:r>
            <a:r>
              <a:rPr lang="en-GB" sz="1500" dirty="0">
                <a:solidFill>
                  <a:srgbClr val="303030"/>
                </a:solidFill>
              </a:rPr>
              <a:t>are drawn from the start; main threat: putting </a:t>
            </a:r>
            <a:r>
              <a:rPr lang="en-GB" sz="1500" b="1" dirty="0">
                <a:solidFill>
                  <a:srgbClr val="303030"/>
                </a:solidFill>
              </a:rPr>
              <a:t>margins on top of margins.</a:t>
            </a:r>
          </a:p>
          <a:p>
            <a:pPr lvl="1">
              <a:buFont typeface="Symbol" panose="05050102010706020507" pitchFamily="18" charset="2"/>
              <a:buChar char="Þ"/>
            </a:pPr>
            <a:r>
              <a:rPr lang="en-GB" sz="1500" i="1" dirty="0">
                <a:solidFill>
                  <a:srgbClr val="303030"/>
                </a:solidFill>
              </a:rPr>
              <a:t>It is better suited for </a:t>
            </a:r>
            <a:r>
              <a:rPr lang="en-GB" sz="1500" b="1" i="1" dirty="0">
                <a:solidFill>
                  <a:srgbClr val="E15E32"/>
                </a:solidFill>
              </a:rPr>
              <a:t>technologies under development, </a:t>
            </a:r>
            <a:r>
              <a:rPr lang="en-GB" sz="1500" i="1" dirty="0">
                <a:solidFill>
                  <a:srgbClr val="303030"/>
                </a:solidFill>
              </a:rPr>
              <a:t>where the impact of design and process parameters on performances are</a:t>
            </a:r>
            <a:r>
              <a:rPr lang="en-GB" sz="1500" i="1" dirty="0">
                <a:solidFill>
                  <a:srgbClr val="61C4D3"/>
                </a:solidFill>
              </a:rPr>
              <a:t> </a:t>
            </a:r>
            <a:r>
              <a:rPr lang="en-GB" sz="1500" b="1" i="1" dirty="0">
                <a:solidFill>
                  <a:srgbClr val="E15E32"/>
                </a:solidFill>
              </a:rPr>
              <a:t>not well understood.</a:t>
            </a:r>
            <a:endParaRPr lang="en-GB" sz="1500" i="1" dirty="0">
              <a:solidFill>
                <a:srgbClr val="303030"/>
              </a:solidFill>
            </a:endParaRPr>
          </a:p>
          <a:p>
            <a:pPr>
              <a:spcBef>
                <a:spcPts val="500"/>
              </a:spcBef>
            </a:pPr>
            <a:r>
              <a:rPr lang="en-GB" sz="1800" dirty="0">
                <a:solidFill>
                  <a:srgbClr val="303030"/>
                </a:solidFill>
              </a:rPr>
              <a:t>11 T and MQXFB</a:t>
            </a:r>
            <a:r>
              <a:rPr lang="en-GB" sz="1800" b="0" dirty="0">
                <a:solidFill>
                  <a:srgbClr val="303030"/>
                </a:solidFill>
              </a:rPr>
              <a:t> designs and manufacturing processes largely </a:t>
            </a:r>
            <a:r>
              <a:rPr lang="en-GB" sz="1800" dirty="0">
                <a:solidFill>
                  <a:srgbClr val="303030"/>
                </a:solidFill>
              </a:rPr>
              <a:t>inherited from LARP, LBNL and Fermilab </a:t>
            </a:r>
            <a:r>
              <a:rPr lang="en-GB" sz="1800" b="0" dirty="0">
                <a:solidFill>
                  <a:srgbClr val="2F2F2F"/>
                </a:solidFill>
              </a:rPr>
              <a:t>in the </a:t>
            </a:r>
            <a:r>
              <a:rPr lang="en-GB" sz="1800" dirty="0">
                <a:solidFill>
                  <a:srgbClr val="6E2466"/>
                </a:solidFill>
              </a:rPr>
              <a:t>early 2010s; </a:t>
            </a:r>
            <a:r>
              <a:rPr lang="en-GB" sz="1800" dirty="0">
                <a:solidFill>
                  <a:srgbClr val="303030"/>
                </a:solidFill>
              </a:rPr>
              <a:t>more emphasis </a:t>
            </a:r>
            <a:r>
              <a:rPr lang="en-GB" sz="1800" b="0" dirty="0">
                <a:solidFill>
                  <a:srgbClr val="303030"/>
                </a:solidFill>
              </a:rPr>
              <a:t>given</a:t>
            </a:r>
            <a:r>
              <a:rPr lang="en-GB" sz="1800" dirty="0">
                <a:solidFill>
                  <a:srgbClr val="303030"/>
                </a:solidFill>
              </a:rPr>
              <a:t> </a:t>
            </a:r>
            <a:r>
              <a:rPr lang="en-GB" sz="1800" b="0" dirty="0">
                <a:solidFill>
                  <a:srgbClr val="303030"/>
                </a:solidFill>
              </a:rPr>
              <a:t>in the </a:t>
            </a:r>
            <a:r>
              <a:rPr lang="en-GB" sz="1800" dirty="0">
                <a:solidFill>
                  <a:srgbClr val="6E2466"/>
                </a:solidFill>
              </a:rPr>
              <a:t>past year </a:t>
            </a:r>
            <a:r>
              <a:rPr lang="en-GB" sz="1800" b="0" dirty="0">
                <a:solidFill>
                  <a:srgbClr val="303030"/>
                </a:solidFill>
              </a:rPr>
              <a:t>on </a:t>
            </a:r>
            <a:r>
              <a:rPr lang="en-GB" sz="1800" dirty="0">
                <a:solidFill>
                  <a:srgbClr val="E15E32"/>
                </a:solidFill>
              </a:rPr>
              <a:t>“good engineering practices”.</a:t>
            </a:r>
            <a:endParaRPr lang="en-GB" sz="1800" b="0" dirty="0">
              <a:solidFill>
                <a:srgbClr val="E15E32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D29E17-F594-4C81-B336-87887590C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6685"/>
          </a:xfrm>
        </p:spPr>
        <p:txBody>
          <a:bodyPr/>
          <a:lstStyle/>
          <a:p>
            <a:r>
              <a:rPr lang="en-US" dirty="0"/>
              <a:t>5) Emphasis on Good Engineering Practices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47D3-5B3C-482A-A756-7B957860A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D6866-C993-4B23-B14B-D13DE35735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2F0D5B-1D7F-4DC6-8A35-E9CD4CDEC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</p:spTree>
    <p:extLst>
      <p:ext uri="{BB962C8B-B14F-4D97-AF65-F5344CB8AC3E}">
        <p14:creationId xmlns:p14="http://schemas.microsoft.com/office/powerpoint/2010/main" val="18342009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9E9836E-F564-4C71-960D-7CA5D2BAB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Are We Here?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CCC340-BB8F-467A-A16B-AF807B89B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April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9AB88A-2EED-4361-85E8-4F02E86CF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AD8ADB03-EA7C-4DBA-BEF3-07B56FEF97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A. Devred, </a:t>
            </a:r>
            <a:r>
              <a:rPr lang="en-US" i="1" dirty="0"/>
              <a:t>et al.</a:t>
            </a:r>
            <a:r>
              <a:rPr lang="en-US" dirty="0"/>
              <a:t> | Report on Ongoing MQXFB Actions</a:t>
            </a:r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D37C6520-EC7A-48F6-9DC4-5D32C5EF7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68" y="1049485"/>
            <a:ext cx="7402239" cy="255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1149F350-FEC4-4901-A1DF-ED2CDC5F3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671" y="3867920"/>
            <a:ext cx="4289651" cy="241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4A408C-72F0-4803-8AC7-D48CB2BD4F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7" t="7700" r="9271"/>
          <a:stretch/>
        </p:blipFill>
        <p:spPr>
          <a:xfrm>
            <a:off x="9724292" y="1050443"/>
            <a:ext cx="2238156" cy="2204256"/>
          </a:xfrm>
          <a:prstGeom prst="ellipse">
            <a:avLst/>
          </a:prstGeom>
        </p:spPr>
      </p:pic>
      <p:pic>
        <p:nvPicPr>
          <p:cNvPr id="10" name="Content Placeholder 30">
            <a:extLst>
              <a:ext uri="{FF2B5EF4-FFF2-40B4-BE49-F238E27FC236}">
                <a16:creationId xmlns:a16="http://schemas.microsoft.com/office/drawing/2014/main" id="{A809811C-8E18-46DC-B270-41D2E128AF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5505" y="3683258"/>
            <a:ext cx="2411954" cy="24009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6BA6B7D-FBA4-4E79-B118-4B46AD5A5E70}"/>
              </a:ext>
            </a:extLst>
          </p:cNvPr>
          <p:cNvSpPr txBox="1"/>
          <p:nvPr/>
        </p:nvSpPr>
        <p:spPr>
          <a:xfrm>
            <a:off x="6201379" y="4082206"/>
            <a:ext cx="2687986" cy="193899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500" dirty="0"/>
              <a:t>Quench history plot of two 7.15-m-long, 150-mm-single-aperture MQXFB quadrupole magnet prototypes.</a:t>
            </a:r>
          </a:p>
          <a:p>
            <a:endParaRPr lang="en-US" sz="1500" dirty="0"/>
          </a:p>
          <a:p>
            <a:r>
              <a:rPr lang="en-US" sz="1500" dirty="0"/>
              <a:t>Similar quench start localization (inner layer pole turn, near magnet center)   </a:t>
            </a:r>
            <a:endParaRPr lang="en-GB" sz="15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4C3B80-C8FB-445C-A113-EF0992BE0C2F}"/>
              </a:ext>
            </a:extLst>
          </p:cNvPr>
          <p:cNvSpPr txBox="1"/>
          <p:nvPr/>
        </p:nvSpPr>
        <p:spPr>
          <a:xfrm>
            <a:off x="7988814" y="1538326"/>
            <a:ext cx="156417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/>
              <a:t>Quench history plot of four 5.3-m-long, 60-mm-twin-aperture </a:t>
            </a:r>
          </a:p>
          <a:p>
            <a:r>
              <a:rPr lang="en-US" sz="1500" dirty="0"/>
              <a:t>MBH series dipole magnets   </a:t>
            </a:r>
            <a:endParaRPr lang="en-GB" sz="15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A83FFA-EE2E-4D78-9413-8E4AD058A442}"/>
              </a:ext>
            </a:extLst>
          </p:cNvPr>
          <p:cNvSpPr txBox="1"/>
          <p:nvPr/>
        </p:nvSpPr>
        <p:spPr>
          <a:xfrm rot="16200000">
            <a:off x="-1916912" y="3559209"/>
            <a:ext cx="424668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(Courtesy of F. Mangiarotti and G. Willering, TE-MSC-TM)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0B03F1-3FEE-4E7E-9D91-BC0C0DCF97DA}"/>
              </a:ext>
            </a:extLst>
          </p:cNvPr>
          <p:cNvSpPr txBox="1"/>
          <p:nvPr/>
        </p:nvSpPr>
        <p:spPr>
          <a:xfrm>
            <a:off x="3033346" y="2544390"/>
            <a:ext cx="2751993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Degradation after a sequence 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of EM and thermal cycles 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1B92F4F-BB30-468C-9464-4036157FE0C5}"/>
              </a:ext>
            </a:extLst>
          </p:cNvPr>
          <p:cNvSpPr txBox="1"/>
          <p:nvPr/>
        </p:nvSpPr>
        <p:spPr>
          <a:xfrm>
            <a:off x="2746985" y="5352278"/>
            <a:ext cx="1512277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Limitation below 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nominal current 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7660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3680</TotalTime>
  <Words>1994</Words>
  <Application>Microsoft Office PowerPoint</Application>
  <PresentationFormat>Widescreen</PresentationFormat>
  <Paragraphs>149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</vt:lpstr>
      <vt:lpstr>Calibri</vt:lpstr>
      <vt:lpstr>Symbol</vt:lpstr>
      <vt:lpstr>Tahoma</vt:lpstr>
      <vt:lpstr>Office Theme</vt:lpstr>
      <vt:lpstr>PowerPoint Presentation</vt:lpstr>
      <vt:lpstr>Report on Ongoing  MQXFB Actions  I - Introduction EDMS: 2732247  V2-0</vt:lpstr>
      <vt:lpstr>Main Changes since Reorganization</vt:lpstr>
      <vt:lpstr>1) Prioritization of TE-MSC Group Activities</vt:lpstr>
      <vt:lpstr>2) Internalization of MQXFB Production</vt:lpstr>
      <vt:lpstr>3) Strengthening of Human Resources for HL-LHC</vt:lpstr>
      <vt:lpstr>4) Modus Operandi of HL-LHC Matrix Organization</vt:lpstr>
      <vt:lpstr>5) Emphasis on Good Engineering Practices</vt:lpstr>
      <vt:lpstr>Why Are We Here?</vt:lpstr>
      <vt:lpstr>Why There is Hope? (see Ezio’s Talk)</vt:lpstr>
      <vt:lpstr>Not a New Issue with Nb3Sn</vt:lpstr>
      <vt:lpstr>Present Standing on 11 T &amp; MQXF </vt:lpstr>
      <vt:lpstr>Report on Ongoing Actions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Arnaud Devred</dc:creator>
  <cp:lastModifiedBy>Arnaud Devred</cp:lastModifiedBy>
  <cp:revision>127</cp:revision>
  <cp:lastPrinted>2022-02-25T07:17:08Z</cp:lastPrinted>
  <dcterms:created xsi:type="dcterms:W3CDTF">2022-02-20T14:04:39Z</dcterms:created>
  <dcterms:modified xsi:type="dcterms:W3CDTF">2022-04-28T19:21:52Z</dcterms:modified>
</cp:coreProperties>
</file>