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835" r:id="rId3"/>
    <p:sldId id="848" r:id="rId4"/>
    <p:sldId id="845" r:id="rId5"/>
    <p:sldId id="860" r:id="rId6"/>
    <p:sldId id="847" r:id="rId7"/>
    <p:sldId id="851" r:id="rId8"/>
    <p:sldId id="849" r:id="rId9"/>
    <p:sldId id="859" r:id="rId10"/>
    <p:sldId id="861" r:id="rId11"/>
    <p:sldId id="853" r:id="rId12"/>
    <p:sldId id="855" r:id="rId13"/>
    <p:sldId id="854" r:id="rId14"/>
    <p:sldId id="837" r:id="rId15"/>
    <p:sldId id="862" r:id="rId16"/>
    <p:sldId id="857" r:id="rId17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BE"/>
    <a:srgbClr val="D9D9D9"/>
    <a:srgbClr val="FB963C"/>
    <a:srgbClr val="0000FF"/>
    <a:srgbClr val="FF3300"/>
    <a:srgbClr val="CC6600"/>
    <a:srgbClr val="000000"/>
    <a:srgbClr val="FEEAD8"/>
    <a:srgbClr val="5A5A5A"/>
    <a:srgbClr val="64B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9" autoAdjust="0"/>
    <p:restoredTop sz="94660"/>
  </p:normalViewPr>
  <p:slideViewPr>
    <p:cSldViewPr snapToGrid="0" snapToObjects="1" showGuides="1">
      <p:cViewPr varScale="1">
        <p:scale>
          <a:sx n="122" d="100"/>
          <a:sy n="122" d="100"/>
        </p:scale>
        <p:origin x="1484" y="7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45034" y="1517468"/>
            <a:ext cx="2880000" cy="2160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245034" y="3862559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194775" y="1517468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194775" y="3862981"/>
            <a:ext cx="2880000" cy="2160000"/>
          </a:xfrm>
        </p:spPr>
        <p:txBody>
          <a:bodyPr/>
          <a:lstStyle/>
          <a:p>
            <a:endParaRPr lang="en-GB"/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136720" y="2195558"/>
            <a:ext cx="2880000" cy="2160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938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6.png"/><Relationship Id="rId4" Type="http://schemas.openxmlformats.org/officeDocument/2006/relationships/hyperlink" Target="https://edms.cern.ch/document/2715073/1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002539:101002539:subDocs" TargetMode="External"/><Relationship Id="rId2" Type="http://schemas.openxmlformats.org/officeDocument/2006/relationships/hyperlink" Target="https://edms.cern.ch/ui/#!master/navigator/document?D:100997879:100997879:subDoc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1002539:101002539:subDocs" TargetMode="External"/><Relationship Id="rId2" Type="http://schemas.openxmlformats.org/officeDocument/2006/relationships/hyperlink" Target="https://edms.cern.ch/ui/#!master/navigator/document?D:100997879:100997879:subDoc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#!master/navigator/document?D:100962559:100962559:subDoc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ieeexplore.ieee.org/document/9366979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77589/" TargetMode="External"/><Relationship Id="rId2" Type="http://schemas.openxmlformats.org/officeDocument/2006/relationships/hyperlink" Target="https://edms.cern.ch/ui/#!master/navigator/document?D:100815913:100815913:subDoc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98163" y="2819400"/>
            <a:ext cx="7773437" cy="1388901"/>
          </a:xfrm>
        </p:spPr>
        <p:txBody>
          <a:bodyPr/>
          <a:lstStyle/>
          <a:p>
            <a:pPr algn="ctr"/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GB" sz="2800" dirty="0" err="1">
                <a:latin typeface="Calibri" panose="020F0502020204030204" pitchFamily="34" charset="0"/>
                <a:ea typeface="Calibri" panose="020F0502020204030204" pitchFamily="34" charset="0"/>
              </a:rPr>
              <a:t>ssessing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  <a:t> Resin and insulation limits and improving electrical robustness</a:t>
            </a:r>
            <a:br>
              <a:rPr lang="en-GB" sz="2800" dirty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599" y="4722176"/>
            <a:ext cx="6653463" cy="1716933"/>
          </a:xfrm>
        </p:spPr>
        <p:txBody>
          <a:bodyPr>
            <a:normAutofit/>
          </a:bodyPr>
          <a:lstStyle/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it-IT" sz="1000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April 29</a:t>
            </a:r>
            <a:r>
              <a:rPr lang="en-GB" baseline="30000" dirty="0"/>
              <a:t>th</a:t>
            </a:r>
            <a:r>
              <a:rPr lang="en-GB" dirty="0"/>
              <a:t> 2022 – Report on Ongoing actions for MQXFB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064FDA-F218-42D6-8F20-7994E0D8E826}"/>
              </a:ext>
            </a:extLst>
          </p:cNvPr>
          <p:cNvSpPr txBox="1"/>
          <p:nvPr/>
        </p:nvSpPr>
        <p:spPr>
          <a:xfrm>
            <a:off x="572400" y="4399010"/>
            <a:ext cx="7581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/>
              <a:t>Helene Felice</a:t>
            </a:r>
            <a:r>
              <a:rPr lang="en-GB" dirty="0"/>
              <a:t>, Susana Izquierdo Bermudez, Ezio Todesco, Davide Tommasini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5E41F-0205-46F9-B560-58D808137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 </a:t>
            </a:r>
            <a:r>
              <a:rPr lang="fr-CH" dirty="0" err="1"/>
              <a:t>summary</a:t>
            </a:r>
            <a:r>
              <a:rPr lang="fr-CH" dirty="0"/>
              <a:t>: </a:t>
            </a:r>
            <a:r>
              <a:rPr lang="fr-CH" dirty="0" err="1"/>
              <a:t>status</a:t>
            </a:r>
            <a:r>
              <a:rPr lang="fr-CH" dirty="0"/>
              <a:t> in MQXFB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5810C-9E2E-4B31-B590-24556EDFC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632786-E9E1-40BF-B1FD-EDA58B838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28926F-53BA-4164-9250-615342B46389}"/>
              </a:ext>
            </a:extLst>
          </p:cNvPr>
          <p:cNvSpPr txBox="1"/>
          <p:nvPr/>
        </p:nvSpPr>
        <p:spPr>
          <a:xfrm>
            <a:off x="402994" y="1105609"/>
            <a:ext cx="864380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u="sng" dirty="0"/>
              <a:t>In MQXFB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u="sng" dirty="0"/>
              <a:t>CTD 1202 Binder </a:t>
            </a:r>
            <a:r>
              <a:rPr lang="fr-CH" sz="1600" dirty="0" err="1"/>
              <a:t>used</a:t>
            </a:r>
            <a:r>
              <a:rPr lang="fr-CH" sz="1600" dirty="0"/>
              <a:t> in the </a:t>
            </a:r>
            <a:r>
              <a:rPr lang="fr-CH" sz="1600" dirty="0" err="1"/>
              <a:t>interlayer</a:t>
            </a:r>
            <a:r>
              <a:rPr lang="fr-CH" sz="1600" dirty="0"/>
              <a:t> insulation and </a:t>
            </a:r>
            <a:r>
              <a:rPr lang="fr-CH" sz="1600" dirty="0" err="1"/>
              <a:t>during</a:t>
            </a:r>
            <a:r>
              <a:rPr lang="fr-CH" sz="1600" dirty="0"/>
              <a:t> the </a:t>
            </a:r>
            <a:r>
              <a:rPr lang="fr-CH" sz="1600" dirty="0" err="1"/>
              <a:t>winding</a:t>
            </a:r>
            <a:r>
              <a:rPr lang="fr-CH" sz="1600" dirty="0"/>
              <a:t> to </a:t>
            </a:r>
            <a:r>
              <a:rPr lang="fr-CH" sz="1600" dirty="0" err="1"/>
              <a:t>stiffen</a:t>
            </a:r>
            <a:r>
              <a:rPr lang="fr-CH" sz="1600" dirty="0"/>
              <a:t> the </a:t>
            </a:r>
            <a:r>
              <a:rPr lang="fr-CH" sz="1600" dirty="0" err="1"/>
              <a:t>fiberglass</a:t>
            </a:r>
            <a:r>
              <a:rPr lang="fr-CH" sz="1600" dirty="0"/>
              <a:t>. Impact on </a:t>
            </a:r>
            <a:r>
              <a:rPr lang="fr-CH" sz="1600" dirty="0" err="1"/>
              <a:t>fiber</a:t>
            </a:r>
            <a:r>
              <a:rPr lang="fr-CH" sz="1600" dirty="0"/>
              <a:t> </a:t>
            </a:r>
            <a:r>
              <a:rPr lang="fr-CH" sz="1600" dirty="0" err="1"/>
              <a:t>mechanical</a:t>
            </a:r>
            <a:r>
              <a:rPr lang="fr-CH" sz="1600" dirty="0"/>
              <a:t> </a:t>
            </a:r>
            <a:r>
              <a:rPr lang="fr-CH" sz="1600" dirty="0" err="1"/>
              <a:t>integrity</a:t>
            </a:r>
            <a:r>
              <a:rPr lang="fr-CH" sz="1600" dirty="0"/>
              <a:t> </a:t>
            </a:r>
            <a:r>
              <a:rPr lang="fr-CH" sz="1600" dirty="0">
                <a:solidFill>
                  <a:srgbClr val="00B050"/>
                </a:solidFill>
              </a:rPr>
              <a:t>=&gt; </a:t>
            </a:r>
            <a:r>
              <a:rPr lang="fr-CH" sz="1600" dirty="0" err="1">
                <a:solidFill>
                  <a:srgbClr val="00B050"/>
                </a:solidFill>
              </a:rPr>
              <a:t>minimization</a:t>
            </a:r>
            <a:r>
              <a:rPr lang="fr-CH" sz="1600" dirty="0">
                <a:solidFill>
                  <a:srgbClr val="00B050"/>
                </a:solidFill>
              </a:rPr>
              <a:t> of </a:t>
            </a:r>
            <a:r>
              <a:rPr lang="fr-CH" sz="1600" dirty="0" err="1">
                <a:solidFill>
                  <a:srgbClr val="00B050"/>
                </a:solidFill>
              </a:rPr>
              <a:t>amount</a:t>
            </a:r>
            <a:r>
              <a:rPr lang="fr-CH" sz="1600" dirty="0">
                <a:solidFill>
                  <a:srgbClr val="00B050"/>
                </a:solidFill>
              </a:rPr>
              <a:t> of binder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u="sng" dirty="0"/>
              <a:t>QH </a:t>
            </a:r>
            <a:r>
              <a:rPr lang="fr-CH" sz="1600" b="1" u="sng" dirty="0" err="1"/>
              <a:t>technology</a:t>
            </a:r>
            <a:r>
              <a:rPr lang="fr-CH" sz="1600" b="1" u="sng" dirty="0"/>
              <a:t> </a:t>
            </a:r>
            <a:r>
              <a:rPr lang="fr-CH" sz="1600" dirty="0"/>
              <a:t>: Cu/Stainless </a:t>
            </a:r>
            <a:r>
              <a:rPr lang="fr-CH" sz="1600" dirty="0" err="1"/>
              <a:t>steel</a:t>
            </a:r>
            <a:r>
              <a:rPr lang="fr-CH" sz="1600" dirty="0"/>
              <a:t>/</a:t>
            </a:r>
            <a:r>
              <a:rPr lang="fr-CH" sz="1600" dirty="0" err="1"/>
              <a:t>polyimide</a:t>
            </a:r>
            <a:r>
              <a:rPr lang="fr-CH" sz="1600" dirty="0"/>
              <a:t> </a:t>
            </a:r>
            <a:r>
              <a:rPr lang="fr-CH" sz="1600" dirty="0" err="1"/>
              <a:t>laminate</a:t>
            </a:r>
            <a:r>
              <a:rPr lang="fr-CH" sz="1600" dirty="0"/>
              <a:t> </a:t>
            </a:r>
            <a:r>
              <a:rPr lang="fr-CH" sz="1600" dirty="0">
                <a:solidFill>
                  <a:srgbClr val="00B050"/>
                </a:solidFill>
                <a:sym typeface="Wingdings" panose="05000000000000000000" pitchFamily="2" charset="2"/>
              </a:rPr>
              <a:t>=&gt; </a:t>
            </a:r>
            <a:r>
              <a:rPr lang="fr-CH" sz="1600" dirty="0" err="1">
                <a:solidFill>
                  <a:srgbClr val="00B050"/>
                </a:solidFill>
                <a:sym typeface="Wingdings" panose="05000000000000000000" pitchFamily="2" charset="2"/>
              </a:rPr>
              <a:t>increase</a:t>
            </a:r>
            <a:r>
              <a:rPr lang="fr-CH" sz="16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CH" sz="1600" dirty="0" err="1">
                <a:solidFill>
                  <a:srgbClr val="00B050"/>
                </a:solidFill>
                <a:sym typeface="Wingdings" panose="05000000000000000000" pitchFamily="2" charset="2"/>
              </a:rPr>
              <a:t>robustness</a:t>
            </a:r>
            <a:r>
              <a:rPr lang="fr-CH" sz="1600" dirty="0">
                <a:solidFill>
                  <a:srgbClr val="00B050"/>
                </a:solidFill>
                <a:sym typeface="Wingdings" panose="05000000000000000000" pitchFamily="2" charset="2"/>
              </a:rPr>
              <a:t> of QH</a:t>
            </a:r>
            <a:r>
              <a:rPr lang="fr-CH" sz="1600" dirty="0">
                <a:sym typeface="Wingdings" panose="05000000000000000000" pitchFamily="2" charset="2"/>
              </a:rPr>
              <a:t> </a:t>
            </a:r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u="sng" dirty="0"/>
              <a:t>CTD 101K </a:t>
            </a:r>
            <a:r>
              <a:rPr lang="fr-CH" sz="1600" dirty="0"/>
              <a:t>for vacuum </a:t>
            </a:r>
            <a:r>
              <a:rPr lang="fr-CH" sz="1600" dirty="0" err="1"/>
              <a:t>impregnation</a:t>
            </a:r>
            <a:r>
              <a:rPr lang="fr-CH" sz="1600" dirty="0"/>
              <a:t> </a:t>
            </a:r>
            <a:r>
              <a:rPr lang="fr-CH" sz="1600" dirty="0">
                <a:solidFill>
                  <a:srgbClr val="00B050"/>
                </a:solidFill>
              </a:rPr>
              <a:t>=&gt; </a:t>
            </a:r>
            <a:r>
              <a:rPr lang="fr-CH" sz="1600" dirty="0" err="1">
                <a:solidFill>
                  <a:srgbClr val="00B050"/>
                </a:solidFill>
              </a:rPr>
              <a:t>improvement</a:t>
            </a:r>
            <a:r>
              <a:rPr lang="fr-CH" sz="1600" dirty="0">
                <a:solidFill>
                  <a:srgbClr val="00B050"/>
                </a:solidFill>
              </a:rPr>
              <a:t> of </a:t>
            </a:r>
            <a:r>
              <a:rPr lang="fr-CH" sz="1600" dirty="0" err="1">
                <a:solidFill>
                  <a:srgbClr val="00B050"/>
                </a:solidFill>
              </a:rPr>
              <a:t>impregnation</a:t>
            </a:r>
            <a:r>
              <a:rPr lang="fr-CH" sz="1600" dirty="0">
                <a:solidFill>
                  <a:srgbClr val="00B050"/>
                </a:solidFill>
              </a:rPr>
              <a:t>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rgbClr val="00B050"/>
              </a:solidFill>
            </a:endParaRPr>
          </a:p>
          <a:p>
            <a:r>
              <a:rPr lang="fr-CH" sz="1600" b="1" u="sng" dirty="0"/>
              <a:t>A few </a:t>
            </a:r>
            <a:r>
              <a:rPr lang="fr-CH" sz="1600" b="1" u="sng" dirty="0" err="1"/>
              <a:t>numbers</a:t>
            </a:r>
            <a:endParaRPr lang="fr-CH" sz="1600" b="1" u="sn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89 out of 91 long coils </a:t>
            </a:r>
            <a:r>
              <a:rPr lang="en-GB" sz="1600" dirty="0">
                <a:solidFill>
                  <a:schemeClr val="tx1"/>
                </a:solidFill>
              </a:rPr>
              <a:t>passed the required HV test before assembly 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(as of 10/2021)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38 long coils have </a:t>
            </a:r>
            <a:r>
              <a:rPr lang="en-GB" sz="1600" dirty="0">
                <a:solidFill>
                  <a:schemeClr val="tx1"/>
                </a:solidFill>
              </a:rPr>
              <a:t>been assembled in a magnet and tested at 1.9 K 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(as of 10/2021)</a:t>
            </a:r>
            <a:endParaRPr lang="en-GB" sz="1600" dirty="0">
              <a:solidFill>
                <a:schemeClr val="tx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30 for MQXFA =&gt; 1 out of 30 showed a defect QH2coil which became coil2GND defect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8 for MQXFB =&gt; no defect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MQXFB prototypes (P1 and P2) had 2 thermal cycles each and respectively 68 and 50 quenches</a:t>
            </a:r>
            <a:endParaRPr lang="en-GB" sz="1600" dirty="0">
              <a:solidFill>
                <a:schemeClr val="tx1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endParaRPr lang="fr-CH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E97076-88F4-497D-A736-01A65CB1BD53}"/>
              </a:ext>
            </a:extLst>
          </p:cNvPr>
          <p:cNvSpPr txBox="1"/>
          <p:nvPr/>
        </p:nvSpPr>
        <p:spPr>
          <a:xfrm>
            <a:off x="1269999" y="5285251"/>
            <a:ext cx="6744447" cy="83099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93BE"/>
                </a:solidFill>
              </a:rPr>
              <a:t>Improvements implemented</a:t>
            </a:r>
          </a:p>
          <a:p>
            <a:r>
              <a:rPr lang="en-GB" sz="1600" dirty="0">
                <a:solidFill>
                  <a:srgbClr val="0093BE"/>
                </a:solidFill>
              </a:rPr>
              <a:t>Low rejection rate for MQXF but additional possible improvement looking ahead</a:t>
            </a:r>
          </a:p>
        </p:txBody>
      </p:sp>
    </p:spTree>
    <p:extLst>
      <p:ext uri="{BB962C8B-B14F-4D97-AF65-F5344CB8AC3E}">
        <p14:creationId xmlns:p14="http://schemas.microsoft.com/office/powerpoint/2010/main" val="3397238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C35B3-5723-49A5-AF46-1DF8EDA69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observations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DE52BB-97F6-440D-814F-796FD6088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EC54F1-510C-41CF-833F-44E80366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C814E6-BF1C-400D-A4D8-2F3BF98547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1761" y="1324607"/>
            <a:ext cx="5130136" cy="26318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A973F78-725D-4497-9561-4197639F743F}"/>
              </a:ext>
            </a:extLst>
          </p:cNvPr>
          <p:cNvSpPr txBox="1"/>
          <p:nvPr/>
        </p:nvSpPr>
        <p:spPr>
          <a:xfrm>
            <a:off x="372114" y="1070691"/>
            <a:ext cx="22993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Courtesy of M. </a:t>
            </a:r>
            <a:r>
              <a:rPr lang="en-US" sz="1050" i="1" dirty="0" err="1">
                <a:solidFill>
                  <a:schemeClr val="bg1">
                    <a:lumMod val="50000"/>
                  </a:schemeClr>
                </a:solidFill>
              </a:rPr>
              <a:t>Crouvizier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40A3C1-E0A8-4688-B6FB-E3F266880EFC}"/>
              </a:ext>
            </a:extLst>
          </p:cNvPr>
          <p:cNvSpPr/>
          <p:nvPr/>
        </p:nvSpPr>
        <p:spPr>
          <a:xfrm>
            <a:off x="4075952" y="2229224"/>
            <a:ext cx="376518" cy="6992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A15AD4F-37B3-4227-A719-64F8EAA0246C}"/>
              </a:ext>
            </a:extLst>
          </p:cNvPr>
          <p:cNvSpPr/>
          <p:nvPr/>
        </p:nvSpPr>
        <p:spPr>
          <a:xfrm rot="17044625">
            <a:off x="1544918" y="1623382"/>
            <a:ext cx="376518" cy="6992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B1B9DC3-4F4B-4DD5-8C10-018E9C0D7796}"/>
              </a:ext>
            </a:extLst>
          </p:cNvPr>
          <p:cNvSpPr txBox="1"/>
          <p:nvPr/>
        </p:nvSpPr>
        <p:spPr>
          <a:xfrm>
            <a:off x="5941091" y="1428282"/>
            <a:ext cx="34839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/>
              <a:t>Recent</a:t>
            </a:r>
            <a:r>
              <a:rPr lang="fr-CH" sz="1400" dirty="0"/>
              <a:t> in-</a:t>
            </a:r>
            <a:r>
              <a:rPr lang="fr-CH" sz="1400" dirty="0" err="1"/>
              <a:t>depth</a:t>
            </a:r>
            <a:r>
              <a:rPr lang="fr-CH" sz="1400" dirty="0"/>
              <a:t> observations show:</a:t>
            </a:r>
          </a:p>
          <a:p>
            <a:pPr marL="342900" indent="-342900">
              <a:buAutoNum type="arabicParenR"/>
            </a:pPr>
            <a:r>
              <a:rPr lang="fr-CH" sz="1400" dirty="0" err="1"/>
              <a:t>Interlayer</a:t>
            </a:r>
            <a:r>
              <a:rPr lang="fr-CH" sz="1400" dirty="0"/>
              <a:t> and </a:t>
            </a:r>
            <a:r>
              <a:rPr lang="fr-CH" sz="1400" dirty="0" err="1"/>
              <a:t>various</a:t>
            </a:r>
            <a:r>
              <a:rPr lang="fr-CH" sz="1400" dirty="0"/>
              <a:t> cracks</a:t>
            </a:r>
          </a:p>
          <a:p>
            <a:pPr marL="342900" indent="-342900">
              <a:buAutoNum type="arabicParenR"/>
            </a:pPr>
            <a:r>
              <a:rPr lang="fr-CH" sz="1400" dirty="0" err="1"/>
              <a:t>Resin</a:t>
            </a:r>
            <a:r>
              <a:rPr lang="fr-CH" sz="1400" dirty="0"/>
              <a:t> to components </a:t>
            </a:r>
            <a:r>
              <a:rPr lang="fr-CH" sz="1400" dirty="0" err="1"/>
              <a:t>decohesion</a:t>
            </a:r>
            <a:r>
              <a:rPr lang="fr-CH" sz="1400" dirty="0"/>
              <a:t> 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42B2889-9C89-40BA-8D0A-6C371EA074D7}"/>
              </a:ext>
            </a:extLst>
          </p:cNvPr>
          <p:cNvSpPr/>
          <p:nvPr/>
        </p:nvSpPr>
        <p:spPr>
          <a:xfrm>
            <a:off x="5810871" y="1362542"/>
            <a:ext cx="3279342" cy="93242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2359231-56CA-44F7-A657-E190673AF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761" y="4087337"/>
            <a:ext cx="4146098" cy="213048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E481929-1490-4FEC-A910-81908BC3EB6D}"/>
              </a:ext>
            </a:extLst>
          </p:cNvPr>
          <p:cNvSpPr txBox="1"/>
          <p:nvPr/>
        </p:nvSpPr>
        <p:spPr>
          <a:xfrm>
            <a:off x="4026639" y="1458706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Sector </a:t>
            </a:r>
            <a:r>
              <a:rPr lang="en-GB" sz="1200" kern="0" dirty="0">
                <a:solidFill>
                  <a:schemeClr val="bg1"/>
                </a:solidFill>
              </a:rPr>
              <a:t>D</a:t>
            </a:r>
            <a:endParaRPr kumimoji="0" lang="en-GB" sz="1200" b="0" i="0" u="none" strike="noStrike" kern="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06B0A0-D95E-44F0-B713-1B2162070170}"/>
              </a:ext>
            </a:extLst>
          </p:cNvPr>
          <p:cNvSpPr txBox="1"/>
          <p:nvPr/>
        </p:nvSpPr>
        <p:spPr>
          <a:xfrm>
            <a:off x="1677777" y="3017238"/>
            <a:ext cx="1090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Sector B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5D3E745-2E99-47EE-A661-E3FF7D88E133}"/>
              </a:ext>
            </a:extLst>
          </p:cNvPr>
          <p:cNvSpPr/>
          <p:nvPr/>
        </p:nvSpPr>
        <p:spPr>
          <a:xfrm>
            <a:off x="2650311" y="4674712"/>
            <a:ext cx="376518" cy="6992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E9AEE610-D006-4447-9C36-D3AC6CCB2525}"/>
              </a:ext>
            </a:extLst>
          </p:cNvPr>
          <p:cNvSpPr/>
          <p:nvPr/>
        </p:nvSpPr>
        <p:spPr>
          <a:xfrm>
            <a:off x="7263600" y="2426020"/>
            <a:ext cx="286158" cy="360000"/>
          </a:xfrm>
          <a:prstGeom prst="downArrow">
            <a:avLst/>
          </a:prstGeom>
          <a:solidFill>
            <a:srgbClr val="0093BE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45DAFEF-6C47-4C60-93B1-9A74A45B0471}"/>
              </a:ext>
            </a:extLst>
          </p:cNvPr>
          <p:cNvSpPr/>
          <p:nvPr/>
        </p:nvSpPr>
        <p:spPr>
          <a:xfrm>
            <a:off x="5809256" y="2875282"/>
            <a:ext cx="3237544" cy="2371725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EB0B00-5AE3-4356-BC2E-E5AAD5FB770A}"/>
              </a:ext>
            </a:extLst>
          </p:cNvPr>
          <p:cNvSpPr txBox="1"/>
          <p:nvPr/>
        </p:nvSpPr>
        <p:spPr>
          <a:xfrm>
            <a:off x="5910397" y="2966434"/>
            <a:ext cx="311165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b="1" dirty="0" err="1"/>
              <a:t>Problematics</a:t>
            </a:r>
            <a:r>
              <a:rPr lang="fr-CH" sz="1400" b="1" dirty="0"/>
              <a:t> to </a:t>
            </a:r>
            <a:r>
              <a:rPr lang="fr-CH" sz="1400" b="1" dirty="0" err="1"/>
              <a:t>investigate</a:t>
            </a:r>
            <a:r>
              <a:rPr lang="fr-CH" sz="1400" dirty="0"/>
              <a:t>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CH" sz="1400" dirty="0" err="1">
                <a:solidFill>
                  <a:srgbClr val="00B050"/>
                </a:solidFill>
              </a:rPr>
              <a:t>Impregnation</a:t>
            </a:r>
            <a:r>
              <a:rPr lang="fr-CH" sz="1400" dirty="0">
                <a:solidFill>
                  <a:srgbClr val="00B050"/>
                </a:solidFill>
              </a:rPr>
              <a:t>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Mechanical</a:t>
            </a:r>
            <a:r>
              <a:rPr lang="fr-CH" sz="1400" dirty="0"/>
              <a:t> and </a:t>
            </a:r>
            <a:r>
              <a:rPr lang="fr-CH" sz="1400" dirty="0" err="1"/>
              <a:t>dielectric</a:t>
            </a:r>
            <a:r>
              <a:rPr lang="fr-CH" sz="1400" dirty="0"/>
              <a:t> </a:t>
            </a:r>
            <a:r>
              <a:rPr lang="fr-CH" sz="1400" dirty="0" err="1"/>
              <a:t>strength</a:t>
            </a:r>
            <a:r>
              <a:rPr lang="fr-CH" sz="1400" dirty="0"/>
              <a:t> of the </a:t>
            </a:r>
            <a:r>
              <a:rPr lang="fr-CH" sz="1400" dirty="0" err="1"/>
              <a:t>interlayer</a:t>
            </a:r>
            <a:r>
              <a:rPr lang="fr-CH" sz="1400" dirty="0"/>
              <a:t> insulation and of the </a:t>
            </a:r>
            <a:r>
              <a:rPr lang="fr-CH" sz="1400" dirty="0" err="1"/>
              <a:t>cable</a:t>
            </a:r>
            <a:r>
              <a:rPr lang="fr-CH" sz="1400" dirty="0"/>
              <a:t> insulation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Adhesion</a:t>
            </a:r>
            <a:r>
              <a:rPr lang="fr-CH" sz="1400" dirty="0"/>
              <a:t> </a:t>
            </a:r>
            <a:r>
              <a:rPr lang="fr-CH" sz="1400" dirty="0" err="1"/>
              <a:t>resin</a:t>
            </a:r>
            <a:r>
              <a:rPr lang="fr-CH" sz="1400" dirty="0"/>
              <a:t> to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/>
              <a:t>Resin</a:t>
            </a:r>
            <a:r>
              <a:rPr lang="fr-CH" sz="1400" dirty="0"/>
              <a:t> </a:t>
            </a:r>
            <a:r>
              <a:rPr lang="fr-CH" sz="1400" dirty="0" err="1"/>
              <a:t>thoughness</a:t>
            </a:r>
            <a:endParaRPr lang="fr-CH" sz="1400" dirty="0"/>
          </a:p>
          <a:p>
            <a:r>
              <a:rPr lang="fr-CH" sz="1400" b="1" dirty="0" err="1"/>
              <a:t>Systematic</a:t>
            </a:r>
            <a:r>
              <a:rPr lang="fr-CH" sz="1400" b="1" dirty="0"/>
              <a:t> </a:t>
            </a:r>
            <a:r>
              <a:rPr lang="fr-CH" sz="1400" b="1" dirty="0" err="1"/>
              <a:t>characterization</a:t>
            </a:r>
            <a:r>
              <a:rPr lang="fr-CH" sz="1400" b="1" dirty="0"/>
              <a:t> of </a:t>
            </a:r>
            <a:r>
              <a:rPr lang="fr-CH" sz="1400" b="1" dirty="0" err="1"/>
              <a:t>material</a:t>
            </a:r>
            <a:endParaRPr lang="fr-CH" sz="1400" b="1" dirty="0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08298615-49AB-4C73-90D1-4658DA4597F4}"/>
              </a:ext>
            </a:extLst>
          </p:cNvPr>
          <p:cNvSpPr/>
          <p:nvPr/>
        </p:nvSpPr>
        <p:spPr>
          <a:xfrm>
            <a:off x="7307463" y="5304355"/>
            <a:ext cx="286158" cy="360000"/>
          </a:xfrm>
          <a:prstGeom prst="downArrow">
            <a:avLst/>
          </a:prstGeom>
          <a:solidFill>
            <a:srgbClr val="0093BE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DCB648DD-84CE-41F8-AE56-D10E9FA61ECF}"/>
              </a:ext>
            </a:extLst>
          </p:cNvPr>
          <p:cNvSpPr/>
          <p:nvPr/>
        </p:nvSpPr>
        <p:spPr>
          <a:xfrm>
            <a:off x="6245412" y="5761600"/>
            <a:ext cx="2436827" cy="333317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8FC76F-955E-47BE-AC28-FADA89000297}"/>
              </a:ext>
            </a:extLst>
          </p:cNvPr>
          <p:cNvSpPr txBox="1"/>
          <p:nvPr/>
        </p:nvSpPr>
        <p:spPr>
          <a:xfrm>
            <a:off x="6245412" y="5761600"/>
            <a:ext cx="311165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400" dirty="0" err="1"/>
              <a:t>Tight</a:t>
            </a:r>
            <a:r>
              <a:rPr lang="fr-CH" sz="1400" dirty="0"/>
              <a:t> connexion </a:t>
            </a:r>
            <a:r>
              <a:rPr lang="fr-CH" sz="1400" dirty="0" err="1"/>
              <a:t>with</a:t>
            </a:r>
            <a:r>
              <a:rPr lang="fr-CH" sz="1400" dirty="0"/>
              <a:t> HFM</a:t>
            </a:r>
          </a:p>
        </p:txBody>
      </p:sp>
    </p:spTree>
    <p:extLst>
      <p:ext uri="{BB962C8B-B14F-4D97-AF65-F5344CB8AC3E}">
        <p14:creationId xmlns:p14="http://schemas.microsoft.com/office/powerpoint/2010/main" val="1428571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05345-0B8B-44D1-BE1C-3F09A7FCC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Interlayer and cable insulation dielectric strength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4DC71F-AA65-4428-BC2A-07D712347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4B7B50-C4C9-4145-B69E-CA92B930A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81D566-62A8-490E-B397-E6189FB33E08}"/>
              </a:ext>
            </a:extLst>
          </p:cNvPr>
          <p:cNvGrpSpPr/>
          <p:nvPr/>
        </p:nvGrpSpPr>
        <p:grpSpPr>
          <a:xfrm>
            <a:off x="486056" y="1047014"/>
            <a:ext cx="5905222" cy="2510333"/>
            <a:chOff x="456620" y="1413462"/>
            <a:chExt cx="5905222" cy="2510333"/>
          </a:xfrm>
        </p:grpSpPr>
        <p:pic>
          <p:nvPicPr>
            <p:cNvPr id="6" name="Picture 5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9CFF0E0E-C5CA-4203-9E0F-EF24929AF7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5664" r="12645" b="8867"/>
            <a:stretch/>
          </p:blipFill>
          <p:spPr>
            <a:xfrm>
              <a:off x="516385" y="1550761"/>
              <a:ext cx="1079787" cy="1243828"/>
            </a:xfrm>
            <a:prstGeom prst="rect">
              <a:avLst/>
            </a:prstGeom>
          </p:spPr>
        </p:pic>
        <p:pic>
          <p:nvPicPr>
            <p:cNvPr id="8" name="Picture 7" descr="A picture containing text, accessory, case, stone&#10;&#10;Description automatically generated">
              <a:extLst>
                <a:ext uri="{FF2B5EF4-FFF2-40B4-BE49-F238E27FC236}">
                  <a16:creationId xmlns:a16="http://schemas.microsoft.com/office/drawing/2014/main" id="{E581A177-E5A9-4104-AF2E-791F72B63C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259" t="26909" r="14660" b="17333"/>
            <a:stretch/>
          </p:blipFill>
          <p:spPr>
            <a:xfrm>
              <a:off x="516384" y="2794589"/>
              <a:ext cx="1079787" cy="111368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3B4624C-6ECB-4ADC-9E9F-C0BBD4F22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943623" y="2182011"/>
              <a:ext cx="2378808" cy="107371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431623-7934-47E8-B1CA-F6D61D08B820}"/>
                </a:ext>
              </a:extLst>
            </p:cNvPr>
            <p:cNvSpPr txBox="1"/>
            <p:nvPr/>
          </p:nvSpPr>
          <p:spPr>
            <a:xfrm>
              <a:off x="1602997" y="3492908"/>
              <a:ext cx="12515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>
                  <a:solidFill>
                    <a:schemeClr val="bg1"/>
                  </a:solidFill>
                </a:rPr>
                <a:t>On going </a:t>
              </a:r>
              <a:r>
                <a:rPr lang="en-GB" sz="1100" dirty="0" err="1">
                  <a:solidFill>
                    <a:schemeClr val="bg1"/>
                  </a:solidFill>
                </a:rPr>
                <a:t>mold</a:t>
              </a:r>
              <a:r>
                <a:rPr lang="en-GB" sz="1100" dirty="0">
                  <a:solidFill>
                    <a:schemeClr val="bg1"/>
                  </a:solidFill>
                </a:rPr>
                <a:t> set-up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731FE7-ED2E-43EA-875C-6554D727EE00}"/>
                </a:ext>
              </a:extLst>
            </p:cNvPr>
            <p:cNvSpPr txBox="1"/>
            <p:nvPr/>
          </p:nvSpPr>
          <p:spPr>
            <a:xfrm>
              <a:off x="456620" y="1514988"/>
              <a:ext cx="143195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</a:rPr>
                <a:t>HT in air @ 650°C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1310559-D52C-4CC5-BF91-C9F640BF6A21}"/>
                </a:ext>
              </a:extLst>
            </p:cNvPr>
            <p:cNvSpPr txBox="1"/>
            <p:nvPr/>
          </p:nvSpPr>
          <p:spPr>
            <a:xfrm>
              <a:off x="485575" y="2772124"/>
              <a:ext cx="107978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chemeClr val="bg1"/>
                  </a:solidFill>
                </a:rPr>
                <a:t>HT in argon </a:t>
              </a:r>
            </a:p>
            <a:p>
              <a:r>
                <a:rPr lang="en-GB" sz="900" dirty="0">
                  <a:solidFill>
                    <a:schemeClr val="bg1"/>
                  </a:solidFill>
                </a:rPr>
                <a:t>@ 650°C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22BC913-0BDE-4F61-8C2A-239280D5DC5F}"/>
                </a:ext>
              </a:extLst>
            </p:cNvPr>
            <p:cNvSpPr txBox="1"/>
            <p:nvPr/>
          </p:nvSpPr>
          <p:spPr>
            <a:xfrm>
              <a:off x="3854124" y="1413462"/>
              <a:ext cx="25077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/>
                <a:t>Interlayer insulation</a:t>
              </a:r>
              <a:endParaRPr lang="en-GB" b="1" u="sng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E31B656-9F4B-4A53-82D9-DABB5D6807EC}"/>
              </a:ext>
            </a:extLst>
          </p:cNvPr>
          <p:cNvSpPr txBox="1"/>
          <p:nvPr/>
        </p:nvSpPr>
        <p:spPr>
          <a:xfrm>
            <a:off x="2794935" y="1343012"/>
            <a:ext cx="59566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b="1" dirty="0"/>
          </a:p>
          <a:p>
            <a:r>
              <a:rPr lang="en-US" sz="1400" b="1" dirty="0"/>
              <a:t>Questions to address: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What happens to the organic part of the binder during heat treatment?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Is the binder preventing a satisfying impregnation?</a:t>
            </a:r>
          </a:p>
          <a:p>
            <a:endParaRPr lang="en-US" sz="1400" dirty="0"/>
          </a:p>
          <a:p>
            <a:r>
              <a:rPr lang="en-US" sz="1400" b="1" dirty="0"/>
              <a:t>Ongoing studies: </a:t>
            </a:r>
            <a:r>
              <a:rPr lang="en-US" sz="1400" dirty="0"/>
              <a:t>Dielectric, mechanical and chemical  characterizations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3AC8C2E-7678-4CAA-A2A6-80A46BE676FC}"/>
              </a:ext>
            </a:extLst>
          </p:cNvPr>
          <p:cNvSpPr/>
          <p:nvPr/>
        </p:nvSpPr>
        <p:spPr>
          <a:xfrm>
            <a:off x="432740" y="1044444"/>
            <a:ext cx="8318813" cy="2711223"/>
          </a:xfrm>
          <a:prstGeom prst="roundRect">
            <a:avLst>
              <a:gd name="adj" fmla="val 7179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5140732E-4EB2-45D1-8459-E2D68DF73CB8}"/>
              </a:ext>
            </a:extLst>
          </p:cNvPr>
          <p:cNvSpPr/>
          <p:nvPr/>
        </p:nvSpPr>
        <p:spPr>
          <a:xfrm>
            <a:off x="471331" y="3874238"/>
            <a:ext cx="8318813" cy="2304368"/>
          </a:xfrm>
          <a:prstGeom prst="roundRect">
            <a:avLst>
              <a:gd name="adj" fmla="val 15372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F784CE-9F52-48FB-9A59-7AD843269492}"/>
              </a:ext>
            </a:extLst>
          </p:cNvPr>
          <p:cNvSpPr txBox="1"/>
          <p:nvPr/>
        </p:nvSpPr>
        <p:spPr>
          <a:xfrm>
            <a:off x="3439436" y="2953830"/>
            <a:ext cx="4572000" cy="523220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93BE"/>
                </a:solidFill>
              </a:rPr>
              <a:t>Understand the effect of the binder on the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93BE"/>
                </a:solidFill>
              </a:rPr>
              <a:t>Optimize the fabrication process of the interlayer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ECD77EB-C62A-4EEC-AC48-38C757D3D92C}"/>
              </a:ext>
            </a:extLst>
          </p:cNvPr>
          <p:cNvSpPr txBox="1"/>
          <p:nvPr/>
        </p:nvSpPr>
        <p:spPr>
          <a:xfrm>
            <a:off x="2979579" y="3889337"/>
            <a:ext cx="3686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Cable insulation (braided </a:t>
            </a:r>
            <a:r>
              <a:rPr lang="en-US" b="1" u="sng" dirty="0" err="1"/>
              <a:t>fibre</a:t>
            </a:r>
            <a:r>
              <a:rPr lang="en-US" b="1" u="sng" dirty="0"/>
              <a:t>)</a:t>
            </a:r>
            <a:endParaRPr lang="en-GB" b="1" u="sng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4297CF6-CB4E-4ADE-A367-23A88F2A14E3}"/>
              </a:ext>
            </a:extLst>
          </p:cNvPr>
          <p:cNvSpPr txBox="1"/>
          <p:nvPr/>
        </p:nvSpPr>
        <p:spPr>
          <a:xfrm>
            <a:off x="890989" y="5340128"/>
            <a:ext cx="7359369" cy="738664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Preliminary results indicate that the cable insulation dielectric strength and mechanical strength is not affected by the HT </a:t>
            </a:r>
          </a:p>
          <a:p>
            <a:r>
              <a:rPr lang="en-US" sz="1400" dirty="0">
                <a:solidFill>
                  <a:srgbClr val="0093BE"/>
                </a:solidFill>
              </a:rPr>
              <a:t>Impact of the binder to be evaluated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54D107-D792-43AA-B64C-05578F684729}"/>
              </a:ext>
            </a:extLst>
          </p:cNvPr>
          <p:cNvSpPr txBox="1"/>
          <p:nvPr/>
        </p:nvSpPr>
        <p:spPr>
          <a:xfrm>
            <a:off x="612000" y="4149947"/>
            <a:ext cx="39586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Ongoing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Dielectric characterization before and after heat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Mechanical characterization (flexural tests)</a:t>
            </a:r>
            <a:endParaRPr lang="en-GB" sz="1400" dirty="0"/>
          </a:p>
        </p:txBody>
      </p:sp>
      <p:pic>
        <p:nvPicPr>
          <p:cNvPr id="24" name="Picture 23" descr="A picture containing indoor, oven, dirty&#10;&#10;Description automatically generated">
            <a:extLst>
              <a:ext uri="{FF2B5EF4-FFF2-40B4-BE49-F238E27FC236}">
                <a16:creationId xmlns:a16="http://schemas.microsoft.com/office/drawing/2014/main" id="{461BDA39-1E94-48F7-803D-C8A1986558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247" y="3978250"/>
            <a:ext cx="932481" cy="124330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4E89C8C-06D1-4066-BED5-A498D961D9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1983" y="4193897"/>
            <a:ext cx="2043333" cy="1103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914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5D39-A9AF-4DF4-8DC7-D53440FE8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Adhesion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CA2CC1-7CE9-43DE-9582-309A9432D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999665-5E92-4627-8CAC-3791C56DF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69D21D-B8E0-46F3-9E78-7A32BE538F1A}"/>
              </a:ext>
            </a:extLst>
          </p:cNvPr>
          <p:cNvSpPr txBox="1"/>
          <p:nvPr/>
        </p:nvSpPr>
        <p:spPr>
          <a:xfrm>
            <a:off x="249348" y="1264767"/>
            <a:ext cx="3725916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u="sng" dirty="0"/>
              <a:t>Phase 1: benchmarking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</a:rPr>
              <a:t>understand how to measure and characterize the adhesion strength </a:t>
            </a:r>
            <a:r>
              <a:rPr lang="en-GB" sz="1400" dirty="0"/>
              <a:t>of impregnation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Production of reference samples: copper, stainless steel, glass tissue, polyimide…</a:t>
            </a:r>
          </a:p>
          <a:p>
            <a:endParaRPr lang="en-GB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B050"/>
              </a:solidFill>
            </a:endParaRPr>
          </a:p>
          <a:p>
            <a:r>
              <a:rPr lang="en-GB" sz="1400" b="1" u="sng" dirty="0"/>
              <a:t>Phase 2: characterization of adhesion in the coil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</a:rPr>
              <a:t>characterize of adhesion strength towards</a:t>
            </a:r>
            <a:r>
              <a:rPr lang="en-GB" sz="1400" dirty="0"/>
              <a:t>, virgin and heat treated cable insulation, interlayer material (with binder), pole material, wedge material, mica sheets, Teflon</a:t>
            </a:r>
            <a:r>
              <a:rPr lang="en-US" sz="1400" dirty="0"/>
              <a:t> coating…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400" dirty="0"/>
              <a:t>Identify and measure parameters which can be exploited in FEM</a:t>
            </a:r>
          </a:p>
          <a:p>
            <a:pPr marL="342900" indent="-342900">
              <a:buAutoNum type="arabicParenR"/>
            </a:pPr>
            <a:endParaRPr lang="en-GB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B3ABE76-D7A4-4C47-B58D-644654965C9C}"/>
              </a:ext>
            </a:extLst>
          </p:cNvPr>
          <p:cNvGrpSpPr/>
          <p:nvPr/>
        </p:nvGrpSpPr>
        <p:grpSpPr>
          <a:xfrm>
            <a:off x="4494305" y="1013756"/>
            <a:ext cx="4464423" cy="3791326"/>
            <a:chOff x="143561" y="1991931"/>
            <a:chExt cx="4464423" cy="379132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8BC3AF9-78B9-4F41-A770-4D432FF5EF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1336"/>
            <a:stretch/>
          </p:blipFill>
          <p:spPr>
            <a:xfrm>
              <a:off x="355272" y="3717519"/>
              <a:ext cx="3910974" cy="160928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80FEBD-89EA-43A2-8C13-69D884140AC3}"/>
                </a:ext>
              </a:extLst>
            </p:cNvPr>
            <p:cNvSpPr txBox="1"/>
            <p:nvPr/>
          </p:nvSpPr>
          <p:spPr>
            <a:xfrm>
              <a:off x="221256" y="3240805"/>
              <a:ext cx="41790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Example of adhesion of CTD101K to copper, fiberglass-copper impregnated sandwich with various surface preparation</a:t>
              </a: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BC5C40B-C718-4E86-AEA4-D07BE81E5325}"/>
                </a:ext>
              </a:extLst>
            </p:cNvPr>
            <p:cNvSpPr/>
            <p:nvPr/>
          </p:nvSpPr>
          <p:spPr>
            <a:xfrm>
              <a:off x="143561" y="1991931"/>
              <a:ext cx="4464423" cy="3791326"/>
            </a:xfrm>
            <a:prstGeom prst="roundRect">
              <a:avLst>
                <a:gd name="adj" fmla="val 8823"/>
              </a:avLst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239034B-5BA8-4539-A0C2-4D5A967A4092}"/>
              </a:ext>
            </a:extLst>
          </p:cNvPr>
          <p:cNvSpPr txBox="1"/>
          <p:nvPr/>
        </p:nvSpPr>
        <p:spPr>
          <a:xfrm>
            <a:off x="4474800" y="1114973"/>
            <a:ext cx="45720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u="sng" dirty="0">
                <a:solidFill>
                  <a:srgbClr val="0093BE"/>
                </a:solidFill>
              </a:rPr>
              <a:t>Ongoing Phase 1 activities</a:t>
            </a:r>
          </a:p>
          <a:p>
            <a:r>
              <a:rPr lang="en-GB" sz="1400" dirty="0">
                <a:solidFill>
                  <a:srgbClr val="0093BE"/>
                </a:solidFill>
              </a:rPr>
              <a:t>Sample design and test methods: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Discussion with TE-VSC-SCC (Surfaces, Chemistry and Coatings)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/>
              <a:t>peel-off strength, shear strength, pull-off strength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2CA19FB5-6719-404A-BA2D-CA304C63D5CB}"/>
              </a:ext>
            </a:extLst>
          </p:cNvPr>
          <p:cNvSpPr/>
          <p:nvPr/>
        </p:nvSpPr>
        <p:spPr>
          <a:xfrm>
            <a:off x="3906079" y="2008829"/>
            <a:ext cx="328705" cy="173318"/>
          </a:xfrm>
          <a:prstGeom prst="rightArrow">
            <a:avLst/>
          </a:prstGeom>
          <a:solidFill>
            <a:srgbClr val="0093BE"/>
          </a:solidFill>
          <a:ln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57BAF7-ECE3-4DAF-9AE5-8AC342698087}"/>
              </a:ext>
            </a:extLst>
          </p:cNvPr>
          <p:cNvSpPr txBox="1"/>
          <p:nvPr/>
        </p:nvSpPr>
        <p:spPr>
          <a:xfrm>
            <a:off x="4474800" y="5360944"/>
            <a:ext cx="3450956" cy="584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93BE"/>
                </a:solidFill>
              </a:rPr>
              <a:t>Adhesion studies are </a:t>
            </a:r>
            <a:r>
              <a:rPr lang="en-GB" sz="1600">
                <a:solidFill>
                  <a:srgbClr val="0093BE"/>
                </a:solidFill>
              </a:rPr>
              <a:t>going on with </a:t>
            </a:r>
            <a:r>
              <a:rPr lang="en-GB" sz="1600" dirty="0">
                <a:solidFill>
                  <a:srgbClr val="0093BE"/>
                </a:solidFill>
              </a:rPr>
              <a:t>first results expected by Q4 2022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0A2F1F-FC67-45B0-8B88-7D7214A89582}"/>
              </a:ext>
            </a:extLst>
          </p:cNvPr>
          <p:cNvSpPr txBox="1"/>
          <p:nvPr/>
        </p:nvSpPr>
        <p:spPr>
          <a:xfrm>
            <a:off x="4706016" y="4390016"/>
            <a:ext cx="19160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Courtesy of B. Verma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922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07F70-A850-4FD3-9EB9-2E600B618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Resin Fracture Toughness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63102-8A1F-4B70-BFCE-A8BF00433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1ED52-4082-4552-94F7-FF1A861B0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ED6D25-CDED-49D6-AEDD-9C403E361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433" y="2197914"/>
            <a:ext cx="2302192" cy="17002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892678-6ACF-47B9-8D33-5CF836DD8EFB}"/>
              </a:ext>
            </a:extLst>
          </p:cNvPr>
          <p:cNvSpPr txBox="1"/>
          <p:nvPr/>
        </p:nvSpPr>
        <p:spPr>
          <a:xfrm>
            <a:off x="326359" y="1167812"/>
            <a:ext cx="25124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The </a:t>
            </a:r>
            <a:r>
              <a:rPr lang="en-GB" sz="1400" dirty="0">
                <a:solidFill>
                  <a:srgbClr val="0093BE"/>
                </a:solidFill>
              </a:rPr>
              <a:t>Fracture Toughness </a:t>
            </a:r>
            <a:r>
              <a:rPr lang="en-GB" sz="1400" dirty="0"/>
              <a:t>describes the ability of a material to resist fracture propagation when a defect is present.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06A039-641F-4923-A385-A6E4E3242BAB}"/>
              </a:ext>
            </a:extLst>
          </p:cNvPr>
          <p:cNvSpPr txBox="1"/>
          <p:nvPr/>
        </p:nvSpPr>
        <p:spPr>
          <a:xfrm>
            <a:off x="3188647" y="1263769"/>
            <a:ext cx="2100529" cy="18158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Beyond the </a:t>
            </a:r>
            <a:r>
              <a:rPr lang="fr-CH" sz="1400" dirty="0" err="1"/>
              <a:t>measurement</a:t>
            </a:r>
            <a:r>
              <a:rPr lang="fr-CH" sz="1400" dirty="0"/>
              <a:t> of the fracture </a:t>
            </a:r>
            <a:r>
              <a:rPr lang="fr-CH" sz="1400" dirty="0" err="1"/>
              <a:t>toughness</a:t>
            </a:r>
            <a:r>
              <a:rPr lang="fr-CH" sz="1400" dirty="0"/>
              <a:t> for </a:t>
            </a:r>
            <a:r>
              <a:rPr lang="fr-CH" sz="1400" dirty="0" err="1"/>
              <a:t>each</a:t>
            </a:r>
            <a:r>
              <a:rPr lang="fr-CH" sz="1400" dirty="0"/>
              <a:t> </a:t>
            </a:r>
            <a:r>
              <a:rPr lang="fr-CH" sz="1400" dirty="0" err="1"/>
              <a:t>resin</a:t>
            </a:r>
            <a:r>
              <a:rPr lang="fr-CH" sz="1400" dirty="0"/>
              <a:t>, the challenge </a:t>
            </a:r>
            <a:r>
              <a:rPr lang="fr-CH" sz="1400" dirty="0" err="1"/>
              <a:t>is</a:t>
            </a:r>
            <a:r>
              <a:rPr lang="fr-CH" sz="1400" dirty="0"/>
              <a:t> to </a:t>
            </a:r>
            <a:r>
              <a:rPr lang="fr-CH" sz="1400" dirty="0" err="1"/>
              <a:t>understand</a:t>
            </a:r>
            <a:r>
              <a:rPr lang="fr-CH" sz="1400" dirty="0"/>
              <a:t> </a:t>
            </a:r>
            <a:r>
              <a:rPr lang="fr-CH" sz="1400" dirty="0">
                <a:solidFill>
                  <a:srgbClr val="0093BE"/>
                </a:solidFill>
              </a:rPr>
              <a:t>the </a:t>
            </a:r>
            <a:r>
              <a:rPr lang="fr-CH" sz="1400" dirty="0" err="1">
                <a:solidFill>
                  <a:srgbClr val="0093BE"/>
                </a:solidFill>
              </a:rPr>
              <a:t>role</a:t>
            </a:r>
            <a:r>
              <a:rPr lang="fr-CH" sz="1400" dirty="0">
                <a:solidFill>
                  <a:srgbClr val="0093BE"/>
                </a:solidFill>
              </a:rPr>
              <a:t> of </a:t>
            </a:r>
            <a:r>
              <a:rPr lang="fr-CH" sz="1400" dirty="0" err="1">
                <a:solidFill>
                  <a:srgbClr val="0093BE"/>
                </a:solidFill>
              </a:rPr>
              <a:t>this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parameter</a:t>
            </a:r>
            <a:r>
              <a:rPr lang="fr-CH" sz="1400" dirty="0">
                <a:solidFill>
                  <a:srgbClr val="0093BE"/>
                </a:solidFill>
              </a:rPr>
              <a:t>  in the magnet performance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DEAA71-73DB-4906-BC01-68F02E42A81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9" t="22673" r="35655" b="23064"/>
          <a:stretch/>
        </p:blipFill>
        <p:spPr bwMode="auto">
          <a:xfrm>
            <a:off x="226721" y="3845190"/>
            <a:ext cx="1552116" cy="12912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C6B85A3-92A7-4B73-9E96-4509A9738F9D}"/>
              </a:ext>
            </a:extLst>
          </p:cNvPr>
          <p:cNvSpPr txBox="1"/>
          <p:nvPr/>
        </p:nvSpPr>
        <p:spPr>
          <a:xfrm>
            <a:off x="166957" y="5696805"/>
            <a:ext cx="296428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hlinkClick r:id="rId4"/>
              </a:rPr>
              <a:t>https://edms.cern.ch/document/2715073/1</a:t>
            </a:r>
            <a:endParaRPr lang="en-GB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80F4F0-2D32-46B9-A524-558AC71E48A4}"/>
              </a:ext>
            </a:extLst>
          </p:cNvPr>
          <p:cNvSpPr txBox="1"/>
          <p:nvPr/>
        </p:nvSpPr>
        <p:spPr>
          <a:xfrm>
            <a:off x="166957" y="5101354"/>
            <a:ext cx="242684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latin typeface="+mj-lt"/>
              </a:rPr>
              <a:t>Example of CTD101 K </a:t>
            </a:r>
            <a:r>
              <a:rPr lang="en-GB" sz="105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single edge notched bending (SENB) </a:t>
            </a:r>
            <a:r>
              <a:rPr lang="fr-CH" sz="1050" dirty="0" err="1">
                <a:latin typeface="+mj-lt"/>
              </a:rPr>
              <a:t>specimen</a:t>
            </a:r>
            <a:r>
              <a:rPr lang="fr-CH" sz="1050" dirty="0">
                <a:latin typeface="+mj-lt"/>
              </a:rPr>
              <a:t> for </a:t>
            </a:r>
            <a:r>
              <a:rPr lang="en-GB" sz="105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3-point bending experiment</a:t>
            </a:r>
            <a:endParaRPr lang="en-GB" sz="1050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218D62-FFB1-4CD1-A09B-90B9917E843D}"/>
              </a:ext>
            </a:extLst>
          </p:cNvPr>
          <p:cNvSpPr txBox="1"/>
          <p:nvPr/>
        </p:nvSpPr>
        <p:spPr>
          <a:xfrm>
            <a:off x="6525037" y="3728970"/>
            <a:ext cx="2116939" cy="224676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err="1">
                <a:solidFill>
                  <a:srgbClr val="0093BE"/>
                </a:solidFill>
              </a:rPr>
              <a:t>Minimization</a:t>
            </a:r>
            <a:r>
              <a:rPr lang="fr-CH" sz="1400" dirty="0">
                <a:solidFill>
                  <a:srgbClr val="0093BE"/>
                </a:solidFill>
              </a:rPr>
              <a:t> of the </a:t>
            </a:r>
            <a:r>
              <a:rPr lang="fr-CH" sz="1400" dirty="0" err="1">
                <a:solidFill>
                  <a:srgbClr val="0093BE"/>
                </a:solidFill>
              </a:rPr>
              <a:t>resin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rich</a:t>
            </a:r>
            <a:r>
              <a:rPr lang="fr-CH" sz="1400" dirty="0">
                <a:solidFill>
                  <a:srgbClr val="0093BE"/>
                </a:solidFill>
              </a:rPr>
              <a:t> areas</a:t>
            </a:r>
          </a:p>
          <a:p>
            <a:endParaRPr lang="fr-CH" sz="1400" dirty="0">
              <a:solidFill>
                <a:srgbClr val="0093BE"/>
              </a:solidFill>
            </a:endParaRPr>
          </a:p>
          <a:p>
            <a:r>
              <a:rPr lang="fr-CH" sz="1400" dirty="0" err="1">
                <a:solidFill>
                  <a:srgbClr val="0093BE"/>
                </a:solidFill>
              </a:rPr>
              <a:t>Resin</a:t>
            </a:r>
            <a:r>
              <a:rPr lang="fr-CH" sz="1400" dirty="0">
                <a:solidFill>
                  <a:srgbClr val="0093BE"/>
                </a:solidFill>
              </a:rPr>
              <a:t> Fracture </a:t>
            </a:r>
            <a:r>
              <a:rPr lang="fr-CH" sz="1400" dirty="0" err="1">
                <a:solidFill>
                  <a:srgbClr val="0093BE"/>
                </a:solidFill>
              </a:rPr>
              <a:t>thoughness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is</a:t>
            </a:r>
            <a:r>
              <a:rPr lang="fr-CH" sz="1400" dirty="0">
                <a:solidFill>
                  <a:srgbClr val="0093BE"/>
                </a:solidFill>
              </a:rPr>
              <a:t> not the </a:t>
            </a:r>
            <a:r>
              <a:rPr lang="fr-CH" sz="1400" dirty="0" err="1">
                <a:solidFill>
                  <a:srgbClr val="0093BE"/>
                </a:solidFill>
              </a:rPr>
              <a:t>only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parameter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which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matters</a:t>
            </a:r>
            <a:r>
              <a:rPr lang="fr-CH" sz="1400" dirty="0">
                <a:solidFill>
                  <a:srgbClr val="0093BE"/>
                </a:solidFill>
              </a:rPr>
              <a:t>, radiation </a:t>
            </a:r>
            <a:r>
              <a:rPr lang="fr-CH" sz="1400" dirty="0" err="1">
                <a:solidFill>
                  <a:srgbClr val="0093BE"/>
                </a:solidFill>
              </a:rPr>
              <a:t>hardness</a:t>
            </a:r>
            <a:r>
              <a:rPr lang="fr-CH" sz="1400" dirty="0">
                <a:solidFill>
                  <a:srgbClr val="0093BE"/>
                </a:solidFill>
              </a:rPr>
              <a:t> and </a:t>
            </a:r>
            <a:r>
              <a:rPr lang="fr-CH" sz="1400" dirty="0" err="1">
                <a:solidFill>
                  <a:srgbClr val="0093BE"/>
                </a:solidFill>
              </a:rPr>
              <a:t>processability</a:t>
            </a:r>
            <a:r>
              <a:rPr lang="fr-CH" sz="1400" dirty="0">
                <a:solidFill>
                  <a:srgbClr val="0093BE"/>
                </a:solidFill>
              </a:rPr>
              <a:t> are </a:t>
            </a:r>
            <a:r>
              <a:rPr lang="fr-CH" sz="1400" dirty="0" err="1">
                <a:solidFill>
                  <a:srgbClr val="0093BE"/>
                </a:solidFill>
              </a:rPr>
              <a:t>also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being</a:t>
            </a:r>
            <a:r>
              <a:rPr lang="fr-CH" sz="1400" dirty="0">
                <a:solidFill>
                  <a:srgbClr val="0093BE"/>
                </a:solidFill>
              </a:rPr>
              <a:t> </a:t>
            </a:r>
            <a:r>
              <a:rPr lang="fr-CH" sz="1400" dirty="0" err="1">
                <a:solidFill>
                  <a:srgbClr val="0093BE"/>
                </a:solidFill>
              </a:rPr>
              <a:t>investigated</a:t>
            </a:r>
            <a:endParaRPr lang="fr-CH" sz="1400" dirty="0">
              <a:solidFill>
                <a:srgbClr val="0093BE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9E2E67-0B5A-457E-939F-172372846B48}"/>
              </a:ext>
            </a:extLst>
          </p:cNvPr>
          <p:cNvSpPr txBox="1"/>
          <p:nvPr/>
        </p:nvSpPr>
        <p:spPr>
          <a:xfrm>
            <a:off x="3131246" y="3610802"/>
            <a:ext cx="30818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93BE"/>
                </a:solidFill>
              </a:rPr>
              <a:t>Resin rich area observed</a:t>
            </a:r>
          </a:p>
          <a:p>
            <a:r>
              <a:rPr lang="en-GB" sz="1400" dirty="0"/>
              <a:t>Importance to reinforce with fibres</a:t>
            </a:r>
          </a:p>
          <a:p>
            <a:r>
              <a:rPr lang="en-GB" sz="1400" dirty="0"/>
              <a:t>Issue with accessibility of some areas </a:t>
            </a:r>
            <a:r>
              <a:rPr lang="en-GB" sz="1400" dirty="0">
                <a:solidFill>
                  <a:srgbClr val="00B050"/>
                </a:solidFill>
              </a:rPr>
              <a:t>=&gt; Crushed S2 glass to fill in the gaps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50E3F21-EA03-43B1-9EF8-5EFAC553BDFD}"/>
              </a:ext>
            </a:extLst>
          </p:cNvPr>
          <p:cNvSpPr/>
          <p:nvPr/>
        </p:nvSpPr>
        <p:spPr>
          <a:xfrm>
            <a:off x="101909" y="1159222"/>
            <a:ext cx="2875744" cy="4937908"/>
          </a:xfrm>
          <a:prstGeom prst="roundRect">
            <a:avLst>
              <a:gd name="adj" fmla="val 88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E972A8C-6DA4-491F-BB68-B9FBE078229B}"/>
              </a:ext>
            </a:extLst>
          </p:cNvPr>
          <p:cNvSpPr/>
          <p:nvPr/>
        </p:nvSpPr>
        <p:spPr>
          <a:xfrm>
            <a:off x="3101054" y="1167813"/>
            <a:ext cx="5833290" cy="2208894"/>
          </a:xfrm>
          <a:prstGeom prst="roundRect">
            <a:avLst>
              <a:gd name="adj" fmla="val 88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1E66391-BBF3-4447-920D-EFE16C841FF1}"/>
              </a:ext>
            </a:extLst>
          </p:cNvPr>
          <p:cNvSpPr/>
          <p:nvPr/>
        </p:nvSpPr>
        <p:spPr>
          <a:xfrm>
            <a:off x="3112829" y="3573929"/>
            <a:ext cx="3100217" cy="2652811"/>
          </a:xfrm>
          <a:prstGeom prst="roundRect">
            <a:avLst>
              <a:gd name="adj" fmla="val 882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5FF5E8E-D689-4E6B-8790-361566B025F1}"/>
              </a:ext>
            </a:extLst>
          </p:cNvPr>
          <p:cNvGrpSpPr>
            <a:grpSpLocks noChangeAspect="1"/>
          </p:cNvGrpSpPr>
          <p:nvPr/>
        </p:nvGrpSpPr>
        <p:grpSpPr>
          <a:xfrm>
            <a:off x="3790558" y="4812881"/>
            <a:ext cx="2266616" cy="1248057"/>
            <a:chOff x="6548917" y="4239662"/>
            <a:chExt cx="4624851" cy="2546562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8AFA6E7-8C09-4264-AD9A-18DAAB741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548917" y="4239662"/>
              <a:ext cx="4624851" cy="254656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88CEAF1-5712-4C48-8BAC-E1636FC28F62}"/>
                </a:ext>
              </a:extLst>
            </p:cNvPr>
            <p:cNvSpPr txBox="1"/>
            <p:nvPr/>
          </p:nvSpPr>
          <p:spPr>
            <a:xfrm>
              <a:off x="6839989" y="4837273"/>
              <a:ext cx="934497" cy="408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Cut 3b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50AF213A-5ACD-44DA-B891-BFA9125A23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141" y="1741980"/>
            <a:ext cx="1930659" cy="1269057"/>
          </a:xfrm>
          <a:prstGeom prst="rect">
            <a:avLst/>
          </a:prstGeom>
          <a:noFill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52C9FB0-88F0-4C48-A6D7-36BF2632EDF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46" t="24631" r="46953" b="11945"/>
          <a:stretch/>
        </p:blipFill>
        <p:spPr>
          <a:xfrm>
            <a:off x="5211819" y="1384964"/>
            <a:ext cx="1611759" cy="115697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8D3D9BA-4DA5-4778-B1AA-9A95276B0AD9}"/>
              </a:ext>
            </a:extLst>
          </p:cNvPr>
          <p:cNvSpPr txBox="1"/>
          <p:nvPr/>
        </p:nvSpPr>
        <p:spPr>
          <a:xfrm>
            <a:off x="3913678" y="5989088"/>
            <a:ext cx="22993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Courtesy of M. </a:t>
            </a:r>
            <a:r>
              <a:rPr lang="en-US" sz="1050" i="1" dirty="0" err="1">
                <a:solidFill>
                  <a:schemeClr val="bg1">
                    <a:lumMod val="50000"/>
                  </a:schemeClr>
                </a:solidFill>
              </a:rPr>
              <a:t>Crouvizier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5A8B022-F3A5-4095-8632-6DC8F243C59C}"/>
              </a:ext>
            </a:extLst>
          </p:cNvPr>
          <p:cNvSpPr txBox="1"/>
          <p:nvPr/>
        </p:nvSpPr>
        <p:spPr>
          <a:xfrm>
            <a:off x="7126030" y="3094444"/>
            <a:ext cx="19160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Courtesy of JC Perez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8CC34C-1654-492A-A7B7-BF3E83B563D9}"/>
              </a:ext>
            </a:extLst>
          </p:cNvPr>
          <p:cNvSpPr txBox="1"/>
          <p:nvPr/>
        </p:nvSpPr>
        <p:spPr>
          <a:xfrm>
            <a:off x="1751595" y="4289447"/>
            <a:ext cx="8422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>
                <a:solidFill>
                  <a:schemeClr val="bg1">
                    <a:lumMod val="50000"/>
                  </a:schemeClr>
                </a:solidFill>
              </a:rPr>
              <a:t>Courtesy of A. </a:t>
            </a:r>
            <a:r>
              <a:rPr lang="en-US" sz="1050" i="1" dirty="0" err="1">
                <a:solidFill>
                  <a:schemeClr val="bg1">
                    <a:lumMod val="50000"/>
                  </a:schemeClr>
                </a:solidFill>
              </a:rPr>
              <a:t>Garuud</a:t>
            </a:r>
            <a:endParaRPr lang="en-GB" sz="105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3C37B7C-E378-4463-8D72-AC61A1EE5CFF}"/>
              </a:ext>
            </a:extLst>
          </p:cNvPr>
          <p:cNvSpPr txBox="1"/>
          <p:nvPr/>
        </p:nvSpPr>
        <p:spPr>
          <a:xfrm>
            <a:off x="6887688" y="1509299"/>
            <a:ext cx="2100529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SMC - HFM</a:t>
            </a:r>
            <a:endParaRPr lang="fr-CH" sz="1400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592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6D8741-AAF4-49BA-81FE-EBFA549B6429}"/>
              </a:ext>
            </a:extLst>
          </p:cNvPr>
          <p:cNvSpPr/>
          <p:nvPr/>
        </p:nvSpPr>
        <p:spPr>
          <a:xfrm>
            <a:off x="240484" y="4002944"/>
            <a:ext cx="8492800" cy="2012682"/>
          </a:xfrm>
          <a:prstGeom prst="rect">
            <a:avLst/>
          </a:prstGeom>
          <a:solidFill>
            <a:schemeClr val="bg2">
              <a:lumMod val="20000"/>
              <a:lumOff val="80000"/>
              <a:alpha val="2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596AB3-60D3-48DA-8DC8-F9CB96B4D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for improvements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402F13-6122-4069-8D8D-3073393F6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8AF69C-B486-4BAB-B693-253D193F0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39F0239D-3001-41F5-ACD7-3A0701046B71}"/>
              </a:ext>
            </a:extLst>
          </p:cNvPr>
          <p:cNvSpPr/>
          <p:nvPr/>
        </p:nvSpPr>
        <p:spPr>
          <a:xfrm>
            <a:off x="1446306" y="3101391"/>
            <a:ext cx="7600493" cy="705223"/>
          </a:xfrm>
          <a:prstGeom prst="rightArrow">
            <a:avLst/>
          </a:prstGeom>
          <a:solidFill>
            <a:srgbClr val="0093BE"/>
          </a:solidFill>
          <a:ln>
            <a:solidFill>
              <a:srgbClr val="0093BE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AC93CA8-6944-476D-BB55-F81C750F15B2}"/>
              </a:ext>
            </a:extLst>
          </p:cNvPr>
          <p:cNvCxnSpPr/>
          <p:nvPr/>
        </p:nvCxnSpPr>
        <p:spPr>
          <a:xfrm flipV="1">
            <a:off x="3499460" y="2580982"/>
            <a:ext cx="0" cy="705223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ACA15B9-900E-470D-917F-067180B6A999}"/>
              </a:ext>
            </a:extLst>
          </p:cNvPr>
          <p:cNvSpPr txBox="1"/>
          <p:nvPr/>
        </p:nvSpPr>
        <p:spPr>
          <a:xfrm>
            <a:off x="1526549" y="3299774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8B438C-E67D-4CC0-AC6F-6DD1D95FB4C7}"/>
              </a:ext>
            </a:extLst>
          </p:cNvPr>
          <p:cNvSpPr txBox="1"/>
          <p:nvPr/>
        </p:nvSpPr>
        <p:spPr>
          <a:xfrm>
            <a:off x="3087086" y="3304515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Q3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E7D7A6-2B5E-4684-B0BA-7CB83D2FF27A}"/>
              </a:ext>
            </a:extLst>
          </p:cNvPr>
          <p:cNvSpPr txBox="1"/>
          <p:nvPr/>
        </p:nvSpPr>
        <p:spPr>
          <a:xfrm>
            <a:off x="4584187" y="3299579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Q4 2022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C54DED-2F0A-49CC-B6B0-270BF5611F36}"/>
              </a:ext>
            </a:extLst>
          </p:cNvPr>
          <p:cNvSpPr txBox="1"/>
          <p:nvPr/>
        </p:nvSpPr>
        <p:spPr>
          <a:xfrm>
            <a:off x="6072328" y="3297721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Q1 2023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E56D91-2F7E-4E50-B548-5170EE61F873}"/>
              </a:ext>
            </a:extLst>
          </p:cNvPr>
          <p:cNvSpPr txBox="1"/>
          <p:nvPr/>
        </p:nvSpPr>
        <p:spPr>
          <a:xfrm>
            <a:off x="7560469" y="3297721"/>
            <a:ext cx="8247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Q2 2023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F4FCBA-4D19-4AB0-BC62-C712B5CB0BDF}"/>
              </a:ext>
            </a:extLst>
          </p:cNvPr>
          <p:cNvCxnSpPr>
            <a:cxnSpLocks/>
          </p:cNvCxnSpPr>
          <p:nvPr/>
        </p:nvCxnSpPr>
        <p:spPr>
          <a:xfrm>
            <a:off x="1986735" y="3631785"/>
            <a:ext cx="0" cy="720165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AEFA1DA-E153-458F-98E2-70A235C2ADC6}"/>
              </a:ext>
            </a:extLst>
          </p:cNvPr>
          <p:cNvSpPr txBox="1"/>
          <p:nvPr/>
        </p:nvSpPr>
        <p:spPr>
          <a:xfrm>
            <a:off x="1368148" y="4384653"/>
            <a:ext cx="1237174" cy="646331"/>
          </a:xfrm>
          <a:prstGeom prst="rect">
            <a:avLst/>
          </a:prstGeom>
          <a:noFill/>
          <a:ln w="63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Report on HT impregnated braid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3B0E26-AC8B-469A-A92E-E2B331DCCDAB}"/>
              </a:ext>
            </a:extLst>
          </p:cNvPr>
          <p:cNvSpPr txBox="1"/>
          <p:nvPr/>
        </p:nvSpPr>
        <p:spPr>
          <a:xfrm>
            <a:off x="2943361" y="2083498"/>
            <a:ext cx="1491120" cy="461665"/>
          </a:xfrm>
          <a:prstGeom prst="rect">
            <a:avLst/>
          </a:prstGeom>
          <a:noFill/>
          <a:ln w="63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Report on HT coil interlayer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373776-C87A-45B9-897C-8FAC2E2D3F4F}"/>
              </a:ext>
            </a:extLst>
          </p:cNvPr>
          <p:cNvSpPr txBox="1"/>
          <p:nvPr/>
        </p:nvSpPr>
        <p:spPr>
          <a:xfrm>
            <a:off x="2913475" y="1401175"/>
            <a:ext cx="1491120" cy="461665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Interim report 1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984E98-FAFA-4D24-86D1-D927186CA529}"/>
              </a:ext>
            </a:extLst>
          </p:cNvPr>
          <p:cNvSpPr txBox="1"/>
          <p:nvPr/>
        </p:nvSpPr>
        <p:spPr>
          <a:xfrm>
            <a:off x="4488278" y="1411089"/>
            <a:ext cx="1491120" cy="461665"/>
          </a:xfrm>
          <a:prstGeom prst="rect">
            <a:avLst/>
          </a:prstGeom>
          <a:noFill/>
          <a:ln w="63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FF"/>
                </a:solidFill>
              </a:rPr>
              <a:t>Interim report 2 on adhesion studies</a:t>
            </a:r>
            <a:endParaRPr lang="en-GB" sz="1200" dirty="0">
              <a:solidFill>
                <a:srgbClr val="0000FF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861435-7F1F-43F8-BCD5-375E2E6E6291}"/>
              </a:ext>
            </a:extLst>
          </p:cNvPr>
          <p:cNvCxnSpPr>
            <a:cxnSpLocks/>
          </p:cNvCxnSpPr>
          <p:nvPr/>
        </p:nvCxnSpPr>
        <p:spPr>
          <a:xfrm flipV="1">
            <a:off x="4963696" y="1971848"/>
            <a:ext cx="0" cy="1314356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F8DBFCE-99ED-40C5-94F6-7E71D81D0703}"/>
              </a:ext>
            </a:extLst>
          </p:cNvPr>
          <p:cNvSpPr txBox="1"/>
          <p:nvPr/>
        </p:nvSpPr>
        <p:spPr>
          <a:xfrm>
            <a:off x="355604" y="1493507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00FF"/>
                </a:solidFill>
              </a:rPr>
              <a:t>Adhesion</a:t>
            </a:r>
            <a:endParaRPr lang="en-GB" sz="1200" b="1" u="sng" dirty="0">
              <a:solidFill>
                <a:srgbClr val="0000FF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BA4C56-565C-4096-919C-47041224241D}"/>
              </a:ext>
            </a:extLst>
          </p:cNvPr>
          <p:cNvSpPr txBox="1"/>
          <p:nvPr/>
        </p:nvSpPr>
        <p:spPr>
          <a:xfrm>
            <a:off x="355604" y="2138551"/>
            <a:ext cx="926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00B050"/>
                </a:solidFill>
              </a:rPr>
              <a:t>Interlayer</a:t>
            </a:r>
            <a:endParaRPr lang="en-GB" sz="1200" b="1" u="sng" dirty="0">
              <a:solidFill>
                <a:srgbClr val="00B05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521474E-8C0D-4372-9872-27D343A854C9}"/>
              </a:ext>
            </a:extLst>
          </p:cNvPr>
          <p:cNvSpPr txBox="1"/>
          <p:nvPr/>
        </p:nvSpPr>
        <p:spPr>
          <a:xfrm>
            <a:off x="370549" y="4287100"/>
            <a:ext cx="926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7030A0"/>
                </a:solidFill>
              </a:rPr>
              <a:t>Cable insulation</a:t>
            </a:r>
            <a:endParaRPr lang="en-GB" sz="1200" b="1" u="sng" dirty="0">
              <a:solidFill>
                <a:srgbClr val="7030A0"/>
              </a:solidFill>
            </a:endParaRP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83B88BD-D7AA-4C2B-BF9D-8F7E4E96B9AA}"/>
              </a:ext>
            </a:extLst>
          </p:cNvPr>
          <p:cNvSpPr/>
          <p:nvPr/>
        </p:nvSpPr>
        <p:spPr>
          <a:xfrm>
            <a:off x="6271912" y="1180517"/>
            <a:ext cx="379894" cy="1771859"/>
          </a:xfrm>
          <a:prstGeom prst="rightBrace">
            <a:avLst/>
          </a:prstGeom>
          <a:ln>
            <a:solidFill>
              <a:srgbClr val="0093B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8D301B-8B73-45D1-B01B-8126202114E0}"/>
              </a:ext>
            </a:extLst>
          </p:cNvPr>
          <p:cNvCxnSpPr>
            <a:cxnSpLocks/>
          </p:cNvCxnSpPr>
          <p:nvPr/>
        </p:nvCxnSpPr>
        <p:spPr>
          <a:xfrm>
            <a:off x="3487065" y="3631785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B75EDBC-1D3A-4733-AC34-469A5A708385}"/>
              </a:ext>
            </a:extLst>
          </p:cNvPr>
          <p:cNvSpPr txBox="1"/>
          <p:nvPr/>
        </p:nvSpPr>
        <p:spPr>
          <a:xfrm>
            <a:off x="2932839" y="5133659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1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1B5D8FD-585C-4071-BA61-F044B482FF24}"/>
              </a:ext>
            </a:extLst>
          </p:cNvPr>
          <p:cNvSpPr txBox="1"/>
          <p:nvPr/>
        </p:nvSpPr>
        <p:spPr>
          <a:xfrm>
            <a:off x="370549" y="5225991"/>
            <a:ext cx="1237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>
                <a:solidFill>
                  <a:srgbClr val="FB963C"/>
                </a:solidFill>
              </a:rPr>
              <a:t>Resin development</a:t>
            </a:r>
            <a:endParaRPr lang="en-GB" sz="1200" b="1" u="sng" dirty="0">
              <a:solidFill>
                <a:srgbClr val="FB963C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B5E1B2B-0D94-42E8-8C47-E56C0C3B9BAD}"/>
              </a:ext>
            </a:extLst>
          </p:cNvPr>
          <p:cNvSpPr txBox="1"/>
          <p:nvPr/>
        </p:nvSpPr>
        <p:spPr>
          <a:xfrm>
            <a:off x="5774651" y="5133659"/>
            <a:ext cx="1237174" cy="646331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Interim report 1 on tougher resin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74A31C4-EC93-4779-838E-5F4693AB4E04}"/>
              </a:ext>
            </a:extLst>
          </p:cNvPr>
          <p:cNvCxnSpPr>
            <a:cxnSpLocks/>
          </p:cNvCxnSpPr>
          <p:nvPr/>
        </p:nvCxnSpPr>
        <p:spPr>
          <a:xfrm>
            <a:off x="6393238" y="3638528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18F1C5C-2E40-433C-9125-D26F1DE647D6}"/>
              </a:ext>
            </a:extLst>
          </p:cNvPr>
          <p:cNvSpPr txBox="1"/>
          <p:nvPr/>
        </p:nvSpPr>
        <p:spPr>
          <a:xfrm>
            <a:off x="4335791" y="5143668"/>
            <a:ext cx="1237174" cy="830997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Prelim report on irradiation of impregnation system in air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CFE2C5-6EC7-4482-8807-822FC86A1AA1}"/>
              </a:ext>
            </a:extLst>
          </p:cNvPr>
          <p:cNvCxnSpPr>
            <a:cxnSpLocks/>
          </p:cNvCxnSpPr>
          <p:nvPr/>
        </p:nvCxnSpPr>
        <p:spPr>
          <a:xfrm>
            <a:off x="4963696" y="3638528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2E2278-9651-4CC9-B602-15B77D1162C4}"/>
              </a:ext>
            </a:extLst>
          </p:cNvPr>
          <p:cNvSpPr txBox="1"/>
          <p:nvPr/>
        </p:nvSpPr>
        <p:spPr>
          <a:xfrm>
            <a:off x="7470308" y="5131980"/>
            <a:ext cx="1237174" cy="830997"/>
          </a:xfrm>
          <a:prstGeom prst="rect">
            <a:avLst/>
          </a:prstGeom>
          <a:noFill/>
          <a:ln w="6350">
            <a:solidFill>
              <a:srgbClr val="FB963C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B963C"/>
                </a:solidFill>
              </a:rPr>
              <a:t>Start of irradiation campaign at cold</a:t>
            </a:r>
            <a:endParaRPr lang="en-GB" sz="1200" dirty="0">
              <a:solidFill>
                <a:srgbClr val="FB963C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AC00795-A613-4AD5-9186-ECA287EAC55A}"/>
              </a:ext>
            </a:extLst>
          </p:cNvPr>
          <p:cNvCxnSpPr>
            <a:cxnSpLocks/>
          </p:cNvCxnSpPr>
          <p:nvPr/>
        </p:nvCxnSpPr>
        <p:spPr>
          <a:xfrm>
            <a:off x="7969649" y="3631785"/>
            <a:ext cx="3194" cy="1406380"/>
          </a:xfrm>
          <a:prstGeom prst="straightConnector1">
            <a:avLst/>
          </a:prstGeom>
          <a:ln w="9525">
            <a:solidFill>
              <a:srgbClr val="0093BE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207D039-FADF-4975-BD8D-5697A06A9DAA}"/>
              </a:ext>
            </a:extLst>
          </p:cNvPr>
          <p:cNvSpPr txBox="1"/>
          <p:nvPr/>
        </p:nvSpPr>
        <p:spPr>
          <a:xfrm>
            <a:off x="6857723" y="1710238"/>
            <a:ext cx="1977983" cy="95410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In case of convincing results, compatible with HL-LHC timescale</a:t>
            </a:r>
            <a:endParaRPr lang="en-GB" sz="1400" dirty="0">
              <a:solidFill>
                <a:srgbClr val="0093BE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7EEE9F8-64A6-4136-9C57-128C4DF088F2}"/>
              </a:ext>
            </a:extLst>
          </p:cNvPr>
          <p:cNvSpPr txBox="1"/>
          <p:nvPr/>
        </p:nvSpPr>
        <p:spPr>
          <a:xfrm>
            <a:off x="8126029" y="4002944"/>
            <a:ext cx="581453" cy="307777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93BE"/>
                </a:solidFill>
              </a:rPr>
              <a:t>HFM</a:t>
            </a:r>
            <a:endParaRPr lang="en-GB" sz="1400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397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A5D1A-97AD-463B-8502-7B04927B9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322348-4EE7-4552-A5A8-7BB07EAED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219200"/>
            <a:ext cx="8185365" cy="4906963"/>
          </a:xfrm>
        </p:spPr>
        <p:txBody>
          <a:bodyPr>
            <a:normAutofit/>
          </a:bodyPr>
          <a:lstStyle/>
          <a:p>
            <a:r>
              <a:rPr lang="fr-CH" sz="1800" dirty="0" err="1"/>
              <a:t>Coils</a:t>
            </a:r>
            <a:r>
              <a:rPr lang="fr-CH" sz="1800" dirty="0"/>
              <a:t> and magnets are meeting the </a:t>
            </a:r>
            <a:r>
              <a:rPr lang="fr-CH" sz="1800" dirty="0" err="1"/>
              <a:t>dielectric</a:t>
            </a:r>
            <a:r>
              <a:rPr lang="fr-CH" sz="1800" dirty="0"/>
              <a:t> </a:t>
            </a:r>
            <a:r>
              <a:rPr lang="fr-CH" sz="1800" dirty="0" err="1"/>
              <a:t>requirements</a:t>
            </a:r>
            <a:endParaRPr lang="fr-CH" sz="1800" dirty="0"/>
          </a:p>
          <a:p>
            <a:endParaRPr lang="fr-CH" sz="1800" dirty="0"/>
          </a:p>
          <a:p>
            <a:r>
              <a:rPr lang="fr-CH" sz="1800" dirty="0"/>
              <a:t>Along the production, </a:t>
            </a:r>
            <a:r>
              <a:rPr lang="fr-CH" sz="1800" dirty="0" err="1"/>
              <a:t>improvements</a:t>
            </a:r>
            <a:r>
              <a:rPr lang="fr-CH" sz="1800" dirty="0"/>
              <a:t> have been made to </a:t>
            </a:r>
            <a:r>
              <a:rPr lang="fr-CH" sz="1800" dirty="0" err="1"/>
              <a:t>increase</a:t>
            </a:r>
            <a:r>
              <a:rPr lang="fr-CH" sz="1800" dirty="0"/>
              <a:t> the </a:t>
            </a:r>
            <a:r>
              <a:rPr lang="fr-CH" sz="1800" dirty="0" err="1"/>
              <a:t>mechanical</a:t>
            </a:r>
            <a:r>
              <a:rPr lang="fr-CH" sz="1800" dirty="0"/>
              <a:t> </a:t>
            </a:r>
            <a:r>
              <a:rPr lang="fr-CH" sz="1800" dirty="0" err="1"/>
              <a:t>robustness</a:t>
            </a:r>
            <a:r>
              <a:rPr lang="fr-CH" sz="1800" dirty="0"/>
              <a:t> and </a:t>
            </a:r>
            <a:r>
              <a:rPr lang="fr-CH" sz="1800" dirty="0" err="1"/>
              <a:t>therefore</a:t>
            </a:r>
            <a:r>
              <a:rPr lang="fr-CH" sz="1800" dirty="0"/>
              <a:t> the </a:t>
            </a:r>
            <a:r>
              <a:rPr lang="fr-CH" sz="1800" dirty="0" err="1"/>
              <a:t>dielectric</a:t>
            </a:r>
            <a:r>
              <a:rPr lang="fr-CH" sz="1800" dirty="0"/>
              <a:t> </a:t>
            </a:r>
            <a:r>
              <a:rPr lang="fr-CH" sz="1800" dirty="0" err="1"/>
              <a:t>strength</a:t>
            </a:r>
            <a:r>
              <a:rPr lang="fr-CH" sz="1800" dirty="0"/>
              <a:t> </a:t>
            </a:r>
            <a:r>
              <a:rPr lang="fr-CH" sz="1800" dirty="0" err="1"/>
              <a:t>inside</a:t>
            </a:r>
            <a:r>
              <a:rPr lang="fr-CH" sz="1800" dirty="0"/>
              <a:t> the </a:t>
            </a:r>
            <a:r>
              <a:rPr lang="fr-CH" sz="1800" dirty="0" err="1"/>
              <a:t>coils</a:t>
            </a:r>
            <a:endParaRPr lang="fr-CH" sz="1800" dirty="0"/>
          </a:p>
          <a:p>
            <a:pPr lvl="1"/>
            <a:r>
              <a:rPr lang="fr-CH" sz="1400" dirty="0" err="1"/>
              <a:t>Additional</a:t>
            </a:r>
            <a:r>
              <a:rPr lang="fr-CH" sz="1400" dirty="0"/>
              <a:t> </a:t>
            </a:r>
            <a:r>
              <a:rPr lang="fr-CH" sz="1400" dirty="0" err="1"/>
              <a:t>studies</a:t>
            </a:r>
            <a:r>
              <a:rPr lang="fr-CH" sz="1400" dirty="0"/>
              <a:t> on </a:t>
            </a:r>
            <a:r>
              <a:rPr lang="fr-CH" sz="1400" dirty="0" err="1"/>
              <a:t>interlayer</a:t>
            </a:r>
            <a:r>
              <a:rPr lang="fr-CH" sz="1400" dirty="0"/>
              <a:t> and </a:t>
            </a:r>
            <a:r>
              <a:rPr lang="fr-CH" sz="1400" dirty="0" err="1"/>
              <a:t>adhesion</a:t>
            </a:r>
            <a:r>
              <a:rPr lang="fr-CH" sz="1400" dirty="0"/>
              <a:t> are </a:t>
            </a:r>
            <a:r>
              <a:rPr lang="fr-CH" sz="1400" dirty="0" err="1"/>
              <a:t>ongoing</a:t>
            </a:r>
            <a:r>
              <a:rPr lang="fr-CH" sz="1400" dirty="0"/>
              <a:t> and </a:t>
            </a:r>
            <a:r>
              <a:rPr lang="fr-CH" sz="1400" dirty="0" err="1"/>
              <a:t>could</a:t>
            </a:r>
            <a:r>
              <a:rPr lang="fr-CH" sz="1400" dirty="0"/>
              <a:t> lead to </a:t>
            </a:r>
            <a:r>
              <a:rPr lang="fr-CH" sz="1400" dirty="0" err="1"/>
              <a:t>further</a:t>
            </a:r>
            <a:r>
              <a:rPr lang="fr-CH" sz="1400" dirty="0"/>
              <a:t> </a:t>
            </a:r>
            <a:r>
              <a:rPr lang="fr-CH" sz="1400" dirty="0" err="1"/>
              <a:t>improvements</a:t>
            </a:r>
            <a:r>
              <a:rPr lang="fr-CH" sz="1400" dirty="0"/>
              <a:t> in the </a:t>
            </a:r>
            <a:r>
              <a:rPr lang="fr-CH" sz="1400" dirty="0" err="1"/>
              <a:t>timescale</a:t>
            </a:r>
            <a:r>
              <a:rPr lang="fr-CH" sz="1400" dirty="0"/>
              <a:t> of HL-LHC MQXFB </a:t>
            </a:r>
            <a:r>
              <a:rPr lang="fr-CH" sz="1400" dirty="0" err="1"/>
              <a:t>coil</a:t>
            </a:r>
            <a:r>
              <a:rPr lang="fr-CH" sz="1400" dirty="0"/>
              <a:t> production. </a:t>
            </a:r>
          </a:p>
          <a:p>
            <a:pPr lvl="1"/>
            <a:r>
              <a:rPr lang="fr-CH" sz="1400" dirty="0" err="1"/>
              <a:t>Characterization</a:t>
            </a:r>
            <a:r>
              <a:rPr lang="fr-CH" sz="1400" dirty="0"/>
              <a:t> of </a:t>
            </a:r>
            <a:r>
              <a:rPr lang="fr-CH" sz="1400" dirty="0" err="1"/>
              <a:t>resins</a:t>
            </a:r>
            <a:r>
              <a:rPr lang="fr-CH" sz="1400" dirty="0"/>
              <a:t> are </a:t>
            </a:r>
            <a:r>
              <a:rPr lang="fr-CH" sz="1400" dirty="0" err="1"/>
              <a:t>ongoing</a:t>
            </a:r>
            <a:r>
              <a:rPr lang="fr-CH" sz="1400" dirty="0"/>
              <a:t> but the switch to </a:t>
            </a:r>
            <a:r>
              <a:rPr lang="fr-CH" sz="1400" dirty="0" err="1"/>
              <a:t>another</a:t>
            </a:r>
            <a:r>
              <a:rPr lang="fr-CH" sz="1400" dirty="0"/>
              <a:t> </a:t>
            </a:r>
            <a:r>
              <a:rPr lang="fr-CH" sz="1400" dirty="0" err="1"/>
              <a:t>resin</a:t>
            </a:r>
            <a:r>
              <a:rPr lang="fr-CH" sz="1400" dirty="0"/>
              <a:t> </a:t>
            </a:r>
            <a:r>
              <a:rPr lang="fr-CH" sz="1400" dirty="0" err="1"/>
              <a:t>than</a:t>
            </a:r>
            <a:r>
              <a:rPr lang="fr-CH" sz="1400" dirty="0"/>
              <a:t> CTD101K </a:t>
            </a:r>
            <a:r>
              <a:rPr lang="fr-CH" sz="1400" dirty="0" err="1"/>
              <a:t>is</a:t>
            </a:r>
            <a:r>
              <a:rPr lang="fr-CH" sz="1400" dirty="0"/>
              <a:t> not </a:t>
            </a:r>
            <a:r>
              <a:rPr lang="fr-CH" sz="1400" dirty="0" err="1"/>
              <a:t>considered</a:t>
            </a:r>
            <a:r>
              <a:rPr lang="fr-CH" sz="1400" dirty="0"/>
              <a:t> in the </a:t>
            </a:r>
            <a:r>
              <a:rPr lang="fr-CH" sz="1400" dirty="0" err="1"/>
              <a:t>timescale</a:t>
            </a:r>
            <a:r>
              <a:rPr lang="fr-CH" sz="1400" dirty="0"/>
              <a:t> of HL-LHC</a:t>
            </a:r>
          </a:p>
          <a:p>
            <a:endParaRPr lang="fr-CH" sz="1800" dirty="0"/>
          </a:p>
          <a:p>
            <a:r>
              <a:rPr lang="fr-CH" sz="1800" dirty="0"/>
              <a:t>Irradiation tests </a:t>
            </a:r>
            <a:r>
              <a:rPr lang="fr-CH" sz="1800" dirty="0" err="1"/>
              <a:t>under</a:t>
            </a:r>
            <a:r>
              <a:rPr lang="fr-CH" sz="1800" dirty="0"/>
              <a:t> </a:t>
            </a:r>
            <a:r>
              <a:rPr lang="fr-CH" sz="1800" dirty="0" err="1"/>
              <a:t>various</a:t>
            </a:r>
            <a:r>
              <a:rPr lang="fr-CH" sz="1800" dirty="0"/>
              <a:t> radiation sources, </a:t>
            </a:r>
            <a:r>
              <a:rPr lang="fr-CH" sz="1800" dirty="0" err="1"/>
              <a:t>temperatures</a:t>
            </a:r>
            <a:r>
              <a:rPr lang="fr-CH" sz="1800" dirty="0"/>
              <a:t> and </a:t>
            </a:r>
            <a:r>
              <a:rPr lang="fr-CH" sz="1800" dirty="0" err="1"/>
              <a:t>atmospheres</a:t>
            </a:r>
            <a:r>
              <a:rPr lang="fr-CH" sz="1800" dirty="0"/>
              <a:t> have been </a:t>
            </a:r>
            <a:r>
              <a:rPr lang="fr-CH" sz="1800" dirty="0" err="1"/>
              <a:t>initiated</a:t>
            </a:r>
            <a:r>
              <a:rPr lang="fr-CH" sz="1800" dirty="0"/>
              <a:t> but timeline to </a:t>
            </a:r>
            <a:r>
              <a:rPr lang="fr-CH" sz="1800" dirty="0" err="1"/>
              <a:t>get</a:t>
            </a:r>
            <a:r>
              <a:rPr lang="fr-CH" sz="1800" dirty="0"/>
              <a:t> </a:t>
            </a:r>
            <a:r>
              <a:rPr lang="fr-CH" sz="1800" dirty="0" err="1"/>
              <a:t>meaningful</a:t>
            </a:r>
            <a:r>
              <a:rPr lang="fr-CH" sz="1800" dirty="0"/>
              <a:t> </a:t>
            </a:r>
            <a:r>
              <a:rPr lang="fr-CH" sz="1800" dirty="0" err="1"/>
              <a:t>results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of the </a:t>
            </a:r>
            <a:r>
              <a:rPr lang="fr-CH" sz="1800" dirty="0" err="1"/>
              <a:t>order</a:t>
            </a:r>
            <a:r>
              <a:rPr lang="fr-CH" sz="1800" dirty="0"/>
              <a:t> of about 2 </a:t>
            </a:r>
            <a:r>
              <a:rPr lang="fr-CH" sz="1800" dirty="0" err="1"/>
              <a:t>years</a:t>
            </a:r>
            <a:r>
              <a:rPr lang="fr-CH" sz="1800" dirty="0"/>
              <a:t>.</a:t>
            </a:r>
          </a:p>
          <a:p>
            <a:endParaRPr lang="fr-CH" sz="1800" dirty="0"/>
          </a:p>
          <a:p>
            <a:r>
              <a:rPr lang="fr-CH" sz="1800" dirty="0"/>
              <a:t>So far, tests </a:t>
            </a:r>
            <a:r>
              <a:rPr lang="fr-CH" sz="1800" dirty="0" err="1"/>
              <a:t>performed</a:t>
            </a:r>
            <a:r>
              <a:rPr lang="fr-CH" sz="1800" dirty="0"/>
              <a:t> on short model magnets and MQXFA05 (endurance test) do not show </a:t>
            </a:r>
            <a:r>
              <a:rPr lang="fr-CH" sz="1800" dirty="0" err="1"/>
              <a:t>evidence</a:t>
            </a:r>
            <a:r>
              <a:rPr lang="fr-CH" sz="1800" dirty="0"/>
              <a:t> of </a:t>
            </a:r>
            <a:r>
              <a:rPr lang="fr-CH" sz="1800" dirty="0" err="1"/>
              <a:t>degradation</a:t>
            </a:r>
            <a:r>
              <a:rPr lang="fr-CH" sz="1800" dirty="0"/>
              <a:t>. Importance to </a:t>
            </a:r>
            <a:r>
              <a:rPr lang="fr-CH" sz="1800" dirty="0" err="1"/>
              <a:t>perform</a:t>
            </a:r>
            <a:r>
              <a:rPr lang="fr-CH" sz="1800" dirty="0"/>
              <a:t> </a:t>
            </a:r>
            <a:r>
              <a:rPr lang="fr-CH" sz="1800" dirty="0" err="1"/>
              <a:t>this</a:t>
            </a:r>
            <a:r>
              <a:rPr lang="fr-CH" sz="1800" dirty="0"/>
              <a:t> type of tests (thermal and </a:t>
            </a:r>
            <a:r>
              <a:rPr lang="fr-CH" sz="1800" dirty="0" err="1"/>
              <a:t>powering</a:t>
            </a:r>
            <a:r>
              <a:rPr lang="fr-CH" sz="1800" dirty="0"/>
              <a:t> cycles) in </a:t>
            </a:r>
            <a:r>
              <a:rPr lang="fr-CH" sz="1800" dirty="0" err="1"/>
              <a:t>upcoming</a:t>
            </a:r>
            <a:r>
              <a:rPr lang="fr-CH" sz="1800" dirty="0"/>
              <a:t> short </a:t>
            </a:r>
            <a:r>
              <a:rPr lang="fr-CH" sz="1800" dirty="0" err="1"/>
              <a:t>models</a:t>
            </a:r>
            <a:r>
              <a:rPr lang="fr-CH" sz="1800" dirty="0"/>
              <a:t> and long magnets.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6999C5-C6DD-4842-ABF7-904B1BCC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A6E4A8-B19D-4517-B14A-36D8F8590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5960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5DF3C1D-243A-4B32-A3EE-96BF805860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10" b="14213"/>
          <a:stretch/>
        </p:blipFill>
        <p:spPr>
          <a:xfrm>
            <a:off x="5632699" y="2679290"/>
            <a:ext cx="1516655" cy="8699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857FD4-E8E1-409D-92D3-612D055E9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MQXF: dielectric challenges in a nutshell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291E11-AAFA-4B31-9611-F9FC07109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8462B-3B5B-4545-9C8E-21F73F3E4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A1607D3-5EA4-44DC-B6A9-6EEBFDCDFB3B}"/>
              </a:ext>
            </a:extLst>
          </p:cNvPr>
          <p:cNvGrpSpPr/>
          <p:nvPr/>
        </p:nvGrpSpPr>
        <p:grpSpPr>
          <a:xfrm>
            <a:off x="4205953" y="914737"/>
            <a:ext cx="5546454" cy="3443846"/>
            <a:chOff x="290466" y="1267814"/>
            <a:chExt cx="5546454" cy="344384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11118E6-3EC9-4A29-A1F3-05BCE78354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71" b="39909"/>
            <a:stretch/>
          </p:blipFill>
          <p:spPr>
            <a:xfrm>
              <a:off x="507999" y="1849835"/>
              <a:ext cx="3545262" cy="1119954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109745F-1755-4353-B2CC-1E1F28560A60}"/>
                </a:ext>
              </a:extLst>
            </p:cNvPr>
            <p:cNvCxnSpPr/>
            <p:nvPr/>
          </p:nvCxnSpPr>
          <p:spPr>
            <a:xfrm flipH="1" flipV="1">
              <a:off x="986118" y="2761129"/>
              <a:ext cx="561788" cy="9741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88C46C5-EBDB-4412-9384-37B4C2C598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7906" y="2274046"/>
              <a:ext cx="827741" cy="14612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FA0A231-31F5-4F4C-B5E9-173D1A04E675}"/>
                </a:ext>
              </a:extLst>
            </p:cNvPr>
            <p:cNvSpPr txBox="1"/>
            <p:nvPr/>
          </p:nvSpPr>
          <p:spPr>
            <a:xfrm>
              <a:off x="290466" y="3849886"/>
              <a:ext cx="252984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Interlayer insulation</a:t>
              </a:r>
            </a:p>
            <a:p>
              <a:r>
                <a:rPr lang="en-US" sz="1200" i="1" dirty="0"/>
                <a:t>Fiberglass layers (2x250+2x175 microns) impregnated with binder </a:t>
              </a:r>
              <a:r>
                <a:rPr lang="en-GB" sz="1200" i="1" dirty="0"/>
                <a:t>CTD1202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BA4CF1C-A806-4B36-A37A-8D161059B09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57082" y="3614194"/>
              <a:ext cx="982308" cy="1211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AE97799-24CD-438F-B61F-6278B8A036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5554" y="2897551"/>
              <a:ext cx="223836" cy="8377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E5D88C-21C4-49F0-BADB-7E4C3DC425AD}"/>
                </a:ext>
              </a:extLst>
            </p:cNvPr>
            <p:cNvSpPr txBox="1"/>
            <p:nvPr/>
          </p:nvSpPr>
          <p:spPr>
            <a:xfrm>
              <a:off x="3307079" y="3786508"/>
              <a:ext cx="25298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Quench heater to coil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A2CAF1DA-7184-4670-84F0-699C6470942D}"/>
                </a:ext>
              </a:extLst>
            </p:cNvPr>
            <p:cNvCxnSpPr>
              <a:cxnSpLocks/>
            </p:cNvCxnSpPr>
            <p:nvPr/>
          </p:nvCxnSpPr>
          <p:spPr>
            <a:xfrm>
              <a:off x="1119094" y="1755006"/>
              <a:ext cx="0" cy="7276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8DA3A0E-668B-4AAC-AB5A-8F2E7EA707F6}"/>
                </a:ext>
              </a:extLst>
            </p:cNvPr>
            <p:cNvSpPr txBox="1"/>
            <p:nvPr/>
          </p:nvSpPr>
          <p:spPr>
            <a:xfrm>
              <a:off x="547761" y="1267814"/>
              <a:ext cx="252984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Coil to pole</a:t>
              </a:r>
            </a:p>
            <a:p>
              <a:r>
                <a:rPr lang="en-US" sz="1200" i="1" dirty="0"/>
                <a:t>5x125 microns S2 glass</a:t>
              </a: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4AB238B-D353-4FC7-ABC6-5DBAC3BD37A5}"/>
              </a:ext>
            </a:extLst>
          </p:cNvPr>
          <p:cNvSpPr/>
          <p:nvPr/>
        </p:nvSpPr>
        <p:spPr>
          <a:xfrm>
            <a:off x="839845" y="1123520"/>
            <a:ext cx="2994105" cy="3831252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7FC7466-48E2-40C6-885E-7C66059ADBE6}"/>
              </a:ext>
            </a:extLst>
          </p:cNvPr>
          <p:cNvSpPr/>
          <p:nvPr/>
        </p:nvSpPr>
        <p:spPr>
          <a:xfrm>
            <a:off x="4115386" y="862221"/>
            <a:ext cx="4931413" cy="4092551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8E14BE-7B4F-4A77-A37E-DD2944FD635B}"/>
              </a:ext>
            </a:extLst>
          </p:cNvPr>
          <p:cNvSpPr txBox="1"/>
          <p:nvPr/>
        </p:nvSpPr>
        <p:spPr>
          <a:xfrm>
            <a:off x="6864820" y="1030093"/>
            <a:ext cx="2529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Coil to </a:t>
            </a:r>
            <a:r>
              <a:rPr lang="en-US" sz="1400" dirty="0" err="1"/>
              <a:t>endshoe</a:t>
            </a:r>
            <a:endParaRPr lang="en-US" sz="14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DE6F539-0064-44AA-8A8E-0000EC3EF545}"/>
              </a:ext>
            </a:extLst>
          </p:cNvPr>
          <p:cNvCxnSpPr>
            <a:cxnSpLocks/>
          </p:cNvCxnSpPr>
          <p:nvPr/>
        </p:nvCxnSpPr>
        <p:spPr>
          <a:xfrm flipH="1">
            <a:off x="7473721" y="1381255"/>
            <a:ext cx="16902" cy="43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0D20B1B-E5F1-4F82-9B67-700B0DA0ECDB}"/>
              </a:ext>
            </a:extLst>
          </p:cNvPr>
          <p:cNvSpPr txBox="1"/>
          <p:nvPr/>
        </p:nvSpPr>
        <p:spPr>
          <a:xfrm>
            <a:off x="197287" y="5121149"/>
            <a:ext cx="8617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Dielectric strength </a:t>
            </a:r>
            <a:r>
              <a:rPr lang="en-US" sz="20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 the coil depends on our ability to preserve the </a:t>
            </a:r>
            <a:r>
              <a:rPr lang="en-US" sz="20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mechanical integrity of the insulation </a:t>
            </a:r>
            <a:r>
              <a:rPr lang="en-US" sz="20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at each stage of the coil, magnet fabrication and magnet operation</a:t>
            </a:r>
            <a:endParaRPr lang="en-GB" sz="20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8B8981-7428-4C2D-A824-BFA89F0A627D}"/>
              </a:ext>
            </a:extLst>
          </p:cNvPr>
          <p:cNvSpPr txBox="1"/>
          <p:nvPr/>
        </p:nvSpPr>
        <p:spPr>
          <a:xfrm>
            <a:off x="4571999" y="4306186"/>
            <a:ext cx="4474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+ vacuum </a:t>
            </a:r>
            <a:r>
              <a:rPr lang="fr-CH" dirty="0" err="1"/>
              <a:t>impregnation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CTD 101K</a:t>
            </a:r>
            <a:endParaRPr lang="en-GB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00733D8-49F7-4E64-88FD-5418F34D43BC}"/>
              </a:ext>
            </a:extLst>
          </p:cNvPr>
          <p:cNvCxnSpPr>
            <a:cxnSpLocks/>
          </p:cNvCxnSpPr>
          <p:nvPr/>
        </p:nvCxnSpPr>
        <p:spPr>
          <a:xfrm flipV="1">
            <a:off x="5463393" y="3140018"/>
            <a:ext cx="376816" cy="242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metal, old, dirty, engine&#10;&#10;Description automatically generated">
            <a:extLst>
              <a:ext uri="{FF2B5EF4-FFF2-40B4-BE49-F238E27FC236}">
                <a16:creationId xmlns:a16="http://schemas.microsoft.com/office/drawing/2014/main" id="{79A4C49B-DAA9-47AF-B7C5-CE808742E9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156" t="4693" r="13464"/>
          <a:stretch/>
        </p:blipFill>
        <p:spPr>
          <a:xfrm rot="5400000">
            <a:off x="1139261" y="2009141"/>
            <a:ext cx="2330823" cy="221021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9D40E7C-E1D0-4C1E-AF11-341803C4D792}"/>
              </a:ext>
            </a:extLst>
          </p:cNvPr>
          <p:cNvSpPr txBox="1"/>
          <p:nvPr/>
        </p:nvSpPr>
        <p:spPr>
          <a:xfrm>
            <a:off x="1452369" y="1381255"/>
            <a:ext cx="2529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Coil to Structure</a:t>
            </a:r>
            <a:endParaRPr lang="en-US" sz="1200" i="1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C8A6CE4-70DC-4CB7-98A2-908CB65F1D68}"/>
              </a:ext>
            </a:extLst>
          </p:cNvPr>
          <p:cNvCxnSpPr>
            <a:cxnSpLocks/>
          </p:cNvCxnSpPr>
          <p:nvPr/>
        </p:nvCxnSpPr>
        <p:spPr>
          <a:xfrm flipH="1">
            <a:off x="2173780" y="1643124"/>
            <a:ext cx="130892" cy="494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857B993-74A6-479C-AF4E-F7D73A210345}"/>
              </a:ext>
            </a:extLst>
          </p:cNvPr>
          <p:cNvCxnSpPr>
            <a:cxnSpLocks/>
          </p:cNvCxnSpPr>
          <p:nvPr/>
        </p:nvCxnSpPr>
        <p:spPr>
          <a:xfrm flipV="1">
            <a:off x="2526041" y="3092901"/>
            <a:ext cx="478477" cy="1483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2FBC67B-7A37-4A4B-9447-3A8876AB49C8}"/>
              </a:ext>
            </a:extLst>
          </p:cNvPr>
          <p:cNvSpPr txBox="1"/>
          <p:nvPr/>
        </p:nvSpPr>
        <p:spPr>
          <a:xfrm>
            <a:off x="1975570" y="4531965"/>
            <a:ext cx="25298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Coil to Coil</a:t>
            </a:r>
            <a:endParaRPr lang="en-US" sz="12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6BD2D76-1744-414A-A652-1FA4929E06EE}"/>
              </a:ext>
            </a:extLst>
          </p:cNvPr>
          <p:cNvCxnSpPr>
            <a:cxnSpLocks/>
          </p:cNvCxnSpPr>
          <p:nvPr/>
        </p:nvCxnSpPr>
        <p:spPr>
          <a:xfrm flipH="1">
            <a:off x="2985993" y="1337870"/>
            <a:ext cx="1437493" cy="1341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278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3759C-BE1E-430B-94C8-C196B399A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Context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21A332-8B88-4DA9-92CF-B40A19004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444525-B9A4-44A2-90DD-CD4E9AC00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C349C8F-F40C-4A18-8E51-D93399819A7A}"/>
              </a:ext>
            </a:extLst>
          </p:cNvPr>
          <p:cNvGrpSpPr/>
          <p:nvPr/>
        </p:nvGrpSpPr>
        <p:grpSpPr>
          <a:xfrm>
            <a:off x="223747" y="864970"/>
            <a:ext cx="5048969" cy="3354420"/>
            <a:chOff x="282985" y="1197127"/>
            <a:chExt cx="5048969" cy="335442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684DAE1-586E-488A-93EF-2BBA92BC1D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71" b="30898"/>
            <a:stretch/>
          </p:blipFill>
          <p:spPr>
            <a:xfrm>
              <a:off x="507999" y="1849834"/>
              <a:ext cx="3545262" cy="1359531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DC67FAE-4BC5-4EC6-BACF-812703C2DD7B}"/>
                </a:ext>
              </a:extLst>
            </p:cNvPr>
            <p:cNvCxnSpPr/>
            <p:nvPr/>
          </p:nvCxnSpPr>
          <p:spPr>
            <a:xfrm flipH="1" flipV="1">
              <a:off x="986118" y="2761129"/>
              <a:ext cx="561788" cy="9741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DFECC18-A64B-4E07-9AFF-1F02EF24B1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47906" y="2274046"/>
              <a:ext cx="827741" cy="14612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82EF221-679E-497D-9861-E985B21A8EE2}"/>
                </a:ext>
              </a:extLst>
            </p:cNvPr>
            <p:cNvSpPr txBox="1"/>
            <p:nvPr/>
          </p:nvSpPr>
          <p:spPr>
            <a:xfrm>
              <a:off x="282985" y="3689773"/>
              <a:ext cx="2529841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Interlayer insulation</a:t>
              </a:r>
            </a:p>
            <a:p>
              <a:r>
                <a:rPr lang="en-US" sz="1200" i="1" dirty="0"/>
                <a:t>Fiberglass layers (2x250+2x175 microns) impregnated with binder </a:t>
              </a:r>
              <a:r>
                <a:rPr lang="en-GB" sz="1200" i="1" dirty="0"/>
                <a:t>CTD1202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CE885D8-BA7B-483B-9344-BDC9AFC6992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77602" y="2761129"/>
              <a:ext cx="561788" cy="9741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7375297-488E-427A-964C-A9F1BB518A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15554" y="2897551"/>
              <a:ext cx="223836" cy="8377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3EBF86B-3BC3-49CC-84C4-6BC1BAE5EED2}"/>
                </a:ext>
              </a:extLst>
            </p:cNvPr>
            <p:cNvSpPr txBox="1"/>
            <p:nvPr/>
          </p:nvSpPr>
          <p:spPr>
            <a:xfrm>
              <a:off x="2802113" y="3714181"/>
              <a:ext cx="25298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Quench heater to coil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610DE7C-354E-493E-98A7-DB0A3A5E48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9094" y="1655483"/>
              <a:ext cx="16902" cy="8272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C55EC1F-4F1F-451A-A38A-C2643CA06F0C}"/>
                </a:ext>
              </a:extLst>
            </p:cNvPr>
            <p:cNvSpPr txBox="1"/>
            <p:nvPr/>
          </p:nvSpPr>
          <p:spPr>
            <a:xfrm>
              <a:off x="547761" y="1197127"/>
              <a:ext cx="252984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Coil to pole</a:t>
              </a:r>
            </a:p>
            <a:p>
              <a:r>
                <a:rPr lang="en-US" sz="1200" i="1" dirty="0"/>
                <a:t>5x125 microns S2 glass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A5C2C97-01FA-4977-B0D4-525F6511D025}"/>
              </a:ext>
            </a:extLst>
          </p:cNvPr>
          <p:cNvSpPr txBox="1"/>
          <p:nvPr/>
        </p:nvSpPr>
        <p:spPr>
          <a:xfrm>
            <a:off x="223747" y="4315820"/>
            <a:ext cx="86438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u="sng" dirty="0"/>
              <a:t>CTD 1202 Binder </a:t>
            </a:r>
            <a:r>
              <a:rPr lang="fr-CH" sz="1600" dirty="0" err="1"/>
              <a:t>used</a:t>
            </a:r>
            <a:r>
              <a:rPr lang="fr-CH" sz="1600" dirty="0"/>
              <a:t> in the </a:t>
            </a:r>
            <a:r>
              <a:rPr lang="fr-CH" sz="1600" dirty="0" err="1"/>
              <a:t>interlayer</a:t>
            </a:r>
            <a:r>
              <a:rPr lang="fr-CH" sz="1600" dirty="0"/>
              <a:t> insulation and </a:t>
            </a:r>
            <a:r>
              <a:rPr lang="fr-CH" sz="1600" dirty="0" err="1"/>
              <a:t>during</a:t>
            </a:r>
            <a:r>
              <a:rPr lang="fr-CH" sz="1600" dirty="0"/>
              <a:t> the </a:t>
            </a:r>
            <a:r>
              <a:rPr lang="fr-CH" sz="1600" dirty="0" err="1"/>
              <a:t>winding</a:t>
            </a:r>
            <a:r>
              <a:rPr lang="fr-CH" sz="1600" dirty="0"/>
              <a:t> to </a:t>
            </a:r>
            <a:r>
              <a:rPr lang="fr-CH" sz="1600" dirty="0" err="1"/>
              <a:t>stiffen</a:t>
            </a:r>
            <a:r>
              <a:rPr lang="fr-CH" sz="1600" dirty="0"/>
              <a:t> the </a:t>
            </a:r>
            <a:r>
              <a:rPr lang="fr-CH" sz="1600" dirty="0" err="1"/>
              <a:t>fiberglass</a:t>
            </a:r>
            <a:r>
              <a:rPr lang="fr-CH" sz="1600" dirty="0"/>
              <a:t>. Impact on </a:t>
            </a:r>
            <a:r>
              <a:rPr lang="fr-CH" sz="1600" dirty="0" err="1"/>
              <a:t>fiber</a:t>
            </a:r>
            <a:r>
              <a:rPr lang="fr-CH" sz="1600" dirty="0"/>
              <a:t> </a:t>
            </a:r>
            <a:r>
              <a:rPr lang="fr-CH" sz="1600" dirty="0" err="1"/>
              <a:t>mechanical</a:t>
            </a:r>
            <a:r>
              <a:rPr lang="fr-CH" sz="1600" dirty="0"/>
              <a:t> </a:t>
            </a:r>
            <a:r>
              <a:rPr lang="fr-CH" sz="1600" dirty="0" err="1"/>
              <a:t>integrity</a:t>
            </a:r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u="sng" dirty="0"/>
              <a:t>QH </a:t>
            </a:r>
            <a:r>
              <a:rPr lang="fr-CH" sz="1600" b="1" u="sng" dirty="0" err="1"/>
              <a:t>technology</a:t>
            </a:r>
            <a:r>
              <a:rPr lang="fr-CH" sz="1600" b="1" u="sng" dirty="0"/>
              <a:t> </a:t>
            </a:r>
            <a:r>
              <a:rPr lang="fr-CH" sz="1600" b="1" u="sng" dirty="0" err="1"/>
              <a:t>impregnated</a:t>
            </a:r>
            <a:r>
              <a:rPr lang="fr-CH" sz="1600" b="1" u="sng" dirty="0"/>
              <a:t> </a:t>
            </a:r>
            <a:r>
              <a:rPr lang="fr-CH" sz="1600" b="1" u="sng" dirty="0" err="1"/>
              <a:t>with</a:t>
            </a:r>
            <a:r>
              <a:rPr lang="fr-CH" sz="1600" b="1" u="sng" dirty="0"/>
              <a:t> the </a:t>
            </a:r>
            <a:r>
              <a:rPr lang="fr-CH" sz="1600" b="1" u="sng" dirty="0" err="1"/>
              <a:t>coil</a:t>
            </a:r>
            <a:r>
              <a:rPr lang="fr-CH" sz="1600" dirty="0"/>
              <a:t>: Cu/Stainless </a:t>
            </a:r>
            <a:r>
              <a:rPr lang="fr-CH" sz="1600" dirty="0" err="1"/>
              <a:t>steel</a:t>
            </a:r>
            <a:r>
              <a:rPr lang="fr-CH" sz="1600" dirty="0"/>
              <a:t>/</a:t>
            </a:r>
            <a:r>
              <a:rPr lang="fr-CH" sz="1600" dirty="0" err="1"/>
              <a:t>polyimide</a:t>
            </a:r>
            <a:r>
              <a:rPr lang="fr-CH" sz="1600" dirty="0"/>
              <a:t> </a:t>
            </a:r>
            <a:r>
              <a:rPr lang="fr-CH" sz="1600" dirty="0" err="1"/>
              <a:t>laminate</a:t>
            </a:r>
            <a:endParaRPr lang="fr-CH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b="1" u="sng" dirty="0"/>
              <a:t>CTD 101K </a:t>
            </a:r>
            <a:r>
              <a:rPr lang="fr-CH" sz="1600" dirty="0"/>
              <a:t>for vacuum </a:t>
            </a:r>
            <a:r>
              <a:rPr lang="fr-CH" sz="1600" dirty="0" err="1"/>
              <a:t>impregnation</a:t>
            </a:r>
            <a:endParaRPr lang="fr-CH" sz="1600" dirty="0"/>
          </a:p>
          <a:p>
            <a:endParaRPr lang="fr-CH" sz="1600" dirty="0"/>
          </a:p>
          <a:p>
            <a:r>
              <a:rPr lang="fr-CH" sz="1600" dirty="0"/>
              <a:t>=&gt; Production </a:t>
            </a:r>
            <a:r>
              <a:rPr lang="fr-CH" sz="1600" dirty="0" err="1"/>
              <a:t>based</a:t>
            </a:r>
            <a:r>
              <a:rPr lang="fr-CH" sz="1600" dirty="0"/>
              <a:t> on </a:t>
            </a:r>
            <a:r>
              <a:rPr lang="fr-CH" sz="1600" dirty="0" err="1"/>
              <a:t>these</a:t>
            </a:r>
            <a:r>
              <a:rPr lang="fr-CH" sz="1600" dirty="0"/>
              <a:t> </a:t>
            </a:r>
            <a:r>
              <a:rPr lang="fr-CH" sz="1600" dirty="0" err="1"/>
              <a:t>processes</a:t>
            </a:r>
            <a:r>
              <a:rPr lang="fr-CH" sz="1600" dirty="0"/>
              <a:t> and </a:t>
            </a:r>
            <a:r>
              <a:rPr lang="fr-CH" sz="1600" dirty="0" err="1"/>
              <a:t>materials</a:t>
            </a:r>
            <a:r>
              <a:rPr lang="fr-CH" sz="1600" dirty="0"/>
              <a:t>. </a:t>
            </a:r>
            <a:r>
              <a:rPr lang="fr-CH" sz="1600" dirty="0" err="1"/>
              <a:t>Some</a:t>
            </a:r>
            <a:r>
              <a:rPr lang="fr-CH" sz="1600" dirty="0"/>
              <a:t> </a:t>
            </a:r>
            <a:r>
              <a:rPr lang="fr-CH" sz="1600" dirty="0" err="1"/>
              <a:t>improvements</a:t>
            </a:r>
            <a:r>
              <a:rPr lang="fr-CH" sz="1600" dirty="0"/>
              <a:t> have been </a:t>
            </a:r>
            <a:r>
              <a:rPr lang="fr-CH" sz="1600" dirty="0" err="1"/>
              <a:t>implemented</a:t>
            </a:r>
            <a:r>
              <a:rPr lang="fr-CH" sz="1600" dirty="0"/>
              <a:t> </a:t>
            </a:r>
            <a:r>
              <a:rPr lang="fr-CH" sz="1600" dirty="0" err="1"/>
              <a:t>during</a:t>
            </a:r>
            <a:r>
              <a:rPr lang="fr-CH" sz="1600" dirty="0"/>
              <a:t> the MQXFB production</a:t>
            </a:r>
            <a:endParaRPr lang="en-GB" sz="16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9D0B352-50AB-4718-93F9-6488F5B2B88B}"/>
              </a:ext>
            </a:extLst>
          </p:cNvPr>
          <p:cNvGrpSpPr/>
          <p:nvPr/>
        </p:nvGrpSpPr>
        <p:grpSpPr>
          <a:xfrm>
            <a:off x="5083367" y="2997671"/>
            <a:ext cx="3717574" cy="719890"/>
            <a:chOff x="5083367" y="2997671"/>
            <a:chExt cx="3717574" cy="71989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82B4FC7-59A8-421C-9DF8-50C4271A7CF9}"/>
                </a:ext>
              </a:extLst>
            </p:cNvPr>
            <p:cNvSpPr txBox="1"/>
            <p:nvPr/>
          </p:nvSpPr>
          <p:spPr>
            <a:xfrm>
              <a:off x="5155233" y="3022079"/>
              <a:ext cx="342610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b="1" dirty="0">
                  <a:solidFill>
                    <a:srgbClr val="0093BE"/>
                  </a:solidFill>
                </a:rPr>
                <a:t>Key </a:t>
              </a:r>
              <a:r>
                <a:rPr lang="fr-CH" b="1" dirty="0" err="1">
                  <a:solidFill>
                    <a:srgbClr val="0093BE"/>
                  </a:solidFill>
                </a:rPr>
                <a:t>processes</a:t>
              </a:r>
              <a:r>
                <a:rPr lang="fr-CH" b="1" dirty="0">
                  <a:solidFill>
                    <a:srgbClr val="0093BE"/>
                  </a:solidFill>
                </a:rPr>
                <a:t> and </a:t>
              </a:r>
              <a:r>
                <a:rPr lang="fr-CH" b="1" dirty="0" err="1">
                  <a:solidFill>
                    <a:srgbClr val="0093BE"/>
                  </a:solidFill>
                </a:rPr>
                <a:t>materials</a:t>
              </a:r>
              <a:r>
                <a:rPr lang="fr-CH" b="1" dirty="0">
                  <a:solidFill>
                    <a:srgbClr val="0093BE"/>
                  </a:solidFill>
                </a:rPr>
                <a:t> </a:t>
              </a:r>
              <a:r>
                <a:rPr lang="fr-CH" b="1" dirty="0" err="1">
                  <a:solidFill>
                    <a:srgbClr val="0093BE"/>
                  </a:solidFill>
                </a:rPr>
                <a:t>inherited</a:t>
              </a:r>
              <a:r>
                <a:rPr lang="fr-CH" b="1" dirty="0">
                  <a:solidFill>
                    <a:srgbClr val="0093BE"/>
                  </a:solidFill>
                </a:rPr>
                <a:t> </a:t>
              </a:r>
              <a:r>
                <a:rPr lang="fr-CH" b="1" dirty="0" err="1">
                  <a:solidFill>
                    <a:srgbClr val="0093BE"/>
                  </a:solidFill>
                </a:rPr>
                <a:t>from</a:t>
              </a:r>
              <a:r>
                <a:rPr lang="fr-CH" b="1" dirty="0">
                  <a:solidFill>
                    <a:srgbClr val="0093BE"/>
                  </a:solidFill>
                </a:rPr>
                <a:t> LARP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D6612C7-48F7-42E2-BB20-00AD7AB98F16}"/>
                </a:ext>
              </a:extLst>
            </p:cNvPr>
            <p:cNvSpPr/>
            <p:nvPr/>
          </p:nvSpPr>
          <p:spPr>
            <a:xfrm>
              <a:off x="5083367" y="2997671"/>
              <a:ext cx="3717574" cy="719890"/>
            </a:xfrm>
            <a:prstGeom prst="round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5066A2B-265F-4818-B83E-7B1DD67F57EA}"/>
              </a:ext>
            </a:extLst>
          </p:cNvPr>
          <p:cNvSpPr txBox="1"/>
          <p:nvPr/>
        </p:nvSpPr>
        <p:spPr>
          <a:xfrm>
            <a:off x="4123765" y="1642064"/>
            <a:ext cx="50202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MQXF</a:t>
            </a:r>
            <a:r>
              <a:rPr lang="en-US" sz="1600" dirty="0">
                <a:solidFill>
                  <a:srgbClr val="0093BE"/>
                </a:solidFill>
              </a:rPr>
              <a:t>S</a:t>
            </a:r>
            <a:r>
              <a:rPr lang="en-US" sz="1600" dirty="0"/>
              <a:t> : short model – 1.2 m magnetic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MQXF</a:t>
            </a:r>
            <a:r>
              <a:rPr lang="en-US" sz="1600" dirty="0">
                <a:solidFill>
                  <a:srgbClr val="0093BE"/>
                </a:solidFill>
              </a:rPr>
              <a:t>A</a:t>
            </a:r>
            <a:r>
              <a:rPr lang="en-US" sz="1600" dirty="0"/>
              <a:t> : USA magnet – 4.2 m magnetic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MQXF</a:t>
            </a:r>
            <a:r>
              <a:rPr lang="en-US" sz="1600" dirty="0">
                <a:solidFill>
                  <a:srgbClr val="0093BE"/>
                </a:solidFill>
              </a:rPr>
              <a:t>B</a:t>
            </a:r>
            <a:r>
              <a:rPr lang="en-US" sz="1600" dirty="0"/>
              <a:t> : CERN magnet – 7.15 m magnetic length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85355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5D340-722C-4A33-A3C5-0034D309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532000" cy="720000"/>
          </a:xfrm>
        </p:spPr>
        <p:txBody>
          <a:bodyPr/>
          <a:lstStyle/>
          <a:p>
            <a:r>
              <a:rPr lang="fr-CH" dirty="0" err="1"/>
              <a:t>Dielectric</a:t>
            </a:r>
            <a:r>
              <a:rPr lang="fr-CH" dirty="0"/>
              <a:t> </a:t>
            </a:r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fabricated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/magnets (1/4)</a:t>
            </a:r>
            <a:br>
              <a:rPr lang="fr-CH" dirty="0"/>
            </a:br>
            <a:r>
              <a:rPr lang="fr-CH" dirty="0" err="1"/>
              <a:t>Coil</a:t>
            </a:r>
            <a:r>
              <a:rPr lang="fr-CH" dirty="0"/>
              <a:t> to Ground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D27FD-C444-4E84-A71B-FA0725366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15779-ED41-408E-B48B-8AB60399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A8D3F4-CE9D-4C84-9777-FB66EAF004F8}"/>
              </a:ext>
            </a:extLst>
          </p:cNvPr>
          <p:cNvSpPr txBox="1"/>
          <p:nvPr/>
        </p:nvSpPr>
        <p:spPr>
          <a:xfrm>
            <a:off x="468565" y="1098075"/>
            <a:ext cx="8444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Electrical Acceptance based on a series of tests performed during coil, magnet, cold mass and </a:t>
            </a:r>
            <a:r>
              <a:rPr lang="en-US" sz="1600" dirty="0" err="1"/>
              <a:t>cryostated</a:t>
            </a:r>
            <a:r>
              <a:rPr lang="en-US" sz="1600" dirty="0"/>
              <a:t> magnet fabrication </a:t>
            </a:r>
            <a:r>
              <a:rPr lang="en-GB" sz="1600" dirty="0">
                <a:hlinkClick r:id="rId2"/>
              </a:rPr>
              <a:t>Flowchart of the electrical tests throughout the production - 2447487-v3</a:t>
            </a:r>
            <a:r>
              <a:rPr lang="en-US" sz="1600" dirty="0"/>
              <a:t> </a:t>
            </a:r>
          </a:p>
          <a:p>
            <a:endParaRPr lang="en-GB" sz="1600" dirty="0"/>
          </a:p>
          <a:p>
            <a:r>
              <a:rPr lang="en-GB" sz="1600" dirty="0"/>
              <a:t>Voltage withstand levels for the magnet are set based on the </a:t>
            </a:r>
            <a:r>
              <a:rPr lang="en-GB" sz="1600" dirty="0">
                <a:hlinkClick r:id="rId3"/>
              </a:rPr>
              <a:t>HL-LHC Electrical Design Criteria for the IT magnets - 1963398 v6</a:t>
            </a:r>
            <a:endParaRPr lang="en-GB" sz="16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495661D-17E8-4E00-9AA4-6BE2422FFB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907" t="42455" r="23837" b="13307"/>
          <a:stretch/>
        </p:blipFill>
        <p:spPr>
          <a:xfrm>
            <a:off x="1493483" y="2939682"/>
            <a:ext cx="6309334" cy="29480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3A42DF-45E0-428C-BC43-129EC8BCC3F4}"/>
              </a:ext>
            </a:extLst>
          </p:cNvPr>
          <p:cNvSpPr txBox="1"/>
          <p:nvPr/>
        </p:nvSpPr>
        <p:spPr>
          <a:xfrm>
            <a:off x="1599602" y="4136619"/>
            <a:ext cx="2438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i="1" dirty="0"/>
              <a:t>At 100 K </a:t>
            </a:r>
            <a:r>
              <a:rPr lang="fr-CH" sz="800" i="1" dirty="0" err="1"/>
              <a:t>during</a:t>
            </a:r>
            <a:r>
              <a:rPr lang="fr-CH" sz="800" i="1" dirty="0"/>
              <a:t> warm-up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3887409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5D340-722C-4A33-A3C5-0034D309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532000" cy="720000"/>
          </a:xfrm>
        </p:spPr>
        <p:txBody>
          <a:bodyPr/>
          <a:lstStyle/>
          <a:p>
            <a:r>
              <a:rPr lang="fr-CH" dirty="0" err="1"/>
              <a:t>Dielectric</a:t>
            </a:r>
            <a:r>
              <a:rPr lang="fr-CH" dirty="0"/>
              <a:t> </a:t>
            </a:r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fabricated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/magnets (2/4)</a:t>
            </a:r>
            <a:br>
              <a:rPr lang="fr-CH" dirty="0"/>
            </a:br>
            <a:r>
              <a:rPr lang="fr-CH" dirty="0" err="1"/>
              <a:t>Coil</a:t>
            </a:r>
            <a:r>
              <a:rPr lang="fr-CH" dirty="0"/>
              <a:t> to Ground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D27FD-C444-4E84-A71B-FA0725366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915779-ED41-408E-B48B-8AB60399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A8D3F4-CE9D-4C84-9777-FB66EAF004F8}"/>
              </a:ext>
            </a:extLst>
          </p:cNvPr>
          <p:cNvSpPr txBox="1"/>
          <p:nvPr/>
        </p:nvSpPr>
        <p:spPr>
          <a:xfrm>
            <a:off x="468565" y="1098075"/>
            <a:ext cx="84447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Electrical Acceptance based on a series of tests performed during coil, magnet, cold mass and </a:t>
            </a:r>
            <a:r>
              <a:rPr lang="en-US" sz="1600" dirty="0" err="1"/>
              <a:t>cryostated</a:t>
            </a:r>
            <a:r>
              <a:rPr lang="en-US" sz="1600" dirty="0"/>
              <a:t> magnet fabrication </a:t>
            </a:r>
            <a:r>
              <a:rPr lang="en-GB" sz="1600" dirty="0">
                <a:hlinkClick r:id="rId2"/>
              </a:rPr>
              <a:t>Flowchart of the electrical tests throughout the production - 2447487-v3</a:t>
            </a:r>
            <a:r>
              <a:rPr lang="en-US" sz="1600" dirty="0"/>
              <a:t> </a:t>
            </a:r>
          </a:p>
          <a:p>
            <a:endParaRPr lang="en-GB" sz="1600" dirty="0"/>
          </a:p>
          <a:p>
            <a:r>
              <a:rPr lang="en-GB" sz="1600" dirty="0"/>
              <a:t>Voltage withstand levels for the magnet are set based on the </a:t>
            </a:r>
            <a:r>
              <a:rPr lang="en-GB" sz="1600" dirty="0">
                <a:hlinkClick r:id="rId3"/>
              </a:rPr>
              <a:t>HL-LHC Electrical Design Criteria for the IT magnets - 1963398 v6</a:t>
            </a:r>
            <a:endParaRPr lang="en-GB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5B4E7C-9AA1-4447-B78F-92CDA78E3E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907" t="42455" r="23837" b="13307"/>
          <a:stretch/>
        </p:blipFill>
        <p:spPr>
          <a:xfrm>
            <a:off x="79407" y="3130607"/>
            <a:ext cx="6159166" cy="28778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15C500C-ABCE-4FC1-90F9-3355520F1122}"/>
              </a:ext>
            </a:extLst>
          </p:cNvPr>
          <p:cNvSpPr/>
          <p:nvPr/>
        </p:nvSpPr>
        <p:spPr>
          <a:xfrm>
            <a:off x="3039166" y="4043911"/>
            <a:ext cx="1403626" cy="230218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E87756-A6D0-4662-8ABA-8D89E4B13EF0}"/>
              </a:ext>
            </a:extLst>
          </p:cNvPr>
          <p:cNvSpPr/>
          <p:nvPr/>
        </p:nvSpPr>
        <p:spPr>
          <a:xfrm>
            <a:off x="3039166" y="4501016"/>
            <a:ext cx="2974008" cy="230218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0452A9-3967-4ECD-BDAE-E10B880F9AC8}"/>
              </a:ext>
            </a:extLst>
          </p:cNvPr>
          <p:cNvSpPr txBox="1"/>
          <p:nvPr/>
        </p:nvSpPr>
        <p:spPr>
          <a:xfrm>
            <a:off x="6238573" y="4157214"/>
            <a:ext cx="2293427" cy="1631216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CH" b="1" u="sng" dirty="0" err="1">
                <a:solidFill>
                  <a:srgbClr val="0093BE"/>
                </a:solidFill>
              </a:rPr>
              <a:t>Coil</a:t>
            </a:r>
            <a:r>
              <a:rPr lang="fr-CH" b="1" u="sng" dirty="0">
                <a:solidFill>
                  <a:srgbClr val="0093BE"/>
                </a:solidFill>
              </a:rPr>
              <a:t> to </a:t>
            </a:r>
            <a:r>
              <a:rPr lang="fr-CH" b="1" u="sng" dirty="0" err="1">
                <a:solidFill>
                  <a:srgbClr val="0093BE"/>
                </a:solidFill>
              </a:rPr>
              <a:t>ground</a:t>
            </a:r>
            <a:endParaRPr lang="fr-CH" b="1" u="sng" dirty="0">
              <a:solidFill>
                <a:srgbClr val="0093BE"/>
              </a:solidFill>
            </a:endParaRPr>
          </a:p>
          <a:p>
            <a:r>
              <a:rPr lang="fr-CH" dirty="0">
                <a:solidFill>
                  <a:srgbClr val="0093BE"/>
                </a:solidFill>
              </a:rPr>
              <a:t>All the MQXF magnets </a:t>
            </a:r>
            <a:r>
              <a:rPr lang="fr-CH" dirty="0" err="1">
                <a:solidFill>
                  <a:srgbClr val="0093BE"/>
                </a:solidFill>
              </a:rPr>
              <a:t>passed</a:t>
            </a:r>
            <a:r>
              <a:rPr lang="fr-CH" dirty="0">
                <a:solidFill>
                  <a:srgbClr val="0093BE"/>
                </a:solidFill>
              </a:rPr>
              <a:t> </a:t>
            </a:r>
            <a:r>
              <a:rPr lang="fr-CH" dirty="0" err="1">
                <a:solidFill>
                  <a:srgbClr val="0093BE"/>
                </a:solidFill>
              </a:rPr>
              <a:t>these</a:t>
            </a:r>
            <a:r>
              <a:rPr lang="fr-CH" dirty="0">
                <a:solidFill>
                  <a:srgbClr val="0093BE"/>
                </a:solidFill>
              </a:rPr>
              <a:t> tests </a:t>
            </a:r>
          </a:p>
          <a:p>
            <a:r>
              <a:rPr lang="fr-CH" sz="1200" dirty="0" err="1">
                <a:solidFill>
                  <a:srgbClr val="0093BE"/>
                </a:solidFill>
              </a:rPr>
              <a:t>except</a:t>
            </a:r>
            <a:r>
              <a:rPr lang="fr-CH" sz="1200" dirty="0">
                <a:solidFill>
                  <a:srgbClr val="0093BE"/>
                </a:solidFill>
              </a:rPr>
              <a:t> MQXFAP1 due to </a:t>
            </a:r>
            <a:r>
              <a:rPr lang="fr-CH" sz="1200" dirty="0" err="1">
                <a:solidFill>
                  <a:srgbClr val="0093BE"/>
                </a:solidFill>
              </a:rPr>
              <a:t>heater</a:t>
            </a:r>
            <a:r>
              <a:rPr lang="fr-CH" sz="1200" dirty="0">
                <a:solidFill>
                  <a:srgbClr val="0093BE"/>
                </a:solidFill>
              </a:rPr>
              <a:t> </a:t>
            </a:r>
            <a:r>
              <a:rPr lang="fr-CH" sz="1200" dirty="0" err="1">
                <a:solidFill>
                  <a:srgbClr val="0093BE"/>
                </a:solidFill>
              </a:rPr>
              <a:t>failure</a:t>
            </a:r>
            <a:r>
              <a:rPr lang="fr-CH" sz="1200" dirty="0">
                <a:solidFill>
                  <a:srgbClr val="0093BE"/>
                </a:solidFill>
              </a:rPr>
              <a:t> (</a:t>
            </a:r>
            <a:r>
              <a:rPr lang="fr-CH" sz="1200" dirty="0" err="1">
                <a:solidFill>
                  <a:srgbClr val="0093BE"/>
                </a:solidFill>
              </a:rPr>
              <a:t>see</a:t>
            </a:r>
            <a:r>
              <a:rPr lang="fr-CH" sz="1200" dirty="0">
                <a:solidFill>
                  <a:srgbClr val="0093BE"/>
                </a:solidFill>
              </a:rPr>
              <a:t> slide xx)</a:t>
            </a:r>
            <a:endParaRPr lang="en-GB" dirty="0">
              <a:solidFill>
                <a:srgbClr val="0093BE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DDFD06-131F-4868-939A-8FD751BAE416}"/>
              </a:ext>
            </a:extLst>
          </p:cNvPr>
          <p:cNvSpPr txBox="1"/>
          <p:nvPr/>
        </p:nvSpPr>
        <p:spPr>
          <a:xfrm>
            <a:off x="268564" y="4285572"/>
            <a:ext cx="2438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i="1" dirty="0"/>
              <a:t>At 100 K </a:t>
            </a:r>
            <a:r>
              <a:rPr lang="fr-CH" sz="800" i="1" dirty="0" err="1"/>
              <a:t>during</a:t>
            </a:r>
            <a:r>
              <a:rPr lang="fr-CH" sz="800" i="1" dirty="0"/>
              <a:t> warm-up</a:t>
            </a:r>
            <a:endParaRPr lang="en-GB" sz="800" i="1" dirty="0"/>
          </a:p>
        </p:txBody>
      </p:sp>
      <p:pic>
        <p:nvPicPr>
          <p:cNvPr id="13" name="Picture 12" descr="A picture containing metal, old, dirty, engine&#10;&#10;Description automatically generated">
            <a:extLst>
              <a:ext uri="{FF2B5EF4-FFF2-40B4-BE49-F238E27FC236}">
                <a16:creationId xmlns:a16="http://schemas.microsoft.com/office/drawing/2014/main" id="{C5385AB4-43C9-45ED-8A5C-9A2E9850BE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56" t="4693" r="13464"/>
          <a:stretch/>
        </p:blipFill>
        <p:spPr>
          <a:xfrm rot="5400000">
            <a:off x="6663730" y="2617897"/>
            <a:ext cx="1302940" cy="123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42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560B1-7F17-4869-ABCE-C756AAE4E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532000" cy="720000"/>
          </a:xfrm>
        </p:spPr>
        <p:txBody>
          <a:bodyPr/>
          <a:lstStyle/>
          <a:p>
            <a:r>
              <a:rPr lang="fr-CH" dirty="0" err="1"/>
              <a:t>Dielectric</a:t>
            </a:r>
            <a:r>
              <a:rPr lang="fr-CH" dirty="0"/>
              <a:t> </a:t>
            </a:r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fabricated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/magnets (3/4)</a:t>
            </a:r>
            <a:br>
              <a:rPr lang="fr-CH" dirty="0"/>
            </a:br>
            <a:r>
              <a:rPr lang="fr-CH" dirty="0" err="1"/>
              <a:t>Coils</a:t>
            </a:r>
            <a:r>
              <a:rPr lang="fr-CH" dirty="0"/>
              <a:t> </a:t>
            </a:r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impregnation</a:t>
            </a:r>
            <a:r>
              <a:rPr lang="fr-CH" dirty="0"/>
              <a:t> </a:t>
            </a:r>
            <a:r>
              <a:rPr lang="fr-CH" dirty="0" err="1"/>
              <a:t>before</a:t>
            </a:r>
            <a:r>
              <a:rPr lang="fr-CH" dirty="0"/>
              <a:t> </a:t>
            </a:r>
            <a:r>
              <a:rPr lang="fr-CH" dirty="0" err="1"/>
              <a:t>assembly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BBF3DA-E3A0-4210-9D78-762EECDA8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62393-FC43-4180-9A7D-28894BC7E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3292F629-9531-4CA6-8491-31A74A5104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419" y="2040189"/>
            <a:ext cx="3958086" cy="2588578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ABD49EB-4104-4927-98FA-C4AC08FA0555}"/>
              </a:ext>
            </a:extLst>
          </p:cNvPr>
          <p:cNvCxnSpPr>
            <a:cxnSpLocks/>
          </p:cNvCxnSpPr>
          <p:nvPr/>
        </p:nvCxnSpPr>
        <p:spPr>
          <a:xfrm>
            <a:off x="2769507" y="2475949"/>
            <a:ext cx="1653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0755809-CD62-4FD8-8482-8150F38060FF}"/>
              </a:ext>
            </a:extLst>
          </p:cNvPr>
          <p:cNvSpPr txBox="1"/>
          <p:nvPr/>
        </p:nvSpPr>
        <p:spPr>
          <a:xfrm>
            <a:off x="2492188" y="1567590"/>
            <a:ext cx="19764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B050"/>
                </a:solidFill>
              </a:rPr>
              <a:t>Improvement by reducing amount of ceramic binder in the coil and by the use of </a:t>
            </a:r>
            <a:r>
              <a:rPr lang="en-US" sz="1000" dirty="0" err="1">
                <a:solidFill>
                  <a:srgbClr val="00B050"/>
                </a:solidFill>
              </a:rPr>
              <a:t>desized</a:t>
            </a:r>
            <a:r>
              <a:rPr lang="en-US" sz="1000" dirty="0">
                <a:solidFill>
                  <a:srgbClr val="00B050"/>
                </a:solidFill>
              </a:rPr>
              <a:t> fiber glass(heat treated) around the pole</a:t>
            </a:r>
            <a:endParaRPr lang="en-GB" sz="1000" dirty="0">
              <a:solidFill>
                <a:srgbClr val="00B050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B2471B4-2A90-474F-9515-58B1E8D0FF0D}"/>
              </a:ext>
            </a:extLst>
          </p:cNvPr>
          <p:cNvSpPr/>
          <p:nvPr/>
        </p:nvSpPr>
        <p:spPr>
          <a:xfrm>
            <a:off x="327701" y="1231309"/>
            <a:ext cx="4303059" cy="3486616"/>
          </a:xfrm>
          <a:prstGeom prst="roundRect">
            <a:avLst>
              <a:gd name="adj" fmla="val 527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64CA53C-50F8-478C-8E1C-355BCC0DE1A2}"/>
              </a:ext>
            </a:extLst>
          </p:cNvPr>
          <p:cNvSpPr/>
          <p:nvPr/>
        </p:nvSpPr>
        <p:spPr>
          <a:xfrm>
            <a:off x="4723812" y="1225453"/>
            <a:ext cx="4213241" cy="3486616"/>
          </a:xfrm>
          <a:prstGeom prst="roundRect">
            <a:avLst>
              <a:gd name="adj" fmla="val 527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340E6FC-319C-4515-B9D8-728BE0F9AC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372" y="2034333"/>
            <a:ext cx="3964652" cy="258857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496CFD-C41B-47C8-86BD-0CD4862E7A94}"/>
              </a:ext>
            </a:extLst>
          </p:cNvPr>
          <p:cNvSpPr txBox="1"/>
          <p:nvPr/>
        </p:nvSpPr>
        <p:spPr>
          <a:xfrm>
            <a:off x="503419" y="1273021"/>
            <a:ext cx="4127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MQXFB Coil winding to Pole – 100 V – 30 s</a:t>
            </a:r>
            <a:endParaRPr lang="en-GB" sz="1400" b="1" u="sng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7CE5F9-002C-4C6E-B73B-4DC23CC40EF6}"/>
              </a:ext>
            </a:extLst>
          </p:cNvPr>
          <p:cNvSpPr txBox="1"/>
          <p:nvPr/>
        </p:nvSpPr>
        <p:spPr>
          <a:xfrm>
            <a:off x="4720236" y="1210866"/>
            <a:ext cx="4127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MQXFB - Coil winding to </a:t>
            </a:r>
            <a:r>
              <a:rPr lang="en-US" sz="1400" b="1" u="sng" dirty="0" err="1"/>
              <a:t>Endshoe</a:t>
            </a:r>
            <a:r>
              <a:rPr lang="en-US" sz="1400" b="1" u="sng" dirty="0"/>
              <a:t>/QH and QH to </a:t>
            </a:r>
            <a:r>
              <a:rPr lang="en-US" sz="1400" b="1" u="sng" dirty="0" err="1"/>
              <a:t>endhsoe</a:t>
            </a:r>
            <a:endParaRPr lang="en-GB" sz="1400" b="1" u="sng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6CEBF4-E3CB-484C-8FA7-C35482FE8CCA}"/>
              </a:ext>
            </a:extLst>
          </p:cNvPr>
          <p:cNvSpPr txBox="1"/>
          <p:nvPr/>
        </p:nvSpPr>
        <p:spPr>
          <a:xfrm>
            <a:off x="417849" y="5002513"/>
            <a:ext cx="8200723" cy="954107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to pole / </a:t>
            </a:r>
            <a:r>
              <a:rPr lang="fr-CH" sz="14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to </a:t>
            </a:r>
            <a:r>
              <a:rPr lang="fr-CH" sz="14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endshoe</a:t>
            </a:r>
            <a:r>
              <a:rPr lang="fr-CH" sz="1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/ </a:t>
            </a:r>
            <a:r>
              <a:rPr lang="fr-CH" sz="14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endshoe</a:t>
            </a:r>
            <a:r>
              <a:rPr lang="fr-CH" sz="1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to QH: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leakage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test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passed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for all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after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fabrication</a:t>
            </a:r>
          </a:p>
          <a:p>
            <a:r>
              <a:rPr lang="fr-CH" sz="14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4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to QH: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MQXFB: 1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out of 35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showed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defect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after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fabrication (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including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PIT and Cu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MQXFA:  2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out of 72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showed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defect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after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400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4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fabrication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B26E43A8-3C50-483D-8330-E94CC52CD15B}"/>
              </a:ext>
            </a:extLst>
          </p:cNvPr>
          <p:cNvSpPr/>
          <p:nvPr/>
        </p:nvSpPr>
        <p:spPr>
          <a:xfrm>
            <a:off x="7052502" y="1868165"/>
            <a:ext cx="99391" cy="461986"/>
          </a:xfrm>
          <a:prstGeom prst="down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EDBA8-6A95-4621-989E-D46842AE0E37}"/>
              </a:ext>
            </a:extLst>
          </p:cNvPr>
          <p:cNvSpPr txBox="1"/>
          <p:nvPr/>
        </p:nvSpPr>
        <p:spPr>
          <a:xfrm>
            <a:off x="6804244" y="1625562"/>
            <a:ext cx="1719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ysClr val="windowText" lastClr="000000"/>
                </a:solidFill>
              </a:rPr>
              <a:t>repaired</a:t>
            </a:r>
            <a:endParaRPr lang="en-GB" sz="1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7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8879304-4ACC-4C09-8DFD-F8BE66782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11" y="2784453"/>
            <a:ext cx="4736108" cy="22947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8567ACD-06A7-41A5-8DB3-D6E968387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80000"/>
            <a:ext cx="8434800" cy="720000"/>
          </a:xfrm>
        </p:spPr>
        <p:txBody>
          <a:bodyPr/>
          <a:lstStyle/>
          <a:p>
            <a:r>
              <a:rPr lang="fr-CH" dirty="0" err="1"/>
              <a:t>Dielectric</a:t>
            </a:r>
            <a:r>
              <a:rPr lang="fr-CH" dirty="0"/>
              <a:t> </a:t>
            </a:r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fabricated</a:t>
            </a:r>
            <a:r>
              <a:rPr lang="fr-CH" dirty="0"/>
              <a:t> </a:t>
            </a:r>
            <a:r>
              <a:rPr lang="fr-CH" dirty="0" err="1"/>
              <a:t>coils</a:t>
            </a:r>
            <a:r>
              <a:rPr lang="fr-CH" dirty="0"/>
              <a:t>/magnets (4/4)</a:t>
            </a:r>
            <a:br>
              <a:rPr lang="fr-CH" dirty="0"/>
            </a:br>
            <a:r>
              <a:rPr lang="fr-CH" dirty="0"/>
              <a:t>the </a:t>
            </a:r>
            <a:r>
              <a:rPr lang="fr-CH" dirty="0" err="1"/>
              <a:t>specific</a:t>
            </a:r>
            <a:r>
              <a:rPr lang="fr-CH" dirty="0"/>
              <a:t> case of QH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B8080-DD9E-4C5B-9351-19A35D94E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CD44F4-D9B8-41B9-94CF-2D3F5BCF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1DD23C0-A7DE-49A7-B863-0A6965053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81" y="1239316"/>
            <a:ext cx="4858994" cy="1346563"/>
          </a:xfrm>
        </p:spPr>
        <p:txBody>
          <a:bodyPr>
            <a:normAutofit fontScale="92500"/>
          </a:bodyPr>
          <a:lstStyle/>
          <a:p>
            <a:r>
              <a:rPr lang="en-GB" sz="1600" dirty="0">
                <a:latin typeface="+mj-lt"/>
              </a:rPr>
              <a:t>At least 253 heaters experienced cooldown and training, assembled in short and long magnets</a:t>
            </a:r>
            <a:endParaRPr lang="en-GB" sz="1200" dirty="0">
              <a:latin typeface="+mj-lt"/>
            </a:endParaRPr>
          </a:p>
          <a:p>
            <a:pPr lvl="1"/>
            <a:r>
              <a:rPr lang="en-GB" sz="1200" dirty="0">
                <a:latin typeface="+mj-lt"/>
              </a:rPr>
              <a:t>All passed 2.3 kV in </a:t>
            </a:r>
            <a:r>
              <a:rPr lang="en-GB" sz="1200" dirty="0" err="1">
                <a:latin typeface="+mj-lt"/>
              </a:rPr>
              <a:t>LHe</a:t>
            </a:r>
            <a:endParaRPr lang="en-GB" sz="1200" dirty="0">
              <a:latin typeface="+mj-lt"/>
            </a:endParaRPr>
          </a:p>
          <a:p>
            <a:pPr lvl="1"/>
            <a:r>
              <a:rPr lang="en-GB" sz="1200" dirty="0">
                <a:latin typeface="+mj-lt"/>
              </a:rPr>
              <a:t>All passed 460 V in air at room temperature after test</a:t>
            </a:r>
          </a:p>
          <a:p>
            <a:r>
              <a:rPr lang="en-GB" sz="1600" dirty="0">
                <a:latin typeface="+mj-lt"/>
              </a:rPr>
              <a:t>1 heater failure detected before test in MQXFAP1a</a:t>
            </a:r>
          </a:p>
          <a:p>
            <a:pPr lvl="1"/>
            <a:r>
              <a:rPr lang="en-GB" sz="1200" dirty="0">
                <a:latin typeface="+mj-lt"/>
              </a:rPr>
              <a:t>isolated but causing a short to ground</a:t>
            </a:r>
          </a:p>
          <a:p>
            <a:pPr lvl="1"/>
            <a:endParaRPr lang="en-GB" sz="1200" dirty="0">
              <a:latin typeface="+mj-lt"/>
            </a:endParaRPr>
          </a:p>
          <a:p>
            <a:pPr marL="457200" lvl="1" indent="0">
              <a:buNone/>
            </a:pPr>
            <a:endParaRPr lang="en-GB" sz="1200" dirty="0">
              <a:solidFill>
                <a:schemeClr val="tx1"/>
              </a:solidFill>
              <a:latin typeface="+mj-lt"/>
            </a:endParaRPr>
          </a:p>
          <a:p>
            <a:pPr lvl="1"/>
            <a:endParaRPr lang="en-GB" sz="1200" dirty="0">
              <a:solidFill>
                <a:schemeClr val="tx1"/>
              </a:solidFill>
              <a:latin typeface="+mj-lt"/>
            </a:endParaRPr>
          </a:p>
          <a:p>
            <a:endParaRPr lang="en-GB" sz="1200" dirty="0">
              <a:latin typeface="+mj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81F9B41-F8C2-471D-962A-6857D5040FE7}"/>
              </a:ext>
            </a:extLst>
          </p:cNvPr>
          <p:cNvSpPr txBox="1">
            <a:spLocks/>
          </p:cNvSpPr>
          <p:nvPr/>
        </p:nvSpPr>
        <p:spPr>
          <a:xfrm>
            <a:off x="452511" y="3922424"/>
            <a:ext cx="7920000" cy="219261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600" dirty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3A163AE-AA6E-41A7-A3AA-616E879E25E2}"/>
              </a:ext>
            </a:extLst>
          </p:cNvPr>
          <p:cNvSpPr/>
          <p:nvPr/>
        </p:nvSpPr>
        <p:spPr>
          <a:xfrm>
            <a:off x="371404" y="1070795"/>
            <a:ext cx="4940101" cy="4871266"/>
          </a:xfrm>
          <a:prstGeom prst="roundRect">
            <a:avLst>
              <a:gd name="adj" fmla="val 485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50D621-06E5-471E-8996-54D19809373C}"/>
              </a:ext>
            </a:extLst>
          </p:cNvPr>
          <p:cNvSpPr txBox="1"/>
          <p:nvPr/>
        </p:nvSpPr>
        <p:spPr>
          <a:xfrm>
            <a:off x="594972" y="5203669"/>
            <a:ext cx="436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400" dirty="0">
                <a:latin typeface="+mj-lt"/>
                <a:ea typeface="+mj-ea"/>
                <a:cs typeface="+mj-cs"/>
              </a:rPr>
              <a:t>V breakdown values </a:t>
            </a:r>
            <a:r>
              <a:rPr lang="en-US" sz="140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do not seem to be affected by the number of quenches or thermal cycles</a:t>
            </a:r>
          </a:p>
          <a:p>
            <a:r>
              <a:rPr lang="en-GB" sz="1200" dirty="0">
                <a:hlinkClick r:id="rId3"/>
              </a:rPr>
              <a:t>EDMS 2229465 v.3</a:t>
            </a:r>
            <a:endParaRPr lang="en-GB" sz="2000" dirty="0">
              <a:latin typeface="+mj-lt"/>
            </a:endParaRPr>
          </a:p>
          <a:p>
            <a:endParaRPr lang="en-GB" sz="140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5751DD2-A216-4232-BD64-B3342DE4672A}"/>
              </a:ext>
            </a:extLst>
          </p:cNvPr>
          <p:cNvSpPr/>
          <p:nvPr/>
        </p:nvSpPr>
        <p:spPr>
          <a:xfrm>
            <a:off x="5422344" y="1070796"/>
            <a:ext cx="3572244" cy="3703780"/>
          </a:xfrm>
          <a:prstGeom prst="roundRect">
            <a:avLst>
              <a:gd name="adj" fmla="val 4856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12CE9A6D-9627-44B1-A762-B721AE1C7DBF}"/>
              </a:ext>
            </a:extLst>
          </p:cNvPr>
          <p:cNvSpPr txBox="1">
            <a:spLocks/>
          </p:cNvSpPr>
          <p:nvPr/>
        </p:nvSpPr>
        <p:spPr>
          <a:xfrm>
            <a:off x="5437005" y="1135210"/>
            <a:ext cx="3557584" cy="2479727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latin typeface="+mj-lt"/>
              </a:rPr>
              <a:t>Investigation on MQXFAP1a heater failure </a:t>
            </a:r>
            <a:r>
              <a:rPr lang="en-US" sz="1000" dirty="0">
                <a:hlinkClick r:id="rId4"/>
              </a:rPr>
              <a:t>https://ieeexplore.ieee.org/document/9366979</a:t>
            </a:r>
            <a:endParaRPr lang="en-GB" sz="1000" dirty="0">
              <a:latin typeface="+mj-lt"/>
            </a:endParaRPr>
          </a:p>
          <a:p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Additional tests at high voltage to probe the limit of the dielectric insulation between coil and heaters were performed on tested coils </a:t>
            </a:r>
            <a:r>
              <a:rPr lang="en-GB" sz="1000" dirty="0">
                <a:hlinkClick r:id="rId3"/>
              </a:rPr>
              <a:t>EDMS 2229465 v.3</a:t>
            </a:r>
            <a:endParaRPr lang="en-GB" sz="1400" dirty="0">
              <a:latin typeface="+mj-lt"/>
            </a:endParaRPr>
          </a:p>
          <a:p>
            <a:pPr marL="0" indent="0">
              <a:buNone/>
            </a:pPr>
            <a:endParaRPr lang="en-GB" sz="1400" dirty="0">
              <a:latin typeface="+mj-lt"/>
            </a:endParaRPr>
          </a:p>
          <a:p>
            <a:r>
              <a:rPr lang="en-GB" sz="1400" dirty="0">
                <a:latin typeface="+mj-lt"/>
              </a:rPr>
              <a:t>Blistering effect: </a:t>
            </a:r>
            <a:endParaRPr lang="en-GB" sz="1500" dirty="0">
              <a:latin typeface="+mj-lt"/>
            </a:endParaRPr>
          </a:p>
          <a:p>
            <a:pPr lvl="1"/>
            <a:r>
              <a:rPr lang="en-GB" sz="1200" dirty="0">
                <a:solidFill>
                  <a:schemeClr val="tx1"/>
                </a:solidFill>
                <a:latin typeface="+mj-lt"/>
              </a:rPr>
              <a:t>polyimide gets thinner by a rapid expansion of </a:t>
            </a:r>
            <a:r>
              <a:rPr lang="en-GB" sz="1200" dirty="0" err="1">
                <a:solidFill>
                  <a:schemeClr val="tx1"/>
                </a:solidFill>
                <a:latin typeface="+mj-lt"/>
              </a:rPr>
              <a:t>GHe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 trapped in bubbles in the impregnation =&gt; requires </a:t>
            </a:r>
            <a:r>
              <a:rPr lang="en-GB" sz="1200" dirty="0">
                <a:solidFill>
                  <a:srgbClr val="FF0000"/>
                </a:solidFill>
                <a:latin typeface="+mj-lt"/>
              </a:rPr>
              <a:t>quenching and impregnation defects</a:t>
            </a:r>
            <a:r>
              <a:rPr lang="en-GB" sz="1000" dirty="0">
                <a:solidFill>
                  <a:srgbClr val="FF0000"/>
                </a:solidFill>
                <a:latin typeface="+mj-lt"/>
              </a:rPr>
              <a:t>. </a:t>
            </a:r>
          </a:p>
          <a:p>
            <a:endParaRPr lang="en-GB" sz="1400" dirty="0">
              <a:latin typeface="+mj-lt"/>
            </a:endParaRPr>
          </a:p>
          <a:p>
            <a:pPr marL="0" indent="0">
              <a:buNone/>
            </a:pPr>
            <a:endParaRPr lang="en-GB" sz="1000" dirty="0">
              <a:latin typeface="+mj-lt"/>
            </a:endParaRPr>
          </a:p>
          <a:p>
            <a:pPr marL="457200" lvl="1" indent="0">
              <a:buFont typeface="Wingdings" charset="2"/>
              <a:buNone/>
            </a:pPr>
            <a:endParaRPr lang="en-GB" sz="1000" dirty="0">
              <a:latin typeface="+mj-lt"/>
            </a:endParaRPr>
          </a:p>
          <a:p>
            <a:pPr lvl="1"/>
            <a:endParaRPr lang="en-GB" sz="1000" dirty="0">
              <a:latin typeface="+mj-lt"/>
            </a:endParaRPr>
          </a:p>
          <a:p>
            <a:endParaRPr lang="en-GB" sz="1000" dirty="0">
              <a:latin typeface="+mj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3F17A68-7B89-4B53-8C76-4BA26F3981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856" y="3614937"/>
            <a:ext cx="2909882" cy="10640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D4086C0-4879-48EF-92ED-D031E2C7F478}"/>
              </a:ext>
            </a:extLst>
          </p:cNvPr>
          <p:cNvSpPr txBox="1"/>
          <p:nvPr/>
        </p:nvSpPr>
        <p:spPr>
          <a:xfrm>
            <a:off x="5822356" y="5018731"/>
            <a:ext cx="2772220" cy="923330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CH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Decision</a:t>
            </a:r>
            <a:r>
              <a:rPr lang="fr-CH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to </a:t>
            </a:r>
            <a:r>
              <a:rPr lang="fr-CH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act</a:t>
            </a:r>
            <a:r>
              <a:rPr lang="fr-CH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on </a:t>
            </a:r>
            <a:r>
              <a:rPr lang="fr-CH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impregnation</a:t>
            </a:r>
            <a:r>
              <a:rPr lang="fr-CH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and QH design</a:t>
            </a:r>
            <a:endParaRPr lang="en-GB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7E4A473-F077-40E6-A1DE-AAAE8D3F2674}"/>
              </a:ext>
            </a:extLst>
          </p:cNvPr>
          <p:cNvCxnSpPr>
            <a:cxnSpLocks/>
          </p:cNvCxnSpPr>
          <p:nvPr/>
        </p:nvCxnSpPr>
        <p:spPr>
          <a:xfrm flipH="1" flipV="1">
            <a:off x="2047863" y="4365054"/>
            <a:ext cx="192298" cy="117494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3F3E54C-1116-4200-A0B8-26D52DA6F9E3}"/>
              </a:ext>
            </a:extLst>
          </p:cNvPr>
          <p:cNvSpPr txBox="1"/>
          <p:nvPr/>
        </p:nvSpPr>
        <p:spPr>
          <a:xfrm>
            <a:off x="2203967" y="4403852"/>
            <a:ext cx="9997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0093BE"/>
                </a:solidFill>
              </a:rPr>
              <a:t>MQXFAP1</a:t>
            </a:r>
            <a:endParaRPr lang="en-US" sz="900" b="1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733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85AB1-4527-41D7-9A8C-7D6BE013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Improvements</a:t>
            </a:r>
            <a:r>
              <a:rPr lang="fr-CH" dirty="0"/>
              <a:t> in QH </a:t>
            </a:r>
            <a:r>
              <a:rPr lang="fr-CH" dirty="0" err="1"/>
              <a:t>robustness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39F10A-6006-4D4C-AD82-4CC63E883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65C825-F27D-498F-B948-C221A0910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828F879-927E-4CD1-BDD7-0004931E3A6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85669" y="900000"/>
            <a:ext cx="8578848" cy="40380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>
                <a:solidFill>
                  <a:schemeClr val="tx1"/>
                </a:solidFill>
              </a:rPr>
              <a:t>To improve the reliability of the Quench heaters: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Sandwich construction: addition of a Polyimide </a:t>
            </a:r>
            <a:r>
              <a:rPr lang="en-US" sz="1600" dirty="0" err="1">
                <a:solidFill>
                  <a:schemeClr val="tx1"/>
                </a:solidFill>
              </a:rPr>
              <a:t>coverlay</a:t>
            </a:r>
            <a:r>
              <a:rPr lang="en-US" sz="1600" dirty="0">
                <a:solidFill>
                  <a:schemeClr val="tx1"/>
                </a:solidFill>
              </a:rPr>
              <a:t> to improve the mechanical robustness of the QH (heaters circuit on the neutral axis)</a:t>
            </a:r>
          </a:p>
          <a:p>
            <a:r>
              <a:rPr lang="en-GB" sz="1600" dirty="0">
                <a:solidFill>
                  <a:srgbClr val="00B050"/>
                </a:solidFill>
              </a:rPr>
              <a:t>0.055 mm E-glass </a:t>
            </a:r>
            <a:r>
              <a:rPr lang="en-GB" sz="1800" dirty="0">
                <a:solidFill>
                  <a:schemeClr val="tx1"/>
                </a:solidFill>
              </a:rPr>
              <a:t>(</a:t>
            </a:r>
            <a:r>
              <a:rPr lang="en-GB" sz="1200" dirty="0">
                <a:hlinkClick r:id="rId2"/>
              </a:rPr>
              <a:t>EDMS 2519642 (v.1)</a:t>
            </a: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GB" sz="1600" dirty="0">
                <a:solidFill>
                  <a:schemeClr val="tx1"/>
                </a:solidFill>
              </a:rPr>
              <a:t>added after reaction between heater and coil to :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Facilitate resin impregnation</a:t>
            </a:r>
          </a:p>
          <a:p>
            <a:pPr lvl="1"/>
            <a:r>
              <a:rPr lang="en-GB" sz="1200" dirty="0">
                <a:solidFill>
                  <a:schemeClr val="tx1"/>
                </a:solidFill>
              </a:rPr>
              <a:t>Provide additional dielectric insulation heater to coil</a:t>
            </a:r>
          </a:p>
          <a:p>
            <a:r>
              <a:rPr lang="en-GB" sz="1600" dirty="0">
                <a:solidFill>
                  <a:schemeClr val="tx1"/>
                </a:solidFill>
              </a:rPr>
              <a:t>HV qualification tests on QH before installation from </a:t>
            </a:r>
            <a:r>
              <a:rPr lang="en-GB" sz="1600" dirty="0">
                <a:solidFill>
                  <a:srgbClr val="00B050"/>
                </a:solidFill>
              </a:rPr>
              <a:t>3.7 kV to 5 kV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0DB38E-09F4-4A41-A657-E8CA28315FC0}"/>
              </a:ext>
            </a:extLst>
          </p:cNvPr>
          <p:cNvSpPr txBox="1"/>
          <p:nvPr/>
        </p:nvSpPr>
        <p:spPr>
          <a:xfrm>
            <a:off x="24127" y="5727167"/>
            <a:ext cx="89403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65000"/>
                  </a:schemeClr>
                </a:solidFill>
              </a:rPr>
              <a:t>MQXF QH Technical Meeting </a:t>
            </a:r>
          </a:p>
          <a:p>
            <a:r>
              <a:rPr lang="en-GB" sz="1200" u="sng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https://indico.cern.ch/event/1077589/</a:t>
            </a:r>
            <a:r>
              <a:rPr lang="en-GB" sz="1200" u="sng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FE13DE-3866-4EA3-82DA-691F4FF80F3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9287" r="2143"/>
          <a:stretch/>
        </p:blipFill>
        <p:spPr>
          <a:xfrm>
            <a:off x="932740" y="3226462"/>
            <a:ext cx="6687261" cy="21349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BE13C8D-BA15-4FB7-8AFF-DF3A3EE528E5}"/>
              </a:ext>
            </a:extLst>
          </p:cNvPr>
          <p:cNvSpPr txBox="1"/>
          <p:nvPr/>
        </p:nvSpPr>
        <p:spPr>
          <a:xfrm>
            <a:off x="1960282" y="2933594"/>
            <a:ext cx="20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Initial Design</a:t>
            </a:r>
            <a:endParaRPr lang="en-GB" sz="1600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EDF2DB-6534-4C0F-A53C-92F7F1DC8CE2}"/>
              </a:ext>
            </a:extLst>
          </p:cNvPr>
          <p:cNvSpPr txBox="1"/>
          <p:nvPr/>
        </p:nvSpPr>
        <p:spPr>
          <a:xfrm>
            <a:off x="5301130" y="2956027"/>
            <a:ext cx="204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New Design</a:t>
            </a:r>
            <a:endParaRPr lang="en-GB" sz="16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51D75E-0BF9-4DB8-9F64-CF55F9E78671}"/>
              </a:ext>
            </a:extLst>
          </p:cNvPr>
          <p:cNvSpPr txBox="1"/>
          <p:nvPr/>
        </p:nvSpPr>
        <p:spPr>
          <a:xfrm>
            <a:off x="3202362" y="5379480"/>
            <a:ext cx="5300425" cy="1077218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Presently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implemented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115/116 for MQXFS8</a:t>
            </a:r>
          </a:p>
          <a:p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To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be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implemented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 MQXFB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from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126</a:t>
            </a:r>
          </a:p>
          <a:p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Already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implemented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in 2 MQXFB Cu </a:t>
            </a:r>
            <a:r>
              <a:rPr lang="fr-CH" sz="1600" b="1" dirty="0" err="1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coils</a:t>
            </a:r>
            <a:r>
              <a:rPr lang="fr-CH" sz="16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004 and 005</a:t>
            </a:r>
            <a:endParaRPr lang="en-GB" sz="16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F28039B-0683-45AE-8EDF-681C720FD77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7970" r="2336" b="37709"/>
          <a:stretch/>
        </p:blipFill>
        <p:spPr>
          <a:xfrm>
            <a:off x="7489060" y="2269095"/>
            <a:ext cx="1269271" cy="82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73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BB41E-C601-4D0D-93E2-4955A9A05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Improvement</a:t>
            </a:r>
            <a:r>
              <a:rPr lang="fr-CH" dirty="0"/>
              <a:t> of the </a:t>
            </a:r>
            <a:r>
              <a:rPr lang="fr-CH" dirty="0" err="1"/>
              <a:t>impregnation</a:t>
            </a:r>
            <a:r>
              <a:rPr lang="fr-CH" dirty="0"/>
              <a:t> process</a:t>
            </a:r>
            <a:br>
              <a:rPr lang="fr-CH" dirty="0"/>
            </a:br>
            <a:r>
              <a:rPr lang="fr-CH" dirty="0" err="1"/>
              <a:t>starting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coil</a:t>
            </a:r>
            <a:r>
              <a:rPr lang="fr-CH" dirty="0"/>
              <a:t> 120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7CC457-2C75-4611-BCB3-9DE1FA2E3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Report on Ongoing actions for MQXFB - H. Felice - insulation systems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5C85A1-E436-4D08-9ABD-085C0ACE9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FC368AF6-3AF0-460C-9752-670FC80437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577"/>
          <a:stretch/>
        </p:blipFill>
        <p:spPr>
          <a:xfrm>
            <a:off x="476903" y="3665449"/>
            <a:ext cx="4508989" cy="240916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C26E91D-EFB4-420A-BAA0-A2CCCB9B9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2446249"/>
          </a:xfrm>
        </p:spPr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sz="1400" b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Better degassing</a:t>
            </a:r>
            <a:r>
              <a:rPr lang="en-GB" sz="1400" b="1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</a:rPr>
              <a:t> </a:t>
            </a:r>
            <a:endParaRPr lang="en-GB" sz="14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installation of an additional pumping unit at the mould exit</a:t>
            </a:r>
            <a:endParaRPr lang="en-GB" sz="14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better monitoring of local mould pressures with the introduction of local (at the mould inlet and outlet) pressure pickups and, consequently, adjustment of degassing time</a:t>
            </a:r>
            <a:endParaRPr lang="en-GB" sz="14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742950" lvl="1" indent="-285750">
              <a:buFont typeface="+mj-lt"/>
              <a:buAutoNum type="alphaLcPeriod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better conditioning of the injection tank</a:t>
            </a:r>
            <a:endParaRPr lang="en-GB" sz="14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sz="1400" b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Increase of degassing temperature (coil + mould) from 80°C to 110°C</a:t>
            </a:r>
            <a:endParaRPr lang="en-GB" sz="14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342900" lvl="0" indent="-342900">
              <a:buFont typeface="+mj-lt"/>
              <a:buAutoNum type="arabicPeriod"/>
              <a:tabLst>
                <a:tab pos="457200" algn="l"/>
              </a:tabLst>
            </a:pPr>
            <a:r>
              <a:rPr lang="en-GB" sz="1400" b="1" dirty="0">
                <a:solidFill>
                  <a:srgbClr val="00B050"/>
                </a:solidFill>
                <a:effectLst/>
                <a:latin typeface="+mj-lt"/>
                <a:ea typeface="Times New Roman" panose="02020603050405020304" pitchFamily="18" charset="0"/>
              </a:rPr>
              <a:t>Tighter monitoring and control of the impregnation process</a:t>
            </a:r>
            <a:r>
              <a:rPr lang="en-GB" sz="1400" dirty="0"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</a:rPr>
              <a:t>, new rule of iteration of the milking process based on 100% absence of bubbles at the outlet resin tank</a:t>
            </a:r>
            <a:endParaRPr lang="en-GB" sz="1400" dirty="0">
              <a:solidFill>
                <a:srgbClr val="000000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sz="2400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EE85F2-DF48-4589-AC33-D878D212C558}"/>
              </a:ext>
            </a:extLst>
          </p:cNvPr>
          <p:cNvSpPr txBox="1"/>
          <p:nvPr/>
        </p:nvSpPr>
        <p:spPr>
          <a:xfrm>
            <a:off x="5329420" y="4253313"/>
            <a:ext cx="3455137" cy="120032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dirty="0">
                <a:solidFill>
                  <a:srgbClr val="0093BE"/>
                </a:solidFill>
                <a:effectLst/>
                <a:latin typeface="+mj-lt"/>
                <a:ea typeface="Calibri" panose="020F0502020204030204" pitchFamily="34" charset="0"/>
              </a:rPr>
              <a:t>All these improvements are implemented from coil 120 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93BE"/>
                </a:solidFill>
                <a:effectLst/>
                <a:latin typeface="+mj-lt"/>
                <a:ea typeface="Calibri" panose="020F0502020204030204" pitchFamily="34" charset="0"/>
              </a:rPr>
              <a:t>(i.e., coils for MQXFB02 already produced)</a:t>
            </a:r>
          </a:p>
        </p:txBody>
      </p:sp>
    </p:spTree>
    <p:extLst>
      <p:ext uri="{BB962C8B-B14F-4D97-AF65-F5344CB8AC3E}">
        <p14:creationId xmlns:p14="http://schemas.microsoft.com/office/powerpoint/2010/main" val="18773447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20608</TotalTime>
  <Words>1976</Words>
  <Application>Microsoft Office PowerPoint</Application>
  <PresentationFormat>On-screen Show (4:3)</PresentationFormat>
  <Paragraphs>243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Thème Office</vt:lpstr>
      <vt:lpstr>Assessing Resin and insulation limits and improving electrical robustness </vt:lpstr>
      <vt:lpstr>MQXF: dielectric challenges in a nutshell</vt:lpstr>
      <vt:lpstr>Context</vt:lpstr>
      <vt:lpstr>Dielectric status of fabricated coils/magnets (1/4) Coil to Ground</vt:lpstr>
      <vt:lpstr>Dielectric status of fabricated coils/magnets (2/4) Coil to Ground</vt:lpstr>
      <vt:lpstr>Dielectric status of fabricated coils/magnets (3/4) Coils after impregnation before assembly</vt:lpstr>
      <vt:lpstr>Dielectric status of fabricated coils/magnets (4/4) the specific case of QH</vt:lpstr>
      <vt:lpstr>Improvements in QH robustness</vt:lpstr>
      <vt:lpstr>Improvement of the impregnation process starting from coil 120</vt:lpstr>
      <vt:lpstr>In summary: status in MQXFB</vt:lpstr>
      <vt:lpstr>Recent observations</vt:lpstr>
      <vt:lpstr>Interlayer and cable insulation dielectric strength</vt:lpstr>
      <vt:lpstr>Adhesion</vt:lpstr>
      <vt:lpstr>Resin Fracture Toughness</vt:lpstr>
      <vt:lpstr>Timeline for improvements</vt:lpstr>
      <vt:lpstr>In 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Helene Felice</cp:lastModifiedBy>
  <cp:revision>1493</cp:revision>
  <cp:lastPrinted>2021-10-20T08:27:01Z</cp:lastPrinted>
  <dcterms:created xsi:type="dcterms:W3CDTF">2016-08-24T12:27:25Z</dcterms:created>
  <dcterms:modified xsi:type="dcterms:W3CDTF">2022-04-29T05:45:43Z</dcterms:modified>
</cp:coreProperties>
</file>