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3" r:id="rId2"/>
    <p:sldId id="356" r:id="rId3"/>
    <p:sldId id="401" r:id="rId4"/>
    <p:sldId id="403" r:id="rId5"/>
    <p:sldId id="396" r:id="rId6"/>
    <p:sldId id="402" r:id="rId7"/>
    <p:sldId id="404" r:id="rId8"/>
    <p:sldId id="405" r:id="rId9"/>
    <p:sldId id="407" r:id="rId10"/>
    <p:sldId id="409" r:id="rId11"/>
    <p:sldId id="421" r:id="rId12"/>
    <p:sldId id="410" r:id="rId13"/>
    <p:sldId id="411" r:id="rId14"/>
    <p:sldId id="419" r:id="rId15"/>
    <p:sldId id="423" r:id="rId16"/>
    <p:sldId id="422" r:id="rId17"/>
    <p:sldId id="424" r:id="rId18"/>
    <p:sldId id="425" r:id="rId19"/>
    <p:sldId id="412" r:id="rId20"/>
    <p:sldId id="413" r:id="rId21"/>
    <p:sldId id="414" r:id="rId22"/>
    <p:sldId id="415" r:id="rId23"/>
    <p:sldId id="420" r:id="rId24"/>
    <p:sldId id="418" r:id="rId25"/>
    <p:sldId id="294" r:id="rId2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D6E28A6-4E7F-4DD7-84D3-BBF6CA27F975}">
          <p14:sldIdLst>
            <p14:sldId id="263"/>
            <p14:sldId id="356"/>
            <p14:sldId id="401"/>
            <p14:sldId id="403"/>
            <p14:sldId id="396"/>
            <p14:sldId id="402"/>
            <p14:sldId id="404"/>
            <p14:sldId id="405"/>
            <p14:sldId id="407"/>
            <p14:sldId id="409"/>
            <p14:sldId id="421"/>
            <p14:sldId id="410"/>
            <p14:sldId id="411"/>
            <p14:sldId id="419"/>
            <p14:sldId id="423"/>
            <p14:sldId id="422"/>
            <p14:sldId id="424"/>
            <p14:sldId id="425"/>
            <p14:sldId id="412"/>
            <p14:sldId id="413"/>
            <p14:sldId id="414"/>
            <p14:sldId id="415"/>
            <p14:sldId id="420"/>
            <p14:sldId id="418"/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FFC000"/>
    <a:srgbClr val="ED7D31"/>
    <a:srgbClr val="1B9930"/>
    <a:srgbClr val="5A5A5A"/>
    <a:srgbClr val="F5BAB5"/>
    <a:srgbClr val="FEEAD8"/>
    <a:srgbClr val="64BCD9"/>
    <a:srgbClr val="E0F2F7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77" autoAdjust="0"/>
    <p:restoredTop sz="94660"/>
  </p:normalViewPr>
  <p:slideViewPr>
    <p:cSldViewPr snapToGrid="0" snapToObjects="1" showGuides="1">
      <p:cViewPr varScale="1">
        <p:scale>
          <a:sx n="96" d="100"/>
          <a:sy n="96" d="100"/>
        </p:scale>
        <p:origin x="3192" y="7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B3F5CDDF-3246-6843-A314-FDDEB3F3DF8E}" type="datetimeFigureOut">
              <a:rPr lang="fr-FR" smtClean="0"/>
              <a:pPr/>
              <a:t>28/04/2022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/>
          <a:lstStyle>
            <a:lvl1pPr algn="r">
              <a:defRPr sz="1100"/>
            </a:lvl1pPr>
          </a:lstStyle>
          <a:p>
            <a:fld id="{781D8F6D-3354-BF4D-834B-467E3215D30A}" type="datetimeFigureOut">
              <a:rPr lang="fr-FR" smtClean="0"/>
              <a:pPr/>
              <a:t>28/04/2022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38188"/>
            <a:ext cx="4943475" cy="3706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8" tIns="45509" rIns="91018" bIns="45509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7"/>
          </a:xfrm>
          <a:prstGeom prst="rect">
            <a:avLst/>
          </a:prstGeom>
        </p:spPr>
        <p:txBody>
          <a:bodyPr vert="horz" lIns="91018" tIns="45509" rIns="91018" bIns="4550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l">
              <a:defRPr sz="11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2"/>
          </a:xfrm>
          <a:prstGeom prst="rect">
            <a:avLst/>
          </a:prstGeom>
        </p:spPr>
        <p:txBody>
          <a:bodyPr vert="horz" lIns="91018" tIns="45509" rIns="91018" bIns="45509" rtlCol="0" anchor="b"/>
          <a:lstStyle>
            <a:lvl1pPr algn="r">
              <a:defRPr sz="11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Attilio Milanese, TE-MSC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69659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tiff"/><Relationship Id="rId5" Type="http://schemas.openxmlformats.org/officeDocument/2006/relationships/image" Target="../media/image14.tiff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0520" TargetMode="External"/><Relationship Id="rId2" Type="http://schemas.openxmlformats.org/officeDocument/2006/relationships/hyperlink" Target="http://www.cern.ch/mqx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80200" TargetMode="External"/><Relationship Id="rId2" Type="http://schemas.openxmlformats.org/officeDocument/2006/relationships/hyperlink" Target="https://indico.cern.ch/event/111996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599" y="2819400"/>
            <a:ext cx="7414591" cy="1800000"/>
          </a:xfrm>
        </p:spPr>
        <p:txBody>
          <a:bodyPr/>
          <a:lstStyle/>
          <a:p>
            <a:r>
              <a:rPr lang="en-GB" dirty="0"/>
              <a:t>Report on Ongoing Actions for MQXFB</a:t>
            </a:r>
            <a:br>
              <a:rPr lang="en-GB" dirty="0"/>
            </a:br>
            <a:br>
              <a:rPr lang="en-GB" sz="1800" dirty="0"/>
            </a:br>
            <a:r>
              <a:rPr lang="en-GB" dirty="0">
                <a:solidFill>
                  <a:schemeClr val="bg2"/>
                </a:solidFill>
              </a:rPr>
              <a:t>Improvements in coil manufacture</a:t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73976"/>
            <a:ext cx="6480000" cy="990600"/>
          </a:xfrm>
        </p:spPr>
        <p:txBody>
          <a:bodyPr>
            <a:normAutofit/>
          </a:bodyPr>
          <a:lstStyle/>
          <a:p>
            <a:r>
              <a:rPr lang="en-GB" dirty="0"/>
              <a:t>A. Milanese, on behalf of the MQXFB team</a:t>
            </a:r>
          </a:p>
          <a:p>
            <a:r>
              <a:rPr lang="en-GB" dirty="0"/>
              <a:t>(special acknowledgements to J. Ferradas Troitino,         S. Izquierdo Bermudez and N. Lusa)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29 Apr.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We modified the lifting girder to decrease the elastic deflection of finished coils during handling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53493D-57BF-44C1-A565-33D4AD0A4D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812656" y="-110836"/>
            <a:ext cx="1008772" cy="42976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938FC8-AA93-473C-920F-24DADB908509}"/>
              </a:ext>
            </a:extLst>
          </p:cNvPr>
          <p:cNvSpPr txBox="1"/>
          <p:nvPr/>
        </p:nvSpPr>
        <p:spPr>
          <a:xfrm>
            <a:off x="877328" y="1003854"/>
            <a:ext cx="2880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BEFORE (constant force)</a:t>
            </a:r>
            <a:endParaRPr lang="en-GB" sz="14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E8E60B-5763-48B8-99FC-ED12655B3248}"/>
              </a:ext>
            </a:extLst>
          </p:cNvPr>
          <p:cNvGrpSpPr/>
          <p:nvPr/>
        </p:nvGrpSpPr>
        <p:grpSpPr>
          <a:xfrm>
            <a:off x="4879339" y="1067749"/>
            <a:ext cx="4424932" cy="2322512"/>
            <a:chOff x="399068" y="3670516"/>
            <a:chExt cx="4424932" cy="2322512"/>
          </a:xfrm>
        </p:grpSpPr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CC118FDF-6932-4F3B-A053-12E662B6B8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068" y="3778263"/>
              <a:ext cx="3835945" cy="2107019"/>
            </a:xfrm>
            <a:prstGeom prst="rect">
              <a:avLst/>
            </a:prstGeom>
          </p:spPr>
        </p:pic>
        <p:sp>
          <p:nvSpPr>
            <p:cNvPr id="2" name="Isosceles Triangle 1">
              <a:extLst>
                <a:ext uri="{FF2B5EF4-FFF2-40B4-BE49-F238E27FC236}">
                  <a16:creationId xmlns:a16="http://schemas.microsoft.com/office/drawing/2014/main" id="{43999A25-6ED3-4403-93C3-D9EC400AA7D5}"/>
                </a:ext>
              </a:extLst>
            </p:cNvPr>
            <p:cNvSpPr/>
            <p:nvPr/>
          </p:nvSpPr>
          <p:spPr>
            <a:xfrm>
              <a:off x="788504" y="3670516"/>
              <a:ext cx="2259496" cy="437322"/>
            </a:xfrm>
            <a:custGeom>
              <a:avLst/>
              <a:gdLst>
                <a:gd name="connsiteX0" fmla="*/ 0 w 2259496"/>
                <a:gd name="connsiteY0" fmla="*/ 589722 h 589722"/>
                <a:gd name="connsiteX1" fmla="*/ 1487675 w 2259496"/>
                <a:gd name="connsiteY1" fmla="*/ 0 h 589722"/>
                <a:gd name="connsiteX2" fmla="*/ 2259496 w 2259496"/>
                <a:gd name="connsiteY2" fmla="*/ 589722 h 589722"/>
                <a:gd name="connsiteX3" fmla="*/ 0 w 2259496"/>
                <a:gd name="connsiteY3" fmla="*/ 589722 h 5897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9496" h="437322">
                  <a:moveTo>
                    <a:pt x="0" y="437322"/>
                  </a:moveTo>
                  <a:lnTo>
                    <a:pt x="984092" y="0"/>
                  </a:lnTo>
                  <a:cubicBezTo>
                    <a:pt x="2919975" y="139148"/>
                    <a:pt x="1834361" y="291548"/>
                    <a:pt x="2259496" y="437322"/>
                  </a:cubicBezTo>
                  <a:lnTo>
                    <a:pt x="0" y="4373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">
              <a:extLst>
                <a:ext uri="{FF2B5EF4-FFF2-40B4-BE49-F238E27FC236}">
                  <a16:creationId xmlns:a16="http://schemas.microsoft.com/office/drawing/2014/main" id="{703FD892-42D8-43DC-80CC-67F4DA6B0C6C}"/>
                </a:ext>
              </a:extLst>
            </p:cNvPr>
            <p:cNvSpPr/>
            <p:nvPr/>
          </p:nvSpPr>
          <p:spPr>
            <a:xfrm>
              <a:off x="2564504" y="5303845"/>
              <a:ext cx="2259496" cy="689183"/>
            </a:xfrm>
            <a:custGeom>
              <a:avLst/>
              <a:gdLst>
                <a:gd name="connsiteX0" fmla="*/ 0 w 2259496"/>
                <a:gd name="connsiteY0" fmla="*/ 589722 h 589722"/>
                <a:gd name="connsiteX1" fmla="*/ 1487675 w 2259496"/>
                <a:gd name="connsiteY1" fmla="*/ 0 h 589722"/>
                <a:gd name="connsiteX2" fmla="*/ 2259496 w 2259496"/>
                <a:gd name="connsiteY2" fmla="*/ 589722 h 589722"/>
                <a:gd name="connsiteX3" fmla="*/ 0 w 2259496"/>
                <a:gd name="connsiteY3" fmla="*/ 589722 h 5897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  <a:gd name="connsiteX0" fmla="*/ 0 w 2259496"/>
                <a:gd name="connsiteY0" fmla="*/ 437322 h 437322"/>
                <a:gd name="connsiteX1" fmla="*/ 984092 w 2259496"/>
                <a:gd name="connsiteY1" fmla="*/ 0 h 437322"/>
                <a:gd name="connsiteX2" fmla="*/ 2259496 w 2259496"/>
                <a:gd name="connsiteY2" fmla="*/ 437322 h 437322"/>
                <a:gd name="connsiteX3" fmla="*/ 0 w 2259496"/>
                <a:gd name="connsiteY3" fmla="*/ 437322 h 43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9496" h="437322">
                  <a:moveTo>
                    <a:pt x="0" y="437322"/>
                  </a:moveTo>
                  <a:lnTo>
                    <a:pt x="984092" y="0"/>
                  </a:lnTo>
                  <a:cubicBezTo>
                    <a:pt x="2919975" y="139148"/>
                    <a:pt x="1834361" y="291548"/>
                    <a:pt x="2259496" y="437322"/>
                  </a:cubicBezTo>
                  <a:lnTo>
                    <a:pt x="0" y="4373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58880CFE-9367-4BC7-97A4-EC038724E7A2}"/>
              </a:ext>
            </a:extLst>
          </p:cNvPr>
          <p:cNvSpPr txBox="1">
            <a:spLocks/>
          </p:cNvSpPr>
          <p:nvPr/>
        </p:nvSpPr>
        <p:spPr>
          <a:xfrm>
            <a:off x="2128435" y="6229083"/>
            <a:ext cx="6280068" cy="9403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sz="1800" dirty="0">
                <a:solidFill>
                  <a:srgbClr val="5A5A5A"/>
                </a:solidFill>
              </a:rPr>
              <a:t>Improvement demonstrated in relative (with respect to before) and in absolute (measuring strains &lt; 10 </a:t>
            </a:r>
            <a:r>
              <a:rPr lang="en-GB" sz="1800" dirty="0">
                <a:solidFill>
                  <a:srgbClr val="5A5A5A"/>
                </a:solidFill>
                <a:latin typeface="Symbol" panose="05050102010706020507" pitchFamily="18" charset="2"/>
              </a:rPr>
              <a:t>me</a:t>
            </a:r>
            <a:r>
              <a:rPr lang="en-GB" sz="1800" dirty="0">
                <a:solidFill>
                  <a:srgbClr val="5A5A5A"/>
                </a:solidFill>
              </a:rPr>
              <a:t>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AA3BFE3-6043-4D89-BFE5-D0F20AE7042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1003" y="3273137"/>
            <a:ext cx="2194221" cy="2626261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19B3AF2-597B-4448-91BD-2DF4393FFB42}"/>
              </a:ext>
            </a:extLst>
          </p:cNvPr>
          <p:cNvSpPr txBox="1"/>
          <p:nvPr/>
        </p:nvSpPr>
        <p:spPr>
          <a:xfrm>
            <a:off x="5295224" y="1003853"/>
            <a:ext cx="2880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AFTER (constant displacement)</a:t>
            </a:r>
            <a:endParaRPr lang="en-GB" sz="1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331DCD4-93A7-45A2-95C5-94025CF83F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165" y="2482431"/>
            <a:ext cx="4236562" cy="361723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ACB71EA2-F22D-47A7-9759-92C144122D4D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0" name="Flowchart: Decision 19">
              <a:extLst>
                <a:ext uri="{FF2B5EF4-FFF2-40B4-BE49-F238E27FC236}">
                  <a16:creationId xmlns:a16="http://schemas.microsoft.com/office/drawing/2014/main" id="{A0374FB6-BC28-41E1-BDD0-9582EF271B18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91CD90-06FB-4E9F-8507-67609FA07CAA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4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6111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The inner layer pole turn – and the poles in general – is where we focus more our attention in this moment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74182B5-0D66-40ED-8398-F0CE80555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655" y="3224723"/>
            <a:ext cx="4695542" cy="3240000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35460B0-6838-4237-ADC7-045A018DA31C}"/>
              </a:ext>
            </a:extLst>
          </p:cNvPr>
          <p:cNvSpPr/>
          <p:nvPr/>
        </p:nvSpPr>
        <p:spPr>
          <a:xfrm>
            <a:off x="2113722" y="2504660"/>
            <a:ext cx="649357" cy="543339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9E28E9F-59C8-41CD-AE6C-F144D574E6D6}"/>
              </a:ext>
            </a:extLst>
          </p:cNvPr>
          <p:cNvSpPr/>
          <p:nvPr/>
        </p:nvSpPr>
        <p:spPr>
          <a:xfrm>
            <a:off x="2902222" y="2643807"/>
            <a:ext cx="649357" cy="543339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F4C730E-0A89-4C56-B338-A72A27583019}"/>
              </a:ext>
            </a:extLst>
          </p:cNvPr>
          <p:cNvSpPr/>
          <p:nvPr/>
        </p:nvSpPr>
        <p:spPr>
          <a:xfrm>
            <a:off x="5897217" y="4414733"/>
            <a:ext cx="781874" cy="654220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8D93744A-7886-47EA-A614-C742E9C68FC2}"/>
              </a:ext>
            </a:extLst>
          </p:cNvPr>
          <p:cNvSpPr txBox="1">
            <a:spLocks/>
          </p:cNvSpPr>
          <p:nvPr/>
        </p:nvSpPr>
        <p:spPr>
          <a:xfrm>
            <a:off x="5187436" y="965134"/>
            <a:ext cx="3995903" cy="94034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 algn="ctr">
              <a:buFont typeface="Wingdings" charset="2"/>
              <a:buNone/>
            </a:pPr>
            <a:r>
              <a:rPr lang="en-GB" sz="2400" dirty="0">
                <a:solidFill>
                  <a:srgbClr val="5A5A5A"/>
                </a:solidFill>
              </a:rPr>
              <a:t>CR108 </a:t>
            </a:r>
            <a:r>
              <a:rPr lang="en-GB" sz="2400" dirty="0" err="1">
                <a:solidFill>
                  <a:srgbClr val="5A5A5A"/>
                </a:solidFill>
              </a:rPr>
              <a:t>micrographies</a:t>
            </a:r>
            <a:r>
              <a:rPr lang="en-GB" sz="2400" dirty="0">
                <a:solidFill>
                  <a:srgbClr val="5A5A5A"/>
                </a:solidFill>
              </a:rPr>
              <a:t> after Cu etching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B63289-9F7C-40AC-971F-DCD2849AD797}"/>
              </a:ext>
            </a:extLst>
          </p:cNvPr>
          <p:cNvSpPr txBox="1"/>
          <p:nvPr/>
        </p:nvSpPr>
        <p:spPr>
          <a:xfrm>
            <a:off x="3059206" y="6301653"/>
            <a:ext cx="181703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B9930"/>
                </a:solidFill>
              </a:rPr>
              <a:t>S. Sgobba’s talk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FE2E9A-0736-415D-8363-0D7E8A4468A5}"/>
              </a:ext>
            </a:extLst>
          </p:cNvPr>
          <p:cNvSpPr txBox="1"/>
          <p:nvPr/>
        </p:nvSpPr>
        <p:spPr>
          <a:xfrm>
            <a:off x="5897217" y="1804664"/>
            <a:ext cx="20042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outer layer Ti pole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8D58FF-DD42-4B70-984E-2AC9EAAC820D}"/>
              </a:ext>
            </a:extLst>
          </p:cNvPr>
          <p:cNvSpPr txBox="1"/>
          <p:nvPr/>
        </p:nvSpPr>
        <p:spPr>
          <a:xfrm>
            <a:off x="6341643" y="2363815"/>
            <a:ext cx="20042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inner layer Ti pole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9CCA36C-4864-4C23-AD42-7E516CD31A99}"/>
              </a:ext>
            </a:extLst>
          </p:cNvPr>
          <p:cNvSpPr txBox="1"/>
          <p:nvPr/>
        </p:nvSpPr>
        <p:spPr>
          <a:xfrm>
            <a:off x="961190" y="4852917"/>
            <a:ext cx="20042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outer layer Ti pole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81DB7CB-AFB5-4663-BC5A-9A4024259F6E}"/>
              </a:ext>
            </a:extLst>
          </p:cNvPr>
          <p:cNvCxnSpPr>
            <a:cxnSpLocks/>
          </p:cNvCxnSpPr>
          <p:nvPr/>
        </p:nvCxnSpPr>
        <p:spPr>
          <a:xfrm>
            <a:off x="3059206" y="5761951"/>
            <a:ext cx="1685050" cy="38075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D01A0EA-EB04-442A-891F-C091888ED7E9}"/>
              </a:ext>
            </a:extLst>
          </p:cNvPr>
          <p:cNvSpPr txBox="1"/>
          <p:nvPr/>
        </p:nvSpPr>
        <p:spPr>
          <a:xfrm>
            <a:off x="1054946" y="5577285"/>
            <a:ext cx="200426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inner layer Ti pole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386384B-714C-4B94-B6C6-D0D80034D5F0}"/>
              </a:ext>
            </a:extLst>
          </p:cNvPr>
          <p:cNvGrpSpPr/>
          <p:nvPr/>
        </p:nvGrpSpPr>
        <p:grpSpPr>
          <a:xfrm>
            <a:off x="274803" y="1057974"/>
            <a:ext cx="4782505" cy="3394859"/>
            <a:chOff x="274803" y="1057974"/>
            <a:chExt cx="4782505" cy="339485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73CAF1B-D0DE-442F-9B65-081B5960A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803" y="1057974"/>
              <a:ext cx="4624757" cy="3240000"/>
            </a:xfrm>
            <a:prstGeom prst="rect">
              <a:avLst/>
            </a:prstGeom>
          </p:spPr>
        </p:pic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6EAC9F28-8485-48D4-8102-91824B58AE45}"/>
                </a:ext>
              </a:extLst>
            </p:cNvPr>
            <p:cNvSpPr/>
            <p:nvPr/>
          </p:nvSpPr>
          <p:spPr>
            <a:xfrm>
              <a:off x="4006850" y="3750344"/>
              <a:ext cx="1050458" cy="702489"/>
            </a:xfrm>
            <a:custGeom>
              <a:avLst/>
              <a:gdLst>
                <a:gd name="connsiteX0" fmla="*/ 0 w 2100915"/>
                <a:gd name="connsiteY0" fmla="*/ 702489 h 702489"/>
                <a:gd name="connsiteX1" fmla="*/ 1050458 w 2100915"/>
                <a:gd name="connsiteY1" fmla="*/ 0 h 702489"/>
                <a:gd name="connsiteX2" fmla="*/ 2100915 w 2100915"/>
                <a:gd name="connsiteY2" fmla="*/ 702489 h 702489"/>
                <a:gd name="connsiteX3" fmla="*/ 0 w 2100915"/>
                <a:gd name="connsiteY3" fmla="*/ 702489 h 702489"/>
                <a:gd name="connsiteX0" fmla="*/ 0 w 1050458"/>
                <a:gd name="connsiteY0" fmla="*/ 702489 h 702489"/>
                <a:gd name="connsiteX1" fmla="*/ 1050458 w 1050458"/>
                <a:gd name="connsiteY1" fmla="*/ 0 h 702489"/>
                <a:gd name="connsiteX2" fmla="*/ 1002365 w 1050458"/>
                <a:gd name="connsiteY2" fmla="*/ 632639 h 702489"/>
                <a:gd name="connsiteX3" fmla="*/ 0 w 1050458"/>
                <a:gd name="connsiteY3" fmla="*/ 702489 h 702489"/>
                <a:gd name="connsiteX0" fmla="*/ 0 w 1050458"/>
                <a:gd name="connsiteY0" fmla="*/ 702489 h 702489"/>
                <a:gd name="connsiteX1" fmla="*/ 1050458 w 1050458"/>
                <a:gd name="connsiteY1" fmla="*/ 0 h 702489"/>
                <a:gd name="connsiteX2" fmla="*/ 964265 w 1050458"/>
                <a:gd name="connsiteY2" fmla="*/ 550089 h 702489"/>
                <a:gd name="connsiteX3" fmla="*/ 0 w 1050458"/>
                <a:gd name="connsiteY3" fmla="*/ 702489 h 702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0458" h="702489">
                  <a:moveTo>
                    <a:pt x="0" y="702489"/>
                  </a:moveTo>
                  <a:lnTo>
                    <a:pt x="1050458" y="0"/>
                  </a:lnTo>
                  <a:lnTo>
                    <a:pt x="964265" y="550089"/>
                  </a:lnTo>
                  <a:lnTo>
                    <a:pt x="0" y="7024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12C77A-CB08-48FE-B292-D21D39B5CDD6}"/>
              </a:ext>
            </a:extLst>
          </p:cNvPr>
          <p:cNvCxnSpPr>
            <a:cxnSpLocks/>
          </p:cNvCxnSpPr>
          <p:nvPr/>
        </p:nvCxnSpPr>
        <p:spPr>
          <a:xfrm flipV="1">
            <a:off x="2965450" y="3642093"/>
            <a:ext cx="2754164" cy="1409786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E79D68-0818-4175-98B5-43D7D6FE3FFA}"/>
              </a:ext>
            </a:extLst>
          </p:cNvPr>
          <p:cNvCxnSpPr>
            <a:cxnSpLocks/>
          </p:cNvCxnSpPr>
          <p:nvPr/>
        </p:nvCxnSpPr>
        <p:spPr>
          <a:xfrm flipH="1">
            <a:off x="4397668" y="2584335"/>
            <a:ext cx="1943975" cy="943243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4FDABA7-5469-461F-9E34-C129A9C3D858}"/>
              </a:ext>
            </a:extLst>
          </p:cNvPr>
          <p:cNvCxnSpPr>
            <a:cxnSpLocks/>
          </p:cNvCxnSpPr>
          <p:nvPr/>
        </p:nvCxnSpPr>
        <p:spPr>
          <a:xfrm flipH="1">
            <a:off x="4135417" y="2009834"/>
            <a:ext cx="1761800" cy="104716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057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The pole (and coil) lifts up from the baseplate after reaction (</a:t>
            </a:r>
            <a:r>
              <a:rPr lang="en-US" sz="2500" i="1" dirty="0"/>
              <a:t>dromedary hump </a:t>
            </a:r>
            <a:r>
              <a:rPr lang="en-US" sz="2500" dirty="0"/>
              <a:t>effect)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8D4C8EB-D3A3-4091-B956-8D7EB52E91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756" y="795844"/>
            <a:ext cx="3309178" cy="21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AE730D-8ACB-40C2-BF10-9086982EC8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7920" y="799157"/>
            <a:ext cx="3309178" cy="21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D320388-CFE8-4FB7-9788-39CDA107B2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5" y="799157"/>
            <a:ext cx="3309178" cy="21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D895FFF-7F2B-4F12-8AD3-FBEC45E364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85" y="2722622"/>
            <a:ext cx="3309178" cy="2160000"/>
          </a:xfrm>
          <a:prstGeom prst="rect">
            <a:avLst/>
          </a:prstGeom>
        </p:spPr>
      </p:pic>
      <p:pic>
        <p:nvPicPr>
          <p:cNvPr id="22" name="Picture 21" descr="A picture containing person, preparing, cooking&#10;&#10;Description automatically generated">
            <a:extLst>
              <a:ext uri="{FF2B5EF4-FFF2-40B4-BE49-F238E27FC236}">
                <a16:creationId xmlns:a16="http://schemas.microsoft.com/office/drawing/2014/main" id="{C79E6B8C-8320-4B0B-ADFF-2CE5CA190DE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57" b="5793"/>
          <a:stretch/>
        </p:blipFill>
        <p:spPr>
          <a:xfrm>
            <a:off x="757529" y="4950046"/>
            <a:ext cx="2184991" cy="135550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E78F941-749E-4057-9385-B38F2EDCFA13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18" name="Flowchart: Decision 17">
              <a:extLst>
                <a:ext uri="{FF2B5EF4-FFF2-40B4-BE49-F238E27FC236}">
                  <a16:creationId xmlns:a16="http://schemas.microsoft.com/office/drawing/2014/main" id="{6B44BD7F-0B0A-4C54-B44E-51D14C40465A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5F725AA-2D5B-417C-9B46-A28662F2359D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5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3275E1BB-95E4-4139-AABE-E4372BB639EE}"/>
              </a:ext>
            </a:extLst>
          </p:cNvPr>
          <p:cNvSpPr txBox="1">
            <a:spLocks/>
          </p:cNvSpPr>
          <p:nvPr/>
        </p:nvSpPr>
        <p:spPr>
          <a:xfrm>
            <a:off x="3002707" y="3066465"/>
            <a:ext cx="5750737" cy="33252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dirty="0">
                <a:solidFill>
                  <a:srgbClr val="5A5A5A"/>
                </a:solidFill>
              </a:rPr>
              <a:t>This </a:t>
            </a:r>
            <a:r>
              <a:rPr lang="en-GB" i="1" dirty="0">
                <a:solidFill>
                  <a:srgbClr val="5A5A5A"/>
                </a:solidFill>
              </a:rPr>
              <a:t>hump</a:t>
            </a:r>
            <a:r>
              <a:rPr lang="en-GB" dirty="0">
                <a:solidFill>
                  <a:srgbClr val="5A5A5A"/>
                </a:solidFill>
              </a:rPr>
              <a:t> is: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related to stored energy during reaction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potentially inducing deleterious movements in a reacted-not-yet-impregnated coil 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possibly linked to the </a:t>
            </a:r>
            <a:r>
              <a:rPr lang="en-GB" i="1" dirty="0">
                <a:solidFill>
                  <a:srgbClr val="5A5A5A"/>
                </a:solidFill>
              </a:rPr>
              <a:t>big belly</a:t>
            </a:r>
            <a:r>
              <a:rPr lang="en-GB" dirty="0">
                <a:solidFill>
                  <a:srgbClr val="5A5A5A"/>
                </a:solidFill>
              </a:rPr>
              <a:t> effect</a:t>
            </a:r>
            <a:endParaRPr lang="en-GB" i="1" dirty="0">
              <a:solidFill>
                <a:srgbClr val="5A5A5A"/>
              </a:solidFill>
            </a:endParaRPr>
          </a:p>
          <a:p>
            <a:pPr marL="400050" lvl="2" indent="0">
              <a:buNone/>
            </a:pPr>
            <a:endParaRPr lang="en-GB" sz="1000" dirty="0">
              <a:solidFill>
                <a:srgbClr val="5A5A5A"/>
              </a:solidFill>
            </a:endParaRPr>
          </a:p>
          <a:p>
            <a:pPr marL="400050" lvl="2" indent="0">
              <a:buNone/>
            </a:pPr>
            <a:r>
              <a:rPr lang="en-GB" dirty="0">
                <a:solidFill>
                  <a:srgbClr val="5A5A5A"/>
                </a:solidFill>
              </a:rPr>
              <a:t>Similar measurements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have been performed on MQXFS coil 116, finding 0.7-0.8 mm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are planned for MQXFA coils</a:t>
            </a:r>
          </a:p>
        </p:txBody>
      </p:sp>
    </p:spTree>
    <p:extLst>
      <p:ext uri="{BB962C8B-B14F-4D97-AF65-F5344CB8AC3E}">
        <p14:creationId xmlns:p14="http://schemas.microsoft.com/office/powerpoint/2010/main" val="4033875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This </a:t>
            </a:r>
            <a:r>
              <a:rPr lang="en-US" sz="2500" i="1" dirty="0"/>
              <a:t>hump </a:t>
            </a:r>
            <a:r>
              <a:rPr lang="en-US" sz="2500" dirty="0"/>
              <a:t>could be caused by residual constraints in the reacted coil and to the (lack of) pole gaps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CBD1795-05AC-4C19-8C70-29C565D9A48F}"/>
              </a:ext>
            </a:extLst>
          </p:cNvPr>
          <p:cNvSpPr txBox="1">
            <a:spLocks/>
          </p:cNvSpPr>
          <p:nvPr/>
        </p:nvSpPr>
        <p:spPr>
          <a:xfrm>
            <a:off x="3628631" y="4853158"/>
            <a:ext cx="5418169" cy="19675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sz="1800" dirty="0">
                <a:solidFill>
                  <a:srgbClr val="5A5A5A"/>
                </a:solidFill>
              </a:rPr>
              <a:t>The pole gap after reaction, for MQXFA and MQXFB coils</a:t>
            </a:r>
          </a:p>
          <a:p>
            <a:pPr marL="685800" lvl="2" indent="-285750"/>
            <a:r>
              <a:rPr lang="en-GB" sz="1800" dirty="0">
                <a:solidFill>
                  <a:srgbClr val="5A5A5A"/>
                </a:solidFill>
              </a:rPr>
              <a:t>is similar for the total, at 2-4 mm</a:t>
            </a:r>
          </a:p>
          <a:p>
            <a:pPr marL="685800" lvl="2" indent="-285750"/>
            <a:r>
              <a:rPr lang="en-GB" sz="1800" dirty="0">
                <a:solidFill>
                  <a:srgbClr val="5A5A5A"/>
                </a:solidFill>
              </a:rPr>
              <a:t>is different for the longitudinal distribution</a:t>
            </a:r>
          </a:p>
          <a:p>
            <a:pPr marL="1143000" lvl="3" indent="-285750"/>
            <a:r>
              <a:rPr lang="en-GB" sz="1600" dirty="0">
                <a:solidFill>
                  <a:srgbClr val="5A5A5A"/>
                </a:solidFill>
              </a:rPr>
              <a:t>MQXFA gaps are larger in the center</a:t>
            </a:r>
          </a:p>
          <a:p>
            <a:pPr marL="1143000" lvl="3" indent="-285750"/>
            <a:r>
              <a:rPr lang="en-GB" sz="1600" dirty="0">
                <a:solidFill>
                  <a:srgbClr val="5A5A5A"/>
                </a:solidFill>
              </a:rPr>
              <a:t>MQXFB gaps are larger at the extremities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488FA6-4E67-46BA-9E35-9E56EF7BFDD0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14" name="Flowchart: Decision 13">
              <a:extLst>
                <a:ext uri="{FF2B5EF4-FFF2-40B4-BE49-F238E27FC236}">
                  <a16:creationId xmlns:a16="http://schemas.microsoft.com/office/drawing/2014/main" id="{655DD0DF-6782-435C-A75A-F55628BAAD66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1723A9-A6CB-4D85-9B61-A5DE4F8AB75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5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77C856-3ED8-4CA8-AFB1-6CB1164BA87B}"/>
              </a:ext>
            </a:extLst>
          </p:cNvPr>
          <p:cNvGrpSpPr/>
          <p:nvPr/>
        </p:nvGrpSpPr>
        <p:grpSpPr>
          <a:xfrm>
            <a:off x="5295679" y="812333"/>
            <a:ext cx="3645121" cy="3936493"/>
            <a:chOff x="5295679" y="812333"/>
            <a:chExt cx="3645121" cy="393649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FC1C75E-99AF-4D95-A4F1-B52DC8A08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22950" y="1151551"/>
              <a:ext cx="3117850" cy="3597275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F841F09-8101-4EF9-A714-27470BD4F217}"/>
                </a:ext>
              </a:extLst>
            </p:cNvPr>
            <p:cNvSpPr txBox="1"/>
            <p:nvPr/>
          </p:nvSpPr>
          <p:spPr>
            <a:xfrm>
              <a:off x="5295679" y="812333"/>
              <a:ext cx="828000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MQXFA</a:t>
              </a:r>
            </a:p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FNAL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3FAE42F-F12F-4B2D-91DE-4D7762D47526}"/>
              </a:ext>
            </a:extLst>
          </p:cNvPr>
          <p:cNvGrpSpPr/>
          <p:nvPr/>
        </p:nvGrpSpPr>
        <p:grpSpPr>
          <a:xfrm>
            <a:off x="203200" y="3081956"/>
            <a:ext cx="3642449" cy="3108320"/>
            <a:chOff x="-119818" y="3024806"/>
            <a:chExt cx="3642449" cy="310832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86522D0-415E-4DEF-9679-8823EBFE2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4781" y="3364526"/>
              <a:ext cx="3117850" cy="27686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92EA08-C75F-4C88-8161-CDECB95BB880}"/>
                </a:ext>
              </a:extLst>
            </p:cNvPr>
            <p:cNvSpPr txBox="1"/>
            <p:nvPr/>
          </p:nvSpPr>
          <p:spPr>
            <a:xfrm>
              <a:off x="-119818" y="3024806"/>
              <a:ext cx="828000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MQXFA</a:t>
              </a:r>
            </a:p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BNL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E5DD61-B4A1-4882-A807-1F4C2F1ACB4E}"/>
              </a:ext>
            </a:extLst>
          </p:cNvPr>
          <p:cNvGrpSpPr/>
          <p:nvPr/>
        </p:nvGrpSpPr>
        <p:grpSpPr>
          <a:xfrm>
            <a:off x="79843" y="899504"/>
            <a:ext cx="5148771" cy="2153576"/>
            <a:chOff x="115403" y="1021424"/>
            <a:chExt cx="5148771" cy="215357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9DA4E76-5DE7-42FF-8432-EC9F66982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1374" y="1143000"/>
              <a:ext cx="4622800" cy="2032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428E5E-D0C1-4B9D-8E21-2733CF68DFB7}"/>
                </a:ext>
              </a:extLst>
            </p:cNvPr>
            <p:cNvSpPr txBox="1"/>
            <p:nvPr/>
          </p:nvSpPr>
          <p:spPr>
            <a:xfrm>
              <a:off x="115403" y="1021424"/>
              <a:ext cx="82800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5"/>
                  </a:solidFill>
                </a:rPr>
                <a:t>MQXFB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973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568DAAA-9072-4B71-B010-DE651CA40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469" y="952798"/>
            <a:ext cx="3466756" cy="1800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On coil CR122, we observed an inner layer pole turn protrusion (towards the aperture)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9649BD17-E00A-471C-B92E-8F80248377D6}"/>
              </a:ext>
            </a:extLst>
          </p:cNvPr>
          <p:cNvSpPr txBox="1">
            <a:spLocks/>
          </p:cNvSpPr>
          <p:nvPr/>
        </p:nvSpPr>
        <p:spPr>
          <a:xfrm>
            <a:off x="282555" y="3203447"/>
            <a:ext cx="8861445" cy="54348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0.8 – 1 mm protrusion of the pole turn with respect to the pole piece observed after reaction, at 5200 mm </a:t>
            </a:r>
          </a:p>
          <a:p>
            <a:pPr marL="1200150" lvl="3" indent="-342900"/>
            <a:r>
              <a:rPr lang="en-GB" dirty="0">
                <a:solidFill>
                  <a:srgbClr val="5A5A5A"/>
                </a:solidFill>
              </a:rPr>
              <a:t>NCR </a:t>
            </a:r>
            <a:r>
              <a:rPr lang="en-GB" dirty="0">
                <a:solidFill>
                  <a:srgbClr val="5A5A5A"/>
                </a:solidFill>
                <a:hlinkClick r:id="rId3"/>
              </a:rPr>
              <a:t>EDMS 2469659</a:t>
            </a:r>
            <a:r>
              <a:rPr lang="en-GB" dirty="0">
                <a:solidFill>
                  <a:srgbClr val="5A5A5A"/>
                </a:solidFill>
              </a:rPr>
              <a:t> (including Fuji paper analysis)</a:t>
            </a:r>
          </a:p>
          <a:p>
            <a:pPr marL="1200150" lvl="3" indent="-342900"/>
            <a:r>
              <a:rPr lang="en-GB" dirty="0">
                <a:solidFill>
                  <a:srgbClr val="5A5A5A"/>
                </a:solidFill>
              </a:rPr>
              <a:t>inspection with the microscope did not reveal any specific deformation or degradation on the cable</a:t>
            </a:r>
          </a:p>
          <a:p>
            <a:pPr marL="1200150" lvl="3" indent="-342900"/>
            <a:r>
              <a:rPr lang="en-GB" dirty="0">
                <a:solidFill>
                  <a:srgbClr val="5A5A5A"/>
                </a:solidFill>
              </a:rPr>
              <a:t>this coil will not be assembled in next magnet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dedicated inspection added on all coils afterwards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for previous coils, visual inspection based on pictures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when we observe something, this is always at the segmented Ti pole 				junctions (pole length is 400 mm)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338367-0314-4BCF-A1D1-93F74D2943CE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3" name="Flowchart: Decision 22">
              <a:extLst>
                <a:ext uri="{FF2B5EF4-FFF2-40B4-BE49-F238E27FC236}">
                  <a16:creationId xmlns:a16="http://schemas.microsoft.com/office/drawing/2014/main" id="{9A850810-CDD3-47AB-8200-54C16D85ADD1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904EE8-57C8-4CAE-A6CB-40610F238E1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0CCFF877-B0A2-4D56-9FEB-4632F71BB70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188"/>
          <a:stretch/>
        </p:blipFill>
        <p:spPr bwMode="auto">
          <a:xfrm>
            <a:off x="5774392" y="1222798"/>
            <a:ext cx="2819130" cy="126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853E79-26FF-4C49-87C2-0153824393A2}"/>
              </a:ext>
            </a:extLst>
          </p:cNvPr>
          <p:cNvSpPr txBox="1"/>
          <p:nvPr/>
        </p:nvSpPr>
        <p:spPr>
          <a:xfrm>
            <a:off x="85072" y="2179169"/>
            <a:ext cx="130640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inner layer Ti pole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42A3125-A845-447D-B225-F133D5404F23}"/>
              </a:ext>
            </a:extLst>
          </p:cNvPr>
          <p:cNvCxnSpPr>
            <a:cxnSpLocks/>
          </p:cNvCxnSpPr>
          <p:nvPr/>
        </p:nvCxnSpPr>
        <p:spPr>
          <a:xfrm flipV="1">
            <a:off x="1192696" y="2339009"/>
            <a:ext cx="974034" cy="206895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F0AD479A-FE1A-4662-A7DE-594FB10BD799}"/>
              </a:ext>
            </a:extLst>
          </p:cNvPr>
          <p:cNvSpPr/>
          <p:nvPr/>
        </p:nvSpPr>
        <p:spPr>
          <a:xfrm>
            <a:off x="3028121" y="1787290"/>
            <a:ext cx="974034" cy="391879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21B797A-36FB-4C13-8E47-105F8DF14607}"/>
              </a:ext>
            </a:extLst>
          </p:cNvPr>
          <p:cNvCxnSpPr>
            <a:cxnSpLocks/>
          </p:cNvCxnSpPr>
          <p:nvPr/>
        </p:nvCxnSpPr>
        <p:spPr>
          <a:xfrm flipV="1">
            <a:off x="4002155" y="1222798"/>
            <a:ext cx="1772237" cy="564492"/>
          </a:xfrm>
          <a:prstGeom prst="straightConnector1">
            <a:avLst/>
          </a:prstGeom>
          <a:ln>
            <a:solidFill>
              <a:schemeClr val="accent6"/>
            </a:solidFill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17716F4-7316-4A1F-B8AC-D8E3DFD2566C}"/>
              </a:ext>
            </a:extLst>
          </p:cNvPr>
          <p:cNvCxnSpPr>
            <a:cxnSpLocks/>
          </p:cNvCxnSpPr>
          <p:nvPr/>
        </p:nvCxnSpPr>
        <p:spPr>
          <a:xfrm>
            <a:off x="4002155" y="2179169"/>
            <a:ext cx="1762566" cy="303629"/>
          </a:xfrm>
          <a:prstGeom prst="straightConnector1">
            <a:avLst/>
          </a:prstGeom>
          <a:ln>
            <a:solidFill>
              <a:schemeClr val="accent6"/>
            </a:solidFill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D234859-F653-49A4-BF06-B2BF499F9261}"/>
              </a:ext>
            </a:extLst>
          </p:cNvPr>
          <p:cNvCxnSpPr>
            <a:cxnSpLocks/>
          </p:cNvCxnSpPr>
          <p:nvPr/>
        </p:nvCxnSpPr>
        <p:spPr>
          <a:xfrm>
            <a:off x="1391479" y="1787290"/>
            <a:ext cx="1260024" cy="112283"/>
          </a:xfrm>
          <a:prstGeom prst="straightConnector1">
            <a:avLst/>
          </a:prstGeom>
          <a:ln>
            <a:solidFill>
              <a:schemeClr val="accent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EA25850-A471-4916-88B8-61178B8D48EC}"/>
              </a:ext>
            </a:extLst>
          </p:cNvPr>
          <p:cNvSpPr txBox="1"/>
          <p:nvPr/>
        </p:nvSpPr>
        <p:spPr>
          <a:xfrm>
            <a:off x="208991" y="1393040"/>
            <a:ext cx="130640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2"/>
                </a:solidFill>
              </a:rPr>
              <a:t>inner layer pole turn</a:t>
            </a:r>
          </a:p>
        </p:txBody>
      </p:sp>
    </p:spTree>
    <p:extLst>
      <p:ext uri="{BB962C8B-B14F-4D97-AF65-F5344CB8AC3E}">
        <p14:creationId xmlns:p14="http://schemas.microsoft.com/office/powerpoint/2010/main" val="402326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Inner layer pole turn inspection in CR121 and CR122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338367-0314-4BCF-A1D1-93F74D2943CE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3" name="Flowchart: Decision 22">
              <a:extLst>
                <a:ext uri="{FF2B5EF4-FFF2-40B4-BE49-F238E27FC236}">
                  <a16:creationId xmlns:a16="http://schemas.microsoft.com/office/drawing/2014/main" id="{9A850810-CDD3-47AB-8200-54C16D85ADD1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904EE8-57C8-4CAE-A6CB-40610F238E1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B6AC3F9-1874-47C2-A52D-F1E737D35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130" y="1390650"/>
            <a:ext cx="8587740" cy="40767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02883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Inner layer pole turn inspection in CR123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338367-0314-4BCF-A1D1-93F74D2943CE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3" name="Flowchart: Decision 22">
              <a:extLst>
                <a:ext uri="{FF2B5EF4-FFF2-40B4-BE49-F238E27FC236}">
                  <a16:creationId xmlns:a16="http://schemas.microsoft.com/office/drawing/2014/main" id="{9A850810-CDD3-47AB-8200-54C16D85ADD1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904EE8-57C8-4CAE-A6CB-40610F238E1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2B1F4A27-7962-4EBB-9DD9-5938E3588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420" y="621030"/>
            <a:ext cx="5725160" cy="561594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931791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Inner layer pole turn inspection in CR124 and CR125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338367-0314-4BCF-A1D1-93F74D2943CE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3" name="Flowchart: Decision 22">
              <a:extLst>
                <a:ext uri="{FF2B5EF4-FFF2-40B4-BE49-F238E27FC236}">
                  <a16:creationId xmlns:a16="http://schemas.microsoft.com/office/drawing/2014/main" id="{9A850810-CDD3-47AB-8200-54C16D85ADD1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904EE8-57C8-4CAE-A6CB-40610F238E1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E00F178-5115-4ACA-BFA6-AB1EF07DC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59" y="578358"/>
            <a:ext cx="8301482" cy="570128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57870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Inner layer pole turn inspection in CR108</a:t>
            </a:r>
            <a:endParaRPr lang="en-US" sz="2500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338367-0314-4BCF-A1D1-93F74D2943CE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3" name="Flowchart: Decision 22">
              <a:extLst>
                <a:ext uri="{FF2B5EF4-FFF2-40B4-BE49-F238E27FC236}">
                  <a16:creationId xmlns:a16="http://schemas.microsoft.com/office/drawing/2014/main" id="{9A850810-CDD3-47AB-8200-54C16D85ADD1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904EE8-57C8-4CAE-A6CB-40610F238E18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8" name="Rectangle 5">
            <a:extLst>
              <a:ext uri="{FF2B5EF4-FFF2-40B4-BE49-F238E27FC236}">
                <a16:creationId xmlns:a16="http://schemas.microsoft.com/office/drawing/2014/main" id="{15228C94-CAE5-4455-96FC-E82AFBFAC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3444" y="237869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308B70-7B2D-492E-8FDB-A4745F45777A}"/>
              </a:ext>
            </a:extLst>
          </p:cNvPr>
          <p:cNvSpPr txBox="1"/>
          <p:nvPr/>
        </p:nvSpPr>
        <p:spPr>
          <a:xfrm>
            <a:off x="5134620" y="839303"/>
            <a:ext cx="3383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defect at 3680 mm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23A930-CB7D-4CCD-9337-5F3C66CF8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1298" y="1311357"/>
            <a:ext cx="3825502" cy="24861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C4C54E-3E76-466C-AB30-1C17539F1A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00"/>
          <a:stretch/>
        </p:blipFill>
        <p:spPr>
          <a:xfrm>
            <a:off x="263142" y="655590"/>
            <a:ext cx="3734259" cy="300484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E72711F-7F50-4A93-B94C-A69F1EA903CD}"/>
              </a:ext>
            </a:extLst>
          </p:cNvPr>
          <p:cNvCxnSpPr/>
          <p:nvPr/>
        </p:nvCxnSpPr>
        <p:spPr>
          <a:xfrm flipH="1">
            <a:off x="2542332" y="2889970"/>
            <a:ext cx="4248472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F67E4A-6411-47A8-AEB2-F4949DF5DB50}"/>
              </a:ext>
            </a:extLst>
          </p:cNvPr>
          <p:cNvSpPr txBox="1"/>
          <p:nvPr/>
        </p:nvSpPr>
        <p:spPr>
          <a:xfrm>
            <a:off x="8604749" y="1498091"/>
            <a:ext cx="561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OLJ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EFB0D599-AF1A-42F1-9703-9E4D84169869}"/>
              </a:ext>
            </a:extLst>
          </p:cNvPr>
          <p:cNvSpPr txBox="1">
            <a:spLocks/>
          </p:cNvSpPr>
          <p:nvPr/>
        </p:nvSpPr>
        <p:spPr>
          <a:xfrm>
            <a:off x="-213379" y="4034769"/>
            <a:ext cx="9308765" cy="54348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Metallography inspections in the quench location show a defect in the region 3560-3800 mm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Visual inspection shows degradation of the pole turn insulation at 3680 mm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For coil CR108, we have a correlation between quench location, broken strands and insulation damage</a:t>
            </a:r>
          </a:p>
          <a:p>
            <a:pPr marL="1200150" lvl="3" indent="-342900"/>
            <a:r>
              <a:rPr lang="en-GB" dirty="0">
                <a:solidFill>
                  <a:srgbClr val="5A5A5A"/>
                </a:solidFill>
              </a:rPr>
              <a:t>though the insulation damage is only on one side of the pole</a:t>
            </a:r>
          </a:p>
        </p:txBody>
      </p:sp>
    </p:spTree>
    <p:extLst>
      <p:ext uri="{BB962C8B-B14F-4D97-AF65-F5344CB8AC3E}">
        <p14:creationId xmlns:p14="http://schemas.microsoft.com/office/powerpoint/2010/main" val="1646301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white car parked on a road&#10;&#10;Description automatically generated with medium confidence">
            <a:extLst>
              <a:ext uri="{FF2B5EF4-FFF2-40B4-BE49-F238E27FC236}">
                <a16:creationId xmlns:a16="http://schemas.microsoft.com/office/drawing/2014/main" id="{889D38A9-9F18-42AF-951D-4AC394245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236" y="1927799"/>
            <a:ext cx="2716981" cy="18000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8105" y="868755"/>
            <a:ext cx="8609628" cy="4961466"/>
          </a:xfrm>
        </p:spPr>
        <p:txBody>
          <a:bodyPr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1400" b="1" dirty="0">
              <a:solidFill>
                <a:schemeClr val="bg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bg2"/>
                </a:solidFill>
              </a:rPr>
              <a:t>Short term</a:t>
            </a:r>
            <a:r>
              <a:rPr lang="en-US" sz="3200" dirty="0">
                <a:solidFill>
                  <a:schemeClr val="bg2"/>
                </a:solidFill>
              </a:rPr>
              <a:t> plan for further improvements</a:t>
            </a:r>
            <a:endParaRPr lang="en-US" sz="3200" dirty="0">
              <a:solidFill>
                <a:schemeClr val="accent3"/>
              </a:solidFill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1" name="Picture 10" descr="A red car parked on a driveway&#10;&#10;Description automatically generated with low confidence">
            <a:extLst>
              <a:ext uri="{FF2B5EF4-FFF2-40B4-BE49-F238E27FC236}">
                <a16:creationId xmlns:a16="http://schemas.microsoft.com/office/drawing/2014/main" id="{DEA46774-FF3F-48AC-9735-74027A0EB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75" y="2189425"/>
            <a:ext cx="2404110" cy="18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286448-3B7F-482A-B1EE-1297EA575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571" y="3657586"/>
            <a:ext cx="2463158" cy="18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1B96E6D-00DB-450A-9C5A-6A21B03199C1}"/>
              </a:ext>
            </a:extLst>
          </p:cNvPr>
          <p:cNvSpPr txBox="1"/>
          <p:nvPr/>
        </p:nvSpPr>
        <p:spPr>
          <a:xfrm>
            <a:off x="412100" y="4105954"/>
            <a:ext cx="18000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CR126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(prep. impregnation)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0BEF85C-4C40-4901-9DD8-9953A6CACF88}"/>
              </a:ext>
            </a:extLst>
          </p:cNvPr>
          <p:cNvGrpSpPr/>
          <p:nvPr/>
        </p:nvGrpSpPr>
        <p:grpSpPr>
          <a:xfrm>
            <a:off x="4943147" y="5180922"/>
            <a:ext cx="1080000" cy="1100254"/>
            <a:chOff x="4936517" y="5276350"/>
            <a:chExt cx="1080000" cy="1100254"/>
          </a:xfrm>
        </p:grpSpPr>
        <p:pic>
          <p:nvPicPr>
            <p:cNvPr id="14" name="Picture 13" descr="Logo&#10;&#10;Description automatically generated">
              <a:extLst>
                <a:ext uri="{FF2B5EF4-FFF2-40B4-BE49-F238E27FC236}">
                  <a16:creationId xmlns:a16="http://schemas.microsoft.com/office/drawing/2014/main" id="{6D7D738D-CB7A-44E1-9A23-3D850B61F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36517" y="5276350"/>
              <a:ext cx="1080000" cy="10800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DC98FF-93AF-4596-93A4-CE3CD486C9F2}"/>
                </a:ext>
              </a:extLst>
            </p:cNvPr>
            <p:cNvSpPr txBox="1"/>
            <p:nvPr/>
          </p:nvSpPr>
          <p:spPr>
            <a:xfrm>
              <a:off x="5125033" y="6145772"/>
              <a:ext cx="72000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1972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5A82220-6D51-493E-99BA-E07D0F0F25D3}"/>
              </a:ext>
            </a:extLst>
          </p:cNvPr>
          <p:cNvGrpSpPr/>
          <p:nvPr/>
        </p:nvGrpSpPr>
        <p:grpSpPr>
          <a:xfrm>
            <a:off x="7937318" y="3492440"/>
            <a:ext cx="1080000" cy="1100254"/>
            <a:chOff x="4936517" y="5276350"/>
            <a:chExt cx="1080000" cy="1100254"/>
          </a:xfrm>
        </p:grpSpPr>
        <p:pic>
          <p:nvPicPr>
            <p:cNvPr id="22" name="Picture 21" descr="Logo&#10;&#10;Description automatically generated">
              <a:extLst>
                <a:ext uri="{FF2B5EF4-FFF2-40B4-BE49-F238E27FC236}">
                  <a16:creationId xmlns:a16="http://schemas.microsoft.com/office/drawing/2014/main" id="{5BBEDCBD-F88B-4269-BC27-A1CEEB88D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36517" y="5276350"/>
              <a:ext cx="1080000" cy="108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FA6FA69-38DC-4F8E-9380-02EDA51F3A79}"/>
                </a:ext>
              </a:extLst>
            </p:cNvPr>
            <p:cNvSpPr txBox="1"/>
            <p:nvPr/>
          </p:nvSpPr>
          <p:spPr>
            <a:xfrm>
              <a:off x="5125033" y="6145772"/>
              <a:ext cx="720000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1970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5B018C9-5929-4F86-98AC-36A407B345C1}"/>
              </a:ext>
            </a:extLst>
          </p:cNvPr>
          <p:cNvSpPr txBox="1"/>
          <p:nvPr/>
        </p:nvSpPr>
        <p:spPr>
          <a:xfrm>
            <a:off x="3664148" y="5586633"/>
            <a:ext cx="977576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CR127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(winding and curing)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212DE4D-9D71-4954-B7B5-209C592959B1}"/>
              </a:ext>
            </a:extLst>
          </p:cNvPr>
          <p:cNvSpPr txBox="1"/>
          <p:nvPr/>
        </p:nvSpPr>
        <p:spPr>
          <a:xfrm>
            <a:off x="6652126" y="3839156"/>
            <a:ext cx="10800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CR128</a:t>
            </a:r>
          </a:p>
          <a:p>
            <a:pPr algn="ctr"/>
            <a:r>
              <a:rPr lang="en-GB" sz="1200" dirty="0">
                <a:solidFill>
                  <a:schemeClr val="tx2"/>
                </a:solidFill>
              </a:rPr>
              <a:t>(not yet started)</a:t>
            </a:r>
          </a:p>
        </p:txBody>
      </p:sp>
    </p:spTree>
    <p:extLst>
      <p:ext uri="{BB962C8B-B14F-4D97-AF65-F5344CB8AC3E}">
        <p14:creationId xmlns:p14="http://schemas.microsoft.com/office/powerpoint/2010/main" val="3552728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Making a MQXFB coil takes months, winding is only a (relatively small) phase of the production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4E1CCE-1A6B-4C94-81A0-CBF3BF54762E}"/>
              </a:ext>
            </a:extLst>
          </p:cNvPr>
          <p:cNvSpPr txBox="1"/>
          <p:nvPr/>
        </p:nvSpPr>
        <p:spPr>
          <a:xfrm>
            <a:off x="5683827" y="5936438"/>
            <a:ext cx="210550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dashboard updated 27 Oct.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E003AB-4971-4780-A53E-14FC38A339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71371"/>
            <a:ext cx="9144000" cy="451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952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We keep slicing up CR108, to check in particular  whether the broken strands are local or distributed</a:t>
            </a:r>
            <a:br>
              <a:rPr lang="en-US" sz="2500" dirty="0"/>
            </a:br>
            <a:endParaRPr lang="en-US" sz="25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CC051A7-E433-432F-A47E-174FE065CBD8}"/>
              </a:ext>
            </a:extLst>
          </p:cNvPr>
          <p:cNvGrpSpPr/>
          <p:nvPr/>
        </p:nvGrpSpPr>
        <p:grpSpPr>
          <a:xfrm>
            <a:off x="258834" y="1750303"/>
            <a:ext cx="8552360" cy="4520085"/>
            <a:chOff x="258834" y="1750303"/>
            <a:chExt cx="8552360" cy="4520085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1DA9D61-AD37-4DAF-8ABE-A37A1B808608}"/>
                </a:ext>
              </a:extLst>
            </p:cNvPr>
            <p:cNvGrpSpPr/>
            <p:nvPr/>
          </p:nvGrpSpPr>
          <p:grpSpPr>
            <a:xfrm>
              <a:off x="258834" y="1750303"/>
              <a:ext cx="8552360" cy="4520085"/>
              <a:chOff x="258834" y="1750303"/>
              <a:chExt cx="8552360" cy="4520085"/>
            </a:xfrm>
          </p:grpSpPr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F3266ED9-5BDD-4754-8043-B8CF99FA961D}"/>
                  </a:ext>
                </a:extLst>
              </p:cNvPr>
              <p:cNvGrpSpPr/>
              <p:nvPr/>
            </p:nvGrpSpPr>
            <p:grpSpPr>
              <a:xfrm>
                <a:off x="258834" y="1750303"/>
                <a:ext cx="7778919" cy="4520085"/>
                <a:chOff x="258834" y="1904722"/>
                <a:chExt cx="7778919" cy="4520085"/>
              </a:xfrm>
            </p:grpSpPr>
            <p:pic>
              <p:nvPicPr>
                <p:cNvPr id="2" name="Picture 1">
                  <a:extLst>
                    <a:ext uri="{FF2B5EF4-FFF2-40B4-BE49-F238E27FC236}">
                      <a16:creationId xmlns:a16="http://schemas.microsoft.com/office/drawing/2014/main" id="{FD4D4D40-7457-4072-93BE-B6D285A9D5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834" y="2012854"/>
                  <a:ext cx="7778919" cy="4411953"/>
                </a:xfrm>
                <a:prstGeom prst="rect">
                  <a:avLst/>
                </a:prstGeom>
              </p:spPr>
            </p:pic>
            <p:pic>
              <p:nvPicPr>
                <p:cNvPr id="53" name="Picture 52">
                  <a:extLst>
                    <a:ext uri="{FF2B5EF4-FFF2-40B4-BE49-F238E27FC236}">
                      <a16:creationId xmlns:a16="http://schemas.microsoft.com/office/drawing/2014/main" id="{3946F04B-1518-49FF-9F7F-C0CAF004BC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79553" b="94210"/>
                <a:stretch/>
              </p:blipFill>
              <p:spPr>
                <a:xfrm>
                  <a:off x="2186609" y="1904722"/>
                  <a:ext cx="1590570" cy="255464"/>
                </a:xfrm>
                <a:prstGeom prst="rect">
                  <a:avLst/>
                </a:prstGeom>
              </p:spPr>
            </p:pic>
          </p:grpSp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29461DEA-8C4E-4CE2-82F8-5873598CF9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7773" t="38104" b="51044"/>
              <a:stretch/>
            </p:blipFill>
            <p:spPr>
              <a:xfrm>
                <a:off x="7860041" y="4588834"/>
                <a:ext cx="951153" cy="478788"/>
              </a:xfrm>
              <a:prstGeom prst="rect">
                <a:avLst/>
              </a:prstGeom>
            </p:spPr>
          </p:pic>
        </p:grp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9D750A69-E193-4BE9-806B-328503C2E2FC}"/>
                </a:ext>
              </a:extLst>
            </p:cNvPr>
            <p:cNvSpPr/>
            <p:nvPr/>
          </p:nvSpPr>
          <p:spPr>
            <a:xfrm>
              <a:off x="7396513" y="3530600"/>
              <a:ext cx="641240" cy="431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2" name="Picture 51" descr="A picture containing text&#10;&#10;Description automatically generated">
            <a:extLst>
              <a:ext uri="{FF2B5EF4-FFF2-40B4-BE49-F238E27FC236}">
                <a16:creationId xmlns:a16="http://schemas.microsoft.com/office/drawing/2014/main" id="{991E63E5-0CC1-4B7F-8293-331EE69253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31103" y="1152306"/>
            <a:ext cx="2730821" cy="223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51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CR126 – extra measurements taken when closing / opening the reaction / impregnation fixtures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59E066-2345-43B0-A102-D0AA67CA00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989417" y="4077914"/>
            <a:ext cx="2689200" cy="2186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2D2317-C6CA-4609-81A5-8A5BD872D3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7635" y="1347930"/>
            <a:ext cx="2653111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6532C9-51EF-4BA2-A90A-FA90A951B3D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80366" y="5390946"/>
            <a:ext cx="1652847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A0953CE-4EC6-4103-91CA-51BE156865B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3297" y="4145850"/>
            <a:ext cx="2687657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B173B78-A590-48A0-BB81-0D6EF4A296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4060" y="4430070"/>
            <a:ext cx="1632174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6A4548-EA6A-4F63-ABFE-372B416ADDE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67080" y="3469194"/>
            <a:ext cx="1635466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17BE17-6EF4-4636-8445-CBE720CBD17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019" y="912150"/>
            <a:ext cx="6006511" cy="271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01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CR127 – </a:t>
            </a:r>
            <a:r>
              <a:rPr lang="en-GB" sz="2500" dirty="0"/>
              <a:t>Several actions to give more room to the coil during heat treatment and decrease the stored energy</a:t>
            </a:r>
            <a:endParaRPr lang="en-US" sz="25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962885A-BE5C-4ADF-87FA-45A04A7DEEAD}"/>
              </a:ext>
            </a:extLst>
          </p:cNvPr>
          <p:cNvGrpSpPr/>
          <p:nvPr/>
        </p:nvGrpSpPr>
        <p:grpSpPr>
          <a:xfrm>
            <a:off x="427220" y="991281"/>
            <a:ext cx="8289561" cy="1440000"/>
            <a:chOff x="468227" y="1090671"/>
            <a:chExt cx="8289561" cy="1440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89908C3-4B03-49F9-B5FD-3E1EC6007A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608" t="30562" r="6086" b="32517"/>
            <a:stretch/>
          </p:blipFill>
          <p:spPr>
            <a:xfrm rot="10800000">
              <a:off x="468227" y="1231397"/>
              <a:ext cx="3527287" cy="1158548"/>
            </a:xfrm>
            <a:prstGeom prst="rect">
              <a:avLst/>
            </a:prstGeom>
          </p:spPr>
        </p:pic>
        <p:pic>
          <p:nvPicPr>
            <p:cNvPr id="6" name="Picture 5" descr="A picture containing indoor, music, close&#10;&#10;Description automatically generated">
              <a:extLst>
                <a:ext uri="{FF2B5EF4-FFF2-40B4-BE49-F238E27FC236}">
                  <a16:creationId xmlns:a16="http://schemas.microsoft.com/office/drawing/2014/main" id="{8A619BFE-237B-481A-AA2C-B65A5E2D14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56765" y="1090671"/>
              <a:ext cx="2280000" cy="1440000"/>
            </a:xfrm>
            <a:prstGeom prst="rect">
              <a:avLst/>
            </a:prstGeom>
          </p:spPr>
        </p:pic>
        <p:pic>
          <p:nvPicPr>
            <p:cNvPr id="3" name="Picture 2" descr="A close-up of a guitar&#10;&#10;Description automatically generated with low confidence">
              <a:extLst>
                <a:ext uri="{FF2B5EF4-FFF2-40B4-BE49-F238E27FC236}">
                  <a16:creationId xmlns:a16="http://schemas.microsoft.com/office/drawing/2014/main" id="{DF5B3EF3-72DC-4939-82FE-29DEF7D08A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98016" y="1090671"/>
              <a:ext cx="2159772" cy="1440000"/>
            </a:xfrm>
            <a:prstGeom prst="rect">
              <a:avLst/>
            </a:prstGeom>
          </p:spPr>
        </p:pic>
      </p:grp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13051CD4-94DD-48FC-90BA-7986C7640602}"/>
              </a:ext>
            </a:extLst>
          </p:cNvPr>
          <p:cNvSpPr txBox="1">
            <a:spLocks/>
          </p:cNvSpPr>
          <p:nvPr/>
        </p:nvSpPr>
        <p:spPr>
          <a:xfrm>
            <a:off x="-147541" y="2462998"/>
            <a:ext cx="8186751" cy="3011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Pole gaps increase from 0.9 mm to 1.5 mm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Removal of T-slot in poles</a:t>
            </a:r>
          </a:p>
          <a:p>
            <a:pPr marL="1143000" lvl="3" indent="-285750"/>
            <a:r>
              <a:rPr lang="en-GB" dirty="0">
                <a:solidFill>
                  <a:srgbClr val="5A5A5A"/>
                </a:solidFill>
              </a:rPr>
              <a:t>to avoid any possible lack of longitudinal sliding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Rounding of all edges of the poles</a:t>
            </a:r>
          </a:p>
          <a:p>
            <a:pPr marL="1143000" lvl="3" indent="-285750"/>
            <a:r>
              <a:rPr lang="en-GB" dirty="0">
                <a:solidFill>
                  <a:srgbClr val="5A5A5A"/>
                </a:solidFill>
              </a:rPr>
              <a:t>to address effect of pinching of fiberglass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Removal of one layer of fiberglass on OL during reaction</a:t>
            </a:r>
          </a:p>
          <a:p>
            <a:pPr marL="685800" lvl="2" indent="-285750"/>
            <a:r>
              <a:rPr lang="en-GB" dirty="0">
                <a:solidFill>
                  <a:srgbClr val="5A5A5A"/>
                </a:solidFill>
              </a:rPr>
              <a:t>Reduction of winding tension in the OL</a:t>
            </a:r>
          </a:p>
          <a:p>
            <a:pPr marL="1143000" lvl="3" indent="-285750"/>
            <a:r>
              <a:rPr lang="en-GB" dirty="0">
                <a:solidFill>
                  <a:srgbClr val="5A5A5A"/>
                </a:solidFill>
              </a:rPr>
              <a:t>scaled with the ratio of IL / OL turns (28 / 22)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8C37FC-4415-4328-81EE-C679FA1E5D7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52" y="5371701"/>
            <a:ext cx="1478421" cy="1332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EA3E261-502A-4315-882B-B4B26AB84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907" y="5371701"/>
            <a:ext cx="1645651" cy="13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18D416C4-89D8-4A2C-B6F2-F5C20E8245EE}"/>
              </a:ext>
            </a:extLst>
          </p:cNvPr>
          <p:cNvSpPr txBox="1">
            <a:spLocks/>
          </p:cNvSpPr>
          <p:nvPr/>
        </p:nvSpPr>
        <p:spPr>
          <a:xfrm>
            <a:off x="5676339" y="5641404"/>
            <a:ext cx="3110949" cy="63462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None/>
            </a:pPr>
            <a:r>
              <a:rPr lang="it-IT" dirty="0">
                <a:solidFill>
                  <a:srgbClr val="5A5A5A"/>
                </a:solidFill>
              </a:rPr>
              <a:t>R</a:t>
            </a:r>
            <a:r>
              <a:rPr lang="en-GB" dirty="0">
                <a:solidFill>
                  <a:srgbClr val="5A5A5A"/>
                </a:solidFill>
              </a:rPr>
              <a:t>esidual gaps are filled before impregnation</a:t>
            </a:r>
          </a:p>
        </p:txBody>
      </p:sp>
    </p:spTree>
    <p:extLst>
      <p:ext uri="{BB962C8B-B14F-4D97-AF65-F5344CB8AC3E}">
        <p14:creationId xmlns:p14="http://schemas.microsoft.com/office/powerpoint/2010/main" val="218642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CR127 – additional measurements during winding and curing, also related to the popped strand analysis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1B696E-2A5F-42E3-BC61-8C0F37BD9D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00" y="1150317"/>
            <a:ext cx="3898625" cy="2599358"/>
          </a:xfrm>
          <a:prstGeom prst="rect">
            <a:avLst/>
          </a:prstGeom>
        </p:spPr>
      </p:pic>
      <p:pic>
        <p:nvPicPr>
          <p:cNvPr id="13" name="Picture 12" descr="A picture containing person, pulling&#10;&#10;Description automatically generated">
            <a:extLst>
              <a:ext uri="{FF2B5EF4-FFF2-40B4-BE49-F238E27FC236}">
                <a16:creationId xmlns:a16="http://schemas.microsoft.com/office/drawing/2014/main" id="{8641AB82-E8EB-4D05-8296-D3570367D9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1680" y="902136"/>
            <a:ext cx="2840532" cy="1800000"/>
          </a:xfrm>
          <a:prstGeom prst="rect">
            <a:avLst/>
          </a:prstGeom>
        </p:spPr>
      </p:pic>
      <p:pic>
        <p:nvPicPr>
          <p:cNvPr id="14" name="Picture 13" descr="Close-up of hands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AAFB94E7-1EE6-42E3-9852-93D4B6C0AE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918"/>
          <a:stretch/>
        </p:blipFill>
        <p:spPr>
          <a:xfrm>
            <a:off x="5996856" y="2355865"/>
            <a:ext cx="2694143" cy="180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69F9F7-6AC5-46FD-BBB0-5EA33C4964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655" y="4155865"/>
            <a:ext cx="2815391" cy="180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DADD0F-B706-45E8-BBE2-1AFB941F3AD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39147" y="4142658"/>
            <a:ext cx="2585407" cy="2131900"/>
          </a:xfrm>
          <a:prstGeom prst="rect">
            <a:avLst/>
          </a:prstGeom>
        </p:spPr>
      </p:pic>
      <p:pic>
        <p:nvPicPr>
          <p:cNvPr id="17" name="Picture 16" descr="A picture containing camera&#10;&#10;Description automatically generated">
            <a:extLst>
              <a:ext uri="{FF2B5EF4-FFF2-40B4-BE49-F238E27FC236}">
                <a16:creationId xmlns:a16="http://schemas.microsoft.com/office/drawing/2014/main" id="{9BFD4FD4-BE2D-48EA-963E-7D954C78BD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2677" y="4468730"/>
            <a:ext cx="273806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0948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The plan for the coils is part of a more general strategy </a:t>
            </a:r>
            <a:r>
              <a:rPr lang="en-US" sz="2500" dirty="0">
                <a:solidFill>
                  <a:srgbClr val="1B9930"/>
                </a:solidFill>
              </a:rPr>
              <a:t>(see E. </a:t>
            </a:r>
            <a:r>
              <a:rPr lang="en-US" sz="2500" dirty="0" err="1">
                <a:solidFill>
                  <a:srgbClr val="1B9930"/>
                </a:solidFill>
              </a:rPr>
              <a:t>Todesco’s</a:t>
            </a:r>
            <a:r>
              <a:rPr lang="en-US" sz="2500" dirty="0">
                <a:solidFill>
                  <a:srgbClr val="1B9930"/>
                </a:solidFill>
              </a:rPr>
              <a:t> talk)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07A9EFB5-36C7-499A-B9F6-121EBF788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626" y="898991"/>
            <a:ext cx="9053426" cy="5655812"/>
          </a:xfrm>
        </p:spPr>
        <p:txBody>
          <a:bodyPr>
            <a:normAutofit/>
          </a:bodyPr>
          <a:lstStyle/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CR126</a:t>
            </a:r>
            <a:endParaRPr lang="en-GB" sz="1800" dirty="0">
              <a:solidFill>
                <a:srgbClr val="5A5A5A"/>
              </a:solidFill>
            </a:endParaRPr>
          </a:p>
          <a:p>
            <a:pPr marL="1200150" lvl="3" indent="-342900"/>
            <a:r>
              <a:rPr lang="en-GB" sz="2000" dirty="0">
                <a:solidFill>
                  <a:srgbClr val="5A5A5A"/>
                </a:solidFill>
              </a:rPr>
              <a:t>continue the fabrication with the standard procedure and additional measurements (ex. displacements, torques on bolts, geometry with laser tracker, intermediate closures of mould with Fuji paper)</a:t>
            </a:r>
            <a:endParaRPr lang="en-GB" sz="500" dirty="0"/>
          </a:p>
          <a:p>
            <a:pPr marL="742950" lvl="2" indent="-342900"/>
            <a:r>
              <a:rPr lang="en-GB" dirty="0"/>
              <a:t>CR127</a:t>
            </a:r>
          </a:p>
          <a:p>
            <a:pPr marL="1200150" lvl="3" indent="-342900"/>
            <a:r>
              <a:rPr lang="en-GB" sz="2000" dirty="0"/>
              <a:t>implement selected changes in the procedures, checking in particular the impact on the </a:t>
            </a:r>
            <a:r>
              <a:rPr lang="en-GB" sz="2000" i="1" dirty="0"/>
              <a:t>dromedary hump</a:t>
            </a:r>
            <a:r>
              <a:rPr lang="en-GB" sz="2000" dirty="0"/>
              <a:t>, the </a:t>
            </a:r>
            <a:r>
              <a:rPr lang="en-GB" sz="2000" i="1" dirty="0"/>
              <a:t>pole turn protrusion </a:t>
            </a:r>
            <a:r>
              <a:rPr lang="en-GB" sz="2000" dirty="0"/>
              <a:t>and the </a:t>
            </a:r>
            <a:r>
              <a:rPr lang="en-GB" sz="2000" i="1" dirty="0"/>
              <a:t>big belly</a:t>
            </a:r>
          </a:p>
          <a:p>
            <a:pPr marL="1200150" lvl="3" indent="-342900"/>
            <a:r>
              <a:rPr lang="en-GB" sz="2000" dirty="0"/>
              <a:t>candidate for destructive analyses, focussed on broken strand issue</a:t>
            </a:r>
            <a:endParaRPr lang="en-GB" sz="500" dirty="0"/>
          </a:p>
          <a:p>
            <a:pPr marL="742950" lvl="2" indent="-342900"/>
            <a:r>
              <a:rPr lang="en-GB" dirty="0"/>
              <a:t>CR128</a:t>
            </a:r>
          </a:p>
          <a:p>
            <a:pPr marL="1200150" lvl="3" indent="-342900"/>
            <a:r>
              <a:rPr lang="en-GB" sz="2000" dirty="0"/>
              <a:t>winding on hold till CR127 is reacted</a:t>
            </a:r>
          </a:p>
          <a:p>
            <a:pPr marL="1200150" lvl="3" indent="-342900"/>
            <a:r>
              <a:rPr lang="en-GB" sz="2000" dirty="0"/>
              <a:t>candidate for fast-track testing in a magnet (MQXFBP1b or similar),   to confirm performance</a:t>
            </a:r>
          </a:p>
          <a:p>
            <a:pPr marL="742950" lvl="2" indent="-342900"/>
            <a:r>
              <a:rPr lang="en-GB" dirty="0"/>
              <a:t>C</a:t>
            </a:r>
            <a:r>
              <a:rPr lang="en-GB" sz="2000" dirty="0"/>
              <a:t>ontinue </a:t>
            </a:r>
            <a:r>
              <a:rPr lang="en-GB" sz="2000"/>
              <a:t>the destructive analyses </a:t>
            </a:r>
            <a:r>
              <a:rPr lang="en-GB" sz="2000" dirty="0"/>
              <a:t>in CR108</a:t>
            </a:r>
            <a:endParaRPr lang="en-GB" sz="500" dirty="0"/>
          </a:p>
          <a:p>
            <a:pPr marL="742950" lvl="2" indent="-342900"/>
            <a:r>
              <a:rPr lang="en-GB" sz="2000" dirty="0"/>
              <a:t>Keep alert, keep sharing and discussing with colleagues, including AUP</a:t>
            </a:r>
          </a:p>
          <a:p>
            <a:pPr marL="742950" lvl="2" indent="-342900"/>
            <a:endParaRPr lang="en-GB" sz="2400" dirty="0"/>
          </a:p>
          <a:p>
            <a:pPr marL="0" lvl="1" indent="0">
              <a:buNone/>
            </a:pPr>
            <a:endParaRPr lang="en-GB" sz="20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680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51800" y="2845186"/>
            <a:ext cx="6440400" cy="1634400"/>
          </a:xfrm>
        </p:spPr>
        <p:txBody>
          <a:bodyPr/>
          <a:lstStyle/>
          <a:p>
            <a:pPr algn="r"/>
            <a:r>
              <a:rPr lang="en-US" i="0" dirty="0">
                <a:solidFill>
                  <a:schemeClr val="bg2"/>
                </a:solidFill>
              </a:rPr>
              <a:t>Thank you</a:t>
            </a:r>
            <a:endParaRPr lang="en-US" sz="1600" i="0" dirty="0">
              <a:solidFill>
                <a:schemeClr val="bg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2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79882F38-19AE-4AB3-A55D-EA8C92C0FB46}"/>
              </a:ext>
            </a:extLst>
          </p:cNvPr>
          <p:cNvGrpSpPr/>
          <p:nvPr/>
        </p:nvGrpSpPr>
        <p:grpSpPr>
          <a:xfrm>
            <a:off x="4359748" y="1785455"/>
            <a:ext cx="2543283" cy="3600000"/>
            <a:chOff x="4359748" y="1245705"/>
            <a:chExt cx="2543283" cy="36000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BE5707-1BEF-4850-BCF6-91E860DB30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59748" y="1245705"/>
              <a:ext cx="2543283" cy="3600000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BC508928-1CF3-44B6-AFBD-979FBD933735}"/>
                </a:ext>
              </a:extLst>
            </p:cNvPr>
            <p:cNvSpPr/>
            <p:nvPr/>
          </p:nvSpPr>
          <p:spPr>
            <a:xfrm>
              <a:off x="6033782" y="1404462"/>
              <a:ext cx="288000" cy="192157"/>
            </a:xfrm>
            <a:prstGeom prst="roundRect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dirty="0"/>
              <a:t>Since Sept. 2019, we have been continuously improving our </a:t>
            </a:r>
            <a:r>
              <a:rPr lang="en-US" i="1" dirty="0"/>
              <a:t>fabrication</a:t>
            </a:r>
            <a:r>
              <a:rPr lang="en-US" dirty="0"/>
              <a:t> and </a:t>
            </a:r>
            <a:r>
              <a:rPr lang="en-US" i="1" dirty="0"/>
              <a:t>control </a:t>
            </a:r>
            <a:r>
              <a:rPr lang="en-US" dirty="0"/>
              <a:t>procedures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C12BEF0-3A7B-401A-8415-2278E2166DC1}"/>
              </a:ext>
            </a:extLst>
          </p:cNvPr>
          <p:cNvGrpSpPr/>
          <p:nvPr/>
        </p:nvGrpSpPr>
        <p:grpSpPr>
          <a:xfrm>
            <a:off x="122194" y="1399208"/>
            <a:ext cx="2543283" cy="3600000"/>
            <a:chOff x="122194" y="1119808"/>
            <a:chExt cx="2543283" cy="36000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9D92E03-9331-4BCA-94FE-4845AEC789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194" y="1119808"/>
              <a:ext cx="2543283" cy="3600000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018D837-B12E-42E0-B20A-D1CD1098382F}"/>
                </a:ext>
              </a:extLst>
            </p:cNvPr>
            <p:cNvSpPr/>
            <p:nvPr/>
          </p:nvSpPr>
          <p:spPr>
            <a:xfrm>
              <a:off x="1794103" y="1286668"/>
              <a:ext cx="288000" cy="192157"/>
            </a:xfrm>
            <a:prstGeom prst="roundRect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0261A11-8B76-4EE4-9A3C-FBC44F461E20}"/>
              </a:ext>
            </a:extLst>
          </p:cNvPr>
          <p:cNvGrpSpPr/>
          <p:nvPr/>
        </p:nvGrpSpPr>
        <p:grpSpPr>
          <a:xfrm>
            <a:off x="2240971" y="2826455"/>
            <a:ext cx="2543283" cy="3600000"/>
            <a:chOff x="2240971" y="2559755"/>
            <a:chExt cx="2543283" cy="360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CA56B48-7B4B-49DA-8E8E-3F399B310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40971" y="2559755"/>
              <a:ext cx="2543283" cy="3600000"/>
            </a:xfrm>
            <a:prstGeom prst="rect">
              <a:avLst/>
            </a:prstGeom>
          </p:spPr>
        </p:pic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D4D5EA1-DFB5-4CC8-9CC3-0EED0DAF3F9E}"/>
                </a:ext>
              </a:extLst>
            </p:cNvPr>
            <p:cNvSpPr/>
            <p:nvPr/>
          </p:nvSpPr>
          <p:spPr>
            <a:xfrm>
              <a:off x="3912884" y="2723152"/>
              <a:ext cx="288000" cy="192157"/>
            </a:xfrm>
            <a:prstGeom prst="roundRect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FF5104-55A6-4600-940E-6B31D627D7CB}"/>
              </a:ext>
            </a:extLst>
          </p:cNvPr>
          <p:cNvGrpSpPr/>
          <p:nvPr/>
        </p:nvGrpSpPr>
        <p:grpSpPr>
          <a:xfrm>
            <a:off x="6478524" y="2596202"/>
            <a:ext cx="2543283" cy="3600000"/>
            <a:chOff x="6478524" y="2824802"/>
            <a:chExt cx="2543283" cy="3600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6B3333B-8B81-47AD-AF54-EF5EE5646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8524" y="2824802"/>
              <a:ext cx="2543283" cy="3600000"/>
            </a:xfrm>
            <a:prstGeom prst="rect">
              <a:avLst/>
            </a:prstGeom>
          </p:spPr>
        </p:pic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10966A1-69A8-4361-B3BE-C0D9BF6E9809}"/>
                </a:ext>
              </a:extLst>
            </p:cNvPr>
            <p:cNvSpPr/>
            <p:nvPr/>
          </p:nvSpPr>
          <p:spPr>
            <a:xfrm>
              <a:off x="8152141" y="2989320"/>
              <a:ext cx="288000" cy="192157"/>
            </a:xfrm>
            <a:prstGeom prst="roundRect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51463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A7CBC3-3143-4BE4-B775-2F34DFA2BB15}"/>
              </a:ext>
            </a:extLst>
          </p:cNvPr>
          <p:cNvCxnSpPr/>
          <p:nvPr/>
        </p:nvCxnSpPr>
        <p:spPr>
          <a:xfrm>
            <a:off x="438150" y="3622994"/>
            <a:ext cx="82486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dirty="0"/>
              <a:t>A timeline of MQXFB events puts this analysis more in context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F396EB9-4C33-4674-A5EF-B24D28B0C78C}"/>
              </a:ext>
            </a:extLst>
          </p:cNvPr>
          <p:cNvCxnSpPr>
            <a:cxnSpLocks/>
          </p:cNvCxnSpPr>
          <p:nvPr/>
        </p:nvCxnSpPr>
        <p:spPr>
          <a:xfrm>
            <a:off x="438150" y="3258928"/>
            <a:ext cx="0" cy="720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24D4EA5-3709-44F5-9220-F2BF691EED02}"/>
              </a:ext>
            </a:extLst>
          </p:cNvPr>
          <p:cNvCxnSpPr>
            <a:cxnSpLocks/>
          </p:cNvCxnSpPr>
          <p:nvPr/>
        </p:nvCxnSpPr>
        <p:spPr>
          <a:xfrm>
            <a:off x="73342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C8A052C-9F85-4B62-87D3-50F5FE03404E}"/>
              </a:ext>
            </a:extLst>
          </p:cNvPr>
          <p:cNvCxnSpPr>
            <a:cxnSpLocks/>
          </p:cNvCxnSpPr>
          <p:nvPr/>
        </p:nvCxnSpPr>
        <p:spPr>
          <a:xfrm>
            <a:off x="102870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D71566-DA94-408B-A380-479493B97AB0}"/>
              </a:ext>
            </a:extLst>
          </p:cNvPr>
          <p:cNvCxnSpPr>
            <a:cxnSpLocks/>
          </p:cNvCxnSpPr>
          <p:nvPr/>
        </p:nvCxnSpPr>
        <p:spPr>
          <a:xfrm>
            <a:off x="1323975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7F312C4-4F68-4E0C-B50A-270BA7DF2937}"/>
              </a:ext>
            </a:extLst>
          </p:cNvPr>
          <p:cNvCxnSpPr>
            <a:cxnSpLocks/>
          </p:cNvCxnSpPr>
          <p:nvPr/>
        </p:nvCxnSpPr>
        <p:spPr>
          <a:xfrm>
            <a:off x="161925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21E1744-D1C1-489E-BFF9-3709A1A42547}"/>
              </a:ext>
            </a:extLst>
          </p:cNvPr>
          <p:cNvCxnSpPr>
            <a:cxnSpLocks/>
          </p:cNvCxnSpPr>
          <p:nvPr/>
        </p:nvCxnSpPr>
        <p:spPr>
          <a:xfrm>
            <a:off x="191452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EF89ACC-51F2-4700-A2A8-A25099C7C47F}"/>
              </a:ext>
            </a:extLst>
          </p:cNvPr>
          <p:cNvCxnSpPr>
            <a:cxnSpLocks/>
          </p:cNvCxnSpPr>
          <p:nvPr/>
        </p:nvCxnSpPr>
        <p:spPr>
          <a:xfrm>
            <a:off x="2209800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EA57747-8967-4BFC-8EB0-EDA6AB7E132F}"/>
              </a:ext>
            </a:extLst>
          </p:cNvPr>
          <p:cNvCxnSpPr>
            <a:cxnSpLocks/>
          </p:cNvCxnSpPr>
          <p:nvPr/>
        </p:nvCxnSpPr>
        <p:spPr>
          <a:xfrm>
            <a:off x="250507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03BED99-3D7F-4F56-A957-68DDD4F0CBF6}"/>
              </a:ext>
            </a:extLst>
          </p:cNvPr>
          <p:cNvCxnSpPr>
            <a:cxnSpLocks/>
          </p:cNvCxnSpPr>
          <p:nvPr/>
        </p:nvCxnSpPr>
        <p:spPr>
          <a:xfrm>
            <a:off x="280035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97882E8-8FC9-4B04-A0F8-43CE1296D58C}"/>
              </a:ext>
            </a:extLst>
          </p:cNvPr>
          <p:cNvCxnSpPr>
            <a:cxnSpLocks/>
          </p:cNvCxnSpPr>
          <p:nvPr/>
        </p:nvCxnSpPr>
        <p:spPr>
          <a:xfrm>
            <a:off x="3095625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5671B0-2AB6-45F8-926B-81B31A3B7C95}"/>
              </a:ext>
            </a:extLst>
          </p:cNvPr>
          <p:cNvCxnSpPr>
            <a:cxnSpLocks/>
          </p:cNvCxnSpPr>
          <p:nvPr/>
        </p:nvCxnSpPr>
        <p:spPr>
          <a:xfrm>
            <a:off x="339090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4409FE4-7EAF-4214-9278-B06F9C39FFAF}"/>
              </a:ext>
            </a:extLst>
          </p:cNvPr>
          <p:cNvCxnSpPr>
            <a:cxnSpLocks/>
          </p:cNvCxnSpPr>
          <p:nvPr/>
        </p:nvCxnSpPr>
        <p:spPr>
          <a:xfrm>
            <a:off x="368617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2FF35EA-F6C9-416B-B82B-4E342798F1BD}"/>
              </a:ext>
            </a:extLst>
          </p:cNvPr>
          <p:cNvCxnSpPr>
            <a:cxnSpLocks/>
          </p:cNvCxnSpPr>
          <p:nvPr/>
        </p:nvCxnSpPr>
        <p:spPr>
          <a:xfrm>
            <a:off x="3981450" y="3258928"/>
            <a:ext cx="0" cy="720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1FCBE61-2A9A-43F5-89C6-46CB8F35CFC4}"/>
              </a:ext>
            </a:extLst>
          </p:cNvPr>
          <p:cNvCxnSpPr>
            <a:cxnSpLocks/>
          </p:cNvCxnSpPr>
          <p:nvPr/>
        </p:nvCxnSpPr>
        <p:spPr>
          <a:xfrm>
            <a:off x="427672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C9EE65C-7AC7-4BF3-89A1-49030BF213EB}"/>
              </a:ext>
            </a:extLst>
          </p:cNvPr>
          <p:cNvCxnSpPr>
            <a:cxnSpLocks/>
          </p:cNvCxnSpPr>
          <p:nvPr/>
        </p:nvCxnSpPr>
        <p:spPr>
          <a:xfrm>
            <a:off x="457200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48F45BF-ABC9-4DBB-AB6C-C584C40A38C6}"/>
              </a:ext>
            </a:extLst>
          </p:cNvPr>
          <p:cNvCxnSpPr>
            <a:cxnSpLocks/>
          </p:cNvCxnSpPr>
          <p:nvPr/>
        </p:nvCxnSpPr>
        <p:spPr>
          <a:xfrm>
            <a:off x="4867275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92EB007-EB4B-4D0A-8878-E8E5F790C18A}"/>
              </a:ext>
            </a:extLst>
          </p:cNvPr>
          <p:cNvCxnSpPr>
            <a:cxnSpLocks/>
          </p:cNvCxnSpPr>
          <p:nvPr/>
        </p:nvCxnSpPr>
        <p:spPr>
          <a:xfrm>
            <a:off x="516255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B6A76E3-B327-4BE8-A79C-A64E8E77DEB6}"/>
              </a:ext>
            </a:extLst>
          </p:cNvPr>
          <p:cNvCxnSpPr>
            <a:cxnSpLocks/>
          </p:cNvCxnSpPr>
          <p:nvPr/>
        </p:nvCxnSpPr>
        <p:spPr>
          <a:xfrm>
            <a:off x="545782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A6A2883-406F-4C0B-9890-6337B9266F40}"/>
              </a:ext>
            </a:extLst>
          </p:cNvPr>
          <p:cNvCxnSpPr>
            <a:cxnSpLocks/>
          </p:cNvCxnSpPr>
          <p:nvPr/>
        </p:nvCxnSpPr>
        <p:spPr>
          <a:xfrm>
            <a:off x="5753100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7AEE25A-8492-46BB-9511-50ACD6BB0A41}"/>
              </a:ext>
            </a:extLst>
          </p:cNvPr>
          <p:cNvCxnSpPr>
            <a:cxnSpLocks/>
          </p:cNvCxnSpPr>
          <p:nvPr/>
        </p:nvCxnSpPr>
        <p:spPr>
          <a:xfrm>
            <a:off x="604837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05FEC9E-A570-44FE-BF19-09EC90D87A1E}"/>
              </a:ext>
            </a:extLst>
          </p:cNvPr>
          <p:cNvCxnSpPr>
            <a:cxnSpLocks/>
          </p:cNvCxnSpPr>
          <p:nvPr/>
        </p:nvCxnSpPr>
        <p:spPr>
          <a:xfrm>
            <a:off x="634365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458AF82-B566-46D8-B7C8-AF04FF4AA491}"/>
              </a:ext>
            </a:extLst>
          </p:cNvPr>
          <p:cNvCxnSpPr>
            <a:cxnSpLocks/>
          </p:cNvCxnSpPr>
          <p:nvPr/>
        </p:nvCxnSpPr>
        <p:spPr>
          <a:xfrm>
            <a:off x="6638925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78D3B44-6B18-47A1-9B12-0A98756E6C11}"/>
              </a:ext>
            </a:extLst>
          </p:cNvPr>
          <p:cNvCxnSpPr>
            <a:cxnSpLocks/>
          </p:cNvCxnSpPr>
          <p:nvPr/>
        </p:nvCxnSpPr>
        <p:spPr>
          <a:xfrm>
            <a:off x="693420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4C8A087-9C28-45D5-99E9-D670D6515A73}"/>
              </a:ext>
            </a:extLst>
          </p:cNvPr>
          <p:cNvCxnSpPr>
            <a:cxnSpLocks/>
          </p:cNvCxnSpPr>
          <p:nvPr/>
        </p:nvCxnSpPr>
        <p:spPr>
          <a:xfrm>
            <a:off x="722947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604CA65-742E-4DFF-99CA-103D31FD3025}"/>
              </a:ext>
            </a:extLst>
          </p:cNvPr>
          <p:cNvCxnSpPr>
            <a:cxnSpLocks/>
          </p:cNvCxnSpPr>
          <p:nvPr/>
        </p:nvCxnSpPr>
        <p:spPr>
          <a:xfrm>
            <a:off x="7524750" y="3258928"/>
            <a:ext cx="0" cy="72000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4B639D9-D5B8-4B87-A763-7E63FD4F97DC}"/>
              </a:ext>
            </a:extLst>
          </p:cNvPr>
          <p:cNvCxnSpPr>
            <a:cxnSpLocks/>
          </p:cNvCxnSpPr>
          <p:nvPr/>
        </p:nvCxnSpPr>
        <p:spPr>
          <a:xfrm>
            <a:off x="7820025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08C9833-314E-4E7C-A924-8652BA98A7E2}"/>
              </a:ext>
            </a:extLst>
          </p:cNvPr>
          <p:cNvCxnSpPr>
            <a:cxnSpLocks/>
          </p:cNvCxnSpPr>
          <p:nvPr/>
        </p:nvCxnSpPr>
        <p:spPr>
          <a:xfrm>
            <a:off x="811530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6A0BD4B-4DD9-4A72-AF0E-4D0CD341806B}"/>
              </a:ext>
            </a:extLst>
          </p:cNvPr>
          <p:cNvCxnSpPr>
            <a:cxnSpLocks/>
          </p:cNvCxnSpPr>
          <p:nvPr/>
        </p:nvCxnSpPr>
        <p:spPr>
          <a:xfrm>
            <a:off x="8410575" y="3348928"/>
            <a:ext cx="0" cy="54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14DCD16-A8AA-4468-8A0F-297C09AF23A3}"/>
              </a:ext>
            </a:extLst>
          </p:cNvPr>
          <p:cNvCxnSpPr>
            <a:cxnSpLocks/>
          </p:cNvCxnSpPr>
          <p:nvPr/>
        </p:nvCxnSpPr>
        <p:spPr>
          <a:xfrm>
            <a:off x="8705850" y="3438928"/>
            <a:ext cx="0" cy="360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6D02455E-F08E-4063-B20F-A92D01966A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3" y="962995"/>
            <a:ext cx="2753231" cy="18000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9E2C7A9-B31A-46AD-8754-851B8425EBA9}"/>
              </a:ext>
            </a:extLst>
          </p:cNvPr>
          <p:cNvCxnSpPr>
            <a:cxnSpLocks/>
          </p:cNvCxnSpPr>
          <p:nvPr/>
        </p:nvCxnSpPr>
        <p:spPr>
          <a:xfrm>
            <a:off x="2606675" y="2666257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F7FDCFD-7931-401B-A7DE-6C9704CEB0E6}"/>
              </a:ext>
            </a:extLst>
          </p:cNvPr>
          <p:cNvSpPr txBox="1"/>
          <p:nvPr/>
        </p:nvSpPr>
        <p:spPr>
          <a:xfrm>
            <a:off x="2606675" y="2815031"/>
            <a:ext cx="720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BP1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AEB19DB5-521A-48AE-A010-7790AC35B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240" y="4417148"/>
            <a:ext cx="2753231" cy="1800000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F2637AB-894A-41A2-99F1-D0470DBCA912}"/>
              </a:ext>
            </a:extLst>
          </p:cNvPr>
          <p:cNvCxnSpPr>
            <a:cxnSpLocks/>
          </p:cNvCxnSpPr>
          <p:nvPr/>
        </p:nvCxnSpPr>
        <p:spPr>
          <a:xfrm flipV="1">
            <a:off x="5256742" y="3919324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1DDD679-45F8-4C02-B5DD-475764CDFE2F}"/>
              </a:ext>
            </a:extLst>
          </p:cNvPr>
          <p:cNvCxnSpPr>
            <a:cxnSpLocks/>
          </p:cNvCxnSpPr>
          <p:nvPr/>
        </p:nvCxnSpPr>
        <p:spPr>
          <a:xfrm flipV="1">
            <a:off x="7229475" y="3919324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D210EDB-B335-461A-A6AF-5CF288496B40}"/>
              </a:ext>
            </a:extLst>
          </p:cNvPr>
          <p:cNvCxnSpPr>
            <a:cxnSpLocks/>
          </p:cNvCxnSpPr>
          <p:nvPr/>
        </p:nvCxnSpPr>
        <p:spPr>
          <a:xfrm>
            <a:off x="4349475" y="4639324"/>
            <a:ext cx="2880000" cy="0"/>
          </a:xfrm>
          <a:prstGeom prst="straightConnector1">
            <a:avLst/>
          </a:prstGeom>
          <a:ln>
            <a:solidFill>
              <a:schemeClr val="accent6"/>
            </a:solidFill>
            <a:tailEnd type="non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AE97227-3DF4-4BEF-88B1-DD40B93D18C2}"/>
              </a:ext>
            </a:extLst>
          </p:cNvPr>
          <p:cNvSpPr txBox="1"/>
          <p:nvPr/>
        </p:nvSpPr>
        <p:spPr>
          <a:xfrm>
            <a:off x="4327022" y="4697610"/>
            <a:ext cx="7200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BP2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DA0CC478-B419-48CB-A2EE-1B6F006401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6574" y="5647385"/>
            <a:ext cx="1948176" cy="1009559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EC769A3E-F5A4-4F1B-BF30-77FA7F0380C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8713" y="5162392"/>
            <a:ext cx="1894822" cy="126000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82E73944-8B4A-49BF-949E-8820B6C02937}"/>
              </a:ext>
            </a:extLst>
          </p:cNvPr>
          <p:cNvSpPr txBox="1"/>
          <p:nvPr/>
        </p:nvSpPr>
        <p:spPr>
          <a:xfrm>
            <a:off x="78150" y="3952424"/>
            <a:ext cx="720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</a:rPr>
              <a:t>Jan. 2020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03632C7-E6AD-4516-8EEF-6F7482E50431}"/>
              </a:ext>
            </a:extLst>
          </p:cNvPr>
          <p:cNvSpPr txBox="1"/>
          <p:nvPr/>
        </p:nvSpPr>
        <p:spPr>
          <a:xfrm>
            <a:off x="3621450" y="3952424"/>
            <a:ext cx="720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</a:rPr>
              <a:t>Jan. 2021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36CBDFE-4B84-4887-BC5F-568CC8D4CE23}"/>
              </a:ext>
            </a:extLst>
          </p:cNvPr>
          <p:cNvSpPr txBox="1"/>
          <p:nvPr/>
        </p:nvSpPr>
        <p:spPr>
          <a:xfrm>
            <a:off x="7164750" y="3952424"/>
            <a:ext cx="720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</a:rPr>
              <a:t>Jan. 2022</a:t>
            </a:r>
            <a:endParaRPr lang="en-GB" sz="1600" dirty="0">
              <a:solidFill>
                <a:schemeClr val="accent5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1D954DE-1C9D-46F9-A371-94E0EBBDEE57}"/>
              </a:ext>
            </a:extLst>
          </p:cNvPr>
          <p:cNvCxnSpPr>
            <a:cxnSpLocks/>
          </p:cNvCxnSpPr>
          <p:nvPr/>
        </p:nvCxnSpPr>
        <p:spPr>
          <a:xfrm>
            <a:off x="5983651" y="2678675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id="{3332FF86-39F5-41DD-8539-19251DDD2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7484" y="1104815"/>
            <a:ext cx="2172334" cy="14037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B7345E47-3765-4A27-B501-D9202B6E729F}"/>
              </a:ext>
            </a:extLst>
          </p:cNvPr>
          <p:cNvCxnSpPr>
            <a:cxnSpLocks/>
          </p:cNvCxnSpPr>
          <p:nvPr/>
        </p:nvCxnSpPr>
        <p:spPr>
          <a:xfrm flipV="1">
            <a:off x="7973438" y="3895458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86717C79-C52E-4619-AAB6-A5D950F48C04}"/>
              </a:ext>
            </a:extLst>
          </p:cNvPr>
          <p:cNvCxnSpPr>
            <a:cxnSpLocks/>
          </p:cNvCxnSpPr>
          <p:nvPr/>
        </p:nvCxnSpPr>
        <p:spPr>
          <a:xfrm flipV="1">
            <a:off x="8324621" y="3888928"/>
            <a:ext cx="0" cy="72000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7614F75-B10A-4A1A-999F-D033A3409D79}"/>
              </a:ext>
            </a:extLst>
          </p:cNvPr>
          <p:cNvSpPr txBox="1"/>
          <p:nvPr/>
        </p:nvSpPr>
        <p:spPr>
          <a:xfrm>
            <a:off x="7249179" y="4612616"/>
            <a:ext cx="189482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CR108 broken strands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1F8E547-B988-4DEA-830C-2F37FC69DBA8}"/>
              </a:ext>
            </a:extLst>
          </p:cNvPr>
          <p:cNvSpPr txBox="1"/>
          <p:nvPr/>
        </p:nvSpPr>
        <p:spPr>
          <a:xfrm>
            <a:off x="5752405" y="2707309"/>
            <a:ext cx="189482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6"/>
                </a:solidFill>
              </a:rPr>
              <a:t>1</a:t>
            </a:r>
            <a:r>
              <a:rPr lang="en-GB" sz="1400" baseline="30000" dirty="0">
                <a:solidFill>
                  <a:schemeClr val="accent6"/>
                </a:solidFill>
              </a:rPr>
              <a:t>st</a:t>
            </a:r>
            <a:r>
              <a:rPr lang="en-GB" sz="1400" dirty="0">
                <a:solidFill>
                  <a:schemeClr val="accent6"/>
                </a:solidFill>
              </a:rPr>
              <a:t> tomography CR108 head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9383D6-977A-456C-8AC7-D426F6EA6285}"/>
              </a:ext>
            </a:extLst>
          </p:cNvPr>
          <p:cNvSpPr txBox="1"/>
          <p:nvPr/>
        </p:nvSpPr>
        <p:spPr>
          <a:xfrm>
            <a:off x="1846001" y="3952424"/>
            <a:ext cx="720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</a:rPr>
              <a:t>Jul. 2020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EAB0FA-2978-4AE5-965C-02D41A69FB02}"/>
              </a:ext>
            </a:extLst>
          </p:cNvPr>
          <p:cNvSpPr txBox="1"/>
          <p:nvPr/>
        </p:nvSpPr>
        <p:spPr>
          <a:xfrm>
            <a:off x="5396285" y="3952424"/>
            <a:ext cx="7200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</a:rPr>
              <a:t>Jul. 2021</a:t>
            </a:r>
            <a:endParaRPr lang="en-GB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19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4372" y="272132"/>
            <a:ext cx="8609628" cy="4961466"/>
          </a:xfrm>
        </p:spPr>
        <p:txBody>
          <a:bodyPr anchor="t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2000" b="1" dirty="0">
              <a:solidFill>
                <a:schemeClr val="bg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bg2"/>
                </a:solidFill>
              </a:rPr>
              <a:t>Main</a:t>
            </a:r>
            <a:r>
              <a:rPr lang="en-US" sz="3200" dirty="0">
                <a:solidFill>
                  <a:schemeClr val="bg2"/>
                </a:solidFill>
              </a:rPr>
              <a:t> findings </a:t>
            </a:r>
            <a:r>
              <a:rPr lang="en-US" sz="3200" dirty="0"/>
              <a:t>from review of tooling, manufacturing processes and quality control data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3200" b="1" dirty="0">
                <a:solidFill>
                  <a:schemeClr val="bg2"/>
                </a:solidFill>
              </a:rPr>
              <a:t>Selection of </a:t>
            </a:r>
            <a:r>
              <a:rPr lang="en-US" sz="3200" dirty="0">
                <a:solidFill>
                  <a:schemeClr val="bg2"/>
                </a:solidFill>
              </a:rPr>
              <a:t>improvements </a:t>
            </a:r>
            <a:r>
              <a:rPr lang="en-US" sz="3200" dirty="0"/>
              <a:t>already implemented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01D12E29-3078-4AA0-B612-D71AAE23C4AB}"/>
              </a:ext>
            </a:extLst>
          </p:cNvPr>
          <p:cNvSpPr txBox="1">
            <a:spLocks/>
          </p:cNvSpPr>
          <p:nvPr/>
        </p:nvSpPr>
        <p:spPr>
          <a:xfrm>
            <a:off x="2235068" y="5858334"/>
            <a:ext cx="8609628" cy="116296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" charset="2"/>
              <a:buNone/>
            </a:pPr>
            <a:r>
              <a:rPr lang="en-US" sz="1800" dirty="0"/>
              <a:t>see also</a:t>
            </a:r>
          </a:p>
          <a:p>
            <a:pPr marL="0" indent="0">
              <a:spcBef>
                <a:spcPts val="0"/>
              </a:spcBef>
              <a:buFont typeface="Wingdings" charset="2"/>
              <a:buNone/>
            </a:pPr>
            <a:r>
              <a:rPr lang="en-US" sz="1800" dirty="0"/>
              <a:t>MQXF website: </a:t>
            </a:r>
            <a:r>
              <a:rPr lang="en-US" sz="1800" dirty="0">
                <a:solidFill>
                  <a:schemeClr val="bg2"/>
                </a:solidFill>
                <a:hlinkClick r:id="rId2"/>
              </a:rPr>
              <a:t>cern.ch\</a:t>
            </a:r>
            <a:r>
              <a:rPr lang="en-US" sz="1800" dirty="0" err="1">
                <a:solidFill>
                  <a:schemeClr val="bg2"/>
                </a:solidFill>
                <a:hlinkClick r:id="rId2"/>
              </a:rPr>
              <a:t>mqxf</a:t>
            </a:r>
            <a:endParaRPr lang="en-US" sz="1800" dirty="0">
              <a:solidFill>
                <a:schemeClr val="bg2"/>
              </a:solidFill>
            </a:endParaRPr>
          </a:p>
          <a:p>
            <a:pPr marL="0" indent="0">
              <a:spcBef>
                <a:spcPts val="0"/>
              </a:spcBef>
              <a:buFont typeface="Wingdings" charset="2"/>
              <a:buNone/>
            </a:pPr>
            <a:r>
              <a:rPr lang="en-US" sz="1800" dirty="0"/>
              <a:t>Topical meetings on MQXF: </a:t>
            </a:r>
            <a:r>
              <a:rPr lang="en-GB" sz="1800" dirty="0">
                <a:hlinkClick r:id="rId3"/>
              </a:rPr>
              <a:t>indico.cern.ch\category\10520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7C00E44-F261-42DC-9162-3DFB358EA1D4}"/>
              </a:ext>
            </a:extLst>
          </p:cNvPr>
          <p:cNvSpPr txBox="1">
            <a:spLocks/>
          </p:cNvSpPr>
          <p:nvPr/>
        </p:nvSpPr>
        <p:spPr>
          <a:xfrm>
            <a:off x="1524151" y="3294092"/>
            <a:ext cx="6700244" cy="2586008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Popped strands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Reaction and impregnation tooling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Variation of coil azimuthal size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Elastic deflection during handling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Residual energy after reaction</a:t>
            </a:r>
          </a:p>
          <a:p>
            <a:pPr marL="0" indent="0">
              <a:lnSpc>
                <a:spcPts val="3200"/>
              </a:lnSpc>
              <a:spcBef>
                <a:spcPts val="0"/>
              </a:spcBef>
              <a:buFont typeface="Wingdings" charset="2"/>
              <a:buNone/>
            </a:pPr>
            <a:r>
              <a:rPr lang="en-US" sz="2400" dirty="0"/>
              <a:t>Inner layer pole turn protrusion after reaction</a:t>
            </a:r>
          </a:p>
          <a:p>
            <a:pPr marL="0" indent="0">
              <a:spcBef>
                <a:spcPts val="0"/>
              </a:spcBef>
              <a:buFont typeface="Wingdings" charset="2"/>
              <a:buNone/>
            </a:pPr>
            <a:endParaRPr lang="en-US" sz="2000" dirty="0">
              <a:solidFill>
                <a:schemeClr val="bg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5F6E0CB-E9EE-4BF9-9DC3-EC584F2DA3EB}"/>
              </a:ext>
            </a:extLst>
          </p:cNvPr>
          <p:cNvGrpSpPr/>
          <p:nvPr/>
        </p:nvGrpSpPr>
        <p:grpSpPr>
          <a:xfrm>
            <a:off x="832485" y="3279915"/>
            <a:ext cx="501959" cy="401567"/>
            <a:chOff x="653892" y="3356115"/>
            <a:chExt cx="501959" cy="401567"/>
          </a:xfrm>
        </p:grpSpPr>
        <p:sp>
          <p:nvSpPr>
            <p:cNvPr id="9" name="Flowchart: Decision 8">
              <a:extLst>
                <a:ext uri="{FF2B5EF4-FFF2-40B4-BE49-F238E27FC236}">
                  <a16:creationId xmlns:a16="http://schemas.microsoft.com/office/drawing/2014/main" id="{427912CA-2E81-411F-9012-89AA67C8AAD3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374CACC-1F4F-4981-931A-C387A0C74610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2145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1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55B598B-0CE9-455F-9CEF-E7934AB69397}"/>
              </a:ext>
            </a:extLst>
          </p:cNvPr>
          <p:cNvGrpSpPr/>
          <p:nvPr/>
        </p:nvGrpSpPr>
        <p:grpSpPr>
          <a:xfrm>
            <a:off x="832485" y="4097323"/>
            <a:ext cx="501959" cy="401567"/>
            <a:chOff x="653892" y="3356115"/>
            <a:chExt cx="501959" cy="401567"/>
          </a:xfrm>
        </p:grpSpPr>
        <p:sp>
          <p:nvSpPr>
            <p:cNvPr id="18" name="Flowchart: Decision 17">
              <a:extLst>
                <a:ext uri="{FF2B5EF4-FFF2-40B4-BE49-F238E27FC236}">
                  <a16:creationId xmlns:a16="http://schemas.microsoft.com/office/drawing/2014/main" id="{5EF78D4D-0A3C-4A2A-9964-DC4A350E1705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80C0CCA-787C-4795-BEED-6EA9EB9DE4D6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3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ACD4F52-B434-43DB-991B-D0A7DE906A51}"/>
              </a:ext>
            </a:extLst>
          </p:cNvPr>
          <p:cNvGrpSpPr/>
          <p:nvPr/>
        </p:nvGrpSpPr>
        <p:grpSpPr>
          <a:xfrm>
            <a:off x="959485" y="3688619"/>
            <a:ext cx="501959" cy="401567"/>
            <a:chOff x="653892" y="3356115"/>
            <a:chExt cx="501959" cy="401567"/>
          </a:xfrm>
        </p:grpSpPr>
        <p:sp>
          <p:nvSpPr>
            <p:cNvPr id="21" name="Flowchart: Decision 20">
              <a:extLst>
                <a:ext uri="{FF2B5EF4-FFF2-40B4-BE49-F238E27FC236}">
                  <a16:creationId xmlns:a16="http://schemas.microsoft.com/office/drawing/2014/main" id="{BE8F63C2-2E7B-4CCD-87D9-44CBCA39DF59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12E1E4A-3D33-4727-BA9C-1D50EEED9A9C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2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CF367E-29B6-4B2E-8CF0-2DC8C93D9997}"/>
              </a:ext>
            </a:extLst>
          </p:cNvPr>
          <p:cNvGrpSpPr/>
          <p:nvPr/>
        </p:nvGrpSpPr>
        <p:grpSpPr>
          <a:xfrm>
            <a:off x="959485" y="5323437"/>
            <a:ext cx="501959" cy="401567"/>
            <a:chOff x="653892" y="3356115"/>
            <a:chExt cx="501959" cy="401567"/>
          </a:xfrm>
        </p:grpSpPr>
        <p:sp>
          <p:nvSpPr>
            <p:cNvPr id="24" name="Flowchart: Decision 23">
              <a:extLst>
                <a:ext uri="{FF2B5EF4-FFF2-40B4-BE49-F238E27FC236}">
                  <a16:creationId xmlns:a16="http://schemas.microsoft.com/office/drawing/2014/main" id="{4EA0B95F-C469-4C78-B47C-F58519998F43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AFAED9-4BBC-4001-9A64-8ED4FF0B6B1E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6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99E5C59-1F47-40BF-8043-282DF35593E2}"/>
              </a:ext>
            </a:extLst>
          </p:cNvPr>
          <p:cNvGrpSpPr/>
          <p:nvPr/>
        </p:nvGrpSpPr>
        <p:grpSpPr>
          <a:xfrm>
            <a:off x="959485" y="4506027"/>
            <a:ext cx="501959" cy="401567"/>
            <a:chOff x="653892" y="3356115"/>
            <a:chExt cx="501959" cy="401567"/>
          </a:xfrm>
        </p:grpSpPr>
        <p:sp>
          <p:nvSpPr>
            <p:cNvPr id="27" name="Flowchart: Decision 26">
              <a:extLst>
                <a:ext uri="{FF2B5EF4-FFF2-40B4-BE49-F238E27FC236}">
                  <a16:creationId xmlns:a16="http://schemas.microsoft.com/office/drawing/2014/main" id="{309CCB29-A36C-480E-A8BD-458526A5999D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9509BA-6C2E-46AA-9CEA-E50D6E518E8C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4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F90BB03-B933-4B1F-83DE-1F28A8CB220C}"/>
              </a:ext>
            </a:extLst>
          </p:cNvPr>
          <p:cNvGrpSpPr/>
          <p:nvPr/>
        </p:nvGrpSpPr>
        <p:grpSpPr>
          <a:xfrm>
            <a:off x="832485" y="4914731"/>
            <a:ext cx="501959" cy="401567"/>
            <a:chOff x="653892" y="3356115"/>
            <a:chExt cx="501959" cy="401567"/>
          </a:xfrm>
        </p:grpSpPr>
        <p:sp>
          <p:nvSpPr>
            <p:cNvPr id="30" name="Flowchart: Decision 29">
              <a:extLst>
                <a:ext uri="{FF2B5EF4-FFF2-40B4-BE49-F238E27FC236}">
                  <a16:creationId xmlns:a16="http://schemas.microsoft.com/office/drawing/2014/main" id="{D8C7243A-DF2A-4962-B98D-C01B37EF6B7F}"/>
                </a:ext>
              </a:extLst>
            </p:cNvPr>
            <p:cNvSpPr/>
            <p:nvPr/>
          </p:nvSpPr>
          <p:spPr>
            <a:xfrm>
              <a:off x="704088" y="3356115"/>
              <a:ext cx="401567" cy="401567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B46DBD9-AE19-4EA2-9CDD-E4FAD4DE7AA7}"/>
                </a:ext>
              </a:extLst>
            </p:cNvPr>
            <p:cNvSpPr txBox="1"/>
            <p:nvPr/>
          </p:nvSpPr>
          <p:spPr>
            <a:xfrm>
              <a:off x="653892" y="3415744"/>
              <a:ext cx="50195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5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866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Popped strands – as found with tomographies – </a:t>
            </a:r>
            <a:br>
              <a:rPr lang="en-US" sz="2500" dirty="0"/>
            </a:br>
            <a:r>
              <a:rPr lang="en-US" sz="2500" dirty="0"/>
              <a:t>are present in MQXFS / MQXFA / MQXFB coils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733C6C-D12D-4246-BC0B-1012EDF33F57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2" name="Flowchart: Decision 1">
              <a:extLst>
                <a:ext uri="{FF2B5EF4-FFF2-40B4-BE49-F238E27FC236}">
                  <a16:creationId xmlns:a16="http://schemas.microsoft.com/office/drawing/2014/main" id="{A31968A4-9A98-4905-B5F3-01F49C9AA867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1181CCB-6635-4375-A394-988FCBDC7FF3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1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9D9498F-B7CA-4BC9-BF3A-BC42BE444ADD}"/>
              </a:ext>
            </a:extLst>
          </p:cNvPr>
          <p:cNvSpPr txBox="1"/>
          <p:nvPr/>
        </p:nvSpPr>
        <p:spPr>
          <a:xfrm>
            <a:off x="7729670" y="3084517"/>
            <a:ext cx="132819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1B9930"/>
                </a:solidFill>
              </a:rPr>
              <a:t>S. Sgobba’s talk</a:t>
            </a: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C7B08593-769A-4F7A-AD91-A1F48581E2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669687"/>
              </p:ext>
            </p:extLst>
          </p:nvPr>
        </p:nvGraphicFramePr>
        <p:xfrm>
          <a:off x="2371342" y="946439"/>
          <a:ext cx="5220000" cy="2995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92307831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18446508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267760642"/>
                    </a:ext>
                  </a:extLst>
                </a:gridCol>
              </a:tblGrid>
              <a:tr h="571971">
                <a:tc>
                  <a:txBody>
                    <a:bodyPr/>
                    <a:lstStyle/>
                    <a:p>
                      <a:r>
                        <a:rPr lang="en-GB" sz="1600" dirty="0"/>
                        <a:t>coil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end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events </a:t>
                      </a:r>
                    </a:p>
                    <a:p>
                      <a:pPr algn="ctr"/>
                      <a:r>
                        <a:rPr lang="en-GB" sz="1600" dirty="0"/>
                        <a:t>IL / OL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32742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MQXFB CR108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 / 22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204114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MQXFS 107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/ 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624511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MQXFA P06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NCS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 / 0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402072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MQXFS 106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 / 27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321278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MQXFB CR120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/ n.a.</a:t>
                      </a: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77822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MQXFA 108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/ 7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951496"/>
                  </a:ext>
                </a:extLst>
              </a:tr>
              <a:tr h="345147">
                <a:tc>
                  <a:txBody>
                    <a:bodyPr/>
                    <a:lstStyle/>
                    <a:p>
                      <a:r>
                        <a:rPr lang="en-GB" sz="1600" dirty="0"/>
                        <a:t>MQXFA 214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CS &amp; NCS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 / 8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633565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67DE5B-08C3-4776-9BA0-F847CD6B4633}"/>
              </a:ext>
            </a:extLst>
          </p:cNvPr>
          <p:cNvCxnSpPr>
            <a:cxnSpLocks/>
          </p:cNvCxnSpPr>
          <p:nvPr/>
        </p:nvCxnSpPr>
        <p:spPr>
          <a:xfrm>
            <a:off x="1916566" y="1305840"/>
            <a:ext cx="0" cy="2187580"/>
          </a:xfrm>
          <a:prstGeom prst="straightConnector1">
            <a:avLst/>
          </a:prstGeom>
          <a:ln>
            <a:solidFill>
              <a:schemeClr val="accent6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A40EE40-AE57-4E2A-8DCE-85EBA9424258}"/>
              </a:ext>
            </a:extLst>
          </p:cNvPr>
          <p:cNvSpPr txBox="1"/>
          <p:nvPr/>
        </p:nvSpPr>
        <p:spPr>
          <a:xfrm>
            <a:off x="348716" y="2076464"/>
            <a:ext cx="15120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tomography timeline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E386B5BB-01D2-4B36-B446-9BBD41529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707" y="4166996"/>
            <a:ext cx="8515493" cy="2183087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sz="2000" dirty="0">
                <a:solidFill>
                  <a:srgbClr val="5A5A5A"/>
                </a:solidFill>
              </a:rPr>
              <a:t>Considering MQXFB vs. MQXFA (and also MQXFS):</a:t>
            </a: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the mechanical behaviour of the bare / insulated cable is similar                   (more in </a:t>
            </a:r>
            <a:r>
              <a:rPr lang="en-GB" dirty="0">
                <a:solidFill>
                  <a:srgbClr val="5A5A5A"/>
                </a:solidFill>
                <a:hlinkClick r:id="rId2"/>
              </a:rPr>
              <a:t>MQXF cable mechanical tests</a:t>
            </a:r>
            <a:r>
              <a:rPr lang="en-GB" dirty="0">
                <a:solidFill>
                  <a:srgbClr val="5A5A5A"/>
                </a:solidFill>
              </a:rPr>
              <a:t>)</a:t>
            </a:r>
            <a:endParaRPr lang="en-GB" dirty="0">
              <a:solidFill>
                <a:srgbClr val="1B9930"/>
              </a:solidFill>
            </a:endParaRPr>
          </a:p>
          <a:p>
            <a:pPr marL="742950" lvl="2" indent="-342900"/>
            <a:r>
              <a:rPr lang="en-GB" dirty="0">
                <a:solidFill>
                  <a:srgbClr val="5A5A5A"/>
                </a:solidFill>
              </a:rPr>
              <a:t>some details of the winding process differ, mainly due to different architectures of the </a:t>
            </a:r>
            <a:r>
              <a:rPr lang="en-GB" sz="2000" dirty="0">
                <a:solidFill>
                  <a:srgbClr val="5A5A5A"/>
                </a:solidFill>
              </a:rPr>
              <a:t>hardware</a:t>
            </a:r>
            <a:r>
              <a:rPr lang="en-GB" dirty="0">
                <a:solidFill>
                  <a:srgbClr val="5A5A5A"/>
                </a:solidFill>
              </a:rPr>
              <a:t> (more in </a:t>
            </a:r>
            <a:r>
              <a:rPr lang="en-GB" sz="2000" dirty="0">
                <a:solidFill>
                  <a:srgbClr val="1B9930"/>
                </a:solidFill>
                <a:hlinkClick r:id="rId3"/>
              </a:rPr>
              <a:t>EDMS 2680200</a:t>
            </a:r>
            <a:r>
              <a:rPr lang="en-GB" dirty="0">
                <a:solidFill>
                  <a:srgbClr val="5A5A5A"/>
                </a:solidFill>
              </a:rPr>
              <a:t>)</a:t>
            </a:r>
          </a:p>
          <a:p>
            <a:pPr marL="742950" lvl="2" indent="-342900"/>
            <a:r>
              <a:rPr lang="en-GB" dirty="0"/>
              <a:t>the geometry of the end spacers is nominally the same</a:t>
            </a:r>
          </a:p>
          <a:p>
            <a:pPr marL="742950" lvl="2" indent="-342900"/>
            <a:endParaRPr lang="en-GB" dirty="0"/>
          </a:p>
          <a:p>
            <a:pPr marL="0" lvl="1" indent="0">
              <a:buNone/>
            </a:pPr>
            <a:endParaRPr lang="en-GB" sz="18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93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Popped strands – what did we decided to do?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DF4F9AE2-FD7A-448C-BEB8-313E78627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08" y="847679"/>
            <a:ext cx="8517467" cy="5611284"/>
          </a:xfrm>
        </p:spPr>
        <p:txBody>
          <a:bodyPr>
            <a:normAutofit/>
          </a:bodyPr>
          <a:lstStyle/>
          <a:p>
            <a:pPr marL="400050" lvl="2" indent="0">
              <a:buNone/>
            </a:pPr>
            <a:r>
              <a:rPr lang="en-GB" sz="2400" dirty="0"/>
              <a:t>We decided not to introduce at this stage radical changes in the winding for MQXFB coils</a:t>
            </a:r>
          </a:p>
          <a:p>
            <a:pPr marL="400050" lvl="2" indent="0">
              <a:buNone/>
            </a:pPr>
            <a:endParaRPr lang="en-GB" sz="900" dirty="0"/>
          </a:p>
          <a:p>
            <a:pPr marL="1200150" lvl="3" indent="-342900"/>
            <a:r>
              <a:rPr lang="en-GB" sz="2400" dirty="0"/>
              <a:t>the LMF team recently participated in winding                                       two MQXFS coils in B927</a:t>
            </a:r>
          </a:p>
          <a:p>
            <a:pPr marL="857250" lvl="3" indent="0">
              <a:buNone/>
            </a:pPr>
            <a:endParaRPr lang="en-GB" sz="900" dirty="0"/>
          </a:p>
          <a:p>
            <a:pPr marL="1200150" lvl="3" indent="-342900"/>
            <a:r>
              <a:rPr lang="en-GB" sz="2400" dirty="0"/>
              <a:t>our operators are aware of this effect and attentive about popped strands when winding</a:t>
            </a:r>
          </a:p>
          <a:p>
            <a:pPr marL="857250" lvl="3" indent="0">
              <a:buNone/>
            </a:pPr>
            <a:endParaRPr lang="en-GB" sz="900" dirty="0"/>
          </a:p>
          <a:p>
            <a:pPr marL="1200150" lvl="3" indent="-342900"/>
            <a:r>
              <a:rPr lang="en-GB" sz="2400" dirty="0"/>
              <a:t>we are taking additional measurements during winding / curing for the transition coils</a:t>
            </a:r>
          </a:p>
          <a:p>
            <a:pPr marL="1200150" lvl="3" indent="-342900"/>
            <a:endParaRPr lang="en-GB" sz="900" dirty="0"/>
          </a:p>
          <a:p>
            <a:pPr marL="1200150" lvl="3" indent="-342900"/>
            <a:r>
              <a:rPr lang="en-GB" sz="2400" dirty="0"/>
              <a:t>we improved the tooling to constrain the ends during the transfer of the cured coil to the reaction fixture baseplate</a:t>
            </a:r>
          </a:p>
          <a:p>
            <a:pPr marL="742950" lvl="2" indent="-342900"/>
            <a:endParaRPr lang="en-GB" sz="2400" dirty="0"/>
          </a:p>
          <a:p>
            <a:pPr marL="0" lvl="1" indent="0">
              <a:buNone/>
            </a:pPr>
            <a:endParaRPr lang="en-GB" sz="2000" dirty="0">
              <a:solidFill>
                <a:srgbClr val="5A5A5A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5FAF919-3291-404E-8FF9-248D86A056C7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11" name="Flowchart: Decision 10">
              <a:extLst>
                <a:ext uri="{FF2B5EF4-FFF2-40B4-BE49-F238E27FC236}">
                  <a16:creationId xmlns:a16="http://schemas.microsoft.com/office/drawing/2014/main" id="{A58667F8-9B8D-4C47-975E-E983F25F8D99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E410FE5-A857-4D56-8CEE-CA6A92C7C786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tx2"/>
                  </a:solidFill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6524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We report here on three main findings for the reaction and impregnation fixtures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D2DC01A-AAEA-43F3-958E-B7E6EFBD9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803" y="773510"/>
            <a:ext cx="3478593" cy="18734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Content Placeholder 4">
            <a:extLst>
              <a:ext uri="{FF2B5EF4-FFF2-40B4-BE49-F238E27FC236}">
                <a16:creationId xmlns:a16="http://schemas.microsoft.com/office/drawing/2014/main" id="{70ABCDCA-BA02-41E3-BAEA-521EE212B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975" y="1256966"/>
            <a:ext cx="4599424" cy="1267791"/>
          </a:xfrm>
        </p:spPr>
        <p:txBody>
          <a:bodyPr anchor="t">
            <a:normAutofit/>
          </a:bodyPr>
          <a:lstStyle/>
          <a:p>
            <a:pPr marL="400050" lvl="2" indent="0">
              <a:buNone/>
            </a:pPr>
            <a:r>
              <a:rPr lang="en-GB" sz="1800" dirty="0">
                <a:solidFill>
                  <a:srgbClr val="5A5A5A"/>
                </a:solidFill>
              </a:rPr>
              <a:t>The cavity size and what we put inside for both reaction and impregnation are the same for MQXFB / MQXFA</a:t>
            </a:r>
            <a:endParaRPr lang="en-GB" sz="1800" dirty="0">
              <a:solidFill>
                <a:srgbClr val="1B9930"/>
              </a:solidFill>
            </a:endParaRPr>
          </a:p>
          <a:p>
            <a:pPr marL="742950" lvl="2" indent="-342900"/>
            <a:endParaRPr lang="en-GB" sz="2400" dirty="0"/>
          </a:p>
          <a:p>
            <a:pPr marL="0" lvl="1" indent="0">
              <a:buNone/>
            </a:pPr>
            <a:endParaRPr lang="en-GB" sz="2000" dirty="0">
              <a:solidFill>
                <a:srgbClr val="5A5A5A"/>
              </a:solidFill>
            </a:endParaRPr>
          </a:p>
        </p:txBody>
      </p:sp>
      <p:sp>
        <p:nvSpPr>
          <p:cNvPr id="30" name="Content Placeholder 4">
            <a:extLst>
              <a:ext uri="{FF2B5EF4-FFF2-40B4-BE49-F238E27FC236}">
                <a16:creationId xmlns:a16="http://schemas.microsoft.com/office/drawing/2014/main" id="{95480A7E-389E-47FA-B474-D864BCB05EB7}"/>
              </a:ext>
            </a:extLst>
          </p:cNvPr>
          <p:cNvSpPr txBox="1">
            <a:spLocks/>
          </p:cNvSpPr>
          <p:nvPr/>
        </p:nvSpPr>
        <p:spPr>
          <a:xfrm>
            <a:off x="4349932" y="2793079"/>
            <a:ext cx="4684349" cy="20126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sz="1800" dirty="0">
                <a:solidFill>
                  <a:srgbClr val="5A5A5A"/>
                </a:solidFill>
              </a:rPr>
              <a:t>The MQXFB / MQXFA fixtures are different (in terms of transversal stiffness and longitudinal modularity) – analyses, including FE models, do not show a significant impact for the coil</a:t>
            </a:r>
          </a:p>
          <a:p>
            <a:pPr marL="400050" lvl="2" indent="0">
              <a:buFont typeface="Wingdings" charset="2"/>
              <a:buNone/>
            </a:pPr>
            <a:endParaRPr lang="en-GB" sz="1800" dirty="0">
              <a:solidFill>
                <a:srgbClr val="1B9930"/>
              </a:solidFill>
            </a:endParaRPr>
          </a:p>
          <a:p>
            <a:pPr marL="742950" lvl="2" indent="-342900"/>
            <a:endParaRPr lang="en-GB" dirty="0"/>
          </a:p>
          <a:p>
            <a:pPr marL="0" lvl="1" indent="0">
              <a:buFont typeface="Wingdings" charset="2"/>
              <a:buNone/>
            </a:pPr>
            <a:endParaRPr lang="en-GB" sz="1800" dirty="0">
              <a:solidFill>
                <a:srgbClr val="5A5A5A"/>
              </a:solidFill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EAC81EB-05D8-4E0F-B8C4-C4B4E1B34C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37" t="39288" r="7970" b="45152"/>
          <a:stretch/>
        </p:blipFill>
        <p:spPr>
          <a:xfrm>
            <a:off x="31948" y="4669217"/>
            <a:ext cx="9066851" cy="550429"/>
          </a:xfrm>
          <a:prstGeom prst="rect">
            <a:avLst/>
          </a:prstGeom>
        </p:spPr>
      </p:pic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2BB798AB-22BC-474A-8580-42492497BC76}"/>
              </a:ext>
            </a:extLst>
          </p:cNvPr>
          <p:cNvSpPr txBox="1">
            <a:spLocks/>
          </p:cNvSpPr>
          <p:nvPr/>
        </p:nvSpPr>
        <p:spPr>
          <a:xfrm>
            <a:off x="66734" y="5340556"/>
            <a:ext cx="8823266" cy="20126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sz="1800" dirty="0">
                <a:solidFill>
                  <a:srgbClr val="5A5A5A"/>
                </a:solidFill>
              </a:rPr>
              <a:t>The MQXFB moulds (reaction and impregnation) are bent, with a gradual sagitta of 1.5-1.7 mm: we decided not to procure new plates – also because the root cause of the deformation is not identified – and monitor further geometrical deviations</a:t>
            </a:r>
            <a:endParaRPr lang="en-GB" dirty="0"/>
          </a:p>
          <a:p>
            <a:pPr marL="0" lvl="1" indent="0">
              <a:buFont typeface="Wingdings" charset="2"/>
              <a:buNone/>
            </a:pPr>
            <a:endParaRPr lang="en-GB" sz="1800" dirty="0">
              <a:solidFill>
                <a:srgbClr val="5A5A5A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556EA5-CC6A-4154-A3AF-F98BCBB6382D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15" name="Flowchart: Decision 14">
              <a:extLst>
                <a:ext uri="{FF2B5EF4-FFF2-40B4-BE49-F238E27FC236}">
                  <a16:creationId xmlns:a16="http://schemas.microsoft.com/office/drawing/2014/main" id="{C5260C3C-8A09-4F40-9AF4-FD57FEEE419D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26EF22-D14D-43B5-A34E-5F2B1ACE6AB5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2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3CC947E-27FB-4961-B69B-BAD435FAA0DB}"/>
              </a:ext>
            </a:extLst>
          </p:cNvPr>
          <p:cNvGrpSpPr/>
          <p:nvPr/>
        </p:nvGrpSpPr>
        <p:grpSpPr>
          <a:xfrm>
            <a:off x="31948" y="2325423"/>
            <a:ext cx="4574840" cy="2102124"/>
            <a:chOff x="31948" y="2325423"/>
            <a:chExt cx="4574840" cy="210212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DB21773-5B67-4EF9-AE82-2C425E8CAEA9}"/>
                </a:ext>
              </a:extLst>
            </p:cNvPr>
            <p:cNvGrpSpPr/>
            <p:nvPr/>
          </p:nvGrpSpPr>
          <p:grpSpPr>
            <a:xfrm>
              <a:off x="31948" y="2610099"/>
              <a:ext cx="4574840" cy="1817448"/>
              <a:chOff x="31948" y="2437823"/>
              <a:chExt cx="4574840" cy="1817448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7227BF2F-5802-4CC7-91B0-D3B52538A5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1948" y="2437823"/>
                <a:ext cx="4505266" cy="1716567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D6B74DD-4FD0-44F4-A408-6820B7D05B5C}"/>
                  </a:ext>
                </a:extLst>
              </p:cNvPr>
              <p:cNvSpPr/>
              <p:nvPr/>
            </p:nvSpPr>
            <p:spPr>
              <a:xfrm>
                <a:off x="4349932" y="3730487"/>
                <a:ext cx="256856" cy="52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Content Placeholder 4">
              <a:extLst>
                <a:ext uri="{FF2B5EF4-FFF2-40B4-BE49-F238E27FC236}">
                  <a16:creationId xmlns:a16="http://schemas.microsoft.com/office/drawing/2014/main" id="{FC89686C-D62E-4A59-9E64-CBC71C993EE0}"/>
                </a:ext>
              </a:extLst>
            </p:cNvPr>
            <p:cNvSpPr txBox="1">
              <a:spLocks/>
            </p:cNvSpPr>
            <p:nvPr/>
          </p:nvSpPr>
          <p:spPr>
            <a:xfrm>
              <a:off x="394253" y="2325423"/>
              <a:ext cx="1620077" cy="359321"/>
            </a:xfrm>
            <a:prstGeom prst="rect">
              <a:avLst/>
            </a:prstGeom>
          </p:spPr>
          <p:txBody>
            <a:bodyPr vert="horz" lIns="0" tIns="0" rIns="0" bIns="0" rtlCol="0" anchor="t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 algn="ctr">
                <a:spcBef>
                  <a:spcPts val="0"/>
                </a:spcBef>
                <a:buFont typeface="Wingdings" charset="2"/>
                <a:buNone/>
              </a:pPr>
              <a:r>
                <a:rPr lang="en-GB" sz="1600" dirty="0">
                  <a:solidFill>
                    <a:schemeClr val="bg2"/>
                  </a:solidFill>
                </a:rPr>
                <a:t>MQXFB</a:t>
              </a:r>
              <a:endParaRPr lang="en-GB" dirty="0">
                <a:solidFill>
                  <a:schemeClr val="bg2"/>
                </a:solidFill>
              </a:endParaRPr>
            </a:p>
            <a:p>
              <a:pPr marL="0" lvl="1" indent="0">
                <a:buFont typeface="Wingdings" charset="2"/>
                <a:buNone/>
              </a:pPr>
              <a:endParaRPr lang="en-GB" sz="2000" dirty="0">
                <a:solidFill>
                  <a:schemeClr val="bg2"/>
                </a:solidFill>
              </a:endParaRPr>
            </a:p>
          </p:txBody>
        </p:sp>
        <p:sp>
          <p:nvSpPr>
            <p:cNvPr id="19" name="Content Placeholder 4">
              <a:extLst>
                <a:ext uri="{FF2B5EF4-FFF2-40B4-BE49-F238E27FC236}">
                  <a16:creationId xmlns:a16="http://schemas.microsoft.com/office/drawing/2014/main" id="{DEC7189C-8333-4FA8-A934-06837283C1E2}"/>
                </a:ext>
              </a:extLst>
            </p:cNvPr>
            <p:cNvSpPr txBox="1">
              <a:spLocks/>
            </p:cNvSpPr>
            <p:nvPr/>
          </p:nvSpPr>
          <p:spPr>
            <a:xfrm>
              <a:off x="2705556" y="2325423"/>
              <a:ext cx="1620077" cy="359321"/>
            </a:xfrm>
            <a:prstGeom prst="rect">
              <a:avLst/>
            </a:prstGeom>
          </p:spPr>
          <p:txBody>
            <a:bodyPr vert="horz" lIns="0" tIns="0" rIns="0" bIns="0" rtlCol="0" anchor="t">
              <a:norm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2" indent="0" algn="ctr">
                <a:spcBef>
                  <a:spcPts val="0"/>
                </a:spcBef>
                <a:buFont typeface="Wingdings" charset="2"/>
                <a:buNone/>
              </a:pPr>
              <a:r>
                <a:rPr lang="en-GB" sz="1600" dirty="0">
                  <a:solidFill>
                    <a:schemeClr val="bg2"/>
                  </a:solidFill>
                </a:rPr>
                <a:t>MQXFA</a:t>
              </a:r>
              <a:endParaRPr lang="en-GB" dirty="0">
                <a:solidFill>
                  <a:schemeClr val="bg2"/>
                </a:solidFill>
              </a:endParaRPr>
            </a:p>
            <a:p>
              <a:pPr marL="0" lvl="1" indent="0">
                <a:buFont typeface="Wingdings" charset="2"/>
                <a:buNone/>
              </a:pPr>
              <a:endParaRPr lang="en-GB" sz="2000" dirty="0">
                <a:solidFill>
                  <a:srgbClr val="5A5A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01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4000" y="0"/>
            <a:ext cx="8640000" cy="1143000"/>
          </a:xfrm>
        </p:spPr>
        <p:txBody>
          <a:bodyPr>
            <a:normAutofit/>
          </a:bodyPr>
          <a:lstStyle/>
          <a:p>
            <a:r>
              <a:rPr lang="en-US" sz="2500" dirty="0"/>
              <a:t>The azimuthal size of the coils tends to be larger in the central part (</a:t>
            </a:r>
            <a:r>
              <a:rPr lang="en-US" sz="2500" i="1" dirty="0"/>
              <a:t>big belly </a:t>
            </a:r>
            <a:r>
              <a:rPr lang="en-US" sz="2500" dirty="0"/>
              <a:t>effect)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EB2F2F-66B9-436B-9587-2F55AA320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913" y="1273055"/>
            <a:ext cx="2880000" cy="21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F1E5C8-B743-43DC-B58E-960624157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001" y="1273055"/>
            <a:ext cx="2880000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FAAE21-935E-441C-9C30-47229C07D7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089" y="1273055"/>
            <a:ext cx="2880000" cy="216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2AB8EA-C1C6-406C-B8DE-E2A0E3364B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374" y="3705237"/>
            <a:ext cx="2880000" cy="2160000"/>
          </a:xfrm>
          <a:prstGeom prst="rect">
            <a:avLst/>
          </a:prstGeom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901173F4-1B0D-4D31-A0FA-D2C95ED27A01}"/>
              </a:ext>
            </a:extLst>
          </p:cNvPr>
          <p:cNvSpPr txBox="1">
            <a:spLocks/>
          </p:cNvSpPr>
          <p:nvPr/>
        </p:nvSpPr>
        <p:spPr>
          <a:xfrm>
            <a:off x="3015602" y="3673486"/>
            <a:ext cx="5830226" cy="30111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2" indent="0">
              <a:buFont typeface="Wingdings" charset="2"/>
              <a:buNone/>
            </a:pPr>
            <a:r>
              <a:rPr lang="en-GB" sz="1800" dirty="0">
                <a:solidFill>
                  <a:srgbClr val="5A5A5A"/>
                </a:solidFill>
              </a:rPr>
              <a:t>This implies a pressure difference along the length of the order of ±15 MPa</a:t>
            </a:r>
          </a:p>
          <a:p>
            <a:pPr marL="685800" lvl="2" indent="-285750"/>
            <a:r>
              <a:rPr lang="en-GB" sz="1800" dirty="0">
                <a:solidFill>
                  <a:srgbClr val="5A5A5A"/>
                </a:solidFill>
              </a:rPr>
              <a:t>the </a:t>
            </a:r>
            <a:r>
              <a:rPr lang="en-GB" sz="1800" i="1" dirty="0">
                <a:solidFill>
                  <a:srgbClr val="5A5A5A"/>
                </a:solidFill>
              </a:rPr>
              <a:t>big belly</a:t>
            </a:r>
            <a:r>
              <a:rPr lang="en-GB" sz="1800" dirty="0">
                <a:solidFill>
                  <a:srgbClr val="5A5A5A"/>
                </a:solidFill>
              </a:rPr>
              <a:t> might be related to the </a:t>
            </a:r>
            <a:r>
              <a:rPr lang="en-GB" sz="1800" i="1" dirty="0">
                <a:solidFill>
                  <a:srgbClr val="5A5A5A"/>
                </a:solidFill>
              </a:rPr>
              <a:t>dromedary hump</a:t>
            </a:r>
            <a:r>
              <a:rPr lang="en-GB" sz="1800" dirty="0">
                <a:solidFill>
                  <a:srgbClr val="5A5A5A"/>
                </a:solidFill>
              </a:rPr>
              <a:t> (see later) and to the insulation thickness</a:t>
            </a:r>
          </a:p>
          <a:p>
            <a:pPr marL="685800" lvl="2" indent="-285750"/>
            <a:r>
              <a:rPr lang="en-GB" sz="1800" dirty="0">
                <a:solidFill>
                  <a:srgbClr val="5A5A5A"/>
                </a:solidFill>
              </a:rPr>
              <a:t>we decided to shift the cable insulation thickness target towards the lowest bound, and to address the </a:t>
            </a:r>
            <a:r>
              <a:rPr lang="en-GB" sz="1800" i="1" dirty="0">
                <a:solidFill>
                  <a:srgbClr val="5A5A5A"/>
                </a:solidFill>
              </a:rPr>
              <a:t>dromedary hump</a:t>
            </a:r>
          </a:p>
          <a:p>
            <a:pPr marL="685800" lvl="2" indent="-285750"/>
            <a:r>
              <a:rPr lang="en-GB" sz="1800" dirty="0">
                <a:solidFill>
                  <a:srgbClr val="5A5A5A"/>
                </a:solidFill>
              </a:rPr>
              <a:t>a mitigation is to lower the coil preload target during magnet assembly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2F5F795-622B-463C-93B8-A3071B0FCAA0}"/>
              </a:ext>
            </a:extLst>
          </p:cNvPr>
          <p:cNvGrpSpPr/>
          <p:nvPr/>
        </p:nvGrpSpPr>
        <p:grpSpPr>
          <a:xfrm>
            <a:off x="-78626" y="0"/>
            <a:ext cx="720000" cy="576000"/>
            <a:chOff x="-78626" y="0"/>
            <a:chExt cx="720000" cy="576000"/>
          </a:xfrm>
        </p:grpSpPr>
        <p:sp>
          <p:nvSpPr>
            <p:cNvPr id="15" name="Flowchart: Decision 14">
              <a:extLst>
                <a:ext uri="{FF2B5EF4-FFF2-40B4-BE49-F238E27FC236}">
                  <a16:creationId xmlns:a16="http://schemas.microsoft.com/office/drawing/2014/main" id="{7AB5527C-3767-45A9-AA72-127A5337F0AC}"/>
                </a:ext>
              </a:extLst>
            </p:cNvPr>
            <p:cNvSpPr/>
            <p:nvPr/>
          </p:nvSpPr>
          <p:spPr>
            <a:xfrm>
              <a:off x="-6626" y="0"/>
              <a:ext cx="576000" cy="576000"/>
            </a:xfrm>
            <a:prstGeom prst="flowChartDecision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F3C5FD-CD6C-4DB5-8E62-D2A8DC323442}"/>
                </a:ext>
              </a:extLst>
            </p:cNvPr>
            <p:cNvSpPr txBox="1"/>
            <p:nvPr/>
          </p:nvSpPr>
          <p:spPr>
            <a:xfrm>
              <a:off x="-78626" y="134111"/>
              <a:ext cx="72000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>
                  <a:solidFill>
                    <a:schemeClr val="tx2"/>
                  </a:solidFill>
                </a:rPr>
                <a:t>3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7973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11050</TotalTime>
  <Words>1391</Words>
  <Application>Microsoft Office PowerPoint</Application>
  <PresentationFormat>On-screen Show (4:3)</PresentationFormat>
  <Paragraphs>211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Symbol</vt:lpstr>
      <vt:lpstr>Wingdings</vt:lpstr>
      <vt:lpstr>Thème Office</vt:lpstr>
      <vt:lpstr>Report on Ongoing Actions for MQXFB  Improvements in coil manufacture </vt:lpstr>
      <vt:lpstr>Making a MQXFB coil takes months, winding is only a (relatively small) phase of the production</vt:lpstr>
      <vt:lpstr>Since Sept. 2019, we have been continuously improving our fabrication and control procedures</vt:lpstr>
      <vt:lpstr>A timeline of MQXFB events puts this analysis more in context</vt:lpstr>
      <vt:lpstr>PowerPoint Presentation</vt:lpstr>
      <vt:lpstr>Popped strands – as found with tomographies –  are present in MQXFS / MQXFA / MQXFB coils</vt:lpstr>
      <vt:lpstr>Popped strands – what did we decided to do?</vt:lpstr>
      <vt:lpstr>We report here on three main findings for the reaction and impregnation fixtures</vt:lpstr>
      <vt:lpstr>The azimuthal size of the coils tends to be larger in the central part (big belly effect)</vt:lpstr>
      <vt:lpstr>We modified the lifting girder to decrease the elastic deflection of finished coils during handling</vt:lpstr>
      <vt:lpstr>The inner layer pole turn – and the poles in general – is where we focus more our attention in this moment</vt:lpstr>
      <vt:lpstr>The pole (and coil) lifts up from the baseplate after reaction (dromedary hump effect)</vt:lpstr>
      <vt:lpstr>This hump could be caused by residual constraints in the reacted coil and to the (lack of) pole gaps</vt:lpstr>
      <vt:lpstr>On coil CR122, we observed an inner layer pole turn protrusion (towards the aperture)</vt:lpstr>
      <vt:lpstr>Inner layer pole turn inspection in CR121 and CR122</vt:lpstr>
      <vt:lpstr>Inner layer pole turn inspection in CR123</vt:lpstr>
      <vt:lpstr>Inner layer pole turn inspection in CR124 and CR125</vt:lpstr>
      <vt:lpstr>Inner layer pole turn inspection in CR108</vt:lpstr>
      <vt:lpstr>PowerPoint Presentation</vt:lpstr>
      <vt:lpstr>We keep slicing up CR108, to check in particular  whether the broken strands are local or distributed </vt:lpstr>
      <vt:lpstr>CR126 – extra measurements taken when closing / opening the reaction / impregnation fixtures</vt:lpstr>
      <vt:lpstr>CR127 – Several actions to give more room to the coil during heat treatment and decrease the stored energy</vt:lpstr>
      <vt:lpstr>CR127 – additional measurements during winding and curing, also related to the popped strand analysis</vt:lpstr>
      <vt:lpstr>The plan for the coils is part of a more general strategy (see E. Todesco’s talk)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Attilio Milanese</cp:lastModifiedBy>
  <cp:revision>1149</cp:revision>
  <cp:lastPrinted>2022-04-25T08:35:47Z</cp:lastPrinted>
  <dcterms:created xsi:type="dcterms:W3CDTF">2016-08-24T12:27:25Z</dcterms:created>
  <dcterms:modified xsi:type="dcterms:W3CDTF">2022-04-28T14:06:55Z</dcterms:modified>
</cp:coreProperties>
</file>